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46" r:id="rId2"/>
    <p:sldId id="409" r:id="rId3"/>
    <p:sldId id="410" r:id="rId4"/>
    <p:sldId id="442" r:id="rId5"/>
    <p:sldId id="440" r:id="rId6"/>
    <p:sldId id="441" r:id="rId7"/>
    <p:sldId id="431" r:id="rId8"/>
    <p:sldId id="432" r:id="rId9"/>
    <p:sldId id="434" r:id="rId10"/>
    <p:sldId id="433" r:id="rId11"/>
    <p:sldId id="443" r:id="rId12"/>
    <p:sldId id="435" r:id="rId13"/>
    <p:sldId id="438" r:id="rId14"/>
    <p:sldId id="411" r:id="rId15"/>
    <p:sldId id="436" r:id="rId16"/>
    <p:sldId id="439" r:id="rId17"/>
    <p:sldId id="418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BEB"/>
    <a:srgbClr val="FAF0F0"/>
    <a:srgbClr val="00CC00"/>
    <a:srgbClr val="FFCC66"/>
    <a:srgbClr val="FF9933"/>
    <a:srgbClr val="FFCCFF"/>
    <a:srgbClr val="B2B2B2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8" autoAdjust="0"/>
    <p:restoredTop sz="94660"/>
  </p:normalViewPr>
  <p:slideViewPr>
    <p:cSldViewPr>
      <p:cViewPr>
        <p:scale>
          <a:sx n="75" d="100"/>
          <a:sy n="75" d="100"/>
        </p:scale>
        <p:origin x="-3053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407BFA39-B011-47BF-A1A7-49FF5E0E8358}" type="datetimeFigureOut">
              <a:rPr lang="zh-CN" altLang="en-US"/>
              <a:pPr>
                <a:defRPr/>
              </a:pPr>
              <a:t>2015/2/6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C9001798-4E81-4522-A8F6-3100DFA207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543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01798-4E81-4522-A8F6-3100DFA207BD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2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01798-4E81-4522-A8F6-3100DFA207BD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196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01798-4E81-4522-A8F6-3100DFA207BD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196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01798-4E81-4522-A8F6-3100DFA207BD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196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01798-4E81-4522-A8F6-3100DFA207BD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196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01798-4E81-4522-A8F6-3100DFA207BD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196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01798-4E81-4522-A8F6-3100DFA207BD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196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01798-4E81-4522-A8F6-3100DFA207BD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949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01798-4E81-4522-A8F6-3100DFA207BD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604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01798-4E81-4522-A8F6-3100DFA207BD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949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01798-4E81-4522-A8F6-3100DFA207BD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949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01798-4E81-4522-A8F6-3100DFA207BD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949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01798-4E81-4522-A8F6-3100DFA207BD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196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01798-4E81-4522-A8F6-3100DFA207BD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196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01798-4E81-4522-A8F6-3100DFA207BD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196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图片 7" descr="LOGO.jpg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15250" y="142875"/>
            <a:ext cx="12525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CD7D7-2D93-44D7-B290-CC7BF9173C9C}" type="datetime1">
              <a:rPr lang="zh-CN" altLang="en-US"/>
              <a:pPr>
                <a:defRPr/>
              </a:pPr>
              <a:t>2015/2/6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6D55A-B3DD-42BC-AD38-DF2DBD5FD0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FE5DF-E726-4BBE-87C1-EB92016B4C9D}" type="datetime1">
              <a:rPr lang="zh-CN" altLang="en-US"/>
              <a:pPr>
                <a:defRPr/>
              </a:pPr>
              <a:t>2015/2/6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E6DD7-CA1F-499D-AF50-A949458DDE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3F33C-4F8A-4CA3-8E33-E1F91198569E}" type="datetime1">
              <a:rPr lang="zh-CN" altLang="en-US"/>
              <a:pPr>
                <a:defRPr/>
              </a:pPr>
              <a:t>2015/2/6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6D65-DB9A-4F05-8A3D-669C7E538B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335C6-1E6F-42E7-9874-5282E53A5EA5}" type="datetime1">
              <a:rPr lang="zh-CN" altLang="en-US"/>
              <a:pPr>
                <a:defRPr/>
              </a:pPr>
              <a:t>2015/2/6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DF5CE-FD84-4E78-8C2D-A55CE71F84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839FD-6F5C-4178-B56A-AF075474EA40}" type="datetime1">
              <a:rPr lang="zh-CN" altLang="en-US"/>
              <a:pPr>
                <a:defRPr/>
              </a:pPr>
              <a:t>2015/2/6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4DD4C-B508-43A8-9A73-59C1BD2A53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DC688-7C6A-4265-84E4-17A9D4B7822B}" type="datetime1">
              <a:rPr lang="zh-CN" altLang="en-US"/>
              <a:pPr>
                <a:defRPr/>
              </a:pPr>
              <a:t>2015/2/6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61873-8A24-4B3A-8486-450A928E13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F3F51-5171-4E11-9163-582934CFACFB}" type="datetime1">
              <a:rPr lang="zh-CN" altLang="en-US"/>
              <a:pPr>
                <a:defRPr/>
              </a:pPr>
              <a:t>2015/2/6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E7D87-F4D9-41B1-828C-4DE35311C6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DDAF8-24DE-4B1A-95B2-5568FF8320BD}" type="datetime1">
              <a:rPr lang="zh-CN" altLang="en-US"/>
              <a:pPr>
                <a:defRPr/>
              </a:pPr>
              <a:t>2015/2/6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98742-0B03-4074-814A-69914E7888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E9738-B508-46D8-9085-DA3ED3F52ECE}" type="datetime1">
              <a:rPr lang="zh-CN" altLang="en-US"/>
              <a:pPr>
                <a:defRPr/>
              </a:pPr>
              <a:t>2015/2/6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80AA8-6421-4862-B6AD-88CF2E0B8D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11E73-7880-4B99-A6D8-56BF3521AF36}" type="datetime1">
              <a:rPr lang="zh-CN" altLang="en-US"/>
              <a:pPr>
                <a:defRPr/>
              </a:pPr>
              <a:t>2015/2/6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54368-FF21-48EA-8E25-5CB8F3B96E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E936C-BED3-43AF-BE03-C62343F81F75}" type="datetime1">
              <a:rPr lang="zh-CN" altLang="en-US"/>
              <a:pPr>
                <a:defRPr/>
              </a:pPr>
              <a:t>2015/2/6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C710F-C184-4A6A-997B-015961A1DB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93947-0A3F-4FD5-9515-583205A9FE0C}" type="datetime1">
              <a:rPr lang="zh-CN" altLang="en-US"/>
              <a:pPr>
                <a:defRPr/>
              </a:pPr>
              <a:t>2015/2/6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60523-C23E-4D6F-93FC-7041EBFE62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54354E4-1A58-4DE8-A1D8-47E27F90485D}" type="datetime1">
              <a:rPr lang="zh-CN" altLang="en-US"/>
              <a:pPr>
                <a:defRPr/>
              </a:pPr>
              <a:t>2015/2/6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B1BD38F-00DB-482D-98BE-F49925D8F8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32" name="图片 7" descr="LOGO.jpg.pn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715250" y="142875"/>
            <a:ext cx="12525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ps.ifeng.com/location.do?ip=27.38.32.34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210.51.19.59/video09/2015/02/02/2970956-102-067-0723.mp4" TargetMode="External"/><Relationship Id="rId5" Type="http://schemas.openxmlformats.org/officeDocument/2006/relationships/hyperlink" Target="http://ips.ifeng.com/video19.ifeng.com/video09/2015/02/02/2970956-102-067-0723.mp4" TargetMode="External"/><Relationship Id="rId4" Type="http://schemas.openxmlformats.org/officeDocument/2006/relationships/hyperlink" Target="http://live.ifeng.com/liveAllocation.do?cid=4AC51C17-9FBE-47F2-8EE0-8285A66EAFF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8715F8-8E32-4311-9BE3-BC1945725A96}" type="slidenum">
              <a:rPr lang="zh-CN" altLang="en-US"/>
              <a:pPr>
                <a:defRPr/>
              </a:pPr>
              <a:t>1</a:t>
            </a:fld>
            <a:endParaRPr lang="zh-CN" altLang="en-US"/>
          </a:p>
        </p:txBody>
      </p:sp>
      <p:graphicFrame>
        <p:nvGraphicFramePr>
          <p:cNvPr id="1434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802973"/>
              </p:ext>
            </p:extLst>
          </p:nvPr>
        </p:nvGraphicFramePr>
        <p:xfrm>
          <a:off x="857224" y="1643063"/>
          <a:ext cx="7429551" cy="1555750"/>
        </p:xfrm>
        <a:graphic>
          <a:graphicData uri="http://schemas.openxmlformats.org/drawingml/2006/table">
            <a:tbl>
              <a:tblPr/>
              <a:tblGrid>
                <a:gridCol w="7429551"/>
              </a:tblGrid>
              <a:tr h="92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29B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Perpetua"/>
                          <a:ea typeface="黑体" pitchFamily="2" charset="-122"/>
                          <a:cs typeface="Times New Roman" pitchFamily="18" charset="0"/>
                        </a:rPr>
                        <a:t>IPSERVER3.0</a:t>
                      </a:r>
                    </a:p>
                  </a:txBody>
                  <a:tcPr marL="0" marR="0" marT="91440" marB="914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4817"/>
                    </a:solidFill>
                  </a:tcPr>
                </a:tc>
              </a:tr>
              <a:tr h="92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18485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0" marR="0" marT="91440" marB="9144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5367" name="图片 5" descr="TM截图未命名.png"/>
          <p:cNvPicPr>
            <a:picLocks noChangeAspect="1" noChangeArrowheads="1"/>
          </p:cNvPicPr>
          <p:nvPr/>
        </p:nvPicPr>
        <p:blipFill>
          <a:blip r:embed="rId2"/>
          <a:srcRect r="4668"/>
          <a:stretch>
            <a:fillRect/>
          </a:stretch>
        </p:blipFill>
        <p:spPr bwMode="auto">
          <a:xfrm>
            <a:off x="4071938" y="3557588"/>
            <a:ext cx="13620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8" name="AutoShape 2"/>
          <p:cNvSpPr>
            <a:spLocks noChangeArrowheads="1"/>
          </p:cNvSpPr>
          <p:nvPr/>
        </p:nvSpPr>
        <p:spPr bwMode="auto">
          <a:xfrm>
            <a:off x="857224" y="642938"/>
            <a:ext cx="7429551" cy="5392737"/>
          </a:xfrm>
          <a:prstGeom prst="roundRect">
            <a:avLst>
              <a:gd name="adj" fmla="val 5111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06E911-A598-4AFD-849A-9D60008C7828}" type="slidenum">
              <a:rPr lang="zh-CN" altLang="en-US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4" name="标题 12"/>
          <p:cNvSpPr txBox="1">
            <a:spLocks/>
          </p:cNvSpPr>
          <p:nvPr/>
        </p:nvSpPr>
        <p:spPr>
          <a:xfrm>
            <a:off x="285720" y="425744"/>
            <a:ext cx="6573600" cy="439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sz="2400" dirty="0" err="1" smtClean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IPServer</a:t>
            </a:r>
            <a:r>
              <a:rPr lang="zh-CN" altLang="en-US" sz="2400" dirty="0" smtClean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带宽控制</a:t>
            </a:r>
            <a:endParaRPr lang="zh-CN" altLang="en-US" sz="2400" dirty="0">
              <a:solidFill>
                <a:srgbClr val="FFFFFF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marL="457200" lvl="1" indent="0">
              <a:buNone/>
            </a:pPr>
            <a:r>
              <a:rPr lang="zh-CN" altLang="en-US" sz="1600" b="1" dirty="0" smtClean="0"/>
              <a:t> </a:t>
            </a:r>
            <a:endParaRPr lang="en-US" altLang="zh-CN" sz="1600" b="1" dirty="0" smtClean="0"/>
          </a:p>
          <a:p>
            <a:pPr lvl="1">
              <a:buFont typeface="Wingdings" pitchFamily="2" charset="2"/>
              <a:buChar char="Ø"/>
            </a:pPr>
            <a:endParaRPr lang="en-US" altLang="zh-CN" sz="1600" b="1" dirty="0"/>
          </a:p>
          <a:p>
            <a:pPr lvl="1"/>
            <a:r>
              <a:rPr lang="zh-CN" altLang="en-US" sz="1600" b="1" dirty="0" smtClean="0"/>
              <a:t>步长 </a:t>
            </a:r>
            <a:endParaRPr lang="en-US" altLang="zh-CN" sz="1600" b="1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zh-CN" sz="1600" dirty="0" smtClean="0"/>
              <a:t>        </a:t>
            </a:r>
            <a:r>
              <a:rPr lang="zh-CN" altLang="en-US" sz="1600" dirty="0" smtClean="0"/>
              <a:t>用户观看视频的平均长度</a:t>
            </a:r>
            <a:endParaRPr lang="en-US" altLang="zh-CN" sz="1600" dirty="0" smtClean="0"/>
          </a:p>
          <a:p>
            <a:pPr lvl="1"/>
            <a:r>
              <a:rPr lang="zh-CN" altLang="en-US" sz="1600" b="1" dirty="0" smtClean="0"/>
              <a:t>速率                      </a:t>
            </a:r>
            <a:endParaRPr lang="en-US" altLang="zh-CN" sz="1600" b="1" dirty="0" smtClean="0"/>
          </a:p>
          <a:p>
            <a:pPr marL="457200" lvl="1" indent="0">
              <a:buNone/>
            </a:pPr>
            <a:endParaRPr lang="en-US" altLang="zh-CN" sz="1600" b="1" dirty="0"/>
          </a:p>
          <a:p>
            <a:pPr marL="457200" lvl="1" indent="0">
              <a:buNone/>
            </a:pPr>
            <a:r>
              <a:rPr lang="en-US" altLang="zh-CN" sz="1600" b="1" dirty="0" smtClean="0"/>
              <a:t>                   </a:t>
            </a:r>
            <a:r>
              <a:rPr lang="zh-CN" altLang="en-US" sz="1600" b="1" dirty="0" smtClean="0"/>
              <a:t> </a:t>
            </a:r>
            <a:r>
              <a:rPr lang="en-US" altLang="zh-CN" sz="1600" dirty="0" smtClean="0"/>
              <a:t>rate </a:t>
            </a:r>
            <a:r>
              <a:rPr lang="en-US" altLang="zh-CN" sz="1600" dirty="0"/>
              <a:t>= sum </a:t>
            </a:r>
            <a:r>
              <a:rPr lang="en-US" altLang="zh-CN" sz="1600" dirty="0" smtClean="0"/>
              <a:t>/  period</a:t>
            </a:r>
          </a:p>
          <a:p>
            <a:pPr lvl="1">
              <a:buFont typeface="Wingdings" pitchFamily="2" charset="2"/>
              <a:buChar char="Ø"/>
            </a:pPr>
            <a:endParaRPr lang="en-US" altLang="zh-CN" sz="1600" b="1" dirty="0"/>
          </a:p>
          <a:p>
            <a:pPr marL="457200" lvl="1" indent="0">
              <a:buNone/>
            </a:pPr>
            <a:r>
              <a:rPr lang="en-US" altLang="zh-CN" sz="1600" b="1" dirty="0" smtClean="0"/>
              <a:t>   </a:t>
            </a:r>
          </a:p>
          <a:p>
            <a:pPr lvl="1">
              <a:buFont typeface="Wingdings" pitchFamily="2" charset="2"/>
              <a:buChar char="Ø"/>
            </a:pPr>
            <a:endParaRPr lang="en-US" altLang="zh-CN" sz="1600" b="1" dirty="0"/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 smtClean="0"/>
          </a:p>
          <a:p>
            <a:pPr marL="457200" lvl="1" indent="0">
              <a:buNone/>
            </a:pP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dirty="0" smtClean="0"/>
              <a:t>            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2051" name="Picture 3" descr="C:\Users\chenyong\Desktop\rate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110608"/>
            <a:ext cx="8424936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35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06E911-A598-4AFD-849A-9D60008C7828}" type="slidenum">
              <a:rPr lang="zh-CN" altLang="en-US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4" name="标题 12"/>
          <p:cNvSpPr txBox="1">
            <a:spLocks/>
          </p:cNvSpPr>
          <p:nvPr/>
        </p:nvSpPr>
        <p:spPr>
          <a:xfrm>
            <a:off x="285720" y="425744"/>
            <a:ext cx="6573600" cy="439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sz="2400" dirty="0" err="1" smtClean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IPServer</a:t>
            </a:r>
            <a:r>
              <a:rPr lang="zh-CN" altLang="en-US" sz="2400" dirty="0" smtClean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带宽控制</a:t>
            </a:r>
            <a:endParaRPr lang="zh-CN" altLang="en-US" sz="2400" dirty="0">
              <a:solidFill>
                <a:srgbClr val="FFFFFF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marL="457200" lvl="1" indent="0">
              <a:buNone/>
            </a:pPr>
            <a:r>
              <a:rPr lang="zh-CN" altLang="en-US" sz="1600" b="1" dirty="0" smtClean="0"/>
              <a:t> </a:t>
            </a:r>
            <a:endParaRPr lang="en-US" altLang="zh-CN" sz="1600" b="1" dirty="0" smtClean="0"/>
          </a:p>
          <a:p>
            <a:pPr lvl="1">
              <a:buFont typeface="Wingdings" pitchFamily="2" charset="2"/>
              <a:buChar char="Ø"/>
            </a:pPr>
            <a:endParaRPr lang="en-US" altLang="zh-CN" sz="1600" b="1" dirty="0"/>
          </a:p>
          <a:p>
            <a:pPr lvl="1">
              <a:buFont typeface="Wingdings" pitchFamily="2" charset="2"/>
              <a:buChar char="Ø"/>
            </a:pPr>
            <a:endParaRPr lang="en-US" altLang="zh-CN" sz="1600" b="1" dirty="0"/>
          </a:p>
          <a:p>
            <a:pPr lvl="1"/>
            <a:r>
              <a:rPr lang="zh-CN" altLang="en-US" sz="1600" b="1" dirty="0" smtClean="0"/>
              <a:t>最大限制带宽     </a:t>
            </a:r>
            <a:r>
              <a:rPr lang="en-US" altLang="zh-CN" sz="1600" dirty="0" err="1" smtClean="0"/>
              <a:t>maxBandwidth</a:t>
            </a:r>
            <a:endParaRPr lang="en-US" altLang="zh-CN" sz="1600" dirty="0" smtClean="0"/>
          </a:p>
          <a:p>
            <a:pPr lvl="1">
              <a:buFont typeface="Wingdings" pitchFamily="2" charset="2"/>
              <a:buChar char="Ø"/>
            </a:pPr>
            <a:endParaRPr lang="en-US" altLang="zh-CN" sz="1600" b="1" dirty="0"/>
          </a:p>
          <a:p>
            <a:pPr lvl="1"/>
            <a:r>
              <a:rPr lang="zh-CN" altLang="en-US" sz="1600" b="1" dirty="0" smtClean="0"/>
              <a:t>实时带宽               </a:t>
            </a:r>
            <a:r>
              <a:rPr lang="en-US" altLang="zh-CN" sz="1600" dirty="0" err="1" smtClean="0"/>
              <a:t>nowBandth</a:t>
            </a:r>
            <a:r>
              <a:rPr lang="zh-CN" altLang="en-US" sz="1600" dirty="0"/>
              <a:t> </a:t>
            </a:r>
            <a:r>
              <a:rPr lang="en-US" altLang="zh-CN" sz="1600" dirty="0" smtClean="0"/>
              <a:t>(??)</a:t>
            </a:r>
          </a:p>
          <a:p>
            <a:pPr marL="457200" lvl="1" indent="0">
              <a:buNone/>
            </a:pPr>
            <a:r>
              <a:rPr lang="en-US" altLang="zh-CN" sz="1600" dirty="0"/>
              <a:t>   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 smtClean="0"/>
              <a:t>   </a:t>
            </a:r>
            <a:r>
              <a:rPr lang="en-US" altLang="zh-CN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http://monitor.ifeng.com/api/network/networkapi2.php?type=lastvalue</a:t>
            </a:r>
            <a:endParaRPr lang="en-US" altLang="zh-CN" sz="1600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en-US" altLang="zh-CN" sz="1600" b="1" dirty="0" smtClean="0"/>
          </a:p>
          <a:p>
            <a:pPr lvl="1"/>
            <a:r>
              <a:rPr lang="zh-CN" altLang="en-US" sz="1600" b="1" dirty="0" smtClean="0"/>
              <a:t>码率                         </a:t>
            </a:r>
            <a:endParaRPr lang="en-US" altLang="zh-CN" sz="1600" b="1" dirty="0" smtClean="0"/>
          </a:p>
          <a:p>
            <a:pPr lvl="1"/>
            <a:endParaRPr lang="en-US" altLang="zh-CN" sz="1600" b="1" dirty="0"/>
          </a:p>
          <a:p>
            <a:pPr marL="457200" lvl="1" indent="0">
              <a:buNone/>
            </a:pPr>
            <a:r>
              <a:rPr lang="en-US" altLang="zh-CN" sz="1600" b="1" dirty="0" smtClean="0"/>
              <a:t>      </a:t>
            </a:r>
            <a:r>
              <a:rPr lang="zh-CN" altLang="en-US" sz="1600" dirty="0" smtClean="0"/>
              <a:t>每个用户占有的平均带宽 即</a:t>
            </a:r>
            <a:r>
              <a:rPr lang="en-US" altLang="zh-CN" sz="1600" dirty="0" smtClean="0"/>
              <a:t>: </a:t>
            </a:r>
            <a:r>
              <a:rPr lang="en-US" altLang="zh-CN" sz="1600" dirty="0" err="1" smtClean="0"/>
              <a:t>nowBandwidth</a:t>
            </a:r>
            <a:r>
              <a:rPr lang="en-US" altLang="zh-CN" sz="1600" dirty="0" smtClean="0"/>
              <a:t>/rate</a:t>
            </a:r>
          </a:p>
          <a:p>
            <a:pPr lvl="1">
              <a:buFont typeface="Wingdings" pitchFamily="2" charset="2"/>
              <a:buChar char="Ø"/>
            </a:pPr>
            <a:endParaRPr lang="en-US" altLang="zh-CN" sz="1600" b="1" dirty="0"/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 smtClean="0"/>
          </a:p>
          <a:p>
            <a:pPr marL="457200" lvl="1" indent="0">
              <a:buNone/>
            </a:pP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dirty="0" smtClean="0"/>
              <a:t>            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389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06E911-A598-4AFD-849A-9D60008C7828}" type="slidenum">
              <a:rPr lang="zh-CN" altLang="en-US"/>
              <a:pPr>
                <a:defRPr/>
              </a:pPr>
              <a:t>12</a:t>
            </a:fld>
            <a:endParaRPr lang="zh-CN" altLang="en-US" dirty="0"/>
          </a:p>
        </p:txBody>
      </p:sp>
      <p:sp>
        <p:nvSpPr>
          <p:cNvPr id="4" name="标题 12"/>
          <p:cNvSpPr txBox="1">
            <a:spLocks/>
          </p:cNvSpPr>
          <p:nvPr/>
        </p:nvSpPr>
        <p:spPr>
          <a:xfrm>
            <a:off x="285720" y="425744"/>
            <a:ext cx="6573600" cy="439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sz="2400" dirty="0" err="1" smtClean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IPServer</a:t>
            </a:r>
            <a:r>
              <a:rPr lang="zh-CN" altLang="en-US" sz="2400" dirty="0" smtClean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带宽控制</a:t>
            </a:r>
            <a:endParaRPr lang="zh-CN" altLang="en-US" sz="2400" dirty="0">
              <a:solidFill>
                <a:srgbClr val="FFFFFF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128735"/>
            <a:ext cx="8229600" cy="4525963"/>
          </a:xfrm>
        </p:spPr>
        <p:txBody>
          <a:bodyPr/>
          <a:lstStyle/>
          <a:p>
            <a:pPr marL="457200" lvl="1" indent="0">
              <a:buNone/>
            </a:pPr>
            <a:r>
              <a:rPr lang="zh-CN" altLang="en-US" sz="1600" b="1" dirty="0" smtClean="0"/>
              <a:t> </a:t>
            </a:r>
            <a:endParaRPr lang="en-US" altLang="zh-CN" sz="1600" b="1" dirty="0" smtClean="0"/>
          </a:p>
          <a:p>
            <a:pPr marL="457200" lvl="1" indent="0">
              <a:buNone/>
            </a:pPr>
            <a:endParaRPr lang="en-US" altLang="zh-CN" sz="1600" b="1" dirty="0"/>
          </a:p>
          <a:p>
            <a:pPr lvl="1"/>
            <a:r>
              <a:rPr lang="zh-CN" altLang="en-US" sz="1600" b="1" dirty="0"/>
              <a:t>节点限制速率      </a:t>
            </a:r>
            <a:endParaRPr lang="en-US" altLang="zh-CN" sz="1600" b="1" dirty="0" smtClean="0"/>
          </a:p>
          <a:p>
            <a:pPr marL="457200" lvl="1" indent="0">
              <a:buNone/>
            </a:pPr>
            <a:endParaRPr lang="en-US" altLang="zh-CN" sz="1600" b="1" dirty="0"/>
          </a:p>
          <a:p>
            <a:pPr marL="457200" lvl="1" indent="0">
              <a:buNone/>
            </a:pPr>
            <a:r>
              <a:rPr lang="zh-CN" altLang="en-US" sz="1600" b="1" dirty="0" smtClean="0"/>
              <a:t>  </a:t>
            </a:r>
            <a:r>
              <a:rPr lang="en-US" altLang="zh-CN" sz="1600" dirty="0" err="1"/>
              <a:t>limitRate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maxBandwidth</a:t>
            </a:r>
            <a:r>
              <a:rPr lang="en-US" altLang="zh-CN" sz="1600" dirty="0"/>
              <a:t>/(</a:t>
            </a:r>
            <a:r>
              <a:rPr lang="en-US" altLang="zh-CN" sz="1600" dirty="0" err="1"/>
              <a:t>nowBandwidth</a:t>
            </a:r>
            <a:r>
              <a:rPr lang="en-US" altLang="zh-CN" sz="1600" dirty="0"/>
              <a:t>/rate)</a:t>
            </a:r>
          </a:p>
          <a:p>
            <a:pPr marL="457200" lvl="1" indent="0">
              <a:buNone/>
            </a:pPr>
            <a:endParaRPr lang="en-US" altLang="zh-CN" sz="1600" b="1" dirty="0" smtClean="0"/>
          </a:p>
          <a:p>
            <a:pPr lvl="1"/>
            <a:r>
              <a:rPr lang="zh-CN" altLang="en-US" sz="1600" b="1" dirty="0" smtClean="0"/>
              <a:t>实时带宽百分比</a:t>
            </a:r>
            <a:endParaRPr lang="en-US" altLang="zh-CN" sz="1600" b="1" dirty="0" smtClean="0"/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 smtClean="0"/>
              <a:t>            </a:t>
            </a:r>
            <a:r>
              <a:rPr lang="en-US" altLang="zh-CN" sz="1600" dirty="0" err="1" smtClean="0"/>
              <a:t>nowRatePercent</a:t>
            </a:r>
            <a:r>
              <a:rPr lang="en-US" altLang="zh-CN" sz="1600" dirty="0" smtClean="0"/>
              <a:t>   =   </a:t>
            </a:r>
            <a:r>
              <a:rPr lang="en-US" altLang="zh-CN" sz="1600" dirty="0" err="1" smtClean="0"/>
              <a:t>nrate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100 /</a:t>
            </a:r>
            <a:r>
              <a:rPr lang="en-US" altLang="zh-CN" sz="1600" dirty="0" err="1" smtClean="0"/>
              <a:t>limitedRate</a:t>
            </a:r>
            <a:endParaRPr lang="en-US" altLang="zh-CN" sz="1600" dirty="0" smtClean="0"/>
          </a:p>
          <a:p>
            <a:pPr marL="457200" lvl="1" indent="0">
              <a:buNone/>
            </a:pPr>
            <a:endParaRPr lang="en-US" altLang="zh-CN" sz="1600" dirty="0"/>
          </a:p>
          <a:p>
            <a:pPr lvl="1"/>
            <a:r>
              <a:rPr lang="zh-CN" altLang="en-US" sz="1600" b="1" dirty="0"/>
              <a:t>放大因子</a:t>
            </a:r>
            <a:endParaRPr lang="en-US" altLang="zh-CN" sz="1600" b="1" dirty="0"/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endParaRPr lang="zh-CN" altLang="en-US" sz="1600" dirty="0"/>
          </a:p>
          <a:p>
            <a:pPr marL="457200" lvl="1" indent="0">
              <a:buNone/>
            </a:pP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b="1" dirty="0" smtClean="0"/>
              <a:t>      </a:t>
            </a:r>
            <a:endParaRPr lang="en-US" altLang="zh-CN" sz="1600" b="1" dirty="0"/>
          </a:p>
          <a:p>
            <a:pPr marL="457200" lvl="1" indent="0">
              <a:buNone/>
            </a:pPr>
            <a:r>
              <a:rPr lang="en-US" altLang="zh-CN" sz="1600" b="1" dirty="0" smtClean="0"/>
              <a:t>          </a:t>
            </a:r>
            <a:endParaRPr lang="en-US" altLang="zh-CN" sz="1600" b="1" dirty="0"/>
          </a:p>
          <a:p>
            <a:pPr marL="457200" lvl="1" indent="0">
              <a:buNone/>
            </a:pPr>
            <a:endParaRPr lang="en-US" altLang="zh-CN" sz="1600" dirty="0" smtClean="0"/>
          </a:p>
          <a:p>
            <a:pPr marL="457200" lvl="1" indent="0">
              <a:buNone/>
            </a:pP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dirty="0" smtClean="0"/>
              <a:t>            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437112"/>
            <a:ext cx="648072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712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06E911-A598-4AFD-849A-9D60008C7828}" type="slidenum">
              <a:rPr lang="zh-CN" altLang="en-US"/>
              <a:pPr>
                <a:defRPr/>
              </a:pPr>
              <a:t>13</a:t>
            </a:fld>
            <a:endParaRPr lang="zh-CN" altLang="en-US" dirty="0"/>
          </a:p>
        </p:txBody>
      </p:sp>
      <p:sp>
        <p:nvSpPr>
          <p:cNvPr id="4" name="标题 12"/>
          <p:cNvSpPr txBox="1">
            <a:spLocks/>
          </p:cNvSpPr>
          <p:nvPr/>
        </p:nvSpPr>
        <p:spPr>
          <a:xfrm>
            <a:off x="285720" y="425744"/>
            <a:ext cx="6573600" cy="439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sz="2400" dirty="0" err="1" smtClean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IPServer</a:t>
            </a:r>
            <a:r>
              <a:rPr lang="zh-CN" altLang="en-US" sz="2400" dirty="0" smtClean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带宽控制</a:t>
            </a:r>
            <a:endParaRPr lang="zh-CN" altLang="en-US" sz="2400" dirty="0">
              <a:solidFill>
                <a:srgbClr val="FFFFFF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marL="457200" lvl="1" indent="0">
              <a:buNone/>
            </a:pPr>
            <a:r>
              <a:rPr lang="zh-CN" altLang="en-US" sz="1600" b="1" dirty="0" smtClean="0"/>
              <a:t> </a:t>
            </a:r>
            <a:endParaRPr lang="en-US" altLang="zh-CN" sz="1600" b="1" dirty="0" smtClean="0"/>
          </a:p>
          <a:p>
            <a:pPr lvl="1">
              <a:buFont typeface="Wingdings" pitchFamily="2" charset="2"/>
              <a:buChar char="Ø"/>
            </a:pPr>
            <a:endParaRPr lang="en-US" altLang="zh-CN" sz="1600" b="1" dirty="0"/>
          </a:p>
          <a:p>
            <a:pPr lvl="1"/>
            <a:r>
              <a:rPr lang="zh-CN" altLang="en-US" sz="1600" b="1" dirty="0" smtClean="0"/>
              <a:t>直播</a:t>
            </a:r>
            <a:endParaRPr lang="en-US" altLang="zh-CN" sz="1600" b="1" dirty="0" smtClean="0"/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 smtClean="0"/>
              <a:t>         </a:t>
            </a:r>
            <a:r>
              <a:rPr lang="zh-CN" altLang="en-US" sz="1600" dirty="0" smtClean="0"/>
              <a:t>突发事件直播，提前开通商用直播通道。</a:t>
            </a:r>
            <a:endParaRPr lang="en-US" altLang="zh-CN" sz="1600" dirty="0" smtClean="0"/>
          </a:p>
          <a:p>
            <a:pPr marL="457200" lvl="1" indent="0">
              <a:buNone/>
            </a:pPr>
            <a:endParaRPr lang="en-US" altLang="zh-CN" sz="1600" dirty="0"/>
          </a:p>
          <a:p>
            <a:pPr lvl="1"/>
            <a:r>
              <a:rPr lang="zh-CN" altLang="en-US" sz="1600" b="1" dirty="0" smtClean="0"/>
              <a:t>点播</a:t>
            </a:r>
            <a:endParaRPr lang="en-US" altLang="zh-CN" sz="1600" b="1" dirty="0" smtClean="0"/>
          </a:p>
          <a:p>
            <a:pPr marL="457200" lvl="1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</a:t>
            </a:r>
          </a:p>
          <a:p>
            <a:pPr marL="457200" lvl="1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</a:t>
            </a:r>
            <a:r>
              <a:rPr lang="zh-CN" altLang="en-US" sz="1600" dirty="0" smtClean="0"/>
              <a:t>流量切分个性化</a:t>
            </a: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 smtClean="0"/>
          </a:p>
          <a:p>
            <a:pPr marL="457200" lvl="1" indent="0">
              <a:buNone/>
            </a:pPr>
            <a:endParaRPr lang="en-US" altLang="zh-CN" sz="1600" b="1" dirty="0"/>
          </a:p>
          <a:p>
            <a:pPr marL="457200" lvl="1" indent="0">
              <a:buNone/>
            </a:pPr>
            <a:r>
              <a:rPr lang="en-US" altLang="zh-CN" sz="1600" b="1" dirty="0" smtClean="0"/>
              <a:t>          </a:t>
            </a:r>
            <a:endParaRPr lang="en-US" altLang="zh-CN" sz="1600" b="1" dirty="0"/>
          </a:p>
          <a:p>
            <a:pPr marL="457200" lvl="1" indent="0">
              <a:buNone/>
            </a:pPr>
            <a:endParaRPr lang="en-US" altLang="zh-CN" sz="1600" dirty="0" smtClean="0"/>
          </a:p>
          <a:p>
            <a:pPr marL="457200" lvl="1" indent="0">
              <a:buNone/>
            </a:pP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dirty="0" smtClean="0"/>
              <a:t>            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843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06E911-A598-4AFD-849A-9D60008C7828}" type="slidenum">
              <a:rPr lang="zh-CN" altLang="en-US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4" name="标题 12"/>
          <p:cNvSpPr txBox="1">
            <a:spLocks/>
          </p:cNvSpPr>
          <p:nvPr/>
        </p:nvSpPr>
        <p:spPr>
          <a:xfrm>
            <a:off x="285720" y="425744"/>
            <a:ext cx="6573600" cy="439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sz="2400" dirty="0" err="1" smtClean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IPServer</a:t>
            </a:r>
            <a:r>
              <a:rPr lang="zh-CN" altLang="en-US" sz="2400" dirty="0" smtClean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实现</a:t>
            </a:r>
            <a:endParaRPr lang="zh-CN" altLang="en-US" sz="2400" dirty="0">
              <a:solidFill>
                <a:srgbClr val="FFFFFF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lvl="1"/>
            <a:r>
              <a:rPr lang="en-US" altLang="zh-CN" sz="2400" b="1" dirty="0" smtClean="0"/>
              <a:t>mina</a:t>
            </a:r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b="1" dirty="0" err="1" smtClean="0"/>
              <a:t>icommon</a:t>
            </a:r>
            <a:endParaRPr lang="en-US" altLang="zh-CN" sz="2400" b="1" dirty="0" smtClean="0"/>
          </a:p>
          <a:p>
            <a:pPr marL="457200" lvl="1" indent="0">
              <a:buNone/>
            </a:pPr>
            <a:endParaRPr lang="en-US" altLang="zh-CN" b="1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 smtClean="0"/>
              <a:t>          IOC</a:t>
            </a:r>
            <a:endParaRPr lang="en-US" altLang="zh-CN" dirty="0"/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/>
              <a:t>          </a:t>
            </a:r>
            <a:r>
              <a:rPr lang="zh-CN" altLang="en-US" dirty="0"/>
              <a:t>责任</a:t>
            </a:r>
            <a:r>
              <a:rPr lang="zh-CN" altLang="en-US" dirty="0" smtClean="0"/>
              <a:t>链   处处可见的</a:t>
            </a:r>
            <a:r>
              <a:rPr lang="en-US" altLang="zh-CN" dirty="0" smtClean="0"/>
              <a:t>plugin</a:t>
            </a:r>
            <a:r>
              <a:rPr lang="zh-CN" altLang="en-US" dirty="0" smtClean="0"/>
              <a:t> </a:t>
            </a:r>
            <a:r>
              <a:rPr lang="en-US" altLang="zh-CN" dirty="0" smtClean="0"/>
              <a:t>        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en-US" altLang="zh-CN" dirty="0" err="1" smtClean="0"/>
              <a:t>RangeSet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               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03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06E911-A598-4AFD-849A-9D60008C7828}" type="slidenum">
              <a:rPr lang="zh-CN" altLang="en-US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4" name="标题 12"/>
          <p:cNvSpPr txBox="1">
            <a:spLocks/>
          </p:cNvSpPr>
          <p:nvPr/>
        </p:nvSpPr>
        <p:spPr>
          <a:xfrm>
            <a:off x="285720" y="425744"/>
            <a:ext cx="6573600" cy="439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sz="2400" dirty="0" err="1" smtClean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IPServer</a:t>
            </a:r>
            <a:r>
              <a:rPr lang="zh-CN" altLang="en-US" sz="2400" dirty="0" smtClean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实现</a:t>
            </a:r>
            <a:endParaRPr lang="zh-CN" altLang="en-US" sz="2400" dirty="0">
              <a:solidFill>
                <a:srgbClr val="FFFFFF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zh-CN" dirty="0" smtClean="0"/>
              <a:t>                 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292" y="1196752"/>
            <a:ext cx="4104456" cy="4609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011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06E911-A598-4AFD-849A-9D60008C7828}" type="slidenum">
              <a:rPr lang="zh-CN" altLang="en-US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4" name="标题 12"/>
          <p:cNvSpPr txBox="1">
            <a:spLocks/>
          </p:cNvSpPr>
          <p:nvPr/>
        </p:nvSpPr>
        <p:spPr>
          <a:xfrm>
            <a:off x="539552" y="461488"/>
            <a:ext cx="6573600" cy="439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zh-CN" altLang="en-US" sz="2400" dirty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配置文件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zh-CN" dirty="0" smtClean="0"/>
              <a:t>         </a:t>
            </a:r>
          </a:p>
          <a:p>
            <a:pPr lvl="1"/>
            <a:r>
              <a:rPr lang="en-US" altLang="zh-CN" sz="2400" b="1" dirty="0" err="1" smtClean="0"/>
              <a:t>server.properties</a:t>
            </a:r>
            <a:endParaRPr lang="en-US" altLang="zh-CN" sz="2400" b="1" dirty="0" smtClean="0"/>
          </a:p>
          <a:p>
            <a:pPr lvl="1"/>
            <a:r>
              <a:rPr lang="en-US" altLang="zh-CN" sz="2400" b="1" dirty="0" smtClean="0"/>
              <a:t>server.xml</a:t>
            </a:r>
          </a:p>
          <a:p>
            <a:pPr lvl="1"/>
            <a:r>
              <a:rPr lang="en-US" altLang="zh-CN" sz="2400" b="1" dirty="0" smtClean="0"/>
              <a:t>node.xml</a:t>
            </a:r>
          </a:p>
          <a:p>
            <a:pPr lvl="1"/>
            <a:r>
              <a:rPr lang="en-US" altLang="zh-CN" sz="2400" b="1" dirty="0" smtClean="0"/>
              <a:t>liveAllocateConfig.xml</a:t>
            </a:r>
          </a:p>
          <a:p>
            <a:pPr lvl="1"/>
            <a:r>
              <a:rPr lang="en-US" altLang="zh-CN" sz="2400" b="1" dirty="0" smtClean="0"/>
              <a:t>requestHost.xml</a:t>
            </a:r>
          </a:p>
          <a:p>
            <a:pPr lvl="1"/>
            <a:r>
              <a:rPr lang="en-US" altLang="zh-CN" sz="2400" b="1" dirty="0" smtClean="0"/>
              <a:t>area.txt</a:t>
            </a:r>
          </a:p>
          <a:p>
            <a:pPr lvl="1"/>
            <a:r>
              <a:rPr lang="en-US" altLang="zh-CN" sz="2400" b="1" dirty="0" smtClean="0"/>
              <a:t>iprange.txt</a:t>
            </a:r>
          </a:p>
          <a:p>
            <a:pPr lvl="1"/>
            <a:r>
              <a:rPr lang="en-US" altLang="zh-CN" sz="2400" b="1" dirty="0" smtClean="0"/>
              <a:t>version.txt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515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06E911-A598-4AFD-849A-9D60008C7828}" type="slidenum">
              <a:rPr lang="zh-CN" altLang="en-US"/>
              <a:pPr>
                <a:defRPr/>
              </a:pPr>
              <a:t>17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6" name="内容占位符 1"/>
          <p:cNvSpPr txBox="1">
            <a:spLocks/>
          </p:cNvSpPr>
          <p:nvPr/>
        </p:nvSpPr>
        <p:spPr bwMode="auto">
          <a:xfrm>
            <a:off x="619944" y="127714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charset="0"/>
              <a:buNone/>
            </a:pPr>
            <a:endParaRPr lang="en-US" altLang="zh-CN" dirty="0" smtClean="0"/>
          </a:p>
          <a:p>
            <a:pPr marL="457200" lvl="1" indent="0">
              <a:buFont typeface="Arial" charset="0"/>
              <a:buNone/>
            </a:pPr>
            <a:endParaRPr lang="en-US" altLang="zh-CN" dirty="0"/>
          </a:p>
          <a:p>
            <a:pPr marL="457200" lvl="1" indent="0">
              <a:buFont typeface="Arial" charset="0"/>
              <a:buNone/>
            </a:pPr>
            <a:endParaRPr lang="en-US" altLang="zh-CN" dirty="0" smtClean="0"/>
          </a:p>
          <a:p>
            <a:pPr marL="457200" lvl="1" indent="0">
              <a:buFont typeface="Arial" charset="0"/>
              <a:buNone/>
            </a:pPr>
            <a:r>
              <a:rPr lang="zh-CN" altLang="en-US" sz="7200" b="1" dirty="0" smtClean="0"/>
              <a:t>谢谢</a:t>
            </a:r>
            <a:r>
              <a:rPr lang="en-US" altLang="zh-CN" sz="7200" b="1" dirty="0" smtClean="0"/>
              <a:t>!</a:t>
            </a:r>
            <a:endParaRPr lang="en-US" altLang="zh-CN" sz="7200" b="1" dirty="0"/>
          </a:p>
          <a:p>
            <a:pPr marL="457200" lvl="1" indent="0">
              <a:buFont typeface="Arial" charset="0"/>
              <a:buNone/>
            </a:pPr>
            <a:endParaRPr lang="en-US" altLang="zh-CN" dirty="0" smtClean="0"/>
          </a:p>
          <a:p>
            <a:pPr marL="457200" lvl="1" indent="0">
              <a:buFont typeface="Arial" charset="0"/>
              <a:buNone/>
            </a:pPr>
            <a:r>
              <a:rPr lang="en-US" altLang="zh-CN" dirty="0" smtClean="0"/>
              <a:t>	</a:t>
            </a:r>
          </a:p>
          <a:p>
            <a:pPr marL="457200" lvl="1" indent="0">
              <a:buFont typeface="Arial" charset="0"/>
              <a:buNone/>
            </a:pPr>
            <a:endParaRPr lang="en-US" altLang="zh-CN" dirty="0" smtClean="0"/>
          </a:p>
          <a:p>
            <a:pPr marL="457200" lvl="1" indent="0">
              <a:buFont typeface="Arial" charset="0"/>
              <a:buNone/>
            </a:pPr>
            <a:r>
              <a:rPr lang="en-US" altLang="zh-CN" dirty="0" smtClean="0"/>
              <a:t>	</a:t>
            </a:r>
          </a:p>
          <a:p>
            <a:pPr marL="457200" lvl="1" indent="0">
              <a:buFont typeface="Arial" charset="0"/>
              <a:buNone/>
            </a:pPr>
            <a:endParaRPr lang="en-US" altLang="zh-CN" dirty="0" smtClean="0"/>
          </a:p>
          <a:p>
            <a:pPr marL="457200" lvl="1" indent="0">
              <a:buFont typeface="Arial" charset="0"/>
              <a:buNone/>
            </a:pPr>
            <a:endParaRPr lang="en-US" altLang="zh-CN" dirty="0" smtClean="0"/>
          </a:p>
          <a:p>
            <a:pPr marL="457200" lvl="1" indent="0">
              <a:buFont typeface="Arial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992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06E911-A598-4AFD-849A-9D60008C7828}" type="slidenum">
              <a:rPr lang="zh-CN" altLang="en-US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4" name="标题 12"/>
          <p:cNvSpPr txBox="1">
            <a:spLocks/>
          </p:cNvSpPr>
          <p:nvPr/>
        </p:nvSpPr>
        <p:spPr>
          <a:xfrm>
            <a:off x="285720" y="418032"/>
            <a:ext cx="6573600" cy="439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sz="2400" dirty="0" err="1" smtClean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IPServer</a:t>
            </a:r>
            <a:r>
              <a:rPr lang="zh-CN" altLang="en-US" sz="2400" dirty="0" smtClean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功能预览</a:t>
            </a:r>
            <a:endParaRPr lang="zh-CN" altLang="en-US" sz="2400" dirty="0">
              <a:solidFill>
                <a:srgbClr val="FFFFFF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24744"/>
            <a:ext cx="8352928" cy="4824536"/>
          </a:xfrm>
        </p:spPr>
        <p:txBody>
          <a:bodyPr/>
          <a:lstStyle/>
          <a:p>
            <a:pPr lvl="1">
              <a:buFont typeface="Wingdings" pitchFamily="2" charset="2"/>
              <a:buChar char="Ø"/>
            </a:pPr>
            <a:r>
              <a:rPr lang="en-US" altLang="zh-CN" sz="2400" b="1" dirty="0" smtClean="0"/>
              <a:t>IP</a:t>
            </a:r>
            <a:r>
              <a:rPr lang="zh-CN" altLang="en-US" sz="2400" b="1" dirty="0" smtClean="0"/>
              <a:t>地域查询</a:t>
            </a:r>
            <a:endParaRPr lang="en-US" altLang="zh-CN" sz="2400" b="1" dirty="0" smtClean="0"/>
          </a:p>
          <a:p>
            <a:pPr marL="457200" lvl="1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</a:t>
            </a:r>
            <a:r>
              <a:rPr lang="en-US" altLang="zh-CN" sz="1600" dirty="0">
                <a:hlinkClick r:id="rId3"/>
              </a:rPr>
              <a:t>http://</a:t>
            </a:r>
            <a:r>
              <a:rPr lang="en-US" altLang="zh-CN" sz="1600" dirty="0" smtClean="0">
                <a:hlinkClick r:id="rId3"/>
              </a:rPr>
              <a:t>ips.ifeng.com/location.do?ip=27.38.32.34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  <a:p>
            <a:pPr lvl="1">
              <a:buFont typeface="Wingdings" pitchFamily="2" charset="2"/>
              <a:buChar char="Ø"/>
            </a:pPr>
            <a:endParaRPr lang="en-US" altLang="zh-CN" b="1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400" b="1" dirty="0" smtClean="0"/>
              <a:t>视频请求定位</a:t>
            </a:r>
            <a:endParaRPr lang="en-US" altLang="zh-CN" sz="2400" b="1" dirty="0" smtClean="0"/>
          </a:p>
          <a:p>
            <a:pPr lvl="2" indent="-285750">
              <a:buFont typeface="Arial" pitchFamily="34" charset="0"/>
              <a:buChar char="•"/>
            </a:pPr>
            <a:r>
              <a:rPr lang="zh-CN" altLang="en-US" sz="1600" b="1" dirty="0" smtClean="0"/>
              <a:t>直播</a:t>
            </a:r>
            <a:endParaRPr lang="en-US" altLang="zh-CN" sz="1600" b="1" dirty="0" smtClean="0"/>
          </a:p>
          <a:p>
            <a:pPr marL="857250" lvl="2" indent="0">
              <a:buNone/>
            </a:pPr>
            <a:r>
              <a:rPr lang="en-US" altLang="zh-CN" sz="1600" dirty="0">
                <a:hlinkClick r:id="rId4"/>
              </a:rPr>
              <a:t>http://</a:t>
            </a:r>
            <a:r>
              <a:rPr lang="en-US" altLang="zh-CN" sz="1600" dirty="0" smtClean="0">
                <a:hlinkClick r:id="rId4"/>
              </a:rPr>
              <a:t>live.ifeng.com/liveAllocation.do?cid=4AC51C17-9FBE-47F2-8EE0-8285A66EAFF5</a:t>
            </a:r>
            <a:endParaRPr lang="en-US" altLang="zh-CN" sz="1600" dirty="0" smtClean="0"/>
          </a:p>
          <a:p>
            <a:pPr marL="857250" lvl="2" indent="0">
              <a:buNone/>
            </a:pPr>
            <a:r>
              <a:rPr lang="en-US" altLang="zh-CN" sz="1600" dirty="0" smtClean="0"/>
              <a:t>{"</a:t>
            </a:r>
            <a:r>
              <a:rPr lang="en-US" altLang="zh-CN" sz="1600" dirty="0" err="1"/>
              <a:t>netname</a:t>
            </a:r>
            <a:r>
              <a:rPr lang="en-US" altLang="zh-CN" sz="1600" dirty="0"/>
              <a:t>":"</a:t>
            </a:r>
            <a:r>
              <a:rPr lang="zh-CN" altLang="en-US" sz="1600" dirty="0"/>
              <a:t>联通</a:t>
            </a:r>
            <a:r>
              <a:rPr lang="en-US" altLang="zh-CN" sz="1600" dirty="0"/>
              <a:t>","</a:t>
            </a:r>
            <a:r>
              <a:rPr lang="en-US" altLang="zh-CN" sz="1600" dirty="0" err="1"/>
              <a:t>link":"http</a:t>
            </a:r>
            <a:r>
              <a:rPr lang="en-US" altLang="zh-CN" sz="1600" dirty="0"/>
              <a:t>://119.188.2.28:80","cid":"4AC51C17-9FBE-47F2-8EE0-8285A66EAFF5","cdnid":"ifengP2P</a:t>
            </a:r>
            <a:r>
              <a:rPr lang="en-US" altLang="zh-CN" sz="1600" dirty="0" smtClean="0"/>
              <a:t>"}</a:t>
            </a:r>
          </a:p>
          <a:p>
            <a:pPr lvl="2" indent="-285750">
              <a:buFont typeface="Arial" pitchFamily="34" charset="0"/>
              <a:buChar char="•"/>
            </a:pPr>
            <a:r>
              <a:rPr lang="zh-CN" altLang="en-US" sz="1600" b="1" dirty="0"/>
              <a:t>点播</a:t>
            </a:r>
            <a:endParaRPr lang="en-US" altLang="zh-CN" sz="1600" b="1" dirty="0"/>
          </a:p>
          <a:p>
            <a:pPr marL="857250" lvl="2" indent="0">
              <a:buNone/>
            </a:pPr>
            <a:r>
              <a:rPr lang="en-US" altLang="zh-CN" sz="1600" dirty="0">
                <a:hlinkClick r:id="rId5"/>
              </a:rPr>
              <a:t>http://</a:t>
            </a:r>
            <a:r>
              <a:rPr lang="en-US" altLang="zh-CN" sz="1600" dirty="0" smtClean="0">
                <a:hlinkClick r:id="rId5"/>
              </a:rPr>
              <a:t>ips.ifeng.com/video19.ifeng.com/video09/2015/02/02/2970956-102-067-0723.mp4</a:t>
            </a:r>
            <a:endParaRPr lang="en-US" altLang="zh-CN" sz="1600" dirty="0" smtClean="0"/>
          </a:p>
          <a:p>
            <a:pPr marL="857250" lvl="2" indent="0">
              <a:buNone/>
            </a:pPr>
            <a:r>
              <a:rPr lang="en-US" altLang="zh-CN" sz="1600" dirty="0">
                <a:hlinkClick r:id="rId6"/>
              </a:rPr>
              <a:t>http://</a:t>
            </a:r>
            <a:r>
              <a:rPr lang="en-US" altLang="zh-CN" sz="1600" dirty="0" smtClean="0">
                <a:hlinkClick r:id="rId6"/>
              </a:rPr>
              <a:t>210.51.19.59/video09/2015/02/02/2970956-102-067-0723.mp4</a:t>
            </a:r>
            <a:endParaRPr lang="en-US" altLang="zh-CN" sz="1600" dirty="0" smtClean="0"/>
          </a:p>
          <a:p>
            <a:pPr marL="857250" lvl="2" indent="0">
              <a:buNone/>
            </a:pPr>
            <a:endParaRPr lang="en-US" altLang="zh-CN" dirty="0" smtClean="0"/>
          </a:p>
          <a:p>
            <a:pPr marL="1314450" lvl="2" indent="-457200">
              <a:buFont typeface="+mj-lt"/>
              <a:buAutoNum type="arabicPeriod"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1916832"/>
            <a:ext cx="14192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091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06E911-A598-4AFD-849A-9D60008C7828}" type="slidenum">
              <a:rPr lang="zh-CN" altLang="en-US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4" name="标题 12"/>
          <p:cNvSpPr txBox="1">
            <a:spLocks/>
          </p:cNvSpPr>
          <p:nvPr/>
        </p:nvSpPr>
        <p:spPr>
          <a:xfrm>
            <a:off x="285720" y="418032"/>
            <a:ext cx="6573600" cy="439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sz="2400" dirty="0" err="1" smtClean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IPServer</a:t>
            </a:r>
            <a:r>
              <a:rPr lang="zh-CN" altLang="en-US" sz="2400" dirty="0" smtClean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服务架构</a:t>
            </a:r>
            <a:endParaRPr lang="zh-CN" altLang="en-US" sz="2400" dirty="0">
              <a:solidFill>
                <a:srgbClr val="FFFFFF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3" name="Picture 2" descr="C:\Users\chenyong\Desktop\ipserver架构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800"/>
            <a:ext cx="6264696" cy="439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53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06E911-A598-4AFD-849A-9D60008C7828}" type="slidenum">
              <a:rPr lang="zh-CN" altLang="en-US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4" name="标题 12"/>
          <p:cNvSpPr txBox="1">
            <a:spLocks/>
          </p:cNvSpPr>
          <p:nvPr/>
        </p:nvSpPr>
        <p:spPr>
          <a:xfrm>
            <a:off x="285720" y="435904"/>
            <a:ext cx="6573600" cy="439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sz="2400" dirty="0" smtClean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VDN </a:t>
            </a:r>
            <a:r>
              <a:rPr lang="zh-CN" altLang="en-US" sz="2400" dirty="0" smtClean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定位</a:t>
            </a:r>
            <a:endParaRPr lang="zh-CN" altLang="en-US" sz="2400" dirty="0">
              <a:solidFill>
                <a:srgbClr val="FFFFFF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953719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zh-CN" dirty="0" err="1" smtClean="0"/>
              <a:t>iprangeset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Areanode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72816"/>
            <a:ext cx="4238625" cy="1971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221088"/>
            <a:ext cx="32099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0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06E911-A598-4AFD-849A-9D60008C7828}" type="slidenum">
              <a:rPr lang="zh-CN" altLang="en-US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4" name="标题 12"/>
          <p:cNvSpPr txBox="1">
            <a:spLocks/>
          </p:cNvSpPr>
          <p:nvPr/>
        </p:nvSpPr>
        <p:spPr>
          <a:xfrm>
            <a:off x="285720" y="418032"/>
            <a:ext cx="6573600" cy="439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zh-CN" altLang="en-US" sz="2400" dirty="0" smtClean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视频分发</a:t>
            </a:r>
            <a:endParaRPr lang="zh-CN" altLang="en-US" sz="2400" dirty="0">
              <a:solidFill>
                <a:srgbClr val="FFFFFF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1026" name="Picture 2" descr="C:\Users\chenyong\Desktop\ipbase\iSyn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68760"/>
            <a:ext cx="5743575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04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06E911-A598-4AFD-849A-9D60008C7828}" type="slidenum">
              <a:rPr lang="zh-CN" altLang="en-US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4" name="标题 12"/>
          <p:cNvSpPr txBox="1">
            <a:spLocks/>
          </p:cNvSpPr>
          <p:nvPr/>
        </p:nvSpPr>
        <p:spPr>
          <a:xfrm>
            <a:off x="285720" y="418032"/>
            <a:ext cx="6573600" cy="439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sz="2400" dirty="0" smtClean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VDN</a:t>
            </a:r>
            <a:endParaRPr lang="zh-CN" altLang="en-US" sz="2400" dirty="0">
              <a:solidFill>
                <a:srgbClr val="FFFFFF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zh-CN" altLang="en-US" dirty="0" smtClean="0"/>
              <a:t>自建</a:t>
            </a:r>
            <a:r>
              <a:rPr lang="en-US" altLang="zh-CN" dirty="0" smtClean="0"/>
              <a:t>VDN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商用</a:t>
            </a:r>
            <a:r>
              <a:rPr lang="en-US" altLang="zh-CN" dirty="0" smtClean="0"/>
              <a:t>VDN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390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06E911-A598-4AFD-849A-9D60008C7828}" type="slidenum">
              <a:rPr lang="zh-CN" altLang="en-US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4" name="标题 12"/>
          <p:cNvSpPr txBox="1">
            <a:spLocks/>
          </p:cNvSpPr>
          <p:nvPr/>
        </p:nvSpPr>
        <p:spPr>
          <a:xfrm>
            <a:off x="285720" y="418032"/>
            <a:ext cx="6573600" cy="439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sz="2400" dirty="0" err="1" smtClean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IPServer</a:t>
            </a:r>
            <a:r>
              <a:rPr lang="zh-CN" altLang="en-US" sz="2400" dirty="0" smtClean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最初设计</a:t>
            </a:r>
            <a:endParaRPr lang="zh-CN" altLang="en-US" sz="2400" dirty="0">
              <a:solidFill>
                <a:srgbClr val="FFFFFF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1027" name="Picture 3" descr="C:\Users\chenyong\Desktop\ipserver架构org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6125367" cy="475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15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06E911-A598-4AFD-849A-9D60008C7828}" type="slidenum">
              <a:rPr lang="zh-CN" altLang="en-US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4" name="标题 12"/>
          <p:cNvSpPr txBox="1">
            <a:spLocks/>
          </p:cNvSpPr>
          <p:nvPr/>
        </p:nvSpPr>
        <p:spPr>
          <a:xfrm>
            <a:off x="285720" y="425744"/>
            <a:ext cx="6573600" cy="439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sz="2400" dirty="0" err="1" smtClean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IPServer</a:t>
            </a:r>
            <a:r>
              <a:rPr lang="zh-CN" altLang="en-US" sz="2400" dirty="0" smtClean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带宽控制</a:t>
            </a:r>
            <a:endParaRPr lang="zh-CN" altLang="en-US" sz="2400" dirty="0">
              <a:solidFill>
                <a:srgbClr val="FFFFFF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zh-CN" sz="1600" dirty="0" smtClean="0"/>
              <a:t>http</a:t>
            </a:r>
            <a:r>
              <a:rPr lang="en-US" altLang="zh-CN" sz="1600" dirty="0"/>
              <a:t>://223.203.209.250:8090/ifeng/ 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dirty="0" smtClean="0"/>
              <a:t>            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5112567" cy="46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143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06E911-A598-4AFD-849A-9D60008C7828}" type="slidenum">
              <a:rPr lang="zh-CN" altLang="en-US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4" name="标题 12"/>
          <p:cNvSpPr txBox="1">
            <a:spLocks/>
          </p:cNvSpPr>
          <p:nvPr/>
        </p:nvSpPr>
        <p:spPr>
          <a:xfrm>
            <a:off x="285720" y="425744"/>
            <a:ext cx="6573600" cy="439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sz="2400" dirty="0" err="1" smtClean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IPServer</a:t>
            </a:r>
            <a:r>
              <a:rPr lang="zh-CN" altLang="en-US" sz="2400" dirty="0" smtClean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带宽控制</a:t>
            </a:r>
            <a:endParaRPr lang="zh-CN" altLang="en-US" sz="2400" dirty="0">
              <a:solidFill>
                <a:srgbClr val="FFFFFF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marL="457200" lvl="1" indent="0">
              <a:buNone/>
            </a:pPr>
            <a:endParaRPr lang="en-US" altLang="zh-CN" b="1" dirty="0" smtClean="0"/>
          </a:p>
          <a:p>
            <a:pPr lvl="1"/>
            <a:r>
              <a:rPr lang="zh-CN" altLang="en-US" b="1" dirty="0" smtClean="0"/>
              <a:t>负反馈</a:t>
            </a:r>
            <a:endParaRPr lang="en-US" altLang="zh-CN" b="1" dirty="0" smtClean="0"/>
          </a:p>
          <a:p>
            <a:pPr marL="457200" lvl="1" indent="0">
              <a:buNone/>
            </a:pPr>
            <a:endParaRPr lang="en-US" altLang="zh-CN" sz="1100" b="1" dirty="0"/>
          </a:p>
          <a:p>
            <a:pPr marL="457200" lvl="1" indent="0">
              <a:buNone/>
            </a:pPr>
            <a:r>
              <a:rPr lang="zh-CN" altLang="en-US" sz="2000" dirty="0" smtClean="0"/>
              <a:t>       反馈</a:t>
            </a:r>
            <a:r>
              <a:rPr lang="zh-CN" altLang="en-US" sz="2000" dirty="0"/>
              <a:t>信息</a:t>
            </a:r>
            <a:r>
              <a:rPr lang="zh-CN" altLang="en-US" sz="2000" dirty="0" smtClean="0"/>
              <a:t>与</a:t>
            </a:r>
            <a:r>
              <a:rPr lang="zh-CN" altLang="en-US" sz="2000" dirty="0"/>
              <a:t>控制</a:t>
            </a:r>
            <a:r>
              <a:rPr lang="zh-CN" altLang="en-US" sz="2000" dirty="0" smtClean="0"/>
              <a:t>信息</a:t>
            </a:r>
            <a:r>
              <a:rPr lang="zh-CN" altLang="en-US" sz="2000" dirty="0"/>
              <a:t>的作用方向相反，因而可以纠正控制信息的效应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b="1" dirty="0" smtClean="0"/>
              <a:t>阀值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zh-CN" altLang="en-US" sz="1100" b="1" dirty="0" smtClean="0"/>
              <a:t> </a:t>
            </a:r>
            <a:r>
              <a:rPr lang="en-US" altLang="zh-CN" sz="1100" b="1" dirty="0" smtClean="0"/>
              <a:t>            </a:t>
            </a:r>
          </a:p>
          <a:p>
            <a:pPr marL="457200" lvl="1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zh-CN" altLang="en-US" sz="2000" dirty="0" smtClean="0"/>
              <a:t>临界值  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 smtClean="0"/>
          </a:p>
          <a:p>
            <a:pPr lvl="1"/>
            <a:r>
              <a:rPr lang="zh-CN" altLang="en-US" sz="2400" b="1" dirty="0"/>
              <a:t>滑动</a:t>
            </a:r>
            <a:r>
              <a:rPr lang="zh-CN" altLang="en-US" sz="2400" b="1" dirty="0" smtClean="0"/>
              <a:t>窗口</a:t>
            </a:r>
            <a:endParaRPr lang="en-US" altLang="zh-CN" sz="2400" b="1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      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941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11237</TotalTime>
  <Words>267</Words>
  <Application>Microsoft Office PowerPoint</Application>
  <PresentationFormat>全屏显示(4:3)</PresentationFormat>
  <Paragraphs>263</Paragraphs>
  <Slides>17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金明岩</dc:creator>
  <cp:lastModifiedBy>陈勇</cp:lastModifiedBy>
  <cp:revision>1204</cp:revision>
  <dcterms:created xsi:type="dcterms:W3CDTF">2008-11-11T04:17:17Z</dcterms:created>
  <dcterms:modified xsi:type="dcterms:W3CDTF">2015-02-06T01:21:14Z</dcterms:modified>
</cp:coreProperties>
</file>