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6" r:id="rId2"/>
    <p:sldId id="576" r:id="rId3"/>
    <p:sldId id="556" r:id="rId4"/>
    <p:sldId id="557" r:id="rId5"/>
    <p:sldId id="558" r:id="rId6"/>
    <p:sldId id="553" r:id="rId7"/>
    <p:sldId id="575" r:id="rId8"/>
    <p:sldId id="554" r:id="rId9"/>
    <p:sldId id="530" r:id="rId10"/>
    <p:sldId id="560" r:id="rId11"/>
    <p:sldId id="545" r:id="rId12"/>
    <p:sldId id="546" r:id="rId13"/>
    <p:sldId id="549" r:id="rId14"/>
    <p:sldId id="562" r:id="rId15"/>
    <p:sldId id="563" r:id="rId16"/>
    <p:sldId id="564" r:id="rId17"/>
    <p:sldId id="577" r:id="rId18"/>
    <p:sldId id="565" r:id="rId19"/>
    <p:sldId id="566" r:id="rId20"/>
    <p:sldId id="568" r:id="rId21"/>
    <p:sldId id="569" r:id="rId22"/>
    <p:sldId id="570" r:id="rId23"/>
    <p:sldId id="578" r:id="rId24"/>
    <p:sldId id="571" r:id="rId25"/>
    <p:sldId id="572" r:id="rId26"/>
    <p:sldId id="573" r:id="rId27"/>
    <p:sldId id="574"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1D22"/>
    <a:srgbClr val="F8F7F2"/>
    <a:srgbClr val="C86866"/>
    <a:srgbClr val="F9EBEB"/>
    <a:srgbClr val="FAF0F0"/>
    <a:srgbClr val="F8E8E8"/>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79255" autoAdjust="0"/>
  </p:normalViewPr>
  <p:slideViewPr>
    <p:cSldViewPr>
      <p:cViewPr>
        <p:scale>
          <a:sx n="66" d="100"/>
          <a:sy n="66" d="100"/>
        </p:scale>
        <p:origin x="-1296" y="-198"/>
      </p:cViewPr>
      <p:guideLst>
        <p:guide orient="horz" pos="2160"/>
        <p:guide pos="2880"/>
      </p:guideLst>
    </p:cSldViewPr>
  </p:slideViewPr>
  <p:outlineViewPr>
    <p:cViewPr>
      <p:scale>
        <a:sx n="33" d="100"/>
        <a:sy n="33" d="100"/>
      </p:scale>
      <p:origin x="0" y="558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826CBF5-544A-4FEB-BFEC-29422D0B5421}" type="datetimeFigureOut">
              <a:rPr lang="zh-CN" altLang="en-US"/>
              <a:pPr>
                <a:defRPr/>
              </a:pPr>
              <a:t>2012/1/4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E06B5036-B9A1-4234-97D9-9BA615CDB7CF}" type="slidenum">
              <a:rPr lang="zh-CN" altLang="en-US"/>
              <a:pPr>
                <a:defRPr/>
              </a:pPr>
              <a:t>‹#›</a:t>
            </a:fld>
            <a:endParaRPr lang="zh-CN" altLang="en-US"/>
          </a:p>
        </p:txBody>
      </p:sp>
    </p:spTree>
    <p:extLst>
      <p:ext uri="{BB962C8B-B14F-4D97-AF65-F5344CB8AC3E}">
        <p14:creationId xmlns:p14="http://schemas.microsoft.com/office/powerpoint/2010/main" val="29839808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BB2F7836-E57C-4F93-81D3-ECD6538CBC03}" type="datetimeFigureOut">
              <a:rPr lang="zh-CN" altLang="en-US"/>
              <a:pPr>
                <a:defRPr/>
              </a:pPr>
              <a:t>2012/1/4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8C6176ED-933E-489E-AF07-3E921A49AFAF}" type="slidenum">
              <a:rPr lang="zh-CN" altLang="en-US"/>
              <a:pPr>
                <a:defRPr/>
              </a:pPr>
              <a:t>‹#›</a:t>
            </a:fld>
            <a:endParaRPr lang="zh-CN" altLang="en-US"/>
          </a:p>
        </p:txBody>
      </p:sp>
    </p:spTree>
    <p:extLst>
      <p:ext uri="{BB962C8B-B14F-4D97-AF65-F5344CB8AC3E}">
        <p14:creationId xmlns:p14="http://schemas.microsoft.com/office/powerpoint/2010/main" val="26873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5DD633-287D-46CD-AF17-2887F8E724D5}" type="slidenum">
              <a:rPr lang="zh-CN" altLang="en-US" smtClean="0"/>
              <a:pPr eaLnBrk="1" hangingPunct="1"/>
              <a:t>1</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b="1" smtClean="0"/>
              <a:t>降低编码难度。降低编码的数量。</a:t>
            </a:r>
            <a:r>
              <a:rPr lang="en-US" altLang="zh-CN" smtClean="0"/>
              <a:t> </a:t>
            </a:r>
            <a:endParaRPr lang="zh-CN" altLang="zh-CN" smtClean="0"/>
          </a:p>
          <a:p>
            <a:r>
              <a:rPr lang="zh-CN" altLang="zh-CN" b="1" smtClean="0"/>
              <a:t>以上两个原则，被软件工程学科用“抽象”来解释，即将表现为不同业务逻辑的功能，理解为一样或者近似的能力，通过特有的不同方面的描述（配置，子类）来实现不同性，以便做到相同的特性用相同的代码或组件来实现。</a:t>
            </a:r>
            <a:endParaRPr lang="zh-CN" altLang="zh-CN" smtClean="0"/>
          </a:p>
          <a:p>
            <a:r>
              <a:rPr lang="zh-CN" altLang="zh-CN" smtClean="0"/>
              <a:t>我们将抽象的应用场景更广泛化，把抽象应用于系统角度。</a:t>
            </a:r>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A99E6C-C77A-4533-ABC8-C0F94BF2FC53}" type="slidenum">
              <a:rPr lang="zh-CN" altLang="en-US" smtClean="0"/>
              <a:pPr eaLnBrk="1" hangingPunct="1"/>
              <a:t>12</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现在我们抛弃掉三层体系结构的约束，面向我们的开发行为，我们将我们开发活动对应的产品，面向部署所在位置和依赖关系，分为如下几种：</a:t>
            </a:r>
          </a:p>
          <a:p>
            <a:r>
              <a:rPr lang="en-US" altLang="zh-CN" smtClean="0"/>
              <a:t>1 </a:t>
            </a:r>
            <a:r>
              <a:rPr lang="zh-CN" altLang="zh-CN" smtClean="0"/>
              <a:t>基础服务。</a:t>
            </a:r>
            <a:r>
              <a:rPr lang="en-US" altLang="zh-CN" smtClean="0"/>
              <a:t>2 </a:t>
            </a:r>
            <a:r>
              <a:rPr lang="zh-CN" altLang="zh-CN" smtClean="0"/>
              <a:t>基础产品。</a:t>
            </a:r>
            <a:r>
              <a:rPr lang="en-US" altLang="zh-CN" smtClean="0"/>
              <a:t>3 </a:t>
            </a:r>
            <a:r>
              <a:rPr lang="zh-CN" altLang="zh-CN" smtClean="0"/>
              <a:t>公共管理服务</a:t>
            </a:r>
            <a:r>
              <a:rPr lang="en-US" altLang="zh-CN" smtClean="0"/>
              <a:t>4 </a:t>
            </a:r>
            <a:r>
              <a:rPr lang="zh-CN" altLang="zh-CN" smtClean="0"/>
              <a:t>业务系统。</a:t>
            </a:r>
            <a:r>
              <a:rPr lang="en-US" altLang="zh-CN" smtClean="0"/>
              <a:t>5 </a:t>
            </a:r>
            <a:r>
              <a:rPr lang="zh-CN" altLang="zh-CN" smtClean="0"/>
              <a:t>基础框架。</a:t>
            </a:r>
            <a:endParaRPr lang="en-US" altLang="zh-CN"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279DE9-25DA-4485-BC7C-3A51BD800904}" type="slidenum">
              <a:rPr lang="zh-CN" altLang="en-US" smtClean="0"/>
              <a:pPr eaLnBrk="1" hangingPunct="1"/>
              <a:t>13</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基础服务着力于提供各种存储方面的能力</a:t>
            </a: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3C9307-249E-4382-84D2-115422726EC4}" type="slidenum">
              <a:rPr lang="zh-CN" altLang="en-US" smtClean="0"/>
              <a:pPr eaLnBrk="1" hangingPunct="1"/>
              <a:t>14</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基础产品主要处理的方面是一些公共的业务能力，这些业务能力将被其他系统引用并完成业务系统的业务能力，也可能独立为一个业务能力，但是独立的业务能力基本不应该面对最终的互联网用户，而是由内部系统或者内部人员来使用。</a:t>
            </a:r>
            <a:endParaRPr lang="zh-CN" altLang="en-US" smtClean="0"/>
          </a:p>
          <a:p>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F50782-F862-4E39-977D-65847AADA963}" type="slidenum">
              <a:rPr lang="zh-CN" altLang="en-US" smtClean="0"/>
              <a:pPr eaLnBrk="1" hangingPunct="1"/>
              <a:t>15</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公共管理服务是指一些面向内部管理和维护的服务能力，这些服务提供了统计分析、监控、管理等相关能力，一般被内部的业务和运维人员使用，用来了解系统运行的情况和各种数据，用以决策和分析。</a:t>
            </a:r>
          </a:p>
          <a:p>
            <a:r>
              <a:rPr lang="zh-CN" altLang="zh-CN" smtClean="0"/>
              <a:t>公共管理服务将提供一个全网管理的平台能力，所有的软件服务都需要向公共管理服务负责，进而保障软件服务本身可部署、可统计、可监控、可管理。</a:t>
            </a:r>
            <a:endParaRPr lang="en-US" altLang="zh-CN" smtClean="0"/>
          </a:p>
          <a:p>
            <a:r>
              <a:rPr lang="zh-CN" altLang="zh-CN" smtClean="0"/>
              <a:t>公共管理服务是一种“特殊的”业务系统，其逻辑上与业务系统在同样的位置，可以在开发的过程中使用基础服务、基础产品的业务能力，但本身在用例表现中实际处于一个管理位置，需要与各个层次的“部署”交互，完成各种管理行为。</a:t>
            </a:r>
            <a:endParaRPr lang="zh-CN" altLang="en-US" smtClean="0"/>
          </a:p>
          <a:p>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C9D2364-ACE6-4588-9D00-0CE316CD1EC4}" type="slidenum">
              <a:rPr lang="zh-CN" altLang="en-US" smtClean="0"/>
              <a:pPr eaLnBrk="1" hangingPunct="1"/>
              <a:t>16</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8B3D055-31A1-4A0C-B52D-D5143E0C0105}" type="slidenum">
              <a:rPr lang="zh-CN" altLang="en-US" smtClean="0"/>
              <a:pPr eaLnBrk="1" hangingPunct="1"/>
              <a:t>18</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dirty="0" smtClean="0"/>
              <a:t>我们在基础服务跨机房时，引入针对所有基础服务类型的统一的负载均衡服务。</a:t>
            </a:r>
          </a:p>
          <a:p>
            <a:r>
              <a:rPr lang="zh-CN" altLang="zh-CN" dirty="0" smtClean="0"/>
              <a:t>针对数据负载均衡和复制的问题，我们将其分为两个场景。</a:t>
            </a:r>
          </a:p>
          <a:p>
            <a:r>
              <a:rPr lang="zh-CN" altLang="zh-CN" dirty="0" smtClean="0"/>
              <a:t>以分布式文件系统为例。分布式文件系统本身提供一个强一致性的负载均衡及数据复制体验：</a:t>
            </a:r>
            <a:endParaRPr lang="en-US" altLang="zh-CN" dirty="0" smtClean="0"/>
          </a:p>
          <a:p>
            <a:r>
              <a:rPr lang="zh-CN" altLang="zh-CN" dirty="0" smtClean="0"/>
              <a:t>负载均衡服务在现有的分布式文件系统本地强一致性的前提下，提供一个跨部署的远程负载均衡和数据复制能力，但数据复制提供的一致性为“最终一致性”。</a:t>
            </a:r>
            <a:endParaRPr lang="en-US" altLang="zh-CN" dirty="0"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EDEE457-0A8C-4FD7-B301-B14FF4C1EB4B}" type="slidenum">
              <a:rPr lang="zh-CN" altLang="en-US" smtClean="0"/>
              <a:pPr eaLnBrk="1" hangingPunct="1"/>
              <a:t>19</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在基础服务提供的服务能力规划中，所有的业务系统会共用了一套基础服务。这样基础服务本身就需要考虑如下几个问题：</a:t>
            </a:r>
          </a:p>
          <a:p>
            <a:r>
              <a:rPr lang="en-US" altLang="zh-CN" smtClean="0"/>
              <a:t>1 </a:t>
            </a:r>
            <a:r>
              <a:rPr lang="zh-CN" altLang="zh-CN" smtClean="0"/>
              <a:t>如何做到基础服务数据访问的安全性，即只允许经过授权的机器访问基础服务。</a:t>
            </a:r>
          </a:p>
          <a:p>
            <a:r>
              <a:rPr lang="en-US" altLang="zh-CN" smtClean="0"/>
              <a:t>2 </a:t>
            </a:r>
            <a:r>
              <a:rPr lang="zh-CN" altLang="zh-CN" smtClean="0"/>
              <a:t>在基础服务内部数据的访问互斥性，即某一个业务只能访问业务自己的数据，而不能访问其他业务的数据。</a:t>
            </a:r>
          </a:p>
          <a:p>
            <a:r>
              <a:rPr lang="en-US" altLang="zh-CN" smtClean="0"/>
              <a:t>3 </a:t>
            </a:r>
            <a:r>
              <a:rPr lang="zh-CN" altLang="zh-CN" smtClean="0"/>
              <a:t>业务系统内部以及业务之间不同的数据定义者定义的数据最大限度的避免可能的各种“碰撞”，如避免</a:t>
            </a:r>
            <a:r>
              <a:rPr lang="en-US" altLang="zh-CN" smtClean="0"/>
              <a:t>Key/Value</a:t>
            </a:r>
            <a:r>
              <a:rPr lang="zh-CN" altLang="zh-CN" smtClean="0"/>
              <a:t>中的不同业务系统生成一样的</a:t>
            </a:r>
            <a:r>
              <a:rPr lang="en-US" altLang="zh-CN" smtClean="0"/>
              <a:t>key</a:t>
            </a:r>
            <a:r>
              <a:rPr lang="zh-CN" altLang="zh-CN" smtClean="0"/>
              <a:t>。</a:t>
            </a:r>
            <a:endParaRPr lang="en-US" altLang="zh-CN"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CE3B326-CC6B-4CAD-8B87-787BC4101E73}" type="slidenum">
              <a:rPr lang="zh-CN" altLang="en-US" smtClean="0"/>
              <a:pPr eaLnBrk="1" hangingPunct="1"/>
              <a:t>20</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其中：</a:t>
            </a:r>
          </a:p>
          <a:p>
            <a:r>
              <a:rPr lang="en-US" altLang="zh-CN" smtClean="0"/>
              <a:t>	Vesion</a:t>
            </a:r>
            <a:r>
              <a:rPr lang="zh-CN" altLang="zh-CN" smtClean="0"/>
              <a:t>为</a:t>
            </a:r>
            <a:r>
              <a:rPr lang="en-US" altLang="zh-CN" smtClean="0"/>
              <a:t>1</a:t>
            </a:r>
            <a:r>
              <a:rPr lang="zh-CN" altLang="zh-CN" smtClean="0"/>
              <a:t>个字节，存放此编码约束对应的版本，从</a:t>
            </a:r>
            <a:r>
              <a:rPr lang="en-US" altLang="zh-CN" smtClean="0"/>
              <a:t>1</a:t>
            </a:r>
            <a:r>
              <a:rPr lang="zh-CN" altLang="zh-CN" smtClean="0"/>
              <a:t>开始。每次变更</a:t>
            </a:r>
            <a:r>
              <a:rPr lang="en-US" altLang="zh-CN" smtClean="0"/>
              <a:t>+1.</a:t>
            </a:r>
            <a:endParaRPr lang="zh-CN" altLang="zh-CN" smtClean="0"/>
          </a:p>
          <a:p>
            <a:r>
              <a:rPr lang="en-US" altLang="zh-CN" smtClean="0"/>
              <a:t>	</a:t>
            </a:r>
            <a:r>
              <a:rPr lang="zh-CN" altLang="zh-CN" smtClean="0"/>
              <a:t>首个</a:t>
            </a:r>
            <a:r>
              <a:rPr lang="en-US" altLang="zh-CN" smtClean="0"/>
              <a:t>len</a:t>
            </a:r>
            <a:r>
              <a:rPr lang="zh-CN" altLang="zh-CN" smtClean="0"/>
              <a:t>字段长度为</a:t>
            </a:r>
            <a:r>
              <a:rPr lang="en-US" altLang="zh-CN" smtClean="0"/>
              <a:t>1</a:t>
            </a:r>
            <a:r>
              <a:rPr lang="zh-CN" altLang="zh-CN" smtClean="0"/>
              <a:t>个字节，放入</a:t>
            </a:r>
            <a:r>
              <a:rPr lang="en-US" altLang="zh-CN" smtClean="0"/>
              <a:t>sysId</a:t>
            </a:r>
            <a:r>
              <a:rPr lang="zh-CN" altLang="zh-CN" smtClean="0"/>
              <a:t>的长度，在版本中给予长度固定的约束，如在版本</a:t>
            </a:r>
            <a:r>
              <a:rPr lang="en-US" altLang="zh-CN" smtClean="0"/>
              <a:t>1</a:t>
            </a:r>
            <a:r>
              <a:rPr lang="zh-CN" altLang="zh-CN" smtClean="0"/>
              <a:t>中</a:t>
            </a:r>
            <a:r>
              <a:rPr lang="en-US" altLang="zh-CN" smtClean="0"/>
              <a:t>sysId</a:t>
            </a:r>
            <a:r>
              <a:rPr lang="zh-CN" altLang="zh-CN" smtClean="0"/>
              <a:t>长度为</a:t>
            </a:r>
            <a:r>
              <a:rPr lang="en-US" altLang="zh-CN" smtClean="0"/>
              <a:t>2. </a:t>
            </a:r>
            <a:endParaRPr lang="zh-CN" altLang="zh-CN" smtClean="0"/>
          </a:p>
          <a:p>
            <a:r>
              <a:rPr lang="en-US" altLang="zh-CN" smtClean="0"/>
              <a:t>sysId</a:t>
            </a:r>
            <a:r>
              <a:rPr lang="zh-CN" altLang="zh-CN" smtClean="0"/>
              <a:t>放入系统标志，每个业务系统均有一个固定的系统标志。在配置管理系统中申请获得。</a:t>
            </a:r>
          </a:p>
          <a:p>
            <a:r>
              <a:rPr lang="zh-CN" altLang="zh-CN" smtClean="0"/>
              <a:t>第二个</a:t>
            </a:r>
            <a:r>
              <a:rPr lang="en-US" altLang="zh-CN" smtClean="0"/>
              <a:t>len</a:t>
            </a:r>
            <a:r>
              <a:rPr lang="zh-CN" altLang="zh-CN" smtClean="0"/>
              <a:t>字段长度也为</a:t>
            </a:r>
            <a:r>
              <a:rPr lang="en-US" altLang="zh-CN" smtClean="0"/>
              <a:t>1</a:t>
            </a:r>
            <a:r>
              <a:rPr lang="zh-CN" altLang="zh-CN" smtClean="0"/>
              <a:t>个字节，放入</a:t>
            </a:r>
            <a:r>
              <a:rPr lang="en-US" altLang="zh-CN" smtClean="0"/>
              <a:t>sysId</a:t>
            </a:r>
            <a:r>
              <a:rPr lang="zh-CN" altLang="zh-CN" smtClean="0"/>
              <a:t>对应的业务组件的</a:t>
            </a:r>
            <a:r>
              <a:rPr lang="en-US" altLang="zh-CN" smtClean="0"/>
              <a:t>id</a:t>
            </a:r>
            <a:r>
              <a:rPr lang="zh-CN" altLang="zh-CN" smtClean="0"/>
              <a:t>，由业务系统自己定义，但长度为版本本身的约束。</a:t>
            </a:r>
          </a:p>
          <a:p>
            <a:r>
              <a:rPr lang="en-US" altLang="zh-CN" smtClean="0"/>
              <a:t>AppId</a:t>
            </a:r>
            <a:r>
              <a:rPr lang="zh-CN" altLang="zh-CN" smtClean="0"/>
              <a:t>字段放入组件标志，该标志长度固定，由业务系统自行确定。</a:t>
            </a:r>
          </a:p>
          <a:p>
            <a:r>
              <a:rPr lang="en-US" altLang="zh-CN" smtClean="0"/>
              <a:t>Key</a:t>
            </a:r>
            <a:r>
              <a:rPr lang="zh-CN" altLang="zh-CN" smtClean="0"/>
              <a:t>字段放入真正的业务</a:t>
            </a:r>
            <a:r>
              <a:rPr lang="en-US" altLang="zh-CN" smtClean="0"/>
              <a:t>key</a:t>
            </a:r>
            <a:r>
              <a:rPr lang="zh-CN" altLang="zh-CN" smtClean="0"/>
              <a:t>值。</a:t>
            </a:r>
            <a:endParaRPr lang="zh-CN" altLang="en-US" smtClean="0"/>
          </a:p>
          <a:p>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FFC162-B8AF-4A3E-89A7-0298C744BD0D}" type="slidenum">
              <a:rPr lang="zh-CN" altLang="en-US" smtClean="0"/>
              <a:pPr eaLnBrk="1" hangingPunct="1"/>
              <a:t>21</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28CD86-2BAE-41F4-B238-D2AA5210DEEC}" type="slidenum">
              <a:rPr lang="zh-CN" altLang="en-US" smtClean="0"/>
              <a:pPr eaLnBrk="1" hangingPunct="1"/>
              <a:t>22</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针对新需求和原有需求的变化，我们不停的在开发和迭代</a:t>
            </a:r>
            <a:r>
              <a:rPr lang="en-US" altLang="zh-CN" smtClean="0"/>
              <a:t>;</a:t>
            </a:r>
            <a:r>
              <a:rPr lang="zh-CN" altLang="en-US" smtClean="0"/>
              <a:t>这些开发和迭代占用了我们几乎全部的时间</a:t>
            </a:r>
            <a:r>
              <a:rPr lang="en-US" altLang="zh-CN" smtClean="0"/>
              <a:t>;</a:t>
            </a:r>
            <a:r>
              <a:rPr lang="zh-CN" altLang="en-US" smtClean="0"/>
              <a:t>我们没有时间做想做的事情，这成为了程序员们生活中的固有模式，技术人员成为了一个群体内部最乏味的人</a:t>
            </a:r>
            <a:r>
              <a:rPr lang="en-US" altLang="zh-CN" smtClean="0"/>
              <a:t>;</a:t>
            </a:r>
            <a:r>
              <a:rPr lang="zh-CN" altLang="en-US" smtClean="0"/>
              <a:t>坑爹的是我们经常看到程序员过劳死的各种报道</a:t>
            </a:r>
            <a:r>
              <a:rPr lang="en-US" altLang="zh-CN" smtClean="0"/>
              <a:t>.</a:t>
            </a:r>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D8FED0F-7DDF-4F18-A30C-1F706C578F8A}" type="slidenum">
              <a:rPr lang="zh-CN" altLang="en-US" smtClean="0"/>
              <a:pPr eaLnBrk="1" hangingPunct="1"/>
              <a:t>3</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在忙碌的同时，我们是否自己为自己减过压？</a:t>
            </a:r>
            <a:endParaRPr lang="en-US" altLang="zh-CN" smtClean="0"/>
          </a:p>
          <a:p>
            <a:r>
              <a:rPr lang="zh-CN" altLang="en-US" smtClean="0"/>
              <a:t>减压最有效的手段就是减少工作量，在设计科学中复用是最直接的办法，即重复使用已经有的轮子，而不是每次都制造新的轮子。</a:t>
            </a:r>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CFE115-9FBF-447E-8631-643E275047B6}" type="slidenum">
              <a:rPr lang="zh-CN" altLang="en-US" smtClean="0"/>
              <a:pPr eaLnBrk="1" hangingPunct="1"/>
              <a:t>4</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我们需要做的就是用我们在制造每一个轮子的时候，尽量用心一些，使得这些制造行为可以为以后的工作带来生产力，用已经有的代码消灭未来可能出现的类似的代码。</a:t>
            </a:r>
            <a:endParaRPr lang="en-US" altLang="zh-CN" smtClean="0"/>
          </a:p>
          <a:p>
            <a:r>
              <a:rPr lang="zh-CN" altLang="en-US" smtClean="0"/>
              <a:t>在这个活动中，只有技术人员群体自己去努力的改变一些事情，才能把技术人员从不断的重复的工作中解放出来。</a:t>
            </a:r>
            <a:endParaRPr lang="en-US" altLang="zh-CN" smtClean="0"/>
          </a:p>
          <a:p>
            <a:r>
              <a:rPr lang="zh-CN" altLang="en-US" smtClean="0"/>
              <a:t>我们的理想是不做重复的代码，尽量做不重复的代码，通过几代程序员的努力，使得我们可以将所有可能的代码都开发完成。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4059491-CC69-4422-80A1-BE3F7DFA48EC}" type="slidenum">
              <a:rPr lang="zh-CN" altLang="en-US" smtClean="0"/>
              <a:pPr eaLnBrk="1" hangingPunct="1"/>
              <a:t>6</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我们的基础技术体系就是在这样的场景要求下给予提出和规划的。</a:t>
            </a:r>
            <a:endParaRPr lang="en-US" altLang="zh-CN" smtClean="0"/>
          </a:p>
          <a:p>
            <a:r>
              <a:rPr lang="zh-CN" altLang="en-US" smtClean="0"/>
              <a:t>通过我们的技术体系，我们要保障一个技术演进的路径被忠实的推动和执行。</a:t>
            </a:r>
            <a:endParaRPr lang="en-US" altLang="zh-CN" smtClean="0"/>
          </a:p>
          <a:p>
            <a:r>
              <a:rPr lang="zh-CN" altLang="en-US" smtClean="0"/>
              <a:t>在符合这个演进路径的前提下，减少不符合方向的开发活动，通过分享和复用减少重复的开发工作。</a:t>
            </a:r>
            <a:endParaRPr lang="en-US" altLang="zh-CN" smtClean="0"/>
          </a:p>
          <a:p>
            <a:r>
              <a:rPr lang="zh-CN" altLang="en-US" smtClean="0"/>
              <a:t>我们要明确开发活动所对应成果的分类和分工，以及其对应的明确的部署关系。</a:t>
            </a:r>
            <a:endParaRPr lang="en-US" altLang="zh-CN" smtClean="0"/>
          </a:p>
          <a:p>
            <a:r>
              <a:rPr lang="zh-CN" altLang="en-US" smtClean="0"/>
              <a:t>我们要明确软件系统的边界和接口及调用方式。</a:t>
            </a:r>
            <a:endParaRPr lang="en-US" altLang="zh-CN" smtClean="0"/>
          </a:p>
          <a:p>
            <a:r>
              <a:rPr lang="zh-CN" altLang="en-US" smtClean="0"/>
              <a:t>有了这些明确的定义，我们要实现下面的思路。</a:t>
            </a:r>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9E7EF0-95C1-4B9D-A8FE-186C93296EEF}" type="slidenum">
              <a:rPr lang="zh-CN" altLang="en-US" smtClean="0"/>
              <a:pPr eaLnBrk="1" hangingPunct="1"/>
              <a:t>8</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业务逻辑、基础能力、业务数据存储分离</a:t>
            </a:r>
            <a:endParaRPr lang="en-US" altLang="zh-CN" smtClean="0"/>
          </a:p>
          <a:p>
            <a:r>
              <a:rPr lang="zh-CN" altLang="zh-CN" smtClean="0"/>
              <a:t>支持无缝的分布式部署能力</a:t>
            </a:r>
            <a:endParaRPr lang="en-US" altLang="zh-CN" smtClean="0"/>
          </a:p>
          <a:p>
            <a:r>
              <a:rPr lang="zh-CN" altLang="zh-CN" smtClean="0"/>
              <a:t>系统、服务及其依赖的设备可以比较容易的线性扩容或收缩</a:t>
            </a:r>
            <a:endParaRPr lang="en-US" altLang="zh-CN" smtClean="0"/>
          </a:p>
          <a:p>
            <a:r>
              <a:rPr lang="zh-CN" altLang="zh-CN" smtClean="0"/>
              <a:t>“部署”可以被管理和监控</a:t>
            </a:r>
            <a:endParaRPr lang="en-US" altLang="zh-CN" smtClean="0"/>
          </a:p>
          <a:p>
            <a:r>
              <a:rPr lang="zh-CN" altLang="zh-CN" smtClean="0"/>
              <a:t>提高设备的通用</a:t>
            </a:r>
            <a:r>
              <a:rPr lang="zh-CN" altLang="en-US" smtClean="0"/>
              <a:t>性</a:t>
            </a:r>
            <a:endParaRPr lang="en-US" altLang="zh-CN"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3F5007-36BA-4BA2-85E1-E39C7A394D85}" type="slidenum">
              <a:rPr lang="zh-CN" altLang="en-US" smtClean="0"/>
              <a:pPr eaLnBrk="1" hangingPunct="1"/>
              <a:t>9</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典型的三层体系结果已经有</a:t>
            </a:r>
            <a:r>
              <a:rPr lang="en-US" altLang="zh-CN" smtClean="0"/>
              <a:t>21</a:t>
            </a:r>
            <a:r>
              <a:rPr lang="zh-CN" altLang="en-US" smtClean="0"/>
              <a:t>年的历史了，它将一个典型的应用系统结构分为了表现层、业务逻辑层和数据访问层，目的是为了做到高内聚、低耦合。</a:t>
            </a:r>
            <a:endParaRPr lang="en-US" altLang="zh-CN" smtClean="0"/>
          </a:p>
          <a:p>
            <a:r>
              <a:rPr lang="en-US" altLang="zh-CN" smtClean="0"/>
              <a:t>1</a:t>
            </a:r>
            <a:r>
              <a:rPr lang="zh-CN" altLang="en-US" smtClean="0"/>
              <a:t>、表示层（</a:t>
            </a:r>
            <a:r>
              <a:rPr lang="en-US" altLang="zh-CN" smtClean="0"/>
              <a:t>UI</a:t>
            </a:r>
            <a:r>
              <a:rPr lang="zh-CN" altLang="en-US" smtClean="0"/>
              <a:t>）：通俗讲就是展现给用户的界面，即用户在使用一个系统的时候他的所见所得。</a:t>
            </a:r>
          </a:p>
          <a:p>
            <a:r>
              <a:rPr lang="en-US" altLang="zh-CN" smtClean="0"/>
              <a:t>2</a:t>
            </a:r>
            <a:r>
              <a:rPr lang="zh-CN" altLang="en-US" smtClean="0"/>
              <a:t>、业务逻辑层（</a:t>
            </a:r>
            <a:r>
              <a:rPr lang="en-US" altLang="zh-CN" smtClean="0"/>
              <a:t>BLL</a:t>
            </a:r>
            <a:r>
              <a:rPr lang="zh-CN" altLang="en-US" smtClean="0"/>
              <a:t>）：针对具体问题的操作，也可以说是对数据层的操作，对数据业务逻辑处理。</a:t>
            </a:r>
          </a:p>
          <a:p>
            <a:r>
              <a:rPr lang="en-US" altLang="zh-CN" smtClean="0"/>
              <a:t>3</a:t>
            </a:r>
            <a:r>
              <a:rPr lang="zh-CN" altLang="en-US" smtClean="0"/>
              <a:t>、数据访问层（</a:t>
            </a:r>
            <a:r>
              <a:rPr lang="en-US" altLang="zh-CN" smtClean="0"/>
              <a:t>DAL</a:t>
            </a:r>
            <a:r>
              <a:rPr lang="zh-CN" altLang="en-US" smtClean="0"/>
              <a:t>）：该层所做事务直接操作数据库，针对数据的增添、删除、修改、更新、查找等。</a:t>
            </a:r>
            <a:endParaRPr lang="en-US" altLang="zh-CN" smtClean="0"/>
          </a:p>
          <a:p>
            <a:endParaRPr lang="en-US" altLang="zh-CN" smtClean="0"/>
          </a:p>
          <a:p>
            <a:r>
              <a:rPr lang="zh-CN" altLang="en-US" smtClean="0"/>
              <a:t>很多系统和场景都在借用这个理念在规划初期给予一些约束，我们之前的</a:t>
            </a:r>
            <a:r>
              <a:rPr lang="en-US" altLang="zh-CN" smtClean="0"/>
              <a:t>IAE</a:t>
            </a:r>
            <a:r>
              <a:rPr lang="zh-CN" altLang="en-US" smtClean="0"/>
              <a:t>系统的初级模型也是套用了这个结构。我们这里需要借用一下这个结构。</a:t>
            </a:r>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F8F5E9A-05B4-435F-AE8F-E6D0B73450CA}" type="slidenum">
              <a:rPr lang="zh-CN" altLang="en-US" smtClean="0"/>
              <a:pPr eaLnBrk="1" hangingPunct="1"/>
              <a:t>10</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81A0E5-227F-45D3-819A-7BF1865AB75B}" type="slidenum">
              <a:rPr lang="zh-CN" altLang="en-US" smtClean="0"/>
              <a:pPr eaLnBrk="1" hangingPunct="1"/>
              <a:t>11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6500813"/>
            <a:ext cx="9144000" cy="3571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图片 7" descr="LOGO.jpg.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15250" y="142875"/>
            <a:ext cx="12525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3"/>
          <p:cNvSpPr/>
          <p:nvPr userDrawn="1"/>
        </p:nvSpPr>
        <p:spPr>
          <a:xfrm>
            <a:off x="0" y="6500813"/>
            <a:ext cx="9144000" cy="3571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7" descr="LOGO.jpg.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15250" y="142875"/>
            <a:ext cx="12525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73DB96C3-28B1-4A2A-BFA6-12019E454DC7}" type="datetime1">
              <a:rPr lang="zh-CN" altLang="en-US"/>
              <a:pPr>
                <a:defRPr/>
              </a:pPr>
              <a:t>2012/1/4</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A1016586-930C-4C25-AEF0-F31BAF34F354}" type="slidenum">
              <a:rPr lang="zh-CN" altLang="en-US"/>
              <a:pPr>
                <a:defRPr/>
              </a:pPr>
              <a:t>‹#›</a:t>
            </a:fld>
            <a:endParaRPr lang="zh-CN" altLang="en-US"/>
          </a:p>
        </p:txBody>
      </p:sp>
    </p:spTree>
    <p:extLst>
      <p:ext uri="{BB962C8B-B14F-4D97-AF65-F5344CB8AC3E}">
        <p14:creationId xmlns:p14="http://schemas.microsoft.com/office/powerpoint/2010/main" val="240797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D984AAD-8C9F-4C31-B96E-947173F707CF}" type="datetime1">
              <a:rPr lang="zh-CN" altLang="en-US"/>
              <a:pPr>
                <a:defRPr/>
              </a:pPr>
              <a:t>2012/1/4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633908D-A6B0-4654-8748-84AED9E81C2D}" type="slidenum">
              <a:rPr lang="zh-CN" altLang="en-US"/>
              <a:pPr>
                <a:defRPr/>
              </a:pPr>
              <a:t>‹#›</a:t>
            </a:fld>
            <a:endParaRPr lang="zh-CN" altLang="en-US"/>
          </a:p>
        </p:txBody>
      </p:sp>
    </p:spTree>
    <p:extLst>
      <p:ext uri="{BB962C8B-B14F-4D97-AF65-F5344CB8AC3E}">
        <p14:creationId xmlns:p14="http://schemas.microsoft.com/office/powerpoint/2010/main" val="137401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79E74A1-2860-47FF-8CF3-2FD669F8DE89}" type="datetime1">
              <a:rPr lang="zh-CN" altLang="en-US"/>
              <a:pPr>
                <a:defRPr/>
              </a:pPr>
              <a:t>2012/1/4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F995B6-9263-4C74-8E4D-5E2A6722095B}" type="slidenum">
              <a:rPr lang="zh-CN" altLang="en-US"/>
              <a:pPr>
                <a:defRPr/>
              </a:pPr>
              <a:t>‹#›</a:t>
            </a:fld>
            <a:endParaRPr lang="zh-CN" altLang="en-US"/>
          </a:p>
        </p:txBody>
      </p:sp>
    </p:spTree>
    <p:extLst>
      <p:ext uri="{BB962C8B-B14F-4D97-AF65-F5344CB8AC3E}">
        <p14:creationId xmlns:p14="http://schemas.microsoft.com/office/powerpoint/2010/main" val="155497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5FE64A-B844-4C06-8310-57A9E757F752}" type="datetime1">
              <a:rPr lang="zh-CN" altLang="en-US"/>
              <a:pPr>
                <a:defRPr/>
              </a:pPr>
              <a:t>2012/1/4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5785575-98CC-4762-98AA-725927F0ED38}" type="slidenum">
              <a:rPr lang="zh-CN" altLang="en-US"/>
              <a:pPr>
                <a:defRPr/>
              </a:pPr>
              <a:t>‹#›</a:t>
            </a:fld>
            <a:endParaRPr lang="zh-CN" altLang="en-US"/>
          </a:p>
        </p:txBody>
      </p:sp>
    </p:spTree>
    <p:extLst>
      <p:ext uri="{BB962C8B-B14F-4D97-AF65-F5344CB8AC3E}">
        <p14:creationId xmlns:p14="http://schemas.microsoft.com/office/powerpoint/2010/main" val="280673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0698FAD-2F10-49F0-AA4F-AA3668EBA1BF}" type="datetime1">
              <a:rPr lang="zh-CN" altLang="en-US"/>
              <a:pPr>
                <a:defRPr/>
              </a:pPr>
              <a:t>2012/1/4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1880E6-AD9D-444E-BFFF-EFB2CBDD503D}" type="slidenum">
              <a:rPr lang="zh-CN" altLang="en-US"/>
              <a:pPr>
                <a:defRPr/>
              </a:pPr>
              <a:t>‹#›</a:t>
            </a:fld>
            <a:endParaRPr lang="zh-CN" altLang="en-US"/>
          </a:p>
        </p:txBody>
      </p:sp>
    </p:spTree>
    <p:extLst>
      <p:ext uri="{BB962C8B-B14F-4D97-AF65-F5344CB8AC3E}">
        <p14:creationId xmlns:p14="http://schemas.microsoft.com/office/powerpoint/2010/main" val="156598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31CFDAE-88F4-4219-BB5E-35C3BFD6D858}" type="datetime1">
              <a:rPr lang="zh-CN" altLang="en-US"/>
              <a:pPr>
                <a:defRPr/>
              </a:pPr>
              <a:t>2012/1/4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DE7CF9-1C18-46DF-85F5-218A6E24A743}" type="slidenum">
              <a:rPr lang="zh-CN" altLang="en-US"/>
              <a:pPr>
                <a:defRPr/>
              </a:pPr>
              <a:t>‹#›</a:t>
            </a:fld>
            <a:endParaRPr lang="zh-CN" altLang="en-US"/>
          </a:p>
        </p:txBody>
      </p:sp>
    </p:spTree>
    <p:extLst>
      <p:ext uri="{BB962C8B-B14F-4D97-AF65-F5344CB8AC3E}">
        <p14:creationId xmlns:p14="http://schemas.microsoft.com/office/powerpoint/2010/main" val="217735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D829A4B-89D0-4EF7-8F2D-5892E3B41AD6}" type="datetime1">
              <a:rPr lang="zh-CN" altLang="en-US"/>
              <a:pPr>
                <a:defRPr/>
              </a:pPr>
              <a:t>2012/1/4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AB9C6EF-9824-4916-984D-6FD9638FF391}" type="slidenum">
              <a:rPr lang="zh-CN" altLang="en-US"/>
              <a:pPr>
                <a:defRPr/>
              </a:pPr>
              <a:t>‹#›</a:t>
            </a:fld>
            <a:endParaRPr lang="zh-CN" altLang="en-US"/>
          </a:p>
        </p:txBody>
      </p:sp>
    </p:spTree>
    <p:extLst>
      <p:ext uri="{BB962C8B-B14F-4D97-AF65-F5344CB8AC3E}">
        <p14:creationId xmlns:p14="http://schemas.microsoft.com/office/powerpoint/2010/main" val="356596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6964D70-949B-4962-9FCA-4AC94F36F5A1}" type="datetime1">
              <a:rPr lang="zh-CN" altLang="en-US"/>
              <a:pPr>
                <a:defRPr/>
              </a:pPr>
              <a:t>2012/1/4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3E866CA-20B2-40DF-8EB4-3E12BE818E61}" type="slidenum">
              <a:rPr lang="zh-CN" altLang="en-US"/>
              <a:pPr>
                <a:defRPr/>
              </a:pPr>
              <a:t>‹#›</a:t>
            </a:fld>
            <a:endParaRPr lang="zh-CN" altLang="en-US"/>
          </a:p>
        </p:txBody>
      </p:sp>
    </p:spTree>
    <p:extLst>
      <p:ext uri="{BB962C8B-B14F-4D97-AF65-F5344CB8AC3E}">
        <p14:creationId xmlns:p14="http://schemas.microsoft.com/office/powerpoint/2010/main" val="400253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FC70B59-10E7-41CA-A713-0028E9BE2AE3}" type="datetime1">
              <a:rPr lang="zh-CN" altLang="en-US"/>
              <a:pPr>
                <a:defRPr/>
              </a:pPr>
              <a:t>2012/1/4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3081218-8C50-45CE-A3FC-92C063BD16AC}" type="slidenum">
              <a:rPr lang="zh-CN" altLang="en-US"/>
              <a:pPr>
                <a:defRPr/>
              </a:pPr>
              <a:t>‹#›</a:t>
            </a:fld>
            <a:endParaRPr lang="zh-CN" altLang="en-US"/>
          </a:p>
        </p:txBody>
      </p:sp>
    </p:spTree>
    <p:extLst>
      <p:ext uri="{BB962C8B-B14F-4D97-AF65-F5344CB8AC3E}">
        <p14:creationId xmlns:p14="http://schemas.microsoft.com/office/powerpoint/2010/main" val="266907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D0E9AF9-18DF-4650-9372-3847E85DBCB0}" type="datetime1">
              <a:rPr lang="zh-CN" altLang="en-US"/>
              <a:pPr>
                <a:defRPr/>
              </a:pPr>
              <a:t>2012/1/4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4D660E1-2B68-459F-8AFD-4246EEB87308}" type="slidenum">
              <a:rPr lang="zh-CN" altLang="en-US"/>
              <a:pPr>
                <a:defRPr/>
              </a:pPr>
              <a:t>‹#›</a:t>
            </a:fld>
            <a:endParaRPr lang="zh-CN" altLang="en-US"/>
          </a:p>
        </p:txBody>
      </p:sp>
    </p:spTree>
    <p:extLst>
      <p:ext uri="{BB962C8B-B14F-4D97-AF65-F5344CB8AC3E}">
        <p14:creationId xmlns:p14="http://schemas.microsoft.com/office/powerpoint/2010/main" val="341325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1E67B57-B212-48A9-9136-9E77CABC3D6A}" type="datetime1">
              <a:rPr lang="zh-CN" altLang="en-US"/>
              <a:pPr>
                <a:defRPr/>
              </a:pPr>
              <a:t>2012/1/4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B5CA01-62C7-4A4D-AE6B-671CE65119CF}" type="slidenum">
              <a:rPr lang="zh-CN" altLang="en-US"/>
              <a:pPr>
                <a:defRPr/>
              </a:pPr>
              <a:t>‹#›</a:t>
            </a:fld>
            <a:endParaRPr lang="zh-CN" altLang="en-US"/>
          </a:p>
        </p:txBody>
      </p:sp>
    </p:spTree>
    <p:extLst>
      <p:ext uri="{BB962C8B-B14F-4D97-AF65-F5344CB8AC3E}">
        <p14:creationId xmlns:p14="http://schemas.microsoft.com/office/powerpoint/2010/main" val="215432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E901AC70-EADC-46A0-92FC-8B1847C5A4E6}" type="datetime1">
              <a:rPr lang="zh-CN" altLang="en-US"/>
              <a:pPr>
                <a:defRPr/>
              </a:pPr>
              <a:t>2012/1/4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FEFE823-F5E7-4526-B77B-9682E29C48B0}" type="slidenum">
              <a:rPr lang="zh-CN" altLang="en-US"/>
              <a:pPr>
                <a:defRPr/>
              </a:pPr>
              <a:t>‹#›</a:t>
            </a:fld>
            <a:endParaRPr lang="zh-CN" altLang="en-US"/>
          </a:p>
        </p:txBody>
      </p:sp>
      <p:sp>
        <p:nvSpPr>
          <p:cNvPr id="7" name="矩形 6"/>
          <p:cNvSpPr/>
          <p:nvPr userDrawn="1"/>
        </p:nvSpPr>
        <p:spPr>
          <a:xfrm>
            <a:off x="0" y="6500813"/>
            <a:ext cx="9144000" cy="3571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32" name="图片 7" descr="LOGO.jpg.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08850" y="6159500"/>
            <a:ext cx="18351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 name="灯片编号占位符 6"/>
          <p:cNvSpPr>
            <a:spLocks noGrp="1"/>
          </p:cNvSpPr>
          <p:nvPr>
            <p:ph type="sldNum" sz="quarter" idx="12"/>
          </p:nvPr>
        </p:nvSpPr>
        <p:spPr/>
        <p:txBody>
          <a:bodyPr/>
          <a:lstStyle/>
          <a:p>
            <a:pPr>
              <a:defRPr/>
            </a:pPr>
            <a:fld id="{BAFBA0BC-5CF0-4114-B2B8-165A31EE453C}" type="slidenum">
              <a:rPr lang="zh-CN" altLang="en-US" smtClean="0"/>
              <a:pPr>
                <a:defRPr/>
              </a:pPr>
              <a:t>1</a:t>
            </a:fld>
            <a:endParaRPr lang="zh-CN" altLang="en-US"/>
          </a:p>
        </p:txBody>
      </p:sp>
      <p:sp>
        <p:nvSpPr>
          <p:cNvPr id="3076" name="TextBox 5"/>
          <p:cNvSpPr txBox="1">
            <a:spLocks noChangeArrowheads="1"/>
          </p:cNvSpPr>
          <p:nvPr/>
        </p:nvSpPr>
        <p:spPr bwMode="auto">
          <a:xfrm>
            <a:off x="3779838" y="3716338"/>
            <a:ext cx="172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a:latin typeface="Verdana" pitchFamily="34" charset="0"/>
              </a:rPr>
              <a:t>2012</a:t>
            </a:r>
            <a:r>
              <a:rPr lang="zh-CN" altLang="en-US" sz="1600" b="1">
                <a:latin typeface="Verdana" pitchFamily="34" charset="0"/>
              </a:rPr>
              <a:t>年</a:t>
            </a:r>
            <a:r>
              <a:rPr lang="en-US" altLang="zh-CN" sz="1600" b="1">
                <a:latin typeface="Verdana" pitchFamily="34" charset="0"/>
              </a:rPr>
              <a:t>1</a:t>
            </a:r>
            <a:r>
              <a:rPr lang="zh-CN" altLang="en-US" sz="1600" b="1">
                <a:latin typeface="Verdana" pitchFamily="34" charset="0"/>
              </a:rPr>
              <a:t>月</a:t>
            </a:r>
            <a:r>
              <a:rPr lang="en-US" altLang="zh-CN" sz="1600" b="1"/>
              <a:t> </a:t>
            </a:r>
            <a:endParaRPr lang="zh-CN" altLang="en-US" sz="1600" b="1"/>
          </a:p>
        </p:txBody>
      </p:sp>
      <p:graphicFrame>
        <p:nvGraphicFramePr>
          <p:cNvPr id="3090" name="Group 18"/>
          <p:cNvGraphicFramePr>
            <a:graphicFrameLocks noGrp="1"/>
          </p:cNvGraphicFramePr>
          <p:nvPr/>
        </p:nvGraphicFramePr>
        <p:xfrm>
          <a:off x="0" y="2205038"/>
          <a:ext cx="9144000" cy="1562100"/>
        </p:xfrm>
        <a:graphic>
          <a:graphicData uri="http://schemas.openxmlformats.org/drawingml/2006/table">
            <a:tbl>
              <a:tblPr/>
              <a:tblGrid>
                <a:gridCol w="9144000"/>
              </a:tblGrid>
              <a:tr h="142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400" b="0" i="0" u="none" strike="noStrike" cap="none" normalizeH="0" baseline="0" dirty="0" smtClean="0">
                        <a:ln>
                          <a:noFill/>
                        </a:ln>
                        <a:solidFill>
                          <a:schemeClr val="tx1"/>
                        </a:solidFill>
                        <a:effectLst/>
                        <a:latin typeface="Perpetua" pitchFamily="18" charset="0"/>
                        <a:ea typeface="宋体" pitchFamily="2" charset="-122"/>
                        <a:cs typeface="Times New Roman" pitchFamily="18" charset="0"/>
                      </a:endParaRPr>
                    </a:p>
                  </a:txBody>
                  <a:tcPr marL="0" marR="0" marT="0" marB="0" anchor="ctr" horzOverflow="overflow">
                    <a:lnL>
                      <a:noFill/>
                    </a:lnL>
                    <a:lnR>
                      <a:noFill/>
                    </a:lnR>
                    <a:lnT>
                      <a:noFill/>
                    </a:lnT>
                    <a:lnB>
                      <a:noFill/>
                    </a:lnB>
                    <a:lnTlToBr>
                      <a:noFill/>
                    </a:lnTlToBr>
                    <a:lnBlToTr>
                      <a:noFill/>
                    </a:lnBlToTr>
                    <a:solidFill>
                      <a:srgbClr val="F4B29B"/>
                    </a:solidFill>
                  </a:tcPr>
                </a:tc>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4000" b="1" i="0" u="none" strike="noStrike" cap="none" normalizeH="0" baseline="0" dirty="0" smtClean="0">
                          <a:ln>
                            <a:noFill/>
                          </a:ln>
                          <a:solidFill>
                            <a:srgbClr val="FFFFFF"/>
                          </a:solidFill>
                          <a:effectLst/>
                          <a:latin typeface="Perpetua" pitchFamily="18" charset="0"/>
                          <a:ea typeface="黑体" pitchFamily="2" charset="-122"/>
                          <a:cs typeface="Times New Roman" pitchFamily="18" charset="0"/>
                        </a:rPr>
                        <a:t>基础技术体系规划</a:t>
                      </a:r>
                    </a:p>
                  </a:txBody>
                  <a:tcPr marL="0" marR="0" marT="91440" marB="91440" anchor="ctr" horzOverflow="overflow">
                    <a:lnL>
                      <a:noFill/>
                    </a:lnL>
                    <a:lnR>
                      <a:noFill/>
                    </a:lnR>
                    <a:lnT>
                      <a:noFill/>
                    </a:lnT>
                    <a:lnB>
                      <a:noFill/>
                    </a:lnB>
                    <a:lnTlToBr>
                      <a:noFill/>
                    </a:lnTlToBr>
                    <a:lnBlToTr>
                      <a:noFill/>
                    </a:lnBlToTr>
                    <a:solidFill>
                      <a:srgbClr val="BB4643"/>
                    </a:solidFill>
                  </a:tcPr>
                </a:tc>
              </a:tr>
              <a:tr h="92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400" b="0" i="0" u="none" strike="noStrike" cap="none" normalizeH="0" baseline="0" smtClean="0">
                        <a:ln>
                          <a:noFill/>
                        </a:ln>
                        <a:solidFill>
                          <a:schemeClr val="tx1"/>
                        </a:solidFill>
                        <a:effectLst/>
                        <a:latin typeface="Perpetua" pitchFamily="18" charset="0"/>
                        <a:ea typeface="宋体" pitchFamily="2" charset="-122"/>
                        <a:cs typeface="Times New Roman" pitchFamily="18" charset="0"/>
                      </a:endParaRPr>
                    </a:p>
                  </a:txBody>
                  <a:tcPr marL="0" marR="0" marT="0" marB="0" anchor="ctr" horzOverflow="overflow">
                    <a:lnL>
                      <a:noFill/>
                    </a:lnL>
                    <a:lnR>
                      <a:noFill/>
                    </a:lnR>
                    <a:lnT>
                      <a:noFill/>
                    </a:lnT>
                    <a:lnB>
                      <a:noFill/>
                    </a:lnB>
                    <a:lnTlToBr>
                      <a:noFill/>
                    </a:lnTlToBr>
                    <a:lnBlToTr>
                      <a:noFill/>
                    </a:lnBlToTr>
                    <a:solidFill>
                      <a:srgbClr val="BB4643"/>
                    </a:solidFill>
                  </a:tcPr>
                </a:tc>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smtClean="0">
                        <a:ln>
                          <a:noFill/>
                        </a:ln>
                        <a:solidFill>
                          <a:schemeClr val="tx1"/>
                        </a:solidFill>
                        <a:effectLst/>
                        <a:latin typeface="Perpetua" pitchFamily="18" charset="0"/>
                        <a:ea typeface="宋体" pitchFamily="2" charset="-122"/>
                        <a:cs typeface="Times New Roman" pitchFamily="18" charset="0"/>
                      </a:endParaRPr>
                    </a:p>
                  </a:txBody>
                  <a:tcPr marL="0" marR="0" marT="91440" marB="91440" anchor="b" horzOverflow="overflow">
                    <a:lnL>
                      <a:noFill/>
                    </a:lnL>
                    <a:lnR>
                      <a:noFill/>
                    </a:lnR>
                    <a:lnT>
                      <a:noFill/>
                    </a:lnT>
                    <a:lnB>
                      <a:noFill/>
                    </a:lnB>
                    <a:lnTlToBr>
                      <a:noFill/>
                    </a:lnTlToBr>
                    <a:lnBlToTr>
                      <a:noFill/>
                    </a:lnBlToTr>
                    <a:noFill/>
                  </a:tcPr>
                </a:tc>
              </a:tr>
            </a:tbl>
          </a:graphicData>
        </a:graphic>
      </p:graphicFrame>
      <p:pic>
        <p:nvPicPr>
          <p:cNvPr id="3082" name="图片 7" descr="LOGO.jp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4365625"/>
            <a:ext cx="18351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53200" y="6500813"/>
            <a:ext cx="2133600" cy="365125"/>
          </a:xfrm>
        </p:spPr>
        <p:txBody>
          <a:bodyPr/>
          <a:lstStyle/>
          <a:p>
            <a:pPr>
              <a:defRPr/>
            </a:pPr>
            <a:fld id="{271AAC54-5FA6-4B93-BFEA-530419480C1F}" type="slidenum">
              <a:rPr lang="zh-CN" altLang="en-US" smtClean="0"/>
              <a:pPr>
                <a:defRPr/>
              </a:pPr>
              <a:t>10</a:t>
            </a:fld>
            <a:endParaRPr lang="zh-CN" altLang="en-US"/>
          </a:p>
        </p:txBody>
      </p:sp>
      <p:sp>
        <p:nvSpPr>
          <p:cNvPr id="3" name="下箭头 2"/>
          <p:cNvSpPr>
            <a:spLocks noChangeArrowheads="1"/>
          </p:cNvSpPr>
          <p:nvPr/>
        </p:nvSpPr>
        <p:spPr bwMode="auto">
          <a:xfrm>
            <a:off x="3400425" y="1412875"/>
            <a:ext cx="450850" cy="1271588"/>
          </a:xfrm>
          <a:prstGeom prst="downArrow">
            <a:avLst>
              <a:gd name="adj1" fmla="val 50000"/>
              <a:gd name="adj2" fmla="val 50010"/>
            </a:avLst>
          </a:prstGeom>
          <a:solidFill>
            <a:srgbClr val="C0C0C0"/>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defRPr/>
            </a:pPr>
            <a:endParaRPr lang="zh-CN" altLang="en-US">
              <a:solidFill>
                <a:schemeClr val="lt1"/>
              </a:solidFill>
              <a:latin typeface="+mn-lt"/>
              <a:ea typeface="+mn-ea"/>
            </a:endParaRPr>
          </a:p>
        </p:txBody>
      </p:sp>
      <p:sp>
        <p:nvSpPr>
          <p:cNvPr id="11" name="下箭头 10"/>
          <p:cNvSpPr>
            <a:spLocks noChangeArrowheads="1"/>
          </p:cNvSpPr>
          <p:nvPr/>
        </p:nvSpPr>
        <p:spPr bwMode="auto">
          <a:xfrm>
            <a:off x="3419475" y="3213100"/>
            <a:ext cx="450850" cy="1295400"/>
          </a:xfrm>
          <a:prstGeom prst="downArrow">
            <a:avLst>
              <a:gd name="adj1" fmla="val 50000"/>
              <a:gd name="adj2" fmla="val 50016"/>
            </a:avLst>
          </a:prstGeom>
          <a:solidFill>
            <a:srgbClr val="C0C0C0"/>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defRPr/>
            </a:pPr>
            <a:endParaRPr lang="zh-CN" altLang="en-US">
              <a:solidFill>
                <a:schemeClr val="lt1"/>
              </a:solidFill>
              <a:latin typeface="+mn-lt"/>
              <a:ea typeface="+mn-ea"/>
            </a:endParaRPr>
          </a:p>
        </p:txBody>
      </p:sp>
      <p:cxnSp>
        <p:nvCxnSpPr>
          <p:cNvPr id="14" name="肘形连接符 13"/>
          <p:cNvCxnSpPr>
            <a:stCxn id="2" idx="3"/>
            <a:endCxn id="15" idx="0"/>
          </p:cNvCxnSpPr>
          <p:nvPr/>
        </p:nvCxnSpPr>
        <p:spPr>
          <a:xfrm>
            <a:off x="6721475" y="1125538"/>
            <a:ext cx="615950" cy="361950"/>
          </a:xfrm>
          <a:prstGeom prst="bentConnector2">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8" idx="3"/>
            <a:endCxn id="25" idx="0"/>
          </p:cNvCxnSpPr>
          <p:nvPr/>
        </p:nvCxnSpPr>
        <p:spPr>
          <a:xfrm>
            <a:off x="6721475" y="2924175"/>
            <a:ext cx="617538" cy="360363"/>
          </a:xfrm>
          <a:prstGeom prst="bentConnector2">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9" idx="3"/>
            <a:endCxn id="27" idx="0"/>
          </p:cNvCxnSpPr>
          <p:nvPr/>
        </p:nvCxnSpPr>
        <p:spPr>
          <a:xfrm>
            <a:off x="6804025" y="4797425"/>
            <a:ext cx="618332" cy="287759"/>
          </a:xfrm>
          <a:prstGeom prst="bentConnector2">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468313" y="908050"/>
            <a:ext cx="6253162" cy="4333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表  现  层</a:t>
            </a:r>
          </a:p>
        </p:txBody>
      </p:sp>
      <p:sp>
        <p:nvSpPr>
          <p:cNvPr id="18" name="圆角矩形 17"/>
          <p:cNvSpPr/>
          <p:nvPr/>
        </p:nvSpPr>
        <p:spPr>
          <a:xfrm>
            <a:off x="468313" y="2708275"/>
            <a:ext cx="6253162" cy="43338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业务逻辑层</a:t>
            </a:r>
          </a:p>
        </p:txBody>
      </p:sp>
      <p:sp>
        <p:nvSpPr>
          <p:cNvPr id="19" name="圆角矩形 18"/>
          <p:cNvSpPr/>
          <p:nvPr/>
        </p:nvSpPr>
        <p:spPr>
          <a:xfrm>
            <a:off x="550863" y="4581525"/>
            <a:ext cx="6253162" cy="431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数据访问层</a:t>
            </a:r>
          </a:p>
        </p:txBody>
      </p:sp>
      <p:sp>
        <p:nvSpPr>
          <p:cNvPr id="15" name="圆角矩形 14"/>
          <p:cNvSpPr/>
          <p:nvPr/>
        </p:nvSpPr>
        <p:spPr>
          <a:xfrm>
            <a:off x="6227763" y="1487488"/>
            <a:ext cx="2220912" cy="107791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Html</a:t>
            </a:r>
            <a:r>
              <a:rPr lang="zh-CN" altLang="en-US" b="1" dirty="0">
                <a:solidFill>
                  <a:schemeClr val="tx1"/>
                </a:solidFill>
              </a:rPr>
              <a:t>、</a:t>
            </a:r>
            <a:r>
              <a:rPr lang="en-US" altLang="zh-CN" b="1" dirty="0">
                <a:solidFill>
                  <a:schemeClr val="tx1"/>
                </a:solidFill>
              </a:rPr>
              <a:t>XML</a:t>
            </a:r>
          </a:p>
          <a:p>
            <a:pPr algn="ctr">
              <a:defRPr/>
            </a:pPr>
            <a:r>
              <a:rPr lang="en-US" altLang="zh-CN" b="1" dirty="0">
                <a:solidFill>
                  <a:schemeClr val="tx1"/>
                </a:solidFill>
              </a:rPr>
              <a:t>Code(PHP</a:t>
            </a:r>
            <a:r>
              <a:rPr lang="zh-CN" altLang="en-US" b="1" dirty="0">
                <a:solidFill>
                  <a:schemeClr val="tx1"/>
                </a:solidFill>
              </a:rPr>
              <a:t>、</a:t>
            </a:r>
            <a:r>
              <a:rPr lang="en-US" altLang="zh-CN" b="1" dirty="0">
                <a:solidFill>
                  <a:schemeClr val="tx1"/>
                </a:solidFill>
              </a:rPr>
              <a:t>Java</a:t>
            </a:r>
            <a:r>
              <a:rPr lang="zh-CN" altLang="en-US" b="1" dirty="0">
                <a:solidFill>
                  <a:schemeClr val="tx1"/>
                </a:solidFill>
              </a:rPr>
              <a:t>、</a:t>
            </a:r>
            <a:r>
              <a:rPr lang="en-US" altLang="zh-CN" b="1" dirty="0">
                <a:solidFill>
                  <a:schemeClr val="tx1"/>
                </a:solidFill>
              </a:rPr>
              <a:t>JavaScript</a:t>
            </a:r>
            <a:r>
              <a:rPr lang="zh-CN" altLang="en-US" b="1" dirty="0">
                <a:solidFill>
                  <a:schemeClr val="tx1"/>
                </a:solidFill>
              </a:rPr>
              <a:t>、</a:t>
            </a:r>
            <a:r>
              <a:rPr lang="en-US" altLang="zh-CN" b="1" dirty="0">
                <a:solidFill>
                  <a:schemeClr val="tx1"/>
                </a:solidFill>
              </a:rPr>
              <a:t>Python…)</a:t>
            </a:r>
          </a:p>
        </p:txBody>
      </p:sp>
      <p:sp>
        <p:nvSpPr>
          <p:cNvPr id="25" name="圆角矩形 24"/>
          <p:cNvSpPr/>
          <p:nvPr/>
        </p:nvSpPr>
        <p:spPr>
          <a:xfrm>
            <a:off x="6227763" y="3284538"/>
            <a:ext cx="2220912" cy="10779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Interface</a:t>
            </a:r>
            <a:r>
              <a:rPr lang="zh-CN" altLang="en-US" b="1" dirty="0">
                <a:solidFill>
                  <a:schemeClr val="tx1"/>
                </a:solidFill>
              </a:rPr>
              <a:t>、</a:t>
            </a:r>
            <a:r>
              <a:rPr lang="en-US" altLang="zh-CN" b="1" dirty="0" err="1">
                <a:solidFill>
                  <a:schemeClr val="tx1"/>
                </a:solidFill>
              </a:rPr>
              <a:t>ConfigFile</a:t>
            </a:r>
            <a:r>
              <a:rPr lang="zh-CN" altLang="en-US" b="1" dirty="0">
                <a:solidFill>
                  <a:schemeClr val="tx1"/>
                </a:solidFill>
              </a:rPr>
              <a:t>、</a:t>
            </a:r>
          </a:p>
          <a:p>
            <a:pPr algn="ctr">
              <a:defRPr/>
            </a:pPr>
            <a:r>
              <a:rPr lang="en-US" altLang="zh-CN" b="1" dirty="0">
                <a:solidFill>
                  <a:schemeClr val="tx1"/>
                </a:solidFill>
              </a:rPr>
              <a:t>Code(PHP</a:t>
            </a:r>
            <a:r>
              <a:rPr lang="zh-CN" altLang="en-US" b="1" dirty="0">
                <a:solidFill>
                  <a:schemeClr val="tx1"/>
                </a:solidFill>
              </a:rPr>
              <a:t>、</a:t>
            </a:r>
            <a:r>
              <a:rPr lang="en-US" altLang="zh-CN" b="1" dirty="0">
                <a:solidFill>
                  <a:schemeClr val="tx1"/>
                </a:solidFill>
              </a:rPr>
              <a:t>Java</a:t>
            </a:r>
            <a:r>
              <a:rPr lang="zh-CN" altLang="en-US" b="1" dirty="0">
                <a:solidFill>
                  <a:schemeClr val="tx1"/>
                </a:solidFill>
              </a:rPr>
              <a:t>、</a:t>
            </a:r>
            <a:r>
              <a:rPr lang="en-US" altLang="zh-CN" b="1" dirty="0">
                <a:solidFill>
                  <a:schemeClr val="tx1"/>
                </a:solidFill>
              </a:rPr>
              <a:t>Python…)</a:t>
            </a:r>
          </a:p>
        </p:txBody>
      </p:sp>
      <p:sp>
        <p:nvSpPr>
          <p:cNvPr id="27" name="圆角矩形 26"/>
          <p:cNvSpPr/>
          <p:nvPr/>
        </p:nvSpPr>
        <p:spPr>
          <a:xfrm>
            <a:off x="6311900" y="5085184"/>
            <a:ext cx="2220913" cy="107791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Interface</a:t>
            </a:r>
            <a:r>
              <a:rPr lang="zh-CN" altLang="en-US" b="1" dirty="0">
                <a:solidFill>
                  <a:schemeClr val="tx1"/>
                </a:solidFill>
              </a:rPr>
              <a:t>、</a:t>
            </a:r>
          </a:p>
          <a:p>
            <a:pPr algn="ctr">
              <a:defRPr/>
            </a:pPr>
            <a:r>
              <a:rPr lang="en-US" altLang="zh-CN" b="1" dirty="0">
                <a:solidFill>
                  <a:schemeClr val="tx1"/>
                </a:solidFill>
              </a:rPr>
              <a:t>Code</a:t>
            </a:r>
            <a:r>
              <a:rPr lang="zh-CN" altLang="en-US" b="1" dirty="0">
                <a:solidFill>
                  <a:schemeClr val="tx1"/>
                </a:solidFill>
              </a:rPr>
              <a:t>、</a:t>
            </a:r>
            <a:r>
              <a:rPr lang="en-US" altLang="zh-CN" b="1" dirty="0">
                <a:solidFill>
                  <a:schemeClr val="tx1"/>
                </a:solidFill>
              </a:rPr>
              <a:t>Data(File</a:t>
            </a:r>
            <a:r>
              <a:rPr lang="zh-CN" altLang="en-US" b="1" dirty="0">
                <a:solidFill>
                  <a:schemeClr val="tx1"/>
                </a:solidFill>
              </a:rPr>
              <a:t>、</a:t>
            </a:r>
            <a:r>
              <a:rPr lang="en-US" altLang="zh-CN" b="1" dirty="0">
                <a:solidFill>
                  <a:schemeClr val="tx1"/>
                </a:solidFill>
              </a:rPr>
              <a:t>K/V</a:t>
            </a:r>
            <a:r>
              <a:rPr lang="zh-CN" altLang="en-US" b="1" dirty="0">
                <a:solidFill>
                  <a:schemeClr val="tx1"/>
                </a:solidFill>
              </a:rPr>
              <a:t>、</a:t>
            </a:r>
            <a:r>
              <a:rPr lang="zh-CN" altLang="en-US" sz="1400" b="1" dirty="0">
                <a:solidFill>
                  <a:schemeClr val="tx1"/>
                </a:solidFill>
              </a:rPr>
              <a:t>关系数据</a:t>
            </a:r>
            <a:r>
              <a:rPr lang="en-US" altLang="zh-CN" sz="1400" b="1" dirty="0">
                <a:solidFill>
                  <a:schemeClr val="tx1"/>
                </a:solidFill>
              </a:rPr>
              <a:t>…</a:t>
            </a:r>
            <a:r>
              <a:rPr lang="en-US" altLang="zh-CN" b="1" dirty="0">
                <a:solidFill>
                  <a:schemeClr val="tx1"/>
                </a:solidFill>
              </a:rPr>
              <a:t>)</a:t>
            </a:r>
          </a:p>
        </p:txBody>
      </p:sp>
      <p:sp>
        <p:nvSpPr>
          <p:cNvPr id="20"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a:solidFill>
                  <a:srgbClr val="FFFFFF"/>
                </a:solidFill>
                <a:latin typeface="黑体" pitchFamily="2" charset="-122"/>
                <a:ea typeface="黑体" pitchFamily="2" charset="-122"/>
              </a:rPr>
              <a:t>三</a:t>
            </a:r>
            <a:r>
              <a:rPr lang="zh-CN" altLang="en-US" sz="4000" b="1" dirty="0" smtClean="0">
                <a:solidFill>
                  <a:srgbClr val="FFFFFF"/>
                </a:solidFill>
                <a:latin typeface="黑体" pitchFamily="2" charset="-122"/>
                <a:ea typeface="黑体" pitchFamily="2" charset="-122"/>
              </a:rPr>
              <a:t>层体系结构</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2" grpId="0" animBg="1"/>
      <p:bldP spid="18" grpId="0" animBg="1"/>
      <p:bldP spid="19" grpId="0" animBg="1"/>
      <p:bldP spid="15" grpId="0" animBg="1"/>
      <p:bldP spid="25"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7A66A07-D7DA-4292-8055-E94B375517FB}" type="slidenum">
              <a:rPr lang="zh-CN" altLang="en-US" smtClean="0"/>
              <a:pPr>
                <a:defRPr/>
              </a:pPr>
              <a:t>11</a:t>
            </a:fld>
            <a:endParaRPr lang="zh-CN" altLang="en-US"/>
          </a:p>
        </p:txBody>
      </p:sp>
      <p:sp>
        <p:nvSpPr>
          <p:cNvPr id="6" name="内容占位符 6"/>
          <p:cNvSpPr txBox="1">
            <a:spLocks/>
          </p:cNvSpPr>
          <p:nvPr/>
        </p:nvSpPr>
        <p:spPr bwMode="auto">
          <a:xfrm>
            <a:off x="323850" y="1125538"/>
            <a:ext cx="241141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000" b="1">
                <a:latin typeface="微软雅黑" pitchFamily="34" charset="-122"/>
                <a:ea typeface="微软雅黑" pitchFamily="34" charset="-122"/>
              </a:rPr>
              <a:t>表现层的无状态化</a:t>
            </a:r>
          </a:p>
        </p:txBody>
      </p:sp>
      <p:sp>
        <p:nvSpPr>
          <p:cNvPr id="8" name="内容占位符 6"/>
          <p:cNvSpPr txBox="1">
            <a:spLocks/>
          </p:cNvSpPr>
          <p:nvPr/>
        </p:nvSpPr>
        <p:spPr bwMode="auto">
          <a:xfrm>
            <a:off x="341313" y="2565400"/>
            <a:ext cx="4375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000" b="1">
                <a:latin typeface="微软雅黑" pitchFamily="34" charset="-122"/>
                <a:ea typeface="微软雅黑" pitchFamily="34" charset="-122"/>
              </a:rPr>
              <a:t>业务逻辑层无状态化 </a:t>
            </a:r>
            <a:r>
              <a:rPr lang="en-US" altLang="zh-CN" sz="2000" b="1">
                <a:latin typeface="微软雅黑" pitchFamily="34" charset="-122"/>
                <a:ea typeface="微软雅黑" pitchFamily="34" charset="-122"/>
              </a:rPr>
              <a:t>&amp; </a:t>
            </a:r>
            <a:r>
              <a:rPr lang="zh-CN" altLang="en-US" sz="2000" b="1">
                <a:latin typeface="微软雅黑" pitchFamily="34" charset="-122"/>
                <a:ea typeface="微软雅黑" pitchFamily="34" charset="-122"/>
              </a:rPr>
              <a:t>组件化</a:t>
            </a:r>
          </a:p>
        </p:txBody>
      </p:sp>
      <p:sp>
        <p:nvSpPr>
          <p:cNvPr id="9" name="内容占位符 6"/>
          <p:cNvSpPr txBox="1">
            <a:spLocks/>
          </p:cNvSpPr>
          <p:nvPr/>
        </p:nvSpPr>
        <p:spPr bwMode="auto">
          <a:xfrm>
            <a:off x="374650" y="3830638"/>
            <a:ext cx="43751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000" b="1">
                <a:latin typeface="微软雅黑" pitchFamily="34" charset="-122"/>
                <a:ea typeface="微软雅黑" pitchFamily="34" charset="-122"/>
              </a:rPr>
              <a:t>数据层作为状态轴心</a:t>
            </a:r>
          </a:p>
        </p:txBody>
      </p:sp>
      <p:sp>
        <p:nvSpPr>
          <p:cNvPr id="2" name="右箭头 1"/>
          <p:cNvSpPr>
            <a:spLocks noChangeArrowheads="1"/>
          </p:cNvSpPr>
          <p:nvPr/>
        </p:nvSpPr>
        <p:spPr bwMode="auto">
          <a:xfrm>
            <a:off x="1116013" y="1603375"/>
            <a:ext cx="1854200" cy="530225"/>
          </a:xfrm>
          <a:prstGeom prst="rightArrow">
            <a:avLst>
              <a:gd name="adj1" fmla="val 50000"/>
              <a:gd name="adj2" fmla="val 49865"/>
            </a:avLst>
          </a:prstGeom>
          <a:solidFill>
            <a:srgbClr val="00B050">
              <a:alpha val="69000"/>
            </a:srgbClr>
          </a:solidFill>
          <a:ln w="12700" algn="ctr">
            <a:solidFill>
              <a:schemeClr val="tx1"/>
            </a:solidFill>
            <a:miter lim="800000"/>
            <a:headEnd/>
            <a:tailEnd/>
          </a:ln>
        </p:spPr>
        <p:txBody>
          <a:bodyPr anchor="ctr"/>
          <a:lstStyle/>
          <a:p>
            <a:pPr algn="ctr">
              <a:defRPr/>
            </a:pPr>
            <a:r>
              <a:rPr lang="zh-CN" altLang="en-US" sz="2000" b="1" dirty="0">
                <a:latin typeface="+mn-lt"/>
                <a:ea typeface="+mn-ea"/>
              </a:rPr>
              <a:t>发布 </a:t>
            </a:r>
            <a:r>
              <a:rPr lang="en-US" altLang="zh-CN" sz="2000" b="1" dirty="0">
                <a:latin typeface="+mn-lt"/>
                <a:ea typeface="+mn-ea"/>
              </a:rPr>
              <a:t>| </a:t>
            </a:r>
            <a:r>
              <a:rPr lang="zh-CN" altLang="en-US" sz="2000" b="1" dirty="0">
                <a:latin typeface="+mn-lt"/>
                <a:ea typeface="+mn-ea"/>
              </a:rPr>
              <a:t>安装</a:t>
            </a:r>
          </a:p>
        </p:txBody>
      </p:sp>
      <p:sp>
        <p:nvSpPr>
          <p:cNvPr id="3" name="圆角矩形 2"/>
          <p:cNvSpPr>
            <a:spLocks noChangeArrowheads="1"/>
          </p:cNvSpPr>
          <p:nvPr/>
        </p:nvSpPr>
        <p:spPr bwMode="auto">
          <a:xfrm>
            <a:off x="2987675" y="1466850"/>
            <a:ext cx="1728788" cy="809625"/>
          </a:xfrm>
          <a:prstGeom prst="roundRect">
            <a:avLst>
              <a:gd name="adj" fmla="val 16667"/>
            </a:avLst>
          </a:prstGeom>
          <a:solidFill>
            <a:srgbClr val="00B050">
              <a:alpha val="69000"/>
            </a:srgbClr>
          </a:solidFill>
          <a:ln w="12700" algn="ctr">
            <a:solidFill>
              <a:schemeClr val="tx1"/>
            </a:solidFill>
            <a:round/>
            <a:headEnd/>
            <a:tailEnd/>
          </a:ln>
        </p:spPr>
        <p:txBody>
          <a:bodyPr anchor="ctr"/>
          <a:lstStyle/>
          <a:p>
            <a:pPr algn="ctr">
              <a:defRPr/>
            </a:pPr>
            <a:r>
              <a:rPr lang="zh-CN" altLang="en-US" sz="2400" b="1" dirty="0">
                <a:latin typeface="+mn-lt"/>
                <a:ea typeface="+mn-ea"/>
              </a:rPr>
              <a:t>表现层</a:t>
            </a:r>
          </a:p>
        </p:txBody>
      </p:sp>
      <p:sp>
        <p:nvSpPr>
          <p:cNvPr id="7" name="右箭头 6"/>
          <p:cNvSpPr>
            <a:spLocks noChangeArrowheads="1"/>
          </p:cNvSpPr>
          <p:nvPr/>
        </p:nvSpPr>
        <p:spPr bwMode="auto">
          <a:xfrm>
            <a:off x="4067175" y="2619375"/>
            <a:ext cx="1800225" cy="576263"/>
          </a:xfrm>
          <a:prstGeom prst="rightArrow">
            <a:avLst>
              <a:gd name="adj1" fmla="val 50000"/>
              <a:gd name="adj2" fmla="val 49998"/>
            </a:avLst>
          </a:prstGeom>
          <a:solidFill>
            <a:srgbClr val="FFC000">
              <a:alpha val="69000"/>
            </a:srgbClr>
          </a:solidFill>
          <a:ln>
            <a:noFill/>
          </a:ln>
          <a:extLst>
            <a:ext uri="{91240B29-F687-4F45-9708-019B960494DF}">
              <a14:hiddenLine xmlns:a14="http://schemas.microsoft.com/office/drawing/2010/main" w="25400" algn="ctr">
                <a:solidFill>
                  <a:srgbClr val="F79646"/>
                </a:solidFill>
                <a:miter lim="800000"/>
                <a:headEnd/>
                <a:tailEnd/>
              </a14:hiddenLine>
            </a:ext>
          </a:extLst>
        </p:spPr>
        <p:txBody>
          <a:bodyPr anchor="ctr"/>
          <a:lstStyle/>
          <a:p>
            <a:pPr algn="ctr">
              <a:defRPr/>
            </a:pPr>
            <a:r>
              <a:rPr lang="zh-CN" altLang="en-US" sz="2000" b="1" dirty="0">
                <a:solidFill>
                  <a:schemeClr val="dk1"/>
                </a:solidFill>
                <a:latin typeface="+mn-lt"/>
                <a:ea typeface="+mn-ea"/>
              </a:rPr>
              <a:t>安装</a:t>
            </a:r>
          </a:p>
        </p:txBody>
      </p:sp>
      <p:sp>
        <p:nvSpPr>
          <p:cNvPr id="10" name="圆角矩形 9"/>
          <p:cNvSpPr>
            <a:spLocks noChangeArrowheads="1"/>
          </p:cNvSpPr>
          <p:nvPr/>
        </p:nvSpPr>
        <p:spPr bwMode="auto">
          <a:xfrm>
            <a:off x="5884863" y="1682750"/>
            <a:ext cx="558800" cy="2466975"/>
          </a:xfrm>
          <a:prstGeom prst="roundRect">
            <a:avLst>
              <a:gd name="adj" fmla="val 16667"/>
            </a:avLst>
          </a:prstGeom>
          <a:solidFill>
            <a:srgbClr val="FFC000"/>
          </a:solidFill>
          <a:ln w="12700" algn="ctr">
            <a:solidFill>
              <a:schemeClr val="tx1"/>
            </a:solidFill>
            <a:round/>
            <a:headEnd/>
            <a:tailEnd/>
          </a:ln>
        </p:spPr>
        <p:txBody>
          <a:bodyPr anchor="ctr"/>
          <a:lstStyle/>
          <a:p>
            <a:pPr algn="ctr">
              <a:defRPr/>
            </a:pPr>
            <a:r>
              <a:rPr lang="zh-CN" altLang="en-US" sz="2400" b="1" dirty="0">
                <a:latin typeface="+mn-lt"/>
                <a:ea typeface="+mn-ea"/>
              </a:rPr>
              <a:t>业务逻辑层</a:t>
            </a:r>
          </a:p>
        </p:txBody>
      </p:sp>
      <p:sp>
        <p:nvSpPr>
          <p:cNvPr id="14" name="右箭头 13"/>
          <p:cNvSpPr>
            <a:spLocks noChangeArrowheads="1"/>
          </p:cNvSpPr>
          <p:nvPr/>
        </p:nvSpPr>
        <p:spPr bwMode="auto">
          <a:xfrm>
            <a:off x="6462713" y="1947863"/>
            <a:ext cx="1277937" cy="455612"/>
          </a:xfrm>
          <a:prstGeom prst="rightArrow">
            <a:avLst>
              <a:gd name="adj1" fmla="val 50000"/>
              <a:gd name="adj2" fmla="val 50020"/>
            </a:avLst>
          </a:prstGeom>
          <a:solidFill>
            <a:srgbClr val="FFC000">
              <a:alpha val="69000"/>
            </a:srgbClr>
          </a:solidFill>
          <a:ln>
            <a:noFill/>
          </a:ln>
          <a:extLst>
            <a:ext uri="{91240B29-F687-4F45-9708-019B960494DF}">
              <a14:hiddenLine xmlns:a14="http://schemas.microsoft.com/office/drawing/2010/main" w="25400" algn="ctr">
                <a:solidFill>
                  <a:srgbClr val="F79646"/>
                </a:solidFill>
                <a:miter lim="800000"/>
                <a:headEnd/>
                <a:tailEnd/>
              </a14:hiddenLine>
            </a:ext>
          </a:extLst>
        </p:spPr>
        <p:txBody>
          <a:bodyPr anchor="ctr"/>
          <a:lstStyle/>
          <a:p>
            <a:pPr algn="ctr">
              <a:defRPr/>
            </a:pPr>
            <a:r>
              <a:rPr lang="zh-CN" altLang="en-US" sz="1600" b="1" dirty="0">
                <a:solidFill>
                  <a:schemeClr val="dk1"/>
                </a:solidFill>
                <a:latin typeface="+mn-lt"/>
                <a:ea typeface="+mn-ea"/>
              </a:rPr>
              <a:t>分解</a:t>
            </a:r>
          </a:p>
        </p:txBody>
      </p:sp>
      <p:sp>
        <p:nvSpPr>
          <p:cNvPr id="15" name="右箭头 14"/>
          <p:cNvSpPr>
            <a:spLocks noChangeArrowheads="1"/>
          </p:cNvSpPr>
          <p:nvPr/>
        </p:nvSpPr>
        <p:spPr bwMode="auto">
          <a:xfrm>
            <a:off x="6462713" y="2668588"/>
            <a:ext cx="1277937" cy="455612"/>
          </a:xfrm>
          <a:prstGeom prst="rightArrow">
            <a:avLst>
              <a:gd name="adj1" fmla="val 50000"/>
              <a:gd name="adj2" fmla="val 50020"/>
            </a:avLst>
          </a:prstGeom>
          <a:solidFill>
            <a:srgbClr val="FFC000">
              <a:alpha val="69000"/>
            </a:srgbClr>
          </a:solidFill>
          <a:ln>
            <a:noFill/>
          </a:ln>
          <a:extLst>
            <a:ext uri="{91240B29-F687-4F45-9708-019B960494DF}">
              <a14:hiddenLine xmlns:a14="http://schemas.microsoft.com/office/drawing/2010/main" w="25400" algn="ctr">
                <a:solidFill>
                  <a:srgbClr val="F79646"/>
                </a:solidFill>
                <a:miter lim="800000"/>
                <a:headEnd/>
                <a:tailEnd/>
              </a14:hiddenLine>
            </a:ext>
          </a:extLst>
        </p:spPr>
        <p:txBody>
          <a:bodyPr anchor="ctr"/>
          <a:lstStyle/>
          <a:p>
            <a:pPr algn="ctr">
              <a:defRPr/>
            </a:pPr>
            <a:r>
              <a:rPr lang="zh-CN" altLang="en-US" sz="1600" b="1" dirty="0">
                <a:solidFill>
                  <a:schemeClr val="dk1"/>
                </a:solidFill>
                <a:latin typeface="+mn-lt"/>
                <a:ea typeface="+mn-ea"/>
              </a:rPr>
              <a:t>分解</a:t>
            </a:r>
          </a:p>
        </p:txBody>
      </p:sp>
      <p:sp>
        <p:nvSpPr>
          <p:cNvPr id="16" name="右箭头 15"/>
          <p:cNvSpPr>
            <a:spLocks noChangeArrowheads="1"/>
          </p:cNvSpPr>
          <p:nvPr/>
        </p:nvSpPr>
        <p:spPr bwMode="auto">
          <a:xfrm>
            <a:off x="6462713" y="3387725"/>
            <a:ext cx="1277937" cy="455613"/>
          </a:xfrm>
          <a:prstGeom prst="rightArrow">
            <a:avLst>
              <a:gd name="adj1" fmla="val 50000"/>
              <a:gd name="adj2" fmla="val 50020"/>
            </a:avLst>
          </a:prstGeom>
          <a:solidFill>
            <a:srgbClr val="FFC000">
              <a:alpha val="69000"/>
            </a:srgbClr>
          </a:solidFill>
          <a:ln>
            <a:noFill/>
          </a:ln>
          <a:extLst>
            <a:ext uri="{91240B29-F687-4F45-9708-019B960494DF}">
              <a14:hiddenLine xmlns:a14="http://schemas.microsoft.com/office/drawing/2010/main" w="25400" algn="ctr">
                <a:solidFill>
                  <a:srgbClr val="F79646"/>
                </a:solidFill>
                <a:miter lim="800000"/>
                <a:headEnd/>
                <a:tailEnd/>
              </a14:hiddenLine>
            </a:ext>
          </a:extLst>
        </p:spPr>
        <p:txBody>
          <a:bodyPr anchor="ctr"/>
          <a:lstStyle/>
          <a:p>
            <a:pPr algn="ctr">
              <a:defRPr/>
            </a:pPr>
            <a:r>
              <a:rPr lang="zh-CN" altLang="en-US" sz="1600" b="1" dirty="0">
                <a:solidFill>
                  <a:schemeClr val="dk1"/>
                </a:solidFill>
                <a:latin typeface="+mn-lt"/>
                <a:ea typeface="+mn-ea"/>
              </a:rPr>
              <a:t>分解</a:t>
            </a:r>
          </a:p>
        </p:txBody>
      </p:sp>
      <p:sp>
        <p:nvSpPr>
          <p:cNvPr id="11" name="椭圆 10"/>
          <p:cNvSpPr>
            <a:spLocks noChangeArrowheads="1"/>
          </p:cNvSpPr>
          <p:nvPr/>
        </p:nvSpPr>
        <p:spPr bwMode="auto">
          <a:xfrm>
            <a:off x="7740650" y="1809750"/>
            <a:ext cx="647700" cy="665163"/>
          </a:xfrm>
          <a:prstGeom prst="ellipse">
            <a:avLst/>
          </a:prstGeom>
          <a:solidFill>
            <a:srgbClr val="FFC000"/>
          </a:solidFill>
          <a:ln w="12700" algn="ctr">
            <a:solidFill>
              <a:schemeClr val="tx1"/>
            </a:solidFill>
            <a:round/>
            <a:headEnd/>
            <a:tailEnd/>
          </a:ln>
        </p:spPr>
        <p:txBody>
          <a:bodyPr anchor="ctr"/>
          <a:lstStyle/>
          <a:p>
            <a:pPr algn="ctr">
              <a:defRPr/>
            </a:pPr>
            <a:r>
              <a:rPr lang="zh-CN" altLang="en-US" b="1" dirty="0">
                <a:latin typeface="+mn-lt"/>
                <a:ea typeface="+mn-ea"/>
              </a:rPr>
              <a:t>组件</a:t>
            </a:r>
          </a:p>
        </p:txBody>
      </p:sp>
      <p:sp>
        <p:nvSpPr>
          <p:cNvPr id="18" name="椭圆 17"/>
          <p:cNvSpPr>
            <a:spLocks noChangeArrowheads="1"/>
          </p:cNvSpPr>
          <p:nvPr/>
        </p:nvSpPr>
        <p:spPr bwMode="auto">
          <a:xfrm>
            <a:off x="7740650" y="2547938"/>
            <a:ext cx="647700" cy="665162"/>
          </a:xfrm>
          <a:prstGeom prst="ellipse">
            <a:avLst/>
          </a:prstGeom>
          <a:solidFill>
            <a:srgbClr val="FFC000"/>
          </a:solidFill>
          <a:ln w="12700" algn="ctr">
            <a:solidFill>
              <a:schemeClr val="tx1"/>
            </a:solidFill>
            <a:round/>
            <a:headEnd/>
            <a:tailEnd/>
          </a:ln>
        </p:spPr>
        <p:txBody>
          <a:bodyPr anchor="ctr"/>
          <a:lstStyle/>
          <a:p>
            <a:pPr algn="ctr">
              <a:defRPr/>
            </a:pPr>
            <a:r>
              <a:rPr lang="zh-CN" altLang="en-US" b="1" dirty="0">
                <a:latin typeface="+mn-lt"/>
                <a:ea typeface="+mn-ea"/>
              </a:rPr>
              <a:t>组件</a:t>
            </a:r>
          </a:p>
        </p:txBody>
      </p:sp>
      <p:sp>
        <p:nvSpPr>
          <p:cNvPr id="19" name="椭圆 18"/>
          <p:cNvSpPr>
            <a:spLocks noChangeArrowheads="1"/>
          </p:cNvSpPr>
          <p:nvPr/>
        </p:nvSpPr>
        <p:spPr bwMode="auto">
          <a:xfrm>
            <a:off x="7740650" y="3322638"/>
            <a:ext cx="647700" cy="665162"/>
          </a:xfrm>
          <a:prstGeom prst="ellipse">
            <a:avLst/>
          </a:prstGeom>
          <a:solidFill>
            <a:srgbClr val="FFC000"/>
          </a:solidFill>
          <a:ln w="12700" algn="ctr">
            <a:solidFill>
              <a:schemeClr val="tx1"/>
            </a:solidFill>
            <a:round/>
            <a:headEnd/>
            <a:tailEnd/>
          </a:ln>
        </p:spPr>
        <p:txBody>
          <a:bodyPr anchor="ctr"/>
          <a:lstStyle/>
          <a:p>
            <a:pPr algn="ctr">
              <a:defRPr/>
            </a:pPr>
            <a:r>
              <a:rPr lang="zh-CN" altLang="en-US" b="1" dirty="0">
                <a:latin typeface="+mn-lt"/>
                <a:ea typeface="+mn-ea"/>
              </a:rPr>
              <a:t>组件</a:t>
            </a:r>
          </a:p>
        </p:txBody>
      </p:sp>
      <p:sp>
        <p:nvSpPr>
          <p:cNvPr id="12" name="圆角矩形 11"/>
          <p:cNvSpPr>
            <a:spLocks noChangeArrowheads="1"/>
          </p:cNvSpPr>
          <p:nvPr/>
        </p:nvSpPr>
        <p:spPr bwMode="auto">
          <a:xfrm>
            <a:off x="1033463" y="4227513"/>
            <a:ext cx="2538412" cy="461962"/>
          </a:xfrm>
          <a:prstGeom prst="roundRect">
            <a:avLst>
              <a:gd name="adj" fmla="val 16667"/>
            </a:avLst>
          </a:prstGeom>
          <a:solidFill>
            <a:srgbClr val="E46C0A">
              <a:alpha val="69000"/>
            </a:srgbClr>
          </a:solidFill>
          <a:ln w="12700" algn="ctr">
            <a:solidFill>
              <a:schemeClr val="tx1"/>
            </a:solidFill>
            <a:round/>
            <a:headEnd/>
            <a:tailEnd/>
          </a:ln>
        </p:spPr>
        <p:txBody>
          <a:bodyPr anchor="ctr"/>
          <a:lstStyle/>
          <a:p>
            <a:pPr algn="ctr">
              <a:defRPr/>
            </a:pPr>
            <a:r>
              <a:rPr lang="zh-CN" altLang="en-US" b="1" dirty="0">
                <a:latin typeface="+mn-lt"/>
                <a:ea typeface="+mn-ea"/>
              </a:rPr>
              <a:t>表  现  层</a:t>
            </a:r>
          </a:p>
        </p:txBody>
      </p:sp>
      <p:sp>
        <p:nvSpPr>
          <p:cNvPr id="21" name="圆角矩形 20"/>
          <p:cNvSpPr>
            <a:spLocks noChangeArrowheads="1"/>
          </p:cNvSpPr>
          <p:nvPr/>
        </p:nvSpPr>
        <p:spPr bwMode="auto">
          <a:xfrm>
            <a:off x="1033463" y="4911725"/>
            <a:ext cx="2538412" cy="461963"/>
          </a:xfrm>
          <a:prstGeom prst="roundRect">
            <a:avLst>
              <a:gd name="adj" fmla="val 16667"/>
            </a:avLst>
          </a:prstGeom>
          <a:solidFill>
            <a:srgbClr val="E46C0A">
              <a:alpha val="69000"/>
            </a:srgbClr>
          </a:solidFill>
          <a:ln w="12700" algn="ctr">
            <a:solidFill>
              <a:schemeClr val="tx1"/>
            </a:solidFill>
            <a:round/>
            <a:headEnd/>
            <a:tailEnd/>
          </a:ln>
        </p:spPr>
        <p:txBody>
          <a:bodyPr anchor="ctr"/>
          <a:lstStyle/>
          <a:p>
            <a:pPr algn="ctr">
              <a:defRPr/>
            </a:pPr>
            <a:r>
              <a:rPr lang="zh-CN" altLang="en-US" b="1" dirty="0">
                <a:latin typeface="+mn-lt"/>
                <a:ea typeface="+mn-ea"/>
              </a:rPr>
              <a:t>业务逻辑层</a:t>
            </a:r>
          </a:p>
        </p:txBody>
      </p:sp>
      <p:sp>
        <p:nvSpPr>
          <p:cNvPr id="22" name="圆角矩形 21"/>
          <p:cNvSpPr>
            <a:spLocks noChangeArrowheads="1"/>
          </p:cNvSpPr>
          <p:nvPr/>
        </p:nvSpPr>
        <p:spPr bwMode="auto">
          <a:xfrm>
            <a:off x="1033463" y="5559425"/>
            <a:ext cx="2538412" cy="461963"/>
          </a:xfrm>
          <a:prstGeom prst="roundRect">
            <a:avLst>
              <a:gd name="adj" fmla="val 16667"/>
            </a:avLst>
          </a:prstGeom>
          <a:solidFill>
            <a:srgbClr val="E46C0A">
              <a:alpha val="69000"/>
            </a:srgbClr>
          </a:solidFill>
          <a:ln w="12700" algn="ctr">
            <a:solidFill>
              <a:schemeClr val="tx1"/>
            </a:solidFill>
            <a:round/>
            <a:headEnd/>
            <a:tailEnd/>
          </a:ln>
        </p:spPr>
        <p:txBody>
          <a:bodyPr anchor="ctr"/>
          <a:lstStyle/>
          <a:p>
            <a:pPr algn="ctr">
              <a:defRPr/>
            </a:pPr>
            <a:r>
              <a:rPr lang="zh-CN" altLang="en-US" b="1" dirty="0">
                <a:latin typeface="+mn-lt"/>
                <a:ea typeface="+mn-ea"/>
              </a:rPr>
              <a:t>数据访问层</a:t>
            </a:r>
          </a:p>
        </p:txBody>
      </p:sp>
      <p:sp>
        <p:nvSpPr>
          <p:cNvPr id="28" name="椭圆 27"/>
          <p:cNvSpPr>
            <a:spLocks noChangeArrowheads="1"/>
          </p:cNvSpPr>
          <p:nvPr/>
        </p:nvSpPr>
        <p:spPr bwMode="auto">
          <a:xfrm>
            <a:off x="4500563" y="4356100"/>
            <a:ext cx="1298575" cy="666750"/>
          </a:xfrm>
          <a:prstGeom prst="ellipse">
            <a:avLst/>
          </a:prstGeom>
          <a:solidFill>
            <a:srgbClr val="E46C0A">
              <a:alpha val="69000"/>
            </a:srgbClr>
          </a:solidFill>
          <a:ln w="12700" algn="ctr">
            <a:solidFill>
              <a:schemeClr val="tx1"/>
            </a:solidFill>
            <a:round/>
            <a:headEnd/>
            <a:tailEnd/>
          </a:ln>
        </p:spPr>
        <p:txBody>
          <a:bodyPr anchor="ctr"/>
          <a:lstStyle/>
          <a:p>
            <a:pPr algn="ctr">
              <a:defRPr/>
            </a:pPr>
            <a:r>
              <a:rPr lang="zh-CN" altLang="en-US" b="1" dirty="0">
                <a:latin typeface="+mn-lt"/>
                <a:ea typeface="+mn-ea"/>
              </a:rPr>
              <a:t>无状态</a:t>
            </a:r>
          </a:p>
        </p:txBody>
      </p:sp>
      <p:sp>
        <p:nvSpPr>
          <p:cNvPr id="29" name="椭圆 28"/>
          <p:cNvSpPr>
            <a:spLocks noChangeArrowheads="1"/>
          </p:cNvSpPr>
          <p:nvPr/>
        </p:nvSpPr>
        <p:spPr bwMode="auto">
          <a:xfrm>
            <a:off x="4572000" y="5356225"/>
            <a:ext cx="1298575" cy="665163"/>
          </a:xfrm>
          <a:prstGeom prst="ellipse">
            <a:avLst/>
          </a:prstGeom>
          <a:solidFill>
            <a:srgbClr val="E46C0A">
              <a:alpha val="69000"/>
            </a:srgbClr>
          </a:solidFill>
          <a:ln w="12700" algn="ctr">
            <a:solidFill>
              <a:schemeClr val="tx1"/>
            </a:solidFill>
            <a:round/>
            <a:headEnd/>
            <a:tailEnd/>
          </a:ln>
        </p:spPr>
        <p:txBody>
          <a:bodyPr anchor="ctr"/>
          <a:lstStyle/>
          <a:p>
            <a:pPr algn="ctr">
              <a:defRPr/>
            </a:pPr>
            <a:r>
              <a:rPr lang="zh-CN" altLang="en-US" b="1" dirty="0">
                <a:latin typeface="+mn-lt"/>
                <a:ea typeface="+mn-ea"/>
              </a:rPr>
              <a:t>有状态</a:t>
            </a:r>
          </a:p>
        </p:txBody>
      </p:sp>
      <p:cxnSp>
        <p:nvCxnSpPr>
          <p:cNvPr id="25" name="直接箭头连接符 24"/>
          <p:cNvCxnSpPr>
            <a:cxnSpLocks noChangeShapeType="1"/>
            <a:endCxn id="28" idx="2"/>
          </p:cNvCxnSpPr>
          <p:nvPr/>
        </p:nvCxnSpPr>
        <p:spPr bwMode="auto">
          <a:xfrm>
            <a:off x="3571875" y="4406900"/>
            <a:ext cx="928688" cy="282575"/>
          </a:xfrm>
          <a:prstGeom prst="straightConnector1">
            <a:avLst/>
          </a:prstGeom>
          <a:noFill/>
          <a:ln w="50800" cap="sq" algn="ctr">
            <a:solidFill>
              <a:schemeClr val="tx1"/>
            </a:solidFill>
            <a:round/>
            <a:headEnd type="none" w="sm" len="med"/>
            <a:tailEnd type="triangle" w="med" len="med"/>
          </a:ln>
          <a:extLst>
            <a:ext uri="{909E8E84-426E-40DD-AFC4-6F175D3DCCD1}">
              <a14:hiddenFill xmlns:a14="http://schemas.microsoft.com/office/drawing/2010/main">
                <a:noFill/>
              </a14:hiddenFill>
            </a:ext>
          </a:extLst>
        </p:spPr>
      </p:cxnSp>
      <p:cxnSp>
        <p:nvCxnSpPr>
          <p:cNvPr id="30" name="直接箭头连接符 29"/>
          <p:cNvCxnSpPr>
            <a:cxnSpLocks noChangeShapeType="1"/>
            <a:stCxn id="21" idx="3"/>
            <a:endCxn id="28" idx="2"/>
          </p:cNvCxnSpPr>
          <p:nvPr/>
        </p:nvCxnSpPr>
        <p:spPr bwMode="auto">
          <a:xfrm flipV="1">
            <a:off x="3571875" y="4689475"/>
            <a:ext cx="928688" cy="454025"/>
          </a:xfrm>
          <a:prstGeom prst="straightConnector1">
            <a:avLst/>
          </a:prstGeom>
          <a:noFill/>
          <a:ln w="50800" cap="sq" algn="ctr">
            <a:solidFill>
              <a:schemeClr val="tx1"/>
            </a:solidFill>
            <a:round/>
            <a:headEnd type="none" w="lg" len="med"/>
            <a:tailEnd type="triangle" w="med" len="med"/>
          </a:ln>
          <a:extLst>
            <a:ext uri="{909E8E84-426E-40DD-AFC4-6F175D3DCCD1}">
              <a14:hiddenFill xmlns:a14="http://schemas.microsoft.com/office/drawing/2010/main">
                <a:noFill/>
              </a14:hiddenFill>
            </a:ext>
          </a:extLst>
        </p:spPr>
      </p:cxnSp>
      <p:cxnSp>
        <p:nvCxnSpPr>
          <p:cNvPr id="36" name="直接箭头连接符 35"/>
          <p:cNvCxnSpPr>
            <a:cxnSpLocks noChangeShapeType="1"/>
            <a:stCxn id="22" idx="3"/>
            <a:endCxn id="29" idx="2"/>
          </p:cNvCxnSpPr>
          <p:nvPr/>
        </p:nvCxnSpPr>
        <p:spPr bwMode="auto">
          <a:xfrm flipV="1">
            <a:off x="3571875" y="5689600"/>
            <a:ext cx="1000125" cy="101600"/>
          </a:xfrm>
          <a:prstGeom prst="straightConnector1">
            <a:avLst/>
          </a:prstGeom>
          <a:noFill/>
          <a:ln w="50800" cap="sq" algn="ctr">
            <a:solidFill>
              <a:schemeClr val="tx1"/>
            </a:solidFill>
            <a:round/>
            <a:headEnd type="none" w="lg" len="med"/>
            <a:tailEnd type="triangle" w="med" len="med"/>
          </a:ln>
          <a:extLst>
            <a:ext uri="{909E8E84-426E-40DD-AFC4-6F175D3DCCD1}">
              <a14:hiddenFill xmlns:a14="http://schemas.microsoft.com/office/drawing/2010/main">
                <a:noFill/>
              </a14:hiddenFill>
            </a:ext>
          </a:extLst>
        </p:spPr>
      </p:cxnSp>
      <p:sp>
        <p:nvSpPr>
          <p:cNvPr id="26"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a:solidFill>
                  <a:srgbClr val="FFFFFF"/>
                </a:solidFill>
                <a:latin typeface="黑体" pitchFamily="2" charset="-122"/>
                <a:ea typeface="黑体" pitchFamily="2" charset="-122"/>
              </a:rPr>
              <a:t>三</a:t>
            </a:r>
            <a:r>
              <a:rPr lang="zh-CN" altLang="en-US" sz="4000" b="1" dirty="0" smtClean="0">
                <a:solidFill>
                  <a:srgbClr val="FFFFFF"/>
                </a:solidFill>
                <a:latin typeface="黑体" pitchFamily="2" charset="-122"/>
                <a:ea typeface="黑体" pitchFamily="2" charset="-122"/>
              </a:rPr>
              <a:t>层体系结构的解读</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2" grpId="0" animBg="1"/>
      <p:bldP spid="3" grpId="0" animBg="1"/>
      <p:bldP spid="7" grpId="0" animBg="1"/>
      <p:bldP spid="10" grpId="0" animBg="1"/>
      <p:bldP spid="14" grpId="0" animBg="1"/>
      <p:bldP spid="15" grpId="0" animBg="1"/>
      <p:bldP spid="16" grpId="0" animBg="1"/>
      <p:bldP spid="11" grpId="0" animBg="1"/>
      <p:bldP spid="18" grpId="0" animBg="1"/>
      <p:bldP spid="19" grpId="0" animBg="1"/>
      <p:bldP spid="12" grpId="0" animBg="1"/>
      <p:bldP spid="21" grpId="0" animBg="1"/>
      <p:bldP spid="22"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1E5D5C9-2CE7-43CD-8A70-E9FD4C2D937D}" type="slidenum">
              <a:rPr lang="zh-CN" altLang="en-US" smtClean="0"/>
              <a:pPr>
                <a:defRPr/>
              </a:pPr>
              <a:t>12</a:t>
            </a:fld>
            <a:endParaRPr lang="zh-CN" altLang="en-US"/>
          </a:p>
        </p:txBody>
      </p:sp>
      <p:sp>
        <p:nvSpPr>
          <p:cNvPr id="5" name="标题 12"/>
          <p:cNvSpPr txBox="1">
            <a:spLocks/>
          </p:cNvSpPr>
          <p:nvPr/>
        </p:nvSpPr>
        <p:spPr>
          <a:xfrm>
            <a:off x="35496" y="418032"/>
            <a:ext cx="9108504" cy="4392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eaLnBrk="0" hangingPunct="0">
              <a:defRPr/>
            </a:pPr>
            <a:r>
              <a:rPr lang="zh-CN" altLang="en-US" sz="2400" dirty="0">
                <a:latin typeface="微软雅黑" pitchFamily="34" charset="-122"/>
                <a:ea typeface="微软雅黑" pitchFamily="34" charset="-122"/>
              </a:rPr>
              <a:t>三层体系结构的抽象</a:t>
            </a:r>
          </a:p>
        </p:txBody>
      </p:sp>
      <p:sp>
        <p:nvSpPr>
          <p:cNvPr id="10" name="内容占位符 6"/>
          <p:cNvSpPr txBox="1">
            <a:spLocks/>
          </p:cNvSpPr>
          <p:nvPr/>
        </p:nvSpPr>
        <p:spPr bwMode="auto">
          <a:xfrm>
            <a:off x="539750" y="4940300"/>
            <a:ext cx="84248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a:latin typeface="微软雅黑" pitchFamily="34" charset="-122"/>
                <a:ea typeface="微软雅黑" pitchFamily="34" charset="-122"/>
              </a:rPr>
              <a:t>将业务逻辑层中的公共业务能力定义为基础产品</a:t>
            </a:r>
          </a:p>
          <a:p>
            <a:pPr>
              <a:spcBef>
                <a:spcPct val="20000"/>
              </a:spcBef>
            </a:pPr>
            <a:endParaRPr lang="zh-CN" altLang="en-US" sz="2800" b="1">
              <a:latin typeface="微软雅黑" pitchFamily="34" charset="-122"/>
              <a:ea typeface="微软雅黑" pitchFamily="34" charset="-122"/>
            </a:endParaRPr>
          </a:p>
        </p:txBody>
      </p:sp>
      <p:sp>
        <p:nvSpPr>
          <p:cNvPr id="11" name="内容占位符 6"/>
          <p:cNvSpPr txBox="1">
            <a:spLocks/>
          </p:cNvSpPr>
          <p:nvPr/>
        </p:nvSpPr>
        <p:spPr bwMode="auto">
          <a:xfrm>
            <a:off x="563563" y="5589588"/>
            <a:ext cx="84010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a:latin typeface="微软雅黑" pitchFamily="34" charset="-122"/>
                <a:ea typeface="微软雅黑" pitchFamily="34" charset="-122"/>
              </a:rPr>
              <a:t>将数据访问层独立定义为基础服务并提供访问能力</a:t>
            </a:r>
          </a:p>
        </p:txBody>
      </p:sp>
      <p:sp>
        <p:nvSpPr>
          <p:cNvPr id="2" name="圆角矩形 1"/>
          <p:cNvSpPr/>
          <p:nvPr/>
        </p:nvSpPr>
        <p:spPr>
          <a:xfrm>
            <a:off x="2079625" y="1312863"/>
            <a:ext cx="4868863" cy="1349375"/>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a:lstStyle/>
          <a:p>
            <a:pPr algn="ctr">
              <a:defRPr/>
            </a:pPr>
            <a:r>
              <a:rPr lang="zh-CN" altLang="en-US" sz="2400" b="1" dirty="0"/>
              <a:t>业务逻辑层</a:t>
            </a:r>
          </a:p>
        </p:txBody>
      </p:sp>
      <p:sp>
        <p:nvSpPr>
          <p:cNvPr id="3" name="圆角矩形 2"/>
          <p:cNvSpPr/>
          <p:nvPr/>
        </p:nvSpPr>
        <p:spPr>
          <a:xfrm>
            <a:off x="2717800" y="1987550"/>
            <a:ext cx="839788" cy="674688"/>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2000" b="1" dirty="0"/>
              <a:t>基础产品</a:t>
            </a:r>
          </a:p>
        </p:txBody>
      </p:sp>
      <p:sp>
        <p:nvSpPr>
          <p:cNvPr id="9" name="圆角矩形 8"/>
          <p:cNvSpPr/>
          <p:nvPr/>
        </p:nvSpPr>
        <p:spPr>
          <a:xfrm>
            <a:off x="3654425" y="2006600"/>
            <a:ext cx="839788" cy="674688"/>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2000" b="1" dirty="0"/>
              <a:t>基础产品</a:t>
            </a:r>
          </a:p>
        </p:txBody>
      </p:sp>
      <p:sp>
        <p:nvSpPr>
          <p:cNvPr id="12" name="圆角矩形 11"/>
          <p:cNvSpPr/>
          <p:nvPr/>
        </p:nvSpPr>
        <p:spPr>
          <a:xfrm>
            <a:off x="4638675" y="2006600"/>
            <a:ext cx="839788" cy="674688"/>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2000" b="1" dirty="0"/>
              <a:t>基础产品</a:t>
            </a:r>
          </a:p>
        </p:txBody>
      </p:sp>
      <p:sp>
        <p:nvSpPr>
          <p:cNvPr id="13" name="圆角矩形 12"/>
          <p:cNvSpPr/>
          <p:nvPr/>
        </p:nvSpPr>
        <p:spPr>
          <a:xfrm>
            <a:off x="5599113" y="2033588"/>
            <a:ext cx="839787" cy="674687"/>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2000" b="1" dirty="0"/>
              <a:t>基础产品</a:t>
            </a:r>
          </a:p>
        </p:txBody>
      </p:sp>
      <p:sp>
        <p:nvSpPr>
          <p:cNvPr id="15" name="圆角矩形 14"/>
          <p:cNvSpPr/>
          <p:nvPr/>
        </p:nvSpPr>
        <p:spPr>
          <a:xfrm>
            <a:off x="2046288" y="2925763"/>
            <a:ext cx="4868862" cy="1349375"/>
          </a:xfrm>
          <a:prstGeom prst="roundRect">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a:lstStyle/>
          <a:p>
            <a:pPr algn="ctr">
              <a:defRPr/>
            </a:pPr>
            <a:r>
              <a:rPr lang="zh-CN" altLang="en-US" sz="2400" b="1" dirty="0"/>
              <a:t>数据访问层</a:t>
            </a:r>
          </a:p>
        </p:txBody>
      </p:sp>
      <p:sp>
        <p:nvSpPr>
          <p:cNvPr id="16" name="圆角矩形 15"/>
          <p:cNvSpPr/>
          <p:nvPr/>
        </p:nvSpPr>
        <p:spPr>
          <a:xfrm>
            <a:off x="2046288" y="3617913"/>
            <a:ext cx="4868862" cy="674687"/>
          </a:xfrm>
          <a:prstGeom prst="roundRect">
            <a:avLst/>
          </a:prstGeom>
          <a:solidFill>
            <a:srgbClr val="00B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2000" b="1" dirty="0"/>
              <a:t>基础服务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 grpId="0" animBg="1"/>
      <p:bldP spid="3" grpId="0" animBg="1"/>
      <p:bldP spid="9" grpId="0" animBg="1"/>
      <p:bldP spid="12" grpId="0" animBg="1"/>
      <p:bldP spid="13"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194E4F9-F960-43BF-9042-3BB6FA94626F}" type="slidenum">
              <a:rPr lang="zh-CN" altLang="en-US" smtClean="0"/>
              <a:pPr>
                <a:defRPr/>
              </a:pPr>
              <a:t>13</a:t>
            </a:fld>
            <a:endParaRPr lang="zh-CN" altLang="en-US"/>
          </a:p>
        </p:txBody>
      </p:sp>
      <p:sp>
        <p:nvSpPr>
          <p:cNvPr id="2" name="圆角矩形 1"/>
          <p:cNvSpPr/>
          <p:nvPr/>
        </p:nvSpPr>
        <p:spPr>
          <a:xfrm>
            <a:off x="900113" y="1196975"/>
            <a:ext cx="4751387" cy="452438"/>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四层负载均衡能力</a:t>
            </a:r>
          </a:p>
        </p:txBody>
      </p:sp>
      <p:sp>
        <p:nvSpPr>
          <p:cNvPr id="6" name="圆角矩形 5"/>
          <p:cNvSpPr/>
          <p:nvPr/>
        </p:nvSpPr>
        <p:spPr>
          <a:xfrm>
            <a:off x="900113" y="2039938"/>
            <a:ext cx="4751387" cy="452437"/>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七层负载均衡能力</a:t>
            </a:r>
          </a:p>
        </p:txBody>
      </p:sp>
      <p:sp>
        <p:nvSpPr>
          <p:cNvPr id="7" name="圆角矩形 6"/>
          <p:cNvSpPr/>
          <p:nvPr/>
        </p:nvSpPr>
        <p:spPr>
          <a:xfrm>
            <a:off x="2987675" y="2832100"/>
            <a:ext cx="2663825" cy="452438"/>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t>Cache</a:t>
            </a:r>
            <a:r>
              <a:rPr lang="zh-CN" altLang="en-US" b="1" dirty="0"/>
              <a:t>服务能力</a:t>
            </a:r>
          </a:p>
        </p:txBody>
      </p:sp>
      <p:sp>
        <p:nvSpPr>
          <p:cNvPr id="8" name="圆角矩形 7"/>
          <p:cNvSpPr/>
          <p:nvPr/>
        </p:nvSpPr>
        <p:spPr>
          <a:xfrm>
            <a:off x="900113" y="3768725"/>
            <a:ext cx="4752975" cy="452438"/>
          </a:xfrm>
          <a:prstGeom prst="roundRect">
            <a:avLst/>
          </a:prstGeom>
          <a:solidFill>
            <a:srgbClr val="00B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业务系统</a:t>
            </a:r>
          </a:p>
        </p:txBody>
      </p:sp>
      <p:sp>
        <p:nvSpPr>
          <p:cNvPr id="9" name="圆角矩形 8"/>
          <p:cNvSpPr/>
          <p:nvPr/>
        </p:nvSpPr>
        <p:spPr>
          <a:xfrm>
            <a:off x="900113" y="4581525"/>
            <a:ext cx="4751387" cy="452438"/>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基础产品</a:t>
            </a:r>
          </a:p>
        </p:txBody>
      </p:sp>
      <p:sp>
        <p:nvSpPr>
          <p:cNvPr id="10" name="圆角矩形 9"/>
          <p:cNvSpPr/>
          <p:nvPr/>
        </p:nvSpPr>
        <p:spPr>
          <a:xfrm>
            <a:off x="900113" y="5424488"/>
            <a:ext cx="4751387" cy="452437"/>
          </a:xfrm>
          <a:prstGeom prst="roundRect">
            <a:avLst/>
          </a:prstGeom>
          <a:solidFill>
            <a:srgbClr val="C0000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基础服务</a:t>
            </a:r>
          </a:p>
        </p:txBody>
      </p:sp>
      <p:sp>
        <p:nvSpPr>
          <p:cNvPr id="3" name="圆角矩形 2"/>
          <p:cNvSpPr/>
          <p:nvPr/>
        </p:nvSpPr>
        <p:spPr>
          <a:xfrm>
            <a:off x="6958013" y="1196975"/>
            <a:ext cx="433387" cy="467995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公共管理服务</a:t>
            </a:r>
          </a:p>
        </p:txBody>
      </p:sp>
      <p:cxnSp>
        <p:nvCxnSpPr>
          <p:cNvPr id="12" name="直接箭头连接符 11"/>
          <p:cNvCxnSpPr>
            <a:stCxn id="7" idx="2"/>
          </p:cNvCxnSpPr>
          <p:nvPr/>
        </p:nvCxnSpPr>
        <p:spPr>
          <a:xfrm>
            <a:off x="4319588" y="3284538"/>
            <a:ext cx="0" cy="48418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124075" y="2492375"/>
            <a:ext cx="0" cy="12763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a:endCxn id="9" idx="0"/>
          </p:cNvCxnSpPr>
          <p:nvPr/>
        </p:nvCxnSpPr>
        <p:spPr>
          <a:xfrm flipH="1">
            <a:off x="3276600" y="4221163"/>
            <a:ext cx="0" cy="3603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2"/>
            <a:endCxn id="10" idx="0"/>
          </p:cNvCxnSpPr>
          <p:nvPr/>
        </p:nvCxnSpPr>
        <p:spPr>
          <a:xfrm>
            <a:off x="3276600" y="5033963"/>
            <a:ext cx="0" cy="39052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331913" y="3587750"/>
            <a:ext cx="431800" cy="242887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基础框架</a:t>
            </a:r>
          </a:p>
        </p:txBody>
      </p:sp>
      <p:cxnSp>
        <p:nvCxnSpPr>
          <p:cNvPr id="23" name="直接箭头连接符 22"/>
          <p:cNvCxnSpPr>
            <a:stCxn id="3" idx="1"/>
            <a:endCxn id="2" idx="3"/>
          </p:cNvCxnSpPr>
          <p:nvPr/>
        </p:nvCxnSpPr>
        <p:spPr>
          <a:xfrm flipH="1" flipV="1">
            <a:off x="5651500" y="1423988"/>
            <a:ext cx="1306513" cy="21129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3" idx="1"/>
            <a:endCxn id="6" idx="3"/>
          </p:cNvCxnSpPr>
          <p:nvPr/>
        </p:nvCxnSpPr>
        <p:spPr>
          <a:xfrm flipH="1" flipV="1">
            <a:off x="5651500" y="2266950"/>
            <a:ext cx="1306513" cy="12700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 idx="1"/>
            <a:endCxn id="7" idx="3"/>
          </p:cNvCxnSpPr>
          <p:nvPr/>
        </p:nvCxnSpPr>
        <p:spPr>
          <a:xfrm flipH="1" flipV="1">
            <a:off x="5651500" y="3059113"/>
            <a:ext cx="1306513" cy="47783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 idx="1"/>
            <a:endCxn id="8" idx="3"/>
          </p:cNvCxnSpPr>
          <p:nvPr/>
        </p:nvCxnSpPr>
        <p:spPr>
          <a:xfrm flipH="1">
            <a:off x="5653088" y="3536950"/>
            <a:ext cx="1304925" cy="457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 idx="1"/>
            <a:endCxn id="9" idx="3"/>
          </p:cNvCxnSpPr>
          <p:nvPr/>
        </p:nvCxnSpPr>
        <p:spPr>
          <a:xfrm flipH="1">
            <a:off x="5651500" y="3536950"/>
            <a:ext cx="1306513" cy="12700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 idx="1"/>
            <a:endCxn id="10" idx="3"/>
          </p:cNvCxnSpPr>
          <p:nvPr/>
        </p:nvCxnSpPr>
        <p:spPr>
          <a:xfrm flipH="1">
            <a:off x="5651500" y="3536950"/>
            <a:ext cx="1306513" cy="21145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4"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基础技术体系蓝图</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3"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E3151C3-9A02-44AE-AD6B-2836EDF8D2EE}" type="slidenum">
              <a:rPr lang="zh-CN" altLang="en-US" smtClean="0"/>
              <a:pPr>
                <a:defRPr/>
              </a:pPr>
              <a:t>14</a:t>
            </a:fld>
            <a:endParaRPr lang="zh-CN" altLang="en-US"/>
          </a:p>
        </p:txBody>
      </p:sp>
      <p:sp>
        <p:nvSpPr>
          <p:cNvPr id="6" name="圆角矩形 5"/>
          <p:cNvSpPr/>
          <p:nvPr/>
        </p:nvSpPr>
        <p:spPr>
          <a:xfrm>
            <a:off x="1763713" y="976313"/>
            <a:ext cx="4022725" cy="365125"/>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四层负载均衡能力</a:t>
            </a:r>
          </a:p>
        </p:txBody>
      </p:sp>
      <p:sp>
        <p:nvSpPr>
          <p:cNvPr id="7" name="圆角矩形 6"/>
          <p:cNvSpPr/>
          <p:nvPr/>
        </p:nvSpPr>
        <p:spPr>
          <a:xfrm>
            <a:off x="1763713" y="1443038"/>
            <a:ext cx="4022725" cy="298450"/>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七层负载均衡能力</a:t>
            </a:r>
          </a:p>
        </p:txBody>
      </p:sp>
      <p:sp>
        <p:nvSpPr>
          <p:cNvPr id="8" name="圆角矩形 7"/>
          <p:cNvSpPr/>
          <p:nvPr/>
        </p:nvSpPr>
        <p:spPr>
          <a:xfrm>
            <a:off x="3122613" y="1895475"/>
            <a:ext cx="2663825" cy="309563"/>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1600" b="1" dirty="0"/>
              <a:t>Cache</a:t>
            </a:r>
            <a:r>
              <a:rPr lang="zh-CN" altLang="en-US" sz="1600" b="1" dirty="0"/>
              <a:t>服务能力</a:t>
            </a:r>
          </a:p>
        </p:txBody>
      </p:sp>
      <p:sp>
        <p:nvSpPr>
          <p:cNvPr id="9" name="圆角矩形 8"/>
          <p:cNvSpPr/>
          <p:nvPr/>
        </p:nvSpPr>
        <p:spPr>
          <a:xfrm>
            <a:off x="1331913" y="2420938"/>
            <a:ext cx="4464050" cy="330200"/>
          </a:xfrm>
          <a:prstGeom prst="roundRect">
            <a:avLst/>
          </a:prstGeom>
          <a:solidFill>
            <a:srgbClr val="00B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业务系统</a:t>
            </a:r>
          </a:p>
        </p:txBody>
      </p:sp>
      <p:sp>
        <p:nvSpPr>
          <p:cNvPr id="10" name="圆角矩形 9"/>
          <p:cNvSpPr/>
          <p:nvPr/>
        </p:nvSpPr>
        <p:spPr>
          <a:xfrm>
            <a:off x="1331913" y="2997200"/>
            <a:ext cx="4454525" cy="330200"/>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基础产品</a:t>
            </a:r>
          </a:p>
        </p:txBody>
      </p:sp>
      <p:sp>
        <p:nvSpPr>
          <p:cNvPr id="11" name="圆角矩形 10"/>
          <p:cNvSpPr/>
          <p:nvPr/>
        </p:nvSpPr>
        <p:spPr>
          <a:xfrm>
            <a:off x="1331913" y="3573463"/>
            <a:ext cx="4454525" cy="307975"/>
          </a:xfrm>
          <a:prstGeom prst="roundRect">
            <a:avLst/>
          </a:prstGeom>
          <a:solidFill>
            <a:srgbClr val="C0000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基础服务</a:t>
            </a:r>
          </a:p>
        </p:txBody>
      </p:sp>
      <p:sp>
        <p:nvSpPr>
          <p:cNvPr id="12" name="圆角矩形 11"/>
          <p:cNvSpPr/>
          <p:nvPr/>
        </p:nvSpPr>
        <p:spPr>
          <a:xfrm>
            <a:off x="6948488" y="976313"/>
            <a:ext cx="431800" cy="269875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公共管理服务</a:t>
            </a:r>
          </a:p>
        </p:txBody>
      </p:sp>
      <p:cxnSp>
        <p:nvCxnSpPr>
          <p:cNvPr id="13" name="直接箭头连接符 12"/>
          <p:cNvCxnSpPr/>
          <p:nvPr/>
        </p:nvCxnSpPr>
        <p:spPr>
          <a:xfrm>
            <a:off x="4454525" y="2166938"/>
            <a:ext cx="0" cy="3175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257425" y="1741488"/>
            <a:ext cx="0" cy="63817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0" idx="0"/>
          </p:cNvCxnSpPr>
          <p:nvPr/>
        </p:nvCxnSpPr>
        <p:spPr>
          <a:xfrm flipH="1">
            <a:off x="3559175" y="2751138"/>
            <a:ext cx="4763" cy="2460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 idx="0"/>
          </p:cNvCxnSpPr>
          <p:nvPr/>
        </p:nvCxnSpPr>
        <p:spPr>
          <a:xfrm>
            <a:off x="3559175" y="3327400"/>
            <a:ext cx="0" cy="246063"/>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1"/>
            <a:endCxn id="6" idx="3"/>
          </p:cNvCxnSpPr>
          <p:nvPr/>
        </p:nvCxnSpPr>
        <p:spPr>
          <a:xfrm flipH="1" flipV="1">
            <a:off x="5799138" y="1158875"/>
            <a:ext cx="1136650" cy="1166813"/>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1"/>
            <a:endCxn id="7" idx="3"/>
          </p:cNvCxnSpPr>
          <p:nvPr/>
        </p:nvCxnSpPr>
        <p:spPr>
          <a:xfrm flipH="1" flipV="1">
            <a:off x="5799138" y="1592263"/>
            <a:ext cx="1136650" cy="73342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1"/>
            <a:endCxn id="8" idx="3"/>
          </p:cNvCxnSpPr>
          <p:nvPr/>
        </p:nvCxnSpPr>
        <p:spPr>
          <a:xfrm flipH="1" flipV="1">
            <a:off x="5799138" y="2051050"/>
            <a:ext cx="1136650" cy="27463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1"/>
            <a:endCxn id="9" idx="3"/>
          </p:cNvCxnSpPr>
          <p:nvPr/>
        </p:nvCxnSpPr>
        <p:spPr>
          <a:xfrm flipH="1">
            <a:off x="5808663" y="2325688"/>
            <a:ext cx="1127125" cy="2603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1"/>
            <a:endCxn id="10" idx="3"/>
          </p:cNvCxnSpPr>
          <p:nvPr/>
        </p:nvCxnSpPr>
        <p:spPr>
          <a:xfrm flipH="1">
            <a:off x="5799138" y="2325688"/>
            <a:ext cx="1136650" cy="83661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1"/>
            <a:endCxn id="11" idx="3"/>
          </p:cNvCxnSpPr>
          <p:nvPr/>
        </p:nvCxnSpPr>
        <p:spPr>
          <a:xfrm flipH="1">
            <a:off x="5799138" y="2325688"/>
            <a:ext cx="1136650" cy="14017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1547813" y="2325688"/>
            <a:ext cx="431800" cy="167957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基础框架</a:t>
            </a:r>
          </a:p>
        </p:txBody>
      </p:sp>
      <p:cxnSp>
        <p:nvCxnSpPr>
          <p:cNvPr id="38034" name="直接箭头连接符 38033"/>
          <p:cNvCxnSpPr>
            <a:stCxn id="11" idx="2"/>
          </p:cNvCxnSpPr>
          <p:nvPr/>
        </p:nvCxnSpPr>
        <p:spPr>
          <a:xfrm>
            <a:off x="3559175" y="3894138"/>
            <a:ext cx="1536700" cy="339725"/>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38035" name="圆角矩形 38034"/>
          <p:cNvSpPr/>
          <p:nvPr/>
        </p:nvSpPr>
        <p:spPr>
          <a:xfrm>
            <a:off x="611188" y="4221163"/>
            <a:ext cx="7777162" cy="1944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036" name="圆角矩形 38035"/>
          <p:cNvSpPr/>
          <p:nvPr/>
        </p:nvSpPr>
        <p:spPr>
          <a:xfrm>
            <a:off x="1320800" y="4365625"/>
            <a:ext cx="6564313"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负载均衡服务</a:t>
            </a:r>
          </a:p>
        </p:txBody>
      </p:sp>
      <p:sp>
        <p:nvSpPr>
          <p:cNvPr id="86" name="圆角矩形 85"/>
          <p:cNvSpPr/>
          <p:nvPr/>
        </p:nvSpPr>
        <p:spPr>
          <a:xfrm>
            <a:off x="1212850" y="4976813"/>
            <a:ext cx="1565275"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队列服务</a:t>
            </a:r>
          </a:p>
        </p:txBody>
      </p:sp>
      <p:sp>
        <p:nvSpPr>
          <p:cNvPr id="87" name="圆角矩形 86"/>
          <p:cNvSpPr/>
          <p:nvPr/>
        </p:nvSpPr>
        <p:spPr>
          <a:xfrm>
            <a:off x="2930525" y="4976813"/>
            <a:ext cx="1565275"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缓存服务</a:t>
            </a:r>
          </a:p>
        </p:txBody>
      </p:sp>
      <p:sp>
        <p:nvSpPr>
          <p:cNvPr id="88" name="圆角矩形 87"/>
          <p:cNvSpPr/>
          <p:nvPr/>
        </p:nvSpPr>
        <p:spPr>
          <a:xfrm>
            <a:off x="4648200" y="4976813"/>
            <a:ext cx="1566863"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t>K/V</a:t>
            </a:r>
            <a:r>
              <a:rPr lang="zh-CN" altLang="en-US" b="1" dirty="0"/>
              <a:t>存储服务</a:t>
            </a:r>
          </a:p>
        </p:txBody>
      </p:sp>
      <p:sp>
        <p:nvSpPr>
          <p:cNvPr id="89" name="圆角矩形 88"/>
          <p:cNvSpPr/>
          <p:nvPr/>
        </p:nvSpPr>
        <p:spPr>
          <a:xfrm>
            <a:off x="6389688" y="4968875"/>
            <a:ext cx="1566862"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计算服务</a:t>
            </a:r>
          </a:p>
        </p:txBody>
      </p:sp>
      <p:sp>
        <p:nvSpPr>
          <p:cNvPr id="90" name="圆角矩形 89"/>
          <p:cNvSpPr/>
          <p:nvPr/>
        </p:nvSpPr>
        <p:spPr>
          <a:xfrm>
            <a:off x="1943100" y="5561013"/>
            <a:ext cx="1565275" cy="433387"/>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数据库集群</a:t>
            </a:r>
          </a:p>
        </p:txBody>
      </p:sp>
      <p:sp>
        <p:nvSpPr>
          <p:cNvPr id="91" name="圆角矩形 90"/>
          <p:cNvSpPr/>
          <p:nvPr/>
        </p:nvSpPr>
        <p:spPr>
          <a:xfrm>
            <a:off x="4154488" y="5561013"/>
            <a:ext cx="3586162" cy="433387"/>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文件系统</a:t>
            </a:r>
          </a:p>
        </p:txBody>
      </p:sp>
      <p:sp>
        <p:nvSpPr>
          <p:cNvPr id="31"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基础服务蓝图</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nodeType="clickEffect">
                                  <p:stCondLst>
                                    <p:cond delay="0"/>
                                  </p:stCondLst>
                                  <p:childTnLst>
                                    <p:set>
                                      <p:cBhvr>
                                        <p:cTn id="62" dur="1" fill="hold">
                                          <p:stCondLst>
                                            <p:cond delay="0"/>
                                          </p:stCondLst>
                                        </p:cTn>
                                        <p:tgtEl>
                                          <p:spTgt spid="38034"/>
                                        </p:tgtEl>
                                        <p:attrNameLst>
                                          <p:attrName>style.visibility</p:attrName>
                                        </p:attrNameLst>
                                      </p:cBhvr>
                                      <p:to>
                                        <p:strVal val="visible"/>
                                      </p:to>
                                    </p:set>
                                    <p:animEffect transition="in" filter="fade">
                                      <p:cBhvr>
                                        <p:cTn id="63" dur="500"/>
                                        <p:tgtEl>
                                          <p:spTgt spid="380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035"/>
                                        </p:tgtEl>
                                        <p:attrNameLst>
                                          <p:attrName>style.visibility</p:attrName>
                                        </p:attrNameLst>
                                      </p:cBhvr>
                                      <p:to>
                                        <p:strVal val="visible"/>
                                      </p:to>
                                    </p:set>
                                    <p:animEffect transition="in" filter="fade">
                                      <p:cBhvr>
                                        <p:cTn id="66" dur="500"/>
                                        <p:tgtEl>
                                          <p:spTgt spid="3803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0"/>
                                        </p:tgtEl>
                                        <p:attrNameLst>
                                          <p:attrName>style.visibility</p:attrName>
                                        </p:attrNameLst>
                                      </p:cBhvr>
                                      <p:to>
                                        <p:strVal val="visible"/>
                                      </p:to>
                                    </p:set>
                                    <p:animEffect transition="in" filter="fade">
                                      <p:cBhvr>
                                        <p:cTn id="71" dur="500"/>
                                        <p:tgtEl>
                                          <p:spTgt spid="9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fade">
                                      <p:cBhvr>
                                        <p:cTn id="74" dur="500"/>
                                        <p:tgtEl>
                                          <p:spTgt spid="9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fade">
                                      <p:cBhvr>
                                        <p:cTn id="79" dur="500"/>
                                        <p:tgtEl>
                                          <p:spTgt spid="8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fade">
                                      <p:cBhvr>
                                        <p:cTn id="82" dur="500"/>
                                        <p:tgtEl>
                                          <p:spTgt spid="8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8"/>
                                        </p:tgtEl>
                                        <p:attrNameLst>
                                          <p:attrName>style.visibility</p:attrName>
                                        </p:attrNameLst>
                                      </p:cBhvr>
                                      <p:to>
                                        <p:strVal val="visible"/>
                                      </p:to>
                                    </p:set>
                                    <p:animEffect transition="in" filter="fade">
                                      <p:cBhvr>
                                        <p:cTn id="85" dur="500"/>
                                        <p:tgtEl>
                                          <p:spTgt spid="8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fade">
                                      <p:cBhvr>
                                        <p:cTn id="88" dur="500"/>
                                        <p:tgtEl>
                                          <p:spTgt spid="8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8036"/>
                                        </p:tgtEl>
                                        <p:attrNameLst>
                                          <p:attrName>style.visibility</p:attrName>
                                        </p:attrNameLst>
                                      </p:cBhvr>
                                      <p:to>
                                        <p:strVal val="visible"/>
                                      </p:to>
                                    </p:set>
                                    <p:animEffect transition="in" filter="fade">
                                      <p:cBhvr>
                                        <p:cTn id="93" dur="500"/>
                                        <p:tgtEl>
                                          <p:spTgt spid="38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77" grpId="0" animBg="1"/>
      <p:bldP spid="38035" grpId="0" animBg="1"/>
      <p:bldP spid="38036" grpId="0" animBg="1"/>
      <p:bldP spid="86" grpId="0" animBg="1"/>
      <p:bldP spid="87" grpId="0" animBg="1"/>
      <p:bldP spid="88" grpId="0" animBg="1"/>
      <p:bldP spid="89" grpId="0" animBg="1"/>
      <p:bldP spid="90" grpId="0" animBg="1"/>
      <p:bldP spid="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893D8DD-425D-4B03-840A-9E5A731485D7}" type="slidenum">
              <a:rPr lang="zh-CN" altLang="en-US" smtClean="0"/>
              <a:pPr>
                <a:defRPr/>
              </a:pPr>
              <a:t>15</a:t>
            </a:fld>
            <a:endParaRPr lang="zh-CN" altLang="en-US"/>
          </a:p>
        </p:txBody>
      </p:sp>
      <p:sp>
        <p:nvSpPr>
          <p:cNvPr id="6" name="圆角矩形 5"/>
          <p:cNvSpPr/>
          <p:nvPr/>
        </p:nvSpPr>
        <p:spPr>
          <a:xfrm>
            <a:off x="1474788" y="976313"/>
            <a:ext cx="4022725" cy="365125"/>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四层负载均衡能力</a:t>
            </a:r>
          </a:p>
        </p:txBody>
      </p:sp>
      <p:sp>
        <p:nvSpPr>
          <p:cNvPr id="7" name="圆角矩形 6"/>
          <p:cNvSpPr/>
          <p:nvPr/>
        </p:nvSpPr>
        <p:spPr>
          <a:xfrm>
            <a:off x="1474788" y="1443038"/>
            <a:ext cx="4022725" cy="298450"/>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七层负载均衡能力</a:t>
            </a:r>
          </a:p>
        </p:txBody>
      </p:sp>
      <p:sp>
        <p:nvSpPr>
          <p:cNvPr id="8" name="圆角矩形 7"/>
          <p:cNvSpPr/>
          <p:nvPr/>
        </p:nvSpPr>
        <p:spPr>
          <a:xfrm>
            <a:off x="2833688" y="1895475"/>
            <a:ext cx="2663825" cy="309563"/>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1600" b="1" dirty="0"/>
              <a:t>Cache</a:t>
            </a:r>
            <a:r>
              <a:rPr lang="zh-CN" altLang="en-US" sz="1600" b="1" dirty="0"/>
              <a:t>服务能力</a:t>
            </a:r>
          </a:p>
        </p:txBody>
      </p:sp>
      <p:sp>
        <p:nvSpPr>
          <p:cNvPr id="9" name="圆角矩形 8"/>
          <p:cNvSpPr/>
          <p:nvPr/>
        </p:nvSpPr>
        <p:spPr>
          <a:xfrm>
            <a:off x="1042988" y="2420938"/>
            <a:ext cx="4464050" cy="330200"/>
          </a:xfrm>
          <a:prstGeom prst="roundRect">
            <a:avLst/>
          </a:prstGeom>
          <a:solidFill>
            <a:srgbClr val="00B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业务系统</a:t>
            </a:r>
          </a:p>
        </p:txBody>
      </p:sp>
      <p:sp>
        <p:nvSpPr>
          <p:cNvPr id="10" name="圆角矩形 9"/>
          <p:cNvSpPr/>
          <p:nvPr/>
        </p:nvSpPr>
        <p:spPr>
          <a:xfrm>
            <a:off x="1042988" y="2997200"/>
            <a:ext cx="4454525" cy="330200"/>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基础产品</a:t>
            </a:r>
          </a:p>
        </p:txBody>
      </p:sp>
      <p:sp>
        <p:nvSpPr>
          <p:cNvPr id="11" name="圆角矩形 10"/>
          <p:cNvSpPr/>
          <p:nvPr/>
        </p:nvSpPr>
        <p:spPr>
          <a:xfrm>
            <a:off x="1042988" y="3573463"/>
            <a:ext cx="4454525" cy="307975"/>
          </a:xfrm>
          <a:prstGeom prst="roundRect">
            <a:avLst/>
          </a:prstGeom>
          <a:solidFill>
            <a:srgbClr val="C0000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基础服务</a:t>
            </a:r>
          </a:p>
        </p:txBody>
      </p:sp>
      <p:sp>
        <p:nvSpPr>
          <p:cNvPr id="12" name="圆角矩形 11"/>
          <p:cNvSpPr/>
          <p:nvPr/>
        </p:nvSpPr>
        <p:spPr>
          <a:xfrm>
            <a:off x="6877050" y="981075"/>
            <a:ext cx="431800" cy="269875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公共管理服务</a:t>
            </a:r>
          </a:p>
        </p:txBody>
      </p:sp>
      <p:cxnSp>
        <p:nvCxnSpPr>
          <p:cNvPr id="13" name="直接箭头连接符 12"/>
          <p:cNvCxnSpPr/>
          <p:nvPr/>
        </p:nvCxnSpPr>
        <p:spPr>
          <a:xfrm>
            <a:off x="4165600" y="2166938"/>
            <a:ext cx="0" cy="3175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968500" y="1741488"/>
            <a:ext cx="0" cy="63817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0" idx="0"/>
          </p:cNvCxnSpPr>
          <p:nvPr/>
        </p:nvCxnSpPr>
        <p:spPr>
          <a:xfrm flipH="1">
            <a:off x="3270250" y="2751138"/>
            <a:ext cx="4763" cy="2460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 idx="0"/>
          </p:cNvCxnSpPr>
          <p:nvPr/>
        </p:nvCxnSpPr>
        <p:spPr>
          <a:xfrm>
            <a:off x="3270250" y="3327400"/>
            <a:ext cx="0" cy="246063"/>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1"/>
            <a:endCxn id="6" idx="3"/>
          </p:cNvCxnSpPr>
          <p:nvPr/>
        </p:nvCxnSpPr>
        <p:spPr>
          <a:xfrm flipH="1" flipV="1">
            <a:off x="5510213" y="1158875"/>
            <a:ext cx="1354137" cy="117157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1"/>
            <a:endCxn id="7" idx="3"/>
          </p:cNvCxnSpPr>
          <p:nvPr/>
        </p:nvCxnSpPr>
        <p:spPr>
          <a:xfrm flipH="1" flipV="1">
            <a:off x="5510213" y="1592263"/>
            <a:ext cx="1354137" cy="73818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1"/>
            <a:endCxn id="8" idx="3"/>
          </p:cNvCxnSpPr>
          <p:nvPr/>
        </p:nvCxnSpPr>
        <p:spPr>
          <a:xfrm flipH="1" flipV="1">
            <a:off x="5510213" y="2051050"/>
            <a:ext cx="1354137" cy="2794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1"/>
            <a:endCxn id="9" idx="3"/>
          </p:cNvCxnSpPr>
          <p:nvPr/>
        </p:nvCxnSpPr>
        <p:spPr>
          <a:xfrm flipH="1">
            <a:off x="5519738" y="2330450"/>
            <a:ext cx="1344612" cy="255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1"/>
            <a:endCxn id="10" idx="3"/>
          </p:cNvCxnSpPr>
          <p:nvPr/>
        </p:nvCxnSpPr>
        <p:spPr>
          <a:xfrm flipH="1">
            <a:off x="5510213" y="2330450"/>
            <a:ext cx="1354137" cy="8318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1"/>
            <a:endCxn id="11" idx="3"/>
          </p:cNvCxnSpPr>
          <p:nvPr/>
        </p:nvCxnSpPr>
        <p:spPr>
          <a:xfrm flipH="1">
            <a:off x="5510213" y="2330450"/>
            <a:ext cx="1354137" cy="13970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1258888" y="2325688"/>
            <a:ext cx="431800" cy="167957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基础框架</a:t>
            </a:r>
          </a:p>
        </p:txBody>
      </p:sp>
      <p:cxnSp>
        <p:nvCxnSpPr>
          <p:cNvPr id="24" name="直接箭头连接符 23"/>
          <p:cNvCxnSpPr>
            <a:stCxn id="10" idx="2"/>
          </p:cNvCxnSpPr>
          <p:nvPr/>
        </p:nvCxnSpPr>
        <p:spPr>
          <a:xfrm>
            <a:off x="3270250" y="3340100"/>
            <a:ext cx="1536700" cy="89376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611188" y="4221163"/>
            <a:ext cx="7777162" cy="1944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圆角矩形 26"/>
          <p:cNvSpPr/>
          <p:nvPr/>
        </p:nvSpPr>
        <p:spPr>
          <a:xfrm>
            <a:off x="1042988" y="4660900"/>
            <a:ext cx="1566862" cy="433388"/>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上传服务</a:t>
            </a:r>
          </a:p>
        </p:txBody>
      </p:sp>
      <p:sp>
        <p:nvSpPr>
          <p:cNvPr id="28" name="圆角矩形 27"/>
          <p:cNvSpPr/>
          <p:nvPr/>
        </p:nvSpPr>
        <p:spPr>
          <a:xfrm>
            <a:off x="2762250" y="4660900"/>
            <a:ext cx="1565275" cy="433388"/>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定位服务</a:t>
            </a:r>
          </a:p>
        </p:txBody>
      </p:sp>
      <p:sp>
        <p:nvSpPr>
          <p:cNvPr id="29" name="圆角矩形 28"/>
          <p:cNvSpPr/>
          <p:nvPr/>
        </p:nvSpPr>
        <p:spPr>
          <a:xfrm>
            <a:off x="4479925" y="4660900"/>
            <a:ext cx="1566863" cy="433388"/>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统计分析</a:t>
            </a:r>
          </a:p>
        </p:txBody>
      </p:sp>
      <p:sp>
        <p:nvSpPr>
          <p:cNvPr id="30" name="圆角矩形 29"/>
          <p:cNvSpPr/>
          <p:nvPr/>
        </p:nvSpPr>
        <p:spPr>
          <a:xfrm>
            <a:off x="6221413" y="4652963"/>
            <a:ext cx="1566862"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搜索引擎</a:t>
            </a:r>
          </a:p>
        </p:txBody>
      </p:sp>
      <p:sp>
        <p:nvSpPr>
          <p:cNvPr id="31" name="圆角矩形 30"/>
          <p:cNvSpPr/>
          <p:nvPr/>
        </p:nvSpPr>
        <p:spPr>
          <a:xfrm>
            <a:off x="1774825" y="5246688"/>
            <a:ext cx="1565275"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智能分析</a:t>
            </a:r>
          </a:p>
        </p:txBody>
      </p:sp>
      <p:sp>
        <p:nvSpPr>
          <p:cNvPr id="32" name="圆角矩形 31"/>
          <p:cNvSpPr/>
          <p:nvPr/>
        </p:nvSpPr>
        <p:spPr>
          <a:xfrm>
            <a:off x="3827463" y="5246688"/>
            <a:ext cx="1570037"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通知服务</a:t>
            </a:r>
          </a:p>
        </p:txBody>
      </p:sp>
      <p:sp>
        <p:nvSpPr>
          <p:cNvPr id="33" name="圆角矩形 32"/>
          <p:cNvSpPr/>
          <p:nvPr/>
        </p:nvSpPr>
        <p:spPr>
          <a:xfrm>
            <a:off x="5995988" y="5246688"/>
            <a:ext cx="1570037"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t>Push</a:t>
            </a:r>
            <a:r>
              <a:rPr lang="zh-CN" altLang="en-US" b="1" dirty="0"/>
              <a:t>服务</a:t>
            </a:r>
          </a:p>
        </p:txBody>
      </p:sp>
      <p:sp>
        <p:nvSpPr>
          <p:cNvPr id="34"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基础产品蓝图</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23" grpId="0" animBg="1"/>
      <p:bldP spid="25" grpId="0" animBg="1"/>
      <p:bldP spid="27" grpId="0" animBg="1"/>
      <p:bldP spid="28" grpId="0" animBg="1"/>
      <p:bldP spid="29" grpId="0" animBg="1"/>
      <p:bldP spid="30" grpId="0" animBg="1"/>
      <p:bldP spid="31" grpId="0" animBg="1"/>
      <p:bldP spid="32"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CF15066-F17F-49F1-AD86-EADCD1B93E7F}" type="slidenum">
              <a:rPr lang="zh-CN" altLang="en-US" smtClean="0"/>
              <a:pPr>
                <a:defRPr/>
              </a:pPr>
              <a:t>16</a:t>
            </a:fld>
            <a:endParaRPr lang="zh-CN" altLang="en-US"/>
          </a:p>
        </p:txBody>
      </p:sp>
      <p:sp>
        <p:nvSpPr>
          <p:cNvPr id="5" name="标题 12"/>
          <p:cNvSpPr txBox="1">
            <a:spLocks/>
          </p:cNvSpPr>
          <p:nvPr/>
        </p:nvSpPr>
        <p:spPr>
          <a:xfrm>
            <a:off x="35496" y="418032"/>
            <a:ext cx="9108504" cy="4392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eaLnBrk="0" hangingPunct="0">
              <a:defRPr/>
            </a:pPr>
            <a:r>
              <a:rPr lang="zh-CN" altLang="en-US" sz="2400" dirty="0">
                <a:latin typeface="微软雅黑" pitchFamily="34" charset="-122"/>
                <a:ea typeface="微软雅黑" pitchFamily="34" charset="-122"/>
              </a:rPr>
              <a:t>公共管理服务蓝图</a:t>
            </a:r>
          </a:p>
        </p:txBody>
      </p:sp>
      <p:sp>
        <p:nvSpPr>
          <p:cNvPr id="6" name="圆角矩形 5"/>
          <p:cNvSpPr/>
          <p:nvPr/>
        </p:nvSpPr>
        <p:spPr>
          <a:xfrm>
            <a:off x="1474788" y="976313"/>
            <a:ext cx="4022725" cy="365125"/>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四层负载均衡能力</a:t>
            </a:r>
          </a:p>
        </p:txBody>
      </p:sp>
      <p:sp>
        <p:nvSpPr>
          <p:cNvPr id="7" name="圆角矩形 6"/>
          <p:cNvSpPr/>
          <p:nvPr/>
        </p:nvSpPr>
        <p:spPr>
          <a:xfrm>
            <a:off x="1474788" y="1443038"/>
            <a:ext cx="4022725" cy="298450"/>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七层负载均衡能力</a:t>
            </a:r>
          </a:p>
        </p:txBody>
      </p:sp>
      <p:sp>
        <p:nvSpPr>
          <p:cNvPr id="8" name="圆角矩形 7"/>
          <p:cNvSpPr/>
          <p:nvPr/>
        </p:nvSpPr>
        <p:spPr>
          <a:xfrm>
            <a:off x="2833688" y="1895475"/>
            <a:ext cx="2663825" cy="309563"/>
          </a:xfrm>
          <a:prstGeom prst="roundRect">
            <a:avLst/>
          </a:prstGeom>
          <a:solidFill>
            <a:schemeClr val="accent5"/>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1600" b="1" dirty="0"/>
              <a:t>Cache</a:t>
            </a:r>
            <a:r>
              <a:rPr lang="zh-CN" altLang="en-US" sz="1600" b="1" dirty="0"/>
              <a:t>服务能力</a:t>
            </a:r>
          </a:p>
        </p:txBody>
      </p:sp>
      <p:sp>
        <p:nvSpPr>
          <p:cNvPr id="9" name="圆角矩形 8"/>
          <p:cNvSpPr/>
          <p:nvPr/>
        </p:nvSpPr>
        <p:spPr>
          <a:xfrm>
            <a:off x="1042988" y="2420938"/>
            <a:ext cx="4464050" cy="330200"/>
          </a:xfrm>
          <a:prstGeom prst="roundRect">
            <a:avLst/>
          </a:prstGeom>
          <a:solidFill>
            <a:srgbClr val="00B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业务系统</a:t>
            </a:r>
          </a:p>
        </p:txBody>
      </p:sp>
      <p:sp>
        <p:nvSpPr>
          <p:cNvPr id="10" name="圆角矩形 9"/>
          <p:cNvSpPr/>
          <p:nvPr/>
        </p:nvSpPr>
        <p:spPr>
          <a:xfrm>
            <a:off x="1042988" y="2997200"/>
            <a:ext cx="4454525" cy="330200"/>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基础产品</a:t>
            </a:r>
          </a:p>
        </p:txBody>
      </p:sp>
      <p:sp>
        <p:nvSpPr>
          <p:cNvPr id="11" name="圆角矩形 10"/>
          <p:cNvSpPr/>
          <p:nvPr/>
        </p:nvSpPr>
        <p:spPr>
          <a:xfrm>
            <a:off x="1042988" y="3573463"/>
            <a:ext cx="4454525" cy="307975"/>
          </a:xfrm>
          <a:prstGeom prst="roundRect">
            <a:avLst/>
          </a:prstGeom>
          <a:solidFill>
            <a:srgbClr val="C0000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基础服务</a:t>
            </a:r>
          </a:p>
        </p:txBody>
      </p:sp>
      <p:sp>
        <p:nvSpPr>
          <p:cNvPr id="12" name="圆角矩形 11"/>
          <p:cNvSpPr/>
          <p:nvPr/>
        </p:nvSpPr>
        <p:spPr>
          <a:xfrm>
            <a:off x="6804025" y="981075"/>
            <a:ext cx="431800" cy="269875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公共管理服务</a:t>
            </a:r>
          </a:p>
        </p:txBody>
      </p:sp>
      <p:cxnSp>
        <p:nvCxnSpPr>
          <p:cNvPr id="13" name="直接箭头连接符 12"/>
          <p:cNvCxnSpPr/>
          <p:nvPr/>
        </p:nvCxnSpPr>
        <p:spPr>
          <a:xfrm>
            <a:off x="4165600" y="2166938"/>
            <a:ext cx="0" cy="3175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968500" y="1741488"/>
            <a:ext cx="0" cy="63817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0" idx="0"/>
          </p:cNvCxnSpPr>
          <p:nvPr/>
        </p:nvCxnSpPr>
        <p:spPr>
          <a:xfrm flipH="1">
            <a:off x="3270250" y="2751138"/>
            <a:ext cx="4763" cy="2460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 idx="0"/>
          </p:cNvCxnSpPr>
          <p:nvPr/>
        </p:nvCxnSpPr>
        <p:spPr>
          <a:xfrm>
            <a:off x="3270250" y="3327400"/>
            <a:ext cx="0" cy="246063"/>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1"/>
            <a:endCxn id="6" idx="3"/>
          </p:cNvCxnSpPr>
          <p:nvPr/>
        </p:nvCxnSpPr>
        <p:spPr>
          <a:xfrm flipH="1" flipV="1">
            <a:off x="5510213" y="1158875"/>
            <a:ext cx="1281112" cy="117157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1"/>
            <a:endCxn id="7" idx="3"/>
          </p:cNvCxnSpPr>
          <p:nvPr/>
        </p:nvCxnSpPr>
        <p:spPr>
          <a:xfrm flipH="1" flipV="1">
            <a:off x="5510213" y="1592263"/>
            <a:ext cx="1281112" cy="73818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1"/>
            <a:endCxn id="8" idx="3"/>
          </p:cNvCxnSpPr>
          <p:nvPr/>
        </p:nvCxnSpPr>
        <p:spPr>
          <a:xfrm flipH="1" flipV="1">
            <a:off x="5510213" y="2051050"/>
            <a:ext cx="1281112" cy="2794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1"/>
            <a:endCxn id="9" idx="3"/>
          </p:cNvCxnSpPr>
          <p:nvPr/>
        </p:nvCxnSpPr>
        <p:spPr>
          <a:xfrm flipH="1">
            <a:off x="5519738" y="2330450"/>
            <a:ext cx="1271587" cy="255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1"/>
            <a:endCxn id="10" idx="3"/>
          </p:cNvCxnSpPr>
          <p:nvPr/>
        </p:nvCxnSpPr>
        <p:spPr>
          <a:xfrm flipH="1">
            <a:off x="5510213" y="2330450"/>
            <a:ext cx="1281112" cy="8318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1"/>
            <a:endCxn id="11" idx="3"/>
          </p:cNvCxnSpPr>
          <p:nvPr/>
        </p:nvCxnSpPr>
        <p:spPr>
          <a:xfrm flipH="1">
            <a:off x="5510213" y="2330450"/>
            <a:ext cx="1281112" cy="13970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1258888" y="2325688"/>
            <a:ext cx="431800" cy="167957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基础框架</a:t>
            </a:r>
          </a:p>
        </p:txBody>
      </p:sp>
      <p:cxnSp>
        <p:nvCxnSpPr>
          <p:cNvPr id="24" name="直接箭头连接符 23"/>
          <p:cNvCxnSpPr>
            <a:stCxn id="12" idx="2"/>
          </p:cNvCxnSpPr>
          <p:nvPr/>
        </p:nvCxnSpPr>
        <p:spPr>
          <a:xfrm flipH="1">
            <a:off x="5670550" y="3692525"/>
            <a:ext cx="1349375" cy="5461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611188" y="4221163"/>
            <a:ext cx="7777162" cy="1944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圆角矩形 25"/>
          <p:cNvSpPr/>
          <p:nvPr/>
        </p:nvSpPr>
        <p:spPr>
          <a:xfrm>
            <a:off x="1042988" y="4660900"/>
            <a:ext cx="1566862" cy="433388"/>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t>Boss </a:t>
            </a:r>
            <a:r>
              <a:rPr lang="zh-CN" altLang="en-US" b="1" dirty="0"/>
              <a:t>系统</a:t>
            </a:r>
          </a:p>
        </p:txBody>
      </p:sp>
      <p:sp>
        <p:nvSpPr>
          <p:cNvPr id="27" name="圆角矩形 26"/>
          <p:cNvSpPr/>
          <p:nvPr/>
        </p:nvSpPr>
        <p:spPr>
          <a:xfrm>
            <a:off x="3409950" y="4660900"/>
            <a:ext cx="1717675" cy="433388"/>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配置管理系统</a:t>
            </a:r>
          </a:p>
        </p:txBody>
      </p:sp>
      <p:sp>
        <p:nvSpPr>
          <p:cNvPr id="28" name="圆角矩形 27"/>
          <p:cNvSpPr/>
          <p:nvPr/>
        </p:nvSpPr>
        <p:spPr>
          <a:xfrm>
            <a:off x="5957888" y="4660900"/>
            <a:ext cx="1566862" cy="433388"/>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t>OA</a:t>
            </a:r>
            <a:r>
              <a:rPr lang="zh-CN" altLang="en-US" b="1" dirty="0"/>
              <a:t>系统</a:t>
            </a:r>
          </a:p>
        </p:txBody>
      </p:sp>
      <p:sp>
        <p:nvSpPr>
          <p:cNvPr id="30" name="圆角矩形 29"/>
          <p:cNvSpPr/>
          <p:nvPr/>
        </p:nvSpPr>
        <p:spPr>
          <a:xfrm>
            <a:off x="2141538" y="5373688"/>
            <a:ext cx="1782762"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版本管理系统 </a:t>
            </a:r>
          </a:p>
        </p:txBody>
      </p:sp>
      <p:sp>
        <p:nvSpPr>
          <p:cNvPr id="31" name="圆角矩形 30"/>
          <p:cNvSpPr/>
          <p:nvPr/>
        </p:nvSpPr>
        <p:spPr>
          <a:xfrm>
            <a:off x="4730750" y="5373688"/>
            <a:ext cx="1570038" cy="43180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监控系统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23" grpId="0" animBg="1"/>
      <p:bldP spid="25" grpId="0" animBg="1"/>
      <p:bldP spid="26" grpId="0" animBg="1"/>
      <p:bldP spid="27" grpId="0" animBg="1"/>
      <p:bldP spid="28"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708275"/>
            <a:ext cx="9144000" cy="936625"/>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sz="4000" b="1" dirty="0">
                <a:solidFill>
                  <a:srgbClr val="FFFFFF"/>
                </a:solidFill>
                <a:latin typeface="黑体" pitchFamily="49" charset="-122"/>
                <a:ea typeface="黑体" pitchFamily="49" charset="-122"/>
              </a:rPr>
              <a:t>几个要面对的问题</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圆角矩形 74"/>
          <p:cNvSpPr/>
          <p:nvPr/>
        </p:nvSpPr>
        <p:spPr>
          <a:xfrm>
            <a:off x="1200150" y="5221288"/>
            <a:ext cx="7923213" cy="36671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b="1" dirty="0">
                <a:solidFill>
                  <a:schemeClr val="tx1"/>
                </a:solidFill>
              </a:rPr>
              <a:t>统一的服务</a:t>
            </a:r>
          </a:p>
        </p:txBody>
      </p:sp>
      <p:sp>
        <p:nvSpPr>
          <p:cNvPr id="41059" name="圆角矩形 41058"/>
          <p:cNvSpPr/>
          <p:nvPr/>
        </p:nvSpPr>
        <p:spPr>
          <a:xfrm>
            <a:off x="1112838" y="4724400"/>
            <a:ext cx="7923212" cy="36671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b="1" dirty="0">
                <a:solidFill>
                  <a:schemeClr val="tx1"/>
                </a:solidFill>
              </a:rPr>
              <a:t>统一的服务</a:t>
            </a:r>
          </a:p>
        </p:txBody>
      </p:sp>
      <p:sp>
        <p:nvSpPr>
          <p:cNvPr id="4" name="灯片编号占位符 3"/>
          <p:cNvSpPr>
            <a:spLocks noGrp="1"/>
          </p:cNvSpPr>
          <p:nvPr>
            <p:ph type="sldNum" sz="quarter" idx="12"/>
          </p:nvPr>
        </p:nvSpPr>
        <p:spPr/>
        <p:txBody>
          <a:bodyPr/>
          <a:lstStyle/>
          <a:p>
            <a:pPr>
              <a:defRPr/>
            </a:pPr>
            <a:fld id="{D09CBFB4-16F0-452C-9F39-EAF2AAF1C528}" type="slidenum">
              <a:rPr lang="zh-CN" altLang="en-US" smtClean="0"/>
              <a:pPr>
                <a:defRPr/>
              </a:pPr>
              <a:t>18</a:t>
            </a:fld>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981075"/>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981075"/>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563" y="947738"/>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947738"/>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 1"/>
          <p:cNvSpPr/>
          <p:nvPr/>
        </p:nvSpPr>
        <p:spPr>
          <a:xfrm>
            <a:off x="1398588" y="1989138"/>
            <a:ext cx="1373187" cy="431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本地</a:t>
            </a:r>
            <a:r>
              <a:rPr lang="en-US" altLang="zh-CN" b="1" dirty="0">
                <a:solidFill>
                  <a:schemeClr val="tx1"/>
                </a:solidFill>
              </a:rPr>
              <a:t>DNS</a:t>
            </a:r>
            <a:endParaRPr lang="zh-CN" altLang="en-US" b="1" dirty="0">
              <a:solidFill>
                <a:schemeClr val="tx1"/>
              </a:solidFill>
            </a:endParaRPr>
          </a:p>
        </p:txBody>
      </p:sp>
      <p:sp>
        <p:nvSpPr>
          <p:cNvPr id="11" name="圆角矩形 10"/>
          <p:cNvSpPr/>
          <p:nvPr/>
        </p:nvSpPr>
        <p:spPr>
          <a:xfrm>
            <a:off x="3635375" y="1989138"/>
            <a:ext cx="1373188" cy="431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本地</a:t>
            </a:r>
            <a:r>
              <a:rPr lang="en-US" altLang="zh-CN" b="1" dirty="0">
                <a:solidFill>
                  <a:schemeClr val="tx1"/>
                </a:solidFill>
              </a:rPr>
              <a:t>DNS</a:t>
            </a:r>
            <a:endParaRPr lang="zh-CN" altLang="en-US" b="1" dirty="0">
              <a:solidFill>
                <a:schemeClr val="tx1"/>
              </a:solidFill>
            </a:endParaRPr>
          </a:p>
        </p:txBody>
      </p:sp>
      <p:sp>
        <p:nvSpPr>
          <p:cNvPr id="12" name="圆角矩形 11"/>
          <p:cNvSpPr/>
          <p:nvPr/>
        </p:nvSpPr>
        <p:spPr>
          <a:xfrm>
            <a:off x="5864225" y="1989138"/>
            <a:ext cx="1371600" cy="431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本地</a:t>
            </a:r>
            <a:r>
              <a:rPr lang="en-US" altLang="zh-CN" b="1" dirty="0">
                <a:solidFill>
                  <a:schemeClr val="tx1"/>
                </a:solidFill>
              </a:rPr>
              <a:t>DNS</a:t>
            </a:r>
            <a:endParaRPr lang="zh-CN" altLang="en-US" b="1" dirty="0">
              <a:solidFill>
                <a:schemeClr val="tx1"/>
              </a:solidFill>
            </a:endParaRPr>
          </a:p>
        </p:txBody>
      </p:sp>
      <p:cxnSp>
        <p:nvCxnSpPr>
          <p:cNvPr id="9" name="直接箭头连接符 8"/>
          <p:cNvCxnSpPr>
            <a:stCxn id="1026" idx="2"/>
            <a:endCxn id="2" idx="0"/>
          </p:cNvCxnSpPr>
          <p:nvPr/>
        </p:nvCxnSpPr>
        <p:spPr>
          <a:xfrm>
            <a:off x="1112838" y="1733550"/>
            <a:ext cx="973137" cy="25558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2"/>
            <a:endCxn id="11" idx="0"/>
          </p:cNvCxnSpPr>
          <p:nvPr/>
        </p:nvCxnSpPr>
        <p:spPr>
          <a:xfrm>
            <a:off x="3057525" y="1733550"/>
            <a:ext cx="1265238" cy="25558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2"/>
            <a:endCxn id="11" idx="0"/>
          </p:cNvCxnSpPr>
          <p:nvPr/>
        </p:nvCxnSpPr>
        <p:spPr>
          <a:xfrm flipH="1">
            <a:off x="4322763" y="1700213"/>
            <a:ext cx="971550" cy="288925"/>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2"/>
            <a:endCxn id="12" idx="0"/>
          </p:cNvCxnSpPr>
          <p:nvPr/>
        </p:nvCxnSpPr>
        <p:spPr>
          <a:xfrm flipH="1">
            <a:off x="6550025" y="1700213"/>
            <a:ext cx="971550" cy="288925"/>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1835150" y="2703513"/>
            <a:ext cx="5024438" cy="431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全局负载均衡</a:t>
            </a:r>
          </a:p>
        </p:txBody>
      </p:sp>
      <p:cxnSp>
        <p:nvCxnSpPr>
          <p:cNvPr id="26" name="直接箭头连接符 25"/>
          <p:cNvCxnSpPr>
            <a:stCxn id="2" idx="2"/>
            <a:endCxn id="25" idx="0"/>
          </p:cNvCxnSpPr>
          <p:nvPr/>
        </p:nvCxnSpPr>
        <p:spPr>
          <a:xfrm>
            <a:off x="2085975" y="2420938"/>
            <a:ext cx="2262188" cy="282575"/>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a:endCxn id="25" idx="0"/>
          </p:cNvCxnSpPr>
          <p:nvPr/>
        </p:nvCxnSpPr>
        <p:spPr>
          <a:xfrm>
            <a:off x="4322763" y="2420938"/>
            <a:ext cx="25400" cy="282575"/>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2" idx="2"/>
            <a:endCxn id="25" idx="0"/>
          </p:cNvCxnSpPr>
          <p:nvPr/>
        </p:nvCxnSpPr>
        <p:spPr>
          <a:xfrm flipH="1">
            <a:off x="4348163" y="2420938"/>
            <a:ext cx="2201862" cy="282575"/>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1035050" y="3357563"/>
            <a:ext cx="1655763" cy="266382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r>
              <a:rPr lang="en-US" altLang="zh-CN" dirty="0">
                <a:solidFill>
                  <a:schemeClr val="tx1"/>
                </a:solidFill>
              </a:rPr>
              <a:t>IDC A</a:t>
            </a:r>
            <a:endParaRPr lang="zh-CN" altLang="en-US" dirty="0">
              <a:solidFill>
                <a:schemeClr val="tx1"/>
              </a:solidFill>
            </a:endParaRPr>
          </a:p>
        </p:txBody>
      </p:sp>
      <p:sp>
        <p:nvSpPr>
          <p:cNvPr id="37" name="圆角矩形 36"/>
          <p:cNvSpPr/>
          <p:nvPr/>
        </p:nvSpPr>
        <p:spPr>
          <a:xfrm>
            <a:off x="1030288" y="3517900"/>
            <a:ext cx="1298575" cy="37941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4</a:t>
            </a:r>
            <a:r>
              <a:rPr lang="zh-CN" altLang="en-US" sz="1400" b="1" dirty="0">
                <a:solidFill>
                  <a:schemeClr val="tx1"/>
                </a:solidFill>
              </a:rPr>
              <a:t>层负载</a:t>
            </a:r>
            <a:r>
              <a:rPr lang="zh-CN" altLang="en-US" sz="1200" b="1" dirty="0">
                <a:solidFill>
                  <a:schemeClr val="tx1"/>
                </a:solidFill>
              </a:rPr>
              <a:t>均衡</a:t>
            </a:r>
          </a:p>
        </p:txBody>
      </p:sp>
      <p:sp>
        <p:nvSpPr>
          <p:cNvPr id="40" name="圆角矩形 39"/>
          <p:cNvSpPr/>
          <p:nvPr/>
        </p:nvSpPr>
        <p:spPr>
          <a:xfrm>
            <a:off x="1030288" y="3903663"/>
            <a:ext cx="1441450" cy="3794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400" b="1" dirty="0">
                <a:solidFill>
                  <a:schemeClr val="tx1"/>
                </a:solidFill>
              </a:rPr>
              <a:t>7</a:t>
            </a:r>
            <a:r>
              <a:rPr lang="zh-CN" altLang="en-US" sz="1400" b="1" dirty="0">
                <a:solidFill>
                  <a:schemeClr val="tx1"/>
                </a:solidFill>
              </a:rPr>
              <a:t>层负载</a:t>
            </a:r>
            <a:r>
              <a:rPr lang="zh-CN" altLang="en-US" sz="1200" b="1" dirty="0">
                <a:solidFill>
                  <a:schemeClr val="tx1"/>
                </a:solidFill>
              </a:rPr>
              <a:t>均衡</a:t>
            </a:r>
          </a:p>
        </p:txBody>
      </p:sp>
      <p:sp>
        <p:nvSpPr>
          <p:cNvPr id="41" name="圆角矩形 40"/>
          <p:cNvSpPr/>
          <p:nvPr/>
        </p:nvSpPr>
        <p:spPr>
          <a:xfrm>
            <a:off x="1030288" y="4283075"/>
            <a:ext cx="1441450" cy="37941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b="1" dirty="0">
                <a:solidFill>
                  <a:schemeClr val="tx1"/>
                </a:solidFill>
              </a:rPr>
              <a:t>应用系统</a:t>
            </a:r>
            <a:endParaRPr lang="zh-CN" altLang="en-US" sz="1200" b="1" dirty="0">
              <a:solidFill>
                <a:schemeClr val="tx1"/>
              </a:solidFill>
            </a:endParaRPr>
          </a:p>
        </p:txBody>
      </p:sp>
      <p:sp>
        <p:nvSpPr>
          <p:cNvPr id="35" name="等腰三角形 34"/>
          <p:cNvSpPr/>
          <p:nvPr/>
        </p:nvSpPr>
        <p:spPr>
          <a:xfrm rot="16200000">
            <a:off x="1884363" y="3771900"/>
            <a:ext cx="611187" cy="1020763"/>
          </a:xfrm>
          <a:prstGeom prst="triangle">
            <a:avLst>
              <a:gd name="adj" fmla="val 52371"/>
            </a:avLst>
          </a:prstGeom>
        </p:spPr>
        <p:style>
          <a:lnRef idx="2">
            <a:schemeClr val="accent1">
              <a:shade val="50000"/>
            </a:schemeClr>
          </a:lnRef>
          <a:fillRef idx="1">
            <a:schemeClr val="accent1"/>
          </a:fillRef>
          <a:effectRef idx="0">
            <a:schemeClr val="accent1"/>
          </a:effectRef>
          <a:fontRef idx="minor">
            <a:schemeClr val="lt1"/>
          </a:fontRef>
        </p:style>
        <p:txBody>
          <a:bodyPr vert="eaVert" anchor="b"/>
          <a:lstStyle/>
          <a:p>
            <a:pPr>
              <a:defRPr/>
            </a:pPr>
            <a:r>
              <a:rPr lang="zh-CN" altLang="en-US" sz="1400" b="1" dirty="0"/>
              <a:t>缓存</a:t>
            </a:r>
          </a:p>
        </p:txBody>
      </p:sp>
      <p:sp>
        <p:nvSpPr>
          <p:cNvPr id="36" name="圆角矩形 35"/>
          <p:cNvSpPr/>
          <p:nvPr/>
        </p:nvSpPr>
        <p:spPr>
          <a:xfrm>
            <a:off x="1244600" y="4724400"/>
            <a:ext cx="841375" cy="36036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t>K/V</a:t>
            </a:r>
            <a:r>
              <a:rPr lang="zh-CN" altLang="en-US" sz="1400" dirty="0"/>
              <a:t>存储</a:t>
            </a:r>
          </a:p>
        </p:txBody>
      </p:sp>
      <p:sp>
        <p:nvSpPr>
          <p:cNvPr id="43" name="圆角矩形 42"/>
          <p:cNvSpPr/>
          <p:nvPr/>
        </p:nvSpPr>
        <p:spPr>
          <a:xfrm>
            <a:off x="1397000" y="5229225"/>
            <a:ext cx="971550" cy="36036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文件系统</a:t>
            </a:r>
          </a:p>
        </p:txBody>
      </p:sp>
      <p:sp>
        <p:nvSpPr>
          <p:cNvPr id="44" name="圆角矩形 43"/>
          <p:cNvSpPr/>
          <p:nvPr/>
        </p:nvSpPr>
        <p:spPr>
          <a:xfrm>
            <a:off x="3554413" y="3357563"/>
            <a:ext cx="1655762" cy="266382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r>
              <a:rPr lang="en-US" altLang="zh-CN" dirty="0">
                <a:solidFill>
                  <a:schemeClr val="tx1"/>
                </a:solidFill>
              </a:rPr>
              <a:t>IDC </a:t>
            </a:r>
            <a:r>
              <a:rPr lang="en-US" altLang="zh-CN" dirty="0" smtClean="0">
                <a:solidFill>
                  <a:schemeClr val="tx1"/>
                </a:solidFill>
              </a:rPr>
              <a:t>B</a:t>
            </a:r>
            <a:endParaRPr lang="zh-CN" altLang="en-US" dirty="0">
              <a:solidFill>
                <a:schemeClr val="tx1"/>
              </a:solidFill>
            </a:endParaRPr>
          </a:p>
        </p:txBody>
      </p:sp>
      <p:sp>
        <p:nvSpPr>
          <p:cNvPr id="45" name="圆角矩形 44"/>
          <p:cNvSpPr/>
          <p:nvPr/>
        </p:nvSpPr>
        <p:spPr>
          <a:xfrm>
            <a:off x="3551238" y="3516313"/>
            <a:ext cx="1298575" cy="3794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4</a:t>
            </a:r>
            <a:r>
              <a:rPr lang="zh-CN" altLang="en-US" sz="1400" b="1" dirty="0">
                <a:solidFill>
                  <a:schemeClr val="tx1"/>
                </a:solidFill>
              </a:rPr>
              <a:t>层负载</a:t>
            </a:r>
            <a:r>
              <a:rPr lang="zh-CN" altLang="en-US" sz="1200" b="1" dirty="0">
                <a:solidFill>
                  <a:schemeClr val="tx1"/>
                </a:solidFill>
              </a:rPr>
              <a:t>均衡</a:t>
            </a:r>
          </a:p>
        </p:txBody>
      </p:sp>
      <p:sp>
        <p:nvSpPr>
          <p:cNvPr id="46" name="圆角矩形 45"/>
          <p:cNvSpPr/>
          <p:nvPr/>
        </p:nvSpPr>
        <p:spPr>
          <a:xfrm>
            <a:off x="3551238" y="3902075"/>
            <a:ext cx="1439862" cy="37941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400" b="1" dirty="0">
                <a:solidFill>
                  <a:schemeClr val="tx1"/>
                </a:solidFill>
              </a:rPr>
              <a:t>7</a:t>
            </a:r>
            <a:r>
              <a:rPr lang="zh-CN" altLang="en-US" sz="1400" b="1" dirty="0">
                <a:solidFill>
                  <a:schemeClr val="tx1"/>
                </a:solidFill>
              </a:rPr>
              <a:t>层负载</a:t>
            </a:r>
            <a:r>
              <a:rPr lang="zh-CN" altLang="en-US" sz="1200" b="1" dirty="0">
                <a:solidFill>
                  <a:schemeClr val="tx1"/>
                </a:solidFill>
              </a:rPr>
              <a:t>均衡</a:t>
            </a:r>
          </a:p>
        </p:txBody>
      </p:sp>
      <p:sp>
        <p:nvSpPr>
          <p:cNvPr id="47" name="圆角矩形 46"/>
          <p:cNvSpPr/>
          <p:nvPr/>
        </p:nvSpPr>
        <p:spPr>
          <a:xfrm>
            <a:off x="3551238" y="4281488"/>
            <a:ext cx="1439862" cy="3794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b="1" dirty="0">
                <a:solidFill>
                  <a:schemeClr val="tx1"/>
                </a:solidFill>
              </a:rPr>
              <a:t>应用系统</a:t>
            </a:r>
            <a:endParaRPr lang="zh-CN" altLang="en-US" sz="1200" b="1" dirty="0">
              <a:solidFill>
                <a:schemeClr val="tx1"/>
              </a:solidFill>
            </a:endParaRPr>
          </a:p>
        </p:txBody>
      </p:sp>
      <p:sp>
        <p:nvSpPr>
          <p:cNvPr id="48" name="等腰三角形 47"/>
          <p:cNvSpPr/>
          <p:nvPr/>
        </p:nvSpPr>
        <p:spPr>
          <a:xfrm rot="16200000">
            <a:off x="4402931" y="3771107"/>
            <a:ext cx="612775" cy="1020762"/>
          </a:xfrm>
          <a:prstGeom prst="triangle">
            <a:avLst>
              <a:gd name="adj" fmla="val 52371"/>
            </a:avLst>
          </a:prstGeom>
        </p:spPr>
        <p:style>
          <a:lnRef idx="2">
            <a:schemeClr val="accent1">
              <a:shade val="50000"/>
            </a:schemeClr>
          </a:lnRef>
          <a:fillRef idx="1">
            <a:schemeClr val="accent1"/>
          </a:fillRef>
          <a:effectRef idx="0">
            <a:schemeClr val="accent1"/>
          </a:effectRef>
          <a:fontRef idx="minor">
            <a:schemeClr val="lt1"/>
          </a:fontRef>
        </p:style>
        <p:txBody>
          <a:bodyPr vert="eaVert" anchor="b"/>
          <a:lstStyle/>
          <a:p>
            <a:pPr>
              <a:defRPr/>
            </a:pPr>
            <a:r>
              <a:rPr lang="zh-CN" altLang="en-US" sz="1400" b="1" dirty="0"/>
              <a:t>缓存</a:t>
            </a:r>
          </a:p>
        </p:txBody>
      </p:sp>
      <p:sp>
        <p:nvSpPr>
          <p:cNvPr id="50" name="圆角矩形 49"/>
          <p:cNvSpPr/>
          <p:nvPr/>
        </p:nvSpPr>
        <p:spPr>
          <a:xfrm>
            <a:off x="3917950" y="5227638"/>
            <a:ext cx="971550" cy="3603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文件系统</a:t>
            </a:r>
          </a:p>
        </p:txBody>
      </p:sp>
      <p:sp>
        <p:nvSpPr>
          <p:cNvPr id="51" name="圆角矩形 50"/>
          <p:cNvSpPr/>
          <p:nvPr/>
        </p:nvSpPr>
        <p:spPr>
          <a:xfrm>
            <a:off x="6088063" y="3357563"/>
            <a:ext cx="1655762" cy="266382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r>
              <a:rPr lang="en-US" altLang="zh-CN" dirty="0">
                <a:solidFill>
                  <a:schemeClr val="tx1"/>
                </a:solidFill>
              </a:rPr>
              <a:t>IDC </a:t>
            </a:r>
            <a:r>
              <a:rPr lang="en-US" altLang="zh-CN" dirty="0" smtClean="0">
                <a:solidFill>
                  <a:schemeClr val="tx1"/>
                </a:solidFill>
              </a:rPr>
              <a:t>C</a:t>
            </a:r>
            <a:endParaRPr lang="zh-CN" altLang="en-US" dirty="0">
              <a:solidFill>
                <a:schemeClr val="tx1"/>
              </a:solidFill>
            </a:endParaRPr>
          </a:p>
        </p:txBody>
      </p:sp>
      <p:sp>
        <p:nvSpPr>
          <p:cNvPr id="52" name="圆角矩形 51"/>
          <p:cNvSpPr/>
          <p:nvPr/>
        </p:nvSpPr>
        <p:spPr>
          <a:xfrm>
            <a:off x="6084888" y="3516313"/>
            <a:ext cx="1296987" cy="3794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4</a:t>
            </a:r>
            <a:r>
              <a:rPr lang="zh-CN" altLang="en-US" sz="1400" b="1" dirty="0">
                <a:solidFill>
                  <a:schemeClr val="tx1"/>
                </a:solidFill>
              </a:rPr>
              <a:t>层负载</a:t>
            </a:r>
            <a:r>
              <a:rPr lang="zh-CN" altLang="en-US" sz="1200" b="1" dirty="0">
                <a:solidFill>
                  <a:schemeClr val="tx1"/>
                </a:solidFill>
              </a:rPr>
              <a:t>均衡</a:t>
            </a:r>
          </a:p>
        </p:txBody>
      </p:sp>
      <p:sp>
        <p:nvSpPr>
          <p:cNvPr id="53" name="圆角矩形 52"/>
          <p:cNvSpPr/>
          <p:nvPr/>
        </p:nvSpPr>
        <p:spPr>
          <a:xfrm>
            <a:off x="6084888" y="3902075"/>
            <a:ext cx="1439862" cy="37941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400" b="1" dirty="0">
                <a:solidFill>
                  <a:schemeClr val="tx1"/>
                </a:solidFill>
              </a:rPr>
              <a:t>7</a:t>
            </a:r>
            <a:r>
              <a:rPr lang="zh-CN" altLang="en-US" sz="1400" b="1" dirty="0">
                <a:solidFill>
                  <a:schemeClr val="tx1"/>
                </a:solidFill>
              </a:rPr>
              <a:t>层负载</a:t>
            </a:r>
            <a:r>
              <a:rPr lang="zh-CN" altLang="en-US" sz="1200" b="1" dirty="0">
                <a:solidFill>
                  <a:schemeClr val="tx1"/>
                </a:solidFill>
              </a:rPr>
              <a:t>均衡</a:t>
            </a:r>
          </a:p>
        </p:txBody>
      </p:sp>
      <p:sp>
        <p:nvSpPr>
          <p:cNvPr id="54" name="圆角矩形 53"/>
          <p:cNvSpPr/>
          <p:nvPr/>
        </p:nvSpPr>
        <p:spPr>
          <a:xfrm>
            <a:off x="6084888" y="4281488"/>
            <a:ext cx="1439862" cy="3794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b="1" dirty="0">
                <a:solidFill>
                  <a:schemeClr val="tx1"/>
                </a:solidFill>
              </a:rPr>
              <a:t>应用系统</a:t>
            </a:r>
            <a:endParaRPr lang="zh-CN" altLang="en-US" sz="1200" b="1" dirty="0">
              <a:solidFill>
                <a:schemeClr val="tx1"/>
              </a:solidFill>
            </a:endParaRPr>
          </a:p>
        </p:txBody>
      </p:sp>
      <p:sp>
        <p:nvSpPr>
          <p:cNvPr id="55" name="等腰三角形 54"/>
          <p:cNvSpPr/>
          <p:nvPr/>
        </p:nvSpPr>
        <p:spPr>
          <a:xfrm rot="16200000">
            <a:off x="6936581" y="3771107"/>
            <a:ext cx="612775" cy="1020762"/>
          </a:xfrm>
          <a:prstGeom prst="triangle">
            <a:avLst>
              <a:gd name="adj" fmla="val 52371"/>
            </a:avLst>
          </a:prstGeom>
        </p:spPr>
        <p:style>
          <a:lnRef idx="2">
            <a:schemeClr val="accent1">
              <a:shade val="50000"/>
            </a:schemeClr>
          </a:lnRef>
          <a:fillRef idx="1">
            <a:schemeClr val="accent1"/>
          </a:fillRef>
          <a:effectRef idx="0">
            <a:schemeClr val="accent1"/>
          </a:effectRef>
          <a:fontRef idx="minor">
            <a:schemeClr val="lt1"/>
          </a:fontRef>
        </p:style>
        <p:txBody>
          <a:bodyPr vert="eaVert" anchor="b"/>
          <a:lstStyle/>
          <a:p>
            <a:pPr>
              <a:defRPr/>
            </a:pPr>
            <a:r>
              <a:rPr lang="zh-CN" altLang="en-US" sz="1400" b="1" dirty="0"/>
              <a:t>缓存</a:t>
            </a:r>
          </a:p>
        </p:txBody>
      </p:sp>
      <p:sp>
        <p:nvSpPr>
          <p:cNvPr id="57" name="圆角矩形 56"/>
          <p:cNvSpPr/>
          <p:nvPr/>
        </p:nvSpPr>
        <p:spPr>
          <a:xfrm>
            <a:off x="6450013" y="5227638"/>
            <a:ext cx="973137" cy="3603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文件系统</a:t>
            </a:r>
          </a:p>
        </p:txBody>
      </p:sp>
      <p:cxnSp>
        <p:nvCxnSpPr>
          <p:cNvPr id="61" name="曲线连接符 60"/>
          <p:cNvCxnSpPr>
            <a:stCxn id="1026" idx="2"/>
            <a:endCxn id="33" idx="0"/>
          </p:cNvCxnSpPr>
          <p:nvPr/>
        </p:nvCxnSpPr>
        <p:spPr>
          <a:xfrm rot="16200000" flipH="1">
            <a:off x="675481" y="2170907"/>
            <a:ext cx="1624013" cy="749300"/>
          </a:xfrm>
          <a:prstGeom prst="curvedConnector3">
            <a:avLst/>
          </a:prstGeom>
          <a:ln w="28575">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曲线连接符 63"/>
          <p:cNvCxnSpPr>
            <a:endCxn id="44" idx="0"/>
          </p:cNvCxnSpPr>
          <p:nvPr/>
        </p:nvCxnSpPr>
        <p:spPr>
          <a:xfrm rot="16200000" flipH="1">
            <a:off x="2891632" y="1866106"/>
            <a:ext cx="1657350" cy="1325563"/>
          </a:xfrm>
          <a:prstGeom prst="curvedConnector3">
            <a:avLst/>
          </a:prstGeom>
          <a:ln w="28575">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7" idx="2"/>
            <a:endCxn id="44" idx="0"/>
          </p:cNvCxnSpPr>
          <p:nvPr/>
        </p:nvCxnSpPr>
        <p:spPr>
          <a:xfrm rot="5400000">
            <a:off x="4010026" y="2073275"/>
            <a:ext cx="1657350" cy="911225"/>
          </a:xfrm>
          <a:prstGeom prst="curvedConnector3">
            <a:avLst/>
          </a:prstGeom>
          <a:ln w="28575">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8" idx="2"/>
            <a:endCxn id="51" idx="0"/>
          </p:cNvCxnSpPr>
          <p:nvPr/>
        </p:nvCxnSpPr>
        <p:spPr>
          <a:xfrm rot="5400000">
            <a:off x="6389688" y="2225675"/>
            <a:ext cx="1657350" cy="606425"/>
          </a:xfrm>
          <a:prstGeom prst="curvedConnector3">
            <a:avLst/>
          </a:prstGeom>
          <a:ln w="28575">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3719513" y="4729163"/>
            <a:ext cx="841375" cy="3603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t>K/V</a:t>
            </a:r>
            <a:r>
              <a:rPr lang="zh-CN" altLang="en-US" sz="1400" dirty="0"/>
              <a:t>存储</a:t>
            </a:r>
          </a:p>
        </p:txBody>
      </p:sp>
      <p:sp>
        <p:nvSpPr>
          <p:cNvPr id="74" name="圆角矩形 73"/>
          <p:cNvSpPr/>
          <p:nvPr/>
        </p:nvSpPr>
        <p:spPr>
          <a:xfrm>
            <a:off x="6196013" y="4730750"/>
            <a:ext cx="839787" cy="36036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t>K/V</a:t>
            </a:r>
            <a:r>
              <a:rPr lang="zh-CN" altLang="en-US" sz="1400" dirty="0"/>
              <a:t>存储</a:t>
            </a:r>
          </a:p>
        </p:txBody>
      </p:sp>
      <p:sp>
        <p:nvSpPr>
          <p:cNvPr id="49"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跨</a:t>
            </a:r>
            <a:r>
              <a:rPr lang="en-US" altLang="zh-CN" sz="4000" b="1" dirty="0" smtClean="0">
                <a:solidFill>
                  <a:srgbClr val="FFFFFF"/>
                </a:solidFill>
                <a:latin typeface="黑体" pitchFamily="2" charset="-122"/>
                <a:ea typeface="黑体" pitchFamily="2" charset="-122"/>
              </a:rPr>
              <a:t>IDC</a:t>
            </a:r>
            <a:r>
              <a:rPr lang="zh-CN" altLang="en-US" sz="4000" b="1" dirty="0" smtClean="0">
                <a:solidFill>
                  <a:srgbClr val="FFFFFF"/>
                </a:solidFill>
                <a:latin typeface="黑体" pitchFamily="2" charset="-122"/>
                <a:ea typeface="黑体" pitchFamily="2" charset="-122"/>
              </a:rPr>
              <a:t>部署</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10"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10" presetClass="entr" presetSubtype="0"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par>
                                <p:cTn id="67" presetID="10"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500"/>
                                        <p:tgtEl>
                                          <p:spTgt spid="5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500"/>
                                        <p:tgtEl>
                                          <p:spTgt spid="4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500"/>
                                        <p:tgtEl>
                                          <p:spTgt spid="3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fade">
                                      <p:cBhvr>
                                        <p:cTn id="104" dur="500"/>
                                        <p:tgtEl>
                                          <p:spTgt spid="4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500"/>
                                        <p:tgtEl>
                                          <p:spTgt spid="3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fade">
                                      <p:cBhvr>
                                        <p:cTn id="115" dur="500"/>
                                        <p:tgtEl>
                                          <p:spTgt spid="3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500"/>
                                        <p:tgtEl>
                                          <p:spTgt spid="4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fade">
                                      <p:cBhvr>
                                        <p:cTn id="121" dur="500"/>
                                        <p:tgtEl>
                                          <p:spTgt spid="5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fade">
                                      <p:cBhvr>
                                        <p:cTn id="124" dur="500"/>
                                        <p:tgtEl>
                                          <p:spTgt spid="7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4"/>
                                        </p:tgtEl>
                                        <p:attrNameLst>
                                          <p:attrName>style.visibility</p:attrName>
                                        </p:attrNameLst>
                                      </p:cBhvr>
                                      <p:to>
                                        <p:strVal val="visible"/>
                                      </p:to>
                                    </p:set>
                                    <p:animEffect transition="in" filter="fade">
                                      <p:cBhvr>
                                        <p:cTn id="127" dur="500"/>
                                        <p:tgtEl>
                                          <p:spTgt spid="7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fade">
                                      <p:cBhvr>
                                        <p:cTn id="130" dur="500"/>
                                        <p:tgtEl>
                                          <p:spTgt spid="5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6" presetClass="entr" presetSubtype="21" fill="hold" grpId="0" nodeType="clickEffect">
                                  <p:stCondLst>
                                    <p:cond delay="0"/>
                                  </p:stCondLst>
                                  <p:childTnLst>
                                    <p:set>
                                      <p:cBhvr>
                                        <p:cTn id="134" dur="1" fill="hold">
                                          <p:stCondLst>
                                            <p:cond delay="0"/>
                                          </p:stCondLst>
                                        </p:cTn>
                                        <p:tgtEl>
                                          <p:spTgt spid="41059"/>
                                        </p:tgtEl>
                                        <p:attrNameLst>
                                          <p:attrName>style.visibility</p:attrName>
                                        </p:attrNameLst>
                                      </p:cBhvr>
                                      <p:to>
                                        <p:strVal val="visible"/>
                                      </p:to>
                                    </p:set>
                                    <p:animEffect transition="in" filter="barn(inVertical)">
                                      <p:cBhvr>
                                        <p:cTn id="135" dur="500"/>
                                        <p:tgtEl>
                                          <p:spTgt spid="41059"/>
                                        </p:tgtEl>
                                      </p:cBhvr>
                                    </p:animEffect>
                                  </p:childTnLst>
                                </p:cTn>
                              </p:par>
                              <p:par>
                                <p:cTn id="136" presetID="16" presetClass="entr" presetSubtype="21" fill="hold" grpId="0" nodeType="withEffect">
                                  <p:stCondLst>
                                    <p:cond delay="0"/>
                                  </p:stCondLst>
                                  <p:childTnLst>
                                    <p:set>
                                      <p:cBhvr>
                                        <p:cTn id="137" dur="1" fill="hold">
                                          <p:stCondLst>
                                            <p:cond delay="0"/>
                                          </p:stCondLst>
                                        </p:cTn>
                                        <p:tgtEl>
                                          <p:spTgt spid="75"/>
                                        </p:tgtEl>
                                        <p:attrNameLst>
                                          <p:attrName>style.visibility</p:attrName>
                                        </p:attrNameLst>
                                      </p:cBhvr>
                                      <p:to>
                                        <p:strVal val="visible"/>
                                      </p:to>
                                    </p:set>
                                    <p:animEffect transition="in" filter="barn(inVertical)">
                                      <p:cBhvr>
                                        <p:cTn id="13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059" grpId="0" animBg="1"/>
      <p:bldP spid="2" grpId="0" animBg="1"/>
      <p:bldP spid="11" grpId="0" animBg="1"/>
      <p:bldP spid="12" grpId="0" animBg="1"/>
      <p:bldP spid="25" grpId="0" animBg="1"/>
      <p:bldP spid="33" grpId="0" animBg="1"/>
      <p:bldP spid="37" grpId="0" animBg="1"/>
      <p:bldP spid="40" grpId="0" animBg="1"/>
      <p:bldP spid="41" grpId="0" animBg="1"/>
      <p:bldP spid="35" grpId="0" animBg="1"/>
      <p:bldP spid="36" grpId="0" animBg="1"/>
      <p:bldP spid="43" grpId="0" animBg="1"/>
      <p:bldP spid="44" grpId="0" animBg="1"/>
      <p:bldP spid="45" grpId="0" animBg="1"/>
      <p:bldP spid="46" grpId="0" animBg="1"/>
      <p:bldP spid="47" grpId="0" animBg="1"/>
      <p:bldP spid="48" grpId="0" animBg="1"/>
      <p:bldP spid="50" grpId="0" animBg="1"/>
      <p:bldP spid="51" grpId="0" animBg="1"/>
      <p:bldP spid="52" grpId="0" animBg="1"/>
      <p:bldP spid="53" grpId="0" animBg="1"/>
      <p:bldP spid="54" grpId="0" animBg="1"/>
      <p:bldP spid="55" grpId="0" animBg="1"/>
      <p:bldP spid="57" grpId="0" animBg="1"/>
      <p:bldP spid="73" grpId="0" animBg="1"/>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EED3FB6-DF65-47B1-8BED-85CF2E08C0E5}" type="slidenum">
              <a:rPr lang="zh-CN" altLang="en-US" smtClean="0"/>
              <a:pPr>
                <a:defRPr/>
              </a:pPr>
              <a:t>19</a:t>
            </a:fld>
            <a:endParaRPr lang="zh-CN" altLang="en-US"/>
          </a:p>
        </p:txBody>
      </p:sp>
      <p:sp>
        <p:nvSpPr>
          <p:cNvPr id="2" name="圆角矩形 1"/>
          <p:cNvSpPr/>
          <p:nvPr/>
        </p:nvSpPr>
        <p:spPr>
          <a:xfrm>
            <a:off x="611188" y="1268413"/>
            <a:ext cx="1223962" cy="57626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chemeClr val="tx1"/>
                </a:solidFill>
              </a:rPr>
              <a:t>Client</a:t>
            </a:r>
            <a:endParaRPr lang="zh-CN" altLang="en-US" sz="2800" dirty="0">
              <a:solidFill>
                <a:schemeClr val="tx1"/>
              </a:solidFill>
            </a:endParaRPr>
          </a:p>
        </p:txBody>
      </p:sp>
      <p:sp>
        <p:nvSpPr>
          <p:cNvPr id="3" name="圆角矩形 2"/>
          <p:cNvSpPr/>
          <p:nvPr/>
        </p:nvSpPr>
        <p:spPr>
          <a:xfrm>
            <a:off x="4067175" y="1052513"/>
            <a:ext cx="3600450" cy="108108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chemeClr val="tx1"/>
                </a:solidFill>
              </a:rPr>
              <a:t>负载均衡服务</a:t>
            </a:r>
          </a:p>
        </p:txBody>
      </p:sp>
      <p:sp>
        <p:nvSpPr>
          <p:cNvPr id="6" name="圆角矩形 5"/>
          <p:cNvSpPr/>
          <p:nvPr/>
        </p:nvSpPr>
        <p:spPr>
          <a:xfrm>
            <a:off x="1223963" y="3429000"/>
            <a:ext cx="2347912" cy="2736850"/>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3200" b="1" dirty="0"/>
              <a:t>服务节点 </a:t>
            </a:r>
            <a:r>
              <a:rPr lang="en-US" altLang="zh-CN" sz="3200" b="1" dirty="0"/>
              <a:t>1</a:t>
            </a:r>
            <a:endParaRPr lang="zh-CN" altLang="en-US" sz="3200" b="1" dirty="0"/>
          </a:p>
        </p:txBody>
      </p:sp>
      <p:sp>
        <p:nvSpPr>
          <p:cNvPr id="9" name="圆角矩形 8"/>
          <p:cNvSpPr/>
          <p:nvPr/>
        </p:nvSpPr>
        <p:spPr>
          <a:xfrm>
            <a:off x="5219700" y="3429000"/>
            <a:ext cx="2349500" cy="2736850"/>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3200" b="1" dirty="0"/>
              <a:t>服务节点 </a:t>
            </a:r>
            <a:r>
              <a:rPr lang="en-US" altLang="zh-CN" sz="3200" b="1" dirty="0"/>
              <a:t>2</a:t>
            </a:r>
            <a:endParaRPr lang="zh-CN" altLang="en-US" sz="3200" b="1" dirty="0"/>
          </a:p>
        </p:txBody>
      </p:sp>
      <p:sp>
        <p:nvSpPr>
          <p:cNvPr id="13" name="TextBox 12"/>
          <p:cNvSpPr txBox="1">
            <a:spLocks noChangeArrowheads="1"/>
          </p:cNvSpPr>
          <p:nvPr/>
        </p:nvSpPr>
        <p:spPr bwMode="auto">
          <a:xfrm>
            <a:off x="2051050" y="1125538"/>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1 </a:t>
            </a:r>
            <a:r>
              <a:rPr lang="zh-CN" altLang="en-US" b="1"/>
              <a:t>获取服务区域</a:t>
            </a:r>
          </a:p>
        </p:txBody>
      </p:sp>
      <p:cxnSp>
        <p:nvCxnSpPr>
          <p:cNvPr id="15" name="直接箭头连接符 14"/>
          <p:cNvCxnSpPr>
            <a:cxnSpLocks noChangeShapeType="1"/>
            <a:stCxn id="2" idx="2"/>
            <a:endCxn id="6" idx="0"/>
          </p:cNvCxnSpPr>
          <p:nvPr/>
        </p:nvCxnSpPr>
        <p:spPr bwMode="auto">
          <a:xfrm>
            <a:off x="1223963" y="1844675"/>
            <a:ext cx="1174750" cy="1584325"/>
          </a:xfrm>
          <a:prstGeom prst="straightConnector1">
            <a:avLst/>
          </a:prstGeom>
          <a:noFill/>
          <a:ln w="127000" algn="ctr">
            <a:solidFill>
              <a:srgbClr val="4A7EBB"/>
            </a:solidFill>
            <a:round/>
            <a:headEnd type="arrow" w="lg" len="sm"/>
            <a:tailEnd type="arrow" w="lg" len="sm"/>
          </a:ln>
          <a:extLst>
            <a:ext uri="{909E8E84-426E-40DD-AFC4-6F175D3DCCD1}">
              <a14:hiddenFill xmlns:a14="http://schemas.microsoft.com/office/drawing/2010/main">
                <a:noFill/>
              </a14:hiddenFill>
            </a:ext>
          </a:extLst>
        </p:spPr>
      </p:cxnSp>
      <p:sp>
        <p:nvSpPr>
          <p:cNvPr id="17" name="TextBox 16"/>
          <p:cNvSpPr txBox="1">
            <a:spLocks noChangeArrowheads="1"/>
          </p:cNvSpPr>
          <p:nvPr/>
        </p:nvSpPr>
        <p:spPr bwMode="auto">
          <a:xfrm>
            <a:off x="1476375" y="1885950"/>
            <a:ext cx="430213"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a:t>2</a:t>
            </a:r>
            <a:r>
              <a:rPr lang="zh-CN" altLang="en-US" sz="1600" b="1"/>
              <a:t>访问对应节点</a:t>
            </a:r>
          </a:p>
        </p:txBody>
      </p:sp>
      <p:sp>
        <p:nvSpPr>
          <p:cNvPr id="25" name="上弧形箭头 24"/>
          <p:cNvSpPr/>
          <p:nvPr/>
        </p:nvSpPr>
        <p:spPr>
          <a:xfrm flipV="1">
            <a:off x="1811338" y="1638300"/>
            <a:ext cx="2401887" cy="719138"/>
          </a:xfrm>
          <a:prstGeom prst="curvedDownArrow">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7" name="TextBox 26"/>
          <p:cNvSpPr txBox="1">
            <a:spLocks noChangeArrowheads="1"/>
          </p:cNvSpPr>
          <p:nvPr/>
        </p:nvSpPr>
        <p:spPr bwMode="auto">
          <a:xfrm>
            <a:off x="2124075" y="23495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3 </a:t>
            </a:r>
            <a:r>
              <a:rPr lang="zh-CN" altLang="en-US" b="1"/>
              <a:t>完成通知</a:t>
            </a:r>
          </a:p>
        </p:txBody>
      </p:sp>
      <p:sp>
        <p:nvSpPr>
          <p:cNvPr id="28" name="下箭头 27"/>
          <p:cNvSpPr/>
          <p:nvPr/>
        </p:nvSpPr>
        <p:spPr>
          <a:xfrm>
            <a:off x="6084888" y="2133600"/>
            <a:ext cx="309562" cy="1295400"/>
          </a:xfrm>
          <a:prstGeom prst="downArrow">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TextBox 30"/>
          <p:cNvSpPr txBox="1">
            <a:spLocks noChangeArrowheads="1"/>
          </p:cNvSpPr>
          <p:nvPr/>
        </p:nvSpPr>
        <p:spPr bwMode="auto">
          <a:xfrm>
            <a:off x="6372225" y="25019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4 </a:t>
            </a:r>
            <a:r>
              <a:rPr lang="zh-CN" altLang="en-US" b="1"/>
              <a:t>数据同步</a:t>
            </a:r>
          </a:p>
        </p:txBody>
      </p:sp>
      <p:sp>
        <p:nvSpPr>
          <p:cNvPr id="29" name="右箭头 28"/>
          <p:cNvSpPr/>
          <p:nvPr/>
        </p:nvSpPr>
        <p:spPr>
          <a:xfrm rot="10800000">
            <a:off x="3571875" y="4149725"/>
            <a:ext cx="1647825" cy="647700"/>
          </a:xfrm>
          <a:prstGeom prst="rightArrow">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TextBox 32"/>
          <p:cNvSpPr txBox="1">
            <a:spLocks noChangeArrowheads="1"/>
          </p:cNvSpPr>
          <p:nvPr/>
        </p:nvSpPr>
        <p:spPr bwMode="auto">
          <a:xfrm>
            <a:off x="3779838" y="377983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5 </a:t>
            </a:r>
            <a:r>
              <a:rPr lang="zh-CN" altLang="en-US" b="1"/>
              <a:t>获取数据</a:t>
            </a:r>
          </a:p>
        </p:txBody>
      </p:sp>
      <p:sp>
        <p:nvSpPr>
          <p:cNvPr id="34" name="下箭头 33"/>
          <p:cNvSpPr/>
          <p:nvPr/>
        </p:nvSpPr>
        <p:spPr>
          <a:xfrm rot="10800000">
            <a:off x="5508625" y="2133600"/>
            <a:ext cx="309563" cy="1295400"/>
          </a:xfrm>
          <a:prstGeom prst="downArrow">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TextBox 34"/>
          <p:cNvSpPr txBox="1">
            <a:spLocks noChangeArrowheads="1"/>
          </p:cNvSpPr>
          <p:nvPr/>
        </p:nvSpPr>
        <p:spPr bwMode="auto">
          <a:xfrm>
            <a:off x="4284663" y="26543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6 </a:t>
            </a:r>
            <a:r>
              <a:rPr lang="zh-CN" altLang="en-US" b="1"/>
              <a:t>同步完成</a:t>
            </a:r>
          </a:p>
        </p:txBody>
      </p:sp>
      <p:sp>
        <p:nvSpPr>
          <p:cNvPr id="32" name="右箭头 31"/>
          <p:cNvSpPr/>
          <p:nvPr/>
        </p:nvSpPr>
        <p:spPr>
          <a:xfrm>
            <a:off x="1895475" y="1428750"/>
            <a:ext cx="2232025" cy="328613"/>
          </a:xfrm>
          <a:prstGeom prst="rightArrow">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跨</a:t>
            </a:r>
            <a:r>
              <a:rPr lang="en-US" altLang="zh-CN" sz="4000" b="1" dirty="0" smtClean="0">
                <a:solidFill>
                  <a:srgbClr val="FFFFFF"/>
                </a:solidFill>
                <a:latin typeface="黑体" pitchFamily="2" charset="-122"/>
                <a:ea typeface="黑体" pitchFamily="2" charset="-122"/>
              </a:rPr>
              <a:t>IDC</a:t>
            </a:r>
            <a:r>
              <a:rPr lang="zh-CN" altLang="en-US" sz="4000" b="1" dirty="0" smtClean="0">
                <a:solidFill>
                  <a:srgbClr val="FFFFFF"/>
                </a:solidFill>
                <a:latin typeface="黑体" pitchFamily="2" charset="-122"/>
                <a:ea typeface="黑体" pitchFamily="2" charset="-122"/>
              </a:rPr>
              <a:t>部署</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9" grpId="0" animBg="1"/>
      <p:bldP spid="13" grpId="0"/>
      <p:bldP spid="17" grpId="0"/>
      <p:bldP spid="25" grpId="0" animBg="1"/>
      <p:bldP spid="27" grpId="0"/>
      <p:bldP spid="28" grpId="0" animBg="1"/>
      <p:bldP spid="31" grpId="0"/>
      <p:bldP spid="29" grpId="0" animBg="1"/>
      <p:bldP spid="33" grpId="0"/>
      <p:bldP spid="34" grpId="0" animBg="1"/>
      <p:bldP spid="35" grpId="0"/>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708275"/>
            <a:ext cx="9144000" cy="936625"/>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sz="4000" b="1" dirty="0">
                <a:solidFill>
                  <a:srgbClr val="FFFFFF"/>
                </a:solidFill>
                <a:latin typeface="黑体" pitchFamily="49" charset="-122"/>
                <a:ea typeface="黑体" pitchFamily="49" charset="-122"/>
              </a:rPr>
              <a:t>为什么要有规划？</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258888" y="2924175"/>
            <a:ext cx="1512887" cy="187325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zh-CN" altLang="en-US" sz="1600" b="1" dirty="0">
                <a:solidFill>
                  <a:schemeClr val="tx1"/>
                </a:solidFill>
              </a:rPr>
              <a:t>节点</a:t>
            </a:r>
            <a:r>
              <a:rPr lang="en-US" altLang="zh-CN" sz="1600" b="1" dirty="0">
                <a:solidFill>
                  <a:schemeClr val="tx1"/>
                </a:solidFill>
              </a:rPr>
              <a:t>1</a:t>
            </a:r>
            <a:endParaRPr lang="zh-CN" altLang="en-US" sz="1600" b="1" dirty="0">
              <a:solidFill>
                <a:schemeClr val="tx1"/>
              </a:solidFill>
            </a:endParaRPr>
          </a:p>
        </p:txBody>
      </p:sp>
      <p:sp>
        <p:nvSpPr>
          <p:cNvPr id="4" name="灯片编号占位符 3"/>
          <p:cNvSpPr>
            <a:spLocks noGrp="1"/>
          </p:cNvSpPr>
          <p:nvPr>
            <p:ph type="sldNum" sz="quarter" idx="12"/>
          </p:nvPr>
        </p:nvSpPr>
        <p:spPr/>
        <p:txBody>
          <a:bodyPr/>
          <a:lstStyle/>
          <a:p>
            <a:pPr>
              <a:defRPr/>
            </a:pPr>
            <a:fld id="{867BD876-1028-48AB-8C05-F95509FA2633}" type="slidenum">
              <a:rPr lang="zh-CN" altLang="en-US" smtClean="0"/>
              <a:pPr>
                <a:defRPr/>
              </a:pPr>
              <a:t>20</a:t>
            </a:fld>
            <a:endParaRPr lang="zh-CN" altLang="en-US"/>
          </a:p>
        </p:txBody>
      </p:sp>
      <p:sp>
        <p:nvSpPr>
          <p:cNvPr id="6" name="内容占位符 6"/>
          <p:cNvSpPr txBox="1">
            <a:spLocks/>
          </p:cNvSpPr>
          <p:nvPr/>
        </p:nvSpPr>
        <p:spPr bwMode="auto">
          <a:xfrm>
            <a:off x="827088" y="5157192"/>
            <a:ext cx="7416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dirty="0">
                <a:latin typeface="微软雅黑" pitchFamily="34" charset="-122"/>
                <a:ea typeface="微软雅黑" pitchFamily="34" charset="-122"/>
              </a:rPr>
              <a:t>系统数据被分散存储在所有的节点上，</a:t>
            </a:r>
          </a:p>
          <a:p>
            <a:pPr>
              <a:spcBef>
                <a:spcPct val="20000"/>
              </a:spcBef>
            </a:pPr>
            <a:r>
              <a:rPr lang="zh-CN" altLang="en-US" sz="2800" b="1" dirty="0">
                <a:latin typeface="微软雅黑" pitchFamily="34" charset="-122"/>
                <a:ea typeface="微软雅黑" pitchFamily="34" charset="-122"/>
              </a:rPr>
              <a:t>避免单一存储节点的空间耗尽和负载不均衡</a:t>
            </a:r>
          </a:p>
        </p:txBody>
      </p:sp>
      <p:sp>
        <p:nvSpPr>
          <p:cNvPr id="9" name="圆角矩形 8"/>
          <p:cNvSpPr/>
          <p:nvPr/>
        </p:nvSpPr>
        <p:spPr>
          <a:xfrm>
            <a:off x="1258888" y="4437063"/>
            <a:ext cx="1512887" cy="3603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系统</a:t>
            </a:r>
            <a:r>
              <a:rPr lang="en-US" altLang="zh-CN" sz="1600" b="1" dirty="0">
                <a:solidFill>
                  <a:schemeClr val="tx1"/>
                </a:solidFill>
              </a:rPr>
              <a:t>1</a:t>
            </a:r>
            <a:r>
              <a:rPr lang="zh-CN" altLang="en-US" sz="1600" b="1" dirty="0">
                <a:solidFill>
                  <a:schemeClr val="tx1"/>
                </a:solidFill>
              </a:rPr>
              <a:t>数据</a:t>
            </a:r>
          </a:p>
        </p:txBody>
      </p:sp>
      <p:sp>
        <p:nvSpPr>
          <p:cNvPr id="11" name="圆角矩形 10"/>
          <p:cNvSpPr/>
          <p:nvPr/>
        </p:nvSpPr>
        <p:spPr>
          <a:xfrm>
            <a:off x="1258888" y="3860800"/>
            <a:ext cx="1512887" cy="576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系统</a:t>
            </a:r>
            <a:r>
              <a:rPr lang="en-US" altLang="zh-CN" sz="1600" b="1" dirty="0">
                <a:solidFill>
                  <a:schemeClr val="tx1"/>
                </a:solidFill>
              </a:rPr>
              <a:t>2</a:t>
            </a:r>
            <a:r>
              <a:rPr lang="zh-CN" altLang="en-US" sz="1600" b="1" dirty="0">
                <a:solidFill>
                  <a:schemeClr val="tx1"/>
                </a:solidFill>
              </a:rPr>
              <a:t>数据</a:t>
            </a:r>
          </a:p>
        </p:txBody>
      </p:sp>
      <p:sp>
        <p:nvSpPr>
          <p:cNvPr id="12" name="圆角矩形 11"/>
          <p:cNvSpPr/>
          <p:nvPr/>
        </p:nvSpPr>
        <p:spPr>
          <a:xfrm>
            <a:off x="1258888" y="3429000"/>
            <a:ext cx="1512887" cy="4318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系统</a:t>
            </a:r>
            <a:r>
              <a:rPr lang="en-US" altLang="zh-CN" sz="1600" b="1" dirty="0">
                <a:solidFill>
                  <a:schemeClr val="tx1"/>
                </a:solidFill>
              </a:rPr>
              <a:t>3</a:t>
            </a:r>
            <a:r>
              <a:rPr lang="zh-CN" altLang="en-US" sz="1600" b="1" dirty="0">
                <a:solidFill>
                  <a:schemeClr val="tx1"/>
                </a:solidFill>
              </a:rPr>
              <a:t>数据</a:t>
            </a:r>
          </a:p>
        </p:txBody>
      </p:sp>
      <p:sp>
        <p:nvSpPr>
          <p:cNvPr id="13" name="圆角矩形 12"/>
          <p:cNvSpPr/>
          <p:nvPr/>
        </p:nvSpPr>
        <p:spPr>
          <a:xfrm>
            <a:off x="3492500" y="2924175"/>
            <a:ext cx="1511300" cy="187325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zh-CN" altLang="en-US" sz="1600" b="1" dirty="0">
                <a:solidFill>
                  <a:schemeClr val="tx1"/>
                </a:solidFill>
              </a:rPr>
              <a:t>节点</a:t>
            </a:r>
            <a:r>
              <a:rPr lang="en-US" altLang="zh-CN" sz="1600" b="1" dirty="0">
                <a:solidFill>
                  <a:schemeClr val="tx1"/>
                </a:solidFill>
              </a:rPr>
              <a:t>2</a:t>
            </a:r>
            <a:endParaRPr lang="zh-CN" altLang="en-US" sz="1600" b="1" dirty="0">
              <a:solidFill>
                <a:schemeClr val="tx1"/>
              </a:solidFill>
            </a:endParaRPr>
          </a:p>
        </p:txBody>
      </p:sp>
      <p:sp>
        <p:nvSpPr>
          <p:cNvPr id="14" name="圆角矩形 13"/>
          <p:cNvSpPr/>
          <p:nvPr/>
        </p:nvSpPr>
        <p:spPr>
          <a:xfrm>
            <a:off x="3492500" y="4437063"/>
            <a:ext cx="1511300" cy="3603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系统</a:t>
            </a:r>
            <a:r>
              <a:rPr lang="en-US" altLang="zh-CN" sz="1600" b="1" dirty="0">
                <a:solidFill>
                  <a:schemeClr val="tx1"/>
                </a:solidFill>
              </a:rPr>
              <a:t>1</a:t>
            </a:r>
            <a:r>
              <a:rPr lang="zh-CN" altLang="en-US" sz="1600" b="1" dirty="0">
                <a:solidFill>
                  <a:schemeClr val="tx1"/>
                </a:solidFill>
              </a:rPr>
              <a:t>数据</a:t>
            </a:r>
          </a:p>
        </p:txBody>
      </p:sp>
      <p:sp>
        <p:nvSpPr>
          <p:cNvPr id="15" name="圆角矩形 14"/>
          <p:cNvSpPr/>
          <p:nvPr/>
        </p:nvSpPr>
        <p:spPr>
          <a:xfrm>
            <a:off x="3492500" y="3860800"/>
            <a:ext cx="1511300" cy="576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系统</a:t>
            </a:r>
            <a:r>
              <a:rPr lang="en-US" altLang="zh-CN" sz="1600" b="1" dirty="0">
                <a:solidFill>
                  <a:schemeClr val="tx1"/>
                </a:solidFill>
              </a:rPr>
              <a:t>2</a:t>
            </a:r>
            <a:r>
              <a:rPr lang="zh-CN" altLang="en-US" sz="1600" b="1" dirty="0">
                <a:solidFill>
                  <a:schemeClr val="tx1"/>
                </a:solidFill>
              </a:rPr>
              <a:t>数据</a:t>
            </a:r>
          </a:p>
        </p:txBody>
      </p:sp>
      <p:sp>
        <p:nvSpPr>
          <p:cNvPr id="16" name="圆角矩形 15"/>
          <p:cNvSpPr/>
          <p:nvPr/>
        </p:nvSpPr>
        <p:spPr>
          <a:xfrm>
            <a:off x="3492500" y="3429000"/>
            <a:ext cx="1511300" cy="4318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系统</a:t>
            </a:r>
            <a:r>
              <a:rPr lang="en-US" altLang="zh-CN" sz="1600" b="1" dirty="0">
                <a:solidFill>
                  <a:schemeClr val="tx1"/>
                </a:solidFill>
              </a:rPr>
              <a:t>3</a:t>
            </a:r>
            <a:r>
              <a:rPr lang="zh-CN" altLang="en-US" sz="1600" b="1" dirty="0">
                <a:solidFill>
                  <a:schemeClr val="tx1"/>
                </a:solidFill>
              </a:rPr>
              <a:t>数据</a:t>
            </a:r>
          </a:p>
        </p:txBody>
      </p:sp>
      <p:sp>
        <p:nvSpPr>
          <p:cNvPr id="17" name="圆角矩形 16"/>
          <p:cNvSpPr/>
          <p:nvPr/>
        </p:nvSpPr>
        <p:spPr>
          <a:xfrm>
            <a:off x="5795963" y="2924175"/>
            <a:ext cx="1512887" cy="187325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zh-CN" altLang="en-US" sz="1600" b="1" dirty="0">
                <a:solidFill>
                  <a:schemeClr val="tx1"/>
                </a:solidFill>
              </a:rPr>
              <a:t>节点</a:t>
            </a:r>
            <a:r>
              <a:rPr lang="en-US" altLang="zh-CN" sz="1600" b="1" dirty="0">
                <a:solidFill>
                  <a:schemeClr val="tx1"/>
                </a:solidFill>
              </a:rPr>
              <a:t>3</a:t>
            </a:r>
            <a:endParaRPr lang="zh-CN" altLang="en-US" sz="1600" b="1" dirty="0">
              <a:solidFill>
                <a:schemeClr val="tx1"/>
              </a:solidFill>
            </a:endParaRPr>
          </a:p>
        </p:txBody>
      </p:sp>
      <p:sp>
        <p:nvSpPr>
          <p:cNvPr id="18" name="圆角矩形 17"/>
          <p:cNvSpPr/>
          <p:nvPr/>
        </p:nvSpPr>
        <p:spPr>
          <a:xfrm>
            <a:off x="5795963" y="4437063"/>
            <a:ext cx="1512887" cy="3603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系统</a:t>
            </a:r>
            <a:r>
              <a:rPr lang="en-US" altLang="zh-CN" sz="1600" b="1" dirty="0">
                <a:solidFill>
                  <a:schemeClr val="tx1"/>
                </a:solidFill>
              </a:rPr>
              <a:t>1</a:t>
            </a:r>
            <a:r>
              <a:rPr lang="zh-CN" altLang="en-US" sz="1600" b="1" dirty="0">
                <a:solidFill>
                  <a:schemeClr val="tx1"/>
                </a:solidFill>
              </a:rPr>
              <a:t>数据</a:t>
            </a:r>
          </a:p>
        </p:txBody>
      </p:sp>
      <p:sp>
        <p:nvSpPr>
          <p:cNvPr id="19" name="圆角矩形 18"/>
          <p:cNvSpPr/>
          <p:nvPr/>
        </p:nvSpPr>
        <p:spPr>
          <a:xfrm>
            <a:off x="5795963" y="3860800"/>
            <a:ext cx="1512887" cy="576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系统</a:t>
            </a:r>
            <a:r>
              <a:rPr lang="en-US" altLang="zh-CN" sz="1600" b="1" dirty="0">
                <a:solidFill>
                  <a:schemeClr val="tx1"/>
                </a:solidFill>
              </a:rPr>
              <a:t>2</a:t>
            </a:r>
            <a:r>
              <a:rPr lang="zh-CN" altLang="en-US" sz="1600" b="1" dirty="0">
                <a:solidFill>
                  <a:schemeClr val="tx1"/>
                </a:solidFill>
              </a:rPr>
              <a:t>数据</a:t>
            </a:r>
          </a:p>
        </p:txBody>
      </p:sp>
      <p:sp>
        <p:nvSpPr>
          <p:cNvPr id="20" name="圆角矩形 19"/>
          <p:cNvSpPr/>
          <p:nvPr/>
        </p:nvSpPr>
        <p:spPr>
          <a:xfrm>
            <a:off x="5795963" y="3429000"/>
            <a:ext cx="1512887" cy="4318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系统</a:t>
            </a:r>
            <a:r>
              <a:rPr lang="en-US" altLang="zh-CN" sz="1600" b="1" dirty="0">
                <a:solidFill>
                  <a:schemeClr val="tx1"/>
                </a:solidFill>
              </a:rPr>
              <a:t>3</a:t>
            </a:r>
            <a:r>
              <a:rPr lang="zh-CN" altLang="en-US" sz="1600" b="1" dirty="0">
                <a:solidFill>
                  <a:schemeClr val="tx1"/>
                </a:solidFill>
              </a:rPr>
              <a:t>数据</a:t>
            </a:r>
          </a:p>
        </p:txBody>
      </p:sp>
      <p:sp>
        <p:nvSpPr>
          <p:cNvPr id="7" name="椭圆 6"/>
          <p:cNvSpPr/>
          <p:nvPr/>
        </p:nvSpPr>
        <p:spPr>
          <a:xfrm>
            <a:off x="1116013" y="1268413"/>
            <a:ext cx="1079500" cy="8651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系统</a:t>
            </a:r>
            <a:r>
              <a:rPr lang="en-US" altLang="zh-CN" b="1" dirty="0"/>
              <a:t>1</a:t>
            </a:r>
            <a:endParaRPr lang="zh-CN" altLang="en-US" b="1" dirty="0"/>
          </a:p>
        </p:txBody>
      </p:sp>
      <p:sp>
        <p:nvSpPr>
          <p:cNvPr id="22" name="椭圆 21"/>
          <p:cNvSpPr/>
          <p:nvPr/>
        </p:nvSpPr>
        <p:spPr>
          <a:xfrm>
            <a:off x="4427538" y="1268413"/>
            <a:ext cx="1081087" cy="86518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系统</a:t>
            </a:r>
            <a:r>
              <a:rPr lang="en-US" altLang="zh-CN" b="1" dirty="0">
                <a:solidFill>
                  <a:schemeClr val="tx1"/>
                </a:solidFill>
              </a:rPr>
              <a:t>2</a:t>
            </a:r>
            <a:endParaRPr lang="zh-CN" altLang="en-US" b="1" dirty="0">
              <a:solidFill>
                <a:schemeClr val="tx1"/>
              </a:solidFill>
            </a:endParaRPr>
          </a:p>
        </p:txBody>
      </p:sp>
      <p:sp>
        <p:nvSpPr>
          <p:cNvPr id="23" name="椭圆 22"/>
          <p:cNvSpPr/>
          <p:nvPr/>
        </p:nvSpPr>
        <p:spPr>
          <a:xfrm>
            <a:off x="7451725" y="1268413"/>
            <a:ext cx="1081088" cy="8651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系统</a:t>
            </a:r>
            <a:r>
              <a:rPr lang="en-US" altLang="zh-CN" b="1" dirty="0">
                <a:solidFill>
                  <a:schemeClr val="tx1"/>
                </a:solidFill>
              </a:rPr>
              <a:t>3</a:t>
            </a:r>
            <a:endParaRPr lang="zh-CN" altLang="en-US" b="1" dirty="0">
              <a:solidFill>
                <a:schemeClr val="tx1"/>
              </a:solidFill>
            </a:endParaRPr>
          </a:p>
        </p:txBody>
      </p:sp>
      <p:cxnSp>
        <p:nvCxnSpPr>
          <p:cNvPr id="26" name="直接箭头连接符 25"/>
          <p:cNvCxnSpPr>
            <a:stCxn id="7" idx="4"/>
            <a:endCxn id="2" idx="0"/>
          </p:cNvCxnSpPr>
          <p:nvPr/>
        </p:nvCxnSpPr>
        <p:spPr>
          <a:xfrm>
            <a:off x="1655763" y="2133600"/>
            <a:ext cx="3311525" cy="574675"/>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4"/>
            <a:endCxn id="2" idx="0"/>
          </p:cNvCxnSpPr>
          <p:nvPr/>
        </p:nvCxnSpPr>
        <p:spPr>
          <a:xfrm>
            <a:off x="4967288" y="2133600"/>
            <a:ext cx="0" cy="574675"/>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4"/>
            <a:endCxn id="2" idx="0"/>
          </p:cNvCxnSpPr>
          <p:nvPr/>
        </p:nvCxnSpPr>
        <p:spPr>
          <a:xfrm flipH="1">
            <a:off x="4967288" y="2133600"/>
            <a:ext cx="3025775" cy="574675"/>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1042988" y="2708275"/>
            <a:ext cx="7850187" cy="2089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zh-CN" altLang="en-US" b="1" dirty="0">
                <a:solidFill>
                  <a:schemeClr val="tx1"/>
                </a:solidFill>
              </a:rPr>
              <a:t>基础服务</a:t>
            </a:r>
          </a:p>
        </p:txBody>
      </p:sp>
      <p:sp>
        <p:nvSpPr>
          <p:cNvPr id="24"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数据分组及分域</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7" grpId="0" animBg="1"/>
      <p:bldP spid="22" grpId="0" animBg="1"/>
      <p:bldP spid="23"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991BBA-23B9-4395-B22B-2DC37FB423AC}" type="slidenum">
              <a:rPr lang="zh-CN" altLang="en-US" smtClean="0"/>
              <a:pPr>
                <a:defRPr/>
              </a:pPr>
              <a:t>21</a:t>
            </a:fld>
            <a:endParaRPr lang="zh-CN" altLang="en-US"/>
          </a:p>
        </p:txBody>
      </p:sp>
      <p:sp>
        <p:nvSpPr>
          <p:cNvPr id="6" name="内容占位符 6"/>
          <p:cNvSpPr txBox="1">
            <a:spLocks/>
          </p:cNvSpPr>
          <p:nvPr/>
        </p:nvSpPr>
        <p:spPr bwMode="auto">
          <a:xfrm>
            <a:off x="4932363" y="4077072"/>
            <a:ext cx="4441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dirty="0">
                <a:latin typeface="微软雅黑" pitchFamily="34" charset="-122"/>
                <a:ea typeface="微软雅黑" pitchFamily="34" charset="-122"/>
              </a:rPr>
              <a:t>数据键值采用带版本的三元组编码，</a:t>
            </a:r>
          </a:p>
          <a:p>
            <a:pPr>
              <a:spcBef>
                <a:spcPct val="20000"/>
              </a:spcBef>
            </a:pPr>
            <a:r>
              <a:rPr lang="zh-CN" altLang="en-US" sz="2800" b="1" dirty="0">
                <a:latin typeface="微软雅黑" pitchFamily="34" charset="-122"/>
                <a:ea typeface="微软雅黑" pitchFamily="34" charset="-122"/>
              </a:rPr>
              <a:t>避免不同系统应用之间的数据碰撞。</a:t>
            </a:r>
          </a:p>
        </p:txBody>
      </p:sp>
      <p:sp>
        <p:nvSpPr>
          <p:cNvPr id="7" name="圆角矩形 6"/>
          <p:cNvSpPr/>
          <p:nvPr/>
        </p:nvSpPr>
        <p:spPr>
          <a:xfrm>
            <a:off x="539750" y="1196975"/>
            <a:ext cx="1152525" cy="657225"/>
          </a:xfrm>
          <a:prstGeom prst="roundRect">
            <a:avLst/>
          </a:prstGeom>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000" b="1" dirty="0"/>
              <a:t>version</a:t>
            </a:r>
            <a:endParaRPr lang="zh-CN" altLang="en-US" sz="2000" b="1" dirty="0"/>
          </a:p>
        </p:txBody>
      </p:sp>
      <p:sp>
        <p:nvSpPr>
          <p:cNvPr id="8" name="圆角矩形 7"/>
          <p:cNvSpPr/>
          <p:nvPr/>
        </p:nvSpPr>
        <p:spPr>
          <a:xfrm>
            <a:off x="1692275" y="1187450"/>
            <a:ext cx="647700" cy="657225"/>
          </a:xfrm>
          <a:prstGeom prst="roundRect">
            <a:avLst/>
          </a:prstGeom>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000" b="1" dirty="0" err="1"/>
              <a:t>len</a:t>
            </a:r>
            <a:endParaRPr lang="zh-CN" altLang="en-US" sz="2000" b="1" dirty="0"/>
          </a:p>
        </p:txBody>
      </p:sp>
      <p:sp>
        <p:nvSpPr>
          <p:cNvPr id="9" name="圆角矩形 8"/>
          <p:cNvSpPr/>
          <p:nvPr/>
        </p:nvSpPr>
        <p:spPr>
          <a:xfrm>
            <a:off x="2339975" y="1196975"/>
            <a:ext cx="1008063" cy="657225"/>
          </a:xfrm>
          <a:prstGeom prst="roundRect">
            <a:avLst/>
          </a:prstGeom>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000" b="1" dirty="0" err="1"/>
              <a:t>sysId</a:t>
            </a:r>
            <a:endParaRPr lang="zh-CN" altLang="en-US" sz="2000" b="1" dirty="0"/>
          </a:p>
        </p:txBody>
      </p:sp>
      <p:sp>
        <p:nvSpPr>
          <p:cNvPr id="10" name="圆角矩形 9"/>
          <p:cNvSpPr/>
          <p:nvPr/>
        </p:nvSpPr>
        <p:spPr>
          <a:xfrm>
            <a:off x="3348038" y="1196975"/>
            <a:ext cx="612775" cy="657225"/>
          </a:xfrm>
          <a:prstGeom prst="roundRect">
            <a:avLst/>
          </a:prstGeom>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000" b="1" dirty="0" err="1"/>
              <a:t>len</a:t>
            </a:r>
            <a:endParaRPr lang="zh-CN" altLang="en-US" sz="2000" b="1" dirty="0"/>
          </a:p>
        </p:txBody>
      </p:sp>
      <p:sp>
        <p:nvSpPr>
          <p:cNvPr id="11" name="圆角矩形 10"/>
          <p:cNvSpPr/>
          <p:nvPr/>
        </p:nvSpPr>
        <p:spPr>
          <a:xfrm>
            <a:off x="3960813" y="1196975"/>
            <a:ext cx="971550" cy="657225"/>
          </a:xfrm>
          <a:prstGeom prst="roundRect">
            <a:avLst/>
          </a:prstGeom>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000" b="1" dirty="0" err="1"/>
              <a:t>appId</a:t>
            </a:r>
            <a:endParaRPr lang="zh-CN" altLang="en-US" sz="2000" b="1" dirty="0"/>
          </a:p>
        </p:txBody>
      </p:sp>
      <p:sp>
        <p:nvSpPr>
          <p:cNvPr id="12" name="圆角矩形 11"/>
          <p:cNvSpPr/>
          <p:nvPr/>
        </p:nvSpPr>
        <p:spPr>
          <a:xfrm>
            <a:off x="4913313" y="1208088"/>
            <a:ext cx="3619500" cy="657225"/>
          </a:xfrm>
          <a:prstGeom prst="roundRect">
            <a:avLst/>
          </a:prstGeom>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000" b="1" dirty="0"/>
              <a:t>key</a:t>
            </a:r>
            <a:endParaRPr lang="zh-CN" altLang="en-US" sz="2000" b="1" dirty="0"/>
          </a:p>
        </p:txBody>
      </p:sp>
      <p:sp>
        <p:nvSpPr>
          <p:cNvPr id="2" name="下箭头 1"/>
          <p:cNvSpPr/>
          <p:nvPr/>
        </p:nvSpPr>
        <p:spPr>
          <a:xfrm flipH="1">
            <a:off x="941388" y="1865313"/>
            <a:ext cx="338137" cy="1492250"/>
          </a:xfrm>
          <a:prstGeom prst="downArrow">
            <a:avLst/>
          </a:prstGeom>
          <a:solidFill>
            <a:schemeClr val="accent6">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圆角矩形 2"/>
          <p:cNvSpPr/>
          <p:nvPr/>
        </p:nvSpPr>
        <p:spPr>
          <a:xfrm>
            <a:off x="868363" y="3357563"/>
            <a:ext cx="422275" cy="10795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tx1"/>
                </a:solidFill>
              </a:rPr>
              <a:t>1</a:t>
            </a:r>
            <a:r>
              <a:rPr lang="zh-CN" altLang="en-US" sz="1600" b="1" dirty="0">
                <a:solidFill>
                  <a:schemeClr val="tx1"/>
                </a:solidFill>
              </a:rPr>
              <a:t>字节</a:t>
            </a:r>
          </a:p>
        </p:txBody>
      </p:sp>
      <p:sp>
        <p:nvSpPr>
          <p:cNvPr id="18" name="下箭头 17"/>
          <p:cNvSpPr/>
          <p:nvPr/>
        </p:nvSpPr>
        <p:spPr>
          <a:xfrm flipH="1">
            <a:off x="1846263" y="1844675"/>
            <a:ext cx="338137" cy="1490663"/>
          </a:xfrm>
          <a:prstGeom prst="downArrow">
            <a:avLst/>
          </a:prstGeom>
          <a:solidFill>
            <a:schemeClr val="accent6">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圆角矩形 18"/>
          <p:cNvSpPr/>
          <p:nvPr/>
        </p:nvSpPr>
        <p:spPr>
          <a:xfrm>
            <a:off x="1774825" y="3335338"/>
            <a:ext cx="420688" cy="108108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tx1"/>
                </a:solidFill>
              </a:rPr>
              <a:t>1</a:t>
            </a:r>
            <a:r>
              <a:rPr lang="zh-CN" altLang="en-US" sz="1600" b="1" dirty="0">
                <a:solidFill>
                  <a:schemeClr val="tx1"/>
                </a:solidFill>
              </a:rPr>
              <a:t>字节</a:t>
            </a:r>
          </a:p>
        </p:txBody>
      </p:sp>
      <p:sp>
        <p:nvSpPr>
          <p:cNvPr id="20" name="下箭头 19"/>
          <p:cNvSpPr/>
          <p:nvPr/>
        </p:nvSpPr>
        <p:spPr>
          <a:xfrm flipH="1">
            <a:off x="2709863" y="1844675"/>
            <a:ext cx="339725" cy="1490663"/>
          </a:xfrm>
          <a:prstGeom prst="downArrow">
            <a:avLst/>
          </a:prstGeom>
          <a:solidFill>
            <a:schemeClr val="accent6">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圆角矩形 20"/>
          <p:cNvSpPr/>
          <p:nvPr/>
        </p:nvSpPr>
        <p:spPr>
          <a:xfrm>
            <a:off x="2638425" y="3335338"/>
            <a:ext cx="420688" cy="225425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不同版本可变字节</a:t>
            </a:r>
          </a:p>
        </p:txBody>
      </p:sp>
      <p:sp>
        <p:nvSpPr>
          <p:cNvPr id="22" name="下箭头 21"/>
          <p:cNvSpPr/>
          <p:nvPr/>
        </p:nvSpPr>
        <p:spPr>
          <a:xfrm flipH="1">
            <a:off x="3492500" y="1844675"/>
            <a:ext cx="338138" cy="1490663"/>
          </a:xfrm>
          <a:prstGeom prst="downArrow">
            <a:avLst/>
          </a:prstGeom>
          <a:solidFill>
            <a:schemeClr val="accent6">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圆角矩形 22"/>
          <p:cNvSpPr/>
          <p:nvPr/>
        </p:nvSpPr>
        <p:spPr>
          <a:xfrm>
            <a:off x="3419475" y="3335338"/>
            <a:ext cx="422275" cy="108108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tx1"/>
                </a:solidFill>
              </a:rPr>
              <a:t>1</a:t>
            </a:r>
            <a:r>
              <a:rPr lang="zh-CN" altLang="en-US" sz="1600" b="1" dirty="0">
                <a:solidFill>
                  <a:schemeClr val="tx1"/>
                </a:solidFill>
              </a:rPr>
              <a:t>字节</a:t>
            </a:r>
          </a:p>
        </p:txBody>
      </p:sp>
      <p:sp>
        <p:nvSpPr>
          <p:cNvPr id="24" name="下箭头 23"/>
          <p:cNvSpPr/>
          <p:nvPr/>
        </p:nvSpPr>
        <p:spPr>
          <a:xfrm flipH="1">
            <a:off x="4356100" y="1844675"/>
            <a:ext cx="338138" cy="1490663"/>
          </a:xfrm>
          <a:prstGeom prst="downArrow">
            <a:avLst/>
          </a:prstGeom>
          <a:solidFill>
            <a:schemeClr val="accent6">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圆角矩形 24"/>
          <p:cNvSpPr/>
          <p:nvPr/>
        </p:nvSpPr>
        <p:spPr>
          <a:xfrm>
            <a:off x="4284663" y="3335338"/>
            <a:ext cx="420687" cy="225425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不同版本可变字节</a:t>
            </a:r>
          </a:p>
        </p:txBody>
      </p:sp>
      <p:sp>
        <p:nvSpPr>
          <p:cNvPr id="26"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数据分组及分域</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2" grpId="0" animBg="1"/>
      <p:bldP spid="2" grpId="0" animBg="1"/>
      <p:bldP spid="3"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F889118-CC7E-4CDF-BA95-C75FE026F6A6}" type="slidenum">
              <a:rPr lang="zh-CN" altLang="en-US" smtClean="0"/>
              <a:pPr>
                <a:defRPr/>
              </a:pPr>
              <a:t>22</a:t>
            </a:fld>
            <a:endParaRPr lang="zh-CN" altLang="en-US"/>
          </a:p>
        </p:txBody>
      </p:sp>
      <p:sp>
        <p:nvSpPr>
          <p:cNvPr id="6" name="内容占位符 6"/>
          <p:cNvSpPr txBox="1">
            <a:spLocks/>
          </p:cNvSpPr>
          <p:nvPr/>
        </p:nvSpPr>
        <p:spPr bwMode="auto">
          <a:xfrm>
            <a:off x="395288" y="3933825"/>
            <a:ext cx="74660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a:latin typeface="微软雅黑" pitchFamily="34" charset="-122"/>
                <a:ea typeface="微软雅黑" pitchFamily="34" charset="-122"/>
              </a:rPr>
              <a:t>统一的通信总线。</a:t>
            </a:r>
          </a:p>
        </p:txBody>
      </p:sp>
      <p:sp>
        <p:nvSpPr>
          <p:cNvPr id="7" name="内容占位符 6"/>
          <p:cNvSpPr txBox="1">
            <a:spLocks/>
          </p:cNvSpPr>
          <p:nvPr/>
        </p:nvSpPr>
        <p:spPr bwMode="auto">
          <a:xfrm>
            <a:off x="392113" y="5375275"/>
            <a:ext cx="74660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dirty="0">
                <a:latin typeface="微软雅黑" pitchFamily="34" charset="-122"/>
                <a:ea typeface="微软雅黑" pitchFamily="34" charset="-122"/>
              </a:rPr>
              <a:t>尽量做到</a:t>
            </a:r>
            <a:r>
              <a:rPr lang="zh-CN" altLang="en-US" sz="2800" b="1" dirty="0" smtClean="0">
                <a:latin typeface="微软雅黑" pitchFamily="34" charset="-122"/>
                <a:ea typeface="微软雅黑" pitchFamily="34" charset="-122"/>
              </a:rPr>
              <a:t>部署</a:t>
            </a:r>
            <a:r>
              <a:rPr lang="zh-CN" altLang="en-US" sz="2800" b="1" dirty="0">
                <a:latin typeface="微软雅黑" pitchFamily="34" charset="-122"/>
                <a:ea typeface="微软雅黑" pitchFamily="34" charset="-122"/>
              </a:rPr>
              <a:t>视图</a:t>
            </a:r>
            <a:r>
              <a:rPr lang="zh-CN" altLang="en-US" sz="2800" b="1" dirty="0" smtClean="0">
                <a:latin typeface="微软雅黑" pitchFamily="34" charset="-122"/>
                <a:ea typeface="微软雅黑" pitchFamily="34" charset="-122"/>
              </a:rPr>
              <a:t>和实现</a:t>
            </a:r>
            <a:r>
              <a:rPr lang="zh-CN" altLang="en-US" sz="2800" b="1" dirty="0">
                <a:latin typeface="微软雅黑" pitchFamily="34" charset="-122"/>
                <a:ea typeface="微软雅黑" pitchFamily="34" charset="-122"/>
              </a:rPr>
              <a:t>视图</a:t>
            </a:r>
            <a:r>
              <a:rPr lang="zh-CN" altLang="en-US" sz="2800" b="1" dirty="0" smtClean="0">
                <a:latin typeface="微软雅黑" pitchFamily="34" charset="-122"/>
                <a:ea typeface="微软雅黑" pitchFamily="34" charset="-122"/>
              </a:rPr>
              <a:t>的</a:t>
            </a:r>
            <a:r>
              <a:rPr lang="zh-CN" altLang="en-US" sz="2800" b="1" dirty="0">
                <a:latin typeface="微软雅黑" pitchFamily="34" charset="-122"/>
                <a:ea typeface="微软雅黑" pitchFamily="34" charset="-122"/>
              </a:rPr>
              <a:t>分离。</a:t>
            </a:r>
          </a:p>
        </p:txBody>
      </p:sp>
      <p:sp>
        <p:nvSpPr>
          <p:cNvPr id="2" name="圆角矩形 1"/>
          <p:cNvSpPr/>
          <p:nvPr/>
        </p:nvSpPr>
        <p:spPr>
          <a:xfrm>
            <a:off x="468313" y="1916113"/>
            <a:ext cx="4860925" cy="720725"/>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3600" b="1" dirty="0"/>
              <a:t>通  信  总  线</a:t>
            </a:r>
          </a:p>
        </p:txBody>
      </p:sp>
      <p:sp>
        <p:nvSpPr>
          <p:cNvPr id="3" name="圆角矩形 2"/>
          <p:cNvSpPr/>
          <p:nvPr/>
        </p:nvSpPr>
        <p:spPr>
          <a:xfrm>
            <a:off x="539750" y="1052513"/>
            <a:ext cx="1079500" cy="360362"/>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客户端</a:t>
            </a:r>
          </a:p>
        </p:txBody>
      </p:sp>
      <p:sp>
        <p:nvSpPr>
          <p:cNvPr id="11" name="圆角矩形 10"/>
          <p:cNvSpPr/>
          <p:nvPr/>
        </p:nvSpPr>
        <p:spPr>
          <a:xfrm>
            <a:off x="1763713" y="1052513"/>
            <a:ext cx="1079500" cy="360362"/>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客户端</a:t>
            </a:r>
          </a:p>
        </p:txBody>
      </p:sp>
      <p:sp>
        <p:nvSpPr>
          <p:cNvPr id="12" name="圆角矩形 11"/>
          <p:cNvSpPr/>
          <p:nvPr/>
        </p:nvSpPr>
        <p:spPr>
          <a:xfrm>
            <a:off x="2987675" y="1052513"/>
            <a:ext cx="1079500" cy="360362"/>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客户端</a:t>
            </a:r>
          </a:p>
        </p:txBody>
      </p:sp>
      <p:sp>
        <p:nvSpPr>
          <p:cNvPr id="13" name="圆角矩形 12"/>
          <p:cNvSpPr/>
          <p:nvPr/>
        </p:nvSpPr>
        <p:spPr>
          <a:xfrm>
            <a:off x="4211638" y="1052513"/>
            <a:ext cx="1081087" cy="360362"/>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客户端</a:t>
            </a:r>
          </a:p>
        </p:txBody>
      </p:sp>
      <p:sp>
        <p:nvSpPr>
          <p:cNvPr id="8" name="下箭头 7"/>
          <p:cNvSpPr>
            <a:spLocks noChangeArrowheads="1"/>
          </p:cNvSpPr>
          <p:nvPr/>
        </p:nvSpPr>
        <p:spPr bwMode="auto">
          <a:xfrm>
            <a:off x="900113" y="1412875"/>
            <a:ext cx="287337" cy="503238"/>
          </a:xfrm>
          <a:prstGeom prst="downArrow">
            <a:avLst>
              <a:gd name="adj1" fmla="val 50000"/>
              <a:gd name="adj2" fmla="val 50036"/>
            </a:avLst>
          </a:prstGeom>
          <a:solidFill>
            <a:srgbClr val="F79646">
              <a:alpha val="67999"/>
            </a:srgbClr>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defRPr/>
            </a:pPr>
            <a:endParaRPr lang="zh-CN" altLang="en-US">
              <a:solidFill>
                <a:schemeClr val="lt1"/>
              </a:solidFill>
              <a:latin typeface="+mn-lt"/>
              <a:ea typeface="+mn-ea"/>
            </a:endParaRPr>
          </a:p>
        </p:txBody>
      </p:sp>
      <p:sp>
        <p:nvSpPr>
          <p:cNvPr id="15" name="下箭头 14"/>
          <p:cNvSpPr>
            <a:spLocks noChangeArrowheads="1"/>
          </p:cNvSpPr>
          <p:nvPr/>
        </p:nvSpPr>
        <p:spPr bwMode="auto">
          <a:xfrm>
            <a:off x="2124075" y="1412875"/>
            <a:ext cx="287338" cy="503238"/>
          </a:xfrm>
          <a:prstGeom prst="downArrow">
            <a:avLst>
              <a:gd name="adj1" fmla="val 50000"/>
              <a:gd name="adj2" fmla="val 50036"/>
            </a:avLst>
          </a:prstGeom>
          <a:solidFill>
            <a:srgbClr val="F79646">
              <a:alpha val="67999"/>
            </a:srgbClr>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defRPr/>
            </a:pPr>
            <a:endParaRPr lang="zh-CN" altLang="en-US">
              <a:solidFill>
                <a:schemeClr val="lt1"/>
              </a:solidFill>
              <a:latin typeface="+mn-lt"/>
              <a:ea typeface="+mn-ea"/>
            </a:endParaRPr>
          </a:p>
        </p:txBody>
      </p:sp>
      <p:sp>
        <p:nvSpPr>
          <p:cNvPr id="16" name="下箭头 15"/>
          <p:cNvSpPr>
            <a:spLocks noChangeArrowheads="1"/>
          </p:cNvSpPr>
          <p:nvPr/>
        </p:nvSpPr>
        <p:spPr bwMode="auto">
          <a:xfrm>
            <a:off x="3348038" y="1412875"/>
            <a:ext cx="287337" cy="503238"/>
          </a:xfrm>
          <a:prstGeom prst="downArrow">
            <a:avLst>
              <a:gd name="adj1" fmla="val 50000"/>
              <a:gd name="adj2" fmla="val 50036"/>
            </a:avLst>
          </a:prstGeom>
          <a:solidFill>
            <a:srgbClr val="F79646">
              <a:alpha val="67999"/>
            </a:srgbClr>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defRPr/>
            </a:pPr>
            <a:endParaRPr lang="zh-CN" altLang="en-US">
              <a:solidFill>
                <a:schemeClr val="lt1"/>
              </a:solidFill>
              <a:latin typeface="+mn-lt"/>
              <a:ea typeface="+mn-ea"/>
            </a:endParaRPr>
          </a:p>
        </p:txBody>
      </p:sp>
      <p:sp>
        <p:nvSpPr>
          <p:cNvPr id="17" name="下箭头 16"/>
          <p:cNvSpPr>
            <a:spLocks noChangeArrowheads="1"/>
          </p:cNvSpPr>
          <p:nvPr/>
        </p:nvSpPr>
        <p:spPr bwMode="auto">
          <a:xfrm>
            <a:off x="4572000" y="1412875"/>
            <a:ext cx="287338" cy="503238"/>
          </a:xfrm>
          <a:prstGeom prst="downArrow">
            <a:avLst>
              <a:gd name="adj1" fmla="val 50000"/>
              <a:gd name="adj2" fmla="val 50036"/>
            </a:avLst>
          </a:prstGeom>
          <a:solidFill>
            <a:srgbClr val="F79646">
              <a:alpha val="67999"/>
            </a:srgbClr>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defRPr/>
            </a:pPr>
            <a:endParaRPr lang="zh-CN" altLang="en-US">
              <a:solidFill>
                <a:schemeClr val="lt1"/>
              </a:solidFill>
              <a:latin typeface="+mn-lt"/>
              <a:ea typeface="+mn-ea"/>
            </a:endParaRPr>
          </a:p>
        </p:txBody>
      </p:sp>
      <p:sp>
        <p:nvSpPr>
          <p:cNvPr id="18" name="圆角矩形 17"/>
          <p:cNvSpPr/>
          <p:nvPr/>
        </p:nvSpPr>
        <p:spPr>
          <a:xfrm>
            <a:off x="1042988" y="3068638"/>
            <a:ext cx="1081087" cy="360362"/>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服务端</a:t>
            </a:r>
          </a:p>
        </p:txBody>
      </p:sp>
      <p:sp>
        <p:nvSpPr>
          <p:cNvPr id="19" name="圆角矩形 18"/>
          <p:cNvSpPr/>
          <p:nvPr/>
        </p:nvSpPr>
        <p:spPr>
          <a:xfrm>
            <a:off x="2339975" y="3068638"/>
            <a:ext cx="1079500" cy="360362"/>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服务端</a:t>
            </a:r>
          </a:p>
        </p:txBody>
      </p:sp>
      <p:sp>
        <p:nvSpPr>
          <p:cNvPr id="20" name="圆角矩形 19"/>
          <p:cNvSpPr/>
          <p:nvPr/>
        </p:nvSpPr>
        <p:spPr>
          <a:xfrm>
            <a:off x="3635375" y="3068638"/>
            <a:ext cx="1081088" cy="360362"/>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服务端</a:t>
            </a:r>
          </a:p>
        </p:txBody>
      </p:sp>
      <p:sp>
        <p:nvSpPr>
          <p:cNvPr id="9" name="下箭头 8"/>
          <p:cNvSpPr>
            <a:spLocks noChangeArrowheads="1"/>
          </p:cNvSpPr>
          <p:nvPr/>
        </p:nvSpPr>
        <p:spPr bwMode="auto">
          <a:xfrm rot="10800000">
            <a:off x="1368425" y="2636838"/>
            <a:ext cx="323850" cy="431800"/>
          </a:xfrm>
          <a:prstGeom prst="downArrow">
            <a:avLst>
              <a:gd name="adj1" fmla="val 50000"/>
              <a:gd name="adj2" fmla="val 50000"/>
            </a:avLst>
          </a:prstGeom>
          <a:solidFill>
            <a:schemeClr val="accent2">
              <a:alpha val="67999"/>
            </a:schemeClr>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rot="10800000" anchor="ctr"/>
          <a:lstStyle/>
          <a:p>
            <a:pPr algn="ctr">
              <a:defRPr/>
            </a:pPr>
            <a:endParaRPr lang="zh-CN" altLang="en-US">
              <a:solidFill>
                <a:schemeClr val="lt1"/>
              </a:solidFill>
              <a:latin typeface="+mn-lt"/>
              <a:ea typeface="+mn-ea"/>
            </a:endParaRPr>
          </a:p>
        </p:txBody>
      </p:sp>
      <p:sp>
        <p:nvSpPr>
          <p:cNvPr id="22" name="下箭头 21"/>
          <p:cNvSpPr>
            <a:spLocks noChangeArrowheads="1"/>
          </p:cNvSpPr>
          <p:nvPr/>
        </p:nvSpPr>
        <p:spPr bwMode="auto">
          <a:xfrm rot="10800000">
            <a:off x="2735263" y="2636838"/>
            <a:ext cx="323850" cy="431800"/>
          </a:xfrm>
          <a:prstGeom prst="downArrow">
            <a:avLst>
              <a:gd name="adj1" fmla="val 50000"/>
              <a:gd name="adj2" fmla="val 50000"/>
            </a:avLst>
          </a:prstGeom>
          <a:solidFill>
            <a:schemeClr val="accent2">
              <a:alpha val="67999"/>
            </a:schemeClr>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rot="10800000" anchor="ctr"/>
          <a:lstStyle/>
          <a:p>
            <a:pPr algn="ctr">
              <a:defRPr/>
            </a:pPr>
            <a:endParaRPr lang="zh-CN" altLang="en-US">
              <a:solidFill>
                <a:schemeClr val="lt1"/>
              </a:solidFill>
              <a:latin typeface="+mn-lt"/>
              <a:ea typeface="+mn-ea"/>
            </a:endParaRPr>
          </a:p>
        </p:txBody>
      </p:sp>
      <p:sp>
        <p:nvSpPr>
          <p:cNvPr id="23" name="下箭头 22"/>
          <p:cNvSpPr>
            <a:spLocks noChangeArrowheads="1"/>
          </p:cNvSpPr>
          <p:nvPr/>
        </p:nvSpPr>
        <p:spPr bwMode="auto">
          <a:xfrm rot="10800000">
            <a:off x="4032250" y="2636838"/>
            <a:ext cx="323850" cy="431800"/>
          </a:xfrm>
          <a:prstGeom prst="downArrow">
            <a:avLst>
              <a:gd name="adj1" fmla="val 50000"/>
              <a:gd name="adj2" fmla="val 50000"/>
            </a:avLst>
          </a:prstGeom>
          <a:solidFill>
            <a:schemeClr val="accent2">
              <a:alpha val="67999"/>
            </a:schemeClr>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rot="10800000" anchor="ctr"/>
          <a:lstStyle/>
          <a:p>
            <a:pPr algn="ctr">
              <a:defRPr/>
            </a:pPr>
            <a:endParaRPr lang="zh-CN" altLang="en-US">
              <a:solidFill>
                <a:schemeClr val="lt1"/>
              </a:solidFill>
              <a:latin typeface="+mn-lt"/>
              <a:ea typeface="+mn-ea"/>
            </a:endParaRPr>
          </a:p>
        </p:txBody>
      </p:sp>
      <p:sp>
        <p:nvSpPr>
          <p:cNvPr id="24" name="圆角矩形 23"/>
          <p:cNvSpPr/>
          <p:nvPr/>
        </p:nvSpPr>
        <p:spPr>
          <a:xfrm>
            <a:off x="5219700" y="3068638"/>
            <a:ext cx="647700" cy="230505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3200" b="1" dirty="0"/>
              <a:t>客户端</a:t>
            </a:r>
          </a:p>
        </p:txBody>
      </p:sp>
      <p:sp>
        <p:nvSpPr>
          <p:cNvPr id="10" name="右箭头 9"/>
          <p:cNvSpPr>
            <a:spLocks noChangeArrowheads="1"/>
          </p:cNvSpPr>
          <p:nvPr/>
        </p:nvSpPr>
        <p:spPr bwMode="auto">
          <a:xfrm>
            <a:off x="5867400" y="3644900"/>
            <a:ext cx="576263" cy="293688"/>
          </a:xfrm>
          <a:prstGeom prst="rightArrow">
            <a:avLst>
              <a:gd name="adj1" fmla="val 50000"/>
              <a:gd name="adj2" fmla="val 50017"/>
            </a:avLst>
          </a:prstGeom>
          <a:solidFill>
            <a:srgbClr val="FFC000">
              <a:alpha val="62000"/>
            </a:srgbClr>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defRPr/>
            </a:pPr>
            <a:endParaRPr lang="zh-CN" altLang="en-US">
              <a:solidFill>
                <a:schemeClr val="lt1"/>
              </a:solidFill>
              <a:latin typeface="+mn-lt"/>
              <a:ea typeface="+mn-ea"/>
            </a:endParaRPr>
          </a:p>
        </p:txBody>
      </p:sp>
      <p:sp>
        <p:nvSpPr>
          <p:cNvPr id="26" name="右箭头 25"/>
          <p:cNvSpPr>
            <a:spLocks noChangeArrowheads="1"/>
          </p:cNvSpPr>
          <p:nvPr/>
        </p:nvSpPr>
        <p:spPr bwMode="auto">
          <a:xfrm>
            <a:off x="5867400" y="4575175"/>
            <a:ext cx="576263" cy="293688"/>
          </a:xfrm>
          <a:prstGeom prst="rightArrow">
            <a:avLst>
              <a:gd name="adj1" fmla="val 50000"/>
              <a:gd name="adj2" fmla="val 50017"/>
            </a:avLst>
          </a:prstGeom>
          <a:solidFill>
            <a:srgbClr val="FFC000">
              <a:alpha val="62000"/>
            </a:srgbClr>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defRPr/>
            </a:pPr>
            <a:endParaRPr lang="zh-CN" altLang="en-US">
              <a:solidFill>
                <a:schemeClr val="lt1"/>
              </a:solidFill>
              <a:latin typeface="+mn-lt"/>
              <a:ea typeface="+mn-ea"/>
            </a:endParaRPr>
          </a:p>
        </p:txBody>
      </p:sp>
      <p:sp>
        <p:nvSpPr>
          <p:cNvPr id="14" name="椭圆 13"/>
          <p:cNvSpPr/>
          <p:nvPr/>
        </p:nvSpPr>
        <p:spPr>
          <a:xfrm>
            <a:off x="6443663" y="3417888"/>
            <a:ext cx="647700" cy="803275"/>
          </a:xfrm>
          <a:prstGeom prst="ellipse">
            <a:avLst/>
          </a:prstGeom>
          <a:solidFill>
            <a:srgbClr val="00B050"/>
          </a:solidFill>
        </p:spPr>
        <p:style>
          <a:lnRef idx="2">
            <a:schemeClr val="accent6"/>
          </a:lnRef>
          <a:fillRef idx="1">
            <a:schemeClr val="lt1"/>
          </a:fillRef>
          <a:effectRef idx="0">
            <a:schemeClr val="accent6"/>
          </a:effectRef>
          <a:fontRef idx="minor">
            <a:schemeClr val="dk1"/>
          </a:fontRef>
        </p:style>
        <p:txBody>
          <a:bodyPr anchor="ctr"/>
          <a:lstStyle/>
          <a:p>
            <a:pPr algn="just">
              <a:defRPr/>
            </a:pPr>
            <a:r>
              <a:rPr lang="zh-CN" altLang="en-US" b="1" dirty="0"/>
              <a:t>接口</a:t>
            </a:r>
          </a:p>
        </p:txBody>
      </p:sp>
      <p:sp>
        <p:nvSpPr>
          <p:cNvPr id="28" name="椭圆 27"/>
          <p:cNvSpPr/>
          <p:nvPr/>
        </p:nvSpPr>
        <p:spPr>
          <a:xfrm>
            <a:off x="6443663" y="4292600"/>
            <a:ext cx="647700" cy="882650"/>
          </a:xfrm>
          <a:prstGeom prst="ellipse">
            <a:avLst/>
          </a:prstGeom>
          <a:solidFill>
            <a:srgbClr val="00B050"/>
          </a:solidFill>
        </p:spPr>
        <p:style>
          <a:lnRef idx="2">
            <a:schemeClr val="accent6"/>
          </a:lnRef>
          <a:fillRef idx="1">
            <a:schemeClr val="lt1"/>
          </a:fillRef>
          <a:effectRef idx="0">
            <a:schemeClr val="accent6"/>
          </a:effectRef>
          <a:fontRef idx="minor">
            <a:schemeClr val="dk1"/>
          </a:fontRef>
        </p:style>
        <p:txBody>
          <a:bodyPr anchor="ctr"/>
          <a:lstStyle/>
          <a:p>
            <a:pPr algn="just">
              <a:defRPr/>
            </a:pPr>
            <a:r>
              <a:rPr lang="zh-CN" altLang="en-US" b="1" dirty="0"/>
              <a:t>头文件</a:t>
            </a:r>
          </a:p>
        </p:txBody>
      </p:sp>
      <p:sp>
        <p:nvSpPr>
          <p:cNvPr id="29" name="圆角矩形 28"/>
          <p:cNvSpPr/>
          <p:nvPr/>
        </p:nvSpPr>
        <p:spPr>
          <a:xfrm>
            <a:off x="7188200" y="3068638"/>
            <a:ext cx="695325" cy="2305050"/>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3200" b="1" dirty="0"/>
              <a:t>服务端</a:t>
            </a:r>
          </a:p>
        </p:txBody>
      </p:sp>
      <p:sp>
        <p:nvSpPr>
          <p:cNvPr id="30" name="右箭头 29"/>
          <p:cNvSpPr>
            <a:spLocks noChangeArrowheads="1"/>
          </p:cNvSpPr>
          <p:nvPr/>
        </p:nvSpPr>
        <p:spPr bwMode="auto">
          <a:xfrm>
            <a:off x="7883525" y="4076700"/>
            <a:ext cx="576263" cy="293688"/>
          </a:xfrm>
          <a:prstGeom prst="rightArrow">
            <a:avLst>
              <a:gd name="adj1" fmla="val 50000"/>
              <a:gd name="adj2" fmla="val 50017"/>
            </a:avLst>
          </a:prstGeom>
          <a:solidFill>
            <a:srgbClr val="FFC000">
              <a:alpha val="62000"/>
            </a:srgbClr>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defRPr/>
            </a:pPr>
            <a:endParaRPr lang="zh-CN" altLang="en-US">
              <a:solidFill>
                <a:schemeClr val="lt1"/>
              </a:solidFill>
              <a:latin typeface="+mn-lt"/>
              <a:ea typeface="+mn-ea"/>
            </a:endParaRPr>
          </a:p>
        </p:txBody>
      </p:sp>
      <p:sp>
        <p:nvSpPr>
          <p:cNvPr id="31" name="椭圆 30"/>
          <p:cNvSpPr/>
          <p:nvPr/>
        </p:nvSpPr>
        <p:spPr>
          <a:xfrm>
            <a:off x="8459788" y="3778250"/>
            <a:ext cx="647700" cy="803275"/>
          </a:xfrm>
          <a:prstGeom prst="ellipse">
            <a:avLst/>
          </a:prstGeom>
          <a:solidFill>
            <a:srgbClr val="00B050"/>
          </a:solidFill>
        </p:spPr>
        <p:style>
          <a:lnRef idx="2">
            <a:schemeClr val="accent6"/>
          </a:lnRef>
          <a:fillRef idx="1">
            <a:schemeClr val="lt1"/>
          </a:fillRef>
          <a:effectRef idx="0">
            <a:schemeClr val="accent6"/>
          </a:effectRef>
          <a:fontRef idx="minor">
            <a:schemeClr val="dk1"/>
          </a:fontRef>
        </p:style>
        <p:txBody>
          <a:bodyPr anchor="ctr"/>
          <a:lstStyle/>
          <a:p>
            <a:pPr algn="just">
              <a:defRPr/>
            </a:pPr>
            <a:r>
              <a:rPr lang="zh-CN" altLang="en-US" b="1" dirty="0"/>
              <a:t>接口</a:t>
            </a:r>
          </a:p>
        </p:txBody>
      </p:sp>
      <p:sp>
        <p:nvSpPr>
          <p:cNvPr id="32"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统一通信能力</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3" grpId="0" animBg="1"/>
      <p:bldP spid="11" grpId="0" animBg="1"/>
      <p:bldP spid="12" grpId="0" animBg="1"/>
      <p:bldP spid="13" grpId="0" animBg="1"/>
      <p:bldP spid="8" grpId="0" animBg="1"/>
      <p:bldP spid="15" grpId="0" animBg="1"/>
      <p:bldP spid="16" grpId="0" animBg="1"/>
      <p:bldP spid="17" grpId="0" animBg="1"/>
      <p:bldP spid="18" grpId="0" animBg="1"/>
      <p:bldP spid="19" grpId="0" animBg="1"/>
      <p:bldP spid="20" grpId="0" animBg="1"/>
      <p:bldP spid="9" grpId="0" animBg="1"/>
      <p:bldP spid="22" grpId="0" animBg="1"/>
      <p:bldP spid="23" grpId="0" animBg="1"/>
      <p:bldP spid="24" grpId="0" animBg="1"/>
      <p:bldP spid="10" grpId="0" animBg="1"/>
      <p:bldP spid="26" grpId="0" animBg="1"/>
      <p:bldP spid="14" grpId="0" animBg="1"/>
      <p:bldP spid="28" grpId="0" animBg="1"/>
      <p:bldP spid="29"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708275"/>
            <a:ext cx="9144000" cy="936625"/>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sz="4000" b="1" dirty="0">
                <a:solidFill>
                  <a:srgbClr val="FFFFFF"/>
                </a:solidFill>
                <a:latin typeface="黑体" pitchFamily="49" charset="-122"/>
                <a:ea typeface="黑体" pitchFamily="49" charset="-122"/>
              </a:rPr>
              <a:t>写在后面的话</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43D4F11-44CB-4693-BCB0-F16ACA51BCEF}" type="slidenum">
              <a:rPr lang="zh-CN" altLang="en-US" smtClean="0"/>
              <a:pPr>
                <a:defRPr/>
              </a:pPr>
              <a:t>24</a:t>
            </a:fld>
            <a:endParaRPr lang="zh-CN" altLang="en-US"/>
          </a:p>
        </p:txBody>
      </p:sp>
      <p:sp>
        <p:nvSpPr>
          <p:cNvPr id="6" name="内容占位符 6"/>
          <p:cNvSpPr txBox="1">
            <a:spLocks/>
          </p:cNvSpPr>
          <p:nvPr/>
        </p:nvSpPr>
        <p:spPr bwMode="auto">
          <a:xfrm>
            <a:off x="-36513" y="1196975"/>
            <a:ext cx="41036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a:latin typeface="微软雅黑" pitchFamily="34" charset="-122"/>
                <a:ea typeface="微软雅黑" pitchFamily="34" charset="-122"/>
              </a:rPr>
              <a:t>以</a:t>
            </a:r>
            <a:r>
              <a:rPr lang="en-US" altLang="zh-CN" sz="2800" b="1">
                <a:latin typeface="微软雅黑" pitchFamily="34" charset="-122"/>
                <a:ea typeface="微软雅黑" pitchFamily="34" charset="-122"/>
              </a:rPr>
              <a:t>SOA</a:t>
            </a:r>
            <a:r>
              <a:rPr lang="zh-CN" altLang="en-US" sz="2800" b="1">
                <a:latin typeface="微软雅黑" pitchFamily="34" charset="-122"/>
                <a:ea typeface="微软雅黑" pitchFamily="34" charset="-122"/>
              </a:rPr>
              <a:t>模型为驱动的云服务体系。</a:t>
            </a:r>
          </a:p>
        </p:txBody>
      </p:sp>
      <p:sp>
        <p:nvSpPr>
          <p:cNvPr id="7" name="内容占位符 6"/>
          <p:cNvSpPr txBox="1">
            <a:spLocks/>
          </p:cNvSpPr>
          <p:nvPr/>
        </p:nvSpPr>
        <p:spPr bwMode="auto">
          <a:xfrm>
            <a:off x="66675" y="3160713"/>
            <a:ext cx="44688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a:latin typeface="微软雅黑" pitchFamily="34" charset="-122"/>
                <a:ea typeface="微软雅黑" pitchFamily="34" charset="-122"/>
              </a:rPr>
              <a:t>让业务系统的开发变得简单快速。</a:t>
            </a:r>
          </a:p>
        </p:txBody>
      </p:sp>
      <p:sp>
        <p:nvSpPr>
          <p:cNvPr id="12" name="内容占位符 6"/>
          <p:cNvSpPr txBox="1">
            <a:spLocks/>
          </p:cNvSpPr>
          <p:nvPr/>
        </p:nvSpPr>
        <p:spPr bwMode="auto">
          <a:xfrm>
            <a:off x="44450" y="4652963"/>
            <a:ext cx="50673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a:latin typeface="微软雅黑" pitchFamily="34" charset="-122"/>
                <a:ea typeface="微软雅黑" pitchFamily="34" charset="-122"/>
              </a:rPr>
              <a:t>安装、监控、升级等运维活动的全自动化。</a:t>
            </a:r>
          </a:p>
        </p:txBody>
      </p:sp>
      <p:sp>
        <p:nvSpPr>
          <p:cNvPr id="2" name="圆角矩形 1"/>
          <p:cNvSpPr/>
          <p:nvPr/>
        </p:nvSpPr>
        <p:spPr>
          <a:xfrm>
            <a:off x="4140200" y="908050"/>
            <a:ext cx="792163" cy="433388"/>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000" b="1" dirty="0"/>
              <a:t> SOA</a:t>
            </a:r>
            <a:endParaRPr lang="zh-CN" altLang="en-US" sz="2000" b="1" dirty="0"/>
          </a:p>
        </p:txBody>
      </p:sp>
      <p:sp>
        <p:nvSpPr>
          <p:cNvPr id="3" name="下箭头 2"/>
          <p:cNvSpPr/>
          <p:nvPr/>
        </p:nvSpPr>
        <p:spPr>
          <a:xfrm>
            <a:off x="4356100" y="1341438"/>
            <a:ext cx="360363" cy="250825"/>
          </a:xfrm>
          <a:prstGeom prst="downArrow">
            <a:avLst/>
          </a:prstGeom>
          <a:solidFill>
            <a:schemeClr val="accent6">
              <a:alpha val="67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dirty="0"/>
          </a:p>
        </p:txBody>
      </p:sp>
      <p:sp>
        <p:nvSpPr>
          <p:cNvPr id="8" name="圆角矩形 7"/>
          <p:cNvSpPr/>
          <p:nvPr/>
        </p:nvSpPr>
        <p:spPr>
          <a:xfrm>
            <a:off x="4140200" y="1628775"/>
            <a:ext cx="2735263" cy="6477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云服务体系</a:t>
            </a:r>
          </a:p>
        </p:txBody>
      </p:sp>
      <p:sp>
        <p:nvSpPr>
          <p:cNvPr id="9" name="圆角矩形 8"/>
          <p:cNvSpPr/>
          <p:nvPr/>
        </p:nvSpPr>
        <p:spPr>
          <a:xfrm>
            <a:off x="4716463" y="3068638"/>
            <a:ext cx="792162" cy="381000"/>
          </a:xfrm>
          <a:prstGeom prst="roundRect">
            <a:avLst/>
          </a:prstGeom>
          <a:solidFill>
            <a:schemeClr val="accent5"/>
          </a:solidFill>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b="1" dirty="0"/>
              <a:t>需求</a:t>
            </a:r>
          </a:p>
        </p:txBody>
      </p:sp>
      <p:sp>
        <p:nvSpPr>
          <p:cNvPr id="10" name="圆角矩形 9"/>
          <p:cNvSpPr/>
          <p:nvPr/>
        </p:nvSpPr>
        <p:spPr>
          <a:xfrm>
            <a:off x="6300788" y="2420938"/>
            <a:ext cx="2159000" cy="503237"/>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存储部分</a:t>
            </a:r>
            <a:endParaRPr lang="en-US" altLang="zh-CN" sz="1600" b="1" dirty="0"/>
          </a:p>
          <a:p>
            <a:pPr algn="ctr">
              <a:defRPr/>
            </a:pPr>
            <a:r>
              <a:rPr lang="zh-CN" altLang="en-US" sz="1600" b="1" dirty="0"/>
              <a:t>（使用基础服务能力）</a:t>
            </a:r>
          </a:p>
        </p:txBody>
      </p:sp>
      <p:sp>
        <p:nvSpPr>
          <p:cNvPr id="15" name="圆角矩形 14"/>
          <p:cNvSpPr/>
          <p:nvPr/>
        </p:nvSpPr>
        <p:spPr>
          <a:xfrm>
            <a:off x="6300788" y="2997200"/>
            <a:ext cx="2159000" cy="503238"/>
          </a:xfrm>
          <a:prstGeom prst="roundRect">
            <a:avLst/>
          </a:prstGeom>
          <a:solidFill>
            <a:srgbClr val="00B05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基础逻辑部分</a:t>
            </a:r>
            <a:endParaRPr lang="en-US" altLang="zh-CN" sz="1600" b="1" dirty="0"/>
          </a:p>
          <a:p>
            <a:pPr algn="ctr">
              <a:defRPr/>
            </a:pPr>
            <a:r>
              <a:rPr lang="zh-CN" altLang="en-US" sz="1600" b="1" dirty="0"/>
              <a:t>（复用基础产品能力）</a:t>
            </a:r>
          </a:p>
        </p:txBody>
      </p:sp>
      <p:sp>
        <p:nvSpPr>
          <p:cNvPr id="16" name="圆角矩形 15"/>
          <p:cNvSpPr/>
          <p:nvPr/>
        </p:nvSpPr>
        <p:spPr>
          <a:xfrm>
            <a:off x="6300788" y="3573463"/>
            <a:ext cx="2159000" cy="503237"/>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600" b="1" dirty="0"/>
              <a:t>业务逻辑部分</a:t>
            </a:r>
            <a:endParaRPr lang="en-US" altLang="zh-CN" sz="1600" b="1" dirty="0"/>
          </a:p>
          <a:p>
            <a:pPr algn="ctr">
              <a:defRPr/>
            </a:pPr>
            <a:r>
              <a:rPr lang="zh-CN" altLang="en-US" sz="1600" b="1" dirty="0"/>
              <a:t>（利用基础框架能力）</a:t>
            </a:r>
          </a:p>
        </p:txBody>
      </p:sp>
      <p:cxnSp>
        <p:nvCxnSpPr>
          <p:cNvPr id="13" name="直接箭头连接符 12"/>
          <p:cNvCxnSpPr>
            <a:stCxn id="9" idx="3"/>
            <a:endCxn id="10" idx="1"/>
          </p:cNvCxnSpPr>
          <p:nvPr/>
        </p:nvCxnSpPr>
        <p:spPr>
          <a:xfrm flipV="1">
            <a:off x="5508625" y="2673350"/>
            <a:ext cx="792163" cy="585788"/>
          </a:xfrm>
          <a:prstGeom prst="straightConnector1">
            <a:avLst/>
          </a:prstGeom>
          <a:ln w="635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3"/>
            <a:endCxn id="15" idx="1"/>
          </p:cNvCxnSpPr>
          <p:nvPr/>
        </p:nvCxnSpPr>
        <p:spPr>
          <a:xfrm flipV="1">
            <a:off x="5508625" y="3249613"/>
            <a:ext cx="792163" cy="9525"/>
          </a:xfrm>
          <a:prstGeom prst="straightConnector1">
            <a:avLst/>
          </a:prstGeom>
          <a:ln w="635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16" idx="1"/>
          </p:cNvCxnSpPr>
          <p:nvPr/>
        </p:nvCxnSpPr>
        <p:spPr>
          <a:xfrm>
            <a:off x="5508625" y="3259138"/>
            <a:ext cx="792163" cy="565150"/>
          </a:xfrm>
          <a:prstGeom prst="straightConnector1">
            <a:avLst/>
          </a:prstGeom>
          <a:ln w="635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4891088"/>
            <a:ext cx="5715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圆角矩形 25"/>
          <p:cNvSpPr/>
          <p:nvPr/>
        </p:nvSpPr>
        <p:spPr>
          <a:xfrm>
            <a:off x="6083300" y="4149725"/>
            <a:ext cx="576263" cy="2159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solidFill>
                  <a:schemeClr val="tx1"/>
                </a:solidFill>
              </a:rPr>
              <a:t>平台</a:t>
            </a:r>
          </a:p>
        </p:txBody>
      </p:sp>
      <p:sp>
        <p:nvSpPr>
          <p:cNvPr id="28" name="圆角矩形 27"/>
          <p:cNvSpPr/>
          <p:nvPr/>
        </p:nvSpPr>
        <p:spPr>
          <a:xfrm>
            <a:off x="7451725" y="4221163"/>
            <a:ext cx="792163" cy="252412"/>
          </a:xfrm>
          <a:prstGeom prst="roundRect">
            <a:avLst/>
          </a:prstGeom>
          <a:solidFill>
            <a:srgbClr val="0070C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系统</a:t>
            </a:r>
          </a:p>
        </p:txBody>
      </p:sp>
      <p:cxnSp>
        <p:nvCxnSpPr>
          <p:cNvPr id="29" name="直接箭头连接符 28"/>
          <p:cNvCxnSpPr>
            <a:endCxn id="28" idx="1"/>
          </p:cNvCxnSpPr>
          <p:nvPr/>
        </p:nvCxnSpPr>
        <p:spPr>
          <a:xfrm>
            <a:off x="6659563" y="4346575"/>
            <a:ext cx="792162" cy="0"/>
          </a:xfrm>
          <a:prstGeom prst="straightConnector1">
            <a:avLst/>
          </a:prstGeom>
          <a:ln w="635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7451725" y="4616450"/>
            <a:ext cx="792163" cy="252413"/>
          </a:xfrm>
          <a:prstGeom prst="roundRect">
            <a:avLst/>
          </a:prstGeom>
          <a:solidFill>
            <a:srgbClr val="0070C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系统</a:t>
            </a:r>
          </a:p>
        </p:txBody>
      </p:sp>
      <p:cxnSp>
        <p:nvCxnSpPr>
          <p:cNvPr id="36" name="直接箭头连接符 35"/>
          <p:cNvCxnSpPr>
            <a:endCxn id="35" idx="1"/>
          </p:cNvCxnSpPr>
          <p:nvPr/>
        </p:nvCxnSpPr>
        <p:spPr>
          <a:xfrm>
            <a:off x="6659563" y="4743450"/>
            <a:ext cx="792162" cy="0"/>
          </a:xfrm>
          <a:prstGeom prst="straightConnector1">
            <a:avLst/>
          </a:prstGeom>
          <a:ln w="635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7451725" y="5013325"/>
            <a:ext cx="792163" cy="252413"/>
          </a:xfrm>
          <a:prstGeom prst="roundRect">
            <a:avLst/>
          </a:prstGeom>
          <a:solidFill>
            <a:srgbClr val="0070C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系统</a:t>
            </a:r>
          </a:p>
        </p:txBody>
      </p:sp>
      <p:cxnSp>
        <p:nvCxnSpPr>
          <p:cNvPr id="38" name="直接箭头连接符 37"/>
          <p:cNvCxnSpPr>
            <a:endCxn id="37" idx="1"/>
          </p:cNvCxnSpPr>
          <p:nvPr/>
        </p:nvCxnSpPr>
        <p:spPr>
          <a:xfrm>
            <a:off x="6659563" y="5138738"/>
            <a:ext cx="792162" cy="0"/>
          </a:xfrm>
          <a:prstGeom prst="straightConnector1">
            <a:avLst/>
          </a:prstGeom>
          <a:ln w="635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7451725" y="5408613"/>
            <a:ext cx="792163" cy="252412"/>
          </a:xfrm>
          <a:prstGeom prst="roundRect">
            <a:avLst/>
          </a:prstGeom>
          <a:solidFill>
            <a:srgbClr val="0070C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系统</a:t>
            </a:r>
          </a:p>
        </p:txBody>
      </p:sp>
      <p:cxnSp>
        <p:nvCxnSpPr>
          <p:cNvPr id="40" name="直接箭头连接符 39"/>
          <p:cNvCxnSpPr>
            <a:endCxn id="39" idx="1"/>
          </p:cNvCxnSpPr>
          <p:nvPr/>
        </p:nvCxnSpPr>
        <p:spPr>
          <a:xfrm>
            <a:off x="6659563" y="5535613"/>
            <a:ext cx="792162" cy="0"/>
          </a:xfrm>
          <a:prstGeom prst="straightConnector1">
            <a:avLst/>
          </a:prstGeom>
          <a:ln w="635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7451725" y="5768975"/>
            <a:ext cx="792163" cy="252413"/>
          </a:xfrm>
          <a:prstGeom prst="roundRect">
            <a:avLst/>
          </a:prstGeom>
          <a:solidFill>
            <a:srgbClr val="0070C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t>系统</a:t>
            </a:r>
          </a:p>
        </p:txBody>
      </p:sp>
      <p:cxnSp>
        <p:nvCxnSpPr>
          <p:cNvPr id="42" name="直接箭头连接符 41"/>
          <p:cNvCxnSpPr>
            <a:endCxn id="41" idx="1"/>
          </p:cNvCxnSpPr>
          <p:nvPr/>
        </p:nvCxnSpPr>
        <p:spPr>
          <a:xfrm>
            <a:off x="6659563" y="5895975"/>
            <a:ext cx="792162" cy="0"/>
          </a:xfrm>
          <a:prstGeom prst="straightConnector1">
            <a:avLst/>
          </a:prstGeom>
          <a:ln w="635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右箭头 31"/>
          <p:cNvSpPr/>
          <p:nvPr/>
        </p:nvSpPr>
        <p:spPr>
          <a:xfrm>
            <a:off x="5683250" y="5229225"/>
            <a:ext cx="400050" cy="179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我们的愿景</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par>
                                <p:cTn id="66" presetID="10" presetClass="entr" presetSubtype="0"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500"/>
                                        <p:tgtEl>
                                          <p:spTgt spid="4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2" grpId="0" animBg="1"/>
      <p:bldP spid="3" grpId="0" animBg="1"/>
      <p:bldP spid="8" grpId="0" animBg="1"/>
      <p:bldP spid="9" grpId="0" animBg="1"/>
      <p:bldP spid="10" grpId="0" animBg="1"/>
      <p:bldP spid="15" grpId="0" animBg="1"/>
      <p:bldP spid="16" grpId="0" animBg="1"/>
      <p:bldP spid="26" grpId="0" animBg="1"/>
      <p:bldP spid="28" grpId="0" animBg="1"/>
      <p:bldP spid="35" grpId="0" animBg="1"/>
      <p:bldP spid="37" grpId="0" animBg="1"/>
      <p:bldP spid="39" grpId="0" animBg="1"/>
      <p:bldP spid="4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54A95A5-5DF5-401A-8FE3-2F98E34AE03E}" type="slidenum">
              <a:rPr lang="zh-CN" altLang="en-US" smtClean="0"/>
              <a:pPr>
                <a:defRPr/>
              </a:pPr>
              <a:t>25</a:t>
            </a:fld>
            <a:endParaRPr lang="zh-CN" altLang="en-US"/>
          </a:p>
        </p:txBody>
      </p:sp>
      <p:sp>
        <p:nvSpPr>
          <p:cNvPr id="6" name="内容占位符 6"/>
          <p:cNvSpPr txBox="1">
            <a:spLocks/>
          </p:cNvSpPr>
          <p:nvPr/>
        </p:nvSpPr>
        <p:spPr bwMode="auto">
          <a:xfrm>
            <a:off x="346075" y="1196975"/>
            <a:ext cx="7466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400" b="1">
                <a:latin typeface="微软雅黑" pitchFamily="34" charset="-122"/>
                <a:ea typeface="微软雅黑" pitchFamily="34" charset="-122"/>
              </a:rPr>
              <a:t>参与基础服务和管理系统的开发活动。</a:t>
            </a:r>
          </a:p>
        </p:txBody>
      </p:sp>
      <p:sp>
        <p:nvSpPr>
          <p:cNvPr id="7" name="内容占位符 6"/>
          <p:cNvSpPr txBox="1">
            <a:spLocks/>
          </p:cNvSpPr>
          <p:nvPr/>
        </p:nvSpPr>
        <p:spPr bwMode="auto">
          <a:xfrm>
            <a:off x="312738" y="1989138"/>
            <a:ext cx="74660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400" b="1">
                <a:latin typeface="微软雅黑" pitchFamily="34" charset="-122"/>
                <a:ea typeface="微软雅黑" pitchFamily="34" charset="-122"/>
              </a:rPr>
              <a:t>分享你的代码作为基础产品和基础框架。</a:t>
            </a:r>
          </a:p>
        </p:txBody>
      </p:sp>
      <p:sp>
        <p:nvSpPr>
          <p:cNvPr id="10" name="内容占位符 6"/>
          <p:cNvSpPr txBox="1">
            <a:spLocks/>
          </p:cNvSpPr>
          <p:nvPr/>
        </p:nvSpPr>
        <p:spPr bwMode="auto">
          <a:xfrm>
            <a:off x="346075" y="2708275"/>
            <a:ext cx="7466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400" b="1">
                <a:latin typeface="微软雅黑" pitchFamily="34" charset="-122"/>
                <a:ea typeface="微软雅黑" pitchFamily="34" charset="-122"/>
              </a:rPr>
              <a:t>也许未来的某伟大的架构师就是在座的你。</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3424238"/>
            <a:ext cx="230505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欢迎加入</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1653971-56BA-4708-A869-B04DF0986858}" type="slidenum">
              <a:rPr lang="zh-CN" altLang="en-US" smtClean="0"/>
              <a:pPr>
                <a:defRPr/>
              </a:pPr>
              <a:t>26</a:t>
            </a:fld>
            <a:endParaRPr lang="zh-CN" altLang="en-US"/>
          </a:p>
        </p:txBody>
      </p:sp>
      <p:sp>
        <p:nvSpPr>
          <p:cNvPr id="6" name="内容占位符 6"/>
          <p:cNvSpPr txBox="1">
            <a:spLocks/>
          </p:cNvSpPr>
          <p:nvPr/>
        </p:nvSpPr>
        <p:spPr bwMode="auto">
          <a:xfrm>
            <a:off x="346075" y="1196975"/>
            <a:ext cx="7466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000" b="1">
                <a:latin typeface="微软雅黑" pitchFamily="34" charset="-122"/>
                <a:ea typeface="微软雅黑" pitchFamily="34" charset="-122"/>
              </a:rPr>
              <a:t>感谢过去</a:t>
            </a:r>
            <a:r>
              <a:rPr lang="en-US" altLang="zh-CN" sz="2000" b="1">
                <a:latin typeface="微软雅黑" pitchFamily="34" charset="-122"/>
                <a:ea typeface="微软雅黑" pitchFamily="34" charset="-122"/>
              </a:rPr>
              <a:t>8</a:t>
            </a:r>
            <a:r>
              <a:rPr lang="zh-CN" altLang="en-US" sz="2000" b="1">
                <a:latin typeface="微软雅黑" pitchFamily="34" charset="-122"/>
                <a:ea typeface="微软雅黑" pitchFamily="34" charset="-122"/>
              </a:rPr>
              <a:t>个多月无私的分享经验给我的各位领导和同事。</a:t>
            </a:r>
          </a:p>
        </p:txBody>
      </p:sp>
      <p:sp>
        <p:nvSpPr>
          <p:cNvPr id="7" name="内容占位符 6"/>
          <p:cNvSpPr txBox="1">
            <a:spLocks/>
          </p:cNvSpPr>
          <p:nvPr/>
        </p:nvSpPr>
        <p:spPr bwMode="auto">
          <a:xfrm>
            <a:off x="312738" y="1989138"/>
            <a:ext cx="74660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000" b="1">
                <a:latin typeface="微软雅黑" pitchFamily="34" charset="-122"/>
                <a:ea typeface="微软雅黑" pitchFamily="34" charset="-122"/>
              </a:rPr>
              <a:t>感谢为公司积累了丰富基础组件的基础开发组的同事们。</a:t>
            </a:r>
          </a:p>
        </p:txBody>
      </p:sp>
      <p:sp>
        <p:nvSpPr>
          <p:cNvPr id="10" name="内容占位符 6"/>
          <p:cNvSpPr txBox="1">
            <a:spLocks/>
          </p:cNvSpPr>
          <p:nvPr/>
        </p:nvSpPr>
        <p:spPr bwMode="auto">
          <a:xfrm>
            <a:off x="346075" y="2708275"/>
            <a:ext cx="7466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000" b="1">
                <a:latin typeface="微软雅黑" pitchFamily="34" charset="-122"/>
                <a:ea typeface="微软雅黑" pitchFamily="34" charset="-122"/>
              </a:rPr>
              <a:t>感谢另外一个架构师李毅同学。</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3259138"/>
            <a:ext cx="6300788"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要感谢的人</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9FD724A-EA0A-4C17-A3FF-6C93EC4886C1}" type="slidenum">
              <a:rPr lang="zh-CN" altLang="en-US" smtClean="0"/>
              <a:pPr>
                <a:defRPr/>
              </a:pPr>
              <a:t>27</a:t>
            </a:fld>
            <a:endParaRPr lang="zh-CN" altLang="en-US" dirty="0"/>
          </a:p>
        </p:txBody>
      </p:sp>
      <p:sp>
        <p:nvSpPr>
          <p:cNvPr id="7" name="内容占位符 6"/>
          <p:cNvSpPr txBox="1">
            <a:spLocks/>
          </p:cNvSpPr>
          <p:nvPr/>
        </p:nvSpPr>
        <p:spPr bwMode="auto">
          <a:xfrm>
            <a:off x="312738" y="3429000"/>
            <a:ext cx="74660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en-US" altLang="zh-CN" sz="5400" b="1" dirty="0">
                <a:latin typeface="方正舒体" pitchFamily="2" charset="-122"/>
                <a:ea typeface="方正舒体" pitchFamily="2" charset="-122"/>
              </a:rPr>
              <a:t>Q &amp; A</a:t>
            </a:r>
            <a:endParaRPr lang="zh-CN" altLang="en-US" sz="5400" b="1" dirty="0">
              <a:latin typeface="方正舒体" pitchFamily="2" charset="-122"/>
              <a:ea typeface="方正舒体"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4187825"/>
            <a:ext cx="1752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6"/>
          <p:cNvSpPr txBox="1">
            <a:spLocks/>
          </p:cNvSpPr>
          <p:nvPr/>
        </p:nvSpPr>
        <p:spPr bwMode="auto">
          <a:xfrm>
            <a:off x="250825" y="1052513"/>
            <a:ext cx="74660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3600" b="1" dirty="0">
                <a:latin typeface="方正舒体" pitchFamily="2" charset="-122"/>
                <a:ea typeface="方正舒体" pitchFamily="2" charset="-122"/>
              </a:rPr>
              <a:t>在</a:t>
            </a:r>
            <a:r>
              <a:rPr lang="en-US" altLang="zh-CN" sz="3600" b="1" dirty="0">
                <a:latin typeface="方正舒体" pitchFamily="2" charset="-122"/>
                <a:ea typeface="方正舒体" pitchFamily="2" charset="-122"/>
              </a:rPr>
              <a:t>2012</a:t>
            </a:r>
            <a:r>
              <a:rPr lang="zh-CN" altLang="en-US" sz="3600" b="1" dirty="0">
                <a:latin typeface="方正舒体" pitchFamily="2" charset="-122"/>
                <a:ea typeface="方正舒体" pitchFamily="2" charset="-122"/>
              </a:rPr>
              <a:t>的开始祝各位兄弟姐妹</a:t>
            </a:r>
          </a:p>
        </p:txBody>
      </p:sp>
      <p:sp>
        <p:nvSpPr>
          <p:cNvPr id="6" name="TextBox 5"/>
          <p:cNvSpPr txBox="1"/>
          <p:nvPr/>
        </p:nvSpPr>
        <p:spPr>
          <a:xfrm>
            <a:off x="3707904" y="2132856"/>
            <a:ext cx="4008934" cy="1200329"/>
          </a:xfrm>
          <a:prstGeom prst="rect">
            <a:avLst/>
          </a:prstGeom>
          <a:noFill/>
        </p:spPr>
        <p:txBody>
          <a:bodyPr wrap="square" rtlCol="0">
            <a:spAutoFit/>
          </a:bodyPr>
          <a:lstStyle/>
          <a:p>
            <a:r>
              <a:rPr lang="zh-CN" altLang="en-US" sz="7200" b="1" dirty="0" smtClean="0">
                <a:solidFill>
                  <a:srgbClr val="FF0000"/>
                </a:solidFill>
                <a:latin typeface="方正舒体" pitchFamily="2" charset="-122"/>
                <a:ea typeface="方正舒体" pitchFamily="2" charset="-122"/>
              </a:rPr>
              <a:t>新春快乐！</a:t>
            </a:r>
            <a:endParaRPr lang="zh-CN" altLang="en-US" sz="7200" b="1" dirty="0">
              <a:solidFill>
                <a:srgbClr val="FF0000"/>
              </a:solidFill>
              <a:latin typeface="方正舒体" pitchFamily="2" charset="-122"/>
              <a:ea typeface="方正舒体" pitchFamily="2" charset="-122"/>
            </a:endParaRPr>
          </a:p>
        </p:txBody>
      </p:sp>
      <p:sp>
        <p:nvSpPr>
          <p:cNvPr id="9"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smtClean="0">
                <a:solidFill>
                  <a:srgbClr val="FFFFFF"/>
                </a:solidFill>
                <a:latin typeface="黑体" pitchFamily="2" charset="-122"/>
                <a:ea typeface="黑体" pitchFamily="2" charset="-122"/>
              </a:rPr>
              <a:t>欢迎提问</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92C620-2F5D-470F-B114-0B1DD0D2FB91}" type="slidenum">
              <a:rPr lang="zh-CN" altLang="en-US" smtClean="0"/>
              <a:pPr>
                <a:defRPr/>
              </a:pPr>
              <a:t>3</a:t>
            </a:fld>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1052513"/>
            <a:ext cx="4722812"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684213" y="1196975"/>
            <a:ext cx="3743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 新需求 </a:t>
            </a:r>
            <a:r>
              <a:rPr lang="en-US" altLang="zh-CN" sz="2800" b="1">
                <a:latin typeface="微软雅黑" pitchFamily="34" charset="-122"/>
                <a:ea typeface="微软雅黑" pitchFamily="34" charset="-122"/>
              </a:rPr>
              <a:t>– </a:t>
            </a:r>
            <a:r>
              <a:rPr lang="zh-CN" altLang="en-US" sz="2800" b="1">
                <a:latin typeface="微软雅黑" pitchFamily="34" charset="-122"/>
                <a:ea typeface="微软雅黑" pitchFamily="34" charset="-122"/>
              </a:rPr>
              <a:t>工作输入</a:t>
            </a:r>
          </a:p>
        </p:txBody>
      </p:sp>
      <p:sp>
        <p:nvSpPr>
          <p:cNvPr id="5" name="矩形 4"/>
          <p:cNvSpPr>
            <a:spLocks noChangeArrowheads="1"/>
          </p:cNvSpPr>
          <p:nvPr/>
        </p:nvSpPr>
        <p:spPr bwMode="auto">
          <a:xfrm>
            <a:off x="673100" y="1916832"/>
            <a:ext cx="3384550" cy="590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Wingdings" pitchFamily="2" charset="2"/>
              <a:buChar char="n"/>
            </a:pPr>
            <a:r>
              <a:rPr lang="zh-CN" altLang="en-US" sz="2800" b="1" dirty="0">
                <a:latin typeface="微软雅黑" pitchFamily="34" charset="-122"/>
                <a:ea typeface="微软雅黑" pitchFamily="34" charset="-122"/>
              </a:rPr>
              <a:t>工作分配</a:t>
            </a:r>
          </a:p>
        </p:txBody>
      </p:sp>
      <p:sp>
        <p:nvSpPr>
          <p:cNvPr id="7" name="矩形 6"/>
          <p:cNvSpPr>
            <a:spLocks noChangeArrowheads="1"/>
          </p:cNvSpPr>
          <p:nvPr/>
        </p:nvSpPr>
        <p:spPr bwMode="auto">
          <a:xfrm>
            <a:off x="684213" y="2653355"/>
            <a:ext cx="3382962" cy="235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Wingdings" pitchFamily="2" charset="2"/>
              <a:buChar char="n"/>
            </a:pPr>
            <a:r>
              <a:rPr lang="zh-CN" altLang="en-US" sz="2800" b="1" dirty="0">
                <a:latin typeface="微软雅黑" pitchFamily="34" charset="-122"/>
                <a:ea typeface="微软雅黑" pitchFamily="34" charset="-122"/>
              </a:rPr>
              <a:t>设计</a:t>
            </a:r>
            <a:endParaRPr lang="en-US" altLang="zh-CN" sz="2800" b="1" dirty="0">
              <a:latin typeface="微软雅黑" pitchFamily="34" charset="-122"/>
              <a:ea typeface="微软雅黑" pitchFamily="34" charset="-122"/>
            </a:endParaRPr>
          </a:p>
          <a:p>
            <a:pPr marL="342900" indent="-342900" eaLnBrk="0" hangingPunct="0">
              <a:spcBef>
                <a:spcPct val="20000"/>
              </a:spcBef>
              <a:buFont typeface="Wingdings" pitchFamily="2" charset="2"/>
              <a:buChar char="n"/>
            </a:pPr>
            <a:r>
              <a:rPr lang="zh-CN" altLang="en-US" sz="2800" b="1" dirty="0">
                <a:latin typeface="微软雅黑" pitchFamily="34" charset="-122"/>
                <a:ea typeface="微软雅黑" pitchFamily="34" charset="-122"/>
              </a:rPr>
              <a:t>编码</a:t>
            </a:r>
            <a:endParaRPr lang="en-US" altLang="zh-CN" sz="2800" b="1" dirty="0">
              <a:latin typeface="微软雅黑" pitchFamily="34" charset="-122"/>
              <a:ea typeface="微软雅黑" pitchFamily="34" charset="-122"/>
            </a:endParaRPr>
          </a:p>
          <a:p>
            <a:pPr marL="342900" indent="-342900" eaLnBrk="0" hangingPunct="0">
              <a:spcBef>
                <a:spcPct val="20000"/>
              </a:spcBef>
              <a:buFont typeface="Wingdings" pitchFamily="2" charset="2"/>
              <a:buChar char="n"/>
            </a:pPr>
            <a:r>
              <a:rPr lang="zh-CN" altLang="en-US" sz="2800" b="1" dirty="0">
                <a:latin typeface="微软雅黑" pitchFamily="34" charset="-122"/>
                <a:ea typeface="微软雅黑" pitchFamily="34" charset="-122"/>
              </a:rPr>
              <a:t>测试</a:t>
            </a:r>
            <a:endParaRPr lang="en-US" altLang="zh-CN" sz="2800" b="1" dirty="0">
              <a:latin typeface="微软雅黑" pitchFamily="34" charset="-122"/>
              <a:ea typeface="微软雅黑" pitchFamily="34" charset="-122"/>
            </a:endParaRPr>
          </a:p>
          <a:p>
            <a:pPr marL="342900" indent="-342900" eaLnBrk="0" hangingPunct="0">
              <a:spcBef>
                <a:spcPct val="20000"/>
              </a:spcBef>
              <a:buFont typeface="Wingdings" pitchFamily="2" charset="2"/>
              <a:buChar char="n"/>
            </a:pPr>
            <a:r>
              <a:rPr lang="zh-CN" altLang="en-US" sz="2800" b="1" dirty="0">
                <a:latin typeface="微软雅黑" pitchFamily="34" charset="-122"/>
                <a:ea typeface="微软雅黑" pitchFamily="34" charset="-122"/>
              </a:rPr>
              <a:t>发布</a:t>
            </a:r>
            <a:endParaRPr lang="en-US" altLang="zh-CN" sz="2800" b="1" dirty="0">
              <a:latin typeface="微软雅黑" pitchFamily="34" charset="-122"/>
              <a:ea typeface="微软雅黑" pitchFamily="34" charset="-122"/>
            </a:endParaRPr>
          </a:p>
          <a:p>
            <a:pPr marL="342900" indent="-342900" eaLnBrk="0" hangingPunct="0">
              <a:spcBef>
                <a:spcPct val="20000"/>
              </a:spcBef>
              <a:buFont typeface="Wingdings" pitchFamily="2" charset="2"/>
              <a:buChar char="n"/>
            </a:pPr>
            <a:r>
              <a:rPr lang="zh-CN" altLang="en-US" sz="2800" b="1" dirty="0">
                <a:latin typeface="微软雅黑" pitchFamily="34" charset="-122"/>
                <a:ea typeface="微软雅黑" pitchFamily="34" charset="-122"/>
              </a:rPr>
              <a:t>上线</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512" y="1052736"/>
            <a:ext cx="9144000" cy="4896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0"/>
            <a:ext cx="9144000" cy="936625"/>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p>
            <a:r>
              <a:rPr lang="zh-CN" altLang="en-US" sz="4000" b="1" dirty="0">
                <a:solidFill>
                  <a:srgbClr val="FFFFFF"/>
                </a:solidFill>
                <a:latin typeface="黑体" pitchFamily="2" charset="-122"/>
                <a:ea typeface="黑体" pitchFamily="2" charset="-122"/>
              </a:rPr>
              <a:t>忙碌的程序员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88125" y="6232525"/>
            <a:ext cx="2133600" cy="365125"/>
          </a:xfrm>
        </p:spPr>
        <p:txBody>
          <a:bodyPr/>
          <a:lstStyle/>
          <a:p>
            <a:pPr>
              <a:defRPr/>
            </a:pPr>
            <a:fld id="{FDEE319D-1C61-424D-9989-5961668EA0CD}" type="slidenum">
              <a:rPr lang="zh-CN" altLang="en-US" smtClean="0"/>
              <a:pPr>
                <a:defRPr/>
              </a:pPr>
              <a:t>4</a:t>
            </a:fld>
            <a:endParaRPr lang="zh-CN" altLang="en-US"/>
          </a:p>
        </p:txBody>
      </p:sp>
      <p:sp>
        <p:nvSpPr>
          <p:cNvPr id="10" name="内容占位符 6"/>
          <p:cNvSpPr txBox="1">
            <a:spLocks/>
          </p:cNvSpPr>
          <p:nvPr/>
        </p:nvSpPr>
        <p:spPr bwMode="auto">
          <a:xfrm>
            <a:off x="3492500" y="2060575"/>
            <a:ext cx="25923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a:latin typeface="微软雅黑" pitchFamily="34" charset="-122"/>
                <a:ea typeface="微软雅黑" pitchFamily="34" charset="-122"/>
              </a:rPr>
              <a:t>代码复用</a:t>
            </a:r>
          </a:p>
        </p:txBody>
      </p:sp>
      <p:sp>
        <p:nvSpPr>
          <p:cNvPr id="12" name="内容占位符 6"/>
          <p:cNvSpPr txBox="1">
            <a:spLocks/>
          </p:cNvSpPr>
          <p:nvPr/>
        </p:nvSpPr>
        <p:spPr bwMode="auto">
          <a:xfrm>
            <a:off x="3492500" y="3140075"/>
            <a:ext cx="25923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a:latin typeface="微软雅黑" pitchFamily="34" charset="-122"/>
                <a:ea typeface="微软雅黑" pitchFamily="34" charset="-122"/>
              </a:rPr>
              <a:t>组件复用</a:t>
            </a:r>
          </a:p>
        </p:txBody>
      </p:sp>
      <p:sp>
        <p:nvSpPr>
          <p:cNvPr id="13" name="内容占位符 6"/>
          <p:cNvSpPr txBox="1">
            <a:spLocks/>
          </p:cNvSpPr>
          <p:nvPr/>
        </p:nvSpPr>
        <p:spPr bwMode="auto">
          <a:xfrm>
            <a:off x="3492500" y="4292600"/>
            <a:ext cx="25923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800" b="1">
                <a:latin typeface="微软雅黑" pitchFamily="34" charset="-122"/>
                <a:ea typeface="微软雅黑" pitchFamily="34" charset="-122"/>
              </a:rPr>
              <a:t>服务复用</a:t>
            </a:r>
          </a:p>
        </p:txBody>
      </p:sp>
      <p:sp>
        <p:nvSpPr>
          <p:cNvPr id="9" name="矩形 8"/>
          <p:cNvSpPr/>
          <p:nvPr/>
        </p:nvSpPr>
        <p:spPr>
          <a:xfrm>
            <a:off x="0" y="0"/>
            <a:ext cx="9144000" cy="936625"/>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p>
            <a:r>
              <a:rPr lang="zh-CN" altLang="en-US" sz="4000" b="1" dirty="0">
                <a:solidFill>
                  <a:srgbClr val="FFFFFF"/>
                </a:solidFill>
                <a:latin typeface="黑体" pitchFamily="2" charset="-122"/>
                <a:ea typeface="黑体" pitchFamily="2" charset="-122"/>
              </a:rPr>
              <a:t>你复用了吗？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A785510-F8A9-4FC5-9ADB-B433FEDA637C}" type="slidenum">
              <a:rPr lang="zh-CN" altLang="en-US" smtClean="0"/>
              <a:pPr>
                <a:defRPr/>
              </a:pPr>
              <a:t>5</a:t>
            </a:fld>
            <a:endParaRPr lang="zh-CN" altLang="en-US" dirty="0"/>
          </a:p>
        </p:txBody>
      </p:sp>
      <p:sp>
        <p:nvSpPr>
          <p:cNvPr id="10" name="内容占位符 6"/>
          <p:cNvSpPr txBox="1">
            <a:spLocks/>
          </p:cNvSpPr>
          <p:nvPr/>
        </p:nvSpPr>
        <p:spPr bwMode="auto">
          <a:xfrm>
            <a:off x="611188" y="1341438"/>
            <a:ext cx="259238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浪费成本</a:t>
            </a:r>
            <a:r>
              <a:rPr lang="en-US" altLang="zh-CN" sz="2800" b="1">
                <a:latin typeface="微软雅黑" pitchFamily="34" charset="-122"/>
                <a:ea typeface="微软雅黑" pitchFamily="34" charset="-122"/>
              </a:rPr>
              <a:t>!</a:t>
            </a:r>
          </a:p>
        </p:txBody>
      </p:sp>
      <p:sp>
        <p:nvSpPr>
          <p:cNvPr id="12" name="内容占位符 6"/>
          <p:cNvSpPr txBox="1">
            <a:spLocks/>
          </p:cNvSpPr>
          <p:nvPr/>
        </p:nvSpPr>
        <p:spPr bwMode="auto">
          <a:xfrm>
            <a:off x="611188" y="2886075"/>
            <a:ext cx="28797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降低软件质量</a:t>
            </a:r>
            <a:r>
              <a:rPr lang="en-US" altLang="zh-CN" sz="2800" b="1">
                <a:latin typeface="微软雅黑" pitchFamily="34" charset="-122"/>
                <a:ea typeface="微软雅黑" pitchFamily="34" charset="-122"/>
              </a:rPr>
              <a:t>!</a:t>
            </a:r>
          </a:p>
        </p:txBody>
      </p:sp>
      <p:sp>
        <p:nvSpPr>
          <p:cNvPr id="13" name="内容占位符 6"/>
          <p:cNvSpPr txBox="1">
            <a:spLocks/>
          </p:cNvSpPr>
          <p:nvPr/>
        </p:nvSpPr>
        <p:spPr bwMode="auto">
          <a:xfrm>
            <a:off x="682625" y="5214938"/>
            <a:ext cx="36734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阻碍程序员理解结构和设计模式</a:t>
            </a:r>
            <a:r>
              <a:rPr lang="en-US" altLang="zh-CN" sz="2800" b="1">
                <a:latin typeface="微软雅黑" pitchFamily="34" charset="-122"/>
                <a:ea typeface="微软雅黑" pitchFamily="34" charset="-122"/>
              </a:rPr>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8763" y="981075"/>
            <a:ext cx="29527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rcRect t="6415" b="6273"/>
          <a:stretch>
            <a:fillRect/>
          </a:stretch>
        </p:blipFill>
        <p:spPr bwMode="auto">
          <a:xfrm>
            <a:off x="3997325" y="2565400"/>
            <a:ext cx="38608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06019" y="4581128"/>
            <a:ext cx="3074293" cy="157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0"/>
            <a:ext cx="9144000" cy="936625"/>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p>
            <a:r>
              <a:rPr lang="zh-CN" altLang="en-US" sz="4000" b="1" dirty="0">
                <a:solidFill>
                  <a:srgbClr val="FFFFFF"/>
                </a:solidFill>
                <a:latin typeface="黑体" pitchFamily="2" charset="-122"/>
                <a:ea typeface="黑体" pitchFamily="2" charset="-122"/>
              </a:rPr>
              <a:t>不复用的后果</a:t>
            </a:r>
            <a:r>
              <a:rPr lang="en-US" altLang="zh-CN" sz="4000" b="1" dirty="0">
                <a:solidFill>
                  <a:srgbClr val="FFFFFF"/>
                </a:solidFill>
                <a:latin typeface="黑体" pitchFamily="2" charset="-122"/>
                <a:ea typeface="黑体" pitchFamily="2" charset="-122"/>
              </a:rPr>
              <a:t>…</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0820636-5D4C-45DD-8DC1-2C375270F107}" type="slidenum">
              <a:rPr lang="zh-CN" altLang="en-US" smtClean="0"/>
              <a:pPr>
                <a:defRPr/>
              </a:pPr>
              <a:t>6</a:t>
            </a:fld>
            <a:endParaRPr lang="zh-CN" altLang="en-US"/>
          </a:p>
        </p:txBody>
      </p:sp>
      <p:sp>
        <p:nvSpPr>
          <p:cNvPr id="6" name="内容占位符 6"/>
          <p:cNvSpPr txBox="1">
            <a:spLocks/>
          </p:cNvSpPr>
          <p:nvPr/>
        </p:nvSpPr>
        <p:spPr bwMode="auto">
          <a:xfrm>
            <a:off x="539750" y="1054100"/>
            <a:ext cx="43195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000" b="1">
                <a:latin typeface="微软雅黑" pitchFamily="34" charset="-122"/>
                <a:ea typeface="微软雅黑" pitchFamily="34" charset="-122"/>
              </a:rPr>
              <a:t>让我们一起来</a:t>
            </a:r>
            <a:r>
              <a:rPr lang="zh-CN" altLang="en-US" sz="4000" b="1">
                <a:solidFill>
                  <a:srgbClr val="FF0000"/>
                </a:solidFill>
                <a:latin typeface="黑体" pitchFamily="49" charset="-122"/>
                <a:ea typeface="黑体" pitchFamily="49" charset="-122"/>
              </a:rPr>
              <a:t>消灭</a:t>
            </a:r>
            <a:r>
              <a:rPr lang="zh-CN" altLang="en-US" sz="2000" b="1">
                <a:latin typeface="微软雅黑" pitchFamily="34" charset="-122"/>
                <a:ea typeface="微软雅黑" pitchFamily="34" charset="-122"/>
              </a:rPr>
              <a:t>掉重复的工作</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981075"/>
            <a:ext cx="27368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6"/>
          <p:cNvSpPr txBox="1">
            <a:spLocks/>
          </p:cNvSpPr>
          <p:nvPr/>
        </p:nvSpPr>
        <p:spPr bwMode="auto">
          <a:xfrm>
            <a:off x="539750" y="2781300"/>
            <a:ext cx="3816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000" b="1">
                <a:latin typeface="微软雅黑" pitchFamily="34" charset="-122"/>
                <a:ea typeface="微软雅黑" pitchFamily="34" charset="-122"/>
              </a:rPr>
              <a:t>只有程序员才能</a:t>
            </a:r>
            <a:r>
              <a:rPr lang="zh-CN" altLang="en-US" sz="4000" b="1">
                <a:solidFill>
                  <a:srgbClr val="FF0000"/>
                </a:solidFill>
                <a:latin typeface="黑体" pitchFamily="49" charset="-122"/>
                <a:ea typeface="黑体" pitchFamily="49" charset="-122"/>
              </a:rPr>
              <a:t>解放</a:t>
            </a:r>
            <a:r>
              <a:rPr lang="zh-CN" altLang="en-US" sz="2000" b="1">
                <a:latin typeface="微软雅黑" pitchFamily="34" charset="-122"/>
                <a:ea typeface="微软雅黑" pitchFamily="34" charset="-122"/>
              </a:rPr>
              <a:t>程序员</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1875" y="2544763"/>
            <a:ext cx="4302125"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内容占位符 6"/>
          <p:cNvSpPr txBox="1">
            <a:spLocks/>
          </p:cNvSpPr>
          <p:nvPr/>
        </p:nvSpPr>
        <p:spPr bwMode="auto">
          <a:xfrm>
            <a:off x="684213" y="4941888"/>
            <a:ext cx="3816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zh-CN" altLang="en-US" sz="2000" b="1">
                <a:latin typeface="微软雅黑" pitchFamily="34" charset="-122"/>
                <a:ea typeface="微软雅黑" pitchFamily="34" charset="-122"/>
              </a:rPr>
              <a:t>我们的</a:t>
            </a:r>
            <a:r>
              <a:rPr lang="zh-CN" altLang="en-US" sz="4000" b="1">
                <a:solidFill>
                  <a:srgbClr val="FF0000"/>
                </a:solidFill>
                <a:latin typeface="黑体" pitchFamily="49" charset="-122"/>
                <a:ea typeface="黑体" pitchFamily="49" charset="-122"/>
              </a:rPr>
              <a:t>理想</a:t>
            </a:r>
          </a:p>
        </p:txBody>
      </p:sp>
      <p:sp>
        <p:nvSpPr>
          <p:cNvPr id="3" name="椭圆 2"/>
          <p:cNvSpPr/>
          <p:nvPr/>
        </p:nvSpPr>
        <p:spPr>
          <a:xfrm>
            <a:off x="2916238" y="4511675"/>
            <a:ext cx="4851400" cy="1870075"/>
          </a:xfrm>
          <a:prstGeom prst="ellipse">
            <a:avLst/>
          </a:prstGeom>
          <a:solidFill>
            <a:srgbClr val="00B050"/>
          </a:solidFill>
          <a:ln>
            <a:solidFill>
              <a:schemeClr val="accent1">
                <a:shade val="50000"/>
              </a:schemeClr>
            </a:solidFill>
          </a:ln>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800" b="1">
                <a:solidFill>
                  <a:srgbClr val="FFFF00"/>
                </a:solidFill>
              </a:rPr>
              <a:t>有一天</a:t>
            </a:r>
            <a:r>
              <a:rPr lang="en-US" altLang="zh-CN" sz="4800" b="1">
                <a:solidFill>
                  <a:srgbClr val="FFFF00"/>
                </a:solidFill>
              </a:rPr>
              <a:t>……</a:t>
            </a:r>
          </a:p>
          <a:p>
            <a:pPr algn="ctr">
              <a:defRPr/>
            </a:pPr>
            <a:r>
              <a:rPr lang="zh-CN" altLang="en-US" sz="2400" b="1">
                <a:solidFill>
                  <a:srgbClr val="FFFF00"/>
                </a:solidFill>
              </a:rPr>
              <a:t>我们写完了全部的代码</a:t>
            </a:r>
            <a:r>
              <a:rPr lang="en-US" altLang="zh-CN" sz="2400" b="1">
                <a:solidFill>
                  <a:srgbClr val="FFFF00"/>
                </a:solidFill>
              </a:rPr>
              <a:t>……</a:t>
            </a:r>
            <a:endParaRPr lang="zh-CN" altLang="en-US" sz="2400" b="1">
              <a:solidFill>
                <a:srgbClr val="FFFF00"/>
              </a:solidFill>
            </a:endParaRPr>
          </a:p>
        </p:txBody>
      </p:sp>
      <p:sp>
        <p:nvSpPr>
          <p:cNvPr id="5" name="矩形 8"/>
          <p:cNvSpPr/>
          <p:nvPr/>
        </p:nvSpPr>
        <p:spPr>
          <a:xfrm>
            <a:off x="0" y="0"/>
            <a:ext cx="9144000" cy="936625"/>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p>
            <a:r>
              <a:rPr lang="zh-CN" altLang="en-US" sz="4000" b="1">
                <a:solidFill>
                  <a:srgbClr val="FFFFFF"/>
                </a:solidFill>
                <a:latin typeface="黑体" pitchFamily="2" charset="-122"/>
                <a:ea typeface="黑体" pitchFamily="2" charset="-122"/>
              </a:rPr>
              <a:t>我们的目标！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par>
                                <p:cTn id="18" presetID="6"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ircle(in)">
                                      <p:cBhvr>
                                        <p:cTn id="20" dur="20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80">
                                          <p:stCondLst>
                                            <p:cond delay="0"/>
                                          </p:stCondLst>
                                        </p:cTn>
                                        <p:tgtEl>
                                          <p:spTgt spid="3"/>
                                        </p:tgtEl>
                                      </p:cBhvr>
                                    </p:animEffect>
                                    <p:anim calcmode="lin" valueType="num">
                                      <p:cBhvr>
                                        <p:cTn id="4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gtEl>
                                      </p:cBhvr>
                                      <p:to x="100000" y="60000"/>
                                    </p:animScale>
                                    <p:animScale>
                                      <p:cBhvr>
                                        <p:cTn id="48" dur="166" decel="50000">
                                          <p:stCondLst>
                                            <p:cond delay="676"/>
                                          </p:stCondLst>
                                        </p:cTn>
                                        <p:tgtEl>
                                          <p:spTgt spid="3"/>
                                        </p:tgtEl>
                                      </p:cBhvr>
                                      <p:to x="100000" y="100000"/>
                                    </p:animScale>
                                    <p:animScale>
                                      <p:cBhvr>
                                        <p:cTn id="49" dur="26">
                                          <p:stCondLst>
                                            <p:cond delay="1312"/>
                                          </p:stCondLst>
                                        </p:cTn>
                                        <p:tgtEl>
                                          <p:spTgt spid="3"/>
                                        </p:tgtEl>
                                      </p:cBhvr>
                                      <p:to x="100000" y="80000"/>
                                    </p:animScale>
                                    <p:animScale>
                                      <p:cBhvr>
                                        <p:cTn id="50" dur="166" decel="50000">
                                          <p:stCondLst>
                                            <p:cond delay="1338"/>
                                          </p:stCondLst>
                                        </p:cTn>
                                        <p:tgtEl>
                                          <p:spTgt spid="3"/>
                                        </p:tgtEl>
                                      </p:cBhvr>
                                      <p:to x="100000" y="100000"/>
                                    </p:animScale>
                                    <p:animScale>
                                      <p:cBhvr>
                                        <p:cTn id="51" dur="26">
                                          <p:stCondLst>
                                            <p:cond delay="1642"/>
                                          </p:stCondLst>
                                        </p:cTn>
                                        <p:tgtEl>
                                          <p:spTgt spid="3"/>
                                        </p:tgtEl>
                                      </p:cBhvr>
                                      <p:to x="100000" y="90000"/>
                                    </p:animScale>
                                    <p:animScale>
                                      <p:cBhvr>
                                        <p:cTn id="52" dur="166" decel="50000">
                                          <p:stCondLst>
                                            <p:cond delay="1668"/>
                                          </p:stCondLst>
                                        </p:cTn>
                                        <p:tgtEl>
                                          <p:spTgt spid="3"/>
                                        </p:tgtEl>
                                      </p:cBhvr>
                                      <p:to x="100000" y="100000"/>
                                    </p:animScale>
                                    <p:animScale>
                                      <p:cBhvr>
                                        <p:cTn id="53" dur="26">
                                          <p:stCondLst>
                                            <p:cond delay="1808"/>
                                          </p:stCondLst>
                                        </p:cTn>
                                        <p:tgtEl>
                                          <p:spTgt spid="3"/>
                                        </p:tgtEl>
                                      </p:cBhvr>
                                      <p:to x="100000" y="95000"/>
                                    </p:animScale>
                                    <p:animScale>
                                      <p:cBhvr>
                                        <p:cTn id="5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708275"/>
            <a:ext cx="9144000" cy="936625"/>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sz="4000" b="1" dirty="0">
                <a:solidFill>
                  <a:srgbClr val="FFFFFF"/>
                </a:solidFill>
                <a:latin typeface="黑体" pitchFamily="49" charset="-122"/>
                <a:ea typeface="黑体" pitchFamily="49" charset="-122"/>
              </a:rPr>
              <a:t>基础技术体系规划概述</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04F0469-DFB5-4D50-B678-B4B8962DFEAA}" type="slidenum">
              <a:rPr lang="zh-CN" altLang="en-US" smtClean="0"/>
              <a:pPr>
                <a:defRPr/>
              </a:pPr>
              <a:t>8</a:t>
            </a:fld>
            <a:endParaRPr lang="zh-CN" altLang="en-US"/>
          </a:p>
        </p:txBody>
      </p:sp>
      <p:sp>
        <p:nvSpPr>
          <p:cNvPr id="7" name="内容占位符 6"/>
          <p:cNvSpPr txBox="1">
            <a:spLocks/>
          </p:cNvSpPr>
          <p:nvPr/>
        </p:nvSpPr>
        <p:spPr bwMode="auto">
          <a:xfrm>
            <a:off x="395288" y="1196975"/>
            <a:ext cx="71294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明确规划，保障技术演进符合长期需要。</a:t>
            </a:r>
          </a:p>
        </p:txBody>
      </p:sp>
      <p:sp>
        <p:nvSpPr>
          <p:cNvPr id="9" name="内容占位符 6"/>
          <p:cNvSpPr txBox="1">
            <a:spLocks/>
          </p:cNvSpPr>
          <p:nvPr/>
        </p:nvSpPr>
        <p:spPr bwMode="auto">
          <a:xfrm>
            <a:off x="395288" y="3068638"/>
            <a:ext cx="50403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减少错误，消灭重复。</a:t>
            </a:r>
          </a:p>
        </p:txBody>
      </p:sp>
      <p:sp>
        <p:nvSpPr>
          <p:cNvPr id="14" name="内容占位符 6"/>
          <p:cNvSpPr txBox="1">
            <a:spLocks/>
          </p:cNvSpPr>
          <p:nvPr/>
        </p:nvSpPr>
        <p:spPr bwMode="auto">
          <a:xfrm>
            <a:off x="420688" y="5373688"/>
            <a:ext cx="595153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明确分类、部署、边界和接口。</a:t>
            </a:r>
          </a:p>
        </p:txBody>
      </p:sp>
      <p:sp>
        <p:nvSpPr>
          <p:cNvPr id="2" name="椭圆 1"/>
          <p:cNvSpPr>
            <a:spLocks noChangeArrowheads="1"/>
          </p:cNvSpPr>
          <p:nvPr/>
        </p:nvSpPr>
        <p:spPr bwMode="auto">
          <a:xfrm>
            <a:off x="1303338" y="1804988"/>
            <a:ext cx="1008062" cy="976312"/>
          </a:xfrm>
          <a:prstGeom prst="ellipse">
            <a:avLst/>
          </a:prstGeom>
          <a:solidFill>
            <a:srgbClr val="00B050">
              <a:alpha val="47000"/>
            </a:srgbClr>
          </a:solidFill>
          <a:ln w="12700" algn="ctr">
            <a:solidFill>
              <a:schemeClr val="tx1"/>
            </a:solidFill>
            <a:round/>
            <a:headEnd/>
            <a:tailEnd/>
          </a:ln>
        </p:spPr>
        <p:txBody>
          <a:bodyPr anchor="ctr"/>
          <a:lstStyle/>
          <a:p>
            <a:pPr algn="ctr">
              <a:defRPr/>
            </a:pPr>
            <a:r>
              <a:rPr lang="zh-CN" altLang="en-US" b="1" dirty="0">
                <a:solidFill>
                  <a:schemeClr val="dk1"/>
                </a:solidFill>
                <a:latin typeface="+mn-lt"/>
                <a:ea typeface="+mn-ea"/>
              </a:rPr>
              <a:t>开发活动</a:t>
            </a:r>
          </a:p>
        </p:txBody>
      </p:sp>
      <p:sp>
        <p:nvSpPr>
          <p:cNvPr id="6" name="右箭头 5"/>
          <p:cNvSpPr>
            <a:spLocks noChangeArrowheads="1"/>
          </p:cNvSpPr>
          <p:nvPr/>
        </p:nvSpPr>
        <p:spPr bwMode="auto">
          <a:xfrm>
            <a:off x="2382838" y="1931988"/>
            <a:ext cx="2549525" cy="776287"/>
          </a:xfrm>
          <a:prstGeom prst="rightArrow">
            <a:avLst>
              <a:gd name="adj1" fmla="val 50000"/>
              <a:gd name="adj2" fmla="val 50009"/>
            </a:avLst>
          </a:prstGeom>
          <a:gradFill rotWithShape="0">
            <a:gsLst>
              <a:gs pos="0">
                <a:srgbClr val="03D4A8">
                  <a:alpha val="70000"/>
                </a:srgbClr>
              </a:gs>
              <a:gs pos="12500">
                <a:srgbClr val="12D5C4"/>
              </a:gs>
              <a:gs pos="18750">
                <a:srgbClr val="1AD6D2"/>
              </a:gs>
              <a:gs pos="21875">
                <a:srgbClr val="1ED6D9"/>
              </a:gs>
              <a:gs pos="23438">
                <a:srgbClr val="20D6DD"/>
              </a:gs>
              <a:gs pos="24609">
                <a:srgbClr val="21D6E0"/>
              </a:gs>
              <a:gs pos="24219">
                <a:srgbClr val="21D6DF"/>
              </a:gs>
              <a:gs pos="25000">
                <a:srgbClr val="21D6E0"/>
              </a:gs>
              <a:gs pos="75000">
                <a:srgbClr val="0087E6"/>
              </a:gs>
              <a:gs pos="100000">
                <a:srgbClr val="005CBF"/>
              </a:gs>
            </a:gsLst>
            <a:lin ang="5400000"/>
          </a:gradFill>
          <a:ln>
            <a:noFill/>
          </a:ln>
        </p:spPr>
        <p:txBody>
          <a:bodyPr anchor="ctr"/>
          <a:lstStyle/>
          <a:p>
            <a:pPr algn="ctr">
              <a:defRPr/>
            </a:pPr>
            <a:r>
              <a:rPr lang="zh-CN" altLang="en-US" sz="2000" b="1" dirty="0">
                <a:solidFill>
                  <a:schemeClr val="dk1"/>
                </a:solidFill>
                <a:latin typeface="+mn-lt"/>
                <a:ea typeface="+mn-ea"/>
              </a:rPr>
              <a:t>越来越接近</a:t>
            </a:r>
          </a:p>
        </p:txBody>
      </p:sp>
      <p:sp>
        <p:nvSpPr>
          <p:cNvPr id="8" name="圆角矩形 7"/>
          <p:cNvSpPr>
            <a:spLocks noChangeArrowheads="1"/>
          </p:cNvSpPr>
          <p:nvPr/>
        </p:nvSpPr>
        <p:spPr bwMode="auto">
          <a:xfrm>
            <a:off x="5003800" y="2003425"/>
            <a:ext cx="1411288" cy="658813"/>
          </a:xfrm>
          <a:prstGeom prst="roundRect">
            <a:avLst>
              <a:gd name="adj" fmla="val 16667"/>
            </a:avLst>
          </a:prstGeom>
          <a:solidFill>
            <a:srgbClr val="31859C">
              <a:alpha val="55000"/>
            </a:srgbClr>
          </a:solidFill>
          <a:ln w="12700" algn="ctr">
            <a:solidFill>
              <a:schemeClr val="tx1"/>
            </a:solidFill>
            <a:round/>
            <a:headEnd/>
            <a:tailEnd/>
          </a:ln>
        </p:spPr>
        <p:txBody>
          <a:bodyPr anchor="ctr"/>
          <a:lstStyle/>
          <a:p>
            <a:pPr algn="ctr">
              <a:defRPr/>
            </a:pPr>
            <a:r>
              <a:rPr lang="zh-CN" altLang="en-US" sz="2000" b="1" dirty="0">
                <a:solidFill>
                  <a:schemeClr val="dk1"/>
                </a:solidFill>
                <a:latin typeface="+mn-lt"/>
                <a:ea typeface="+mn-ea"/>
              </a:rPr>
              <a:t>目标</a:t>
            </a:r>
          </a:p>
        </p:txBody>
      </p:sp>
      <p:sp>
        <p:nvSpPr>
          <p:cNvPr id="16" name="椭圆 15"/>
          <p:cNvSpPr/>
          <p:nvPr/>
        </p:nvSpPr>
        <p:spPr>
          <a:xfrm>
            <a:off x="1403350" y="4092575"/>
            <a:ext cx="1512888" cy="992188"/>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b="1" dirty="0"/>
              <a:t>错误</a:t>
            </a:r>
          </a:p>
        </p:txBody>
      </p:sp>
      <p:sp>
        <p:nvSpPr>
          <p:cNvPr id="17" name="椭圆 16"/>
          <p:cNvSpPr/>
          <p:nvPr/>
        </p:nvSpPr>
        <p:spPr>
          <a:xfrm>
            <a:off x="3924300" y="4076700"/>
            <a:ext cx="1511300" cy="993775"/>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b="1" dirty="0"/>
              <a:t>重复</a:t>
            </a:r>
          </a:p>
        </p:txBody>
      </p:sp>
      <p:pic>
        <p:nvPicPr>
          <p:cNvPr id="10" name="图片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03338" y="3716338"/>
            <a:ext cx="168433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1913" y="3716338"/>
            <a:ext cx="16827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a:solidFill>
                  <a:srgbClr val="FFFFFF"/>
                </a:solidFill>
                <a:latin typeface="黑体" pitchFamily="2" charset="-122"/>
                <a:ea typeface="黑体" pitchFamily="2" charset="-122"/>
              </a:rPr>
              <a:t>基础技术体系规划的目的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p:bldP spid="2" grpId="0" animBg="1"/>
      <p:bldP spid="8"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D3525FD-55C4-490B-976D-BD97935F2002}" type="slidenum">
              <a:rPr lang="zh-CN" altLang="en-US" smtClean="0"/>
              <a:pPr>
                <a:defRPr/>
              </a:pPr>
              <a:t>9</a:t>
            </a:fld>
            <a:endParaRPr lang="zh-CN" altLang="en-US"/>
          </a:p>
        </p:txBody>
      </p:sp>
      <p:sp>
        <p:nvSpPr>
          <p:cNvPr id="6" name="内容占位符 6"/>
          <p:cNvSpPr txBox="1">
            <a:spLocks/>
          </p:cNvSpPr>
          <p:nvPr/>
        </p:nvSpPr>
        <p:spPr bwMode="auto">
          <a:xfrm>
            <a:off x="250825" y="981075"/>
            <a:ext cx="66262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业务逻辑、基础能力、数据存储分离</a:t>
            </a:r>
          </a:p>
        </p:txBody>
      </p:sp>
      <p:sp>
        <p:nvSpPr>
          <p:cNvPr id="8" name="内容占位符 6"/>
          <p:cNvSpPr txBox="1">
            <a:spLocks/>
          </p:cNvSpPr>
          <p:nvPr/>
        </p:nvSpPr>
        <p:spPr bwMode="auto">
          <a:xfrm>
            <a:off x="403225" y="4192588"/>
            <a:ext cx="58975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无缝的分布式部署能力及线性伸缩</a:t>
            </a:r>
          </a:p>
        </p:txBody>
      </p:sp>
      <p:sp>
        <p:nvSpPr>
          <p:cNvPr id="10" name="内容占位符 6"/>
          <p:cNvSpPr txBox="1">
            <a:spLocks/>
          </p:cNvSpPr>
          <p:nvPr/>
        </p:nvSpPr>
        <p:spPr bwMode="auto">
          <a:xfrm>
            <a:off x="395288" y="4786313"/>
            <a:ext cx="565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提高可管理性和可监控性</a:t>
            </a:r>
          </a:p>
        </p:txBody>
      </p:sp>
      <p:sp>
        <p:nvSpPr>
          <p:cNvPr id="11" name="内容占位符 6"/>
          <p:cNvSpPr txBox="1">
            <a:spLocks/>
          </p:cNvSpPr>
          <p:nvPr/>
        </p:nvSpPr>
        <p:spPr bwMode="auto">
          <a:xfrm>
            <a:off x="395288" y="5373688"/>
            <a:ext cx="42402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 typeface="Wingdings" pitchFamily="2" charset="2"/>
              <a:buChar char="n"/>
            </a:pPr>
            <a:r>
              <a:rPr lang="zh-CN" altLang="en-US" sz="2800" b="1">
                <a:latin typeface="微软雅黑" pitchFamily="34" charset="-122"/>
                <a:ea typeface="微软雅黑" pitchFamily="34" charset="-122"/>
              </a:rPr>
              <a:t>提高设备的通用性</a:t>
            </a:r>
          </a:p>
        </p:txBody>
      </p:sp>
      <p:sp>
        <p:nvSpPr>
          <p:cNvPr id="16" name="圆角矩形 15"/>
          <p:cNvSpPr>
            <a:spLocks noChangeArrowheads="1"/>
          </p:cNvSpPr>
          <p:nvPr/>
        </p:nvSpPr>
        <p:spPr bwMode="auto">
          <a:xfrm>
            <a:off x="2771775" y="1989138"/>
            <a:ext cx="2016125" cy="1482725"/>
          </a:xfrm>
          <a:prstGeom prst="roundRect">
            <a:avLst>
              <a:gd name="adj" fmla="val 16667"/>
            </a:avLst>
          </a:prstGeom>
          <a:solidFill>
            <a:srgbClr val="4BACC6">
              <a:alpha val="69000"/>
            </a:srgbClr>
          </a:solidFill>
          <a:ln w="12700" algn="ctr">
            <a:solidFill>
              <a:schemeClr val="tx1"/>
            </a:solidFill>
            <a:round/>
            <a:headEnd/>
            <a:tailEnd/>
          </a:ln>
        </p:spPr>
        <p:txBody>
          <a:bodyPr anchor="ctr"/>
          <a:lstStyle/>
          <a:p>
            <a:pPr>
              <a:defRPr/>
            </a:pPr>
            <a:r>
              <a:rPr lang="zh-CN" altLang="en-US" sz="3200" b="1" dirty="0">
                <a:solidFill>
                  <a:schemeClr val="dk1"/>
                </a:solidFill>
                <a:latin typeface="+mn-lt"/>
                <a:ea typeface="+mn-ea"/>
              </a:rPr>
              <a:t>部署</a:t>
            </a:r>
            <a:endParaRPr lang="en-US" altLang="zh-CN" sz="3200" b="1" dirty="0">
              <a:solidFill>
                <a:schemeClr val="dk1"/>
              </a:solidFill>
              <a:latin typeface="+mn-lt"/>
              <a:ea typeface="+mn-ea"/>
            </a:endParaRPr>
          </a:p>
          <a:p>
            <a:pPr>
              <a:defRPr/>
            </a:pPr>
            <a:r>
              <a:rPr lang="en-US" altLang="zh-CN" sz="2000" dirty="0">
                <a:solidFill>
                  <a:schemeClr val="dk1"/>
                </a:solidFill>
                <a:latin typeface="+mn-lt"/>
                <a:ea typeface="+mn-ea"/>
              </a:rPr>
              <a:t>       </a:t>
            </a:r>
            <a:r>
              <a:rPr lang="zh-CN" altLang="en-US" sz="2000" b="1" dirty="0">
                <a:solidFill>
                  <a:schemeClr val="dk1"/>
                </a:solidFill>
                <a:latin typeface="+mn-lt"/>
                <a:ea typeface="+mn-ea"/>
              </a:rPr>
              <a:t>业务逻辑</a:t>
            </a:r>
            <a:endParaRPr lang="en-US" altLang="zh-CN" sz="2000" b="1" dirty="0">
              <a:solidFill>
                <a:schemeClr val="dk1"/>
              </a:solidFill>
              <a:latin typeface="+mn-lt"/>
              <a:ea typeface="+mn-ea"/>
            </a:endParaRPr>
          </a:p>
          <a:p>
            <a:pPr>
              <a:defRPr/>
            </a:pPr>
            <a:r>
              <a:rPr lang="en-US" altLang="zh-CN" sz="2000" b="1" dirty="0">
                <a:solidFill>
                  <a:schemeClr val="dk1"/>
                </a:solidFill>
                <a:latin typeface="+mn-lt"/>
                <a:ea typeface="+mn-ea"/>
              </a:rPr>
              <a:t>        </a:t>
            </a:r>
            <a:r>
              <a:rPr lang="zh-CN" altLang="en-US" sz="2000" b="1" dirty="0">
                <a:solidFill>
                  <a:schemeClr val="dk1"/>
                </a:solidFill>
                <a:latin typeface="+mn-lt"/>
                <a:ea typeface="+mn-ea"/>
              </a:rPr>
              <a:t>基础能力</a:t>
            </a:r>
            <a:endParaRPr lang="en-US" altLang="zh-CN" sz="2000" b="1" dirty="0">
              <a:solidFill>
                <a:schemeClr val="dk1"/>
              </a:solidFill>
              <a:latin typeface="+mn-lt"/>
              <a:ea typeface="+mn-ea"/>
            </a:endParaRPr>
          </a:p>
          <a:p>
            <a:pPr>
              <a:defRPr/>
            </a:pPr>
            <a:r>
              <a:rPr lang="en-US" altLang="zh-CN" sz="2000" b="1" dirty="0">
                <a:solidFill>
                  <a:schemeClr val="dk1"/>
                </a:solidFill>
                <a:latin typeface="+mn-lt"/>
                <a:ea typeface="+mn-ea"/>
              </a:rPr>
              <a:t>        </a:t>
            </a:r>
            <a:r>
              <a:rPr lang="zh-CN" altLang="en-US" sz="2000" b="1" dirty="0">
                <a:solidFill>
                  <a:schemeClr val="dk1"/>
                </a:solidFill>
                <a:latin typeface="+mn-lt"/>
                <a:ea typeface="+mn-ea"/>
              </a:rPr>
              <a:t>数据存储</a:t>
            </a:r>
          </a:p>
        </p:txBody>
      </p:sp>
      <p:sp>
        <p:nvSpPr>
          <p:cNvPr id="9" name="右箭头 8"/>
          <p:cNvSpPr>
            <a:spLocks noChangeArrowheads="1"/>
          </p:cNvSpPr>
          <p:nvPr/>
        </p:nvSpPr>
        <p:spPr bwMode="auto">
          <a:xfrm>
            <a:off x="4860925" y="2457450"/>
            <a:ext cx="1727200" cy="544513"/>
          </a:xfrm>
          <a:prstGeom prst="rightArrow">
            <a:avLst>
              <a:gd name="adj1" fmla="val 50000"/>
              <a:gd name="adj2" fmla="val 50003"/>
            </a:avLst>
          </a:prstGeom>
          <a:solidFill>
            <a:srgbClr val="F79646">
              <a:alpha val="67000"/>
            </a:srgbClr>
          </a:solidFill>
          <a:ln>
            <a:noFill/>
          </a:ln>
          <a:extLst>
            <a:ext uri="{91240B29-F687-4F45-9708-019B960494DF}">
              <a14:hiddenLine xmlns:a14="http://schemas.microsoft.com/office/drawing/2010/main" w="25400" algn="ctr">
                <a:solidFill>
                  <a:schemeClr val="tx1"/>
                </a:solidFill>
                <a:miter lim="800000"/>
                <a:headEnd/>
                <a:tailEnd/>
              </a14:hiddenLine>
            </a:ext>
          </a:extLst>
        </p:spPr>
        <p:txBody>
          <a:bodyPr anchor="ctr"/>
          <a:lstStyle/>
          <a:p>
            <a:pPr algn="ctr">
              <a:defRPr/>
            </a:pPr>
            <a:endParaRPr lang="zh-CN" altLang="en-US">
              <a:solidFill>
                <a:schemeClr val="lt1"/>
              </a:solidFill>
              <a:latin typeface="+mn-lt"/>
              <a:ea typeface="+mn-ea"/>
            </a:endParaRPr>
          </a:p>
        </p:txBody>
      </p:sp>
      <p:sp>
        <p:nvSpPr>
          <p:cNvPr id="17" name="圆角矩形 16"/>
          <p:cNvSpPr>
            <a:spLocks noChangeArrowheads="1"/>
          </p:cNvSpPr>
          <p:nvPr/>
        </p:nvSpPr>
        <p:spPr bwMode="auto">
          <a:xfrm>
            <a:off x="6732588" y="1268413"/>
            <a:ext cx="1800225" cy="893762"/>
          </a:xfrm>
          <a:prstGeom prst="roundRect">
            <a:avLst>
              <a:gd name="adj" fmla="val 16667"/>
            </a:avLst>
          </a:prstGeom>
          <a:solidFill>
            <a:srgbClr val="4BACC6">
              <a:alpha val="69000"/>
            </a:srgbClr>
          </a:solidFill>
          <a:ln w="12700" algn="ctr">
            <a:solidFill>
              <a:schemeClr val="tx1"/>
            </a:solidFill>
            <a:round/>
            <a:headEnd/>
            <a:tailEnd/>
          </a:ln>
        </p:spPr>
        <p:txBody>
          <a:bodyPr anchor="ctr"/>
          <a:lstStyle/>
          <a:p>
            <a:pPr>
              <a:defRPr/>
            </a:pPr>
            <a:r>
              <a:rPr lang="zh-CN" altLang="en-US" sz="2400" b="1" dirty="0">
                <a:solidFill>
                  <a:schemeClr val="dk1"/>
                </a:solidFill>
                <a:latin typeface="+mn-lt"/>
                <a:ea typeface="+mn-ea"/>
              </a:rPr>
              <a:t>部署</a:t>
            </a:r>
            <a:endParaRPr lang="en-US" altLang="zh-CN" sz="2400" b="1" dirty="0">
              <a:solidFill>
                <a:schemeClr val="dk1"/>
              </a:solidFill>
              <a:latin typeface="+mn-lt"/>
              <a:ea typeface="+mn-ea"/>
            </a:endParaRPr>
          </a:p>
          <a:p>
            <a:pPr>
              <a:defRPr/>
            </a:pPr>
            <a:r>
              <a:rPr lang="en-US" altLang="zh-CN" sz="3200" dirty="0">
                <a:solidFill>
                  <a:schemeClr val="dk1"/>
                </a:solidFill>
                <a:latin typeface="+mn-lt"/>
                <a:ea typeface="+mn-ea"/>
              </a:rPr>
              <a:t>       </a:t>
            </a:r>
            <a:r>
              <a:rPr lang="zh-CN" altLang="en-US" sz="1600" b="1" dirty="0">
                <a:solidFill>
                  <a:schemeClr val="dk1"/>
                </a:solidFill>
                <a:latin typeface="+mn-lt"/>
                <a:ea typeface="+mn-ea"/>
              </a:rPr>
              <a:t>业务逻辑</a:t>
            </a:r>
            <a:endParaRPr lang="zh-CN" altLang="en-US" sz="2000" b="1" dirty="0">
              <a:solidFill>
                <a:schemeClr val="dk1"/>
              </a:solidFill>
              <a:latin typeface="+mn-lt"/>
              <a:ea typeface="+mn-ea"/>
            </a:endParaRPr>
          </a:p>
        </p:txBody>
      </p:sp>
      <p:sp>
        <p:nvSpPr>
          <p:cNvPr id="18" name="圆角矩形 17"/>
          <p:cNvSpPr>
            <a:spLocks noChangeArrowheads="1"/>
          </p:cNvSpPr>
          <p:nvPr/>
        </p:nvSpPr>
        <p:spPr bwMode="auto">
          <a:xfrm>
            <a:off x="6732588" y="2276475"/>
            <a:ext cx="1800225" cy="893763"/>
          </a:xfrm>
          <a:prstGeom prst="roundRect">
            <a:avLst>
              <a:gd name="adj" fmla="val 16667"/>
            </a:avLst>
          </a:prstGeom>
          <a:solidFill>
            <a:srgbClr val="4BACC6">
              <a:alpha val="69000"/>
            </a:srgbClr>
          </a:solidFill>
          <a:ln w="12700" algn="ctr">
            <a:solidFill>
              <a:schemeClr val="tx1"/>
            </a:solidFill>
            <a:round/>
            <a:headEnd/>
            <a:tailEnd/>
          </a:ln>
        </p:spPr>
        <p:txBody>
          <a:bodyPr anchor="ctr"/>
          <a:lstStyle/>
          <a:p>
            <a:pPr>
              <a:defRPr/>
            </a:pPr>
            <a:r>
              <a:rPr lang="zh-CN" altLang="en-US" sz="2400" b="1" dirty="0">
                <a:solidFill>
                  <a:schemeClr val="dk1"/>
                </a:solidFill>
                <a:latin typeface="+mn-lt"/>
                <a:ea typeface="+mn-ea"/>
              </a:rPr>
              <a:t>部署</a:t>
            </a:r>
            <a:endParaRPr lang="en-US" altLang="zh-CN" sz="2400" b="1" dirty="0">
              <a:solidFill>
                <a:schemeClr val="dk1"/>
              </a:solidFill>
              <a:latin typeface="+mn-lt"/>
              <a:ea typeface="+mn-ea"/>
            </a:endParaRPr>
          </a:p>
          <a:p>
            <a:pPr>
              <a:defRPr/>
            </a:pPr>
            <a:r>
              <a:rPr lang="en-US" altLang="zh-CN" sz="3200" dirty="0">
                <a:solidFill>
                  <a:schemeClr val="dk1"/>
                </a:solidFill>
                <a:latin typeface="+mn-lt"/>
                <a:ea typeface="+mn-ea"/>
              </a:rPr>
              <a:t>       </a:t>
            </a:r>
            <a:r>
              <a:rPr lang="zh-CN" altLang="en-US" sz="1600" b="1" dirty="0">
                <a:solidFill>
                  <a:schemeClr val="dk1"/>
                </a:solidFill>
                <a:latin typeface="+mn-lt"/>
                <a:ea typeface="+mn-ea"/>
              </a:rPr>
              <a:t>基础能力</a:t>
            </a:r>
            <a:endParaRPr lang="zh-CN" altLang="en-US" sz="2000" b="1" dirty="0">
              <a:solidFill>
                <a:schemeClr val="dk1"/>
              </a:solidFill>
              <a:latin typeface="+mn-lt"/>
              <a:ea typeface="+mn-ea"/>
            </a:endParaRPr>
          </a:p>
        </p:txBody>
      </p:sp>
      <p:sp>
        <p:nvSpPr>
          <p:cNvPr id="19" name="圆角矩形 18"/>
          <p:cNvSpPr>
            <a:spLocks noChangeArrowheads="1"/>
          </p:cNvSpPr>
          <p:nvPr/>
        </p:nvSpPr>
        <p:spPr bwMode="auto">
          <a:xfrm>
            <a:off x="6732588" y="3284538"/>
            <a:ext cx="1800225" cy="893762"/>
          </a:xfrm>
          <a:prstGeom prst="roundRect">
            <a:avLst>
              <a:gd name="adj" fmla="val 16667"/>
            </a:avLst>
          </a:prstGeom>
          <a:solidFill>
            <a:srgbClr val="4BACC6">
              <a:alpha val="69000"/>
            </a:srgbClr>
          </a:solidFill>
          <a:ln w="12700" algn="ctr">
            <a:solidFill>
              <a:schemeClr val="tx1"/>
            </a:solidFill>
            <a:round/>
            <a:headEnd/>
            <a:tailEnd/>
          </a:ln>
        </p:spPr>
        <p:txBody>
          <a:bodyPr anchor="ctr"/>
          <a:lstStyle/>
          <a:p>
            <a:pPr>
              <a:defRPr/>
            </a:pPr>
            <a:r>
              <a:rPr lang="zh-CN" altLang="en-US" sz="2400" b="1" dirty="0">
                <a:solidFill>
                  <a:schemeClr val="dk1"/>
                </a:solidFill>
                <a:latin typeface="+mn-lt"/>
                <a:ea typeface="+mn-ea"/>
              </a:rPr>
              <a:t>部署</a:t>
            </a:r>
            <a:endParaRPr lang="en-US" altLang="zh-CN" sz="2000" b="1" dirty="0">
              <a:solidFill>
                <a:schemeClr val="dk1"/>
              </a:solidFill>
              <a:latin typeface="+mn-lt"/>
              <a:ea typeface="+mn-ea"/>
            </a:endParaRPr>
          </a:p>
          <a:p>
            <a:pPr>
              <a:defRPr/>
            </a:pPr>
            <a:r>
              <a:rPr lang="en-US" altLang="zh-CN" sz="2000" b="1" dirty="0">
                <a:solidFill>
                  <a:schemeClr val="dk1"/>
                </a:solidFill>
                <a:latin typeface="+mn-lt"/>
                <a:ea typeface="+mn-ea"/>
              </a:rPr>
              <a:t>           </a:t>
            </a:r>
            <a:r>
              <a:rPr lang="en-US" altLang="zh-CN" sz="1600" b="1" dirty="0">
                <a:solidFill>
                  <a:schemeClr val="dk1"/>
                </a:solidFill>
                <a:latin typeface="+mn-lt"/>
                <a:ea typeface="+mn-ea"/>
              </a:rPr>
              <a:t> </a:t>
            </a:r>
            <a:r>
              <a:rPr lang="zh-CN" altLang="en-US" sz="1600" b="1" dirty="0">
                <a:solidFill>
                  <a:schemeClr val="dk1"/>
                </a:solidFill>
                <a:latin typeface="+mn-lt"/>
                <a:ea typeface="+mn-ea"/>
              </a:rPr>
              <a:t>数据存储</a:t>
            </a:r>
            <a:endParaRPr lang="en-US" altLang="zh-CN" sz="2400" b="1" dirty="0">
              <a:solidFill>
                <a:schemeClr val="dk1"/>
              </a:solidFill>
              <a:latin typeface="+mn-lt"/>
              <a:ea typeface="+mn-ea"/>
            </a:endParaRPr>
          </a:p>
        </p:txBody>
      </p:sp>
      <p:sp>
        <p:nvSpPr>
          <p:cNvPr id="15" name="Text Box 15"/>
          <p:cNvSpPr txBox="1">
            <a:spLocks noChangeArrowheads="1"/>
          </p:cNvSpPr>
          <p:nvPr/>
        </p:nvSpPr>
        <p:spPr bwMode="auto">
          <a:xfrm>
            <a:off x="0" y="-27384"/>
            <a:ext cx="9144000" cy="609600"/>
          </a:xfrm>
          <a:prstGeom prst="rect">
            <a:avLst/>
          </a:prstGeom>
          <a:gradFill rotWithShape="1">
            <a:gsLst>
              <a:gs pos="0">
                <a:srgbClr val="9B2D2A"/>
              </a:gs>
              <a:gs pos="80000">
                <a:srgbClr val="CB3D3A"/>
              </a:gs>
              <a:gs pos="100000">
                <a:srgbClr val="CE3B37"/>
              </a:gs>
            </a:gsLst>
            <a:lin ang="16200000"/>
          </a:gradFill>
          <a:ln w="9525" algn="ctr">
            <a:solidFill>
              <a:srgbClr val="BE4B48"/>
            </a:solidFill>
            <a:miter lim="800000"/>
            <a:headEnd/>
            <a:tailEnd/>
          </a:ln>
          <a:effectLst>
            <a:outerShdw dist="23000" dir="5400000" rotWithShape="0">
              <a:srgbClr val="000000">
                <a:alpha val="34999"/>
              </a:srgbClr>
            </a:outerShdw>
          </a:effec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4000" b="1" dirty="0">
                <a:solidFill>
                  <a:srgbClr val="FFFFFF"/>
                </a:solidFill>
                <a:latin typeface="黑体" pitchFamily="2" charset="-122"/>
                <a:ea typeface="黑体" pitchFamily="2" charset="-122"/>
              </a:rPr>
              <a:t>基础技术体系规划</a:t>
            </a:r>
            <a:r>
              <a:rPr lang="zh-CN" altLang="en-US" sz="4000" b="1" dirty="0" smtClean="0">
                <a:solidFill>
                  <a:srgbClr val="FFFFFF"/>
                </a:solidFill>
                <a:latin typeface="黑体" pitchFamily="2" charset="-122"/>
                <a:ea typeface="黑体" pitchFamily="2" charset="-122"/>
              </a:rPr>
              <a:t>的核心思路</a:t>
            </a:r>
            <a:endParaRPr lang="zh-CN" altLang="en-US" sz="4000" b="1" dirty="0">
              <a:solidFill>
                <a:srgbClr val="FFFF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6" grpId="0" animBg="1"/>
      <p:bldP spid="9" grpId="0" animBg="1"/>
      <p:bldP spid="17" grpId="0" animBg="1"/>
      <p:bldP spid="18" grpId="0" animBg="1"/>
      <p:bldP spid="1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10209</TotalTime>
  <Words>2040</Words>
  <Application>Microsoft Office PowerPoint</Application>
  <PresentationFormat>全屏显示(4:3)</PresentationFormat>
  <Paragraphs>354</Paragraphs>
  <Slides>27</Slides>
  <Notes>23</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Edward</dc:creator>
  <cp:lastModifiedBy>金明岩</cp:lastModifiedBy>
  <cp:revision>1378</cp:revision>
  <dcterms:created xsi:type="dcterms:W3CDTF">2008-11-11T04:17:17Z</dcterms:created>
  <dcterms:modified xsi:type="dcterms:W3CDTF">2012-01-04T05:23:03Z</dcterms:modified>
</cp:coreProperties>
</file>