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71" r:id="rId6"/>
    <p:sldId id="272" r:id="rId7"/>
    <p:sldId id="273" r:id="rId8"/>
    <p:sldId id="262" r:id="rId9"/>
    <p:sldId id="263" r:id="rId10"/>
    <p:sldId id="266" r:id="rId11"/>
    <p:sldId id="265" r:id="rId12"/>
    <p:sldId id="264" r:id="rId13"/>
    <p:sldId id="267" r:id="rId14"/>
    <p:sldId id="269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6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ave.gcs.com:808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3C80F2-6B1E-1334-23B0-4E322D8035EA}"/>
              </a:ext>
            </a:extLst>
          </p:cNvPr>
          <p:cNvSpPr txBox="1">
            <a:spLocks/>
          </p:cNvSpPr>
          <p:nvPr/>
        </p:nvSpPr>
        <p:spPr>
          <a:xfrm>
            <a:off x="1796995" y="5230288"/>
            <a:ext cx="69335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6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54A4"/>
                </a:solidFill>
                <a:latin typeface="Proxima Nova Alt Lt" panose="02000506030000020004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30/05/2023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Lansana KEITA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1598289"/>
            <a:ext cx="7766936" cy="1646302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1861AC"/>
                </a:solidFill>
              </a:rPr>
              <a:t>Mode opératoire</a:t>
            </a:r>
            <a:endParaRPr lang="fr-FR" b="1" dirty="0">
              <a:solidFill>
                <a:srgbClr val="1861A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3431401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>
                <a:solidFill>
                  <a:srgbClr val="1861AC"/>
                </a:solidFill>
              </a:rPr>
              <a:t>application WAVE</a:t>
            </a:r>
            <a:endParaRPr lang="fr-FR" sz="2800" dirty="0">
              <a:solidFill>
                <a:srgbClr val="186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564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12" y="1055429"/>
            <a:ext cx="4015127" cy="548302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683" y="28513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1861AC"/>
                </a:solidFill>
              </a:rPr>
              <a:t>7</a:t>
            </a:r>
            <a:r>
              <a:rPr lang="fr-FR" b="1" dirty="0" smtClean="0">
                <a:solidFill>
                  <a:srgbClr val="1861AC"/>
                </a:solidFill>
              </a:rPr>
              <a:t>. </a:t>
            </a:r>
            <a:r>
              <a:rPr lang="fr-FR" b="1" dirty="0" smtClean="0">
                <a:solidFill>
                  <a:srgbClr val="1861AC"/>
                </a:solidFill>
              </a:rPr>
              <a:t>Gestion des Trémies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200" dirty="0">
                <a:solidFill>
                  <a:schemeClr val="tx2"/>
                </a:solidFill>
              </a:rPr>
              <a:t/>
            </a:r>
            <a:br>
              <a:rPr lang="fr-FR" sz="2200" dirty="0">
                <a:solidFill>
                  <a:schemeClr val="tx2"/>
                </a:solidFill>
              </a:rPr>
            </a:b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5875" y="945535"/>
            <a:ext cx="4673461" cy="5435600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dirty="0">
                <a:solidFill>
                  <a:schemeClr val="tx2"/>
                </a:solidFill>
              </a:rPr>
              <a:t>Cliquer sur </a:t>
            </a:r>
            <a:r>
              <a:rPr lang="fr-FR" b="1" dirty="0" smtClean="0">
                <a:solidFill>
                  <a:srgbClr val="FF0000"/>
                </a:solidFill>
              </a:rPr>
              <a:t>Assemblage – Gestion des trémies</a:t>
            </a:r>
            <a:r>
              <a:rPr lang="fr-FR" dirty="0" smtClean="0">
                <a:solidFill>
                  <a:schemeClr val="tx2"/>
                </a:solidFill>
              </a:rPr>
              <a:t>, on sera redirigé vers la page des trémies.</a:t>
            </a:r>
          </a:p>
          <a:p>
            <a:pPr algn="just">
              <a:lnSpc>
                <a:spcPct val="150000"/>
              </a:lnSpc>
            </a:pPr>
            <a:r>
              <a:rPr lang="fr-FR" dirty="0" smtClean="0">
                <a:solidFill>
                  <a:schemeClr val="tx2"/>
                </a:solidFill>
              </a:rPr>
              <a:t>Il sera possible d’associer un composant à une trémie, modifier le contenu de la trémie, remplir avec les cartons et vider le contenu de la trémie.</a:t>
            </a:r>
          </a:p>
          <a:p>
            <a:pPr algn="just">
              <a:lnSpc>
                <a:spcPct val="150000"/>
              </a:lnSpc>
            </a:pPr>
            <a:r>
              <a:rPr lang="fr-FR" b="1" dirty="0" smtClean="0">
                <a:solidFill>
                  <a:schemeClr val="tx2"/>
                </a:solidFill>
              </a:rPr>
              <a:t>1. «</a:t>
            </a:r>
            <a:r>
              <a:rPr lang="fr-FR" b="1" dirty="0" smtClean="0">
                <a:solidFill>
                  <a:srgbClr val="FF0000"/>
                </a:solidFill>
              </a:rPr>
              <a:t>Fin OF</a:t>
            </a:r>
            <a:r>
              <a:rPr lang="fr-FR" b="1" dirty="0" smtClean="0">
                <a:solidFill>
                  <a:schemeClr val="tx2"/>
                </a:solidFill>
              </a:rPr>
              <a:t>» </a:t>
            </a:r>
            <a:r>
              <a:rPr lang="fr-FR" dirty="0" smtClean="0">
                <a:solidFill>
                  <a:schemeClr val="tx2"/>
                </a:solidFill>
              </a:rPr>
              <a:t>permet de clôturer le dernier OF en cours. </a:t>
            </a:r>
          </a:p>
          <a:p>
            <a:pPr algn="just">
              <a:lnSpc>
                <a:spcPct val="150000"/>
              </a:lnSpc>
            </a:pPr>
            <a:r>
              <a:rPr lang="fr-FR" dirty="0" smtClean="0">
                <a:solidFill>
                  <a:schemeClr val="tx2"/>
                </a:solidFill>
              </a:rPr>
              <a:t>2. «</a:t>
            </a:r>
            <a:r>
              <a:rPr lang="fr-FR" b="1" dirty="0" smtClean="0">
                <a:solidFill>
                  <a:srgbClr val="FF0000"/>
                </a:solidFill>
              </a:rPr>
              <a:t>OF Suivant</a:t>
            </a:r>
            <a:r>
              <a:rPr lang="fr-FR" dirty="0" smtClean="0">
                <a:solidFill>
                  <a:schemeClr val="tx2"/>
                </a:solidFill>
              </a:rPr>
              <a:t>»  permet de remplacer l’OF sur l’ensemble des trémies.</a:t>
            </a:r>
            <a:endParaRPr lang="fr-FR" dirty="0">
              <a:solidFill>
                <a:schemeClr val="tx2"/>
              </a:solidFill>
            </a:endParaRPr>
          </a:p>
        </p:txBody>
      </p:sp>
      <p:cxnSp>
        <p:nvCxnSpPr>
          <p:cNvPr id="9" name="Connecteur en angle 8"/>
          <p:cNvCxnSpPr/>
          <p:nvPr/>
        </p:nvCxnSpPr>
        <p:spPr>
          <a:xfrm>
            <a:off x="3136490" y="2266335"/>
            <a:ext cx="1815829" cy="816078"/>
          </a:xfrm>
          <a:prstGeom prst="bentConnector3">
            <a:avLst>
              <a:gd name="adj1" fmla="val 50000"/>
            </a:avLst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6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46" y="596430"/>
            <a:ext cx="9234519" cy="4781816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6567948" y="2231923"/>
            <a:ext cx="658762" cy="31463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7447936" y="2231923"/>
            <a:ext cx="658762" cy="31463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8278763" y="2241755"/>
            <a:ext cx="993056" cy="31463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482643" y="1356852"/>
            <a:ext cx="919317" cy="30971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474835" y="1356852"/>
            <a:ext cx="919317" cy="30971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425050" y="5378246"/>
            <a:ext cx="7932369" cy="1104183"/>
          </a:xfrm>
        </p:spPr>
        <p:txBody>
          <a:bodyPr/>
          <a:lstStyle/>
          <a:p>
            <a:pPr algn="just"/>
            <a:r>
              <a:rPr lang="fr-FR" sz="1800" dirty="0" smtClean="0">
                <a:solidFill>
                  <a:schemeClr val="tx2"/>
                </a:solidFill>
              </a:rPr>
              <a:t>«</a:t>
            </a:r>
            <a:r>
              <a:rPr lang="fr-FR" sz="1800" b="1" dirty="0" smtClean="0">
                <a:solidFill>
                  <a:srgbClr val="FF0000"/>
                </a:solidFill>
              </a:rPr>
              <a:t>Remplir</a:t>
            </a:r>
            <a:r>
              <a:rPr lang="fr-FR" sz="1800" dirty="0" smtClean="0">
                <a:solidFill>
                  <a:schemeClr val="tx2"/>
                </a:solidFill>
              </a:rPr>
              <a:t>» permet d’enregistrer tous les cartons de composants utilisés pour un OF bien précis afin d’assurer une traçabilité.</a:t>
            </a:r>
          </a:p>
        </p:txBody>
      </p:sp>
    </p:spTree>
    <p:extLst>
      <p:ext uri="{BB962C8B-B14F-4D97-AF65-F5344CB8AC3E}">
        <p14:creationId xmlns:p14="http://schemas.microsoft.com/office/powerpoint/2010/main" val="4027520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12" y="1055429"/>
            <a:ext cx="4015127" cy="548302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683" y="28513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1861AC"/>
                </a:solidFill>
              </a:rPr>
              <a:t>8</a:t>
            </a:r>
            <a:r>
              <a:rPr lang="fr-FR" b="1" dirty="0" smtClean="0">
                <a:solidFill>
                  <a:srgbClr val="1861AC"/>
                </a:solidFill>
              </a:rPr>
              <a:t>. </a:t>
            </a:r>
            <a:r>
              <a:rPr lang="fr-FR" b="1" dirty="0" smtClean="0">
                <a:solidFill>
                  <a:srgbClr val="1861AC"/>
                </a:solidFill>
              </a:rPr>
              <a:t>Assemblage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200" dirty="0">
                <a:solidFill>
                  <a:schemeClr val="tx2"/>
                </a:solidFill>
              </a:rPr>
              <a:t/>
            </a:r>
            <a:br>
              <a:rPr lang="fr-FR" sz="2200" dirty="0">
                <a:solidFill>
                  <a:schemeClr val="tx2"/>
                </a:solidFill>
              </a:rPr>
            </a:b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145" y="1826050"/>
            <a:ext cx="4673461" cy="4043808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dirty="0">
                <a:solidFill>
                  <a:schemeClr val="tx2"/>
                </a:solidFill>
              </a:rPr>
              <a:t>Cliquer sur </a:t>
            </a:r>
            <a:r>
              <a:rPr lang="fr-FR" b="1" dirty="0" smtClean="0">
                <a:solidFill>
                  <a:srgbClr val="FF0000"/>
                </a:solidFill>
              </a:rPr>
              <a:t>Assemblage – Déclaration de production</a:t>
            </a:r>
            <a:r>
              <a:rPr lang="fr-FR" dirty="0" smtClean="0">
                <a:solidFill>
                  <a:schemeClr val="tx2"/>
                </a:solidFill>
              </a:rPr>
              <a:t>, renseigner son </a:t>
            </a:r>
            <a:r>
              <a:rPr lang="fr-FR" dirty="0">
                <a:solidFill>
                  <a:schemeClr val="tx2"/>
                </a:solidFill>
              </a:rPr>
              <a:t>code </a:t>
            </a:r>
            <a:r>
              <a:rPr lang="fr-FR" dirty="0" smtClean="0">
                <a:solidFill>
                  <a:schemeClr val="tx2"/>
                </a:solidFill>
              </a:rPr>
              <a:t>opérateur et le numéro OF.</a:t>
            </a:r>
          </a:p>
          <a:p>
            <a:pPr algn="just">
              <a:lnSpc>
                <a:spcPct val="150000"/>
              </a:lnSpc>
            </a:pPr>
            <a:r>
              <a:rPr lang="fr-FR" dirty="0" smtClean="0">
                <a:solidFill>
                  <a:schemeClr val="tx2"/>
                </a:solidFill>
              </a:rPr>
              <a:t>On sera en suite redirigé vers la  déclaration de l’assemblage + l’impression de l’étiquette carton.</a:t>
            </a:r>
            <a:endParaRPr lang="fr-FR" dirty="0">
              <a:solidFill>
                <a:schemeClr val="tx2"/>
              </a:solidFill>
            </a:endParaRPr>
          </a:p>
          <a:p>
            <a:pPr algn="just"/>
            <a:r>
              <a:rPr lang="fr-FR" b="1" dirty="0" smtClean="0">
                <a:solidFill>
                  <a:schemeClr val="tx2"/>
                </a:solidFill>
              </a:rPr>
              <a:t>NB:</a:t>
            </a:r>
            <a:r>
              <a:rPr lang="fr-FR" dirty="0" smtClean="0">
                <a:solidFill>
                  <a:schemeClr val="tx2"/>
                </a:solidFill>
              </a:rPr>
              <a:t> Pour la première déclaration, le numéro OF n’est pas obligatoire.</a:t>
            </a:r>
          </a:p>
        </p:txBody>
      </p:sp>
      <p:cxnSp>
        <p:nvCxnSpPr>
          <p:cNvPr id="9" name="Connecteur en angle 8"/>
          <p:cNvCxnSpPr/>
          <p:nvPr/>
        </p:nvCxnSpPr>
        <p:spPr>
          <a:xfrm>
            <a:off x="3628103" y="2615381"/>
            <a:ext cx="1393042" cy="806245"/>
          </a:xfrm>
          <a:prstGeom prst="bentConnector3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951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490521" y="5267122"/>
            <a:ext cx="8596669" cy="1104183"/>
          </a:xfrm>
        </p:spPr>
        <p:txBody>
          <a:bodyPr/>
          <a:lstStyle/>
          <a:p>
            <a:pPr algn="just"/>
            <a:r>
              <a:rPr lang="fr-FR" sz="1800" dirty="0" smtClean="0">
                <a:solidFill>
                  <a:schemeClr val="tx2"/>
                </a:solidFill>
              </a:rPr>
              <a:t>Le N° Palette, carton sont des valeurs calculées automatiques, le </a:t>
            </a:r>
            <a:r>
              <a:rPr lang="fr-FR" sz="1800" b="1" dirty="0" smtClean="0">
                <a:solidFill>
                  <a:srgbClr val="FF0000"/>
                </a:solidFill>
              </a:rPr>
              <a:t>N° Carton</a:t>
            </a:r>
            <a:r>
              <a:rPr lang="fr-FR" sz="1800" dirty="0" smtClean="0">
                <a:solidFill>
                  <a:srgbClr val="FF0000"/>
                </a:solidFill>
              </a:rPr>
              <a:t> </a:t>
            </a:r>
            <a:r>
              <a:rPr lang="fr-FR" sz="1800" dirty="0" smtClean="0">
                <a:solidFill>
                  <a:schemeClr val="tx2"/>
                </a:solidFill>
              </a:rPr>
              <a:t>ne contient pas de lettre.</a:t>
            </a:r>
          </a:p>
          <a:p>
            <a:pPr algn="just"/>
            <a:r>
              <a:rPr lang="fr-FR" sz="1800" dirty="0" smtClean="0">
                <a:solidFill>
                  <a:schemeClr val="tx2"/>
                </a:solidFill>
              </a:rPr>
              <a:t>NB: Utiliser « </a:t>
            </a:r>
            <a:r>
              <a:rPr lang="fr-FR" sz="1800" b="1" dirty="0" smtClean="0">
                <a:solidFill>
                  <a:srgbClr val="FF0000"/>
                </a:solidFill>
              </a:rPr>
              <a:t>Impression + Fin Palette</a:t>
            </a:r>
            <a:r>
              <a:rPr lang="fr-FR" sz="1800" dirty="0" smtClean="0">
                <a:solidFill>
                  <a:schemeClr val="tx2"/>
                </a:solidFill>
              </a:rPr>
              <a:t> » uniquement pour la fin de palette </a:t>
            </a:r>
            <a:endParaRPr lang="fr-FR" sz="1800" dirty="0">
              <a:solidFill>
                <a:schemeClr val="tx2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409" y="421419"/>
            <a:ext cx="6193603" cy="454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4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34" y="886542"/>
            <a:ext cx="3961006" cy="465885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683" y="226143"/>
            <a:ext cx="8596668" cy="650569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1861AC"/>
                </a:solidFill>
              </a:rPr>
              <a:t>9</a:t>
            </a:r>
            <a:r>
              <a:rPr lang="fr-FR" b="1" dirty="0" smtClean="0">
                <a:solidFill>
                  <a:srgbClr val="1861AC"/>
                </a:solidFill>
              </a:rPr>
              <a:t>. </a:t>
            </a:r>
            <a:r>
              <a:rPr lang="fr-FR" b="1" dirty="0" smtClean="0">
                <a:solidFill>
                  <a:srgbClr val="1861AC"/>
                </a:solidFill>
              </a:rPr>
              <a:t>Vérification de 24H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200" dirty="0">
                <a:solidFill>
                  <a:schemeClr val="tx2"/>
                </a:solidFill>
              </a:rPr>
              <a:t/>
            </a:r>
            <a:br>
              <a:rPr lang="fr-FR" sz="2200" dirty="0">
                <a:solidFill>
                  <a:schemeClr val="tx2"/>
                </a:solidFill>
              </a:rPr>
            </a:b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9514" y="5555227"/>
            <a:ext cx="7413105" cy="1229032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1400" b="1" dirty="0" smtClean="0">
                <a:solidFill>
                  <a:schemeClr val="tx2"/>
                </a:solidFill>
              </a:rPr>
              <a:t>NB: </a:t>
            </a:r>
            <a:r>
              <a:rPr lang="fr-FR" sz="1400" dirty="0" smtClean="0">
                <a:solidFill>
                  <a:schemeClr val="tx2"/>
                </a:solidFill>
              </a:rPr>
              <a:t>En renseignant les champs, l’application scanne l’ensemble des cartons de la palette pour déterminer si la palette a fait au moins 24H avant de pouvoir l’utiliser.</a:t>
            </a:r>
          </a:p>
          <a:p>
            <a:pPr algn="just">
              <a:lnSpc>
                <a:spcPct val="150000"/>
              </a:lnSpc>
            </a:pPr>
            <a:r>
              <a:rPr lang="fr-FR" sz="1400" b="1" dirty="0" smtClean="0">
                <a:solidFill>
                  <a:schemeClr val="tx2"/>
                </a:solidFill>
              </a:rPr>
              <a:t>Le bouton production </a:t>
            </a:r>
            <a:r>
              <a:rPr lang="fr-FR" sz="1400" dirty="0" smtClean="0">
                <a:solidFill>
                  <a:schemeClr val="tx2"/>
                </a:solidFill>
              </a:rPr>
              <a:t>: permet de mettre en production la palette.</a:t>
            </a:r>
          </a:p>
        </p:txBody>
      </p:sp>
      <p:cxnSp>
        <p:nvCxnSpPr>
          <p:cNvPr id="7" name="Connecteur en angle 6"/>
          <p:cNvCxnSpPr/>
          <p:nvPr/>
        </p:nvCxnSpPr>
        <p:spPr>
          <a:xfrm flipV="1">
            <a:off x="3295048" y="3067667"/>
            <a:ext cx="1542969" cy="1522795"/>
          </a:xfrm>
          <a:prstGeom prst="bentConnector3">
            <a:avLst>
              <a:gd name="adj1" fmla="val 58284"/>
            </a:avLst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955" y="1709737"/>
            <a:ext cx="4541898" cy="32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85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90" y="850492"/>
            <a:ext cx="3638550" cy="495054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683" y="226143"/>
            <a:ext cx="8596668" cy="650569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1861AC"/>
                </a:solidFill>
              </a:rPr>
              <a:t>10. </a:t>
            </a:r>
            <a:r>
              <a:rPr lang="fr-FR" b="1" dirty="0" smtClean="0">
                <a:solidFill>
                  <a:srgbClr val="1861AC"/>
                </a:solidFill>
              </a:rPr>
              <a:t>Réimprimer l’étiquette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200" dirty="0">
                <a:solidFill>
                  <a:schemeClr val="tx2"/>
                </a:solidFill>
              </a:rPr>
              <a:t/>
            </a:r>
            <a:br>
              <a:rPr lang="fr-FR" sz="2200" dirty="0">
                <a:solidFill>
                  <a:schemeClr val="tx2"/>
                </a:solidFill>
              </a:rPr>
            </a:b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9514" y="5879689"/>
            <a:ext cx="7413105" cy="904569"/>
          </a:xfrm>
          <a:ln w="1270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fr-FR" b="1" dirty="0" smtClean="0">
                <a:solidFill>
                  <a:schemeClr val="tx2"/>
                </a:solidFill>
              </a:rPr>
              <a:t>NB: </a:t>
            </a:r>
            <a:r>
              <a:rPr lang="fr-FR" dirty="0" smtClean="0">
                <a:solidFill>
                  <a:schemeClr val="tx2"/>
                </a:solidFill>
              </a:rPr>
              <a:t>Vous devez obligatoire préciser votre Code Opérateur et le motif afin  de conserver les informations pour des fins utiles.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249" y="935704"/>
            <a:ext cx="4288350" cy="475717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7" name="Connecteur en angle 6"/>
          <p:cNvCxnSpPr/>
          <p:nvPr/>
        </p:nvCxnSpPr>
        <p:spPr>
          <a:xfrm flipV="1">
            <a:off x="3578942" y="2664542"/>
            <a:ext cx="1799307" cy="904568"/>
          </a:xfrm>
          <a:prstGeom prst="bentConnector3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036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36796" y="211941"/>
            <a:ext cx="7766936" cy="692627"/>
          </a:xfrm>
        </p:spPr>
        <p:txBody>
          <a:bodyPr/>
          <a:lstStyle/>
          <a:p>
            <a:pPr algn="just"/>
            <a:r>
              <a:rPr lang="fr-FR" sz="3200" b="1" dirty="0" smtClean="0">
                <a:solidFill>
                  <a:srgbClr val="1861AC"/>
                </a:solidFill>
              </a:rPr>
              <a:t>11. </a:t>
            </a:r>
            <a:r>
              <a:rPr lang="fr-FR" sz="3200" b="1" dirty="0" smtClean="0">
                <a:solidFill>
                  <a:srgbClr val="1861AC"/>
                </a:solidFill>
              </a:rPr>
              <a:t>Historique</a:t>
            </a:r>
            <a:endParaRPr lang="fr-FR" sz="3200" b="1" dirty="0">
              <a:solidFill>
                <a:srgbClr val="1861A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27587" y="1405955"/>
            <a:ext cx="8760541" cy="4668841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>
                <a:solidFill>
                  <a:srgbClr val="002060"/>
                </a:solidFill>
              </a:rPr>
              <a:t>Dans cette partie, vous avez la possibilité de voir l’historique des injections, assemblages, trémies, et tous les cartons de composants dans </a:t>
            </a:r>
            <a:r>
              <a:rPr lang="fr-FR" b="1" dirty="0" smtClean="0">
                <a:solidFill>
                  <a:srgbClr val="FF0000"/>
                </a:solidFill>
              </a:rPr>
              <a:t>Suivi OF</a:t>
            </a:r>
            <a:r>
              <a:rPr lang="fr-FR" dirty="0" smtClean="0">
                <a:solidFill>
                  <a:srgbClr val="002060"/>
                </a:solidFill>
              </a:rPr>
              <a:t> et de créer une nouvelle trémie.</a:t>
            </a:r>
            <a:endParaRPr lang="fr-FR" dirty="0">
              <a:solidFill>
                <a:srgbClr val="002060"/>
              </a:solidFill>
            </a:endParaRPr>
          </a:p>
          <a:p>
            <a:pPr algn="just"/>
            <a:r>
              <a:rPr lang="fr-FR" b="1" dirty="0" smtClean="0">
                <a:solidFill>
                  <a:srgbClr val="002060"/>
                </a:solidFill>
              </a:rPr>
              <a:t>Dans chaque catégorie ou section : </a:t>
            </a:r>
          </a:p>
          <a:p>
            <a:pPr algn="just"/>
            <a:r>
              <a:rPr lang="fr-FR" dirty="0" smtClean="0">
                <a:solidFill>
                  <a:srgbClr val="002060"/>
                </a:solidFill>
              </a:rPr>
              <a:t>			    Permet d’accéder à l’ensemble des modifications effectuées avec 			    le code utilisateur de la personne qui a effectuée la modification plus date-heure de modification et le motif également. </a:t>
            </a:r>
          </a:p>
          <a:p>
            <a:pPr algn="just"/>
            <a:endParaRPr lang="fr-FR" dirty="0" smtClean="0">
              <a:solidFill>
                <a:srgbClr val="002060"/>
              </a:solidFill>
            </a:endParaRPr>
          </a:p>
          <a:p>
            <a:pPr algn="just"/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smtClean="0">
                <a:solidFill>
                  <a:srgbClr val="002060"/>
                </a:solidFill>
              </a:rPr>
              <a:t>                        Permet de faire une recherche sur le N° OF ou le N° Article pour 			     en suite télécharger le PDF si besoin.</a:t>
            </a:r>
          </a:p>
          <a:p>
            <a:pPr algn="just"/>
            <a:endParaRPr lang="fr-FR" dirty="0">
              <a:solidFill>
                <a:srgbClr val="002060"/>
              </a:solidFill>
            </a:endParaRPr>
          </a:p>
          <a:p>
            <a:pPr algn="just"/>
            <a:r>
              <a:rPr lang="fr-FR" dirty="0" smtClean="0">
                <a:solidFill>
                  <a:srgbClr val="002060"/>
                </a:solidFill>
              </a:rPr>
              <a:t>         Permet de télécharger le fichier </a:t>
            </a:r>
            <a:r>
              <a:rPr lang="fr-FR" dirty="0" err="1" smtClean="0">
                <a:solidFill>
                  <a:srgbClr val="002060"/>
                </a:solidFill>
              </a:rPr>
              <a:t>pdf</a:t>
            </a:r>
            <a:r>
              <a:rPr lang="fr-FR" dirty="0" smtClean="0">
                <a:solidFill>
                  <a:srgbClr val="002060"/>
                </a:solidFill>
              </a:rPr>
              <a:t> avec le résultat obtenu à partir du filtre</a:t>
            </a:r>
          </a:p>
          <a:p>
            <a:pPr algn="just"/>
            <a:r>
              <a:rPr lang="fr-FR" dirty="0">
                <a:solidFill>
                  <a:srgbClr val="002060"/>
                </a:solidFill>
              </a:rPr>
              <a:t>	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76" y="2809846"/>
            <a:ext cx="1504950" cy="5429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26" y="4077608"/>
            <a:ext cx="1485900" cy="5238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76" y="5139508"/>
            <a:ext cx="4762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8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3729"/>
          </a:xfrm>
        </p:spPr>
        <p:txBody>
          <a:bodyPr/>
          <a:lstStyle/>
          <a:p>
            <a:r>
              <a:rPr lang="fr-FR" b="1" dirty="0" smtClean="0">
                <a:solidFill>
                  <a:srgbClr val="1861AC"/>
                </a:solidFill>
              </a:rPr>
              <a:t>Lien vers l’application	/ Accueil</a:t>
            </a:r>
            <a:endParaRPr lang="fr-FR" b="1" dirty="0">
              <a:solidFill>
                <a:srgbClr val="1861AC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08305"/>
            <a:ext cx="8596668" cy="4839979"/>
          </a:xfrm>
        </p:spPr>
        <p:txBody>
          <a:bodyPr/>
          <a:lstStyle/>
          <a:p>
            <a:r>
              <a:rPr lang="fr-FR" dirty="0" smtClean="0"/>
              <a:t>Pour accéder </a:t>
            </a:r>
            <a:r>
              <a:rPr lang="fr-FR" dirty="0"/>
              <a:t>à </a:t>
            </a:r>
            <a:r>
              <a:rPr lang="fr-FR" dirty="0" smtClean="0"/>
              <a:t>l’application </a:t>
            </a:r>
            <a:r>
              <a:rPr lang="fr-FR" dirty="0"/>
              <a:t>: </a:t>
            </a:r>
            <a:r>
              <a:rPr lang="fr-FR" dirty="0">
                <a:solidFill>
                  <a:srgbClr val="1861AC"/>
                </a:solidFill>
                <a:hlinkClick r:id="rId2"/>
              </a:rPr>
              <a:t>http://</a:t>
            </a:r>
            <a:r>
              <a:rPr lang="fr-FR" dirty="0" smtClean="0">
                <a:solidFill>
                  <a:srgbClr val="1861AC"/>
                </a:solidFill>
                <a:hlinkClick r:id="rId2"/>
              </a:rPr>
              <a:t>wave.gcs.com:8080</a:t>
            </a:r>
            <a:r>
              <a:rPr lang="fr-FR" dirty="0" smtClean="0">
                <a:solidFill>
                  <a:srgbClr val="1861AC"/>
                </a:solidFill>
              </a:rPr>
              <a:t> 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37" y="2227334"/>
            <a:ext cx="7751048" cy="386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6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76" y="1133799"/>
            <a:ext cx="3961006" cy="528666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683" y="285135"/>
            <a:ext cx="8596668" cy="1320800"/>
          </a:xfrm>
        </p:spPr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b="1" dirty="0">
                <a:solidFill>
                  <a:srgbClr val="1861AC"/>
                </a:solidFill>
              </a:rPr>
              <a:t>Enregistrer un </a:t>
            </a:r>
            <a:r>
              <a:rPr lang="fr-FR" b="1" dirty="0" smtClean="0">
                <a:solidFill>
                  <a:srgbClr val="1861AC"/>
                </a:solidFill>
              </a:rPr>
              <a:t>utilisateur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200" dirty="0">
                <a:solidFill>
                  <a:schemeClr val="tx2"/>
                </a:solidFill>
              </a:rPr>
              <a:t/>
            </a:r>
            <a:br>
              <a:rPr lang="fr-FR" sz="2200" dirty="0">
                <a:solidFill>
                  <a:schemeClr val="tx2"/>
                </a:solidFill>
              </a:rPr>
            </a:b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37451" y="2183840"/>
            <a:ext cx="4488832" cy="1823617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endParaRPr lang="fr-FR" dirty="0">
              <a:solidFill>
                <a:schemeClr val="tx2"/>
              </a:solidFill>
            </a:endParaRPr>
          </a:p>
          <a:p>
            <a:pPr algn="just"/>
            <a:r>
              <a:rPr lang="fr-FR" dirty="0" smtClean="0">
                <a:solidFill>
                  <a:schemeClr val="tx2"/>
                </a:solidFill>
              </a:rPr>
              <a:t>Toutes les actions liées à </a:t>
            </a:r>
            <a:r>
              <a:rPr lang="fr-FR" b="1" dirty="0" smtClean="0">
                <a:solidFill>
                  <a:srgbClr val="FF0000"/>
                </a:solidFill>
              </a:rPr>
              <a:t>Historique </a:t>
            </a:r>
            <a:r>
              <a:rPr lang="fr-FR" dirty="0" smtClean="0">
                <a:solidFill>
                  <a:schemeClr val="tx2"/>
                </a:solidFill>
              </a:rPr>
              <a:t>sont effectuées par le chef d’équipe, le </a:t>
            </a:r>
            <a:r>
              <a:rPr lang="fr-FR" dirty="0">
                <a:solidFill>
                  <a:schemeClr val="tx2"/>
                </a:solidFill>
              </a:rPr>
              <a:t>code d’un opérateur n’est pas </a:t>
            </a:r>
            <a:r>
              <a:rPr lang="fr-FR" dirty="0" smtClean="0">
                <a:solidFill>
                  <a:schemeClr val="tx2"/>
                </a:solidFill>
              </a:rPr>
              <a:t>accepté.</a:t>
            </a:r>
            <a:endParaRPr lang="fr-FR" b="1" dirty="0" smtClean="0">
              <a:solidFill>
                <a:srgbClr val="FF0000"/>
              </a:solidFill>
            </a:endParaRPr>
          </a:p>
        </p:txBody>
      </p:sp>
      <p:cxnSp>
        <p:nvCxnSpPr>
          <p:cNvPr id="7" name="Connecteur en angle 6"/>
          <p:cNvCxnSpPr>
            <a:endCxn id="4" idx="1"/>
          </p:cNvCxnSpPr>
          <p:nvPr/>
        </p:nvCxnSpPr>
        <p:spPr>
          <a:xfrm flipV="1">
            <a:off x="3585858" y="3095649"/>
            <a:ext cx="1651593" cy="1099446"/>
          </a:xfrm>
          <a:prstGeom prst="bentConnector3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5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69" y="945535"/>
            <a:ext cx="3638550" cy="575765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683" y="285135"/>
            <a:ext cx="8596668" cy="660400"/>
          </a:xfrm>
        </p:spPr>
        <p:txBody>
          <a:bodyPr>
            <a:noAutofit/>
          </a:bodyPr>
          <a:lstStyle/>
          <a:p>
            <a:r>
              <a:rPr lang="fr-FR" sz="2800" b="1" dirty="0" smtClean="0">
                <a:solidFill>
                  <a:srgbClr val="1861AC"/>
                </a:solidFill>
              </a:rPr>
              <a:t>2. Enregistrer </a:t>
            </a:r>
            <a:r>
              <a:rPr lang="fr-FR" sz="2800" b="1" dirty="0">
                <a:solidFill>
                  <a:srgbClr val="1861AC"/>
                </a:solidFill>
              </a:rPr>
              <a:t>un </a:t>
            </a:r>
            <a:r>
              <a:rPr lang="fr-FR" sz="2800" b="1" dirty="0" smtClean="0">
                <a:solidFill>
                  <a:srgbClr val="1861AC"/>
                </a:solidFill>
              </a:rPr>
              <a:t>utilisateur par le chef d’équipe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1800" dirty="0">
                <a:solidFill>
                  <a:schemeClr val="tx2"/>
                </a:solidFill>
              </a:rPr>
              <a:t/>
            </a:r>
            <a:br>
              <a:rPr lang="fr-FR" sz="1800" dirty="0">
                <a:solidFill>
                  <a:schemeClr val="tx2"/>
                </a:solidFill>
              </a:rPr>
            </a:br>
            <a:endParaRPr lang="fr-FR" sz="2800" dirty="0">
              <a:solidFill>
                <a:schemeClr val="tx2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145" y="1005067"/>
            <a:ext cx="4447320" cy="5405565"/>
          </a:xfrm>
          <a:ln w="12700"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>
                <a:solidFill>
                  <a:schemeClr val="tx2"/>
                </a:solidFill>
              </a:rPr>
              <a:t>Cliquer </a:t>
            </a:r>
            <a:r>
              <a:rPr lang="fr-FR" dirty="0" smtClean="0">
                <a:solidFill>
                  <a:schemeClr val="tx2"/>
                </a:solidFill>
              </a:rPr>
              <a:t>sur le bouton « </a:t>
            </a:r>
            <a:r>
              <a:rPr lang="fr-FR" b="1" dirty="0" smtClean="0">
                <a:solidFill>
                  <a:srgbClr val="FF0000"/>
                </a:solidFill>
              </a:rPr>
              <a:t>Nouveau</a:t>
            </a:r>
            <a:r>
              <a:rPr lang="fr-FR" dirty="0" smtClean="0">
                <a:solidFill>
                  <a:schemeClr val="tx2"/>
                </a:solidFill>
              </a:rPr>
              <a:t> » et remplir le formulaire ci-dessous.</a:t>
            </a:r>
          </a:p>
        </p:txBody>
      </p:sp>
      <p:cxnSp>
        <p:nvCxnSpPr>
          <p:cNvPr id="11" name="Connecteur en angle 10"/>
          <p:cNvCxnSpPr/>
          <p:nvPr/>
        </p:nvCxnSpPr>
        <p:spPr>
          <a:xfrm flipV="1">
            <a:off x="3276944" y="4424516"/>
            <a:ext cx="1744201" cy="1710815"/>
          </a:xfrm>
          <a:prstGeom prst="bentConnector3">
            <a:avLst>
              <a:gd name="adj1" fmla="val 50000"/>
            </a:avLst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781" y="2079676"/>
            <a:ext cx="4385188" cy="429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0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630" y="953730"/>
            <a:ext cx="3638550" cy="520126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683" y="226143"/>
            <a:ext cx="8596668" cy="650569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1861AC"/>
                </a:solidFill>
              </a:rPr>
              <a:t>3. Création de trémie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200" dirty="0">
                <a:solidFill>
                  <a:schemeClr val="tx2"/>
                </a:solidFill>
              </a:rPr>
              <a:t/>
            </a:r>
            <a:br>
              <a:rPr lang="fr-FR" sz="2200" dirty="0">
                <a:solidFill>
                  <a:schemeClr val="tx2"/>
                </a:solidFill>
              </a:rPr>
            </a:b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6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8444" y="876712"/>
            <a:ext cx="3798462" cy="5278283"/>
          </a:xfrm>
          <a:prstGeom prst="rect">
            <a:avLst/>
          </a:prstGeom>
        </p:spPr>
      </p:pic>
      <p:cxnSp>
        <p:nvCxnSpPr>
          <p:cNvPr id="14" name="Connecteur en angle 13"/>
          <p:cNvCxnSpPr/>
          <p:nvPr/>
        </p:nvCxnSpPr>
        <p:spPr>
          <a:xfrm>
            <a:off x="3558356" y="3515853"/>
            <a:ext cx="2940767" cy="1547760"/>
          </a:xfrm>
          <a:prstGeom prst="bentConnector3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42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683" y="226143"/>
            <a:ext cx="8596668" cy="650569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1861AC"/>
                </a:solidFill>
              </a:rPr>
              <a:t>4</a:t>
            </a:r>
            <a:r>
              <a:rPr lang="fr-FR" b="1" dirty="0" smtClean="0">
                <a:solidFill>
                  <a:srgbClr val="1861AC"/>
                </a:solidFill>
              </a:rPr>
              <a:t>. Création de trémie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200" dirty="0">
                <a:solidFill>
                  <a:schemeClr val="tx2"/>
                </a:solidFill>
              </a:rPr>
              <a:t/>
            </a:r>
            <a:br>
              <a:rPr lang="fr-FR" sz="2200" dirty="0">
                <a:solidFill>
                  <a:schemeClr val="tx2"/>
                </a:solidFill>
              </a:rPr>
            </a:b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19" y="1111045"/>
            <a:ext cx="8849033" cy="4601497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1455174" y="1582994"/>
            <a:ext cx="1012723" cy="4621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34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39683" y="226143"/>
            <a:ext cx="8596668" cy="650569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1861AC"/>
                </a:solidFill>
              </a:rPr>
              <a:t>5. Ajouter l’imprimante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200" dirty="0">
                <a:solidFill>
                  <a:schemeClr val="tx2"/>
                </a:solidFill>
              </a:rPr>
              <a:t/>
            </a:r>
            <a:br>
              <a:rPr lang="fr-FR" sz="2200" dirty="0">
                <a:solidFill>
                  <a:schemeClr val="tx2"/>
                </a:solidFill>
              </a:rPr>
            </a:b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29" y="876711"/>
            <a:ext cx="4082810" cy="5809224"/>
          </a:xfrm>
          <a:prstGeom prst="rect">
            <a:avLst/>
          </a:prstGeom>
        </p:spPr>
      </p:pic>
      <p:cxnSp>
        <p:nvCxnSpPr>
          <p:cNvPr id="7" name="Connecteur en angle 6"/>
          <p:cNvCxnSpPr/>
          <p:nvPr/>
        </p:nvCxnSpPr>
        <p:spPr>
          <a:xfrm flipV="1">
            <a:off x="3623185" y="2654710"/>
            <a:ext cx="1558415" cy="796413"/>
          </a:xfrm>
          <a:prstGeom prst="bentConnector3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258" y="953728"/>
            <a:ext cx="4296697" cy="3982066"/>
          </a:xfrm>
          <a:prstGeom prst="rect">
            <a:avLst/>
          </a:prstGeom>
        </p:spPr>
      </p:pic>
      <p:sp>
        <p:nvSpPr>
          <p:cNvPr id="11" name="Espace réservé du contenu 3"/>
          <p:cNvSpPr>
            <a:spLocks noGrp="1"/>
          </p:cNvSpPr>
          <p:nvPr>
            <p:ph sz="half" idx="2"/>
          </p:nvPr>
        </p:nvSpPr>
        <p:spPr>
          <a:xfrm>
            <a:off x="5181600" y="4971022"/>
            <a:ext cx="4281949" cy="997972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b="1" dirty="0" smtClean="0">
                <a:solidFill>
                  <a:schemeClr val="tx2"/>
                </a:solidFill>
              </a:rPr>
              <a:t>NB: </a:t>
            </a:r>
            <a:r>
              <a:rPr lang="fr-FR" dirty="0" smtClean="0">
                <a:solidFill>
                  <a:schemeClr val="tx2"/>
                </a:solidFill>
              </a:rPr>
              <a:t>On associe une imprimante à un Pc afin d’imprimer l’étiquette.</a:t>
            </a:r>
          </a:p>
        </p:txBody>
      </p:sp>
    </p:spTree>
    <p:extLst>
      <p:ext uri="{BB962C8B-B14F-4D97-AF65-F5344CB8AC3E}">
        <p14:creationId xmlns:p14="http://schemas.microsoft.com/office/powerpoint/2010/main" val="97259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34" y="1133799"/>
            <a:ext cx="3961006" cy="528666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683" y="28513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1861AC"/>
                </a:solidFill>
              </a:rPr>
              <a:t>6</a:t>
            </a:r>
            <a:r>
              <a:rPr lang="fr-FR" b="1" dirty="0" smtClean="0">
                <a:solidFill>
                  <a:srgbClr val="1861AC"/>
                </a:solidFill>
              </a:rPr>
              <a:t>. </a:t>
            </a:r>
            <a:r>
              <a:rPr lang="fr-FR" b="1" dirty="0" smtClean="0">
                <a:solidFill>
                  <a:srgbClr val="1861AC"/>
                </a:solidFill>
              </a:rPr>
              <a:t>Injection des composants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200" dirty="0">
                <a:solidFill>
                  <a:schemeClr val="tx2"/>
                </a:solidFill>
              </a:rPr>
              <a:t/>
            </a:r>
            <a:br>
              <a:rPr lang="fr-FR" sz="2200" dirty="0">
                <a:solidFill>
                  <a:schemeClr val="tx2"/>
                </a:solidFill>
              </a:rPr>
            </a:b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145" y="1826050"/>
            <a:ext cx="4673461" cy="4043808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dirty="0">
                <a:solidFill>
                  <a:schemeClr val="tx2"/>
                </a:solidFill>
              </a:rPr>
              <a:t>Cliquer sur </a:t>
            </a:r>
            <a:r>
              <a:rPr lang="fr-FR" b="1" dirty="0" smtClean="0">
                <a:solidFill>
                  <a:srgbClr val="FF0000"/>
                </a:solidFill>
              </a:rPr>
              <a:t>injection</a:t>
            </a:r>
            <a:r>
              <a:rPr lang="fr-FR" dirty="0" smtClean="0">
                <a:solidFill>
                  <a:schemeClr val="tx2"/>
                </a:solidFill>
              </a:rPr>
              <a:t>, renseigner son </a:t>
            </a:r>
            <a:r>
              <a:rPr lang="fr-FR" dirty="0">
                <a:solidFill>
                  <a:schemeClr val="tx2"/>
                </a:solidFill>
              </a:rPr>
              <a:t>code </a:t>
            </a:r>
            <a:r>
              <a:rPr lang="fr-FR" dirty="0" smtClean="0">
                <a:solidFill>
                  <a:schemeClr val="tx2"/>
                </a:solidFill>
              </a:rPr>
              <a:t>opérateur et le numéro OF.</a:t>
            </a:r>
          </a:p>
          <a:p>
            <a:pPr algn="just">
              <a:lnSpc>
                <a:spcPct val="150000"/>
              </a:lnSpc>
            </a:pPr>
            <a:r>
              <a:rPr lang="fr-FR" dirty="0" smtClean="0">
                <a:solidFill>
                  <a:schemeClr val="tx2"/>
                </a:solidFill>
              </a:rPr>
              <a:t>On sera en suite redirigé vers la  déclaration du composant + l’impression de l’étiquette carton.</a:t>
            </a:r>
            <a:endParaRPr lang="fr-FR" dirty="0">
              <a:solidFill>
                <a:schemeClr val="tx2"/>
              </a:solidFill>
            </a:endParaRPr>
          </a:p>
          <a:p>
            <a:pPr algn="just"/>
            <a:r>
              <a:rPr lang="fr-FR" b="1" dirty="0" smtClean="0">
                <a:solidFill>
                  <a:schemeClr val="tx2"/>
                </a:solidFill>
              </a:rPr>
              <a:t>NB:</a:t>
            </a:r>
            <a:r>
              <a:rPr lang="fr-FR" dirty="0" smtClean="0">
                <a:solidFill>
                  <a:schemeClr val="tx2"/>
                </a:solidFill>
              </a:rPr>
              <a:t> Pour la première déclaration, le numéro OF n’est pas obligatoire.</a:t>
            </a:r>
          </a:p>
        </p:txBody>
      </p:sp>
      <p:cxnSp>
        <p:nvCxnSpPr>
          <p:cNvPr id="7" name="Connecteur en angle 6"/>
          <p:cNvCxnSpPr/>
          <p:nvPr/>
        </p:nvCxnSpPr>
        <p:spPr>
          <a:xfrm flipV="1">
            <a:off x="3352800" y="2644880"/>
            <a:ext cx="1668345" cy="403120"/>
          </a:xfrm>
          <a:prstGeom prst="bentConnector3">
            <a:avLst>
              <a:gd name="adj1" fmla="val 50000"/>
            </a:avLst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06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490521" y="5385106"/>
            <a:ext cx="8596669" cy="1104183"/>
          </a:xfrm>
        </p:spPr>
        <p:txBody>
          <a:bodyPr/>
          <a:lstStyle/>
          <a:p>
            <a:pPr algn="just"/>
            <a:r>
              <a:rPr lang="fr-FR" sz="1800" dirty="0" smtClean="0">
                <a:solidFill>
                  <a:schemeClr val="tx2"/>
                </a:solidFill>
              </a:rPr>
              <a:t>Le N° Palette, carton sont des valeurs calculées automatiques, le </a:t>
            </a:r>
            <a:r>
              <a:rPr lang="fr-FR" sz="1800" b="1" dirty="0" smtClean="0">
                <a:solidFill>
                  <a:srgbClr val="FF0000"/>
                </a:solidFill>
              </a:rPr>
              <a:t>N° Carton</a:t>
            </a:r>
            <a:r>
              <a:rPr lang="fr-FR" sz="1800" dirty="0" smtClean="0">
                <a:solidFill>
                  <a:srgbClr val="FF0000"/>
                </a:solidFill>
              </a:rPr>
              <a:t> </a:t>
            </a:r>
            <a:r>
              <a:rPr lang="fr-FR" sz="1800" dirty="0" smtClean="0">
                <a:solidFill>
                  <a:schemeClr val="tx2"/>
                </a:solidFill>
              </a:rPr>
              <a:t>ne contient pas de lettre.</a:t>
            </a:r>
          </a:p>
          <a:p>
            <a:pPr algn="just"/>
            <a:r>
              <a:rPr lang="fr-FR" sz="1800" dirty="0" smtClean="0">
                <a:solidFill>
                  <a:schemeClr val="tx2"/>
                </a:solidFill>
              </a:rPr>
              <a:t>NB: Utiliser « </a:t>
            </a:r>
            <a:r>
              <a:rPr lang="fr-FR" sz="1800" b="1" dirty="0" smtClean="0">
                <a:solidFill>
                  <a:srgbClr val="FF0000"/>
                </a:solidFill>
              </a:rPr>
              <a:t>Impression + Fin Palette</a:t>
            </a:r>
            <a:r>
              <a:rPr lang="fr-FR" sz="1800" dirty="0" smtClean="0">
                <a:solidFill>
                  <a:schemeClr val="tx2"/>
                </a:solidFill>
              </a:rPr>
              <a:t> » uniquement pour la fin de palette </a:t>
            </a:r>
            <a:endParaRPr lang="fr-FR" sz="1800" dirty="0">
              <a:solidFill>
                <a:schemeClr val="tx2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50" y="196425"/>
            <a:ext cx="7743419" cy="518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412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1334</TotalTime>
  <Words>591</Words>
  <Application>Microsoft Office PowerPoint</Application>
  <PresentationFormat>Grand écran</PresentationFormat>
  <Paragraphs>47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Proxima Nova Alt Lt</vt:lpstr>
      <vt:lpstr>Trebuchet MS</vt:lpstr>
      <vt:lpstr>Wingdings 3</vt:lpstr>
      <vt:lpstr>Facette</vt:lpstr>
      <vt:lpstr>Mode opératoire</vt:lpstr>
      <vt:lpstr>Lien vers l’application / Accueil</vt:lpstr>
      <vt:lpstr>Enregistrer un utilisateur  </vt:lpstr>
      <vt:lpstr>2. Enregistrer un utilisateur par le chef d’équipe  </vt:lpstr>
      <vt:lpstr>3. Création de trémie   </vt:lpstr>
      <vt:lpstr>4. Création de trémie  </vt:lpstr>
      <vt:lpstr>5. Ajouter l’imprimante  </vt:lpstr>
      <vt:lpstr>6. Injection des composants  </vt:lpstr>
      <vt:lpstr>Présentation PowerPoint</vt:lpstr>
      <vt:lpstr>7. Gestion des Trémies  </vt:lpstr>
      <vt:lpstr>Présentation PowerPoint</vt:lpstr>
      <vt:lpstr>8. Assemblage  </vt:lpstr>
      <vt:lpstr>Présentation PowerPoint</vt:lpstr>
      <vt:lpstr>9. Vérification de 24H  </vt:lpstr>
      <vt:lpstr>10. Réimprimer l’étiquette  </vt:lpstr>
      <vt:lpstr>11. Historique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 opératoire application WAVE</dc:title>
  <dc:creator>KEITA Lansana</dc:creator>
  <cp:lastModifiedBy>KEITA Lansana</cp:lastModifiedBy>
  <cp:revision>43</cp:revision>
  <dcterms:created xsi:type="dcterms:W3CDTF">2023-03-22T13:19:45Z</dcterms:created>
  <dcterms:modified xsi:type="dcterms:W3CDTF">2023-06-14T08:28:43Z</dcterms:modified>
</cp:coreProperties>
</file>