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3" r:id="rId11"/>
    <p:sldId id="266" r:id="rId12"/>
    <p:sldId id="264" r:id="rId13"/>
    <p:sldId id="265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C422-E22F-4918-BDF4-24A0AAB48A7C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3F2A3-4744-4844-8A46-705EBA3D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4AA17A-E4B5-40D2-A4AD-A106A6E47C7D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2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6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6079EA-76E9-4D49-A73A-390B689FB7E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76334-359B-401A-A103-E19CAA7B9A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Brian </a:t>
            </a:r>
            <a:r>
              <a:rPr lang="en-US" dirty="0" err="1" smtClean="0"/>
              <a:t>LaMarche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Computer Science 323 – Software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16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20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Testing</a:t>
            </a:r>
          </a:p>
          <a:p>
            <a:r>
              <a:rPr lang="en-US" sz="3200" dirty="0" smtClean="0"/>
              <a:t>Automated Testing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090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The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Testing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sz="3600" dirty="0" smtClean="0"/>
              <a:t>Reduced Coupling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5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Separate The System Into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Testing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Reduced Coupling</a:t>
            </a:r>
          </a:p>
          <a:p>
            <a:r>
              <a:rPr lang="en-US" sz="3200" dirty="0" smtClean="0"/>
              <a:t>Re-usability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05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Threading</a:t>
            </a:r>
            <a:endParaRPr lang="en-US" sz="2600" dirty="0" smtClean="0"/>
          </a:p>
          <a:p>
            <a:r>
              <a:rPr lang="en-US" sz="2800" dirty="0" smtClean="0"/>
              <a:t>Patterns</a:t>
            </a:r>
          </a:p>
          <a:p>
            <a:pPr lvl="1"/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Model </a:t>
            </a:r>
            <a:r>
              <a:rPr lang="en-US" smtClean="0"/>
              <a:t>View Controller</a:t>
            </a:r>
            <a:endParaRPr lang="en-US" dirty="0" smtClean="0"/>
          </a:p>
          <a:p>
            <a:r>
              <a:rPr lang="en-US" sz="2800" dirty="0" smtClean="0"/>
              <a:t>Modeling</a:t>
            </a:r>
          </a:p>
          <a:p>
            <a:pPr lvl="1"/>
            <a:r>
              <a:rPr lang="en-US" sz="2600" dirty="0" smtClean="0"/>
              <a:t>Package Diagrams</a:t>
            </a:r>
          </a:p>
          <a:p>
            <a:pPr lvl="1"/>
            <a:r>
              <a:rPr lang="en-US" sz="2600" dirty="0" smtClean="0"/>
              <a:t>Data Flow</a:t>
            </a:r>
          </a:p>
          <a:p>
            <a:pPr lvl="1"/>
            <a:r>
              <a:rPr lang="en-US" sz="2600" dirty="0" smtClean="0"/>
              <a:t>Component</a:t>
            </a:r>
          </a:p>
          <a:p>
            <a:pPr lvl="1"/>
            <a:r>
              <a:rPr lang="en-US" sz="2600" dirty="0" smtClean="0"/>
              <a:t>Activity </a:t>
            </a:r>
          </a:p>
          <a:p>
            <a:pPr lvl="1"/>
            <a:r>
              <a:rPr lang="en-US" sz="2600" dirty="0" smtClean="0"/>
              <a:t>Sequence</a:t>
            </a:r>
          </a:p>
          <a:p>
            <a:pPr lvl="1"/>
            <a:endParaRPr lang="en-US" sz="2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2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Structural </a:t>
            </a: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sz="2903" dirty="0" smtClean="0">
                <a:ea typeface="SimSun" pitchFamily="2"/>
                <a:cs typeface="Mangal" pitchFamily="2"/>
              </a:rPr>
              <a:t>Architecture is different from object design</a:t>
            </a:r>
          </a:p>
          <a:p>
            <a:pPr marL="0" lvl="0" indent="0">
              <a:buSzPct val="45000"/>
              <a:buNone/>
            </a:pPr>
            <a:endParaRPr lang="en-US" sz="2903" dirty="0" smtClean="0">
              <a:ea typeface="SimSun" pitchFamily="2"/>
              <a:cs typeface="Mangal" pitchFamily="2"/>
            </a:endParaRPr>
          </a:p>
          <a:p>
            <a:pPr marL="0" lvl="0" indent="0">
              <a:buSzPct val="45000"/>
              <a:buNone/>
            </a:pPr>
            <a:r>
              <a:rPr lang="en-US" sz="2903" dirty="0" smtClean="0">
                <a:ea typeface="SimSun" pitchFamily="2"/>
                <a:cs typeface="Mangal" pitchFamily="2"/>
              </a:rPr>
              <a:t>Architecture focuses on sub-systems (or components) and their interfaces</a:t>
            </a:r>
          </a:p>
          <a:p>
            <a:pPr marL="0" lvl="0" indent="0">
              <a:buSzPct val="45000"/>
              <a:buNone/>
            </a:pPr>
            <a:endParaRPr lang="en-US" sz="2903" dirty="0" smtClean="0">
              <a:ea typeface="SimSun" pitchFamily="2"/>
              <a:cs typeface="Mangal" pitchFamily="2"/>
            </a:endParaRPr>
          </a:p>
          <a:p>
            <a:pPr marL="0" lvl="0" indent="0">
              <a:buSzPct val="45000"/>
              <a:buNone/>
            </a:pPr>
            <a:r>
              <a:rPr lang="en-US" sz="2903" dirty="0" smtClean="0">
                <a:ea typeface="SimSun" pitchFamily="2"/>
                <a:cs typeface="Mangal" pitchFamily="2"/>
              </a:rPr>
              <a:t>Architectural patterns focus on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7854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136" y="2155157"/>
            <a:ext cx="1820778" cy="1018673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Presentation Layer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385136" y="4765007"/>
            <a:ext cx="1820778" cy="1018673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85136" y="3460082"/>
            <a:ext cx="1820778" cy="1018673"/>
          </a:xfrm>
          <a:prstGeom prst="rect">
            <a:avLst/>
          </a:prstGeom>
          <a:solidFill>
            <a:srgbClr val="00B05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99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136" y="2155157"/>
            <a:ext cx="1820778" cy="1018673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Presentation Layer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414055"/>
            <a:ext cx="704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Presents visualization and audio from the data model for user experience.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690405"/>
            <a:ext cx="70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Handles decision making and message passing.  Modifies the data in the </a:t>
            </a:r>
            <a:r>
              <a:rPr lang="en-US" smtClean="0"/>
              <a:t>data model.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5136" y="4765007"/>
            <a:ext cx="1820778" cy="1018673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Model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385136" y="3460082"/>
            <a:ext cx="1820778" cy="1018673"/>
          </a:xfrm>
          <a:prstGeom prst="rect">
            <a:avLst/>
          </a:prstGeom>
          <a:solidFill>
            <a:srgbClr val="00B05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1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136" y="2155157"/>
            <a:ext cx="1820778" cy="1018673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Presentation Layer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414055"/>
            <a:ext cx="704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Presents visualization and audio from the data model for user experience.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690405"/>
            <a:ext cx="70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Handles decision making and message passing.  Modifies the data in the </a:t>
            </a:r>
            <a:r>
              <a:rPr lang="en-US" smtClean="0"/>
              <a:t>data model.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1999" y="4989277"/>
            <a:ext cx="704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information about the application.  Data structures etc.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85136" y="4765007"/>
            <a:ext cx="1820778" cy="1018673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Model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385136" y="3460082"/>
            <a:ext cx="1820778" cy="1018673"/>
          </a:xfrm>
          <a:prstGeom prst="rect">
            <a:avLst/>
          </a:prstGeom>
          <a:solidFill>
            <a:srgbClr val="00B05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Logic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8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5525" y="1917033"/>
            <a:ext cx="7044489" cy="766712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Presentation Layer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95523" y="4255671"/>
            <a:ext cx="7044489" cy="766712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Model Layer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95524" y="3057326"/>
            <a:ext cx="7044489" cy="766712"/>
          </a:xfrm>
          <a:prstGeom prst="rect">
            <a:avLst/>
          </a:prstGeom>
          <a:solidFill>
            <a:srgbClr val="00B05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Layer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95522" y="5395964"/>
            <a:ext cx="7044489" cy="766712"/>
          </a:xfrm>
          <a:prstGeom prst="rect">
            <a:avLst/>
          </a:prstGeom>
          <a:solidFill>
            <a:srgbClr val="00B0F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Persistence Layer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3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100" y="2895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2002" y="50669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5103" y="547399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9050" y="100012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63514" y="1000125"/>
            <a:ext cx="25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Launcher Control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1489" y="3614487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Cam (EMGU)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1489" y="413717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11488" y="5069080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Dream Cheeky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007" y="5066936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Manager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3007" y="569690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42736" y="2278982"/>
            <a:ext cx="1820778" cy="1018673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42736" y="4926932"/>
            <a:ext cx="1820778" cy="1018673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823411" y="3602957"/>
            <a:ext cx="1820778" cy="1018673"/>
          </a:xfrm>
          <a:prstGeom prst="rect">
            <a:avLst/>
          </a:prstGeom>
          <a:solidFill>
            <a:srgbClr val="00B0F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Persistence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262061" y="3602957"/>
            <a:ext cx="1820778" cy="101867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 Finder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262061" y="4926932"/>
            <a:ext cx="1820778" cy="101867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Launcher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62100" y="2895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2002" y="50669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5103" y="547399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9050" y="100012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63514" y="1000125"/>
            <a:ext cx="25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Launcher Control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1489" y="3614487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Cam (EMGU)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1489" y="413717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11488" y="5069080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Dream Cheeky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007" y="5066936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Manager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3007" y="569690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20" idx="3"/>
            <a:endCxn id="9" idx="1"/>
          </p:cNvCxnSpPr>
          <p:nvPr/>
        </p:nvCxnSpPr>
        <p:spPr>
          <a:xfrm>
            <a:off x="4843462" y="5251602"/>
            <a:ext cx="199274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9" idx="1"/>
          </p:cNvCxnSpPr>
          <p:nvPr/>
        </p:nvCxnSpPr>
        <p:spPr>
          <a:xfrm flipV="1">
            <a:off x="3947704" y="5436269"/>
            <a:ext cx="1095032" cy="4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1" idx="1"/>
          </p:cNvCxnSpPr>
          <p:nvPr/>
        </p:nvCxnSpPr>
        <p:spPr>
          <a:xfrm>
            <a:off x="1979202" y="3080266"/>
            <a:ext cx="844209" cy="103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 flipV="1">
            <a:off x="2121846" y="4112294"/>
            <a:ext cx="701565" cy="113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7" idx="0"/>
          </p:cNvCxnSpPr>
          <p:nvPr/>
        </p:nvCxnSpPr>
        <p:spPr>
          <a:xfrm>
            <a:off x="4395263" y="1369457"/>
            <a:ext cx="1557862" cy="9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5953125" y="916731"/>
            <a:ext cx="0" cy="175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7" idx="0"/>
          </p:cNvCxnSpPr>
          <p:nvPr/>
        </p:nvCxnSpPr>
        <p:spPr>
          <a:xfrm flipH="1">
            <a:off x="5953125" y="1369457"/>
            <a:ext cx="2193240" cy="9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2" idx="3"/>
          </p:cNvCxnSpPr>
          <p:nvPr/>
        </p:nvCxnSpPr>
        <p:spPr>
          <a:xfrm flipH="1">
            <a:off x="9082839" y="3799153"/>
            <a:ext cx="628650" cy="3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1"/>
            <a:endCxn id="12" idx="3"/>
          </p:cNvCxnSpPr>
          <p:nvPr/>
        </p:nvCxnSpPr>
        <p:spPr>
          <a:xfrm flipH="1" flipV="1">
            <a:off x="9082839" y="4112294"/>
            <a:ext cx="62865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1"/>
            <a:endCxn id="13" idx="3"/>
          </p:cNvCxnSpPr>
          <p:nvPr/>
        </p:nvCxnSpPr>
        <p:spPr>
          <a:xfrm flipH="1">
            <a:off x="9082839" y="5253746"/>
            <a:ext cx="628649" cy="18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42736" y="2278982"/>
            <a:ext cx="1820778" cy="1018673"/>
          </a:xfrm>
          <a:prstGeom prst="rect">
            <a:avLst/>
          </a:prstGeom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042736" y="3602957"/>
            <a:ext cx="1820778" cy="1018673"/>
          </a:xfrm>
          <a:prstGeom prst="rect">
            <a:avLst/>
          </a:prstGeom>
          <a:solidFill>
            <a:srgbClr val="00B05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042736" y="4926932"/>
            <a:ext cx="1820778" cy="1018673"/>
          </a:xfrm>
          <a:prstGeom prst="rect">
            <a:avLst/>
          </a:prstGeom>
          <a:solidFill>
            <a:srgbClr val="FF000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823411" y="3602957"/>
            <a:ext cx="1820778" cy="1018673"/>
          </a:xfrm>
          <a:prstGeom prst="rect">
            <a:avLst/>
          </a:prstGeom>
          <a:solidFill>
            <a:srgbClr val="00B0F0"/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Persistence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262061" y="3602957"/>
            <a:ext cx="1820778" cy="101867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 Finder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262061" y="4926932"/>
            <a:ext cx="1820778" cy="101867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effectLst>
            <a:outerShdw blurRad="393700" sx="106000" sy="106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Launcher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62100" y="28956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2002" y="50669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5103" y="547399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Feed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9050" y="1000125"/>
            <a:ext cx="113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63514" y="1000125"/>
            <a:ext cx="25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Launcher Control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11489" y="3614487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Cam (EMGU)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1489" y="413717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11488" y="5069080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Dream Cheeky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83007" y="5066936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Manager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3007" y="569690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20" idx="3"/>
            <a:endCxn id="9" idx="1"/>
          </p:cNvCxnSpPr>
          <p:nvPr/>
        </p:nvCxnSpPr>
        <p:spPr>
          <a:xfrm>
            <a:off x="4843462" y="5251602"/>
            <a:ext cx="199274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9" idx="1"/>
          </p:cNvCxnSpPr>
          <p:nvPr/>
        </p:nvCxnSpPr>
        <p:spPr>
          <a:xfrm flipV="1">
            <a:off x="3947704" y="5436269"/>
            <a:ext cx="1095032" cy="4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  <a:endCxn id="11" idx="1"/>
          </p:cNvCxnSpPr>
          <p:nvPr/>
        </p:nvCxnSpPr>
        <p:spPr>
          <a:xfrm>
            <a:off x="1979202" y="3080266"/>
            <a:ext cx="844209" cy="103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1" idx="1"/>
          </p:cNvCxnSpPr>
          <p:nvPr/>
        </p:nvCxnSpPr>
        <p:spPr>
          <a:xfrm flipV="1">
            <a:off x="2121846" y="4112294"/>
            <a:ext cx="701565" cy="113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2"/>
            <a:endCxn id="7" idx="0"/>
          </p:cNvCxnSpPr>
          <p:nvPr/>
        </p:nvCxnSpPr>
        <p:spPr>
          <a:xfrm>
            <a:off x="4395263" y="1369457"/>
            <a:ext cx="1557862" cy="9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5953125" y="916731"/>
            <a:ext cx="0" cy="175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7" idx="0"/>
          </p:cNvCxnSpPr>
          <p:nvPr/>
        </p:nvCxnSpPr>
        <p:spPr>
          <a:xfrm flipH="1">
            <a:off x="5953125" y="1369457"/>
            <a:ext cx="2193240" cy="9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  <a:endCxn id="12" idx="3"/>
          </p:cNvCxnSpPr>
          <p:nvPr/>
        </p:nvCxnSpPr>
        <p:spPr>
          <a:xfrm flipH="1">
            <a:off x="9082839" y="3799153"/>
            <a:ext cx="628650" cy="3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1"/>
            <a:endCxn id="12" idx="3"/>
          </p:cNvCxnSpPr>
          <p:nvPr/>
        </p:nvCxnSpPr>
        <p:spPr>
          <a:xfrm flipH="1" flipV="1">
            <a:off x="9082839" y="4112294"/>
            <a:ext cx="62865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1"/>
            <a:endCxn id="13" idx="3"/>
          </p:cNvCxnSpPr>
          <p:nvPr/>
        </p:nvCxnSpPr>
        <p:spPr>
          <a:xfrm flipH="1">
            <a:off x="9082839" y="5253746"/>
            <a:ext cx="628649" cy="18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8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ouga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3E0000"/>
      </a:accent1>
      <a:accent2>
        <a:srgbClr val="C00000"/>
      </a:accent2>
      <a:accent3>
        <a:srgbClr val="A5A5A5"/>
      </a:accent3>
      <a:accent4>
        <a:srgbClr val="BFBFBF"/>
      </a:accent4>
      <a:accent5>
        <a:srgbClr val="918485"/>
      </a:accent5>
      <a:accent6>
        <a:srgbClr val="F2F2F2"/>
      </a:accent6>
      <a:hlink>
        <a:srgbClr val="0070C0"/>
      </a:hlink>
      <a:folHlink>
        <a:srgbClr val="0070C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283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SimSun</vt:lpstr>
      <vt:lpstr>Calibri</vt:lpstr>
      <vt:lpstr>Calibri Light</vt:lpstr>
      <vt:lpstr>Mangal</vt:lpstr>
      <vt:lpstr>Retrospect</vt:lpstr>
      <vt:lpstr>Architectural Patterns</vt:lpstr>
      <vt:lpstr>Structural Designs</vt:lpstr>
      <vt:lpstr>Layers of a System</vt:lpstr>
      <vt:lpstr>Layers of a System</vt:lpstr>
      <vt:lpstr>Layers of a System</vt:lpstr>
      <vt:lpstr>Layers of a System</vt:lpstr>
      <vt:lpstr>PowerPoint Presentation</vt:lpstr>
      <vt:lpstr>PowerPoint Presentation</vt:lpstr>
      <vt:lpstr>PowerPoint Presentation</vt:lpstr>
      <vt:lpstr>Why Separate The System?</vt:lpstr>
      <vt:lpstr>Why Separate The System?</vt:lpstr>
      <vt:lpstr>Why Separate The System?</vt:lpstr>
      <vt:lpstr>Why Separate The System?</vt:lpstr>
      <vt:lpstr>Why Separate The System Into Components?</vt:lpstr>
      <vt:lpstr>Next Project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and Interfacing Sub-Systems</dc:title>
  <dc:creator>Hank</dc:creator>
  <cp:lastModifiedBy>Hank</cp:lastModifiedBy>
  <cp:revision>22</cp:revision>
  <dcterms:created xsi:type="dcterms:W3CDTF">2013-02-07T10:10:28Z</dcterms:created>
  <dcterms:modified xsi:type="dcterms:W3CDTF">2013-03-19T23:59:45Z</dcterms:modified>
</cp:coreProperties>
</file>