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" d="100"/>
          <a:sy n="17" d="100"/>
        </p:scale>
        <p:origin x="-1716" y="-162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8DA7F-99BD-4C10-905C-40C6055DD6CD}" type="doc">
      <dgm:prSet loTypeId="urn:microsoft.com/office/officeart/2005/8/layout/cycle2" loCatId="cycle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08D498CB-7EF1-4039-A980-FDED4EFFD0C0}">
      <dgm:prSet custT="1"/>
      <dgm:spPr/>
      <dgm:t>
        <a:bodyPr/>
        <a:lstStyle/>
        <a:p>
          <a:pPr rtl="0"/>
          <a:r>
            <a:rPr lang="en-US" sz="2800" dirty="0" smtClean="0"/>
            <a:t>Alice got a bunch of new tools!</a:t>
          </a:r>
          <a:endParaRPr lang="en-US" sz="2800" dirty="0"/>
        </a:p>
      </dgm:t>
    </dgm:pt>
    <dgm:pt modelId="{22DCD9D3-40F5-41A7-ADAC-3E2610CEA902}" type="parTrans" cxnId="{95D69FB9-C3DA-4981-AEC7-F3283CAE2268}">
      <dgm:prSet/>
      <dgm:spPr/>
      <dgm:t>
        <a:bodyPr/>
        <a:lstStyle/>
        <a:p>
          <a:endParaRPr lang="en-US"/>
        </a:p>
      </dgm:t>
    </dgm:pt>
    <dgm:pt modelId="{874B9E95-B5C9-4607-B0E2-9B0B8B2C1155}" type="sibTrans" cxnId="{95D69FB9-C3DA-4981-AEC7-F3283CAE2268}">
      <dgm:prSet/>
      <dgm:spPr/>
      <dgm:t>
        <a:bodyPr/>
        <a:lstStyle/>
        <a:p>
          <a:endParaRPr lang="en-US"/>
        </a:p>
      </dgm:t>
    </dgm:pt>
    <dgm:pt modelId="{0DB5F636-C62D-4C9B-9A1B-B74EE53F8DEC}" type="pres">
      <dgm:prSet presAssocID="{B428DA7F-99BD-4C10-905C-40C6055DD6CD}" presName="cycle" presStyleCnt="0">
        <dgm:presLayoutVars>
          <dgm:dir/>
          <dgm:resizeHandles val="exact"/>
        </dgm:presLayoutVars>
      </dgm:prSet>
      <dgm:spPr/>
    </dgm:pt>
    <dgm:pt modelId="{636605F6-98D3-49DD-8972-CF427B169942}" type="pres">
      <dgm:prSet presAssocID="{08D498CB-7EF1-4039-A980-FDED4EFFD0C0}" presName="node" presStyleLbl="node1" presStyleIdx="0" presStyleCnt="1" custRadScaleRad="84586" custRadScaleInc="2001">
        <dgm:presLayoutVars>
          <dgm:bulletEnabled val="1"/>
        </dgm:presLayoutVars>
      </dgm:prSet>
      <dgm:spPr/>
    </dgm:pt>
  </dgm:ptLst>
  <dgm:cxnLst>
    <dgm:cxn modelId="{95D69FB9-C3DA-4981-AEC7-F3283CAE2268}" srcId="{B428DA7F-99BD-4C10-905C-40C6055DD6CD}" destId="{08D498CB-7EF1-4039-A980-FDED4EFFD0C0}" srcOrd="0" destOrd="0" parTransId="{22DCD9D3-40F5-41A7-ADAC-3E2610CEA902}" sibTransId="{874B9E95-B5C9-4607-B0E2-9B0B8B2C1155}"/>
    <dgm:cxn modelId="{6914831E-A64B-4ECD-9F18-59215908AE0B}" type="presOf" srcId="{08D498CB-7EF1-4039-A980-FDED4EFFD0C0}" destId="{636605F6-98D3-49DD-8972-CF427B169942}" srcOrd="0" destOrd="0" presId="urn:microsoft.com/office/officeart/2005/8/layout/cycle2"/>
    <dgm:cxn modelId="{6150832A-F8A3-432C-BE7F-3FF522D061EE}" type="presOf" srcId="{B428DA7F-99BD-4C10-905C-40C6055DD6CD}" destId="{0DB5F636-C62D-4C9B-9A1B-B74EE53F8DEC}" srcOrd="0" destOrd="0" presId="urn:microsoft.com/office/officeart/2005/8/layout/cycle2"/>
    <dgm:cxn modelId="{0E2224E6-D35F-4678-B4D2-9F4F9BE1B3E9}" type="presParOf" srcId="{0DB5F636-C62D-4C9B-9A1B-B74EE53F8DEC}" destId="{636605F6-98D3-49DD-8972-CF427B1699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81A37B-45C8-4FB6-A32C-6E16006063CB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8D81186D-C0D1-482D-AB4B-8CB19DA12F7F}">
      <dgm:prSet custT="1"/>
      <dgm:spPr/>
      <dgm:t>
        <a:bodyPr/>
        <a:lstStyle/>
        <a:p>
          <a:pPr rtl="0"/>
          <a:r>
            <a:rPr lang="en-US" sz="2000" dirty="0" err="1" smtClean="0"/>
            <a:t>Bobs,Rope,Red</a:t>
          </a:r>
          <a:r>
            <a:rPr lang="en-US" sz="2000" dirty="0" smtClean="0"/>
            <a:t> 35ft long</a:t>
          </a:r>
          <a:endParaRPr lang="en-US" sz="2000" dirty="0"/>
        </a:p>
      </dgm:t>
    </dgm:pt>
    <dgm:pt modelId="{2483EAB5-EA48-4F7B-8FF0-940E4AF15122}" type="parTrans" cxnId="{920F9DA6-5DAD-4A55-B5E9-9F0AB2A45870}">
      <dgm:prSet/>
      <dgm:spPr/>
      <dgm:t>
        <a:bodyPr/>
        <a:lstStyle/>
        <a:p>
          <a:endParaRPr lang="en-US"/>
        </a:p>
      </dgm:t>
    </dgm:pt>
    <dgm:pt modelId="{FF209A52-B5E2-42D3-8671-3AAB3D004096}" type="sibTrans" cxnId="{920F9DA6-5DAD-4A55-B5E9-9F0AB2A45870}">
      <dgm:prSet/>
      <dgm:spPr/>
      <dgm:t>
        <a:bodyPr/>
        <a:lstStyle/>
        <a:p>
          <a:endParaRPr lang="en-US"/>
        </a:p>
      </dgm:t>
    </dgm:pt>
    <dgm:pt modelId="{3A9EEBF5-562A-4D42-801F-92384E96141C}">
      <dgm:prSet custT="1"/>
      <dgm:spPr/>
      <dgm:t>
        <a:bodyPr/>
        <a:lstStyle/>
        <a:p>
          <a:pPr rtl="0"/>
          <a:r>
            <a:rPr lang="en-US" sz="2000" dirty="0" smtClean="0"/>
            <a:t>Bobs,Hammer,7inches</a:t>
          </a:r>
          <a:endParaRPr lang="en-US" sz="2000" dirty="0"/>
        </a:p>
      </dgm:t>
    </dgm:pt>
    <dgm:pt modelId="{1D0D3B02-A141-43C9-9122-FE7DDA12425E}" type="parTrans" cxnId="{4D563B5A-3484-4388-9398-740F87A1C43D}">
      <dgm:prSet/>
      <dgm:spPr/>
      <dgm:t>
        <a:bodyPr/>
        <a:lstStyle/>
        <a:p>
          <a:endParaRPr lang="en-US"/>
        </a:p>
      </dgm:t>
    </dgm:pt>
    <dgm:pt modelId="{90328822-9891-4E2F-869B-504413D49FC2}" type="sibTrans" cxnId="{4D563B5A-3484-4388-9398-740F87A1C43D}">
      <dgm:prSet/>
      <dgm:spPr/>
      <dgm:t>
        <a:bodyPr/>
        <a:lstStyle/>
        <a:p>
          <a:endParaRPr lang="en-US"/>
        </a:p>
      </dgm:t>
    </dgm:pt>
    <dgm:pt modelId="{D59BA80C-DB5E-4A03-A49D-4C30C8244AF1}" type="pres">
      <dgm:prSet presAssocID="{C981A37B-45C8-4FB6-A32C-6E16006063CB}" presName="linear" presStyleCnt="0">
        <dgm:presLayoutVars>
          <dgm:animLvl val="lvl"/>
          <dgm:resizeHandles val="exact"/>
        </dgm:presLayoutVars>
      </dgm:prSet>
      <dgm:spPr/>
    </dgm:pt>
    <dgm:pt modelId="{14B8DD2D-556B-4C5E-BFCD-54CCC2C3C0C0}" type="pres">
      <dgm:prSet presAssocID="{8D81186D-C0D1-482D-AB4B-8CB19DA12F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6A56C9-D5BD-4DED-951A-80A1C13FDBB8}" type="pres">
      <dgm:prSet presAssocID="{FF209A52-B5E2-42D3-8671-3AAB3D004096}" presName="spacer" presStyleCnt="0"/>
      <dgm:spPr/>
    </dgm:pt>
    <dgm:pt modelId="{6C936990-1C95-47FB-8880-C39EEABDB400}" type="pres">
      <dgm:prSet presAssocID="{3A9EEBF5-562A-4D42-801F-92384E96141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1EC8B27-4018-47F0-9A95-7BC80788F679}" type="presOf" srcId="{8D81186D-C0D1-482D-AB4B-8CB19DA12F7F}" destId="{14B8DD2D-556B-4C5E-BFCD-54CCC2C3C0C0}" srcOrd="0" destOrd="0" presId="urn:microsoft.com/office/officeart/2005/8/layout/vList2"/>
    <dgm:cxn modelId="{920F9DA6-5DAD-4A55-B5E9-9F0AB2A45870}" srcId="{C981A37B-45C8-4FB6-A32C-6E16006063CB}" destId="{8D81186D-C0D1-482D-AB4B-8CB19DA12F7F}" srcOrd="0" destOrd="0" parTransId="{2483EAB5-EA48-4F7B-8FF0-940E4AF15122}" sibTransId="{FF209A52-B5E2-42D3-8671-3AAB3D004096}"/>
    <dgm:cxn modelId="{8510DEBD-2DBA-46BC-84B8-D2DB96851E0F}" type="presOf" srcId="{C981A37B-45C8-4FB6-A32C-6E16006063CB}" destId="{D59BA80C-DB5E-4A03-A49D-4C30C8244AF1}" srcOrd="0" destOrd="0" presId="urn:microsoft.com/office/officeart/2005/8/layout/vList2"/>
    <dgm:cxn modelId="{0E4E7DC0-4643-46E9-8349-5E2A9FF6570B}" type="presOf" srcId="{3A9EEBF5-562A-4D42-801F-92384E96141C}" destId="{6C936990-1C95-47FB-8880-C39EEABDB400}" srcOrd="0" destOrd="0" presId="urn:microsoft.com/office/officeart/2005/8/layout/vList2"/>
    <dgm:cxn modelId="{4D563B5A-3484-4388-9398-740F87A1C43D}" srcId="{C981A37B-45C8-4FB6-A32C-6E16006063CB}" destId="{3A9EEBF5-562A-4D42-801F-92384E96141C}" srcOrd="1" destOrd="0" parTransId="{1D0D3B02-A141-43C9-9122-FE7DDA12425E}" sibTransId="{90328822-9891-4E2F-869B-504413D49FC2}"/>
    <dgm:cxn modelId="{B421B428-8ABD-4B8E-9A62-2E413D74382B}" type="presParOf" srcId="{D59BA80C-DB5E-4A03-A49D-4C30C8244AF1}" destId="{14B8DD2D-556B-4C5E-BFCD-54CCC2C3C0C0}" srcOrd="0" destOrd="0" presId="urn:microsoft.com/office/officeart/2005/8/layout/vList2"/>
    <dgm:cxn modelId="{27B023F3-2365-4CC7-9315-583177F28FA9}" type="presParOf" srcId="{D59BA80C-DB5E-4A03-A49D-4C30C8244AF1}" destId="{D76A56C9-D5BD-4DED-951A-80A1C13FDBB8}" srcOrd="1" destOrd="0" presId="urn:microsoft.com/office/officeart/2005/8/layout/vList2"/>
    <dgm:cxn modelId="{4F22F2BE-EED6-4A4C-8366-14919691A8D2}" type="presParOf" srcId="{D59BA80C-DB5E-4A03-A49D-4C30C8244AF1}" destId="{6C936990-1C95-47FB-8880-C39EEABDB40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605F6-98D3-49DD-8972-CF427B169942}">
      <dsp:nvSpPr>
        <dsp:cNvPr id="0" name=""/>
        <dsp:cNvSpPr/>
      </dsp:nvSpPr>
      <dsp:spPr>
        <a:xfrm>
          <a:off x="0" y="0"/>
          <a:ext cx="2124206" cy="21242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Alice got a bunch of new tools!</a:t>
          </a:r>
          <a:endParaRPr lang="en-US" sz="2800" kern="1200" dirty="0"/>
        </a:p>
      </dsp:txBody>
      <dsp:txXfrm>
        <a:off x="311083" y="311083"/>
        <a:ext cx="1502040" cy="1502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8DD2D-556B-4C5E-BFCD-54CCC2C3C0C0}">
      <dsp:nvSpPr>
        <dsp:cNvPr id="0" name=""/>
        <dsp:cNvSpPr/>
      </dsp:nvSpPr>
      <dsp:spPr>
        <a:xfrm>
          <a:off x="0" y="14775"/>
          <a:ext cx="3013415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Bobs,Rope,Red</a:t>
          </a:r>
          <a:r>
            <a:rPr lang="en-US" sz="2000" kern="1200" dirty="0" smtClean="0"/>
            <a:t> 35ft long</a:t>
          </a:r>
          <a:endParaRPr lang="en-US" sz="2000" kern="1200" dirty="0"/>
        </a:p>
      </dsp:txBody>
      <dsp:txXfrm>
        <a:off x="32898" y="47673"/>
        <a:ext cx="2947619" cy="608124"/>
      </dsp:txXfrm>
    </dsp:sp>
    <dsp:sp modelId="{6C936990-1C95-47FB-8880-C39EEABDB400}">
      <dsp:nvSpPr>
        <dsp:cNvPr id="0" name=""/>
        <dsp:cNvSpPr/>
      </dsp:nvSpPr>
      <dsp:spPr>
        <a:xfrm>
          <a:off x="0" y="792375"/>
          <a:ext cx="3013415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Bobs,Hammer,7inches</a:t>
          </a:r>
          <a:endParaRPr lang="en-US" sz="2000" kern="1200" dirty="0"/>
        </a:p>
      </dsp:txBody>
      <dsp:txXfrm>
        <a:off x="32898" y="825273"/>
        <a:ext cx="2947619" cy="60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A996-B496-394D-A2BF-40E1B6D9E4A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AD07-C5D8-F24B-B756-EDA5453B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7.png"/><Relationship Id="rId18" Type="http://schemas.microsoft.com/office/2007/relationships/diagramDrawing" Target="../diagrams/drawing2.xml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34" Type="http://schemas.openxmlformats.org/officeDocument/2006/relationships/image" Target="../media/image23.png"/><Relationship Id="rId7" Type="http://schemas.openxmlformats.org/officeDocument/2006/relationships/diagramData" Target="../diagrams/data1.xml"/><Relationship Id="rId12" Type="http://schemas.openxmlformats.org/officeDocument/2006/relationships/image" Target="../media/image6.png"/><Relationship Id="rId17" Type="http://schemas.openxmlformats.org/officeDocument/2006/relationships/diagramColors" Target="../diagrams/colors2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2.xml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5" Type="http://schemas.openxmlformats.org/officeDocument/2006/relationships/image" Target="../media/image4.gif"/><Relationship Id="rId15" Type="http://schemas.openxmlformats.org/officeDocument/2006/relationships/diagramLayout" Target="../diagrams/layout2.xml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diagramColors" Target="../diagrams/colors1.xml"/><Relationship Id="rId19" Type="http://schemas.openxmlformats.org/officeDocument/2006/relationships/image" Target="../media/image8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Data" Target="../diagrams/data2.xml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Lanssie\Documents\BERKELEY\Senior Fall\cs169\BAMRU\IMG_00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857" y="8247108"/>
            <a:ext cx="7776219" cy="5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35" y="3514432"/>
            <a:ext cx="4973809" cy="343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774" y="3514432"/>
            <a:ext cx="6532563" cy="64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2086" y="1028332"/>
            <a:ext cx="1664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BAMRU</a:t>
            </a:r>
            <a:r>
              <a:rPr lang="en-US" sz="8800" dirty="0" smtClean="0"/>
              <a:t> Equipment Tracker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915" y="20628013"/>
            <a:ext cx="677545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5238" y="20628013"/>
            <a:ext cx="459802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65021" y="20628013"/>
            <a:ext cx="5328272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/>
              <a:t>Lessons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71843" y="2276937"/>
            <a:ext cx="142378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A better way to keep track of tools and services </a:t>
            </a:r>
            <a:endParaRPr 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10276115" y="26167496"/>
            <a:ext cx="114832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Lanssie Ma | Andy Zhang | Jefferson Lai | Raymond Lin | Steven Pham | </a:t>
            </a:r>
            <a:r>
              <a:rPr lang="en-US" sz="2400" dirty="0" err="1" smtClean="0"/>
              <a:t>Mukul</a:t>
            </a:r>
            <a:r>
              <a:rPr lang="en-US" sz="2400" dirty="0" smtClean="0"/>
              <a:t> Murthy</a:t>
            </a:r>
            <a:endParaRPr lang="en-US" sz="2400" dirty="0"/>
          </a:p>
        </p:txBody>
      </p:sp>
      <p:pic>
        <p:nvPicPr>
          <p:cNvPr id="1026" name="Picture 2" descr="BAMRU logo and li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24" y="709412"/>
            <a:ext cx="2597249" cy="25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nssie\Documents\BERKELEY\Senior Fall\cs169\BAMRU\IMG_003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293" y="-836894"/>
            <a:ext cx="8831402" cy="66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0824" y="21959290"/>
            <a:ext cx="10817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Thinking </a:t>
            </a:r>
            <a:r>
              <a:rPr lang="en-US" sz="2800" dirty="0"/>
              <a:t>about tests beforehand </a:t>
            </a:r>
            <a:r>
              <a:rPr lang="en-US" sz="2800" dirty="0" smtClean="0"/>
              <a:t>helped us define each </a:t>
            </a:r>
            <a:r>
              <a:rPr lang="en-US" sz="2800" dirty="0"/>
              <a:t>user story </a:t>
            </a:r>
            <a:r>
              <a:rPr lang="en-US" sz="2800" dirty="0" smtClean="0"/>
              <a:t>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Refactoring </a:t>
            </a:r>
            <a:r>
              <a:rPr lang="en-US" sz="2800" dirty="0"/>
              <a:t>was hard and sometimes required changes to the </a:t>
            </a:r>
            <a:r>
              <a:rPr lang="en-US" sz="2800" dirty="0" smtClean="0"/>
              <a:t>DB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714585" y="21792093"/>
            <a:ext cx="109164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 smtClean="0"/>
              <a:t>Implementing </a:t>
            </a:r>
            <a:r>
              <a:rPr lang="en-US" sz="3200" dirty="0"/>
              <a:t>the semantic model for Service </a:t>
            </a:r>
            <a:r>
              <a:rPr lang="en-US" sz="3200" dirty="0" smtClean="0"/>
              <a:t>Policies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 smtClean="0"/>
              <a:t>Refactoring </a:t>
            </a:r>
            <a:r>
              <a:rPr lang="en-US" sz="3200" dirty="0"/>
              <a:t>in response to learning more about what the customer wants </a:t>
            </a:r>
            <a:endParaRPr lang="en-US" sz="32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 smtClean="0"/>
              <a:t>Handling </a:t>
            </a:r>
            <a:r>
              <a:rPr lang="en-US" sz="3200" dirty="0"/>
              <a:t>all of the "sad path" interactions gracefully and intuitively. </a:t>
            </a:r>
            <a:endParaRPr lang="en-US" sz="32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 smtClean="0"/>
              <a:t>Taking </a:t>
            </a:r>
            <a:r>
              <a:rPr lang="en-US" sz="3200" dirty="0"/>
              <a:t>care of cross-cutting concerns (e.g. security and certain validations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13916" y="21639550"/>
            <a:ext cx="9256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Integrate </a:t>
            </a:r>
            <a:r>
              <a:rPr lang="en-US" sz="2800" dirty="0"/>
              <a:t>security from the beginning: </a:t>
            </a:r>
            <a:r>
              <a:rPr lang="en-US" sz="2800" dirty="0" smtClean="0"/>
              <a:t>not </a:t>
            </a:r>
            <a:r>
              <a:rPr lang="en-US" sz="2800" dirty="0"/>
              <a:t>an explicit requirement, </a:t>
            </a:r>
            <a:r>
              <a:rPr lang="en-US" sz="2800" dirty="0" smtClean="0"/>
              <a:t>but doing </a:t>
            </a:r>
            <a:r>
              <a:rPr lang="en-US" sz="2800" dirty="0"/>
              <a:t>it earlier would have made clear the interface we would eventually need. </a:t>
            </a:r>
            <a:endParaRPr lang="en-US" sz="2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Address </a:t>
            </a:r>
            <a:r>
              <a:rPr lang="en-US" sz="2800" dirty="0"/>
              <a:t>bottleneck issues like the DB schema earlier and together. </a:t>
            </a:r>
            <a:endParaRPr lang="en-US" sz="2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800" dirty="0" smtClean="0"/>
              <a:t>Leave </a:t>
            </a:r>
            <a:r>
              <a:rPr lang="en-US" sz="2800" dirty="0"/>
              <a:t>less time between defining an interface and actually implementing it: going back and redoing </a:t>
            </a:r>
            <a:r>
              <a:rPr lang="en-US" sz="2800" dirty="0" smtClean="0"/>
              <a:t>some </a:t>
            </a:r>
            <a:r>
              <a:rPr lang="en-US" sz="2800" dirty="0"/>
              <a:t>services that </a:t>
            </a:r>
            <a:r>
              <a:rPr lang="en-US" sz="2800" dirty="0" smtClean="0"/>
              <a:t>were left previously undone was difficult</a:t>
            </a:r>
            <a:endParaRPr lang="en-US" sz="28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18385514"/>
              </p:ext>
            </p:extLst>
          </p:nvPr>
        </p:nvGraphicFramePr>
        <p:xfrm>
          <a:off x="15932521" y="4460053"/>
          <a:ext cx="2124206" cy="238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6" y="3509407"/>
            <a:ext cx="5734039" cy="481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760" y="4398752"/>
            <a:ext cx="637063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566947471"/>
              </p:ext>
            </p:extLst>
          </p:nvPr>
        </p:nvGraphicFramePr>
        <p:xfrm>
          <a:off x="8791359" y="4741388"/>
          <a:ext cx="3013415" cy="148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074" y="4394325"/>
            <a:ext cx="62674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473" y="11959284"/>
            <a:ext cx="61341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087" y="16971826"/>
            <a:ext cx="6241536" cy="323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12" y="13898604"/>
            <a:ext cx="6716343" cy="293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60" y="11754080"/>
            <a:ext cx="5153549" cy="654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Lanssie\Documents\BERKELEY\Senior Fall\cs169\BAMRU\IMG_0038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396" y="6308514"/>
            <a:ext cx="6284211" cy="47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Lanssie\Documents\BERKELEY\Senior Fall\cs169\BAMRU\IMG_004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504" y="13683893"/>
            <a:ext cx="6878657" cy="51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anssie\Documents\BERKELEY\Senior Fall\cs169\BAMRU\IMG_0039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265" y="5786658"/>
            <a:ext cx="5805388" cy="43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034" y="8728785"/>
            <a:ext cx="64563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Lanssie\Documents\BERKELEY\Senior Fall\cs169\BAMRU\IMG_0041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32" y="12987096"/>
            <a:ext cx="6848259" cy="513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anssie\Documents\BERKELEY\Senior Fall\cs169\BAMRU\IMG_0043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98" y="9423460"/>
            <a:ext cx="7233294" cy="54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26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208" y="17188713"/>
            <a:ext cx="6466817" cy="309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0" name="Rounded Rectangular Callout 1059"/>
          <p:cNvSpPr/>
          <p:nvPr/>
        </p:nvSpPr>
        <p:spPr>
          <a:xfrm>
            <a:off x="27183111" y="1015052"/>
            <a:ext cx="4961380" cy="2894409"/>
          </a:xfrm>
          <a:prstGeom prst="wedgeRoundRectCallout">
            <a:avLst>
              <a:gd name="adj1" fmla="val -69676"/>
              <a:gd name="adj2" fmla="val -20636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4400" b="1" dirty="0" smtClean="0"/>
              <a:t>Meet the Crew!</a:t>
            </a:r>
          </a:p>
          <a:p>
            <a:pPr lvl="0"/>
            <a:r>
              <a:rPr lang="en-US" sz="4000" dirty="0" smtClean="0"/>
              <a:t>Alice the Admin</a:t>
            </a:r>
          </a:p>
          <a:p>
            <a:pPr lvl="0"/>
            <a:r>
              <a:rPr lang="en-US" sz="4000" dirty="0" smtClean="0"/>
              <a:t>Bob the Volunteer</a:t>
            </a:r>
          </a:p>
          <a:p>
            <a:pPr lvl="0"/>
            <a:r>
              <a:rPr lang="en-US" sz="4000" dirty="0" smtClean="0"/>
              <a:t>Cathy the Volunteer</a:t>
            </a:r>
            <a:endParaRPr lang="en-US" sz="4000" dirty="0"/>
          </a:p>
        </p:txBody>
      </p:sp>
      <p:cxnSp>
        <p:nvCxnSpPr>
          <p:cNvPr id="1070" name="Elbow Connector 1069"/>
          <p:cNvCxnSpPr/>
          <p:nvPr/>
        </p:nvCxnSpPr>
        <p:spPr>
          <a:xfrm rot="10800000">
            <a:off x="6063917" y="4162926"/>
            <a:ext cx="6027313" cy="2961774"/>
          </a:xfrm>
          <a:prstGeom prst="bentConnector3">
            <a:avLst>
              <a:gd name="adj1" fmla="val 919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25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891" y="16990621"/>
            <a:ext cx="6224928" cy="357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2" name="Straight Arrow Connector 1081"/>
          <p:cNvCxnSpPr/>
          <p:nvPr/>
        </p:nvCxnSpPr>
        <p:spPr>
          <a:xfrm flipV="1">
            <a:off x="18056727" y="16440635"/>
            <a:ext cx="998880" cy="196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707558" y="12561438"/>
            <a:ext cx="2" cy="1018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697035" y="16217114"/>
            <a:ext cx="0" cy="558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9663801" y="16359008"/>
            <a:ext cx="0" cy="44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2481083" y="16478508"/>
            <a:ext cx="0" cy="31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Lanssie\Documents\BERKELEY\Senior Fall\cs169\BAMRU\IMG_0040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119" y="5948682"/>
            <a:ext cx="6343860" cy="47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606" y="8734089"/>
            <a:ext cx="6019885" cy="31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087" y="11975211"/>
            <a:ext cx="63515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9" name="Straight Arrow Connector 1088"/>
          <p:cNvCxnSpPr/>
          <p:nvPr/>
        </p:nvCxnSpPr>
        <p:spPr>
          <a:xfrm>
            <a:off x="20826248" y="16440635"/>
            <a:ext cx="0" cy="45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5027371" y="10405054"/>
            <a:ext cx="2124206" cy="2124206"/>
            <a:chOff x="-15996" y="701647"/>
            <a:chExt cx="2124206" cy="2124206"/>
          </a:xfrm>
        </p:grpSpPr>
        <p:sp>
          <p:nvSpPr>
            <p:cNvPr id="131" name="Oval 130"/>
            <p:cNvSpPr/>
            <p:nvPr/>
          </p:nvSpPr>
          <p:spPr>
            <a:xfrm>
              <a:off x="-15996" y="701647"/>
              <a:ext cx="2124206" cy="2124206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2" name="Oval 4"/>
            <p:cNvSpPr/>
            <p:nvPr/>
          </p:nvSpPr>
          <p:spPr>
            <a:xfrm>
              <a:off x="323829" y="1012730"/>
              <a:ext cx="1502040" cy="150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After the mission</a:t>
              </a:r>
              <a:endParaRPr lang="en-US" sz="2800" kern="12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045471" y="7516424"/>
            <a:ext cx="2036891" cy="2036891"/>
            <a:chOff x="-15996" y="701647"/>
            <a:chExt cx="2124206" cy="2124206"/>
          </a:xfrm>
        </p:grpSpPr>
        <p:sp>
          <p:nvSpPr>
            <p:cNvPr id="142" name="Oval 141"/>
            <p:cNvSpPr/>
            <p:nvPr/>
          </p:nvSpPr>
          <p:spPr>
            <a:xfrm>
              <a:off x="-15996" y="701647"/>
              <a:ext cx="2124206" cy="2124206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3" name="Oval 4"/>
            <p:cNvSpPr/>
            <p:nvPr/>
          </p:nvSpPr>
          <p:spPr>
            <a:xfrm>
              <a:off x="323829" y="1012730"/>
              <a:ext cx="1502040" cy="150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As an Admin, Alice can do many things like</a:t>
              </a:r>
              <a:endParaRPr lang="en-US" sz="2000" kern="1200" dirty="0"/>
            </a:p>
          </p:txBody>
        </p:sp>
      </p:grpSp>
      <p:cxnSp>
        <p:nvCxnSpPr>
          <p:cNvPr id="1099" name="Straight Arrow Connector 1098"/>
          <p:cNvCxnSpPr/>
          <p:nvPr/>
        </p:nvCxnSpPr>
        <p:spPr>
          <a:xfrm flipH="1">
            <a:off x="5211682" y="9423460"/>
            <a:ext cx="346907" cy="66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6442811" y="13014435"/>
            <a:ext cx="2398910" cy="2398910"/>
            <a:chOff x="-15996" y="701647"/>
            <a:chExt cx="2124206" cy="2124206"/>
          </a:xfrm>
        </p:grpSpPr>
        <p:sp>
          <p:nvSpPr>
            <p:cNvPr id="150" name="Oval 149"/>
            <p:cNvSpPr/>
            <p:nvPr/>
          </p:nvSpPr>
          <p:spPr>
            <a:xfrm>
              <a:off x="-15996" y="701647"/>
              <a:ext cx="2124206" cy="2124206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1" name="Oval 4"/>
            <p:cNvSpPr/>
            <p:nvPr/>
          </p:nvSpPr>
          <p:spPr>
            <a:xfrm>
              <a:off x="323829" y="1012730"/>
              <a:ext cx="1502040" cy="150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She adds a Service Event after retiring and adding new rope!</a:t>
              </a:r>
              <a:endParaRPr lang="en-US" sz="2000" kern="1200" dirty="0"/>
            </a:p>
          </p:txBody>
        </p:sp>
      </p:grpSp>
      <p:pic>
        <p:nvPicPr>
          <p:cNvPr id="1103" name="Picture 27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59" y="16975457"/>
            <a:ext cx="4172599" cy="375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999" y="10136397"/>
            <a:ext cx="6832842" cy="355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17247316" y="11639214"/>
            <a:ext cx="2036891" cy="2036891"/>
            <a:chOff x="-15996" y="701647"/>
            <a:chExt cx="2124206" cy="2124206"/>
          </a:xfrm>
        </p:grpSpPr>
        <p:sp>
          <p:nvSpPr>
            <p:cNvPr id="93" name="Oval 92"/>
            <p:cNvSpPr/>
            <p:nvPr/>
          </p:nvSpPr>
          <p:spPr>
            <a:xfrm>
              <a:off x="-15996" y="701647"/>
              <a:ext cx="2124206" cy="2124206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Oval 4"/>
            <p:cNvSpPr/>
            <p:nvPr/>
          </p:nvSpPr>
          <p:spPr>
            <a:xfrm>
              <a:off x="323829" y="1012730"/>
              <a:ext cx="1502040" cy="150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Bob’s request shows up in Admin Panel</a:t>
              </a:r>
              <a:endParaRPr lang="en-US" sz="2000" kern="1200" dirty="0"/>
            </a:p>
          </p:txBody>
        </p:sp>
      </p:grpSp>
      <p:cxnSp>
        <p:nvCxnSpPr>
          <p:cNvPr id="1086" name="Straight Arrow Connector 1085"/>
          <p:cNvCxnSpPr/>
          <p:nvPr/>
        </p:nvCxnSpPr>
        <p:spPr>
          <a:xfrm flipH="1" flipV="1">
            <a:off x="15913502" y="12529261"/>
            <a:ext cx="1259329" cy="35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/>
          <p:cNvCxnSpPr/>
          <p:nvPr/>
        </p:nvCxnSpPr>
        <p:spPr>
          <a:xfrm>
            <a:off x="7985166" y="15588464"/>
            <a:ext cx="0" cy="84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1712312" y="18543022"/>
            <a:ext cx="2398910" cy="2398910"/>
            <a:chOff x="-42589" y="637726"/>
            <a:chExt cx="2124206" cy="2124206"/>
          </a:xfrm>
        </p:grpSpPr>
        <p:sp>
          <p:nvSpPr>
            <p:cNvPr id="162" name="Oval 161"/>
            <p:cNvSpPr/>
            <p:nvPr/>
          </p:nvSpPr>
          <p:spPr>
            <a:xfrm>
              <a:off x="-42589" y="637726"/>
              <a:ext cx="2124206" cy="2124206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3" name="Oval 4"/>
            <p:cNvSpPr/>
            <p:nvPr/>
          </p:nvSpPr>
          <p:spPr>
            <a:xfrm>
              <a:off x="249855" y="1012730"/>
              <a:ext cx="1502040" cy="1502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And Usage Authorizations, viewing teams, importing users, and more!</a:t>
              </a:r>
              <a:endParaRPr lang="en-US" sz="2000" kern="1200" dirty="0"/>
            </a:p>
          </p:txBody>
        </p:sp>
      </p:grpSp>
      <p:cxnSp>
        <p:nvCxnSpPr>
          <p:cNvPr id="1113" name="Straight Arrow Connector 1112"/>
          <p:cNvCxnSpPr/>
          <p:nvPr/>
        </p:nvCxnSpPr>
        <p:spPr>
          <a:xfrm flipH="1">
            <a:off x="3848967" y="18351890"/>
            <a:ext cx="313959" cy="490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/>
          <p:cNvCxnSpPr/>
          <p:nvPr/>
        </p:nvCxnSpPr>
        <p:spPr>
          <a:xfrm flipH="1">
            <a:off x="11435700" y="7814720"/>
            <a:ext cx="655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/>
          <p:cNvCxnSpPr/>
          <p:nvPr/>
        </p:nvCxnSpPr>
        <p:spPr>
          <a:xfrm flipV="1">
            <a:off x="11435700" y="6718800"/>
            <a:ext cx="0" cy="1095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231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Driscoll</dc:creator>
  <cp:lastModifiedBy>Lanssie</cp:lastModifiedBy>
  <cp:revision>33</cp:revision>
  <dcterms:created xsi:type="dcterms:W3CDTF">2012-04-27T02:20:41Z</dcterms:created>
  <dcterms:modified xsi:type="dcterms:W3CDTF">2013-12-09T05:37:03Z</dcterms:modified>
</cp:coreProperties>
</file>