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1945600" cy="329184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3" d="100"/>
          <a:sy n="103" d="100"/>
        </p:scale>
        <p:origin x="8" y="2904"/>
      </p:cViewPr>
      <p:guideLst>
        <p:guide orient="horz" pos="10368"/>
        <p:guide pos="6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Howl:Dropbox:M-S-Proj-1:coding:indiv_wait_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Individual</a:t>
            </a:r>
            <a:r>
              <a:rPr lang="en-US" baseline="0"/>
              <a:t> Wait Times</a:t>
            </a:r>
          </a:p>
        </c:rich>
      </c:tx>
      <c:layout/>
      <c:overlay val="0"/>
    </c:title>
    <c:autoTitleDeleted val="0"/>
    <c:plotArea>
      <c:layout/>
      <c:barChart>
        <c:barDir val="col"/>
        <c:grouping val="clustered"/>
        <c:varyColors val="0"/>
        <c:ser>
          <c:idx val="0"/>
          <c:order val="0"/>
          <c:tx>
            <c:v>Unscynchro</c:v>
          </c:tx>
          <c:spPr>
            <a:solidFill>
              <a:schemeClr val="accent2"/>
            </a:solidFill>
          </c:spPr>
          <c:invertIfNegative val="0"/>
          <c:cat>
            <c:numRef>
              <c:f>indiv_wait_time.txt!$C$237294:$C$237310</c:f>
              <c:numCache>
                <c:formatCode>General</c:formatCode>
                <c:ptCount val="1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numCache>
            </c:numRef>
          </c:cat>
          <c:val>
            <c:numRef>
              <c:f>indiv_wait_time.txt!$E$237294:$E$237310</c:f>
              <c:numCache>
                <c:formatCode>General</c:formatCode>
                <c:ptCount val="17"/>
                <c:pt idx="0">
                  <c:v>68860.0</c:v>
                </c:pt>
                <c:pt idx="1">
                  <c:v>21387.0</c:v>
                </c:pt>
                <c:pt idx="2">
                  <c:v>20958.0</c:v>
                </c:pt>
                <c:pt idx="3">
                  <c:v>22296.0</c:v>
                </c:pt>
                <c:pt idx="4">
                  <c:v>23659.0</c:v>
                </c:pt>
                <c:pt idx="5">
                  <c:v>20716.0</c:v>
                </c:pt>
                <c:pt idx="6">
                  <c:v>14876.0</c:v>
                </c:pt>
                <c:pt idx="7">
                  <c:v>10938.0</c:v>
                </c:pt>
                <c:pt idx="8">
                  <c:v>9116.0</c:v>
                </c:pt>
                <c:pt idx="9">
                  <c:v>7718.0</c:v>
                </c:pt>
                <c:pt idx="10">
                  <c:v>5786.0</c:v>
                </c:pt>
                <c:pt idx="11">
                  <c:v>4193.0</c:v>
                </c:pt>
                <c:pt idx="12">
                  <c:v>2772.0</c:v>
                </c:pt>
                <c:pt idx="13">
                  <c:v>1703.0</c:v>
                </c:pt>
                <c:pt idx="14">
                  <c:v>1219.0</c:v>
                </c:pt>
                <c:pt idx="15">
                  <c:v>645.0</c:v>
                </c:pt>
                <c:pt idx="16">
                  <c:v>309.0</c:v>
                </c:pt>
              </c:numCache>
            </c:numRef>
          </c:val>
        </c:ser>
        <c:ser>
          <c:idx val="1"/>
          <c:order val="1"/>
          <c:tx>
            <c:v>Synchro</c:v>
          </c:tx>
          <c:spPr>
            <a:solidFill>
              <a:schemeClr val="accent3"/>
            </a:solidFill>
          </c:spPr>
          <c:invertIfNegative val="0"/>
          <c:cat>
            <c:numRef>
              <c:f>indiv_wait_time.txt!$C$237294:$C$237310</c:f>
              <c:numCache>
                <c:formatCode>General</c:formatCode>
                <c:ptCount val="17"/>
                <c:pt idx="0">
                  <c:v>10.0</c:v>
                </c:pt>
                <c:pt idx="1">
                  <c:v>20.0</c:v>
                </c:pt>
                <c:pt idx="2">
                  <c:v>30.0</c:v>
                </c:pt>
                <c:pt idx="3">
                  <c:v>40.0</c:v>
                </c:pt>
                <c:pt idx="4">
                  <c:v>50.0</c:v>
                </c:pt>
                <c:pt idx="5">
                  <c:v>60.0</c:v>
                </c:pt>
                <c:pt idx="6">
                  <c:v>70.0</c:v>
                </c:pt>
                <c:pt idx="7">
                  <c:v>80.0</c:v>
                </c:pt>
                <c:pt idx="8">
                  <c:v>90.0</c:v>
                </c:pt>
                <c:pt idx="9">
                  <c:v>100.0</c:v>
                </c:pt>
                <c:pt idx="10">
                  <c:v>110.0</c:v>
                </c:pt>
                <c:pt idx="11">
                  <c:v>120.0</c:v>
                </c:pt>
                <c:pt idx="12">
                  <c:v>130.0</c:v>
                </c:pt>
                <c:pt idx="13">
                  <c:v>140.0</c:v>
                </c:pt>
                <c:pt idx="14">
                  <c:v>150.0</c:v>
                </c:pt>
                <c:pt idx="15">
                  <c:v>160.0</c:v>
                </c:pt>
                <c:pt idx="16">
                  <c:v>170.0</c:v>
                </c:pt>
              </c:numCache>
            </c:numRef>
          </c:cat>
          <c:val>
            <c:numRef>
              <c:f>indiv_wait_time.txt!$F$237294:$F$237310</c:f>
              <c:numCache>
                <c:formatCode>General</c:formatCode>
                <c:ptCount val="17"/>
                <c:pt idx="0">
                  <c:v>69903.0</c:v>
                </c:pt>
                <c:pt idx="1">
                  <c:v>22273.0</c:v>
                </c:pt>
                <c:pt idx="2">
                  <c:v>21382.0</c:v>
                </c:pt>
                <c:pt idx="3">
                  <c:v>23012.0</c:v>
                </c:pt>
                <c:pt idx="4">
                  <c:v>23674.0</c:v>
                </c:pt>
                <c:pt idx="5">
                  <c:v>21132.0</c:v>
                </c:pt>
                <c:pt idx="6">
                  <c:v>14947.0</c:v>
                </c:pt>
                <c:pt idx="7">
                  <c:v>10401.0</c:v>
                </c:pt>
                <c:pt idx="8">
                  <c:v>8784.0</c:v>
                </c:pt>
                <c:pt idx="9">
                  <c:v>7169.0</c:v>
                </c:pt>
                <c:pt idx="10">
                  <c:v>5619.0</c:v>
                </c:pt>
                <c:pt idx="11">
                  <c:v>4049.0</c:v>
                </c:pt>
                <c:pt idx="12">
                  <c:v>2530.0</c:v>
                </c:pt>
                <c:pt idx="13">
                  <c:v>1618.0</c:v>
                </c:pt>
                <c:pt idx="14">
                  <c:v>912.0</c:v>
                </c:pt>
                <c:pt idx="15">
                  <c:v>570.0</c:v>
                </c:pt>
                <c:pt idx="16">
                  <c:v>285.0</c:v>
                </c:pt>
              </c:numCache>
            </c:numRef>
          </c:val>
        </c:ser>
        <c:dLbls>
          <c:showLegendKey val="0"/>
          <c:showVal val="0"/>
          <c:showCatName val="0"/>
          <c:showSerName val="0"/>
          <c:showPercent val="0"/>
          <c:showBubbleSize val="0"/>
        </c:dLbls>
        <c:gapWidth val="150"/>
        <c:axId val="-2042144040"/>
        <c:axId val="-2040231992"/>
      </c:barChart>
      <c:catAx>
        <c:axId val="-2042144040"/>
        <c:scaling>
          <c:orientation val="minMax"/>
        </c:scaling>
        <c:delete val="0"/>
        <c:axPos val="b"/>
        <c:title>
          <c:tx>
            <c:rich>
              <a:bodyPr/>
              <a:lstStyle/>
              <a:p>
                <a:pPr>
                  <a:defRPr/>
                </a:pPr>
                <a:r>
                  <a:rPr lang="en-US"/>
                  <a:t>Wait TIme (s)</a:t>
                </a:r>
              </a:p>
            </c:rich>
          </c:tx>
          <c:layout/>
          <c:overlay val="0"/>
        </c:title>
        <c:numFmt formatCode="General" sourceLinked="1"/>
        <c:majorTickMark val="out"/>
        <c:minorTickMark val="none"/>
        <c:tickLblPos val="nextTo"/>
        <c:crossAx val="-2040231992"/>
        <c:crosses val="autoZero"/>
        <c:auto val="1"/>
        <c:lblAlgn val="ctr"/>
        <c:lblOffset val="100"/>
        <c:noMultiLvlLbl val="0"/>
      </c:catAx>
      <c:valAx>
        <c:axId val="-2040231992"/>
        <c:scaling>
          <c:orientation val="minMax"/>
        </c:scaling>
        <c:delete val="0"/>
        <c:axPos val="l"/>
        <c:majorGridlines/>
        <c:title>
          <c:tx>
            <c:rich>
              <a:bodyPr rot="-5400000" vert="horz"/>
              <a:lstStyle/>
              <a:p>
                <a:pPr>
                  <a:defRPr/>
                </a:pPr>
                <a:r>
                  <a:rPr lang="en-US"/>
                  <a:t>Number</a:t>
                </a:r>
                <a:r>
                  <a:rPr lang="en-US" baseline="0"/>
                  <a:t> of Cars</a:t>
                </a:r>
                <a:endParaRPr lang="en-US"/>
              </a:p>
            </c:rich>
          </c:tx>
          <c:layout/>
          <c:overlay val="0"/>
        </c:title>
        <c:numFmt formatCode="General" sourceLinked="1"/>
        <c:majorTickMark val="out"/>
        <c:minorTickMark val="none"/>
        <c:tickLblPos val="nextTo"/>
        <c:crossAx val="-2042144040"/>
        <c:crosses val="autoZero"/>
        <c:crossBetween val="between"/>
      </c:valAx>
    </c:plotArea>
    <c:legend>
      <c:legendPos val="r"/>
      <c:layout/>
      <c:overlay val="0"/>
    </c:legend>
    <c:plotVisOnly val="1"/>
    <c:dispBlanksAs val="gap"/>
    <c:showDLblsOverMax val="0"/>
  </c:chart>
  <c:spPr>
    <a:ln>
      <a:noFill/>
    </a:ln>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3"/>
            <a:ext cx="1865376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4101FD-1B9C-B64E-97DB-B6D036B2CB5B}" type="datetimeFigureOut">
              <a:rPr lang="en-US" smtClean="0"/>
              <a:t>2/19/15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383269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101FD-1B9C-B64E-97DB-B6D036B2CB5B}" type="datetimeFigureOut">
              <a:rPr lang="en-US" smtClean="0"/>
              <a:t>2/19/15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412665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5"/>
            <a:ext cx="493776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7280" y="1318265"/>
            <a:ext cx="1444752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101FD-1B9C-B64E-97DB-B6D036B2CB5B}" type="datetimeFigureOut">
              <a:rPr lang="en-US" smtClean="0"/>
              <a:t>2/19/15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201012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4101FD-1B9C-B64E-97DB-B6D036B2CB5B}" type="datetimeFigureOut">
              <a:rPr lang="en-US" smtClean="0"/>
              <a:t>2/19/15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199989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3"/>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7200897"/>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4101FD-1B9C-B64E-97DB-B6D036B2CB5B}" type="datetimeFigureOut">
              <a:rPr lang="en-US" smtClean="0"/>
              <a:t>2/19/15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165624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7280" y="7680962"/>
            <a:ext cx="9692640" cy="21724623"/>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155680" y="7680962"/>
            <a:ext cx="9692640" cy="21724623"/>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4101FD-1B9C-B64E-97DB-B6D036B2CB5B}" type="datetimeFigureOut">
              <a:rPr lang="en-US" smtClean="0"/>
              <a:t>2/19/15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215786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1" y="7368543"/>
            <a:ext cx="9696451" cy="307085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1" y="10439400"/>
            <a:ext cx="9696451" cy="1896618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3"/>
            <a:ext cx="9700260" cy="3070857"/>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3"/>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4101FD-1B9C-B64E-97DB-B6D036B2CB5B}" type="datetimeFigureOut">
              <a:rPr lang="en-US" smtClean="0"/>
              <a:t>2/19/15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260128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4101FD-1B9C-B64E-97DB-B6D036B2CB5B}" type="datetimeFigureOut">
              <a:rPr lang="en-US" smtClean="0"/>
              <a:t>2/19/15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76405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101FD-1B9C-B64E-97DB-B6D036B2CB5B}" type="datetimeFigureOut">
              <a:rPr lang="en-US" smtClean="0"/>
              <a:t>2/19/15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845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2" y="1310640"/>
            <a:ext cx="7219951"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2"/>
            <a:ext cx="12268200" cy="28094943"/>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2" y="6888482"/>
            <a:ext cx="7219951" cy="22517103"/>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101FD-1B9C-B64E-97DB-B6D036B2CB5B}" type="datetimeFigureOut">
              <a:rPr lang="en-US" smtClean="0"/>
              <a:t>2/19/15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3062157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3"/>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4301491" y="25763223"/>
            <a:ext cx="13167360" cy="3863337"/>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4101FD-1B9C-B64E-97DB-B6D036B2CB5B}" type="datetimeFigureOut">
              <a:rPr lang="en-US" smtClean="0"/>
              <a:t>2/19/15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B939F6-CAF0-2848-B768-4F275629B5BA}" type="slidenum">
              <a:rPr lang="en-US" smtClean="0"/>
              <a:t>‹#›</a:t>
            </a:fld>
            <a:endParaRPr lang="en-US"/>
          </a:p>
        </p:txBody>
      </p:sp>
    </p:spTree>
    <p:extLst>
      <p:ext uri="{BB962C8B-B14F-4D97-AF65-F5344CB8AC3E}">
        <p14:creationId xmlns:p14="http://schemas.microsoft.com/office/powerpoint/2010/main" val="36943300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318263"/>
            <a:ext cx="19751040" cy="54864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7680962"/>
            <a:ext cx="19751040" cy="21724623"/>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30510483"/>
            <a:ext cx="5120640" cy="17526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254101FD-1B9C-B64E-97DB-B6D036B2CB5B}" type="datetimeFigureOut">
              <a:rPr lang="en-US" smtClean="0"/>
              <a:t>2/19/15</a:t>
            </a:fld>
            <a:endParaRPr lang="en-US"/>
          </a:p>
        </p:txBody>
      </p:sp>
      <p:sp>
        <p:nvSpPr>
          <p:cNvPr id="5" name="Footer Placeholder 4"/>
          <p:cNvSpPr>
            <a:spLocks noGrp="1"/>
          </p:cNvSpPr>
          <p:nvPr>
            <p:ph type="ftr" sz="quarter" idx="3"/>
          </p:nvPr>
        </p:nvSpPr>
        <p:spPr>
          <a:xfrm>
            <a:off x="7498080" y="30510483"/>
            <a:ext cx="6949440" cy="17526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30510483"/>
            <a:ext cx="5120640" cy="17526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09B939F6-CAF0-2848-B768-4F275629B5BA}" type="slidenum">
              <a:rPr lang="en-US" smtClean="0"/>
              <a:t>‹#›</a:t>
            </a:fld>
            <a:endParaRPr lang="en-US"/>
          </a:p>
        </p:txBody>
      </p:sp>
    </p:spTree>
    <p:extLst>
      <p:ext uri="{BB962C8B-B14F-4D97-AF65-F5344CB8AC3E}">
        <p14:creationId xmlns:p14="http://schemas.microsoft.com/office/powerpoint/2010/main" val="3703762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chart" Target="../charts/chart1.xml"/><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9716" y="701430"/>
            <a:ext cx="12059011" cy="104644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smtClean="0">
                <a:latin typeface="Helvetica Neue Thin"/>
                <a:cs typeface="Helvetica Neue Thin"/>
              </a:rPr>
              <a:t>Peachtree Street Traffic Simulation</a:t>
            </a:r>
            <a:endParaRPr lang="en-US" dirty="0">
              <a:latin typeface="Helvetica Neue Thin"/>
              <a:cs typeface="Helvetica Neue Thin"/>
            </a:endParaRPr>
          </a:p>
        </p:txBody>
      </p:sp>
      <p:sp>
        <p:nvSpPr>
          <p:cNvPr id="9" name="TextBox 8"/>
          <p:cNvSpPr txBox="1"/>
          <p:nvPr/>
        </p:nvSpPr>
        <p:spPr>
          <a:xfrm>
            <a:off x="859717" y="1747870"/>
            <a:ext cx="10570656" cy="461665"/>
          </a:xfrm>
          <a:prstGeom prst="rect">
            <a:avLst/>
          </a:prstGeom>
          <a:noFill/>
        </p:spPr>
        <p:txBody>
          <a:bodyPr wrap="square" rtlCol="0">
            <a:spAutoFit/>
          </a:bodyPr>
          <a:lstStyle/>
          <a:p>
            <a:r>
              <a:rPr lang="en-US" sz="2400" dirty="0" smtClean="0">
                <a:latin typeface="Helvetica Neue Thin"/>
                <a:cs typeface="Helvetica Neue Thin"/>
              </a:rPr>
              <a:t>Stefan </a:t>
            </a:r>
            <a:r>
              <a:rPr lang="en-US" sz="2400" dirty="0" err="1" smtClean="0">
                <a:latin typeface="Helvetica Neue Thin"/>
                <a:cs typeface="Helvetica Neue Thin"/>
              </a:rPr>
              <a:t>Henneking</a:t>
            </a:r>
            <a:r>
              <a:rPr lang="en-US" sz="2400" dirty="0">
                <a:latin typeface="Helvetica Neue Thin"/>
                <a:cs typeface="Helvetica Neue Thin"/>
              </a:rPr>
              <a:t> </a:t>
            </a:r>
            <a:r>
              <a:rPr lang="en-US" sz="2400" dirty="0" smtClean="0">
                <a:latin typeface="Helvetica Neue Thin"/>
                <a:cs typeface="Helvetica Neue Thin"/>
              </a:rPr>
              <a:t>| Lanssie Ma | </a:t>
            </a:r>
            <a:r>
              <a:rPr lang="en-US" sz="2400" dirty="0" err="1" smtClean="0">
                <a:latin typeface="Helvetica Neue Thin"/>
                <a:cs typeface="Helvetica Neue Thin"/>
              </a:rPr>
              <a:t>Eisha</a:t>
            </a:r>
            <a:r>
              <a:rPr lang="en-US" sz="2400" dirty="0" smtClean="0">
                <a:latin typeface="Helvetica Neue Thin"/>
                <a:cs typeface="Helvetica Neue Thin"/>
              </a:rPr>
              <a:t> Nathan</a:t>
            </a:r>
            <a:endParaRPr lang="en-US" sz="2400" dirty="0">
              <a:latin typeface="Helvetica Neue Thin"/>
              <a:cs typeface="Helvetica Neue Thin"/>
            </a:endParaRPr>
          </a:p>
        </p:txBody>
      </p:sp>
      <p:sp>
        <p:nvSpPr>
          <p:cNvPr id="10" name="TextBox 9"/>
          <p:cNvSpPr txBox="1"/>
          <p:nvPr/>
        </p:nvSpPr>
        <p:spPr>
          <a:xfrm>
            <a:off x="859717" y="2621634"/>
            <a:ext cx="5765369" cy="646331"/>
          </a:xfrm>
          <a:prstGeom prst="rect">
            <a:avLst/>
          </a:prstGeom>
          <a:noFill/>
        </p:spPr>
        <p:txBody>
          <a:bodyPr wrap="square" rtlCol="0">
            <a:spAutoFit/>
          </a:bodyPr>
          <a:lstStyle/>
          <a:p>
            <a:r>
              <a:rPr lang="en-US" sz="3600" dirty="0" smtClean="0">
                <a:latin typeface="Helvetica Neue Thin"/>
                <a:cs typeface="Helvetica Neue Thin"/>
              </a:rPr>
              <a:t>Problem Description</a:t>
            </a:r>
            <a:endParaRPr lang="en-US" sz="3600" dirty="0">
              <a:latin typeface="Helvetica Neue Thin"/>
              <a:cs typeface="Helvetica Neue Thin"/>
            </a:endParaRPr>
          </a:p>
        </p:txBody>
      </p:sp>
      <p:sp>
        <p:nvSpPr>
          <p:cNvPr id="11" name="TextBox 10"/>
          <p:cNvSpPr txBox="1"/>
          <p:nvPr/>
        </p:nvSpPr>
        <p:spPr>
          <a:xfrm>
            <a:off x="6131208" y="2621634"/>
            <a:ext cx="6787519" cy="646331"/>
          </a:xfrm>
          <a:prstGeom prst="rect">
            <a:avLst/>
          </a:prstGeom>
          <a:noFill/>
        </p:spPr>
        <p:txBody>
          <a:bodyPr wrap="square" rtlCol="0">
            <a:spAutoFit/>
          </a:bodyPr>
          <a:lstStyle/>
          <a:p>
            <a:r>
              <a:rPr lang="en-US" sz="3600" dirty="0" smtClean="0">
                <a:latin typeface="Helvetica Neue Thin"/>
                <a:cs typeface="Helvetica Neue Thin"/>
              </a:rPr>
              <a:t>Conceptual Model</a:t>
            </a:r>
            <a:endParaRPr lang="en-US" sz="3600" dirty="0">
              <a:latin typeface="Helvetica Neue Thin"/>
              <a:cs typeface="Helvetica Neue Thin"/>
            </a:endParaRPr>
          </a:p>
        </p:txBody>
      </p:sp>
      <p:sp>
        <p:nvSpPr>
          <p:cNvPr id="12" name="TextBox 11"/>
          <p:cNvSpPr txBox="1"/>
          <p:nvPr/>
        </p:nvSpPr>
        <p:spPr>
          <a:xfrm>
            <a:off x="854020" y="11100979"/>
            <a:ext cx="5765369" cy="646331"/>
          </a:xfrm>
          <a:prstGeom prst="rect">
            <a:avLst/>
          </a:prstGeom>
          <a:noFill/>
        </p:spPr>
        <p:txBody>
          <a:bodyPr wrap="square" rtlCol="0">
            <a:spAutoFit/>
          </a:bodyPr>
          <a:lstStyle/>
          <a:p>
            <a:r>
              <a:rPr lang="en-US" sz="3600" dirty="0" smtClean="0">
                <a:latin typeface="Helvetica Neue Thin"/>
                <a:cs typeface="Helvetica Neue Thin"/>
              </a:rPr>
              <a:t>Verification</a:t>
            </a:r>
            <a:endParaRPr lang="en-US" sz="3600" dirty="0">
              <a:latin typeface="Helvetica Neue Thin"/>
              <a:cs typeface="Helvetica Neue Thin"/>
            </a:endParaRPr>
          </a:p>
        </p:txBody>
      </p:sp>
      <p:sp>
        <p:nvSpPr>
          <p:cNvPr id="13" name="TextBox 12"/>
          <p:cNvSpPr txBox="1"/>
          <p:nvPr/>
        </p:nvSpPr>
        <p:spPr>
          <a:xfrm>
            <a:off x="871151" y="20337819"/>
            <a:ext cx="5765369" cy="646331"/>
          </a:xfrm>
          <a:prstGeom prst="rect">
            <a:avLst/>
          </a:prstGeom>
          <a:noFill/>
        </p:spPr>
        <p:txBody>
          <a:bodyPr wrap="square" rtlCol="0">
            <a:spAutoFit/>
          </a:bodyPr>
          <a:lstStyle/>
          <a:p>
            <a:r>
              <a:rPr lang="en-US" sz="3600" dirty="0" smtClean="0">
                <a:latin typeface="Helvetica Neue Thin"/>
                <a:cs typeface="Helvetica Neue Thin"/>
              </a:rPr>
              <a:t>Validation</a:t>
            </a:r>
            <a:endParaRPr lang="en-US" sz="3600" dirty="0">
              <a:latin typeface="Helvetica Neue Thin"/>
              <a:cs typeface="Helvetica Neue Thin"/>
            </a:endParaRPr>
          </a:p>
        </p:txBody>
      </p:sp>
      <p:sp>
        <p:nvSpPr>
          <p:cNvPr id="14" name="TextBox 13"/>
          <p:cNvSpPr txBox="1"/>
          <p:nvPr/>
        </p:nvSpPr>
        <p:spPr>
          <a:xfrm>
            <a:off x="7646084" y="20398229"/>
            <a:ext cx="5765369" cy="646331"/>
          </a:xfrm>
          <a:prstGeom prst="rect">
            <a:avLst/>
          </a:prstGeom>
          <a:noFill/>
        </p:spPr>
        <p:txBody>
          <a:bodyPr wrap="square" rtlCol="0">
            <a:spAutoFit/>
          </a:bodyPr>
          <a:lstStyle/>
          <a:p>
            <a:r>
              <a:rPr lang="en-US" sz="3600" dirty="0" smtClean="0">
                <a:latin typeface="Helvetica Neue Thin"/>
                <a:cs typeface="Helvetica Neue Thin"/>
              </a:rPr>
              <a:t>Output Analysis</a:t>
            </a:r>
            <a:endParaRPr lang="en-US" sz="3600" dirty="0">
              <a:latin typeface="Helvetica Neue Thin"/>
              <a:cs typeface="Helvetica Neue Thin"/>
            </a:endParaRPr>
          </a:p>
        </p:txBody>
      </p:sp>
      <p:sp>
        <p:nvSpPr>
          <p:cNvPr id="15" name="Rectangle 14"/>
          <p:cNvSpPr/>
          <p:nvPr/>
        </p:nvSpPr>
        <p:spPr>
          <a:xfrm>
            <a:off x="859717" y="3472427"/>
            <a:ext cx="5019881" cy="6986527"/>
          </a:xfrm>
          <a:prstGeom prst="rect">
            <a:avLst/>
          </a:prstGeom>
        </p:spPr>
        <p:txBody>
          <a:bodyPr wrap="square">
            <a:spAutoFit/>
          </a:bodyPr>
          <a:lstStyle/>
          <a:p>
            <a:r>
              <a:rPr lang="en-US" sz="3200" dirty="0" smtClean="0">
                <a:latin typeface="Helvetica Neue Thin"/>
                <a:cs typeface="Helvetica Neue Thin"/>
              </a:rPr>
              <a:t>When modeling traffic flows along a busy, congested street, minimizing average travel time to traverse portions of streets is key. The objective of this project is to compare the average travel time for vehicles traveling along a portion of Peachtree Street </a:t>
            </a:r>
            <a:r>
              <a:rPr lang="en-US" sz="3200" smtClean="0">
                <a:latin typeface="Helvetica Neue Thin"/>
                <a:cs typeface="Helvetica Neue Thin"/>
              </a:rPr>
              <a:t>in Midtown </a:t>
            </a:r>
            <a:r>
              <a:rPr lang="en-US" sz="3200" dirty="0" smtClean="0">
                <a:latin typeface="Helvetica Neue Thin"/>
                <a:cs typeface="Helvetica Neue Thin"/>
              </a:rPr>
              <a:t>Atlanta between a model using synchronized traffic lights versus unsynchronized traffic lights.</a:t>
            </a:r>
            <a:endParaRPr lang="en-US" sz="3200" dirty="0">
              <a:latin typeface="Helvetica Neue Thin"/>
              <a:cs typeface="Helvetica Neue Thin"/>
            </a:endParaRPr>
          </a:p>
        </p:txBody>
      </p:sp>
      <p:sp>
        <p:nvSpPr>
          <p:cNvPr id="20" name="Rectangle 19"/>
          <p:cNvSpPr/>
          <p:nvPr/>
        </p:nvSpPr>
        <p:spPr>
          <a:xfrm>
            <a:off x="6203658" y="3704098"/>
            <a:ext cx="5362186" cy="6379840"/>
          </a:xfrm>
          <a:prstGeom prst="rect">
            <a:avLst/>
          </a:prstGeom>
        </p:spPr>
        <p:txBody>
          <a:bodyPr/>
          <a:lstStyle/>
          <a:p>
            <a:pPr lvl="0" rtl="0"/>
            <a:r>
              <a:rPr lang="en-US" sz="2800" dirty="0" smtClean="0">
                <a:latin typeface="Helvetica Neue Thin"/>
                <a:cs typeface="Helvetica Neue Thin"/>
              </a:rPr>
              <a:t>Objectives</a:t>
            </a:r>
            <a:endParaRPr lang="en-US" sz="2600" dirty="0">
              <a:latin typeface="Helvetica Neue Thin"/>
              <a:cs typeface="Helvetica Neue Thin"/>
            </a:endParaRPr>
          </a:p>
          <a:p>
            <a:pPr marL="801688" lvl="2" indent="-457200">
              <a:buFont typeface="Arial"/>
              <a:buChar char="•"/>
            </a:pPr>
            <a:r>
              <a:rPr lang="en-US" sz="2600" dirty="0" smtClean="0">
                <a:latin typeface="Helvetica Neue Thin"/>
                <a:cs typeface="Helvetica Neue Thin"/>
              </a:rPr>
              <a:t>Measure impact of synchronization on traffic signals and output parameters of traffic system.</a:t>
            </a:r>
          </a:p>
          <a:p>
            <a:pPr marL="344488" lvl="2"/>
            <a:endParaRPr lang="en-US" sz="2600" dirty="0">
              <a:latin typeface="Helvetica Neue Thin"/>
              <a:cs typeface="Helvetica Neue Thin"/>
            </a:endParaRPr>
          </a:p>
          <a:p>
            <a:pPr lvl="0" rtl="0"/>
            <a:r>
              <a:rPr lang="en-US" sz="2800" dirty="0" smtClean="0">
                <a:latin typeface="Helvetica Neue Thin"/>
                <a:cs typeface="Helvetica Neue Thin"/>
              </a:rPr>
              <a:t>Input Parameters</a:t>
            </a:r>
            <a:endParaRPr lang="en-US" sz="2800" dirty="0">
              <a:latin typeface="Helvetica Neue Thin"/>
              <a:cs typeface="Helvetica Neue Thin"/>
            </a:endParaRPr>
          </a:p>
          <a:p>
            <a:pPr marL="800100" lvl="1" indent="-447675" rtl="0">
              <a:buFont typeface="Arial"/>
              <a:buChar char="•"/>
            </a:pPr>
            <a:r>
              <a:rPr lang="en-US" sz="2600" dirty="0" smtClean="0">
                <a:latin typeface="Helvetica Neue Thin"/>
                <a:cs typeface="Helvetica Neue Thin"/>
              </a:rPr>
              <a:t>Signal Timings</a:t>
            </a:r>
            <a:endParaRPr lang="en-US" sz="2600" dirty="0">
              <a:latin typeface="Helvetica Neue Thin"/>
              <a:cs typeface="Helvetica Neue Thin"/>
            </a:endParaRPr>
          </a:p>
          <a:p>
            <a:pPr marL="800100" lvl="1" indent="-447675" rtl="0">
              <a:buFont typeface="Arial"/>
              <a:buChar char="•"/>
            </a:pPr>
            <a:r>
              <a:rPr lang="en-US" sz="2600" dirty="0" smtClean="0">
                <a:latin typeface="Helvetica Neue Thin"/>
                <a:cs typeface="Helvetica Neue Thin"/>
              </a:rPr>
              <a:t>Total Simulation time</a:t>
            </a:r>
            <a:endParaRPr lang="en-US" sz="2600" dirty="0">
              <a:latin typeface="Helvetica Neue Thin"/>
              <a:cs typeface="Helvetica Neue Thin"/>
            </a:endParaRPr>
          </a:p>
          <a:p>
            <a:pPr marL="800100" lvl="1" indent="-447675" rtl="0">
              <a:buFont typeface="Arial"/>
              <a:buChar char="•"/>
            </a:pPr>
            <a:r>
              <a:rPr lang="en-US" sz="2600" dirty="0" smtClean="0">
                <a:latin typeface="Helvetica Neue Thin"/>
                <a:cs typeface="Helvetica Neue Thin"/>
              </a:rPr>
              <a:t>Global Inter-arrival time</a:t>
            </a:r>
            <a:endParaRPr lang="en-US" sz="2600" dirty="0">
              <a:latin typeface="Helvetica Neue Thin"/>
              <a:cs typeface="Helvetica Neue Thin"/>
            </a:endParaRPr>
          </a:p>
          <a:p>
            <a:pPr marL="800100" lvl="1" indent="-447675" rtl="0">
              <a:buFont typeface="Arial"/>
              <a:buChar char="•"/>
            </a:pPr>
            <a:r>
              <a:rPr lang="en-US" sz="2600" dirty="0" smtClean="0">
                <a:latin typeface="Helvetica Neue Thin"/>
                <a:cs typeface="Helvetica Neue Thin"/>
              </a:rPr>
              <a:t>Vehicle length</a:t>
            </a:r>
            <a:endParaRPr lang="en-US" sz="2600" dirty="0">
              <a:latin typeface="Helvetica Neue Thin"/>
              <a:cs typeface="Helvetica Neue Thin"/>
            </a:endParaRPr>
          </a:p>
          <a:p>
            <a:pPr marL="800100" lvl="1" indent="-447675" rtl="0">
              <a:buFont typeface="Arial"/>
              <a:buChar char="•"/>
            </a:pPr>
            <a:r>
              <a:rPr lang="en-US" sz="2600" dirty="0" smtClean="0">
                <a:latin typeface="Helvetica Neue Thin"/>
                <a:cs typeface="Helvetica Neue Thin"/>
              </a:rPr>
              <a:t>Safety distance (driving/queuing</a:t>
            </a:r>
            <a:r>
              <a:rPr lang="en-US" sz="2600" dirty="0" smtClean="0">
                <a:latin typeface="Helvetica Neue Thin"/>
                <a:cs typeface="Helvetica Neue Thin"/>
              </a:rPr>
              <a:t>)</a:t>
            </a:r>
          </a:p>
          <a:p>
            <a:pPr marL="800100" lvl="1" indent="-447675" rtl="0">
              <a:buFont typeface="Arial"/>
              <a:buChar char="•"/>
            </a:pPr>
            <a:endParaRPr lang="en-US" sz="2600" dirty="0">
              <a:latin typeface="Helvetica Neue Thin"/>
              <a:cs typeface="Helvetica Neue Thin"/>
            </a:endParaRPr>
          </a:p>
          <a:p>
            <a:pPr lvl="0" rtl="0"/>
            <a:r>
              <a:rPr lang="en-US" sz="2800" dirty="0" smtClean="0">
                <a:latin typeface="Helvetica Neue Thin"/>
                <a:cs typeface="Helvetica Neue Thin"/>
              </a:rPr>
              <a:t>Outputs</a:t>
            </a:r>
          </a:p>
          <a:p>
            <a:pPr marL="801688" lvl="1" indent="-457200">
              <a:buFont typeface="Arial"/>
              <a:buChar char="•"/>
            </a:pPr>
            <a:r>
              <a:rPr lang="en-US" sz="2600" dirty="0" err="1" smtClean="0">
                <a:latin typeface="Helvetica Neue Thin"/>
                <a:cs typeface="Helvetica Neue Thin"/>
              </a:rPr>
              <a:t>Avg</a:t>
            </a:r>
            <a:r>
              <a:rPr lang="en-US" sz="2600" dirty="0" smtClean="0">
                <a:latin typeface="Helvetica Neue Thin"/>
                <a:cs typeface="Helvetica Neue Thin"/>
              </a:rPr>
              <a:t> </a:t>
            </a:r>
            <a:r>
              <a:rPr lang="en-US" sz="2600" dirty="0" smtClean="0">
                <a:latin typeface="Helvetica Neue Thin"/>
                <a:cs typeface="Helvetica Neue Thin"/>
              </a:rPr>
              <a:t>travel time per </a:t>
            </a:r>
            <a:r>
              <a:rPr lang="en-US" sz="2600" dirty="0" smtClean="0">
                <a:latin typeface="Helvetica Neue Thin"/>
                <a:cs typeface="Helvetica Neue Thin"/>
              </a:rPr>
              <a:t>vehicle</a:t>
            </a:r>
          </a:p>
          <a:p>
            <a:pPr marL="754063" lvl="1" indent="-401638">
              <a:buFont typeface="Arial"/>
              <a:buChar char="•"/>
            </a:pPr>
            <a:r>
              <a:rPr lang="en-US" sz="2600" dirty="0" err="1" smtClean="0">
                <a:latin typeface="Helvetica Neue Thin"/>
                <a:cs typeface="Helvetica Neue Thin"/>
              </a:rPr>
              <a:t>Avg</a:t>
            </a:r>
            <a:r>
              <a:rPr lang="en-US" sz="2600" dirty="0" smtClean="0">
                <a:latin typeface="Helvetica Neue Thin"/>
                <a:cs typeface="Helvetica Neue Thin"/>
              </a:rPr>
              <a:t> </a:t>
            </a:r>
            <a:r>
              <a:rPr lang="en-US" sz="2600" dirty="0" smtClean="0">
                <a:latin typeface="Helvetica Neue Thin"/>
                <a:cs typeface="Helvetica Neue Thin"/>
              </a:rPr>
              <a:t>wait time at a </a:t>
            </a:r>
            <a:r>
              <a:rPr lang="en-US" sz="2600" dirty="0" err="1" smtClean="0">
                <a:latin typeface="Helvetica Neue Thin"/>
                <a:cs typeface="Helvetica Neue Thin"/>
              </a:rPr>
              <a:t>signall</a:t>
            </a:r>
            <a:endParaRPr lang="en-US" sz="2600" dirty="0">
              <a:latin typeface="Helvetica Neue Thin"/>
              <a:cs typeface="Helvetica Neue Thin"/>
            </a:endParaRPr>
          </a:p>
        </p:txBody>
      </p:sp>
      <p:sp>
        <p:nvSpPr>
          <p:cNvPr id="22" name="TextBox 21"/>
          <p:cNvSpPr txBox="1"/>
          <p:nvPr/>
        </p:nvSpPr>
        <p:spPr>
          <a:xfrm>
            <a:off x="16600769" y="2621634"/>
            <a:ext cx="5765369" cy="646331"/>
          </a:xfrm>
          <a:prstGeom prst="rect">
            <a:avLst/>
          </a:prstGeom>
          <a:noFill/>
        </p:spPr>
        <p:txBody>
          <a:bodyPr wrap="square" rtlCol="0">
            <a:spAutoFit/>
          </a:bodyPr>
          <a:lstStyle/>
          <a:p>
            <a:r>
              <a:rPr lang="en-US" sz="3600" dirty="0" smtClean="0">
                <a:latin typeface="Helvetica Neue Thin"/>
                <a:cs typeface="Helvetica Neue Thin"/>
              </a:rPr>
              <a:t>Road Topology</a:t>
            </a:r>
          </a:p>
        </p:txBody>
      </p:sp>
      <p:sp>
        <p:nvSpPr>
          <p:cNvPr id="23" name="TextBox 22"/>
          <p:cNvSpPr txBox="1"/>
          <p:nvPr/>
        </p:nvSpPr>
        <p:spPr>
          <a:xfrm>
            <a:off x="854020" y="11891012"/>
            <a:ext cx="3616242" cy="553998"/>
          </a:xfrm>
          <a:prstGeom prst="rect">
            <a:avLst/>
          </a:prstGeom>
          <a:noFill/>
        </p:spPr>
        <p:txBody>
          <a:bodyPr wrap="square" rtlCol="0">
            <a:spAutoFit/>
          </a:bodyPr>
          <a:lstStyle/>
          <a:p>
            <a:r>
              <a:rPr lang="en-US" sz="3000" dirty="0" smtClean="0">
                <a:latin typeface="Helvetica Neue Light"/>
                <a:cs typeface="Helvetica Neue Light"/>
              </a:rPr>
              <a:t>Random Variables</a:t>
            </a:r>
            <a:endParaRPr lang="en-US" sz="3000" dirty="0">
              <a:latin typeface="Helvetica Neue Light"/>
              <a:cs typeface="Helvetica Neue Light"/>
            </a:endParaRPr>
          </a:p>
        </p:txBody>
      </p:sp>
      <p:sp>
        <p:nvSpPr>
          <p:cNvPr id="24" name="TextBox 23"/>
          <p:cNvSpPr txBox="1"/>
          <p:nvPr/>
        </p:nvSpPr>
        <p:spPr>
          <a:xfrm>
            <a:off x="10915588" y="11891012"/>
            <a:ext cx="3616242" cy="553998"/>
          </a:xfrm>
          <a:prstGeom prst="rect">
            <a:avLst/>
          </a:prstGeom>
          <a:noFill/>
        </p:spPr>
        <p:txBody>
          <a:bodyPr wrap="square" rtlCol="0">
            <a:spAutoFit/>
          </a:bodyPr>
          <a:lstStyle/>
          <a:p>
            <a:r>
              <a:rPr lang="en-US" sz="3000" dirty="0" smtClean="0">
                <a:latin typeface="Helvetica Neue Light"/>
                <a:cs typeface="Helvetica Neue Light"/>
              </a:rPr>
              <a:t>Trace Analysis</a:t>
            </a:r>
            <a:endParaRPr lang="en-US" sz="3000" dirty="0">
              <a:latin typeface="Helvetica Neue Light"/>
              <a:cs typeface="Helvetica Neue Light"/>
            </a:endParaRPr>
          </a:p>
        </p:txBody>
      </p:sp>
      <p:sp>
        <p:nvSpPr>
          <p:cNvPr id="25" name="Rectangle 24"/>
          <p:cNvSpPr/>
          <p:nvPr/>
        </p:nvSpPr>
        <p:spPr>
          <a:xfrm>
            <a:off x="871151" y="12445010"/>
            <a:ext cx="9456083" cy="1938992"/>
          </a:xfrm>
          <a:prstGeom prst="rect">
            <a:avLst/>
          </a:prstGeom>
        </p:spPr>
        <p:txBody>
          <a:bodyPr wrap="square">
            <a:spAutoFit/>
          </a:bodyPr>
          <a:lstStyle/>
          <a:p>
            <a:r>
              <a:rPr lang="en-US" sz="2400" dirty="0">
                <a:latin typeface="Helvetica Neue Thin"/>
                <a:cs typeface="Helvetica Neue Thin"/>
              </a:rPr>
              <a:t>The C standard library rand() function is assumed to return uniformly distributed random values in the (0, R) interval such that rand()/R is uniform in (0,1), where R is an integral constant defined in the library. All input parameters were mapped to a uniform distribution except the inter-arrival time between vehicles, </a:t>
            </a:r>
            <a:r>
              <a:rPr lang="en-US" sz="2400" dirty="0" smtClean="0">
                <a:latin typeface="Helvetica Neue Thin"/>
                <a:cs typeface="Helvetica Neue Thin"/>
              </a:rPr>
              <a:t>which uses an </a:t>
            </a:r>
            <a:r>
              <a:rPr lang="en-US" sz="2400" dirty="0">
                <a:latin typeface="Helvetica Neue Thin"/>
                <a:cs typeface="Helvetica Neue Thin"/>
              </a:rPr>
              <a:t>exponential </a:t>
            </a:r>
            <a:r>
              <a:rPr lang="en-US" sz="2400" dirty="0" smtClean="0">
                <a:latin typeface="Helvetica Neue Thin"/>
                <a:cs typeface="Helvetica Neue Thin"/>
              </a:rPr>
              <a:t>distribution.</a:t>
            </a:r>
            <a:endParaRPr lang="en-US" sz="2400" dirty="0">
              <a:latin typeface="Helvetica Neue Thin"/>
              <a:cs typeface="Helvetica Neue Thin"/>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627" y="17085752"/>
            <a:ext cx="4239678" cy="2810465"/>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19" y="14484792"/>
            <a:ext cx="4004302" cy="2643967"/>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5328" y="15160390"/>
            <a:ext cx="8271931" cy="4817942"/>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151" y="23638904"/>
            <a:ext cx="5345421" cy="3527557"/>
          </a:xfrm>
          <a:prstGeom prst="rect">
            <a:avLst/>
          </a:prstGeom>
        </p:spPr>
      </p:pic>
      <p:sp>
        <p:nvSpPr>
          <p:cNvPr id="32" name="TextBox 31"/>
          <p:cNvSpPr txBox="1"/>
          <p:nvPr/>
        </p:nvSpPr>
        <p:spPr>
          <a:xfrm>
            <a:off x="854017" y="21147354"/>
            <a:ext cx="5556548" cy="2308324"/>
          </a:xfrm>
          <a:prstGeom prst="rect">
            <a:avLst/>
          </a:prstGeom>
          <a:noFill/>
        </p:spPr>
        <p:txBody>
          <a:bodyPr wrap="square" rtlCol="0">
            <a:spAutoFit/>
          </a:bodyPr>
          <a:lstStyle/>
          <a:p>
            <a:r>
              <a:rPr lang="en-US" sz="2400" dirty="0" smtClean="0">
                <a:latin typeface="Helvetica Neue Thin"/>
                <a:cs typeface="Helvetica Neue Thin"/>
              </a:rPr>
              <a:t>The following plot is the average travel and waiting time, dependent on arrival rate. It demonstrates the changes in behavior of wait and travel time when the capacity is at certain point of utilization that simulates the SUI functioning at full capacity. </a:t>
            </a:r>
            <a:endParaRPr lang="en-US" sz="2400" dirty="0">
              <a:latin typeface="Helvetica Neue Thin"/>
              <a:cs typeface="Helvetica Neue Thin"/>
            </a:endParaRPr>
          </a:p>
        </p:txBody>
      </p:sp>
      <p:sp>
        <p:nvSpPr>
          <p:cNvPr id="33" name="TextBox 32"/>
          <p:cNvSpPr txBox="1"/>
          <p:nvPr/>
        </p:nvSpPr>
        <p:spPr>
          <a:xfrm>
            <a:off x="7646085" y="21147354"/>
            <a:ext cx="3616242" cy="553998"/>
          </a:xfrm>
          <a:prstGeom prst="rect">
            <a:avLst/>
          </a:prstGeom>
          <a:noFill/>
        </p:spPr>
        <p:txBody>
          <a:bodyPr wrap="square" rtlCol="0">
            <a:spAutoFit/>
          </a:bodyPr>
          <a:lstStyle/>
          <a:p>
            <a:r>
              <a:rPr lang="en-US" sz="3000" dirty="0" smtClean="0">
                <a:latin typeface="Helvetica Neue Light"/>
                <a:cs typeface="Helvetica Neue Light"/>
              </a:rPr>
              <a:t>Acceleration Results</a:t>
            </a:r>
            <a:endParaRPr lang="en-US" sz="3000" dirty="0">
              <a:latin typeface="Helvetica Neue Light"/>
              <a:cs typeface="Helvetica Neue Light"/>
            </a:endParaRPr>
          </a:p>
        </p:txBody>
      </p:sp>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49127" y="3374926"/>
            <a:ext cx="4221408" cy="7785752"/>
          </a:xfrm>
          <a:prstGeom prst="rect">
            <a:avLst/>
          </a:prstGeom>
        </p:spPr>
      </p:pic>
      <p:sp>
        <p:nvSpPr>
          <p:cNvPr id="40" name="Rectangle 39"/>
          <p:cNvSpPr/>
          <p:nvPr/>
        </p:nvSpPr>
        <p:spPr>
          <a:xfrm>
            <a:off x="11442853" y="3704098"/>
            <a:ext cx="5128669" cy="7386638"/>
          </a:xfrm>
          <a:prstGeom prst="rect">
            <a:avLst/>
          </a:prstGeom>
        </p:spPr>
        <p:txBody>
          <a:bodyPr wrap="square">
            <a:spAutoFit/>
          </a:bodyPr>
          <a:lstStyle/>
          <a:p>
            <a:pPr lvl="0"/>
            <a:r>
              <a:rPr lang="en-US" sz="2800" dirty="0" smtClean="0">
                <a:latin typeface="Helvetica Neue Thin"/>
                <a:cs typeface="Helvetica Neue Thin"/>
              </a:rPr>
              <a:t>Assumptions</a:t>
            </a:r>
            <a:endParaRPr lang="en-US" sz="2600" dirty="0" smtClean="0">
              <a:latin typeface="Helvetica Neue Thin"/>
              <a:cs typeface="Helvetica Neue Thin"/>
            </a:endParaRPr>
          </a:p>
          <a:p>
            <a:pPr marL="684213" lvl="1" indent="-457200">
              <a:buFont typeface="Arial"/>
              <a:buChar char="•"/>
            </a:pPr>
            <a:r>
              <a:rPr lang="en-US" sz="2600" dirty="0" smtClean="0">
                <a:latin typeface="Helvetica Neue Thin"/>
                <a:cs typeface="Helvetica Neue Thin"/>
              </a:rPr>
              <a:t>No </a:t>
            </a:r>
            <a:r>
              <a:rPr lang="en-US" sz="2600" dirty="0" err="1" smtClean="0">
                <a:latin typeface="Helvetica Neue Thin"/>
                <a:cs typeface="Helvetica Neue Thin"/>
              </a:rPr>
              <a:t>pedastrians</a:t>
            </a:r>
            <a:r>
              <a:rPr lang="en-US" sz="2600" dirty="0" smtClean="0">
                <a:latin typeface="Helvetica Neue Thin"/>
                <a:cs typeface="Helvetica Neue Thin"/>
              </a:rPr>
              <a:t>/bikers</a:t>
            </a:r>
          </a:p>
          <a:p>
            <a:pPr marL="684213" lvl="1" indent="-457200">
              <a:buFont typeface="Arial"/>
              <a:buChar char="•"/>
            </a:pPr>
            <a:r>
              <a:rPr lang="en-US" sz="2600" dirty="0" smtClean="0">
                <a:latin typeface="Helvetica Neue Thin"/>
                <a:cs typeface="Helvetica Neue Thin"/>
              </a:rPr>
              <a:t>No construction</a:t>
            </a:r>
          </a:p>
          <a:p>
            <a:pPr marL="684213" lvl="1" indent="-457200">
              <a:buFont typeface="Arial"/>
              <a:buChar char="•"/>
            </a:pPr>
            <a:r>
              <a:rPr lang="en-US" sz="2600" dirty="0" smtClean="0">
                <a:latin typeface="Helvetica Neue Thin"/>
                <a:cs typeface="Helvetica Neue Thin"/>
              </a:rPr>
              <a:t>No weather</a:t>
            </a:r>
          </a:p>
          <a:p>
            <a:pPr marL="684213" lvl="1" indent="-457200">
              <a:buFont typeface="Arial"/>
              <a:buChar char="•"/>
            </a:pPr>
            <a:r>
              <a:rPr lang="en-US" sz="2600" dirty="0" smtClean="0">
                <a:latin typeface="Helvetica Neue Thin"/>
                <a:cs typeface="Helvetica Neue Thin"/>
              </a:rPr>
              <a:t>No accidents</a:t>
            </a:r>
          </a:p>
          <a:p>
            <a:pPr marL="227013" lvl="1"/>
            <a:endParaRPr lang="en-US" sz="2600" dirty="0" smtClean="0">
              <a:latin typeface="Helvetica Neue Thin"/>
              <a:cs typeface="Helvetica Neue Thin"/>
            </a:endParaRPr>
          </a:p>
          <a:p>
            <a:pPr lvl="0"/>
            <a:r>
              <a:rPr lang="en-US" sz="2800" dirty="0" smtClean="0">
                <a:latin typeface="Helvetica Neue Thin"/>
                <a:cs typeface="Helvetica Neue Thin"/>
              </a:rPr>
              <a:t>Content</a:t>
            </a:r>
            <a:endParaRPr lang="en-US" sz="2600" dirty="0" smtClean="0">
              <a:latin typeface="Helvetica Neue Thin"/>
              <a:cs typeface="Helvetica Neue Thin"/>
            </a:endParaRPr>
          </a:p>
          <a:p>
            <a:pPr marL="684213" lvl="1" indent="-457200">
              <a:buFont typeface="Arial"/>
              <a:buChar char="•"/>
            </a:pPr>
            <a:r>
              <a:rPr lang="en-US" sz="2600" dirty="0" smtClean="0">
                <a:latin typeface="Helvetica Neue Thin"/>
                <a:cs typeface="Helvetica Neue Thin"/>
              </a:rPr>
              <a:t>Entities(vehicle, intersections, street suctions, queues)</a:t>
            </a:r>
          </a:p>
          <a:p>
            <a:pPr marL="684213" lvl="1" indent="-457200">
              <a:buFont typeface="Arial"/>
              <a:buChar char="•"/>
            </a:pPr>
            <a:r>
              <a:rPr lang="en-US" sz="2600" dirty="0" smtClean="0">
                <a:latin typeface="Helvetica Neue Thin"/>
                <a:cs typeface="Helvetica Neue Thin"/>
              </a:rPr>
              <a:t>Activities(vehicle waiting in queue, traveling through streets)</a:t>
            </a:r>
          </a:p>
          <a:p>
            <a:pPr marL="227013" lvl="1"/>
            <a:endParaRPr lang="en-US" sz="2600" dirty="0" smtClean="0">
              <a:latin typeface="Helvetica Neue Thin"/>
              <a:cs typeface="Helvetica Neue Thin"/>
            </a:endParaRPr>
          </a:p>
          <a:p>
            <a:pPr marL="227013" lvl="1"/>
            <a:endParaRPr lang="en-US" sz="2600" dirty="0" smtClean="0">
              <a:latin typeface="Helvetica Neue Thin"/>
              <a:cs typeface="Helvetica Neue Thin"/>
            </a:endParaRPr>
          </a:p>
          <a:p>
            <a:pPr lvl="0"/>
            <a:r>
              <a:rPr lang="en-US" sz="2800" dirty="0" smtClean="0">
                <a:latin typeface="Helvetica Neue Thin"/>
                <a:cs typeface="Helvetica Neue Thin"/>
              </a:rPr>
              <a:t>Simplifications</a:t>
            </a:r>
            <a:endParaRPr lang="en-US" sz="2600" dirty="0" smtClean="0">
              <a:latin typeface="Helvetica Neue Thin"/>
              <a:cs typeface="Helvetica Neue Thin"/>
            </a:endParaRPr>
          </a:p>
          <a:p>
            <a:pPr marL="684213" lvl="1" indent="-457200">
              <a:buFont typeface="Arial"/>
              <a:buChar char="•"/>
            </a:pPr>
            <a:r>
              <a:rPr lang="en-US" sz="2600" dirty="0" smtClean="0">
                <a:latin typeface="Helvetica Neue Thin"/>
                <a:cs typeface="Helvetica Neue Thin"/>
              </a:rPr>
              <a:t>No </a:t>
            </a:r>
            <a:r>
              <a:rPr lang="en-US" sz="2600" dirty="0" err="1" smtClean="0">
                <a:latin typeface="Helvetica Neue Thin"/>
                <a:cs typeface="Helvetica Neue Thin"/>
              </a:rPr>
              <a:t>u-turns</a:t>
            </a:r>
            <a:endParaRPr lang="en-US" sz="2600" dirty="0" smtClean="0">
              <a:latin typeface="Helvetica Neue Thin"/>
              <a:cs typeface="Helvetica Neue Thin"/>
            </a:endParaRPr>
          </a:p>
          <a:p>
            <a:pPr marL="684213" lvl="1" indent="-457200">
              <a:buFont typeface="Arial"/>
              <a:buChar char="•"/>
            </a:pPr>
            <a:r>
              <a:rPr lang="en-US" sz="2600" dirty="0" smtClean="0">
                <a:latin typeface="Helvetica Neue Thin"/>
                <a:cs typeface="Helvetica Neue Thin"/>
              </a:rPr>
              <a:t>Constant vehicle speed</a:t>
            </a:r>
          </a:p>
          <a:p>
            <a:pPr marL="684213" lvl="1" indent="-457200">
              <a:buFont typeface="Arial"/>
              <a:buChar char="•"/>
            </a:pPr>
            <a:r>
              <a:rPr lang="en-US" sz="2600" dirty="0" smtClean="0">
                <a:latin typeface="Helvetica Neue Thin"/>
                <a:cs typeface="Helvetica Neue Thin"/>
              </a:rPr>
              <a:t>Identical vehicles</a:t>
            </a:r>
            <a:endParaRPr lang="en-US" sz="2600" dirty="0">
              <a:latin typeface="Helvetica Neue Thin"/>
              <a:cs typeface="Helvetica Neue Thin"/>
            </a:endParaRPr>
          </a:p>
        </p:txBody>
      </p:sp>
      <p:cxnSp>
        <p:nvCxnSpPr>
          <p:cNvPr id="42" name="Straight Connector 41"/>
          <p:cNvCxnSpPr/>
          <p:nvPr/>
        </p:nvCxnSpPr>
        <p:spPr>
          <a:xfrm>
            <a:off x="6154726" y="3327888"/>
            <a:ext cx="9846760"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859717" y="3327888"/>
            <a:ext cx="4784546"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cxnSp>
        <p:nvCxnSpPr>
          <p:cNvPr id="48" name="Straight Connector 47"/>
          <p:cNvCxnSpPr/>
          <p:nvPr/>
        </p:nvCxnSpPr>
        <p:spPr>
          <a:xfrm>
            <a:off x="16708381" y="3327888"/>
            <a:ext cx="4162154"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cxnSp>
        <p:nvCxnSpPr>
          <p:cNvPr id="57" name="Straight Connector 56"/>
          <p:cNvCxnSpPr/>
          <p:nvPr/>
        </p:nvCxnSpPr>
        <p:spPr>
          <a:xfrm>
            <a:off x="854020" y="11806343"/>
            <a:ext cx="20016515"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graphicFrame>
        <p:nvGraphicFramePr>
          <p:cNvPr id="59" name="Chart 58"/>
          <p:cNvGraphicFramePr>
            <a:graphicFrameLocks/>
          </p:cNvGraphicFramePr>
          <p:nvPr>
            <p:extLst>
              <p:ext uri="{D42A27DB-BD31-4B8C-83A1-F6EECF244321}">
                <p14:modId xmlns:p14="http://schemas.microsoft.com/office/powerpoint/2010/main" val="785878594"/>
              </p:ext>
            </p:extLst>
          </p:nvPr>
        </p:nvGraphicFramePr>
        <p:xfrm>
          <a:off x="13780549" y="26328255"/>
          <a:ext cx="7174650" cy="5128355"/>
        </p:xfrm>
        <a:graphic>
          <a:graphicData uri="http://schemas.openxmlformats.org/drawingml/2006/chart">
            <c:chart xmlns:c="http://schemas.openxmlformats.org/drawingml/2006/chart" xmlns:r="http://schemas.openxmlformats.org/officeDocument/2006/relationships" r:id="rId7"/>
          </a:graphicData>
        </a:graphic>
      </p:graphicFrame>
      <p:sp>
        <p:nvSpPr>
          <p:cNvPr id="60" name="Rectangle 59"/>
          <p:cNvSpPr/>
          <p:nvPr/>
        </p:nvSpPr>
        <p:spPr>
          <a:xfrm>
            <a:off x="10978777" y="12482734"/>
            <a:ext cx="9891758" cy="2677656"/>
          </a:xfrm>
          <a:prstGeom prst="rect">
            <a:avLst/>
          </a:prstGeom>
        </p:spPr>
        <p:txBody>
          <a:bodyPr wrap="square">
            <a:spAutoFit/>
          </a:bodyPr>
          <a:lstStyle/>
          <a:p>
            <a:r>
              <a:rPr lang="en-US" sz="2400" dirty="0">
                <a:latin typeface="Helvetica Neue Thin"/>
                <a:cs typeface="Helvetica Neue Thin"/>
              </a:rPr>
              <a:t>T</a:t>
            </a:r>
            <a:r>
              <a:rPr lang="en-US" sz="2400" dirty="0" smtClean="0">
                <a:latin typeface="Helvetica Neue Thin"/>
                <a:cs typeface="Helvetica Neue Thin"/>
              </a:rPr>
              <a:t>he path and event timestamps for a single vehicle are checked against the topology and signal timing at intersections the vehicle must cross. The trace below (blue) shows a vehicle traveling from south to north, crossing all inter-sections.</a:t>
            </a:r>
          </a:p>
          <a:p>
            <a:r>
              <a:rPr lang="en-US" sz="2400" dirty="0" smtClean="0">
                <a:latin typeface="Helvetica Neue Thin"/>
                <a:cs typeface="Helvetica Neue Thin"/>
              </a:rPr>
              <a:t>Trace  analysis  was  done  for  multiple  sample  configurations  to  verify  the  correct  vehicle  path, vehicle-intersection  interaction, and vehicle-vehicle interaction.</a:t>
            </a:r>
            <a:endParaRPr lang="en-US" sz="2400" dirty="0">
              <a:latin typeface="Helvetica Neue Thin"/>
              <a:cs typeface="Helvetica Neue Thin"/>
            </a:endParaRPr>
          </a:p>
        </p:txBody>
      </p:sp>
      <p:sp>
        <p:nvSpPr>
          <p:cNvPr id="61" name="Rectangle 60"/>
          <p:cNvSpPr/>
          <p:nvPr/>
        </p:nvSpPr>
        <p:spPr>
          <a:xfrm>
            <a:off x="5215866" y="14484792"/>
            <a:ext cx="4824279" cy="2308324"/>
          </a:xfrm>
          <a:prstGeom prst="rect">
            <a:avLst/>
          </a:prstGeom>
        </p:spPr>
        <p:txBody>
          <a:bodyPr wrap="square">
            <a:spAutoFit/>
          </a:bodyPr>
          <a:lstStyle/>
          <a:p>
            <a:r>
              <a:rPr lang="en-US" sz="2400" dirty="0" smtClean="0">
                <a:latin typeface="Helvetica Neue Thin"/>
                <a:cs typeface="Helvetica Neue Thin"/>
              </a:rPr>
              <a:t>This plot shows the inter-arrival time for a sample size of n= 10 000 and expected mean= 5, sorted in decreasing</a:t>
            </a:r>
            <a:r>
              <a:rPr lang="en-US" sz="2400" dirty="0">
                <a:latin typeface="Helvetica Neue Thin"/>
                <a:cs typeface="Helvetica Neue Thin"/>
              </a:rPr>
              <a:t> </a:t>
            </a:r>
            <a:r>
              <a:rPr lang="en-US" sz="2400" dirty="0" smtClean="0">
                <a:latin typeface="Helvetica Neue Thin"/>
                <a:cs typeface="Helvetica Neue Thin"/>
              </a:rPr>
              <a:t>order. </a:t>
            </a:r>
          </a:p>
          <a:p>
            <a:r>
              <a:rPr lang="en-US" sz="2400" dirty="0" smtClean="0">
                <a:latin typeface="Helvetica Neue Thin"/>
                <a:cs typeface="Helvetica Neue Thin"/>
              </a:rPr>
              <a:t>The curve has a shape that is typical for an exponential distribution.</a:t>
            </a:r>
            <a:endParaRPr lang="en-US" sz="2400" dirty="0">
              <a:latin typeface="Helvetica Neue Thin"/>
              <a:cs typeface="Helvetica Neue Thin"/>
            </a:endParaRPr>
          </a:p>
        </p:txBody>
      </p:sp>
      <p:sp>
        <p:nvSpPr>
          <p:cNvPr id="62" name="Rectangle 61"/>
          <p:cNvSpPr/>
          <p:nvPr/>
        </p:nvSpPr>
        <p:spPr>
          <a:xfrm>
            <a:off x="871151" y="17435424"/>
            <a:ext cx="4773111" cy="2308324"/>
          </a:xfrm>
          <a:prstGeom prst="rect">
            <a:avLst/>
          </a:prstGeom>
        </p:spPr>
        <p:txBody>
          <a:bodyPr wrap="square">
            <a:spAutoFit/>
          </a:bodyPr>
          <a:lstStyle/>
          <a:p>
            <a:r>
              <a:rPr lang="en-US" sz="2400" dirty="0" smtClean="0">
                <a:latin typeface="Helvetica Neue Thin"/>
                <a:cs typeface="Helvetica Neue Thin"/>
              </a:rPr>
              <a:t>This plot shows the correlation of Inter-Arrival Times. The spread with no particular trend shows our random variables are Independent and Identically Distributed: ([xi;xi+1], uncorrelated)</a:t>
            </a:r>
            <a:endParaRPr lang="en-US" sz="2400" dirty="0">
              <a:latin typeface="Helvetica Neue Thin"/>
              <a:cs typeface="Helvetica Neue Thin"/>
            </a:endParaRPr>
          </a:p>
        </p:txBody>
      </p:sp>
      <p:sp>
        <p:nvSpPr>
          <p:cNvPr id="63" name="Rectangle 62"/>
          <p:cNvSpPr/>
          <p:nvPr/>
        </p:nvSpPr>
        <p:spPr>
          <a:xfrm>
            <a:off x="7664324" y="21673129"/>
            <a:ext cx="5486400" cy="1569660"/>
          </a:xfrm>
          <a:prstGeom prst="rect">
            <a:avLst/>
          </a:prstGeom>
        </p:spPr>
        <p:txBody>
          <a:bodyPr wrap="square">
            <a:spAutoFit/>
          </a:bodyPr>
          <a:lstStyle/>
          <a:p>
            <a:r>
              <a:rPr lang="en-US" sz="2400" dirty="0" smtClean="0">
                <a:latin typeface="Helvetica Neue Thin"/>
                <a:cs typeface="Helvetica Neue Thin"/>
              </a:rPr>
              <a:t>We ran our study multiple times since it relies on random variables. Here, we plot the average total waiting time, dependent on acceleration.</a:t>
            </a:r>
            <a:endParaRPr lang="en-US" sz="2400" dirty="0">
              <a:latin typeface="Helvetica Neue Thin"/>
              <a:cs typeface="Helvetica Neue Thin"/>
            </a:endParaRPr>
          </a:p>
        </p:txBody>
      </p:sp>
      <p:cxnSp>
        <p:nvCxnSpPr>
          <p:cNvPr id="64" name="Straight Connector 63"/>
          <p:cNvCxnSpPr/>
          <p:nvPr/>
        </p:nvCxnSpPr>
        <p:spPr>
          <a:xfrm flipH="1">
            <a:off x="859717" y="21054368"/>
            <a:ext cx="5550849"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cxnSp>
        <p:nvCxnSpPr>
          <p:cNvPr id="68" name="Straight Connector 67"/>
          <p:cNvCxnSpPr/>
          <p:nvPr/>
        </p:nvCxnSpPr>
        <p:spPr>
          <a:xfrm flipH="1">
            <a:off x="7664325" y="21044863"/>
            <a:ext cx="13206210"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sp>
        <p:nvSpPr>
          <p:cNvPr id="71" name="TextBox 70"/>
          <p:cNvSpPr txBox="1"/>
          <p:nvPr/>
        </p:nvSpPr>
        <p:spPr>
          <a:xfrm>
            <a:off x="13411453" y="21129229"/>
            <a:ext cx="3616242" cy="553998"/>
          </a:xfrm>
          <a:prstGeom prst="rect">
            <a:avLst/>
          </a:prstGeom>
          <a:noFill/>
        </p:spPr>
        <p:txBody>
          <a:bodyPr wrap="square" rtlCol="0">
            <a:spAutoFit/>
          </a:bodyPr>
          <a:lstStyle/>
          <a:p>
            <a:r>
              <a:rPr lang="en-US" sz="3000" dirty="0" smtClean="0">
                <a:latin typeface="Helvetica Neue Light"/>
                <a:cs typeface="Helvetica Neue Light"/>
              </a:rPr>
              <a:t>Synchronization</a:t>
            </a:r>
            <a:endParaRPr lang="en-US" sz="3000" dirty="0">
              <a:latin typeface="Helvetica Neue Light"/>
              <a:cs typeface="Helvetica Neue Light"/>
            </a:endParaRPr>
          </a:p>
        </p:txBody>
      </p:sp>
      <p:pic>
        <p:nvPicPr>
          <p:cNvPr id="72" name="Picture 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78111" y="21598558"/>
            <a:ext cx="7577088" cy="3101963"/>
          </a:xfrm>
          <a:prstGeom prst="rect">
            <a:avLst/>
          </a:prstGeom>
        </p:spPr>
      </p:pic>
      <p:sp>
        <p:nvSpPr>
          <p:cNvPr id="74" name="Rectangle 73"/>
          <p:cNvSpPr/>
          <p:nvPr/>
        </p:nvSpPr>
        <p:spPr>
          <a:xfrm>
            <a:off x="13695885" y="24758567"/>
            <a:ext cx="7174650" cy="1200328"/>
          </a:xfrm>
          <a:prstGeom prst="rect">
            <a:avLst/>
          </a:prstGeom>
        </p:spPr>
        <p:txBody>
          <a:bodyPr wrap="square">
            <a:spAutoFit/>
          </a:bodyPr>
          <a:lstStyle/>
          <a:p>
            <a:r>
              <a:rPr lang="en-US" sz="2400" dirty="0" smtClean="0">
                <a:latin typeface="Helvetica Neue Thin"/>
                <a:cs typeface="Helvetica Neue Thin"/>
              </a:rPr>
              <a:t>Here, we ran our simulation 11 times, and plot the individual wait times for cars in our system. This plot shows the number of cars in each wait time interval.</a:t>
            </a:r>
            <a:endParaRPr lang="en-US" sz="2400" dirty="0">
              <a:latin typeface="Helvetica Neue Thin"/>
              <a:cs typeface="Helvetica Neue Thin"/>
            </a:endParaRPr>
          </a:p>
        </p:txBody>
      </p:sp>
      <p:sp>
        <p:nvSpPr>
          <p:cNvPr id="75" name="TextBox 74"/>
          <p:cNvSpPr txBox="1"/>
          <p:nvPr/>
        </p:nvSpPr>
        <p:spPr>
          <a:xfrm>
            <a:off x="753718" y="27251279"/>
            <a:ext cx="5765369" cy="646331"/>
          </a:xfrm>
          <a:prstGeom prst="rect">
            <a:avLst/>
          </a:prstGeom>
          <a:noFill/>
        </p:spPr>
        <p:txBody>
          <a:bodyPr wrap="square" rtlCol="0">
            <a:spAutoFit/>
          </a:bodyPr>
          <a:lstStyle/>
          <a:p>
            <a:r>
              <a:rPr lang="en-US" sz="3600" dirty="0" smtClean="0">
                <a:latin typeface="Helvetica Neue Thin"/>
                <a:cs typeface="Helvetica Neue Thin"/>
              </a:rPr>
              <a:t>Conclusions</a:t>
            </a:r>
            <a:endParaRPr lang="en-US" sz="3600" dirty="0">
              <a:latin typeface="Helvetica Neue Thin"/>
              <a:cs typeface="Helvetica Neue Thin"/>
            </a:endParaRPr>
          </a:p>
        </p:txBody>
      </p:sp>
      <p:cxnSp>
        <p:nvCxnSpPr>
          <p:cNvPr id="76" name="Straight Connector 75"/>
          <p:cNvCxnSpPr/>
          <p:nvPr/>
        </p:nvCxnSpPr>
        <p:spPr>
          <a:xfrm flipH="1">
            <a:off x="742285" y="27967828"/>
            <a:ext cx="12408439" cy="0"/>
          </a:xfrm>
          <a:prstGeom prst="line">
            <a:avLst/>
          </a:prstGeom>
          <a:ln w="19050" cmpd="sng">
            <a:solidFill>
              <a:schemeClr val="accent3"/>
            </a:solidFill>
          </a:ln>
        </p:spPr>
        <p:style>
          <a:lnRef idx="1">
            <a:schemeClr val="accent2"/>
          </a:lnRef>
          <a:fillRef idx="0">
            <a:schemeClr val="accent2"/>
          </a:fillRef>
          <a:effectRef idx="0">
            <a:schemeClr val="accent2"/>
          </a:effectRef>
          <a:fontRef idx="minor">
            <a:schemeClr val="tx1"/>
          </a:fontRef>
        </p:style>
      </p:cxnSp>
      <p:sp>
        <p:nvSpPr>
          <p:cNvPr id="77" name="TextBox 76"/>
          <p:cNvSpPr txBox="1"/>
          <p:nvPr/>
        </p:nvSpPr>
        <p:spPr>
          <a:xfrm>
            <a:off x="854017" y="28221932"/>
            <a:ext cx="12064709" cy="2308324"/>
          </a:xfrm>
          <a:prstGeom prst="rect">
            <a:avLst/>
          </a:prstGeom>
          <a:noFill/>
        </p:spPr>
        <p:txBody>
          <a:bodyPr wrap="square" rtlCol="0">
            <a:spAutoFit/>
          </a:bodyPr>
          <a:lstStyle/>
          <a:p>
            <a:r>
              <a:rPr lang="en-US" sz="2400" dirty="0" smtClean="0">
                <a:latin typeface="Helvetica Neue Thin"/>
                <a:cs typeface="Helvetica Neue Thin"/>
              </a:rPr>
              <a:t>Some shit here. </a:t>
            </a:r>
            <a:endParaRPr lang="en-US" sz="2400" dirty="0">
              <a:latin typeface="Helvetica Neue Thin"/>
              <a:cs typeface="Helvetica Neue Thin"/>
            </a:endParaRPr>
          </a:p>
          <a:p>
            <a:endParaRPr lang="en-US" sz="2400" dirty="0" smtClean="0">
              <a:latin typeface="Helvetica Neue Thin"/>
              <a:cs typeface="Helvetica Neue Thin"/>
            </a:endParaRPr>
          </a:p>
          <a:p>
            <a:endParaRPr lang="en-US" sz="2400" dirty="0">
              <a:latin typeface="Helvetica Neue Thin"/>
              <a:cs typeface="Helvetica Neue Thin"/>
            </a:endParaRPr>
          </a:p>
          <a:p>
            <a:endParaRPr lang="en-US" sz="2400" dirty="0" smtClean="0">
              <a:latin typeface="Helvetica Neue Thin"/>
              <a:cs typeface="Helvetica Neue Thin"/>
            </a:endParaRPr>
          </a:p>
          <a:p>
            <a:endParaRPr lang="en-US" sz="2400" dirty="0">
              <a:latin typeface="Helvetica Neue Thin"/>
              <a:cs typeface="Helvetica Neue Thin"/>
            </a:endParaRPr>
          </a:p>
          <a:p>
            <a:endParaRPr lang="en-US" sz="2400" dirty="0">
              <a:latin typeface="Helvetica Neue Thin"/>
              <a:cs typeface="Helvetica Neue Thin"/>
            </a:endParaRPr>
          </a:p>
        </p:txBody>
      </p:sp>
      <p:pic>
        <p:nvPicPr>
          <p:cNvPr id="79" name="Picture 7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64325" y="23350400"/>
            <a:ext cx="5254402" cy="3678081"/>
          </a:xfrm>
          <a:prstGeom prst="rect">
            <a:avLst/>
          </a:prstGeom>
        </p:spPr>
      </p:pic>
    </p:spTree>
    <p:extLst>
      <p:ext uri="{BB962C8B-B14F-4D97-AF65-F5344CB8AC3E}">
        <p14:creationId xmlns:p14="http://schemas.microsoft.com/office/powerpoint/2010/main" val="22352926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TotalTime>
  <Words>525</Words>
  <Application>Microsoft Macintosh PowerPoint</Application>
  <PresentationFormat>Custom</PresentationFormat>
  <Paragraphs>58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Lanssie Ma</dc:creator>
  <cp:lastModifiedBy>Lanssie Ma</cp:lastModifiedBy>
  <cp:revision>29</cp:revision>
  <dcterms:created xsi:type="dcterms:W3CDTF">2015-02-19T22:19:18Z</dcterms:created>
  <dcterms:modified xsi:type="dcterms:W3CDTF">2015-02-20T01:28:30Z</dcterms:modified>
</cp:coreProperties>
</file>