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3BC0-C48D-6C5D-CA19-CB0132460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AC42F-933C-AD6A-7323-318B09396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CD6DD-37A2-45D3-EB28-D88E62ED9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FD8CD-85A9-33B8-85E2-95B1A27B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5AA8C-9538-4F16-BDE2-102E7058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30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F1F9-9F1C-6130-C3B4-4003DAFE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D3764-F92F-1C05-82A3-D6C1B7CC9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E5E5-B2CC-83A5-A5B6-E8530BB2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0F93D-A9F4-4846-66A3-474672F3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04FBC-D064-DF61-8B04-951EE895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07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03211-9305-1F8B-117D-68217AF54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0FA97-C4F0-3C87-959B-28FA1CDB1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D8873-9B65-F639-5079-841CE826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E75E0-C5B2-2A1A-56B6-CD39ADB5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7E1B8-3CC3-D74E-4D34-530CA2D1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79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8BE1-0F15-143C-6776-4A3CE9AB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74FF9-4981-DB0D-B7B4-EB3B76829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BDE7-0847-88F6-A6BE-F1706E3E1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0B80A-3A96-6251-0DAC-9CDF38DD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94434-1844-C5E1-FABC-4418713D7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32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4388-88D3-D14D-42AE-312FF0BA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29E64-BBDA-C341-7142-7BF02C7BA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C3235-D691-7735-80C1-F23EDD8F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4DBE5-82E6-341C-5D06-540A16A2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D5830-876D-4DB1-1D89-5E836AFE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19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E0CB1-48D0-FFA5-29BA-56E27B618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DC16C-5E19-44D0-BD11-9AE6CB130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B105F-E99F-937F-D30B-137026A9B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989-6991-4D24-DEC9-928F3E3D1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66F72-761E-46D5-1B63-2981513C7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E9E27-1E62-7F6A-9697-C4F1114E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94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AAFB-58E7-D3BB-5969-A9E62CA60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97A96-3AF5-BE46-6E0B-7F2237EEF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B027A-96DA-FF1C-5DCB-3441EE618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3C9DA6-4143-D80E-C0F0-7BB9FE26D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898D64-C088-8C4E-39AC-B7AF56E64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33DF43-3668-9B3B-1811-EA9EAF9D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1A9ED-8FBD-FA7D-ADD6-1F94D929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D88F0-D734-0426-E1C1-3B5AE89E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92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2285-B365-A07E-94C2-47D02C35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1C5F4-7572-8B29-B525-5C508269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2F55E-A62D-C285-D9B9-17CADA5B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18154-F92B-0A55-1EDD-E862E7B0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46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A2DC28-AA4E-3C43-21AC-E46242CF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B5651-48EC-F433-179A-C89ABDFB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B43F4-0CDB-B121-DF7A-17921955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5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0487-14CB-AC3E-E3EA-9DE3FFBF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904CC-7C6B-5862-366E-145F40BF2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C0C04-4965-ACCC-C7B6-591A0D66F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B4BDB-1599-867A-8DA7-F13C7C87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7C948-F853-FD88-0FB0-D2DD6BDFF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D646A-EE81-7589-F805-8D856FDF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55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B30B-FF6A-4E54-ED08-45DC811C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7FCF89-F979-8CAA-D642-1BC06D037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BF34E-8A91-465F-2FE1-3F2671251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7BDC0-8D10-8D48-1735-990CE363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4FFC-7C3D-5496-141E-7B71AFEA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00F11-8E13-0E28-5DB9-7185FAB7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26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48B12-F09B-378F-2FD6-38A25707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D9465-7708-2D9A-E649-7F4EF92A6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6A4D8-9838-A916-30FA-1BFE5CD0C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DB6C4C-962E-48E1-B6A9-81D762EABE8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AD75B-7362-ECD6-9DC0-D51EC5172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4D042-9693-500E-48BF-D4DBC08F8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97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ypes_of_periodic_tables" TargetMode="External"/><Relationship Id="rId2" Type="http://schemas.openxmlformats.org/officeDocument/2006/relationships/hyperlink" Target="https://lanstonchu.wordpress.com/2024/11/14/the-hexaframe-periodic-table/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85AB3-73E2-38E5-7351-BAC5C0C54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61" y="762538"/>
            <a:ext cx="5649349" cy="31998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HexaFrame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periodic table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phone&#10;&#10;Description automatically generated">
            <a:extLst>
              <a:ext uri="{FF2B5EF4-FFF2-40B4-BE49-F238E27FC236}">
                <a16:creationId xmlns:a16="http://schemas.microsoft.com/office/drawing/2014/main" id="{F0810841-65CD-D6FC-043A-530829D1D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0"/>
            <a:ext cx="4599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9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phone&#10;&#10;Description automatically generated">
            <a:extLst>
              <a:ext uri="{FF2B5EF4-FFF2-40B4-BE49-F238E27FC236}">
                <a16:creationId xmlns:a16="http://schemas.microsoft.com/office/drawing/2014/main" id="{95ABBEC5-FA3C-4D88-4E82-48463276F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9987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A3E27E-F986-B454-EEE5-6FE6F5B7E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130" y="424118"/>
            <a:ext cx="6961238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Pro: Coordinates can determine quantum numbers (QNs) easily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857D4D3-83A1-5A5A-BBBC-1F02AD684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152698"/>
              </p:ext>
            </p:extLst>
          </p:nvPr>
        </p:nvGraphicFramePr>
        <p:xfrm>
          <a:off x="3890297" y="2168729"/>
          <a:ext cx="8127999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571121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49284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54310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Quantum Numbers (QNs) and</a:t>
                      </a:r>
                      <a:r>
                        <a:rPr lang="zh-TW" altLang="en-US" dirty="0"/>
                        <a:t> </a:t>
                      </a:r>
                      <a:r>
                        <a:rPr lang="en-GB" altLang="zh-TW" dirty="0"/>
                        <a:t>other</a:t>
                      </a:r>
                      <a:r>
                        <a:rPr lang="zh-TW" altLang="en-US" dirty="0"/>
                        <a:t> </a:t>
                      </a:r>
                      <a:r>
                        <a:rPr lang="en-GB" altLang="zh-TW" dirty="0"/>
                        <a:t>info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Traditional Table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/>
                        <a:t>HexaFrame</a:t>
                      </a:r>
                      <a:r>
                        <a:rPr lang="en-GB" b="1" dirty="0"/>
                        <a:t> Table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1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Principal QN 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 intuitive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4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Angular QN 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4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Electron spin QN (</a:t>
                      </a:r>
                      <a:r>
                        <a:rPr lang="en-GB" dirty="0" err="1"/>
                        <a:t>m</a:t>
                      </a:r>
                      <a:r>
                        <a:rPr lang="en-GB" baseline="-25000" dirty="0" err="1"/>
                        <a:t>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 intuitive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1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Magnetic QN (m</a:t>
                      </a:r>
                      <a:r>
                        <a:rPr lang="en-GB" baseline="-25000" dirty="0"/>
                        <a:t>l</a:t>
                      </a:r>
                      <a:r>
                        <a:rPr lang="en-GB" dirty="0"/>
                        <a:t>)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Difficult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098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02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Similar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387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98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48036-F2CC-D6B8-30F1-48CBD5D85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exagons with numbers and letters&#10;&#10;Description automatically generated">
            <a:extLst>
              <a:ext uri="{FF2B5EF4-FFF2-40B4-BE49-F238E27FC236}">
                <a16:creationId xmlns:a16="http://schemas.microsoft.com/office/drawing/2014/main" id="{7E455637-BCA9-138A-C20B-9F9AE90C9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9987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FA7816-DCC1-59EA-4134-7E3EF4C22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659" y="335628"/>
            <a:ext cx="6961238" cy="1325563"/>
          </a:xfrm>
        </p:spPr>
        <p:txBody>
          <a:bodyPr>
            <a:normAutofit/>
          </a:bodyPr>
          <a:lstStyle/>
          <a:p>
            <a:r>
              <a:rPr lang="en-GB" dirty="0"/>
              <a:t>Pro</a:t>
            </a:r>
            <a:r>
              <a:rPr lang="en-GB"/>
              <a:t>: Perform </a:t>
            </a:r>
            <a:r>
              <a:rPr lang="en-GB" dirty="0"/>
              <a:t>element number accounting easily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6E8C2F2-2196-5E50-A369-F8266BAE7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996810"/>
              </p:ext>
            </p:extLst>
          </p:nvPr>
        </p:nvGraphicFramePr>
        <p:xfrm>
          <a:off x="4184954" y="1661191"/>
          <a:ext cx="789264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57112181"/>
                    </a:ext>
                  </a:extLst>
                </a:gridCol>
                <a:gridCol w="2509562">
                  <a:extLst>
                    <a:ext uri="{9D8B030D-6E8A-4147-A177-3AD203B41FA5}">
                      <a16:colId xmlns:a16="http://schemas.microsoft.com/office/drawing/2014/main" val="364928477"/>
                    </a:ext>
                  </a:extLst>
                </a:gridCol>
                <a:gridCol w="2673752">
                  <a:extLst>
                    <a:ext uri="{9D8B030D-6E8A-4147-A177-3AD203B41FA5}">
                      <a16:colId xmlns:a16="http://schemas.microsoft.com/office/drawing/2014/main" val="854310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Reflected in</a:t>
                      </a:r>
                      <a:br>
                        <a:rPr lang="en-GB" dirty="0"/>
                      </a:br>
                      <a:r>
                        <a:rPr lang="en-GB" b="1" dirty="0"/>
                        <a:t>Traditional Table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Reflected in</a:t>
                      </a:r>
                      <a:br>
                        <a:rPr lang="en-GB" dirty="0"/>
                      </a:br>
                      <a:r>
                        <a:rPr lang="en-GB" b="1" dirty="0" err="1"/>
                        <a:t>HexaFrame</a:t>
                      </a:r>
                      <a:r>
                        <a:rPr lang="en-GB" b="1" dirty="0"/>
                        <a:t> Table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1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Electron filling order of elements</a:t>
                      </a:r>
                    </a:p>
                    <a:p>
                      <a:r>
                        <a:rPr lang="en-GB" dirty="0"/>
                        <a:t>e.g. Rb 37 → Sr 38 → Y 39…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4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Electron filling order of subshells</a:t>
                      </a:r>
                    </a:p>
                    <a:p>
                      <a:r>
                        <a:rPr lang="en-GB" dirty="0"/>
                        <a:t>e.g. 5s → 4d → 5p → 6s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Less intuitive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4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No. of elements of block</a:t>
                      </a:r>
                      <a:br>
                        <a:rPr lang="en-GB" dirty="0"/>
                      </a:br>
                      <a:r>
                        <a:rPr lang="en-GB" dirty="0"/>
                        <a:t>(</a:t>
                      </a:r>
                      <a:r>
                        <a:rPr lang="en-GB" dirty="0" err="1"/>
                        <a:t>s:p:d:f</a:t>
                      </a:r>
                      <a:r>
                        <a:rPr lang="en-GB" dirty="0"/>
                        <a:t> = 1:3:5:7)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Difficult to 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1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Number of elements of each period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Less 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intuitive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e.g. Period 5: (1 + 3 + 5)*2</a:t>
                      </a:r>
                      <a:endParaRPr lang="en-GB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098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03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86A2E-2B89-821C-115D-24AABE96D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exagon pattern on a white background&#10;&#10;Description automatically generated">
            <a:extLst>
              <a:ext uri="{FF2B5EF4-FFF2-40B4-BE49-F238E27FC236}">
                <a16:creationId xmlns:a16="http://schemas.microsoft.com/office/drawing/2014/main" id="{EB9B7D18-F5B2-BB75-2B4C-451A756DD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9987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7D04A5-B0C5-1163-7F5D-DA52627CE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659" y="335628"/>
            <a:ext cx="6961238" cy="1325563"/>
          </a:xfrm>
        </p:spPr>
        <p:txBody>
          <a:bodyPr>
            <a:normAutofit/>
          </a:bodyPr>
          <a:lstStyle/>
          <a:p>
            <a:r>
              <a:rPr lang="en-GB" dirty="0"/>
              <a:t>Pro: Can be extended easily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645E1D7-39E3-AD6B-DB3C-6C648FEC3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302848"/>
              </p:ext>
            </p:extLst>
          </p:nvPr>
        </p:nvGraphicFramePr>
        <p:xfrm>
          <a:off x="3988619" y="1740309"/>
          <a:ext cx="812799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571121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49284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54310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Traditional Table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/>
                        <a:t>HexaFrame</a:t>
                      </a:r>
                      <a:r>
                        <a:rPr lang="en-GB" b="1"/>
                        <a:t> Table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1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Extend to period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Need to find new space for block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Already have a place for block g</a:t>
                      </a:r>
                      <a:endParaRPr lang="en-GB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47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78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760A8-849D-98BD-36DF-0F20BA53A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574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6ED160-F26A-AF76-BBDF-3985E9580E4D}"/>
              </a:ext>
            </a:extLst>
          </p:cNvPr>
          <p:cNvSpPr txBox="1"/>
          <p:nvPr/>
        </p:nvSpPr>
        <p:spPr>
          <a:xfrm>
            <a:off x="748405" y="1257941"/>
            <a:ext cx="9488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GB" sz="2400" dirty="0"/>
              <a:t>Blog post: </a:t>
            </a:r>
            <a:r>
              <a:rPr lang="en-GB" sz="2400" dirty="0">
                <a:hlinkClick r:id="rId2"/>
              </a:rPr>
              <a:t>The </a:t>
            </a:r>
            <a:r>
              <a:rPr lang="en-GB" sz="2400" dirty="0" err="1">
                <a:hlinkClick r:id="rId2"/>
              </a:rPr>
              <a:t>HexaFrame</a:t>
            </a:r>
            <a:r>
              <a:rPr lang="en-GB" sz="2400" dirty="0">
                <a:hlinkClick r:id="rId2"/>
              </a:rPr>
              <a:t> Periodic Table</a:t>
            </a:r>
            <a:endParaRPr lang="en-GB" sz="2400" dirty="0"/>
          </a:p>
          <a:p>
            <a:pPr marL="342900" indent="-342900">
              <a:buFontTx/>
              <a:buChar char="-"/>
            </a:pPr>
            <a:r>
              <a:rPr lang="en-GB" sz="2400" dirty="0"/>
              <a:t>Other possible form of periodic table: </a:t>
            </a:r>
            <a:r>
              <a:rPr lang="en-GB" sz="2400" dirty="0">
                <a:hlinkClick r:id="rId3"/>
              </a:rPr>
              <a:t>Wikipedia</a:t>
            </a:r>
            <a:endParaRPr lang="en-GB" sz="2400" dirty="0"/>
          </a:p>
          <a:p>
            <a:pPr marL="342900" indent="-342900">
              <a:buFontTx/>
              <a:buChar char="-"/>
            </a:pPr>
            <a:r>
              <a:rPr lang="en-GB" sz="2400" dirty="0"/>
              <a:t>Traditional </a:t>
            </a:r>
            <a:r>
              <a:rPr lang="en-GB" sz="2400" dirty="0" err="1"/>
              <a:t>regtangular</a:t>
            </a:r>
            <a:r>
              <a:rPr lang="en-GB" sz="2400" dirty="0"/>
              <a:t> periodic table:</a:t>
            </a:r>
          </a:p>
        </p:txBody>
      </p:sp>
      <p:pic>
        <p:nvPicPr>
          <p:cNvPr id="6" name="Picture 5" descr="A table of periodic table&#10;&#10;Description automatically generated">
            <a:extLst>
              <a:ext uri="{FF2B5EF4-FFF2-40B4-BE49-F238E27FC236}">
                <a16:creationId xmlns:a16="http://schemas.microsoft.com/office/drawing/2014/main" id="{D31B9FBE-F4CB-6FA5-3614-27C21DE6D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5253"/>
            <a:ext cx="7448550" cy="435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34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HexaFrame periodic table</vt:lpstr>
      <vt:lpstr>Pro: Coordinates can determine quantum numbers (QNs) easily</vt:lpstr>
      <vt:lpstr>Pro: Perform element number accounting easily</vt:lpstr>
      <vt:lpstr>Pro: Can be extended easily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Lanston Chu</dc:creator>
  <cp:lastModifiedBy>Lanston Chu</cp:lastModifiedBy>
  <cp:revision>39</cp:revision>
  <dcterms:created xsi:type="dcterms:W3CDTF">2024-11-04T20:43:28Z</dcterms:created>
  <dcterms:modified xsi:type="dcterms:W3CDTF">2024-11-15T12:17:58Z</dcterms:modified>
</cp:coreProperties>
</file>