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E5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7312" autoAdjust="0"/>
  </p:normalViewPr>
  <p:slideViewPr>
    <p:cSldViewPr snapToGrid="0">
      <p:cViewPr varScale="1">
        <p:scale>
          <a:sx n="50" d="100"/>
          <a:sy n="50" d="100"/>
        </p:scale>
        <p:origin x="19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8A350-FEC8-4896-A8E6-DFC86DA7066D}" type="doc">
      <dgm:prSet loTypeId="urn:microsoft.com/office/officeart/2005/8/layout/chevronAccent+Icon" loCatId="process" qsTypeId="urn:microsoft.com/office/officeart/2005/8/quickstyle/simple1" qsCatId="simple" csTypeId="urn:microsoft.com/office/officeart/2005/8/colors/colorful1#1" csCatId="colorful" phldr="1"/>
      <dgm:spPr/>
    </dgm:pt>
    <dgm:pt modelId="{7965B9D7-75A9-487F-99C2-991DA93CD58E}">
      <dgm:prSet phldrT="[Text]" custT="1"/>
      <dgm:spPr/>
      <dgm:t>
        <a:bodyPr/>
        <a:lstStyle/>
        <a:p>
          <a:pPr algn="ctr"/>
          <a:r>
            <a:rPr lang="el-GR" sz="2350" dirty="0">
              <a:latin typeface="Calibri" pitchFamily="34" charset="0"/>
              <a:cs typeface="Calibri" pitchFamily="34" charset="0"/>
            </a:rPr>
            <a:t>Κατάλληλος αισθητήρας στα δένδρα.</a:t>
          </a:r>
        </a:p>
        <a:p>
          <a:pPr algn="l"/>
          <a:r>
            <a:rPr lang="el-GR" sz="2350" dirty="0">
              <a:latin typeface="Calibri" pitchFamily="34" charset="0"/>
              <a:cs typeface="Calibri" pitchFamily="34" charset="0"/>
            </a:rPr>
            <a:t>(θα αλληλεπιδρά με δίκτυο </a:t>
          </a:r>
          <a:r>
            <a:rPr lang="en-US" sz="2350" dirty="0">
              <a:latin typeface="Calibri" pitchFamily="34" charset="0"/>
              <a:cs typeface="Calibri" pitchFamily="34" charset="0"/>
            </a:rPr>
            <a:t>GSM/Wi-Fi/Lora</a:t>
          </a:r>
          <a:r>
            <a:rPr lang="el-GR" sz="2350" dirty="0">
              <a:latin typeface="Calibri" pitchFamily="34" charset="0"/>
              <a:cs typeface="Calibri" pitchFamily="34" charset="0"/>
            </a:rPr>
            <a:t>)</a:t>
          </a:r>
        </a:p>
      </dgm:t>
    </dgm:pt>
    <dgm:pt modelId="{13974B14-34C6-4F48-A4A2-ECCFFDD85CA6}" type="parTrans" cxnId="{DE91E7E1-F956-4AED-A877-F16D8FCF055D}">
      <dgm:prSet/>
      <dgm:spPr/>
      <dgm:t>
        <a:bodyPr/>
        <a:lstStyle/>
        <a:p>
          <a:endParaRPr lang="el-GR"/>
        </a:p>
      </dgm:t>
    </dgm:pt>
    <dgm:pt modelId="{D2AFB2B7-6583-460A-B11F-A527ED467AF9}" type="sibTrans" cxnId="{DE91E7E1-F956-4AED-A877-F16D8FCF055D}">
      <dgm:prSet/>
      <dgm:spPr/>
      <dgm:t>
        <a:bodyPr/>
        <a:lstStyle/>
        <a:p>
          <a:endParaRPr lang="el-GR"/>
        </a:p>
      </dgm:t>
    </dgm:pt>
    <dgm:pt modelId="{95602246-F8A5-499A-BF07-01A0089DA42D}">
      <dgm:prSet phldrT="[Text]" custT="1"/>
      <dgm:spPr/>
      <dgm:t>
        <a:bodyPr/>
        <a:lstStyle/>
        <a:p>
          <a:pPr algn="ctr">
            <a:spcAft>
              <a:spcPct val="35000"/>
            </a:spcAft>
          </a:pPr>
          <a:endParaRPr lang="el-GR" sz="2000" dirty="0">
            <a:latin typeface="Calibri" pitchFamily="34" charset="0"/>
            <a:cs typeface="Calibri" pitchFamily="34" charset="0"/>
          </a:endParaRPr>
        </a:p>
        <a:p>
          <a:pPr algn="ctr">
            <a:spcAft>
              <a:spcPct val="35000"/>
            </a:spcAft>
          </a:pPr>
          <a:r>
            <a:rPr lang="el-GR" sz="2000" dirty="0">
              <a:latin typeface="Calibri" pitchFamily="34" charset="0"/>
              <a:cs typeface="Calibri" pitchFamily="34" charset="0"/>
            </a:rPr>
            <a:t>Συλλογή στοιχείων για: </a:t>
          </a:r>
        </a:p>
        <a:p>
          <a:pPr algn="l">
            <a:spcAft>
              <a:spcPts val="0"/>
            </a:spcAft>
          </a:pPr>
          <a:r>
            <a:rPr lang="el-GR" sz="2000" dirty="0">
              <a:latin typeface="Calibri" pitchFamily="34" charset="0"/>
              <a:cs typeface="Calibri" pitchFamily="34" charset="0"/>
            </a:rPr>
            <a:t>-υγρασία εδάφους                         -υγρασία ατμοσφ.</a:t>
          </a:r>
        </a:p>
        <a:p>
          <a:pPr algn="l">
            <a:spcAft>
              <a:spcPts val="0"/>
            </a:spcAft>
          </a:pPr>
          <a:r>
            <a:rPr lang="el-GR" sz="2000" dirty="0">
              <a:latin typeface="Calibri" pitchFamily="34" charset="0"/>
              <a:cs typeface="Calibri" pitchFamily="34" charset="0"/>
            </a:rPr>
            <a:t>-θερμοκρασία περιβ.</a:t>
          </a:r>
        </a:p>
        <a:p>
          <a:pPr algn="l">
            <a:spcAft>
              <a:spcPts val="0"/>
            </a:spcAft>
          </a:pPr>
          <a:r>
            <a:rPr lang="el-GR" sz="2000" dirty="0">
              <a:latin typeface="Calibri" pitchFamily="34" charset="0"/>
              <a:cs typeface="Calibri" pitchFamily="34" charset="0"/>
            </a:rPr>
            <a:t>- Καπνός για πυρκαγιά (κίνδυνος και ενημέρωση)</a:t>
          </a:r>
        </a:p>
        <a:p>
          <a:pPr algn="l">
            <a:spcAft>
              <a:spcPts val="0"/>
            </a:spcAft>
          </a:pPr>
          <a:r>
            <a:rPr lang="el-GR" sz="2000" dirty="0">
              <a:latin typeface="Calibri" pitchFamily="34" charset="0"/>
              <a:cs typeface="Calibri" pitchFamily="34" charset="0"/>
            </a:rPr>
            <a:t>-ηλιακή ακτινοβ. </a:t>
          </a:r>
        </a:p>
        <a:p>
          <a:pPr algn="l">
            <a:spcAft>
              <a:spcPts val="0"/>
            </a:spcAft>
          </a:pPr>
          <a:r>
            <a:rPr lang="el-GR" sz="2000" dirty="0">
              <a:latin typeface="Calibri" pitchFamily="34" charset="0"/>
              <a:cs typeface="Calibri" pitchFamily="34" charset="0"/>
            </a:rPr>
            <a:t>και γενικότερα για την υγεία των δέντρων</a:t>
          </a:r>
        </a:p>
        <a:p>
          <a:pPr algn="l">
            <a:spcAft>
              <a:spcPts val="0"/>
            </a:spcAft>
          </a:pPr>
          <a:endParaRPr lang="el-GR" sz="2000" dirty="0">
            <a:latin typeface="Calibri" pitchFamily="34" charset="0"/>
            <a:cs typeface="Calibri" pitchFamily="34" charset="0"/>
          </a:endParaRPr>
        </a:p>
      </dgm:t>
    </dgm:pt>
    <dgm:pt modelId="{84847912-E8A1-4CC3-8764-DFC85DFE3D55}" type="parTrans" cxnId="{BCDE724C-8D1F-48F2-BEE7-5057F943AB0B}">
      <dgm:prSet/>
      <dgm:spPr/>
      <dgm:t>
        <a:bodyPr/>
        <a:lstStyle/>
        <a:p>
          <a:endParaRPr lang="el-GR"/>
        </a:p>
      </dgm:t>
    </dgm:pt>
    <dgm:pt modelId="{91838919-9D29-4743-889E-9F6451E6F85F}" type="sibTrans" cxnId="{BCDE724C-8D1F-48F2-BEE7-5057F943AB0B}">
      <dgm:prSet/>
      <dgm:spPr/>
      <dgm:t>
        <a:bodyPr/>
        <a:lstStyle/>
        <a:p>
          <a:endParaRPr lang="el-GR"/>
        </a:p>
      </dgm:t>
    </dgm:pt>
    <dgm:pt modelId="{A1E4F9AD-9026-4452-9B7A-F5D1E7DF831C}">
      <dgm:prSet phldrT="[Text]" custT="1"/>
      <dgm:spPr/>
      <dgm:t>
        <a:bodyPr/>
        <a:lstStyle/>
        <a:p>
          <a:pPr algn="l"/>
          <a:r>
            <a:rPr lang="el-GR" sz="2000" dirty="0">
              <a:latin typeface="Calibri" pitchFamily="34" charset="0"/>
              <a:cs typeface="Calibri" pitchFamily="34" charset="0"/>
            </a:rPr>
            <a:t>Έτσι επιτυγχάνεται  άμεση συλλογή εικόνας για τα δέντρα</a:t>
          </a:r>
          <a:endParaRPr lang="en-US" sz="2000" dirty="0">
            <a:latin typeface="Calibri" pitchFamily="34" charset="0"/>
            <a:cs typeface="Calibri" pitchFamily="34" charset="0"/>
          </a:endParaRPr>
        </a:p>
        <a:p>
          <a:pPr algn="l"/>
          <a:r>
            <a:rPr lang="el-GR" sz="2000" dirty="0">
              <a:latin typeface="Calibri" pitchFamily="34" charset="0"/>
              <a:cs typeface="Calibri" pitchFamily="34" charset="0"/>
            </a:rPr>
            <a:t>επικοινωνία των υπηρεσιών του Δήμου  με τα δένδρα</a:t>
          </a:r>
          <a:r>
            <a:rPr lang="en-US" sz="2000" dirty="0">
              <a:latin typeface="Calibri" pitchFamily="34" charset="0"/>
              <a:cs typeface="Calibri" pitchFamily="34" charset="0"/>
            </a:rPr>
            <a:t> </a:t>
          </a:r>
          <a:r>
            <a:rPr lang="el-GR" sz="2000" dirty="0">
              <a:latin typeface="Calibri" pitchFamily="34" charset="0"/>
              <a:cs typeface="Calibri" pitchFamily="34" charset="0"/>
            </a:rPr>
            <a:t>μέσω της  εφαρμογής και στοχευμένη παρέμβαση σε προβλήματα.</a:t>
          </a:r>
        </a:p>
      </dgm:t>
    </dgm:pt>
    <dgm:pt modelId="{B98A6C5F-C67C-48DE-9FE6-562848C3A4B5}" type="parTrans" cxnId="{01CE19B1-6624-4203-83D8-CD9B657F7F27}">
      <dgm:prSet/>
      <dgm:spPr/>
      <dgm:t>
        <a:bodyPr/>
        <a:lstStyle/>
        <a:p>
          <a:endParaRPr lang="el-GR"/>
        </a:p>
      </dgm:t>
    </dgm:pt>
    <dgm:pt modelId="{328CE7B1-405D-404A-9A48-4EDF84CEA71C}" type="sibTrans" cxnId="{01CE19B1-6624-4203-83D8-CD9B657F7F27}">
      <dgm:prSet/>
      <dgm:spPr/>
      <dgm:t>
        <a:bodyPr/>
        <a:lstStyle/>
        <a:p>
          <a:endParaRPr lang="el-GR"/>
        </a:p>
      </dgm:t>
    </dgm:pt>
    <dgm:pt modelId="{CF8D9E56-6FAE-4E70-B56E-181AA4402815}" type="pres">
      <dgm:prSet presAssocID="{84B8A350-FEC8-4896-A8E6-DFC86DA7066D}" presName="Name0" presStyleCnt="0">
        <dgm:presLayoutVars>
          <dgm:dir/>
          <dgm:resizeHandles val="exact"/>
        </dgm:presLayoutVars>
      </dgm:prSet>
      <dgm:spPr/>
    </dgm:pt>
    <dgm:pt modelId="{3123D8D8-7F04-4B0B-BF08-BE3EB1FC1742}" type="pres">
      <dgm:prSet presAssocID="{7965B9D7-75A9-487F-99C2-991DA93CD58E}" presName="composite" presStyleCnt="0"/>
      <dgm:spPr/>
    </dgm:pt>
    <dgm:pt modelId="{53F47E49-D145-4DD6-B938-38FB7608BD30}" type="pres">
      <dgm:prSet presAssocID="{7965B9D7-75A9-487F-99C2-991DA93CD58E}" presName="bgChev" presStyleLbl="node1" presStyleIdx="0" presStyleCnt="3" custScaleX="159351" custScaleY="177301" custLinFactNeighborX="10152" custLinFactNeighborY="40639"/>
      <dgm:spPr/>
    </dgm:pt>
    <dgm:pt modelId="{BD99432D-C632-4F79-BD74-432BBBFB613B}" type="pres">
      <dgm:prSet presAssocID="{7965B9D7-75A9-487F-99C2-991DA93CD58E}" presName="txNode" presStyleLbl="fgAcc1" presStyleIdx="0" presStyleCnt="3" custScaleX="152522" custScaleY="271697" custLinFactNeighborX="-10480" custLinFactNeighborY="-60596">
        <dgm:presLayoutVars>
          <dgm:bulletEnabled val="1"/>
        </dgm:presLayoutVars>
      </dgm:prSet>
      <dgm:spPr/>
    </dgm:pt>
    <dgm:pt modelId="{58FE72EE-4B55-462E-AD1B-B3898E206686}" type="pres">
      <dgm:prSet presAssocID="{D2AFB2B7-6583-460A-B11F-A527ED467AF9}" presName="compositeSpace" presStyleCnt="0"/>
      <dgm:spPr/>
    </dgm:pt>
    <dgm:pt modelId="{494E1D58-B2C7-4613-B75C-26E7A50967B2}" type="pres">
      <dgm:prSet presAssocID="{95602246-F8A5-499A-BF07-01A0089DA42D}" presName="composite" presStyleCnt="0"/>
      <dgm:spPr/>
    </dgm:pt>
    <dgm:pt modelId="{3C8ED58A-C862-4B33-AF8E-2C430CDFBAE0}" type="pres">
      <dgm:prSet presAssocID="{95602246-F8A5-499A-BF07-01A0089DA42D}" presName="bgChev" presStyleLbl="node1" presStyleIdx="1" presStyleCnt="3" custScaleX="195571" custScaleY="178788" custLinFactNeighborX="2556" custLinFactNeighborY="39660"/>
      <dgm:spPr/>
    </dgm:pt>
    <dgm:pt modelId="{0E919EED-7759-4745-ACBD-8B5B94A8A92F}" type="pres">
      <dgm:prSet presAssocID="{95602246-F8A5-499A-BF07-01A0089DA42D}" presName="txNode" presStyleLbl="fgAcc1" presStyleIdx="1" presStyleCnt="3" custScaleX="194549" custScaleY="367547" custLinFactNeighborX="-12819" custLinFactNeighborY="-80906">
        <dgm:presLayoutVars>
          <dgm:bulletEnabled val="1"/>
        </dgm:presLayoutVars>
      </dgm:prSet>
      <dgm:spPr/>
    </dgm:pt>
    <dgm:pt modelId="{1B7D1AD2-37BC-4234-93D9-964DAA2B3DFB}" type="pres">
      <dgm:prSet presAssocID="{91838919-9D29-4743-889E-9F6451E6F85F}" presName="compositeSpace" presStyleCnt="0"/>
      <dgm:spPr/>
    </dgm:pt>
    <dgm:pt modelId="{190538B3-8343-40F5-B193-4903F8686DDC}" type="pres">
      <dgm:prSet presAssocID="{A1E4F9AD-9026-4452-9B7A-F5D1E7DF831C}" presName="composite" presStyleCnt="0"/>
      <dgm:spPr/>
    </dgm:pt>
    <dgm:pt modelId="{FD0A8603-7543-49B6-B961-8ACC7CA12514}" type="pres">
      <dgm:prSet presAssocID="{A1E4F9AD-9026-4452-9B7A-F5D1E7DF831C}" presName="bgChev" presStyleLbl="node1" presStyleIdx="2" presStyleCnt="3" custScaleX="176351" custScaleY="180587" custLinFactNeighborX="1105" custLinFactNeighborY="41074"/>
      <dgm:spPr/>
    </dgm:pt>
    <dgm:pt modelId="{C0B94CB0-87EE-45BE-818B-F8630CDDBA69}" type="pres">
      <dgm:prSet presAssocID="{A1E4F9AD-9026-4452-9B7A-F5D1E7DF831C}" presName="txNode" presStyleLbl="fgAcc1" presStyleIdx="2" presStyleCnt="3" custScaleX="176136" custScaleY="403398" custLinFactY="-20259" custLinFactNeighborX="-12514" custLinFactNeighborY="-100000">
        <dgm:presLayoutVars>
          <dgm:bulletEnabled val="1"/>
        </dgm:presLayoutVars>
      </dgm:prSet>
      <dgm:spPr/>
    </dgm:pt>
  </dgm:ptLst>
  <dgm:cxnLst>
    <dgm:cxn modelId="{D5BA8D36-2A46-4D6B-880A-B4893B1E0D9A}" type="presOf" srcId="{A1E4F9AD-9026-4452-9B7A-F5D1E7DF831C}" destId="{C0B94CB0-87EE-45BE-818B-F8630CDDBA69}" srcOrd="0" destOrd="0" presId="urn:microsoft.com/office/officeart/2005/8/layout/chevronAccent+Icon"/>
    <dgm:cxn modelId="{355A1A63-95E0-4F0D-ADE1-B63FBC0BA5DE}" type="presOf" srcId="{95602246-F8A5-499A-BF07-01A0089DA42D}" destId="{0E919EED-7759-4745-ACBD-8B5B94A8A92F}" srcOrd="0" destOrd="0" presId="urn:microsoft.com/office/officeart/2005/8/layout/chevronAccent+Icon"/>
    <dgm:cxn modelId="{BCDE724C-8D1F-48F2-BEE7-5057F943AB0B}" srcId="{84B8A350-FEC8-4896-A8E6-DFC86DA7066D}" destId="{95602246-F8A5-499A-BF07-01A0089DA42D}" srcOrd="1" destOrd="0" parTransId="{84847912-E8A1-4CC3-8764-DFC85DFE3D55}" sibTransId="{91838919-9D29-4743-889E-9F6451E6F85F}"/>
    <dgm:cxn modelId="{01CE19B1-6624-4203-83D8-CD9B657F7F27}" srcId="{84B8A350-FEC8-4896-A8E6-DFC86DA7066D}" destId="{A1E4F9AD-9026-4452-9B7A-F5D1E7DF831C}" srcOrd="2" destOrd="0" parTransId="{B98A6C5F-C67C-48DE-9FE6-562848C3A4B5}" sibTransId="{328CE7B1-405D-404A-9A48-4EDF84CEA71C}"/>
    <dgm:cxn modelId="{2F1172B3-C557-49DA-91E8-3FF422C0C5FF}" type="presOf" srcId="{7965B9D7-75A9-487F-99C2-991DA93CD58E}" destId="{BD99432D-C632-4F79-BD74-432BBBFB613B}" srcOrd="0" destOrd="0" presId="urn:microsoft.com/office/officeart/2005/8/layout/chevronAccent+Icon"/>
    <dgm:cxn modelId="{66AE50DE-CC86-4722-B14C-B5744554F614}" type="presOf" srcId="{84B8A350-FEC8-4896-A8E6-DFC86DA7066D}" destId="{CF8D9E56-6FAE-4E70-B56E-181AA4402815}" srcOrd="0" destOrd="0" presId="urn:microsoft.com/office/officeart/2005/8/layout/chevronAccent+Icon"/>
    <dgm:cxn modelId="{DE91E7E1-F956-4AED-A877-F16D8FCF055D}" srcId="{84B8A350-FEC8-4896-A8E6-DFC86DA7066D}" destId="{7965B9D7-75A9-487F-99C2-991DA93CD58E}" srcOrd="0" destOrd="0" parTransId="{13974B14-34C6-4F48-A4A2-ECCFFDD85CA6}" sibTransId="{D2AFB2B7-6583-460A-B11F-A527ED467AF9}"/>
    <dgm:cxn modelId="{E3869036-2236-4ECE-B132-F2A110A5147F}" type="presParOf" srcId="{CF8D9E56-6FAE-4E70-B56E-181AA4402815}" destId="{3123D8D8-7F04-4B0B-BF08-BE3EB1FC1742}" srcOrd="0" destOrd="0" presId="urn:microsoft.com/office/officeart/2005/8/layout/chevronAccent+Icon"/>
    <dgm:cxn modelId="{D9A2D81E-3CCC-4AE1-BF6E-A2ACD67922FA}" type="presParOf" srcId="{3123D8D8-7F04-4B0B-BF08-BE3EB1FC1742}" destId="{53F47E49-D145-4DD6-B938-38FB7608BD30}" srcOrd="0" destOrd="0" presId="urn:microsoft.com/office/officeart/2005/8/layout/chevronAccent+Icon"/>
    <dgm:cxn modelId="{E6F32127-C9EC-4100-A109-95A537B2D140}" type="presParOf" srcId="{3123D8D8-7F04-4B0B-BF08-BE3EB1FC1742}" destId="{BD99432D-C632-4F79-BD74-432BBBFB613B}" srcOrd="1" destOrd="0" presId="urn:microsoft.com/office/officeart/2005/8/layout/chevronAccent+Icon"/>
    <dgm:cxn modelId="{FF945E8C-9D26-43BE-B956-2152098F09F7}" type="presParOf" srcId="{CF8D9E56-6FAE-4E70-B56E-181AA4402815}" destId="{58FE72EE-4B55-462E-AD1B-B3898E206686}" srcOrd="1" destOrd="0" presId="urn:microsoft.com/office/officeart/2005/8/layout/chevronAccent+Icon"/>
    <dgm:cxn modelId="{C7433122-6717-4D60-986A-62DFAA9EFFF7}" type="presParOf" srcId="{CF8D9E56-6FAE-4E70-B56E-181AA4402815}" destId="{494E1D58-B2C7-4613-B75C-26E7A50967B2}" srcOrd="2" destOrd="0" presId="urn:microsoft.com/office/officeart/2005/8/layout/chevronAccent+Icon"/>
    <dgm:cxn modelId="{BBCE5592-5920-405B-96C6-ECDD702F675F}" type="presParOf" srcId="{494E1D58-B2C7-4613-B75C-26E7A50967B2}" destId="{3C8ED58A-C862-4B33-AF8E-2C430CDFBAE0}" srcOrd="0" destOrd="0" presId="urn:microsoft.com/office/officeart/2005/8/layout/chevronAccent+Icon"/>
    <dgm:cxn modelId="{7A704165-65E2-4544-82FB-FBC8186C3645}" type="presParOf" srcId="{494E1D58-B2C7-4613-B75C-26E7A50967B2}" destId="{0E919EED-7759-4745-ACBD-8B5B94A8A92F}" srcOrd="1" destOrd="0" presId="urn:microsoft.com/office/officeart/2005/8/layout/chevronAccent+Icon"/>
    <dgm:cxn modelId="{1A445229-AB2B-49AB-A299-2CB75B9784A7}" type="presParOf" srcId="{CF8D9E56-6FAE-4E70-B56E-181AA4402815}" destId="{1B7D1AD2-37BC-4234-93D9-964DAA2B3DFB}" srcOrd="3" destOrd="0" presId="urn:microsoft.com/office/officeart/2005/8/layout/chevronAccent+Icon"/>
    <dgm:cxn modelId="{51E9BAC9-15CC-4016-8DFE-C121FCE2E709}" type="presParOf" srcId="{CF8D9E56-6FAE-4E70-B56E-181AA4402815}" destId="{190538B3-8343-40F5-B193-4903F8686DDC}" srcOrd="4" destOrd="0" presId="urn:microsoft.com/office/officeart/2005/8/layout/chevronAccent+Icon"/>
    <dgm:cxn modelId="{1BDBBB2C-DDEE-498C-9137-B8B4FD2EA771}" type="presParOf" srcId="{190538B3-8343-40F5-B193-4903F8686DDC}" destId="{FD0A8603-7543-49B6-B961-8ACC7CA12514}" srcOrd="0" destOrd="0" presId="urn:microsoft.com/office/officeart/2005/8/layout/chevronAccent+Icon"/>
    <dgm:cxn modelId="{479E9A0B-F4BE-4438-8FB3-23CFA860C6B2}" type="presParOf" srcId="{190538B3-8343-40F5-B193-4903F8686DDC}" destId="{C0B94CB0-87EE-45BE-818B-F8630CDDBA69}"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47E49-D145-4DD6-B938-38FB7608BD30}">
      <dsp:nvSpPr>
        <dsp:cNvPr id="0" name=""/>
        <dsp:cNvSpPr/>
      </dsp:nvSpPr>
      <dsp:spPr>
        <a:xfrm>
          <a:off x="210585" y="2865436"/>
          <a:ext cx="3270644" cy="1404678"/>
        </a:xfrm>
        <a:prstGeom prst="chevron">
          <a:avLst>
            <a:gd name="adj" fmla="val 4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99432D-C632-4F79-BD74-432BBBFB613B}">
      <dsp:nvSpPr>
        <dsp:cNvPr id="0" name=""/>
        <dsp:cNvSpPr/>
      </dsp:nvSpPr>
      <dsp:spPr>
        <a:xfrm>
          <a:off x="521831" y="1887530"/>
          <a:ext cx="2643517" cy="2152537"/>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44575">
            <a:lnSpc>
              <a:spcPct val="90000"/>
            </a:lnSpc>
            <a:spcBef>
              <a:spcPct val="0"/>
            </a:spcBef>
            <a:spcAft>
              <a:spcPct val="35000"/>
            </a:spcAft>
            <a:buNone/>
          </a:pPr>
          <a:r>
            <a:rPr lang="el-GR" sz="2350" kern="1200" dirty="0">
              <a:latin typeface="Calibri" pitchFamily="34" charset="0"/>
              <a:cs typeface="Calibri" pitchFamily="34" charset="0"/>
            </a:rPr>
            <a:t>Κατάλληλος αισθητήρας στα δένδρα.</a:t>
          </a:r>
        </a:p>
        <a:p>
          <a:pPr marL="0" lvl="0" indent="0" algn="l" defTabSz="1044575">
            <a:lnSpc>
              <a:spcPct val="90000"/>
            </a:lnSpc>
            <a:spcBef>
              <a:spcPct val="0"/>
            </a:spcBef>
            <a:spcAft>
              <a:spcPct val="35000"/>
            </a:spcAft>
            <a:buNone/>
          </a:pPr>
          <a:r>
            <a:rPr lang="el-GR" sz="2350" kern="1200" dirty="0">
              <a:latin typeface="Calibri" pitchFamily="34" charset="0"/>
              <a:cs typeface="Calibri" pitchFamily="34" charset="0"/>
            </a:rPr>
            <a:t>(θα αλληλεπιδρά με δίκτυο </a:t>
          </a:r>
          <a:r>
            <a:rPr lang="en-US" sz="2350" kern="1200" dirty="0">
              <a:latin typeface="Calibri" pitchFamily="34" charset="0"/>
              <a:cs typeface="Calibri" pitchFamily="34" charset="0"/>
            </a:rPr>
            <a:t>GSM/Wi-Fi/Lora</a:t>
          </a:r>
          <a:r>
            <a:rPr lang="el-GR" sz="2350" kern="1200" dirty="0">
              <a:latin typeface="Calibri" pitchFamily="34" charset="0"/>
              <a:cs typeface="Calibri" pitchFamily="34" charset="0"/>
            </a:rPr>
            <a:t>)</a:t>
          </a:r>
        </a:p>
      </dsp:txBody>
      <dsp:txXfrm>
        <a:off x="584877" y="1950576"/>
        <a:ext cx="2517425" cy="2026445"/>
      </dsp:txXfrm>
    </dsp:sp>
    <dsp:sp modelId="{3C8ED58A-C862-4B33-AF8E-2C430CDFBAE0}">
      <dsp:nvSpPr>
        <dsp:cNvPr id="0" name=""/>
        <dsp:cNvSpPr/>
      </dsp:nvSpPr>
      <dsp:spPr>
        <a:xfrm>
          <a:off x="3463305" y="2851789"/>
          <a:ext cx="4014052" cy="1416459"/>
        </a:xfrm>
        <a:prstGeom prst="chevron">
          <a:avLst>
            <a:gd name="adj" fmla="val 4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19EED-7759-4745-ACBD-8B5B94A8A92F}">
      <dsp:nvSpPr>
        <dsp:cNvPr id="0" name=""/>
        <dsp:cNvSpPr/>
      </dsp:nvSpPr>
      <dsp:spPr>
        <a:xfrm>
          <a:off x="3897415" y="1346934"/>
          <a:ext cx="3371930" cy="2911915"/>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l-GR" sz="2000" kern="1200" dirty="0">
            <a:latin typeface="Calibri" pitchFamily="34" charset="0"/>
            <a:cs typeface="Calibri" pitchFamily="34" charset="0"/>
          </a:endParaRPr>
        </a:p>
        <a:p>
          <a:pPr marL="0" lvl="0" indent="0" algn="ctr" defTabSz="889000">
            <a:lnSpc>
              <a:spcPct val="90000"/>
            </a:lnSpc>
            <a:spcBef>
              <a:spcPct val="0"/>
            </a:spcBef>
            <a:spcAft>
              <a:spcPct val="35000"/>
            </a:spcAft>
            <a:buNone/>
          </a:pPr>
          <a:r>
            <a:rPr lang="el-GR" sz="2000" kern="1200" dirty="0">
              <a:latin typeface="Calibri" pitchFamily="34" charset="0"/>
              <a:cs typeface="Calibri" pitchFamily="34" charset="0"/>
            </a:rPr>
            <a:t>Συλλογή στοιχείων για: </a:t>
          </a:r>
        </a:p>
        <a:p>
          <a:pPr marL="0" lvl="0" indent="0" algn="l" defTabSz="889000">
            <a:lnSpc>
              <a:spcPct val="90000"/>
            </a:lnSpc>
            <a:spcBef>
              <a:spcPct val="0"/>
            </a:spcBef>
            <a:spcAft>
              <a:spcPts val="0"/>
            </a:spcAft>
            <a:buNone/>
          </a:pPr>
          <a:r>
            <a:rPr lang="el-GR" sz="2000" kern="1200" dirty="0">
              <a:latin typeface="Calibri" pitchFamily="34" charset="0"/>
              <a:cs typeface="Calibri" pitchFamily="34" charset="0"/>
            </a:rPr>
            <a:t>-υγρασία εδάφους                         -υγρασία ατμοσφ.</a:t>
          </a:r>
        </a:p>
        <a:p>
          <a:pPr marL="0" lvl="0" indent="0" algn="l" defTabSz="889000">
            <a:lnSpc>
              <a:spcPct val="90000"/>
            </a:lnSpc>
            <a:spcBef>
              <a:spcPct val="0"/>
            </a:spcBef>
            <a:spcAft>
              <a:spcPts val="0"/>
            </a:spcAft>
            <a:buNone/>
          </a:pPr>
          <a:r>
            <a:rPr lang="el-GR" sz="2000" kern="1200" dirty="0">
              <a:latin typeface="Calibri" pitchFamily="34" charset="0"/>
              <a:cs typeface="Calibri" pitchFamily="34" charset="0"/>
            </a:rPr>
            <a:t>-θερμοκρασία περιβ.</a:t>
          </a:r>
        </a:p>
        <a:p>
          <a:pPr marL="0" lvl="0" indent="0" algn="l" defTabSz="889000">
            <a:lnSpc>
              <a:spcPct val="90000"/>
            </a:lnSpc>
            <a:spcBef>
              <a:spcPct val="0"/>
            </a:spcBef>
            <a:spcAft>
              <a:spcPts val="0"/>
            </a:spcAft>
            <a:buNone/>
          </a:pPr>
          <a:r>
            <a:rPr lang="el-GR" sz="2000" kern="1200" dirty="0">
              <a:latin typeface="Calibri" pitchFamily="34" charset="0"/>
              <a:cs typeface="Calibri" pitchFamily="34" charset="0"/>
            </a:rPr>
            <a:t>- Καπνός για πυρκαγιά (κίνδυνος και ενημέρωση)</a:t>
          </a:r>
        </a:p>
        <a:p>
          <a:pPr marL="0" lvl="0" indent="0" algn="l" defTabSz="889000">
            <a:lnSpc>
              <a:spcPct val="90000"/>
            </a:lnSpc>
            <a:spcBef>
              <a:spcPct val="0"/>
            </a:spcBef>
            <a:spcAft>
              <a:spcPts val="0"/>
            </a:spcAft>
            <a:buNone/>
          </a:pPr>
          <a:r>
            <a:rPr lang="el-GR" sz="2000" kern="1200" dirty="0">
              <a:latin typeface="Calibri" pitchFamily="34" charset="0"/>
              <a:cs typeface="Calibri" pitchFamily="34" charset="0"/>
            </a:rPr>
            <a:t>-ηλιακή ακτινοβ. </a:t>
          </a:r>
        </a:p>
        <a:p>
          <a:pPr marL="0" lvl="0" indent="0" algn="l" defTabSz="889000">
            <a:lnSpc>
              <a:spcPct val="90000"/>
            </a:lnSpc>
            <a:spcBef>
              <a:spcPct val="0"/>
            </a:spcBef>
            <a:spcAft>
              <a:spcPts val="0"/>
            </a:spcAft>
            <a:buNone/>
          </a:pPr>
          <a:r>
            <a:rPr lang="el-GR" sz="2000" kern="1200" dirty="0">
              <a:latin typeface="Calibri" pitchFamily="34" charset="0"/>
              <a:cs typeface="Calibri" pitchFamily="34" charset="0"/>
            </a:rPr>
            <a:t>και γενικότερα για την υγεία των δέντρων</a:t>
          </a:r>
        </a:p>
        <a:p>
          <a:pPr marL="0" lvl="0" indent="0" algn="l" defTabSz="889000">
            <a:lnSpc>
              <a:spcPct val="90000"/>
            </a:lnSpc>
            <a:spcBef>
              <a:spcPct val="0"/>
            </a:spcBef>
            <a:spcAft>
              <a:spcPts val="0"/>
            </a:spcAft>
            <a:buNone/>
          </a:pPr>
          <a:endParaRPr lang="el-GR" sz="2000" kern="1200" dirty="0">
            <a:latin typeface="Calibri" pitchFamily="34" charset="0"/>
            <a:cs typeface="Calibri" pitchFamily="34" charset="0"/>
          </a:endParaRPr>
        </a:p>
      </dsp:txBody>
      <dsp:txXfrm>
        <a:off x="3982702" y="1432221"/>
        <a:ext cx="3201356" cy="2741341"/>
      </dsp:txXfrm>
    </dsp:sp>
    <dsp:sp modelId="{FD0A8603-7543-49B6-B961-8ACC7CA12514}">
      <dsp:nvSpPr>
        <dsp:cNvPr id="0" name=""/>
        <dsp:cNvSpPr/>
      </dsp:nvSpPr>
      <dsp:spPr>
        <a:xfrm>
          <a:off x="7578060" y="2855866"/>
          <a:ext cx="3619566" cy="1430712"/>
        </a:xfrm>
        <a:prstGeom prst="chevron">
          <a:avLst>
            <a:gd name="adj" fmla="val 4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B94CB0-87EE-45BE-818B-F8630CDDBA69}">
      <dsp:nvSpPr>
        <dsp:cNvPr id="0" name=""/>
        <dsp:cNvSpPr/>
      </dsp:nvSpPr>
      <dsp:spPr>
        <a:xfrm>
          <a:off x="8009563" y="893141"/>
          <a:ext cx="3052796" cy="3195947"/>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l-GR" sz="2000" kern="1200" dirty="0">
              <a:latin typeface="Calibri" pitchFamily="34" charset="0"/>
              <a:cs typeface="Calibri" pitchFamily="34" charset="0"/>
            </a:rPr>
            <a:t>Έτσι επιτυγχάνεται  άμεση συλλογή εικόνας για τα δέντρα</a:t>
          </a:r>
          <a:endParaRPr lang="en-US" sz="2000" kern="1200" dirty="0">
            <a:latin typeface="Calibri" pitchFamily="34" charset="0"/>
            <a:cs typeface="Calibri" pitchFamily="34" charset="0"/>
          </a:endParaRPr>
        </a:p>
        <a:p>
          <a:pPr marL="0" lvl="0" indent="0" algn="l" defTabSz="889000">
            <a:lnSpc>
              <a:spcPct val="90000"/>
            </a:lnSpc>
            <a:spcBef>
              <a:spcPct val="0"/>
            </a:spcBef>
            <a:spcAft>
              <a:spcPct val="35000"/>
            </a:spcAft>
            <a:buNone/>
          </a:pPr>
          <a:r>
            <a:rPr lang="el-GR" sz="2000" kern="1200" dirty="0">
              <a:latin typeface="Calibri" pitchFamily="34" charset="0"/>
              <a:cs typeface="Calibri" pitchFamily="34" charset="0"/>
            </a:rPr>
            <a:t>επικοινωνία των υπηρεσιών του Δήμου  με τα δένδρα</a:t>
          </a:r>
          <a:r>
            <a:rPr lang="en-US" sz="2000" kern="1200" dirty="0">
              <a:latin typeface="Calibri" pitchFamily="34" charset="0"/>
              <a:cs typeface="Calibri" pitchFamily="34" charset="0"/>
            </a:rPr>
            <a:t> </a:t>
          </a:r>
          <a:r>
            <a:rPr lang="el-GR" sz="2000" kern="1200" dirty="0">
              <a:latin typeface="Calibri" pitchFamily="34" charset="0"/>
              <a:cs typeface="Calibri" pitchFamily="34" charset="0"/>
            </a:rPr>
            <a:t>μέσω της  εφαρμογής και στοχευμένη παρέμβαση σε προβλήματα.</a:t>
          </a:r>
        </a:p>
      </dsp:txBody>
      <dsp:txXfrm>
        <a:off x="8098976" y="982554"/>
        <a:ext cx="2873970" cy="30171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dirty="0"/>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34A28-0DA6-402F-AAD4-E36C0991A814}" type="datetimeFigureOut">
              <a:rPr lang="el-GR" smtClean="0"/>
              <a:pPr/>
              <a:t>14/10/2020</a:t>
            </a:fld>
            <a:endParaRPr lang="el-GR" dirty="0"/>
          </a:p>
        </p:txBody>
      </p:sp>
      <p:sp>
        <p:nvSpPr>
          <p:cNvPr id="4" name="3 - Θέση εικόνας διαφάνειας"/>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l-GR" dirty="0"/>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dirty="0"/>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C8DC0A-B31D-4040-AD09-A481092963D2}" type="slidenum">
              <a:rPr lang="el-GR" smtClean="0"/>
              <a:pPr/>
              <a:t>‹#›</a:t>
            </a:fld>
            <a:endParaRPr lang="el-G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CDC8DC0A-B31D-4040-AD09-A481092963D2}" type="slidenum">
              <a:rPr lang="el-GR" smtClean="0"/>
              <a:pPr/>
              <a:t>1</a:t>
            </a:fld>
            <a:endParaRPr lang="el-G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380468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169855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1F46F5-677D-4A63-AD8B-395205EDB9A0}" type="slidenum">
              <a:rPr lang="el-GR" smtClean="0"/>
              <a:pPr/>
              <a:t>‹#›</a:t>
            </a:fld>
            <a:endParaRPr lang="el-G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449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211561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1F46F5-677D-4A63-AD8B-395205EDB9A0}" type="slidenum">
              <a:rPr lang="el-GR" smtClean="0"/>
              <a:pPr/>
              <a:t>‹#›</a:t>
            </a:fld>
            <a:endParaRPr lang="el-G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951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3785229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4203577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34355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255841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105237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386515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394169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4" name="Footer Placeholder 3"/>
          <p:cNvSpPr>
            <a:spLocks noGrp="1"/>
          </p:cNvSpPr>
          <p:nvPr>
            <p:ph type="ftr" sz="quarter" idx="11"/>
          </p:nvPr>
        </p:nvSpPr>
        <p:spPr/>
        <p:txBody>
          <a:bodyPr/>
          <a:lstStyle/>
          <a:p>
            <a:endParaRPr lang="el-G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157648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3" name="Footer Placeholder 2"/>
          <p:cNvSpPr>
            <a:spLocks noGrp="1"/>
          </p:cNvSpPr>
          <p:nvPr>
            <p:ph type="ftr" sz="quarter" idx="11"/>
          </p:nvPr>
        </p:nvSpPr>
        <p:spPr/>
        <p:txBody>
          <a:bodyPr/>
          <a:lstStyle/>
          <a:p>
            <a:endParaRPr lang="el-G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133553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244619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2766469-AD1B-4F90-A77B-DB635D50B46B}" type="datetimeFigureOut">
              <a:rPr lang="el-GR" smtClean="0"/>
              <a:pPr/>
              <a:t>14/10/2020</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195704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766469-AD1B-4F90-A77B-DB635D50B46B}" type="datetimeFigureOut">
              <a:rPr lang="el-GR" smtClean="0"/>
              <a:pPr/>
              <a:t>14/10/2020</a:t>
            </a:fld>
            <a:endParaRPr lang="el-G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1F46F5-677D-4A63-AD8B-395205EDB9A0}" type="slidenum">
              <a:rPr lang="el-GR" smtClean="0"/>
              <a:pPr/>
              <a:t>‹#›</a:t>
            </a:fld>
            <a:endParaRPr lang="el-GR" dirty="0"/>
          </a:p>
        </p:txBody>
      </p:sp>
    </p:spTree>
    <p:extLst>
      <p:ext uri="{BB962C8B-B14F-4D97-AF65-F5344CB8AC3E}">
        <p14:creationId xmlns:p14="http://schemas.microsoft.com/office/powerpoint/2010/main" val="21373926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96F6E-001A-4C9D-A05D-4E0307E397E9}"/>
              </a:ext>
            </a:extLst>
          </p:cNvPr>
          <p:cNvPicPr>
            <a:picLocks noChangeAspect="1"/>
          </p:cNvPicPr>
          <p:nvPr/>
        </p:nvPicPr>
        <p:blipFill>
          <a:blip r:embed="rId3" cstate="print"/>
          <a:stretch>
            <a:fillRect/>
          </a:stretch>
        </p:blipFill>
        <p:spPr>
          <a:xfrm>
            <a:off x="1526971" y="317840"/>
            <a:ext cx="1069570" cy="1069570"/>
          </a:xfrm>
          <a:prstGeom prst="rect">
            <a:avLst/>
          </a:prstGeom>
          <a:ln w="76200">
            <a:solidFill>
              <a:schemeClr val="accent2">
                <a:lumMod val="40000"/>
                <a:lumOff val="60000"/>
              </a:schemeClr>
            </a:solidFill>
          </a:ln>
        </p:spPr>
      </p:pic>
      <p:sp>
        <p:nvSpPr>
          <p:cNvPr id="2" name="Title 1">
            <a:extLst>
              <a:ext uri="{FF2B5EF4-FFF2-40B4-BE49-F238E27FC236}">
                <a16:creationId xmlns:a16="http://schemas.microsoft.com/office/drawing/2014/main" id="{E2A7DF5D-3462-4975-BAEA-2C42A9E90910}"/>
              </a:ext>
            </a:extLst>
          </p:cNvPr>
          <p:cNvSpPr>
            <a:spLocks noGrp="1"/>
          </p:cNvSpPr>
          <p:nvPr>
            <p:ph type="ctrTitle"/>
          </p:nvPr>
        </p:nvSpPr>
        <p:spPr>
          <a:xfrm>
            <a:off x="2521977" y="0"/>
            <a:ext cx="8915399" cy="3899647"/>
          </a:xfrm>
        </p:spPr>
        <p:txBody>
          <a:bodyPr>
            <a:normAutofit fontScale="90000"/>
          </a:bodyPr>
          <a:lstStyle/>
          <a:p>
            <a:br>
              <a:rPr lang="en-US" dirty="0"/>
            </a:br>
            <a:br>
              <a:rPr lang="en-US" dirty="0"/>
            </a:br>
            <a:r>
              <a:rPr lang="el-GR" dirty="0"/>
              <a:t>  </a:t>
            </a:r>
            <a:r>
              <a:rPr lang="el-GR" b="1" dirty="0">
                <a:latin typeface="Calibri" pitchFamily="34" charset="0"/>
                <a:cs typeface="Calibri" pitchFamily="34" charset="0"/>
              </a:rPr>
              <a:t>Εκπαιδευτήρια  Σακκά</a:t>
            </a:r>
            <a:br>
              <a:rPr lang="en-US" b="1" dirty="0">
                <a:latin typeface="Calibri" pitchFamily="34" charset="0"/>
                <a:cs typeface="Calibri" pitchFamily="34" charset="0"/>
              </a:rPr>
            </a:br>
            <a:br>
              <a:rPr lang="en-US" sz="2700" b="1" dirty="0">
                <a:latin typeface="Calibri" pitchFamily="34" charset="0"/>
                <a:cs typeface="Calibri" pitchFamily="34" charset="0"/>
              </a:rPr>
            </a:br>
            <a:r>
              <a:rPr lang="el-GR" sz="3600" b="1" dirty="0">
                <a:latin typeface="Calibri" pitchFamily="34" charset="0"/>
                <a:cs typeface="Calibri" pitchFamily="34" charset="0"/>
              </a:rPr>
              <a:t>&lt;&lt;</a:t>
            </a:r>
            <a:r>
              <a:rPr lang="el-GR" b="1" dirty="0">
                <a:latin typeface="Calibri" pitchFamily="34" charset="0"/>
                <a:cs typeface="Calibri" pitchFamily="34" charset="0"/>
              </a:rPr>
              <a:t>Συνομιλώντας με τα δέντρα…</a:t>
            </a:r>
            <a:r>
              <a:rPr lang="el-GR" sz="3600" b="1" dirty="0">
                <a:latin typeface="Calibri" pitchFamily="34" charset="0"/>
                <a:cs typeface="Calibri" pitchFamily="34" charset="0"/>
              </a:rPr>
              <a:t>&gt;&gt;</a:t>
            </a:r>
            <a:br>
              <a:rPr lang="el-GR" dirty="0">
                <a:latin typeface="Calibri" pitchFamily="34" charset="0"/>
                <a:cs typeface="Calibri" pitchFamily="34" charset="0"/>
              </a:rPr>
            </a:br>
            <a:r>
              <a:rPr lang="en-US" dirty="0">
                <a:latin typeface="Calibri" pitchFamily="34" charset="0"/>
                <a:cs typeface="Calibri" pitchFamily="34" charset="0"/>
              </a:rPr>
              <a:t>          </a:t>
            </a:r>
            <a:r>
              <a:rPr lang="el-GR" dirty="0">
                <a:latin typeface="Calibri" pitchFamily="34" charset="0"/>
                <a:cs typeface="Calibri" pitchFamily="34" charset="0"/>
              </a:rPr>
              <a:t>Αισθητήρες για αλληλεπίδραση με τα δέντρα</a:t>
            </a:r>
          </a:p>
        </p:txBody>
      </p:sp>
      <p:sp>
        <p:nvSpPr>
          <p:cNvPr id="3" name="Subtitle 2">
            <a:extLst>
              <a:ext uri="{FF2B5EF4-FFF2-40B4-BE49-F238E27FC236}">
                <a16:creationId xmlns:a16="http://schemas.microsoft.com/office/drawing/2014/main" id="{B7B70787-FB3D-4DC9-A90D-513ECA92C689}"/>
              </a:ext>
            </a:extLst>
          </p:cNvPr>
          <p:cNvSpPr>
            <a:spLocks noGrp="1"/>
          </p:cNvSpPr>
          <p:nvPr>
            <p:ph type="subTitle" idx="1"/>
          </p:nvPr>
        </p:nvSpPr>
        <p:spPr/>
        <p:txBody>
          <a:bodyPr/>
          <a:lstStyle/>
          <a:p>
            <a:endParaRPr lang="el-GR" dirty="0"/>
          </a:p>
          <a:p>
            <a:endParaRPr lang="el-GR" dirty="0"/>
          </a:p>
          <a:p>
            <a:endParaRPr lang="el-GR" dirty="0"/>
          </a:p>
          <a:p>
            <a:endParaRPr lang="en-US" dirty="0"/>
          </a:p>
          <a:p>
            <a:endParaRPr lang="el-GR" dirty="0"/>
          </a:p>
        </p:txBody>
      </p:sp>
    </p:spTree>
    <p:extLst>
      <p:ext uri="{BB962C8B-B14F-4D97-AF65-F5344CB8AC3E}">
        <p14:creationId xmlns:p14="http://schemas.microsoft.com/office/powerpoint/2010/main" val="376299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57DCFE-EDF7-4928-9B70-D675FC54BF0D}"/>
              </a:ext>
            </a:extLst>
          </p:cNvPr>
          <p:cNvPicPr>
            <a:picLocks noChangeAspect="1"/>
          </p:cNvPicPr>
          <p:nvPr/>
        </p:nvPicPr>
        <p:blipFill>
          <a:blip r:embed="rId2"/>
          <a:stretch>
            <a:fillRect/>
          </a:stretch>
        </p:blipFill>
        <p:spPr>
          <a:xfrm>
            <a:off x="5949461" y="4681050"/>
            <a:ext cx="6048895" cy="2030701"/>
          </a:xfrm>
          <a:prstGeom prst="rect">
            <a:avLst/>
          </a:prstGeom>
        </p:spPr>
      </p:pic>
      <p:sp>
        <p:nvSpPr>
          <p:cNvPr id="2" name="Title 1">
            <a:extLst>
              <a:ext uri="{FF2B5EF4-FFF2-40B4-BE49-F238E27FC236}">
                <a16:creationId xmlns:a16="http://schemas.microsoft.com/office/drawing/2014/main" id="{C91FA9D2-3674-4F11-840B-6582582CC85A}"/>
              </a:ext>
            </a:extLst>
          </p:cNvPr>
          <p:cNvSpPr>
            <a:spLocks noGrp="1"/>
          </p:cNvSpPr>
          <p:nvPr>
            <p:ph type="title"/>
          </p:nvPr>
        </p:nvSpPr>
        <p:spPr>
          <a:xfrm>
            <a:off x="4019732" y="193964"/>
            <a:ext cx="3849650" cy="782659"/>
          </a:xfrm>
        </p:spPr>
        <p:txBody>
          <a:bodyPr>
            <a:normAutofit/>
          </a:bodyPr>
          <a:lstStyle/>
          <a:p>
            <a:r>
              <a:rPr lang="el-GR" b="1" dirty="0">
                <a:latin typeface="Calibri" pitchFamily="34" charset="0"/>
                <a:cs typeface="Calibri" pitchFamily="34" charset="0"/>
              </a:rPr>
              <a:t>       </a:t>
            </a:r>
            <a:r>
              <a:rPr lang="el-GR" b="1" u="sng" dirty="0">
                <a:latin typeface="Calibri" pitchFamily="34" charset="0"/>
                <a:cs typeface="Calibri" pitchFamily="34" charset="0"/>
              </a:rPr>
              <a:t>Το πρόβλημα</a:t>
            </a:r>
          </a:p>
        </p:txBody>
      </p:sp>
      <p:sp>
        <p:nvSpPr>
          <p:cNvPr id="3" name="Content Placeholder 2">
            <a:extLst>
              <a:ext uri="{FF2B5EF4-FFF2-40B4-BE49-F238E27FC236}">
                <a16:creationId xmlns:a16="http://schemas.microsoft.com/office/drawing/2014/main" id="{3C7C206E-D05B-454A-92BF-AE63663456F7}"/>
              </a:ext>
            </a:extLst>
          </p:cNvPr>
          <p:cNvSpPr>
            <a:spLocks noGrp="1"/>
          </p:cNvSpPr>
          <p:nvPr>
            <p:ph idx="1"/>
          </p:nvPr>
        </p:nvSpPr>
        <p:spPr>
          <a:xfrm>
            <a:off x="2589211" y="904810"/>
            <a:ext cx="8993189" cy="2295590"/>
          </a:xfrm>
        </p:spPr>
        <p:txBody>
          <a:bodyPr>
            <a:normAutofit fontScale="25000" lnSpcReduction="20000"/>
          </a:bodyPr>
          <a:lstStyle/>
          <a:p>
            <a:pPr>
              <a:lnSpc>
                <a:spcPts val="3000"/>
              </a:lnSpc>
              <a:spcBef>
                <a:spcPts val="600"/>
              </a:spcBef>
              <a:spcAft>
                <a:spcPts val="600"/>
              </a:spcAft>
            </a:pPr>
            <a:r>
              <a:rPr lang="el-GR" sz="9600" dirty="0">
                <a:solidFill>
                  <a:schemeClr val="tx1"/>
                </a:solidFill>
                <a:latin typeface="Calibri" pitchFamily="34" charset="0"/>
                <a:cs typeface="Calibri" pitchFamily="34" charset="0"/>
              </a:rPr>
              <a:t>Κλιματική αλλαγή: </a:t>
            </a:r>
          </a:p>
          <a:p>
            <a:pPr lvl="1">
              <a:lnSpc>
                <a:spcPts val="3000"/>
              </a:lnSpc>
              <a:spcBef>
                <a:spcPts val="600"/>
              </a:spcBef>
              <a:spcAft>
                <a:spcPts val="600"/>
              </a:spcAft>
            </a:pPr>
            <a:r>
              <a:rPr lang="el-GR" sz="9400" dirty="0">
                <a:solidFill>
                  <a:schemeClr val="tx1"/>
                </a:solidFill>
                <a:latin typeface="Calibri" pitchFamily="34" charset="0"/>
                <a:cs typeface="Calibri" pitchFamily="34" charset="0"/>
              </a:rPr>
              <a:t>άφορά κύρια εμάς τα παιδιά</a:t>
            </a:r>
          </a:p>
          <a:p>
            <a:pPr lvl="1">
              <a:lnSpc>
                <a:spcPts val="3000"/>
              </a:lnSpc>
              <a:spcBef>
                <a:spcPts val="600"/>
              </a:spcBef>
              <a:spcAft>
                <a:spcPts val="600"/>
              </a:spcAft>
            </a:pPr>
            <a:r>
              <a:rPr lang="el-GR" sz="9400" dirty="0">
                <a:solidFill>
                  <a:schemeClr val="tx1"/>
                </a:solidFill>
                <a:latin typeface="Calibri" pitchFamily="34" charset="0"/>
                <a:cs typeface="Calibri" pitchFamily="34" charset="0"/>
              </a:rPr>
              <a:t>Παρατηρούμε και εμείς τις αλλαγές</a:t>
            </a:r>
          </a:p>
          <a:p>
            <a:r>
              <a:rPr lang="el-GR" sz="9600" dirty="0">
                <a:solidFill>
                  <a:schemeClr val="tx1"/>
                </a:solidFill>
                <a:latin typeface="Calibri" pitchFamily="34" charset="0"/>
                <a:cs typeface="Calibri" pitchFamily="34" charset="0"/>
              </a:rPr>
              <a:t>Φυτεύοντας δέντρα, μαθαίνουμε ότι μπορούμε να την ανατρέψουμε</a:t>
            </a:r>
          </a:p>
          <a:p>
            <a:r>
              <a:rPr lang="el-GR" sz="9600" dirty="0">
                <a:solidFill>
                  <a:schemeClr val="tx1"/>
                </a:solidFill>
                <a:latin typeface="Calibri" pitchFamily="34" charset="0"/>
                <a:cs typeface="Calibri" pitchFamily="34" charset="0"/>
              </a:rPr>
              <a:t>Μπορούμε να έρθουμε «πιο κοντά στα δέντρα»;</a:t>
            </a:r>
            <a:endParaRPr lang="el-GR" sz="3600" dirty="0">
              <a:solidFill>
                <a:schemeClr val="tx1"/>
              </a:solidFill>
              <a:latin typeface="Calibri" pitchFamily="34" charset="0"/>
              <a:cs typeface="Calibri" pitchFamily="34" charset="0"/>
            </a:endParaRPr>
          </a:p>
          <a:p>
            <a:pPr>
              <a:buNone/>
            </a:pPr>
            <a:endParaRPr lang="en-US" sz="3400" dirty="0">
              <a:solidFill>
                <a:schemeClr val="tx1"/>
              </a:solidFill>
              <a:latin typeface="Calibri" pitchFamily="34" charset="0"/>
              <a:cs typeface="Calibri" pitchFamily="34" charset="0"/>
            </a:endParaRPr>
          </a:p>
          <a:p>
            <a:endParaRPr lang="en-US" dirty="0"/>
          </a:p>
          <a:p>
            <a:pPr marL="342900" marR="0" indent="-34290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lang="en-US" sz="1800" baseline="0" dirty="0">
              <a:solidFill>
                <a:schemeClr val="tx1"/>
              </a:solidFill>
              <a:latin typeface="Calibri" pitchFamily="34" charset="0"/>
              <a:cs typeface="Calibri" pitchFamily="34" charset="0"/>
            </a:endParaRPr>
          </a:p>
          <a:p>
            <a:endParaRPr lang="el-GR" dirty="0"/>
          </a:p>
        </p:txBody>
      </p:sp>
      <p:sp>
        <p:nvSpPr>
          <p:cNvPr id="5" name="Content Placeholder 2">
            <a:extLst>
              <a:ext uri="{FF2B5EF4-FFF2-40B4-BE49-F238E27FC236}">
                <a16:creationId xmlns:a16="http://schemas.microsoft.com/office/drawing/2014/main" id="{1A7538CA-231C-4C89-806C-0C1D428797FB}"/>
              </a:ext>
            </a:extLst>
          </p:cNvPr>
          <p:cNvSpPr txBox="1">
            <a:spLocks/>
          </p:cNvSpPr>
          <p:nvPr/>
        </p:nvSpPr>
        <p:spPr>
          <a:xfrm>
            <a:off x="2519088" y="3665700"/>
            <a:ext cx="8763416" cy="20307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l-GR" sz="2800" b="1" i="1" dirty="0">
                <a:solidFill>
                  <a:srgbClr val="FF0000"/>
                </a:solidFill>
                <a:latin typeface="Calibri" pitchFamily="34" charset="0"/>
                <a:cs typeface="Calibri" pitchFamily="34" charset="0"/>
              </a:rPr>
              <a:t>θα θέλαμε να έχουμε έναν εύκολο τρόπο να γνωρίζουμε, να παρακολουθούμε, να «υιοθετούμε» αν είναι δυνατόν, δέντρα. Να ξέρουμε γι’ αυτά, για την ιστορία, για την υγεία τους, αν κινδυνεύουν από φωτιά, να γίνουμε αν είναι δυνατόν «φίλοι» τους. Γιατί αν κάτι το αγαπάς, μπορείς και να το προσέξεις</a:t>
            </a:r>
            <a:endParaRPr lang="el-GR" sz="2800" b="1" i="1" dirty="0">
              <a:solidFill>
                <a:srgbClr val="FF0000"/>
              </a:solidFill>
            </a:endParaRPr>
          </a:p>
        </p:txBody>
      </p:sp>
      <p:pic>
        <p:nvPicPr>
          <p:cNvPr id="1026" name="Picture 2" descr="ÎÏÎ¿ÏÎ­Î»ÎµÏÎ¼Î± ÎµÎ¹ÎºÏÎ½Î±Ï Î³Î¹Î± question mark png">
            <a:extLst>
              <a:ext uri="{FF2B5EF4-FFF2-40B4-BE49-F238E27FC236}">
                <a16:creationId xmlns:a16="http://schemas.microsoft.com/office/drawing/2014/main" id="{9F8AA1E3-6365-4968-B0AA-6B2B9F1859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584" y="2309429"/>
            <a:ext cx="1500424" cy="306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18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CBAD8FFE-EBE5-4E4F-AC8F-8BE32D757E1A}"/>
              </a:ext>
            </a:extLst>
          </p:cNvPr>
          <p:cNvGraphicFramePr/>
          <p:nvPr>
            <p:extLst>
              <p:ext uri="{D42A27DB-BD31-4B8C-83A1-F6EECF244321}">
                <p14:modId xmlns:p14="http://schemas.microsoft.com/office/powerpoint/2010/main" val="2185884929"/>
              </p:ext>
            </p:extLst>
          </p:nvPr>
        </p:nvGraphicFramePr>
        <p:xfrm>
          <a:off x="514290" y="-29750"/>
          <a:ext cx="11281470" cy="68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CF36873-F02E-4CE9-B309-8C8091643395}"/>
              </a:ext>
            </a:extLst>
          </p:cNvPr>
          <p:cNvSpPr>
            <a:spLocks noGrp="1"/>
          </p:cNvSpPr>
          <p:nvPr>
            <p:ph type="title"/>
          </p:nvPr>
        </p:nvSpPr>
        <p:spPr>
          <a:xfrm>
            <a:off x="2718469" y="286911"/>
            <a:ext cx="7634287" cy="909268"/>
          </a:xfrm>
        </p:spPr>
        <p:txBody>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l-GR" b="1" u="sng" dirty="0">
                <a:latin typeface="Calibri" pitchFamily="34" charset="0"/>
                <a:cs typeface="Calibri" pitchFamily="34" charset="0"/>
              </a:rPr>
              <a:t>Η προτεινόμενη λύση - ιδέα</a:t>
            </a:r>
          </a:p>
        </p:txBody>
      </p:sp>
      <p:pic>
        <p:nvPicPr>
          <p:cNvPr id="3" name="Picture 2">
            <a:extLst>
              <a:ext uri="{FF2B5EF4-FFF2-40B4-BE49-F238E27FC236}">
                <a16:creationId xmlns:a16="http://schemas.microsoft.com/office/drawing/2014/main" id="{BADCF95A-7286-476A-B6AC-7C0CB45AC5C4}"/>
              </a:ext>
            </a:extLst>
          </p:cNvPr>
          <p:cNvPicPr>
            <a:picLocks noChangeAspect="1"/>
          </p:cNvPicPr>
          <p:nvPr/>
        </p:nvPicPr>
        <p:blipFill>
          <a:blip r:embed="rId7"/>
          <a:stretch>
            <a:fillRect/>
          </a:stretch>
        </p:blipFill>
        <p:spPr>
          <a:xfrm>
            <a:off x="1780021" y="4373879"/>
            <a:ext cx="1572985" cy="1781723"/>
          </a:xfrm>
          <a:prstGeom prst="rect">
            <a:avLst/>
          </a:prstGeom>
        </p:spPr>
      </p:pic>
      <p:pic>
        <p:nvPicPr>
          <p:cNvPr id="8" name="Picture 7">
            <a:extLst>
              <a:ext uri="{FF2B5EF4-FFF2-40B4-BE49-F238E27FC236}">
                <a16:creationId xmlns:a16="http://schemas.microsoft.com/office/drawing/2014/main" id="{16F6E5E0-6712-464E-912E-2283430D432F}"/>
              </a:ext>
            </a:extLst>
          </p:cNvPr>
          <p:cNvPicPr>
            <a:picLocks noChangeAspect="1"/>
          </p:cNvPicPr>
          <p:nvPr/>
        </p:nvPicPr>
        <p:blipFill>
          <a:blip r:embed="rId8"/>
          <a:stretch>
            <a:fillRect/>
          </a:stretch>
        </p:blipFill>
        <p:spPr>
          <a:xfrm>
            <a:off x="8628463" y="4445603"/>
            <a:ext cx="2949208" cy="2125064"/>
          </a:xfrm>
          <a:prstGeom prst="rect">
            <a:avLst/>
          </a:prstGeom>
        </p:spPr>
      </p:pic>
      <p:pic>
        <p:nvPicPr>
          <p:cNvPr id="9" name="Picture 8">
            <a:extLst>
              <a:ext uri="{FF2B5EF4-FFF2-40B4-BE49-F238E27FC236}">
                <a16:creationId xmlns:a16="http://schemas.microsoft.com/office/drawing/2014/main" id="{15038108-E65C-4A43-8637-9AAE2E54ACF2}"/>
              </a:ext>
            </a:extLst>
          </p:cNvPr>
          <p:cNvPicPr>
            <a:picLocks noChangeAspect="1"/>
          </p:cNvPicPr>
          <p:nvPr/>
        </p:nvPicPr>
        <p:blipFill>
          <a:blip r:embed="rId9"/>
          <a:stretch>
            <a:fillRect/>
          </a:stretch>
        </p:blipFill>
        <p:spPr>
          <a:xfrm>
            <a:off x="4328160" y="4507380"/>
            <a:ext cx="3266902" cy="2007870"/>
          </a:xfrm>
          <a:prstGeom prst="rect">
            <a:avLst/>
          </a:prstGeom>
        </p:spPr>
      </p:pic>
    </p:spTree>
    <p:extLst>
      <p:ext uri="{BB962C8B-B14F-4D97-AF65-F5344CB8AC3E}">
        <p14:creationId xmlns:p14="http://schemas.microsoft.com/office/powerpoint/2010/main" val="338632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3F42-FB0F-4404-BCC1-F979AFEF95E5}"/>
              </a:ext>
            </a:extLst>
          </p:cNvPr>
          <p:cNvSpPr>
            <a:spLocks noGrp="1"/>
          </p:cNvSpPr>
          <p:nvPr>
            <p:ph type="title"/>
          </p:nvPr>
        </p:nvSpPr>
        <p:spPr>
          <a:xfrm>
            <a:off x="3091689" y="194620"/>
            <a:ext cx="6301693" cy="761345"/>
          </a:xfrm>
        </p:spPr>
        <p:txBody>
          <a:bodyPr/>
          <a:lstStyle/>
          <a:p>
            <a:r>
              <a:rPr lang="el-GR" b="1" dirty="0">
                <a:latin typeface="Calibri" pitchFamily="34" charset="0"/>
                <a:cs typeface="Calibri" pitchFamily="34" charset="0"/>
              </a:rPr>
              <a:t>      </a:t>
            </a:r>
            <a:r>
              <a:rPr lang="el-GR" b="1" u="sng" dirty="0">
                <a:latin typeface="Calibri" pitchFamily="34" charset="0"/>
                <a:cs typeface="Calibri" pitchFamily="34" charset="0"/>
              </a:rPr>
              <a:t>Το επιχειρηματικό μοντέλο</a:t>
            </a:r>
          </a:p>
        </p:txBody>
      </p:sp>
      <p:graphicFrame>
        <p:nvGraphicFramePr>
          <p:cNvPr id="4" name="Content Placeholder 3">
            <a:extLst>
              <a:ext uri="{FF2B5EF4-FFF2-40B4-BE49-F238E27FC236}">
                <a16:creationId xmlns:a16="http://schemas.microsoft.com/office/drawing/2014/main" id="{168D9900-9567-4495-BFDF-5AFF5BEC1696}"/>
              </a:ext>
            </a:extLst>
          </p:cNvPr>
          <p:cNvGraphicFramePr>
            <a:graphicFrameLocks noGrp="1"/>
          </p:cNvGraphicFramePr>
          <p:nvPr>
            <p:ph idx="1"/>
            <p:extLst>
              <p:ext uri="{D42A27DB-BD31-4B8C-83A1-F6EECF244321}">
                <p14:modId xmlns:p14="http://schemas.microsoft.com/office/powerpoint/2010/main" val="1538803225"/>
              </p:ext>
            </p:extLst>
          </p:nvPr>
        </p:nvGraphicFramePr>
        <p:xfrm>
          <a:off x="1754840" y="923664"/>
          <a:ext cx="9770410" cy="5934336"/>
        </p:xfrm>
        <a:graphic>
          <a:graphicData uri="http://schemas.openxmlformats.org/drawingml/2006/table">
            <a:tbl>
              <a:tblPr firstRow="1" bandRow="1">
                <a:tableStyleId>{8799B23B-EC83-4686-B30A-512413B5E67A}</a:tableStyleId>
              </a:tblPr>
              <a:tblGrid>
                <a:gridCol w="3121807">
                  <a:extLst>
                    <a:ext uri="{9D8B030D-6E8A-4147-A177-3AD203B41FA5}">
                      <a16:colId xmlns:a16="http://schemas.microsoft.com/office/drawing/2014/main" val="1818585989"/>
                    </a:ext>
                  </a:extLst>
                </a:gridCol>
                <a:gridCol w="3318410">
                  <a:extLst>
                    <a:ext uri="{9D8B030D-6E8A-4147-A177-3AD203B41FA5}">
                      <a16:colId xmlns:a16="http://schemas.microsoft.com/office/drawing/2014/main" val="1041631043"/>
                    </a:ext>
                  </a:extLst>
                </a:gridCol>
                <a:gridCol w="3330193">
                  <a:extLst>
                    <a:ext uri="{9D8B030D-6E8A-4147-A177-3AD203B41FA5}">
                      <a16:colId xmlns:a16="http://schemas.microsoft.com/office/drawing/2014/main" val="582831270"/>
                    </a:ext>
                  </a:extLst>
                </a:gridCol>
              </a:tblGrid>
              <a:tr h="723886">
                <a:tc>
                  <a:txBody>
                    <a:bodyPr/>
                    <a:lstStyle/>
                    <a:p>
                      <a:pPr algn="ctr"/>
                      <a:r>
                        <a:rPr lang="el-GR" sz="2400" dirty="0">
                          <a:latin typeface="Calibri" pitchFamily="34" charset="0"/>
                          <a:cs typeface="Calibri" pitchFamily="34" charset="0"/>
                        </a:rPr>
                        <a:t>Βασικοί Εταίροι</a:t>
                      </a:r>
                    </a:p>
                  </a:txBody>
                  <a:tcPr/>
                </a:tc>
                <a:tc>
                  <a:txBody>
                    <a:bodyPr/>
                    <a:lstStyle/>
                    <a:p>
                      <a:pPr algn="ctr"/>
                      <a:r>
                        <a:rPr lang="el-GR" sz="2400" dirty="0">
                          <a:latin typeface="Calibri" pitchFamily="34" charset="0"/>
                          <a:cs typeface="Calibri" pitchFamily="34" charset="0"/>
                        </a:rPr>
                        <a:t>Πρόταση Αξίας</a:t>
                      </a:r>
                    </a:p>
                  </a:txBody>
                  <a:tcPr/>
                </a:tc>
                <a:tc>
                  <a:txBody>
                    <a:bodyPr/>
                    <a:lstStyle/>
                    <a:p>
                      <a:pPr algn="ctr"/>
                      <a:r>
                        <a:rPr lang="el-GR" sz="2400" dirty="0">
                          <a:latin typeface="Calibri" pitchFamily="34" charset="0"/>
                          <a:cs typeface="Calibri" pitchFamily="34" charset="0"/>
                        </a:rPr>
                        <a:t>Πελάτες</a:t>
                      </a:r>
                    </a:p>
                  </a:txBody>
                  <a:tcPr/>
                </a:tc>
                <a:extLst>
                  <a:ext uri="{0D108BD9-81ED-4DB2-BD59-A6C34878D82A}">
                    <a16:rowId xmlns:a16="http://schemas.microsoft.com/office/drawing/2014/main" val="1123000548"/>
                  </a:ext>
                </a:extLst>
              </a:tr>
              <a:tr h="5210450">
                <a:tc>
                  <a:txBody>
                    <a:bodyPr/>
                    <a:lstStyle/>
                    <a:p>
                      <a:pPr marL="285750" indent="-285750">
                        <a:buFont typeface="Arial" panose="020B0604020202020204" pitchFamily="34" charset="0"/>
                        <a:buChar char="•"/>
                      </a:pPr>
                      <a:r>
                        <a:rPr lang="el-GR" sz="2000" b="1" i="0" dirty="0">
                          <a:latin typeface="Calibri" pitchFamily="34" charset="0"/>
                          <a:cs typeface="Calibri" pitchFamily="34" charset="0"/>
                        </a:rPr>
                        <a:t>Δήμος</a:t>
                      </a:r>
                    </a:p>
                    <a:p>
                      <a:pPr marL="285750" indent="-285750">
                        <a:buFont typeface="Arial" panose="020B0604020202020204" pitchFamily="34" charset="0"/>
                        <a:buChar char="•"/>
                      </a:pPr>
                      <a:endParaRPr lang="el-GR" sz="2000" b="1" i="0" dirty="0">
                        <a:latin typeface="Calibri" pitchFamily="34" charset="0"/>
                        <a:cs typeface="Calibri" pitchFamily="34" charset="0"/>
                      </a:endParaRPr>
                    </a:p>
                    <a:p>
                      <a:pPr marL="285750" indent="-285750">
                        <a:buFont typeface="Arial" panose="020B0604020202020204" pitchFamily="34" charset="0"/>
                        <a:buChar char="•"/>
                      </a:pPr>
                      <a:r>
                        <a:rPr lang="el-GR" sz="2000" b="1" i="0" dirty="0">
                          <a:latin typeface="Calibri" pitchFamily="34" charset="0"/>
                          <a:cs typeface="Calibri" pitchFamily="34" charset="0"/>
                        </a:rPr>
                        <a:t>Προμηθευτές</a:t>
                      </a:r>
                      <a:r>
                        <a:rPr lang="en-US" sz="2000" b="1" i="0" dirty="0">
                          <a:latin typeface="Calibri" pitchFamily="34" charset="0"/>
                          <a:cs typeface="Calibri" pitchFamily="34" charset="0"/>
                        </a:rPr>
                        <a:t> </a:t>
                      </a:r>
                      <a:endParaRPr lang="el-GR" sz="2000" b="1" i="0" dirty="0">
                        <a:latin typeface="Calibri" pitchFamily="34" charset="0"/>
                        <a:cs typeface="Calibri" pitchFamily="34" charset="0"/>
                      </a:endParaRPr>
                    </a:p>
                    <a:p>
                      <a:pPr marL="285750" indent="-285750">
                        <a:buFont typeface="Arial" panose="020B0604020202020204" pitchFamily="34" charset="0"/>
                        <a:buNone/>
                      </a:pPr>
                      <a:r>
                        <a:rPr lang="el-GR" sz="2000" b="1" i="0" dirty="0">
                          <a:latin typeface="Calibri" pitchFamily="34" charset="0"/>
                          <a:cs typeface="Calibri" pitchFamily="34" charset="0"/>
                        </a:rPr>
                        <a:t> </a:t>
                      </a:r>
                    </a:p>
                    <a:p>
                      <a:pPr marL="285750" indent="-285750">
                        <a:buFont typeface="Arial" panose="020B0604020202020204" pitchFamily="34" charset="0"/>
                        <a:buChar char="•"/>
                      </a:pPr>
                      <a:r>
                        <a:rPr lang="el-GR" sz="2000" b="1" i="0" dirty="0">
                          <a:latin typeface="Calibri" pitchFamily="34" charset="0"/>
                          <a:cs typeface="Calibri" pitchFamily="34" charset="0"/>
                        </a:rPr>
                        <a:t>Πάροχος δικτύου </a:t>
                      </a:r>
                    </a:p>
                  </a:txBody>
                  <a:tcPr/>
                </a:tc>
                <a:tc>
                  <a:txBody>
                    <a:bodyPr/>
                    <a:lstStyle/>
                    <a:p>
                      <a:pPr algn="ctr"/>
                      <a:r>
                        <a:rPr lang="el-GR" sz="2000" b="1" i="0" dirty="0">
                          <a:solidFill>
                            <a:srgbClr val="00B050"/>
                          </a:solidFill>
                          <a:latin typeface="Calibri" pitchFamily="34" charset="0"/>
                          <a:cs typeface="Calibri" pitchFamily="34" charset="0"/>
                        </a:rPr>
                        <a:t>Γίνομαι φίλος με τα δέντρα</a:t>
                      </a:r>
                    </a:p>
                    <a:p>
                      <a:pPr algn="ctr"/>
                      <a:endParaRPr lang="el-GR" sz="2000" b="1" i="0" dirty="0">
                        <a:solidFill>
                          <a:srgbClr val="00B050"/>
                        </a:solidFill>
                        <a:latin typeface="Calibri" pitchFamily="34" charset="0"/>
                        <a:cs typeface="Calibri" pitchFamily="34" charset="0"/>
                      </a:endParaRPr>
                    </a:p>
                    <a:p>
                      <a:pPr algn="ctr"/>
                      <a:r>
                        <a:rPr lang="el-GR" sz="2000" b="1" i="0" dirty="0">
                          <a:solidFill>
                            <a:srgbClr val="00B050"/>
                          </a:solidFill>
                          <a:latin typeface="Calibri" pitchFamily="34" charset="0"/>
                          <a:cs typeface="Calibri" pitchFamily="34" charset="0"/>
                        </a:rPr>
                        <a:t>Περιβαλλοντική γνώση και ευαισθησία</a:t>
                      </a:r>
                    </a:p>
                    <a:p>
                      <a:pPr algn="ctr"/>
                      <a:endParaRPr lang="el-GR" sz="2000" b="1" i="0" dirty="0">
                        <a:solidFill>
                          <a:srgbClr val="00B050"/>
                        </a:solidFill>
                        <a:latin typeface="Calibri" pitchFamily="34" charset="0"/>
                        <a:cs typeface="Calibri" pitchFamily="34" charset="0"/>
                      </a:endParaRPr>
                    </a:p>
                    <a:p>
                      <a:pPr algn="ctr"/>
                      <a:r>
                        <a:rPr lang="el-GR" sz="2000" b="1" i="0" dirty="0">
                          <a:solidFill>
                            <a:srgbClr val="00B050"/>
                          </a:solidFill>
                          <a:latin typeface="Calibri" pitchFamily="34" charset="0"/>
                          <a:cs typeface="Calibri" pitchFamily="34" charset="0"/>
                        </a:rPr>
                        <a:t>Συνεισφέρω στην</a:t>
                      </a:r>
                    </a:p>
                    <a:p>
                      <a:pPr algn="ctr"/>
                      <a:r>
                        <a:rPr lang="el-GR" sz="2000" b="1" i="0" dirty="0">
                          <a:solidFill>
                            <a:srgbClr val="00B050"/>
                          </a:solidFill>
                          <a:latin typeface="Calibri" pitchFamily="34" charset="0"/>
                          <a:cs typeface="Calibri" pitchFamily="34" charset="0"/>
                        </a:rPr>
                        <a:t>εποπτεία </a:t>
                      </a:r>
                    </a:p>
                    <a:p>
                      <a:pPr algn="ctr"/>
                      <a:r>
                        <a:rPr lang="el-GR" sz="2000" b="1" i="0" dirty="0">
                          <a:solidFill>
                            <a:srgbClr val="00B050"/>
                          </a:solidFill>
                          <a:latin typeface="Calibri" pitchFamily="34" charset="0"/>
                          <a:cs typeface="Calibri" pitchFamily="34" charset="0"/>
                        </a:rPr>
                        <a:t>συντήρηση -</a:t>
                      </a:r>
                    </a:p>
                    <a:p>
                      <a:pPr algn="ctr"/>
                      <a:r>
                        <a:rPr lang="el-GR" sz="2000" b="1" i="0" dirty="0">
                          <a:solidFill>
                            <a:srgbClr val="00B050"/>
                          </a:solidFill>
                          <a:latin typeface="Calibri" pitchFamily="34" charset="0"/>
                          <a:cs typeface="Calibri" pitchFamily="34" charset="0"/>
                        </a:rPr>
                        <a:t>αποκατάσταση</a:t>
                      </a:r>
                    </a:p>
                    <a:p>
                      <a:pPr algn="ctr"/>
                      <a:endParaRPr lang="el-GR" sz="2000" b="1" i="0" dirty="0">
                        <a:solidFill>
                          <a:srgbClr val="00B050"/>
                        </a:solidFill>
                        <a:latin typeface="Calibri" pitchFamily="34" charset="0"/>
                        <a:cs typeface="Calibri" pitchFamily="34" charset="0"/>
                      </a:endParaRPr>
                    </a:p>
                    <a:p>
                      <a:pPr algn="ctr"/>
                      <a:r>
                        <a:rPr lang="el-GR" sz="2000" b="1" i="0" dirty="0">
                          <a:solidFill>
                            <a:srgbClr val="00B050"/>
                          </a:solidFill>
                          <a:latin typeface="Calibri" pitchFamily="34" charset="0"/>
                          <a:cs typeface="Calibri" pitchFamily="34" charset="0"/>
                        </a:rPr>
                        <a:t>Υγιή δένδρα στην πόλη μας</a:t>
                      </a:r>
                    </a:p>
                  </a:txBody>
                  <a:tcPr/>
                </a:tc>
                <a:tc>
                  <a:txBody>
                    <a:bodyPr/>
                    <a:lstStyle/>
                    <a:p>
                      <a:pPr marL="285750" indent="-285750">
                        <a:buFont typeface="Arial" panose="020B0604020202020204" pitchFamily="34" charset="0"/>
                        <a:buNone/>
                      </a:pPr>
                      <a:r>
                        <a:rPr lang="en-US" sz="2000" b="1" i="0" dirty="0">
                          <a:latin typeface="Calibri" pitchFamily="34" charset="0"/>
                          <a:cs typeface="Calibri" pitchFamily="34" charset="0"/>
                        </a:rPr>
                        <a:t>- </a:t>
                      </a:r>
                      <a:r>
                        <a:rPr lang="el-GR" sz="2000" b="1" i="0" dirty="0">
                          <a:latin typeface="Calibri" pitchFamily="34" charset="0"/>
                          <a:cs typeface="Calibri" pitchFamily="34" charset="0"/>
                        </a:rPr>
                        <a:t>Τοπική κοινότητα</a:t>
                      </a:r>
                    </a:p>
                    <a:p>
                      <a:pPr marL="285750" indent="-285750">
                        <a:buFont typeface="Arial" panose="020B0604020202020204" pitchFamily="34" charset="0"/>
                        <a:buNone/>
                      </a:pPr>
                      <a:endParaRPr lang="en-US" sz="2000" b="1" i="0" dirty="0">
                        <a:latin typeface="Calibri" pitchFamily="34" charset="0"/>
                        <a:cs typeface="Calibri" pitchFamily="34" charset="0"/>
                      </a:endParaRPr>
                    </a:p>
                    <a:p>
                      <a:pPr marL="285750" indent="-285750">
                        <a:buFont typeface="Arial" panose="020B0604020202020204" pitchFamily="34" charset="0"/>
                        <a:buNone/>
                      </a:pPr>
                      <a:r>
                        <a:rPr lang="el-GR" sz="2000" b="1" i="0" dirty="0">
                          <a:latin typeface="Calibri" pitchFamily="34" charset="0"/>
                          <a:cs typeface="Calibri" pitchFamily="34" charset="0"/>
                        </a:rPr>
                        <a:t>-Δήμος</a:t>
                      </a:r>
                    </a:p>
                    <a:p>
                      <a:pPr marL="285750" indent="-285750">
                        <a:buFont typeface="Arial" panose="020B0604020202020204" pitchFamily="34" charset="0"/>
                        <a:buNone/>
                      </a:pPr>
                      <a:endParaRPr lang="el-GR" sz="2000" b="1" i="0" dirty="0">
                        <a:latin typeface="Calibri" pitchFamily="34" charset="0"/>
                        <a:cs typeface="Calibri" pitchFamily="34" charset="0"/>
                      </a:endParaRPr>
                    </a:p>
                    <a:p>
                      <a:pPr marL="171450" indent="-171450" algn="l">
                        <a:buFont typeface="Arial" panose="020B0604020202020204" pitchFamily="34" charset="0"/>
                        <a:buNone/>
                      </a:pPr>
                      <a:r>
                        <a:rPr lang="el-GR" sz="2000" b="1" i="0" dirty="0">
                          <a:latin typeface="Calibri" pitchFamily="34" charset="0"/>
                          <a:cs typeface="Calibri" pitchFamily="34" charset="0"/>
                        </a:rPr>
                        <a:t>-Περιβαλλοντικές</a:t>
                      </a:r>
                      <a:r>
                        <a:rPr lang="el-GR" sz="2000" b="1" i="0" baseline="0" dirty="0">
                          <a:latin typeface="Calibri" pitchFamily="34" charset="0"/>
                          <a:cs typeface="Calibri" pitchFamily="34" charset="0"/>
                        </a:rPr>
                        <a:t> </a:t>
                      </a:r>
                      <a:r>
                        <a:rPr lang="el-GR" sz="2000" b="1" i="0" dirty="0">
                          <a:latin typeface="Calibri" pitchFamily="34" charset="0"/>
                          <a:cs typeface="Calibri" pitchFamily="34" charset="0"/>
                        </a:rPr>
                        <a:t>οργανώσεις</a:t>
                      </a:r>
                    </a:p>
                  </a:txBody>
                  <a:tcPr/>
                </a:tc>
                <a:extLst>
                  <a:ext uri="{0D108BD9-81ED-4DB2-BD59-A6C34878D82A}">
                    <a16:rowId xmlns:a16="http://schemas.microsoft.com/office/drawing/2014/main" val="1112236358"/>
                  </a:ext>
                </a:extLst>
              </a:tr>
            </a:tbl>
          </a:graphicData>
        </a:graphic>
      </p:graphicFrame>
      <p:graphicFrame>
        <p:nvGraphicFramePr>
          <p:cNvPr id="5" name="Table 4">
            <a:extLst>
              <a:ext uri="{FF2B5EF4-FFF2-40B4-BE49-F238E27FC236}">
                <a16:creationId xmlns:a16="http://schemas.microsoft.com/office/drawing/2014/main" id="{E129AC11-7B5F-4411-8140-8805563534B9}"/>
              </a:ext>
            </a:extLst>
          </p:cNvPr>
          <p:cNvGraphicFramePr>
            <a:graphicFrameLocks noGrp="1"/>
          </p:cNvGraphicFramePr>
          <p:nvPr>
            <p:extLst>
              <p:ext uri="{D42A27DB-BD31-4B8C-83A1-F6EECF244321}">
                <p14:modId xmlns:p14="http://schemas.microsoft.com/office/powerpoint/2010/main" val="3771176145"/>
              </p:ext>
            </p:extLst>
          </p:nvPr>
        </p:nvGraphicFramePr>
        <p:xfrm>
          <a:off x="2116696" y="5489900"/>
          <a:ext cx="9408554" cy="1478280"/>
        </p:xfrm>
        <a:graphic>
          <a:graphicData uri="http://schemas.openxmlformats.org/drawingml/2006/table">
            <a:tbl>
              <a:tblPr firstRow="1" bandRow="1">
                <a:tableStyleId>{2D5ABB26-0587-4C30-8999-92F81FD0307C}</a:tableStyleId>
              </a:tblPr>
              <a:tblGrid>
                <a:gridCol w="9162913">
                  <a:extLst>
                    <a:ext uri="{9D8B030D-6E8A-4147-A177-3AD203B41FA5}">
                      <a16:colId xmlns:a16="http://schemas.microsoft.com/office/drawing/2014/main" val="2411230060"/>
                    </a:ext>
                  </a:extLst>
                </a:gridCol>
                <a:gridCol w="245641">
                  <a:extLst>
                    <a:ext uri="{9D8B030D-6E8A-4147-A177-3AD203B41FA5}">
                      <a16:colId xmlns:a16="http://schemas.microsoft.com/office/drawing/2014/main" val="749144600"/>
                    </a:ext>
                  </a:extLst>
                </a:gridCol>
              </a:tblGrid>
              <a:tr h="990214">
                <a:tc>
                  <a:txBody>
                    <a:bodyPr/>
                    <a:lstStyle/>
                    <a:p>
                      <a:endParaRPr lang="el-GR" sz="2000" b="1" baseline="0" dirty="0">
                        <a:latin typeface="Calibri" pitchFamily="34" charset="0"/>
                        <a:cs typeface="Calibri" pitchFamily="34" charset="0"/>
                      </a:endParaRPr>
                    </a:p>
                    <a:p>
                      <a:r>
                        <a:rPr lang="el-GR" sz="2000" b="1" baseline="0" dirty="0">
                          <a:latin typeface="Calibri" pitchFamily="34" charset="0"/>
                          <a:cs typeface="Calibri" pitchFamily="34" charset="0"/>
                        </a:rPr>
                        <a:t>Διάθεση δεδομένων στην υπηρεσία πρασίνου του Δήμου (μορφή </a:t>
                      </a:r>
                      <a:r>
                        <a:rPr lang="en-US" sz="2000" b="1" baseline="0" dirty="0">
                          <a:latin typeface="Calibri" pitchFamily="34" charset="0"/>
                          <a:cs typeface="Calibri" pitchFamily="34" charset="0"/>
                        </a:rPr>
                        <a:t>crowd-sourcing) </a:t>
                      </a:r>
                    </a:p>
                    <a:p>
                      <a:r>
                        <a:rPr lang="el-GR" sz="2000" b="1" baseline="0" dirty="0">
                          <a:latin typeface="Calibri" pitchFamily="34" charset="0"/>
                          <a:cs typeface="Calibri" pitchFamily="34" charset="0"/>
                        </a:rPr>
                        <a:t>Μειωμένα κόστη εποπτείας – συντήρησης – αποκατάστασης</a:t>
                      </a:r>
                    </a:p>
                    <a:p>
                      <a:pPr marL="0" marR="0" indent="0" algn="l" defTabSz="457200" rtl="0" eaLnBrk="1" fontAlgn="auto" latinLnBrk="0" hangingPunct="1">
                        <a:lnSpc>
                          <a:spcPct val="100000"/>
                        </a:lnSpc>
                        <a:spcBef>
                          <a:spcPts val="0"/>
                        </a:spcBef>
                        <a:spcAft>
                          <a:spcPts val="0"/>
                        </a:spcAft>
                        <a:buClrTx/>
                        <a:buSzTx/>
                        <a:buFontTx/>
                        <a:buNone/>
                        <a:tabLst/>
                        <a:defRPr/>
                      </a:pPr>
                      <a:r>
                        <a:rPr lang="el-GR" sz="2000" b="1" dirty="0">
                          <a:latin typeface="Calibri" pitchFamily="34" charset="0"/>
                          <a:cs typeface="Calibri" pitchFamily="34" charset="0"/>
                        </a:rPr>
                        <a:t>Χορηγίες από περιβαλλοντικά ευαίσθητους πολίτες</a:t>
                      </a:r>
                      <a:r>
                        <a:rPr lang="el-GR" sz="2000" b="1" baseline="0" dirty="0">
                          <a:latin typeface="Calibri" pitchFamily="34" charset="0"/>
                          <a:cs typeface="Calibri" pitchFamily="34" charset="0"/>
                        </a:rPr>
                        <a:t> </a:t>
                      </a:r>
                      <a:endParaRPr lang="el-GR" sz="1600" b="1" dirty="0"/>
                    </a:p>
                    <a:p>
                      <a:endParaRPr lang="el-GR" sz="1100" b="1" dirty="0"/>
                    </a:p>
                  </a:txBody>
                  <a:tcPr/>
                </a:tc>
                <a:tc>
                  <a:txBody>
                    <a:bodyPr/>
                    <a:lstStyle/>
                    <a:p>
                      <a:pPr algn="r"/>
                      <a:r>
                        <a:rPr lang="el-GR" sz="1100" b="1" baseline="0" dirty="0"/>
                        <a:t> </a:t>
                      </a:r>
                      <a:endParaRPr lang="el-GR" sz="1100" b="1" dirty="0"/>
                    </a:p>
                  </a:txBody>
                  <a:tcPr/>
                </a:tc>
                <a:extLst>
                  <a:ext uri="{0D108BD9-81ED-4DB2-BD59-A6C34878D82A}">
                    <a16:rowId xmlns:a16="http://schemas.microsoft.com/office/drawing/2014/main" val="2857864276"/>
                  </a:ext>
                </a:extLst>
              </a:tr>
            </a:tbl>
          </a:graphicData>
        </a:graphic>
      </p:graphicFrame>
    </p:spTree>
    <p:extLst>
      <p:ext uri="{BB962C8B-B14F-4D97-AF65-F5344CB8AC3E}">
        <p14:creationId xmlns:p14="http://schemas.microsoft.com/office/powerpoint/2010/main" val="29563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1787237" y="388583"/>
            <a:ext cx="10002981" cy="830617"/>
          </a:xfrm>
        </p:spPr>
        <p:txBody>
          <a:bodyPr>
            <a:normAutofit fontScale="90000"/>
          </a:bodyPr>
          <a:lstStyle/>
          <a:p>
            <a:r>
              <a:rPr lang="el-GR" b="1" dirty="0">
                <a:latin typeface="Calibri" pitchFamily="34" charset="0"/>
                <a:cs typeface="Calibri" pitchFamily="34" charset="0"/>
              </a:rPr>
              <a:t>Μελλοντικές σκέψεις - Επιχειρηματικές προεκτάσεις</a:t>
            </a:r>
          </a:p>
        </p:txBody>
      </p:sp>
      <p:sp>
        <p:nvSpPr>
          <p:cNvPr id="3" name="2 - Θέση περιεχομένου"/>
          <p:cNvSpPr>
            <a:spLocks noGrp="1"/>
          </p:cNvSpPr>
          <p:nvPr>
            <p:ph idx="1"/>
          </p:nvPr>
        </p:nvSpPr>
        <p:spPr>
          <a:xfrm>
            <a:off x="1302326" y="1205347"/>
            <a:ext cx="10695709" cy="2590798"/>
          </a:xfrm>
        </p:spPr>
        <p:txBody>
          <a:bodyPr>
            <a:noAutofit/>
          </a:bodyPr>
          <a:lstStyle/>
          <a:p>
            <a:pPr>
              <a:buNone/>
            </a:pPr>
            <a:r>
              <a:rPr lang="el-GR" sz="2400" b="1" u="sng" dirty="0">
                <a:solidFill>
                  <a:schemeClr val="tx1"/>
                </a:solidFill>
                <a:latin typeface="Calibri" pitchFamily="34" charset="0"/>
                <a:cs typeface="Calibri" pitchFamily="34" charset="0"/>
              </a:rPr>
              <a:t>Μελλοντικές σκέψεις:</a:t>
            </a:r>
          </a:p>
          <a:p>
            <a:pPr>
              <a:spcBef>
                <a:spcPts val="0"/>
              </a:spcBef>
              <a:buNone/>
            </a:pPr>
            <a:endParaRPr lang="el-GR" sz="2400" u="sng" dirty="0">
              <a:solidFill>
                <a:schemeClr val="tx1"/>
              </a:solidFill>
              <a:latin typeface="Calibri" pitchFamily="34" charset="0"/>
              <a:cs typeface="Calibri" pitchFamily="34" charset="0"/>
            </a:endParaRPr>
          </a:p>
          <a:p>
            <a:pPr>
              <a:spcBef>
                <a:spcPts val="0"/>
              </a:spcBef>
            </a:pPr>
            <a:r>
              <a:rPr lang="el-GR" sz="2400" dirty="0">
                <a:solidFill>
                  <a:schemeClr val="tx1"/>
                </a:solidFill>
                <a:latin typeface="Calibri" pitchFamily="34" charset="0"/>
                <a:cs typeface="Calibri" pitchFamily="34" charset="0"/>
              </a:rPr>
              <a:t>Πλήρης λειτουργία του πρωτότυπου.</a:t>
            </a:r>
          </a:p>
          <a:p>
            <a:pPr>
              <a:spcBef>
                <a:spcPts val="0"/>
              </a:spcBef>
            </a:pPr>
            <a:r>
              <a:rPr lang="el-GR" sz="2400" dirty="0">
                <a:solidFill>
                  <a:schemeClr val="tx1"/>
                </a:solidFill>
                <a:latin typeface="Calibri" pitchFamily="34" charset="0"/>
                <a:cs typeface="Calibri" pitchFamily="34" charset="0"/>
              </a:rPr>
              <a:t>Εφαρμογή σε μεγάλη κλίμακα (πχ. 100 – 1000 δέντρα)</a:t>
            </a:r>
            <a:r>
              <a:rPr lang="en-US" sz="2400" dirty="0">
                <a:solidFill>
                  <a:schemeClr val="tx1"/>
                </a:solidFill>
                <a:latin typeface="Calibri" pitchFamily="34" charset="0"/>
                <a:cs typeface="Calibri" pitchFamily="34" charset="0"/>
              </a:rPr>
              <a:t> </a:t>
            </a:r>
            <a:r>
              <a:rPr lang="el-GR" sz="2400" dirty="0">
                <a:solidFill>
                  <a:schemeClr val="tx1"/>
                </a:solidFill>
                <a:latin typeface="Calibri" pitchFamily="34" charset="0"/>
                <a:cs typeface="Calibri" pitchFamily="34" charset="0"/>
              </a:rPr>
              <a:t>σε συνεργασία με Δήμο.</a:t>
            </a:r>
          </a:p>
          <a:p>
            <a:pPr>
              <a:spcBef>
                <a:spcPts val="0"/>
              </a:spcBef>
            </a:pPr>
            <a:r>
              <a:rPr lang="el-GR" sz="2400" dirty="0">
                <a:solidFill>
                  <a:schemeClr val="tx1"/>
                </a:solidFill>
                <a:latin typeface="Calibri" pitchFamily="34" charset="0"/>
                <a:cs typeface="Calibri" pitchFamily="34" charset="0"/>
              </a:rPr>
              <a:t>Διάκριση μεταξύ φυλλοβόλων και αειθαλών δέντρων με ηλεκτρονικούς χάρτες για συνεργασία με τις υπηρεσίες καθαριότητας των δήμων (Φθινόπωρο-φρεάτια)</a:t>
            </a:r>
            <a:endParaRPr lang="en-US" sz="2400" dirty="0">
              <a:solidFill>
                <a:schemeClr val="tx1"/>
              </a:solidFill>
            </a:endParaRPr>
          </a:p>
          <a:p>
            <a:pPr>
              <a:spcBef>
                <a:spcPts val="500"/>
              </a:spcBef>
              <a:buNone/>
            </a:pPr>
            <a:endParaRPr lang="el-GR" sz="2400" b="1" u="sng" dirty="0">
              <a:solidFill>
                <a:schemeClr val="tx1"/>
              </a:solidFill>
              <a:latin typeface="Calibri" pitchFamily="34" charset="0"/>
              <a:cs typeface="Calibri" pitchFamily="34" charset="0"/>
            </a:endParaRPr>
          </a:p>
          <a:p>
            <a:pPr>
              <a:spcBef>
                <a:spcPts val="500"/>
              </a:spcBef>
              <a:buNone/>
            </a:pPr>
            <a:r>
              <a:rPr lang="el-GR" sz="2400" b="1" u="sng" dirty="0">
                <a:solidFill>
                  <a:schemeClr val="tx1"/>
                </a:solidFill>
                <a:latin typeface="Calibri" pitchFamily="34" charset="0"/>
                <a:cs typeface="Calibri" pitchFamily="34" charset="0"/>
              </a:rPr>
              <a:t>Επιχειρηματικές σκέψεις</a:t>
            </a:r>
          </a:p>
          <a:p>
            <a:pPr>
              <a:spcBef>
                <a:spcPts val="0"/>
              </a:spcBef>
              <a:buNone/>
            </a:pPr>
            <a:endParaRPr lang="el-GR" sz="2400" u="sng" dirty="0">
              <a:solidFill>
                <a:schemeClr val="tx1"/>
              </a:solidFill>
              <a:latin typeface="Calibri" pitchFamily="34" charset="0"/>
              <a:cs typeface="Calibri" pitchFamily="34" charset="0"/>
            </a:endParaRPr>
          </a:p>
          <a:p>
            <a:pPr>
              <a:lnSpc>
                <a:spcPts val="2880"/>
              </a:lnSpc>
              <a:spcBef>
                <a:spcPts val="0"/>
              </a:spcBef>
            </a:pPr>
            <a:r>
              <a:rPr lang="el-GR" sz="2400" dirty="0">
                <a:solidFill>
                  <a:schemeClr val="tx1"/>
                </a:solidFill>
                <a:latin typeface="Calibri" pitchFamily="34" charset="0"/>
                <a:cs typeface="Calibri" pitchFamily="34" charset="0"/>
              </a:rPr>
              <a:t>Εφαρμογές της λύσης σε μικρότερης κλίμακας περιβάλλοντα ως </a:t>
            </a:r>
            <a:r>
              <a:rPr lang="en-US" sz="2400" dirty="0">
                <a:solidFill>
                  <a:schemeClr val="tx1"/>
                </a:solidFill>
                <a:latin typeface="Calibri" pitchFamily="34" charset="0"/>
                <a:cs typeface="Calibri" pitchFamily="34" charset="0"/>
              </a:rPr>
              <a:t>Platform as a service (PaaS)</a:t>
            </a:r>
            <a:r>
              <a:rPr lang="el-GR" sz="2400" dirty="0">
                <a:solidFill>
                  <a:schemeClr val="tx1"/>
                </a:solidFill>
                <a:latin typeface="Calibri" pitchFamily="34" charset="0"/>
                <a:cs typeface="Calibri" pitchFamily="34" charset="0"/>
              </a:rPr>
              <a:t>:</a:t>
            </a:r>
          </a:p>
          <a:p>
            <a:pPr>
              <a:lnSpc>
                <a:spcPts val="2880"/>
              </a:lnSpc>
              <a:spcBef>
                <a:spcPts val="0"/>
              </a:spcBef>
            </a:pPr>
            <a:r>
              <a:rPr lang="el-GR" sz="2400" dirty="0">
                <a:solidFill>
                  <a:schemeClr val="tx1"/>
                </a:solidFill>
                <a:latin typeface="Calibri" pitchFamily="34" charset="0"/>
                <a:cs typeface="Calibri" pitchFamily="34" charset="0"/>
              </a:rPr>
              <a:t>Θερμοκήπια</a:t>
            </a:r>
          </a:p>
          <a:p>
            <a:pPr>
              <a:lnSpc>
                <a:spcPts val="2880"/>
              </a:lnSpc>
              <a:spcBef>
                <a:spcPts val="0"/>
              </a:spcBef>
            </a:pPr>
            <a:r>
              <a:rPr lang="el-GR" sz="2400" dirty="0">
                <a:solidFill>
                  <a:schemeClr val="tx1"/>
                </a:solidFill>
                <a:latin typeface="Calibri" pitchFamily="34" charset="0"/>
                <a:cs typeface="Calibri" pitchFamily="34" charset="0"/>
              </a:rPr>
              <a:t>Φυτώρια</a:t>
            </a:r>
          </a:p>
          <a:p>
            <a:pPr>
              <a:lnSpc>
                <a:spcPts val="2880"/>
              </a:lnSpc>
              <a:spcBef>
                <a:spcPts val="0"/>
              </a:spcBef>
            </a:pPr>
            <a:r>
              <a:rPr lang="el-GR" sz="2400" dirty="0">
                <a:solidFill>
                  <a:schemeClr val="tx1"/>
                </a:solidFill>
                <a:latin typeface="Calibri" pitchFamily="34" charset="0"/>
                <a:cs typeface="Calibri" pitchFamily="34" charset="0"/>
              </a:rPr>
              <a:t>Ανθοπωλεία</a:t>
            </a:r>
            <a:endParaRPr lang="en-US" sz="2400" dirty="0">
              <a:solidFill>
                <a:schemeClr val="tx1"/>
              </a:solidFill>
              <a:latin typeface="Calibri" pitchFamily="34" charset="0"/>
              <a:cs typeface="Calibri" pitchFamily="34" charset="0"/>
            </a:endParaRPr>
          </a:p>
          <a:p>
            <a:pPr>
              <a:lnSpc>
                <a:spcPts val="2880"/>
              </a:lnSpc>
              <a:spcBef>
                <a:spcPts val="0"/>
              </a:spcBef>
              <a:buNone/>
            </a:pPr>
            <a:endParaRPr lang="el-GR" sz="2400" dirty="0">
              <a:solidFill>
                <a:schemeClr val="tx1"/>
              </a:solidFill>
              <a:latin typeface="Calibri" pitchFamily="34" charset="0"/>
              <a:cs typeface="Calibri" pitchFamily="34" charset="0"/>
            </a:endParaRPr>
          </a:p>
          <a:p>
            <a:pPr>
              <a:spcBef>
                <a:spcPts val="500"/>
              </a:spcBef>
              <a:buNone/>
            </a:pPr>
            <a:endParaRPr lang="el-GR" sz="2400" dirty="0">
              <a:solidFill>
                <a:schemeClr val="tx1"/>
              </a:solidFill>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408B-FE19-4A96-8B6D-EB9F2E0F2242}"/>
              </a:ext>
            </a:extLst>
          </p:cNvPr>
          <p:cNvSpPr>
            <a:spLocks noGrp="1"/>
          </p:cNvSpPr>
          <p:nvPr>
            <p:ph type="title"/>
          </p:nvPr>
        </p:nvSpPr>
        <p:spPr>
          <a:xfrm>
            <a:off x="1074687" y="1285793"/>
            <a:ext cx="4156219" cy="870861"/>
          </a:xfrm>
        </p:spPr>
        <p:txBody>
          <a:bodyPr>
            <a:normAutofit fontScale="90000"/>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l-GR" b="1" dirty="0">
                <a:solidFill>
                  <a:schemeClr val="tx1"/>
                </a:solidFill>
                <a:latin typeface="Calibri" pitchFamily="34" charset="0"/>
                <a:cs typeface="Calibri" pitchFamily="34" charset="0"/>
              </a:rPr>
              <a:t>Σας ευχαριστούμε !</a:t>
            </a:r>
            <a:r>
              <a:rPr lang="en-US" b="1" dirty="0">
                <a:solidFill>
                  <a:schemeClr val="tx1"/>
                </a:solidFill>
                <a:latin typeface="Calibri" pitchFamily="34" charset="0"/>
                <a:cs typeface="Calibri" pitchFamily="34" charset="0"/>
              </a:rPr>
              <a:t>       </a:t>
            </a:r>
            <a:br>
              <a:rPr lang="el-GR" dirty="0">
                <a:latin typeface="Calibri" pitchFamily="34" charset="0"/>
                <a:cs typeface="Calibri" pitchFamily="34" charset="0"/>
              </a:rPr>
            </a:br>
            <a:br>
              <a:rPr lang="el-GR" dirty="0">
                <a:latin typeface="Calibri" pitchFamily="34" charset="0"/>
                <a:cs typeface="Calibri" pitchFamily="34" charset="0"/>
              </a:rPr>
            </a:br>
            <a:r>
              <a:rPr lang="el-GR" dirty="0">
                <a:latin typeface="Calibri" pitchFamily="34" charset="0"/>
                <a:cs typeface="Calibri" pitchFamily="34" charset="0"/>
              </a:rPr>
              <a:t>             </a:t>
            </a:r>
            <a:endParaRPr lang="el-GR" sz="3600" kern="1200" dirty="0">
              <a:solidFill>
                <a:schemeClr val="tx1">
                  <a:lumMod val="85000"/>
                  <a:lumOff val="15000"/>
                </a:schemeClr>
              </a:solidFill>
              <a:latin typeface="+mj-lt"/>
              <a:ea typeface="+mj-ea"/>
              <a:cs typeface="+mj-cs"/>
            </a:endParaRPr>
          </a:p>
          <a:p>
            <a:r>
              <a:rPr lang="el-GR" dirty="0">
                <a:latin typeface="Calibri" pitchFamily="34" charset="0"/>
                <a:cs typeface="Calibri" pitchFamily="34" charset="0"/>
              </a:rPr>
              <a:t>                                          </a:t>
            </a:r>
            <a:br>
              <a:rPr lang="el-GR" dirty="0">
                <a:latin typeface="Calibri" pitchFamily="34" charset="0"/>
                <a:cs typeface="Calibri" pitchFamily="34" charset="0"/>
              </a:rPr>
            </a:br>
            <a:r>
              <a:rPr lang="el-GR" dirty="0">
                <a:latin typeface="Calibri" pitchFamily="34" charset="0"/>
                <a:cs typeface="Calibri" pitchFamily="34" charset="0"/>
              </a:rPr>
              <a:t>                                                                                   </a:t>
            </a:r>
            <a:r>
              <a:rPr lang="en-US" dirty="0">
                <a:latin typeface="Calibri" pitchFamily="34" charset="0"/>
                <a:cs typeface="Calibri" pitchFamily="34" charset="0"/>
              </a:rPr>
              <a:t>    </a:t>
            </a:r>
            <a:endParaRPr lang="el-GR" dirty="0">
              <a:latin typeface="Calibri" pitchFamily="34" charset="0"/>
              <a:cs typeface="Calibri" pitchFamily="34" charset="0"/>
            </a:endParaRPr>
          </a:p>
        </p:txBody>
      </p:sp>
      <p:sp>
        <p:nvSpPr>
          <p:cNvPr id="4" name="Subtitle 2">
            <a:extLst>
              <a:ext uri="{FF2B5EF4-FFF2-40B4-BE49-F238E27FC236}">
                <a16:creationId xmlns:a16="http://schemas.microsoft.com/office/drawing/2014/main" id="{B3E51AF4-5581-46A2-A8F3-833B89BE6DB8}"/>
              </a:ext>
            </a:extLst>
          </p:cNvPr>
          <p:cNvSpPr txBox="1">
            <a:spLocks/>
          </p:cNvSpPr>
          <p:nvPr/>
        </p:nvSpPr>
        <p:spPr>
          <a:xfrm>
            <a:off x="1081998" y="1721224"/>
            <a:ext cx="3864173" cy="2892609"/>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ts val="3360"/>
              </a:lnSpc>
              <a:spcBef>
                <a:spcPts val="0"/>
              </a:spcBef>
              <a:buNone/>
            </a:pPr>
            <a:endParaRPr lang="el-GR" sz="2400" dirty="0">
              <a:solidFill>
                <a:schemeClr val="tx1"/>
              </a:solidFill>
              <a:latin typeface="Calibri" pitchFamily="34" charset="0"/>
              <a:cs typeface="Calibri" pitchFamily="34" charset="0"/>
            </a:endParaRPr>
          </a:p>
          <a:p>
            <a:pPr>
              <a:lnSpc>
                <a:spcPts val="3360"/>
              </a:lnSpc>
              <a:spcBef>
                <a:spcPts val="0"/>
              </a:spcBef>
            </a:pPr>
            <a:r>
              <a:rPr lang="el-GR" sz="2400" dirty="0">
                <a:solidFill>
                  <a:schemeClr val="tx1"/>
                </a:solidFill>
                <a:latin typeface="Calibri" pitchFamily="34" charset="0"/>
                <a:cs typeface="Calibri" pitchFamily="34" charset="0"/>
              </a:rPr>
              <a:t>Όλγα Καμέα</a:t>
            </a:r>
          </a:p>
          <a:p>
            <a:pPr>
              <a:lnSpc>
                <a:spcPts val="3360"/>
              </a:lnSpc>
              <a:spcBef>
                <a:spcPts val="0"/>
              </a:spcBef>
            </a:pPr>
            <a:r>
              <a:rPr lang="el-GR" sz="2400" dirty="0">
                <a:solidFill>
                  <a:schemeClr val="tx1"/>
                </a:solidFill>
                <a:latin typeface="Calibri" pitchFamily="34" charset="0"/>
                <a:cs typeface="Calibri" pitchFamily="34" charset="0"/>
              </a:rPr>
              <a:t>Νεφέλη Καμπαγιάννη</a:t>
            </a:r>
          </a:p>
          <a:p>
            <a:pPr>
              <a:lnSpc>
                <a:spcPts val="3360"/>
              </a:lnSpc>
              <a:spcBef>
                <a:spcPts val="0"/>
              </a:spcBef>
            </a:pPr>
            <a:r>
              <a:rPr lang="el-GR" sz="2400" dirty="0">
                <a:solidFill>
                  <a:schemeClr val="tx1"/>
                </a:solidFill>
                <a:latin typeface="Calibri" pitchFamily="34" charset="0"/>
                <a:cs typeface="Calibri" pitchFamily="34" charset="0"/>
              </a:rPr>
              <a:t>Ερσίνα Αλεξίου</a:t>
            </a:r>
          </a:p>
          <a:p>
            <a:pPr>
              <a:lnSpc>
                <a:spcPts val="3360"/>
              </a:lnSpc>
              <a:spcBef>
                <a:spcPts val="0"/>
              </a:spcBef>
            </a:pPr>
            <a:r>
              <a:rPr lang="el-GR" sz="2400" dirty="0">
                <a:solidFill>
                  <a:schemeClr val="tx1"/>
                </a:solidFill>
                <a:latin typeface="Calibri" pitchFamily="34" charset="0"/>
                <a:cs typeface="Calibri" pitchFamily="34" charset="0"/>
              </a:rPr>
              <a:t>Φαίη Σακκά</a:t>
            </a:r>
            <a:r>
              <a:rPr lang="el-GR" sz="2400" b="1" dirty="0">
                <a:solidFill>
                  <a:srgbClr val="0070C0"/>
                </a:solidFill>
                <a:latin typeface="Calibri" pitchFamily="34" charset="0"/>
                <a:cs typeface="Calibri" pitchFamily="34" charset="0"/>
              </a:rPr>
              <a:t>                                                                                                         </a:t>
            </a:r>
            <a:endParaRPr lang="el-GR" sz="2400" dirty="0">
              <a:latin typeface="Calibri" pitchFamily="34" charset="0"/>
              <a:cs typeface="Calibri" pitchFamily="34" charset="0"/>
            </a:endParaRPr>
          </a:p>
        </p:txBody>
      </p:sp>
      <p:sp>
        <p:nvSpPr>
          <p:cNvPr id="7" name="6 - Ορθογώνιο"/>
          <p:cNvSpPr/>
          <p:nvPr/>
        </p:nvSpPr>
        <p:spPr>
          <a:xfrm>
            <a:off x="4946171" y="254003"/>
            <a:ext cx="7245829" cy="6603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b="1" dirty="0">
                <a:solidFill>
                  <a:schemeClr val="tx1"/>
                </a:solidFill>
                <a:latin typeface="Calibri" pitchFamily="34" charset="0"/>
                <a:cs typeface="Calibri" pitchFamily="34" charset="0"/>
              </a:rPr>
              <a:t>Το Σχολείο μας και η ρομποτική:</a:t>
            </a:r>
          </a:p>
          <a:p>
            <a:endParaRPr lang="el-GR" sz="2400" b="1" dirty="0">
              <a:solidFill>
                <a:schemeClr val="tx1"/>
              </a:solidFill>
              <a:latin typeface="Calibri" pitchFamily="34" charset="0"/>
              <a:cs typeface="Calibri" pitchFamily="34" charset="0"/>
            </a:endParaRPr>
          </a:p>
          <a:p>
            <a:pPr marL="342900" indent="-342900">
              <a:buFont typeface="Arial" panose="020B0604020202020204" pitchFamily="34" charset="0"/>
              <a:buChar char="•"/>
            </a:pPr>
            <a:r>
              <a:rPr lang="el-GR" sz="2400" dirty="0">
                <a:solidFill>
                  <a:schemeClr val="tx1"/>
                </a:solidFill>
                <a:latin typeface="Calibri" pitchFamily="34" charset="0"/>
                <a:cs typeface="Calibri" pitchFamily="34" charset="0"/>
              </a:rPr>
              <a:t>Φιναλίστ στο στο εθνικό διαγωνισμό ρομποτικής </a:t>
            </a:r>
            <a:r>
              <a:rPr lang="en-US" sz="2400" dirty="0">
                <a:solidFill>
                  <a:schemeClr val="tx1"/>
                </a:solidFill>
                <a:latin typeface="Calibri" pitchFamily="34" charset="0"/>
                <a:cs typeface="Calibri" pitchFamily="34" charset="0"/>
              </a:rPr>
              <a:t>FLL 2020</a:t>
            </a:r>
            <a:endParaRPr lang="el-GR" sz="2400" dirty="0">
              <a:solidFill>
                <a:schemeClr val="tx1"/>
              </a:solidFill>
              <a:latin typeface="Calibri" pitchFamily="34" charset="0"/>
              <a:cs typeface="Calibri" pitchFamily="34" charset="0"/>
            </a:endParaRPr>
          </a:p>
          <a:p>
            <a:pPr marL="342900" indent="-342900">
              <a:buFont typeface="Arial" panose="020B0604020202020204" pitchFamily="34" charset="0"/>
              <a:buChar char="•"/>
            </a:pPr>
            <a:r>
              <a:rPr lang="el-GR" sz="2400" dirty="0">
                <a:solidFill>
                  <a:schemeClr val="tx1"/>
                </a:solidFill>
                <a:latin typeface="Calibri" pitchFamily="34" charset="0"/>
                <a:cs typeface="Calibri" pitchFamily="34" charset="0"/>
              </a:rPr>
              <a:t>1</a:t>
            </a:r>
            <a:r>
              <a:rPr lang="el-GR" sz="2400" baseline="30000" dirty="0">
                <a:solidFill>
                  <a:schemeClr val="tx1"/>
                </a:solidFill>
                <a:latin typeface="Calibri" pitchFamily="34" charset="0"/>
                <a:cs typeface="Calibri" pitchFamily="34" charset="0"/>
              </a:rPr>
              <a:t>οι</a:t>
            </a:r>
            <a:r>
              <a:rPr lang="el-GR" sz="2400" dirty="0">
                <a:solidFill>
                  <a:schemeClr val="tx1"/>
                </a:solidFill>
                <a:latin typeface="Calibri" pitchFamily="34" charset="0"/>
                <a:cs typeface="Calibri" pitchFamily="34" charset="0"/>
              </a:rPr>
              <a:t> στο στο Πανελλήνιο Πρωτάθλημα Ρομποτικής 2019 της </a:t>
            </a:r>
            <a:r>
              <a:rPr lang="en-US" sz="2400" dirty="0">
                <a:solidFill>
                  <a:schemeClr val="tx1"/>
                </a:solidFill>
                <a:latin typeface="Calibri" pitchFamily="34" charset="0"/>
                <a:cs typeface="Calibri" pitchFamily="34" charset="0"/>
              </a:rPr>
              <a:t>WRO </a:t>
            </a:r>
            <a:r>
              <a:rPr lang="el-GR" sz="2400" dirty="0">
                <a:solidFill>
                  <a:schemeClr val="tx1"/>
                </a:solidFill>
                <a:latin typeface="Calibri" pitchFamily="34" charset="0"/>
                <a:cs typeface="Calibri" pitchFamily="34" charset="0"/>
              </a:rPr>
              <a:t>στην κατηγορία ποδόσφαιρο σε σύνολο 80 ομάδων.</a:t>
            </a:r>
          </a:p>
          <a:p>
            <a:pPr marL="342900" indent="-342900">
              <a:buFont typeface="Arial" panose="020B0604020202020204" pitchFamily="34" charset="0"/>
              <a:buChar char="•"/>
            </a:pPr>
            <a:r>
              <a:rPr lang="el-GR" sz="2400" dirty="0">
                <a:solidFill>
                  <a:schemeClr val="tx1"/>
                </a:solidFill>
                <a:latin typeface="Calibri" pitchFamily="34" charset="0"/>
                <a:cs typeface="Calibri" pitchFamily="34" charset="0"/>
              </a:rPr>
              <a:t>Φιναλίστ στο διαγωνισμό </a:t>
            </a:r>
            <a:r>
              <a:rPr lang="en-US" sz="2400" dirty="0" err="1">
                <a:solidFill>
                  <a:schemeClr val="tx1"/>
                </a:solidFill>
                <a:latin typeface="Calibri" pitchFamily="34" charset="0"/>
                <a:cs typeface="Calibri" pitchFamily="34" charset="0"/>
              </a:rPr>
              <a:t>CodeWeek</a:t>
            </a:r>
            <a:r>
              <a:rPr lang="en-US" sz="2400" dirty="0">
                <a:solidFill>
                  <a:schemeClr val="tx1"/>
                </a:solidFill>
                <a:latin typeface="Calibri" pitchFamily="34" charset="0"/>
                <a:cs typeface="Calibri" pitchFamily="34" charset="0"/>
              </a:rPr>
              <a:t> 2019</a:t>
            </a:r>
            <a:r>
              <a:rPr lang="el-GR" sz="2400" dirty="0">
                <a:solidFill>
                  <a:schemeClr val="tx1"/>
                </a:solidFill>
                <a:latin typeface="Calibri" pitchFamily="34" charset="0"/>
                <a:cs typeface="Calibri" pitchFamily="34" charset="0"/>
              </a:rPr>
              <a:t> της Εθνικής Συμμαχίας για τις δεξιότητες και την απασχόληση</a:t>
            </a:r>
            <a:endParaRPr lang="en-US" sz="2400" dirty="0">
              <a:solidFill>
                <a:schemeClr val="tx1"/>
              </a:solidFill>
              <a:latin typeface="Calibri" pitchFamily="34" charset="0"/>
              <a:cs typeface="Calibri" pitchFamily="34" charset="0"/>
            </a:endParaRPr>
          </a:p>
          <a:p>
            <a:pPr marL="342900" indent="-342900">
              <a:buFont typeface="Arial" panose="020B0604020202020204" pitchFamily="34" charset="0"/>
              <a:buChar char="•"/>
            </a:pPr>
            <a:r>
              <a:rPr lang="el-GR" sz="2400" dirty="0">
                <a:solidFill>
                  <a:schemeClr val="tx1"/>
                </a:solidFill>
                <a:latin typeface="Calibri" pitchFamily="34" charset="0"/>
                <a:cs typeface="Calibri" pitchFamily="34" charset="0"/>
              </a:rPr>
              <a:t>Συμμετοχή στους περιφερειακούς διαγωνισμούς </a:t>
            </a:r>
            <a:r>
              <a:rPr lang="en-US" sz="2400" dirty="0" err="1">
                <a:solidFill>
                  <a:schemeClr val="tx1"/>
                </a:solidFill>
                <a:latin typeface="Calibri" pitchFamily="34" charset="0"/>
                <a:cs typeface="Calibri" pitchFamily="34" charset="0"/>
              </a:rPr>
              <a:t>Codeathon</a:t>
            </a:r>
            <a:r>
              <a:rPr lang="en-US" sz="2400" dirty="0">
                <a:solidFill>
                  <a:schemeClr val="tx1"/>
                </a:solidFill>
                <a:latin typeface="Calibri" pitchFamily="34" charset="0"/>
                <a:cs typeface="Calibri" pitchFamily="34" charset="0"/>
              </a:rPr>
              <a:t> 2018 </a:t>
            </a:r>
            <a:r>
              <a:rPr lang="el-GR" sz="2400" dirty="0">
                <a:solidFill>
                  <a:schemeClr val="tx1"/>
                </a:solidFill>
                <a:latin typeface="Calibri" pitchFamily="34" charset="0"/>
                <a:cs typeface="Calibri" pitchFamily="34" charset="0"/>
              </a:rPr>
              <a:t>και </a:t>
            </a:r>
            <a:r>
              <a:rPr lang="en-US" sz="2400" dirty="0" err="1">
                <a:solidFill>
                  <a:schemeClr val="tx1"/>
                </a:solidFill>
                <a:latin typeface="Calibri" pitchFamily="34" charset="0"/>
                <a:cs typeface="Calibri" pitchFamily="34" charset="0"/>
              </a:rPr>
              <a:t>Codeathon</a:t>
            </a:r>
            <a:r>
              <a:rPr lang="en-US" sz="2400" dirty="0">
                <a:solidFill>
                  <a:schemeClr val="tx1"/>
                </a:solidFill>
                <a:latin typeface="Calibri" pitchFamily="34" charset="0"/>
                <a:cs typeface="Calibri" pitchFamily="34" charset="0"/>
              </a:rPr>
              <a:t> 2019 (</a:t>
            </a:r>
            <a:r>
              <a:rPr lang="el-GR" sz="2400" dirty="0">
                <a:solidFill>
                  <a:schemeClr val="tx1"/>
                </a:solidFill>
                <a:latin typeface="Calibri" pitchFamily="34" charset="0"/>
                <a:cs typeface="Calibri" pitchFamily="34" charset="0"/>
              </a:rPr>
              <a:t>Τρίκαλα)</a:t>
            </a:r>
          </a:p>
          <a:p>
            <a:pPr marL="342900" indent="-342900">
              <a:buFont typeface="Arial" panose="020B0604020202020204" pitchFamily="34" charset="0"/>
              <a:buChar char="•"/>
            </a:pPr>
            <a:r>
              <a:rPr lang="el-GR" sz="2400" dirty="0">
                <a:solidFill>
                  <a:schemeClr val="tx1"/>
                </a:solidFill>
                <a:latin typeface="Calibri" pitchFamily="34" charset="0"/>
                <a:cs typeface="Calibri" pitchFamily="34" charset="0"/>
              </a:rPr>
              <a:t>7</a:t>
            </a:r>
            <a:r>
              <a:rPr lang="el-GR" sz="2400" baseline="30000" dirty="0">
                <a:solidFill>
                  <a:schemeClr val="tx1"/>
                </a:solidFill>
                <a:latin typeface="Calibri" pitchFamily="34" charset="0"/>
                <a:cs typeface="Calibri" pitchFamily="34" charset="0"/>
              </a:rPr>
              <a:t>οι</a:t>
            </a:r>
            <a:r>
              <a:rPr lang="el-GR" sz="2400" dirty="0">
                <a:solidFill>
                  <a:schemeClr val="tx1"/>
                </a:solidFill>
                <a:latin typeface="Calibri" pitchFamily="34" charset="0"/>
                <a:cs typeface="Calibri" pitchFamily="34" charset="0"/>
              </a:rPr>
              <a:t> στο Πανελλήνιο Πρωτάθλημα Ρομποτικής 2018 της </a:t>
            </a:r>
            <a:r>
              <a:rPr lang="en-US" sz="2400" dirty="0">
                <a:solidFill>
                  <a:schemeClr val="tx1"/>
                </a:solidFill>
                <a:latin typeface="Calibri" pitchFamily="34" charset="0"/>
                <a:cs typeface="Calibri" pitchFamily="34" charset="0"/>
              </a:rPr>
              <a:t>WRO </a:t>
            </a:r>
            <a:r>
              <a:rPr lang="el-GR" sz="2400" dirty="0">
                <a:solidFill>
                  <a:schemeClr val="tx1"/>
                </a:solidFill>
                <a:latin typeface="Calibri" pitchFamily="34" charset="0"/>
                <a:cs typeface="Calibri" pitchFamily="34" charset="0"/>
              </a:rPr>
              <a:t>στην κατηγορία ποδόσφαιρο σε σύνολο 42 ομάδων.</a:t>
            </a:r>
          </a:p>
          <a:p>
            <a:pPr marL="342900" indent="-342900">
              <a:buFont typeface="Arial" panose="020B0604020202020204" pitchFamily="34" charset="0"/>
              <a:buChar char="•"/>
            </a:pPr>
            <a:r>
              <a:rPr lang="en-US" sz="2400" dirty="0">
                <a:solidFill>
                  <a:schemeClr val="tx1"/>
                </a:solidFill>
                <a:latin typeface="Calibri" pitchFamily="34" charset="0"/>
                <a:cs typeface="Calibri" pitchFamily="34" charset="0"/>
              </a:rPr>
              <a:t>Cisco Academy </a:t>
            </a:r>
            <a:r>
              <a:rPr lang="el-GR" sz="2400" dirty="0">
                <a:solidFill>
                  <a:schemeClr val="tx1"/>
                </a:solidFill>
                <a:latin typeface="Calibri" pitchFamily="34" charset="0"/>
                <a:cs typeface="Calibri" pitchFamily="34" charset="0"/>
              </a:rPr>
              <a:t>και </a:t>
            </a:r>
            <a:r>
              <a:rPr lang="en-US" sz="2400" dirty="0">
                <a:solidFill>
                  <a:schemeClr val="tx1"/>
                </a:solidFill>
                <a:latin typeface="Calibri" pitchFamily="34" charset="0"/>
                <a:cs typeface="Calibri" pitchFamily="34" charset="0"/>
              </a:rPr>
              <a:t>Oracle Academy</a:t>
            </a:r>
            <a:endParaRPr lang="el-GR"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365852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666</TotalTime>
  <Words>434</Words>
  <Application>Microsoft Office PowerPoint</Application>
  <PresentationFormat>Widescreen</PresentationFormat>
  <Paragraphs>83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Wisp</vt:lpstr>
      <vt:lpstr>    Εκπαιδευτήρια  Σακκά  &lt;&lt;Συνομιλώντας με τα δέντρα…&gt;&gt;           Αισθητήρες για αλληλεπίδραση με τα δέντρα</vt:lpstr>
      <vt:lpstr>       Το πρόβλημα</vt:lpstr>
      <vt:lpstr>Η προτεινόμενη λύση - ιδέα</vt:lpstr>
      <vt:lpstr>      Το επιχειρηματικό μοντέλο</vt:lpstr>
      <vt:lpstr>Μελλοντικές σκέψεις - Επιχειρηματικές προεκτάσεις</vt:lpstr>
      <vt:lpstr>Σας ευχαριστούμε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Leonidas Anthopoulos</dc:creator>
  <cp:lastModifiedBy>Leonidas Anthopoulos</cp:lastModifiedBy>
  <cp:revision>142</cp:revision>
  <dcterms:created xsi:type="dcterms:W3CDTF">2018-06-12T06:07:07Z</dcterms:created>
  <dcterms:modified xsi:type="dcterms:W3CDTF">2020-10-14T06:07:49Z</dcterms:modified>
</cp:coreProperties>
</file>