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462" r:id="rId8"/>
    <p:sldId id="463" r:id="rId9"/>
    <p:sldId id="464" r:id="rId10"/>
    <p:sldId id="466" r:id="rId11"/>
    <p:sldId id="564" r:id="rId12"/>
    <p:sldId id="467" r:id="rId13"/>
    <p:sldId id="562" r:id="rId14"/>
    <p:sldId id="530" r:id="rId15"/>
    <p:sldId id="531" r:id="rId16"/>
    <p:sldId id="563" r:id="rId17"/>
    <p:sldId id="532" r:id="rId18"/>
    <p:sldId id="568" r:id="rId19"/>
    <p:sldId id="565" r:id="rId20"/>
    <p:sldId id="536" r:id="rId21"/>
    <p:sldId id="537" r:id="rId22"/>
    <p:sldId id="566" r:id="rId23"/>
    <p:sldId id="567" r:id="rId24"/>
    <p:sldId id="569" r:id="rId25"/>
    <p:sldId id="461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452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 autoAdjust="0"/>
    <p:restoredTop sz="91942" autoAdjust="0"/>
  </p:normalViewPr>
  <p:slideViewPr>
    <p:cSldViewPr snapToGrid="0">
      <p:cViewPr varScale="1">
        <p:scale>
          <a:sx n="116" d="100"/>
          <a:sy n="116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0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result = 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 100:</a:t>
            </a:r>
          </a:p>
          <a:p>
            <a:r>
              <a:rPr lang="en-US" altLang="zh-CN" dirty="0"/>
              <a:t>    result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2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输出</a:t>
            </a:r>
            <a:r>
              <a:rPr lang="en-US" altLang="zh-CN" dirty="0"/>
              <a:t>2550</a:t>
            </a:r>
          </a:p>
          <a:p>
            <a:r>
              <a:rPr lang="en-US" altLang="zh-CN" dirty="0"/>
              <a:t>print(result)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循环结构（上）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、循环的那些事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）初始状态（可选）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）循环条件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）循环体（要重复做的事情）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）为下次循环作准备（）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那如何去写循环的程序呢？答：拿到问题，不要胡思乱想，就回答四个问题：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）初始状态是怎样的？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）重复做的条件是什么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）重复做什么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）怎么过渡到下一次循环</a:t>
            </a:r>
            <a:endParaRPr lang="en-US" altLang="zh-CN" dirty="0">
              <a:solidFill>
                <a:srgbClr val="B6020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84" y="3783711"/>
            <a:ext cx="2270859" cy="22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、循环案例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1-100</a:t>
            </a:r>
            <a:r>
              <a:rPr lang="zh-CN" altLang="en-US" dirty="0"/>
              <a:t>累加和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的累加和，即</a:t>
            </a:r>
            <a:r>
              <a:rPr lang="en-US" altLang="zh-CN" dirty="0">
                <a:solidFill>
                  <a:srgbClr val="B60206"/>
                </a:solidFill>
              </a:rPr>
              <a:t>1 + 2 + 3 + 4 +…</a:t>
            </a:r>
            <a:r>
              <a:rPr lang="zh-CN" altLang="en-US" dirty="0">
                <a:solidFill>
                  <a:srgbClr val="B60206"/>
                </a:solidFill>
              </a:rPr>
              <a:t>，即前两个数字的相加结果 </a:t>
            </a:r>
            <a:r>
              <a:rPr lang="en-US" altLang="zh-CN" dirty="0">
                <a:solidFill>
                  <a:srgbClr val="B60206"/>
                </a:solidFill>
              </a:rPr>
              <a:t>+ </a:t>
            </a:r>
            <a:r>
              <a:rPr lang="zh-CN" altLang="en-US" dirty="0">
                <a:solidFill>
                  <a:srgbClr val="B60206"/>
                </a:solidFill>
              </a:rPr>
              <a:t>下一个数字</a:t>
            </a:r>
            <a:r>
              <a:rPr lang="en-US" altLang="zh-CN" dirty="0">
                <a:solidFill>
                  <a:srgbClr val="B60206"/>
                </a:solidFill>
              </a:rPr>
              <a:t>( </a:t>
            </a:r>
            <a:r>
              <a:rPr lang="zh-CN" altLang="en-US" dirty="0">
                <a:solidFill>
                  <a:srgbClr val="B60206"/>
                </a:solidFill>
              </a:rPr>
              <a:t>前一个数字 </a:t>
            </a:r>
            <a:r>
              <a:rPr lang="en-US" altLang="zh-CN" dirty="0">
                <a:solidFill>
                  <a:srgbClr val="B60206"/>
                </a:solidFill>
              </a:rPr>
              <a:t>+ 1)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877268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790606" y="567511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58557" y="5706581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为了验证程序的准确性，可以先改小数值，验证结果正确后，再改成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做累加。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894080" y="5290015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783992" y="539100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、循环案例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：打印</a:t>
            </a:r>
            <a:r>
              <a:rPr lang="en-US" altLang="zh-CN" dirty="0"/>
              <a:t>10</a:t>
            </a:r>
            <a:r>
              <a:rPr lang="zh-CN" altLang="en-US" dirty="0"/>
              <a:t>以内的所有奇数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1 3 5 7 9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5" y="2440317"/>
            <a:ext cx="6192152" cy="41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、循环案例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04351" y="1752396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：计算</a:t>
            </a:r>
            <a:r>
              <a:rPr lang="en-US" altLang="zh-CN" dirty="0"/>
              <a:t>1-100</a:t>
            </a:r>
            <a:r>
              <a:rPr lang="zh-CN" altLang="en-US" dirty="0"/>
              <a:t>偶数累加和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的偶数和，即 </a:t>
            </a:r>
            <a:r>
              <a:rPr lang="en-US" altLang="zh-CN" dirty="0">
                <a:solidFill>
                  <a:srgbClr val="B60206"/>
                </a:solidFill>
              </a:rPr>
              <a:t>2 + 4 + 6 + 8....</a:t>
            </a:r>
            <a:r>
              <a:rPr lang="zh-CN" altLang="en-US" dirty="0">
                <a:solidFill>
                  <a:srgbClr val="B60206"/>
                </a:solidFill>
              </a:rPr>
              <a:t>，得到偶数的方法如下：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B60206"/>
                </a:solidFill>
              </a:rPr>
              <a:t>偶数即是和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取余结果为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rgbClr val="B60206"/>
                </a:solidFill>
              </a:rPr>
              <a:t>的数字，可以加入条件语句判断是否为偶数，为偶数则累加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B60206"/>
                </a:solidFill>
              </a:rPr>
              <a:t>初始值为</a:t>
            </a:r>
            <a:r>
              <a:rPr lang="en-US" altLang="zh-CN" dirty="0">
                <a:solidFill>
                  <a:srgbClr val="B60206"/>
                </a:solidFill>
              </a:rPr>
              <a:t>0 / 2 , </a:t>
            </a:r>
            <a:r>
              <a:rPr lang="zh-CN" altLang="en-US" dirty="0">
                <a:solidFill>
                  <a:srgbClr val="B60206"/>
                </a:solidFill>
              </a:rPr>
              <a:t>计数器每次累加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862184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 2 == 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2550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87621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break</a:t>
            </a:r>
            <a:r>
              <a:rPr lang="zh-CN" altLang="en-US" dirty="0">
                <a:solidFill>
                  <a:srgbClr val="B60206"/>
                </a:solidFill>
              </a:rPr>
              <a:t>和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/>
              <a:t>是循环中满足一定条件退出循环的两种不同方式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举例：一共吃</a:t>
            </a:r>
            <a:r>
              <a:rPr lang="en-US" altLang="zh-CN" dirty="0"/>
              <a:t>5</a:t>
            </a:r>
            <a:r>
              <a:rPr lang="zh-CN" altLang="en-US" dirty="0"/>
              <a:t>个苹果，吃完第一个，吃第二个</a:t>
            </a:r>
            <a:r>
              <a:rPr lang="en-US" altLang="zh-CN" dirty="0"/>
              <a:t>…</a:t>
            </a:r>
            <a:r>
              <a:rPr lang="zh-CN" altLang="en-US" dirty="0"/>
              <a:t>，这里</a:t>
            </a:r>
            <a:r>
              <a:rPr lang="en-US" altLang="zh-CN" dirty="0"/>
              <a:t>"</a:t>
            </a:r>
            <a:r>
              <a:rPr lang="zh-CN" altLang="en-US" dirty="0"/>
              <a:t>吃苹果</a:t>
            </a:r>
            <a:r>
              <a:rPr lang="en-US" altLang="zh-CN" dirty="0"/>
              <a:t>"</a:t>
            </a:r>
            <a:r>
              <a:rPr lang="zh-CN" altLang="en-US" dirty="0"/>
              <a:t>的动作是不是重复执行？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情况一：如果吃的过程中，吃完第三个吃饱了，则不需要再吃第</a:t>
            </a:r>
            <a:r>
              <a:rPr lang="en-US" altLang="zh-CN" dirty="0"/>
              <a:t>4</a:t>
            </a:r>
            <a:r>
              <a:rPr lang="zh-CN" altLang="en-US" dirty="0"/>
              <a:t>个和第五个苹果，即是吃苹果的动作停止，这里就是</a:t>
            </a:r>
            <a:r>
              <a:rPr lang="en-US" altLang="zh-CN" dirty="0"/>
              <a:t>break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终止此循环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情况二：如果吃的过程中，吃到第三个吃出一个大虫子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退出当前一次循环继而执行下一次循环代码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与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44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关键字</a:t>
            </a:r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情况一：如果吃的过程中，吃完第三个吃饱了，则不需要再吃第</a:t>
            </a:r>
            <a:r>
              <a:rPr lang="en-US" altLang="zh-CN" dirty="0"/>
              <a:t>4</a:t>
            </a:r>
            <a:r>
              <a:rPr lang="zh-CN" altLang="en-US" dirty="0"/>
              <a:t>个和第五个苹果，即是吃苹果的动作停止，这里就是</a:t>
            </a:r>
            <a:r>
              <a:rPr lang="en-US" altLang="zh-CN" dirty="0"/>
              <a:t>break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终止此循环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68652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吃饱了不吃了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10750"/>
            <a:ext cx="959441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关键字</a:t>
            </a:r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退出当前一次循环继而执行下一次循环代码</a:t>
            </a:r>
            <a:r>
              <a:rPr lang="zh-CN" altLang="en-US" dirty="0"/>
              <a:t>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01758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大虫子，第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之前一定要修改计数器，否则会陷入死循环</a:t>
            </a: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continue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107451"/>
            <a:ext cx="912955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在编程中一个靠自身控制无法终止的程序称为“死循环”。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死循环的概念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370752"/>
            <a:ext cx="1066685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你是风儿我是沙，缠缠绵绵到天涯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9147"/>
            <a:ext cx="10711618" cy="20483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880" y="36309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Alibaba PuHuiTi R" pitchFamily="18" charset="-122"/>
              </a:rPr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上午练习题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循环练习题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循环输出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hello python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内所有奇数的和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：在一个农场养了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只小白兔，每隔一年兔子的数量会翻涨到原来的</a:t>
            </a:r>
            <a:r>
              <a:rPr lang="en-US" altLang="zh-CN" dirty="0">
                <a:ea typeface="Alibaba PuHuiTi R" pitchFamily="18" charset="-122"/>
              </a:rPr>
              <a:t>2</a:t>
            </a:r>
            <a:r>
              <a:rPr lang="zh-CN" altLang="en-US" dirty="0">
                <a:ea typeface="Alibaba PuHuiTi R" pitchFamily="18" charset="-122"/>
              </a:rPr>
              <a:t>倍，那么在资源条件允许并且所有兔子生存的条件下，</a:t>
            </a:r>
            <a:r>
              <a:rPr lang="en-US" altLang="zh-CN" dirty="0">
                <a:ea typeface="Alibaba PuHuiTi R" pitchFamily="18" charset="-122"/>
              </a:rPr>
              <a:t>N</a:t>
            </a:r>
            <a:r>
              <a:rPr lang="zh-CN" altLang="en-US" dirty="0">
                <a:ea typeface="Alibaba PuHuiTi R" pitchFamily="18" charset="-122"/>
              </a:rPr>
              <a:t>年后，兔子的数量是多少？（提示：</a:t>
            </a:r>
            <a:r>
              <a:rPr lang="en-US" altLang="zh-CN" dirty="0">
                <a:ea typeface="Alibaba PuHuiTi R" pitchFamily="18" charset="-122"/>
              </a:rPr>
              <a:t>N=1</a:t>
            </a:r>
            <a:r>
              <a:rPr lang="zh-CN" altLang="en-US" dirty="0">
                <a:ea typeface="Alibaba PuHuiTi R" pitchFamily="18" charset="-122"/>
              </a:rPr>
              <a:t>，有</a:t>
            </a:r>
            <a:r>
              <a:rPr lang="en-US" altLang="zh-CN" dirty="0">
                <a:ea typeface="Alibaba PuHuiTi R" pitchFamily="18" charset="-122"/>
              </a:rPr>
              <a:t>6</a:t>
            </a:r>
            <a:r>
              <a:rPr lang="zh-CN" altLang="en-US" dirty="0">
                <a:ea typeface="Alibaba PuHuiTi R" pitchFamily="18" charset="-122"/>
              </a:rPr>
              <a:t>只兔子，</a:t>
            </a:r>
            <a:r>
              <a:rPr lang="en-US" altLang="zh-CN" dirty="0">
                <a:ea typeface="Alibaba PuHuiTi R" pitchFamily="18" charset="-122"/>
              </a:rPr>
              <a:t>N=2</a:t>
            </a:r>
            <a:r>
              <a:rPr lang="zh-CN" altLang="en-US" dirty="0">
                <a:ea typeface="Alibaba PuHuiTi R" pitchFamily="18" charset="-122"/>
              </a:rPr>
              <a:t>，有</a:t>
            </a:r>
            <a:r>
              <a:rPr lang="en-US" altLang="zh-CN" dirty="0">
                <a:ea typeface="Alibaba PuHuiTi R" pitchFamily="18" charset="-122"/>
              </a:rPr>
              <a:t>12</a:t>
            </a:r>
            <a:r>
              <a:rPr lang="zh-CN" altLang="en-US" dirty="0">
                <a:ea typeface="Alibaba PuHuiTi R" pitchFamily="18" charset="-122"/>
              </a:rPr>
              <a:t>只兔子，以此类推</a:t>
            </a:r>
            <a:r>
              <a:rPr lang="en-US" altLang="zh-CN" dirty="0">
                <a:ea typeface="Alibaba PuHuiTi R" pitchFamily="18" charset="-122"/>
              </a:rPr>
              <a:t>…</a:t>
            </a:r>
            <a:r>
              <a:rPr lang="zh-CN" altLang="en-US" dirty="0">
                <a:ea typeface="Alibaba PuHuiTi R" pitchFamily="18" charset="-122"/>
              </a:rPr>
              <a:t>）</a:t>
            </a:r>
            <a:endParaRPr lang="en-US" altLang="zh-CN" dirty="0">
              <a:ea typeface="Alibaba PuHuiTi R" pitchFamily="18" charset="-122"/>
            </a:endParaRP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4</a:t>
            </a:r>
            <a:r>
              <a:rPr lang="zh-CN" altLang="en-US" dirty="0">
                <a:ea typeface="Alibaba PuHuiTi R" pitchFamily="18" charset="-122"/>
              </a:rPr>
              <a:t>：相亲时，聊到年龄问题，女孩允许男孩尝试猜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次，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次都没猜对的话，就直接退出，如果猜对了，打印恭喜猜对了信息并退出。</a:t>
            </a:r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785094"/>
            <a:ext cx="5973761" cy="4256405"/>
          </a:xfrm>
        </p:spPr>
        <p:txBody>
          <a:bodyPr/>
          <a:lstStyle/>
          <a:p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循环基本语法及其应用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>
                <a:solidFill>
                  <a:srgbClr val="B60206"/>
                </a:solidFill>
              </a:rPr>
              <a:t>与</a:t>
            </a:r>
            <a:r>
              <a:rPr lang="en-US" altLang="zh-CN" dirty="0">
                <a:solidFill>
                  <a:srgbClr val="B60206"/>
                </a:solidFill>
              </a:rPr>
              <a:t>break</a:t>
            </a:r>
          </a:p>
          <a:p>
            <a:r>
              <a:rPr lang="zh-CN" altLang="en-US" dirty="0"/>
              <a:t>死循环</a:t>
            </a:r>
            <a:endParaRPr lang="en-US" altLang="zh-CN" dirty="0"/>
          </a:p>
          <a:p>
            <a:r>
              <a:rPr lang="en-US" altLang="zh-CN" dirty="0">
                <a:solidFill>
                  <a:srgbClr val="AD2B26"/>
                </a:solidFill>
              </a:rPr>
              <a:t>while</a:t>
            </a:r>
            <a:r>
              <a:rPr lang="zh-CN" altLang="en-US" dirty="0">
                <a:solidFill>
                  <a:srgbClr val="AD2B26"/>
                </a:solidFill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循环嵌套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故事梗概：有天女朋友又生气了，惩罚：说</a:t>
            </a:r>
            <a:r>
              <a:rPr lang="en-US" altLang="zh-CN" dirty="0"/>
              <a:t>3</a:t>
            </a:r>
            <a:r>
              <a:rPr lang="zh-CN" altLang="en-US" dirty="0"/>
              <a:t>遍“老婆大人， 我错了”，这个程序是不是循环即可？但如果女朋友说：还要刷今天晚饭的碗，这个程序怎么书写？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但如果女朋友还是生气，把这套惩罚要连续</a:t>
            </a:r>
            <a:r>
              <a:rPr lang="en-US" altLang="zh-CN" dirty="0"/>
              <a:t>3</a:t>
            </a:r>
            <a:r>
              <a:rPr lang="zh-CN" altLang="en-US" dirty="0"/>
              <a:t>天都执行，有如何书写程序？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总结：所谓</a:t>
            </a:r>
            <a:r>
              <a:rPr lang="en-US" altLang="zh-CN" dirty="0"/>
              <a:t>while</a:t>
            </a:r>
            <a:r>
              <a:rPr lang="zh-CN" altLang="en-US" dirty="0"/>
              <a:t>循环嵌套，就是一个</a:t>
            </a:r>
            <a:r>
              <a:rPr lang="en-US" altLang="zh-CN" dirty="0"/>
              <a:t>while</a:t>
            </a:r>
            <a:r>
              <a:rPr lang="zh-CN" altLang="en-US" dirty="0"/>
              <a:t>里面嵌套一个</a:t>
            </a:r>
            <a:r>
              <a:rPr lang="en-US" altLang="zh-CN" dirty="0"/>
              <a:t>while</a:t>
            </a:r>
            <a:r>
              <a:rPr lang="zh-CN" altLang="en-US" dirty="0"/>
              <a:t>的写法，每个</a:t>
            </a:r>
            <a:r>
              <a:rPr lang="en-US" altLang="zh-CN" dirty="0"/>
              <a:t>while</a:t>
            </a:r>
            <a:r>
              <a:rPr lang="zh-CN" altLang="en-US" dirty="0"/>
              <a:t>和之前的基础语法是相同的。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、循环嵌套语法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2680909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4230050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、循环嵌套案例演示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84303" y="1447596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j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一套惩罚结束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j += 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4" y="4143041"/>
            <a:ext cx="7214595" cy="25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、循环嵌套的流程结构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1457271"/>
            <a:ext cx="784928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：打印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5</a:t>
            </a:r>
            <a:r>
              <a:rPr lang="zh-CN" altLang="en-US" dirty="0"/>
              <a:t>列的正方形，单元格中使用*号进行填充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、循环嵌套应用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 5:</a:t>
            </a:r>
            <a:br>
              <a:rPr lang="en-US" altLang="zh-CN" sz="1600" dirty="0"/>
            </a:br>
            <a:r>
              <a:rPr lang="en-US" altLang="zh-CN" sz="1600" dirty="0"/>
              <a:t>        print('*', end='\t')</a:t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74337"/>
            <a:ext cx="8131245" cy="14784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88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：打印直角三角形，共</a:t>
            </a:r>
            <a:r>
              <a:rPr lang="en-US" altLang="zh-CN" dirty="0"/>
              <a:t>5</a:t>
            </a:r>
            <a:r>
              <a:rPr lang="zh-CN" altLang="en-US" dirty="0"/>
              <a:t>行。第</a:t>
            </a:r>
            <a:r>
              <a:rPr lang="en-US" altLang="zh-CN" dirty="0"/>
              <a:t>1</a:t>
            </a:r>
            <a:r>
              <a:rPr lang="zh-CN" altLang="en-US" dirty="0"/>
              <a:t>行，</a:t>
            </a:r>
            <a:r>
              <a:rPr lang="en-US" altLang="zh-CN" dirty="0"/>
              <a:t>1</a:t>
            </a:r>
            <a:r>
              <a:rPr lang="zh-CN" altLang="en-US" dirty="0"/>
              <a:t>颗星*，第</a:t>
            </a:r>
            <a:r>
              <a:rPr lang="en-US" altLang="zh-CN" dirty="0"/>
              <a:t>2</a:t>
            </a:r>
            <a:r>
              <a:rPr lang="zh-CN" altLang="en-US" dirty="0"/>
              <a:t>行，</a:t>
            </a:r>
            <a:r>
              <a:rPr lang="en-US" altLang="zh-CN" dirty="0"/>
              <a:t>2</a:t>
            </a:r>
            <a:r>
              <a:rPr lang="zh-CN" altLang="en-US" dirty="0"/>
              <a:t>颗星*，第</a:t>
            </a:r>
            <a:r>
              <a:rPr lang="en-US" altLang="zh-CN" dirty="0"/>
              <a:t>5</a:t>
            </a:r>
            <a:r>
              <a:rPr lang="zh-CN" altLang="en-US" dirty="0"/>
              <a:t>行，</a:t>
            </a:r>
            <a:r>
              <a:rPr lang="en-US" altLang="zh-CN" dirty="0"/>
              <a:t>5</a:t>
            </a:r>
            <a:r>
              <a:rPr lang="zh-CN" altLang="en-US" dirty="0"/>
              <a:t>颗星*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、循环嵌套应用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print('*', end='\t')</a:t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51475"/>
            <a:ext cx="819983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1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：打印</a:t>
            </a:r>
            <a:r>
              <a:rPr lang="en-US" altLang="zh-CN" dirty="0"/>
              <a:t>9 x 9</a:t>
            </a:r>
            <a:r>
              <a:rPr lang="zh-CN" altLang="en-US" dirty="0"/>
              <a:t>乘法表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、循环嵌套应用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16954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1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9:</a:t>
            </a:r>
            <a:br>
              <a:rPr lang="en-US" altLang="zh-CN" sz="1600" dirty="0"/>
            </a:br>
            <a:r>
              <a:rPr lang="en-US" altLang="zh-CN" sz="1600" dirty="0"/>
              <a:t>    j = 1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print(f'{j}x{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}={j*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}', end='\t')</a:t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4779587"/>
            <a:ext cx="5472420" cy="18447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3626" y="43209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58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猜数字游戏，系统随机生成一个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之间的数字，用户一共有</a:t>
            </a:r>
            <a:r>
              <a:rPr lang="en-US" altLang="zh-CN" dirty="0"/>
              <a:t>3</a:t>
            </a:r>
            <a:r>
              <a:rPr lang="zh-CN" altLang="en-US" dirty="0"/>
              <a:t>次机会，如果用户猜测的数字大于系统给出的数字，打印“</a:t>
            </a:r>
            <a:r>
              <a:rPr lang="en-US" altLang="zh-CN" dirty="0"/>
              <a:t>too big”</a:t>
            </a:r>
            <a:r>
              <a:rPr lang="zh-CN" altLang="en-US" dirty="0"/>
              <a:t>；如果用户猜测的数字小于系统给出的数字，打印</a:t>
            </a:r>
            <a:r>
              <a:rPr lang="en-US" altLang="zh-CN" dirty="0"/>
              <a:t>"too small";</a:t>
            </a:r>
            <a:r>
              <a:rPr lang="zh-CN" altLang="en-US" dirty="0"/>
              <a:t>如果用户猜测的数字等于系统给出的数字，打印</a:t>
            </a:r>
            <a:r>
              <a:rPr lang="en-US" altLang="zh-CN" dirty="0"/>
              <a:t>"</a:t>
            </a:r>
            <a:r>
              <a:rPr lang="zh-CN" altLang="en-US" dirty="0"/>
              <a:t>恭喜</a:t>
            </a:r>
            <a:r>
              <a:rPr lang="en-US" altLang="zh-CN" dirty="0"/>
              <a:t>",</a:t>
            </a:r>
            <a:r>
              <a:rPr lang="zh-CN" altLang="en-US" dirty="0"/>
              <a:t>并且退出循环；</a:t>
            </a:r>
            <a:endParaRPr lang="en-US" altLang="zh-CN" dirty="0"/>
          </a:p>
          <a:p>
            <a:r>
              <a:rPr lang="zh-CN" altLang="en-US" dirty="0"/>
              <a:t>使用循环嵌套打印正等腰三角形</a:t>
            </a:r>
            <a:r>
              <a:rPr lang="en-US" altLang="zh-CN" dirty="0"/>
              <a:t>1,3,5,7,9</a:t>
            </a:r>
          </a:p>
          <a:p>
            <a:r>
              <a:rPr lang="zh-CN" altLang="en-US" dirty="0"/>
              <a:t>使用循环嵌套打印倒等腰三角形</a:t>
            </a:r>
            <a:r>
              <a:rPr lang="en-US" altLang="zh-CN" dirty="0"/>
              <a:t>9,7,5,3,1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运算符与条件结构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707" y="423612"/>
            <a:ext cx="6298881" cy="4855845"/>
          </a:xfrm>
        </p:spPr>
        <p:txBody>
          <a:bodyPr/>
          <a:lstStyle/>
          <a:p>
            <a:r>
              <a:rPr lang="zh-CN" altLang="en-US" dirty="0"/>
              <a:t>了解循环的作用及其分类</a:t>
            </a:r>
            <a:endParaRPr lang="en-US" altLang="zh-CN" dirty="0"/>
          </a:p>
          <a:p>
            <a:r>
              <a:rPr lang="zh-CN" altLang="en-US" dirty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while</a:t>
            </a:r>
            <a:r>
              <a:rPr lang="zh-CN" altLang="en-US" dirty="0">
                <a:solidFill>
                  <a:srgbClr val="AD2B26"/>
                </a:solidFill>
              </a:rPr>
              <a:t>循环基本语法及其应用</a:t>
            </a:r>
            <a:r>
              <a:rPr lang="en-US" altLang="zh-CN" dirty="0">
                <a:solidFill>
                  <a:srgbClr val="AD2B26"/>
                </a:solidFill>
              </a:rPr>
              <a:t>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能够理解循环中的两大关键词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/>
              <a:t>了解死循环的概念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循环嵌套及其应用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现实生活中，也有很多循环的应用场景：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）食堂阿姨打菜：接过顾客的餐盘→询问菜品→打菜→递回餐盘，重复以上过程，直到所有顾客的菜都打完了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）快递员送快递：查看送件地址→赶往目的地→电话告知收件人→收件人签收→交快递件，重复以上过程，直到所有需要送的快递都处理完了。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）公交司机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）作业流程</a:t>
            </a:r>
            <a:r>
              <a:rPr lang="en-US" altLang="zh-CN" dirty="0"/>
              <a:t>……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以上场景都有一个共同的特点：有</a:t>
            </a:r>
            <a:r>
              <a:rPr lang="zh-CN" altLang="en-US" b="1" dirty="0">
                <a:solidFill>
                  <a:srgbClr val="B60206"/>
                </a:solidFill>
              </a:rPr>
              <a:t>条件</a:t>
            </a:r>
            <a:r>
              <a:rPr lang="zh-CN" altLang="en-US" dirty="0"/>
              <a:t>地</a:t>
            </a:r>
            <a:r>
              <a:rPr lang="zh-CN" altLang="en-US" b="1" dirty="0">
                <a:solidFill>
                  <a:srgbClr val="B60206"/>
                </a:solidFill>
              </a:rPr>
              <a:t>重复</a:t>
            </a:r>
            <a:r>
              <a:rPr lang="zh-CN" altLang="en-US" dirty="0"/>
              <a:t>地做一件事，每一次做的事情不同但类似。</a:t>
            </a:r>
          </a:p>
          <a:p>
            <a:pPr marL="0" indent="0">
              <a:buNone/>
            </a:pPr>
            <a:r>
              <a:rPr lang="zh-CN" altLang="en-US" dirty="0"/>
              <a:t>程序是为了解决实际问题的，实际问题中存在着重复动作，那么程序中也应该有相应的描述，这就是</a:t>
            </a:r>
            <a:r>
              <a:rPr lang="zh-CN" altLang="en-US" b="1" dirty="0">
                <a:solidFill>
                  <a:srgbClr val="B60206"/>
                </a:solidFill>
              </a:rPr>
              <a:t>循环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、什么是循环</a:t>
            </a:r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思考：假如我有个女朋友，有一天我们闹矛盾生气了，女朋友说：道歉，说</a:t>
            </a:r>
            <a:r>
              <a:rPr lang="en-US" altLang="zh-CN" dirty="0"/>
              <a:t>100</a:t>
            </a:r>
            <a:r>
              <a:rPr lang="zh-CN" altLang="en-US" dirty="0"/>
              <a:t>遍“老婆大人，我错了”。这个时候程序员会怎么做？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</a:t>
            </a:r>
            <a:r>
              <a:rPr lang="en-US" altLang="zh-CN" dirty="0"/>
              <a:t>100</a:t>
            </a:r>
            <a:r>
              <a:rPr lang="zh-CN" altLang="en-US" dirty="0"/>
              <a:t>遍</a:t>
            </a:r>
            <a:r>
              <a:rPr lang="en-US" altLang="zh-CN" dirty="0">
                <a:solidFill>
                  <a:srgbClr val="B60206"/>
                </a:solidFill>
              </a:rPr>
              <a:t>print('</a:t>
            </a:r>
            <a:r>
              <a:rPr lang="zh-CN" altLang="en-US" dirty="0">
                <a:solidFill>
                  <a:srgbClr val="B60206"/>
                </a:solidFill>
              </a:rPr>
              <a:t>老婆大人，我错了</a:t>
            </a:r>
            <a:r>
              <a:rPr lang="en-US" altLang="zh-CN" dirty="0">
                <a:solidFill>
                  <a:srgbClr val="B60206"/>
                </a:solidFill>
              </a:rPr>
              <a:t>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太麻烦了，有没有更好的办法呢？我们难道</a:t>
            </a:r>
            <a:r>
              <a:rPr lang="en-US" altLang="zh-CN" dirty="0"/>
              <a:t>print</a:t>
            </a:r>
            <a:r>
              <a:rPr lang="zh-CN" altLang="en-US" dirty="0"/>
              <a:t>输出语句要复制粘贴</a:t>
            </a:r>
            <a:r>
              <a:rPr lang="en-US" altLang="zh-CN" dirty="0"/>
              <a:t>100</a:t>
            </a:r>
            <a:r>
              <a:rPr lang="zh-CN" altLang="en-US" dirty="0"/>
              <a:t>次嘛？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答：其实不用这么麻烦，以上输出代码中有很多重复的地方，我们只要重复执行</a:t>
            </a:r>
            <a:r>
              <a:rPr lang="en-US" altLang="zh-CN" dirty="0"/>
              <a:t>100</a:t>
            </a:r>
            <a:r>
              <a:rPr lang="zh-CN" altLang="en-US" dirty="0"/>
              <a:t>次相同的代码即可，这就是循环！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循环的作用是什么？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</a:t>
            </a:r>
            <a:r>
              <a:rPr lang="zh-CN" altLang="en-US" dirty="0">
                <a:solidFill>
                  <a:srgbClr val="B60206"/>
                </a:solidFill>
              </a:rPr>
              <a:t>让代码高效的重复执行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、循环的作用</a:t>
            </a:r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中，循环结构分为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/>
              <a:t>两种。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、循环的分类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5" y="2571734"/>
            <a:ext cx="7083326" cy="27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4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、基本语法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案例：复现重复执行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r>
              <a:rPr lang="en-US" altLang="zh-CN" dirty="0"/>
              <a:t>`print('</a:t>
            </a:r>
            <a:r>
              <a:rPr lang="zh-CN" altLang="en-US" dirty="0"/>
              <a:t>老婆大人，我错了</a:t>
            </a:r>
            <a:r>
              <a:rPr lang="en-US" altLang="zh-CN" dirty="0"/>
              <a:t>')`</a:t>
            </a:r>
            <a:r>
              <a:rPr lang="zh-CN" altLang="en-US" dirty="0"/>
              <a:t>（为了输出简洁一些，我们这里设置为</a:t>
            </a:r>
            <a:r>
              <a:rPr lang="en-US" altLang="zh-CN" dirty="0"/>
              <a:t>5</a:t>
            </a:r>
            <a:r>
              <a:rPr lang="zh-CN" altLang="en-US" dirty="0"/>
              <a:t>次）。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分析：初始值是</a:t>
            </a:r>
            <a:r>
              <a:rPr lang="en-US" altLang="zh-CN" dirty="0"/>
              <a:t>0</a:t>
            </a:r>
            <a:r>
              <a:rPr lang="zh-CN" altLang="en-US" dirty="0"/>
              <a:t>次，终点是</a:t>
            </a:r>
            <a:r>
              <a:rPr lang="en-US" altLang="zh-CN" dirty="0"/>
              <a:t>5</a:t>
            </a:r>
            <a:r>
              <a:rPr lang="zh-CN" altLang="en-US" dirty="0"/>
              <a:t>次，重复做的事情输出“老婆大人， 我错了”。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989403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循环的计数器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5: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任务结束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484201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2116</Words>
  <Application>Microsoft Macintosh PowerPoint</Application>
  <PresentationFormat>宽屏</PresentationFormat>
  <Paragraphs>243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Python循环结构（上）</vt:lpstr>
      <vt:lpstr>PowerPoint 演示文稿</vt:lpstr>
      <vt:lpstr>PowerPoint 演示文稿</vt:lpstr>
      <vt:lpstr>循环简介</vt:lpstr>
      <vt:lpstr>循环简介</vt:lpstr>
      <vt:lpstr>循环简介</vt:lpstr>
      <vt:lpstr>循环简介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循环中的两大关键词</vt:lpstr>
      <vt:lpstr>循环中的两大关键词</vt:lpstr>
      <vt:lpstr>循环中的两大关键词</vt:lpstr>
      <vt:lpstr>循环中的两大关键词</vt:lpstr>
      <vt:lpstr>死循环</vt:lpstr>
      <vt:lpstr>上午练习题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Python运算符与条件结构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549</cp:revision>
  <dcterms:created xsi:type="dcterms:W3CDTF">2020-03-31T02:23:27Z</dcterms:created>
  <dcterms:modified xsi:type="dcterms:W3CDTF">2021-07-01T09:15:43Z</dcterms:modified>
</cp:coreProperties>
</file>