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5"/>
  </p:notesMasterIdLst>
  <p:handoutMasterIdLst>
    <p:handoutMasterId r:id="rId46"/>
  </p:handoutMasterIdLst>
  <p:sldIdLst>
    <p:sldId id="462" r:id="rId8"/>
    <p:sldId id="463" r:id="rId9"/>
    <p:sldId id="464" r:id="rId10"/>
    <p:sldId id="466" r:id="rId11"/>
    <p:sldId id="564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04" r:id="rId39"/>
    <p:sldId id="605" r:id="rId40"/>
    <p:sldId id="606" r:id="rId41"/>
    <p:sldId id="607" r:id="rId42"/>
    <p:sldId id="608" r:id="rId43"/>
    <p:sldId id="26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06"/>
    <a:srgbClr val="B60206"/>
    <a:srgbClr val="AD2B26"/>
    <a:srgbClr val="49504F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91942" autoAdjust="0"/>
  </p:normalViewPr>
  <p:slideViewPr>
    <p:cSldViewPr snapToGrid="0">
      <p:cViewPr varScale="1">
        <p:scale>
          <a:sx n="111" d="100"/>
          <a:sy n="111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69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67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53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22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90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17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91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51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21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0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48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4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8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0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53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85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5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6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0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5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92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1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2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dirty="0"/>
              <a:t>数据序列（下）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人生苦短，我学</a:t>
            </a:r>
            <a:r>
              <a:rPr kumimoji="1" lang="en-US" altLang="zh-CN" dirty="0"/>
              <a:t>Python!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值查找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说明：如果当前查找的</a:t>
            </a:r>
            <a:r>
              <a:rPr lang="en-US" altLang="zh-CN" dirty="0">
                <a:solidFill>
                  <a:srgbClr val="B60206"/>
                </a:solidFill>
              </a:rPr>
              <a:t>key</a:t>
            </a:r>
            <a:r>
              <a:rPr lang="zh-CN" altLang="en-US" dirty="0">
                <a:solidFill>
                  <a:srgbClr val="B60206"/>
                </a:solidFill>
              </a:rPr>
              <a:t>存在，则返回对应的值；否则则报错。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、字典的</a:t>
            </a:r>
            <a:r>
              <a:rPr lang="en-US" altLang="zh-CN" dirty="0"/>
              <a:t>"</a:t>
            </a:r>
            <a:r>
              <a:rPr lang="zh-CN" altLang="en-US" dirty="0"/>
              <a:t>查</a:t>
            </a:r>
            <a:r>
              <a:rPr lang="en-US" altLang="zh-CN" dirty="0"/>
              <a:t>"</a:t>
            </a:r>
            <a:r>
              <a:rPr lang="zh-CN" altLang="en-US" dirty="0"/>
              <a:t>操作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2" y="2213135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print(dict1['id']) 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报错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print(dict1['name'])  # Tom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46196"/>
              </p:ext>
            </p:extLst>
          </p:nvPr>
        </p:nvGraphicFramePr>
        <p:xfrm>
          <a:off x="793626" y="3888606"/>
          <a:ext cx="10666853" cy="260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6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97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get(key, 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根据字典的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获取对应的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值，如果当前查找的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不存在则返回第二个参数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，如果省略第二个参数，则返回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None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51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keys()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以列表返回一个字典所有的键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values()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以列表返回字典中的所有值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388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items()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以列表返回可遍历的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键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值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元组数组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06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get</a:t>
            </a:r>
            <a:r>
              <a:rPr lang="zh-CN" altLang="en-US" dirty="0"/>
              <a:t>方法演示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70006"/>
                </a:solidFill>
              </a:rPr>
              <a:t>说明：如果当前查找的</a:t>
            </a:r>
            <a:r>
              <a:rPr lang="en-US" altLang="zh-CN" dirty="0">
                <a:solidFill>
                  <a:srgbClr val="B70006"/>
                </a:solidFill>
              </a:rPr>
              <a:t>key</a:t>
            </a:r>
            <a:r>
              <a:rPr lang="zh-CN" altLang="en-US" dirty="0">
                <a:solidFill>
                  <a:srgbClr val="B70006"/>
                </a:solidFill>
              </a:rPr>
              <a:t>不存在则返回第二个参数</a:t>
            </a:r>
            <a:r>
              <a:rPr lang="en-US" altLang="zh-CN" dirty="0">
                <a:solidFill>
                  <a:srgbClr val="B70006"/>
                </a:solidFill>
              </a:rPr>
              <a:t>(</a:t>
            </a:r>
            <a:r>
              <a:rPr lang="zh-CN" altLang="en-US" dirty="0">
                <a:solidFill>
                  <a:srgbClr val="B70006"/>
                </a:solidFill>
              </a:rPr>
              <a:t>默认值</a:t>
            </a:r>
            <a:r>
              <a:rPr lang="en-US" altLang="zh-CN" dirty="0">
                <a:solidFill>
                  <a:srgbClr val="B70006"/>
                </a:solidFill>
              </a:rPr>
              <a:t>)</a:t>
            </a:r>
            <a:r>
              <a:rPr lang="zh-CN" altLang="en-US" dirty="0">
                <a:solidFill>
                  <a:srgbClr val="B70006"/>
                </a:solidFill>
              </a:rPr>
              <a:t>，如果省略第二个参数，则返回</a:t>
            </a:r>
            <a:r>
              <a:rPr lang="en-US" altLang="zh-CN" dirty="0">
                <a:solidFill>
                  <a:srgbClr val="B70006"/>
                </a:solidFill>
              </a:rPr>
              <a:t>None</a:t>
            </a:r>
            <a:r>
              <a:rPr lang="zh-CN" altLang="en-US" dirty="0">
                <a:solidFill>
                  <a:srgbClr val="B70006"/>
                </a:solidFill>
              </a:rPr>
              <a:t>。</a:t>
            </a:r>
            <a:endParaRPr lang="en-US" altLang="zh-CN" dirty="0">
              <a:solidFill>
                <a:srgbClr val="B700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、字典的</a:t>
            </a:r>
            <a:r>
              <a:rPr lang="en-US" altLang="zh-CN" dirty="0"/>
              <a:t>"</a:t>
            </a:r>
            <a:r>
              <a:rPr lang="zh-CN" altLang="en-US" dirty="0"/>
              <a:t>查</a:t>
            </a:r>
            <a:r>
              <a:rPr lang="en-US" altLang="zh-CN" dirty="0"/>
              <a:t>"</a:t>
            </a:r>
            <a:r>
              <a:rPr lang="zh-CN" altLang="en-US" dirty="0"/>
              <a:t>操作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0" y="2987013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print(dict1.get('name'))    # Tom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print(dict1.get('id', 110))  # 110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print(dict1.get('id'))  	       # None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1" y="2139644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字典序列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.get(key,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默认值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323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keys()</a:t>
            </a:r>
            <a:r>
              <a:rPr lang="zh-CN" altLang="en-US" dirty="0"/>
              <a:t>、</a:t>
            </a:r>
            <a:r>
              <a:rPr lang="en-US" altLang="zh-CN" dirty="0"/>
              <a:t>values()</a:t>
            </a:r>
            <a:r>
              <a:rPr lang="zh-CN" altLang="en-US" dirty="0"/>
              <a:t>、</a:t>
            </a:r>
            <a:r>
              <a:rPr lang="en-US" altLang="zh-CN" dirty="0"/>
              <a:t>items()</a:t>
            </a:r>
            <a:r>
              <a:rPr lang="zh-CN" altLang="en-US" dirty="0"/>
              <a:t>案例演示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、字典的</a:t>
            </a:r>
            <a:r>
              <a:rPr lang="en-US" altLang="zh-CN" dirty="0"/>
              <a:t>"</a:t>
            </a:r>
            <a:r>
              <a:rPr lang="zh-CN" altLang="en-US" dirty="0"/>
              <a:t>查</a:t>
            </a:r>
            <a:r>
              <a:rPr lang="en-US" altLang="zh-CN" dirty="0"/>
              <a:t>"</a:t>
            </a:r>
            <a:r>
              <a:rPr lang="zh-CN" altLang="en-US" dirty="0"/>
              <a:t>操作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0" y="3421904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print(dict1.values())  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dict_keys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(['Tom', 20, 'male'])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0" y="2187770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print(dict1.keys())  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dict_keys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(['name', 'age', 'gender'])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49" y="4656038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print(dict1.items())  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dict_items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([('name', 'Tom'), ('age', 20), ('gender', 'male')])</a:t>
            </a:r>
          </a:p>
        </p:txBody>
      </p:sp>
    </p:spTree>
    <p:extLst>
      <p:ext uri="{BB962C8B-B14F-4D97-AF65-F5344CB8AC3E}">
        <p14:creationId xmlns:p14="http://schemas.microsoft.com/office/powerpoint/2010/main" val="18659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749598" cy="5044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遍历字典的</a:t>
            </a:r>
            <a:r>
              <a:rPr lang="en-US" altLang="zh-CN" dirty="0"/>
              <a:t>key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遍历字典的</a:t>
            </a:r>
            <a:r>
              <a:rPr lang="en-US" altLang="zh-CN" dirty="0"/>
              <a:t>value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遍历字典的元素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遍历字典的键值对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字典的循环遍历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案例演示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0" y="1980643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key in dict1.keys():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print(key)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0" y="3212818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value in dict1.values():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print(value)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49" y="4444993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item in dict1.items():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print(item)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49" y="5677168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key, value in dict1.items():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print(f'{key} = {value}')</a:t>
            </a:r>
          </a:p>
        </p:txBody>
      </p:sp>
    </p:spTree>
    <p:extLst>
      <p:ext uri="{BB962C8B-B14F-4D97-AF65-F5344CB8AC3E}">
        <p14:creationId xmlns:p14="http://schemas.microsoft.com/office/powerpoint/2010/main" val="21273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集合的定义及其应用场景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12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6584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知其然，知其所以然。集合的定义只有一句话：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重复一遍：</a:t>
            </a:r>
            <a:r>
              <a:rPr lang="zh-CN" altLang="en-US" dirty="0">
                <a:solidFill>
                  <a:srgbClr val="B60206"/>
                </a:solidFill>
              </a:rPr>
              <a:t>集合里边的元素是不可重复的并且集合内的元素还是无序的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也就是说，集合可以像元组一样，设置不可改变的类型。也可以默认像字典，列表一样，可以迭代改变。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、什么是集合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2" y="2134647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集合（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</a:t>
            </a:r>
            <a:r>
              <a:rPr lang="zh-CN" altLang="en-US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）是一个无序的不重复元素序列。</a:t>
            </a:r>
            <a:endParaRPr lang="en-US" altLang="zh-CN" sz="1400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8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6584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创建集合使用</a:t>
            </a:r>
            <a:r>
              <a:rPr lang="en-US" altLang="zh-CN" dirty="0">
                <a:solidFill>
                  <a:srgbClr val="B60206"/>
                </a:solidFill>
              </a:rPr>
              <a:t>`{}`</a:t>
            </a:r>
            <a:r>
              <a:rPr lang="zh-CN" altLang="en-US" dirty="0">
                <a:solidFill>
                  <a:srgbClr val="B60206"/>
                </a:solidFill>
              </a:rPr>
              <a:t>或</a:t>
            </a:r>
            <a:r>
              <a:rPr lang="en-US" altLang="zh-CN" dirty="0">
                <a:solidFill>
                  <a:srgbClr val="B60206"/>
                </a:solidFill>
              </a:rPr>
              <a:t>`set()`</a:t>
            </a:r>
            <a:r>
              <a:rPr lang="zh-CN" altLang="en-US" dirty="0">
                <a:solidFill>
                  <a:srgbClr val="B60206"/>
                </a:solidFill>
              </a:rPr>
              <a:t>， 但是如果要创建空集合只能使用</a:t>
            </a:r>
            <a:r>
              <a:rPr lang="en-US" altLang="zh-CN" dirty="0">
                <a:solidFill>
                  <a:srgbClr val="B60206"/>
                </a:solidFill>
              </a:rPr>
              <a:t>`set()`</a:t>
            </a:r>
            <a:r>
              <a:rPr lang="zh-CN" altLang="en-US" dirty="0">
                <a:solidFill>
                  <a:srgbClr val="B60206"/>
                </a:solidFill>
              </a:rPr>
              <a:t>，因为</a:t>
            </a:r>
            <a:r>
              <a:rPr lang="en-US" altLang="zh-CN" dirty="0">
                <a:solidFill>
                  <a:srgbClr val="B60206"/>
                </a:solidFill>
              </a:rPr>
              <a:t>`{}`</a:t>
            </a:r>
            <a:r>
              <a:rPr lang="zh-CN" altLang="en-US" dirty="0">
                <a:solidFill>
                  <a:srgbClr val="B60206"/>
                </a:solidFill>
              </a:rPr>
              <a:t>用来创建空字典。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、集合的定义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2" y="2712162"/>
            <a:ext cx="10666853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{10, 20, 30, 40, 50}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print(s1)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s2 = {10, 30, 20, 10, 30, 40, 30, 50}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print(s2)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s3 = set('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abcdefg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print(s3)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s4 = set()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print(type(s4))  # set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s5 = {}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print(type(s5))  #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95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☆ 增加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add()</a:t>
            </a:r>
            <a:r>
              <a:rPr lang="zh-CN" altLang="en-US" dirty="0">
                <a:solidFill>
                  <a:srgbClr val="B60206"/>
                </a:solidFill>
              </a:rPr>
              <a:t>方法 ：增加单一元素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因为集合有去重功能，所以，当向集合内追加的数据是当前集合已有数据的话，则不进行任何操作。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、集合的基本操作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1" y="2531688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{10, 20}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s1.add(100)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s1.add(10)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print(s1)   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{100, 10, 20}</a:t>
            </a:r>
          </a:p>
        </p:txBody>
      </p:sp>
    </p:spTree>
    <p:extLst>
      <p:ext uri="{BB962C8B-B14F-4D97-AF65-F5344CB8AC3E}">
        <p14:creationId xmlns:p14="http://schemas.microsoft.com/office/powerpoint/2010/main" val="417426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☆ 删除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① remove()</a:t>
            </a:r>
            <a:r>
              <a:rPr lang="zh-CN" altLang="en-US" dirty="0">
                <a:solidFill>
                  <a:srgbClr val="B60206"/>
                </a:solidFill>
              </a:rPr>
              <a:t>方法：删除集合中的指定数据，如果数据不存在则报错。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、集合的基本操作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43359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{10, 20}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s1.remove(10)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print(s1)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s1.remove(10)  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报错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4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数据序列的公共方法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6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字典的定义及其应用场景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集合的定义及其应用场景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数据序列的公共方法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列表集合字典推导式</a:t>
            </a:r>
            <a:endParaRPr lang="en-US" altLang="zh-CN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、方法介绍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93358"/>
              </p:ext>
            </p:extLst>
          </p:nvPr>
        </p:nvGraphicFramePr>
        <p:xfrm>
          <a:off x="978567" y="1770637"/>
          <a:ext cx="10148236" cy="2830239"/>
        </p:xfrm>
        <a:graphic>
          <a:graphicData uri="http://schemas.openxmlformats.org/drawingml/2006/table">
            <a:tbl>
              <a:tblPr/>
              <a:tblGrid>
                <a:gridCol w="2033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1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effectLst/>
                        </a:rPr>
                        <a:t>支持的容器类型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+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合并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字符串、列表、元组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*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复制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字符串、列表、元组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元素是否存在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字符串、列表、元组、字典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not in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元素是否不存在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字符串、列表、元组、字典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3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+ </a:t>
            </a:r>
            <a:r>
              <a:rPr lang="zh-CN" altLang="en-US" dirty="0"/>
              <a:t>合并操作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 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str2 = 'bb'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str3 = str1 + str2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print(str3)  #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aabb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 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[1, 2]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list2 = [10, 20]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list3 = list1 + list2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print(list3)  # [1, 2, 10, 20]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元组 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t1 = (1, 2)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t2 = (10, 20)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t3 = t1 + t2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print(t3)  # (10, 20, 100, 200)</a:t>
            </a:r>
          </a:p>
        </p:txBody>
      </p:sp>
    </p:spTree>
    <p:extLst>
      <p:ext uri="{BB962C8B-B14F-4D97-AF65-F5344CB8AC3E}">
        <p14:creationId xmlns:p14="http://schemas.microsoft.com/office/powerpoint/2010/main" val="3253175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、* 复制操作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print('-' * 10)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['hello']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 * 4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元组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t1 = ('world',)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print(t1 * 4)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061444"/>
            <a:ext cx="10690742" cy="25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9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in</a:t>
            </a:r>
            <a:r>
              <a:rPr lang="zh-CN" altLang="en-US" dirty="0"/>
              <a:t>与</a:t>
            </a:r>
            <a:r>
              <a:rPr lang="en-US" altLang="zh-CN" dirty="0"/>
              <a:t>not in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ea typeface="Alibaba PuHuiTi B"/>
              </a:rPr>
              <a:t># 1. </a:t>
            </a:r>
            <a:r>
              <a:rPr lang="zh-CN" altLang="en-US" sz="1400" dirty="0">
                <a:ea typeface="Alibaba PuHuiTi B"/>
              </a:rPr>
              <a:t>字符串</a:t>
            </a:r>
            <a:br>
              <a:rPr lang="zh-CN" altLang="en-US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print('a' in '</a:t>
            </a:r>
            <a:r>
              <a:rPr lang="en-US" altLang="zh-CN" sz="1400" dirty="0" err="1">
                <a:ea typeface="Alibaba PuHuiTi B"/>
              </a:rPr>
              <a:t>abcd</a:t>
            </a:r>
            <a:r>
              <a:rPr lang="en-US" altLang="zh-CN" sz="1400" dirty="0">
                <a:ea typeface="Alibaba PuHuiTi B"/>
              </a:rPr>
              <a:t>')  # True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print('a' not in '</a:t>
            </a:r>
            <a:r>
              <a:rPr lang="en-US" altLang="zh-CN" sz="1400" dirty="0" err="1">
                <a:ea typeface="Alibaba PuHuiTi B"/>
              </a:rPr>
              <a:t>abcd</a:t>
            </a:r>
            <a:r>
              <a:rPr lang="en-US" altLang="zh-CN" sz="1400" dirty="0">
                <a:ea typeface="Alibaba PuHuiTi B"/>
              </a:rPr>
              <a:t>')  # False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print('-' * 10)</a:t>
            </a:r>
            <a:br>
              <a:rPr lang="en-US" altLang="zh-CN" sz="1400" dirty="0">
                <a:ea typeface="Alibaba PuHuiTi B"/>
              </a:rPr>
            </a:b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# 2. </a:t>
            </a:r>
            <a:r>
              <a:rPr lang="zh-CN" altLang="en-US" sz="1400" dirty="0">
                <a:ea typeface="Alibaba PuHuiTi B"/>
              </a:rPr>
              <a:t>列表</a:t>
            </a:r>
            <a:br>
              <a:rPr lang="zh-CN" altLang="en-US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list1 = ['a', 'b', 'c', 'd']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print('a' in list1)  # True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print('a' not in list1)  # False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print('-' * 10)</a:t>
            </a:r>
            <a:br>
              <a:rPr lang="en-US" altLang="zh-CN" sz="1400" dirty="0">
                <a:ea typeface="Alibaba PuHuiTi B"/>
              </a:rPr>
            </a:b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# 3. </a:t>
            </a:r>
            <a:r>
              <a:rPr lang="zh-CN" altLang="en-US" sz="1400" dirty="0">
                <a:ea typeface="Alibaba PuHuiTi B"/>
              </a:rPr>
              <a:t>元组</a:t>
            </a:r>
            <a:br>
              <a:rPr lang="zh-CN" altLang="en-US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t1 = ('a', 'b', 'c', 'd')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</a:t>
            </a:r>
            <a:r>
              <a:rPr lang="en-US" altLang="zh-CN" sz="1400" dirty="0" err="1">
                <a:ea typeface="Alibaba PuHuiTi B"/>
              </a:rPr>
              <a:t>aa</a:t>
            </a:r>
            <a:r>
              <a:rPr lang="en-US" altLang="zh-CN" sz="1400" dirty="0">
                <a:ea typeface="Alibaba PuHuiTi B"/>
              </a:rPr>
              <a:t>' in t1)  # False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</a:t>
            </a:r>
            <a:r>
              <a:rPr lang="en-US" altLang="zh-CN" sz="1400" dirty="0" err="1">
                <a:ea typeface="Alibaba PuHuiTi B"/>
              </a:rPr>
              <a:t>aa</a:t>
            </a:r>
            <a:r>
              <a:rPr lang="en-US" altLang="zh-CN" sz="1400" dirty="0">
                <a:ea typeface="Alibaba PuHuiTi B"/>
              </a:rPr>
              <a:t>' not in t1)  # True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print('-' * 10)</a:t>
            </a:r>
            <a:br>
              <a:rPr lang="en-US" altLang="zh-CN" sz="1400" dirty="0">
                <a:ea typeface="Alibaba PuHuiTi B"/>
              </a:rPr>
            </a:b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# 4. </a:t>
            </a:r>
            <a:r>
              <a:rPr lang="zh-CN" altLang="en-US" sz="1400" dirty="0">
                <a:ea typeface="Alibaba PuHuiTi B"/>
              </a:rPr>
              <a:t>字典</a:t>
            </a:r>
            <a:br>
              <a:rPr lang="zh-CN" altLang="en-US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dict1 = {'name': '</a:t>
            </a:r>
            <a:r>
              <a:rPr lang="en-US" altLang="zh-CN" sz="1400" dirty="0" err="1">
                <a:ea typeface="Alibaba PuHuiTi B"/>
              </a:rPr>
              <a:t>heima</a:t>
            </a:r>
            <a:r>
              <a:rPr lang="en-US" altLang="zh-CN" sz="1400" dirty="0">
                <a:ea typeface="Alibaba PuHuiTi B"/>
              </a:rPr>
              <a:t>', 'age':18}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print('name' in dict1)  # True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print('age' not in dict1)  # False</a:t>
            </a:r>
          </a:p>
        </p:txBody>
      </p:sp>
    </p:spTree>
    <p:extLst>
      <p:ext uri="{BB962C8B-B14F-4D97-AF65-F5344CB8AC3E}">
        <p14:creationId xmlns:p14="http://schemas.microsoft.com/office/powerpoint/2010/main" val="390353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数据序列的公共方法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599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、公共方法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71257"/>
              </p:ext>
            </p:extLst>
          </p:nvPr>
        </p:nvGraphicFramePr>
        <p:xfrm>
          <a:off x="904774" y="1738998"/>
          <a:ext cx="10222030" cy="3670400"/>
        </p:xfrm>
        <a:graphic>
          <a:graphicData uri="http://schemas.openxmlformats.org/drawingml/2006/table">
            <a:tbl>
              <a:tblPr/>
              <a:tblGrid>
                <a:gridCol w="80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函数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00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len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计算容器中元素个数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del </a:t>
                      </a:r>
                      <a:r>
                        <a:rPr lang="zh-CN" altLang="en-US" sz="1600" dirty="0">
                          <a:effectLst/>
                        </a:rPr>
                        <a:t>或 </a:t>
                      </a:r>
                      <a:r>
                        <a:rPr lang="en-US" sz="1600" dirty="0">
                          <a:effectLst/>
                        </a:rPr>
                        <a:t>del()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删除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max()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返回容器中元素最大值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min()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返回容器中元素最小值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range(start, end, step)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生成从</a:t>
                      </a:r>
                      <a:r>
                        <a:rPr lang="en-US" altLang="zh-CN" sz="1600" dirty="0">
                          <a:effectLst/>
                        </a:rPr>
                        <a:t>start</a:t>
                      </a:r>
                      <a:r>
                        <a:rPr lang="zh-CN" altLang="en-US" sz="1600" dirty="0">
                          <a:effectLst/>
                        </a:rPr>
                        <a:t>到</a:t>
                      </a:r>
                      <a:r>
                        <a:rPr lang="en-US" altLang="zh-CN" sz="1600" dirty="0">
                          <a:effectLst/>
                        </a:rPr>
                        <a:t>end</a:t>
                      </a:r>
                      <a:r>
                        <a:rPr lang="zh-CN" altLang="en-US" sz="1600" dirty="0">
                          <a:effectLst/>
                        </a:rPr>
                        <a:t>的数字，步长为 </a:t>
                      </a:r>
                      <a:r>
                        <a:rPr lang="en-US" altLang="zh-CN" sz="1600" dirty="0">
                          <a:effectLst/>
                        </a:rPr>
                        <a:t>step</a:t>
                      </a:r>
                      <a:r>
                        <a:rPr lang="zh-CN" altLang="en-US" sz="1600" dirty="0">
                          <a:effectLst/>
                        </a:rPr>
                        <a:t>，供</a:t>
                      </a:r>
                      <a:r>
                        <a:rPr lang="en-US" altLang="zh-CN" sz="1600" dirty="0">
                          <a:effectLst/>
                        </a:rPr>
                        <a:t>for</a:t>
                      </a:r>
                      <a:r>
                        <a:rPr lang="zh-CN" altLang="en-US" sz="1600" dirty="0">
                          <a:effectLst/>
                        </a:rPr>
                        <a:t>循环使用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3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enumerate()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effectLst/>
                        </a:rPr>
                        <a:t>函数用于将一个可遍历的数据对象</a:t>
                      </a:r>
                      <a:r>
                        <a:rPr lang="en-US" altLang="zh-CN" sz="1600" dirty="0">
                          <a:effectLst/>
                        </a:rPr>
                        <a:t>(</a:t>
                      </a:r>
                      <a:r>
                        <a:rPr lang="zh-CN" altLang="en-US" sz="1600" dirty="0">
                          <a:effectLst/>
                        </a:rPr>
                        <a:t>如列表、元组或字符串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r>
                        <a:rPr lang="zh-CN" altLang="en-US" sz="1600" dirty="0">
                          <a:effectLst/>
                        </a:rPr>
                        <a:t>组合为一个索引序列，同时列出数据和数据下标，一般用在 </a:t>
                      </a:r>
                      <a:r>
                        <a:rPr lang="en-US" altLang="zh-CN" sz="1600" dirty="0">
                          <a:effectLst/>
                        </a:rPr>
                        <a:t>for </a:t>
                      </a:r>
                      <a:r>
                        <a:rPr lang="zh-CN" altLang="en-US" sz="1600" dirty="0">
                          <a:effectLst/>
                        </a:rPr>
                        <a:t>循环当中。</a:t>
                      </a:r>
                    </a:p>
                  </a:txBody>
                  <a:tcPr marL="62853" marR="62853" marT="29009" marB="2900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10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enumerate()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</a:t>
            </a:r>
            <a:r>
              <a:rPr lang="en-US" altLang="zh-CN" dirty="0">
                <a:solidFill>
                  <a:srgbClr val="B60206"/>
                </a:solidFill>
              </a:rPr>
              <a:t>start</a:t>
            </a:r>
            <a:r>
              <a:rPr lang="zh-CN" altLang="en-US" dirty="0">
                <a:solidFill>
                  <a:srgbClr val="B60206"/>
                </a:solidFill>
              </a:rPr>
              <a:t>参数用来设置遍历数据的下标的起始值，默认为</a:t>
            </a:r>
            <a:r>
              <a:rPr lang="en-US" altLang="zh-CN" dirty="0">
                <a:solidFill>
                  <a:srgbClr val="B60206"/>
                </a:solidFill>
              </a:rPr>
              <a:t>0</a:t>
            </a:r>
            <a:r>
              <a:rPr lang="zh-CN" altLang="en-US" dirty="0">
                <a:solidFill>
                  <a:srgbClr val="B60206"/>
                </a:solidFill>
              </a:rPr>
              <a:t>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040091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enumerate(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可遍历对象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start=0)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857329"/>
            <a:ext cx="1066685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['a', 'b', 'c', 'd', 'e']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enumerate(list1):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key, value in enumerate(list1, start=1):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print(f'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下标是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{key},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对应的字符是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{value}')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572739"/>
            <a:ext cx="7306964" cy="21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、容器类型转换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tuple()</a:t>
            </a:r>
            <a:r>
              <a:rPr lang="zh-CN" altLang="en-US" dirty="0">
                <a:solidFill>
                  <a:srgbClr val="B60206"/>
                </a:solidFill>
              </a:rPr>
              <a:t>方法：将某个序列转换成元组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list()</a:t>
            </a:r>
            <a:r>
              <a:rPr lang="zh-CN" altLang="en-US" dirty="0">
                <a:solidFill>
                  <a:srgbClr val="B60206"/>
                </a:solidFill>
              </a:rPr>
              <a:t>方法：将某个序列转换成列表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set()</a:t>
            </a:r>
            <a:r>
              <a:rPr lang="zh-CN" altLang="en-US" dirty="0">
                <a:solidFill>
                  <a:srgbClr val="B60206"/>
                </a:solidFill>
              </a:rPr>
              <a:t>方法：将某个序列转换成集合（但是要注意两件事 </a:t>
            </a:r>
            <a:r>
              <a:rPr lang="en-US" altLang="zh-CN" dirty="0">
                <a:solidFill>
                  <a:srgbClr val="B60206"/>
                </a:solidFill>
              </a:rPr>
              <a:t>=&gt; </a:t>
            </a:r>
            <a:r>
              <a:rPr lang="zh-CN" altLang="en-US" dirty="0">
                <a:solidFill>
                  <a:srgbClr val="B60206"/>
                </a:solidFill>
              </a:rPr>
              <a:t>① 集合可以快速完成列表去重 ② 集合不支持下标）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040091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[10, 20, 30, 40, 50, 20]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{100, 200, 300, 400, 500}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print(tuple(list1))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print(tuple(s1))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3664971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t1 = ('a', 'b', 'c', 'd', 'e')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s1 = {100, 200, 300, 400, 500}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print(list(t1))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print(list(s1))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5417342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[10, 20, 30, 40, 50, 20]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t1 = ('a', 'b', 'c', 'd', 'e')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print(set(list1))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print(set(t1))</a:t>
            </a:r>
          </a:p>
        </p:txBody>
      </p:sp>
    </p:spTree>
    <p:extLst>
      <p:ext uri="{BB962C8B-B14F-4D97-AF65-F5344CB8AC3E}">
        <p14:creationId xmlns:p14="http://schemas.microsoft.com/office/powerpoint/2010/main" val="256901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列表集合字典推导式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674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推导式</a:t>
            </a:r>
            <a:r>
              <a:rPr lang="en-US" altLang="zh-CN" dirty="0">
                <a:solidFill>
                  <a:srgbClr val="B70006"/>
                </a:solidFill>
              </a:rPr>
              <a:t>comprehensions</a:t>
            </a:r>
            <a:r>
              <a:rPr lang="zh-CN" altLang="en-US" dirty="0"/>
              <a:t>（又称解析式），是</a:t>
            </a:r>
            <a:r>
              <a:rPr lang="en-US" altLang="zh-CN" dirty="0"/>
              <a:t>Python</a:t>
            </a:r>
            <a:r>
              <a:rPr lang="zh-CN" altLang="en-US" dirty="0"/>
              <a:t>的一种独有特性。</a:t>
            </a:r>
            <a:r>
              <a:rPr lang="zh-CN" altLang="en-US" dirty="0">
                <a:solidFill>
                  <a:srgbClr val="B70006"/>
                </a:solidFill>
              </a:rPr>
              <a:t>推导式是可以从一个数据序列构建另一个新的数据序列（一个有规律的列表或控制一个有规律列表）的结构体。 共有三种推导：</a:t>
            </a:r>
            <a:r>
              <a:rPr lang="en-US" altLang="zh-CN" dirty="0">
                <a:solidFill>
                  <a:srgbClr val="B70006"/>
                </a:solidFill>
              </a:rPr>
              <a:t>`</a:t>
            </a:r>
            <a:r>
              <a:rPr lang="zh-CN" altLang="en-US" dirty="0">
                <a:solidFill>
                  <a:srgbClr val="B70006"/>
                </a:solidFill>
              </a:rPr>
              <a:t>列表推导式</a:t>
            </a:r>
            <a:r>
              <a:rPr lang="en-US" altLang="zh-CN" dirty="0">
                <a:solidFill>
                  <a:srgbClr val="B70006"/>
                </a:solidFill>
              </a:rPr>
              <a:t>`</a:t>
            </a:r>
            <a:r>
              <a:rPr lang="zh-CN" altLang="en-US" dirty="0">
                <a:solidFill>
                  <a:srgbClr val="B70006"/>
                </a:solidFill>
              </a:rPr>
              <a:t>、</a:t>
            </a:r>
            <a:r>
              <a:rPr lang="en-US" altLang="zh-CN" dirty="0">
                <a:solidFill>
                  <a:srgbClr val="B70006"/>
                </a:solidFill>
              </a:rPr>
              <a:t>`</a:t>
            </a:r>
            <a:r>
              <a:rPr lang="zh-CN" altLang="en-US" dirty="0">
                <a:solidFill>
                  <a:srgbClr val="B70006"/>
                </a:solidFill>
              </a:rPr>
              <a:t>集合推导式</a:t>
            </a:r>
            <a:r>
              <a:rPr lang="en-US" altLang="zh-CN" dirty="0">
                <a:solidFill>
                  <a:srgbClr val="B70006"/>
                </a:solidFill>
              </a:rPr>
              <a:t>`</a:t>
            </a:r>
            <a:r>
              <a:rPr lang="zh-CN" altLang="en-US" dirty="0">
                <a:solidFill>
                  <a:srgbClr val="B70006"/>
                </a:solidFill>
              </a:rPr>
              <a:t>、</a:t>
            </a:r>
            <a:r>
              <a:rPr lang="en-US" altLang="zh-CN" dirty="0">
                <a:solidFill>
                  <a:srgbClr val="B70006"/>
                </a:solidFill>
              </a:rPr>
              <a:t>`</a:t>
            </a:r>
            <a:r>
              <a:rPr lang="zh-CN" altLang="en-US" dirty="0">
                <a:solidFill>
                  <a:srgbClr val="B70006"/>
                </a:solidFill>
              </a:rPr>
              <a:t>字典推导式。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0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</a:rPr>
              <a:t>掌握字典的定义及其应用场景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掌握集合的定义及其应用场景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掌握数据序列的公共方法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掌握列表、集合、字典的推导式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、为什么需要列表推导式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案例：创建一个</a:t>
            </a:r>
            <a:r>
              <a:rPr lang="en-US" altLang="zh-CN" dirty="0"/>
              <a:t>0-9</a:t>
            </a:r>
            <a:r>
              <a:rPr lang="zh-CN" altLang="en-US" dirty="0"/>
              <a:t>的列表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70006"/>
                </a:solidFill>
              </a:rPr>
              <a:t>while</a:t>
            </a: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70006"/>
                </a:solidFill>
              </a:rPr>
              <a:t>for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376357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准备一个空列表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[]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书写循环，依次追加数字到空列表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 10: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list1.append(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print(list1)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5385253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range(10):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list1.append(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print(list1)</a:t>
            </a:r>
          </a:p>
        </p:txBody>
      </p:sp>
    </p:spTree>
    <p:extLst>
      <p:ext uri="{BB962C8B-B14F-4D97-AF65-F5344CB8AC3E}">
        <p14:creationId xmlns:p14="http://schemas.microsoft.com/office/powerpoint/2010/main" val="95149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、列表推导式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案例：创建一个</a:t>
            </a:r>
            <a:r>
              <a:rPr lang="en-US" altLang="zh-CN" dirty="0"/>
              <a:t>0-9</a:t>
            </a:r>
            <a:r>
              <a:rPr lang="zh-CN" altLang="en-US" dirty="0"/>
              <a:t>的列表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运行结果：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3355366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range(10)]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print(list1)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082815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变量名 </a:t>
            </a:r>
            <a:r>
              <a:rPr lang="en-US" altLang="zh-CN" sz="1400" dirty="0"/>
              <a:t>= [</a:t>
            </a:r>
            <a:r>
              <a:rPr lang="zh-CN" altLang="en-US" sz="1400" dirty="0"/>
              <a:t>表达式 </a:t>
            </a:r>
            <a:r>
              <a:rPr lang="en-US" altLang="zh-CN" sz="1400" dirty="0"/>
              <a:t>for </a:t>
            </a:r>
            <a:r>
              <a:rPr lang="zh-CN" altLang="en-US" sz="1400" dirty="0"/>
              <a:t>变量 </a:t>
            </a:r>
            <a:r>
              <a:rPr lang="en-US" altLang="zh-CN" sz="1400" dirty="0"/>
              <a:t>in </a:t>
            </a:r>
            <a:r>
              <a:rPr lang="zh-CN" altLang="en-US" sz="1400" dirty="0"/>
              <a:t>列表 </a:t>
            </a:r>
            <a:r>
              <a:rPr lang="en-US" altLang="zh-CN" sz="1400" dirty="0"/>
              <a:t>for </a:t>
            </a:r>
            <a:r>
              <a:rPr lang="zh-CN" altLang="en-US" sz="1400" dirty="0"/>
              <a:t>变量 </a:t>
            </a:r>
            <a:r>
              <a:rPr lang="en-US" altLang="zh-CN" sz="1400" dirty="0"/>
              <a:t>in  </a:t>
            </a:r>
            <a:r>
              <a:rPr lang="zh-CN" altLang="en-US" sz="1400" dirty="0"/>
              <a:t>列表</a:t>
            </a:r>
            <a:r>
              <a:rPr lang="en-US" altLang="zh-CN" sz="1400" dirty="0"/>
              <a:t>]</a:t>
            </a:r>
          </a:p>
          <a:p>
            <a:r>
              <a:rPr lang="zh-CN" altLang="en-US" sz="1400" dirty="0"/>
              <a:t>变量名 </a:t>
            </a:r>
            <a:r>
              <a:rPr lang="en-US" altLang="zh-CN" sz="1400" dirty="0"/>
              <a:t>= [</a:t>
            </a:r>
            <a:r>
              <a:rPr lang="zh-CN" altLang="en-US" sz="1400" dirty="0"/>
              <a:t>表达式 </a:t>
            </a:r>
            <a:r>
              <a:rPr lang="en-US" altLang="zh-CN" sz="1400" dirty="0"/>
              <a:t>for </a:t>
            </a:r>
            <a:r>
              <a:rPr lang="zh-CN" altLang="en-US" sz="1400" dirty="0"/>
              <a:t>变量 </a:t>
            </a:r>
            <a:r>
              <a:rPr lang="en-US" altLang="zh-CN" sz="1400" dirty="0"/>
              <a:t>in </a:t>
            </a:r>
            <a:r>
              <a:rPr lang="zh-CN" altLang="en-US" sz="1400" dirty="0"/>
              <a:t>列表 </a:t>
            </a:r>
            <a:r>
              <a:rPr lang="en-US" altLang="zh-CN" sz="1400" dirty="0"/>
              <a:t>if </a:t>
            </a:r>
            <a:r>
              <a:rPr lang="zh-CN" altLang="en-US" sz="1400" dirty="0"/>
              <a:t>条件</a:t>
            </a:r>
            <a:r>
              <a:rPr lang="en-US" altLang="zh-CN" sz="1400" dirty="0"/>
              <a:t>]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5" y="4488922"/>
            <a:ext cx="10697629" cy="18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37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、带</a:t>
            </a:r>
            <a:r>
              <a:rPr lang="en-US" altLang="zh-CN" dirty="0"/>
              <a:t>if</a:t>
            </a:r>
            <a:r>
              <a:rPr lang="zh-CN" altLang="en-US" dirty="0"/>
              <a:t>的列表推导式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案例：创建一个</a:t>
            </a:r>
            <a:r>
              <a:rPr lang="en-US" altLang="zh-CN" dirty="0"/>
              <a:t>0-9</a:t>
            </a:r>
            <a:r>
              <a:rPr lang="zh-CN" altLang="en-US" dirty="0"/>
              <a:t>的偶数列表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方法一：</a:t>
            </a:r>
            <a:r>
              <a:rPr lang="en-US" altLang="zh-CN" dirty="0"/>
              <a:t>range()</a:t>
            </a:r>
            <a:r>
              <a:rPr lang="zh-CN" altLang="en-US" dirty="0"/>
              <a:t>步长实现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方法二：</a:t>
            </a:r>
            <a:r>
              <a:rPr lang="en-US" altLang="zh-CN" dirty="0"/>
              <a:t>if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43216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range(0, 10, 2)]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print(list1)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3781107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range(10) if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% 2 == 0]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print(list1)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8" y="4470584"/>
            <a:ext cx="10299303" cy="22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6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、多个</a:t>
            </a:r>
            <a:r>
              <a:rPr lang="en-US" altLang="zh-CN" dirty="0"/>
              <a:t>for</a:t>
            </a:r>
            <a:r>
              <a:rPr lang="zh-CN" altLang="en-US" dirty="0"/>
              <a:t>循环实现列表推导式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案例：创建列表 </a:t>
            </a:r>
            <a:r>
              <a:rPr lang="en-US" altLang="zh-CN" dirty="0"/>
              <a:t>=&gt; [(1, 0), (1, 1), (1, 2), (2, 0), (2, 1), (2, 2)]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8" y="2132649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j)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range(1, 3) for j in range(3)]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print(list1)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7" y="2983487"/>
            <a:ext cx="10683285" cy="232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26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、字典推导式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思考：有如下两个列表，如何快速合并为一个字典？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B70006"/>
                </a:solidFill>
              </a:rPr>
              <a:t>list1 = ['name', 'age', 'gender']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B70006"/>
                </a:solidFill>
              </a:rPr>
              <a:t>list2 = ['Tom', 20, 'man']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答：使用字典推导式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</a:rPr>
              <a:t>字典推导式列表推导式思想的延续，语法差不多，只不过产生的是字典而已。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</a:rPr>
              <a:t>字典推导式格式：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</a:rPr>
              <a:t> 变量名 </a:t>
            </a:r>
            <a:r>
              <a:rPr lang="en-US" altLang="zh-CN" dirty="0">
                <a:solidFill>
                  <a:srgbClr val="C00000"/>
                </a:solidFill>
              </a:rPr>
              <a:t>= {....}</a:t>
            </a:r>
          </a:p>
          <a:p>
            <a:pPr marL="0" indent="0">
              <a:buNone/>
            </a:pPr>
            <a:r>
              <a:rPr lang="zh-CN" altLang="en-US" dirty="0"/>
              <a:t>字典推导式作用：快速合并列表为字典或提取字典中目标数据。</a:t>
            </a:r>
          </a:p>
        </p:txBody>
      </p:sp>
    </p:spTree>
    <p:extLst>
      <p:ext uri="{BB962C8B-B14F-4D97-AF65-F5344CB8AC3E}">
        <p14:creationId xmlns:p14="http://schemas.microsoft.com/office/powerpoint/2010/main" val="1756400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、字典推导式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：创建一个字典：字典</a:t>
            </a:r>
            <a:r>
              <a:rPr lang="en-US" altLang="zh-CN" dirty="0"/>
              <a:t>key</a:t>
            </a:r>
            <a:r>
              <a:rPr lang="zh-CN" altLang="en-US" dirty="0"/>
              <a:t>是</a:t>
            </a:r>
            <a:r>
              <a:rPr lang="en-US" altLang="zh-CN" dirty="0"/>
              <a:t>1-5</a:t>
            </a:r>
            <a:r>
              <a:rPr lang="zh-CN" altLang="en-US" dirty="0"/>
              <a:t>数字，</a:t>
            </a:r>
            <a:r>
              <a:rPr lang="en-US" altLang="zh-CN" dirty="0"/>
              <a:t>value</a:t>
            </a:r>
            <a:r>
              <a:rPr lang="zh-CN" altLang="en-US" dirty="0"/>
              <a:t>是这个数字的</a:t>
            </a:r>
            <a:r>
              <a:rPr lang="en-US" altLang="zh-CN" dirty="0"/>
              <a:t>2</a:t>
            </a:r>
            <a:r>
              <a:rPr lang="zh-CN" altLang="en-US" dirty="0"/>
              <a:t>次方。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：将两个列表合并为一个字典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3</a:t>
            </a:r>
            <a:r>
              <a:rPr lang="zh-CN" altLang="en-US" dirty="0"/>
              <a:t>：提取字典中目标数据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8" y="2132649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**2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range(1, 5)}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print(dict1)  # {1: 1, 2: 4, 3: 9, 4: 16}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8" y="3257888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['name', 'age', 'gender']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list2 = ['Tom', 20, 'man']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{list1[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]: list2[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range(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len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(list1))}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print(dict1)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7" y="4894458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counts = {'MBP': 268, 'HP': 125, 'DELL': 201, 'Lenovo': 199, '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acer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': 99}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需求：提取上述电脑数量大于等于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的字典数据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count1 = {key: value for key, value in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counts.items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if value &gt;= 200}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print(count1)  # {'MBP': 268, 'DELL': 201}</a:t>
            </a:r>
          </a:p>
        </p:txBody>
      </p:sp>
    </p:spTree>
    <p:extLst>
      <p:ext uri="{BB962C8B-B14F-4D97-AF65-F5344CB8AC3E}">
        <p14:creationId xmlns:p14="http://schemas.microsoft.com/office/powerpoint/2010/main" val="1823245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数据序列的公共方法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、集合推导式</a:t>
            </a:r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0480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4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30630"/>
            <a:ext cx="10749598" cy="5024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集合推导式跟列表推导式非常相似，唯一区别在于用 </a:t>
            </a:r>
            <a:r>
              <a:rPr lang="en-US" altLang="zh-CN" dirty="0">
                <a:solidFill>
                  <a:srgbClr val="C00000"/>
                </a:solidFill>
              </a:rPr>
              <a:t>{ } </a:t>
            </a:r>
            <a:r>
              <a:rPr lang="zh-CN" altLang="en-US" dirty="0">
                <a:solidFill>
                  <a:srgbClr val="C00000"/>
                </a:solidFill>
              </a:rPr>
              <a:t>代替 </a:t>
            </a:r>
            <a:r>
              <a:rPr lang="en-US" altLang="zh-CN" dirty="0">
                <a:solidFill>
                  <a:srgbClr val="C00000"/>
                </a:solidFill>
              </a:rPr>
              <a:t>[ ]</a:t>
            </a:r>
          </a:p>
          <a:p>
            <a:pPr marL="0" indent="0">
              <a:buNone/>
            </a:pPr>
            <a:r>
              <a:rPr lang="zh-CN" altLang="en-US" dirty="0"/>
              <a:t>需求：创建一个集合，数据为下方列表的</a:t>
            </a:r>
            <a:r>
              <a:rPr lang="en-US" altLang="zh-CN" dirty="0"/>
              <a:t>2</a:t>
            </a:r>
            <a:r>
              <a:rPr lang="zh-CN" altLang="en-US" dirty="0"/>
              <a:t>次方。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代码：</a:t>
            </a:r>
            <a:endParaRPr lang="en-US" altLang="zh-CN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6" y="2468991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[1, 1, 2]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6" y="3322196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[1, 1, 2]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set1 = {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** 2 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list1}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print(set1)  # {1, 4}</a:t>
            </a:r>
          </a:p>
        </p:txBody>
      </p:sp>
      <p:sp>
        <p:nvSpPr>
          <p:cNvPr id="12" name="三角形 9">
            <a:extLst>
              <a:ext uri="{FF2B5EF4-FFF2-40B4-BE49-F238E27FC236}">
                <a16:creationId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607402" y="496101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975353" y="4992479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注意：集合有数据去重功能。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710876" y="4575913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600788" y="467690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45762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字典的定义及其应用场景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思考</a:t>
            </a:r>
            <a:r>
              <a:rPr lang="en-US" altLang="zh-CN" dirty="0">
                <a:solidFill>
                  <a:srgbClr val="B60206"/>
                </a:solidFill>
              </a:rPr>
              <a:t>1</a:t>
            </a:r>
            <a:r>
              <a:rPr lang="zh-CN" altLang="en-US" dirty="0">
                <a:solidFill>
                  <a:srgbClr val="B60206"/>
                </a:solidFill>
              </a:rPr>
              <a:t>： 如果有多个数据，例如：</a:t>
            </a:r>
            <a:r>
              <a:rPr lang="en-US" altLang="zh-CN" dirty="0">
                <a:solidFill>
                  <a:srgbClr val="B60206"/>
                </a:solidFill>
              </a:rPr>
              <a:t>'Tom', '</a:t>
            </a:r>
            <a:r>
              <a:rPr lang="zh-CN" altLang="en-US" dirty="0">
                <a:solidFill>
                  <a:srgbClr val="B60206"/>
                </a:solidFill>
              </a:rPr>
              <a:t>男</a:t>
            </a:r>
            <a:r>
              <a:rPr lang="en-US" altLang="zh-CN" dirty="0">
                <a:solidFill>
                  <a:srgbClr val="B60206"/>
                </a:solidFill>
              </a:rPr>
              <a:t>', 20</a:t>
            </a:r>
            <a:r>
              <a:rPr lang="zh-CN" altLang="en-US" dirty="0">
                <a:solidFill>
                  <a:srgbClr val="B60206"/>
                </a:solidFill>
              </a:rPr>
              <a:t>，如何快速存储？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答：列表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思考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  <a:r>
              <a:rPr lang="zh-CN" altLang="en-US" dirty="0">
                <a:solidFill>
                  <a:srgbClr val="B60206"/>
                </a:solidFill>
              </a:rPr>
              <a:t>：如何查找到数据</a:t>
            </a:r>
            <a:r>
              <a:rPr lang="en-US" altLang="zh-CN" dirty="0">
                <a:solidFill>
                  <a:srgbClr val="B60206"/>
                </a:solidFill>
              </a:rPr>
              <a:t>'Tom'</a:t>
            </a:r>
            <a:r>
              <a:rPr lang="zh-CN" altLang="en-US" dirty="0">
                <a:solidFill>
                  <a:srgbClr val="B60206"/>
                </a:solidFill>
              </a:rPr>
              <a:t>？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答：查找到下标为</a:t>
            </a:r>
            <a:r>
              <a:rPr lang="en-US" altLang="zh-CN" dirty="0"/>
              <a:t>0</a:t>
            </a:r>
            <a:r>
              <a:rPr lang="zh-CN" altLang="en-US" dirty="0"/>
              <a:t>的数据即可。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思考</a:t>
            </a:r>
            <a:r>
              <a:rPr lang="en-US" altLang="zh-CN" dirty="0">
                <a:solidFill>
                  <a:srgbClr val="B60206"/>
                </a:solidFill>
              </a:rPr>
              <a:t>3</a:t>
            </a:r>
            <a:r>
              <a:rPr lang="zh-CN" altLang="en-US" dirty="0">
                <a:solidFill>
                  <a:srgbClr val="B60206"/>
                </a:solidFill>
              </a:rPr>
              <a:t>：如果将来数据顺序发生变化，如下所示，还能用</a:t>
            </a:r>
            <a:r>
              <a:rPr lang="en-US" altLang="zh-CN" dirty="0">
                <a:solidFill>
                  <a:srgbClr val="B60206"/>
                </a:solidFill>
              </a:rPr>
              <a:t>`list1[0]`</a:t>
            </a:r>
            <a:r>
              <a:rPr lang="zh-CN" altLang="en-US" dirty="0">
                <a:solidFill>
                  <a:srgbClr val="B60206"/>
                </a:solidFill>
              </a:rPr>
              <a:t>访问到数据</a:t>
            </a:r>
            <a:r>
              <a:rPr lang="en-US" altLang="zh-CN" dirty="0">
                <a:solidFill>
                  <a:srgbClr val="B60206"/>
                </a:solidFill>
              </a:rPr>
              <a:t>'Tom'</a:t>
            </a:r>
            <a:r>
              <a:rPr lang="zh-CN" altLang="en-US" dirty="0">
                <a:solidFill>
                  <a:srgbClr val="B60206"/>
                </a:solidFill>
              </a:rPr>
              <a:t>吗？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答：不能，数据</a:t>
            </a:r>
            <a:r>
              <a:rPr lang="en-US" altLang="zh-CN" dirty="0"/>
              <a:t>'Tom'</a:t>
            </a:r>
            <a:r>
              <a:rPr lang="zh-CN" altLang="en-US" dirty="0"/>
              <a:t>此时下标为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思考</a:t>
            </a:r>
            <a:r>
              <a:rPr lang="en-US" altLang="zh-CN" dirty="0">
                <a:solidFill>
                  <a:srgbClr val="B60206"/>
                </a:solidFill>
              </a:rPr>
              <a:t>4</a:t>
            </a:r>
            <a:r>
              <a:rPr lang="zh-CN" altLang="en-US" dirty="0">
                <a:solidFill>
                  <a:srgbClr val="B60206"/>
                </a:solidFill>
              </a:rPr>
              <a:t>：数据顺序发生变化，每个数据的下标也会随之变化，如何保证数据顺序变化前后能使用同一的标准查找数据呢？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答：字典，字典里面的数据是以</a:t>
            </a:r>
            <a:r>
              <a:rPr lang="zh-CN" altLang="en-US" dirty="0">
                <a:solidFill>
                  <a:srgbClr val="B60206"/>
                </a:solidFill>
              </a:rPr>
              <a:t>键值对</a:t>
            </a:r>
            <a:r>
              <a:rPr lang="zh-CN" altLang="en-US" dirty="0"/>
              <a:t>形式出现，字典数据和数据顺序没有关系，即字典不支持下标，后期无论数据如何变化，只需要按照对应的键的名字查找数据即可。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</a:t>
            </a:r>
            <a:r>
              <a:rPr lang="zh-CN" altLang="en-US"/>
              <a:t>及其应用场景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、为什么需要字典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2" y="2547993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['Tom', 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20]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807245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list1[0]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4682587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list1 = ['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20, 'Tom']</a:t>
            </a:r>
          </a:p>
        </p:txBody>
      </p:sp>
    </p:spTree>
    <p:extLst>
      <p:ext uri="{BB962C8B-B14F-4D97-AF65-F5344CB8AC3E}">
        <p14:creationId xmlns:p14="http://schemas.microsoft.com/office/powerpoint/2010/main" val="16571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字典特点：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符号为</a:t>
            </a:r>
            <a:r>
              <a:rPr lang="zh-CN" altLang="en-US" dirty="0">
                <a:solidFill>
                  <a:srgbClr val="B60206"/>
                </a:solidFill>
              </a:rPr>
              <a:t>大括号（花括号）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数据为</a:t>
            </a:r>
            <a:r>
              <a:rPr lang="zh-CN" altLang="en-US" dirty="0">
                <a:solidFill>
                  <a:srgbClr val="B60206"/>
                </a:solidFill>
              </a:rPr>
              <a:t>键值对</a:t>
            </a:r>
            <a:r>
              <a:rPr lang="zh-CN" altLang="en-US" dirty="0"/>
              <a:t>形式出现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各个键值对之间用</a:t>
            </a:r>
            <a:r>
              <a:rPr lang="zh-CN" altLang="en-US" dirty="0">
                <a:solidFill>
                  <a:srgbClr val="B60206"/>
                </a:solidFill>
              </a:rPr>
              <a:t>逗号</a:t>
            </a:r>
            <a:r>
              <a:rPr lang="zh-CN" altLang="en-US" dirty="0"/>
              <a:t>隔开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、字典的定义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3755920"/>
            <a:ext cx="1066685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有数据字典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空字典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dict2 = {}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dict3 =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717495" y="602310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1085446" y="6054570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注意：一般称冒号前面的为键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(key)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，简称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；冒号后面的为值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(value)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，简称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；</a:t>
            </a:r>
            <a:r>
              <a:rPr lang="en-US" altLang="zh-CN" sz="1400" dirty="0" err="1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key:value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就是我们通常说的键值对了。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820969" y="5638004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710881" y="5738991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81396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注：</a:t>
            </a:r>
            <a:r>
              <a:rPr lang="zh-CN" altLang="en-US" dirty="0">
                <a:solidFill>
                  <a:srgbClr val="B70006"/>
                </a:solidFill>
              </a:rPr>
              <a:t>如果</a:t>
            </a:r>
            <a:r>
              <a:rPr lang="en-US" altLang="zh-CN" dirty="0">
                <a:solidFill>
                  <a:srgbClr val="B70006"/>
                </a:solidFill>
              </a:rPr>
              <a:t>key</a:t>
            </a:r>
            <a:r>
              <a:rPr lang="zh-CN" altLang="en-US" dirty="0">
                <a:solidFill>
                  <a:srgbClr val="B70006"/>
                </a:solidFill>
              </a:rPr>
              <a:t>存在则修改这个</a:t>
            </a:r>
            <a:r>
              <a:rPr lang="en-US" altLang="zh-CN" dirty="0">
                <a:solidFill>
                  <a:srgbClr val="B70006"/>
                </a:solidFill>
              </a:rPr>
              <a:t>key</a:t>
            </a:r>
            <a:r>
              <a:rPr lang="zh-CN" altLang="en-US" dirty="0">
                <a:solidFill>
                  <a:srgbClr val="B70006"/>
                </a:solidFill>
              </a:rPr>
              <a:t>对应的值；如果</a:t>
            </a:r>
            <a:r>
              <a:rPr lang="en-US" altLang="zh-CN" dirty="0">
                <a:solidFill>
                  <a:srgbClr val="B70006"/>
                </a:solidFill>
              </a:rPr>
              <a:t>key</a:t>
            </a:r>
            <a:r>
              <a:rPr lang="zh-CN" altLang="en-US" dirty="0">
                <a:solidFill>
                  <a:srgbClr val="B70006"/>
                </a:solidFill>
              </a:rPr>
              <a:t>不存在则新增此键值对。</a:t>
            </a:r>
            <a:endParaRPr lang="en-US" altLang="zh-CN" dirty="0">
              <a:solidFill>
                <a:srgbClr val="B700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、字典的</a:t>
            </a:r>
            <a:r>
              <a:rPr lang="en-US" altLang="zh-CN" dirty="0"/>
              <a:t>"</a:t>
            </a:r>
            <a:r>
              <a:rPr lang="zh-CN" altLang="en-US" dirty="0"/>
              <a:t>增</a:t>
            </a:r>
            <a:r>
              <a:rPr lang="en-US" altLang="zh-CN" dirty="0"/>
              <a:t>"</a:t>
            </a:r>
            <a:r>
              <a:rPr lang="zh-CN" altLang="en-US" dirty="0"/>
              <a:t>操作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0319" y="2158126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字典序列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[key] = value</a:t>
            </a: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717495" y="602310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1085446" y="6054570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注意：字典为可变类型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820969" y="5638004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710881" y="5738991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0319" y="2998501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dict1['name'] = 'Rose'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{'name': 'Rose', 'age': 20, 'gender': 'male'}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dict1['id'] = 110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{'name': 'Rose', 'age': 20, 'gender': 'male', 'id': 110}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print(dict1)</a:t>
            </a:r>
          </a:p>
        </p:txBody>
      </p:sp>
    </p:spTree>
    <p:extLst>
      <p:ext uri="{BB962C8B-B14F-4D97-AF65-F5344CB8AC3E}">
        <p14:creationId xmlns:p14="http://schemas.microsoft.com/office/powerpoint/2010/main" val="246829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del() / del</a:t>
            </a:r>
            <a:r>
              <a:rPr lang="zh-CN" altLang="en-US" dirty="0">
                <a:solidFill>
                  <a:srgbClr val="B60206"/>
                </a:solidFill>
              </a:rPr>
              <a:t>：删除字典或删除字典中指定键值对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clear()</a:t>
            </a:r>
            <a:r>
              <a:rPr lang="zh-CN" altLang="en-US" dirty="0">
                <a:solidFill>
                  <a:srgbClr val="B60206"/>
                </a:solidFill>
              </a:rPr>
              <a:t>：清空字典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、字典的</a:t>
            </a:r>
            <a:r>
              <a:rPr lang="en-US" altLang="zh-CN" dirty="0"/>
              <a:t>"</a:t>
            </a:r>
            <a:r>
              <a:rPr lang="zh-CN" altLang="en-US" dirty="0"/>
              <a:t>删</a:t>
            </a:r>
            <a:r>
              <a:rPr lang="en-US" altLang="zh-CN" dirty="0"/>
              <a:t>"</a:t>
            </a:r>
            <a:r>
              <a:rPr lang="zh-CN" altLang="en-US" dirty="0"/>
              <a:t>操作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2" y="2213135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 dict1['gender']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{'name': 'Tom', 'age': 20}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print(dict1)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2" y="4253009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 = {'name': 'Tom', 'age': 20, 'gender': 'male'}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dict1.clear()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print(dict1)  # {}</a:t>
            </a:r>
          </a:p>
        </p:txBody>
      </p:sp>
    </p:spTree>
    <p:extLst>
      <p:ext uri="{BB962C8B-B14F-4D97-AF65-F5344CB8AC3E}">
        <p14:creationId xmlns:p14="http://schemas.microsoft.com/office/powerpoint/2010/main" val="123358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、字典的</a:t>
            </a:r>
            <a:r>
              <a:rPr lang="en-US" altLang="zh-CN" dirty="0"/>
              <a:t>"</a:t>
            </a:r>
            <a:r>
              <a:rPr lang="zh-CN" altLang="en-US" dirty="0"/>
              <a:t>改</a:t>
            </a:r>
            <a:r>
              <a:rPr lang="en-US" altLang="zh-CN" dirty="0"/>
              <a:t>"</a:t>
            </a:r>
            <a:r>
              <a:rPr lang="zh-CN" altLang="en-US" dirty="0"/>
              <a:t>操作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52252" y="2213135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字典序列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[key] = value</a:t>
            </a: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758867" y="321252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1126818" y="3243993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注意：如果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存在则修改这个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对应的值 ；如果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不存在则新增此键值对。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862341" y="2827427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752253" y="292841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081949054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9780</TotalTime>
  <Words>3235</Words>
  <Application>Microsoft Macintosh PowerPoint</Application>
  <PresentationFormat>宽屏</PresentationFormat>
  <Paragraphs>494</Paragraphs>
  <Slides>37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阿里巴巴普惠体</vt:lpstr>
      <vt:lpstr>等线</vt:lpstr>
      <vt:lpstr>黑体</vt:lpstr>
      <vt:lpstr>Alibaba PuHuiTi B</vt:lpstr>
      <vt:lpstr>Alibaba PuHuiTi M</vt:lpstr>
      <vt:lpstr>Alibaba PuHuiTi R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Python数据序列（下）</vt:lpstr>
      <vt:lpstr>PowerPoint 演示文稿</vt:lpstr>
      <vt:lpstr>PowerPoint 演示文稿</vt:lpstr>
      <vt:lpstr>字典的定义及其应用场景</vt:lpstr>
      <vt:lpstr>字典的定义及其应用场景</vt:lpstr>
      <vt:lpstr>字典的定义及其应用场景</vt:lpstr>
      <vt:lpstr>字典的定义及其应用场景</vt:lpstr>
      <vt:lpstr>字典的定义及其应用场景</vt:lpstr>
      <vt:lpstr>字典的定义及其应用场景</vt:lpstr>
      <vt:lpstr>字典的定义及其应用场景</vt:lpstr>
      <vt:lpstr>字典的定义及其应用场景</vt:lpstr>
      <vt:lpstr>字典的定义及其应用场景</vt:lpstr>
      <vt:lpstr>字典的循环遍历</vt:lpstr>
      <vt:lpstr>集合的定义及其应用场景</vt:lpstr>
      <vt:lpstr>集合的定义及其应用场景</vt:lpstr>
      <vt:lpstr>集合的定义及其应用场景</vt:lpstr>
      <vt:lpstr>集合的定义及其应用场景</vt:lpstr>
      <vt:lpstr>集合的定义及其应用场景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列表集合字典推导式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数据序列的公共方法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726</cp:revision>
  <dcterms:created xsi:type="dcterms:W3CDTF">2020-03-31T02:23:27Z</dcterms:created>
  <dcterms:modified xsi:type="dcterms:W3CDTF">2021-07-05T10:37:59Z</dcterms:modified>
</cp:coreProperties>
</file>