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29"/>
  </p:notesMasterIdLst>
  <p:handoutMasterIdLst>
    <p:handoutMasterId r:id="rId30"/>
  </p:handoutMasterIdLst>
  <p:sldIdLst>
    <p:sldId id="462" r:id="rId8"/>
    <p:sldId id="463" r:id="rId9"/>
    <p:sldId id="464" r:id="rId10"/>
    <p:sldId id="466" r:id="rId11"/>
    <p:sldId id="564" r:id="rId12"/>
    <p:sldId id="599" r:id="rId13"/>
    <p:sldId id="578" r:id="rId14"/>
    <p:sldId id="577" r:id="rId15"/>
    <p:sldId id="579" r:id="rId16"/>
    <p:sldId id="580" r:id="rId17"/>
    <p:sldId id="581" r:id="rId18"/>
    <p:sldId id="582" r:id="rId19"/>
    <p:sldId id="583" r:id="rId20"/>
    <p:sldId id="585" r:id="rId21"/>
    <p:sldId id="586" r:id="rId22"/>
    <p:sldId id="587" r:id="rId23"/>
    <p:sldId id="588" r:id="rId24"/>
    <p:sldId id="589" r:id="rId25"/>
    <p:sldId id="590" r:id="rId26"/>
    <p:sldId id="591" r:id="rId27"/>
    <p:sldId id="26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04F"/>
    <a:srgbClr val="B60206"/>
    <a:srgbClr val="B70006"/>
    <a:srgbClr val="AD2B26"/>
    <a:srgbClr val="FFFFE4"/>
    <a:srgbClr val="919191"/>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91942" autoAdjust="0"/>
  </p:normalViewPr>
  <p:slideViewPr>
    <p:cSldViewPr snapToGrid="0">
      <p:cViewPr varScale="1">
        <p:scale>
          <a:sx n="111" d="100"/>
          <a:sy n="111" d="100"/>
        </p:scale>
        <p:origin x="240" y="296"/>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2021/7/7</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21289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18</a:t>
            </a:fld>
            <a:endParaRPr lang="zh-CN" altLang="en-US"/>
          </a:p>
        </p:txBody>
      </p:sp>
    </p:spTree>
    <p:extLst>
      <p:ext uri="{BB962C8B-B14F-4D97-AF65-F5344CB8AC3E}">
        <p14:creationId xmlns:p14="http://schemas.microsoft.com/office/powerpoint/2010/main" val="328109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19</a:t>
            </a:fld>
            <a:endParaRPr lang="zh-CN" altLang="en-US"/>
          </a:p>
        </p:txBody>
      </p:sp>
    </p:spTree>
    <p:extLst>
      <p:ext uri="{BB962C8B-B14F-4D97-AF65-F5344CB8AC3E}">
        <p14:creationId xmlns:p14="http://schemas.microsoft.com/office/powerpoint/2010/main" val="6720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345766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396164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2343718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11</a:t>
            </a:fld>
            <a:endParaRPr lang="zh-CN" altLang="en-US"/>
          </a:p>
        </p:txBody>
      </p:sp>
    </p:spTree>
    <p:extLst>
      <p:ext uri="{BB962C8B-B14F-4D97-AF65-F5344CB8AC3E}">
        <p14:creationId xmlns:p14="http://schemas.microsoft.com/office/powerpoint/2010/main" val="194517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12</a:t>
            </a:fld>
            <a:endParaRPr lang="zh-CN" altLang="en-US"/>
          </a:p>
        </p:txBody>
      </p:sp>
    </p:spTree>
    <p:extLst>
      <p:ext uri="{BB962C8B-B14F-4D97-AF65-F5344CB8AC3E}">
        <p14:creationId xmlns:p14="http://schemas.microsoft.com/office/powerpoint/2010/main" val="96589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271968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15</a:t>
            </a:fld>
            <a:endParaRPr lang="zh-CN" altLang="en-US"/>
          </a:p>
        </p:txBody>
      </p:sp>
    </p:spTree>
    <p:extLst>
      <p:ext uri="{BB962C8B-B14F-4D97-AF65-F5344CB8AC3E}">
        <p14:creationId xmlns:p14="http://schemas.microsoft.com/office/powerpoint/2010/main" val="162487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293028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259491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lang="en-US" altLang="zh-CN" b="1" dirty="0"/>
              <a:t>Python</a:t>
            </a:r>
            <a:r>
              <a:rPr lang="zh-CN" altLang="en-US" dirty="0"/>
              <a:t>函数（下）</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kumimoji="1" lang="zh-CN" altLang="en-US" dirty="0"/>
              <a:t>人生苦短，我学</a:t>
            </a:r>
            <a:r>
              <a:rPr kumimoji="1" lang="en-US" altLang="zh-CN" dirty="0"/>
              <a:t>Python!</a:t>
            </a:r>
            <a:endParaRPr kumimoji="1" lang="zh-CN" altLang="en-US" dirty="0"/>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646133"/>
            <a:ext cx="10749598" cy="4725791"/>
          </a:xfrm>
        </p:spPr>
        <p:txBody>
          <a:bodyPr/>
          <a:lstStyle/>
          <a:p>
            <a:pPr marL="0" indent="0">
              <a:buNone/>
            </a:pPr>
            <a:r>
              <a:rPr lang="zh-CN" altLang="en-US" dirty="0"/>
              <a:t>所谓递归，就是会在函数内部代码中，调用这个函数本身，所以，我们必须要找出</a:t>
            </a:r>
            <a:r>
              <a:rPr lang="zh-CN" altLang="en-US" b="1" dirty="0">
                <a:solidFill>
                  <a:srgbClr val="B60206"/>
                </a:solidFill>
              </a:rPr>
              <a:t>递归的结束条件</a:t>
            </a:r>
            <a:r>
              <a:rPr lang="zh-CN" altLang="en-US" dirty="0"/>
              <a:t>，不然的话，会一直调用自己，进入无底洞。也就是说，我们需要找出</a:t>
            </a:r>
            <a:r>
              <a:rPr lang="zh-CN" altLang="en-US" b="1" dirty="0">
                <a:solidFill>
                  <a:srgbClr val="B60206"/>
                </a:solidFill>
              </a:rPr>
              <a:t>当参数为啥时，递归结束，之后直接把结果返回</a:t>
            </a:r>
            <a:r>
              <a:rPr lang="zh-CN" altLang="en-US" dirty="0"/>
              <a:t>，请注意，这个时候我们必须能根据这个参数的值，能够</a:t>
            </a:r>
            <a:r>
              <a:rPr lang="zh-CN" altLang="en-US" b="1" dirty="0"/>
              <a:t>直接</a:t>
            </a:r>
            <a:r>
              <a:rPr lang="zh-CN" altLang="en-US" dirty="0"/>
              <a:t>知道函数的结果是什么。</a:t>
            </a:r>
            <a:endParaRPr lang="en-US" altLang="zh-CN" dirty="0"/>
          </a:p>
          <a:p>
            <a:pPr marL="0" indent="0">
              <a:buNone/>
            </a:pPr>
            <a:endParaRPr lang="en-US" altLang="zh-CN" dirty="0"/>
          </a:p>
          <a:p>
            <a:pPr marL="0" indent="0">
              <a:buNone/>
            </a:pPr>
            <a:r>
              <a:rPr lang="zh-CN" altLang="en-US" dirty="0"/>
              <a:t>例如，上面那个例子，当 </a:t>
            </a:r>
            <a:r>
              <a:rPr lang="en-US" altLang="zh-CN" dirty="0"/>
              <a:t>n = 1 </a:t>
            </a:r>
            <a:r>
              <a:rPr lang="zh-CN" altLang="en-US" dirty="0"/>
              <a:t>时，那你应该能够直接知道 </a:t>
            </a:r>
            <a:r>
              <a:rPr lang="en-US" altLang="zh-CN" dirty="0"/>
              <a:t>f(n) </a:t>
            </a:r>
            <a:r>
              <a:rPr lang="zh-CN" altLang="en-US" dirty="0"/>
              <a:t>是啥吧？此时，</a:t>
            </a:r>
            <a:r>
              <a:rPr lang="en-US" altLang="zh-CN" dirty="0"/>
              <a:t>f(1) = 1</a:t>
            </a:r>
            <a:r>
              <a:rPr lang="zh-CN" altLang="en-US" dirty="0"/>
              <a:t>。完善我们函数内部的代码，把第二要素加进代码里面，如下：</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a:solidFill>
                  <a:srgbClr val="B60206"/>
                </a:solidFill>
              </a:rPr>
              <a:t>☆寻找递归结束条件</a:t>
            </a:r>
            <a:endParaRPr lang="en-US" altLang="zh-CN" dirty="0">
              <a:solidFill>
                <a:srgbClr val="B60206"/>
              </a:solidFill>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710880" y="4189056"/>
            <a:ext cx="10666853" cy="1384995"/>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不为</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 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352540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457271"/>
            <a:ext cx="10749598" cy="5004923"/>
          </a:xfrm>
        </p:spPr>
        <p:txBody>
          <a:bodyPr/>
          <a:lstStyle/>
          <a:p>
            <a:pPr marL="0" indent="0">
              <a:buNone/>
            </a:pPr>
            <a:r>
              <a:rPr lang="zh-CN" altLang="en-US" dirty="0"/>
              <a:t>有有很多小伙伴可能会说，当 </a:t>
            </a:r>
            <a:r>
              <a:rPr lang="en-US" altLang="zh-CN" dirty="0"/>
              <a:t>n = 2 </a:t>
            </a:r>
            <a:r>
              <a:rPr lang="zh-CN" altLang="en-US" dirty="0"/>
              <a:t>时，那我们可以直接知道 </a:t>
            </a:r>
            <a:r>
              <a:rPr lang="en-US" altLang="zh-CN" dirty="0"/>
              <a:t>f(n) </a:t>
            </a:r>
            <a:r>
              <a:rPr lang="zh-CN" altLang="en-US" dirty="0"/>
              <a:t>等于多少啊，那我可以把 </a:t>
            </a:r>
            <a:r>
              <a:rPr lang="en-US" altLang="zh-CN" dirty="0"/>
              <a:t>n = 2 </a:t>
            </a:r>
            <a:r>
              <a:rPr lang="zh-CN" altLang="en-US" dirty="0"/>
              <a:t>作为递归的结束条件吗？当然可以，只要你觉得参数是什么时，你能够直接知道函数的结果，那么你就可以把这个参数作为结束的条件，所以下面这段代码也是可以的。</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注意我代码里面写的注释，假设 </a:t>
            </a:r>
            <a:r>
              <a:rPr lang="en-US" altLang="zh-CN" dirty="0"/>
              <a:t>n &gt;= 2</a:t>
            </a:r>
            <a:r>
              <a:rPr lang="zh-CN" altLang="en-US" dirty="0"/>
              <a:t>，因为如果 </a:t>
            </a:r>
            <a:r>
              <a:rPr lang="en-US" altLang="zh-CN" dirty="0"/>
              <a:t>n = 1</a:t>
            </a:r>
            <a:r>
              <a:rPr lang="zh-CN" altLang="en-US" dirty="0"/>
              <a:t>时，会被漏掉，当 </a:t>
            </a:r>
            <a:r>
              <a:rPr lang="en-US" altLang="zh-CN" dirty="0"/>
              <a:t>n &lt;= 2</a:t>
            </a:r>
            <a:r>
              <a:rPr lang="zh-CN" altLang="en-US" dirty="0"/>
              <a:t>时，</a:t>
            </a:r>
            <a:r>
              <a:rPr lang="en-US" altLang="zh-CN" dirty="0"/>
              <a:t>f(n) = n</a:t>
            </a:r>
            <a:r>
              <a:rPr lang="zh-CN" altLang="en-US" dirty="0"/>
              <a:t>，所以为了更加严谨，我们可以写成这样：</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a:solidFill>
                  <a:srgbClr val="B60206"/>
                </a:solidFill>
              </a:rPr>
              <a:t>☆寻找递归结束条件</a:t>
            </a:r>
            <a:endParaRPr lang="en-US" altLang="zh-CN" dirty="0">
              <a:solidFill>
                <a:srgbClr val="B60206"/>
              </a:solidFill>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752251" y="2678497"/>
            <a:ext cx="10666853" cy="1384995"/>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n&gt;=2)</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7" name="TextBox 3">
            <a:extLst>
              <a:ext uri="{FF2B5EF4-FFF2-40B4-BE49-F238E27FC236}">
                <a16:creationId xmlns:a16="http://schemas.microsoft.com/office/drawing/2014/main" id="{0C998B78-AB18-3C47-A1C7-25AE9A3A40B0}"/>
              </a:ext>
            </a:extLst>
          </p:cNvPr>
          <p:cNvSpPr txBox="1"/>
          <p:nvPr/>
        </p:nvSpPr>
        <p:spPr>
          <a:xfrm>
            <a:off x="752251" y="5077199"/>
            <a:ext cx="10666853" cy="1384995"/>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不为</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&lt;=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397708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457271"/>
            <a:ext cx="10749598" cy="5004923"/>
          </a:xfrm>
        </p:spPr>
        <p:txBody>
          <a:bodyPr/>
          <a:lstStyle/>
          <a:p>
            <a:pPr marL="0" indent="0">
              <a:buNone/>
            </a:pPr>
            <a:r>
              <a:rPr lang="zh-CN" altLang="en-US" dirty="0"/>
              <a:t>第三要素就是，我们要</a:t>
            </a:r>
            <a:r>
              <a:rPr lang="zh-CN" altLang="en-US" b="1" dirty="0">
                <a:solidFill>
                  <a:srgbClr val="B60206"/>
                </a:solidFill>
              </a:rPr>
              <a:t>不断缩小参数的范围</a:t>
            </a:r>
            <a:r>
              <a:rPr lang="zh-CN" altLang="en-US" dirty="0"/>
              <a:t>，缩小之后，我们可以通过一些辅助的变量或者操作，使原函数的结果不变。</a:t>
            </a:r>
          </a:p>
          <a:p>
            <a:pPr marL="0" indent="0">
              <a:buNone/>
            </a:pPr>
            <a:r>
              <a:rPr lang="zh-CN" altLang="en-US" dirty="0"/>
              <a:t>例如，</a:t>
            </a:r>
            <a:r>
              <a:rPr lang="en-US" altLang="zh-CN" dirty="0"/>
              <a:t>f(n) </a:t>
            </a:r>
            <a:r>
              <a:rPr lang="zh-CN" altLang="en-US" dirty="0"/>
              <a:t>这个范围比较大，我们可以</a:t>
            </a:r>
            <a:r>
              <a:rPr lang="zh-CN" altLang="en-US" dirty="0">
                <a:solidFill>
                  <a:srgbClr val="B60206"/>
                </a:solidFill>
              </a:rPr>
              <a:t>让 </a:t>
            </a:r>
            <a:r>
              <a:rPr lang="en-US" altLang="zh-CN" dirty="0">
                <a:solidFill>
                  <a:srgbClr val="B60206"/>
                </a:solidFill>
              </a:rPr>
              <a:t>f(n) = n * f(n-1)</a:t>
            </a:r>
            <a:r>
              <a:rPr lang="zh-CN" altLang="en-US" dirty="0"/>
              <a:t>。这样，范围就由 </a:t>
            </a:r>
            <a:r>
              <a:rPr lang="en-US" altLang="zh-CN" dirty="0"/>
              <a:t>n </a:t>
            </a:r>
            <a:r>
              <a:rPr lang="zh-CN" altLang="en-US" dirty="0"/>
              <a:t>变成了 </a:t>
            </a:r>
            <a:r>
              <a:rPr lang="en-US" altLang="zh-CN" dirty="0"/>
              <a:t>n-1 </a:t>
            </a:r>
            <a:r>
              <a:rPr lang="zh-CN" altLang="en-US" dirty="0"/>
              <a:t>了，范围变小了，并且为了原函数</a:t>
            </a:r>
            <a:r>
              <a:rPr lang="en-US" altLang="zh-CN" dirty="0"/>
              <a:t>f(n) </a:t>
            </a:r>
            <a:r>
              <a:rPr lang="zh-CN" altLang="en-US" dirty="0"/>
              <a:t>不变，我们需要让 </a:t>
            </a:r>
            <a:r>
              <a:rPr lang="en-US" altLang="zh-CN" dirty="0"/>
              <a:t>f(n-1) </a:t>
            </a:r>
            <a:r>
              <a:rPr lang="zh-CN" altLang="en-US" dirty="0"/>
              <a:t>乘以 </a:t>
            </a:r>
            <a:r>
              <a:rPr lang="en-US" altLang="zh-CN" dirty="0"/>
              <a:t>n</a:t>
            </a:r>
            <a:r>
              <a:rPr lang="zh-CN" altLang="en-US" dirty="0"/>
              <a:t>。</a:t>
            </a:r>
          </a:p>
          <a:p>
            <a:pPr marL="0" indent="0">
              <a:buNone/>
            </a:pPr>
            <a:r>
              <a:rPr lang="zh-CN" altLang="en-US" dirty="0"/>
              <a:t>说白了，就是要找到原函数的一个等价关系式，</a:t>
            </a:r>
            <a:r>
              <a:rPr lang="en-US" altLang="zh-CN" dirty="0"/>
              <a:t>f(n) </a:t>
            </a:r>
            <a:r>
              <a:rPr lang="zh-CN" altLang="en-US" dirty="0"/>
              <a:t>的等价关系式为 </a:t>
            </a:r>
            <a:r>
              <a:rPr lang="en-US" altLang="zh-CN" dirty="0"/>
              <a:t>n * f(n-1)</a:t>
            </a:r>
            <a:r>
              <a:rPr lang="zh-CN" altLang="en-US" dirty="0"/>
              <a:t>，即</a:t>
            </a:r>
          </a:p>
          <a:p>
            <a:pPr marL="0" indent="0">
              <a:buNone/>
            </a:pPr>
            <a:r>
              <a:rPr lang="en-US" altLang="zh-CN" dirty="0">
                <a:solidFill>
                  <a:srgbClr val="B60206"/>
                </a:solidFill>
              </a:rPr>
              <a:t>f(n) = n * f(n-1)</a:t>
            </a:r>
          </a:p>
          <a:p>
            <a:pPr marL="0" indent="0">
              <a:buNone/>
            </a:pPr>
            <a:endParaRPr lang="en-US" altLang="zh-CN" dirty="0">
              <a:solidFill>
                <a:srgbClr val="B60206"/>
              </a:solidFill>
            </a:endParaRPr>
          </a:p>
          <a:p>
            <a:pPr marL="0" indent="0">
              <a:buNone/>
            </a:pPr>
            <a:r>
              <a:rPr lang="zh-CN" altLang="en-US" dirty="0"/>
              <a:t>找出了这个等价，继续完善我们的代码，我们把这个等价式写进函数里。如下：</a:t>
            </a:r>
            <a:endParaRPr lang="zh-CN" altLang="en-US" dirty="0">
              <a:solidFill>
                <a:srgbClr val="B60206"/>
              </a:solidFill>
            </a:endParaRP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a:solidFill>
                  <a:srgbClr val="B60206"/>
                </a:solidFill>
              </a:rPr>
              <a:t>☆找出函数的等价关系式</a:t>
            </a:r>
            <a:endParaRPr lang="en-US" altLang="zh-CN" dirty="0">
              <a:solidFill>
                <a:srgbClr val="B60206"/>
              </a:solidFill>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752252" y="4778815"/>
            <a:ext cx="10666853" cy="1815882"/>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不为</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&lt;=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的等价操作写进去</a:t>
            </a:r>
          </a:p>
          <a:p>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 f(n-1) * 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286737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① 明确你这个函数想要干什么</a:t>
            </a:r>
            <a:endParaRPr lang="en-US" altLang="zh-CN" dirty="0">
              <a:solidFill>
                <a:srgbClr val="B60206"/>
              </a:solidFill>
            </a:endParaRPr>
          </a:p>
          <a:p>
            <a:pPr marL="0" indent="0">
              <a:buNone/>
            </a:pPr>
            <a:r>
              <a:rPr lang="zh-CN" altLang="en-US" dirty="0">
                <a:solidFill>
                  <a:srgbClr val="B60206"/>
                </a:solidFill>
              </a:rPr>
              <a:t>② 寻找递归结束条件</a:t>
            </a:r>
            <a:endParaRPr lang="en-US" altLang="zh-CN" dirty="0">
              <a:solidFill>
                <a:srgbClr val="B60206"/>
              </a:solidFill>
            </a:endParaRPr>
          </a:p>
          <a:p>
            <a:pPr marL="0" indent="0">
              <a:buNone/>
            </a:pPr>
            <a:r>
              <a:rPr lang="zh-CN" altLang="en-US" dirty="0">
                <a:solidFill>
                  <a:srgbClr val="B60206"/>
                </a:solidFill>
              </a:rPr>
              <a:t>③ 找出函数的等价关系式</a:t>
            </a:r>
            <a:endParaRPr lang="en-US" altLang="zh-CN" dirty="0">
              <a:solidFill>
                <a:srgbClr val="B60206"/>
              </a:solidFill>
            </a:endParaRPr>
          </a:p>
          <a:p>
            <a:pPr marL="0" indent="0">
              <a:buNone/>
            </a:pPr>
            <a:endParaRPr lang="en-US" altLang="zh-CN" dirty="0">
              <a:solidFill>
                <a:srgbClr val="B60206"/>
              </a:solidFill>
            </a:endParaRPr>
          </a:p>
          <a:p>
            <a:pPr marL="0" indent="0">
              <a:buNone/>
            </a:pPr>
            <a:endParaRPr lang="en-US" altLang="zh-CN" dirty="0">
              <a:solidFill>
                <a:srgbClr val="B60206"/>
              </a:solidFill>
            </a:endParaRPr>
          </a:p>
          <a:p>
            <a:pPr marL="0" indent="0" algn="ctr">
              <a:buNone/>
            </a:pPr>
            <a:r>
              <a:rPr lang="zh-CN" altLang="en-US" sz="1800" dirty="0">
                <a:solidFill>
                  <a:srgbClr val="B60206"/>
                </a:solidFill>
              </a:rPr>
              <a:t>这就是递归最重要的三要素，每次做递归的时候，你就强迫自己试着去寻找这三个要素。</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a:t>递归三要素总结</a:t>
            </a:r>
          </a:p>
        </p:txBody>
      </p:sp>
    </p:spTree>
    <p:extLst>
      <p:ext uri="{BB962C8B-B14F-4D97-AF65-F5344CB8AC3E}">
        <p14:creationId xmlns:p14="http://schemas.microsoft.com/office/powerpoint/2010/main" val="410139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lumMod val="65000"/>
                    <a:lumOff val="35000"/>
                  </a:schemeClr>
                </a:solidFill>
              </a:rPr>
              <a:t>lambda </a:t>
            </a:r>
            <a:r>
              <a:rPr lang="zh-CN" altLang="en-US" dirty="0">
                <a:solidFill>
                  <a:schemeClr val="tx1">
                    <a:lumMod val="65000"/>
                    <a:lumOff val="35000"/>
                  </a:schemeClr>
                </a:solidFill>
              </a:rPr>
              <a:t>表达式</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302998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如果一个函数有一个返回值，并且只有一句代码，可以使用 </a:t>
            </a:r>
            <a:r>
              <a:rPr lang="en-US" altLang="zh-CN" dirty="0">
                <a:solidFill>
                  <a:srgbClr val="B60206"/>
                </a:solidFill>
              </a:rPr>
              <a:t>lambda</a:t>
            </a:r>
            <a:r>
              <a:rPr lang="zh-CN" altLang="en-US" dirty="0">
                <a:solidFill>
                  <a:srgbClr val="B60206"/>
                </a:solidFill>
              </a:rPr>
              <a:t>简化。</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a:t>1</a:t>
            </a:r>
            <a:r>
              <a:rPr lang="zh-CN" altLang="en-US" dirty="0"/>
              <a:t>、</a:t>
            </a:r>
            <a:r>
              <a:rPr lang="en-US" altLang="zh-CN" dirty="0"/>
              <a:t>lambda</a:t>
            </a:r>
            <a:r>
              <a:rPr lang="zh-CN" altLang="en-US" dirty="0"/>
              <a:t>的应用场景</a:t>
            </a:r>
          </a:p>
        </p:txBody>
      </p:sp>
    </p:spTree>
    <p:extLst>
      <p:ext uri="{BB962C8B-B14F-4D97-AF65-F5344CB8AC3E}">
        <p14:creationId xmlns:p14="http://schemas.microsoft.com/office/powerpoint/2010/main" val="207137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如果一个函数有一个返回值，并且只有一句代码，可以使用 </a:t>
            </a:r>
            <a:r>
              <a:rPr lang="en-US" altLang="zh-CN" dirty="0">
                <a:solidFill>
                  <a:srgbClr val="B60206"/>
                </a:solidFill>
              </a:rPr>
              <a:t>lambda</a:t>
            </a:r>
            <a:r>
              <a:rPr lang="zh-CN" altLang="en-US" dirty="0">
                <a:solidFill>
                  <a:srgbClr val="B60206"/>
                </a:solidFill>
              </a:rPr>
              <a:t>简化。</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a:t>2</a:t>
            </a:r>
            <a:r>
              <a:rPr lang="zh-CN" altLang="en-US" dirty="0"/>
              <a:t>、</a:t>
            </a:r>
            <a:r>
              <a:rPr lang="en-US" altLang="zh-CN" dirty="0"/>
              <a:t>lambda</a:t>
            </a:r>
            <a:r>
              <a:rPr lang="zh-CN" altLang="en-US" dirty="0"/>
              <a:t>语法</a:t>
            </a:r>
          </a:p>
        </p:txBody>
      </p:sp>
      <p:sp>
        <p:nvSpPr>
          <p:cNvPr id="5" name="TextBox 3">
            <a:extLst>
              <a:ext uri="{FF2B5EF4-FFF2-40B4-BE49-F238E27FC236}">
                <a16:creationId xmlns:a16="http://schemas.microsoft.com/office/drawing/2014/main" id="{0C998B78-AB18-3C47-A1C7-25AE9A3A40B0}"/>
              </a:ext>
            </a:extLst>
          </p:cNvPr>
          <p:cNvSpPr txBox="1"/>
          <p:nvPr/>
        </p:nvSpPr>
        <p:spPr>
          <a:xfrm>
            <a:off x="710880" y="2526971"/>
            <a:ext cx="10666853" cy="307777"/>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参数列表 ： 表达式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a16="http://schemas.microsoft.com/office/drawing/2014/main" id="{23197916-4FF1-4C92-AE7A-4520837F4448}"/>
              </a:ext>
            </a:extLst>
          </p:cNvPr>
          <p:cNvSpPr/>
          <p:nvPr/>
        </p:nvSpPr>
        <p:spPr>
          <a:xfrm rot="2651319">
            <a:off x="717495" y="4100685"/>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id="{FC8F3570-2791-42C7-B320-77955401B7FE}"/>
              </a:ext>
            </a:extLst>
          </p:cNvPr>
          <p:cNvSpPr txBox="1"/>
          <p:nvPr/>
        </p:nvSpPr>
        <p:spPr>
          <a:xfrm>
            <a:off x="1085446" y="4214716"/>
            <a:ext cx="9773285" cy="704104"/>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400" dirty="0">
                <a:solidFill>
                  <a:srgbClr val="262626"/>
                </a:solidFill>
                <a:latin typeface="Alibaba PuHuiTi R" pitchFamily="18" charset="-122"/>
                <a:ea typeface="Alibaba PuHuiTi R" pitchFamily="18" charset="-122"/>
                <a:cs typeface="Alibaba PuHuiTi R" pitchFamily="18" charset="-122"/>
              </a:rPr>
              <a:t>lambda</a:t>
            </a:r>
            <a:r>
              <a:rPr lang="zh-CN" altLang="en-US" sz="1400" dirty="0">
                <a:solidFill>
                  <a:srgbClr val="262626"/>
                </a:solidFill>
                <a:latin typeface="Alibaba PuHuiTi R" pitchFamily="18" charset="-122"/>
                <a:ea typeface="Alibaba PuHuiTi R" pitchFamily="18" charset="-122"/>
                <a:cs typeface="Alibaba PuHuiTi R" pitchFamily="18" charset="-122"/>
              </a:rPr>
              <a:t>表达式的参数可有可无，函数的参数在</a:t>
            </a:r>
            <a:r>
              <a:rPr lang="en-US" altLang="zh-CN" sz="1400" dirty="0">
                <a:solidFill>
                  <a:srgbClr val="262626"/>
                </a:solidFill>
                <a:latin typeface="Alibaba PuHuiTi R" pitchFamily="18" charset="-122"/>
                <a:ea typeface="Alibaba PuHuiTi R" pitchFamily="18" charset="-122"/>
                <a:cs typeface="Alibaba PuHuiTi R" pitchFamily="18" charset="-122"/>
              </a:rPr>
              <a:t>lambda</a:t>
            </a:r>
            <a:r>
              <a:rPr lang="zh-CN" altLang="en-US" sz="1400" dirty="0">
                <a:solidFill>
                  <a:srgbClr val="262626"/>
                </a:solidFill>
                <a:latin typeface="Alibaba PuHuiTi R" pitchFamily="18" charset="-122"/>
                <a:ea typeface="Alibaba PuHuiTi R" pitchFamily="18" charset="-122"/>
                <a:cs typeface="Alibaba PuHuiTi R" pitchFamily="18" charset="-122"/>
              </a:rPr>
              <a:t>表达式中完全适用。</a:t>
            </a:r>
            <a:endParaRPr lang="en-US" altLang="zh-CN" sz="1400" dirty="0">
              <a:solidFill>
                <a:srgbClr val="262626"/>
              </a:solidFill>
              <a:latin typeface="Alibaba PuHuiTi R" pitchFamily="18" charset="-122"/>
              <a:ea typeface="Alibaba PuHuiTi R" pitchFamily="18" charset="-122"/>
              <a:cs typeface="Alibaba PuHuiTi R" pitchFamily="18" charset="-122"/>
            </a:endParaRPr>
          </a:p>
          <a:p>
            <a:pPr>
              <a:lnSpc>
                <a:spcPct val="150000"/>
              </a:lnSpc>
            </a:pPr>
            <a:r>
              <a:rPr lang="en-US" altLang="zh-CN" sz="1400" dirty="0">
                <a:solidFill>
                  <a:srgbClr val="262626"/>
                </a:solidFill>
                <a:latin typeface="Alibaba PuHuiTi R" pitchFamily="18" charset="-122"/>
                <a:ea typeface="Alibaba PuHuiTi R" pitchFamily="18" charset="-122"/>
                <a:cs typeface="Alibaba PuHuiTi R" pitchFamily="18" charset="-122"/>
              </a:rPr>
              <a:t>lambda</a:t>
            </a:r>
            <a:r>
              <a:rPr lang="zh-CN" altLang="en-US" sz="1400" dirty="0">
                <a:solidFill>
                  <a:srgbClr val="262626"/>
                </a:solidFill>
                <a:latin typeface="Alibaba PuHuiTi R" pitchFamily="18" charset="-122"/>
                <a:ea typeface="Alibaba PuHuiTi R" pitchFamily="18" charset="-122"/>
                <a:cs typeface="Alibaba PuHuiTi R" pitchFamily="18" charset="-122"/>
              </a:rPr>
              <a:t>表达式能接收任何数量的参数但只能返回一个表达式的值。</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8" name="矩形 7">
            <a:extLst>
              <a:ext uri="{FF2B5EF4-FFF2-40B4-BE49-F238E27FC236}">
                <a16:creationId xmlns:a16="http://schemas.microsoft.com/office/drawing/2014/main" id="{B561BF17-00D8-44F9-BBE1-DC58174FF365}"/>
              </a:ext>
            </a:extLst>
          </p:cNvPr>
          <p:cNvSpPr/>
          <p:nvPr/>
        </p:nvSpPr>
        <p:spPr>
          <a:xfrm>
            <a:off x="820969" y="3715585"/>
            <a:ext cx="10302240" cy="1328053"/>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7521E208-47E6-4A13-99E1-C9CCCAFAB12C}"/>
              </a:ext>
            </a:extLst>
          </p:cNvPr>
          <p:cNvSpPr/>
          <p:nvPr/>
        </p:nvSpPr>
        <p:spPr>
          <a:xfrm>
            <a:off x="710881" y="3816572"/>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801161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如果一个函数有一个返回值，并且只有一句代码，可以使用 </a:t>
            </a:r>
            <a:r>
              <a:rPr lang="en-US" altLang="zh-CN" dirty="0">
                <a:solidFill>
                  <a:srgbClr val="B60206"/>
                </a:solidFill>
              </a:rPr>
              <a:t>lambda</a:t>
            </a:r>
            <a:r>
              <a:rPr lang="zh-CN" altLang="en-US" dirty="0">
                <a:solidFill>
                  <a:srgbClr val="B60206"/>
                </a:solidFill>
              </a:rPr>
              <a:t>简化。</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a:t>3</a:t>
            </a:r>
            <a:r>
              <a:rPr lang="zh-CN" altLang="en-US" dirty="0"/>
              <a:t>、</a:t>
            </a:r>
            <a:r>
              <a:rPr lang="en-US" altLang="zh-CN" dirty="0"/>
              <a:t>lambda</a:t>
            </a:r>
            <a:r>
              <a:rPr lang="zh-CN" altLang="en-US" dirty="0"/>
              <a:t>快速入门</a:t>
            </a:r>
          </a:p>
        </p:txBody>
      </p:sp>
      <p:sp>
        <p:nvSpPr>
          <p:cNvPr id="5" name="TextBox 3">
            <a:extLst>
              <a:ext uri="{FF2B5EF4-FFF2-40B4-BE49-F238E27FC236}">
                <a16:creationId xmlns:a16="http://schemas.microsoft.com/office/drawing/2014/main" id="{0C998B78-AB18-3C47-A1C7-25AE9A3A40B0}"/>
              </a:ext>
            </a:extLst>
          </p:cNvPr>
          <p:cNvSpPr txBox="1"/>
          <p:nvPr/>
        </p:nvSpPr>
        <p:spPr>
          <a:xfrm>
            <a:off x="793626" y="2309370"/>
            <a:ext cx="10666853" cy="289310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函数</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100</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lambda</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fn2 = lambda: 100</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print(fn2())</a:t>
            </a:r>
          </a:p>
        </p:txBody>
      </p:sp>
      <p:pic>
        <p:nvPicPr>
          <p:cNvPr id="10" name="图片 9"/>
          <p:cNvPicPr>
            <a:picLocks noChangeAspect="1"/>
          </p:cNvPicPr>
          <p:nvPr/>
        </p:nvPicPr>
        <p:blipFill>
          <a:blip r:embed="rId3"/>
          <a:stretch>
            <a:fillRect/>
          </a:stretch>
        </p:blipFill>
        <p:spPr>
          <a:xfrm>
            <a:off x="3615217" y="4439465"/>
            <a:ext cx="7061883" cy="515327"/>
          </a:xfrm>
          <a:prstGeom prst="rect">
            <a:avLst/>
          </a:prstGeom>
        </p:spPr>
      </p:pic>
      <p:cxnSp>
        <p:nvCxnSpPr>
          <p:cNvPr id="12" name="直接箭头连接符 11"/>
          <p:cNvCxnSpPr/>
          <p:nvPr/>
        </p:nvCxnSpPr>
        <p:spPr>
          <a:xfrm flipV="1">
            <a:off x="1828800" y="4600876"/>
            <a:ext cx="1703672" cy="192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flipV="1">
            <a:off x="1828800" y="4836242"/>
            <a:ext cx="1703672" cy="192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535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endParaRPr lang="en-US" altLang="zh-CN" dirty="0">
              <a:solidFill>
                <a:srgbClr val="B60206"/>
              </a:solidFill>
            </a:endParaRPr>
          </a:p>
          <a:p>
            <a:pPr marL="0" indent="0">
              <a:buNone/>
            </a:pPr>
            <a:endParaRPr lang="en-US" altLang="zh-CN" dirty="0">
              <a:solidFill>
                <a:srgbClr val="B60206"/>
              </a:solidFill>
            </a:endParaRPr>
          </a:p>
          <a:p>
            <a:pPr marL="0" indent="0">
              <a:buNone/>
            </a:pP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替换后代码：</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a:t>4</a:t>
            </a:r>
            <a:r>
              <a:rPr lang="zh-CN" altLang="en-US" dirty="0"/>
              <a:t>、带参数的</a:t>
            </a:r>
            <a:r>
              <a:rPr lang="en-US" altLang="zh-CN" dirty="0"/>
              <a:t>lambda</a:t>
            </a:r>
            <a:endParaRPr lang="zh-CN" altLang="en-US" dirty="0"/>
          </a:p>
        </p:txBody>
      </p:sp>
      <p:sp>
        <p:nvSpPr>
          <p:cNvPr id="5" name="TextBox 3">
            <a:extLst>
              <a:ext uri="{FF2B5EF4-FFF2-40B4-BE49-F238E27FC236}">
                <a16:creationId xmlns:a16="http://schemas.microsoft.com/office/drawing/2014/main" id="{0C998B78-AB18-3C47-A1C7-25AE9A3A40B0}"/>
              </a:ext>
            </a:extLst>
          </p:cNvPr>
          <p:cNvSpPr txBox="1"/>
          <p:nvPr/>
        </p:nvSpPr>
        <p:spPr>
          <a:xfrm>
            <a:off x="752252" y="1738509"/>
            <a:ext cx="10666853" cy="1384995"/>
          </a:xfrm>
          <a:prstGeom prst="rect">
            <a:avLst/>
          </a:prstGeom>
          <a:solidFill>
            <a:srgbClr val="FFFFE4"/>
          </a:solidFill>
          <a:ln w="3175">
            <a:solidFill>
              <a:srgbClr val="919191"/>
            </a:solidFill>
          </a:ln>
        </p:spPr>
        <p:txBody>
          <a:bodyPr wrap="square">
            <a:spAutoFit/>
          </a:bodyPr>
          <a:lstStyle/>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add(a, b):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add(1,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a:t>
            </a:r>
          </a:p>
        </p:txBody>
      </p:sp>
      <p:sp>
        <p:nvSpPr>
          <p:cNvPr id="9" name="TextBox 3">
            <a:extLst>
              <a:ext uri="{FF2B5EF4-FFF2-40B4-BE49-F238E27FC236}">
                <a16:creationId xmlns:a16="http://schemas.microsoft.com/office/drawing/2014/main" id="{0C998B78-AB18-3C47-A1C7-25AE9A3A40B0}"/>
              </a:ext>
            </a:extLst>
          </p:cNvPr>
          <p:cNvSpPr txBox="1"/>
          <p:nvPr/>
        </p:nvSpPr>
        <p:spPr>
          <a:xfrm>
            <a:off x="710880" y="3998842"/>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b: a + b</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 2))</a:t>
            </a:r>
          </a:p>
        </p:txBody>
      </p:sp>
    </p:spTree>
    <p:extLst>
      <p:ext uri="{BB962C8B-B14F-4D97-AF65-F5344CB8AC3E}">
        <p14:creationId xmlns:p14="http://schemas.microsoft.com/office/powerpoint/2010/main" val="47361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 无参数</a:t>
            </a: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一个参数</a:t>
            </a: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默认参数</a:t>
            </a: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可变参数：*</a:t>
            </a:r>
            <a:r>
              <a:rPr lang="en-US" altLang="zh-CN" dirty="0" err="1">
                <a:solidFill>
                  <a:srgbClr val="B60206"/>
                </a:solidFill>
              </a:rPr>
              <a:t>args</a:t>
            </a: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可变参数：**</a:t>
            </a:r>
            <a:r>
              <a:rPr lang="en-US" altLang="zh-CN" dirty="0" err="1">
                <a:solidFill>
                  <a:srgbClr val="B60206"/>
                </a:solidFill>
              </a:rPr>
              <a:t>kwargs</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a:t>5</a:t>
            </a:r>
            <a:r>
              <a:rPr lang="zh-CN" altLang="en-US" dirty="0"/>
              <a:t>、</a:t>
            </a:r>
            <a:r>
              <a:rPr lang="en-US" altLang="zh-CN" dirty="0"/>
              <a:t>lambda</a:t>
            </a:r>
            <a:r>
              <a:rPr lang="zh-CN" altLang="en-US" dirty="0"/>
              <a:t>参数形式</a:t>
            </a:r>
          </a:p>
        </p:txBody>
      </p:sp>
      <p:sp>
        <p:nvSpPr>
          <p:cNvPr id="9" name="TextBox 3">
            <a:extLst>
              <a:ext uri="{FF2B5EF4-FFF2-40B4-BE49-F238E27FC236}">
                <a16:creationId xmlns:a16="http://schemas.microsoft.com/office/drawing/2014/main" id="{0C998B78-AB18-3C47-A1C7-25AE9A3A40B0}"/>
              </a:ext>
            </a:extLst>
          </p:cNvPr>
          <p:cNvSpPr txBox="1"/>
          <p:nvPr/>
        </p:nvSpPr>
        <p:spPr>
          <a:xfrm>
            <a:off x="710877" y="2064164"/>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100</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a:t>
            </a:r>
          </a:p>
        </p:txBody>
      </p:sp>
      <p:sp>
        <p:nvSpPr>
          <p:cNvPr id="8" name="TextBox 3">
            <a:extLst>
              <a:ext uri="{FF2B5EF4-FFF2-40B4-BE49-F238E27FC236}">
                <a16:creationId xmlns:a16="http://schemas.microsoft.com/office/drawing/2014/main" id="{0C998B78-AB18-3C47-A1C7-25AE9A3A40B0}"/>
              </a:ext>
            </a:extLst>
          </p:cNvPr>
          <p:cNvSpPr txBox="1"/>
          <p:nvPr/>
        </p:nvSpPr>
        <p:spPr>
          <a:xfrm>
            <a:off x="710878" y="2854354"/>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a</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print(fn1('hello world'))</a:t>
            </a:r>
          </a:p>
        </p:txBody>
      </p:sp>
      <p:sp>
        <p:nvSpPr>
          <p:cNvPr id="10" name="TextBox 3">
            <a:extLst>
              <a:ext uri="{FF2B5EF4-FFF2-40B4-BE49-F238E27FC236}">
                <a16:creationId xmlns:a16="http://schemas.microsoft.com/office/drawing/2014/main" id="{0C998B78-AB18-3C47-A1C7-25AE9A3A40B0}"/>
              </a:ext>
            </a:extLst>
          </p:cNvPr>
          <p:cNvSpPr txBox="1"/>
          <p:nvPr/>
        </p:nvSpPr>
        <p:spPr>
          <a:xfrm>
            <a:off x="710878" y="3703326"/>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b, c=100: a + b + c</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print(fn1(10, 20))</a:t>
            </a:r>
          </a:p>
        </p:txBody>
      </p:sp>
      <p:sp>
        <p:nvSpPr>
          <p:cNvPr id="13" name="TextBox 3">
            <a:extLst>
              <a:ext uri="{FF2B5EF4-FFF2-40B4-BE49-F238E27FC236}">
                <a16:creationId xmlns:a16="http://schemas.microsoft.com/office/drawing/2014/main" id="{0C998B78-AB18-3C47-A1C7-25AE9A3A40B0}"/>
              </a:ext>
            </a:extLst>
          </p:cNvPr>
          <p:cNvSpPr txBox="1"/>
          <p:nvPr/>
        </p:nvSpPr>
        <p:spPr>
          <a:xfrm>
            <a:off x="710876" y="4522907"/>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print(fn1(10, 20, 30))    =&gt;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注：这里的可变参数传入到</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之后，返回值为元组。</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TextBox 3">
            <a:extLst>
              <a:ext uri="{FF2B5EF4-FFF2-40B4-BE49-F238E27FC236}">
                <a16:creationId xmlns:a16="http://schemas.microsoft.com/office/drawing/2014/main" id="{0C998B78-AB18-3C47-A1C7-25AE9A3A40B0}"/>
              </a:ext>
            </a:extLst>
          </p:cNvPr>
          <p:cNvSpPr txBox="1"/>
          <p:nvPr/>
        </p:nvSpPr>
        <p:spPr>
          <a:xfrm>
            <a:off x="710876" y="5371879"/>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print(fn1(name='python', age=20))</a:t>
            </a:r>
          </a:p>
        </p:txBody>
      </p:sp>
    </p:spTree>
    <p:extLst>
      <p:ext uri="{BB962C8B-B14F-4D97-AF65-F5344CB8AC3E}">
        <p14:creationId xmlns:p14="http://schemas.microsoft.com/office/powerpoint/2010/main" val="164179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1231" y="756218"/>
            <a:ext cx="5973761" cy="4256405"/>
          </a:xfrm>
        </p:spPr>
        <p:txBody>
          <a:bodyPr/>
          <a:lstStyle/>
          <a:p>
            <a:r>
              <a:rPr lang="zh-CN" altLang="en-US" dirty="0">
                <a:solidFill>
                  <a:srgbClr val="AD2B26"/>
                </a:solidFill>
              </a:rPr>
              <a:t>递归函数</a:t>
            </a:r>
            <a:endParaRPr lang="en-US" altLang="zh-CN" dirty="0">
              <a:solidFill>
                <a:srgbClr val="AD2B26"/>
              </a:solidFill>
            </a:endParaRPr>
          </a:p>
          <a:p>
            <a:r>
              <a:rPr lang="en-US" altLang="zh-CN" dirty="0">
                <a:solidFill>
                  <a:srgbClr val="AD2B26"/>
                </a:solidFill>
              </a:rPr>
              <a:t>lambda </a:t>
            </a:r>
            <a:r>
              <a:rPr lang="zh-CN" altLang="en-US" dirty="0">
                <a:solidFill>
                  <a:srgbClr val="AD2B26"/>
                </a:solidFill>
              </a:rPr>
              <a:t>表达式</a:t>
            </a: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 带判断的</a:t>
            </a:r>
            <a:r>
              <a:rPr lang="en-US" altLang="zh-CN" dirty="0">
                <a:solidFill>
                  <a:srgbClr val="B60206"/>
                </a:solidFill>
              </a:rPr>
              <a:t>lambda</a:t>
            </a:r>
            <a:r>
              <a:rPr lang="zh-CN" altLang="en-US" dirty="0">
                <a:solidFill>
                  <a:srgbClr val="B60206"/>
                </a:solidFill>
              </a:rPr>
              <a:t>表达式</a:t>
            </a: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☆列表数据排序</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a:t>6</a:t>
            </a:r>
            <a:r>
              <a:rPr lang="zh-CN" altLang="en-US" dirty="0"/>
              <a:t>、</a:t>
            </a:r>
            <a:r>
              <a:rPr lang="en-US" altLang="zh-CN" dirty="0"/>
              <a:t>lambda</a:t>
            </a:r>
            <a:r>
              <a:rPr lang="zh-CN" altLang="en-US" dirty="0"/>
              <a:t>应用</a:t>
            </a:r>
          </a:p>
        </p:txBody>
      </p:sp>
      <p:sp>
        <p:nvSpPr>
          <p:cNvPr id="14" name="TextBox 3">
            <a:extLst>
              <a:ext uri="{FF2B5EF4-FFF2-40B4-BE49-F238E27FC236}">
                <a16:creationId xmlns:a16="http://schemas.microsoft.com/office/drawing/2014/main" id="{0C998B78-AB18-3C47-A1C7-25AE9A3A40B0}"/>
              </a:ext>
            </a:extLst>
          </p:cNvPr>
          <p:cNvSpPr txBox="1"/>
          <p:nvPr/>
        </p:nvSpPr>
        <p:spPr>
          <a:xfrm>
            <a:off x="710880" y="2060789"/>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b: a if a &gt; b else b</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print(fn1(1000, 500))</a:t>
            </a:r>
          </a:p>
        </p:txBody>
      </p:sp>
      <p:sp>
        <p:nvSpPr>
          <p:cNvPr id="11" name="TextBox 3">
            <a:extLst>
              <a:ext uri="{FF2B5EF4-FFF2-40B4-BE49-F238E27FC236}">
                <a16:creationId xmlns:a16="http://schemas.microsoft.com/office/drawing/2014/main" id="{0C998B78-AB18-3C47-A1C7-25AE9A3A40B0}"/>
              </a:ext>
            </a:extLst>
          </p:cNvPr>
          <p:cNvSpPr txBox="1"/>
          <p:nvPr/>
        </p:nvSpPr>
        <p:spPr>
          <a:xfrm>
            <a:off x="710879" y="2855760"/>
            <a:ext cx="10666853" cy="3754874"/>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 =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{'name': 'TOM', 'age': 20},</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{'name': 'ROSE', 'age': 19},</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{'name': 'Jack', 'age': 22}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值升序排列</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students.sort</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(key=lambda x: x['name'])</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print(students)</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值降序排列</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students.sort</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(key=lambda x: x['name'], reverse=True)</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print(students)</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值升序排列</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students.sort</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(key=lambda x: x['age'])</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print(students)</a:t>
            </a:r>
          </a:p>
        </p:txBody>
      </p:sp>
    </p:spTree>
    <p:extLst>
      <p:ext uri="{BB962C8B-B14F-4D97-AF65-F5344CB8AC3E}">
        <p14:creationId xmlns:p14="http://schemas.microsoft.com/office/powerpoint/2010/main" val="55113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a:xfrm>
            <a:off x="4799581" y="423612"/>
            <a:ext cx="6654482" cy="4855845"/>
          </a:xfrm>
        </p:spPr>
        <p:txBody>
          <a:bodyPr/>
          <a:lstStyle/>
          <a:p>
            <a:r>
              <a:rPr lang="zh-CN" altLang="en-US" dirty="0">
                <a:solidFill>
                  <a:srgbClr val="B60206"/>
                </a:solidFill>
              </a:rPr>
              <a:t>掌握函数递归及应用</a:t>
            </a:r>
            <a:endParaRPr lang="en-US" altLang="zh-CN" dirty="0">
              <a:solidFill>
                <a:srgbClr val="B60206"/>
              </a:solidFill>
            </a:endParaRPr>
          </a:p>
          <a:p>
            <a:r>
              <a:rPr lang="zh-CN" altLang="en-US" dirty="0">
                <a:solidFill>
                  <a:srgbClr val="B60206"/>
                </a:solidFill>
              </a:rPr>
              <a:t>掌握</a:t>
            </a:r>
            <a:r>
              <a:rPr lang="en-US" altLang="zh-CN" dirty="0">
                <a:solidFill>
                  <a:srgbClr val="B60206"/>
                </a:solidFill>
              </a:rPr>
              <a:t>lambda </a:t>
            </a:r>
            <a:r>
              <a:rPr lang="zh-CN" altLang="en-US" dirty="0">
                <a:solidFill>
                  <a:srgbClr val="B60206"/>
                </a:solidFill>
              </a:rPr>
              <a:t>表达式的编写</a:t>
            </a:r>
            <a:endParaRPr lang="en-US" altLang="zh-CN" dirty="0">
              <a:solidFill>
                <a:srgbClr val="B60206"/>
              </a:solidFill>
            </a:endParaRPr>
          </a:p>
        </p:txBody>
      </p:sp>
    </p:spTree>
    <p:extLst>
      <p:ext uri="{BB962C8B-B14F-4D97-AF65-F5344CB8AC3E}">
        <p14:creationId xmlns:p14="http://schemas.microsoft.com/office/powerpoint/2010/main" val="219620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solidFill>
                  <a:schemeClr val="tx1">
                    <a:lumMod val="65000"/>
                    <a:lumOff val="35000"/>
                  </a:schemeClr>
                </a:solidFill>
              </a:rPr>
              <a:t>函数递归</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519490"/>
            <a:ext cx="10964563" cy="4985779"/>
          </a:xfrm>
        </p:spPr>
        <p:txBody>
          <a:bodyPr/>
          <a:lstStyle/>
          <a:p>
            <a:pPr marL="0" indent="0">
              <a:buNone/>
            </a:pPr>
            <a:r>
              <a:rPr lang="zh-CN" altLang="en-US" dirty="0">
                <a:solidFill>
                  <a:schemeClr val="tx1">
                    <a:lumMod val="75000"/>
                    <a:lumOff val="25000"/>
                  </a:schemeClr>
                </a:solidFill>
              </a:rPr>
              <a:t>编程思想：如何利用数学模型，来解决对应的需求问题；然后利用代码实现对应的数据模型（逻辑）</a:t>
            </a: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算法：使用代码实现对应的数学模型，从而解决对应的业务问题</a:t>
            </a:r>
            <a:endParaRPr lang="en-US" altLang="zh-CN" dirty="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rgbClr val="C00000"/>
                </a:solidFill>
              </a:rPr>
              <a:t>递推算法：递推算法是一种简单的算法，即通过已知条件，利用特定条件得出中间推论，直至得到结果的算法。递推又分为顺推和逆推。</a:t>
            </a:r>
            <a:endParaRPr lang="en-US" altLang="zh-CN" dirty="0">
              <a:solidFill>
                <a:srgbClr val="C00000"/>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顺推：通过最简单的条件，然后逐步推演结果</a:t>
            </a: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逆推：通过结果找到规律，然后推导已知条件</a:t>
            </a:r>
            <a:endParaRPr lang="en-US" altLang="zh-CN" dirty="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举个栗子：斐波那契数列  </a:t>
            </a:r>
            <a:r>
              <a:rPr lang="en-US" altLang="zh-CN" dirty="0">
                <a:solidFill>
                  <a:schemeClr val="tx1">
                    <a:lumMod val="75000"/>
                    <a:lumOff val="25000"/>
                  </a:schemeClr>
                </a:solidFill>
              </a:rPr>
              <a:t>=&gt;   1   1   2   3   5   8   13  …</a:t>
            </a:r>
          </a:p>
          <a:p>
            <a:pPr marL="0" indent="0">
              <a:buNone/>
            </a:pPr>
            <a:r>
              <a:rPr lang="zh-CN" altLang="en-US" dirty="0">
                <a:solidFill>
                  <a:schemeClr val="tx1">
                    <a:lumMod val="75000"/>
                    <a:lumOff val="25000"/>
                  </a:schemeClr>
                </a:solidFill>
              </a:rPr>
              <a:t>找规律：</a:t>
            </a:r>
            <a:r>
              <a:rPr lang="zh-CN" altLang="en-US" dirty="0">
                <a:solidFill>
                  <a:srgbClr val="C00000"/>
                </a:solidFill>
              </a:rPr>
              <a:t>第一个数是</a:t>
            </a:r>
            <a:r>
              <a:rPr lang="en-US" altLang="zh-CN" dirty="0">
                <a:solidFill>
                  <a:srgbClr val="C00000"/>
                </a:solidFill>
              </a:rPr>
              <a:t>1</a:t>
            </a:r>
            <a:r>
              <a:rPr lang="zh-CN" altLang="en-US" dirty="0">
                <a:solidFill>
                  <a:srgbClr val="C00000"/>
                </a:solidFill>
              </a:rPr>
              <a:t>，第二个数</a:t>
            </a:r>
            <a:r>
              <a:rPr lang="en-US" altLang="zh-CN" dirty="0">
                <a:solidFill>
                  <a:srgbClr val="C00000"/>
                </a:solidFill>
              </a:rPr>
              <a:t>1</a:t>
            </a:r>
            <a:r>
              <a:rPr lang="zh-CN" altLang="en-US" dirty="0">
                <a:solidFill>
                  <a:srgbClr val="C00000"/>
                </a:solidFill>
              </a:rPr>
              <a:t>，从第三个数开始：结果等于前两个数的和</a:t>
            </a:r>
            <a:endParaRPr lang="en-US" altLang="zh-CN" dirty="0">
              <a:solidFill>
                <a:srgbClr val="C00000"/>
              </a:solidFill>
            </a:endParaRPr>
          </a:p>
          <a:p>
            <a:pPr marL="0" indent="0">
              <a:buNone/>
            </a:pPr>
            <a:r>
              <a:rPr lang="zh-CN" altLang="en-US" dirty="0">
                <a:solidFill>
                  <a:schemeClr val="tx1">
                    <a:lumMod val="75000"/>
                    <a:lumOff val="25000"/>
                  </a:schemeClr>
                </a:solidFill>
              </a:rPr>
              <a:t>顺推：想办法把要求的位置之前的所有值都列出来，那么要求的数就可以通过前两个数之和计算出来。</a:t>
            </a:r>
            <a:endParaRPr lang="en-US" altLang="zh-CN" dirty="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en-US" altLang="zh-CN" dirty="0"/>
              <a:t>1</a:t>
            </a:r>
            <a:r>
              <a:rPr lang="zh-CN" altLang="en-US" dirty="0"/>
              <a:t>、前言</a:t>
            </a:r>
          </a:p>
        </p:txBody>
      </p:sp>
      <p:sp>
        <p:nvSpPr>
          <p:cNvPr id="6" name="TextBox 3">
            <a:extLst>
              <a:ext uri="{FF2B5EF4-FFF2-40B4-BE49-F238E27FC236}">
                <a16:creationId xmlns:a16="http://schemas.microsoft.com/office/drawing/2014/main" id="{0C998B78-AB18-3C47-A1C7-25AE9A3A40B0}"/>
              </a:ext>
            </a:extLst>
          </p:cNvPr>
          <p:cNvSpPr txBox="1"/>
          <p:nvPr/>
        </p:nvSpPr>
        <p:spPr>
          <a:xfrm>
            <a:off x="8149543" y="3215978"/>
            <a:ext cx="2664716" cy="2800767"/>
          </a:xfrm>
          <a:prstGeom prst="rect">
            <a:avLst/>
          </a:prstGeom>
          <a:solidFill>
            <a:srgbClr val="FFFFE4"/>
          </a:solidFill>
          <a:ln w="3175">
            <a:solidFill>
              <a:srgbClr val="919191"/>
            </a:solidFill>
          </a:ln>
        </p:spPr>
        <p:txBody>
          <a:bodyPr wrap="square">
            <a:spAutoFit/>
          </a:bodyPr>
          <a:lstStyle/>
          <a:p>
            <a:r>
              <a:rPr lang="en-US" altLang="zh-CN" sz="1600" dirty="0" err="1"/>
              <a:t>def</a:t>
            </a:r>
            <a:r>
              <a:rPr lang="en-US" altLang="zh-CN" sz="1600" dirty="0"/>
              <a:t> recursive(n):</a:t>
            </a:r>
            <a:br>
              <a:rPr lang="en-US" altLang="zh-CN" sz="1600" dirty="0"/>
            </a:br>
            <a:r>
              <a:rPr lang="en-US" altLang="zh-CN" sz="1600" dirty="0"/>
              <a:t>    if n == 1 or n == 2:</a:t>
            </a:r>
            <a:br>
              <a:rPr lang="en-US" altLang="zh-CN" sz="1600" dirty="0"/>
            </a:br>
            <a:r>
              <a:rPr lang="en-US" altLang="zh-CN" sz="1600" dirty="0"/>
              <a:t>        return 1</a:t>
            </a:r>
            <a:br>
              <a:rPr lang="en-US" altLang="zh-CN" sz="1600" dirty="0"/>
            </a:br>
            <a:br>
              <a:rPr lang="en-US" altLang="zh-CN" sz="1600" dirty="0"/>
            </a:br>
            <a:r>
              <a:rPr lang="en-US" altLang="zh-CN" sz="1600" dirty="0"/>
              <a:t>    f = {1: 1, 2: 1}</a:t>
            </a:r>
            <a:br>
              <a:rPr lang="en-US" altLang="zh-CN" sz="1600" dirty="0"/>
            </a:br>
            <a:r>
              <a:rPr lang="en-US" altLang="zh-CN" sz="1600" dirty="0"/>
              <a:t>    for </a:t>
            </a:r>
            <a:r>
              <a:rPr lang="en-US" altLang="zh-CN" sz="1600" dirty="0" err="1"/>
              <a:t>i</a:t>
            </a:r>
            <a:r>
              <a:rPr lang="en-US" altLang="zh-CN" sz="1600" dirty="0"/>
              <a:t> in range(3, n + 1):</a:t>
            </a:r>
            <a:br>
              <a:rPr lang="en-US" altLang="zh-CN" sz="1600" dirty="0"/>
            </a:br>
            <a:r>
              <a:rPr lang="en-US" altLang="zh-CN" sz="1600" dirty="0"/>
              <a:t>        f[</a:t>
            </a:r>
            <a:r>
              <a:rPr lang="en-US" altLang="zh-CN" sz="1600" dirty="0" err="1"/>
              <a:t>i</a:t>
            </a:r>
            <a:r>
              <a:rPr lang="en-US" altLang="zh-CN" sz="1600" dirty="0"/>
              <a:t>] = f[</a:t>
            </a:r>
            <a:r>
              <a:rPr lang="en-US" altLang="zh-CN" sz="1600" dirty="0" err="1"/>
              <a:t>i</a:t>
            </a:r>
            <a:r>
              <a:rPr lang="en-US" altLang="zh-CN" sz="1600" dirty="0"/>
              <a:t> - 1] + f[</a:t>
            </a:r>
            <a:r>
              <a:rPr lang="en-US" altLang="zh-CN" sz="1600" dirty="0" err="1"/>
              <a:t>i</a:t>
            </a:r>
            <a:r>
              <a:rPr lang="en-US" altLang="zh-CN" sz="1600" dirty="0"/>
              <a:t> - 2]</a:t>
            </a:r>
            <a:br>
              <a:rPr lang="en-US" altLang="zh-CN" sz="1600" dirty="0"/>
            </a:br>
            <a:r>
              <a:rPr lang="en-US" altLang="zh-CN" sz="1600" dirty="0"/>
              <a:t>    return f[n]</a:t>
            </a:r>
            <a:br>
              <a:rPr lang="en-US" altLang="zh-CN" sz="1600" dirty="0"/>
            </a:br>
            <a:br>
              <a:rPr lang="en-US" altLang="zh-CN" sz="1600" dirty="0"/>
            </a:br>
            <a:br>
              <a:rPr lang="en-US" altLang="zh-CN" sz="1600" dirty="0"/>
            </a:br>
            <a:r>
              <a:rPr lang="en-US" altLang="zh-CN" sz="1600" dirty="0"/>
              <a:t>print(recursive(15))</a:t>
            </a:r>
          </a:p>
        </p:txBody>
      </p:sp>
      <p:sp>
        <p:nvSpPr>
          <p:cNvPr id="5" name="右箭头 4"/>
          <p:cNvSpPr/>
          <p:nvPr/>
        </p:nvSpPr>
        <p:spPr>
          <a:xfrm rot="20257697">
            <a:off x="5982378" y="4884095"/>
            <a:ext cx="1995008" cy="356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719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17053" y="2387685"/>
            <a:ext cx="2031325" cy="369332"/>
          </a:xfrm>
          <a:prstGeom prst="rect">
            <a:avLst/>
          </a:prstGeom>
        </p:spPr>
        <p:txBody>
          <a:bodyPr wrap="none">
            <a:spAutoFit/>
          </a:bodyPr>
          <a:lstStyle/>
          <a:p>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那什么是递归呢？</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p:cNvPicPr>
            <a:picLocks noChangeAspect="1"/>
          </p:cNvPicPr>
          <p:nvPr/>
        </p:nvPicPr>
        <p:blipFill>
          <a:blip r:embed="rId2"/>
          <a:stretch>
            <a:fillRect/>
          </a:stretch>
        </p:blipFill>
        <p:spPr>
          <a:xfrm>
            <a:off x="3021622" y="2924015"/>
            <a:ext cx="5822185" cy="1356478"/>
          </a:xfrm>
          <a:prstGeom prst="rect">
            <a:avLst/>
          </a:prstGeom>
        </p:spPr>
      </p:pic>
      <p:sp>
        <p:nvSpPr>
          <p:cNvPr id="10" name="标题 2"/>
          <p:cNvSpPr>
            <a:spLocks noGrp="1"/>
          </p:cNvSpPr>
          <p:nvPr>
            <p:ph type="title"/>
          </p:nvPr>
        </p:nvSpPr>
        <p:spPr>
          <a:xfrm>
            <a:off x="710880" y="244189"/>
            <a:ext cx="8771021" cy="517190"/>
          </a:xfrm>
        </p:spPr>
        <p:txBody>
          <a:bodyPr/>
          <a:lstStyle/>
          <a:p>
            <a:r>
              <a:rPr lang="zh-CN" altLang="en-US" dirty="0"/>
              <a:t>函数递归</a:t>
            </a:r>
          </a:p>
        </p:txBody>
      </p:sp>
    </p:spTree>
    <p:extLst>
      <p:ext uri="{BB962C8B-B14F-4D97-AF65-F5344CB8AC3E}">
        <p14:creationId xmlns:p14="http://schemas.microsoft.com/office/powerpoint/2010/main" val="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646133"/>
            <a:ext cx="10964563" cy="4985779"/>
          </a:xfrm>
        </p:spPr>
        <p:txBody>
          <a:bodyPr/>
          <a:lstStyle/>
          <a:p>
            <a:pPr marL="0" indent="0">
              <a:buNone/>
            </a:pPr>
            <a:r>
              <a:rPr lang="zh-CN" altLang="en-US" dirty="0">
                <a:solidFill>
                  <a:srgbClr val="B60206"/>
                </a:solidFill>
              </a:rPr>
              <a:t>程序调用自身的编程技巧</a:t>
            </a:r>
            <a:r>
              <a:rPr lang="zh-CN" altLang="en-US" dirty="0"/>
              <a:t>称为递归（ </a:t>
            </a:r>
            <a:r>
              <a:rPr lang="en-US" altLang="zh-CN" dirty="0"/>
              <a:t>recursion</a:t>
            </a:r>
            <a:r>
              <a:rPr lang="zh-CN" altLang="en-US" dirty="0"/>
              <a:t>）。递归做为一种算法在程序设计语言中广泛应用，它通常</a:t>
            </a:r>
            <a:r>
              <a:rPr lang="zh-CN" altLang="en-US" dirty="0">
                <a:solidFill>
                  <a:srgbClr val="B60206"/>
                </a:solidFill>
              </a:rPr>
              <a:t>把一个大型复杂的问题层层转化为一个与原问题相似的规模较小的问题来求解</a:t>
            </a:r>
            <a:r>
              <a:rPr lang="zh-CN" altLang="en-US" dirty="0"/>
              <a:t>，递归策略只需少量的程序就可描述出解题过程所需要的多次重复计算，大大地减少了程序的代码量。</a:t>
            </a:r>
            <a:endParaRPr lang="en-US" altLang="zh-CN" dirty="0"/>
          </a:p>
          <a:p>
            <a:pPr marL="0" indent="0">
              <a:buNone/>
            </a:pPr>
            <a:r>
              <a:rPr lang="zh-CN" altLang="en-US" dirty="0">
                <a:solidFill>
                  <a:srgbClr val="B60206"/>
                </a:solidFill>
              </a:rPr>
              <a:t>① 简化问题：找到最优子问题（不能再小） ② 函数自己调用自己</a:t>
            </a: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chemeClr val="tx1">
                    <a:lumMod val="75000"/>
                    <a:lumOff val="25000"/>
                  </a:schemeClr>
                </a:solidFill>
              </a:rPr>
              <a:t>斐波那契数列：</a:t>
            </a:r>
            <a:r>
              <a:rPr lang="en-US" altLang="zh-CN" dirty="0">
                <a:solidFill>
                  <a:schemeClr val="tx1">
                    <a:lumMod val="75000"/>
                    <a:lumOff val="25000"/>
                  </a:schemeClr>
                </a:solidFill>
              </a:rPr>
              <a:t>1 1  2  3  5  8   13  …</a:t>
            </a:r>
          </a:p>
          <a:p>
            <a:pPr marL="0" indent="0">
              <a:buNone/>
            </a:pPr>
            <a:r>
              <a:rPr lang="zh-CN" altLang="en-US" dirty="0">
                <a:solidFill>
                  <a:schemeClr val="tx1">
                    <a:lumMod val="75000"/>
                    <a:lumOff val="25000"/>
                  </a:schemeClr>
                </a:solidFill>
              </a:rPr>
              <a:t>需求：求指定位置的数据      找规律：</a:t>
            </a:r>
            <a:r>
              <a:rPr lang="zh-CN" altLang="en-US" dirty="0">
                <a:solidFill>
                  <a:srgbClr val="C00000"/>
                </a:solidFill>
              </a:rPr>
              <a:t>第一个数是</a:t>
            </a:r>
            <a:r>
              <a:rPr lang="en-US" altLang="zh-CN" dirty="0">
                <a:solidFill>
                  <a:srgbClr val="C00000"/>
                </a:solidFill>
              </a:rPr>
              <a:t>1</a:t>
            </a:r>
            <a:r>
              <a:rPr lang="zh-CN" altLang="en-US" dirty="0">
                <a:solidFill>
                  <a:srgbClr val="C00000"/>
                </a:solidFill>
              </a:rPr>
              <a:t>，第二个数</a:t>
            </a:r>
            <a:r>
              <a:rPr lang="en-US" altLang="zh-CN" dirty="0">
                <a:solidFill>
                  <a:srgbClr val="C00000"/>
                </a:solidFill>
              </a:rPr>
              <a:t>1</a:t>
            </a:r>
            <a:r>
              <a:rPr lang="zh-CN" altLang="en-US" dirty="0">
                <a:solidFill>
                  <a:srgbClr val="C00000"/>
                </a:solidFill>
              </a:rPr>
              <a:t>，从第三个数开始：结果等于前两个数的和</a:t>
            </a:r>
            <a:endParaRPr lang="en-US" altLang="zh-CN" dirty="0">
              <a:solidFill>
                <a:srgbClr val="C00000"/>
              </a:solidFill>
            </a:endParaRPr>
          </a:p>
          <a:p>
            <a:pPr marL="0" indent="0">
              <a:buNone/>
            </a:pPr>
            <a:r>
              <a:rPr lang="en-US" altLang="zh-CN" dirty="0">
                <a:solidFill>
                  <a:srgbClr val="C00000"/>
                </a:solidFill>
              </a:rPr>
              <a:t>f(n) = f(n-1) + f(n-2)</a:t>
            </a:r>
          </a:p>
          <a:p>
            <a:pPr marL="0" indent="0">
              <a:buNone/>
            </a:pPr>
            <a:r>
              <a:rPr lang="en-US" altLang="zh-CN" dirty="0">
                <a:solidFill>
                  <a:srgbClr val="C00000"/>
                </a:solidFill>
              </a:rPr>
              <a:t>f(n-1) = f(n-2) + f(n-3)</a:t>
            </a:r>
          </a:p>
          <a:p>
            <a:pPr marL="0" indent="0">
              <a:buNone/>
            </a:pPr>
            <a:r>
              <a:rPr lang="en-US" altLang="zh-CN" dirty="0">
                <a:solidFill>
                  <a:srgbClr val="C00000"/>
                </a:solidFill>
              </a:rPr>
              <a:t>…</a:t>
            </a:r>
          </a:p>
          <a:p>
            <a:pPr marL="0" indent="0">
              <a:buNone/>
            </a:pPr>
            <a:r>
              <a:rPr lang="en-US" altLang="zh-CN" dirty="0">
                <a:solidFill>
                  <a:srgbClr val="C00000"/>
                </a:solidFill>
              </a:rPr>
              <a:t>f(3) = f(2) + f(1)</a:t>
            </a:r>
          </a:p>
          <a:p>
            <a:pPr marL="0" indent="0">
              <a:buNone/>
            </a:pPr>
            <a:r>
              <a:rPr lang="en-US" altLang="zh-CN" dirty="0">
                <a:solidFill>
                  <a:srgbClr val="C00000"/>
                </a:solidFill>
              </a:rPr>
              <a:t>f(2) = f(1) = 1</a:t>
            </a:r>
          </a:p>
          <a:p>
            <a:pPr marL="0" indent="0">
              <a:buNone/>
            </a:pPr>
            <a:endParaRPr lang="en-US" altLang="zh-CN" dirty="0">
              <a:solidFill>
                <a:schemeClr val="tx1">
                  <a:lumMod val="75000"/>
                  <a:lumOff val="25000"/>
                </a:schemeClr>
              </a:solidFill>
            </a:endParaRPr>
          </a:p>
          <a:p>
            <a:pPr marL="0" indent="0">
              <a:buNone/>
            </a:pPr>
            <a:endParaRPr lang="en-US" altLang="zh-CN" dirty="0">
              <a:solidFill>
                <a:srgbClr val="B60206"/>
              </a:solidFill>
            </a:endParaRP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en-US" altLang="zh-CN" dirty="0"/>
              <a:t>2</a:t>
            </a:r>
            <a:r>
              <a:rPr lang="zh-CN" altLang="en-US" dirty="0"/>
              <a:t>、递归的概念</a:t>
            </a:r>
          </a:p>
        </p:txBody>
      </p:sp>
      <p:sp>
        <p:nvSpPr>
          <p:cNvPr id="11" name="TextBox 3">
            <a:extLst>
              <a:ext uri="{FF2B5EF4-FFF2-40B4-BE49-F238E27FC236}">
                <a16:creationId xmlns:a16="http://schemas.microsoft.com/office/drawing/2014/main" id="{0C998B78-AB18-3C47-A1C7-25AE9A3A40B0}"/>
              </a:ext>
            </a:extLst>
          </p:cNvPr>
          <p:cNvSpPr txBox="1"/>
          <p:nvPr/>
        </p:nvSpPr>
        <p:spPr>
          <a:xfrm>
            <a:off x="7766198" y="2670544"/>
            <a:ext cx="2542459" cy="738664"/>
          </a:xfrm>
          <a:prstGeom prst="rect">
            <a:avLst/>
          </a:prstGeom>
          <a:solidFill>
            <a:srgbClr val="FFFFE4"/>
          </a:solidFill>
          <a:ln w="3175">
            <a:solidFill>
              <a:srgbClr val="919191"/>
            </a:solidFill>
          </a:ln>
        </p:spPr>
        <p:txBody>
          <a:bodyPr wrap="square">
            <a:spAutoFit/>
          </a:bodyPr>
          <a:lstStyle/>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5" name="右箭头 4"/>
          <p:cNvSpPr/>
          <p:nvPr/>
        </p:nvSpPr>
        <p:spPr>
          <a:xfrm>
            <a:off x="6824312" y="2864915"/>
            <a:ext cx="712269" cy="34992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a:extLst>
              <a:ext uri="{FF2B5EF4-FFF2-40B4-BE49-F238E27FC236}">
                <a16:creationId xmlns:a16="http://schemas.microsoft.com/office/drawing/2014/main" id="{0C998B78-AB18-3C47-A1C7-25AE9A3A40B0}"/>
              </a:ext>
            </a:extLst>
          </p:cNvPr>
          <p:cNvSpPr txBox="1"/>
          <p:nvPr/>
        </p:nvSpPr>
        <p:spPr>
          <a:xfrm>
            <a:off x="4042611" y="5094506"/>
            <a:ext cx="7632832" cy="1169551"/>
          </a:xfrm>
          <a:prstGeom prst="rect">
            <a:avLst/>
          </a:prstGeom>
          <a:solidFill>
            <a:srgbClr val="FFFFE4"/>
          </a:solidFill>
          <a:ln w="3175">
            <a:solidFill>
              <a:srgbClr val="919191"/>
            </a:solidFill>
          </a:ln>
        </p:spPr>
        <p:txBody>
          <a:bodyPr wrap="square">
            <a:spAutoFit/>
          </a:bodyPr>
          <a:lstStyle/>
          <a:p>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递归有两个非常重要的概念：</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 递归点：找到解决当前问题的</a:t>
            </a:r>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等价函数</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（先解决规模比当前问题小一些的函数，依次类推，最终实现对问题的解决）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有递有归</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 递归出口：当问题解决的时候，已经到达（必须存在）最优问题，不能再次调用函数了</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注：如果一个递归函数没有递归出口就变成了死循环</a:t>
            </a:r>
            <a:endParaRPr lang="en-US" altLang="zh-CN" dirty="0">
              <a:solidFill>
                <a:srgbClr val="C00000"/>
              </a:solidFill>
            </a:endParaRPr>
          </a:p>
        </p:txBody>
      </p:sp>
      <p:sp>
        <p:nvSpPr>
          <p:cNvPr id="8" name="右箭头 7"/>
          <p:cNvSpPr/>
          <p:nvPr/>
        </p:nvSpPr>
        <p:spPr>
          <a:xfrm>
            <a:off x="3116982" y="5358234"/>
            <a:ext cx="712269" cy="34992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513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① 明确你这个函数想要干什么</a:t>
            </a:r>
            <a:endParaRPr lang="en-US" altLang="zh-CN" dirty="0">
              <a:solidFill>
                <a:srgbClr val="B60206"/>
              </a:solidFill>
            </a:endParaRPr>
          </a:p>
          <a:p>
            <a:pPr marL="0" indent="0">
              <a:buNone/>
            </a:pPr>
            <a:r>
              <a:rPr lang="zh-CN" altLang="en-US" dirty="0">
                <a:solidFill>
                  <a:srgbClr val="B60206"/>
                </a:solidFill>
              </a:rPr>
              <a:t>② 寻找递归结束条件</a:t>
            </a:r>
            <a:endParaRPr lang="en-US" altLang="zh-CN" dirty="0">
              <a:solidFill>
                <a:srgbClr val="B60206"/>
              </a:solidFill>
            </a:endParaRPr>
          </a:p>
          <a:p>
            <a:pPr marL="0" indent="0">
              <a:buNone/>
            </a:pPr>
            <a:r>
              <a:rPr lang="zh-CN" altLang="en-US" dirty="0">
                <a:solidFill>
                  <a:srgbClr val="B60206"/>
                </a:solidFill>
              </a:rPr>
              <a:t>③ 找出函数的等价关系式</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en-US" altLang="zh-CN" dirty="0"/>
              <a:t>3</a:t>
            </a:r>
            <a:r>
              <a:rPr lang="zh-CN" altLang="en-US" dirty="0"/>
              <a:t>、递归三要素</a:t>
            </a:r>
          </a:p>
        </p:txBody>
      </p:sp>
    </p:spTree>
    <p:extLst>
      <p:ext uri="{BB962C8B-B14F-4D97-AF65-F5344CB8AC3E}">
        <p14:creationId xmlns:p14="http://schemas.microsoft.com/office/powerpoint/2010/main" val="181396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646133"/>
            <a:ext cx="10749598" cy="4725791"/>
          </a:xfrm>
        </p:spPr>
        <p:txBody>
          <a:bodyPr/>
          <a:lstStyle/>
          <a:p>
            <a:pPr marL="0" indent="0">
              <a:buNone/>
            </a:pPr>
            <a:r>
              <a:rPr lang="zh-CN" altLang="en-US" dirty="0"/>
              <a:t>对于递归，很重要的一个事就是，</a:t>
            </a:r>
            <a:r>
              <a:rPr lang="zh-CN" altLang="en-US" b="1" dirty="0">
                <a:solidFill>
                  <a:srgbClr val="B60206"/>
                </a:solidFill>
              </a:rPr>
              <a:t>这个函数的功能是什么，他要完成什么样的一件事</a:t>
            </a:r>
            <a:r>
              <a:rPr lang="zh-CN" altLang="en-US" dirty="0"/>
              <a:t>，而这个，是完全由你自己来定义的。也就是说，我们先不管函数里面的代码什么，而是要先明白，你这个函数是要用来干什么。</a:t>
            </a:r>
            <a:endParaRPr lang="en-US" altLang="zh-CN" dirty="0"/>
          </a:p>
          <a:p>
            <a:pPr marL="0" indent="0">
              <a:buNone/>
            </a:pPr>
            <a:endParaRPr lang="en-US" altLang="zh-CN" dirty="0">
              <a:solidFill>
                <a:srgbClr val="B60206"/>
              </a:solidFill>
            </a:endParaRPr>
          </a:p>
          <a:p>
            <a:pPr marL="0" indent="0">
              <a:buNone/>
            </a:pPr>
            <a:r>
              <a:rPr lang="zh-CN" altLang="en-US" dirty="0">
                <a:solidFill>
                  <a:srgbClr val="B60206"/>
                </a:solidFill>
              </a:rPr>
              <a:t>例如，我定义了一个函数</a:t>
            </a:r>
          </a:p>
          <a:p>
            <a:pPr marL="0" indent="0">
              <a:buNone/>
            </a:pPr>
            <a:r>
              <a:rPr lang="en-US" altLang="zh-CN" dirty="0">
                <a:solidFill>
                  <a:srgbClr val="B60206"/>
                </a:solidFill>
              </a:rPr>
              <a:t>// </a:t>
            </a:r>
            <a:r>
              <a:rPr lang="zh-CN" altLang="en-US" dirty="0">
                <a:solidFill>
                  <a:srgbClr val="B60206"/>
                </a:solidFill>
              </a:rPr>
              <a:t>算 </a:t>
            </a:r>
            <a:r>
              <a:rPr lang="en-US" altLang="zh-CN" dirty="0">
                <a:solidFill>
                  <a:srgbClr val="B60206"/>
                </a:solidFill>
              </a:rPr>
              <a:t>n </a:t>
            </a:r>
            <a:r>
              <a:rPr lang="zh-CN" altLang="en-US" dirty="0">
                <a:solidFill>
                  <a:srgbClr val="B60206"/>
                </a:solidFill>
              </a:rPr>
              <a:t>的阶乘</a:t>
            </a:r>
            <a:r>
              <a:rPr lang="en-US" altLang="zh-CN" dirty="0">
                <a:solidFill>
                  <a:srgbClr val="B60206"/>
                </a:solidFill>
              </a:rPr>
              <a:t>(</a:t>
            </a:r>
            <a:r>
              <a:rPr lang="zh-CN" altLang="en-US" dirty="0">
                <a:solidFill>
                  <a:srgbClr val="B60206"/>
                </a:solidFill>
              </a:rPr>
              <a:t>假设</a:t>
            </a:r>
            <a:r>
              <a:rPr lang="en-US" altLang="zh-CN" dirty="0">
                <a:solidFill>
                  <a:srgbClr val="B60206"/>
                </a:solidFill>
              </a:rPr>
              <a:t>n</a:t>
            </a:r>
            <a:r>
              <a:rPr lang="zh-CN" altLang="en-US" dirty="0">
                <a:solidFill>
                  <a:srgbClr val="B60206"/>
                </a:solidFill>
              </a:rPr>
              <a:t>不为</a:t>
            </a:r>
            <a:r>
              <a:rPr lang="en-US" altLang="zh-CN" dirty="0">
                <a:solidFill>
                  <a:srgbClr val="B60206"/>
                </a:solidFill>
              </a:rPr>
              <a:t>0)</a:t>
            </a:r>
          </a:p>
          <a:p>
            <a:pPr marL="0" indent="0">
              <a:buNone/>
            </a:pPr>
            <a:r>
              <a:rPr lang="en-US" altLang="zh-CN" dirty="0" err="1">
                <a:solidFill>
                  <a:srgbClr val="B60206"/>
                </a:solidFill>
              </a:rPr>
              <a:t>def</a:t>
            </a:r>
            <a:r>
              <a:rPr lang="en-US" altLang="zh-CN" dirty="0">
                <a:solidFill>
                  <a:srgbClr val="B60206"/>
                </a:solidFill>
              </a:rPr>
              <a:t> f (n){</a:t>
            </a:r>
          </a:p>
          <a:p>
            <a:pPr marL="0" indent="0">
              <a:buNone/>
            </a:pPr>
            <a:r>
              <a:rPr lang="en-US" altLang="zh-CN" dirty="0">
                <a:solidFill>
                  <a:srgbClr val="B60206"/>
                </a:solidFill>
              </a:rPr>
              <a:t>}</a:t>
            </a:r>
          </a:p>
          <a:p>
            <a:pPr marL="0" indent="0">
              <a:buNone/>
            </a:pPr>
            <a:r>
              <a:rPr lang="zh-CN" altLang="en-US" dirty="0">
                <a:solidFill>
                  <a:schemeClr val="tx1">
                    <a:lumMod val="75000"/>
                    <a:lumOff val="25000"/>
                  </a:schemeClr>
                </a:solidFill>
              </a:rPr>
              <a:t>这个函数的功能是算 </a:t>
            </a:r>
            <a:r>
              <a:rPr lang="en-US" altLang="zh-CN" dirty="0">
                <a:solidFill>
                  <a:schemeClr val="tx1">
                    <a:lumMod val="75000"/>
                    <a:lumOff val="25000"/>
                  </a:schemeClr>
                </a:solidFill>
              </a:rPr>
              <a:t>n </a:t>
            </a:r>
            <a:r>
              <a:rPr lang="zh-CN" altLang="en-US" dirty="0">
                <a:solidFill>
                  <a:schemeClr val="tx1">
                    <a:lumMod val="75000"/>
                    <a:lumOff val="25000"/>
                  </a:schemeClr>
                </a:solidFill>
              </a:rPr>
              <a:t>的阶乘。好了，我们已经定义了一个函数，并且定义了它的功能是什么，接下来我们看第二要素。</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a:solidFill>
                  <a:srgbClr val="B60206"/>
                </a:solidFill>
              </a:rPr>
              <a:t>☆明确你这个函数想要干什么</a:t>
            </a:r>
            <a:endParaRPr lang="en-US" altLang="zh-CN" dirty="0">
              <a:solidFill>
                <a:srgbClr val="B60206"/>
              </a:solidFill>
            </a:endParaRPr>
          </a:p>
        </p:txBody>
      </p:sp>
      <p:sp>
        <p:nvSpPr>
          <p:cNvPr id="6" name="三角形 9">
            <a:extLst>
              <a:ext uri="{FF2B5EF4-FFF2-40B4-BE49-F238E27FC236}">
                <a16:creationId xmlns:a16="http://schemas.microsoft.com/office/drawing/2014/main" id="{23197916-4FF1-4C92-AE7A-4520837F4448}"/>
              </a:ext>
            </a:extLst>
          </p:cNvPr>
          <p:cNvSpPr/>
          <p:nvPr/>
        </p:nvSpPr>
        <p:spPr>
          <a:xfrm rot="2651319">
            <a:off x="717495" y="5736980"/>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id="{FC8F3570-2791-42C7-B320-77955401B7FE}"/>
              </a:ext>
            </a:extLst>
          </p:cNvPr>
          <p:cNvSpPr txBox="1"/>
          <p:nvPr/>
        </p:nvSpPr>
        <p:spPr>
          <a:xfrm>
            <a:off x="1085446" y="5851011"/>
            <a:ext cx="9773285" cy="41549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262626"/>
                </a:solidFill>
                <a:latin typeface="Alibaba PuHuiTi R" pitchFamily="18" charset="-122"/>
                <a:ea typeface="Alibaba PuHuiTi R" pitchFamily="18" charset="-122"/>
                <a:cs typeface="Alibaba PuHuiTi R" pitchFamily="18" charset="-122"/>
              </a:rPr>
              <a:t>一个正整数的阶乘（</a:t>
            </a:r>
            <a:r>
              <a:rPr lang="en-US" altLang="zh-CN" sz="1400" dirty="0">
                <a:solidFill>
                  <a:srgbClr val="262626"/>
                </a:solidFill>
                <a:latin typeface="Alibaba PuHuiTi R" pitchFamily="18" charset="-122"/>
                <a:ea typeface="Alibaba PuHuiTi R" pitchFamily="18" charset="-122"/>
                <a:cs typeface="Alibaba PuHuiTi R" pitchFamily="18" charset="-122"/>
              </a:rPr>
              <a:t>factorial</a:t>
            </a:r>
            <a:r>
              <a:rPr lang="zh-CN" altLang="en-US" sz="1400" dirty="0">
                <a:solidFill>
                  <a:srgbClr val="262626"/>
                </a:solidFill>
                <a:latin typeface="Alibaba PuHuiTi R" pitchFamily="18" charset="-122"/>
                <a:ea typeface="Alibaba PuHuiTi R" pitchFamily="18" charset="-122"/>
                <a:cs typeface="Alibaba PuHuiTi R" pitchFamily="18" charset="-122"/>
              </a:rPr>
              <a:t>）是所有小于及等于该数的正整数的积，如：</a:t>
            </a:r>
            <a:r>
              <a:rPr lang="en-US" altLang="zh-CN" sz="1400" dirty="0">
                <a:solidFill>
                  <a:srgbClr val="262626"/>
                </a:solidFill>
                <a:latin typeface="Alibaba PuHuiTi R" pitchFamily="18" charset="-122"/>
                <a:ea typeface="Alibaba PuHuiTi R" pitchFamily="18" charset="-122"/>
                <a:cs typeface="Alibaba PuHuiTi R" pitchFamily="18" charset="-122"/>
              </a:rPr>
              <a:t>n!=1×2×3×...×(n-1)×n</a:t>
            </a:r>
          </a:p>
        </p:txBody>
      </p:sp>
      <p:sp>
        <p:nvSpPr>
          <p:cNvPr id="8" name="矩形 7">
            <a:extLst>
              <a:ext uri="{FF2B5EF4-FFF2-40B4-BE49-F238E27FC236}">
                <a16:creationId xmlns:a16="http://schemas.microsoft.com/office/drawing/2014/main" id="{B561BF17-00D8-44F9-BBE1-DC58174FF365}"/>
              </a:ext>
            </a:extLst>
          </p:cNvPr>
          <p:cNvSpPr/>
          <p:nvPr/>
        </p:nvSpPr>
        <p:spPr>
          <a:xfrm>
            <a:off x="820969" y="5351880"/>
            <a:ext cx="10302240" cy="1135547"/>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7521E208-47E6-4A13-99E1-C9CCCAFAB12C}"/>
              </a:ext>
            </a:extLst>
          </p:cNvPr>
          <p:cNvSpPr/>
          <p:nvPr/>
        </p:nvSpPr>
        <p:spPr>
          <a:xfrm>
            <a:off x="710881" y="5452867"/>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77543904"/>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8687</TotalTime>
  <Words>1983</Words>
  <Application>Microsoft Macintosh PowerPoint</Application>
  <PresentationFormat>宽屏</PresentationFormat>
  <Paragraphs>214</Paragraphs>
  <Slides>21</Slides>
  <Notes>12</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21</vt:i4>
      </vt:variant>
    </vt:vector>
  </HeadingPairs>
  <TitlesOfParts>
    <vt:vector size="39" baseType="lpstr">
      <vt:lpstr>阿里巴巴普惠体</vt:lpstr>
      <vt:lpstr>等线</vt:lpstr>
      <vt:lpstr>黑体</vt:lpstr>
      <vt:lpstr>Alibaba PuHuiTi B</vt:lpstr>
      <vt:lpstr>Alibaba PuHuiTi M</vt:lpstr>
      <vt:lpstr>Alibaba PuHuiTi R</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Python函数（下）</vt:lpstr>
      <vt:lpstr>PowerPoint 演示文稿</vt:lpstr>
      <vt:lpstr>PowerPoint 演示文稿</vt:lpstr>
      <vt:lpstr>函数递归</vt:lpstr>
      <vt:lpstr>函数递归</vt:lpstr>
      <vt:lpstr>函数递归</vt:lpstr>
      <vt:lpstr>函数递归</vt:lpstr>
      <vt:lpstr>函数递归</vt:lpstr>
      <vt:lpstr>函数递归</vt:lpstr>
      <vt:lpstr>函数递归</vt:lpstr>
      <vt:lpstr>函数递归</vt:lpstr>
      <vt:lpstr>函数递归</vt:lpstr>
      <vt:lpstr>函数递归</vt:lpstr>
      <vt:lpstr>lambda 表达式</vt:lpstr>
      <vt:lpstr>lambda 表达式</vt:lpstr>
      <vt:lpstr>lambda 表达式</vt:lpstr>
      <vt:lpstr>lambda 表达式</vt:lpstr>
      <vt:lpstr>lambda 表达式</vt:lpstr>
      <vt:lpstr>lambda 表达式</vt:lpstr>
      <vt:lpstr>lambda 表达式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Microsoft Office User</cp:lastModifiedBy>
  <cp:revision>823</cp:revision>
  <dcterms:created xsi:type="dcterms:W3CDTF">2020-03-31T02:23:27Z</dcterms:created>
  <dcterms:modified xsi:type="dcterms:W3CDTF">2021-07-07T09:42:11Z</dcterms:modified>
</cp:coreProperties>
</file>