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44"/>
  </p:notesMasterIdLst>
  <p:handoutMasterIdLst>
    <p:handoutMasterId r:id="rId45"/>
  </p:handoutMasterIdLst>
  <p:sldIdLst>
    <p:sldId id="462" r:id="rId8"/>
    <p:sldId id="463" r:id="rId9"/>
    <p:sldId id="464" r:id="rId10"/>
    <p:sldId id="466" r:id="rId11"/>
    <p:sldId id="587" r:id="rId12"/>
    <p:sldId id="622" r:id="rId13"/>
    <p:sldId id="623" r:id="rId14"/>
    <p:sldId id="590" r:id="rId15"/>
    <p:sldId id="625" r:id="rId16"/>
    <p:sldId id="626" r:id="rId17"/>
    <p:sldId id="627" r:id="rId18"/>
    <p:sldId id="628" r:id="rId19"/>
    <p:sldId id="629" r:id="rId20"/>
    <p:sldId id="630" r:id="rId21"/>
    <p:sldId id="631" r:id="rId22"/>
    <p:sldId id="632" r:id="rId23"/>
    <p:sldId id="633" r:id="rId24"/>
    <p:sldId id="634" r:id="rId25"/>
    <p:sldId id="635" r:id="rId26"/>
    <p:sldId id="636" r:id="rId27"/>
    <p:sldId id="637" r:id="rId28"/>
    <p:sldId id="638" r:id="rId29"/>
    <p:sldId id="639" r:id="rId30"/>
    <p:sldId id="640" r:id="rId31"/>
    <p:sldId id="641" r:id="rId32"/>
    <p:sldId id="642" r:id="rId33"/>
    <p:sldId id="643" r:id="rId34"/>
    <p:sldId id="644" r:id="rId35"/>
    <p:sldId id="647" r:id="rId36"/>
    <p:sldId id="646" r:id="rId37"/>
    <p:sldId id="645" r:id="rId38"/>
    <p:sldId id="648" r:id="rId39"/>
    <p:sldId id="649" r:id="rId40"/>
    <p:sldId id="650" r:id="rId41"/>
    <p:sldId id="651" r:id="rId42"/>
    <p:sldId id="264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49504F"/>
    <a:srgbClr val="FFFFFF"/>
    <a:srgbClr val="B60206"/>
    <a:srgbClr val="B70006"/>
    <a:srgbClr val="FFFFE4"/>
    <a:srgbClr val="919191"/>
    <a:srgbClr val="333333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4" autoAdjust="0"/>
    <p:restoredTop sz="92837" autoAdjust="0"/>
  </p:normalViewPr>
  <p:slideViewPr>
    <p:cSldViewPr snapToGrid="0">
      <p:cViewPr varScale="1">
        <p:scale>
          <a:sx n="117" d="100"/>
          <a:sy n="117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presProps" Target="pres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2021/7/11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556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026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713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535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565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983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611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02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853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201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204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416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069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236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298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572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269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Python</a:t>
            </a:r>
            <a:r>
              <a:rPr lang="zh-CN" altLang="en-US" b="1" dirty="0"/>
              <a:t>异常、模块与包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人生苦短，我学</a:t>
            </a:r>
            <a:r>
              <a:rPr kumimoji="1" lang="en-US" altLang="zh-CN" dirty="0"/>
              <a:t>Python!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当捕获多个异常时，可以把要捕获的异常类型的名字，放到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except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后，并使用元组的方式进行书写。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执行结果：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异常的捕获方法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、捕获多个异常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820970" y="2191190"/>
            <a:ext cx="10302240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print(1/0)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 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NameError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ZeroDivisionError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ZeroDivision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错误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69" y="3940683"/>
            <a:ext cx="10302241" cy="199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92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执行结果：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异常的捕获方法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、捕获异常并输出描述信息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820970" y="2191190"/>
            <a:ext cx="10302240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pt-BR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pt-BR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print(num)</a:t>
            </a:r>
          </a:p>
          <a:p>
            <a:r>
              <a:rPr lang="pt-BR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 (NameError, ZeroDivisionError) as e:</a:t>
            </a:r>
          </a:p>
          <a:p>
            <a:r>
              <a:rPr lang="pt-BR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print(e)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50" y="3808212"/>
            <a:ext cx="10289035" cy="165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44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执行结果：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异常的捕获方法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、捕获所有异常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820970" y="2191190"/>
            <a:ext cx="10302240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print(name)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 Exception as 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print(e)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70" y="3823453"/>
            <a:ext cx="10303089" cy="177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056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else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表示的是如果没有异常要执行的代码。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执行结果：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异常的捕获方法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、异常</a:t>
            </a:r>
            <a:r>
              <a:rPr lang="en-US" altLang="zh-CN" dirty="0"/>
              <a:t>else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820970" y="2191190"/>
            <a:ext cx="10302240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print(1)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 Exception as 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print(e)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，是没有异常的时候执行的代码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70" y="4252699"/>
            <a:ext cx="10017076" cy="161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29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finally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表示的是无论是否异常都要执行的代码，例如关闭文件。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异常的捕获方法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、异常的</a:t>
            </a:r>
            <a:r>
              <a:rPr lang="en-US" altLang="zh-CN" dirty="0"/>
              <a:t>finally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820970" y="2191190"/>
            <a:ext cx="10302240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f = open('test.txt', 'r')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 Exception as 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f = open('test.txt', 'w')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没有异常，真开心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finally: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f.close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40861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异常的综合案例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3211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457271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需求：① 尝试只读方式打开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test.txt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文件，如果文件存在则读取文件内容，文件不存在则提示用户即可。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② 读取内容要求：尝试循环读取内容，读取过程中如果检测到用户意外终止程序，则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`except`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捕获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异常的综合案例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、异常的传递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31521" y="2428050"/>
            <a:ext cx="10302240" cy="418576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time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f = open('test.txt')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try: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while True: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content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f.readline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if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len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(content) == 0: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    break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time.sleep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(2)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print(content, end='')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except: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如果在读取文件的过程中，产生了异常，那么就会捕获到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比如 按下了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ctrl+c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意外终止了读取数据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finally: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f.close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关闭文件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print("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没有这个文件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41143"/>
          <a:stretch/>
        </p:blipFill>
        <p:spPr>
          <a:xfrm>
            <a:off x="6017639" y="3434136"/>
            <a:ext cx="4839659" cy="20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16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中，抛出自定义异常的语法为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</a:t>
            </a:r>
            <a:r>
              <a:rPr lang="en-US" altLang="zh-CN" dirty="0">
                <a:solidFill>
                  <a:srgbClr val="AD2B26"/>
                </a:solidFill>
              </a:rPr>
              <a:t>raise </a:t>
            </a:r>
            <a:r>
              <a:rPr lang="zh-CN" altLang="en-US" dirty="0">
                <a:solidFill>
                  <a:srgbClr val="AD2B26"/>
                </a:solidFill>
              </a:rPr>
              <a:t>异常类对象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需求：密码长度不足，则报异常（用户输入密码，如果输入的长度不足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位，则报错，即抛出自定义异常，并捕获该异常）。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异常的综合案例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、抛出自定义异常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87883" y="2302790"/>
            <a:ext cx="10302240" cy="418576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class </a:t>
            </a:r>
            <a:r>
              <a:rPr lang="en-US" altLang="zh-CN" sz="1400" dirty="0" err="1"/>
              <a:t>ShortInputError</a:t>
            </a:r>
            <a:r>
              <a:rPr lang="en-US" altLang="zh-CN" sz="1400" dirty="0"/>
              <a:t>(Exception):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dirty="0" err="1"/>
              <a:t>def</a:t>
            </a:r>
            <a:r>
              <a:rPr lang="en-US" altLang="zh-CN" sz="1400" dirty="0"/>
              <a:t> __</a:t>
            </a:r>
            <a:r>
              <a:rPr lang="en-US" altLang="zh-CN" sz="1400" dirty="0" err="1"/>
              <a:t>init</a:t>
            </a:r>
            <a:r>
              <a:rPr lang="en-US" altLang="zh-CN" sz="1400" dirty="0"/>
              <a:t>__(self, length, </a:t>
            </a:r>
            <a:r>
              <a:rPr lang="en-US" altLang="zh-CN" sz="1400" dirty="0" err="1"/>
              <a:t>min_length</a:t>
            </a:r>
            <a:r>
              <a:rPr lang="en-US" altLang="zh-CN" sz="1400" dirty="0"/>
              <a:t>):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dirty="0" err="1"/>
              <a:t>self.length</a:t>
            </a:r>
            <a:r>
              <a:rPr lang="en-US" altLang="zh-CN" sz="1400" dirty="0"/>
              <a:t> = length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dirty="0" err="1"/>
              <a:t>self.min_len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min_len</a:t>
            </a:r>
            <a:br>
              <a:rPr lang="en-US" altLang="zh-CN" sz="1400" dirty="0"/>
            </a:b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dirty="0" err="1"/>
              <a:t>def</a:t>
            </a:r>
            <a:r>
              <a:rPr lang="en-US" altLang="zh-CN" sz="1400" dirty="0"/>
              <a:t> __</a:t>
            </a:r>
            <a:r>
              <a:rPr lang="en-US" altLang="zh-CN" sz="1400" dirty="0" err="1"/>
              <a:t>str</a:t>
            </a:r>
            <a:r>
              <a:rPr lang="en-US" altLang="zh-CN" sz="1400" dirty="0"/>
              <a:t>__(self):</a:t>
            </a:r>
            <a:br>
              <a:rPr lang="en-US" altLang="zh-CN" sz="1400" dirty="0"/>
            </a:br>
            <a:r>
              <a:rPr lang="en-US" altLang="zh-CN" sz="1400" dirty="0"/>
              <a:t>        return f'</a:t>
            </a:r>
            <a:r>
              <a:rPr lang="zh-CN" altLang="en-US" sz="1400" dirty="0"/>
              <a:t>您输入的密码长度为</a:t>
            </a:r>
            <a:r>
              <a:rPr lang="en-US" altLang="zh-CN" sz="1400" dirty="0"/>
              <a:t>{</a:t>
            </a:r>
            <a:r>
              <a:rPr lang="en-US" altLang="zh-CN" sz="1400" dirty="0" err="1"/>
              <a:t>self.length</a:t>
            </a:r>
            <a:r>
              <a:rPr lang="en-US" altLang="zh-CN" sz="1400" dirty="0"/>
              <a:t>}</a:t>
            </a:r>
            <a:r>
              <a:rPr lang="zh-CN" altLang="en-US" sz="1400" dirty="0"/>
              <a:t>位，不能少于</a:t>
            </a:r>
            <a:r>
              <a:rPr lang="en-US" altLang="zh-CN" sz="1400" dirty="0"/>
              <a:t>{</a:t>
            </a:r>
            <a:r>
              <a:rPr lang="en-US" altLang="zh-CN" sz="1400" dirty="0" err="1"/>
              <a:t>self.min_length</a:t>
            </a:r>
            <a:r>
              <a:rPr lang="en-US" altLang="zh-CN" sz="1400" dirty="0"/>
              <a:t>}</a:t>
            </a:r>
            <a:r>
              <a:rPr lang="zh-CN" altLang="en-US" sz="1400" dirty="0"/>
              <a:t>个字符</a:t>
            </a:r>
            <a:r>
              <a:rPr lang="en-US" altLang="zh-CN" sz="1400" dirty="0"/>
              <a:t>'</a:t>
            </a:r>
            <a:br>
              <a:rPr lang="en-US" altLang="zh-CN" sz="1400" dirty="0"/>
            </a:br>
            <a:br>
              <a:rPr lang="en-US" altLang="zh-CN" sz="1400" dirty="0"/>
            </a:br>
            <a:r>
              <a:rPr lang="en-US" altLang="zh-CN" sz="1400" dirty="0" err="1"/>
              <a:t>def</a:t>
            </a:r>
            <a:r>
              <a:rPr lang="en-US" altLang="zh-CN" sz="1400" dirty="0"/>
              <a:t> main():</a:t>
            </a:r>
            <a:br>
              <a:rPr lang="en-US" altLang="zh-CN" sz="1400" dirty="0"/>
            </a:br>
            <a:r>
              <a:rPr lang="en-US" altLang="zh-CN" sz="1400" dirty="0"/>
              <a:t>    try:</a:t>
            </a:r>
            <a:br>
              <a:rPr lang="en-US" altLang="zh-CN" sz="1400" dirty="0"/>
            </a:br>
            <a:r>
              <a:rPr lang="en-US" altLang="zh-CN" sz="1400" dirty="0"/>
              <a:t>        password = input('</a:t>
            </a:r>
            <a:r>
              <a:rPr lang="zh-CN" altLang="en-US" sz="1400" dirty="0"/>
              <a:t>请输入您的密码：</a:t>
            </a:r>
            <a:r>
              <a:rPr lang="en-US" altLang="zh-CN" sz="1400" dirty="0"/>
              <a:t>')</a:t>
            </a:r>
            <a:br>
              <a:rPr lang="en-US" altLang="zh-CN" sz="1400" dirty="0"/>
            </a:br>
            <a:r>
              <a:rPr lang="en-US" altLang="zh-CN" sz="1400" dirty="0"/>
              <a:t>        if 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(password) &lt; 6:</a:t>
            </a:r>
            <a:br>
              <a:rPr lang="en-US" altLang="zh-CN" sz="1400" dirty="0"/>
            </a:br>
            <a:r>
              <a:rPr lang="en-US" altLang="zh-CN" sz="1400" dirty="0"/>
              <a:t>            raise </a:t>
            </a:r>
            <a:r>
              <a:rPr lang="en-US" altLang="zh-CN" sz="1400" dirty="0" err="1"/>
              <a:t>ShortInputError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(password), 6)</a:t>
            </a:r>
            <a:br>
              <a:rPr lang="en-US" altLang="zh-CN" sz="1400" dirty="0"/>
            </a:br>
            <a:r>
              <a:rPr lang="en-US" altLang="zh-CN" sz="1400" dirty="0"/>
              <a:t>    except Exception as e:</a:t>
            </a:r>
            <a:br>
              <a:rPr lang="en-US" altLang="zh-CN" sz="1400" dirty="0"/>
            </a:br>
            <a:r>
              <a:rPr lang="en-US" altLang="zh-CN" sz="1400" dirty="0"/>
              <a:t>        print(e)</a:t>
            </a:r>
            <a:br>
              <a:rPr lang="en-US" altLang="zh-CN" sz="1400" dirty="0"/>
            </a:br>
            <a:r>
              <a:rPr lang="en-US" altLang="zh-CN" sz="1400" dirty="0"/>
              <a:t>    else:</a:t>
            </a:r>
            <a:br>
              <a:rPr lang="en-US" altLang="zh-CN" sz="1400" dirty="0"/>
            </a:br>
            <a:r>
              <a:rPr lang="en-US" altLang="zh-CN" sz="1400" dirty="0"/>
              <a:t>        print('</a:t>
            </a:r>
            <a:r>
              <a:rPr lang="zh-CN" altLang="en-US" sz="1400" dirty="0"/>
              <a:t>密码输入完成</a:t>
            </a:r>
            <a:r>
              <a:rPr lang="en-US" altLang="zh-CN" sz="1400" dirty="0"/>
              <a:t>')</a:t>
            </a:r>
            <a:br>
              <a:rPr lang="en-US" altLang="zh-CN" sz="1400" dirty="0"/>
            </a:br>
            <a:br>
              <a:rPr lang="en-US" altLang="zh-CN" sz="1400" dirty="0"/>
            </a:br>
            <a:r>
              <a:rPr lang="en-US" altLang="zh-CN" sz="1400" dirty="0"/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3396049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模块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368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(Module)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，是一个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文件，以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结尾，包含了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对象定义和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语句。模块能定义函数，类和变量，模块里也能包含可执行的代码。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模块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、什么是模块</a:t>
            </a:r>
          </a:p>
        </p:txBody>
      </p:sp>
    </p:spTree>
    <p:extLst>
      <p:ext uri="{BB962C8B-B14F-4D97-AF65-F5344CB8AC3E}">
        <p14:creationId xmlns:p14="http://schemas.microsoft.com/office/powerpoint/2010/main" val="158416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/>
              <a:t>了解异常</a:t>
            </a:r>
            <a:endParaRPr lang="en-US" altLang="zh-CN" dirty="0"/>
          </a:p>
          <a:p>
            <a:r>
              <a:rPr lang="zh-CN" altLang="en-US" dirty="0">
                <a:solidFill>
                  <a:srgbClr val="B70006"/>
                </a:solidFill>
              </a:rPr>
              <a:t>异常的捕获方法</a:t>
            </a:r>
            <a:endParaRPr lang="en-US" altLang="zh-CN" dirty="0">
              <a:solidFill>
                <a:srgbClr val="B70006"/>
              </a:solidFill>
            </a:endParaRPr>
          </a:p>
          <a:p>
            <a:r>
              <a:rPr lang="zh-CN" altLang="en-US" dirty="0">
                <a:solidFill>
                  <a:srgbClr val="B70006"/>
                </a:solidFill>
              </a:rPr>
              <a:t>异常综合案例</a:t>
            </a:r>
            <a:endParaRPr lang="en-US" altLang="zh-CN" dirty="0">
              <a:solidFill>
                <a:srgbClr val="B70006"/>
              </a:solidFill>
            </a:endParaRPr>
          </a:p>
          <a:p>
            <a:r>
              <a:rPr lang="en-US" altLang="zh-CN" dirty="0">
                <a:solidFill>
                  <a:srgbClr val="B70006"/>
                </a:solidFill>
              </a:rPr>
              <a:t>Python</a:t>
            </a:r>
            <a:r>
              <a:rPr lang="zh-CN" altLang="en-US" dirty="0">
                <a:solidFill>
                  <a:srgbClr val="B70006"/>
                </a:solidFill>
              </a:rPr>
              <a:t>模块</a:t>
            </a:r>
            <a:endParaRPr lang="en-US" altLang="zh-CN" dirty="0">
              <a:solidFill>
                <a:srgbClr val="B70006"/>
              </a:solidFill>
            </a:endParaRPr>
          </a:p>
          <a:p>
            <a:r>
              <a:rPr lang="en-US" altLang="zh-CN" dirty="0">
                <a:solidFill>
                  <a:srgbClr val="B70006"/>
                </a:solidFill>
              </a:rPr>
              <a:t>Python</a:t>
            </a:r>
            <a:r>
              <a:rPr lang="zh-CN" altLang="en-US" dirty="0">
                <a:solidFill>
                  <a:srgbClr val="B70006"/>
                </a:solidFill>
              </a:rPr>
              <a:t>包</a:t>
            </a:r>
            <a:endParaRPr lang="en-US" altLang="zh-CN" dirty="0">
              <a:solidFill>
                <a:srgbClr val="B700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1291822" cy="50312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模块名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模块名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功能名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模块名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*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模块名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别名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模块名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功能名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别名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模块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、模块的导入方式</a:t>
            </a:r>
          </a:p>
        </p:txBody>
      </p:sp>
    </p:spTree>
    <p:extLst>
      <p:ext uri="{BB962C8B-B14F-4D97-AF65-F5344CB8AC3E}">
        <p14:creationId xmlns:p14="http://schemas.microsoft.com/office/powerpoint/2010/main" val="3061009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32942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案例：导入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math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模块，求数字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的平方根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模块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、</a:t>
            </a:r>
            <a:r>
              <a:rPr lang="en-US" altLang="zh-CN" dirty="0"/>
              <a:t>import</a:t>
            </a:r>
            <a:r>
              <a:rPr lang="zh-CN" altLang="en-US" dirty="0"/>
              <a:t>模块名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106366"/>
            <a:ext cx="10302240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import </a:t>
            </a:r>
            <a:r>
              <a:rPr lang="zh-CN" altLang="en-US" sz="1400" dirty="0"/>
              <a:t>模块名</a:t>
            </a:r>
          </a:p>
          <a:p>
            <a:r>
              <a:rPr lang="en-US" altLang="zh-CN" sz="1400" dirty="0"/>
              <a:t>import </a:t>
            </a:r>
            <a:r>
              <a:rPr lang="zh-CN" altLang="en-US" sz="1400" dirty="0"/>
              <a:t>模块名</a:t>
            </a:r>
            <a:r>
              <a:rPr lang="en-US" altLang="zh-CN" sz="1400" dirty="0"/>
              <a:t>1</a:t>
            </a:r>
            <a:r>
              <a:rPr lang="zh-CN" altLang="en-US" sz="1400" dirty="0"/>
              <a:t>，模块名</a:t>
            </a:r>
            <a:r>
              <a:rPr lang="en-US" altLang="zh-CN" sz="1400" dirty="0"/>
              <a:t>2</a:t>
            </a:r>
          </a:p>
          <a:p>
            <a:endParaRPr lang="en-US" altLang="zh-CN" sz="1400" dirty="0"/>
          </a:p>
          <a:p>
            <a:r>
              <a:rPr lang="zh-CN" altLang="en-US" sz="1400" dirty="0"/>
              <a:t>模块名</a:t>
            </a:r>
            <a:r>
              <a:rPr lang="en-US" altLang="zh-CN" sz="1400" dirty="0"/>
              <a:t>.</a:t>
            </a:r>
            <a:r>
              <a:rPr lang="zh-CN" altLang="en-US" sz="1400" dirty="0"/>
              <a:t>功能名</a:t>
            </a:r>
            <a:r>
              <a:rPr lang="en-US" altLang="zh-CN" sz="1400" dirty="0"/>
              <a:t>()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788992"/>
            <a:ext cx="10302240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import math</a:t>
            </a:r>
          </a:p>
          <a:p>
            <a:r>
              <a:rPr lang="en-US" altLang="zh-CN" sz="1400" dirty="0"/>
              <a:t>print(</a:t>
            </a:r>
            <a:r>
              <a:rPr lang="en-US" altLang="zh-CN" sz="1400" dirty="0" err="1"/>
              <a:t>math.sqrt</a:t>
            </a:r>
            <a:r>
              <a:rPr lang="en-US" altLang="zh-CN" sz="1400" dirty="0"/>
              <a:t>(9))  # 3.0</a:t>
            </a:r>
          </a:p>
        </p:txBody>
      </p:sp>
    </p:spTree>
    <p:extLst>
      <p:ext uri="{BB962C8B-B14F-4D97-AF65-F5344CB8AC3E}">
        <p14:creationId xmlns:p14="http://schemas.microsoft.com/office/powerpoint/2010/main" val="1717641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32942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案例：导入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模块，新建文件夹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模块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、</a:t>
            </a:r>
            <a:r>
              <a:rPr lang="en-US" altLang="zh-CN" dirty="0"/>
              <a:t>from </a:t>
            </a:r>
            <a:r>
              <a:rPr lang="zh-CN" altLang="en-US" dirty="0"/>
              <a:t>模块名 </a:t>
            </a:r>
            <a:r>
              <a:rPr lang="en-US" altLang="zh-CN" dirty="0"/>
              <a:t>import </a:t>
            </a:r>
            <a:r>
              <a:rPr lang="zh-CN" altLang="en-US" dirty="0"/>
              <a:t>功能名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178765"/>
            <a:ext cx="10302240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功能名</a:t>
            </a:r>
          </a:p>
          <a:p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功能名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788992"/>
            <a:ext cx="10302240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pt-BR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os import mkdir</a:t>
            </a:r>
          </a:p>
          <a:p>
            <a:r>
              <a:rPr lang="pt-BR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mkdir('images')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2806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32942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案例：导入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模块，获取操作系统信息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模块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</a:t>
            </a:r>
            <a:r>
              <a:rPr lang="zh-CN" altLang="en-US" dirty="0"/>
              <a:t>、</a:t>
            </a:r>
            <a:r>
              <a:rPr lang="en-US" altLang="zh-CN" dirty="0"/>
              <a:t>from </a:t>
            </a:r>
            <a:r>
              <a:rPr lang="zh-CN" altLang="en-US" dirty="0"/>
              <a:t>模块名 </a:t>
            </a:r>
            <a:r>
              <a:rPr lang="en-US" altLang="zh-CN" dirty="0"/>
              <a:t>import *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178765"/>
            <a:ext cx="10302240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*</a:t>
            </a: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功能名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788992"/>
            <a:ext cx="10302240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pt-BR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sys import *</a:t>
            </a:r>
          </a:p>
          <a:p>
            <a:r>
              <a:rPr lang="pt-BR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print(platform)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2136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32942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模块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、</a:t>
            </a:r>
            <a:r>
              <a:rPr lang="en-US" altLang="zh-CN" dirty="0"/>
              <a:t>as</a:t>
            </a:r>
            <a:r>
              <a:rPr lang="zh-CN" altLang="en-US" dirty="0"/>
              <a:t>定义别名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048500"/>
            <a:ext cx="10302240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模块定义别名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as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别名</a:t>
            </a:r>
          </a:p>
          <a:p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功能定义别名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as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别名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788992"/>
            <a:ext cx="10302240" cy="224676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模块别名</a:t>
            </a:r>
          </a:p>
          <a:p>
            <a:r>
              <a:rPr lang="pt-BR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time as tt</a:t>
            </a:r>
          </a:p>
          <a:p>
            <a:endParaRPr lang="pt-BR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pt-BR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tt.sleep(2)</a:t>
            </a:r>
          </a:p>
          <a:p>
            <a:r>
              <a:rPr lang="pt-BR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print('hello')</a:t>
            </a:r>
          </a:p>
          <a:p>
            <a:endParaRPr lang="pt-BR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pt-BR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功能别名</a:t>
            </a:r>
          </a:p>
          <a:p>
            <a:r>
              <a:rPr lang="pt-BR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time import sleep as sl</a:t>
            </a:r>
          </a:p>
          <a:p>
            <a:r>
              <a:rPr lang="pt-BR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sl(2)</a:t>
            </a:r>
          </a:p>
          <a:p>
            <a:r>
              <a:rPr lang="pt-BR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print('hello')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216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32942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中，每个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文件都可以作为一个模块，模块的名字就是文件的名字。</a:t>
            </a:r>
            <a:r>
              <a:rPr lang="zh-CN" altLang="en-US" dirty="0">
                <a:solidFill>
                  <a:srgbClr val="AD2B26"/>
                </a:solidFill>
              </a:rPr>
              <a:t>也就是说自定义模块名必须要符合标识符命名规则。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49504F"/>
                </a:solidFill>
              </a:rPr>
              <a:t>案例：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新建一个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文件，命名为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my_module1.py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，并定义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模块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、制作自定义模块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365480"/>
            <a:ext cx="10302240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 test(a, b):    </a:t>
            </a: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print(a + b)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099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32942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在实际开中，当一个开发人员编写完一个模块后，为了让模块能够在项目中达到想要的效果，这个开发人员会自行在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文件中添加一些测试信息，例如，在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my_module1.py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文件中添加测试代码。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此时，无论是当前文件，还是其他已经导入了该模块的文件，在运行的时候都会自动执行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`test`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函数的调用。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解决方案：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模块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、测试模块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547333"/>
            <a:ext cx="10302240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 test(a, b):</a:t>
            </a: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print(a + b)</a:t>
            </a:r>
          </a:p>
          <a:p>
            <a:endParaRPr lang="it-IT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it-IT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test(1, 1)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4498055"/>
            <a:ext cx="10302240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 test(a, b):</a:t>
            </a: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print(a + b)</a:t>
            </a:r>
          </a:p>
          <a:p>
            <a:endParaRPr lang="it-IT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只在当前文件中调用该函数，其他导入的文件内不符合该条件，则不执行</a:t>
            </a:r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testA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函数调用</a:t>
            </a:r>
          </a:p>
          <a:p>
            <a:r>
              <a:rPr lang="it-IT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 __name__ == '__main__':</a:t>
            </a: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test (1, 1)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4967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66574"/>
            <a:ext cx="11291822" cy="51687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调用方式：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注意事项：如果使用</a:t>
            </a:r>
            <a:r>
              <a:rPr lang="en-US" altLang="zh-CN" dirty="0">
                <a:solidFill>
                  <a:srgbClr val="AD2B26"/>
                </a:solidFill>
              </a:rPr>
              <a:t>from .. import ..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或</a:t>
            </a:r>
            <a:r>
              <a:rPr lang="en-US" altLang="zh-CN" dirty="0">
                <a:solidFill>
                  <a:srgbClr val="AD2B26"/>
                </a:solidFill>
              </a:rPr>
              <a:t>from .. import *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导入多个模块的时候，且模块内有同名功能。当调用这个同名功能的时候，调用到的是后面导入的模块的功能。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模块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、测试模块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897836"/>
            <a:ext cx="10302240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my_module1</a:t>
            </a: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my_module1.test (1, 1)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526803"/>
            <a:ext cx="10302240" cy="310854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</a:t>
            </a: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 my_test(a, b):</a:t>
            </a: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print(a + b)</a:t>
            </a:r>
          </a:p>
          <a:p>
            <a:endParaRPr lang="it-IT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</a:t>
            </a: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 my_test(a, b):</a:t>
            </a: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print(a - b)</a:t>
            </a: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导入模块和调用功能代码</a:t>
            </a:r>
          </a:p>
          <a:p>
            <a:r>
              <a:rPr lang="it-IT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my_module1 import my_test</a:t>
            </a:r>
          </a:p>
          <a:p>
            <a:r>
              <a:rPr lang="it-IT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my_module2 import my_test</a:t>
            </a:r>
          </a:p>
          <a:p>
            <a:endParaRPr lang="it-IT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it-IT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my_test</a:t>
            </a:r>
            <a:r>
              <a:rPr lang="zh-CN" altLang="en-US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函数是模块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中的函数</a:t>
            </a:r>
          </a:p>
          <a:p>
            <a:r>
              <a:rPr lang="it-IT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my_test(1, 1)</a:t>
            </a:r>
            <a:endParaRPr lang="en-US" altLang="zh-CN" sz="1400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3211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66574"/>
            <a:ext cx="11291822" cy="51687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当导入一个模块，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解析器对模块位置的搜索顺序是：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AD2B26"/>
                </a:solidFill>
              </a:rPr>
              <a:t>当前目录</a:t>
            </a:r>
            <a:endParaRPr lang="en-US" altLang="zh-CN" dirty="0">
              <a:solidFill>
                <a:srgbClr val="AD2B26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AD2B26"/>
                </a:solidFill>
              </a:rPr>
              <a:t>如果不在当前目录，</a:t>
            </a:r>
            <a:r>
              <a:rPr lang="en-US" altLang="zh-CN" dirty="0">
                <a:solidFill>
                  <a:srgbClr val="AD2B26"/>
                </a:solidFill>
              </a:rPr>
              <a:t>Python</a:t>
            </a:r>
            <a:r>
              <a:rPr lang="zh-CN" altLang="en-US" dirty="0">
                <a:solidFill>
                  <a:srgbClr val="AD2B26"/>
                </a:solidFill>
              </a:rPr>
              <a:t>则搜索在</a:t>
            </a:r>
            <a:r>
              <a:rPr lang="en-US" altLang="zh-CN" dirty="0">
                <a:solidFill>
                  <a:srgbClr val="AD2B26"/>
                </a:solidFill>
              </a:rPr>
              <a:t>shell</a:t>
            </a:r>
            <a:r>
              <a:rPr lang="zh-CN" altLang="en-US" dirty="0">
                <a:solidFill>
                  <a:srgbClr val="AD2B26"/>
                </a:solidFill>
              </a:rPr>
              <a:t>变量</a:t>
            </a:r>
            <a:r>
              <a:rPr lang="en-US" altLang="zh-CN" dirty="0">
                <a:solidFill>
                  <a:srgbClr val="AD2B26"/>
                </a:solidFill>
              </a:rPr>
              <a:t>PYTHONPATH</a:t>
            </a:r>
            <a:r>
              <a:rPr lang="zh-CN" altLang="en-US" dirty="0">
                <a:solidFill>
                  <a:srgbClr val="AD2B26"/>
                </a:solidFill>
              </a:rPr>
              <a:t>下的每个目录。</a:t>
            </a:r>
            <a:endParaRPr lang="en-US" altLang="zh-CN" dirty="0">
              <a:solidFill>
                <a:srgbClr val="AD2B26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AD2B26"/>
                </a:solidFill>
              </a:rPr>
              <a:t>如果都找不到，</a:t>
            </a:r>
            <a:r>
              <a:rPr lang="en-US" altLang="zh-CN" dirty="0">
                <a:solidFill>
                  <a:srgbClr val="AD2B26"/>
                </a:solidFill>
              </a:rPr>
              <a:t>Python</a:t>
            </a:r>
            <a:r>
              <a:rPr lang="zh-CN" altLang="en-US" dirty="0">
                <a:solidFill>
                  <a:srgbClr val="AD2B26"/>
                </a:solidFill>
              </a:rPr>
              <a:t>会查看默认路径。</a:t>
            </a:r>
            <a:r>
              <a:rPr lang="en-US" altLang="zh-CN" dirty="0">
                <a:solidFill>
                  <a:srgbClr val="AD2B26"/>
                </a:solidFill>
              </a:rPr>
              <a:t>UNIX</a:t>
            </a:r>
            <a:r>
              <a:rPr lang="zh-CN" altLang="en-US" dirty="0">
                <a:solidFill>
                  <a:srgbClr val="AD2B26"/>
                </a:solidFill>
              </a:rPr>
              <a:t>下，默认路径一般为</a:t>
            </a:r>
            <a:r>
              <a:rPr lang="en-US" altLang="zh-CN" dirty="0">
                <a:solidFill>
                  <a:srgbClr val="AD2B26"/>
                </a:solidFill>
              </a:rPr>
              <a:t>/</a:t>
            </a:r>
            <a:r>
              <a:rPr lang="en-US" altLang="zh-CN" dirty="0" err="1">
                <a:solidFill>
                  <a:srgbClr val="AD2B26"/>
                </a:solidFill>
              </a:rPr>
              <a:t>usr</a:t>
            </a:r>
            <a:r>
              <a:rPr lang="en-US" altLang="zh-CN" dirty="0">
                <a:solidFill>
                  <a:srgbClr val="AD2B26"/>
                </a:solidFill>
              </a:rPr>
              <a:t>/local/lib/python/</a:t>
            </a: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模块搜索路径存储在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模块的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sys.path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变量中。变量里包含当前目录，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PYTHONPATH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和由安装过程决定的默认目录。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注意： 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AD2B26"/>
                </a:solidFill>
              </a:rPr>
              <a:t>自己的文件名不要和已有模块名重复，否则导致模块功能无法使用 </a:t>
            </a:r>
            <a:endParaRPr lang="en-US" altLang="zh-CN" dirty="0">
              <a:solidFill>
                <a:srgbClr val="AD2B2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AD2B26"/>
                </a:solidFill>
              </a:rPr>
              <a:t>"</a:t>
            </a:r>
            <a:r>
              <a:rPr lang="zh-CN" altLang="en-US" dirty="0">
                <a:solidFill>
                  <a:srgbClr val="AD2B26"/>
                </a:solidFill>
              </a:rPr>
              <a:t>使用</a:t>
            </a:r>
            <a:r>
              <a:rPr lang="en-US" altLang="zh-CN" dirty="0">
                <a:solidFill>
                  <a:srgbClr val="AD2B26"/>
                </a:solidFill>
              </a:rPr>
              <a:t>from </a:t>
            </a:r>
            <a:r>
              <a:rPr lang="zh-CN" altLang="en-US" dirty="0">
                <a:solidFill>
                  <a:srgbClr val="AD2B26"/>
                </a:solidFill>
              </a:rPr>
              <a:t>模块名 </a:t>
            </a:r>
            <a:r>
              <a:rPr lang="en-US" altLang="zh-CN" dirty="0">
                <a:solidFill>
                  <a:srgbClr val="AD2B26"/>
                </a:solidFill>
              </a:rPr>
              <a:t>import </a:t>
            </a:r>
            <a:r>
              <a:rPr lang="zh-CN" altLang="en-US" dirty="0">
                <a:solidFill>
                  <a:srgbClr val="AD2B26"/>
                </a:solidFill>
              </a:rPr>
              <a:t>功能</a:t>
            </a:r>
            <a:r>
              <a:rPr lang="en-US" altLang="zh-CN" dirty="0">
                <a:solidFill>
                  <a:srgbClr val="AD2B26"/>
                </a:solidFill>
              </a:rPr>
              <a:t>"</a:t>
            </a:r>
            <a:r>
              <a:rPr lang="zh-CN" altLang="en-US" dirty="0">
                <a:solidFill>
                  <a:srgbClr val="AD2B26"/>
                </a:solidFill>
              </a:rPr>
              <a:t>的时候，如果功能名字重复，调用到的是最后定义或导入的功能。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模块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、模块的定位顺序</a:t>
            </a:r>
          </a:p>
        </p:txBody>
      </p:sp>
    </p:spTree>
    <p:extLst>
      <p:ext uri="{BB962C8B-B14F-4D97-AF65-F5344CB8AC3E}">
        <p14:creationId xmlns:p14="http://schemas.microsoft.com/office/powerpoint/2010/main" val="1225168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66574"/>
            <a:ext cx="11291822" cy="51687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如果一个模块文件中有</a:t>
            </a:r>
            <a:r>
              <a:rPr lang="en-US" altLang="zh-CN" dirty="0">
                <a:solidFill>
                  <a:srgbClr val="AD2B26"/>
                </a:solidFill>
              </a:rPr>
              <a:t>`__all__`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变量，当使用</a:t>
            </a:r>
            <a:r>
              <a:rPr lang="en-US" altLang="zh-CN" dirty="0">
                <a:solidFill>
                  <a:srgbClr val="AD2B26"/>
                </a:solidFill>
              </a:rPr>
              <a:t>`from xxx import *`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导入时，只能导入这个列表中的元素。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AD2B26"/>
                </a:solidFill>
              </a:rPr>
              <a:t>my_module1</a:t>
            </a:r>
            <a:r>
              <a:rPr lang="zh-CN" altLang="en-US" dirty="0">
                <a:solidFill>
                  <a:srgbClr val="AD2B26"/>
                </a:solidFill>
              </a:rPr>
              <a:t>模块代码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导入模块的文件代码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模块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__all__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792986"/>
            <a:ext cx="10302240" cy="160043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__all__ = ['testa']</a:t>
            </a:r>
          </a:p>
          <a:p>
            <a:endParaRPr lang="it-IT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 testa():</a:t>
            </a: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print('testA')</a:t>
            </a:r>
          </a:p>
          <a:p>
            <a:endParaRPr lang="it-IT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 testb():</a:t>
            </a: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print('testB')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5216117"/>
            <a:ext cx="2629086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my_module1 import *</a:t>
            </a:r>
          </a:p>
          <a:p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testa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testb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79" y="5078675"/>
            <a:ext cx="6469941" cy="1013548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3513690" y="5400783"/>
            <a:ext cx="855765" cy="3693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93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/>
              <a:t>了解异常的概念</a:t>
            </a:r>
            <a:endParaRPr lang="en-US" altLang="zh-CN" dirty="0"/>
          </a:p>
          <a:p>
            <a:r>
              <a:rPr lang="zh-CN" altLang="en-US" dirty="0">
                <a:solidFill>
                  <a:srgbClr val="AD2B26"/>
                </a:solidFill>
              </a:rPr>
              <a:t>掌握异常的捕获方法</a:t>
            </a:r>
            <a:endParaRPr lang="en-US" altLang="zh-CN" dirty="0">
              <a:solidFill>
                <a:srgbClr val="AD2B26"/>
              </a:solidFill>
            </a:endParaRPr>
          </a:p>
          <a:p>
            <a:r>
              <a:rPr lang="zh-CN" altLang="en-US" dirty="0">
                <a:solidFill>
                  <a:srgbClr val="AD2B26"/>
                </a:solidFill>
              </a:rPr>
              <a:t>掌握异常的综合案例编写</a:t>
            </a:r>
            <a:endParaRPr lang="en-US" altLang="zh-CN" dirty="0">
              <a:solidFill>
                <a:srgbClr val="AD2B26"/>
              </a:solidFill>
            </a:endParaRPr>
          </a:p>
          <a:p>
            <a:r>
              <a:rPr lang="zh-CN" altLang="en-US" dirty="0">
                <a:solidFill>
                  <a:srgbClr val="AD2B26"/>
                </a:solidFill>
              </a:rPr>
              <a:t>掌握</a:t>
            </a:r>
            <a:r>
              <a:rPr lang="en-US" altLang="zh-CN" dirty="0">
                <a:solidFill>
                  <a:srgbClr val="AD2B26"/>
                </a:solidFill>
              </a:rPr>
              <a:t>Python</a:t>
            </a:r>
            <a:r>
              <a:rPr lang="zh-CN" altLang="en-US" dirty="0">
                <a:solidFill>
                  <a:srgbClr val="AD2B26"/>
                </a:solidFill>
              </a:rPr>
              <a:t>模块的使用</a:t>
            </a:r>
            <a:endParaRPr lang="en-US" altLang="zh-CN" dirty="0">
              <a:solidFill>
                <a:srgbClr val="AD2B26"/>
              </a:solidFill>
            </a:endParaRPr>
          </a:p>
          <a:p>
            <a:r>
              <a:rPr lang="zh-CN" altLang="en-US" dirty="0"/>
              <a:t>了解</a:t>
            </a:r>
            <a:r>
              <a:rPr lang="en-US" altLang="zh-CN" dirty="0"/>
              <a:t>Python</a:t>
            </a:r>
            <a:r>
              <a:rPr lang="zh-CN" altLang="en-US" dirty="0"/>
              <a:t>包的应用</a:t>
            </a:r>
            <a:endParaRPr lang="en-US" altLang="zh-CN" dirty="0">
              <a:solidFill>
                <a:srgbClr val="B602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09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包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211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66574"/>
            <a:ext cx="11291822" cy="51687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包将有联系的模块组织在一起，即放到同一个文件夹下，并且在这个文件夹创建一个名字为</a:t>
            </a:r>
            <a:r>
              <a:rPr lang="en-US" altLang="zh-CN" dirty="0">
                <a:solidFill>
                  <a:srgbClr val="AD2B26"/>
                </a:solidFill>
              </a:rPr>
              <a:t>`__init__.py` </a:t>
            </a:r>
            <a:r>
              <a:rPr lang="zh-CN" altLang="en-US" dirty="0">
                <a:solidFill>
                  <a:srgbClr val="AD2B26"/>
                </a:solidFill>
              </a:rPr>
              <a:t>文件，那么这个文件夹就称之为包。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包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、什么是</a:t>
            </a:r>
            <a:r>
              <a:rPr lang="en-US" altLang="zh-CN" dirty="0"/>
              <a:t>Python</a:t>
            </a:r>
            <a:r>
              <a:rPr lang="zh-CN" altLang="en-US" dirty="0"/>
              <a:t>包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895150" y="2935705"/>
            <a:ext cx="1655545" cy="47163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my_module1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875900" y="3819630"/>
            <a:ext cx="1655545" cy="47163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my_module2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875899" y="4703555"/>
            <a:ext cx="1655545" cy="47163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my_module3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725340" y="2935705"/>
            <a:ext cx="1655545" cy="47163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my_module4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734965" y="3819630"/>
            <a:ext cx="1655545" cy="47163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my_module5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734965" y="4703555"/>
            <a:ext cx="1655545" cy="47163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my_module6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710880" y="2611982"/>
            <a:ext cx="6912328" cy="287795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4756269" y="3819630"/>
            <a:ext cx="798897" cy="44276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5758686" y="3776336"/>
            <a:ext cx="1567529" cy="453982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__init__.py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7826728" y="3776336"/>
            <a:ext cx="798897" cy="44276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8783797" y="3747460"/>
            <a:ext cx="1655545" cy="47163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Package</a:t>
            </a:r>
            <a:r>
              <a:rPr lang="zh-CN" altLang="en-US" dirty="0"/>
              <a:t>包</a:t>
            </a:r>
          </a:p>
        </p:txBody>
      </p:sp>
    </p:spTree>
    <p:extLst>
      <p:ext uri="{BB962C8B-B14F-4D97-AF65-F5344CB8AC3E}">
        <p14:creationId xmlns:p14="http://schemas.microsoft.com/office/powerpoint/2010/main" val="1545457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66574"/>
            <a:ext cx="11291822" cy="516877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AD2B26"/>
                </a:solidFill>
              </a:rPr>
              <a:t>[New] — [Python Package] — </a:t>
            </a:r>
            <a:r>
              <a:rPr lang="zh-CN" altLang="en-US" dirty="0">
                <a:solidFill>
                  <a:srgbClr val="AD2B26"/>
                </a:solidFill>
              </a:rPr>
              <a:t>输入包名 </a:t>
            </a:r>
            <a:r>
              <a:rPr lang="en-US" altLang="zh-CN" dirty="0">
                <a:solidFill>
                  <a:srgbClr val="AD2B26"/>
                </a:solidFill>
              </a:rPr>
              <a:t>— [OK] — </a:t>
            </a:r>
            <a:r>
              <a:rPr lang="zh-CN" altLang="en-US" dirty="0">
                <a:solidFill>
                  <a:srgbClr val="AD2B26"/>
                </a:solidFill>
              </a:rPr>
              <a:t>新建功能模块</a:t>
            </a:r>
            <a:r>
              <a:rPr lang="en-US" altLang="zh-CN" dirty="0">
                <a:solidFill>
                  <a:srgbClr val="AD2B26"/>
                </a:solidFill>
              </a:rPr>
              <a:t>(</a:t>
            </a:r>
            <a:r>
              <a:rPr lang="zh-CN" altLang="en-US" dirty="0">
                <a:solidFill>
                  <a:srgbClr val="AD2B26"/>
                </a:solidFill>
              </a:rPr>
              <a:t>有联系的模块</a:t>
            </a:r>
            <a:r>
              <a:rPr lang="en-US" altLang="zh-CN" dirty="0">
                <a:solidFill>
                  <a:srgbClr val="AD2B26"/>
                </a:solidFill>
              </a:rPr>
              <a:t>)</a:t>
            </a:r>
            <a:r>
              <a:rPr lang="zh-CN" altLang="en-US" dirty="0">
                <a:solidFill>
                  <a:srgbClr val="AD2B26"/>
                </a:solidFill>
              </a:rPr>
              <a:t>。注意：新建包后，包内部会自动创建</a:t>
            </a:r>
            <a:r>
              <a:rPr lang="en-US" altLang="zh-CN" dirty="0">
                <a:solidFill>
                  <a:srgbClr val="AD2B26"/>
                </a:solidFill>
              </a:rPr>
              <a:t>`__init__.py`</a:t>
            </a:r>
            <a:r>
              <a:rPr lang="zh-CN" altLang="en-US" dirty="0">
                <a:solidFill>
                  <a:srgbClr val="AD2B26"/>
                </a:solidFill>
              </a:rPr>
              <a:t>文件，这个文件控制着包的导入行为。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包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、制作包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80" y="2466011"/>
            <a:ext cx="10624469" cy="237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41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66574"/>
            <a:ext cx="11291822" cy="51687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① 新建包</a:t>
            </a:r>
            <a:r>
              <a:rPr lang="en-US" altLang="zh-CN" dirty="0">
                <a:solidFill>
                  <a:srgbClr val="AD2B26"/>
                </a:solidFill>
              </a:rPr>
              <a:t>`</a:t>
            </a:r>
            <a:r>
              <a:rPr lang="en-US" altLang="zh-CN" dirty="0" err="1">
                <a:solidFill>
                  <a:srgbClr val="AD2B26"/>
                </a:solidFill>
              </a:rPr>
              <a:t>mypackage</a:t>
            </a:r>
            <a:r>
              <a:rPr lang="en-US" altLang="zh-CN" dirty="0">
                <a:solidFill>
                  <a:srgbClr val="AD2B26"/>
                </a:solidFill>
              </a:rPr>
              <a:t>`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AD2B26"/>
                </a:solidFill>
              </a:rPr>
              <a:t>② </a:t>
            </a:r>
            <a:r>
              <a:rPr lang="zh-CN" altLang="en-US" dirty="0">
                <a:solidFill>
                  <a:srgbClr val="AD2B26"/>
                </a:solidFill>
              </a:rPr>
              <a:t>新建包内模块：</a:t>
            </a:r>
            <a:r>
              <a:rPr lang="en-US" altLang="zh-CN" dirty="0">
                <a:solidFill>
                  <a:srgbClr val="AD2B26"/>
                </a:solidFill>
              </a:rPr>
              <a:t>`my_module1` </a:t>
            </a:r>
            <a:r>
              <a:rPr lang="zh-CN" altLang="en-US" dirty="0">
                <a:solidFill>
                  <a:srgbClr val="AD2B26"/>
                </a:solidFill>
              </a:rPr>
              <a:t>和 </a:t>
            </a:r>
            <a:r>
              <a:rPr lang="en-US" altLang="zh-CN" dirty="0">
                <a:solidFill>
                  <a:srgbClr val="AD2B26"/>
                </a:solidFill>
              </a:rPr>
              <a:t>`my_module2`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AD2B26"/>
                </a:solidFill>
              </a:rPr>
              <a:t>③ </a:t>
            </a:r>
            <a:r>
              <a:rPr lang="zh-CN" altLang="en-US" dirty="0">
                <a:solidFill>
                  <a:srgbClr val="AD2B26"/>
                </a:solidFill>
              </a:rPr>
              <a:t>模块内代码如下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包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、快速入门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792986"/>
            <a:ext cx="10302240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my_module1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print(1)</a:t>
            </a: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info_print1():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print('my_module1')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4379550"/>
            <a:ext cx="10302240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my_module2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print(2)</a:t>
            </a: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info_print2():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print('my_module2')</a:t>
            </a:r>
          </a:p>
        </p:txBody>
      </p:sp>
    </p:spTree>
    <p:extLst>
      <p:ext uri="{BB962C8B-B14F-4D97-AF65-F5344CB8AC3E}">
        <p14:creationId xmlns:p14="http://schemas.microsoft.com/office/powerpoint/2010/main" val="2693778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66574"/>
            <a:ext cx="11291822" cy="51687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方法一：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快速入门：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包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、导入包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051841"/>
            <a:ext cx="10302240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包名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</a:t>
            </a:r>
          </a:p>
          <a:p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包名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681627"/>
            <a:ext cx="10302240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my_package.my_module1</a:t>
            </a: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my_package.my_module1.info_print1()</a:t>
            </a:r>
          </a:p>
        </p:txBody>
      </p:sp>
    </p:spTree>
    <p:extLst>
      <p:ext uri="{BB962C8B-B14F-4D97-AF65-F5344CB8AC3E}">
        <p14:creationId xmlns:p14="http://schemas.microsoft.com/office/powerpoint/2010/main" val="2613474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66574"/>
            <a:ext cx="11291822" cy="51687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方法二：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注意：必须在</a:t>
            </a:r>
            <a:r>
              <a:rPr lang="en-US" altLang="zh-CN" dirty="0">
                <a:solidFill>
                  <a:srgbClr val="C00000"/>
                </a:solidFill>
              </a:rPr>
              <a:t>`__init__.py`</a:t>
            </a:r>
            <a:r>
              <a:rPr lang="zh-CN" altLang="en-US" dirty="0">
                <a:solidFill>
                  <a:srgbClr val="C00000"/>
                </a:solidFill>
              </a:rPr>
              <a:t>文件中添加</a:t>
            </a:r>
            <a:r>
              <a:rPr lang="en-US" altLang="zh-CN" dirty="0">
                <a:solidFill>
                  <a:srgbClr val="C00000"/>
                </a:solidFill>
              </a:rPr>
              <a:t>`__all__ = []`</a:t>
            </a:r>
            <a:r>
              <a:rPr lang="zh-CN" altLang="en-US" dirty="0">
                <a:solidFill>
                  <a:srgbClr val="C00000"/>
                </a:solidFill>
              </a:rPr>
              <a:t>，控制允许导入的模块列表。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快速入门：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包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、导入包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453212"/>
            <a:ext cx="10302240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包名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*</a:t>
            </a:r>
          </a:p>
          <a:p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681627"/>
            <a:ext cx="10302240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my_package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import *</a:t>
            </a: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my_module1.info_print1()</a:t>
            </a:r>
          </a:p>
        </p:txBody>
      </p:sp>
    </p:spTree>
    <p:extLst>
      <p:ext uri="{BB962C8B-B14F-4D97-AF65-F5344CB8AC3E}">
        <p14:creationId xmlns:p14="http://schemas.microsoft.com/office/powerpoint/2010/main" val="28151349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了解异常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3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当检测到</a:t>
            </a:r>
            <a:r>
              <a:rPr lang="zh-CN" altLang="en-US" dirty="0">
                <a:solidFill>
                  <a:srgbClr val="AD2B26"/>
                </a:solidFill>
              </a:rPr>
              <a:t>一个错误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时，解释器就无法继续执行了，反而出现了一些错误的提示，这就是所谓的</a:t>
            </a:r>
            <a:r>
              <a:rPr lang="en-US" altLang="zh-CN" dirty="0">
                <a:solidFill>
                  <a:srgbClr val="AD2B26"/>
                </a:solidFill>
              </a:rPr>
              <a:t>"</a:t>
            </a:r>
            <a:r>
              <a:rPr lang="zh-CN" altLang="en-US" dirty="0">
                <a:solidFill>
                  <a:srgbClr val="AD2B26"/>
                </a:solidFill>
              </a:rPr>
              <a:t>异常</a:t>
            </a:r>
            <a:r>
              <a:rPr lang="en-US" altLang="zh-CN" dirty="0">
                <a:solidFill>
                  <a:srgbClr val="AD2B26"/>
                </a:solidFill>
              </a:rPr>
              <a:t>"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了解异常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、什么是异常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04" y="2326724"/>
            <a:ext cx="9602032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1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例如：以</a:t>
            </a:r>
            <a:r>
              <a:rPr lang="en-US" altLang="zh-CN" dirty="0">
                <a:solidFill>
                  <a:srgbClr val="AD2B26"/>
                </a:solidFill>
              </a:rPr>
              <a:t>`r`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方式打开一个不存在的文件。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执行结果：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了解异常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、异常演示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191190"/>
            <a:ext cx="10302240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 = open('linux.txt', 'r')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79" y="3044023"/>
            <a:ext cx="10299579" cy="253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96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异常的捕获方法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7970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快速入门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需求：尝试以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`r`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模式打开文件，如果文件不存在，则以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`w`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方式打开。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异常的捕获方法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、捕获常规异常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820970" y="2191190"/>
            <a:ext cx="10302240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可能发生错误的代码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如果出现异常执行的代码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820970" y="4689359"/>
            <a:ext cx="10302240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f = open('linux.txt', 'r')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f = open('linux.txt', 'w')</a:t>
            </a:r>
          </a:p>
        </p:txBody>
      </p:sp>
    </p:spTree>
    <p:extLst>
      <p:ext uri="{BB962C8B-B14F-4D97-AF65-F5344CB8AC3E}">
        <p14:creationId xmlns:p14="http://schemas.microsoft.com/office/powerpoint/2010/main" val="3864583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异常的捕获方法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、捕获指定异常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820970" y="2191190"/>
            <a:ext cx="10302240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print(name)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NameError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print('name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变量名称未定义错误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</p:txBody>
      </p:sp>
      <p:sp>
        <p:nvSpPr>
          <p:cNvPr id="7" name="三角形 9">
            <a:extLst>
              <a:ext uri="{FF2B5EF4-FFF2-40B4-BE49-F238E27FC236}">
                <a16:creationId xmlns:a16="http://schemas.microsoft.com/office/drawing/2014/main" id="{23197916-4FF1-4C92-AE7A-4520837F4448}"/>
              </a:ext>
            </a:extLst>
          </p:cNvPr>
          <p:cNvSpPr/>
          <p:nvPr/>
        </p:nvSpPr>
        <p:spPr>
          <a:xfrm rot="2651319">
            <a:off x="717495" y="397298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FC8F3570-2791-42C7-B320-77955401B7FE}"/>
              </a:ext>
            </a:extLst>
          </p:cNvPr>
          <p:cNvSpPr txBox="1"/>
          <p:nvPr/>
        </p:nvSpPr>
        <p:spPr>
          <a:xfrm>
            <a:off x="1085446" y="4004454"/>
            <a:ext cx="9773285" cy="7041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 如果尝试执行的代码的异常类型和要捕获的异常类型不一致，则无法捕获异常。</a:t>
            </a:r>
            <a:endParaRPr lang="en-US" altLang="zh-CN" sz="1400" dirty="0">
              <a:solidFill>
                <a:srgbClr val="AD2B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 一般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try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下方只放一行尝试执行的代码。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561BF17-00D8-44F9-BBE1-DC58174FF365}"/>
              </a:ext>
            </a:extLst>
          </p:cNvPr>
          <p:cNvSpPr/>
          <p:nvPr/>
        </p:nvSpPr>
        <p:spPr>
          <a:xfrm>
            <a:off x="820969" y="3587888"/>
            <a:ext cx="10302240" cy="127287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521E208-47E6-4A13-99E1-C9CCCAFAB12C}"/>
              </a:ext>
            </a:extLst>
          </p:cNvPr>
          <p:cNvSpPr/>
          <p:nvPr/>
        </p:nvSpPr>
        <p:spPr>
          <a:xfrm>
            <a:off x="710881" y="368887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662053068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9592</TotalTime>
  <Words>2235</Words>
  <Application>Microsoft Macintosh PowerPoint</Application>
  <PresentationFormat>宽屏</PresentationFormat>
  <Paragraphs>372</Paragraphs>
  <Slides>36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36</vt:i4>
      </vt:variant>
    </vt:vector>
  </HeadingPairs>
  <TitlesOfParts>
    <vt:vector size="54" baseType="lpstr">
      <vt:lpstr>阿里巴巴普惠体</vt:lpstr>
      <vt:lpstr>等线</vt:lpstr>
      <vt:lpstr>黑体</vt:lpstr>
      <vt:lpstr>Alibaba PuHuiTi B</vt:lpstr>
      <vt:lpstr>Alibaba PuHuiTi M</vt:lpstr>
      <vt:lpstr>Alibaba PuHuiTi R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Python异常、模块与包</vt:lpstr>
      <vt:lpstr>PowerPoint 演示文稿</vt:lpstr>
      <vt:lpstr>PowerPoint 演示文稿</vt:lpstr>
      <vt:lpstr>了解异常</vt:lpstr>
      <vt:lpstr>了解异常</vt:lpstr>
      <vt:lpstr>了解异常</vt:lpstr>
      <vt:lpstr>异常的捕获方法</vt:lpstr>
      <vt:lpstr>异常的捕获方法</vt:lpstr>
      <vt:lpstr>异常的捕获方法</vt:lpstr>
      <vt:lpstr>异常的捕获方法</vt:lpstr>
      <vt:lpstr>异常的捕获方法</vt:lpstr>
      <vt:lpstr>异常的捕获方法</vt:lpstr>
      <vt:lpstr>异常的捕获方法</vt:lpstr>
      <vt:lpstr>异常的捕获方法</vt:lpstr>
      <vt:lpstr>异常的综合案例</vt:lpstr>
      <vt:lpstr>异常的综合案例</vt:lpstr>
      <vt:lpstr>异常的综合案例</vt:lpstr>
      <vt:lpstr>Python模块</vt:lpstr>
      <vt:lpstr>Python模块</vt:lpstr>
      <vt:lpstr>Python模块</vt:lpstr>
      <vt:lpstr>Python模块</vt:lpstr>
      <vt:lpstr>Python模块</vt:lpstr>
      <vt:lpstr>Python模块</vt:lpstr>
      <vt:lpstr>Python模块</vt:lpstr>
      <vt:lpstr>Python模块</vt:lpstr>
      <vt:lpstr>Python模块</vt:lpstr>
      <vt:lpstr>Python模块</vt:lpstr>
      <vt:lpstr>Python模块</vt:lpstr>
      <vt:lpstr>Python模块</vt:lpstr>
      <vt:lpstr>Python包</vt:lpstr>
      <vt:lpstr>Python包</vt:lpstr>
      <vt:lpstr>Python包</vt:lpstr>
      <vt:lpstr>Python包</vt:lpstr>
      <vt:lpstr>Python包</vt:lpstr>
      <vt:lpstr>Python包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Microsoft Office User</cp:lastModifiedBy>
  <cp:revision>1035</cp:revision>
  <dcterms:created xsi:type="dcterms:W3CDTF">2020-03-31T02:23:27Z</dcterms:created>
  <dcterms:modified xsi:type="dcterms:W3CDTF">2021-07-11T08:53:24Z</dcterms:modified>
</cp:coreProperties>
</file>