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436" r:id="rId3"/>
    <p:sldId id="438" r:id="rId4"/>
    <p:sldId id="437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</p:sldIdLst>
  <p:sldSz cx="13717588" cy="7704138"/>
  <p:notesSz cx="6858000" cy="9144000"/>
  <p:defaultTextStyle>
    <a:defPPr>
      <a:defRPr lang="zh-CN"/>
    </a:defPPr>
    <a:lvl1pPr marL="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4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09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64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192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740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4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4" autoAdjust="0"/>
    <p:restoredTop sz="91886" autoAdjust="0"/>
  </p:normalViewPr>
  <p:slideViewPr>
    <p:cSldViewPr>
      <p:cViewPr varScale="1">
        <p:scale>
          <a:sx n="96" d="100"/>
          <a:sy n="96" d="100"/>
        </p:scale>
        <p:origin x="728" y="192"/>
      </p:cViewPr>
      <p:guideLst>
        <p:guide orient="horz" pos="2427"/>
        <p:guide pos="43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776B-F58E-F148-AE98-6CEF6D8C81D4}" type="doc">
      <dgm:prSet loTypeId="urn:microsoft.com/office/officeart/2008/layout/VerticalCurvedList" loCatId="process" qsTypeId="urn:microsoft.com/office/officeart/2005/8/quickstyle/simple1" qsCatId="simple" csTypeId="urn:microsoft.com/office/officeart/2005/8/colors/colorful5" csCatId="colorful" phldr="1"/>
      <dgm:spPr/>
    </dgm:pt>
    <dgm:pt modelId="{2CA573D5-B426-2B47-996D-2DA094ECC50F}">
      <dgm:prSet phldrT="[文本]"/>
      <dgm:spPr/>
      <dgm:t>
        <a:bodyPr/>
        <a:lstStyle/>
        <a:p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VUE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是什么？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B35884A2-1E03-A548-A406-FCA80E80A02F}" type="par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0F1D859D-C69B-334A-BA07-B270A21D53EA}" type="sib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6863C584-5837-6245-BCA1-0298D60BBDAE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39CBAE8D-C931-1E47-A440-6679FEF6DE24}" type="par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29F791-3578-E04F-A421-9BA82A467F65}" type="sib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E30881D9-D21C-154E-9FD2-FCDDA8A9AF13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课后作业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70446630-66EC-554F-B4BD-52C2A056886B}" type="par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1E6A2AF5-C05D-EA40-AE3D-0A3DBBD2E811}" type="sib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FF4F45C0-0A86-394C-BEE4-140F0C28C642}">
      <dgm:prSet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基础语法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0AF3689C-6B45-F44F-A7D8-B3C3AA5D508E}" type="parTrans" cxnId="{5C1D5B54-F2CB-834F-9A87-352EF4B6336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5194C4D4-8792-FD43-BD7A-D8ECD1D88031}" type="sibTrans" cxnId="{5C1D5B54-F2CB-834F-9A87-352EF4B6336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8F7708F5-77C3-0642-BB59-DF4ABB0D4E79}" type="pres">
      <dgm:prSet presAssocID="{15D8776B-F58E-F148-AE98-6CEF6D8C81D4}" presName="Name0" presStyleCnt="0">
        <dgm:presLayoutVars>
          <dgm:chMax val="7"/>
          <dgm:chPref val="7"/>
          <dgm:dir/>
        </dgm:presLayoutVars>
      </dgm:prSet>
      <dgm:spPr/>
    </dgm:pt>
    <dgm:pt modelId="{9BAA2F77-96D1-8749-8DF6-8BAC8436280C}" type="pres">
      <dgm:prSet presAssocID="{15D8776B-F58E-F148-AE98-6CEF6D8C81D4}" presName="Name1" presStyleCnt="0"/>
      <dgm:spPr/>
    </dgm:pt>
    <dgm:pt modelId="{74BCC68F-07D3-3F4D-95BE-78ECC649C9E4}" type="pres">
      <dgm:prSet presAssocID="{15D8776B-F58E-F148-AE98-6CEF6D8C81D4}" presName="cycle" presStyleCnt="0"/>
      <dgm:spPr/>
    </dgm:pt>
    <dgm:pt modelId="{183BF2EF-7ED3-B549-81EF-6897C07D77B6}" type="pres">
      <dgm:prSet presAssocID="{15D8776B-F58E-F148-AE98-6CEF6D8C81D4}" presName="srcNode" presStyleLbl="node1" presStyleIdx="0" presStyleCnt="4"/>
      <dgm:spPr/>
    </dgm:pt>
    <dgm:pt modelId="{A29CC662-36A7-814B-AFAF-CC55F604A9F9}" type="pres">
      <dgm:prSet presAssocID="{15D8776B-F58E-F148-AE98-6CEF6D8C81D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2D96F4C-071D-0441-84E9-2C1675130A6B}" type="pres">
      <dgm:prSet presAssocID="{15D8776B-F58E-F148-AE98-6CEF6D8C81D4}" presName="extraNode" presStyleLbl="node1" presStyleIdx="0" presStyleCnt="4"/>
      <dgm:spPr/>
    </dgm:pt>
    <dgm:pt modelId="{E92036FB-80CB-954E-8D6B-19798949BCE8}" type="pres">
      <dgm:prSet presAssocID="{15D8776B-F58E-F148-AE98-6CEF6D8C81D4}" presName="dstNode" presStyleLbl="node1" presStyleIdx="0" presStyleCnt="4"/>
      <dgm:spPr/>
    </dgm:pt>
    <dgm:pt modelId="{397ED37D-1D3E-AC42-A618-3E7D47FF8FF6}" type="pres">
      <dgm:prSet presAssocID="{2CA573D5-B426-2B47-996D-2DA094ECC50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95630B-8982-E64E-AB7C-3F05687C3053}" type="pres">
      <dgm:prSet presAssocID="{2CA573D5-B426-2B47-996D-2DA094ECC50F}" presName="accent_1" presStyleCnt="0"/>
      <dgm:spPr/>
    </dgm:pt>
    <dgm:pt modelId="{3CFA36B1-E03E-C949-AEDF-7607CD9D4648}" type="pres">
      <dgm:prSet presAssocID="{2CA573D5-B426-2B47-996D-2DA094ECC50F}" presName="accentRepeatNode" presStyleLbl="solidFgAcc1" presStyleIdx="0" presStyleCnt="4"/>
      <dgm:spPr/>
    </dgm:pt>
    <dgm:pt modelId="{DE42F73E-867E-8948-97AE-5AE3AA5DEF9E}" type="pres">
      <dgm:prSet presAssocID="{FF4F45C0-0A86-394C-BEE4-140F0C28C64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E8038-3D84-2246-9767-46FBB7718EF7}" type="pres">
      <dgm:prSet presAssocID="{FF4F45C0-0A86-394C-BEE4-140F0C28C642}" presName="accent_2" presStyleCnt="0"/>
      <dgm:spPr/>
    </dgm:pt>
    <dgm:pt modelId="{139079AE-5106-1C4A-B370-AF38E425A45D}" type="pres">
      <dgm:prSet presAssocID="{FF4F45C0-0A86-394C-BEE4-140F0C28C642}" presName="accentRepeatNode" presStyleLbl="solidFgAcc1" presStyleIdx="1" presStyleCnt="4"/>
      <dgm:spPr/>
    </dgm:pt>
    <dgm:pt modelId="{7166E0E6-7BAC-5648-839A-3F586F16DF78}" type="pres">
      <dgm:prSet presAssocID="{6863C584-5837-6245-BCA1-0298D60BBDA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9EC13-F1B6-6042-ABD1-F5D8080DE751}" type="pres">
      <dgm:prSet presAssocID="{6863C584-5837-6245-BCA1-0298D60BBDAE}" presName="accent_3" presStyleCnt="0"/>
      <dgm:spPr/>
    </dgm:pt>
    <dgm:pt modelId="{0161FD34-C047-DB46-B247-09A109C5CFD6}" type="pres">
      <dgm:prSet presAssocID="{6863C584-5837-6245-BCA1-0298D60BBDAE}" presName="accentRepeatNode" presStyleLbl="solidFgAcc1" presStyleIdx="2" presStyleCnt="4"/>
      <dgm:spPr/>
    </dgm:pt>
    <dgm:pt modelId="{826AA424-C64B-C54E-A643-1B4A7DA860A2}" type="pres">
      <dgm:prSet presAssocID="{E30881D9-D21C-154E-9FD2-FCDDA8A9AF13}" presName="text_4" presStyleLbl="node1" presStyleIdx="3" presStyleCnt="4" custLinFactNeighborX="159" custLinFactNeighborY="-7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85EED-5F83-9746-8984-5BAD5F3A2FD4}" type="pres">
      <dgm:prSet presAssocID="{E30881D9-D21C-154E-9FD2-FCDDA8A9AF13}" presName="accent_4" presStyleCnt="0"/>
      <dgm:spPr/>
    </dgm:pt>
    <dgm:pt modelId="{6529D639-1065-0E47-8BDB-C6A2AE5C10D1}" type="pres">
      <dgm:prSet presAssocID="{E30881D9-D21C-154E-9FD2-FCDDA8A9AF13}" presName="accentRepeatNode" presStyleLbl="solidFgAcc1" presStyleIdx="3" presStyleCnt="4"/>
      <dgm:spPr/>
    </dgm:pt>
  </dgm:ptLst>
  <dgm:cxnLst>
    <dgm:cxn modelId="{B74266A2-8A58-C742-AF2C-95DB6360808A}" type="presOf" srcId="{E30881D9-D21C-154E-9FD2-FCDDA8A9AF13}" destId="{826AA424-C64B-C54E-A643-1B4A7DA860A2}" srcOrd="0" destOrd="0" presId="urn:microsoft.com/office/officeart/2008/layout/VerticalCurvedList"/>
    <dgm:cxn modelId="{97C8BB90-D39C-D84D-B781-740D073575EB}" type="presOf" srcId="{0F1D859D-C69B-334A-BA07-B270A21D53EA}" destId="{A29CC662-36A7-814B-AFAF-CC55F604A9F9}" srcOrd="0" destOrd="0" presId="urn:microsoft.com/office/officeart/2008/layout/VerticalCurvedList"/>
    <dgm:cxn modelId="{5C1D5B54-F2CB-834F-9A87-352EF4B6336D}" srcId="{15D8776B-F58E-F148-AE98-6CEF6D8C81D4}" destId="{FF4F45C0-0A86-394C-BEE4-140F0C28C642}" srcOrd="1" destOrd="0" parTransId="{0AF3689C-6B45-F44F-A7D8-B3C3AA5D508E}" sibTransId="{5194C4D4-8792-FD43-BD7A-D8ECD1D88031}"/>
    <dgm:cxn modelId="{66E8ED7F-9716-2A4B-9D20-9421585AB6B1}" type="presOf" srcId="{6863C584-5837-6245-BCA1-0298D60BBDAE}" destId="{7166E0E6-7BAC-5648-839A-3F586F16DF78}" srcOrd="0" destOrd="0" presId="urn:microsoft.com/office/officeart/2008/layout/VerticalCurvedList"/>
    <dgm:cxn modelId="{A22D7177-4902-6740-90D4-9A6BEF7DFFAD}" srcId="{15D8776B-F58E-F148-AE98-6CEF6D8C81D4}" destId="{6863C584-5837-6245-BCA1-0298D60BBDAE}" srcOrd="2" destOrd="0" parTransId="{39CBAE8D-C931-1E47-A440-6679FEF6DE24}" sibTransId="{DB29F791-3578-E04F-A421-9BA82A467F65}"/>
    <dgm:cxn modelId="{0A2AABEF-7904-0740-86B3-522C940D794D}" srcId="{15D8776B-F58E-F148-AE98-6CEF6D8C81D4}" destId="{2CA573D5-B426-2B47-996D-2DA094ECC50F}" srcOrd="0" destOrd="0" parTransId="{B35884A2-1E03-A548-A406-FCA80E80A02F}" sibTransId="{0F1D859D-C69B-334A-BA07-B270A21D53EA}"/>
    <dgm:cxn modelId="{BB9375BD-0D4A-3B4D-84F9-C56B7ABF15C2}" type="presOf" srcId="{2CA573D5-B426-2B47-996D-2DA094ECC50F}" destId="{397ED37D-1D3E-AC42-A618-3E7D47FF8FF6}" srcOrd="0" destOrd="0" presId="urn:microsoft.com/office/officeart/2008/layout/VerticalCurvedList"/>
    <dgm:cxn modelId="{BA862C82-5E29-5B41-9869-2AB36D547841}" type="presOf" srcId="{15D8776B-F58E-F148-AE98-6CEF6D8C81D4}" destId="{8F7708F5-77C3-0642-BB59-DF4ABB0D4E79}" srcOrd="0" destOrd="0" presId="urn:microsoft.com/office/officeart/2008/layout/VerticalCurvedList"/>
    <dgm:cxn modelId="{CE5442C0-FE66-4A4E-B28D-5252D7DA0B22}" type="presOf" srcId="{FF4F45C0-0A86-394C-BEE4-140F0C28C642}" destId="{DE42F73E-867E-8948-97AE-5AE3AA5DEF9E}" srcOrd="0" destOrd="0" presId="urn:microsoft.com/office/officeart/2008/layout/VerticalCurvedList"/>
    <dgm:cxn modelId="{3468B6E9-5B3E-6C42-B882-F1F5D20341C6}" srcId="{15D8776B-F58E-F148-AE98-6CEF6D8C81D4}" destId="{E30881D9-D21C-154E-9FD2-FCDDA8A9AF13}" srcOrd="3" destOrd="0" parTransId="{70446630-66EC-554F-B4BD-52C2A056886B}" sibTransId="{1E6A2AF5-C05D-EA40-AE3D-0A3DBBD2E811}"/>
    <dgm:cxn modelId="{8D6514E3-44E1-E242-8FAC-81D0ECB93B8E}" type="presParOf" srcId="{8F7708F5-77C3-0642-BB59-DF4ABB0D4E79}" destId="{9BAA2F77-96D1-8749-8DF6-8BAC8436280C}" srcOrd="0" destOrd="0" presId="urn:microsoft.com/office/officeart/2008/layout/VerticalCurvedList"/>
    <dgm:cxn modelId="{15E06B42-C393-5540-B670-3320DCB6D620}" type="presParOf" srcId="{9BAA2F77-96D1-8749-8DF6-8BAC8436280C}" destId="{74BCC68F-07D3-3F4D-95BE-78ECC649C9E4}" srcOrd="0" destOrd="0" presId="urn:microsoft.com/office/officeart/2008/layout/VerticalCurvedList"/>
    <dgm:cxn modelId="{AFBA1E89-C36B-3A47-AB07-946A1A9E089F}" type="presParOf" srcId="{74BCC68F-07D3-3F4D-95BE-78ECC649C9E4}" destId="{183BF2EF-7ED3-B549-81EF-6897C07D77B6}" srcOrd="0" destOrd="0" presId="urn:microsoft.com/office/officeart/2008/layout/VerticalCurvedList"/>
    <dgm:cxn modelId="{BB995D4F-F9DC-B44C-A8BF-7931931B1FA4}" type="presParOf" srcId="{74BCC68F-07D3-3F4D-95BE-78ECC649C9E4}" destId="{A29CC662-36A7-814B-AFAF-CC55F604A9F9}" srcOrd="1" destOrd="0" presId="urn:microsoft.com/office/officeart/2008/layout/VerticalCurvedList"/>
    <dgm:cxn modelId="{985E0A96-D912-7E44-923A-C1CD2D8B03F6}" type="presParOf" srcId="{74BCC68F-07D3-3F4D-95BE-78ECC649C9E4}" destId="{62D96F4C-071D-0441-84E9-2C1675130A6B}" srcOrd="2" destOrd="0" presId="urn:microsoft.com/office/officeart/2008/layout/VerticalCurvedList"/>
    <dgm:cxn modelId="{043CD6D1-1C5B-2C44-A416-36A9EB89CB7B}" type="presParOf" srcId="{74BCC68F-07D3-3F4D-95BE-78ECC649C9E4}" destId="{E92036FB-80CB-954E-8D6B-19798949BCE8}" srcOrd="3" destOrd="0" presId="urn:microsoft.com/office/officeart/2008/layout/VerticalCurvedList"/>
    <dgm:cxn modelId="{FB238D8C-BD51-9C4E-92F7-2142C5E29AE8}" type="presParOf" srcId="{9BAA2F77-96D1-8749-8DF6-8BAC8436280C}" destId="{397ED37D-1D3E-AC42-A618-3E7D47FF8FF6}" srcOrd="1" destOrd="0" presId="urn:microsoft.com/office/officeart/2008/layout/VerticalCurvedList"/>
    <dgm:cxn modelId="{5ECEE814-F9E5-AC41-82AA-2343DC57D3E4}" type="presParOf" srcId="{9BAA2F77-96D1-8749-8DF6-8BAC8436280C}" destId="{4D95630B-8982-E64E-AB7C-3F05687C3053}" srcOrd="2" destOrd="0" presId="urn:microsoft.com/office/officeart/2008/layout/VerticalCurvedList"/>
    <dgm:cxn modelId="{D4D238D7-068B-5746-91B8-50BCF5C2DA05}" type="presParOf" srcId="{4D95630B-8982-E64E-AB7C-3F05687C3053}" destId="{3CFA36B1-E03E-C949-AEDF-7607CD9D4648}" srcOrd="0" destOrd="0" presId="urn:microsoft.com/office/officeart/2008/layout/VerticalCurvedList"/>
    <dgm:cxn modelId="{2CC74A60-EDD5-4940-847C-5663214A1E5D}" type="presParOf" srcId="{9BAA2F77-96D1-8749-8DF6-8BAC8436280C}" destId="{DE42F73E-867E-8948-97AE-5AE3AA5DEF9E}" srcOrd="3" destOrd="0" presId="urn:microsoft.com/office/officeart/2008/layout/VerticalCurvedList"/>
    <dgm:cxn modelId="{9F5E82AF-6A08-C048-8C64-1C9C1A7F223E}" type="presParOf" srcId="{9BAA2F77-96D1-8749-8DF6-8BAC8436280C}" destId="{860E8038-3D84-2246-9767-46FBB7718EF7}" srcOrd="4" destOrd="0" presId="urn:microsoft.com/office/officeart/2008/layout/VerticalCurvedList"/>
    <dgm:cxn modelId="{B8A56165-EEAF-8743-BB12-B2F0A321E312}" type="presParOf" srcId="{860E8038-3D84-2246-9767-46FBB7718EF7}" destId="{139079AE-5106-1C4A-B370-AF38E425A45D}" srcOrd="0" destOrd="0" presId="urn:microsoft.com/office/officeart/2008/layout/VerticalCurvedList"/>
    <dgm:cxn modelId="{C6DE3A39-50DA-2447-990A-71181672EB84}" type="presParOf" srcId="{9BAA2F77-96D1-8749-8DF6-8BAC8436280C}" destId="{7166E0E6-7BAC-5648-839A-3F586F16DF78}" srcOrd="5" destOrd="0" presId="urn:microsoft.com/office/officeart/2008/layout/VerticalCurvedList"/>
    <dgm:cxn modelId="{068AE302-94B9-4243-890C-B23B2200DA00}" type="presParOf" srcId="{9BAA2F77-96D1-8749-8DF6-8BAC8436280C}" destId="{83D9EC13-F1B6-6042-ABD1-F5D8080DE751}" srcOrd="6" destOrd="0" presId="urn:microsoft.com/office/officeart/2008/layout/VerticalCurvedList"/>
    <dgm:cxn modelId="{AE0AFF0D-912B-8B45-B56E-11A5A7AFE502}" type="presParOf" srcId="{83D9EC13-F1B6-6042-ABD1-F5D8080DE751}" destId="{0161FD34-C047-DB46-B247-09A109C5CFD6}" srcOrd="0" destOrd="0" presId="urn:microsoft.com/office/officeart/2008/layout/VerticalCurvedList"/>
    <dgm:cxn modelId="{6E9626E4-0409-2541-8D2C-21E5F0CF21D5}" type="presParOf" srcId="{9BAA2F77-96D1-8749-8DF6-8BAC8436280C}" destId="{826AA424-C64B-C54E-A643-1B4A7DA860A2}" srcOrd="7" destOrd="0" presId="urn:microsoft.com/office/officeart/2008/layout/VerticalCurvedList"/>
    <dgm:cxn modelId="{044B37BE-2618-3342-BDFA-D260A0D11555}" type="presParOf" srcId="{9BAA2F77-96D1-8749-8DF6-8BAC8436280C}" destId="{F1B85EED-5F83-9746-8984-5BAD5F3A2FD4}" srcOrd="8" destOrd="0" presId="urn:microsoft.com/office/officeart/2008/layout/VerticalCurvedList"/>
    <dgm:cxn modelId="{90B59D13-8189-AF4D-A962-11D18C905422}" type="presParOf" srcId="{F1B85EED-5F83-9746-8984-5BAD5F3A2FD4}" destId="{6529D639-1065-0E47-8BDB-C6A2AE5C10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C662-36A7-814B-AFAF-CC55F604A9F9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ED37D-1D3E-AC42-A618-3E7D47FF8FF6}">
      <dsp:nvSpPr>
        <dsp:cNvPr id="0" name=""/>
        <dsp:cNvSpPr/>
      </dsp:nvSpPr>
      <dsp:spPr>
        <a:xfrm>
          <a:off x="560539" y="381982"/>
          <a:ext cx="9739139" cy="7643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VUE</a:t>
          </a:r>
          <a:r>
            <a:rPr lang="zh-CN" altLang="en-US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是什么？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560539" y="381982"/>
        <a:ext cx="9739139" cy="764362"/>
      </dsp:txXfrm>
    </dsp:sp>
    <dsp:sp modelId="{3CFA36B1-E03E-C949-AEDF-7607CD9D4648}">
      <dsp:nvSpPr>
        <dsp:cNvPr id="0" name=""/>
        <dsp:cNvSpPr/>
      </dsp:nvSpPr>
      <dsp:spPr>
        <a:xfrm>
          <a:off x="82813" y="286437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2F73E-867E-8948-97AE-5AE3AA5DEF9E}">
      <dsp:nvSpPr>
        <dsp:cNvPr id="0" name=""/>
        <dsp:cNvSpPr/>
      </dsp:nvSpPr>
      <dsp:spPr>
        <a:xfrm>
          <a:off x="998765" y="1528724"/>
          <a:ext cx="9300913" cy="764362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基础语法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998765" y="1528724"/>
        <a:ext cx="9300913" cy="764362"/>
      </dsp:txXfrm>
    </dsp:sp>
    <dsp:sp modelId="{139079AE-5106-1C4A-B370-AF38E425A45D}">
      <dsp:nvSpPr>
        <dsp:cNvPr id="0" name=""/>
        <dsp:cNvSpPr/>
      </dsp:nvSpPr>
      <dsp:spPr>
        <a:xfrm>
          <a:off x="521039" y="1433178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6E0E6-7BAC-5648-839A-3F586F16DF78}">
      <dsp:nvSpPr>
        <dsp:cNvPr id="0" name=""/>
        <dsp:cNvSpPr/>
      </dsp:nvSpPr>
      <dsp:spPr>
        <a:xfrm>
          <a:off x="998765" y="2675465"/>
          <a:ext cx="9300913" cy="764362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998765" y="2675465"/>
        <a:ext cx="9300913" cy="764362"/>
      </dsp:txXfrm>
    </dsp:sp>
    <dsp:sp modelId="{0161FD34-C047-DB46-B247-09A109C5CFD6}">
      <dsp:nvSpPr>
        <dsp:cNvPr id="0" name=""/>
        <dsp:cNvSpPr/>
      </dsp:nvSpPr>
      <dsp:spPr>
        <a:xfrm>
          <a:off x="521039" y="2579920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AA424-C64B-C54E-A643-1B4A7DA860A2}">
      <dsp:nvSpPr>
        <dsp:cNvPr id="0" name=""/>
        <dsp:cNvSpPr/>
      </dsp:nvSpPr>
      <dsp:spPr>
        <a:xfrm>
          <a:off x="576024" y="3816421"/>
          <a:ext cx="9739139" cy="76436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712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课后作业</a:t>
          </a:r>
          <a:endParaRPr lang="zh-CN" altLang="en-US" sz="30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576024" y="3816421"/>
        <a:ext cx="9739139" cy="764362"/>
      </dsp:txXfrm>
    </dsp:sp>
    <dsp:sp modelId="{6529D639-1065-0E47-8BDB-C6A2AE5C10D1}">
      <dsp:nvSpPr>
        <dsp:cNvPr id="0" name=""/>
        <dsp:cNvSpPr/>
      </dsp:nvSpPr>
      <dsp:spPr>
        <a:xfrm>
          <a:off x="82813" y="3726662"/>
          <a:ext cx="955452" cy="955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DF9D382F-2C83-4B47-A82B-9E6BF2FF0D8F}" type="datetimeFigureOut">
              <a:rPr lang="zh-CN" altLang="en-US" smtClean="0"/>
              <a:pPr/>
              <a:t>2017/4/14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B24E8720-5236-4F50-A290-FCF8C0DD2D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8548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37096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205644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74192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42740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2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6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3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1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3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3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8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2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88" y="-1"/>
            <a:ext cx="13734276" cy="7706711"/>
          </a:xfrm>
          <a:prstGeom prst="rect">
            <a:avLst/>
          </a:prstGeom>
        </p:spPr>
      </p:pic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-16688" y="2987973"/>
            <a:ext cx="13734276" cy="47161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 algn="ctr"/>
            <a:endParaRPr lang="zh-CN" altLang="zh-CN" b="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8523"/>
            <a:ext cx="3086457" cy="65734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0" y="308523"/>
            <a:ext cx="9030745" cy="65734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3717586" cy="77041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356317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986" y="191034"/>
            <a:ext cx="1017816" cy="371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791" y="1229272"/>
            <a:ext cx="5931619" cy="494182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72869" y="17551"/>
            <a:ext cx="545122" cy="545122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加号 11"/>
          <p:cNvSpPr/>
          <p:nvPr userDrawn="1"/>
        </p:nvSpPr>
        <p:spPr>
          <a:xfrm>
            <a:off x="306066" y="50748"/>
            <a:ext cx="478729" cy="478729"/>
          </a:xfrm>
          <a:prstGeom prst="mathPlus">
            <a:avLst>
              <a:gd name="adj1" fmla="val 985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>
            <a:off x="1028819" y="24983"/>
            <a:ext cx="11327498" cy="586726"/>
          </a:xfrm>
        </p:spPr>
        <p:txBody>
          <a:bodyPr anchor="b">
            <a:normAutofit/>
          </a:bodyPr>
          <a:lstStyle>
            <a:lvl1pPr marL="0" indent="0" algn="l" defTabSz="1370960" rtl="0" eaLnBrk="1" latinLnBrk="0" hangingPunct="1">
              <a:buNone/>
              <a:defRPr lang="zh-CN" altLang="en-US" sz="3200" b="0" i="0" kern="1200" dirty="0" smtClean="0">
                <a:solidFill>
                  <a:schemeClr val="bg1"/>
                </a:solidFill>
                <a:latin typeface="方正兰亭粗黑_GBK" charset="-122"/>
                <a:ea typeface="微软雅黑" panose="020B0503020204020204" pitchFamily="34" charset="-122"/>
                <a:cs typeface="+mn-cs"/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43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46" y="91246"/>
            <a:ext cx="10203166" cy="502175"/>
          </a:xfrm>
        </p:spPr>
        <p:txBody>
          <a:bodyPr>
            <a:normAutofit/>
          </a:bodyPr>
          <a:lstStyle>
            <a:lvl1pPr algn="l"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0624"/>
            <a:ext cx="11659950" cy="153012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65343"/>
            <a:ext cx="11659950" cy="168527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0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-53974" y="0"/>
            <a:ext cx="2898354" cy="77041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lvl="0" algn="ctr"/>
            <a:endParaRPr lang="zh-CN" altLang="zh-CN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4515"/>
            <a:ext cx="606098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3210"/>
            <a:ext cx="606098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47" y="1724515"/>
            <a:ext cx="606336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47" y="2443210"/>
            <a:ext cx="606336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2" y="306738"/>
            <a:ext cx="4512992" cy="130542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6" y="306740"/>
            <a:ext cx="7668513" cy="6575269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2" y="1612164"/>
            <a:ext cx="4512992" cy="5269845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392896"/>
            <a:ext cx="8230553" cy="63666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8379"/>
            <a:ext cx="8230553" cy="4622483"/>
          </a:xfrm>
        </p:spPr>
        <p:txBody>
          <a:bodyPr/>
          <a:lstStyle>
            <a:lvl1pPr marL="0" indent="0">
              <a:buNone/>
              <a:defRPr sz="4800"/>
            </a:lvl1pPr>
            <a:lvl2pPr marL="685480" indent="0">
              <a:buNone/>
              <a:defRPr sz="4200"/>
            </a:lvl2pPr>
            <a:lvl3pPr marL="1370960" indent="0">
              <a:buNone/>
              <a:defRPr sz="3600"/>
            </a:lvl3pPr>
            <a:lvl4pPr marL="2056440" indent="0">
              <a:buNone/>
              <a:defRPr sz="3000"/>
            </a:lvl4pPr>
            <a:lvl5pPr marL="2741920" indent="0">
              <a:buNone/>
              <a:defRPr sz="3000"/>
            </a:lvl5pPr>
            <a:lvl6pPr marL="3427400" indent="0">
              <a:buNone/>
              <a:defRPr sz="3000"/>
            </a:lvl6pPr>
            <a:lvl7pPr marL="4112880" indent="0">
              <a:buNone/>
              <a:defRPr sz="3000"/>
            </a:lvl7pPr>
            <a:lvl8pPr marL="4798360" indent="0">
              <a:buNone/>
              <a:defRPr sz="3000"/>
            </a:lvl8pPr>
            <a:lvl9pPr marL="548384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29559"/>
            <a:ext cx="8230553" cy="904166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0" y="308524"/>
            <a:ext cx="12345829" cy="1284023"/>
          </a:xfrm>
          <a:prstGeom prst="rect">
            <a:avLst/>
          </a:prstGeom>
        </p:spPr>
        <p:txBody>
          <a:bodyPr vert="horz" lIns="137096" tIns="68548" rIns="137096" bIns="6854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0" y="1797633"/>
            <a:ext cx="12345829" cy="5084375"/>
          </a:xfrm>
          <a:prstGeom prst="rect">
            <a:avLst/>
          </a:prstGeom>
        </p:spPr>
        <p:txBody>
          <a:bodyPr vert="horz" lIns="137096" tIns="68548" rIns="137096" bIns="6854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3" y="7140596"/>
            <a:ext cx="4343903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0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1370960" rtl="0" eaLnBrk="1" latinLnBrk="0" hangingPunct="1">
        <a:spcBef>
          <a:spcPct val="0"/>
        </a:spcBef>
        <a:buNone/>
        <a:defRPr sz="6600" b="0" i="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514110" indent="-514110" algn="l" defTabSz="1370960" rtl="0" eaLnBrk="1" latinLnBrk="0" hangingPunct="1">
        <a:spcBef>
          <a:spcPct val="20000"/>
        </a:spcBef>
        <a:buFont typeface="Arial" pitchFamily="34" charset="0"/>
        <a:buChar char="•"/>
        <a:defRPr sz="48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113905" indent="-428425" algn="l" defTabSz="1370960" rtl="0" eaLnBrk="1" latinLnBrk="0" hangingPunct="1">
        <a:spcBef>
          <a:spcPct val="20000"/>
        </a:spcBef>
        <a:buFont typeface="Arial" pitchFamily="34" charset="0"/>
        <a:buChar char="–"/>
        <a:defRPr sz="42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7137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6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399180" indent="-342740" algn="l" defTabSz="1370960" rtl="0" eaLnBrk="1" latinLnBrk="0" hangingPunct="1">
        <a:spcBef>
          <a:spcPct val="20000"/>
        </a:spcBef>
        <a:buFont typeface="Arial" pitchFamily="34" charset="0"/>
        <a:buChar char="–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3084660" indent="-342740" algn="l" defTabSz="1370960" rtl="0" eaLnBrk="1" latinLnBrk="0" hangingPunct="1">
        <a:spcBef>
          <a:spcPct val="20000"/>
        </a:spcBef>
        <a:buFont typeface="Arial" pitchFamily="34" charset="0"/>
        <a:buChar char="»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77014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562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11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658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4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2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740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28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3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38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3875" y="3564037"/>
            <a:ext cx="4382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条件渲染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187773"/>
            <a:ext cx="11737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在实际使用场景中，会涉及到一些条件筛选，不同的条件显示不一样的页面或者数据，通常的处理方式就是用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来写许多的条件判断。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而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VUE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提供了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v-if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指令来简化这一操作，将关注点转移到数据的变化上，这里我们称之为条件渲染。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69" y="3852863"/>
            <a:ext cx="5421875" cy="9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列表渲染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2944" y="1403797"/>
            <a:ext cx="11593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在项目中经常会遇到列表，通常的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处理方式是用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for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循环或者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map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、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forEach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等遍历语法来操作列表数组。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ea typeface="微软雅黑" panose="020B0503020204020204" pitchFamily="34" charset="-122"/>
              </a:rPr>
              <a:t>VUE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中有一个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v-for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指令来简化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的行为，我们称之为列表渲染。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3492029"/>
            <a:ext cx="388085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事件处理器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426734"/>
            <a:ext cx="11161240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事件监听在以往的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中用的很多了，包括点击事件、按键事件、焦点事件等等。监听的方式也有很多，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VUE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叶提供了相应的监听方法：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v-on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指令。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3" y="3281363"/>
            <a:ext cx="6448381" cy="7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表单控件绑定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331789"/>
            <a:ext cx="11809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页面的数据交互中必不可少的就是表单元素，传统的获取表单值的方式都是先找到表单元素，然后通过对应元素的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value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值来取值。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在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VUE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ea typeface="微软雅黑" panose="020B0503020204020204" pitchFamily="34" charset="-122"/>
              </a:rPr>
              <a:t>用 </a:t>
            </a:r>
            <a:r>
              <a:rPr lang="en-US" altLang="zh-CN" sz="2400" dirty="0">
                <a:ea typeface="微软雅黑" panose="020B0503020204020204" pitchFamily="34" charset="-122"/>
              </a:rPr>
              <a:t>v-model</a:t>
            </a:r>
            <a:r>
              <a:rPr lang="zh-CN" altLang="en-US" sz="2400" dirty="0">
                <a:ea typeface="微软雅黑" panose="020B0503020204020204" pitchFamily="34" charset="-122"/>
              </a:rPr>
              <a:t> 指令在表单控件元素上创建双向数据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绑定，只需要记住元素对应的属性名就能简单获取数据。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V-model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还会</a:t>
            </a:r>
            <a:r>
              <a:rPr lang="zh-CN" altLang="en-US" sz="2400" dirty="0">
                <a:ea typeface="微软雅黑" panose="020B0503020204020204" pitchFamily="34" charset="-122"/>
              </a:rPr>
              <a:t>根据控件类型自动选取正确的方法来更新元素。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00" y="4662349"/>
            <a:ext cx="6004260" cy="8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答疑环节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10522" y="3083422"/>
            <a:ext cx="505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ea typeface="微软雅黑" panose="020B0503020204020204" pitchFamily="34" charset="-122"/>
              </a:rPr>
              <a:t>欢迎大家踊跃提问！</a:t>
            </a:r>
            <a:endParaRPr kumimoji="1" lang="zh-CN" altLang="en-US" sz="4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课后作业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8154" y="1331789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ea typeface="微软雅黑" panose="020B0503020204020204" pitchFamily="34" charset="-122"/>
              </a:rPr>
              <a:t>作业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要求：</a:t>
            </a:r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r>
              <a:rPr kumimoji="1" lang="en-US" altLang="zh-CN" sz="2800" dirty="0" smtClean="0"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、使用</a:t>
            </a:r>
            <a:r>
              <a:rPr kumimoji="1" lang="en-US" altLang="zh-CN" sz="2800" dirty="0" err="1" smtClean="0">
                <a:ea typeface="微软雅黑" panose="020B0503020204020204" pitchFamily="34" charset="-122"/>
              </a:rPr>
              <a:t>vue.js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完成一个待办事项的</a:t>
            </a:r>
            <a:r>
              <a:rPr kumimoji="1" lang="en-US" altLang="zh-CN" sz="2800" dirty="0" smtClean="0">
                <a:ea typeface="微软雅黑" panose="020B0503020204020204" pitchFamily="34" charset="-122"/>
              </a:rPr>
              <a:t>web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页面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，需要有基础的增删改功能，最终呈现效果如右图所示；</a:t>
            </a:r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endParaRPr kumimoji="1" lang="en-US" altLang="zh-CN" sz="2800" dirty="0" smtClean="0">
              <a:ea typeface="微软雅黑" panose="020B0503020204020204" pitchFamily="34" charset="-122"/>
            </a:endParaRPr>
          </a:p>
          <a:p>
            <a:r>
              <a:rPr kumimoji="1" lang="en-US" altLang="zh-CN" sz="2800" dirty="0" smtClean="0"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 smtClean="0">
                <a:ea typeface="微软雅黑" panose="020B0503020204020204" pitchFamily="34" charset="-122"/>
              </a:rPr>
              <a:t>、对照提供的作业项目模板，根据课上讲到的知识点，补充相应的数据绑定、过滤器、计算属性等。</a:t>
            </a:r>
            <a:endParaRPr kumimoji="1" lang="zh-CN" altLang="en-US" sz="280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858" y="1640528"/>
            <a:ext cx="4968552" cy="3675367"/>
          </a:xfrm>
          <a:prstGeom prst="rect">
            <a:avLst/>
          </a:prstGeom>
          <a:effectLst>
            <a:outerShdw blurRad="368300" dist="76200" dir="54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主要内容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395852251"/>
              </p:ext>
            </p:extLst>
          </p:nvPr>
        </p:nvGraphicFramePr>
        <p:xfrm>
          <a:off x="1530202" y="1547813"/>
          <a:ext cx="1036915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传统前端页面的工作方式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154" y="1783001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优点：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代码直观，适合简单应用。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缺点：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数据过多时会增大维护难度，频繁操作刷新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DOM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会降低页面的处理速度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154" y="1259781"/>
            <a:ext cx="108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直接操作页面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，从页面中获取数据以及改变数据。</a:t>
            </a:r>
          </a:p>
        </p:txBody>
      </p:sp>
    </p:spTree>
    <p:extLst>
      <p:ext uri="{BB962C8B-B14F-4D97-AF65-F5344CB8AC3E}">
        <p14:creationId xmlns:p14="http://schemas.microsoft.com/office/powerpoint/2010/main" val="18767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86186" y="899741"/>
            <a:ext cx="10960123" cy="18722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VUE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是什么？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0332" y="4226317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</a:rPr>
              <a:t>MVVM:</a:t>
            </a:r>
            <a:endParaRPr kumimoji="1"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74266" y="2915965"/>
            <a:ext cx="2016224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ea typeface="微软雅黑" panose="020B0503020204020204" pitchFamily="34" charset="-122"/>
              </a:rPr>
              <a:t>View</a:t>
            </a:r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54748" y="5666477"/>
            <a:ext cx="2016224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ea typeface="微软雅黑" panose="020B0503020204020204" pitchFamily="34" charset="-122"/>
              </a:rPr>
              <a:t>ViewModel</a:t>
            </a:r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93784" y="5669274"/>
            <a:ext cx="2016224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ea typeface="微软雅黑" panose="020B0503020204020204" pitchFamily="34" charset="-122"/>
              </a:rPr>
              <a:t>Model</a:t>
            </a:r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双大括号 11"/>
          <p:cNvSpPr/>
          <p:nvPr/>
        </p:nvSpPr>
        <p:spPr>
          <a:xfrm>
            <a:off x="3214588" y="3794269"/>
            <a:ext cx="9649072" cy="155983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左右箭头 14"/>
          <p:cNvSpPr/>
          <p:nvPr/>
        </p:nvSpPr>
        <p:spPr>
          <a:xfrm flipV="1">
            <a:off x="6959004" y="6062521"/>
            <a:ext cx="2232248" cy="169888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左右箭头 15"/>
          <p:cNvSpPr/>
          <p:nvPr/>
        </p:nvSpPr>
        <p:spPr>
          <a:xfrm rot="18766819" flipV="1">
            <a:off x="5613134" y="4677718"/>
            <a:ext cx="1604641" cy="218987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7050826" y="5414449"/>
            <a:ext cx="2048603" cy="504056"/>
          </a:xfrm>
          <a:prstGeom prst="hex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rPr>
              <a:t>DataBinding</a:t>
            </a:r>
            <a:endParaRPr kumimoji="1"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1699" y="967084"/>
            <a:ext cx="107746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VUE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不是一个框架，它只聚焦视图层，是一个构建</a:t>
            </a:r>
            <a:r>
              <a:rPr kumimoji="1" lang="zh-CN" altLang="en-US" sz="2400" dirty="0">
                <a:ln w="0"/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数据驱动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的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Web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界面的库。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优点：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轻量、数据和视图分离、指令丰富且可定制；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缺点：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Regular" charset="-122"/>
              </a:rPr>
              <a:t>和传统前端的工作模式有一定差别，需要一个概念的转换过程。</a:t>
            </a:r>
          </a:p>
        </p:txBody>
      </p:sp>
    </p:spTree>
    <p:extLst>
      <p:ext uri="{BB962C8B-B14F-4D97-AF65-F5344CB8AC3E}">
        <p14:creationId xmlns:p14="http://schemas.microsoft.com/office/powerpoint/2010/main" val="2735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VUE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项目的搭建方式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170" y="1403797"/>
            <a:ext cx="11449272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静态方式：</a:t>
            </a:r>
            <a:endParaRPr kumimoji="1" lang="en-US" altLang="zh-CN" sz="2800" dirty="0" smtClean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直接在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html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文件中用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script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标签引入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vue.js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以及其他需要的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js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库，这种方式简单直接，比较适合小型项目，本次课程的例子都采用这种方式；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模块化方式：</a:t>
            </a:r>
            <a:endParaRPr kumimoji="1" lang="en-US" altLang="zh-CN" sz="2800" dirty="0" smtClean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通过构建工具（如</a:t>
            </a:r>
            <a:r>
              <a:rPr kumimoji="1" lang="en-US" altLang="zh-CN" sz="2400" dirty="0" err="1" smtClean="0">
                <a:ea typeface="微软雅黑" panose="020B0503020204020204" pitchFamily="34" charset="-122"/>
              </a:rPr>
              <a:t>webpack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）来搭建一套模块化的系统，这种模式更适合搭建大型系统项目，也是今后都会用到的一种方式，将在下次课程中讲解。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3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数据绑定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0956" y="1043757"/>
            <a:ext cx="113772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1.</a:t>
            </a:r>
            <a:r>
              <a:rPr kumimoji="1"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插值</a:t>
            </a:r>
            <a:endParaRPr kumimoji="1"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ea typeface="微软雅黑" panose="020B0503020204020204" pitchFamily="34" charset="-122"/>
              </a:rPr>
              <a:t>绑定最常见的形式就是使用 “</a:t>
            </a:r>
            <a:r>
              <a:rPr lang="en-US" altLang="zh-CN" sz="2400" dirty="0">
                <a:ea typeface="微软雅黑" panose="020B0503020204020204" pitchFamily="34" charset="-122"/>
              </a:rPr>
              <a:t>Mustache” </a:t>
            </a:r>
            <a:r>
              <a:rPr lang="zh-CN" altLang="en-US" sz="2400" dirty="0">
                <a:ea typeface="微软雅黑" panose="020B0503020204020204" pitchFamily="34" charset="-122"/>
              </a:rPr>
              <a:t>语法（双大括号）的文本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插值。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如图中标注的部分就是一个插值，其中包裹的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message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是一个自定义的属性。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56" y="3394472"/>
            <a:ext cx="65786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数据绑定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50" y="3840312"/>
            <a:ext cx="6858000" cy="167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0956" y="1043757"/>
            <a:ext cx="11377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过滤器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ea typeface="微软雅黑" panose="020B0503020204020204" pitchFamily="34" charset="-122"/>
              </a:rPr>
              <a:t>Vue.js</a:t>
            </a: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ea typeface="微软雅黑" panose="020B0503020204020204" pitchFamily="34" charset="-122"/>
              </a:rPr>
              <a:t>允许你自定义过滤器，可被用作一些常见的文本格式化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过滤器</a:t>
            </a:r>
            <a:r>
              <a:rPr lang="zh-CN" altLang="en-US" sz="2400" dirty="0">
                <a:ea typeface="微软雅黑" panose="020B0503020204020204" pitchFamily="34" charset="-122"/>
              </a:rPr>
              <a:t>只能用在两个地方：</a:t>
            </a:r>
            <a:r>
              <a:rPr lang="en-US" altLang="zh-CN" sz="2400" dirty="0">
                <a:ea typeface="微软雅黑" panose="020B0503020204020204" pitchFamily="34" charset="-122"/>
              </a:rPr>
              <a:t>mustache </a:t>
            </a:r>
            <a:r>
              <a:rPr lang="zh-CN" altLang="en-US" sz="2400" dirty="0">
                <a:ea typeface="微软雅黑" panose="020B0503020204020204" pitchFamily="34" charset="-122"/>
              </a:rPr>
              <a:t>插值和 </a:t>
            </a:r>
            <a:r>
              <a:rPr lang="en-US" altLang="zh-CN" sz="2400" dirty="0">
                <a:ea typeface="微软雅黑" panose="020B0503020204020204" pitchFamily="34" charset="-122"/>
              </a:rPr>
              <a:t>v-bind </a:t>
            </a:r>
            <a:r>
              <a:rPr lang="zh-CN" altLang="en-US" sz="2400" dirty="0">
                <a:ea typeface="微软雅黑" panose="020B0503020204020204" pitchFamily="34" charset="-122"/>
              </a:rPr>
              <a:t>表达式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过滤器</a:t>
            </a:r>
            <a:r>
              <a:rPr lang="zh-CN" altLang="en-US" sz="2400" dirty="0">
                <a:ea typeface="微软雅黑" panose="020B0503020204020204" pitchFamily="34" charset="-122"/>
              </a:rPr>
              <a:t>应该被添加在属性或者 </a:t>
            </a:r>
            <a:r>
              <a:rPr lang="en-US" altLang="zh-CN" sz="2400" dirty="0">
                <a:ea typeface="微软雅黑" panose="020B0503020204020204" pitchFamily="34" charset="-122"/>
              </a:rPr>
              <a:t>JavaScript </a:t>
            </a:r>
            <a:r>
              <a:rPr lang="zh-CN" altLang="en-US" sz="2400" dirty="0">
                <a:ea typeface="微软雅黑" panose="020B0503020204020204" pitchFamily="34" charset="-122"/>
              </a:rPr>
              <a:t>表达式的尾部，由“管道”符指示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0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计算属性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584" y="151819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ea typeface="微软雅黑" panose="020B0503020204020204" pitchFamily="34" charset="-122"/>
              </a:rPr>
              <a:t>通常我们会使用表达式来改变一个属性的试图显示：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00" y="2408783"/>
            <a:ext cx="5397500" cy="292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584" y="3131989"/>
            <a:ext cx="9793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当这种表达式出现复用，或者逻辑过于复杂的时候，写表达式就会显得十分臃肿，这时我们就可以用到一个新的属性：计算属性。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ea typeface="微软雅黑" panose="020B0503020204020204" pitchFamily="34" charset="-122"/>
              </a:rPr>
              <a:t>计算属性就是当其依赖属性的值发生变化时，这个属性的值也会自动更新，与之相关的</a:t>
            </a:r>
            <a:r>
              <a:rPr kumimoji="1" lang="en-US" altLang="zh-CN" sz="2400" dirty="0" smtClean="0">
                <a:ea typeface="微软雅黑" panose="020B0503020204020204" pitchFamily="34" charset="-122"/>
              </a:rPr>
              <a:t>DOM</a:t>
            </a:r>
            <a:r>
              <a:rPr kumimoji="1" lang="zh-CN" altLang="en-US" sz="2400" dirty="0" smtClean="0">
                <a:ea typeface="微软雅黑" panose="020B0503020204020204" pitchFamily="34" charset="-122"/>
              </a:rPr>
              <a:t>部分也会同步更新。</a:t>
            </a:r>
            <a:endParaRPr kumimoji="1" lang="en-US" altLang="zh-CN" sz="2400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1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基础语法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-Class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和</a:t>
            </a:r>
            <a:r>
              <a:rPr lang="en-US" altLang="zh-CN" b="0" dirty="0" smtClean="0">
                <a:cs typeface="Microsoft YaHei Regular" charset="-122"/>
                <a:sym typeface="Wingdings" panose="05000000000000000000" pitchFamily="2" charset="2"/>
              </a:rPr>
              <a:t>Style</a:t>
            </a:r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绑定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187773"/>
            <a:ext cx="1144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绑定的一</a:t>
            </a:r>
            <a:r>
              <a:rPr lang="zh-CN" altLang="en-US" sz="2400" dirty="0">
                <a:ea typeface="微软雅黑" panose="020B0503020204020204" pitchFamily="34" charset="-122"/>
              </a:rPr>
              <a:t>个常见需求是操作元素的 </a:t>
            </a:r>
            <a:r>
              <a:rPr lang="en-US" altLang="zh-CN" sz="2400" dirty="0">
                <a:ea typeface="微软雅黑" panose="020B0503020204020204" pitchFamily="34" charset="-122"/>
              </a:rPr>
              <a:t>class </a:t>
            </a:r>
            <a:r>
              <a:rPr lang="zh-CN" altLang="en-US" sz="2400" dirty="0">
                <a:ea typeface="微软雅黑" panose="020B0503020204020204" pitchFamily="34" charset="-122"/>
              </a:rPr>
              <a:t>列表和它的内联样式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。因为</a:t>
            </a:r>
            <a:r>
              <a:rPr lang="zh-CN" altLang="en-US" sz="2400" dirty="0">
                <a:ea typeface="微软雅黑" panose="020B0503020204020204" pitchFamily="34" charset="-122"/>
              </a:rPr>
              <a:t>它们都是属性 ，我们可以用</a:t>
            </a:r>
            <a:r>
              <a:rPr lang="en-US" altLang="zh-CN" sz="2400" dirty="0">
                <a:ea typeface="微软雅黑" panose="020B0503020204020204" pitchFamily="34" charset="-122"/>
              </a:rPr>
              <a:t>v-bind</a:t>
            </a:r>
            <a:r>
              <a:rPr lang="zh-CN" altLang="en-US" sz="2400" dirty="0">
                <a:ea typeface="微软雅黑" panose="020B0503020204020204" pitchFamily="34" charset="-122"/>
              </a:rPr>
              <a:t> 处理它们：只需要计算出表达式最终的字符串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。不过</a:t>
            </a:r>
            <a:r>
              <a:rPr lang="zh-CN" altLang="en-US" sz="2400" dirty="0">
                <a:ea typeface="微软雅黑" panose="020B0503020204020204" pitchFamily="34" charset="-122"/>
              </a:rPr>
              <a:t>，字符串拼接麻烦又易错。因此，在 </a:t>
            </a:r>
            <a:r>
              <a:rPr lang="en-US" altLang="zh-CN" sz="2400" dirty="0">
                <a:ea typeface="微软雅黑" panose="020B0503020204020204" pitchFamily="34" charset="-122"/>
              </a:rPr>
              <a:t>v-bind</a:t>
            </a:r>
            <a:r>
              <a:rPr lang="zh-CN" altLang="en-US" sz="2400" dirty="0">
                <a:ea typeface="微软雅黑" panose="020B0503020204020204" pitchFamily="34" charset="-122"/>
              </a:rPr>
              <a:t> 用于 </a:t>
            </a:r>
            <a:r>
              <a:rPr lang="en-US" altLang="zh-CN" sz="2400" dirty="0"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ea typeface="微软雅黑" panose="020B0503020204020204" pitchFamily="34" charset="-122"/>
              </a:rPr>
              <a:t> 和 </a:t>
            </a:r>
            <a:r>
              <a:rPr lang="en-US" altLang="zh-CN" sz="2400" dirty="0">
                <a:ea typeface="微软雅黑" panose="020B0503020204020204" pitchFamily="34" charset="-122"/>
              </a:rPr>
              <a:t>style</a:t>
            </a:r>
            <a:r>
              <a:rPr lang="zh-CN" altLang="en-US" sz="2400" dirty="0">
                <a:ea typeface="微软雅黑" panose="020B0503020204020204" pitchFamily="34" charset="-122"/>
              </a:rPr>
              <a:t> 时， </a:t>
            </a:r>
            <a:r>
              <a:rPr lang="en-US" altLang="zh-CN" sz="2400" dirty="0" err="1">
                <a:ea typeface="微软雅黑" panose="020B0503020204020204" pitchFamily="34" charset="-122"/>
              </a:rPr>
              <a:t>Vue.js</a:t>
            </a: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ea typeface="微软雅黑" panose="020B0503020204020204" pitchFamily="34" charset="-122"/>
              </a:rPr>
              <a:t>专门增强了它。表达式的结果类型除了字符串之外，还可以是对象或数组。</a:t>
            </a:r>
            <a:endParaRPr kumimoji="1"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62" y="3856956"/>
            <a:ext cx="9791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14362</TotalTime>
  <Words>737</Words>
  <Application>Microsoft Macintosh PowerPoint</Application>
  <PresentationFormat>自定义</PresentationFormat>
  <Paragraphs>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Calibri</vt:lpstr>
      <vt:lpstr>Microsoft YaHei</vt:lpstr>
      <vt:lpstr>Microsoft YaHei Regular</vt:lpstr>
      <vt:lpstr>Wingdings</vt:lpstr>
      <vt:lpstr>方正兰亭粗黑_GBK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童继龙</dc:creator>
  <cp:lastModifiedBy>petersmu@163.com</cp:lastModifiedBy>
  <cp:revision>586</cp:revision>
  <dcterms:created xsi:type="dcterms:W3CDTF">2015-11-06T04:41:09Z</dcterms:created>
  <dcterms:modified xsi:type="dcterms:W3CDTF">2017-04-14T02:32:38Z</dcterms:modified>
</cp:coreProperties>
</file>