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436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72" r:id="rId11"/>
    <p:sldId id="467" r:id="rId12"/>
    <p:sldId id="468" r:id="rId13"/>
    <p:sldId id="469" r:id="rId14"/>
    <p:sldId id="470" r:id="rId15"/>
    <p:sldId id="471" r:id="rId16"/>
    <p:sldId id="452" r:id="rId17"/>
  </p:sldIdLst>
  <p:sldSz cx="13717588" cy="7704138"/>
  <p:notesSz cx="6858000" cy="9144000"/>
  <p:defaultTextStyle>
    <a:defPPr>
      <a:defRPr lang="zh-CN"/>
    </a:defPPr>
    <a:lvl1pPr marL="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4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09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64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192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740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>
          <p15:clr>
            <a:srgbClr val="A4A3A4"/>
          </p15:clr>
        </p15:guide>
        <p15:guide id="2" pos="4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1952" autoAdjust="0"/>
  </p:normalViewPr>
  <p:slideViewPr>
    <p:cSldViewPr>
      <p:cViewPr varScale="1">
        <p:scale>
          <a:sx n="81" d="100"/>
          <a:sy n="81" d="100"/>
        </p:scale>
        <p:origin x="984" y="192"/>
      </p:cViewPr>
      <p:guideLst>
        <p:guide orient="horz" pos="2427"/>
        <p:guide pos="432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8776B-F58E-F148-AE98-6CEF6D8C81D4}" type="doc">
      <dgm:prSet loTypeId="urn:microsoft.com/office/officeart/2008/layout/VerticalCurvedList" loCatId="process" qsTypeId="urn:microsoft.com/office/officeart/2005/8/quickstyle/simple1" qsCatId="simple" csTypeId="urn:microsoft.com/office/officeart/2005/8/colors/colorful5" csCatId="colorful" phldr="1"/>
      <dgm:spPr/>
    </dgm:pt>
    <dgm:pt modelId="{2CA573D5-B426-2B47-996D-2DA094ECC50F}">
      <dgm:prSet phldrT="[文本]"/>
      <dgm:spPr/>
      <dgm:t>
        <a:bodyPr/>
        <a:lstStyle/>
        <a:p>
          <a:r>
            <a:rPr lang="en-US" altLang="zh-CN" b="0" i="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Vue</a:t>
          </a:r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-Router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用法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B35884A2-1E03-A548-A406-FCA80E80A02F}" type="par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0F1D859D-C69B-334A-BA07-B270A21D53EA}" type="sib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6863C584-5837-6245-BCA1-0298D60BBDAE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39CBAE8D-C931-1E47-A440-6679FEF6DE24}" type="par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29F791-3578-E04F-A421-9BA82A467F65}" type="sib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4C7CCD-A7E5-A74A-A5EB-C0148AAB80E6}">
      <dgm:prSet/>
      <dgm:spPr/>
      <dgm:t>
        <a:bodyPr/>
        <a:lstStyle/>
        <a:p>
          <a:r>
            <a:rPr lang="en-US" altLang="zh-CN" dirty="0" err="1" smtClean="0"/>
            <a:t>Vue</a:t>
          </a:r>
          <a:r>
            <a:rPr lang="en-US" altLang="zh-CN" dirty="0" smtClean="0"/>
            <a:t>-Router</a:t>
          </a:r>
          <a:r>
            <a:rPr lang="zh-CN" altLang="en-US" dirty="0" smtClean="0"/>
            <a:t>简介</a:t>
          </a:r>
          <a:endParaRPr lang="zh-CN" altLang="en-US" dirty="0"/>
        </a:p>
      </dgm:t>
    </dgm:pt>
    <dgm:pt modelId="{EB3DD522-BB67-2749-9F90-CCD0961339E3}" type="parTrans" cxnId="{37AB18FA-5BFB-FD49-9348-71D55FFC9AB8}">
      <dgm:prSet/>
      <dgm:spPr/>
      <dgm:t>
        <a:bodyPr/>
        <a:lstStyle/>
        <a:p>
          <a:endParaRPr lang="zh-CN" altLang="en-US"/>
        </a:p>
      </dgm:t>
    </dgm:pt>
    <dgm:pt modelId="{17F35A02-EC35-B84D-8E12-1BED7537B8D4}" type="sibTrans" cxnId="{37AB18FA-5BFB-FD49-9348-71D55FFC9AB8}">
      <dgm:prSet/>
      <dgm:spPr/>
      <dgm:t>
        <a:bodyPr/>
        <a:lstStyle/>
        <a:p>
          <a:endParaRPr lang="zh-CN" altLang="en-US"/>
        </a:p>
      </dgm:t>
    </dgm:pt>
    <dgm:pt modelId="{8F7708F5-77C3-0642-BB59-DF4ABB0D4E79}" type="pres">
      <dgm:prSet presAssocID="{15D8776B-F58E-F148-AE98-6CEF6D8C81D4}" presName="Name0" presStyleCnt="0">
        <dgm:presLayoutVars>
          <dgm:chMax val="7"/>
          <dgm:chPref val="7"/>
          <dgm:dir/>
        </dgm:presLayoutVars>
      </dgm:prSet>
      <dgm:spPr/>
    </dgm:pt>
    <dgm:pt modelId="{9BAA2F77-96D1-8749-8DF6-8BAC8436280C}" type="pres">
      <dgm:prSet presAssocID="{15D8776B-F58E-F148-AE98-6CEF6D8C81D4}" presName="Name1" presStyleCnt="0"/>
      <dgm:spPr/>
    </dgm:pt>
    <dgm:pt modelId="{74BCC68F-07D3-3F4D-95BE-78ECC649C9E4}" type="pres">
      <dgm:prSet presAssocID="{15D8776B-F58E-F148-AE98-6CEF6D8C81D4}" presName="cycle" presStyleCnt="0"/>
      <dgm:spPr/>
    </dgm:pt>
    <dgm:pt modelId="{183BF2EF-7ED3-B549-81EF-6897C07D77B6}" type="pres">
      <dgm:prSet presAssocID="{15D8776B-F58E-F148-AE98-6CEF6D8C81D4}" presName="srcNode" presStyleLbl="node1" presStyleIdx="0" presStyleCnt="3"/>
      <dgm:spPr/>
    </dgm:pt>
    <dgm:pt modelId="{A29CC662-36A7-814B-AFAF-CC55F604A9F9}" type="pres">
      <dgm:prSet presAssocID="{15D8776B-F58E-F148-AE98-6CEF6D8C81D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2D96F4C-071D-0441-84E9-2C1675130A6B}" type="pres">
      <dgm:prSet presAssocID="{15D8776B-F58E-F148-AE98-6CEF6D8C81D4}" presName="extraNode" presStyleLbl="node1" presStyleIdx="0" presStyleCnt="3"/>
      <dgm:spPr/>
    </dgm:pt>
    <dgm:pt modelId="{E92036FB-80CB-954E-8D6B-19798949BCE8}" type="pres">
      <dgm:prSet presAssocID="{15D8776B-F58E-F148-AE98-6CEF6D8C81D4}" presName="dstNode" presStyleLbl="node1" presStyleIdx="0" presStyleCnt="3"/>
      <dgm:spPr/>
    </dgm:pt>
    <dgm:pt modelId="{0570DE83-ED8B-C041-A9AE-A715FF2D4E1F}" type="pres">
      <dgm:prSet presAssocID="{DB4C7CCD-A7E5-A74A-A5EB-C0148AAB80E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6DB9A-628B-AC40-8F02-650F30C25C5C}" type="pres">
      <dgm:prSet presAssocID="{DB4C7CCD-A7E5-A74A-A5EB-C0148AAB80E6}" presName="accent_1" presStyleCnt="0"/>
      <dgm:spPr/>
    </dgm:pt>
    <dgm:pt modelId="{47939239-B5DA-E445-A4B5-871F356FC4EC}" type="pres">
      <dgm:prSet presAssocID="{DB4C7CCD-A7E5-A74A-A5EB-C0148AAB80E6}" presName="accentRepeatNode" presStyleLbl="solidFgAcc1" presStyleIdx="0" presStyleCnt="3"/>
      <dgm:spPr/>
    </dgm:pt>
    <dgm:pt modelId="{D7047924-5F2A-794B-885C-A687D542F96C}" type="pres">
      <dgm:prSet presAssocID="{2CA573D5-B426-2B47-996D-2DA094ECC50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577E7-8A3C-8D4E-B81C-7D74A7D38F61}" type="pres">
      <dgm:prSet presAssocID="{2CA573D5-B426-2B47-996D-2DA094ECC50F}" presName="accent_2" presStyleCnt="0"/>
      <dgm:spPr/>
    </dgm:pt>
    <dgm:pt modelId="{3CFA36B1-E03E-C949-AEDF-7607CD9D4648}" type="pres">
      <dgm:prSet presAssocID="{2CA573D5-B426-2B47-996D-2DA094ECC50F}" presName="accentRepeatNode" presStyleLbl="solidFgAcc1" presStyleIdx="1" presStyleCnt="3"/>
      <dgm:spPr/>
    </dgm:pt>
    <dgm:pt modelId="{FFB4EFBF-01BE-1144-AD5E-462FB085B6E5}" type="pres">
      <dgm:prSet presAssocID="{6863C584-5837-6245-BCA1-0298D60BBDA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EB6F1-364D-9B47-8B1B-CB547207EE3B}" type="pres">
      <dgm:prSet presAssocID="{6863C584-5837-6245-BCA1-0298D60BBDAE}" presName="accent_3" presStyleCnt="0"/>
      <dgm:spPr/>
    </dgm:pt>
    <dgm:pt modelId="{0161FD34-C047-DB46-B247-09A109C5CFD6}" type="pres">
      <dgm:prSet presAssocID="{6863C584-5837-6245-BCA1-0298D60BBDAE}" presName="accentRepeatNode" presStyleLbl="solidFgAcc1" presStyleIdx="2" presStyleCnt="3"/>
      <dgm:spPr/>
    </dgm:pt>
  </dgm:ptLst>
  <dgm:cxnLst>
    <dgm:cxn modelId="{7E22B54D-9BE9-4245-9339-F2D5036D6E29}" type="presOf" srcId="{DB4C7CCD-A7E5-A74A-A5EB-C0148AAB80E6}" destId="{0570DE83-ED8B-C041-A9AE-A715FF2D4E1F}" srcOrd="0" destOrd="0" presId="urn:microsoft.com/office/officeart/2008/layout/VerticalCurvedList"/>
    <dgm:cxn modelId="{622E692C-78A5-7248-B166-0D883611DA8B}" type="presOf" srcId="{2CA573D5-B426-2B47-996D-2DA094ECC50F}" destId="{D7047924-5F2A-794B-885C-A687D542F96C}" srcOrd="0" destOrd="0" presId="urn:microsoft.com/office/officeart/2008/layout/VerticalCurvedList"/>
    <dgm:cxn modelId="{37AB18FA-5BFB-FD49-9348-71D55FFC9AB8}" srcId="{15D8776B-F58E-F148-AE98-6CEF6D8C81D4}" destId="{DB4C7CCD-A7E5-A74A-A5EB-C0148AAB80E6}" srcOrd="0" destOrd="0" parTransId="{EB3DD522-BB67-2749-9F90-CCD0961339E3}" sibTransId="{17F35A02-EC35-B84D-8E12-1BED7537B8D4}"/>
    <dgm:cxn modelId="{7F9F8FD7-21A3-AF46-A773-00BF05E64074}" type="presOf" srcId="{6863C584-5837-6245-BCA1-0298D60BBDAE}" destId="{FFB4EFBF-01BE-1144-AD5E-462FB085B6E5}" srcOrd="0" destOrd="0" presId="urn:microsoft.com/office/officeart/2008/layout/VerticalCurvedList"/>
    <dgm:cxn modelId="{A22D7177-4902-6740-90D4-9A6BEF7DFFAD}" srcId="{15D8776B-F58E-F148-AE98-6CEF6D8C81D4}" destId="{6863C584-5837-6245-BCA1-0298D60BBDAE}" srcOrd="2" destOrd="0" parTransId="{39CBAE8D-C931-1E47-A440-6679FEF6DE24}" sibTransId="{DB29F791-3578-E04F-A421-9BA82A467F65}"/>
    <dgm:cxn modelId="{0A2AABEF-7904-0740-86B3-522C940D794D}" srcId="{15D8776B-F58E-F148-AE98-6CEF6D8C81D4}" destId="{2CA573D5-B426-2B47-996D-2DA094ECC50F}" srcOrd="1" destOrd="0" parTransId="{B35884A2-1E03-A548-A406-FCA80E80A02F}" sibTransId="{0F1D859D-C69B-334A-BA07-B270A21D53EA}"/>
    <dgm:cxn modelId="{E08E3AD7-6D32-B04A-8BF0-612303B7DF2E}" type="presOf" srcId="{17F35A02-EC35-B84D-8E12-1BED7537B8D4}" destId="{A29CC662-36A7-814B-AFAF-CC55F604A9F9}" srcOrd="0" destOrd="0" presId="urn:microsoft.com/office/officeart/2008/layout/VerticalCurvedList"/>
    <dgm:cxn modelId="{BA862C82-5E29-5B41-9869-2AB36D547841}" type="presOf" srcId="{15D8776B-F58E-F148-AE98-6CEF6D8C81D4}" destId="{8F7708F5-77C3-0642-BB59-DF4ABB0D4E79}" srcOrd="0" destOrd="0" presId="urn:microsoft.com/office/officeart/2008/layout/VerticalCurvedList"/>
    <dgm:cxn modelId="{EA37F845-6DF9-634F-A5DC-B2644F89A2B8}" type="presParOf" srcId="{8F7708F5-77C3-0642-BB59-DF4ABB0D4E79}" destId="{9BAA2F77-96D1-8749-8DF6-8BAC8436280C}" srcOrd="0" destOrd="0" presId="urn:microsoft.com/office/officeart/2008/layout/VerticalCurvedList"/>
    <dgm:cxn modelId="{DFBB1787-7968-5E4C-9DC3-9A90CD8C3D89}" type="presParOf" srcId="{9BAA2F77-96D1-8749-8DF6-8BAC8436280C}" destId="{74BCC68F-07D3-3F4D-95BE-78ECC649C9E4}" srcOrd="0" destOrd="0" presId="urn:microsoft.com/office/officeart/2008/layout/VerticalCurvedList"/>
    <dgm:cxn modelId="{02B8C69A-9A91-164B-9ECA-2BFFE6622911}" type="presParOf" srcId="{74BCC68F-07D3-3F4D-95BE-78ECC649C9E4}" destId="{183BF2EF-7ED3-B549-81EF-6897C07D77B6}" srcOrd="0" destOrd="0" presId="urn:microsoft.com/office/officeart/2008/layout/VerticalCurvedList"/>
    <dgm:cxn modelId="{8C4CBE7A-8F03-2E43-817F-0B061DE084F6}" type="presParOf" srcId="{74BCC68F-07D3-3F4D-95BE-78ECC649C9E4}" destId="{A29CC662-36A7-814B-AFAF-CC55F604A9F9}" srcOrd="1" destOrd="0" presId="urn:microsoft.com/office/officeart/2008/layout/VerticalCurvedList"/>
    <dgm:cxn modelId="{85CEAD78-4311-4948-985D-02743CAE734C}" type="presParOf" srcId="{74BCC68F-07D3-3F4D-95BE-78ECC649C9E4}" destId="{62D96F4C-071D-0441-84E9-2C1675130A6B}" srcOrd="2" destOrd="0" presId="urn:microsoft.com/office/officeart/2008/layout/VerticalCurvedList"/>
    <dgm:cxn modelId="{BA4451C3-47C2-1E4A-9900-7C4EEA297E2F}" type="presParOf" srcId="{74BCC68F-07D3-3F4D-95BE-78ECC649C9E4}" destId="{E92036FB-80CB-954E-8D6B-19798949BCE8}" srcOrd="3" destOrd="0" presId="urn:microsoft.com/office/officeart/2008/layout/VerticalCurvedList"/>
    <dgm:cxn modelId="{09F85358-3B3D-2B4B-919E-BDB0C517C839}" type="presParOf" srcId="{9BAA2F77-96D1-8749-8DF6-8BAC8436280C}" destId="{0570DE83-ED8B-C041-A9AE-A715FF2D4E1F}" srcOrd="1" destOrd="0" presId="urn:microsoft.com/office/officeart/2008/layout/VerticalCurvedList"/>
    <dgm:cxn modelId="{4A8CEDA3-45D7-1145-BE8A-89CAE674052C}" type="presParOf" srcId="{9BAA2F77-96D1-8749-8DF6-8BAC8436280C}" destId="{F7C6DB9A-628B-AC40-8F02-650F30C25C5C}" srcOrd="2" destOrd="0" presId="urn:microsoft.com/office/officeart/2008/layout/VerticalCurvedList"/>
    <dgm:cxn modelId="{034C988A-ED94-5F48-9BFB-6A4BA9264EE7}" type="presParOf" srcId="{F7C6DB9A-628B-AC40-8F02-650F30C25C5C}" destId="{47939239-B5DA-E445-A4B5-871F356FC4EC}" srcOrd="0" destOrd="0" presId="urn:microsoft.com/office/officeart/2008/layout/VerticalCurvedList"/>
    <dgm:cxn modelId="{DBE79600-EF22-D24C-B9FE-4CC2C8A5D1C1}" type="presParOf" srcId="{9BAA2F77-96D1-8749-8DF6-8BAC8436280C}" destId="{D7047924-5F2A-794B-885C-A687D542F96C}" srcOrd="3" destOrd="0" presId="urn:microsoft.com/office/officeart/2008/layout/VerticalCurvedList"/>
    <dgm:cxn modelId="{A2F211A7-5E75-D841-BC6B-B4B8EF7ED9A4}" type="presParOf" srcId="{9BAA2F77-96D1-8749-8DF6-8BAC8436280C}" destId="{FFA577E7-8A3C-8D4E-B81C-7D74A7D38F61}" srcOrd="4" destOrd="0" presId="urn:microsoft.com/office/officeart/2008/layout/VerticalCurvedList"/>
    <dgm:cxn modelId="{E2CC8EDD-D55B-6F4B-91F0-25FB4D88B95C}" type="presParOf" srcId="{FFA577E7-8A3C-8D4E-B81C-7D74A7D38F61}" destId="{3CFA36B1-E03E-C949-AEDF-7607CD9D4648}" srcOrd="0" destOrd="0" presId="urn:microsoft.com/office/officeart/2008/layout/VerticalCurvedList"/>
    <dgm:cxn modelId="{EEB4476A-C118-3547-B5C8-E78F6216E9BF}" type="presParOf" srcId="{9BAA2F77-96D1-8749-8DF6-8BAC8436280C}" destId="{FFB4EFBF-01BE-1144-AD5E-462FB085B6E5}" srcOrd="5" destOrd="0" presId="urn:microsoft.com/office/officeart/2008/layout/VerticalCurvedList"/>
    <dgm:cxn modelId="{7DB27965-98DB-5E4F-AAA8-C0FB74CDABCD}" type="presParOf" srcId="{9BAA2F77-96D1-8749-8DF6-8BAC8436280C}" destId="{1E3EB6F1-364D-9B47-8B1B-CB547207EE3B}" srcOrd="6" destOrd="0" presId="urn:microsoft.com/office/officeart/2008/layout/VerticalCurvedList"/>
    <dgm:cxn modelId="{ABD8457C-4BCE-2E49-8D17-CFA259F693AB}" type="presParOf" srcId="{1E3EB6F1-364D-9B47-8B1B-CB547207EE3B}" destId="{0161FD34-C047-DB46-B247-09A109C5CF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C662-36A7-814B-AFAF-CC55F604A9F9}">
      <dsp:nvSpPr>
        <dsp:cNvPr id="0" name=""/>
        <dsp:cNvSpPr/>
      </dsp:nvSpPr>
      <dsp:spPr>
        <a:xfrm>
          <a:off x="-6430072" y="-983844"/>
          <a:ext cx="7656321" cy="7656321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DE83-ED8B-C041-A9AE-A715FF2D4E1F}">
      <dsp:nvSpPr>
        <dsp:cNvPr id="0" name=""/>
        <dsp:cNvSpPr/>
      </dsp:nvSpPr>
      <dsp:spPr>
        <a:xfrm>
          <a:off x="789582" y="568863"/>
          <a:ext cx="10509178" cy="11377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070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err="1" smtClean="0"/>
            <a:t>Vue</a:t>
          </a:r>
          <a:r>
            <a:rPr lang="en-US" altLang="zh-CN" sz="4500" kern="1200" dirty="0" smtClean="0"/>
            <a:t>-Router</a:t>
          </a:r>
          <a:r>
            <a:rPr lang="zh-CN" altLang="en-US" sz="4500" kern="1200" dirty="0" smtClean="0"/>
            <a:t>简介</a:t>
          </a:r>
          <a:endParaRPr lang="zh-CN" altLang="en-US" sz="4500" kern="1200" dirty="0"/>
        </a:p>
      </dsp:txBody>
      <dsp:txXfrm>
        <a:off x="789582" y="568863"/>
        <a:ext cx="10509178" cy="1137726"/>
      </dsp:txXfrm>
    </dsp:sp>
    <dsp:sp modelId="{47939239-B5DA-E445-A4B5-871F356FC4EC}">
      <dsp:nvSpPr>
        <dsp:cNvPr id="0" name=""/>
        <dsp:cNvSpPr/>
      </dsp:nvSpPr>
      <dsp:spPr>
        <a:xfrm>
          <a:off x="78503" y="426647"/>
          <a:ext cx="1422158" cy="1422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47924-5F2A-794B-885C-A687D542F96C}">
      <dsp:nvSpPr>
        <dsp:cNvPr id="0" name=""/>
        <dsp:cNvSpPr/>
      </dsp:nvSpPr>
      <dsp:spPr>
        <a:xfrm>
          <a:off x="1203145" y="2275452"/>
          <a:ext cx="10095615" cy="113772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070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b="0" i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Vue</a:t>
          </a:r>
          <a:r>
            <a:rPr lang="en-US" altLang="zh-CN" sz="45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-Router</a:t>
          </a:r>
          <a:r>
            <a:rPr lang="zh-CN" altLang="en-US" sz="45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用法</a:t>
          </a:r>
          <a:endParaRPr lang="zh-CN" altLang="en-US" sz="45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1203145" y="2275452"/>
        <a:ext cx="10095615" cy="1137726"/>
      </dsp:txXfrm>
    </dsp:sp>
    <dsp:sp modelId="{3CFA36B1-E03E-C949-AEDF-7607CD9D4648}">
      <dsp:nvSpPr>
        <dsp:cNvPr id="0" name=""/>
        <dsp:cNvSpPr/>
      </dsp:nvSpPr>
      <dsp:spPr>
        <a:xfrm>
          <a:off x="492066" y="2133237"/>
          <a:ext cx="1422158" cy="1422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4EFBF-01BE-1144-AD5E-462FB085B6E5}">
      <dsp:nvSpPr>
        <dsp:cNvPr id="0" name=""/>
        <dsp:cNvSpPr/>
      </dsp:nvSpPr>
      <dsp:spPr>
        <a:xfrm>
          <a:off x="789582" y="3982042"/>
          <a:ext cx="10509178" cy="113772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070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sz="45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789582" y="3982042"/>
        <a:ext cx="10509178" cy="1137726"/>
      </dsp:txXfrm>
    </dsp:sp>
    <dsp:sp modelId="{0161FD34-C047-DB46-B247-09A109C5CFD6}">
      <dsp:nvSpPr>
        <dsp:cNvPr id="0" name=""/>
        <dsp:cNvSpPr/>
      </dsp:nvSpPr>
      <dsp:spPr>
        <a:xfrm>
          <a:off x="78503" y="3839826"/>
          <a:ext cx="1422158" cy="14221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DF9D382F-2C83-4B47-A82B-9E6BF2FF0D8F}" type="datetimeFigureOut">
              <a:rPr lang="zh-CN" altLang="en-US" smtClean="0"/>
              <a:pPr/>
              <a:t>2017/6/19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B24E8720-5236-4F50-A290-FCF8C0DD2D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8548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37096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205644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74192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42740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3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5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4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0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2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7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6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6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0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5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88" y="-1"/>
            <a:ext cx="13734276" cy="7706711"/>
          </a:xfrm>
          <a:prstGeom prst="rect">
            <a:avLst/>
          </a:prstGeom>
        </p:spPr>
      </p:pic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-16688" y="2987973"/>
            <a:ext cx="13734276" cy="47161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txBody>
          <a:bodyPr anchor="ctr"/>
          <a:lstStyle/>
          <a:p>
            <a:pPr algn="ctr"/>
            <a:endParaRPr lang="zh-CN" altLang="zh-CN" b="0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308523"/>
            <a:ext cx="3086457" cy="65734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0" y="308523"/>
            <a:ext cx="9030745" cy="65734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3717586" cy="77041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356317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986" y="191034"/>
            <a:ext cx="1017816" cy="371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1791" y="1229272"/>
            <a:ext cx="5931619" cy="494182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72869" y="17551"/>
            <a:ext cx="545122" cy="545122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加号 11"/>
          <p:cNvSpPr/>
          <p:nvPr userDrawn="1"/>
        </p:nvSpPr>
        <p:spPr>
          <a:xfrm>
            <a:off x="306066" y="50748"/>
            <a:ext cx="478729" cy="478729"/>
          </a:xfrm>
          <a:prstGeom prst="mathPlus">
            <a:avLst>
              <a:gd name="adj1" fmla="val 985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>
            <a:off x="1028819" y="24983"/>
            <a:ext cx="11327498" cy="586726"/>
          </a:xfrm>
        </p:spPr>
        <p:txBody>
          <a:bodyPr anchor="b">
            <a:normAutofit/>
          </a:bodyPr>
          <a:lstStyle>
            <a:lvl1pPr marL="0" indent="0" algn="l" defTabSz="1370960" rtl="0" eaLnBrk="1" latinLnBrk="0" hangingPunct="1">
              <a:buNone/>
              <a:defRPr lang="zh-CN" altLang="en-US" sz="3200" b="0" i="0" kern="1200" dirty="0" smtClean="0">
                <a:solidFill>
                  <a:schemeClr val="bg1"/>
                </a:solidFill>
                <a:latin typeface="方正兰亭粗黑_GBK" charset="-122"/>
                <a:ea typeface="微软雅黑" panose="020B0503020204020204" pitchFamily="34" charset="-122"/>
                <a:cs typeface="+mn-cs"/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43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146" y="91246"/>
            <a:ext cx="10203166" cy="502175"/>
          </a:xfrm>
        </p:spPr>
        <p:txBody>
          <a:bodyPr>
            <a:normAutofit/>
          </a:bodyPr>
          <a:lstStyle>
            <a:lvl1pPr algn="l"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0624"/>
            <a:ext cx="11659950" cy="1530127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65343"/>
            <a:ext cx="11659950" cy="168527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0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-53974" y="0"/>
            <a:ext cx="2898354" cy="77041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lvl="0" algn="ctr"/>
            <a:endParaRPr lang="zh-CN" altLang="zh-CN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4515"/>
            <a:ext cx="606098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3210"/>
            <a:ext cx="606098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47" y="1724515"/>
            <a:ext cx="606336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47" y="2443210"/>
            <a:ext cx="606336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2" y="306738"/>
            <a:ext cx="4512992" cy="130542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6" y="306740"/>
            <a:ext cx="7668513" cy="6575269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82" y="1612164"/>
            <a:ext cx="4512992" cy="5269845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392896"/>
            <a:ext cx="8230553" cy="63666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8379"/>
            <a:ext cx="8230553" cy="4622483"/>
          </a:xfrm>
        </p:spPr>
        <p:txBody>
          <a:bodyPr/>
          <a:lstStyle>
            <a:lvl1pPr marL="0" indent="0">
              <a:buNone/>
              <a:defRPr sz="4800"/>
            </a:lvl1pPr>
            <a:lvl2pPr marL="685480" indent="0">
              <a:buNone/>
              <a:defRPr sz="4200"/>
            </a:lvl2pPr>
            <a:lvl3pPr marL="1370960" indent="0">
              <a:buNone/>
              <a:defRPr sz="3600"/>
            </a:lvl3pPr>
            <a:lvl4pPr marL="2056440" indent="0">
              <a:buNone/>
              <a:defRPr sz="3000"/>
            </a:lvl4pPr>
            <a:lvl5pPr marL="2741920" indent="0">
              <a:buNone/>
              <a:defRPr sz="3000"/>
            </a:lvl5pPr>
            <a:lvl6pPr marL="3427400" indent="0">
              <a:buNone/>
              <a:defRPr sz="3000"/>
            </a:lvl6pPr>
            <a:lvl7pPr marL="4112880" indent="0">
              <a:buNone/>
              <a:defRPr sz="3000"/>
            </a:lvl7pPr>
            <a:lvl8pPr marL="4798360" indent="0">
              <a:buNone/>
              <a:defRPr sz="3000"/>
            </a:lvl8pPr>
            <a:lvl9pPr marL="548384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29559"/>
            <a:ext cx="8230553" cy="904166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80" y="308524"/>
            <a:ext cx="12345829" cy="1284023"/>
          </a:xfrm>
          <a:prstGeom prst="rect">
            <a:avLst/>
          </a:prstGeom>
        </p:spPr>
        <p:txBody>
          <a:bodyPr vert="horz" lIns="137096" tIns="68548" rIns="137096" bIns="6854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80" y="1797633"/>
            <a:ext cx="12345829" cy="5084375"/>
          </a:xfrm>
          <a:prstGeom prst="rect">
            <a:avLst/>
          </a:prstGeom>
        </p:spPr>
        <p:txBody>
          <a:bodyPr vert="horz" lIns="137096" tIns="68548" rIns="137096" bIns="6854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79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843" y="7140596"/>
            <a:ext cx="4343903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ct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938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00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1370960" rtl="0" eaLnBrk="1" latinLnBrk="0" hangingPunct="1">
        <a:spcBef>
          <a:spcPct val="0"/>
        </a:spcBef>
        <a:buNone/>
        <a:defRPr sz="6600" b="0" i="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514110" indent="-514110" algn="l" defTabSz="1370960" rtl="0" eaLnBrk="1" latinLnBrk="0" hangingPunct="1">
        <a:spcBef>
          <a:spcPct val="20000"/>
        </a:spcBef>
        <a:buFont typeface="Arial" pitchFamily="34" charset="0"/>
        <a:buChar char="•"/>
        <a:defRPr sz="48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1113905" indent="-428425" algn="l" defTabSz="1370960" rtl="0" eaLnBrk="1" latinLnBrk="0" hangingPunct="1">
        <a:spcBef>
          <a:spcPct val="20000"/>
        </a:spcBef>
        <a:buFont typeface="Arial" pitchFamily="34" charset="0"/>
        <a:buChar char="–"/>
        <a:defRPr sz="42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7137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6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399180" indent="-342740" algn="l" defTabSz="1370960" rtl="0" eaLnBrk="1" latinLnBrk="0" hangingPunct="1">
        <a:spcBef>
          <a:spcPct val="20000"/>
        </a:spcBef>
        <a:buFont typeface="Arial" pitchFamily="34" charset="0"/>
        <a:buChar char="–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3084660" indent="-342740" algn="l" defTabSz="1370960" rtl="0" eaLnBrk="1" latinLnBrk="0" hangingPunct="1">
        <a:spcBef>
          <a:spcPct val="20000"/>
        </a:spcBef>
        <a:buFont typeface="Arial" pitchFamily="34" charset="0"/>
        <a:buChar char="»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77014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562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11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658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4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2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740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28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83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38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8583" y="3564037"/>
            <a:ext cx="8673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5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>
                <a:cs typeface="Microsoft YaHei Regular" charset="-122"/>
              </a:rPr>
              <a:t>路由元信息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4" y="1187773"/>
            <a:ext cx="11089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定义路由的时候可以配置 </a:t>
            </a:r>
            <a:r>
              <a:rPr lang="en-US" altLang="zh-CN" dirty="0"/>
              <a:t>meta</a:t>
            </a:r>
            <a:r>
              <a:rPr lang="zh-CN" altLang="en-US" dirty="0"/>
              <a:t> 字段</a:t>
            </a:r>
            <a:r>
              <a:rPr lang="zh-CN" altLang="en-US" dirty="0" smtClean="0"/>
              <a:t>。可通过 </a:t>
            </a:r>
            <a:r>
              <a:rPr lang="en-US" altLang="zh-CN" dirty="0" smtClean="0">
                <a:solidFill>
                  <a:schemeClr val="accent1"/>
                </a:solidFill>
              </a:rPr>
              <a:t>$</a:t>
            </a:r>
            <a:r>
              <a:rPr lang="en-US" altLang="zh-CN" dirty="0" err="1" smtClean="0">
                <a:solidFill>
                  <a:schemeClr val="accent1"/>
                </a:solidFill>
              </a:rPr>
              <a:t>route.meta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/>
              <a:t>访问。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4" y="2343675"/>
            <a:ext cx="3888432" cy="30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>
                <a:cs typeface="Microsoft YaHei Regular" charset="-122"/>
              </a:rPr>
              <a:t>——History </a:t>
            </a:r>
            <a:r>
              <a:rPr lang="zh-CN" altLang="en-US" b="0" dirty="0">
                <a:cs typeface="Microsoft YaHei Regular" charset="-122"/>
              </a:rPr>
              <a:t>模式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4" y="1758929"/>
            <a:ext cx="1108923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</a:t>
            </a:r>
            <a:r>
              <a:rPr lang="en-US" altLang="zh-CN" dirty="0"/>
              <a:t>-router </a:t>
            </a:r>
            <a:r>
              <a:rPr lang="zh-CN" altLang="en-US" dirty="0"/>
              <a:t>默认 </a:t>
            </a:r>
            <a:r>
              <a:rPr lang="en-US" altLang="zh-CN" dirty="0"/>
              <a:t>hash </a:t>
            </a:r>
            <a:r>
              <a:rPr lang="zh-CN" altLang="en-US" dirty="0"/>
              <a:t>模式 </a:t>
            </a:r>
            <a:r>
              <a:rPr lang="en-US" altLang="zh-CN" dirty="0"/>
              <a:t>—— </a:t>
            </a:r>
            <a:r>
              <a:rPr lang="zh-CN" altLang="en-US" dirty="0"/>
              <a:t>使用 </a:t>
            </a:r>
            <a:r>
              <a:rPr lang="en-US" altLang="zh-CN" dirty="0"/>
              <a:t>URL </a:t>
            </a:r>
            <a:r>
              <a:rPr lang="zh-CN" altLang="en-US" dirty="0"/>
              <a:t>的 </a:t>
            </a:r>
            <a:r>
              <a:rPr lang="en-US" altLang="zh-CN" dirty="0"/>
              <a:t>hash </a:t>
            </a:r>
            <a:r>
              <a:rPr lang="zh-CN" altLang="en-US" dirty="0"/>
              <a:t>来模拟一个完整的 </a:t>
            </a:r>
            <a:r>
              <a:rPr lang="en-US" altLang="zh-CN" dirty="0"/>
              <a:t>URL</a:t>
            </a:r>
            <a:r>
              <a:rPr lang="zh-CN" altLang="en-US" dirty="0"/>
              <a:t>，于是当 </a:t>
            </a:r>
            <a:r>
              <a:rPr lang="en-US" altLang="zh-CN" dirty="0"/>
              <a:t>URL </a:t>
            </a:r>
            <a:r>
              <a:rPr lang="zh-CN" altLang="en-US" dirty="0"/>
              <a:t>改变时，页面不会重新加载。</a:t>
            </a:r>
          </a:p>
          <a:p>
            <a:r>
              <a:rPr lang="zh-CN" altLang="en-US" dirty="0"/>
              <a:t>如果不想要很丑的 </a:t>
            </a:r>
            <a:r>
              <a:rPr lang="en-US" altLang="zh-CN" dirty="0"/>
              <a:t>hash</a:t>
            </a:r>
            <a:r>
              <a:rPr lang="zh-CN" altLang="en-US" dirty="0"/>
              <a:t>，我们可以用路由的 </a:t>
            </a:r>
            <a:r>
              <a:rPr lang="en-US" altLang="zh-CN" b="1" dirty="0">
                <a:solidFill>
                  <a:schemeClr val="accent1"/>
                </a:solidFill>
              </a:rPr>
              <a:t>history </a:t>
            </a:r>
            <a:r>
              <a:rPr lang="zh-CN" altLang="en-US" b="1" dirty="0">
                <a:solidFill>
                  <a:schemeClr val="accent1"/>
                </a:solidFill>
              </a:rPr>
              <a:t>模式</a:t>
            </a:r>
            <a:r>
              <a:rPr lang="zh-CN" altLang="en-US" dirty="0"/>
              <a:t>，这种模式充分利用 </a:t>
            </a:r>
            <a:r>
              <a:rPr lang="en-US" altLang="zh-CN" dirty="0" err="1"/>
              <a:t>history.pushState</a:t>
            </a:r>
            <a:r>
              <a:rPr lang="en-US" altLang="zh-CN" dirty="0"/>
              <a:t> API </a:t>
            </a:r>
            <a:r>
              <a:rPr lang="zh-CN" altLang="en-US" dirty="0"/>
              <a:t>来完成 </a:t>
            </a:r>
            <a:r>
              <a:rPr lang="en-US" altLang="zh-CN" dirty="0"/>
              <a:t>URL </a:t>
            </a:r>
            <a:r>
              <a:rPr lang="zh-CN" altLang="en-US" dirty="0"/>
              <a:t>跳转而无须重新加载页面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1"/>
                </a:solidFill>
              </a:rPr>
              <a:t>不过这种模式要玩好，还需要后台配置支持。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41" y="4428133"/>
            <a:ext cx="4104456" cy="19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导航钩子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0443" y="3059981"/>
            <a:ext cx="110892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正如其名，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 提供的导航钩子主要用来拦截导航，让它完成跳转或取消。有多种方式可以在路由导航发生时执行钩子：全局的</a:t>
            </a:r>
            <a:r>
              <a:rPr lang="en-US" altLang="zh-CN" dirty="0"/>
              <a:t>, </a:t>
            </a:r>
            <a:r>
              <a:rPr lang="zh-CN" altLang="en-US" dirty="0"/>
              <a:t>单个路由独享的</a:t>
            </a:r>
            <a:r>
              <a:rPr lang="en-US" altLang="zh-CN" dirty="0"/>
              <a:t>, </a:t>
            </a:r>
            <a:r>
              <a:rPr lang="zh-CN" altLang="en-US" dirty="0"/>
              <a:t>或者组件级的。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全局钩子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6746" y="1405708"/>
            <a:ext cx="5725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nb-NO" dirty="0"/>
              <a:t>可以</a:t>
            </a:r>
            <a:r>
              <a:rPr lang="zh-CN" altLang="nb-NO" dirty="0" smtClean="0"/>
              <a:t>使用</a:t>
            </a:r>
            <a:r>
              <a:rPr lang="nb-NO" altLang="zh-CN" dirty="0" err="1" smtClean="0">
                <a:solidFill>
                  <a:schemeClr val="accent1"/>
                </a:solidFill>
              </a:rPr>
              <a:t>router.beforeEach</a:t>
            </a:r>
            <a:r>
              <a:rPr lang="zh-CN" altLang="nb-NO" dirty="0" smtClean="0"/>
              <a:t>注册</a:t>
            </a:r>
            <a:r>
              <a:rPr lang="zh-CN" altLang="nb-NO" dirty="0"/>
              <a:t>一个全局</a:t>
            </a:r>
            <a:r>
              <a:rPr lang="zh-CN" altLang="nb-NO" dirty="0" smtClean="0"/>
              <a:t>的</a:t>
            </a:r>
            <a:r>
              <a:rPr lang="nb-NO" altLang="zh-CN" dirty="0" err="1" smtClean="0">
                <a:solidFill>
                  <a:schemeClr val="accent1"/>
                </a:solidFill>
              </a:rPr>
              <a:t>before</a:t>
            </a:r>
            <a:r>
              <a:rPr lang="zh-CN" altLang="nb-NO" dirty="0" smtClean="0"/>
              <a:t>钩子</a:t>
            </a:r>
            <a:r>
              <a:rPr lang="zh-CN" altLang="en-US" dirty="0" smtClean="0"/>
              <a:t>，也可以使用</a:t>
            </a:r>
            <a:r>
              <a:rPr lang="nb-NO" altLang="zh-CN" dirty="0" err="1" smtClean="0">
                <a:solidFill>
                  <a:schemeClr val="accent1"/>
                </a:solidFill>
              </a:rPr>
              <a:t>router</a:t>
            </a:r>
            <a:r>
              <a:rPr lang="nb-NO" altLang="zh-CN" dirty="0" smtClean="0">
                <a:solidFill>
                  <a:schemeClr val="accent1"/>
                </a:solidFill>
              </a:rPr>
              <a:t>.</a:t>
            </a:r>
            <a:r>
              <a:rPr lang="en-US" altLang="zh-CN" dirty="0" smtClean="0">
                <a:solidFill>
                  <a:schemeClr val="accent1"/>
                </a:solidFill>
              </a:rPr>
              <a:t>after</a:t>
            </a:r>
            <a:r>
              <a:rPr lang="nb-NO" altLang="zh-CN" dirty="0" err="1" smtClean="0">
                <a:solidFill>
                  <a:schemeClr val="accent1"/>
                </a:solidFill>
              </a:rPr>
              <a:t>Each</a:t>
            </a:r>
            <a:r>
              <a:rPr lang="zh-CN" altLang="en-US" dirty="0" smtClean="0"/>
              <a:t>注册一个</a:t>
            </a:r>
            <a:r>
              <a:rPr lang="en-US" altLang="zh-CN" dirty="0" smtClean="0">
                <a:solidFill>
                  <a:schemeClr val="accent1"/>
                </a:solidFill>
              </a:rPr>
              <a:t>after</a:t>
            </a:r>
            <a:r>
              <a:rPr lang="zh-CN" altLang="en-US" dirty="0" smtClean="0"/>
              <a:t>钩子，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钩子没有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参数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0" y="1405708"/>
            <a:ext cx="5040560" cy="17207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130" y="3780061"/>
            <a:ext cx="11665296" cy="2790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next: Function</a:t>
            </a:r>
            <a:r>
              <a:rPr lang="en-US" altLang="zh-CN" sz="2400" dirty="0"/>
              <a:t>: </a:t>
            </a:r>
            <a:r>
              <a:rPr lang="zh-CN" altLang="en-US" sz="2400" dirty="0"/>
              <a:t>一定要调用该方法</a:t>
            </a:r>
            <a:r>
              <a:rPr lang="zh-CN" altLang="en-US" sz="2400" dirty="0" smtClean="0"/>
              <a:t>来释放这个</a:t>
            </a:r>
            <a:r>
              <a:rPr lang="zh-CN" altLang="en-US" sz="2400" dirty="0"/>
              <a:t>钩子。执行效果依赖 </a:t>
            </a:r>
            <a:r>
              <a:rPr lang="en-US" altLang="zh-CN" sz="2400" dirty="0"/>
              <a:t>next </a:t>
            </a:r>
            <a:r>
              <a:rPr lang="zh-CN" altLang="en-US" sz="2400" dirty="0"/>
              <a:t>方法的调用参数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next</a:t>
            </a:r>
            <a:r>
              <a:rPr lang="en-US" altLang="zh-CN" sz="2400" b="1" dirty="0">
                <a:solidFill>
                  <a:schemeClr val="accent1"/>
                </a:solidFill>
              </a:rPr>
              <a:t>()</a:t>
            </a:r>
            <a:r>
              <a:rPr lang="en-US" altLang="zh-CN" sz="2400" dirty="0">
                <a:solidFill>
                  <a:schemeClr val="accent1"/>
                </a:solidFill>
              </a:rPr>
              <a:t>: 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管道中的下一个钩子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next(false</a:t>
            </a:r>
            <a:r>
              <a:rPr lang="en-US" altLang="zh-CN" sz="2400" b="1" dirty="0">
                <a:solidFill>
                  <a:schemeClr val="accent1"/>
                </a:solidFill>
              </a:rPr>
              <a:t>)</a:t>
            </a:r>
            <a:r>
              <a:rPr lang="en-US" altLang="zh-CN" sz="2400" dirty="0">
                <a:solidFill>
                  <a:schemeClr val="accent1"/>
                </a:solidFill>
              </a:rPr>
              <a:t>: </a:t>
            </a:r>
            <a:r>
              <a:rPr lang="zh-CN" altLang="en-US" sz="2400" dirty="0"/>
              <a:t>中断当前的导航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next(‘/’)</a:t>
            </a:r>
            <a:r>
              <a:rPr lang="en-US" altLang="zh-CN" sz="2400" b="1" dirty="0">
                <a:solidFill>
                  <a:schemeClr val="accent1"/>
                </a:solidFill>
              </a:rPr>
              <a:t> </a:t>
            </a:r>
            <a:r>
              <a:rPr lang="zh-CN" altLang="en-US" sz="2400" b="1" dirty="0">
                <a:solidFill>
                  <a:schemeClr val="accent1"/>
                </a:solidFill>
              </a:rPr>
              <a:t>或者 </a:t>
            </a:r>
            <a:r>
              <a:rPr lang="en-US" altLang="zh-CN" sz="2400" b="1" dirty="0">
                <a:solidFill>
                  <a:schemeClr val="accent1"/>
                </a:solidFill>
              </a:rPr>
              <a:t>next({ path: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‘/’ </a:t>
            </a:r>
            <a:r>
              <a:rPr lang="en-US" altLang="zh-CN" sz="2400" b="1" dirty="0">
                <a:solidFill>
                  <a:schemeClr val="accent1"/>
                </a:solidFill>
              </a:rPr>
              <a:t>})</a:t>
            </a:r>
            <a:r>
              <a:rPr lang="en-US" altLang="zh-CN" sz="2400" dirty="0">
                <a:solidFill>
                  <a:schemeClr val="accent1"/>
                </a:solidFill>
              </a:rPr>
              <a:t>: </a:t>
            </a:r>
            <a:r>
              <a:rPr lang="zh-CN" altLang="en-US" sz="2400" dirty="0"/>
              <a:t>跳转到一个不同的地址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36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>
                <a:cs typeface="Microsoft YaHei Regular" charset="-122"/>
              </a:rPr>
              <a:t>某个路由独享的钩子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2128" y="1547813"/>
            <a:ext cx="11089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在路由配置上直接定义 </a:t>
            </a:r>
            <a:r>
              <a:rPr lang="en-US" altLang="zh-CN" dirty="0" err="1"/>
              <a:t>beforeEnter</a:t>
            </a:r>
            <a:r>
              <a:rPr lang="zh-CN" altLang="en-US" dirty="0"/>
              <a:t> 钩子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28" y="2771949"/>
            <a:ext cx="4809170" cy="26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>
                <a:cs typeface="Microsoft YaHei Regular" charset="-122"/>
              </a:rPr>
              <a:t>组件内的钩子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4" y="1187773"/>
            <a:ext cx="11089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可以在路由组件内直接定义以下路由导航</a:t>
            </a:r>
            <a:r>
              <a:rPr lang="zh-CN" altLang="en-US" dirty="0" smtClean="0"/>
              <a:t>钩子。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4" y="1979861"/>
            <a:ext cx="9361040" cy="50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答疑环节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4458" y="3420021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欢迎大家踊跃提问！</a:t>
            </a:r>
            <a:endParaRPr kumimoji="1" lang="zh-CN" alt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主要内容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62719100"/>
              </p:ext>
            </p:extLst>
          </p:nvPr>
        </p:nvGraphicFramePr>
        <p:xfrm>
          <a:off x="1098154" y="1115765"/>
          <a:ext cx="11377264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03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简介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8154" y="2987973"/>
            <a:ext cx="11593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-Router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官方维护的路由插件，同时也是官方推荐的路由插件。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它与</a:t>
            </a:r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内核深度结合，让开发单页应用更加容易简便。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基本配置</a:t>
            </a:r>
            <a:endParaRPr lang="zh-CN" altLang="en-US" b="0" dirty="0">
              <a:cs typeface="Microsoft YaHei Regular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3" y="1403797"/>
            <a:ext cx="443638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动态路由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3" y="1752591"/>
            <a:ext cx="8280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场景：通过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传递参数。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8153" y="4211845"/>
            <a:ext cx="113052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动态路径</a:t>
            </a:r>
            <a:r>
              <a:rPr lang="zh-CN" altLang="en-US" dirty="0" smtClean="0"/>
              <a:t>参数</a:t>
            </a:r>
            <a:r>
              <a:rPr lang="zh-CN" altLang="en-US" dirty="0"/>
              <a:t>使用冒号 </a:t>
            </a:r>
            <a:r>
              <a:rPr lang="en-US" altLang="zh-CN" dirty="0"/>
              <a:t>:</a:t>
            </a:r>
            <a:r>
              <a:rPr lang="zh-CN" altLang="en-US" dirty="0"/>
              <a:t> </a:t>
            </a:r>
            <a:r>
              <a:rPr lang="zh-CN" altLang="en-US" dirty="0" smtClean="0"/>
              <a:t>标记，</a:t>
            </a:r>
            <a:r>
              <a:rPr lang="zh-CN" altLang="en-US" dirty="0"/>
              <a:t>对应的值都会设置到 </a:t>
            </a:r>
            <a:r>
              <a:rPr lang="en-US" altLang="zh-CN" dirty="0"/>
              <a:t>$</a:t>
            </a:r>
            <a:r>
              <a:rPr lang="en-US" altLang="zh-CN" dirty="0" err="1"/>
              <a:t>route.params</a:t>
            </a:r>
            <a:r>
              <a:rPr lang="zh-CN" altLang="en-US" dirty="0"/>
              <a:t> </a:t>
            </a:r>
            <a:r>
              <a:rPr lang="zh-CN" altLang="en-US" dirty="0" smtClean="0"/>
              <a:t>中。如果是非必须的参数，可在参数后加一个</a:t>
            </a:r>
            <a:r>
              <a:rPr lang="en-US" altLang="zh-CN" dirty="0" smtClean="0"/>
              <a:t>?</a:t>
            </a:r>
            <a:r>
              <a:rPr lang="zh-CN" altLang="en-US" dirty="0" smtClean="0"/>
              <a:t>，如 </a:t>
            </a:r>
            <a:r>
              <a:rPr lang="en-US" altLang="zh-CN" dirty="0" smtClean="0"/>
              <a:t>path: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’/page1/:id?’</a:t>
            </a:r>
          </a:p>
          <a:p>
            <a:endParaRPr lang="en-US" altLang="zh-CN" dirty="0" smtClean="0"/>
          </a:p>
          <a:p>
            <a:r>
              <a:rPr kumimoji="1" lang="zh-CN" altLang="en-US" dirty="0" smtClean="0">
                <a:solidFill>
                  <a:schemeClr val="accent1"/>
                </a:solidFill>
              </a:rPr>
              <a:t>对于带查询参数的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URL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，如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/page1?id=123</a:t>
            </a:r>
          </a:p>
          <a:p>
            <a:r>
              <a:rPr kumimoji="1" lang="zh-CN" altLang="en-US" dirty="0" smtClean="0">
                <a:solidFill>
                  <a:schemeClr val="accent1"/>
                </a:solidFill>
              </a:rPr>
              <a:t>可用 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$</a:t>
            </a:r>
            <a:r>
              <a:rPr kumimoji="1" lang="en-US" altLang="zh-CN" b="1" dirty="0" err="1" smtClean="0">
                <a:solidFill>
                  <a:schemeClr val="accent1"/>
                </a:solidFill>
              </a:rPr>
              <a:t>route.query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访问，</a:t>
            </a:r>
            <a:r>
              <a:rPr lang="zh-CN" altLang="en-US" dirty="0">
                <a:solidFill>
                  <a:schemeClr val="accent1"/>
                </a:solidFill>
              </a:rPr>
              <a:t>如果没有查询参数，则是个空对象。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3" y="2555925"/>
            <a:ext cx="6408713" cy="13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>
                <a:cs typeface="Microsoft YaHei Regular" charset="-122"/>
              </a:rPr>
              <a:t>响应路由参数的变化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3" y="1263263"/>
            <a:ext cx="11305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当使用路由参数时，例如从 </a:t>
            </a:r>
            <a:r>
              <a:rPr lang="en-US" altLang="zh-CN" dirty="0" smtClean="0"/>
              <a:t>/page1/123</a:t>
            </a:r>
            <a:r>
              <a:rPr lang="zh-CN" altLang="en-US" dirty="0"/>
              <a:t> 导航到 </a:t>
            </a:r>
            <a:r>
              <a:rPr lang="en-US" altLang="zh-CN" dirty="0" smtClean="0"/>
              <a:t>/page1/321</a:t>
            </a:r>
            <a:r>
              <a:rPr lang="zh-CN" altLang="en-US" dirty="0" smtClean="0"/>
              <a:t>，</a:t>
            </a:r>
            <a:r>
              <a:rPr lang="zh-CN" altLang="en-US" b="1" dirty="0">
                <a:solidFill>
                  <a:schemeClr val="accent1"/>
                </a:solidFill>
              </a:rPr>
              <a:t>原来的组件实例会被复用</a:t>
            </a:r>
            <a:r>
              <a:rPr lang="zh-CN" altLang="en-US" dirty="0"/>
              <a:t>。因为两个路由都渲染同个组件，比起销毁再创建，复用则显得更加高效。</a:t>
            </a:r>
            <a:r>
              <a:rPr lang="zh-CN" altLang="en-US" b="1" dirty="0">
                <a:solidFill>
                  <a:schemeClr val="accent1"/>
                </a:solidFill>
              </a:rPr>
              <a:t>不过，这也意味着组件的生命周期钩子不会再被调用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复用组件时，想对路由参数的变化作出响应的话，你可以简单地 </a:t>
            </a:r>
            <a:r>
              <a:rPr lang="en-US" altLang="zh-CN" dirty="0"/>
              <a:t>watch</a:t>
            </a:r>
            <a:r>
              <a:rPr lang="zh-CN" altLang="en-US" dirty="0"/>
              <a:t>（监测变化） </a:t>
            </a:r>
            <a:r>
              <a:rPr lang="en-US" altLang="zh-CN" dirty="0"/>
              <a:t>$route</a:t>
            </a:r>
            <a:r>
              <a:rPr lang="zh-CN" altLang="en-US" dirty="0"/>
              <a:t> </a:t>
            </a:r>
            <a:r>
              <a:rPr lang="zh-CN" altLang="en-US" dirty="0" smtClean="0"/>
              <a:t>对象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04" y="4572148"/>
            <a:ext cx="3921153" cy="18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 smtClean="0">
                <a:cs typeface="Microsoft YaHei Regular" charset="-122"/>
              </a:rPr>
              <a:t>嵌套路由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4" y="1403797"/>
            <a:ext cx="5832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实际生活中的应用界面，通常由多层嵌套的组件组合而成。同样地，</a:t>
            </a:r>
            <a:r>
              <a:rPr kumimoji="1" lang="en-US" altLang="zh-CN" dirty="0"/>
              <a:t>URL </a:t>
            </a:r>
            <a:r>
              <a:rPr kumimoji="1" lang="zh-CN" altLang="en-US" dirty="0"/>
              <a:t>中各段动态路径也按某种结构对应嵌套的各层</a:t>
            </a:r>
            <a:r>
              <a:rPr kumimoji="1" lang="zh-CN" altLang="en-US" dirty="0" smtClean="0"/>
              <a:t>组件。</a:t>
            </a:r>
            <a:r>
              <a:rPr lang="zh-CN" altLang="en-US" dirty="0"/>
              <a:t>借助 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，使用嵌套路由配置，就可以很简单地表达这种关系。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4" y="4739774"/>
            <a:ext cx="5040560" cy="1192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946" y="1433351"/>
            <a:ext cx="3560073" cy="36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1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>
                <a:cs typeface="Microsoft YaHei Regular" charset="-122"/>
              </a:rPr>
              <a:t>编程式的导航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2" y="1263263"/>
            <a:ext cx="1209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除了使用 </a:t>
            </a:r>
            <a:r>
              <a:rPr lang="en-US" altLang="zh-CN" dirty="0"/>
              <a:t>&lt;router-link&gt; </a:t>
            </a:r>
            <a:r>
              <a:rPr lang="zh-CN" altLang="en-US" dirty="0"/>
              <a:t>创建 </a:t>
            </a:r>
            <a:r>
              <a:rPr lang="en-US" altLang="zh-CN" dirty="0"/>
              <a:t>a </a:t>
            </a:r>
            <a:r>
              <a:rPr lang="zh-CN" altLang="en-US" dirty="0"/>
              <a:t>标签来定义导航链接，我们还可以借助 </a:t>
            </a:r>
            <a:r>
              <a:rPr lang="en-US" altLang="zh-CN" dirty="0"/>
              <a:t>router </a:t>
            </a:r>
            <a:r>
              <a:rPr lang="zh-CN" altLang="en-US" dirty="0"/>
              <a:t>的实例方法，通过编写代码来实现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2" y="2411909"/>
            <a:ext cx="826532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4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b="0" dirty="0" err="1" smtClean="0">
                <a:cs typeface="Microsoft YaHei Regular" charset="-122"/>
              </a:rPr>
              <a:t>Vue</a:t>
            </a:r>
            <a:r>
              <a:rPr lang="en-US" altLang="zh-CN" b="0" dirty="0" smtClean="0">
                <a:cs typeface="Microsoft YaHei Regular" charset="-122"/>
              </a:rPr>
              <a:t>-Router</a:t>
            </a:r>
            <a:r>
              <a:rPr lang="zh-CN" altLang="en-US" b="0" dirty="0" smtClean="0">
                <a:cs typeface="Microsoft YaHei Regular" charset="-122"/>
              </a:rPr>
              <a:t>用法</a:t>
            </a:r>
            <a:r>
              <a:rPr lang="en-US" altLang="zh-CN" b="0" dirty="0" smtClean="0">
                <a:cs typeface="Microsoft YaHei Regular" charset="-122"/>
              </a:rPr>
              <a:t>——</a:t>
            </a:r>
            <a:r>
              <a:rPr lang="zh-CN" altLang="en-US" b="0" dirty="0">
                <a:cs typeface="Microsoft YaHei Regular" charset="-122"/>
              </a:rPr>
              <a:t>命名路由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4618" y="1758929"/>
            <a:ext cx="6912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有时候，通过一个</a:t>
            </a:r>
            <a:r>
              <a:rPr lang="zh-CN" altLang="en-US" dirty="0">
                <a:solidFill>
                  <a:schemeClr val="accent1"/>
                </a:solidFill>
              </a:rPr>
              <a:t>名称</a:t>
            </a:r>
            <a:r>
              <a:rPr lang="zh-CN" altLang="en-US" dirty="0"/>
              <a:t>来标识一个路由显得更方便一些，特别是在链接一个路由，或者是执行一些跳转的时候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zh-CN" altLang="en-US" dirty="0" smtClean="0"/>
              <a:t>命名路由可以通过</a:t>
            </a:r>
            <a:r>
              <a:rPr lang="en-US" altLang="zh-CN" b="1" dirty="0">
                <a:solidFill>
                  <a:schemeClr val="accent1"/>
                </a:solidFill>
              </a:rPr>
              <a:t>$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route.name</a:t>
            </a:r>
            <a:r>
              <a:rPr lang="zh-CN" altLang="en-US" dirty="0" smtClean="0"/>
              <a:t>来获取名称。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70" y="1763837"/>
            <a:ext cx="3240360" cy="42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25271</TotalTime>
  <Words>337</Words>
  <Application>Microsoft Macintosh PowerPoint</Application>
  <PresentationFormat>自定义</PresentationFormat>
  <Paragraphs>63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Calibri</vt:lpstr>
      <vt:lpstr>Microsoft YaHei</vt:lpstr>
      <vt:lpstr>Microsoft YaHei Regular</vt:lpstr>
      <vt:lpstr>Wingdings</vt:lpstr>
      <vt:lpstr>方正兰亭粗黑_GBK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童继龙</dc:creator>
  <cp:lastModifiedBy>petersmu@163.com</cp:lastModifiedBy>
  <cp:revision>682</cp:revision>
  <dcterms:created xsi:type="dcterms:W3CDTF">2015-11-06T04:41:09Z</dcterms:created>
  <dcterms:modified xsi:type="dcterms:W3CDTF">2017-06-21T00:50:47Z</dcterms:modified>
</cp:coreProperties>
</file>