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78" r:id="rId4"/>
    <p:sldId id="282" r:id="rId5"/>
    <p:sldId id="283" r:id="rId6"/>
    <p:sldId id="293" r:id="rId7"/>
    <p:sldId id="288" r:id="rId8"/>
    <p:sldId id="286" r:id="rId9"/>
    <p:sldId id="285" r:id="rId10"/>
    <p:sldId id="287" r:id="rId11"/>
    <p:sldId id="289" r:id="rId12"/>
    <p:sldId id="292" r:id="rId13"/>
    <p:sldId id="290" r:id="rId14"/>
    <p:sldId id="294" r:id="rId15"/>
    <p:sldId id="295"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overiasoft" initials="i" lastIdx="1" clrIdx="0">
    <p:extLst>
      <p:ext uri="{19B8F6BF-5375-455C-9EA6-DF929625EA0E}">
        <p15:presenceInfo xmlns="" xmlns:p15="http://schemas.microsoft.com/office/powerpoint/2012/main" userId="inoveriasof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6-11T15:58:42.547" idx="1">
    <p:pos x="10" y="10"/>
    <p:text>Projekt gesplittet damit weniger Konflikte entstehen und auch bei wachsendem Projekt übersichtlich organisiert ist.</p:text>
    <p:extLst>
      <p:ext uri="{C676402C-5697-4E1C-873F-D02D1690AC5C}">
        <p15:threadingInfo xmlns=""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pic>
        <p:nvPicPr>
          <p:cNvPr id="7"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pic>
        <p:nvPicPr>
          <p:cNvPr id="5" name="Grafik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42A54C80-263E-416B-A8E0-580EDEADCBDC}" type="datetimeFigureOut">
              <a:rPr lang="en-US" dirty="0"/>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6/14/2013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MHC-PMS</a:t>
            </a:r>
            <a:endParaRPr lang="de-CH" dirty="0"/>
          </a:p>
        </p:txBody>
      </p:sp>
      <p:sp>
        <p:nvSpPr>
          <p:cNvPr id="3" name="Untertitel 2"/>
          <p:cNvSpPr>
            <a:spLocks noGrp="1"/>
          </p:cNvSpPr>
          <p:nvPr>
            <p:ph type="subTitle" idx="1"/>
          </p:nvPr>
        </p:nvSpPr>
        <p:spPr/>
        <p:txBody>
          <a:bodyPr/>
          <a:lstStyle/>
          <a:p>
            <a:r>
              <a:rPr lang="en-US" dirty="0"/>
              <a:t>Task </a:t>
            </a:r>
            <a:r>
              <a:rPr lang="en-US" dirty="0" smtClean="0"/>
              <a:t>14: Final Presentation</a:t>
            </a:r>
            <a:endParaRPr lang="de-CH"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776" y="190500"/>
            <a:ext cx="1666874" cy="1333499"/>
          </a:xfrm>
          <a:prstGeom prst="rect">
            <a:avLst/>
          </a:prstGeom>
          <a:effectLst>
            <a:softEdge rad="38100"/>
          </a:effectLst>
        </p:spPr>
      </p:pic>
    </p:spTree>
    <p:extLst>
      <p:ext uri="{BB962C8B-B14F-4D97-AF65-F5344CB8AC3E}">
        <p14:creationId xmlns:p14="http://schemas.microsoft.com/office/powerpoint/2010/main" val="3543383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Service </a:t>
            </a:r>
            <a:r>
              <a:rPr lang="de-CH" dirty="0" err="1" smtClean="0"/>
              <a:t>Facade</a:t>
            </a:r>
            <a:endParaRPr lang="de-CH" dirty="0"/>
          </a:p>
        </p:txBody>
      </p:sp>
      <p:pic>
        <p:nvPicPr>
          <p:cNvPr id="4" name="Inhaltsplatzhalt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910" y="1744994"/>
            <a:ext cx="6108490" cy="3881437"/>
          </a:xfrm>
        </p:spPr>
      </p:pic>
      <p:pic>
        <p:nvPicPr>
          <p:cNvPr id="5" name="Grafik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5668" y="1270000"/>
            <a:ext cx="5048955" cy="3534268"/>
          </a:xfrm>
          <a:prstGeom prst="rect">
            <a:avLst/>
          </a:prstGeom>
        </p:spPr>
      </p:pic>
    </p:spTree>
    <p:extLst>
      <p:ext uri="{BB962C8B-B14F-4D97-AF65-F5344CB8AC3E}">
        <p14:creationId xmlns:p14="http://schemas.microsoft.com/office/powerpoint/2010/main" val="943797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GUI Highlights</a:t>
            </a:r>
            <a:endParaRPr lang="de-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6" y="3725142"/>
            <a:ext cx="60007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2604"/>
          <a:stretch/>
        </p:blipFill>
        <p:spPr bwMode="auto">
          <a:xfrm>
            <a:off x="634279" y="1861053"/>
            <a:ext cx="7972425" cy="17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93405"/>
          <a:stretch/>
        </p:blipFill>
        <p:spPr bwMode="auto">
          <a:xfrm>
            <a:off x="623889" y="1633539"/>
            <a:ext cx="7972425" cy="23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427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Let’s</a:t>
            </a:r>
            <a:r>
              <a:rPr lang="de-CH" dirty="0" smtClean="0"/>
              <a:t> </a:t>
            </a:r>
            <a:r>
              <a:rPr lang="de-CH" dirty="0" err="1" smtClean="0"/>
              <a:t>see</a:t>
            </a:r>
            <a:r>
              <a:rPr lang="de-CH" dirty="0" smtClean="0"/>
              <a:t> </a:t>
            </a:r>
            <a:r>
              <a:rPr lang="de-CH" dirty="0" err="1" smtClean="0"/>
              <a:t>some</a:t>
            </a:r>
            <a:r>
              <a:rPr lang="de-CH" dirty="0" smtClean="0"/>
              <a:t> </a:t>
            </a:r>
            <a:r>
              <a:rPr lang="de-CH" dirty="0" err="1" smtClean="0"/>
              <a:t>action</a:t>
            </a:r>
            <a:r>
              <a:rPr lang="de-CH" dirty="0" smtClean="0"/>
              <a:t>…</a:t>
            </a:r>
            <a:endParaRPr lang="de-CH"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15" y="1400608"/>
            <a:ext cx="7832724" cy="453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874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716523" y="2647428"/>
            <a:ext cx="8596668" cy="1320800"/>
          </a:xfrm>
        </p:spPr>
        <p:txBody>
          <a:bodyPr>
            <a:normAutofit/>
          </a:bodyPr>
          <a:lstStyle/>
          <a:p>
            <a:pPr algn="ctr"/>
            <a:r>
              <a:rPr lang="de-CH" sz="7200" dirty="0" err="1" smtClean="0"/>
              <a:t>Questions</a:t>
            </a:r>
            <a:r>
              <a:rPr lang="de-CH" sz="7200" dirty="0" smtClean="0"/>
              <a:t>?</a:t>
            </a:r>
            <a:endParaRPr lang="de-CH" sz="7200" dirty="0"/>
          </a:p>
        </p:txBody>
      </p:sp>
    </p:spTree>
    <p:extLst>
      <p:ext uri="{BB962C8B-B14F-4D97-AF65-F5344CB8AC3E}">
        <p14:creationId xmlns:p14="http://schemas.microsoft.com/office/powerpoint/2010/main" val="305194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Anhang</a:t>
            </a:r>
            <a:endParaRPr lang="de-CH" dirty="0"/>
          </a:p>
        </p:txBody>
      </p:sp>
      <p:sp>
        <p:nvSpPr>
          <p:cNvPr id="4" name="Untertitel 3"/>
          <p:cNvSpPr>
            <a:spLocks noGrp="1"/>
          </p:cNvSpPr>
          <p:nvPr>
            <p:ph type="subTitle" idx="1"/>
          </p:nvPr>
        </p:nvSpPr>
        <p:spPr/>
        <p:txBody>
          <a:bodyPr/>
          <a:lstStyle/>
          <a:p>
            <a:endParaRPr lang="de-CH"/>
          </a:p>
        </p:txBody>
      </p:sp>
    </p:spTree>
    <p:extLst>
      <p:ext uri="{BB962C8B-B14F-4D97-AF65-F5344CB8AC3E}">
        <p14:creationId xmlns:p14="http://schemas.microsoft.com/office/powerpoint/2010/main" val="405013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Usertest</a:t>
            </a:r>
            <a:r>
              <a:rPr lang="de-CH" dirty="0" smtClean="0"/>
              <a:t>/-abnahme</a:t>
            </a:r>
            <a:endParaRPr lang="de-CH" dirty="0"/>
          </a:p>
        </p:txBody>
      </p:sp>
      <p:sp>
        <p:nvSpPr>
          <p:cNvPr id="3" name="Inhaltsplatzhalter 2"/>
          <p:cNvSpPr>
            <a:spLocks noGrp="1"/>
          </p:cNvSpPr>
          <p:nvPr>
            <p:ph idx="1"/>
          </p:nvPr>
        </p:nvSpPr>
        <p:spPr/>
        <p:txBody>
          <a:bodyPr/>
          <a:lstStyle/>
          <a:p>
            <a:r>
              <a:rPr lang="de-CH" dirty="0" smtClean="0"/>
              <a:t>Funktionstest mit </a:t>
            </a:r>
            <a:r>
              <a:rPr lang="de-CH" dirty="0" err="1" smtClean="0"/>
              <a:t>Enduser</a:t>
            </a:r>
            <a:r>
              <a:rPr lang="de-CH" dirty="0" smtClean="0"/>
              <a:t> S. von Ow (Mutter von P. von Ow):</a:t>
            </a:r>
          </a:p>
          <a:p>
            <a:r>
              <a:rPr lang="de-CH" dirty="0" smtClean="0"/>
              <a:t>Als gut empfunden wurde das Login (schlicht), die Datumsauswahl und die Patiententerminübersicht. Allerdings war nicht sofort klar das zuerst auf ein Patiententermin geklickt werden muss, damit die Details erscheinen. Was sofort ausprobiert und mit einem «Oha» kommentiert wurde, war die Kartenanzeige. Ebenfalls gut war die direkte PDF-Anzeige. Bei den Informationen wäre wichtig, das die Diagnose des Patienten sofort ersichtlich ist, wo hingegen die Hobbies nicht so interessieren. Die Zeiteingabe bei der </a:t>
            </a:r>
            <a:r>
              <a:rPr lang="de-CH" dirty="0" err="1" smtClean="0"/>
              <a:t>ToDo</a:t>
            </a:r>
            <a:r>
              <a:rPr lang="de-CH" dirty="0" smtClean="0"/>
              <a:t>-Liste war etwas umständlich, dafür war die Speseneintragung super. Zusammenfassend sieht Sie die </a:t>
            </a:r>
            <a:r>
              <a:rPr lang="de-CH" dirty="0" err="1" smtClean="0"/>
              <a:t>SpitApp</a:t>
            </a:r>
            <a:r>
              <a:rPr lang="de-CH" dirty="0" smtClean="0"/>
              <a:t> positiv, es gäbe aber noch Optimierungs- und Verbesserungspotential.</a:t>
            </a:r>
          </a:p>
          <a:p>
            <a:endParaRPr lang="de-CH" dirty="0" smtClean="0"/>
          </a:p>
        </p:txBody>
      </p:sp>
    </p:spTree>
    <p:extLst>
      <p:ext uri="{BB962C8B-B14F-4D97-AF65-F5344CB8AC3E}">
        <p14:creationId xmlns:p14="http://schemas.microsoft.com/office/powerpoint/2010/main" val="269482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Usertest</a:t>
            </a:r>
            <a:r>
              <a:rPr lang="de-CH" dirty="0"/>
              <a:t>/-abnahme</a:t>
            </a:r>
          </a:p>
        </p:txBody>
      </p:sp>
      <p:sp>
        <p:nvSpPr>
          <p:cNvPr id="3" name="Inhaltsplatzhalter 2"/>
          <p:cNvSpPr>
            <a:spLocks noGrp="1"/>
          </p:cNvSpPr>
          <p:nvPr>
            <p:ph idx="1"/>
          </p:nvPr>
        </p:nvSpPr>
        <p:spPr/>
        <p:txBody>
          <a:bodyPr/>
          <a:lstStyle/>
          <a:p>
            <a:r>
              <a:rPr lang="de-CH" dirty="0" smtClean="0"/>
              <a:t>Pro: </a:t>
            </a:r>
          </a:p>
          <a:p>
            <a:pPr lvl="1"/>
            <a:r>
              <a:rPr lang="de-CH" dirty="0" smtClean="0"/>
              <a:t>Login, Patiententermine auf einen Blick und Buttons für Datumsänderung, Kartenanzeige, direkte PDF-Anzeige (da somit einfacher) Speseneinträge.</a:t>
            </a:r>
          </a:p>
          <a:p>
            <a:endParaRPr lang="de-CH" dirty="0"/>
          </a:p>
          <a:p>
            <a:r>
              <a:rPr lang="de-CH" dirty="0" smtClean="0"/>
              <a:t>Verbesserungspotenzial / Punkte für einen weiteren Sprint: </a:t>
            </a:r>
          </a:p>
          <a:p>
            <a:pPr lvl="1"/>
            <a:r>
              <a:rPr lang="de-CH" dirty="0" smtClean="0"/>
              <a:t>Intuitivere Bedienung oder entsprechende Schulung der User, </a:t>
            </a:r>
            <a:r>
              <a:rPr lang="de-CH" dirty="0"/>
              <a:t>Anpassung der </a:t>
            </a:r>
            <a:r>
              <a:rPr lang="de-CH" dirty="0" smtClean="0"/>
              <a:t>Schriftgrösse, Anzeige der Diagnose, fehlende Features aus dem Prototyp.</a:t>
            </a:r>
          </a:p>
        </p:txBody>
      </p:sp>
    </p:spTree>
    <p:extLst>
      <p:ext uri="{BB962C8B-B14F-4D97-AF65-F5344CB8AC3E}">
        <p14:creationId xmlns:p14="http://schemas.microsoft.com/office/powerpoint/2010/main" val="7992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Design-Model</a:t>
            </a:r>
            <a:endParaRPr lang="de-CH" dirty="0"/>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97427" y="1739515"/>
            <a:ext cx="10027228" cy="354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703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Funktionale</a:t>
            </a:r>
            <a:r>
              <a:rPr lang="en-GB" dirty="0" smtClean="0"/>
              <a:t> </a:t>
            </a:r>
            <a:r>
              <a:rPr lang="en-GB" dirty="0" err="1" smtClean="0"/>
              <a:t>Anforderungen</a:t>
            </a:r>
            <a:endParaRPr lang="en-GB" dirty="0"/>
          </a:p>
        </p:txBody>
      </p:sp>
      <p:sp>
        <p:nvSpPr>
          <p:cNvPr id="3" name="Inhaltsplatzhalter 2"/>
          <p:cNvSpPr>
            <a:spLocks noGrp="1"/>
          </p:cNvSpPr>
          <p:nvPr>
            <p:ph idx="1"/>
          </p:nvPr>
        </p:nvSpPr>
        <p:spPr>
          <a:xfrm>
            <a:off x="677334" y="1402774"/>
            <a:ext cx="4247957" cy="5361708"/>
          </a:xfrm>
        </p:spPr>
        <p:txBody>
          <a:bodyPr>
            <a:normAutofit/>
          </a:bodyPr>
          <a:lstStyle/>
          <a:p>
            <a:pPr marL="0" lvl="0" indent="0">
              <a:buNone/>
            </a:pPr>
            <a:r>
              <a:rPr lang="de-CH" dirty="0" smtClean="0"/>
              <a:t>Anforderungen:</a:t>
            </a:r>
            <a:endParaRPr lang="de-CH" dirty="0"/>
          </a:p>
          <a:p>
            <a:pPr lvl="0"/>
            <a:r>
              <a:rPr lang="de-CH" dirty="0" smtClean="0"/>
              <a:t>Abrufen </a:t>
            </a:r>
            <a:r>
              <a:rPr lang="de-CH" dirty="0"/>
              <a:t>der Patienteninformationen, Patientengeschichte</a:t>
            </a:r>
          </a:p>
          <a:p>
            <a:pPr lvl="0"/>
            <a:r>
              <a:rPr lang="de-CH" dirty="0"/>
              <a:t>Abrufen der zu erledigenden Behandlungen, Hilfestellungen und Tätigkeiten</a:t>
            </a:r>
          </a:p>
          <a:p>
            <a:pPr lvl="0"/>
            <a:r>
              <a:rPr lang="de-CH" dirty="0"/>
              <a:t>Melden von Vorfällen, die eine erweiterte Bearbeitung benötigen, beispielsweise Arzttermine, Notfälle, etc.</a:t>
            </a:r>
          </a:p>
          <a:p>
            <a:pPr lvl="0"/>
            <a:r>
              <a:rPr lang="de-CH" dirty="0"/>
              <a:t>Abrufen der täglichen Termine mit Patienten inklusive den Detaildaten zu einem Termin</a:t>
            </a:r>
          </a:p>
          <a:p>
            <a:pPr lvl="0"/>
            <a:r>
              <a:rPr lang="de-CH" dirty="0"/>
              <a:t>Rapportieren der Spesen und Zeiten</a:t>
            </a:r>
          </a:p>
        </p:txBody>
      </p:sp>
      <p:sp>
        <p:nvSpPr>
          <p:cNvPr id="4" name="Inhaltsplatzhalter 2"/>
          <p:cNvSpPr txBox="1">
            <a:spLocks/>
          </p:cNvSpPr>
          <p:nvPr/>
        </p:nvSpPr>
        <p:spPr>
          <a:xfrm>
            <a:off x="5166207" y="1392383"/>
            <a:ext cx="4247957" cy="53617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CH" dirty="0" smtClean="0"/>
              <a:t>Umsetzung:</a:t>
            </a:r>
          </a:p>
          <a:p>
            <a:r>
              <a:rPr lang="de-CH" dirty="0" smtClean="0"/>
              <a:t>Implementiert</a:t>
            </a:r>
            <a:br>
              <a:rPr lang="de-CH" dirty="0" smtClean="0"/>
            </a:br>
            <a:r>
              <a:rPr lang="de-CH" dirty="0" smtClean="0"/>
              <a:t/>
            </a:r>
            <a:br>
              <a:rPr lang="de-CH" dirty="0" smtClean="0"/>
            </a:br>
            <a:endParaRPr lang="de-CH" dirty="0" smtClean="0"/>
          </a:p>
          <a:p>
            <a:r>
              <a:rPr lang="de-CH" dirty="0" smtClean="0"/>
              <a:t>Implementiert</a:t>
            </a:r>
            <a:br>
              <a:rPr lang="de-CH" dirty="0" smtClean="0"/>
            </a:br>
            <a:r>
              <a:rPr lang="de-CH" dirty="0" smtClean="0"/>
              <a:t/>
            </a:r>
            <a:br>
              <a:rPr lang="de-CH" dirty="0" smtClean="0"/>
            </a:br>
            <a:endParaRPr lang="de-CH" dirty="0" smtClean="0"/>
          </a:p>
          <a:p>
            <a:r>
              <a:rPr lang="de-CH" dirty="0" smtClean="0"/>
              <a:t>Weil als Webapplikation entwickelt, nicht so natürlich zu bedienen wie wenn Mobile App wäre</a:t>
            </a:r>
            <a:br>
              <a:rPr lang="de-CH" dirty="0" smtClean="0"/>
            </a:br>
            <a:r>
              <a:rPr lang="de-CH" dirty="0" smtClean="0"/>
              <a:t> </a:t>
            </a:r>
          </a:p>
          <a:p>
            <a:r>
              <a:rPr lang="de-CH" dirty="0" smtClean="0"/>
              <a:t>Implementiert</a:t>
            </a:r>
            <a:br>
              <a:rPr lang="de-CH" dirty="0" smtClean="0"/>
            </a:br>
            <a:r>
              <a:rPr lang="de-CH" dirty="0" smtClean="0"/>
              <a:t/>
            </a:r>
            <a:br>
              <a:rPr lang="de-CH" dirty="0" smtClean="0"/>
            </a:br>
            <a:endParaRPr lang="de-CH" dirty="0" smtClean="0"/>
          </a:p>
          <a:p>
            <a:r>
              <a:rPr lang="de-CH" dirty="0"/>
              <a:t>Implementiert</a:t>
            </a:r>
          </a:p>
        </p:txBody>
      </p:sp>
    </p:spTree>
    <p:extLst>
      <p:ext uri="{BB962C8B-B14F-4D97-AF65-F5344CB8AC3E}">
        <p14:creationId xmlns:p14="http://schemas.microsoft.com/office/powerpoint/2010/main" val="34310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Nicht</a:t>
            </a:r>
            <a:r>
              <a:rPr lang="en-GB" dirty="0" smtClean="0"/>
              <a:t> </a:t>
            </a:r>
            <a:r>
              <a:rPr lang="en-GB" dirty="0" err="1" smtClean="0"/>
              <a:t>funktionale</a:t>
            </a:r>
            <a:r>
              <a:rPr lang="en-GB" dirty="0" smtClean="0"/>
              <a:t> </a:t>
            </a:r>
            <a:r>
              <a:rPr lang="en-GB" dirty="0" err="1" smtClean="0"/>
              <a:t>Anforderungen</a:t>
            </a:r>
            <a:endParaRPr lang="en-GB" dirty="0"/>
          </a:p>
        </p:txBody>
      </p:sp>
      <p:sp>
        <p:nvSpPr>
          <p:cNvPr id="3" name="Inhaltsplatzhalter 2"/>
          <p:cNvSpPr>
            <a:spLocks noGrp="1"/>
          </p:cNvSpPr>
          <p:nvPr>
            <p:ph idx="1"/>
          </p:nvPr>
        </p:nvSpPr>
        <p:spPr>
          <a:xfrm>
            <a:off x="677334" y="1402774"/>
            <a:ext cx="4247957" cy="5361708"/>
          </a:xfrm>
        </p:spPr>
        <p:txBody>
          <a:bodyPr>
            <a:normAutofit/>
          </a:bodyPr>
          <a:lstStyle/>
          <a:p>
            <a:pPr marL="0" lvl="0" indent="0">
              <a:buNone/>
            </a:pPr>
            <a:r>
              <a:rPr lang="de-CH" dirty="0" smtClean="0"/>
              <a:t>Anforderungen:</a:t>
            </a:r>
            <a:endParaRPr lang="de-CH" dirty="0"/>
          </a:p>
          <a:p>
            <a:pPr lvl="0"/>
            <a:r>
              <a:rPr lang="de-CH" dirty="0"/>
              <a:t>In der App können heikle Personendaten eingesehen werden. Diese Daten sind schützenswert und müssen mit geeigneten Mittel vor unbefugten Zugriff geschützt werden.</a:t>
            </a:r>
          </a:p>
          <a:p>
            <a:pPr lvl="0"/>
            <a:r>
              <a:rPr lang="de-CH" dirty="0"/>
              <a:t>Das UI muss möglichst einfach gestaltet werden damit auch die älteren, ungeübten Mitarbeiter die App bedienen können</a:t>
            </a:r>
            <a:r>
              <a:rPr lang="de-CH" dirty="0" smtClean="0"/>
              <a:t>.</a:t>
            </a:r>
            <a:r>
              <a:rPr lang="de-CH" dirty="0"/>
              <a:t/>
            </a:r>
            <a:br>
              <a:rPr lang="de-CH" dirty="0"/>
            </a:br>
            <a:endParaRPr lang="de-CH" dirty="0"/>
          </a:p>
          <a:p>
            <a:pPr lvl="0"/>
            <a:r>
              <a:rPr lang="de-CH" dirty="0"/>
              <a:t>Die gesetzlichen Vorgaben müssen eingehalten werden.</a:t>
            </a:r>
          </a:p>
        </p:txBody>
      </p:sp>
      <p:sp>
        <p:nvSpPr>
          <p:cNvPr id="4" name="Inhaltsplatzhalter 2"/>
          <p:cNvSpPr txBox="1">
            <a:spLocks/>
          </p:cNvSpPr>
          <p:nvPr/>
        </p:nvSpPr>
        <p:spPr>
          <a:xfrm>
            <a:off x="5166207" y="1392383"/>
            <a:ext cx="4247957" cy="53617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CH" dirty="0" smtClean="0"/>
              <a:t>Umsetzung:</a:t>
            </a:r>
          </a:p>
          <a:p>
            <a:r>
              <a:rPr lang="de-CH" dirty="0" smtClean="0"/>
              <a:t>Umgesetzt durch ein Login System</a:t>
            </a:r>
            <a:br>
              <a:rPr lang="de-CH" dirty="0" smtClean="0"/>
            </a:br>
            <a:r>
              <a:rPr lang="de-CH" dirty="0" smtClean="0"/>
              <a:t/>
            </a:r>
            <a:br>
              <a:rPr lang="de-CH" dirty="0" smtClean="0"/>
            </a:br>
            <a:r>
              <a:rPr lang="de-CH" dirty="0" smtClean="0"/>
              <a:t/>
            </a:r>
            <a:br>
              <a:rPr lang="de-CH" dirty="0" smtClean="0"/>
            </a:br>
            <a:r>
              <a:rPr lang="de-CH" dirty="0" smtClean="0"/>
              <a:t/>
            </a:r>
            <a:br>
              <a:rPr lang="de-CH" dirty="0" smtClean="0"/>
            </a:br>
            <a:r>
              <a:rPr lang="de-CH" dirty="0" smtClean="0"/>
              <a:t/>
            </a:r>
            <a:br>
              <a:rPr lang="de-CH" dirty="0" smtClean="0"/>
            </a:br>
            <a:endParaRPr lang="de-CH" dirty="0"/>
          </a:p>
          <a:p>
            <a:r>
              <a:rPr lang="de-CH" dirty="0" smtClean="0"/>
              <a:t>User Test durchgeführt</a:t>
            </a:r>
          </a:p>
          <a:p>
            <a:pPr lvl="1"/>
            <a:r>
              <a:rPr lang="de-CH" dirty="0" smtClean="0"/>
              <a:t>Grundsätzlich positiv</a:t>
            </a:r>
          </a:p>
          <a:p>
            <a:pPr lvl="1"/>
            <a:r>
              <a:rPr lang="de-CH" dirty="0" smtClean="0"/>
              <a:t>Verbesserungspotential vorhanden</a:t>
            </a:r>
            <a:r>
              <a:rPr lang="de-CH" dirty="0" smtClean="0"/>
              <a:t/>
            </a:r>
            <a:br>
              <a:rPr lang="de-CH" dirty="0" smtClean="0"/>
            </a:br>
            <a:endParaRPr lang="de-CH" sz="1400" dirty="0" smtClean="0"/>
          </a:p>
          <a:p>
            <a:pPr lvl="1"/>
            <a:endParaRPr lang="de-CH" sz="200" dirty="0" smtClean="0"/>
          </a:p>
          <a:p>
            <a:r>
              <a:rPr lang="de-CH" dirty="0" smtClean="0"/>
              <a:t>Gesetzliche </a:t>
            </a:r>
            <a:r>
              <a:rPr lang="de-CH" dirty="0" smtClean="0"/>
              <a:t>Vorgaben nicht bestimmt, dadurch Erfolg nicht messbar</a:t>
            </a:r>
          </a:p>
        </p:txBody>
      </p:sp>
    </p:spTree>
    <p:extLst>
      <p:ext uri="{BB962C8B-B14F-4D97-AF65-F5344CB8AC3E}">
        <p14:creationId xmlns:p14="http://schemas.microsoft.com/office/powerpoint/2010/main" val="3621373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Arbeitsablauf</a:t>
            </a:r>
            <a:r>
              <a:rPr lang="en-GB" dirty="0" smtClean="0"/>
              <a:t> Git/VM/Scrum</a:t>
            </a:r>
            <a:endParaRPr lang="en-GB" dirty="0"/>
          </a:p>
        </p:txBody>
      </p:sp>
      <p:sp>
        <p:nvSpPr>
          <p:cNvPr id="5" name="Inhaltsplatzhalter 4"/>
          <p:cNvSpPr>
            <a:spLocks noGrp="1"/>
          </p:cNvSpPr>
          <p:nvPr>
            <p:ph idx="1"/>
          </p:nvPr>
        </p:nvSpPr>
        <p:spPr/>
        <p:txBody>
          <a:bodyPr/>
          <a:lstStyle/>
          <a:p>
            <a:r>
              <a:rPr lang="de-CH" dirty="0" smtClean="0"/>
              <a:t>Nur auf Masterbranch gearbeitet</a:t>
            </a:r>
          </a:p>
          <a:p>
            <a:pPr lvl="1"/>
            <a:r>
              <a:rPr lang="de-CH" dirty="0" smtClean="0"/>
              <a:t>Zu Beginn viele Abhängigkeiten zwischen GUI und CORE Entwicklung</a:t>
            </a:r>
          </a:p>
          <a:p>
            <a:pPr lvl="1"/>
            <a:r>
              <a:rPr lang="de-CH" dirty="0" smtClean="0"/>
              <a:t>Bei uns Zeiteinsparung durch Verhinderung von </a:t>
            </a:r>
            <a:r>
              <a:rPr lang="de-CH" dirty="0" err="1" smtClean="0"/>
              <a:t>Merge</a:t>
            </a:r>
            <a:r>
              <a:rPr lang="de-CH" dirty="0" smtClean="0"/>
              <a:t> Problemen</a:t>
            </a:r>
          </a:p>
          <a:p>
            <a:pPr lvl="1"/>
            <a:endParaRPr lang="de-CH" dirty="0"/>
          </a:p>
          <a:p>
            <a:pPr lvl="1"/>
            <a:r>
              <a:rPr lang="de-CH" dirty="0" smtClean="0"/>
              <a:t>Sehr häufiges </a:t>
            </a:r>
            <a:r>
              <a:rPr lang="de-CH" dirty="0" err="1" smtClean="0"/>
              <a:t>commit</a:t>
            </a:r>
            <a:r>
              <a:rPr lang="de-CH" dirty="0"/>
              <a:t> </a:t>
            </a:r>
            <a:r>
              <a:rPr lang="de-CH" dirty="0" smtClean="0"/>
              <a:t>auf </a:t>
            </a:r>
            <a:r>
              <a:rPr lang="de-CH" dirty="0" err="1" smtClean="0"/>
              <a:t>repository</a:t>
            </a:r>
            <a:r>
              <a:rPr lang="de-CH" dirty="0" smtClean="0"/>
              <a:t> nötig, dadurch </a:t>
            </a:r>
            <a:r>
              <a:rPr lang="de-CH" dirty="0" err="1" smtClean="0"/>
              <a:t>History</a:t>
            </a:r>
            <a:r>
              <a:rPr lang="de-CH" dirty="0" smtClean="0"/>
              <a:t> nicht so aussagekräftig</a:t>
            </a:r>
          </a:p>
          <a:p>
            <a:pPr lvl="1"/>
            <a:endParaRPr lang="de-CH" dirty="0" smtClean="0"/>
          </a:p>
          <a:p>
            <a:r>
              <a:rPr lang="de-CH" dirty="0" smtClean="0"/>
              <a:t>Development VM erstellt: Vorteil Zeitersparung, einmal Installiert </a:t>
            </a:r>
            <a:r>
              <a:rPr lang="de-CH" dirty="0" smtClean="0">
                <a:sym typeface="Wingdings"/>
              </a:rPr>
              <a:t> </a:t>
            </a:r>
            <a:r>
              <a:rPr lang="de-CH" dirty="0" smtClean="0"/>
              <a:t>überall gleich installiert…</a:t>
            </a:r>
          </a:p>
          <a:p>
            <a:r>
              <a:rPr lang="de-CH" dirty="0" smtClean="0"/>
              <a:t>Speziell: </a:t>
            </a:r>
            <a:r>
              <a:rPr lang="de-CH" dirty="0" err="1" smtClean="0"/>
              <a:t>Hibernate</a:t>
            </a:r>
            <a:r>
              <a:rPr lang="de-CH" dirty="0" smtClean="0"/>
              <a:t>, </a:t>
            </a:r>
            <a:r>
              <a:rPr lang="de-CH" dirty="0" err="1" smtClean="0"/>
              <a:t>Itext</a:t>
            </a:r>
            <a:r>
              <a:rPr lang="de-CH" dirty="0" smtClean="0"/>
              <a:t>, </a:t>
            </a:r>
            <a:r>
              <a:rPr lang="de-CH" dirty="0" err="1" smtClean="0"/>
              <a:t>Selenium</a:t>
            </a:r>
            <a:r>
              <a:rPr lang="de-CH" dirty="0" smtClean="0"/>
              <a:t>, </a:t>
            </a:r>
            <a:r>
              <a:rPr lang="de-CH" dirty="0" err="1" smtClean="0"/>
              <a:t>Findbugs</a:t>
            </a:r>
            <a:endParaRPr lang="de-CH" dirty="0"/>
          </a:p>
        </p:txBody>
      </p:sp>
    </p:spTree>
    <p:extLst>
      <p:ext uri="{BB962C8B-B14F-4D97-AF65-F5344CB8AC3E}">
        <p14:creationId xmlns:p14="http://schemas.microsoft.com/office/powerpoint/2010/main" val="85423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Herausforderungen</a:t>
            </a:r>
            <a:endParaRPr lang="de-CH" dirty="0"/>
          </a:p>
        </p:txBody>
      </p:sp>
      <p:sp>
        <p:nvSpPr>
          <p:cNvPr id="3" name="Inhaltsplatzhalter 2"/>
          <p:cNvSpPr>
            <a:spLocks noGrp="1"/>
          </p:cNvSpPr>
          <p:nvPr>
            <p:ph idx="1"/>
          </p:nvPr>
        </p:nvSpPr>
        <p:spPr/>
        <p:txBody>
          <a:bodyPr/>
          <a:lstStyle/>
          <a:p>
            <a:r>
              <a:rPr lang="de-CH" dirty="0" err="1" smtClean="0"/>
              <a:t>Tomcat</a:t>
            </a:r>
            <a:r>
              <a:rPr lang="de-CH" dirty="0" smtClean="0"/>
              <a:t> ist oft abgestürzt</a:t>
            </a:r>
          </a:p>
          <a:p>
            <a:r>
              <a:rPr lang="de-CH" dirty="0" err="1" smtClean="0"/>
              <a:t>Vaadin</a:t>
            </a:r>
            <a:r>
              <a:rPr lang="de-CH" dirty="0" smtClean="0"/>
              <a:t> Dokumentation war veraltet (Version 6 anstelle Version 7)</a:t>
            </a:r>
          </a:p>
          <a:p>
            <a:r>
              <a:rPr lang="de-CH" dirty="0" smtClean="0"/>
              <a:t>Arbeitstempo der einzelnen Teammitglieder sehr unterschiedlich, aufgrund unterschiedlicher Praxis-Erfahrungen</a:t>
            </a:r>
          </a:p>
          <a:p>
            <a:r>
              <a:rPr lang="de-CH" dirty="0" smtClean="0"/>
              <a:t>Zeitschätzung beim </a:t>
            </a:r>
            <a:r>
              <a:rPr lang="de-CH" dirty="0" err="1" smtClean="0"/>
              <a:t>Product-Backlog</a:t>
            </a:r>
            <a:r>
              <a:rPr lang="de-CH" dirty="0" smtClean="0"/>
              <a:t> schwierig</a:t>
            </a:r>
            <a:endParaRPr lang="de-CH" dirty="0"/>
          </a:p>
        </p:txBody>
      </p:sp>
    </p:spTree>
    <p:extLst>
      <p:ext uri="{BB962C8B-B14F-4D97-AF65-F5344CB8AC3E}">
        <p14:creationId xmlns:p14="http://schemas.microsoft.com/office/powerpoint/2010/main" val="150594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(fast) </a:t>
            </a:r>
            <a:r>
              <a:rPr lang="de-CH" dirty="0" err="1" smtClean="0"/>
              <a:t>Testdriven</a:t>
            </a:r>
            <a:r>
              <a:rPr lang="de-CH" dirty="0" smtClean="0"/>
              <a:t>-Development im Core</a:t>
            </a:r>
            <a:endParaRPr lang="de-CH" dirty="0"/>
          </a:p>
        </p:txBody>
      </p:sp>
      <p:sp>
        <p:nvSpPr>
          <p:cNvPr id="3" name="Inhaltsplatzhalter 2"/>
          <p:cNvSpPr>
            <a:spLocks noGrp="1"/>
          </p:cNvSpPr>
          <p:nvPr>
            <p:ph idx="1"/>
          </p:nvPr>
        </p:nvSpPr>
        <p:spPr/>
        <p:txBody>
          <a:bodyPr/>
          <a:lstStyle/>
          <a:p>
            <a:r>
              <a:rPr lang="de-CH" dirty="0" smtClean="0"/>
              <a:t>Damit die Entwicklung im Core unabhängig vom GUI ist wurden konsequent </a:t>
            </a:r>
            <a:r>
              <a:rPr lang="de-CH" dirty="0" err="1" smtClean="0"/>
              <a:t>Junit</a:t>
            </a:r>
            <a:r>
              <a:rPr lang="de-CH" dirty="0" smtClean="0"/>
              <a:t> Tests erstellt. </a:t>
            </a:r>
          </a:p>
          <a:p>
            <a:pPr marL="0" indent="0">
              <a:buNone/>
            </a:pPr>
            <a:endParaRPr lang="de-CH" dirty="0"/>
          </a:p>
        </p:txBody>
      </p:sp>
      <p:pic>
        <p:nvPicPr>
          <p:cNvPr id="4" name="Grafik 3"/>
          <p:cNvPicPr>
            <a:picLocks noChangeAspect="1"/>
          </p:cNvPicPr>
          <p:nvPr/>
        </p:nvPicPr>
        <p:blipFill>
          <a:blip r:embed="rId2"/>
          <a:stretch>
            <a:fillRect/>
          </a:stretch>
        </p:blipFill>
        <p:spPr>
          <a:xfrm>
            <a:off x="1089746" y="3009899"/>
            <a:ext cx="6661872" cy="3753167"/>
          </a:xfrm>
          <a:prstGeom prst="rect">
            <a:avLst/>
          </a:prstGeom>
        </p:spPr>
      </p:pic>
    </p:spTree>
    <p:extLst>
      <p:ext uri="{BB962C8B-B14F-4D97-AF65-F5344CB8AC3E}">
        <p14:creationId xmlns:p14="http://schemas.microsoft.com/office/powerpoint/2010/main" val="366623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Maven</a:t>
            </a:r>
            <a:r>
              <a:rPr lang="de-CH" dirty="0"/>
              <a:t> </a:t>
            </a:r>
            <a:r>
              <a:rPr lang="de-CH" dirty="0" smtClean="0"/>
              <a:t>Projektstruktur</a:t>
            </a:r>
            <a:endParaRPr lang="de-CH"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3272219"/>
            <a:ext cx="2781688" cy="857370"/>
          </a:xfr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069" y="1690848"/>
            <a:ext cx="2867425" cy="2010056"/>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069" y="4215123"/>
            <a:ext cx="2876951" cy="1752845"/>
          </a:xfrm>
          <a:prstGeom prst="rect">
            <a:avLst/>
          </a:prstGeom>
        </p:spPr>
      </p:pic>
    </p:spTree>
    <p:extLst>
      <p:ext uri="{BB962C8B-B14F-4D97-AF65-F5344CB8AC3E}">
        <p14:creationId xmlns:p14="http://schemas.microsoft.com/office/powerpoint/2010/main" val="281633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Service </a:t>
            </a:r>
            <a:r>
              <a:rPr lang="de-CH" dirty="0" err="1" smtClean="0"/>
              <a:t>Facade</a:t>
            </a:r>
            <a:endParaRPr lang="de-CH"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l="18963" r="36685"/>
          <a:stretch/>
        </p:blipFill>
        <p:spPr bwMode="auto">
          <a:xfrm>
            <a:off x="1808018" y="1219969"/>
            <a:ext cx="6307282" cy="5021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6076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427</Words>
  <Application>Microsoft Office PowerPoint</Application>
  <PresentationFormat>Benutzerdefiniert</PresentationFormat>
  <Paragraphs>60</Paragraphs>
  <Slides>16</Slides>
  <Notes>0</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Facette</vt:lpstr>
      <vt:lpstr>MHC-PMS</vt:lpstr>
      <vt:lpstr>Design-Model</vt:lpstr>
      <vt:lpstr>Funktionale Anforderungen</vt:lpstr>
      <vt:lpstr>Nicht funktionale Anforderungen</vt:lpstr>
      <vt:lpstr>Arbeitsablauf Git/VM/Scrum</vt:lpstr>
      <vt:lpstr>Herausforderungen</vt:lpstr>
      <vt:lpstr>(fast) Testdriven-Development im Core</vt:lpstr>
      <vt:lpstr>Maven Projektstruktur</vt:lpstr>
      <vt:lpstr>Service Facade</vt:lpstr>
      <vt:lpstr>Service Facade</vt:lpstr>
      <vt:lpstr>GUI Highlights</vt:lpstr>
      <vt:lpstr>Let’s see some action…</vt:lpstr>
      <vt:lpstr>Questions?</vt:lpstr>
      <vt:lpstr>Anhang</vt:lpstr>
      <vt:lpstr>Usertest/-abnahme</vt:lpstr>
      <vt:lpstr>Usertest/-abnahme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MHC-PMS</dc:title>
  <dc:creator>inoveriasoft</dc:creator>
  <cp:lastModifiedBy>The Bohni</cp:lastModifiedBy>
  <cp:revision>85</cp:revision>
  <dcterms:created xsi:type="dcterms:W3CDTF">2013-02-26T18:25:53Z</dcterms:created>
  <dcterms:modified xsi:type="dcterms:W3CDTF">2013-06-14T08:58:28Z</dcterms:modified>
</cp:coreProperties>
</file>