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3"/>
  </p:notesMasterIdLst>
  <p:handoutMasterIdLst>
    <p:handoutMasterId r:id="rId14"/>
  </p:handoutMasterIdLst>
  <p:sldIdLst>
    <p:sldId id="256" r:id="rId5"/>
    <p:sldId id="257"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F3C0D-33C8-4448-8814-C619EFB48B69}" v="2" dt="2020-05-04T23:16:46.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5/4/2020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Final Project: </a:t>
            </a:r>
            <a:br>
              <a:rPr lang="en-US" sz="5400" dirty="0">
                <a:latin typeface="Rockwell" panose="02060603020205020403" pitchFamily="18" charset="0"/>
              </a:rPr>
            </a:br>
            <a:r>
              <a:rPr lang="en-US" sz="5400" dirty="0">
                <a:latin typeface="Rockwell" panose="02060603020205020403" pitchFamily="18" charset="0"/>
              </a:rPr>
              <a:t>Campus Delivery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602037"/>
            <a:ext cx="8791575" cy="2387600"/>
          </a:xfrm>
        </p:spPr>
        <p:txBody>
          <a:bodyPr>
            <a:normAutofit fontScale="70000" lnSpcReduction="20000"/>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Group 3:</a:t>
            </a:r>
          </a:p>
          <a:p>
            <a:pPr algn="ctr"/>
            <a:r>
              <a:rPr lang="en-US" sz="2400" dirty="0" err="1">
                <a:latin typeface="Tahoma" panose="020B0604030504040204" pitchFamily="34" charset="0"/>
                <a:ea typeface="Tahoma" panose="020B0604030504040204" pitchFamily="34" charset="0"/>
                <a:cs typeface="Tahoma" panose="020B0604030504040204" pitchFamily="34" charset="0"/>
              </a:rPr>
              <a:t>Lantzen</a:t>
            </a:r>
            <a:r>
              <a:rPr lang="en-US" sz="2400" dirty="0">
                <a:latin typeface="Tahoma" panose="020B0604030504040204" pitchFamily="34" charset="0"/>
                <a:ea typeface="Tahoma" panose="020B0604030504040204" pitchFamily="34" charset="0"/>
                <a:cs typeface="Tahoma" panose="020B0604030504040204" pitchFamily="34" charset="0"/>
              </a:rPr>
              <a:t> Lowe</a:t>
            </a:r>
          </a:p>
          <a:p>
            <a:pPr algn="ctr"/>
            <a:r>
              <a:rPr lang="en-US" sz="2400" dirty="0">
                <a:latin typeface="Tahoma" panose="020B0604030504040204" pitchFamily="34" charset="0"/>
                <a:ea typeface="Tahoma" panose="020B0604030504040204" pitchFamily="34" charset="0"/>
                <a:cs typeface="Tahoma" panose="020B0604030504040204" pitchFamily="34" charset="0"/>
              </a:rPr>
              <a:t>Marissa Oxford</a:t>
            </a:r>
          </a:p>
          <a:p>
            <a:pPr algn="ctr"/>
            <a:r>
              <a:rPr lang="en-US" sz="2400" dirty="0">
                <a:latin typeface="Tahoma" panose="020B0604030504040204" pitchFamily="34" charset="0"/>
                <a:ea typeface="Tahoma" panose="020B0604030504040204" pitchFamily="34" charset="0"/>
                <a:cs typeface="Tahoma" panose="020B0604030504040204" pitchFamily="34" charset="0"/>
              </a:rPr>
              <a:t>Adam </a:t>
            </a:r>
            <a:r>
              <a:rPr lang="en-US" sz="2400" dirty="0" err="1">
                <a:latin typeface="Tahoma" panose="020B0604030504040204" pitchFamily="34" charset="0"/>
                <a:ea typeface="Tahoma" panose="020B0604030504040204" pitchFamily="34" charset="0"/>
                <a:cs typeface="Tahoma" panose="020B0604030504040204" pitchFamily="34" charset="0"/>
              </a:rPr>
              <a:t>zeid</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Carson Groulx</a:t>
            </a:r>
          </a:p>
          <a:p>
            <a:pPr algn="ctr"/>
            <a:r>
              <a:rPr lang="en-US" sz="2400" dirty="0">
                <a:latin typeface="Tahoma" panose="020B0604030504040204" pitchFamily="34" charset="0"/>
                <a:ea typeface="Tahoma" panose="020B0604030504040204" pitchFamily="34" charset="0"/>
                <a:cs typeface="Tahoma" panose="020B0604030504040204" pitchFamily="34" charset="0"/>
              </a:rPr>
              <a:t>Jesse Espinoza</a:t>
            </a:r>
          </a:p>
        </p:txBody>
      </p:sp>
      <p:pic>
        <p:nvPicPr>
          <p:cNvPr id="4" name="Picture 3">
            <a:extLst>
              <a:ext uri="{FF2B5EF4-FFF2-40B4-BE49-F238E27FC236}">
                <a16:creationId xmlns:a16="http://schemas.microsoft.com/office/drawing/2014/main" id="{409397A8-A6D6-4BA7-B2AA-DE4EBDDA364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67" b="95467" l="10000" r="90000">
                        <a14:foregroundMark x1="36933" y1="9600" x2="36933" y2="9600"/>
                        <a14:foregroundMark x1="40400" y1="4667" x2="40400" y2="4667"/>
                        <a14:foregroundMark x1="64733" y1="41867" x2="64733" y2="41867"/>
                        <a14:foregroundMark x1="61667" y1="69000" x2="61667" y2="69000"/>
                        <a14:foregroundMark x1="68933" y1="64533" x2="68933" y2="64533"/>
                        <a14:foregroundMark x1="43467" y1="49133" x2="43467" y2="49133"/>
                        <a14:foregroundMark x1="31067" y1="91667" x2="31067" y2="91667"/>
                        <a14:foregroundMark x1="31733" y1="95467" x2="31733" y2="95467"/>
                        <a14:foregroundMark x1="44867" y1="37200" x2="44867" y2="37200"/>
                        <a14:foregroundMark x1="42533" y1="40000" x2="42533" y2="40000"/>
                        <a14:foregroundMark x1="39733" y1="37867" x2="39733" y2="37867"/>
                        <a14:foregroundMark x1="38533" y1="40467" x2="38533" y2="40467"/>
                        <a14:foregroundMark x1="46267" y1="30200" x2="46267" y2="30200"/>
                        <a14:foregroundMark x1="50933" y1="28333" x2="50933" y2="28333"/>
                        <a14:backgroundMark x1="37867" y1="10733" x2="37867" y2="10733"/>
                        <a14:backgroundMark x1="38533" y1="44467" x2="38533" y2="44467"/>
                        <a14:backgroundMark x1="47667" y1="11467" x2="47667" y2="11467"/>
                        <a14:backgroundMark x1="47333" y1="30533" x2="47333" y2="30533"/>
                        <a14:backgroundMark x1="63600" y1="10400" x2="63600" y2="10400"/>
                      </a14:backgroundRemoval>
                    </a14:imgEffect>
                  </a14:imgLayer>
                </a14:imgProps>
              </a:ext>
            </a:extLst>
          </a:blip>
          <a:stretch>
            <a:fillRect/>
          </a:stretch>
        </p:blipFill>
        <p:spPr>
          <a:xfrm>
            <a:off x="7703814" y="2906878"/>
            <a:ext cx="3777917" cy="3777917"/>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54340"/>
            <a:ext cx="9905998" cy="637565"/>
          </a:xfrm>
        </p:spPr>
        <p:txBody>
          <a:bodyPr>
            <a:normAutofit/>
          </a:bodyPr>
          <a:lstStyle/>
          <a:p>
            <a:r>
              <a:rPr lang="en-US" dirty="0">
                <a:latin typeface="Rockwell" panose="02060603020205020403" pitchFamily="18" charset="0"/>
              </a:rPr>
              <a:t>Executive Summary</a:t>
            </a:r>
          </a:p>
        </p:txBody>
      </p:sp>
      <p:sp>
        <p:nvSpPr>
          <p:cNvPr id="3" name="Content Placeholder 2">
            <a:extLst>
              <a:ext uri="{FF2B5EF4-FFF2-40B4-BE49-F238E27FC236}">
                <a16:creationId xmlns:a16="http://schemas.microsoft.com/office/drawing/2014/main" id="{ED33132F-EF65-4F32-9A27-B63E04F72E5D}"/>
              </a:ext>
            </a:extLst>
          </p:cNvPr>
          <p:cNvSpPr>
            <a:spLocks noGrp="1"/>
          </p:cNvSpPr>
          <p:nvPr>
            <p:ph idx="1"/>
          </p:nvPr>
        </p:nvSpPr>
        <p:spPr>
          <a:xfrm>
            <a:off x="1141412" y="1384183"/>
            <a:ext cx="9905999" cy="4968491"/>
          </a:xfrm>
        </p:spPr>
        <p:txBody>
          <a:bodyPr>
            <a:normAutofit fontScale="85000" lnSpcReduction="10000"/>
          </a:bodyPr>
          <a:lstStyle/>
          <a:p>
            <a:pPr marL="0" indent="0">
              <a:buNone/>
            </a:pPr>
            <a:r>
              <a:rPr lang="en-US" dirty="0"/>
              <a:t>With the rise of COVID-19, delivery and take-out services are the only ways several restaurants are staying in business. Experts hypothesize the increase in demand for this food service may last even after this pandemic is resolved.</a:t>
            </a:r>
          </a:p>
          <a:p>
            <a:pPr marL="0" indent="0">
              <a:buNone/>
            </a:pPr>
            <a:r>
              <a:rPr lang="en-US" dirty="0"/>
              <a:t>One customer segment, college students, benefit greatly from food delivery for several reasons:</a:t>
            </a:r>
          </a:p>
          <a:p>
            <a:pPr marL="457200" indent="-457200">
              <a:buAutoNum type="arabicPeriod"/>
            </a:pPr>
            <a:r>
              <a:rPr lang="en-US" dirty="0"/>
              <a:t>Convenience during time-crunched schedules</a:t>
            </a:r>
          </a:p>
          <a:p>
            <a:pPr marL="457200" indent="-457200">
              <a:buAutoNum type="arabicPeriod"/>
            </a:pPr>
            <a:r>
              <a:rPr lang="en-US" dirty="0"/>
              <a:t>Avoid campus parking/traffic</a:t>
            </a:r>
          </a:p>
          <a:p>
            <a:pPr marL="457200" indent="-457200">
              <a:buAutoNum type="arabicPeriod"/>
            </a:pPr>
            <a:r>
              <a:rPr lang="en-US" dirty="0"/>
              <a:t>Lack of a kitchen &amp; food storage in campus housing</a:t>
            </a:r>
          </a:p>
          <a:p>
            <a:pPr marL="457200" indent="-457200">
              <a:buAutoNum type="arabicPeriod"/>
            </a:pPr>
            <a:endParaRPr lang="en-US" dirty="0"/>
          </a:p>
          <a:p>
            <a:pPr marL="0" indent="0" algn="ctr">
              <a:buNone/>
            </a:pPr>
            <a:r>
              <a:rPr lang="en-US" sz="2800" b="1" dirty="0"/>
              <a:t>BUT, there’s one big issue Universities have with campus delivery:</a:t>
            </a:r>
          </a:p>
          <a:p>
            <a:pPr marL="0" indent="0" algn="ctr">
              <a:buNone/>
            </a:pPr>
            <a:r>
              <a:rPr lang="en-US" sz="2800" b="1" dirty="0"/>
              <a:t>Delivery Personnel wandering around campus without a formal connection to the University, causing security concerns</a:t>
            </a:r>
          </a:p>
          <a:p>
            <a:pPr marL="457200" indent="-457200">
              <a:buAutoNum type="arabicPeriod"/>
            </a:pPr>
            <a:endParaRPr lang="en-US" dirty="0"/>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54340"/>
            <a:ext cx="9905998" cy="637565"/>
          </a:xfrm>
        </p:spPr>
        <p:txBody>
          <a:bodyPr>
            <a:normAutofit/>
          </a:bodyPr>
          <a:lstStyle/>
          <a:p>
            <a:r>
              <a:rPr lang="en-US" dirty="0">
                <a:latin typeface="Rockwell" panose="02060603020205020403" pitchFamily="18" charset="0"/>
              </a:rPr>
              <a:t>Solution, Scope, &amp; Business Rules</a:t>
            </a:r>
          </a:p>
        </p:txBody>
      </p:sp>
      <p:sp>
        <p:nvSpPr>
          <p:cNvPr id="3" name="Content Placeholder 2">
            <a:extLst>
              <a:ext uri="{FF2B5EF4-FFF2-40B4-BE49-F238E27FC236}">
                <a16:creationId xmlns:a16="http://schemas.microsoft.com/office/drawing/2014/main" id="{ED33132F-EF65-4F32-9A27-B63E04F72E5D}"/>
              </a:ext>
            </a:extLst>
          </p:cNvPr>
          <p:cNvSpPr>
            <a:spLocks noGrp="1"/>
          </p:cNvSpPr>
          <p:nvPr>
            <p:ph idx="1"/>
          </p:nvPr>
        </p:nvSpPr>
        <p:spPr>
          <a:xfrm>
            <a:off x="1141412" y="1384183"/>
            <a:ext cx="9905999" cy="5063914"/>
          </a:xfrm>
        </p:spPr>
        <p:txBody>
          <a:bodyPr>
            <a:normAutofit fontScale="70000" lnSpcReduction="20000"/>
          </a:bodyPr>
          <a:lstStyle/>
          <a:p>
            <a:pPr marL="0" indent="0">
              <a:buNone/>
            </a:pPr>
            <a:r>
              <a:rPr lang="en-US" sz="2600" dirty="0">
                <a:solidFill>
                  <a:srgbClr val="FFC000"/>
                </a:solidFill>
              </a:rPr>
              <a:t>Proposed Solution:</a:t>
            </a:r>
            <a:r>
              <a:rPr lang="en-US" sz="2600" dirty="0"/>
              <a:t> </a:t>
            </a:r>
          </a:p>
          <a:p>
            <a:pPr marL="0" indent="0">
              <a:buNone/>
            </a:pPr>
            <a:r>
              <a:rPr lang="en-US" sz="2300" dirty="0"/>
              <a:t>University controlled third-party delivery service for students. The University can incentivize by applying meal plan credit to delivery and charging less than traditional delivery services. All delivery drivers will be students, thus solving the issue of unaffiliated persons on campus</a:t>
            </a:r>
          </a:p>
          <a:p>
            <a:pPr marL="0" indent="0">
              <a:buNone/>
            </a:pPr>
            <a:r>
              <a:rPr lang="en-US" sz="2600" dirty="0">
                <a:solidFill>
                  <a:srgbClr val="FFC000"/>
                </a:solidFill>
              </a:rPr>
              <a:t>Scope:</a:t>
            </a:r>
          </a:p>
          <a:p>
            <a:pPr marL="0" indent="0">
              <a:buNone/>
            </a:pPr>
            <a:r>
              <a:rPr lang="en-US" sz="2300" dirty="0"/>
              <a:t>On-campus students can place a delivery order through the campus system from any of the registered restaurants. By having all orders delivered to a central location (campus), drivers will save more time and gas.</a:t>
            </a:r>
          </a:p>
          <a:p>
            <a:pPr marL="0" indent="0">
              <a:buNone/>
            </a:pPr>
            <a:r>
              <a:rPr lang="en-US" sz="2600" dirty="0">
                <a:solidFill>
                  <a:srgbClr val="FFC000"/>
                </a:solidFill>
              </a:rPr>
              <a:t>Business Rules:</a:t>
            </a:r>
          </a:p>
          <a:p>
            <a:pPr lvl="1"/>
            <a:r>
              <a:rPr lang="en-US" sz="2300" dirty="0"/>
              <a:t>This system will employ delivery drivers to retrieve customer food orders from nearby restaurants and deliver it to students and faculty on campus.</a:t>
            </a:r>
          </a:p>
          <a:p>
            <a:pPr lvl="1"/>
            <a:r>
              <a:rPr lang="en-US" sz="2300" dirty="0"/>
              <a:t>This project is based on a campus with a layout similar to the University of North Carolina at Charlotte.</a:t>
            </a:r>
          </a:p>
          <a:p>
            <a:pPr lvl="1"/>
            <a:r>
              <a:rPr lang="en-US" sz="2300" dirty="0"/>
              <a:t>This system prototype utilizes the idea of a delivery hub but will also be able to operate without one.</a:t>
            </a:r>
          </a:p>
          <a:p>
            <a:pPr lvl="1"/>
            <a:r>
              <a:rPr lang="en-US" sz="2300" dirty="0"/>
              <a:t>This system is meant only for college campuses to use for students and faculty while they are on campus, and not while they are away from campus.</a:t>
            </a:r>
          </a:p>
          <a:p>
            <a:pPr lvl="1"/>
            <a:r>
              <a:rPr lang="en-US" sz="2300" dirty="0"/>
              <a:t>This system could potentially be modified to fit business campuses seeking to reduce delivery traffic as well.</a:t>
            </a:r>
          </a:p>
          <a:p>
            <a:pPr marL="0" indent="0">
              <a:buNone/>
            </a:pPr>
            <a:endParaRPr lang="en-US" sz="2000" dirty="0"/>
          </a:p>
        </p:txBody>
      </p:sp>
    </p:spTree>
    <p:extLst>
      <p:ext uri="{BB962C8B-B14F-4D97-AF65-F5344CB8AC3E}">
        <p14:creationId xmlns:p14="http://schemas.microsoft.com/office/powerpoint/2010/main" val="11787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54340"/>
            <a:ext cx="9905998" cy="637565"/>
          </a:xfrm>
        </p:spPr>
        <p:txBody>
          <a:bodyPr>
            <a:normAutofit/>
          </a:bodyPr>
          <a:lstStyle/>
          <a:p>
            <a:r>
              <a:rPr lang="en-US" dirty="0">
                <a:latin typeface="Rockwell" panose="02060603020205020403" pitchFamily="18" charset="0"/>
              </a:rPr>
              <a:t>Use Case Diagram</a:t>
            </a:r>
          </a:p>
        </p:txBody>
      </p:sp>
      <p:pic>
        <p:nvPicPr>
          <p:cNvPr id="2050" name="Picture 2">
            <a:extLst>
              <a:ext uri="{FF2B5EF4-FFF2-40B4-BE49-F238E27FC236}">
                <a16:creationId xmlns:a16="http://schemas.microsoft.com/office/drawing/2014/main" id="{11D4F885-3CB2-41B7-BFF3-E846D059D4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65719" y="1316054"/>
            <a:ext cx="4627552" cy="4968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3066B6-674F-4CDE-A0E1-1F645EFC7864}"/>
              </a:ext>
            </a:extLst>
          </p:cNvPr>
          <p:cNvSpPr txBox="1"/>
          <p:nvPr/>
        </p:nvSpPr>
        <p:spPr>
          <a:xfrm>
            <a:off x="1198729" y="1402346"/>
            <a:ext cx="4546027" cy="4801314"/>
          </a:xfrm>
          <a:prstGeom prst="rect">
            <a:avLst/>
          </a:prstGeom>
          <a:noFill/>
        </p:spPr>
        <p:txBody>
          <a:bodyPr wrap="square" rtlCol="0">
            <a:spAutoFit/>
          </a:bodyPr>
          <a:lstStyle/>
          <a:p>
            <a:r>
              <a:rPr lang="en-US" dirty="0"/>
              <a:t>This diagram illustrates the use/functionality of the proposed solution. Parties involved include:</a:t>
            </a:r>
          </a:p>
          <a:p>
            <a:endParaRPr lang="en-US" dirty="0"/>
          </a:p>
          <a:p>
            <a:r>
              <a:rPr lang="en-US" dirty="0"/>
              <a:t>Students</a:t>
            </a:r>
          </a:p>
          <a:p>
            <a:pPr marL="285750" indent="-285750">
              <a:buFont typeface="Arial" panose="020B0604020202090204" pitchFamily="34" charset="0"/>
              <a:buChar char="•"/>
            </a:pPr>
            <a:r>
              <a:rPr lang="en-US" dirty="0"/>
              <a:t>Order food delivery</a:t>
            </a:r>
          </a:p>
          <a:p>
            <a:pPr marL="285750" indent="-285750">
              <a:buFont typeface="Arial" panose="020B0604020202090204" pitchFamily="34" charset="0"/>
              <a:buChar char="•"/>
            </a:pPr>
            <a:r>
              <a:rPr lang="en-US" dirty="0"/>
              <a:t>Browse affiliated restaurants</a:t>
            </a:r>
          </a:p>
          <a:p>
            <a:pPr marL="285750" indent="-285750">
              <a:buFont typeface="Arial" panose="020B0604020202090204" pitchFamily="34" charset="0"/>
              <a:buChar char="•"/>
            </a:pPr>
            <a:r>
              <a:rPr lang="en-US" dirty="0"/>
              <a:t>Pick up delivery</a:t>
            </a:r>
          </a:p>
          <a:p>
            <a:pPr marL="285750" indent="-285750">
              <a:buFont typeface="Arial" panose="020B0604020202090204" pitchFamily="34" charset="0"/>
              <a:buChar char="•"/>
            </a:pPr>
            <a:endParaRPr lang="en-US" dirty="0"/>
          </a:p>
          <a:p>
            <a:r>
              <a:rPr lang="en-US" dirty="0"/>
              <a:t>University Staff</a:t>
            </a:r>
          </a:p>
          <a:p>
            <a:pPr marL="285750" indent="-285750">
              <a:buFont typeface="Arial" panose="020B0604020202090204" pitchFamily="34" charset="0"/>
              <a:buChar char="•"/>
            </a:pPr>
            <a:r>
              <a:rPr lang="en-US" dirty="0"/>
              <a:t>Communicate with affiliated restaurants</a:t>
            </a:r>
          </a:p>
          <a:p>
            <a:pPr marL="285750" indent="-285750">
              <a:buFont typeface="Arial" panose="020B0604020202090204" pitchFamily="34" charset="0"/>
              <a:buChar char="•"/>
            </a:pPr>
            <a:r>
              <a:rPr lang="en-US" dirty="0"/>
              <a:t>Manage orders and delivery drivers</a:t>
            </a:r>
          </a:p>
          <a:p>
            <a:pPr marL="285750" indent="-285750">
              <a:buFont typeface="Arial" panose="020B0604020202090204" pitchFamily="34" charset="0"/>
              <a:buChar char="•"/>
            </a:pPr>
            <a:r>
              <a:rPr lang="en-US" dirty="0"/>
              <a:t>Manage delivery system database</a:t>
            </a:r>
          </a:p>
          <a:p>
            <a:endParaRPr lang="en-US" dirty="0"/>
          </a:p>
          <a:p>
            <a:r>
              <a:rPr lang="en-US" dirty="0"/>
              <a:t>Delivery Drivers</a:t>
            </a:r>
          </a:p>
          <a:p>
            <a:pPr marL="285750" indent="-285750">
              <a:buFont typeface="Arial" panose="020B0604020202090204" pitchFamily="34" charset="0"/>
              <a:buChar char="•"/>
            </a:pPr>
            <a:r>
              <a:rPr lang="en-US" dirty="0"/>
              <a:t>Deliver orders from restaurants to campus</a:t>
            </a:r>
          </a:p>
          <a:p>
            <a:pPr marL="285750" indent="-285750">
              <a:buFont typeface="Arial" panose="020B0604020202090204" pitchFamily="34" charset="0"/>
              <a:buChar char="•"/>
            </a:pPr>
            <a:r>
              <a:rPr lang="en-US" dirty="0"/>
              <a:t>Check communications &amp; assignments from university staff</a:t>
            </a:r>
          </a:p>
        </p:txBody>
      </p:sp>
    </p:spTree>
    <p:extLst>
      <p:ext uri="{BB962C8B-B14F-4D97-AF65-F5344CB8AC3E}">
        <p14:creationId xmlns:p14="http://schemas.microsoft.com/office/powerpoint/2010/main" val="235162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54340"/>
            <a:ext cx="9905998" cy="637565"/>
          </a:xfrm>
        </p:spPr>
        <p:txBody>
          <a:bodyPr>
            <a:normAutofit/>
          </a:bodyPr>
          <a:lstStyle/>
          <a:p>
            <a:r>
              <a:rPr lang="en-US" dirty="0">
                <a:latin typeface="Rockwell" panose="02060603020205020403" pitchFamily="18" charset="0"/>
              </a:rPr>
              <a:t>Proposed Database - EERD</a:t>
            </a:r>
          </a:p>
        </p:txBody>
      </p:sp>
      <p:pic>
        <p:nvPicPr>
          <p:cNvPr id="3074" name="Picture 2">
            <a:extLst>
              <a:ext uri="{FF2B5EF4-FFF2-40B4-BE49-F238E27FC236}">
                <a16:creationId xmlns:a16="http://schemas.microsoft.com/office/drawing/2014/main" id="{05C88185-E5BE-4919-AB01-51116C6D4E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04245" y="1501429"/>
            <a:ext cx="5543166" cy="47022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D4B84A-BC19-431B-96ED-17AD958234D8}"/>
              </a:ext>
            </a:extLst>
          </p:cNvPr>
          <p:cNvSpPr txBox="1"/>
          <p:nvPr/>
        </p:nvSpPr>
        <p:spPr>
          <a:xfrm>
            <a:off x="1141413" y="1605775"/>
            <a:ext cx="4164176" cy="4493538"/>
          </a:xfrm>
          <a:prstGeom prst="rect">
            <a:avLst/>
          </a:prstGeom>
          <a:noFill/>
        </p:spPr>
        <p:txBody>
          <a:bodyPr wrap="square" rtlCol="0">
            <a:spAutoFit/>
          </a:bodyPr>
          <a:lstStyle/>
          <a:p>
            <a:r>
              <a:rPr lang="en-US" sz="2200" dirty="0"/>
              <a:t>In order to successfully operate the campus delivery system, a well-thought out and organized database will be required. This database will log all needed information such as orders, students, restaurants, etc. and their relationships to one another.</a:t>
            </a:r>
          </a:p>
          <a:p>
            <a:endParaRPr lang="en-US" sz="2200" dirty="0"/>
          </a:p>
          <a:p>
            <a:r>
              <a:rPr lang="en-US" sz="2200" dirty="0"/>
              <a:t>The following EERD shows a model of the database with each entity, attribute, and relationship necessary. </a:t>
            </a:r>
          </a:p>
        </p:txBody>
      </p:sp>
    </p:spTree>
    <p:extLst>
      <p:ext uri="{BB962C8B-B14F-4D97-AF65-F5344CB8AC3E}">
        <p14:creationId xmlns:p14="http://schemas.microsoft.com/office/powerpoint/2010/main" val="195618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54340"/>
            <a:ext cx="9905998" cy="637565"/>
          </a:xfrm>
        </p:spPr>
        <p:txBody>
          <a:bodyPr>
            <a:normAutofit/>
          </a:bodyPr>
          <a:lstStyle/>
          <a:p>
            <a:r>
              <a:rPr lang="en-US" dirty="0">
                <a:latin typeface="Rockwell" panose="02060603020205020403" pitchFamily="18" charset="0"/>
              </a:rPr>
              <a:t>Proposed Database - Schema</a:t>
            </a:r>
          </a:p>
        </p:txBody>
      </p:sp>
      <p:sp>
        <p:nvSpPr>
          <p:cNvPr id="7" name="TextBox 6">
            <a:extLst>
              <a:ext uri="{FF2B5EF4-FFF2-40B4-BE49-F238E27FC236}">
                <a16:creationId xmlns:a16="http://schemas.microsoft.com/office/drawing/2014/main" id="{ABD4B84A-BC19-431B-96ED-17AD958234D8}"/>
              </a:ext>
            </a:extLst>
          </p:cNvPr>
          <p:cNvSpPr txBox="1"/>
          <p:nvPr/>
        </p:nvSpPr>
        <p:spPr>
          <a:xfrm>
            <a:off x="1141413" y="1905506"/>
            <a:ext cx="4164176" cy="3046988"/>
          </a:xfrm>
          <a:prstGeom prst="rect">
            <a:avLst/>
          </a:prstGeom>
          <a:noFill/>
        </p:spPr>
        <p:txBody>
          <a:bodyPr wrap="square" rtlCol="0">
            <a:spAutoFit/>
          </a:bodyPr>
          <a:lstStyle/>
          <a:p>
            <a:r>
              <a:rPr lang="en-US" sz="2400" dirty="0"/>
              <a:t>The schema shows another view of the database where each table provides information on an entity and the attributes associated with it. The schema also shows the relationships between entities and each of their primary or foreign keys.</a:t>
            </a:r>
          </a:p>
        </p:txBody>
      </p:sp>
      <p:pic>
        <p:nvPicPr>
          <p:cNvPr id="5" name="Content Placeholder 4" descr="A screenshot of a cell phone&#10;&#10;Description automatically generated">
            <a:extLst>
              <a:ext uri="{FF2B5EF4-FFF2-40B4-BE49-F238E27FC236}">
                <a16:creationId xmlns:a16="http://schemas.microsoft.com/office/drawing/2014/main" id="{EFAF6690-F599-472D-82AF-66A006B42B03}"/>
              </a:ext>
            </a:extLst>
          </p:cNvPr>
          <p:cNvPicPr>
            <a:picLocks noGrp="1" noChangeAspect="1"/>
          </p:cNvPicPr>
          <p:nvPr>
            <p:ph idx="1"/>
          </p:nvPr>
        </p:nvPicPr>
        <p:blipFill>
          <a:blip r:embed="rId2"/>
          <a:stretch>
            <a:fillRect/>
          </a:stretch>
        </p:blipFill>
        <p:spPr>
          <a:xfrm>
            <a:off x="6220369" y="1362755"/>
            <a:ext cx="4495609" cy="4840905"/>
          </a:xfrm>
        </p:spPr>
      </p:pic>
    </p:spTree>
    <p:extLst>
      <p:ext uri="{BB962C8B-B14F-4D97-AF65-F5344CB8AC3E}">
        <p14:creationId xmlns:p14="http://schemas.microsoft.com/office/powerpoint/2010/main" val="224729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54340"/>
            <a:ext cx="9905998" cy="637565"/>
          </a:xfrm>
        </p:spPr>
        <p:txBody>
          <a:bodyPr>
            <a:normAutofit/>
          </a:bodyPr>
          <a:lstStyle/>
          <a:p>
            <a:r>
              <a:rPr lang="en-US" dirty="0">
                <a:latin typeface="Rockwell" panose="02060603020205020403" pitchFamily="18" charset="0"/>
              </a:rPr>
              <a:t>Data Dictionary (meta data)</a:t>
            </a:r>
          </a:p>
        </p:txBody>
      </p:sp>
      <p:pic>
        <p:nvPicPr>
          <p:cNvPr id="9" name="Picture 8" descr="A screenshot of a social media post&#10;&#10;Description automatically generated">
            <a:extLst>
              <a:ext uri="{FF2B5EF4-FFF2-40B4-BE49-F238E27FC236}">
                <a16:creationId xmlns:a16="http://schemas.microsoft.com/office/drawing/2014/main" id="{9C7B433A-4EF7-42D1-8B99-D2504DC35474}"/>
              </a:ext>
            </a:extLst>
          </p:cNvPr>
          <p:cNvPicPr>
            <a:picLocks noChangeAspect="1"/>
          </p:cNvPicPr>
          <p:nvPr/>
        </p:nvPicPr>
        <p:blipFill rotWithShape="1">
          <a:blip r:embed="rId2"/>
          <a:srcRect b="37125"/>
          <a:stretch/>
        </p:blipFill>
        <p:spPr>
          <a:xfrm>
            <a:off x="6094412" y="1602297"/>
            <a:ext cx="4146867" cy="4311941"/>
          </a:xfrm>
          <a:prstGeom prst="rect">
            <a:avLst/>
          </a:prstGeom>
        </p:spPr>
      </p:pic>
      <p:sp>
        <p:nvSpPr>
          <p:cNvPr id="10" name="TextBox 9">
            <a:extLst>
              <a:ext uri="{FF2B5EF4-FFF2-40B4-BE49-F238E27FC236}">
                <a16:creationId xmlns:a16="http://schemas.microsoft.com/office/drawing/2014/main" id="{C419585D-892E-4BBA-B4A6-4708BEB5EE07}"/>
              </a:ext>
            </a:extLst>
          </p:cNvPr>
          <p:cNvSpPr txBox="1"/>
          <p:nvPr/>
        </p:nvSpPr>
        <p:spPr>
          <a:xfrm>
            <a:off x="1141413" y="1865441"/>
            <a:ext cx="4164176" cy="3785652"/>
          </a:xfrm>
          <a:prstGeom prst="rect">
            <a:avLst/>
          </a:prstGeom>
          <a:noFill/>
        </p:spPr>
        <p:txBody>
          <a:bodyPr wrap="square" rtlCol="0">
            <a:spAutoFit/>
          </a:bodyPr>
          <a:lstStyle/>
          <a:p>
            <a:r>
              <a:rPr lang="en-US" sz="2400" dirty="0"/>
              <a:t>The following image is a snippet of the SQL script used to create the schema for the campus delivery database. This piece includes the scripts to create the “Driver” and “Transaction” tables and are useful to show each attribute of the tables, their constraints, and relations to attributes in other tables.</a:t>
            </a:r>
          </a:p>
        </p:txBody>
      </p:sp>
    </p:spTree>
    <p:extLst>
      <p:ext uri="{BB962C8B-B14F-4D97-AF65-F5344CB8AC3E}">
        <p14:creationId xmlns:p14="http://schemas.microsoft.com/office/powerpoint/2010/main" val="370951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54339"/>
            <a:ext cx="9905998" cy="1031847"/>
          </a:xfrm>
        </p:spPr>
        <p:txBody>
          <a:bodyPr>
            <a:normAutofit fontScale="90000"/>
          </a:bodyPr>
          <a:lstStyle/>
          <a:p>
            <a:r>
              <a:rPr lang="en-US" dirty="0">
                <a:latin typeface="Rockwell" panose="02060603020205020403" pitchFamily="18" charset="0"/>
              </a:rPr>
              <a:t>Documentation of advanced sql statements</a:t>
            </a:r>
          </a:p>
        </p:txBody>
      </p:sp>
    </p:spTree>
    <p:extLst>
      <p:ext uri="{BB962C8B-B14F-4D97-AF65-F5344CB8AC3E}">
        <p14:creationId xmlns:p14="http://schemas.microsoft.com/office/powerpoint/2010/main" val="428561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bf8575a-12b6-4023-968e-a3b4cb6ef5e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0402C16D87B9344B8C34B0C7EA677F2" ma:contentTypeVersion="4" ma:contentTypeDescription="Create a new document." ma:contentTypeScope="" ma:versionID="157ad4774bd76395316d6bcfac6a8be6">
  <xsd:schema xmlns:xsd="http://www.w3.org/2001/XMLSchema" xmlns:xs="http://www.w3.org/2001/XMLSchema" xmlns:p="http://schemas.microsoft.com/office/2006/metadata/properties" xmlns:ns3="1bf8575a-12b6-4023-968e-a3b4cb6ef5e3" targetNamespace="http://schemas.microsoft.com/office/2006/metadata/properties" ma:root="true" ma:fieldsID="1811b737db2b769ba4f3a581cfbe06cb" ns3:_="">
    <xsd:import namespace="1bf8575a-12b6-4023-968e-a3b4cb6ef5e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f8575a-12b6-4023-968e-a3b4cb6ef5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1bf8575a-12b6-4023-968e-a3b4cb6ef5e3"/>
    <ds:schemaRef ds:uri="http://www.w3.org/XML/1998/namespace"/>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63F703F5-B72F-439C-ACB8-BF1711AFC6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f8575a-12b6-4023-968e-a3b4cb6ef5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572</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Rockwell</vt:lpstr>
      <vt:lpstr>Tahoma</vt:lpstr>
      <vt:lpstr>Tw Cen MT</vt:lpstr>
      <vt:lpstr>Circuit</vt:lpstr>
      <vt:lpstr>Final Project:  Campus Delivery System</vt:lpstr>
      <vt:lpstr>Executive Summary</vt:lpstr>
      <vt:lpstr>Solution, Scope, &amp; Business Rules</vt:lpstr>
      <vt:lpstr>Use Case Diagram</vt:lpstr>
      <vt:lpstr>Proposed Database - EERD</vt:lpstr>
      <vt:lpstr>Proposed Database - Schema</vt:lpstr>
      <vt:lpstr>Data Dictionary (meta data)</vt:lpstr>
      <vt:lpstr>Documentation of advanced sql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2020-05-04T16:32:36Z</dcterms:created>
  <dcterms:modified xsi:type="dcterms:W3CDTF">2020-05-04T23:16:46Z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0x01010040402C16D87B9344B8C34B0C7EA677F2</vt:lpwstr>
  </property>
</Properties>
</file>