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70" r:id="rId4"/>
    <p:sldId id="259" r:id="rId5"/>
    <p:sldId id="261" r:id="rId6"/>
    <p:sldId id="265" r:id="rId7"/>
    <p:sldId id="266" r:id="rId8"/>
    <p:sldId id="271" r:id="rId9"/>
    <p:sldId id="275" r:id="rId10"/>
    <p:sldId id="276" r:id="rId11"/>
    <p:sldId id="267" r:id="rId12"/>
    <p:sldId id="274" r:id="rId13"/>
    <p:sldId id="268" r:id="rId14"/>
    <p:sldId id="273" r:id="rId15"/>
    <p:sldId id="272" r:id="rId16"/>
    <p:sldId id="26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1" autoAdjust="0"/>
    <p:restoredTop sz="94580" autoAdjust="0"/>
  </p:normalViewPr>
  <p:slideViewPr>
    <p:cSldViewPr>
      <p:cViewPr varScale="1">
        <p:scale>
          <a:sx n="63" d="100"/>
          <a:sy n="63" d="100"/>
        </p:scale>
        <p:origin x="-120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После апробации</c:v>
                </c:pt>
              </c:strCache>
            </c:strRef>
          </c:tx>
          <c:invertIfNegative val="0"/>
          <c:cat>
            <c:strRef>
              <c:f>Лист1!$A$2:$A$4</c:f>
              <c:strCache>
                <c:ptCount val="3"/>
                <c:pt idx="0">
                  <c:v>Выпуск в срок</c:v>
                </c:pt>
                <c:pt idx="1">
                  <c:v>Брак изделий</c:v>
                </c:pt>
                <c:pt idx="2">
                  <c:v>Простой оборудования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95</c:v>
                </c:pt>
                <c:pt idx="1">
                  <c:v>8</c:v>
                </c:pt>
                <c:pt idx="2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До апробации</c:v>
                </c:pt>
              </c:strCache>
            </c:strRef>
          </c:tx>
          <c:invertIfNegative val="0"/>
          <c:cat>
            <c:strRef>
              <c:f>Лист1!$A$2:$A$4</c:f>
              <c:strCache>
                <c:ptCount val="3"/>
                <c:pt idx="0">
                  <c:v>Выпуск в срок</c:v>
                </c:pt>
                <c:pt idx="1">
                  <c:v>Брак изделий</c:v>
                </c:pt>
                <c:pt idx="2">
                  <c:v>Простой оборудования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80</c:v>
                </c:pt>
                <c:pt idx="1">
                  <c:v>20</c:v>
                </c:pt>
                <c:pt idx="2">
                  <c:v>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26784"/>
        <c:axId val="19528320"/>
      </c:barChart>
      <c:catAx>
        <c:axId val="19526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528320"/>
        <c:crosses val="autoZero"/>
        <c:auto val="1"/>
        <c:lblAlgn val="ctr"/>
        <c:lblOffset val="100"/>
        <c:noMultiLvlLbl val="0"/>
      </c:catAx>
      <c:valAx>
        <c:axId val="19528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526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982CE-FE0F-4733-A8F6-AED6827331BD}" type="datetimeFigureOut">
              <a:rPr lang="ru-RU" smtClean="0"/>
              <a:t>24.06.2017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2BEE0-FB3B-4A82-8458-DF08829A08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97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BEE0-FB3B-4A82-8458-DF08829A085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627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BEE0-FB3B-4A82-8458-DF08829A085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83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4076-4B81-4602-8803-106786EAF296}" type="datetime1">
              <a:rPr lang="ru-RU" smtClean="0"/>
              <a:t>24.06.2017</a:t>
            </a:fld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DD78-0299-4345-8334-FD8129F8C84B}" type="datetime1">
              <a:rPr lang="ru-RU" smtClean="0"/>
              <a:t>24.06.2017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F199-4AE0-4569-8810-8DFC1DDA31E2}" type="datetime1">
              <a:rPr lang="ru-RU" smtClean="0"/>
              <a:t>24.06.2017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C9C9-27D5-47BB-837E-4AD3131DAA99}" type="datetime1">
              <a:rPr lang="ru-RU" smtClean="0"/>
              <a:t>24.06.2017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2305-C1F1-41CC-946E-9097CC093032}" type="datetime1">
              <a:rPr lang="ru-RU" smtClean="0"/>
              <a:t>24.06.2017</a:t>
            </a:fld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6929-39EE-4B14-8F90-CC30FD5B5AF3}" type="datetime1">
              <a:rPr lang="ru-RU" smtClean="0"/>
              <a:t>24.06.2017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2F8-98CD-46EF-90C6-8C41C6793945}" type="datetime1">
              <a:rPr lang="ru-RU" smtClean="0"/>
              <a:t>24.06.2017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7829-51BA-4183-8CBC-468550B9C89E}" type="datetime1">
              <a:rPr lang="ru-RU" smtClean="0"/>
              <a:t>24.06.2017</a:t>
            </a:fld>
            <a:endParaRPr lang="ru-RU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99A4-440F-4B57-B047-99E639424672}" type="datetime1">
              <a:rPr lang="ru-RU" smtClean="0"/>
              <a:t>24.06.2017</a:t>
            </a:fld>
            <a:endParaRPr lang="ru-RU" dirty="0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55C3-FC44-4245-8D8C-7E9E4829DF73}" type="datetime1">
              <a:rPr lang="ru-RU" smtClean="0"/>
              <a:t>24.06.2017</a:t>
            </a:fld>
            <a:endParaRPr lang="ru-RU" dirty="0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6986-B491-4D5A-9E9E-1664DD98FC59}" type="datetime1">
              <a:rPr lang="ru-RU" smtClean="0"/>
              <a:t>24.06.2017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3C179B1-D43C-4343-B406-81D6103668DC}" type="datetime1">
              <a:rPr lang="ru-RU" smtClean="0"/>
              <a:t>24.06.2017</a:t>
            </a:fld>
            <a:endParaRPr lang="ru-RU" dirty="0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8752" y="1412777"/>
            <a:ext cx="8243688" cy="1080119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</a:rPr>
              <a:t>Ковалева Алексея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Светославовича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32656"/>
            <a:ext cx="8458200" cy="864096"/>
          </a:xfrm>
        </p:spPr>
        <p:txBody>
          <a:bodyPr>
            <a:noAutofit/>
          </a:bodyPr>
          <a:lstStyle/>
          <a:p>
            <a:pPr algn="ctr"/>
            <a:r>
              <a:rPr lang="ru-RU" sz="2800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Презентация </a:t>
            </a:r>
            <a:r>
              <a:rPr lang="ru-RU" sz="28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выпускной квалификационной работы магистра</a:t>
            </a:r>
            <a:endParaRPr lang="ru-RU" sz="2800" cap="all" dirty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94060" y="2564904"/>
            <a:ext cx="8458200" cy="13681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/>
              <a:t>На тему: </a:t>
            </a:r>
            <a:r>
              <a:rPr lang="ru-RU" sz="2000" b="1" dirty="0"/>
              <a:t>Разработка информационной системы для автоматизации </a:t>
            </a:r>
            <a:r>
              <a:rPr lang="ru-RU" sz="2000" b="1" dirty="0" smtClean="0"/>
              <a:t> 	процессов </a:t>
            </a:r>
            <a:r>
              <a:rPr lang="ru-RU" sz="2000" b="1" dirty="0"/>
              <a:t>технической подготовки производства </a:t>
            </a:r>
            <a:endParaRPr lang="ru-RU" sz="2000" b="1" dirty="0" smtClean="0"/>
          </a:p>
          <a:p>
            <a:pPr algn="ctr"/>
            <a:r>
              <a:rPr lang="ru-RU" sz="2000" b="1" dirty="0" smtClean="0"/>
              <a:t>	на </a:t>
            </a:r>
            <a:r>
              <a:rPr lang="ru-RU" sz="2000" b="1" dirty="0"/>
              <a:t>машиностроительном предприятии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ru-RU" sz="2000" b="1" dirty="0" smtClean="0"/>
              <a:t>	АО </a:t>
            </a:r>
            <a:r>
              <a:rPr lang="ru-RU" sz="2000" b="1" dirty="0"/>
              <a:t>«Нефтемаш» - САПКОН</a:t>
            </a:r>
            <a:endParaRPr lang="ru-RU" sz="20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685800" y="3979912"/>
            <a:ext cx="8458200" cy="4823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/>
              <a:t>Направление</a:t>
            </a:r>
            <a:r>
              <a:rPr lang="en-US" sz="1600" dirty="0" smtClean="0"/>
              <a:t>: </a:t>
            </a:r>
            <a:r>
              <a:rPr lang="ru-RU" sz="1600" u="sng" dirty="0"/>
              <a:t>09.04.02 «Информационные системы и технологии»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79512" y="4869160"/>
            <a:ext cx="8458200" cy="13681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Научный руководитель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д.т.н</a:t>
            </a:r>
            <a:r>
              <a:rPr lang="ru-RU" dirty="0" smtClean="0"/>
              <a:t>.,</a:t>
            </a:r>
            <a:r>
              <a:rPr lang="ru-RU" dirty="0" err="1" smtClean="0"/>
              <a:t>проф</a:t>
            </a:r>
            <a:r>
              <a:rPr lang="ru-RU" dirty="0" smtClean="0"/>
              <a:t>., </a:t>
            </a:r>
            <a:r>
              <a:rPr lang="ru-RU" dirty="0" smtClean="0"/>
              <a:t>профессор кафедры ПИТ</a:t>
            </a:r>
            <a:endParaRPr lang="en-US" dirty="0" smtClean="0"/>
          </a:p>
          <a:p>
            <a:r>
              <a:rPr lang="ru-RU" b="1" dirty="0" smtClean="0"/>
              <a:t>Кушников Вадим Алексеевич</a:t>
            </a:r>
          </a:p>
        </p:txBody>
      </p:sp>
    </p:spTree>
    <p:extLst>
      <p:ext uri="{BB962C8B-B14F-4D97-AF65-F5344CB8AC3E}">
        <p14:creationId xmlns:p14="http://schemas.microsoft.com/office/powerpoint/2010/main" val="10432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68952" cy="66754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Структура </a:t>
            </a:r>
            <a:r>
              <a:rPr lang="en-US" sz="3200" dirty="0" smtClean="0"/>
              <a:t>JSP </a:t>
            </a:r>
            <a:r>
              <a:rPr lang="ru-RU" sz="3200" dirty="0" smtClean="0"/>
              <a:t>страниц приложения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b="1" smtClean="0"/>
              <a:t>10</a:t>
            </a:fld>
            <a:endParaRPr lang="ru-RU" sz="1400" b="1" dirty="0"/>
          </a:p>
        </p:txBody>
      </p:sp>
      <p:pic>
        <p:nvPicPr>
          <p:cNvPr id="5" name="Рисунок 4" descr="X:\СГТУ учеба\диссертация магистра НИРМ\НИРМ4\jsp схема приложения m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0072"/>
            <a:ext cx="5688632" cy="5315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8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86800" cy="838200"/>
          </a:xfrm>
        </p:spPr>
        <p:txBody>
          <a:bodyPr>
            <a:noAutofit/>
          </a:bodyPr>
          <a:lstStyle/>
          <a:p>
            <a:r>
              <a:rPr lang="ru-RU" sz="2400" dirty="0" smtClean="0"/>
              <a:t>Апробация информационной системы на </a:t>
            </a:r>
            <a:r>
              <a:rPr lang="ru-RU" sz="2400" dirty="0"/>
              <a:t>на базе цехового участка по литью алюминиевых изделий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8227640" cy="4525963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С прототипом программы </a:t>
            </a:r>
            <a:r>
              <a:rPr lang="ru-RU" sz="2400" dirty="0"/>
              <a:t>по </a:t>
            </a:r>
            <a:r>
              <a:rPr lang="ru-RU" sz="2400" dirty="0" smtClean="0"/>
              <a:t>технической подготовки производства работали: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     начальник участка цеха, технологи, диспетчера </a:t>
            </a:r>
            <a:r>
              <a:rPr lang="ru-RU" sz="2400" dirty="0"/>
              <a:t>цеха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  <a:p>
            <a:r>
              <a:rPr lang="ru-RU" sz="2400" dirty="0"/>
              <a:t>С программой по учету инструментов на 1С работали  </a:t>
            </a:r>
            <a:r>
              <a:rPr lang="ru-RU" sz="2400" dirty="0" smtClean="0"/>
              <a:t>сотрудники инструментально-раздаточной </a:t>
            </a:r>
            <a:r>
              <a:rPr lang="ru-RU" sz="2400" dirty="0"/>
              <a:t>кладовой.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/>
              <a:t>Информационная система прошла успешную апробацию и получила одобрение </a:t>
            </a:r>
            <a:r>
              <a:rPr lang="ru-RU" sz="2400" dirty="0" smtClean="0"/>
              <a:t>специалистов предприятия  </a:t>
            </a:r>
            <a:r>
              <a:rPr lang="ru-RU" sz="2400" dirty="0"/>
              <a:t>и генерального директора </a:t>
            </a:r>
            <a:r>
              <a:rPr lang="ru-RU" sz="2400" dirty="0" smtClean="0"/>
              <a:t> </a:t>
            </a:r>
            <a:r>
              <a:rPr lang="ru-RU" sz="2400" dirty="0"/>
              <a:t>АО «НЕФТЕМАШ» - САПКОН для дальнейшего запуска в опытную эксплуатацию</a:t>
            </a:r>
            <a:r>
              <a:rPr lang="ru-RU" sz="2400" dirty="0" smtClean="0"/>
              <a:t>. </a:t>
            </a:r>
          </a:p>
          <a:p>
            <a:pPr marL="0" indent="0" algn="just">
              <a:buNone/>
            </a:pPr>
            <a:r>
              <a:rPr lang="ru-RU" sz="2400" dirty="0"/>
              <a:t> </a:t>
            </a:r>
            <a:r>
              <a:rPr lang="ru-RU" sz="2400" dirty="0" smtClean="0"/>
              <a:t>   Данное решение подтверждено актом внедрения.</a:t>
            </a:r>
            <a:endParaRPr lang="ru-RU" sz="2400" dirty="0"/>
          </a:p>
          <a:p>
            <a:pPr algn="just"/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/>
              <a:t>11</a:t>
            </a:fld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6158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Акт внедрения </a:t>
            </a:r>
            <a:r>
              <a:rPr lang="ru-RU" sz="2800" dirty="0"/>
              <a:t>АО «Нефтемаш»-</a:t>
            </a:r>
            <a:r>
              <a:rPr lang="ru-RU" sz="2800" dirty="0" smtClean="0"/>
              <a:t>САПКОН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разработанной </a:t>
            </a:r>
            <a:r>
              <a:rPr lang="ru-RU" sz="2800" dirty="0" smtClean="0"/>
              <a:t>информационной системы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 dirty="0"/>
          </a:p>
        </p:txBody>
      </p:sp>
      <p:pic>
        <p:nvPicPr>
          <p:cNvPr id="3074" name="Picture 2" descr="X:\СГТУ учеба\диссертация магистра НИРМ\ДИССЕР\акт внедреня - сапкон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466" y="1271014"/>
            <a:ext cx="3897766" cy="5470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6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/>
              <a:t>Оценка эффективности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/>
              <a:t>13</a:t>
            </a:fld>
            <a:endParaRPr lang="ru-RU" sz="1600" b="1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194458086"/>
              </p:ext>
            </p:extLst>
          </p:nvPr>
        </p:nvGraphicFramePr>
        <p:xfrm>
          <a:off x="323528" y="2708920"/>
          <a:ext cx="8544272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1268760"/>
            <a:ext cx="8737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Объем </a:t>
            </a:r>
            <a:r>
              <a:rPr lang="ru-RU" dirty="0"/>
              <a:t>выпуска изделий в срок  увеличился на 15%, отбраковка изделий </a:t>
            </a:r>
            <a:endParaRPr lang="ru-RU" dirty="0" smtClean="0"/>
          </a:p>
          <a:p>
            <a:pPr algn="just"/>
            <a:r>
              <a:rPr lang="ru-RU" dirty="0" smtClean="0"/>
              <a:t>уменьшилась </a:t>
            </a:r>
            <a:r>
              <a:rPr lang="ru-RU" dirty="0"/>
              <a:t>на 12%, а  период простоя оборудования уменьшился на 23%, </a:t>
            </a:r>
            <a:endParaRPr lang="ru-RU" dirty="0" smtClean="0"/>
          </a:p>
          <a:p>
            <a:pPr algn="just"/>
            <a:r>
              <a:rPr lang="ru-RU" dirty="0" smtClean="0"/>
              <a:t>что </a:t>
            </a:r>
            <a:r>
              <a:rPr lang="ru-RU" dirty="0"/>
              <a:t>позволило снизить себестоимость изделий, в рамках литейного </a:t>
            </a:r>
            <a:r>
              <a:rPr lang="ru-RU" dirty="0" smtClean="0"/>
              <a:t>участка</a:t>
            </a:r>
          </a:p>
          <a:p>
            <a:pPr algn="just"/>
            <a:r>
              <a:rPr lang="ru-RU" dirty="0" smtClean="0"/>
              <a:t>производства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95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838200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Перспективы разработки информационной  системы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1. Расширить функционал системы для конструкторского и планового отделов,  участвующих в процессе технической подготовки производства.</a:t>
            </a:r>
          </a:p>
          <a:p>
            <a:endParaRPr lang="ru-RU" sz="2400" dirty="0" smtClean="0"/>
          </a:p>
          <a:p>
            <a:r>
              <a:rPr lang="ru-RU" sz="2400" dirty="0" smtClean="0"/>
              <a:t>2. Разработать шаблоны фильтров для блокирования ввода некорректных данных.</a:t>
            </a:r>
          </a:p>
          <a:p>
            <a:endParaRPr lang="ru-RU" sz="2400" dirty="0" smtClean="0"/>
          </a:p>
          <a:p>
            <a:r>
              <a:rPr lang="ru-RU" sz="2400" dirty="0" smtClean="0"/>
              <a:t>3. Разработать систему поиска по справочникам и гибкую систему отчетов.</a:t>
            </a:r>
          </a:p>
          <a:p>
            <a:endParaRPr lang="ru-RU" sz="2400" dirty="0" smtClean="0"/>
          </a:p>
          <a:p>
            <a:r>
              <a:rPr lang="ru-RU" sz="2400" dirty="0" smtClean="0"/>
              <a:t>4. Реализовать соединение по </a:t>
            </a:r>
            <a:r>
              <a:rPr lang="en-US" sz="2400" dirty="0" smtClean="0"/>
              <a:t>HTTPS </a:t>
            </a:r>
            <a:r>
              <a:rPr lang="ru-RU" sz="2400" dirty="0" smtClean="0"/>
              <a:t>протоколу и хранение </a:t>
            </a:r>
            <a:r>
              <a:rPr lang="ru-RU" sz="2400" dirty="0" err="1" smtClean="0"/>
              <a:t>хешей</a:t>
            </a:r>
            <a:r>
              <a:rPr lang="ru-RU" sz="2400" dirty="0" smtClean="0"/>
              <a:t> паролей в базе данных.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2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5061" y="116632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Публикации по теме выпускной квалификационной работы магистра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98673"/>
            <a:ext cx="6480720" cy="4882655"/>
          </a:xfrm>
        </p:spPr>
        <p:txBody>
          <a:bodyPr>
            <a:normAutofit fontScale="70000" lnSpcReduction="20000"/>
          </a:bodyPr>
          <a:lstStyle/>
          <a:p>
            <a:pPr lvl="0" algn="just"/>
            <a:r>
              <a:rPr lang="ru-RU" sz="2600" b="1" dirty="0"/>
              <a:t>Ковалев А.С. </a:t>
            </a:r>
            <a:r>
              <a:rPr lang="ru-RU" sz="2600" dirty="0"/>
              <a:t>Аспекты автоматизации процессов инструментального обеспечения производства. / Информационно-коммуникационные технологии в науке, производстве и образовании ICIT-2016: материалы Международной научно-практической конференции, Саратов, 23-28 августа 2016 г. / под ред. О.Н. </a:t>
            </a:r>
            <a:r>
              <a:rPr lang="ru-RU" sz="2600" dirty="0" err="1"/>
              <a:t>Долининой</a:t>
            </a:r>
            <a:r>
              <a:rPr lang="ru-RU" sz="2600" dirty="0"/>
              <a:t>. – Саратов: ООО Издательство «Научная книга», 2016. – 401с.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ru-RU" sz="2400" dirty="0"/>
          </a:p>
          <a:p>
            <a:pPr lvl="0" algn="just"/>
            <a:r>
              <a:rPr lang="ru-RU" sz="2600" b="1" dirty="0"/>
              <a:t>Ковалев А.С., Кушников В.А. </a:t>
            </a:r>
            <a:r>
              <a:rPr lang="ru-RU" sz="2600" dirty="0"/>
              <a:t>Разработка информационной системы для автоматизации процессов технической подготовки производства на машиностроительном предприятии. / Перспективы развития информационных технологий: сборник материалов ХХXIV Международной научно-практической конференции, г. Новосибирск, 19 января, 17 февраля 2017 г. / под общ. Ред. С.С. Чернова. - Новосибирск: Издательство ЦРНС, 2017. – 156 с.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 dirty="0"/>
          </a:p>
        </p:txBody>
      </p:sp>
      <p:pic>
        <p:nvPicPr>
          <p:cNvPr id="2050" name="Picture 2" descr="X:\СГТУ учеба\диссертация магистра НИРМ\ДИССЕР\Cтатья ICIT20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96753"/>
            <a:ext cx="191364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667" y="3861048"/>
            <a:ext cx="1844834" cy="258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2852936"/>
            <a:ext cx="5626968" cy="8382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/>
              <a:t>16</a:t>
            </a:fld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4162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358552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Объект, предмет и актуальность исследований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4827165"/>
          </a:xfrm>
        </p:spPr>
        <p:txBody>
          <a:bodyPr>
            <a:normAutofit/>
          </a:bodyPr>
          <a:lstStyle/>
          <a:p>
            <a:r>
              <a:rPr lang="ru-RU" sz="2200" b="1" dirty="0"/>
              <a:t>Объектом </a:t>
            </a:r>
            <a:r>
              <a:rPr lang="ru-RU" sz="2200" dirty="0" smtClean="0"/>
              <a:t>исследования работы является </a:t>
            </a:r>
            <a:r>
              <a:rPr lang="ru-RU" sz="2200" dirty="0"/>
              <a:t>автоматизация бизнес-процесса технической подготовки производства </a:t>
            </a:r>
            <a:r>
              <a:rPr lang="ru-RU" sz="2200" dirty="0" smtClean="0"/>
              <a:t>на базе литейного участка предприятия</a:t>
            </a:r>
            <a:r>
              <a:rPr lang="en-US" sz="2200" dirty="0" smtClean="0"/>
              <a:t> </a:t>
            </a:r>
            <a:r>
              <a:rPr lang="ru-RU" sz="2200" dirty="0" smtClean="0"/>
              <a:t>АО </a:t>
            </a:r>
            <a:r>
              <a:rPr lang="ru-RU" sz="2200" dirty="0"/>
              <a:t>«Нефтемаш» - САПКОН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endParaRPr lang="ru-RU" sz="2200" dirty="0"/>
          </a:p>
          <a:p>
            <a:r>
              <a:rPr lang="ru-RU" sz="2200" b="1" dirty="0"/>
              <a:t>Предметом </a:t>
            </a:r>
            <a:r>
              <a:rPr lang="ru-RU" sz="2200" dirty="0"/>
              <a:t> </a:t>
            </a:r>
            <a:r>
              <a:rPr lang="ru-RU" sz="2200" b="1" dirty="0" smtClean="0"/>
              <a:t>исследования </a:t>
            </a:r>
            <a:r>
              <a:rPr lang="ru-RU" sz="2200" dirty="0" smtClean="0"/>
              <a:t>является </a:t>
            </a:r>
            <a:r>
              <a:rPr lang="ru-RU" sz="2200" dirty="0"/>
              <a:t>бизнес-процесс технической </a:t>
            </a:r>
            <a:r>
              <a:rPr lang="ru-RU" sz="2200" dirty="0" smtClean="0"/>
              <a:t>подготовки</a:t>
            </a:r>
            <a:r>
              <a:rPr lang="ru-RU" sz="2200" b="1" dirty="0" smtClean="0"/>
              <a:t> </a:t>
            </a:r>
            <a:r>
              <a:rPr lang="ru-RU" sz="2200" dirty="0" smtClean="0"/>
              <a:t>производства </a:t>
            </a:r>
            <a:r>
              <a:rPr lang="ru-RU" sz="2200" dirty="0"/>
              <a:t>выпуска </a:t>
            </a:r>
            <a:r>
              <a:rPr lang="ru-RU" sz="2200" dirty="0" smtClean="0"/>
              <a:t>продукции </a:t>
            </a:r>
            <a:r>
              <a:rPr lang="ru-RU" sz="2200" dirty="0"/>
              <a:t>и </a:t>
            </a:r>
            <a:r>
              <a:rPr lang="ru-RU" sz="2200" dirty="0" smtClean="0"/>
              <a:t>инструментального </a:t>
            </a:r>
            <a:r>
              <a:rPr lang="ru-RU" sz="2200" dirty="0"/>
              <a:t>склада</a:t>
            </a:r>
            <a:r>
              <a:rPr lang="ru-RU" sz="2200" dirty="0" smtClean="0"/>
              <a:t>. </a:t>
            </a:r>
          </a:p>
          <a:p>
            <a:endParaRPr lang="ru-RU" sz="2800" dirty="0" smtClean="0"/>
          </a:p>
          <a:p>
            <a:r>
              <a:rPr lang="ru-RU" sz="2800" b="1" dirty="0" smtClean="0"/>
              <a:t>Актуальностью</a:t>
            </a:r>
            <a:r>
              <a:rPr lang="ru-RU" sz="2800" dirty="0" smtClean="0"/>
              <a:t> </a:t>
            </a:r>
            <a:r>
              <a:rPr lang="ru-RU" sz="2800" b="1" dirty="0" smtClean="0"/>
              <a:t>темы</a:t>
            </a:r>
            <a:r>
              <a:rPr lang="ru-RU" sz="2800" dirty="0" smtClean="0"/>
              <a:t> является</a:t>
            </a:r>
            <a:r>
              <a:rPr lang="en-US" sz="2800" dirty="0" smtClean="0"/>
              <a:t> </a:t>
            </a:r>
            <a:r>
              <a:rPr lang="ru-RU" sz="2800" dirty="0"/>
              <a:t>необходимость</a:t>
            </a:r>
            <a:r>
              <a:rPr lang="en-US" sz="2800" dirty="0"/>
              <a:t> </a:t>
            </a:r>
            <a:r>
              <a:rPr lang="ru-RU" sz="2800" dirty="0"/>
              <a:t>контролировать </a:t>
            </a:r>
            <a:r>
              <a:rPr lang="ru-RU" sz="2800" dirty="0" smtClean="0"/>
              <a:t>множественные </a:t>
            </a:r>
            <a:r>
              <a:rPr lang="ru-RU" sz="2800" dirty="0"/>
              <a:t>информационные </a:t>
            </a:r>
            <a:r>
              <a:rPr lang="ru-RU" sz="2800" dirty="0" smtClean="0"/>
              <a:t>процессы технической подготовки в производстве.</a:t>
            </a:r>
            <a:endParaRPr lang="en-US" sz="2800" dirty="0"/>
          </a:p>
          <a:p>
            <a:endParaRPr lang="ru-RU" sz="2800" dirty="0"/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/>
              <a:t>2</a:t>
            </a:fld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6911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b="1" smtClean="0"/>
              <a:t>3</a:t>
            </a:fld>
            <a:endParaRPr lang="ru-RU" sz="1400" b="1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X:\СГТУ учеба\диссертация магистра НИРМ\ДИССЕР\Схема прохождения архивного изделия (СХЕМА)4 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9" y="744370"/>
            <a:ext cx="8843599" cy="5724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1112" y="44624"/>
            <a:ext cx="8803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Общая схема  бизнес-процесса технической подготовки производства на предприятии АО «НЕФТЕМАШ»-САПКОН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510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Цель и задачи исследования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554162"/>
            <a:ext cx="8227640" cy="497118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000" b="1" dirty="0" smtClean="0"/>
              <a:t>Цель исследования</a:t>
            </a:r>
            <a:r>
              <a:rPr lang="en-US" sz="2000" b="1" dirty="0" smtClean="0"/>
              <a:t>:</a:t>
            </a:r>
            <a:endParaRPr lang="ru-RU" sz="2000" b="1" dirty="0" smtClean="0"/>
          </a:p>
          <a:p>
            <a:r>
              <a:rPr lang="ru-RU" sz="2100" dirty="0" smtClean="0"/>
              <a:t>-</a:t>
            </a:r>
            <a:r>
              <a:rPr lang="en-US" sz="2100" dirty="0" smtClean="0"/>
              <a:t> </a:t>
            </a:r>
            <a:r>
              <a:rPr lang="ru-RU" sz="2100" dirty="0" smtClean="0"/>
              <a:t>автоматизация бизнес-процессов </a:t>
            </a:r>
            <a:r>
              <a:rPr lang="ru-RU" sz="2100" dirty="0"/>
              <a:t>технической подготовки производства </a:t>
            </a:r>
            <a:r>
              <a:rPr lang="ru-RU" sz="2100" dirty="0" smtClean="0"/>
              <a:t>на базе литейного участка для </a:t>
            </a:r>
            <a:r>
              <a:rPr lang="ru-RU" sz="2100" dirty="0"/>
              <a:t>повышения конкурентоспособности путем оптимизации временных показателей и управления оптимальной загрузкой </a:t>
            </a:r>
            <a:r>
              <a:rPr lang="ru-RU" sz="2100" dirty="0" smtClean="0"/>
              <a:t>мощностей </a:t>
            </a:r>
            <a:endParaRPr lang="ru-RU" sz="2000" dirty="0" smtClean="0"/>
          </a:p>
          <a:p>
            <a:pPr algn="just"/>
            <a:endParaRPr lang="ru-RU" sz="2000" b="1" dirty="0"/>
          </a:p>
          <a:p>
            <a:pPr algn="just"/>
            <a:r>
              <a:rPr lang="ru-RU" sz="2100" b="1" dirty="0" smtClean="0"/>
              <a:t>Задачи исследования</a:t>
            </a:r>
            <a:r>
              <a:rPr lang="en-US" sz="2100" dirty="0" smtClean="0"/>
              <a:t>:</a:t>
            </a:r>
            <a:endParaRPr lang="ru-RU" sz="2100" dirty="0" smtClean="0"/>
          </a:p>
          <a:p>
            <a:pPr algn="just"/>
            <a:endParaRPr lang="ru-RU" sz="2100" dirty="0" smtClean="0"/>
          </a:p>
          <a:p>
            <a:r>
              <a:rPr lang="ru-RU" sz="2100" dirty="0" smtClean="0"/>
              <a:t>-  проанализировать </a:t>
            </a:r>
            <a:r>
              <a:rPr lang="ru-RU" sz="2100" dirty="0"/>
              <a:t>существующие программные </a:t>
            </a:r>
            <a:r>
              <a:rPr lang="ru-RU" sz="2100" dirty="0" smtClean="0"/>
              <a:t>решения</a:t>
            </a:r>
          </a:p>
          <a:p>
            <a:endParaRPr lang="ru-RU" sz="2100" dirty="0" smtClean="0"/>
          </a:p>
          <a:p>
            <a:r>
              <a:rPr lang="ru-RU" sz="2100" dirty="0" smtClean="0"/>
              <a:t>-  выбрать метод  автоматической </a:t>
            </a:r>
            <a:r>
              <a:rPr lang="ru-RU" sz="2100" dirty="0"/>
              <a:t>идентификации </a:t>
            </a:r>
            <a:r>
              <a:rPr lang="ru-RU" sz="2100" dirty="0" smtClean="0"/>
              <a:t>и алгоритм </a:t>
            </a:r>
            <a:br>
              <a:rPr lang="ru-RU" sz="2100" dirty="0" smtClean="0"/>
            </a:br>
            <a:r>
              <a:rPr lang="ru-RU" sz="2100" dirty="0" smtClean="0"/>
              <a:t>   оптимизации для построения </a:t>
            </a:r>
            <a:r>
              <a:rPr lang="ru-RU" sz="2100" dirty="0"/>
              <a:t>плана </a:t>
            </a:r>
            <a:r>
              <a:rPr lang="ru-RU" sz="2100" dirty="0" smtClean="0"/>
              <a:t>технической подготовки </a:t>
            </a:r>
            <a:br>
              <a:rPr lang="ru-RU" sz="2100" dirty="0" smtClean="0"/>
            </a:br>
            <a:r>
              <a:rPr lang="ru-RU" sz="2100" dirty="0" smtClean="0"/>
              <a:t>   производства;  </a:t>
            </a:r>
          </a:p>
          <a:p>
            <a:endParaRPr lang="ru-RU" sz="2100" dirty="0" smtClean="0"/>
          </a:p>
          <a:p>
            <a:r>
              <a:rPr lang="ru-RU" sz="2100" dirty="0" smtClean="0"/>
              <a:t>-  </a:t>
            </a:r>
            <a:r>
              <a:rPr lang="ru-RU" sz="2100" u="sng" dirty="0" smtClean="0"/>
              <a:t>разработать информационную систему </a:t>
            </a:r>
            <a:r>
              <a:rPr lang="ru-RU" sz="2100" dirty="0" smtClean="0"/>
              <a:t>	</a:t>
            </a:r>
            <a:endParaRPr lang="ru-RU" sz="2100" dirty="0"/>
          </a:p>
          <a:p>
            <a:endParaRPr lang="ru-RU" sz="2000" dirty="0" smtClean="0"/>
          </a:p>
          <a:p>
            <a:endParaRPr lang="ru-RU" sz="2400" dirty="0"/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/>
              <a:t>4</a:t>
            </a:fld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5840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30560"/>
            <a:ext cx="91440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effectLst/>
              </a:rPr>
              <a:t>аналоги </a:t>
            </a:r>
            <a:r>
              <a:rPr lang="ru-RU" sz="2800" dirty="0">
                <a:effectLst/>
              </a:rPr>
              <a:t>программных комплексов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616624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WMS</a:t>
            </a:r>
            <a:r>
              <a:rPr lang="ru-RU" sz="2000" b="1" dirty="0"/>
              <a:t>:</a:t>
            </a:r>
            <a:r>
              <a:rPr lang="en-US" sz="2000" b="1" dirty="0" smtClean="0"/>
              <a:t> </a:t>
            </a:r>
            <a:r>
              <a:rPr lang="ru-RU" sz="2000" dirty="0" smtClean="0"/>
              <a:t>такие </a:t>
            </a:r>
            <a:r>
              <a:rPr lang="ru-RU" sz="2000" dirty="0"/>
              <a:t>как, "</a:t>
            </a:r>
            <a:r>
              <a:rPr lang="ru-RU" sz="2000" dirty="0" err="1"/>
              <a:t>Microinvest</a:t>
            </a:r>
            <a:r>
              <a:rPr lang="ru-RU" sz="2000" dirty="0"/>
              <a:t> Склад </a:t>
            </a:r>
            <a:r>
              <a:rPr lang="ru-RU" sz="2000" dirty="0" err="1"/>
              <a:t>Pro</a:t>
            </a:r>
            <a:r>
              <a:rPr lang="ru-RU" sz="2000" dirty="0"/>
              <a:t>", Складской учет "</a:t>
            </a:r>
            <a:r>
              <a:rPr lang="ru-RU" sz="2000" dirty="0" smtClean="0"/>
              <a:t>Склад</a:t>
            </a:r>
            <a:r>
              <a:rPr lang="ru-RU" sz="2000" dirty="0"/>
              <a:t> </a:t>
            </a:r>
            <a:r>
              <a:rPr lang="en-US" sz="2000" dirty="0" smtClean="0"/>
              <a:t>plus</a:t>
            </a:r>
            <a:r>
              <a:rPr lang="ru-RU" sz="2000" dirty="0" smtClean="0"/>
              <a:t>«</a:t>
            </a:r>
            <a:r>
              <a:rPr lang="en-US" sz="2000" dirty="0" smtClean="0"/>
              <a:t> </a:t>
            </a:r>
            <a:r>
              <a:rPr lang="ru-RU" sz="2000" dirty="0" smtClean="0"/>
              <a:t>и другие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ERP: </a:t>
            </a:r>
            <a:r>
              <a:rPr lang="ru-RU" sz="2000" dirty="0" smtClean="0"/>
              <a:t>“</a:t>
            </a:r>
            <a:r>
              <a:rPr lang="ru-RU" sz="2000" dirty="0" err="1" smtClean="0"/>
              <a:t>Галактика”,“</a:t>
            </a:r>
            <a:r>
              <a:rPr lang="ru-RU" sz="2000" dirty="0" err="1"/>
              <a:t>Парус</a:t>
            </a:r>
            <a:r>
              <a:rPr lang="ru-RU" sz="2000" dirty="0" err="1" smtClean="0"/>
              <a:t>”,“</a:t>
            </a:r>
            <a:r>
              <a:rPr lang="ru-RU" sz="2000" dirty="0" err="1"/>
              <a:t>SAP</a:t>
            </a:r>
            <a:r>
              <a:rPr lang="ru-RU" sz="2000" dirty="0"/>
              <a:t> R/3</a:t>
            </a:r>
            <a:r>
              <a:rPr lang="ru-RU" sz="2000" dirty="0" smtClean="0"/>
              <a:t>”,“</a:t>
            </a:r>
            <a:r>
              <a:rPr lang="ru-RU" sz="2000" dirty="0"/>
              <a:t>БОСС</a:t>
            </a:r>
            <a:r>
              <a:rPr lang="ru-RU" sz="2000" dirty="0" smtClean="0"/>
              <a:t>”,“</a:t>
            </a:r>
            <a:r>
              <a:rPr lang="ru-RU" sz="2000" dirty="0"/>
              <a:t>IRenessans</a:t>
            </a:r>
            <a:r>
              <a:rPr lang="ru-RU" sz="2000" dirty="0" smtClean="0"/>
              <a:t>”,“</a:t>
            </a:r>
            <a:r>
              <a:rPr lang="ru-RU" sz="2000" dirty="0"/>
              <a:t>1C УПП</a:t>
            </a:r>
            <a:r>
              <a:rPr lang="ru-RU" sz="2000" dirty="0" smtClean="0"/>
              <a:t>”.</a:t>
            </a:r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r>
              <a:rPr lang="ru-RU" sz="2000" b="1" dirty="0" smtClean="0"/>
              <a:t>MES</a:t>
            </a:r>
            <a:r>
              <a:rPr lang="ru-RU" sz="2000" dirty="0" smtClean="0"/>
              <a:t> </a:t>
            </a:r>
            <a:r>
              <a:rPr lang="en-US" sz="2000" dirty="0" smtClean="0"/>
              <a:t>:</a:t>
            </a:r>
            <a:r>
              <a:rPr lang="ru-RU" sz="2000" dirty="0" smtClean="0"/>
              <a:t> </a:t>
            </a:r>
            <a:r>
              <a:rPr lang="ru-RU" sz="2000" dirty="0"/>
              <a:t>«ФОБОС</a:t>
            </a:r>
            <a:r>
              <a:rPr lang="ru-RU" sz="2000" dirty="0" smtClean="0"/>
              <a:t>»,MES </a:t>
            </a:r>
            <a:r>
              <a:rPr lang="ru-RU" sz="2000" dirty="0"/>
              <a:t>система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«</a:t>
            </a:r>
            <a:r>
              <a:rPr lang="ru-RU" sz="2000" dirty="0"/>
              <a:t>MES-T2 2020», </a:t>
            </a:r>
            <a:r>
              <a:rPr lang="en-US" sz="2000" dirty="0" smtClean="0"/>
              <a:t>Lean </a:t>
            </a:r>
            <a:r>
              <a:rPr lang="en-US" sz="2000" dirty="0"/>
              <a:t>ERP</a:t>
            </a:r>
            <a:r>
              <a:rPr lang="ru-RU" sz="2000" dirty="0"/>
              <a:t> «</a:t>
            </a:r>
            <a:r>
              <a:rPr lang="en-US" sz="2000" dirty="0"/>
              <a:t>SC Mo</a:t>
            </a:r>
            <a:r>
              <a:rPr lang="ru-RU" sz="2000" dirty="0"/>
              <a:t>»,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err="1" smtClean="0"/>
              <a:t>Malahit</a:t>
            </a:r>
            <a:r>
              <a:rPr lang="ru-RU" sz="2000" dirty="0"/>
              <a:t>.</a:t>
            </a:r>
            <a:r>
              <a:rPr lang="en-US" sz="2000" dirty="0"/>
              <a:t>MES</a:t>
            </a:r>
            <a:r>
              <a:rPr lang="ru-RU" sz="2000" dirty="0"/>
              <a:t>12, «АЙЛЭНД»,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err="1" smtClean="0"/>
              <a:t>Wonderware</a:t>
            </a:r>
            <a:r>
              <a:rPr lang="ru-RU" sz="2000" dirty="0" smtClean="0"/>
              <a:t> </a:t>
            </a:r>
            <a:r>
              <a:rPr lang="ru-RU" sz="2000" dirty="0" err="1"/>
              <a:t>MESSoftware</a:t>
            </a:r>
            <a:r>
              <a:rPr lang="ru-RU" sz="2000" dirty="0"/>
              <a:t> 2012.</a:t>
            </a:r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/>
              <a:t>5</a:t>
            </a:fld>
            <a:endParaRPr lang="ru-RU" sz="1600" b="1" dirty="0"/>
          </a:p>
        </p:txBody>
      </p:sp>
      <p:pic>
        <p:nvPicPr>
          <p:cNvPr id="5123" name="Picture 3" descr="C:\Documents and Settings\nabka\Рабочий стол\w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85399"/>
            <a:ext cx="2736304" cy="775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Documents and Settings\nabka\Рабочий стол\tmware-warehouse-management-system-warehouse-management-system-363389-FG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041" y="1409043"/>
            <a:ext cx="2592288" cy="132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Documents and Settings\nabka\Рабочий стол\Ross_Enterpri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55" y="3528451"/>
            <a:ext cx="1178754" cy="569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Documents and Settings\nabka\Рабочий стол\sa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034" y="3528451"/>
            <a:ext cx="1333500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Documents and Settings\nabka\Рабочий стол\галлактика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3" y="3542128"/>
            <a:ext cx="1584176" cy="557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Documents and Settings\nabka\Рабочий стол\bos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232" y="3507186"/>
            <a:ext cx="1524000" cy="63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Documents and Settings\nabka\Рабочий стол\Logo1C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243" y="3522719"/>
            <a:ext cx="1253141" cy="547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Documents and Settings\nabka\Рабочий стол\парус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501008"/>
            <a:ext cx="704773" cy="569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Documents and Settings\nabka\Рабочий стол\me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76" y="4437112"/>
            <a:ext cx="2495208" cy="200776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8410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400" dirty="0"/>
              <a:t>Сравнение методов поиска оптимального состояния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7795592" cy="1730822"/>
          </a:xfrm>
        </p:spPr>
        <p:txBody>
          <a:bodyPr>
            <a:normAutofit/>
          </a:bodyPr>
          <a:lstStyle/>
          <a:p>
            <a:r>
              <a:rPr lang="ru-RU" sz="1600" dirty="0" smtClean="0"/>
              <a:t>1</a:t>
            </a:r>
            <a:r>
              <a:rPr lang="ru-RU" sz="1600" dirty="0"/>
              <a:t>. </a:t>
            </a:r>
            <a:r>
              <a:rPr lang="ru-RU" sz="1600"/>
              <a:t>Метод </a:t>
            </a:r>
            <a:r>
              <a:rPr lang="ru-RU" sz="1600" smtClean="0"/>
              <a:t>поиска </a:t>
            </a:r>
            <a:r>
              <a:rPr lang="ru-RU" sz="1600" dirty="0"/>
              <a:t>минимальной энергии - алгоритм Имитации </a:t>
            </a:r>
            <a:r>
              <a:rPr lang="ru-RU" sz="1600" dirty="0" smtClean="0"/>
              <a:t>отжига</a:t>
            </a:r>
          </a:p>
          <a:p>
            <a:r>
              <a:rPr lang="ru-RU" sz="1600" dirty="0" smtClean="0"/>
              <a:t>2</a:t>
            </a:r>
            <a:r>
              <a:rPr lang="ru-RU" sz="1600" dirty="0"/>
              <a:t>. Метод естественного отбора - Генетический </a:t>
            </a:r>
            <a:r>
              <a:rPr lang="ru-RU" sz="1600" dirty="0" smtClean="0"/>
              <a:t>алгоритм</a:t>
            </a:r>
          </a:p>
          <a:p>
            <a:r>
              <a:rPr lang="ru-RU" sz="1600" dirty="0" smtClean="0"/>
              <a:t>3</a:t>
            </a:r>
            <a:r>
              <a:rPr lang="ru-RU" sz="1600" dirty="0"/>
              <a:t>. Метод ветвей и границ – алгоритм </a:t>
            </a:r>
            <a:r>
              <a:rPr lang="ru-RU" sz="1600" dirty="0" err="1" smtClean="0"/>
              <a:t>Балаша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А </a:t>
            </a:r>
            <a:r>
              <a:rPr lang="ru-RU" sz="1600" dirty="0"/>
              <a:t>так же методы и алгоритмы градиентного спуска и скалолаза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/>
              <a:t>6</a:t>
            </a:fld>
            <a:endParaRPr lang="ru-RU" sz="1600" b="1" dirty="0"/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669" y="2852936"/>
            <a:ext cx="2231787" cy="1467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C:\Documents and Settings\nabka\Рабочий стол\градиентный спуск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37" y="4782109"/>
            <a:ext cx="2220819" cy="13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08991" y="6237312"/>
            <a:ext cx="1525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Имитация отжига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857918" y="6265006"/>
            <a:ext cx="1977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Генетический алгоритм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28184" y="4417367"/>
            <a:ext cx="2669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Метод ветвей и границ </a:t>
            </a:r>
            <a:r>
              <a:rPr lang="ru-RU" sz="1400" dirty="0" err="1" smtClean="0"/>
              <a:t>Балаша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372200" y="6237311"/>
            <a:ext cx="2297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Метод градиентного спуска</a:t>
            </a:r>
            <a:endParaRPr lang="ru-RU" sz="1400" dirty="0"/>
          </a:p>
        </p:txBody>
      </p:sp>
      <p:pic>
        <p:nvPicPr>
          <p:cNvPr id="4099" name="Picture 3" descr="X:\СГТУ учеба\диссертация магистра НИРМ\ДИССЕР\генетический алгоритм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782" y="2852936"/>
            <a:ext cx="2887401" cy="3244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X:\СГТУ учеба\диссертация магистра НИРМ\ДИССЕР\алгоритм отжига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2674345" cy="3244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233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204" y="116632"/>
            <a:ext cx="8686800" cy="838200"/>
          </a:xfrm>
        </p:spPr>
        <p:txBody>
          <a:bodyPr>
            <a:noAutofit/>
          </a:bodyPr>
          <a:lstStyle/>
          <a:p>
            <a:r>
              <a:rPr lang="ru-RU" sz="2400" dirty="0"/>
              <a:t>Сравнение </a:t>
            </a:r>
            <a:r>
              <a:rPr lang="ru-RU" sz="2400" dirty="0" smtClean="0"/>
              <a:t> методов  автоматической  идентификации номенклатуры.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86800" cy="194684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1</a:t>
            </a:r>
            <a:r>
              <a:rPr lang="ru-RU" sz="2000" dirty="0"/>
              <a:t>. Контактные методы: магнитная карта, </a:t>
            </a:r>
            <a:r>
              <a:rPr lang="ru-RU" sz="2000" dirty="0" smtClean="0"/>
              <a:t>чип-карта</a:t>
            </a:r>
          </a:p>
          <a:p>
            <a:r>
              <a:rPr lang="ru-RU" sz="2000" dirty="0" smtClean="0"/>
              <a:t>2</a:t>
            </a:r>
            <a:r>
              <a:rPr lang="ru-RU" sz="2000" dirty="0"/>
              <a:t>. Бесконтактные методы: штрих-код, 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Matrix</a:t>
            </a:r>
            <a:r>
              <a:rPr lang="ru-RU" sz="2000" dirty="0"/>
              <a:t>, QR код, RFID, </a:t>
            </a:r>
            <a:r>
              <a:rPr lang="ru-RU" sz="2000" dirty="0" smtClean="0"/>
              <a:t>RTLS</a:t>
            </a:r>
          </a:p>
          <a:p>
            <a:r>
              <a:rPr lang="ru-RU" sz="2000" dirty="0" smtClean="0"/>
              <a:t>3</a:t>
            </a:r>
            <a:r>
              <a:rPr lang="ru-RU" sz="2000" dirty="0"/>
              <a:t>. Биометрические </a:t>
            </a:r>
            <a:r>
              <a:rPr lang="ru-RU" sz="2000" dirty="0" smtClean="0"/>
              <a:t>технологии: распознавание </a:t>
            </a:r>
            <a:r>
              <a:rPr lang="ru-RU" sz="2000" dirty="0"/>
              <a:t>голоса, идентификация по </a:t>
            </a:r>
            <a:r>
              <a:rPr lang="ru-RU" sz="2000" dirty="0" smtClean="0"/>
              <a:t>радужной оболочке </a:t>
            </a:r>
            <a:r>
              <a:rPr lang="ru-RU" sz="2000" dirty="0"/>
              <a:t>глаза, распознавание </a:t>
            </a:r>
            <a:r>
              <a:rPr lang="ru-RU" sz="2000" dirty="0" smtClean="0"/>
              <a:t>лица и другие.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/>
              <a:t>7</a:t>
            </a:fld>
            <a:endParaRPr lang="ru-RU" sz="1600" b="1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1728192" cy="562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61" y="4293096"/>
            <a:ext cx="1618099" cy="1734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173" y="3291732"/>
            <a:ext cx="3528392" cy="2012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152" y="3284984"/>
            <a:ext cx="2167062" cy="266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956316" y="3847332"/>
            <a:ext cx="118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штрих-код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6316" y="609329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Matrix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864580" y="5373216"/>
            <a:ext cx="8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QR код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32789" y="6011996"/>
            <a:ext cx="129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RFID</a:t>
            </a:r>
            <a:r>
              <a:rPr lang="en-US" dirty="0" smtClean="0"/>
              <a:t> </a:t>
            </a:r>
            <a:r>
              <a:rPr lang="ru-RU" dirty="0" smtClean="0"/>
              <a:t>метка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1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6352" y="1412776"/>
            <a:ext cx="1512168" cy="288032"/>
          </a:xfrm>
        </p:spPr>
        <p:txBody>
          <a:bodyPr>
            <a:normAutofit fontScale="90000"/>
          </a:bodyPr>
          <a:lstStyle/>
          <a:p>
            <a:r>
              <a:rPr lang="ru-RU" sz="1400" dirty="0" smtClean="0"/>
              <a:t>Модель </a:t>
            </a:r>
            <a:r>
              <a:rPr lang="en-US" sz="1400" dirty="0" smtClean="0"/>
              <a:t>MVC</a:t>
            </a:r>
            <a:endParaRPr lang="ru-RU" sz="1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b="1" smtClean="0"/>
              <a:t>8</a:t>
            </a:fld>
            <a:endParaRPr lang="ru-RU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47664" y="1249180"/>
            <a:ext cx="48168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Для реализации использовался</a:t>
            </a:r>
            <a:r>
              <a:rPr lang="en-US" sz="2000" dirty="0" smtClean="0"/>
              <a:t> </a:t>
            </a:r>
            <a:r>
              <a:rPr lang="ru-RU" sz="2000" dirty="0" smtClean="0"/>
              <a:t>язык программирования </a:t>
            </a:r>
            <a:r>
              <a:rPr lang="ru-RU" sz="2000" dirty="0" err="1" smtClean="0"/>
              <a:t>Java</a:t>
            </a:r>
            <a:r>
              <a:rPr lang="en-US" sz="2000" dirty="0" smtClean="0"/>
              <a:t>.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pPr algn="just"/>
            <a:r>
              <a:rPr lang="ru-RU" sz="2000" dirty="0" smtClean="0"/>
              <a:t>Среда разработки </a:t>
            </a:r>
            <a:r>
              <a:rPr lang="ru-RU" sz="2000" dirty="0" err="1" smtClean="0"/>
              <a:t>NetBeans</a:t>
            </a:r>
            <a:r>
              <a:rPr lang="ru-RU" sz="2000" dirty="0" smtClean="0"/>
              <a:t> 8.2. </a:t>
            </a:r>
          </a:p>
          <a:p>
            <a:pPr algn="just"/>
            <a:r>
              <a:rPr lang="ru-RU" sz="2000" dirty="0" smtClean="0"/>
              <a:t>Шаблон проектирования MVC. </a:t>
            </a:r>
            <a:endParaRPr lang="en-US" sz="2000" dirty="0" smtClean="0"/>
          </a:p>
          <a:p>
            <a:pPr algn="just"/>
            <a:r>
              <a:rPr lang="en-US" sz="2000" dirty="0" smtClean="0"/>
              <a:t>Web –</a:t>
            </a:r>
            <a:r>
              <a:rPr lang="ru-RU" sz="2000" dirty="0" smtClean="0"/>
              <a:t>сервер</a:t>
            </a:r>
            <a:r>
              <a:rPr lang="en-US" sz="2000" dirty="0" smtClean="0"/>
              <a:t> Tomcat</a:t>
            </a:r>
            <a:r>
              <a:rPr lang="en-US" sz="2000" dirty="0"/>
              <a:t>.</a:t>
            </a:r>
            <a:endParaRPr lang="ru-RU" sz="2000" dirty="0" smtClean="0"/>
          </a:p>
          <a:p>
            <a:pPr algn="just"/>
            <a:r>
              <a:rPr lang="ru-RU" sz="2000" dirty="0" smtClean="0"/>
              <a:t>Другие технологии</a:t>
            </a:r>
            <a:r>
              <a:rPr lang="en-US" sz="2000" dirty="0" smtClean="0"/>
              <a:t>:</a:t>
            </a:r>
            <a:r>
              <a:rPr lang="ru-RU" sz="2000" dirty="0" smtClean="0"/>
              <a:t> JSP, HTML, CSS, </a:t>
            </a:r>
            <a:r>
              <a:rPr lang="ru-RU" sz="2000" dirty="0" err="1" smtClean="0"/>
              <a:t>JavaScript</a:t>
            </a:r>
            <a:r>
              <a:rPr lang="en-US" sz="2000" dirty="0" smtClean="0"/>
              <a:t>, </a:t>
            </a:r>
            <a:r>
              <a:rPr lang="ru-RU" sz="2000" dirty="0" smtClean="0"/>
              <a:t>AJAX</a:t>
            </a:r>
            <a:r>
              <a:rPr lang="en-US" sz="2000" dirty="0" smtClean="0"/>
              <a:t>.</a:t>
            </a:r>
            <a:r>
              <a:rPr lang="ru-RU" sz="2000" dirty="0" smtClean="0"/>
              <a:t> </a:t>
            </a:r>
          </a:p>
          <a:p>
            <a:pPr algn="just"/>
            <a:r>
              <a:rPr lang="ru-RU" sz="2000" dirty="0" smtClean="0"/>
              <a:t>Библиотеки </a:t>
            </a:r>
            <a:r>
              <a:rPr lang="ru-RU" sz="2000" dirty="0" err="1" smtClean="0"/>
              <a:t>jQuery</a:t>
            </a:r>
            <a:r>
              <a:rPr lang="ru-RU" sz="2000" dirty="0" smtClean="0"/>
              <a:t>, </a:t>
            </a:r>
            <a:r>
              <a:rPr lang="en-US" sz="2000" dirty="0" smtClean="0"/>
              <a:t>JSTL, JAWIN</a:t>
            </a:r>
            <a:r>
              <a:rPr lang="ru-RU" sz="2000" dirty="0" smtClean="0"/>
              <a:t>. </a:t>
            </a:r>
          </a:p>
          <a:p>
            <a:pPr algn="just"/>
            <a:r>
              <a:rPr lang="ru-RU" sz="2000" dirty="0" smtClean="0"/>
              <a:t>Для хранения данных использовалась реляционная база данных </a:t>
            </a:r>
            <a:r>
              <a:rPr lang="ru-RU" sz="2000" dirty="0" err="1" smtClean="0"/>
              <a:t>MySQL</a:t>
            </a:r>
            <a:r>
              <a:rPr lang="en-US" sz="2000" dirty="0" smtClean="0"/>
              <a:t>.</a:t>
            </a:r>
            <a:r>
              <a:rPr lang="ru-RU" sz="2000" dirty="0" smtClean="0"/>
              <a:t> 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Для </a:t>
            </a:r>
            <a:r>
              <a:rPr lang="ru-RU" sz="2000" dirty="0"/>
              <a:t>учета инструментов на складе «</a:t>
            </a:r>
            <a:r>
              <a:rPr lang="ru-RU" sz="2000" dirty="0" smtClean="0"/>
              <a:t>Инструментальная раздаточная </a:t>
            </a:r>
            <a:r>
              <a:rPr lang="ru-RU" sz="2000" dirty="0"/>
              <a:t>кладовая» была разработана система  на базе платформы 1С </a:t>
            </a:r>
            <a:r>
              <a:rPr lang="ru-RU" sz="2000" dirty="0" smtClean="0"/>
              <a:t>Предприятие. Для </a:t>
            </a:r>
            <a:r>
              <a:rPr lang="ru-RU" sz="2000" dirty="0"/>
              <a:t>хранения </a:t>
            </a:r>
            <a:r>
              <a:rPr lang="ru-RU" sz="2000" dirty="0" smtClean="0"/>
              <a:t>информации использовалась </a:t>
            </a:r>
            <a:r>
              <a:rPr lang="ru-RU" sz="2000" smtClean="0"/>
              <a:t>база  данных 1С</a:t>
            </a:r>
            <a:r>
              <a:rPr lang="ru-RU" sz="2000" dirty="0"/>
              <a:t>.</a:t>
            </a:r>
          </a:p>
          <a:p>
            <a:endParaRPr lang="ru-RU" sz="1200" dirty="0"/>
          </a:p>
        </p:txBody>
      </p:sp>
      <p:pic>
        <p:nvPicPr>
          <p:cNvPr id="8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3600400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Documents and Settings\nabka\Рабочий стол\java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436" y="4312738"/>
            <a:ext cx="1800572" cy="135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nabka\Рабочий стол\1с упп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12738"/>
            <a:ext cx="1656184" cy="135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75538" y="260648"/>
            <a:ext cx="8686800" cy="838200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Информационная система технической подготовки предприятия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875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604" y="116632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Структура базы данных приложения </a:t>
            </a:r>
            <a:r>
              <a:rPr lang="en-US" sz="2800" dirty="0" smtClean="0"/>
              <a:t>MYSQL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(27 </a:t>
            </a:r>
            <a:r>
              <a:rPr lang="ru-RU" sz="2800" dirty="0" smtClean="0"/>
              <a:t>сущностей)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b="1" smtClean="0"/>
              <a:t>9</a:t>
            </a:fld>
            <a:endParaRPr lang="ru-RU" sz="1400" b="1" dirty="0"/>
          </a:p>
        </p:txBody>
      </p:sp>
      <p:pic>
        <p:nvPicPr>
          <p:cNvPr id="5122" name="Picture 2" descr="X:\СГТУ учеба\диссертация магистра НИРМ\НИРМ4\схем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60" y="1196752"/>
            <a:ext cx="8561012" cy="5252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4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Трек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5048</TotalTime>
  <Words>725</Words>
  <Application>Microsoft Office PowerPoint</Application>
  <PresentationFormat>Экран (4:3)</PresentationFormat>
  <Paragraphs>115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Трек</vt:lpstr>
      <vt:lpstr>Ковалева Алексея Светославовича</vt:lpstr>
      <vt:lpstr>Объект, предмет и актуальность исследований</vt:lpstr>
      <vt:lpstr>Презентация PowerPoint</vt:lpstr>
      <vt:lpstr>Цель и задачи исследования</vt:lpstr>
      <vt:lpstr>аналоги программных комплексов  </vt:lpstr>
      <vt:lpstr>Сравнение методов поиска оптимального состояния</vt:lpstr>
      <vt:lpstr>Сравнение  методов  автоматической  идентификации номенклатуры.</vt:lpstr>
      <vt:lpstr>Модель MVC</vt:lpstr>
      <vt:lpstr>Структура базы данных приложения MYSQL (27 сущностей) </vt:lpstr>
      <vt:lpstr>Структура JSP страниц приложения</vt:lpstr>
      <vt:lpstr>Апробация информационной системы на на базе цехового участка по литью алюминиевых изделий</vt:lpstr>
      <vt:lpstr>Акт внедрения АО «Нефтемаш»-САПКОН разработанной информационной системы</vt:lpstr>
      <vt:lpstr>Оценка эффективности</vt:lpstr>
      <vt:lpstr>Перспективы разработки информационной  системы</vt:lpstr>
      <vt:lpstr>Публикации по теме выпускной квалификационной работы магистра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Ковалева Алексея Светославовича</dc:title>
  <dc:creator>Aleksey</dc:creator>
  <cp:lastModifiedBy>-</cp:lastModifiedBy>
  <cp:revision>165</cp:revision>
  <dcterms:modified xsi:type="dcterms:W3CDTF">2017-06-24T06:54:53Z</dcterms:modified>
</cp:coreProperties>
</file>