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7.xml"/><Relationship Id="rId33" Type="http://schemas.openxmlformats.org/officeDocument/2006/relationships/font" Target="fonts/Lato-regular.fntdata"/><Relationship Id="rId10" Type="http://schemas.openxmlformats.org/officeDocument/2006/relationships/slide" Target="slides/slide6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9.xml"/><Relationship Id="rId35" Type="http://schemas.openxmlformats.org/officeDocument/2006/relationships/font" Target="fonts/Lato-italic.fntdata"/><Relationship Id="rId12" Type="http://schemas.openxmlformats.org/officeDocument/2006/relationships/slide" Target="slides/slide8.xml"/><Relationship Id="rId34" Type="http://schemas.openxmlformats.org/officeDocument/2006/relationships/font" Target="fonts/Lat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Lat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ERD -</a:t>
            </a:r>
            <a:br>
              <a:rPr lang="en"/>
            </a:br>
            <a:r>
              <a:rPr lang="en"/>
              <a:t>Entity Relationship Diagram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guide by Allen Woodall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375" y="990600"/>
            <a:ext cx="466725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812" y="152400"/>
            <a:ext cx="542036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425" y="152400"/>
            <a:ext cx="620915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587" y="152400"/>
            <a:ext cx="636281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75" y="1343025"/>
            <a:ext cx="802005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175" y="152400"/>
            <a:ext cx="637964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037" y="152400"/>
            <a:ext cx="575191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712" y="152400"/>
            <a:ext cx="446057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675" y="228600"/>
            <a:ext cx="6724650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387" y="1414462"/>
            <a:ext cx="599122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2291700" y="311450"/>
            <a:ext cx="4560600" cy="96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Types of ERD’s</a:t>
            </a:r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3312750" y="1460250"/>
            <a:ext cx="2518500" cy="222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Chen’s Notation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Barker’s Notation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Bachman Notation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Martin Notation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5" y="894949"/>
            <a:ext cx="4622725" cy="335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4">
            <a:alphaModFix/>
          </a:blip>
          <a:srcRect b="7278" l="15634" r="6580" t="0"/>
          <a:stretch/>
        </p:blipFill>
        <p:spPr>
          <a:xfrm>
            <a:off x="4975925" y="707912"/>
            <a:ext cx="2153875" cy="37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5">
            <a:alphaModFix/>
          </a:blip>
          <a:srcRect b="13604" l="23661" r="9649" t="15943"/>
          <a:stretch/>
        </p:blipFill>
        <p:spPr>
          <a:xfrm>
            <a:off x="7276325" y="1878199"/>
            <a:ext cx="1593899" cy="138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787" y="209550"/>
            <a:ext cx="6448425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712" y="342900"/>
            <a:ext cx="6886575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150" y="928687"/>
            <a:ext cx="5781675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1202375" y="2400850"/>
            <a:ext cx="646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Entity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038725" y="1246375"/>
            <a:ext cx="9045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Attribute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16800" y="3632900"/>
            <a:ext cx="19473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Primary Key Attribute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4123025" y="3620000"/>
            <a:ext cx="17577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Partial Key Attribute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3640550" y="1677200"/>
            <a:ext cx="16629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Weak Relationship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7310800" y="2435187"/>
            <a:ext cx="13095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Weak Entity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3183950" y="2090600"/>
            <a:ext cx="12579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Partial Part.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4734975" y="2090600"/>
            <a:ext cx="10596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Total Part.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100" y="152400"/>
            <a:ext cx="580980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600" y="1395412"/>
            <a:ext cx="259080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712" y="1657350"/>
            <a:ext cx="383857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650" y="152400"/>
            <a:ext cx="502470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986" y="0"/>
            <a:ext cx="718001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4294967295" type="title"/>
          </p:nvPr>
        </p:nvSpPr>
        <p:spPr>
          <a:xfrm>
            <a:off x="1973400" y="162750"/>
            <a:ext cx="5197200" cy="76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Why do we use ERD’s?</a:t>
            </a:r>
          </a:p>
        </p:txBody>
      </p:sp>
      <p:sp>
        <p:nvSpPr>
          <p:cNvPr id="105" name="Shape 105"/>
          <p:cNvSpPr txBox="1"/>
          <p:nvPr>
            <p:ph idx="4294967295" type="title"/>
          </p:nvPr>
        </p:nvSpPr>
        <p:spPr>
          <a:xfrm>
            <a:off x="1973400" y="1006525"/>
            <a:ext cx="5197200" cy="359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Model data in terms of the different types/categories and their relationships to each other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Share information on the types of data stored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Provide a model for database design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Reveal ambiguities and other data items that the system needs to store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6"/>
            <a:ext cx="4254600" cy="481803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2855550" y="687397"/>
            <a:ext cx="3432899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Basic Steps</a:t>
            </a:r>
          </a:p>
        </p:txBody>
      </p:sp>
      <p:sp>
        <p:nvSpPr>
          <p:cNvPr id="112" name="Shape 112"/>
          <p:cNvSpPr txBox="1"/>
          <p:nvPr>
            <p:ph idx="4294967295" type="body"/>
          </p:nvPr>
        </p:nvSpPr>
        <p:spPr>
          <a:xfrm>
            <a:off x="2855550" y="1491350"/>
            <a:ext cx="3432900" cy="297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Clr>
                <a:srgbClr val="B45F06"/>
              </a:buClr>
              <a:buSzPct val="85714"/>
              <a:buFont typeface="Raleway"/>
              <a:buChar char="⇨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Identify the entities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Entities are easy to recognize as they are represented by nouns.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Clr>
                <a:srgbClr val="B45F06"/>
              </a:buClr>
              <a:buSzPct val="85714"/>
              <a:buFont typeface="Raleway"/>
              <a:buChar char="⇨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Identify attributes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These are qualities/values associated with entities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Clr>
                <a:srgbClr val="B45F06"/>
              </a:buClr>
              <a:buSzPct val="85714"/>
              <a:buFont typeface="Raleway"/>
              <a:buChar char="⇨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Identify the relationships between the entities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Relationships are identified by verbs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Clr>
                <a:srgbClr val="B45F06"/>
              </a:buClr>
              <a:buSzPct val="100000"/>
              <a:buFont typeface="Raleway"/>
              <a:buChar char="⇨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Link entities to attributes and link entities together via their relationships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450" y="1543050"/>
            <a:ext cx="49911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