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1" r:id="rId2"/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  <a:srgbClr val="404040"/>
    <a:srgbClr val="FF9933"/>
    <a:srgbClr val="C00000"/>
    <a:srgbClr val="EAEAE9"/>
    <a:srgbClr val="D9D9D9"/>
    <a:srgbClr val="BC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DFA5-C72E-48B4-BD65-8FB13E394A3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7AD0F-B080-459E-BCE0-913228F7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7AD0F-B080-459E-BCE0-913228F7DC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D16F-F366-4A79-AF13-64000DE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71242-DDB3-4A57-9ED6-1EFFF0D6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4578-F988-491E-8B93-86EA3C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41FB-EDA1-451E-BD6D-F1136E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154E-F899-4CC8-B5E8-1C377D0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37D3-28A0-454C-A059-F5B4A15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64F12-7E99-475D-8828-5C4E2DD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163A-FCB9-44DB-9274-02AF61B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1698-A444-494E-A449-358C50F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E4DCE-CA88-495F-85AB-460E907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414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5C67-2D8C-4274-BD80-072DF76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913D-97AD-48E2-AC7D-55B81050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5FE3-FDEA-418C-B78E-7C14C2B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7C18-E231-4035-BDB9-535CC50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A99C-F21D-4996-9D3D-16E084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011624" y="5933637"/>
            <a:ext cx="1004413" cy="692262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5161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3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383568" y="1745066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383568" y="2071828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382804" y="966461"/>
            <a:ext cx="11402817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438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845344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382804" y="466896"/>
            <a:ext cx="11402817" cy="377190"/>
          </a:xfrm>
        </p:spPr>
        <p:txBody>
          <a:bodyPr bIns="0"/>
          <a:lstStyle>
            <a:lvl1pPr>
              <a:defRPr lang="en-US" sz="2438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092398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15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27D-AF96-4D76-8516-2512E79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7687-4C78-40FA-8D5F-CA49206C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3C19-8573-48C0-AA7D-2E7414A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6CFB0-065F-4037-BEF2-E71318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355D2-4817-4B27-AB13-813072B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4333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FB1-C4F3-4A2D-8EDF-6FEB887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967A-50B9-494A-A527-722F4CC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B4AF-85FD-4E1C-AC30-08944F6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4B79-E030-4784-BBF5-73B84A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442E-E6F0-43EE-BC57-E2ECED8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2999-C59D-47E5-B680-922F571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4A3A-BDAE-4DE2-8CE7-27D3C2DC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E30CD-B848-4FE9-BD04-7DC214DD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9E14-0D68-43D0-8CDE-16F3209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F789-4C50-4D70-B9F1-08364C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14A7-329A-4262-9F94-39B097F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83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71C1-B89A-4417-9B3A-37AA8C6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8E2DE-36CC-426E-B52D-6D047843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5B90E-88B7-40A3-9DB3-DB36558D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96B92-9FED-42B2-95B4-CBF40891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3788F-1311-49B8-9456-16FC0DBB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15B03-EC51-4F5B-8DBA-D0E868C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FE68D-C697-479A-9436-75B1157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C10C-B897-4780-80A2-AC905BF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491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1E52-ED36-4532-9012-1D46F5E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8E8F8-B407-4CA7-A566-A84C2E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ABF5-A8B3-42D0-9B9D-17C3084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38C48-06F0-428B-97BA-C2EAF9B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51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D4C42-C4D2-4509-919B-EB532D9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77F3-A6D2-41CF-BBAB-E8C83A6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FBC27-6DED-4BC1-B9A8-1F0BA98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963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D99D-2643-4945-B2F1-75B5AFB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B65A-D5D6-42FA-BEAD-A96C9FF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6A5F2-4B27-4177-8010-F849AA8D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B04E7-3E8F-4764-9312-8EF76D2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E004-4002-4051-91B9-4B66191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3437-A1DC-49CB-8D02-FAD373C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729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675-0A6D-4F07-98DF-E0463CA6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744F-1AA3-4E5B-ADC4-E1CC12E1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5BDA5-4F06-4088-9E91-013A7DA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75F2-D25E-425F-BA6C-90A9245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D220-3F28-4E8A-8E04-E07E8DA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38F2C-AFDA-4F6C-AB43-F4C53CE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997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8759F-7EC3-4C88-B653-27F8063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B6D9F-280A-4469-AA68-AC1471A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17-DDE5-443B-BA8F-6B03361A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3BAC-D7D4-4987-8663-548F244B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F3B5-DC17-43EC-B251-D50C6F38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33" y="1489"/>
          <a:ext cx="1489" cy="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3" y="1489"/>
                        <a:ext cx="1489" cy="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auto">
          <a:xfrm>
            <a:off x="744" y="0"/>
            <a:ext cx="148828" cy="14882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516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38" dirty="0"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35463" y="1688194"/>
            <a:ext cx="3661628" cy="207749"/>
          </a:xfrm>
        </p:spPr>
        <p:txBody>
          <a:bodyPr/>
          <a:lstStyle/>
          <a:p>
            <a:r>
              <a:rPr lang="en-GB" sz="1500" dirty="0"/>
              <a:t>Date: </a:t>
            </a:r>
            <a:r>
              <a:rPr lang="en-US" altLang="zh-CN" sz="1500" dirty="0"/>
              <a:t>Dec</a:t>
            </a:r>
            <a:r>
              <a:rPr lang="en-GB" sz="1500" dirty="0"/>
              <a:t>-2020</a:t>
            </a:r>
            <a:endParaRPr lang="en-GB" altLang="zh-TW" sz="1500" dirty="0"/>
          </a:p>
        </p:txBody>
      </p:sp>
      <p:sp>
        <p:nvSpPr>
          <p:cNvPr id="12" name="Title 20"/>
          <p:cNvSpPr txBox="1">
            <a:spLocks/>
          </p:cNvSpPr>
          <p:nvPr/>
        </p:nvSpPr>
        <p:spPr bwMode="gray">
          <a:xfrm>
            <a:off x="534700" y="410023"/>
            <a:ext cx="11401425" cy="37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175479" rtl="0" eaLnBrk="0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  <a:lvl2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122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22447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83670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4489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38" kern="0" dirty="0"/>
              <a:t>Multi-Tiers Supply Chain Finance – </a:t>
            </a:r>
            <a:r>
              <a:rPr lang="en-US" altLang="zh-CN" sz="2438" kern="0" dirty="0"/>
              <a:t>Roadmap</a:t>
            </a:r>
            <a:endParaRPr lang="en-GB" sz="2438" kern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97525" y="6080977"/>
            <a:ext cx="0" cy="3556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283596" y="292730"/>
            <a:ext cx="65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</a:t>
            </a:r>
            <a:r>
              <a:rPr lang="en-US" altLang="zh-CN" sz="2000" b="1" dirty="0"/>
              <a:t>Roadmap Overview</a:t>
            </a:r>
            <a:endParaRPr lang="en-US" sz="20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26C64A-3426-42F9-A4A8-F2ACE829857C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36C42D-0185-4F47-821B-36314E81E168}"/>
              </a:ext>
            </a:extLst>
          </p:cNvPr>
          <p:cNvSpPr/>
          <p:nvPr/>
        </p:nvSpPr>
        <p:spPr>
          <a:xfrm>
            <a:off x="95250" y="5566608"/>
            <a:ext cx="11918232" cy="875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0BB635-323F-48D6-87C7-D3FE74120039}"/>
              </a:ext>
            </a:extLst>
          </p:cNvPr>
          <p:cNvSpPr/>
          <p:nvPr/>
        </p:nvSpPr>
        <p:spPr>
          <a:xfrm>
            <a:off x="95250" y="3949199"/>
            <a:ext cx="11918232" cy="1583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B36C42D-0185-4F47-821B-36314E81E168}"/>
              </a:ext>
            </a:extLst>
          </p:cNvPr>
          <p:cNvSpPr/>
          <p:nvPr/>
        </p:nvSpPr>
        <p:spPr>
          <a:xfrm>
            <a:off x="95250" y="3212041"/>
            <a:ext cx="11918232" cy="65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669303-00C0-4F51-B185-806D8DBEB6B6}"/>
              </a:ext>
            </a:extLst>
          </p:cNvPr>
          <p:cNvSpPr/>
          <p:nvPr/>
        </p:nvSpPr>
        <p:spPr>
          <a:xfrm>
            <a:off x="95250" y="2483847"/>
            <a:ext cx="11918232" cy="65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602C42-91B9-4EB8-8CDC-BC2782ABE348}"/>
              </a:ext>
            </a:extLst>
          </p:cNvPr>
          <p:cNvSpPr/>
          <p:nvPr/>
        </p:nvSpPr>
        <p:spPr>
          <a:xfrm>
            <a:off x="101009" y="1555693"/>
            <a:ext cx="11918232" cy="88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0C724D-AB69-49F5-9D3D-6BC0636D90DB}"/>
              </a:ext>
            </a:extLst>
          </p:cNvPr>
          <p:cNvSpPr/>
          <p:nvPr/>
        </p:nvSpPr>
        <p:spPr>
          <a:xfrm>
            <a:off x="2409190" y="865371"/>
            <a:ext cx="3988816" cy="4628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F4F3DF4-9DF5-459E-9773-353571B9D137}"/>
              </a:ext>
            </a:extLst>
          </p:cNvPr>
          <p:cNvSpPr/>
          <p:nvPr/>
        </p:nvSpPr>
        <p:spPr>
          <a:xfrm>
            <a:off x="6783841" y="859871"/>
            <a:ext cx="3063196" cy="4453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1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2DD8D76-77D5-4AF4-93F4-C054A6BCAE44}"/>
              </a:ext>
            </a:extLst>
          </p:cNvPr>
          <p:cNvSpPr/>
          <p:nvPr/>
        </p:nvSpPr>
        <p:spPr>
          <a:xfrm>
            <a:off x="10199075" y="859871"/>
            <a:ext cx="1686344" cy="44538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2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09555C7-391B-48BE-A31A-3B7EB3A6FD19}"/>
              </a:ext>
            </a:extLst>
          </p:cNvPr>
          <p:cNvCxnSpPr>
            <a:cxnSpLocks/>
          </p:cNvCxnSpPr>
          <p:nvPr/>
        </p:nvCxnSpPr>
        <p:spPr>
          <a:xfrm>
            <a:off x="6613784" y="657989"/>
            <a:ext cx="0" cy="577472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0801956-4B62-4F8D-B2DF-85D0097D6E9A}"/>
              </a:ext>
            </a:extLst>
          </p:cNvPr>
          <p:cNvCxnSpPr>
            <a:cxnSpLocks/>
          </p:cNvCxnSpPr>
          <p:nvPr/>
        </p:nvCxnSpPr>
        <p:spPr>
          <a:xfrm>
            <a:off x="10062813" y="757311"/>
            <a:ext cx="0" cy="572380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07EC4B3-0373-4959-AFFB-2A90D6E17AF3}"/>
              </a:ext>
            </a:extLst>
          </p:cNvPr>
          <p:cNvSpPr/>
          <p:nvPr/>
        </p:nvSpPr>
        <p:spPr>
          <a:xfrm>
            <a:off x="179468" y="1639294"/>
            <a:ext cx="1993749" cy="74026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Party Management</a:t>
            </a:r>
            <a:endParaRPr lang="en-A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D33D555-D662-4539-8A57-C067FBF5F428}"/>
              </a:ext>
            </a:extLst>
          </p:cNvPr>
          <p:cNvSpPr/>
          <p:nvPr/>
        </p:nvSpPr>
        <p:spPr>
          <a:xfrm>
            <a:off x="171967" y="4055699"/>
            <a:ext cx="1987589" cy="130765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</a:t>
            </a:r>
          </a:p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&amp; Finance </a:t>
            </a:r>
          </a:p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&amp; Payment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2BB49E6-8755-4C75-8C15-6E5DCBADC624}"/>
              </a:ext>
            </a:extLst>
          </p:cNvPr>
          <p:cNvSpPr/>
          <p:nvPr/>
        </p:nvSpPr>
        <p:spPr>
          <a:xfrm>
            <a:off x="169963" y="5678002"/>
            <a:ext cx="1987583" cy="65242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Foundation Process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7906577-CB61-4530-A897-4AD54384FFFA}"/>
              </a:ext>
            </a:extLst>
          </p:cNvPr>
          <p:cNvSpPr/>
          <p:nvPr/>
        </p:nvSpPr>
        <p:spPr>
          <a:xfrm>
            <a:off x="179469" y="2566701"/>
            <a:ext cx="1987590" cy="53212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 On-boarding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E376534-24E2-46E1-9CBE-A5C6218D6D56}"/>
              </a:ext>
            </a:extLst>
          </p:cNvPr>
          <p:cNvSpPr/>
          <p:nvPr/>
        </p:nvSpPr>
        <p:spPr>
          <a:xfrm>
            <a:off x="169984" y="3313354"/>
            <a:ext cx="1987590" cy="47423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E-contract Signing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7FB7460-6B47-49D8-AD9B-1E99E1B9AD00}"/>
              </a:ext>
            </a:extLst>
          </p:cNvPr>
          <p:cNvSpPr/>
          <p:nvPr/>
        </p:nvSpPr>
        <p:spPr>
          <a:xfrm>
            <a:off x="2420698" y="1639299"/>
            <a:ext cx="1777653" cy="3147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Creation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8ADFD46-AACF-44F0-B38F-89235D81AE71}"/>
              </a:ext>
            </a:extLst>
          </p:cNvPr>
          <p:cNvSpPr/>
          <p:nvPr/>
        </p:nvSpPr>
        <p:spPr>
          <a:xfrm>
            <a:off x="4460481" y="1635923"/>
            <a:ext cx="1942213" cy="3147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3B23A4-D5B4-4321-9F55-D8ACF67BD7B7}"/>
              </a:ext>
            </a:extLst>
          </p:cNvPr>
          <p:cNvSpPr/>
          <p:nvPr/>
        </p:nvSpPr>
        <p:spPr>
          <a:xfrm>
            <a:off x="2420698" y="2055594"/>
            <a:ext cx="1777652" cy="3063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Invitation 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C694F93-CB19-421C-A076-F8BD5B9B534E}"/>
              </a:ext>
            </a:extLst>
          </p:cNvPr>
          <p:cNvSpPr/>
          <p:nvPr/>
        </p:nvSpPr>
        <p:spPr>
          <a:xfrm>
            <a:off x="2421298" y="2543841"/>
            <a:ext cx="1398601" cy="5321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Asset-Fund Relationship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C57344C-5C10-4DA3-ACE7-1FD600EC07A4}"/>
              </a:ext>
            </a:extLst>
          </p:cNvPr>
          <p:cNvSpPr/>
          <p:nvPr/>
        </p:nvSpPr>
        <p:spPr>
          <a:xfrm>
            <a:off x="2420910" y="3277584"/>
            <a:ext cx="1406609" cy="5355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E-Contract Signing Subscription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E67F5DF-3C52-4B0D-BA93-48671BD2C9D0}"/>
              </a:ext>
            </a:extLst>
          </p:cNvPr>
          <p:cNvSpPr/>
          <p:nvPr/>
        </p:nvSpPr>
        <p:spPr>
          <a:xfrm>
            <a:off x="5410260" y="3285819"/>
            <a:ext cx="992434" cy="5272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 Contract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E056A12-9847-474A-AF02-8D2F25E25927}"/>
              </a:ext>
            </a:extLst>
          </p:cNvPr>
          <p:cNvSpPr/>
          <p:nvPr/>
        </p:nvSpPr>
        <p:spPr>
          <a:xfrm>
            <a:off x="2416810" y="4028841"/>
            <a:ext cx="1146771" cy="3939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the issuance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99D1DB1-99A7-48C3-8D84-5DB301CCA72B}"/>
              </a:ext>
            </a:extLst>
          </p:cNvPr>
          <p:cNvSpPr/>
          <p:nvPr/>
        </p:nvSpPr>
        <p:spPr>
          <a:xfrm>
            <a:off x="2435342" y="4481637"/>
            <a:ext cx="1131586" cy="3939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 Token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BB60DC2-26B3-413C-A403-C9E1D1B83098}"/>
              </a:ext>
            </a:extLst>
          </p:cNvPr>
          <p:cNvSpPr/>
          <p:nvPr/>
        </p:nvSpPr>
        <p:spPr>
          <a:xfrm>
            <a:off x="5039324" y="4481638"/>
            <a:ext cx="1362602" cy="39398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 Token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3031F70-102B-40A7-89D3-2D56A7DC7369}"/>
              </a:ext>
            </a:extLst>
          </p:cNvPr>
          <p:cNvSpPr/>
          <p:nvPr/>
        </p:nvSpPr>
        <p:spPr>
          <a:xfrm>
            <a:off x="5123664" y="2553781"/>
            <a:ext cx="1278262" cy="52375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 Finance Parameters 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9C479AF-DD36-4DD8-B4A1-FD24B3547B62}"/>
              </a:ext>
            </a:extLst>
          </p:cNvPr>
          <p:cNvSpPr/>
          <p:nvPr/>
        </p:nvSpPr>
        <p:spPr>
          <a:xfrm>
            <a:off x="3893201" y="2544496"/>
            <a:ext cx="1131241" cy="53146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a facility line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441CD2F-D14B-47BD-AF85-2A86DF9B4AF7}"/>
              </a:ext>
            </a:extLst>
          </p:cNvPr>
          <p:cNvSpPr/>
          <p:nvPr/>
        </p:nvSpPr>
        <p:spPr>
          <a:xfrm>
            <a:off x="6783840" y="2559751"/>
            <a:ext cx="3067953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Supplier Whitelist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DAC658E-74ED-4A37-8320-89F88F920DFE}"/>
              </a:ext>
            </a:extLst>
          </p:cNvPr>
          <p:cNvSpPr/>
          <p:nvPr/>
        </p:nvSpPr>
        <p:spPr>
          <a:xfrm>
            <a:off x="4459716" y="2052531"/>
            <a:ext cx="1942210" cy="3128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Configuration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3D06E53-D60E-4CB4-8DC5-C6A3C9977909}"/>
              </a:ext>
            </a:extLst>
          </p:cNvPr>
          <p:cNvSpPr/>
          <p:nvPr/>
        </p:nvSpPr>
        <p:spPr>
          <a:xfrm>
            <a:off x="6783841" y="1666182"/>
            <a:ext cx="3057995" cy="394695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Management 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00B2585-A5EA-4F0E-BE0B-F6C579B95D7C}"/>
              </a:ext>
            </a:extLst>
          </p:cNvPr>
          <p:cNvSpPr/>
          <p:nvPr/>
        </p:nvSpPr>
        <p:spPr>
          <a:xfrm>
            <a:off x="4000845" y="3281979"/>
            <a:ext cx="1220656" cy="5355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Signing Authorization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379FFB3-3B64-419F-8FEF-C40E3496825C}"/>
              </a:ext>
            </a:extLst>
          </p:cNvPr>
          <p:cNvSpPr/>
          <p:nvPr/>
        </p:nvSpPr>
        <p:spPr>
          <a:xfrm>
            <a:off x="6802027" y="3296738"/>
            <a:ext cx="3042663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</a:t>
            </a:r>
            <a:r>
              <a:rPr lang="en-AU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 T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emplate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01A2BD7-0CCA-4EA7-B556-11A576BAEAE9}"/>
              </a:ext>
            </a:extLst>
          </p:cNvPr>
          <p:cNvSpPr/>
          <p:nvPr/>
        </p:nvSpPr>
        <p:spPr>
          <a:xfrm>
            <a:off x="3644068" y="4028842"/>
            <a:ext cx="1301783" cy="3904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 </a:t>
            </a:r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CEF12F3-4277-4619-A055-8B32F9B7E97E}"/>
              </a:ext>
            </a:extLst>
          </p:cNvPr>
          <p:cNvSpPr/>
          <p:nvPr/>
        </p:nvSpPr>
        <p:spPr>
          <a:xfrm>
            <a:off x="5024442" y="4018845"/>
            <a:ext cx="1373564" cy="3973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 Acceptance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B8CA726-79FF-450D-B466-C2BB4B239784}"/>
              </a:ext>
            </a:extLst>
          </p:cNvPr>
          <p:cNvSpPr/>
          <p:nvPr/>
        </p:nvSpPr>
        <p:spPr>
          <a:xfrm>
            <a:off x="3660431" y="4481637"/>
            <a:ext cx="1285390" cy="3904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 Token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9D441AA-75F0-464A-AE57-097CF7682B80}"/>
              </a:ext>
            </a:extLst>
          </p:cNvPr>
          <p:cNvSpPr/>
          <p:nvPr/>
        </p:nvSpPr>
        <p:spPr>
          <a:xfrm>
            <a:off x="2397294" y="4973443"/>
            <a:ext cx="1891739" cy="393687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 Finance Application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B4D72CB-9320-4690-AF57-BF2AA8CA28D5}"/>
              </a:ext>
            </a:extLst>
          </p:cNvPr>
          <p:cNvSpPr/>
          <p:nvPr/>
        </p:nvSpPr>
        <p:spPr>
          <a:xfrm>
            <a:off x="6802027" y="5045331"/>
            <a:ext cx="3049766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Prioritized Funder acceptance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44ABD6-4A2E-4D8C-940E-CD5CD38F8E90}"/>
              </a:ext>
            </a:extLst>
          </p:cNvPr>
          <p:cNvSpPr/>
          <p:nvPr/>
        </p:nvSpPr>
        <p:spPr>
          <a:xfrm>
            <a:off x="6802027" y="4536298"/>
            <a:ext cx="3049766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to non-Prioritized Funder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1518F83-ACD7-49E6-AFDA-14B757EACDAB}"/>
              </a:ext>
            </a:extLst>
          </p:cNvPr>
          <p:cNvSpPr/>
          <p:nvPr/>
        </p:nvSpPr>
        <p:spPr>
          <a:xfrm>
            <a:off x="4459716" y="4964753"/>
            <a:ext cx="1917868" cy="398603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 Redemption</a:t>
            </a:r>
          </a:p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Due Date 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DEA2C7E-7B55-4FE1-BE0E-9D723756EB59}"/>
              </a:ext>
            </a:extLst>
          </p:cNvPr>
          <p:cNvSpPr/>
          <p:nvPr/>
        </p:nvSpPr>
        <p:spPr>
          <a:xfrm>
            <a:off x="2409964" y="5668101"/>
            <a:ext cx="1069030" cy="396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Invite Enterprise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068CD82-356C-477C-B045-39D9776E2D24}"/>
              </a:ext>
            </a:extLst>
          </p:cNvPr>
          <p:cNvSpPr/>
          <p:nvPr/>
        </p:nvSpPr>
        <p:spPr>
          <a:xfrm>
            <a:off x="4801564" y="5668102"/>
            <a:ext cx="1590725" cy="3895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Enterprise</a:t>
            </a:r>
            <a:r>
              <a:rPr lang="en-AU" altLang="zh-CN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elationship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5ADF957-C2F2-4535-8420-DD8BA6F25FF6}"/>
              </a:ext>
            </a:extLst>
          </p:cNvPr>
          <p:cNvSpPr/>
          <p:nvPr/>
        </p:nvSpPr>
        <p:spPr>
          <a:xfrm>
            <a:off x="2415867" y="6144862"/>
            <a:ext cx="7425959" cy="215800"/>
          </a:xfrm>
          <a:prstGeom prst="roundRect">
            <a:avLst/>
          </a:prstGeom>
          <a:gradFill flip="none" rotWithShape="1">
            <a:gsLst>
              <a:gs pos="60000">
                <a:srgbClr val="7F7F7F"/>
              </a:gs>
              <a:gs pos="50000">
                <a:srgbClr val="404040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Financial Report 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9897AD3-4F32-499A-9519-3301D2C3C5FD}"/>
              </a:ext>
            </a:extLst>
          </p:cNvPr>
          <p:cNvSpPr/>
          <p:nvPr/>
        </p:nvSpPr>
        <p:spPr>
          <a:xfrm>
            <a:off x="3589741" y="5678002"/>
            <a:ext cx="1101076" cy="3807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System Menu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5A3C9AD-8DA2-48D4-933B-67E1B6609877}"/>
              </a:ext>
            </a:extLst>
          </p:cNvPr>
          <p:cNvSpPr/>
          <p:nvPr/>
        </p:nvSpPr>
        <p:spPr>
          <a:xfrm>
            <a:off x="6802027" y="5691433"/>
            <a:ext cx="1379392" cy="351132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Configure Prioritized</a:t>
            </a:r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Funder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F75A2DC-16EC-42EF-BEEE-0D7880291DBB}"/>
              </a:ext>
            </a:extLst>
          </p:cNvPr>
          <p:cNvCxnSpPr>
            <a:cxnSpLocks/>
          </p:cNvCxnSpPr>
          <p:nvPr/>
        </p:nvCxnSpPr>
        <p:spPr>
          <a:xfrm>
            <a:off x="362081" y="1413463"/>
            <a:ext cx="11681402" cy="4024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A1D279B-019D-4C52-AA8A-7033416A7E74}"/>
              </a:ext>
            </a:extLst>
          </p:cNvPr>
          <p:cNvSpPr/>
          <p:nvPr/>
        </p:nvSpPr>
        <p:spPr>
          <a:xfrm>
            <a:off x="8247700" y="5669030"/>
            <a:ext cx="1604320" cy="3967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DB9CA11-37EB-404D-981A-7B3209DCA110}"/>
              </a:ext>
            </a:extLst>
          </p:cNvPr>
          <p:cNvSpPr/>
          <p:nvPr/>
        </p:nvSpPr>
        <p:spPr>
          <a:xfrm>
            <a:off x="6802027" y="4039613"/>
            <a:ext cx="3049766" cy="4235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foreign exchange service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DDBDB32-EE48-4D10-9714-1E6E51635138}"/>
              </a:ext>
            </a:extLst>
          </p:cNvPr>
          <p:cNvSpPr/>
          <p:nvPr/>
        </p:nvSpPr>
        <p:spPr>
          <a:xfrm>
            <a:off x="10198175" y="5751989"/>
            <a:ext cx="1637553" cy="489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207A553-970C-4A76-ACC6-C40D46798C14}"/>
              </a:ext>
            </a:extLst>
          </p:cNvPr>
          <p:cNvSpPr/>
          <p:nvPr/>
        </p:nvSpPr>
        <p:spPr>
          <a:xfrm>
            <a:off x="10247866" y="2581118"/>
            <a:ext cx="1637553" cy="3931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Supplier KYC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E34365D-FA11-4403-9F75-17FDCA977562}"/>
              </a:ext>
            </a:extLst>
          </p:cNvPr>
          <p:cNvSpPr/>
          <p:nvPr/>
        </p:nvSpPr>
        <p:spPr>
          <a:xfrm>
            <a:off x="10247865" y="4025190"/>
            <a:ext cx="1637553" cy="3931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Payment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96278A-DEA8-46AC-BA6D-99FC7A1A10A7}"/>
              </a:ext>
            </a:extLst>
          </p:cNvPr>
          <p:cNvGrpSpPr/>
          <p:nvPr/>
        </p:nvGrpSpPr>
        <p:grpSpPr>
          <a:xfrm>
            <a:off x="3422928" y="6630265"/>
            <a:ext cx="5944387" cy="265287"/>
            <a:chOff x="2408246" y="6523747"/>
            <a:chExt cx="5944387" cy="265287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0A9E7B9-6736-43C0-A5CE-9A93551195F8}"/>
                </a:ext>
              </a:extLst>
            </p:cNvPr>
            <p:cNvSpPr/>
            <p:nvPr/>
          </p:nvSpPr>
          <p:spPr>
            <a:xfrm>
              <a:off x="2408246" y="6582552"/>
              <a:ext cx="144000" cy="144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FBE330E-158E-4BC7-A9EF-8E39D1B19BD7}"/>
                </a:ext>
              </a:extLst>
            </p:cNvPr>
            <p:cNvSpPr/>
            <p:nvPr/>
          </p:nvSpPr>
          <p:spPr>
            <a:xfrm>
              <a:off x="4633547" y="6582552"/>
              <a:ext cx="144000" cy="1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DB540C-F8AF-43D0-B5E4-151B7010BF40}"/>
                </a:ext>
              </a:extLst>
            </p:cNvPr>
            <p:cNvSpPr/>
            <p:nvPr/>
          </p:nvSpPr>
          <p:spPr>
            <a:xfrm>
              <a:off x="6771687" y="6582552"/>
              <a:ext cx="144000" cy="144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E1FF16-097E-441F-84D8-C36C416F8F40}"/>
                </a:ext>
              </a:extLst>
            </p:cNvPr>
            <p:cNvSpPr txBox="1"/>
            <p:nvPr/>
          </p:nvSpPr>
          <p:spPr>
            <a:xfrm>
              <a:off x="6937447" y="6527424"/>
              <a:ext cx="141518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Comment from BU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A31D665-75FE-43D4-B4EC-60B13DBC603A}"/>
                </a:ext>
              </a:extLst>
            </p:cNvPr>
            <p:cNvSpPr txBox="1"/>
            <p:nvPr/>
          </p:nvSpPr>
          <p:spPr>
            <a:xfrm>
              <a:off x="4746798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8B632CA-912F-4A24-9298-50766A23B98D}"/>
                </a:ext>
              </a:extLst>
            </p:cNvPr>
            <p:cNvSpPr txBox="1"/>
            <p:nvPr/>
          </p:nvSpPr>
          <p:spPr>
            <a:xfrm>
              <a:off x="2543833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Footer Placeholder 7">
            <a:extLst>
              <a:ext uri="{FF2B5EF4-FFF2-40B4-BE49-F238E27FC236}">
                <a16:creationId xmlns:a16="http://schemas.microsoft.com/office/drawing/2014/main" id="{847B8831-3D14-44C1-8D35-9008AE40ACD6}"/>
              </a:ext>
            </a:extLst>
          </p:cNvPr>
          <p:cNvSpPr txBox="1">
            <a:spLocks/>
          </p:cNvSpPr>
          <p:nvPr/>
        </p:nvSpPr>
        <p:spPr>
          <a:xfrm>
            <a:off x="11140820" y="6633067"/>
            <a:ext cx="902663" cy="186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679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vLUTOQFeTMY1ydBIgd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139</Words>
  <Application>Microsoft Office PowerPoint</Application>
  <PresentationFormat>宽屏</PresentationFormat>
  <Paragraphs>54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Univers Next for HSBC Light</vt:lpstr>
      <vt:lpstr>Univers Next for HSBC Medium</vt:lpstr>
      <vt:lpstr>等线</vt:lpstr>
      <vt:lpstr>等线 Light</vt:lpstr>
      <vt:lpstr>Arial</vt:lpstr>
      <vt:lpstr>Calibri</vt:lpstr>
      <vt:lpstr>Office 主题​​</vt:lpstr>
      <vt:lpstr>think-cell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</dc:creator>
  <cp:keywords>INTERNAL</cp:keywords>
  <dc:description>INTERNAL</dc:description>
  <cp:lastModifiedBy>weiwei zeng</cp:lastModifiedBy>
  <cp:revision>252</cp:revision>
  <dcterms:created xsi:type="dcterms:W3CDTF">2020-11-19T09:21:56Z</dcterms:created>
  <dcterms:modified xsi:type="dcterms:W3CDTF">2020-12-14T09:06:54Z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