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9"/>
  </p:notesMasterIdLst>
  <p:sldIdLst>
    <p:sldId id="301" r:id="rId3"/>
    <p:sldId id="306" r:id="rId4"/>
    <p:sldId id="311" r:id="rId5"/>
    <p:sldId id="308" r:id="rId6"/>
    <p:sldId id="256" r:id="rId7"/>
    <p:sldId id="316" r:id="rId8"/>
    <p:sldId id="329" r:id="rId9"/>
    <p:sldId id="332" r:id="rId10"/>
    <p:sldId id="312" r:id="rId11"/>
    <p:sldId id="331" r:id="rId12"/>
    <p:sldId id="313" r:id="rId13"/>
    <p:sldId id="314" r:id="rId14"/>
    <p:sldId id="315" r:id="rId15"/>
    <p:sldId id="262" r:id="rId16"/>
    <p:sldId id="257" r:id="rId17"/>
    <p:sldId id="309" r:id="rId18"/>
    <p:sldId id="258" r:id="rId19"/>
    <p:sldId id="260" r:id="rId20"/>
    <p:sldId id="330" r:id="rId21"/>
    <p:sldId id="266" r:id="rId22"/>
    <p:sldId id="259" r:id="rId23"/>
    <p:sldId id="307" r:id="rId24"/>
    <p:sldId id="261" r:id="rId25"/>
    <p:sldId id="263" r:id="rId26"/>
    <p:sldId id="267" r:id="rId27"/>
    <p:sldId id="31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EAEAE9"/>
    <a:srgbClr val="000000"/>
    <a:srgbClr val="7F7F7F"/>
    <a:srgbClr val="A6A6A6"/>
    <a:srgbClr val="404040"/>
    <a:srgbClr val="FF9933"/>
    <a:srgbClr val="D9D9D9"/>
    <a:srgbClr val="BCC2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guide orient="horz" pos="2160"/>
        <p:guide pos="3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DFA5-C72E-48B4-BD65-8FB13E394A3E}" type="datetimeFigureOut">
              <a:rPr lang="zh-CN" altLang="en-US" smtClean="0"/>
              <a:t>2021/1/5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7AD0F-B080-459E-BCE0-913228F7DCCD}" type="slidenum">
              <a:rPr lang="zh-CN" altLang="en-US" smtClean="0"/>
              <a:t>‹#›</a:t>
            </a:fld>
            <a:endParaRPr lang="zh-CN" altLang="en-US"/>
          </a:p>
        </p:txBody>
      </p:sp>
    </p:spTree>
    <p:extLst>
      <p:ext uri="{BB962C8B-B14F-4D97-AF65-F5344CB8AC3E}">
        <p14:creationId xmlns:p14="http://schemas.microsoft.com/office/powerpoint/2010/main" val="128423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E7AD0F-B080-459E-BCE0-913228F7DCCD}" type="slidenum">
              <a:rPr lang="zh-CN" altLang="en-US" smtClean="0"/>
              <a:t>3</a:t>
            </a:fld>
            <a:endParaRPr lang="zh-CN" altLang="en-US"/>
          </a:p>
        </p:txBody>
      </p:sp>
    </p:spTree>
    <p:extLst>
      <p:ext uri="{BB962C8B-B14F-4D97-AF65-F5344CB8AC3E}">
        <p14:creationId xmlns:p14="http://schemas.microsoft.com/office/powerpoint/2010/main" val="411513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E7AD0F-B080-459E-BCE0-913228F7DCCD}" type="slidenum">
              <a:rPr lang="zh-CN" altLang="en-US" smtClean="0"/>
              <a:t>5</a:t>
            </a:fld>
            <a:endParaRPr lang="zh-CN" altLang="en-US"/>
          </a:p>
        </p:txBody>
      </p:sp>
    </p:spTree>
    <p:extLst>
      <p:ext uri="{BB962C8B-B14F-4D97-AF65-F5344CB8AC3E}">
        <p14:creationId xmlns:p14="http://schemas.microsoft.com/office/powerpoint/2010/main" val="946023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E7AD0F-B080-459E-BCE0-913228F7DCCD}" type="slidenum">
              <a:rPr lang="zh-CN" altLang="en-US" smtClean="0"/>
              <a:t>6</a:t>
            </a:fld>
            <a:endParaRPr lang="zh-CN" altLang="en-US"/>
          </a:p>
        </p:txBody>
      </p:sp>
    </p:spTree>
    <p:extLst>
      <p:ext uri="{BB962C8B-B14F-4D97-AF65-F5344CB8AC3E}">
        <p14:creationId xmlns:p14="http://schemas.microsoft.com/office/powerpoint/2010/main" val="1174785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7AD0F-B080-459E-BCE0-913228F7DCCD}" type="slidenum">
              <a:rPr lang="zh-CN" altLang="en-US" smtClean="0"/>
              <a:t>7</a:t>
            </a:fld>
            <a:endParaRPr lang="zh-CN" altLang="en-US"/>
          </a:p>
        </p:txBody>
      </p:sp>
    </p:spTree>
    <p:extLst>
      <p:ext uri="{BB962C8B-B14F-4D97-AF65-F5344CB8AC3E}">
        <p14:creationId xmlns:p14="http://schemas.microsoft.com/office/powerpoint/2010/main" val="413283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7AD0F-B080-459E-BCE0-913228F7DCCD}" type="slidenum">
              <a:rPr lang="zh-CN" altLang="en-US" smtClean="0"/>
              <a:t>8</a:t>
            </a:fld>
            <a:endParaRPr lang="zh-CN" altLang="en-US"/>
          </a:p>
        </p:txBody>
      </p:sp>
    </p:spTree>
    <p:extLst>
      <p:ext uri="{BB962C8B-B14F-4D97-AF65-F5344CB8AC3E}">
        <p14:creationId xmlns:p14="http://schemas.microsoft.com/office/powerpoint/2010/main" val="822034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7AD0F-B080-459E-BCE0-913228F7DCCD}" type="slidenum">
              <a:rPr lang="zh-CN" altLang="en-US" smtClean="0"/>
              <a:t>19</a:t>
            </a:fld>
            <a:endParaRPr lang="zh-CN" altLang="en-US"/>
          </a:p>
        </p:txBody>
      </p:sp>
    </p:spTree>
    <p:extLst>
      <p:ext uri="{BB962C8B-B14F-4D97-AF65-F5344CB8AC3E}">
        <p14:creationId xmlns:p14="http://schemas.microsoft.com/office/powerpoint/2010/main" val="71675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88112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2D16F-F366-4A79-AF13-64000DE036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C71242-DDB3-4A57-9ED6-1EFFF0D6A2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D14578-F988-491E-8B93-86EA3C18E9A5}"/>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7F1F41FB-EDA1-451E-BD6D-F1136E9A86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62154E-F899-4CC8-B5E8-1C377D0D7165}"/>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6629133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337D3-28A0-454C-A059-F5B4A15E0C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364F12-7E99-475D-8828-5C4E2DD74C9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BC163A-FCB9-44DB-9274-02AF61BE979A}"/>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243C1698-A444-494E-A449-358C50FBAC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E4DCE-CA88-495F-85AB-460E9078B2EA}"/>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104744143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D55C67-2D8C-4274-BD80-072DF769EA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B30913D-97AD-48E2-AC7D-55B8105077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1B5FE3-FDEA-418C-B78E-7C14C2BDD526}"/>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65917C18-E231-4035-BDB9-535CC5078F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F1A99C-F21D-4996-9D3D-16E0847BDC3F}"/>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36331010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Page">
    <p:spTree>
      <p:nvGrpSpPr>
        <p:cNvPr id="1" name=""/>
        <p:cNvGrpSpPr/>
        <p:nvPr/>
      </p:nvGrpSpPr>
      <p:grpSpPr>
        <a:xfrm>
          <a:off x="0" y="0"/>
          <a:ext cx="0" cy="0"/>
          <a:chOff x="0" y="0"/>
          <a:chExt cx="0" cy="0"/>
        </a:xfrm>
      </p:grpSpPr>
      <p:pic>
        <p:nvPicPr>
          <p:cNvPr id="176" name="Image"/>
          <p:cNvPicPr>
            <a:picLocks noChangeAspect="1"/>
          </p:cNvPicPr>
          <p:nvPr userDrawn="1"/>
        </p:nvPicPr>
        <p:blipFill rotWithShape="1">
          <a:blip r:embed="rId2">
            <a:extLst>
              <a:ext uri="{28A0092B-C50C-407E-A947-70E740481C1C}">
                <a14:useLocalDpi xmlns:a14="http://schemas.microsoft.com/office/drawing/2010/main" val="0"/>
              </a:ext>
            </a:extLst>
          </a:blip>
          <a:srcRect b="12"/>
          <a:stretch/>
        </p:blipFill>
        <p:spPr>
          <a:xfrm>
            <a:off x="0" y="0"/>
            <a:ext cx="12192000" cy="6858000"/>
          </a:xfrm>
          <a:prstGeom prst="rect">
            <a:avLst/>
          </a:prstGeom>
        </p:spPr>
      </p:pic>
      <p:sp>
        <p:nvSpPr>
          <p:cNvPr id="6" name="Footer Placeholder 5"/>
          <p:cNvSpPr>
            <a:spLocks noGrp="1"/>
          </p:cNvSpPr>
          <p:nvPr>
            <p:ph type="ftr" sz="quarter" idx="10"/>
          </p:nvPr>
        </p:nvSpPr>
        <p:spPr/>
        <p:txBody>
          <a:bodyPr/>
          <a:lstStyle>
            <a:lvl1pPr>
              <a:defRPr>
                <a:solidFill>
                  <a:srgbClr val="D7D8D6"/>
                </a:solidFill>
              </a:defRPr>
            </a:lvl1pPr>
          </a:lstStyle>
          <a:p>
            <a:endParaRPr lang="en-US" dirty="0"/>
          </a:p>
        </p:txBody>
      </p:sp>
      <p:grpSp>
        <p:nvGrpSpPr>
          <p:cNvPr id="24" name="Co-branding logo" hidden="1"/>
          <p:cNvGrpSpPr/>
          <p:nvPr userDrawn="1"/>
        </p:nvGrpSpPr>
        <p:grpSpPr>
          <a:xfrm>
            <a:off x="2011624" y="5933637"/>
            <a:ext cx="1004413" cy="692262"/>
            <a:chOff x="2117251" y="6274418"/>
            <a:chExt cx="1071243" cy="738413"/>
          </a:xfrm>
        </p:grpSpPr>
        <p:cxnSp>
          <p:nvCxnSpPr>
            <p:cNvPr id="26" name="Straight Connector 25" hidden="1"/>
            <p:cNvCxnSpPr/>
            <p:nvPr userDrawn="1"/>
          </p:nvCxnSpPr>
          <p:spPr bwMode="auto">
            <a:xfrm flipH="1">
              <a:off x="2117251" y="6296568"/>
              <a:ext cx="1" cy="694113"/>
            </a:xfrm>
            <a:prstGeom prst="line">
              <a:avLst/>
            </a:prstGeom>
            <a:solidFill>
              <a:schemeClr val="accent1"/>
            </a:solidFill>
            <a:ln w="12700" cap="flat" cmpd="sng" algn="ctr">
              <a:solidFill>
                <a:srgbClr val="FFFFFF"/>
              </a:solidFill>
              <a:prstDash val="solid"/>
              <a:round/>
              <a:headEnd type="none" w="med" len="med"/>
              <a:tailEnd type="none" w="med" len="med"/>
            </a:ln>
            <a:effectLst/>
          </p:spPr>
        </p:cxnSp>
        <p:sp>
          <p:nvSpPr>
            <p:cNvPr id="27" name="Rectangle 26" hidden="1"/>
            <p:cNvSpPr/>
            <p:nvPr userDrawn="1"/>
          </p:nvSpPr>
          <p:spPr bwMode="auto">
            <a:xfrm>
              <a:off x="2192615" y="6274418"/>
              <a:ext cx="995879" cy="738413"/>
            </a:xfrm>
            <a:prstGeom prst="rect">
              <a:avLst/>
            </a:prstGeom>
            <a:solidFill>
              <a:schemeClr val="bg1">
                <a:alpha val="43922"/>
              </a:schemeClr>
            </a:solidFill>
            <a:ln w="6350" cap="flat" cmpd="sng" algn="ctr">
              <a:solidFill>
                <a:srgbClr val="FFFFFF"/>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805161" rtl="0" eaLnBrk="0" fontAlgn="base" latinLnBrk="0" hangingPunct="0">
                <a:lnSpc>
                  <a:spcPct val="100000"/>
                </a:lnSpc>
                <a:spcBef>
                  <a:spcPct val="50000"/>
                </a:spcBef>
                <a:spcAft>
                  <a:spcPct val="0"/>
                </a:spcAft>
                <a:buClrTx/>
                <a:buSzTx/>
                <a:buFontTx/>
                <a:buNone/>
                <a:tabLst/>
              </a:pPr>
              <a:r>
                <a:rPr kumimoji="0" lang="en-US" sz="563" b="0" i="0" u="none" strike="noStrike" cap="none" normalizeH="0" baseline="0" dirty="0">
                  <a:ln>
                    <a:noFill/>
                  </a:ln>
                  <a:solidFill>
                    <a:schemeClr val="tx1"/>
                  </a:solidFill>
                  <a:effectLst/>
                  <a:latin typeface="Arial" charset="0"/>
                </a:rPr>
                <a:t>CO-BRANDING LOGO</a:t>
              </a:r>
            </a:p>
          </p:txBody>
        </p:sp>
      </p:grpSp>
      <p:sp>
        <p:nvSpPr>
          <p:cNvPr id="185" name="Date"/>
          <p:cNvSpPr>
            <a:spLocks noGrp="1"/>
          </p:cNvSpPr>
          <p:nvPr>
            <p:ph type="body" sz="quarter" idx="11" hasCustomPrompt="1"/>
          </p:nvPr>
        </p:nvSpPr>
        <p:spPr>
          <a:xfrm>
            <a:off x="383568" y="1745066"/>
            <a:ext cx="3662074" cy="155812"/>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lang="en-US" sz="1125" b="0" kern="1200" dirty="0" smtClean="0">
                <a:solidFill>
                  <a:srgbClr val="FFFFFF"/>
                </a:solidFill>
                <a:latin typeface="Univers Next for HSBC Light" panose="020B0403030202020203" pitchFamily="34" charset="0"/>
                <a:ea typeface="SimHei"/>
                <a:cs typeface="Arial" charset="0"/>
              </a:defRPr>
            </a:lvl1pPr>
          </a:lstStyle>
          <a:p>
            <a:pPr lvl="0" eaLnBrk="0" hangingPunct="0">
              <a:spcBef>
                <a:spcPct val="20000"/>
              </a:spcBef>
            </a:pPr>
            <a:r>
              <a:rPr lang="en-US" dirty="0"/>
              <a:t>Date: XXXX</a:t>
            </a:r>
          </a:p>
        </p:txBody>
      </p:sp>
      <p:sp>
        <p:nvSpPr>
          <p:cNvPr id="186" name="Prepared by"/>
          <p:cNvSpPr>
            <a:spLocks noGrp="1"/>
          </p:cNvSpPr>
          <p:nvPr>
            <p:ph type="body" sz="quarter" idx="14" hasCustomPrompt="1"/>
          </p:nvPr>
        </p:nvSpPr>
        <p:spPr>
          <a:xfrm>
            <a:off x="383568" y="2071828"/>
            <a:ext cx="3662074" cy="155812"/>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lang="en-US" sz="1125" b="0" kern="1200" dirty="0" smtClean="0">
                <a:solidFill>
                  <a:srgbClr val="FFFFFF"/>
                </a:solidFill>
                <a:latin typeface="Univers Next for HSBC Light" panose="020B0403030202020203" pitchFamily="34" charset="0"/>
                <a:ea typeface="SimHei"/>
                <a:cs typeface="Arial" charset="0"/>
              </a:defRPr>
            </a:lvl1pPr>
          </a:lstStyle>
          <a:p>
            <a:pPr lvl="0" eaLnBrk="0" hangingPunct="0">
              <a:spcBef>
                <a:spcPct val="20000"/>
              </a:spcBef>
            </a:pPr>
            <a:r>
              <a:rPr lang="en-US" dirty="0"/>
              <a:t>Prepared by: XXXX</a:t>
            </a:r>
          </a:p>
        </p:txBody>
      </p:sp>
      <p:sp>
        <p:nvSpPr>
          <p:cNvPr id="184" name="Master subtitle"/>
          <p:cNvSpPr>
            <a:spLocks noGrp="1"/>
          </p:cNvSpPr>
          <p:nvPr>
            <p:ph type="body" sz="quarter" idx="13"/>
          </p:nvPr>
        </p:nvSpPr>
        <p:spPr>
          <a:xfrm>
            <a:off x="382804" y="966461"/>
            <a:ext cx="11402817" cy="375167"/>
          </a:xfrm>
          <a:prstGeom prst="rect">
            <a:avLst/>
          </a:prstGeom>
        </p:spPr>
        <p:txBody>
          <a:bodyPr wrap="square" lIns="0" tIns="0" rIns="0" bIns="0">
            <a:spAutoFit/>
          </a:bodyPr>
          <a:lstStyle>
            <a:lvl1pPr>
              <a:defRPr lang="en-US" altLang="zh-TW" sz="2438" b="0" baseline="0" dirty="0" smtClean="0">
                <a:solidFill>
                  <a:srgbClr val="FFFFFF"/>
                </a:solidFill>
                <a:latin typeface="Univers Next for HSBC Light" panose="020B0403030202020203" pitchFamily="34" charset="0"/>
                <a:ea typeface="SimHei"/>
                <a:cs typeface="+mn-cs"/>
              </a:defRPr>
            </a:lvl1pPr>
          </a:lstStyle>
          <a:p>
            <a:pPr marL="0" marR="0" lvl="0" indent="0" algn="l" defTabSz="845344" rtl="0" eaLnBrk="0" fontAlgn="base" latinLnBrk="0" hangingPunct="0">
              <a:lnSpc>
                <a:spcPct val="100000"/>
              </a:lnSpc>
              <a:spcBef>
                <a:spcPts val="188"/>
              </a:spcBef>
              <a:spcAft>
                <a:spcPct val="0"/>
              </a:spcAft>
              <a:buClrTx/>
              <a:buSzTx/>
              <a:buFontTx/>
              <a:buNone/>
              <a:tabLst/>
            </a:pPr>
            <a:r>
              <a:rPr lang="en-US" dirty="0"/>
              <a:t>Click to edit Master text styles</a:t>
            </a:r>
          </a:p>
        </p:txBody>
      </p:sp>
      <p:sp>
        <p:nvSpPr>
          <p:cNvPr id="5" name="Master title"/>
          <p:cNvSpPr>
            <a:spLocks noGrp="1"/>
          </p:cNvSpPr>
          <p:nvPr>
            <p:ph type="title"/>
          </p:nvPr>
        </p:nvSpPr>
        <p:spPr>
          <a:xfrm>
            <a:off x="382804" y="466896"/>
            <a:ext cx="11402817" cy="377190"/>
          </a:xfrm>
        </p:spPr>
        <p:txBody>
          <a:bodyPr bIns="0"/>
          <a:lstStyle>
            <a:lvl1pPr>
              <a:defRPr lang="en-US" sz="2438" b="0" baseline="0" dirty="0" smtClean="0">
                <a:solidFill>
                  <a:srgbClr val="FFFFFF"/>
                </a:solidFill>
                <a:latin typeface="Univers Next for HSBC Medium" panose="020B0603030202020203" pitchFamily="34" charset="0"/>
                <a:ea typeface="SimHei"/>
                <a:cs typeface="+mj-cs"/>
              </a:defRPr>
            </a:lvl1pPr>
          </a:lstStyle>
          <a:p>
            <a:pPr lvl="0" algn="l" defTabSz="1092398" rtl="0" eaLnBrk="0" fontAlgn="base" hangingPunct="0">
              <a:lnSpc>
                <a:spcPct val="100000"/>
              </a:lnSpc>
              <a:spcBef>
                <a:spcPct val="0"/>
              </a:spcBef>
              <a:spcAft>
                <a:spcPct val="0"/>
              </a:spcAft>
            </a:pPr>
            <a:r>
              <a:rPr lang="en-US" dirty="0"/>
              <a:t>Click to edit Master title style</a:t>
            </a:r>
          </a:p>
        </p:txBody>
      </p:sp>
      <p:pic>
        <p:nvPicPr>
          <p:cNvPr id="10" name="HSBC Masterbrand RGBW"/>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701535"/>
            <a:ext cx="2200242" cy="1156465"/>
          </a:xfrm>
          <a:prstGeom prst="rect">
            <a:avLst/>
          </a:prstGeom>
        </p:spPr>
      </p:pic>
      <p:pic>
        <p:nvPicPr>
          <p:cNvPr id="11" name="HSBC Masterbrand MonoB" hidden="1"/>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0" y="5701535"/>
            <a:ext cx="2200242" cy="1156465"/>
          </a:xfrm>
          <a:prstGeom prst="rect">
            <a:avLst/>
          </a:prstGeom>
        </p:spPr>
      </p:pic>
      <p:pic>
        <p:nvPicPr>
          <p:cNvPr id="12" name="HSBC Masterbrand MonoW" hidden="1"/>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0" y="5701535"/>
            <a:ext cx="2200242" cy="1156465"/>
          </a:xfrm>
          <a:prstGeom prst="rect">
            <a:avLst/>
          </a:prstGeom>
        </p:spPr>
      </p:pic>
      <p:pic>
        <p:nvPicPr>
          <p:cNvPr id="25" name="HSBC Masterbrand RGBB" hidden="1"/>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0" y="5701535"/>
            <a:ext cx="2200242" cy="1156465"/>
          </a:xfrm>
          <a:prstGeom prst="rect">
            <a:avLst/>
          </a:prstGeom>
        </p:spPr>
      </p:pic>
    </p:spTree>
    <p:extLst>
      <p:ext uri="{BB962C8B-B14F-4D97-AF65-F5344CB8AC3E}">
        <p14:creationId xmlns:p14="http://schemas.microsoft.com/office/powerpoint/2010/main" val="8104915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2D16F-F366-4A79-AF13-64000DE036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C71242-DDB3-4A57-9ED6-1EFFF0D6A2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D14578-F988-491E-8B93-86EA3C18E9A5}"/>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7F1F41FB-EDA1-451E-BD6D-F1136E9A86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62154E-F899-4CC8-B5E8-1C377D0D7165}"/>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259761227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3F27D-AF96-4D76-8516-2512E798BB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9A7687-4C78-40FA-8D5F-CA49206C01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9A3C19-8573-48C0-AA7D-2E7414A71945}"/>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1AE6CFB0-065F-4037-BEF2-E713182BDD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B355D2-4817-4B27-AB13-813072B91250}"/>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82328231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E7FB1-C4F3-4A2D-8EDF-6FEB8878EF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65967A-50B9-494A-A527-722F4CC62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73B4AF-85FD-4E1C-AC30-08944F6C7A46}"/>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99FB4B79-E030-4784-BBF5-73B84A8CB7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F3442E-E6F0-43EE-BC57-E2ECED825194}"/>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1885103922"/>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A2999-C59D-47E5-B680-922F571B3B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C34A3A-BDAE-4DE2-8CE7-27D3C2DC040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0E30CD-B848-4FE9-BD04-7DC214DD27E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4D49E14-0D68-43D0-8CDE-16F320936B25}"/>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BE63F789-4C50-4D70-B9F1-08364CEDD9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3014A7-329A-4262-9F94-39B097F2E205}"/>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1043259023"/>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271C1-B89A-4417-9B3A-37AA8C689EA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F8E2DE-36CC-426E-B52D-6D0478431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05B90E-88B7-40A3-9DB3-DB36558DBB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0396B92-9FED-42B2-95B4-CBF408914B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F3788F-1311-49B8-9456-16FC0DBBA5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E15B03-EC51-4F5B-8DBA-D0E868C37AB7}"/>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8" name="页脚占位符 7">
            <a:extLst>
              <a:ext uri="{FF2B5EF4-FFF2-40B4-BE49-F238E27FC236}">
                <a16:creationId xmlns:a16="http://schemas.microsoft.com/office/drawing/2014/main" id="{13FFE68D-C697-479A-9436-75B1157F91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B6C10C-B897-4780-80A2-AC905BF942E0}"/>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2995498320"/>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B1E52-ED36-4532-9012-1D46F5EE510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318E8F8-B407-4CA7-A566-A84C2E122796}"/>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4" name="页脚占位符 3">
            <a:extLst>
              <a:ext uri="{FF2B5EF4-FFF2-40B4-BE49-F238E27FC236}">
                <a16:creationId xmlns:a16="http://schemas.microsoft.com/office/drawing/2014/main" id="{26ABABF5-A8B3-42D0-9B9D-17C30846BF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138C48-06F0-428B-97BA-C2EAF9B95CE8}"/>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1390435562"/>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AD4C42-C4D2-4509-919B-EB532D9A701D}"/>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3" name="页脚占位符 2">
            <a:extLst>
              <a:ext uri="{FF2B5EF4-FFF2-40B4-BE49-F238E27FC236}">
                <a16:creationId xmlns:a16="http://schemas.microsoft.com/office/drawing/2014/main" id="{A29577F3-A6D2-41CF-BBAB-E8C83A6A17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2FBC27-6DED-4BC1-B9A8-1F0BA981412F}"/>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16073415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3F27D-AF96-4D76-8516-2512E798BB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9A7687-4C78-40FA-8D5F-CA49206C01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9A3C19-8573-48C0-AA7D-2E7414A71945}"/>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1AE6CFB0-065F-4037-BEF2-E713182BDD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B355D2-4817-4B27-AB13-813072B91250}"/>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3033043332"/>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1D99D-2643-4945-B2F1-75B5AFBBE9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D6B65A-D5D6-42FA-BEAD-A96C9FF37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D6A5F2-4B27-4177-8010-F849AA8DA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BB04E7-3E8F-4764-9312-8EF76D29F22C}"/>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6A2DE004-4002-4051-91B9-4B66191E58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173437-A1DC-49CB-8D02-FAD373C698AE}"/>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3343191221"/>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7B675-0A6D-4F07-98DF-E0463CA6DE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51744F-1AA3-4E5B-ADC4-E1CC12E19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45BDA5-4F06-4088-9E91-013A7DAED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0F75F2-D25E-425F-BA6C-90A9245025B9}"/>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8AE6D220-3F28-4E8A-8E04-E07E8DAB9C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E38F2C-AFDA-4F6C-AB43-F4C53CEEAADB}"/>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1428388118"/>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337D3-28A0-454C-A059-F5B4A15E0C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364F12-7E99-475D-8828-5C4E2DD74C9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BC163A-FCB9-44DB-9274-02AF61BE979A}"/>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243C1698-A444-494E-A449-358C50FBAC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E4DCE-CA88-495F-85AB-460E9078B2EA}"/>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1898242979"/>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D55C67-2D8C-4274-BD80-072DF769EA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B30913D-97AD-48E2-AC7D-55B8105077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1B5FE3-FDEA-418C-B78E-7C14C2BDD526}"/>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65917C18-E231-4035-BDB9-535CC5078F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F1A99C-F21D-4996-9D3D-16E0847BDC3F}"/>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322087947"/>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over Page">
    <p:spTree>
      <p:nvGrpSpPr>
        <p:cNvPr id="1" name=""/>
        <p:cNvGrpSpPr/>
        <p:nvPr/>
      </p:nvGrpSpPr>
      <p:grpSpPr>
        <a:xfrm>
          <a:off x="0" y="0"/>
          <a:ext cx="0" cy="0"/>
          <a:chOff x="0" y="0"/>
          <a:chExt cx="0" cy="0"/>
        </a:xfrm>
      </p:grpSpPr>
      <p:pic>
        <p:nvPicPr>
          <p:cNvPr id="176" name="Image"/>
          <p:cNvPicPr>
            <a:picLocks noChangeAspect="1"/>
          </p:cNvPicPr>
          <p:nvPr userDrawn="1"/>
        </p:nvPicPr>
        <p:blipFill rotWithShape="1">
          <a:blip r:embed="rId2">
            <a:extLst>
              <a:ext uri="{28A0092B-C50C-407E-A947-70E740481C1C}">
                <a14:useLocalDpi xmlns:a14="http://schemas.microsoft.com/office/drawing/2010/main" val="0"/>
              </a:ext>
            </a:extLst>
          </a:blip>
          <a:srcRect b="12"/>
          <a:stretch/>
        </p:blipFill>
        <p:spPr>
          <a:xfrm>
            <a:off x="0" y="0"/>
            <a:ext cx="12192000" cy="6858000"/>
          </a:xfrm>
          <a:prstGeom prst="rect">
            <a:avLst/>
          </a:prstGeom>
        </p:spPr>
      </p:pic>
      <p:sp>
        <p:nvSpPr>
          <p:cNvPr id="6" name="Footer Placeholder 5"/>
          <p:cNvSpPr>
            <a:spLocks noGrp="1"/>
          </p:cNvSpPr>
          <p:nvPr>
            <p:ph type="ftr" sz="quarter" idx="10"/>
          </p:nvPr>
        </p:nvSpPr>
        <p:spPr/>
        <p:txBody>
          <a:bodyPr/>
          <a:lstStyle>
            <a:lvl1pPr>
              <a:defRPr>
                <a:solidFill>
                  <a:srgbClr val="D7D8D6"/>
                </a:solidFill>
              </a:defRPr>
            </a:lvl1pPr>
          </a:lstStyle>
          <a:p>
            <a:endParaRPr lang="en-US" dirty="0"/>
          </a:p>
        </p:txBody>
      </p:sp>
      <p:grpSp>
        <p:nvGrpSpPr>
          <p:cNvPr id="24" name="Co-branding logo" hidden="1"/>
          <p:cNvGrpSpPr/>
          <p:nvPr userDrawn="1"/>
        </p:nvGrpSpPr>
        <p:grpSpPr>
          <a:xfrm>
            <a:off x="2011624" y="5933637"/>
            <a:ext cx="1004413" cy="692262"/>
            <a:chOff x="2117251" y="6274418"/>
            <a:chExt cx="1071243" cy="738413"/>
          </a:xfrm>
        </p:grpSpPr>
        <p:cxnSp>
          <p:nvCxnSpPr>
            <p:cNvPr id="26" name="Straight Connector 25" hidden="1"/>
            <p:cNvCxnSpPr/>
            <p:nvPr userDrawn="1"/>
          </p:nvCxnSpPr>
          <p:spPr bwMode="auto">
            <a:xfrm flipH="1">
              <a:off x="2117251" y="6296568"/>
              <a:ext cx="1" cy="694113"/>
            </a:xfrm>
            <a:prstGeom prst="line">
              <a:avLst/>
            </a:prstGeom>
            <a:solidFill>
              <a:schemeClr val="accent1"/>
            </a:solidFill>
            <a:ln w="12700" cap="flat" cmpd="sng" algn="ctr">
              <a:solidFill>
                <a:srgbClr val="FFFFFF"/>
              </a:solidFill>
              <a:prstDash val="solid"/>
              <a:round/>
              <a:headEnd type="none" w="med" len="med"/>
              <a:tailEnd type="none" w="med" len="med"/>
            </a:ln>
            <a:effectLst/>
          </p:spPr>
        </p:cxnSp>
        <p:sp>
          <p:nvSpPr>
            <p:cNvPr id="27" name="Rectangle 26" hidden="1"/>
            <p:cNvSpPr/>
            <p:nvPr userDrawn="1"/>
          </p:nvSpPr>
          <p:spPr bwMode="auto">
            <a:xfrm>
              <a:off x="2192615" y="6274418"/>
              <a:ext cx="995879" cy="738413"/>
            </a:xfrm>
            <a:prstGeom prst="rect">
              <a:avLst/>
            </a:prstGeom>
            <a:solidFill>
              <a:schemeClr val="bg1">
                <a:alpha val="43922"/>
              </a:schemeClr>
            </a:solidFill>
            <a:ln w="6350" cap="flat" cmpd="sng" algn="ctr">
              <a:solidFill>
                <a:srgbClr val="FFFFFF"/>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805161" rtl="0" eaLnBrk="0" fontAlgn="base" latinLnBrk="0" hangingPunct="0">
                <a:lnSpc>
                  <a:spcPct val="100000"/>
                </a:lnSpc>
                <a:spcBef>
                  <a:spcPct val="50000"/>
                </a:spcBef>
                <a:spcAft>
                  <a:spcPct val="0"/>
                </a:spcAft>
                <a:buClrTx/>
                <a:buSzTx/>
                <a:buFontTx/>
                <a:buNone/>
                <a:tabLst/>
              </a:pPr>
              <a:r>
                <a:rPr kumimoji="0" lang="en-US" sz="563" b="0" i="0" u="none" strike="noStrike" cap="none" normalizeH="0" baseline="0" dirty="0">
                  <a:ln>
                    <a:noFill/>
                  </a:ln>
                  <a:solidFill>
                    <a:schemeClr val="tx1"/>
                  </a:solidFill>
                  <a:effectLst/>
                  <a:latin typeface="Arial" charset="0"/>
                </a:rPr>
                <a:t>CO-BRANDING LOGO</a:t>
              </a:r>
            </a:p>
          </p:txBody>
        </p:sp>
      </p:grpSp>
      <p:sp>
        <p:nvSpPr>
          <p:cNvPr id="185" name="Date"/>
          <p:cNvSpPr>
            <a:spLocks noGrp="1"/>
          </p:cNvSpPr>
          <p:nvPr>
            <p:ph type="body" sz="quarter" idx="11" hasCustomPrompt="1"/>
          </p:nvPr>
        </p:nvSpPr>
        <p:spPr>
          <a:xfrm>
            <a:off x="383568" y="1745066"/>
            <a:ext cx="3662074" cy="155812"/>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lang="en-US" sz="1125" b="0" kern="1200" dirty="0" smtClean="0">
                <a:solidFill>
                  <a:srgbClr val="FFFFFF"/>
                </a:solidFill>
                <a:latin typeface="Univers Next for HSBC Light" panose="020B0403030202020203" pitchFamily="34" charset="0"/>
                <a:ea typeface="SimHei"/>
                <a:cs typeface="Arial" charset="0"/>
              </a:defRPr>
            </a:lvl1pPr>
          </a:lstStyle>
          <a:p>
            <a:pPr lvl="0" eaLnBrk="0" hangingPunct="0">
              <a:spcBef>
                <a:spcPct val="20000"/>
              </a:spcBef>
            </a:pPr>
            <a:r>
              <a:rPr lang="en-US" dirty="0"/>
              <a:t>Date: XXXX</a:t>
            </a:r>
          </a:p>
        </p:txBody>
      </p:sp>
      <p:sp>
        <p:nvSpPr>
          <p:cNvPr id="186" name="Prepared by"/>
          <p:cNvSpPr>
            <a:spLocks noGrp="1"/>
          </p:cNvSpPr>
          <p:nvPr>
            <p:ph type="body" sz="quarter" idx="14" hasCustomPrompt="1"/>
          </p:nvPr>
        </p:nvSpPr>
        <p:spPr>
          <a:xfrm>
            <a:off x="383568" y="2071828"/>
            <a:ext cx="3662074" cy="155812"/>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lang="en-US" sz="1125" b="0" kern="1200" dirty="0" smtClean="0">
                <a:solidFill>
                  <a:srgbClr val="FFFFFF"/>
                </a:solidFill>
                <a:latin typeface="Univers Next for HSBC Light" panose="020B0403030202020203" pitchFamily="34" charset="0"/>
                <a:ea typeface="SimHei"/>
                <a:cs typeface="Arial" charset="0"/>
              </a:defRPr>
            </a:lvl1pPr>
          </a:lstStyle>
          <a:p>
            <a:pPr lvl="0" eaLnBrk="0" hangingPunct="0">
              <a:spcBef>
                <a:spcPct val="20000"/>
              </a:spcBef>
            </a:pPr>
            <a:r>
              <a:rPr lang="en-US" dirty="0"/>
              <a:t>Prepared by: XXXX</a:t>
            </a:r>
          </a:p>
        </p:txBody>
      </p:sp>
      <p:sp>
        <p:nvSpPr>
          <p:cNvPr id="184" name="Master subtitle"/>
          <p:cNvSpPr>
            <a:spLocks noGrp="1"/>
          </p:cNvSpPr>
          <p:nvPr>
            <p:ph type="body" sz="quarter" idx="13"/>
          </p:nvPr>
        </p:nvSpPr>
        <p:spPr>
          <a:xfrm>
            <a:off x="382804" y="966461"/>
            <a:ext cx="11402817" cy="375167"/>
          </a:xfrm>
          <a:prstGeom prst="rect">
            <a:avLst/>
          </a:prstGeom>
        </p:spPr>
        <p:txBody>
          <a:bodyPr wrap="square" lIns="0" tIns="0" rIns="0" bIns="0">
            <a:spAutoFit/>
          </a:bodyPr>
          <a:lstStyle>
            <a:lvl1pPr>
              <a:defRPr lang="en-US" altLang="zh-TW" sz="2438" b="0" baseline="0" dirty="0" smtClean="0">
                <a:solidFill>
                  <a:srgbClr val="FFFFFF"/>
                </a:solidFill>
                <a:latin typeface="Univers Next for HSBC Light" panose="020B0403030202020203" pitchFamily="34" charset="0"/>
                <a:ea typeface="SimHei"/>
                <a:cs typeface="+mn-cs"/>
              </a:defRPr>
            </a:lvl1pPr>
          </a:lstStyle>
          <a:p>
            <a:pPr marL="0" marR="0" lvl="0" indent="0" algn="l" defTabSz="845344" rtl="0" eaLnBrk="0" fontAlgn="base" latinLnBrk="0" hangingPunct="0">
              <a:lnSpc>
                <a:spcPct val="100000"/>
              </a:lnSpc>
              <a:spcBef>
                <a:spcPts val="188"/>
              </a:spcBef>
              <a:spcAft>
                <a:spcPct val="0"/>
              </a:spcAft>
              <a:buClrTx/>
              <a:buSzTx/>
              <a:buFontTx/>
              <a:buNone/>
              <a:tabLst/>
            </a:pPr>
            <a:r>
              <a:rPr lang="en-US" dirty="0"/>
              <a:t>Click to edit Master text styles</a:t>
            </a:r>
          </a:p>
        </p:txBody>
      </p:sp>
      <p:sp>
        <p:nvSpPr>
          <p:cNvPr id="5" name="Master title"/>
          <p:cNvSpPr>
            <a:spLocks noGrp="1"/>
          </p:cNvSpPr>
          <p:nvPr>
            <p:ph type="title"/>
          </p:nvPr>
        </p:nvSpPr>
        <p:spPr>
          <a:xfrm>
            <a:off x="382804" y="466896"/>
            <a:ext cx="11402817" cy="377190"/>
          </a:xfrm>
        </p:spPr>
        <p:txBody>
          <a:bodyPr bIns="0"/>
          <a:lstStyle>
            <a:lvl1pPr>
              <a:defRPr lang="en-US" sz="2438" b="0" baseline="0" dirty="0" smtClean="0">
                <a:solidFill>
                  <a:srgbClr val="FFFFFF"/>
                </a:solidFill>
                <a:latin typeface="Univers Next for HSBC Medium" panose="020B0603030202020203" pitchFamily="34" charset="0"/>
                <a:ea typeface="SimHei"/>
                <a:cs typeface="+mj-cs"/>
              </a:defRPr>
            </a:lvl1pPr>
          </a:lstStyle>
          <a:p>
            <a:pPr lvl="0" algn="l" defTabSz="1092398" rtl="0" eaLnBrk="0" fontAlgn="base" hangingPunct="0">
              <a:lnSpc>
                <a:spcPct val="100000"/>
              </a:lnSpc>
              <a:spcBef>
                <a:spcPct val="0"/>
              </a:spcBef>
              <a:spcAft>
                <a:spcPct val="0"/>
              </a:spcAft>
            </a:pPr>
            <a:r>
              <a:rPr lang="en-US" dirty="0"/>
              <a:t>Click to edit Master title style</a:t>
            </a:r>
          </a:p>
        </p:txBody>
      </p:sp>
      <p:pic>
        <p:nvPicPr>
          <p:cNvPr id="10" name="HSBC Masterbrand RGBW"/>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701535"/>
            <a:ext cx="2200242" cy="1156465"/>
          </a:xfrm>
          <a:prstGeom prst="rect">
            <a:avLst/>
          </a:prstGeom>
        </p:spPr>
      </p:pic>
      <p:pic>
        <p:nvPicPr>
          <p:cNvPr id="11" name="HSBC Masterbrand MonoB" hidden="1"/>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0" y="5701535"/>
            <a:ext cx="2200242" cy="1156465"/>
          </a:xfrm>
          <a:prstGeom prst="rect">
            <a:avLst/>
          </a:prstGeom>
        </p:spPr>
      </p:pic>
      <p:pic>
        <p:nvPicPr>
          <p:cNvPr id="12" name="HSBC Masterbrand MonoW" hidden="1"/>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0" y="5701535"/>
            <a:ext cx="2200242" cy="1156465"/>
          </a:xfrm>
          <a:prstGeom prst="rect">
            <a:avLst/>
          </a:prstGeom>
        </p:spPr>
      </p:pic>
      <p:pic>
        <p:nvPicPr>
          <p:cNvPr id="25" name="HSBC Masterbrand RGBB" hidden="1"/>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0" y="5701535"/>
            <a:ext cx="2200242" cy="1156465"/>
          </a:xfrm>
          <a:prstGeom prst="rect">
            <a:avLst/>
          </a:prstGeom>
        </p:spPr>
      </p:pic>
    </p:spTree>
    <p:extLst>
      <p:ext uri="{BB962C8B-B14F-4D97-AF65-F5344CB8AC3E}">
        <p14:creationId xmlns:p14="http://schemas.microsoft.com/office/powerpoint/2010/main" val="242030169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E7FB1-C4F3-4A2D-8EDF-6FEB8878EF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65967A-50B9-494A-A527-722F4CC62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73B4AF-85FD-4E1C-AC30-08944F6C7A46}"/>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99FB4B79-E030-4784-BBF5-73B84A8CB7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F3442E-E6F0-43EE-BC57-E2ECED825194}"/>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282073705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A2999-C59D-47E5-B680-922F571B3B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C34A3A-BDAE-4DE2-8CE7-27D3C2DC040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0E30CD-B848-4FE9-BD04-7DC214DD27E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4D49E14-0D68-43D0-8CDE-16F320936B25}"/>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BE63F789-4C50-4D70-B9F1-08364CEDD9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3014A7-329A-4262-9F94-39B097F2E205}"/>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271760835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271C1-B89A-4417-9B3A-37AA8C689EA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F8E2DE-36CC-426E-B52D-6D0478431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05B90E-88B7-40A3-9DB3-DB36558DBB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0396B92-9FED-42B2-95B4-CBF408914B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F3788F-1311-49B8-9456-16FC0DBBA5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E15B03-EC51-4F5B-8DBA-D0E868C37AB7}"/>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8" name="页脚占位符 7">
            <a:extLst>
              <a:ext uri="{FF2B5EF4-FFF2-40B4-BE49-F238E27FC236}">
                <a16:creationId xmlns:a16="http://schemas.microsoft.com/office/drawing/2014/main" id="{13FFE68D-C697-479A-9436-75B1157F91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B6C10C-B897-4780-80A2-AC905BF942E0}"/>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324889491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B1E52-ED36-4532-9012-1D46F5EE510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318E8F8-B407-4CA7-A566-A84C2E122796}"/>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4" name="页脚占位符 3">
            <a:extLst>
              <a:ext uri="{FF2B5EF4-FFF2-40B4-BE49-F238E27FC236}">
                <a16:creationId xmlns:a16="http://schemas.microsoft.com/office/drawing/2014/main" id="{26ABABF5-A8B3-42D0-9B9D-17C30846BF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138C48-06F0-428B-97BA-C2EAF9B95CE8}"/>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192518516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AD4C42-C4D2-4509-919B-EB532D9A701D}"/>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3" name="页脚占位符 2">
            <a:extLst>
              <a:ext uri="{FF2B5EF4-FFF2-40B4-BE49-F238E27FC236}">
                <a16:creationId xmlns:a16="http://schemas.microsoft.com/office/drawing/2014/main" id="{A29577F3-A6D2-41CF-BBAB-E8C83A6A17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2FBC27-6DED-4BC1-B9A8-1F0BA981412F}"/>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320269634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1D99D-2643-4945-B2F1-75B5AFBBE9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D6B65A-D5D6-42FA-BEAD-A96C9FF37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D6A5F2-4B27-4177-8010-F849AA8DA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BB04E7-3E8F-4764-9312-8EF76D29F22C}"/>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6A2DE004-4002-4051-91B9-4B66191E58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173437-A1DC-49CB-8D02-FAD373C698AE}"/>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405902729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7B675-0A6D-4F07-98DF-E0463CA6DE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51744F-1AA3-4E5B-ADC4-E1CC12E19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45BDA5-4F06-4088-9E91-013A7DAED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0F75F2-D25E-425F-BA6C-90A9245025B9}"/>
              </a:ext>
            </a:extLst>
          </p:cNvPr>
          <p:cNvSpPr>
            <a:spLocks noGrp="1"/>
          </p:cNvSpPr>
          <p:nvPr>
            <p:ph type="dt" sz="half" idx="10"/>
          </p:nvPr>
        </p:nvSpPr>
        <p:spPr/>
        <p:txBody>
          <a:bodyPr/>
          <a:lstStyle/>
          <a:p>
            <a:fld id="{B9CFC4C6-D716-4700-8FA6-905923BC8A12}"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8AE6D220-3F28-4E8A-8E04-E07E8DAB9C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E38F2C-AFDA-4F6C-AB43-F4C53CEEAADB}"/>
              </a:ext>
            </a:extLst>
          </p:cNvPr>
          <p:cNvSpPr>
            <a:spLocks noGrp="1"/>
          </p:cNvSpPr>
          <p:nvPr>
            <p:ph type="sldNum" sz="quarter" idx="12"/>
          </p:nvPr>
        </p:nvSpPr>
        <p:spPr/>
        <p:txBody>
          <a:body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280919974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38759F-7EC3-4C88-B653-27F80639A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DB6D9F-280A-4469-AA68-AC1471A98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AA3F17-DDE5-443B-BA8F-6B03361A2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B8CF3BAC-D7D4-4987-8663-548F244B5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0ABF3B5-DC17-43EC-B251-D50C6F386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194546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38759F-7EC3-4C88-B653-27F80639A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DB6D9F-280A-4469-AA68-AC1471A98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AA3F17-DDE5-443B-BA8F-6B03361A2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FC4C6-D716-4700-8FA6-905923BC8A12}"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B8CF3BAC-D7D4-4987-8663-548F244B5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0ABF3B5-DC17-43EC-B251-D50C6F386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92130-759D-4CC5-8072-66FAD552DEBB}" type="slidenum">
              <a:rPr lang="zh-CN" altLang="en-US" smtClean="0"/>
              <a:t>‹#›</a:t>
            </a:fld>
            <a:endParaRPr lang="zh-CN" altLang="en-US"/>
          </a:p>
        </p:txBody>
      </p:sp>
    </p:spTree>
    <p:extLst>
      <p:ext uri="{BB962C8B-B14F-4D97-AF65-F5344CB8AC3E}">
        <p14:creationId xmlns:p14="http://schemas.microsoft.com/office/powerpoint/2010/main" val="6141618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233" y="1489"/>
          <a:ext cx="1489" cy="1489"/>
        </p:xfrm>
        <a:graphic>
          <a:graphicData uri="http://schemas.openxmlformats.org/presentationml/2006/ole">
            <mc:AlternateContent xmlns:mc="http://schemas.openxmlformats.org/markup-compatibility/2006">
              <mc:Choice xmlns:v="urn:schemas-microsoft-com:vml" Requires="v">
                <p:oleObj spid="_x0000_s1141" name="think-cell Slide" r:id="rId5" imgW="347" imgH="348" progId="TCLayout.ActiveDocument.1">
                  <p:embed/>
                </p:oleObj>
              </mc:Choice>
              <mc:Fallback>
                <p:oleObj name="think-cell Slide" r:id="rId5" imgW="347" imgH="348" progId="TCLayout.ActiveDocument.1">
                  <p:embed/>
                  <p:pic>
                    <p:nvPicPr>
                      <p:cNvPr id="3" name="Object 2" hidden="1"/>
                      <p:cNvPicPr/>
                      <p:nvPr/>
                    </p:nvPicPr>
                    <p:blipFill>
                      <a:blip r:embed="rId6"/>
                      <a:stretch>
                        <a:fillRect/>
                      </a:stretch>
                    </p:blipFill>
                    <p:spPr>
                      <a:xfrm>
                        <a:off x="2233" y="1489"/>
                        <a:ext cx="1489" cy="1489"/>
                      </a:xfrm>
                      <a:prstGeom prst="rect">
                        <a:avLst/>
                      </a:prstGeom>
                    </p:spPr>
                  </p:pic>
                </p:oleObj>
              </mc:Fallback>
            </mc:AlternateContent>
          </a:graphicData>
        </a:graphic>
      </p:graphicFrame>
      <p:sp>
        <p:nvSpPr>
          <p:cNvPr id="2" name="Rectangle 1" hidden="1"/>
          <p:cNvSpPr/>
          <p:nvPr>
            <p:custDataLst>
              <p:tags r:id="rId3"/>
            </p:custDataLst>
          </p:nvPr>
        </p:nvSpPr>
        <p:spPr bwMode="auto">
          <a:xfrm>
            <a:off x="744" y="0"/>
            <a:ext cx="148828" cy="148828"/>
          </a:xfrm>
          <a:prstGeom prst="rect">
            <a:avLst/>
          </a:prstGeom>
          <a:solidFill>
            <a:schemeClr val="accent1"/>
          </a:solidFill>
          <a:ln w="6350" cap="flat" cmpd="sng" algn="ctr">
            <a:solidFill>
              <a:schemeClr val="tx1"/>
            </a:solidFill>
            <a:prstDash val="solid"/>
            <a:round/>
            <a:headEnd type="none" w="med" len="med"/>
            <a:tailEnd type="none" w="med" len="med"/>
          </a:ln>
          <a:effectLst/>
        </p:spPr>
        <p:txBody>
          <a:bodyPr vert="horz" wrap="none" lIns="0" tIns="0" rIns="0" bIns="0" numCol="1" spcCol="0" rtlCol="0" anchor="ctr" anchorCtr="0" compatLnSpc="1">
            <a:prstTxWarp prst="textNoShape">
              <a:avLst/>
            </a:prstTxWarp>
            <a:noAutofit/>
          </a:bodyPr>
          <a:lstStyle/>
          <a:p>
            <a:pPr algn="ctr" defTabSz="805161" eaLnBrk="0" fontAlgn="base" hangingPunct="0">
              <a:lnSpc>
                <a:spcPct val="90000"/>
              </a:lnSpc>
              <a:spcBef>
                <a:spcPct val="0"/>
              </a:spcBef>
              <a:spcAft>
                <a:spcPct val="0"/>
              </a:spcAft>
            </a:pPr>
            <a:endParaRPr lang="en-GB" sz="2438" dirty="0">
              <a:latin typeface="Univers Next for HSBC Medium" panose="020B0603030202020203" pitchFamily="34" charset="0"/>
              <a:ea typeface="SimHei" panose="02010609060101010101"/>
              <a:cs typeface="Arial" panose="020B0604020202020204" pitchFamily="34" charset="0"/>
              <a:sym typeface="Univers Next for HSBC Medium" panose="020B0603030202020203" pitchFamily="34" charset="0"/>
            </a:endParaRPr>
          </a:p>
        </p:txBody>
      </p:sp>
      <p:sp>
        <p:nvSpPr>
          <p:cNvPr id="8" name="Footer Placeholder 7"/>
          <p:cNvSpPr>
            <a:spLocks noGrp="1"/>
          </p:cNvSpPr>
          <p:nvPr>
            <p:ph type="ftr" sz="quarter" idx="10"/>
          </p:nvPr>
        </p:nvSpPr>
        <p:spPr/>
        <p:txBody>
          <a:bodyPr/>
          <a:lstStyle/>
          <a:p>
            <a:r>
              <a:rPr lang="en-GB"/>
              <a:t>INTERNAL</a:t>
            </a:r>
            <a:endParaRPr lang="en-GB" dirty="0"/>
          </a:p>
        </p:txBody>
      </p:sp>
      <p:sp>
        <p:nvSpPr>
          <p:cNvPr id="9" name="Text Placeholder 21"/>
          <p:cNvSpPr>
            <a:spLocks noGrp="1"/>
          </p:cNvSpPr>
          <p:nvPr>
            <p:ph type="body" sz="quarter" idx="11"/>
          </p:nvPr>
        </p:nvSpPr>
        <p:spPr>
          <a:xfrm>
            <a:off x="535463" y="1688194"/>
            <a:ext cx="3661628" cy="207749"/>
          </a:xfrm>
        </p:spPr>
        <p:txBody>
          <a:bodyPr/>
          <a:lstStyle/>
          <a:p>
            <a:r>
              <a:rPr lang="en-GB" sz="1500" dirty="0"/>
              <a:t>Date: Nov-2020</a:t>
            </a:r>
            <a:endParaRPr lang="en-GB" altLang="zh-TW" sz="1500" dirty="0"/>
          </a:p>
        </p:txBody>
      </p:sp>
      <p:sp>
        <p:nvSpPr>
          <p:cNvPr id="12" name="Title 20"/>
          <p:cNvSpPr txBox="1">
            <a:spLocks/>
          </p:cNvSpPr>
          <p:nvPr/>
        </p:nvSpPr>
        <p:spPr bwMode="gray">
          <a:xfrm>
            <a:off x="534700" y="410023"/>
            <a:ext cx="11401425" cy="377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algn="l" defTabSz="1175479" rtl="0" eaLnBrk="0" fontAlgn="base" hangingPunct="1">
              <a:lnSpc>
                <a:spcPct val="90000"/>
              </a:lnSpc>
              <a:spcBef>
                <a:spcPct val="0"/>
              </a:spcBef>
              <a:spcAft>
                <a:spcPct val="0"/>
              </a:spcAft>
              <a:defRPr lang="en-US" sz="2600" b="0" baseline="0" dirty="0" smtClean="0">
                <a:solidFill>
                  <a:srgbClr val="FFFFFF"/>
                </a:solidFill>
                <a:latin typeface="Univers Next for HSBC Medium" panose="020B0603030202020203" pitchFamily="34" charset="0"/>
                <a:ea typeface="SimHei"/>
                <a:cs typeface="+mj-cs"/>
              </a:defRPr>
            </a:lvl1pPr>
            <a:lvl2pPr algn="l" defTabSz="1175479" rtl="0" eaLnBrk="1" fontAlgn="base" hangingPunct="1">
              <a:lnSpc>
                <a:spcPct val="90000"/>
              </a:lnSpc>
              <a:spcBef>
                <a:spcPct val="0"/>
              </a:spcBef>
              <a:spcAft>
                <a:spcPct val="0"/>
              </a:spcAft>
              <a:defRPr sz="2219">
                <a:solidFill>
                  <a:schemeClr val="tx2"/>
                </a:solidFill>
                <a:latin typeface="Arial" charset="0"/>
                <a:cs typeface="Arial" charset="0"/>
              </a:defRPr>
            </a:lvl2pPr>
            <a:lvl3pPr algn="l" defTabSz="1175479" rtl="0" eaLnBrk="1" fontAlgn="base" hangingPunct="1">
              <a:lnSpc>
                <a:spcPct val="90000"/>
              </a:lnSpc>
              <a:spcBef>
                <a:spcPct val="0"/>
              </a:spcBef>
              <a:spcAft>
                <a:spcPct val="0"/>
              </a:spcAft>
              <a:defRPr sz="2219">
                <a:solidFill>
                  <a:schemeClr val="tx2"/>
                </a:solidFill>
                <a:latin typeface="Arial" charset="0"/>
                <a:cs typeface="Arial" charset="0"/>
              </a:defRPr>
            </a:lvl3pPr>
            <a:lvl4pPr algn="l" defTabSz="1175479" rtl="0" eaLnBrk="1" fontAlgn="base" hangingPunct="1">
              <a:lnSpc>
                <a:spcPct val="90000"/>
              </a:lnSpc>
              <a:spcBef>
                <a:spcPct val="0"/>
              </a:spcBef>
              <a:spcAft>
                <a:spcPct val="0"/>
              </a:spcAft>
              <a:defRPr sz="2219">
                <a:solidFill>
                  <a:schemeClr val="tx2"/>
                </a:solidFill>
                <a:latin typeface="Arial" charset="0"/>
                <a:cs typeface="Arial" charset="0"/>
              </a:defRPr>
            </a:lvl4pPr>
            <a:lvl5pPr algn="l" defTabSz="1175479" rtl="0" eaLnBrk="1" fontAlgn="base" hangingPunct="1">
              <a:lnSpc>
                <a:spcPct val="90000"/>
              </a:lnSpc>
              <a:spcBef>
                <a:spcPct val="0"/>
              </a:spcBef>
              <a:spcAft>
                <a:spcPct val="0"/>
              </a:spcAft>
              <a:defRPr sz="2219">
                <a:solidFill>
                  <a:schemeClr val="tx2"/>
                </a:solidFill>
                <a:latin typeface="Arial" charset="0"/>
                <a:cs typeface="Arial" charset="0"/>
              </a:defRPr>
            </a:lvl5pPr>
            <a:lvl6pPr marL="461223" algn="l" defTabSz="1119428" rtl="0" eaLnBrk="1" fontAlgn="base" hangingPunct="1">
              <a:spcBef>
                <a:spcPct val="0"/>
              </a:spcBef>
              <a:spcAft>
                <a:spcPct val="0"/>
              </a:spcAft>
              <a:defRPr sz="2421">
                <a:solidFill>
                  <a:schemeClr val="accent1"/>
                </a:solidFill>
                <a:latin typeface="Arial" charset="0"/>
                <a:cs typeface="Arial" charset="0"/>
              </a:defRPr>
            </a:lvl6pPr>
            <a:lvl7pPr marL="922447" algn="l" defTabSz="1119428" rtl="0" eaLnBrk="1" fontAlgn="base" hangingPunct="1">
              <a:spcBef>
                <a:spcPct val="0"/>
              </a:spcBef>
              <a:spcAft>
                <a:spcPct val="0"/>
              </a:spcAft>
              <a:defRPr sz="2421">
                <a:solidFill>
                  <a:schemeClr val="accent1"/>
                </a:solidFill>
                <a:latin typeface="Arial" charset="0"/>
                <a:cs typeface="Arial" charset="0"/>
              </a:defRPr>
            </a:lvl7pPr>
            <a:lvl8pPr marL="1383670" algn="l" defTabSz="1119428" rtl="0" eaLnBrk="1" fontAlgn="base" hangingPunct="1">
              <a:spcBef>
                <a:spcPct val="0"/>
              </a:spcBef>
              <a:spcAft>
                <a:spcPct val="0"/>
              </a:spcAft>
              <a:defRPr sz="2421">
                <a:solidFill>
                  <a:schemeClr val="accent1"/>
                </a:solidFill>
                <a:latin typeface="Arial" charset="0"/>
                <a:cs typeface="Arial" charset="0"/>
              </a:defRPr>
            </a:lvl8pPr>
            <a:lvl9pPr marL="1844893" algn="l" defTabSz="1119428" rtl="0" eaLnBrk="1" fontAlgn="base" hangingPunct="1">
              <a:spcBef>
                <a:spcPct val="0"/>
              </a:spcBef>
              <a:spcAft>
                <a:spcPct val="0"/>
              </a:spcAft>
              <a:defRPr sz="2421">
                <a:solidFill>
                  <a:schemeClr val="accent1"/>
                </a:solidFill>
                <a:latin typeface="Arial" charset="0"/>
                <a:cs typeface="Arial" charset="0"/>
              </a:defRPr>
            </a:lvl9pPr>
          </a:lstStyle>
          <a:p>
            <a:r>
              <a:rPr lang="en-GB" sz="2438" kern="0" dirty="0"/>
              <a:t>Multi-Tiers Supply Chain Finance – </a:t>
            </a:r>
            <a:r>
              <a:rPr lang="en-GB" sz="2438" kern="0" dirty="0" err="1"/>
              <a:t>OneConnect</a:t>
            </a:r>
            <a:r>
              <a:rPr lang="en-GB" sz="2438" kern="0" dirty="0"/>
              <a:t> Introduction </a:t>
            </a:r>
          </a:p>
        </p:txBody>
      </p:sp>
      <p:cxnSp>
        <p:nvCxnSpPr>
          <p:cNvPr id="10" name="Straight Connector 9"/>
          <p:cNvCxnSpPr/>
          <p:nvPr/>
        </p:nvCxnSpPr>
        <p:spPr bwMode="auto">
          <a:xfrm>
            <a:off x="1897525" y="6080977"/>
            <a:ext cx="0" cy="355694"/>
          </a:xfrm>
          <a:prstGeom prst="line">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2785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ís1iďè">
            <a:extLst>
              <a:ext uri="{FF2B5EF4-FFF2-40B4-BE49-F238E27FC236}">
                <a16:creationId xmlns:a16="http://schemas.microsoft.com/office/drawing/2014/main" id="{C743450C-8E8B-49FF-831B-C239C5FB6D19}"/>
              </a:ext>
            </a:extLst>
          </p:cNvPr>
          <p:cNvSpPr/>
          <p:nvPr/>
        </p:nvSpPr>
        <p:spPr>
          <a:xfrm>
            <a:off x="9607365" y="879305"/>
            <a:ext cx="2402393" cy="5424589"/>
          </a:xfrm>
          <a:prstGeom prst="roundRect">
            <a:avLst>
              <a:gd name="adj" fmla="val 7320"/>
            </a:avLst>
          </a:prstGeom>
          <a:solidFill>
            <a:schemeClr val="bg1"/>
          </a:solidFill>
          <a:ln w="12700">
            <a:miter lim="400000"/>
          </a:ln>
          <a:effectLst>
            <a:outerShdw blurRad="254000" dist="127000" rotWithShape="0">
              <a:srgbClr val="A6A6A6">
                <a:alpha val="20000"/>
              </a:srgbClr>
            </a:outerShdw>
          </a:effectLst>
        </p:spPr>
        <p:txBody>
          <a:bodyPr lIns="42862" rIns="42862" anchor="ctr"/>
          <a:lstStyle/>
          <a:p>
            <a:pPr algn="ctr" defTabSz="914211">
              <a:defRPr sz="2100" b="1">
                <a:solidFill>
                  <a:srgbClr val="FFFFFF"/>
                </a:solidFill>
              </a:defRPr>
            </a:pPr>
            <a:endParaRPr sz="1969"/>
          </a:p>
        </p:txBody>
      </p:sp>
      <p:sp>
        <p:nvSpPr>
          <p:cNvPr id="105" name="矩形 104">
            <a:extLst>
              <a:ext uri="{FF2B5EF4-FFF2-40B4-BE49-F238E27FC236}">
                <a16:creationId xmlns:a16="http://schemas.microsoft.com/office/drawing/2014/main" id="{EE8EFB5C-33EF-4875-9DAF-9641E6734E5C}"/>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105">
            <a:extLst>
              <a:ext uri="{FF2B5EF4-FFF2-40B4-BE49-F238E27FC236}">
                <a16:creationId xmlns:a16="http://schemas.microsoft.com/office/drawing/2014/main" id="{A4298FA7-91B7-4FD0-9FF8-9C7E11E5351C}"/>
              </a:ext>
            </a:extLst>
          </p:cNvPr>
          <p:cNvSpPr txBox="1"/>
          <p:nvPr/>
        </p:nvSpPr>
        <p:spPr>
          <a:xfrm>
            <a:off x="283596" y="292730"/>
            <a:ext cx="6523604" cy="400110"/>
          </a:xfrm>
          <a:prstGeom prst="rect">
            <a:avLst/>
          </a:prstGeom>
          <a:noFill/>
        </p:spPr>
        <p:txBody>
          <a:bodyPr wrap="square" rtlCol="0">
            <a:spAutoFit/>
          </a:bodyPr>
          <a:lstStyle/>
          <a:p>
            <a:r>
              <a:rPr lang="en-US" altLang="zh-CN" sz="2000" b="1" dirty="0"/>
              <a:t>MVP Core Functions Work Flow—— </a:t>
            </a:r>
            <a:r>
              <a:rPr lang="en-US" sz="2000" b="1" dirty="0"/>
              <a:t>Supplier KYC</a:t>
            </a:r>
          </a:p>
        </p:txBody>
      </p:sp>
      <p:cxnSp>
        <p:nvCxnSpPr>
          <p:cNvPr id="6" name="直接箭头连接符 5">
            <a:extLst>
              <a:ext uri="{FF2B5EF4-FFF2-40B4-BE49-F238E27FC236}">
                <a16:creationId xmlns:a16="http://schemas.microsoft.com/office/drawing/2014/main" id="{207BC0EF-C14C-412D-BF31-42CA219A63AA}"/>
              </a:ext>
            </a:extLst>
          </p:cNvPr>
          <p:cNvCxnSpPr>
            <a:cxnSpLocks/>
          </p:cNvCxnSpPr>
          <p:nvPr/>
        </p:nvCxnSpPr>
        <p:spPr>
          <a:xfrm>
            <a:off x="1630743" y="3086770"/>
            <a:ext cx="74446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3" name="组合 77">
            <a:extLst>
              <a:ext uri="{FF2B5EF4-FFF2-40B4-BE49-F238E27FC236}">
                <a16:creationId xmlns:a16="http://schemas.microsoft.com/office/drawing/2014/main" id="{8D51A2DA-D2F8-4664-A0D7-2E6240B0AA9C}"/>
              </a:ext>
            </a:extLst>
          </p:cNvPr>
          <p:cNvGrpSpPr/>
          <p:nvPr/>
        </p:nvGrpSpPr>
        <p:grpSpPr>
          <a:xfrm>
            <a:off x="632587" y="2574239"/>
            <a:ext cx="940962" cy="1039606"/>
            <a:chOff x="298126" y="0"/>
            <a:chExt cx="1003692" cy="1108912"/>
          </a:xfrm>
        </p:grpSpPr>
        <p:sp>
          <p:nvSpPr>
            <p:cNvPr id="34" name="iconfont-10503-5122247">
              <a:extLst>
                <a:ext uri="{FF2B5EF4-FFF2-40B4-BE49-F238E27FC236}">
                  <a16:creationId xmlns:a16="http://schemas.microsoft.com/office/drawing/2014/main" id="{597B2306-B765-4DE8-AF61-4697B0813EFF}"/>
                </a:ext>
              </a:extLst>
            </p:cNvPr>
            <p:cNvSpPr/>
            <p:nvPr/>
          </p:nvSpPr>
          <p:spPr>
            <a:xfrm>
              <a:off x="414874" y="0"/>
              <a:ext cx="761346" cy="767907"/>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endParaRPr sz="1688"/>
            </a:p>
          </p:txBody>
        </p:sp>
        <p:sp>
          <p:nvSpPr>
            <p:cNvPr id="35" name="矩形 48">
              <a:extLst>
                <a:ext uri="{FF2B5EF4-FFF2-40B4-BE49-F238E27FC236}">
                  <a16:creationId xmlns:a16="http://schemas.microsoft.com/office/drawing/2014/main" id="{8B50618C-7A53-4F09-9C3E-A09ED2C0657D}"/>
                </a:ext>
              </a:extLst>
            </p:cNvPr>
            <p:cNvSpPr txBox="1"/>
            <p:nvPr/>
          </p:nvSpPr>
          <p:spPr>
            <a:xfrm>
              <a:off x="298126" y="754902"/>
              <a:ext cx="1003692" cy="3540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2862" tIns="42862" rIns="42862" bIns="42862" numCol="1" anchor="t">
              <a:spAutoFit/>
            </a:bodyPr>
            <a:lstStyle>
              <a:lvl1pPr algn="ctr">
                <a:defRPr sz="1700" b="1"/>
              </a:lvl1pPr>
            </a:lstStyle>
            <a:p>
              <a:r>
                <a:rPr sz="1594" dirty="0"/>
                <a:t>Supplier</a:t>
              </a:r>
              <a:r>
                <a:rPr lang="en-US" sz="1594" dirty="0"/>
                <a:t>s</a:t>
              </a:r>
              <a:endParaRPr sz="1594" dirty="0"/>
            </a:p>
          </p:txBody>
        </p:sp>
      </p:grpSp>
      <p:sp>
        <p:nvSpPr>
          <p:cNvPr id="44" name="Freeform 59">
            <a:extLst>
              <a:ext uri="{FF2B5EF4-FFF2-40B4-BE49-F238E27FC236}">
                <a16:creationId xmlns:a16="http://schemas.microsoft.com/office/drawing/2014/main" id="{6BA6B206-2470-44E0-9C27-2CCE25F7633F}"/>
              </a:ext>
            </a:extLst>
          </p:cNvPr>
          <p:cNvSpPr/>
          <p:nvPr/>
        </p:nvSpPr>
        <p:spPr>
          <a:xfrm>
            <a:off x="4692255" y="1520576"/>
            <a:ext cx="317648" cy="377479"/>
          </a:xfrm>
          <a:custGeom>
            <a:avLst/>
            <a:gdLst/>
            <a:ahLst/>
            <a:cxnLst>
              <a:cxn ang="0">
                <a:pos x="wd2" y="hd2"/>
              </a:cxn>
              <a:cxn ang="5400000">
                <a:pos x="wd2" y="hd2"/>
              </a:cxn>
              <a:cxn ang="10800000">
                <a:pos x="wd2" y="hd2"/>
              </a:cxn>
              <a:cxn ang="16200000">
                <a:pos x="wd2" y="hd2"/>
              </a:cxn>
            </a:cxnLst>
            <a:rect l="0" t="0" r="r" b="b"/>
            <a:pathLst>
              <a:path w="21600" h="21600" extrusionOk="0">
                <a:moveTo>
                  <a:pt x="21079" y="18580"/>
                </a:moveTo>
                <a:cubicBezTo>
                  <a:pt x="18434" y="21103"/>
                  <a:pt x="18434" y="21103"/>
                  <a:pt x="18434" y="21103"/>
                </a:cubicBezTo>
                <a:cubicBezTo>
                  <a:pt x="18174" y="21351"/>
                  <a:pt x="17913" y="21600"/>
                  <a:pt x="17652" y="21600"/>
                </a:cubicBezTo>
                <a:cubicBezTo>
                  <a:pt x="17392" y="21600"/>
                  <a:pt x="17131" y="21351"/>
                  <a:pt x="16870" y="21103"/>
                </a:cubicBezTo>
                <a:cubicBezTo>
                  <a:pt x="15530" y="19824"/>
                  <a:pt x="15530" y="19824"/>
                  <a:pt x="15530" y="19824"/>
                </a:cubicBezTo>
                <a:cubicBezTo>
                  <a:pt x="15269" y="19575"/>
                  <a:pt x="15269" y="19326"/>
                  <a:pt x="15269" y="19078"/>
                </a:cubicBezTo>
                <a:cubicBezTo>
                  <a:pt x="15269" y="18580"/>
                  <a:pt x="15530" y="18083"/>
                  <a:pt x="16349" y="18083"/>
                </a:cubicBezTo>
                <a:cubicBezTo>
                  <a:pt x="16610" y="18083"/>
                  <a:pt x="16870" y="18332"/>
                  <a:pt x="16870" y="18580"/>
                </a:cubicBezTo>
                <a:cubicBezTo>
                  <a:pt x="17652" y="19078"/>
                  <a:pt x="17652" y="19078"/>
                  <a:pt x="17652" y="19078"/>
                </a:cubicBezTo>
                <a:cubicBezTo>
                  <a:pt x="19738" y="17088"/>
                  <a:pt x="19738" y="17088"/>
                  <a:pt x="19738" y="17088"/>
                </a:cubicBezTo>
                <a:cubicBezTo>
                  <a:pt x="19999" y="16839"/>
                  <a:pt x="20297" y="16839"/>
                  <a:pt x="20557" y="16839"/>
                </a:cubicBezTo>
                <a:cubicBezTo>
                  <a:pt x="21079" y="16839"/>
                  <a:pt x="21600" y="17337"/>
                  <a:pt x="21600" y="17834"/>
                </a:cubicBezTo>
                <a:cubicBezTo>
                  <a:pt x="21600" y="18083"/>
                  <a:pt x="21339" y="18332"/>
                  <a:pt x="21079" y="18580"/>
                </a:cubicBezTo>
                <a:close/>
                <a:moveTo>
                  <a:pt x="17652" y="17586"/>
                </a:moveTo>
                <a:cubicBezTo>
                  <a:pt x="17392" y="17337"/>
                  <a:pt x="16870" y="17088"/>
                  <a:pt x="16349" y="17088"/>
                </a:cubicBezTo>
                <a:cubicBezTo>
                  <a:pt x="15008" y="17088"/>
                  <a:pt x="14226" y="18083"/>
                  <a:pt x="14226" y="19078"/>
                </a:cubicBezTo>
                <a:cubicBezTo>
                  <a:pt x="14226" y="19824"/>
                  <a:pt x="14487" y="20357"/>
                  <a:pt x="14748" y="20605"/>
                </a:cubicBezTo>
                <a:cubicBezTo>
                  <a:pt x="15790" y="21600"/>
                  <a:pt x="15790" y="21600"/>
                  <a:pt x="15790" y="21600"/>
                </a:cubicBezTo>
                <a:cubicBezTo>
                  <a:pt x="1080" y="21600"/>
                  <a:pt x="1080" y="21600"/>
                  <a:pt x="1080" y="21600"/>
                </a:cubicBezTo>
                <a:cubicBezTo>
                  <a:pt x="559" y="21600"/>
                  <a:pt x="0" y="21103"/>
                  <a:pt x="0" y="20605"/>
                </a:cubicBezTo>
                <a:cubicBezTo>
                  <a:pt x="0" y="3020"/>
                  <a:pt x="0" y="3020"/>
                  <a:pt x="0" y="3020"/>
                </a:cubicBezTo>
                <a:cubicBezTo>
                  <a:pt x="0" y="2522"/>
                  <a:pt x="559" y="1989"/>
                  <a:pt x="1080" y="1989"/>
                </a:cubicBezTo>
                <a:cubicBezTo>
                  <a:pt x="2905" y="1989"/>
                  <a:pt x="2905" y="1989"/>
                  <a:pt x="2905" y="1989"/>
                </a:cubicBezTo>
                <a:cubicBezTo>
                  <a:pt x="2905" y="3020"/>
                  <a:pt x="2905" y="3020"/>
                  <a:pt x="2905" y="3020"/>
                </a:cubicBezTo>
                <a:cubicBezTo>
                  <a:pt x="2905" y="4263"/>
                  <a:pt x="3948" y="5009"/>
                  <a:pt x="5028" y="5009"/>
                </a:cubicBezTo>
                <a:cubicBezTo>
                  <a:pt x="6070" y="5009"/>
                  <a:pt x="7113" y="4263"/>
                  <a:pt x="7113" y="3020"/>
                </a:cubicBezTo>
                <a:cubicBezTo>
                  <a:pt x="7113" y="1989"/>
                  <a:pt x="7113" y="1989"/>
                  <a:pt x="7113" y="1989"/>
                </a:cubicBezTo>
                <a:cubicBezTo>
                  <a:pt x="8156" y="1989"/>
                  <a:pt x="8156" y="1989"/>
                  <a:pt x="8156" y="1989"/>
                </a:cubicBezTo>
                <a:cubicBezTo>
                  <a:pt x="8156" y="3020"/>
                  <a:pt x="8156" y="3020"/>
                  <a:pt x="8156" y="3020"/>
                </a:cubicBezTo>
                <a:cubicBezTo>
                  <a:pt x="8156" y="4263"/>
                  <a:pt x="9236" y="5009"/>
                  <a:pt x="10279" y="5009"/>
                </a:cubicBezTo>
                <a:cubicBezTo>
                  <a:pt x="11321" y="5009"/>
                  <a:pt x="12401" y="4263"/>
                  <a:pt x="12401" y="3020"/>
                </a:cubicBezTo>
                <a:cubicBezTo>
                  <a:pt x="12401" y="1989"/>
                  <a:pt x="12401" y="1989"/>
                  <a:pt x="12401" y="1989"/>
                </a:cubicBezTo>
                <a:cubicBezTo>
                  <a:pt x="13444" y="1989"/>
                  <a:pt x="13444" y="1989"/>
                  <a:pt x="13444" y="1989"/>
                </a:cubicBezTo>
                <a:cubicBezTo>
                  <a:pt x="13444" y="3020"/>
                  <a:pt x="13444" y="3020"/>
                  <a:pt x="13444" y="3020"/>
                </a:cubicBezTo>
                <a:cubicBezTo>
                  <a:pt x="13444" y="4263"/>
                  <a:pt x="14487" y="5009"/>
                  <a:pt x="15530" y="5009"/>
                </a:cubicBezTo>
                <a:cubicBezTo>
                  <a:pt x="16610" y="5009"/>
                  <a:pt x="17652" y="4263"/>
                  <a:pt x="17652" y="3020"/>
                </a:cubicBezTo>
                <a:cubicBezTo>
                  <a:pt x="17652" y="1989"/>
                  <a:pt x="17652" y="1989"/>
                  <a:pt x="17652" y="1989"/>
                </a:cubicBezTo>
                <a:cubicBezTo>
                  <a:pt x="19477" y="1989"/>
                  <a:pt x="19477" y="1989"/>
                  <a:pt x="19477" y="1989"/>
                </a:cubicBezTo>
                <a:cubicBezTo>
                  <a:pt x="19999" y="1989"/>
                  <a:pt x="20557" y="2522"/>
                  <a:pt x="20557" y="3020"/>
                </a:cubicBezTo>
                <a:cubicBezTo>
                  <a:pt x="20557" y="15809"/>
                  <a:pt x="20557" y="15809"/>
                  <a:pt x="20557" y="15809"/>
                </a:cubicBezTo>
                <a:cubicBezTo>
                  <a:pt x="19738" y="15809"/>
                  <a:pt x="19217" y="16058"/>
                  <a:pt x="18956" y="16342"/>
                </a:cubicBezTo>
                <a:lnTo>
                  <a:pt x="17652" y="17586"/>
                </a:lnTo>
                <a:close/>
                <a:moveTo>
                  <a:pt x="2905" y="17337"/>
                </a:moveTo>
                <a:cubicBezTo>
                  <a:pt x="2905" y="17834"/>
                  <a:pt x="3166" y="18083"/>
                  <a:pt x="3687" y="18083"/>
                </a:cubicBezTo>
                <a:cubicBezTo>
                  <a:pt x="10539" y="18083"/>
                  <a:pt x="10539" y="18083"/>
                  <a:pt x="10539" y="18083"/>
                </a:cubicBezTo>
                <a:cubicBezTo>
                  <a:pt x="11061" y="18083"/>
                  <a:pt x="11321" y="17834"/>
                  <a:pt x="11321" y="17337"/>
                </a:cubicBezTo>
                <a:cubicBezTo>
                  <a:pt x="11321" y="16839"/>
                  <a:pt x="11061" y="16591"/>
                  <a:pt x="10539" y="16591"/>
                </a:cubicBezTo>
                <a:cubicBezTo>
                  <a:pt x="3687" y="16591"/>
                  <a:pt x="3687" y="16591"/>
                  <a:pt x="3687" y="16591"/>
                </a:cubicBezTo>
                <a:cubicBezTo>
                  <a:pt x="3166" y="16591"/>
                  <a:pt x="2905" y="16839"/>
                  <a:pt x="2905" y="17337"/>
                </a:cubicBezTo>
                <a:close/>
                <a:moveTo>
                  <a:pt x="16610" y="7780"/>
                </a:moveTo>
                <a:cubicBezTo>
                  <a:pt x="3948" y="7780"/>
                  <a:pt x="3948" y="7780"/>
                  <a:pt x="3948" y="7780"/>
                </a:cubicBezTo>
                <a:cubicBezTo>
                  <a:pt x="3426" y="7780"/>
                  <a:pt x="2905" y="8278"/>
                  <a:pt x="2905" y="8775"/>
                </a:cubicBezTo>
                <a:cubicBezTo>
                  <a:pt x="2905" y="9308"/>
                  <a:pt x="3426" y="9805"/>
                  <a:pt x="3948" y="9805"/>
                </a:cubicBezTo>
                <a:cubicBezTo>
                  <a:pt x="16610" y="9805"/>
                  <a:pt x="16610" y="9805"/>
                  <a:pt x="16610" y="9805"/>
                </a:cubicBezTo>
                <a:cubicBezTo>
                  <a:pt x="17131" y="9805"/>
                  <a:pt x="17652" y="9308"/>
                  <a:pt x="17652" y="8775"/>
                </a:cubicBezTo>
                <a:cubicBezTo>
                  <a:pt x="17652" y="8278"/>
                  <a:pt x="17131" y="7780"/>
                  <a:pt x="16610" y="7780"/>
                </a:cubicBezTo>
                <a:close/>
                <a:moveTo>
                  <a:pt x="16610" y="12043"/>
                </a:moveTo>
                <a:cubicBezTo>
                  <a:pt x="10279" y="12043"/>
                  <a:pt x="10279" y="12043"/>
                  <a:pt x="10279" y="12043"/>
                </a:cubicBezTo>
                <a:cubicBezTo>
                  <a:pt x="8417" y="12043"/>
                  <a:pt x="8417" y="12043"/>
                  <a:pt x="8417" y="12043"/>
                </a:cubicBezTo>
                <a:cubicBezTo>
                  <a:pt x="3948" y="12043"/>
                  <a:pt x="3948" y="12043"/>
                  <a:pt x="3948" y="12043"/>
                </a:cubicBezTo>
                <a:cubicBezTo>
                  <a:pt x="3426" y="12043"/>
                  <a:pt x="2905" y="12541"/>
                  <a:pt x="2905" y="13038"/>
                </a:cubicBezTo>
                <a:cubicBezTo>
                  <a:pt x="2905" y="13820"/>
                  <a:pt x="3426" y="14068"/>
                  <a:pt x="3948" y="14068"/>
                </a:cubicBezTo>
                <a:cubicBezTo>
                  <a:pt x="8417" y="14068"/>
                  <a:pt x="8417" y="14068"/>
                  <a:pt x="8417" y="14068"/>
                </a:cubicBezTo>
                <a:cubicBezTo>
                  <a:pt x="10279" y="14068"/>
                  <a:pt x="10279" y="14068"/>
                  <a:pt x="10279" y="14068"/>
                </a:cubicBezTo>
                <a:cubicBezTo>
                  <a:pt x="16610" y="14068"/>
                  <a:pt x="16610" y="14068"/>
                  <a:pt x="16610" y="14068"/>
                </a:cubicBezTo>
                <a:cubicBezTo>
                  <a:pt x="17131" y="14068"/>
                  <a:pt x="17652" y="13820"/>
                  <a:pt x="17652" y="13038"/>
                </a:cubicBezTo>
                <a:cubicBezTo>
                  <a:pt x="17652" y="12541"/>
                  <a:pt x="17131" y="12043"/>
                  <a:pt x="16610" y="12043"/>
                </a:cubicBezTo>
                <a:close/>
                <a:moveTo>
                  <a:pt x="15530" y="4014"/>
                </a:moveTo>
                <a:cubicBezTo>
                  <a:pt x="15008" y="4014"/>
                  <a:pt x="14487" y="3766"/>
                  <a:pt x="14487" y="3020"/>
                </a:cubicBezTo>
                <a:cubicBezTo>
                  <a:pt x="14487" y="995"/>
                  <a:pt x="14487" y="995"/>
                  <a:pt x="14487" y="995"/>
                </a:cubicBezTo>
                <a:cubicBezTo>
                  <a:pt x="14487" y="497"/>
                  <a:pt x="15008" y="0"/>
                  <a:pt x="15530" y="0"/>
                </a:cubicBezTo>
                <a:cubicBezTo>
                  <a:pt x="16051" y="0"/>
                  <a:pt x="16610" y="497"/>
                  <a:pt x="16610" y="995"/>
                </a:cubicBezTo>
                <a:cubicBezTo>
                  <a:pt x="16610" y="3020"/>
                  <a:pt x="16610" y="3020"/>
                  <a:pt x="16610" y="3020"/>
                </a:cubicBezTo>
                <a:cubicBezTo>
                  <a:pt x="16610" y="3766"/>
                  <a:pt x="16051" y="4014"/>
                  <a:pt x="15530" y="4014"/>
                </a:cubicBezTo>
                <a:close/>
                <a:moveTo>
                  <a:pt x="10279" y="4014"/>
                </a:moveTo>
                <a:cubicBezTo>
                  <a:pt x="9757" y="4014"/>
                  <a:pt x="9236" y="3766"/>
                  <a:pt x="9236" y="3020"/>
                </a:cubicBezTo>
                <a:cubicBezTo>
                  <a:pt x="9236" y="995"/>
                  <a:pt x="9236" y="995"/>
                  <a:pt x="9236" y="995"/>
                </a:cubicBezTo>
                <a:cubicBezTo>
                  <a:pt x="9236" y="497"/>
                  <a:pt x="9757" y="0"/>
                  <a:pt x="10279" y="0"/>
                </a:cubicBezTo>
                <a:cubicBezTo>
                  <a:pt x="10800" y="0"/>
                  <a:pt x="11321" y="497"/>
                  <a:pt x="11321" y="995"/>
                </a:cubicBezTo>
                <a:cubicBezTo>
                  <a:pt x="11321" y="3020"/>
                  <a:pt x="11321" y="3020"/>
                  <a:pt x="11321" y="3020"/>
                </a:cubicBezTo>
                <a:cubicBezTo>
                  <a:pt x="11321" y="3766"/>
                  <a:pt x="10800" y="4014"/>
                  <a:pt x="10279" y="4014"/>
                </a:cubicBezTo>
                <a:close/>
                <a:moveTo>
                  <a:pt x="5028" y="4014"/>
                </a:moveTo>
                <a:cubicBezTo>
                  <a:pt x="4506" y="4014"/>
                  <a:pt x="3948" y="3766"/>
                  <a:pt x="3948" y="3020"/>
                </a:cubicBezTo>
                <a:cubicBezTo>
                  <a:pt x="3948" y="995"/>
                  <a:pt x="3948" y="995"/>
                  <a:pt x="3948" y="995"/>
                </a:cubicBezTo>
                <a:cubicBezTo>
                  <a:pt x="3948" y="497"/>
                  <a:pt x="4506" y="0"/>
                  <a:pt x="5028" y="0"/>
                </a:cubicBezTo>
                <a:cubicBezTo>
                  <a:pt x="5549" y="0"/>
                  <a:pt x="6070" y="497"/>
                  <a:pt x="6070" y="995"/>
                </a:cubicBezTo>
                <a:cubicBezTo>
                  <a:pt x="6070" y="3020"/>
                  <a:pt x="6070" y="3020"/>
                  <a:pt x="6070" y="3020"/>
                </a:cubicBezTo>
                <a:cubicBezTo>
                  <a:pt x="6070" y="3766"/>
                  <a:pt x="5549" y="4014"/>
                  <a:pt x="5028" y="4014"/>
                </a:cubicBezTo>
                <a:close/>
              </a:path>
            </a:pathLst>
          </a:custGeom>
          <a:solidFill>
            <a:srgbClr val="000000"/>
          </a:solidFill>
          <a:ln w="12700">
            <a:miter lim="400000"/>
          </a:ln>
        </p:spPr>
        <p:txBody>
          <a:bodyPr lIns="42862" rIns="42862" anchor="ctr"/>
          <a:lstStyle/>
          <a:p>
            <a:pPr defTabSz="1218582">
              <a:defRPr sz="5100"/>
            </a:pPr>
            <a:endParaRPr sz="4781"/>
          </a:p>
        </p:txBody>
      </p:sp>
      <p:sp>
        <p:nvSpPr>
          <p:cNvPr id="12" name="文本框 11">
            <a:extLst>
              <a:ext uri="{FF2B5EF4-FFF2-40B4-BE49-F238E27FC236}">
                <a16:creationId xmlns:a16="http://schemas.microsoft.com/office/drawing/2014/main" id="{1C731FE1-4C4B-4D0A-A775-A02E4154EE80}"/>
              </a:ext>
            </a:extLst>
          </p:cNvPr>
          <p:cNvSpPr txBox="1"/>
          <p:nvPr/>
        </p:nvSpPr>
        <p:spPr>
          <a:xfrm>
            <a:off x="5127171" y="1261636"/>
            <a:ext cx="3497942" cy="1077218"/>
          </a:xfrm>
          <a:prstGeom prst="rect">
            <a:avLst/>
          </a:prstGeom>
          <a:noFill/>
        </p:spPr>
        <p:txBody>
          <a:bodyPr wrap="square" rtlCol="0">
            <a:spAutoFit/>
          </a:bodyPr>
          <a:lstStyle/>
          <a:p>
            <a:r>
              <a:rPr lang="en-US" altLang="zh-CN" sz="1600" dirty="0"/>
              <a:t>Industrial and commercial information certification of the Ministry of Industry and Information Technology</a:t>
            </a:r>
            <a:endParaRPr lang="zh-CN" altLang="en-US" sz="1600" dirty="0"/>
          </a:p>
        </p:txBody>
      </p:sp>
      <p:sp>
        <p:nvSpPr>
          <p:cNvPr id="47" name="文本框 46">
            <a:extLst>
              <a:ext uri="{FF2B5EF4-FFF2-40B4-BE49-F238E27FC236}">
                <a16:creationId xmlns:a16="http://schemas.microsoft.com/office/drawing/2014/main" id="{CBD6607E-BD7B-48C0-AA37-88A1B0A04941}"/>
              </a:ext>
            </a:extLst>
          </p:cNvPr>
          <p:cNvSpPr txBox="1"/>
          <p:nvPr/>
        </p:nvSpPr>
        <p:spPr>
          <a:xfrm>
            <a:off x="5157762" y="2644515"/>
            <a:ext cx="3497943" cy="584775"/>
          </a:xfrm>
          <a:prstGeom prst="rect">
            <a:avLst/>
          </a:prstGeom>
          <a:noFill/>
        </p:spPr>
        <p:txBody>
          <a:bodyPr wrap="square" rtlCol="0">
            <a:spAutoFit/>
          </a:bodyPr>
          <a:lstStyle/>
          <a:p>
            <a:r>
              <a:rPr lang="en-US" altLang="zh-CN" sz="1600" dirty="0"/>
              <a:t>Personal or legal representative information authentication</a:t>
            </a:r>
            <a:endParaRPr lang="zh-CN" altLang="en-US" sz="1600" dirty="0"/>
          </a:p>
        </p:txBody>
      </p:sp>
      <p:grpSp>
        <p:nvGrpSpPr>
          <p:cNvPr id="48" name="组合 189">
            <a:extLst>
              <a:ext uri="{FF2B5EF4-FFF2-40B4-BE49-F238E27FC236}">
                <a16:creationId xmlns:a16="http://schemas.microsoft.com/office/drawing/2014/main" id="{E5FD6896-1A0A-49E0-8958-A415E80FC59B}"/>
              </a:ext>
            </a:extLst>
          </p:cNvPr>
          <p:cNvGrpSpPr/>
          <p:nvPr/>
        </p:nvGrpSpPr>
        <p:grpSpPr>
          <a:xfrm>
            <a:off x="4736777" y="4620139"/>
            <a:ext cx="273125" cy="299055"/>
            <a:chOff x="0" y="0"/>
            <a:chExt cx="335618" cy="367482"/>
          </a:xfrm>
          <a:solidFill>
            <a:srgbClr val="000000"/>
          </a:solidFill>
        </p:grpSpPr>
        <p:sp>
          <p:nvSpPr>
            <p:cNvPr id="49" name="Freeform 175">
              <a:extLst>
                <a:ext uri="{FF2B5EF4-FFF2-40B4-BE49-F238E27FC236}">
                  <a16:creationId xmlns:a16="http://schemas.microsoft.com/office/drawing/2014/main" id="{A05D5D4E-D498-468F-9885-EE6DDDB19686}"/>
                </a:ext>
              </a:extLst>
            </p:cNvPr>
            <p:cNvSpPr/>
            <p:nvPr/>
          </p:nvSpPr>
          <p:spPr>
            <a:xfrm>
              <a:off x="86093" y="220913"/>
              <a:ext cx="166837" cy="14021"/>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grpFill/>
            <a:ln w="12700" cap="flat">
              <a:noFill/>
              <a:miter lim="400000"/>
            </a:ln>
            <a:effectLst/>
          </p:spPr>
          <p:txBody>
            <a:bodyPr wrap="square" lIns="42862" tIns="42862" rIns="42862" bIns="42862" numCol="1" anchor="t">
              <a:noAutofit/>
            </a:bodyPr>
            <a:lstStyle/>
            <a:p>
              <a:pPr>
                <a:defRPr sz="1900"/>
              </a:pPr>
              <a:endParaRPr sz="1781"/>
            </a:p>
          </p:txBody>
        </p:sp>
        <p:sp>
          <p:nvSpPr>
            <p:cNvPr id="50" name="Freeform 176">
              <a:extLst>
                <a:ext uri="{FF2B5EF4-FFF2-40B4-BE49-F238E27FC236}">
                  <a16:creationId xmlns:a16="http://schemas.microsoft.com/office/drawing/2014/main" id="{F985A371-EAA8-4893-9E2D-D1AF13E26593}"/>
                </a:ext>
              </a:extLst>
            </p:cNvPr>
            <p:cNvSpPr/>
            <p:nvPr/>
          </p:nvSpPr>
          <p:spPr>
            <a:xfrm>
              <a:off x="84148" y="96437"/>
              <a:ext cx="166351" cy="14020"/>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grpFill/>
            <a:ln w="12700" cap="flat">
              <a:noFill/>
              <a:miter lim="400000"/>
            </a:ln>
            <a:effectLst/>
          </p:spPr>
          <p:txBody>
            <a:bodyPr wrap="square" lIns="42862" tIns="42862" rIns="42862" bIns="42862" numCol="1" anchor="t">
              <a:noAutofit/>
            </a:bodyPr>
            <a:lstStyle/>
            <a:p>
              <a:pPr>
                <a:defRPr sz="1900"/>
              </a:pPr>
              <a:endParaRPr sz="1781"/>
            </a:p>
          </p:txBody>
        </p:sp>
        <p:sp>
          <p:nvSpPr>
            <p:cNvPr id="51" name="Freeform 177">
              <a:extLst>
                <a:ext uri="{FF2B5EF4-FFF2-40B4-BE49-F238E27FC236}">
                  <a16:creationId xmlns:a16="http://schemas.microsoft.com/office/drawing/2014/main" id="{ED0B1370-9266-47C8-AB73-81171A37D7F9}"/>
                </a:ext>
              </a:extLst>
            </p:cNvPr>
            <p:cNvSpPr/>
            <p:nvPr/>
          </p:nvSpPr>
          <p:spPr>
            <a:xfrm>
              <a:off x="84148" y="54378"/>
              <a:ext cx="166351" cy="14871"/>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grpFill/>
            <a:ln w="12700" cap="flat">
              <a:noFill/>
              <a:miter lim="400000"/>
            </a:ln>
            <a:effectLst/>
          </p:spPr>
          <p:txBody>
            <a:bodyPr wrap="square" lIns="42862" tIns="42862" rIns="42862" bIns="42862" numCol="1" anchor="t">
              <a:noAutofit/>
            </a:bodyPr>
            <a:lstStyle/>
            <a:p>
              <a:pPr>
                <a:defRPr sz="1900"/>
              </a:pPr>
              <a:endParaRPr sz="1781"/>
            </a:p>
          </p:txBody>
        </p:sp>
        <p:sp>
          <p:nvSpPr>
            <p:cNvPr id="52" name="Freeform 178">
              <a:extLst>
                <a:ext uri="{FF2B5EF4-FFF2-40B4-BE49-F238E27FC236}">
                  <a16:creationId xmlns:a16="http://schemas.microsoft.com/office/drawing/2014/main" id="{51CA047B-C53B-444E-931B-52DF528123EE}"/>
                </a:ext>
              </a:extLst>
            </p:cNvPr>
            <p:cNvSpPr/>
            <p:nvPr/>
          </p:nvSpPr>
          <p:spPr>
            <a:xfrm>
              <a:off x="84148" y="176731"/>
              <a:ext cx="166351" cy="15295"/>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grpFill/>
            <a:ln w="12700" cap="flat">
              <a:noFill/>
              <a:miter lim="400000"/>
            </a:ln>
            <a:effectLst/>
          </p:spPr>
          <p:txBody>
            <a:bodyPr wrap="square" lIns="42862" tIns="42862" rIns="42862" bIns="42862" numCol="1" anchor="t">
              <a:noAutofit/>
            </a:bodyPr>
            <a:lstStyle/>
            <a:p>
              <a:pPr>
                <a:defRPr sz="1900"/>
              </a:pPr>
              <a:endParaRPr sz="1781"/>
            </a:p>
          </p:txBody>
        </p:sp>
        <p:sp>
          <p:nvSpPr>
            <p:cNvPr id="53" name="Freeform 179">
              <a:extLst>
                <a:ext uri="{FF2B5EF4-FFF2-40B4-BE49-F238E27FC236}">
                  <a16:creationId xmlns:a16="http://schemas.microsoft.com/office/drawing/2014/main" id="{37CC6B82-5A35-4794-831E-DE3E22216C9B}"/>
                </a:ext>
              </a:extLst>
            </p:cNvPr>
            <p:cNvSpPr/>
            <p:nvPr/>
          </p:nvSpPr>
          <p:spPr>
            <a:xfrm>
              <a:off x="84148" y="135522"/>
              <a:ext cx="166351" cy="15295"/>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grpFill/>
            <a:ln w="12700" cap="flat">
              <a:noFill/>
              <a:miter lim="400000"/>
            </a:ln>
            <a:effectLst/>
          </p:spPr>
          <p:txBody>
            <a:bodyPr wrap="square" lIns="42862" tIns="42862" rIns="42862" bIns="42862" numCol="1" anchor="t">
              <a:noAutofit/>
            </a:bodyPr>
            <a:lstStyle/>
            <a:p>
              <a:pPr>
                <a:defRPr sz="1900"/>
              </a:pPr>
              <a:endParaRPr sz="1781"/>
            </a:p>
          </p:txBody>
        </p:sp>
        <p:sp>
          <p:nvSpPr>
            <p:cNvPr id="54" name="Oval 180">
              <a:extLst>
                <a:ext uri="{FF2B5EF4-FFF2-40B4-BE49-F238E27FC236}">
                  <a16:creationId xmlns:a16="http://schemas.microsoft.com/office/drawing/2014/main" id="{9E04D123-22EF-44EE-A84E-1D939C67B95F}"/>
                </a:ext>
              </a:extLst>
            </p:cNvPr>
            <p:cNvSpPr/>
            <p:nvPr/>
          </p:nvSpPr>
          <p:spPr>
            <a:xfrm>
              <a:off x="42803" y="258299"/>
              <a:ext cx="51559" cy="45033"/>
            </a:xfrm>
            <a:prstGeom prst="ellipse">
              <a:avLst/>
            </a:prstGeom>
            <a:grpFill/>
            <a:ln w="12700" cap="flat">
              <a:noFill/>
              <a:miter lim="400000"/>
            </a:ln>
            <a:effectLst/>
          </p:spPr>
          <p:txBody>
            <a:bodyPr wrap="square" lIns="42862" tIns="42862" rIns="42862" bIns="42862" numCol="1" anchor="t">
              <a:noAutofit/>
            </a:bodyPr>
            <a:lstStyle/>
            <a:p>
              <a:pPr>
                <a:defRPr sz="1900"/>
              </a:pPr>
              <a:endParaRPr sz="1781"/>
            </a:p>
          </p:txBody>
        </p:sp>
        <p:sp>
          <p:nvSpPr>
            <p:cNvPr id="55" name="Freeform 181">
              <a:extLst>
                <a:ext uri="{FF2B5EF4-FFF2-40B4-BE49-F238E27FC236}">
                  <a16:creationId xmlns:a16="http://schemas.microsoft.com/office/drawing/2014/main" id="{C818ED18-B0F7-4D8B-B339-13D42B6CC4E5}"/>
                </a:ext>
              </a:extLst>
            </p:cNvPr>
            <p:cNvSpPr/>
            <p:nvPr/>
          </p:nvSpPr>
          <p:spPr>
            <a:xfrm>
              <a:off x="21888" y="240880"/>
              <a:ext cx="91931" cy="7944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grpFill/>
            <a:ln w="12700" cap="flat">
              <a:noFill/>
              <a:miter lim="400000"/>
            </a:ln>
            <a:effectLst/>
          </p:spPr>
          <p:txBody>
            <a:bodyPr wrap="square" lIns="42862" tIns="42862" rIns="42862" bIns="42862" numCol="1" anchor="t">
              <a:noAutofit/>
            </a:bodyPr>
            <a:lstStyle/>
            <a:p>
              <a:pPr>
                <a:defRPr sz="1900"/>
              </a:pPr>
              <a:endParaRPr sz="1781"/>
            </a:p>
          </p:txBody>
        </p:sp>
        <p:sp>
          <p:nvSpPr>
            <p:cNvPr id="56" name="Freeform 182">
              <a:extLst>
                <a:ext uri="{FF2B5EF4-FFF2-40B4-BE49-F238E27FC236}">
                  <a16:creationId xmlns:a16="http://schemas.microsoft.com/office/drawing/2014/main" id="{C01A1F51-F03C-4669-9FF4-EFA2CF09967B}"/>
                </a:ext>
              </a:extLst>
            </p:cNvPr>
            <p:cNvSpPr/>
            <p:nvPr/>
          </p:nvSpPr>
          <p:spPr>
            <a:xfrm>
              <a:off x="-1" y="0"/>
              <a:ext cx="335620" cy="3674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grpFill/>
            <a:ln w="12700" cap="flat">
              <a:noFill/>
              <a:miter lim="400000"/>
            </a:ln>
            <a:effectLst/>
          </p:spPr>
          <p:txBody>
            <a:bodyPr wrap="square" lIns="42862" tIns="42862" rIns="42862" bIns="42862" numCol="1" anchor="t">
              <a:noAutofit/>
            </a:bodyPr>
            <a:lstStyle/>
            <a:p>
              <a:pPr>
                <a:defRPr sz="1900"/>
              </a:pPr>
              <a:endParaRPr sz="1781"/>
            </a:p>
          </p:txBody>
        </p:sp>
      </p:grpSp>
      <p:sp>
        <p:nvSpPr>
          <p:cNvPr id="57" name="文本框 56">
            <a:extLst>
              <a:ext uri="{FF2B5EF4-FFF2-40B4-BE49-F238E27FC236}">
                <a16:creationId xmlns:a16="http://schemas.microsoft.com/office/drawing/2014/main" id="{2FA33E0E-A363-4D99-B532-8B0E74AFA0A4}"/>
              </a:ext>
            </a:extLst>
          </p:cNvPr>
          <p:cNvSpPr txBox="1"/>
          <p:nvPr/>
        </p:nvSpPr>
        <p:spPr>
          <a:xfrm>
            <a:off x="5157762" y="4675525"/>
            <a:ext cx="3497943" cy="338554"/>
          </a:xfrm>
          <a:prstGeom prst="rect">
            <a:avLst/>
          </a:prstGeom>
          <a:noFill/>
        </p:spPr>
        <p:txBody>
          <a:bodyPr wrap="square" rtlCol="0">
            <a:spAutoFit/>
          </a:bodyPr>
          <a:lstStyle/>
          <a:p>
            <a:r>
              <a:rPr lang="en-US" altLang="zh-CN" sz="1600" dirty="0"/>
              <a:t>Petty loans, payment certification</a:t>
            </a:r>
            <a:endParaRPr lang="zh-CN" altLang="en-US" sz="1600" dirty="0"/>
          </a:p>
        </p:txBody>
      </p:sp>
      <p:sp>
        <p:nvSpPr>
          <p:cNvPr id="58" name="矩形 48">
            <a:extLst>
              <a:ext uri="{FF2B5EF4-FFF2-40B4-BE49-F238E27FC236}">
                <a16:creationId xmlns:a16="http://schemas.microsoft.com/office/drawing/2014/main" id="{227B572C-51D6-45EA-A87E-B440FC04C368}"/>
              </a:ext>
            </a:extLst>
          </p:cNvPr>
          <p:cNvSpPr txBox="1"/>
          <p:nvPr/>
        </p:nvSpPr>
        <p:spPr>
          <a:xfrm>
            <a:off x="2253278" y="3480750"/>
            <a:ext cx="1149352" cy="3318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2862" tIns="42862" rIns="42862" bIns="42862" numCol="1" anchor="t">
            <a:spAutoFit/>
          </a:bodyPr>
          <a:lstStyle>
            <a:lvl1pPr algn="ctr">
              <a:defRPr sz="1700" b="1"/>
            </a:lvl1pPr>
          </a:lstStyle>
          <a:p>
            <a:r>
              <a:rPr lang="en-US" sz="1594" dirty="0"/>
              <a:t>V</a:t>
            </a:r>
            <a:r>
              <a:rPr lang="en-US" altLang="zh-CN" sz="1594" dirty="0"/>
              <a:t>erification</a:t>
            </a:r>
          </a:p>
        </p:txBody>
      </p:sp>
      <p:cxnSp>
        <p:nvCxnSpPr>
          <p:cNvPr id="59" name="直接箭头连接符 58">
            <a:extLst>
              <a:ext uri="{FF2B5EF4-FFF2-40B4-BE49-F238E27FC236}">
                <a16:creationId xmlns:a16="http://schemas.microsoft.com/office/drawing/2014/main" id="{2E632516-848C-4EF2-87C3-CE88A130F0D1}"/>
              </a:ext>
            </a:extLst>
          </p:cNvPr>
          <p:cNvCxnSpPr>
            <a:cxnSpLocks/>
          </p:cNvCxnSpPr>
          <p:nvPr/>
        </p:nvCxnSpPr>
        <p:spPr>
          <a:xfrm flipV="1">
            <a:off x="3455092" y="1927428"/>
            <a:ext cx="877753" cy="8632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52A6FD4-64E7-4420-B57D-730BD1C09322}"/>
              </a:ext>
            </a:extLst>
          </p:cNvPr>
          <p:cNvCxnSpPr>
            <a:cxnSpLocks/>
          </p:cNvCxnSpPr>
          <p:nvPr/>
        </p:nvCxnSpPr>
        <p:spPr>
          <a:xfrm>
            <a:off x="3525885" y="3328816"/>
            <a:ext cx="988972" cy="133875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CE9C2945-244A-473D-B48A-371F19B42EFD}"/>
              </a:ext>
            </a:extLst>
          </p:cNvPr>
          <p:cNvPicPr>
            <a:picLocks/>
          </p:cNvPicPr>
          <p:nvPr/>
        </p:nvPicPr>
        <p:blipFill>
          <a:blip r:embed="rId2"/>
          <a:stretch>
            <a:fillRect/>
          </a:stretch>
        </p:blipFill>
        <p:spPr>
          <a:xfrm>
            <a:off x="2630175" y="2790700"/>
            <a:ext cx="538116" cy="538116"/>
          </a:xfrm>
          <a:prstGeom prst="rect">
            <a:avLst/>
          </a:prstGeom>
        </p:spPr>
      </p:pic>
      <p:pic>
        <p:nvPicPr>
          <p:cNvPr id="67" name="图片 66">
            <a:extLst>
              <a:ext uri="{FF2B5EF4-FFF2-40B4-BE49-F238E27FC236}">
                <a16:creationId xmlns:a16="http://schemas.microsoft.com/office/drawing/2014/main" id="{2FCDB52E-2E24-46E0-8655-21BEEA62CEB5}"/>
              </a:ext>
            </a:extLst>
          </p:cNvPr>
          <p:cNvPicPr>
            <a:picLocks/>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Lst>
          </a:blip>
          <a:stretch>
            <a:fillRect/>
          </a:stretch>
        </p:blipFill>
        <p:spPr>
          <a:xfrm>
            <a:off x="4621622" y="3617363"/>
            <a:ext cx="505549" cy="505549"/>
          </a:xfrm>
          <a:prstGeom prst="rect">
            <a:avLst/>
          </a:prstGeom>
        </p:spPr>
      </p:pic>
      <p:sp>
        <p:nvSpPr>
          <p:cNvPr id="68" name="文本框 67">
            <a:extLst>
              <a:ext uri="{FF2B5EF4-FFF2-40B4-BE49-F238E27FC236}">
                <a16:creationId xmlns:a16="http://schemas.microsoft.com/office/drawing/2014/main" id="{FF8ED725-88CA-4CA2-92DE-AFF3A01A1BB6}"/>
              </a:ext>
            </a:extLst>
          </p:cNvPr>
          <p:cNvSpPr txBox="1"/>
          <p:nvPr/>
        </p:nvSpPr>
        <p:spPr>
          <a:xfrm>
            <a:off x="5127171" y="3627190"/>
            <a:ext cx="3587395" cy="584759"/>
          </a:xfrm>
          <a:prstGeom prst="rect">
            <a:avLst/>
          </a:prstGeom>
          <a:noFill/>
        </p:spPr>
        <p:txBody>
          <a:bodyPr wrap="square" rtlCol="0">
            <a:spAutoFit/>
          </a:bodyPr>
          <a:lstStyle/>
          <a:p>
            <a:r>
              <a:rPr lang="en-US" altLang="zh-CN" sz="1600" dirty="0"/>
              <a:t>Mobile phone Number real-name authentication </a:t>
            </a:r>
            <a:endParaRPr lang="zh-CN" altLang="en-US" sz="1600" dirty="0"/>
          </a:p>
        </p:txBody>
      </p:sp>
      <p:sp>
        <p:nvSpPr>
          <p:cNvPr id="70" name="Footer Placeholder 7">
            <a:extLst>
              <a:ext uri="{FF2B5EF4-FFF2-40B4-BE49-F238E27FC236}">
                <a16:creationId xmlns:a16="http://schemas.microsoft.com/office/drawing/2014/main" id="{177BDA2D-2DCB-41FB-AB18-D659AEF2AC9B}"/>
              </a:ext>
            </a:extLst>
          </p:cNvPr>
          <p:cNvSpPr txBox="1">
            <a:spLocks/>
          </p:cNvSpPr>
          <p:nvPr/>
        </p:nvSpPr>
        <p:spPr>
          <a:xfrm>
            <a:off x="11140820" y="6467967"/>
            <a:ext cx="902663" cy="18697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INTERNAL</a:t>
            </a:r>
          </a:p>
        </p:txBody>
      </p:sp>
      <p:cxnSp>
        <p:nvCxnSpPr>
          <p:cNvPr id="21" name="直接箭头连接符 20">
            <a:extLst>
              <a:ext uri="{FF2B5EF4-FFF2-40B4-BE49-F238E27FC236}">
                <a16:creationId xmlns:a16="http://schemas.microsoft.com/office/drawing/2014/main" id="{149DCE81-A898-4CD9-A626-8DDF4CD4F29E}"/>
              </a:ext>
            </a:extLst>
          </p:cNvPr>
          <p:cNvCxnSpPr>
            <a:cxnSpLocks/>
          </p:cNvCxnSpPr>
          <p:nvPr/>
        </p:nvCxnSpPr>
        <p:spPr>
          <a:xfrm>
            <a:off x="8714566" y="1660173"/>
            <a:ext cx="1479668" cy="0"/>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ED0A77D-54EF-4F19-A7DF-DD6473913CC5}"/>
              </a:ext>
            </a:extLst>
          </p:cNvPr>
          <p:cNvCxnSpPr>
            <a:cxnSpLocks/>
            <a:stCxn id="57" idx="3"/>
          </p:cNvCxnSpPr>
          <p:nvPr/>
        </p:nvCxnSpPr>
        <p:spPr>
          <a:xfrm>
            <a:off x="8655705" y="4844802"/>
            <a:ext cx="1521997" cy="0"/>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A7A82D2-83C5-4E82-846D-FCA68ED21C20}"/>
              </a:ext>
            </a:extLst>
          </p:cNvPr>
          <p:cNvCxnSpPr>
            <a:cxnSpLocks/>
          </p:cNvCxnSpPr>
          <p:nvPr/>
        </p:nvCxnSpPr>
        <p:spPr>
          <a:xfrm>
            <a:off x="8714566" y="3884491"/>
            <a:ext cx="1502086" cy="0"/>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70A1D8C9-C733-47FC-AB5D-F938CED7951C}"/>
              </a:ext>
            </a:extLst>
          </p:cNvPr>
          <p:cNvCxnSpPr>
            <a:cxnSpLocks/>
            <a:endCxn id="67" idx="1"/>
          </p:cNvCxnSpPr>
          <p:nvPr/>
        </p:nvCxnSpPr>
        <p:spPr>
          <a:xfrm>
            <a:off x="3565034" y="3196796"/>
            <a:ext cx="1056588" cy="6733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2ED9F039-2022-4524-999E-E08247FA21BA}"/>
              </a:ext>
            </a:extLst>
          </p:cNvPr>
          <p:cNvCxnSpPr>
            <a:cxnSpLocks/>
          </p:cNvCxnSpPr>
          <p:nvPr/>
        </p:nvCxnSpPr>
        <p:spPr>
          <a:xfrm>
            <a:off x="3545398" y="2942960"/>
            <a:ext cx="99513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流程图: 接点 222">
            <a:extLst>
              <a:ext uri="{FF2B5EF4-FFF2-40B4-BE49-F238E27FC236}">
                <a16:creationId xmlns:a16="http://schemas.microsoft.com/office/drawing/2014/main" id="{CF3A7378-9A48-40EF-9C4B-E569836B9875}"/>
              </a:ext>
            </a:extLst>
          </p:cNvPr>
          <p:cNvSpPr/>
          <p:nvPr/>
        </p:nvSpPr>
        <p:spPr>
          <a:xfrm>
            <a:off x="2467771" y="2644515"/>
            <a:ext cx="843621" cy="850905"/>
          </a:xfrm>
          <a:prstGeom prst="flowChartConnector">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0"/>
          </a:p>
        </p:txBody>
      </p:sp>
      <p:cxnSp>
        <p:nvCxnSpPr>
          <p:cNvPr id="60" name="直接箭头连接符 59">
            <a:extLst>
              <a:ext uri="{FF2B5EF4-FFF2-40B4-BE49-F238E27FC236}">
                <a16:creationId xmlns:a16="http://schemas.microsoft.com/office/drawing/2014/main" id="{EC5D3165-AF71-46F1-B5CA-F19B7D6CC361}"/>
              </a:ext>
            </a:extLst>
          </p:cNvPr>
          <p:cNvCxnSpPr>
            <a:cxnSpLocks/>
          </p:cNvCxnSpPr>
          <p:nvPr/>
        </p:nvCxnSpPr>
        <p:spPr>
          <a:xfrm>
            <a:off x="3419651" y="3447902"/>
            <a:ext cx="1111499" cy="21502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2" name="文本框 61">
            <a:extLst>
              <a:ext uri="{FF2B5EF4-FFF2-40B4-BE49-F238E27FC236}">
                <a16:creationId xmlns:a16="http://schemas.microsoft.com/office/drawing/2014/main" id="{A8CAA847-B9B8-4E75-BE93-ED5B7A163B6E}"/>
              </a:ext>
            </a:extLst>
          </p:cNvPr>
          <p:cNvSpPr txBox="1"/>
          <p:nvPr/>
        </p:nvSpPr>
        <p:spPr>
          <a:xfrm>
            <a:off x="5180180" y="5441914"/>
            <a:ext cx="3497943" cy="338554"/>
          </a:xfrm>
          <a:prstGeom prst="rect">
            <a:avLst/>
          </a:prstGeom>
          <a:noFill/>
        </p:spPr>
        <p:txBody>
          <a:bodyPr wrap="square" rtlCol="0">
            <a:spAutoFit/>
          </a:bodyPr>
          <a:lstStyle/>
          <a:p>
            <a:r>
              <a:rPr lang="en-US" altLang="zh-CN" sz="1600" dirty="0"/>
              <a:t>Face recognition (</a:t>
            </a:r>
            <a:r>
              <a:rPr lang="en-US" altLang="zh-CN" sz="1200" b="0" i="1" dirty="0">
                <a:solidFill>
                  <a:srgbClr val="000000"/>
                </a:solidFill>
                <a:effectLst/>
                <a:latin typeface="+mn-ea"/>
              </a:rPr>
              <a:t>Reserved</a:t>
            </a:r>
            <a:r>
              <a:rPr lang="en-US" altLang="zh-CN" sz="1600" dirty="0"/>
              <a:t>)</a:t>
            </a:r>
            <a:endParaRPr lang="zh-CN" altLang="en-US" sz="1600" dirty="0"/>
          </a:p>
        </p:txBody>
      </p:sp>
      <p:sp>
        <p:nvSpPr>
          <p:cNvPr id="63" name="文本框 62">
            <a:extLst>
              <a:ext uri="{FF2B5EF4-FFF2-40B4-BE49-F238E27FC236}">
                <a16:creationId xmlns:a16="http://schemas.microsoft.com/office/drawing/2014/main" id="{1F721BE6-8CAC-447E-9CD2-4A81BFCCE0FC}"/>
              </a:ext>
            </a:extLst>
          </p:cNvPr>
          <p:cNvSpPr txBox="1"/>
          <p:nvPr/>
        </p:nvSpPr>
        <p:spPr>
          <a:xfrm>
            <a:off x="9781824" y="866877"/>
            <a:ext cx="2120923" cy="307777"/>
          </a:xfrm>
          <a:prstGeom prst="rect">
            <a:avLst/>
          </a:prstGeom>
          <a:noFill/>
        </p:spPr>
        <p:txBody>
          <a:bodyPr wrap="square">
            <a:spAutoFit/>
          </a:bodyPr>
          <a:lstStyle/>
          <a:p>
            <a:r>
              <a:rPr lang="en-US" altLang="zh-CN" sz="1400" b="1" i="0" dirty="0">
                <a:solidFill>
                  <a:srgbClr val="000000"/>
                </a:solidFill>
                <a:effectLst/>
                <a:latin typeface="+mn-ea"/>
              </a:rPr>
              <a:t>Third-party certification</a:t>
            </a:r>
            <a:endParaRPr lang="zh-CN" altLang="en-US" sz="1400" b="1" dirty="0">
              <a:latin typeface="+mn-ea"/>
            </a:endParaRPr>
          </a:p>
        </p:txBody>
      </p:sp>
      <p:sp>
        <p:nvSpPr>
          <p:cNvPr id="64" name="iconfont-11712-5589015">
            <a:extLst>
              <a:ext uri="{FF2B5EF4-FFF2-40B4-BE49-F238E27FC236}">
                <a16:creationId xmlns:a16="http://schemas.microsoft.com/office/drawing/2014/main" id="{D6A406EF-7F4A-43F6-A74E-1465FC3658F7}"/>
              </a:ext>
            </a:extLst>
          </p:cNvPr>
          <p:cNvSpPr/>
          <p:nvPr/>
        </p:nvSpPr>
        <p:spPr>
          <a:xfrm>
            <a:off x="4686021" y="2705613"/>
            <a:ext cx="380287" cy="334366"/>
          </a:xfrm>
          <a:custGeom>
            <a:avLst/>
            <a:gdLst/>
            <a:ahLst/>
            <a:cxnLst>
              <a:cxn ang="0">
                <a:pos x="wd2" y="hd2"/>
              </a:cxn>
              <a:cxn ang="5400000">
                <a:pos x="wd2" y="hd2"/>
              </a:cxn>
              <a:cxn ang="10800000">
                <a:pos x="wd2" y="hd2"/>
              </a:cxn>
              <a:cxn ang="16200000">
                <a:pos x="wd2" y="hd2"/>
              </a:cxn>
            </a:cxnLst>
            <a:rect l="0" t="0" r="r" b="b"/>
            <a:pathLst>
              <a:path w="21600" h="21600" extrusionOk="0">
                <a:moveTo>
                  <a:pt x="10180" y="13927"/>
                </a:moveTo>
                <a:lnTo>
                  <a:pt x="1858" y="16991"/>
                </a:lnTo>
                <a:lnTo>
                  <a:pt x="1858" y="19441"/>
                </a:lnTo>
                <a:lnTo>
                  <a:pt x="16728" y="19441"/>
                </a:lnTo>
                <a:lnTo>
                  <a:pt x="16728" y="17280"/>
                </a:lnTo>
                <a:lnTo>
                  <a:pt x="18588" y="17280"/>
                </a:lnTo>
                <a:lnTo>
                  <a:pt x="18588" y="19441"/>
                </a:lnTo>
                <a:lnTo>
                  <a:pt x="18595" y="19441"/>
                </a:lnTo>
                <a:lnTo>
                  <a:pt x="18595" y="21600"/>
                </a:lnTo>
                <a:lnTo>
                  <a:pt x="0" y="21600"/>
                </a:lnTo>
                <a:lnTo>
                  <a:pt x="0" y="15409"/>
                </a:lnTo>
                <a:lnTo>
                  <a:pt x="6614" y="12975"/>
                </a:lnTo>
                <a:cubicBezTo>
                  <a:pt x="4910" y="11561"/>
                  <a:pt x="3718" y="8955"/>
                  <a:pt x="3718" y="6426"/>
                </a:cubicBezTo>
                <a:cubicBezTo>
                  <a:pt x="3718" y="2874"/>
                  <a:pt x="6216" y="0"/>
                  <a:pt x="9293" y="0"/>
                </a:cubicBezTo>
                <a:cubicBezTo>
                  <a:pt x="12372" y="0"/>
                  <a:pt x="14870" y="2874"/>
                  <a:pt x="14870" y="6426"/>
                </a:cubicBezTo>
                <a:cubicBezTo>
                  <a:pt x="14870" y="9413"/>
                  <a:pt x="13204" y="12507"/>
                  <a:pt x="11003" y="13615"/>
                </a:cubicBezTo>
                <a:lnTo>
                  <a:pt x="11005" y="13623"/>
                </a:lnTo>
                <a:lnTo>
                  <a:pt x="10936" y="13647"/>
                </a:lnTo>
                <a:cubicBezTo>
                  <a:pt x="10692" y="13767"/>
                  <a:pt x="10438" y="13860"/>
                  <a:pt x="10180" y="13927"/>
                </a:cubicBezTo>
                <a:close/>
                <a:moveTo>
                  <a:pt x="9293" y="11879"/>
                </a:moveTo>
                <a:cubicBezTo>
                  <a:pt x="11137" y="11879"/>
                  <a:pt x="13011" y="9060"/>
                  <a:pt x="13011" y="6426"/>
                </a:cubicBezTo>
                <a:cubicBezTo>
                  <a:pt x="13011" y="4073"/>
                  <a:pt x="11348" y="2159"/>
                  <a:pt x="9293" y="2159"/>
                </a:cubicBezTo>
                <a:cubicBezTo>
                  <a:pt x="7238" y="2159"/>
                  <a:pt x="5575" y="4073"/>
                  <a:pt x="5575" y="6426"/>
                </a:cubicBezTo>
                <a:cubicBezTo>
                  <a:pt x="5575" y="9060"/>
                  <a:pt x="7451" y="11879"/>
                  <a:pt x="9293" y="11879"/>
                </a:cubicBezTo>
                <a:close/>
                <a:moveTo>
                  <a:pt x="20286" y="9032"/>
                </a:moveTo>
                <a:lnTo>
                  <a:pt x="21600" y="10547"/>
                </a:lnTo>
                <a:lnTo>
                  <a:pt x="17619" y="15128"/>
                </a:lnTo>
                <a:lnTo>
                  <a:pt x="14990" y="12102"/>
                </a:lnTo>
                <a:lnTo>
                  <a:pt x="16318" y="10575"/>
                </a:lnTo>
                <a:lnTo>
                  <a:pt x="17633" y="12088"/>
                </a:lnTo>
                <a:lnTo>
                  <a:pt x="20286" y="9032"/>
                </a:ln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sp>
        <p:nvSpPr>
          <p:cNvPr id="65" name="Freeform 45">
            <a:extLst>
              <a:ext uri="{FF2B5EF4-FFF2-40B4-BE49-F238E27FC236}">
                <a16:creationId xmlns:a16="http://schemas.microsoft.com/office/drawing/2014/main" id="{0946F83F-13FC-439E-9A4A-67E32FE2148D}"/>
              </a:ext>
            </a:extLst>
          </p:cNvPr>
          <p:cNvSpPr>
            <a:spLocks noChangeAspect="1" noEditPoints="1"/>
          </p:cNvSpPr>
          <p:nvPr/>
        </p:nvSpPr>
        <p:spPr bwMode="auto">
          <a:xfrm>
            <a:off x="4709729" y="5438695"/>
            <a:ext cx="363312" cy="363407"/>
          </a:xfrm>
          <a:custGeom>
            <a:avLst/>
            <a:gdLst>
              <a:gd name="T0" fmla="*/ 400968 w 256"/>
              <a:gd name="T1" fmla="*/ 420688 h 256"/>
              <a:gd name="T2" fmla="*/ 19720 w 256"/>
              <a:gd name="T3" fmla="*/ 420688 h 256"/>
              <a:gd name="T4" fmla="*/ 0 w 256"/>
              <a:gd name="T5" fmla="*/ 400968 h 256"/>
              <a:gd name="T6" fmla="*/ 0 w 256"/>
              <a:gd name="T7" fmla="*/ 19720 h 256"/>
              <a:gd name="T8" fmla="*/ 19720 w 256"/>
              <a:gd name="T9" fmla="*/ 0 h 256"/>
              <a:gd name="T10" fmla="*/ 400968 w 256"/>
              <a:gd name="T11" fmla="*/ 0 h 256"/>
              <a:gd name="T12" fmla="*/ 420688 w 256"/>
              <a:gd name="T13" fmla="*/ 19720 h 256"/>
              <a:gd name="T14" fmla="*/ 420688 w 256"/>
              <a:gd name="T15" fmla="*/ 400968 h 256"/>
              <a:gd name="T16" fmla="*/ 400968 w 256"/>
              <a:gd name="T17" fmla="*/ 420688 h 256"/>
              <a:gd name="T18" fmla="*/ 39440 w 256"/>
              <a:gd name="T19" fmla="*/ 39440 h 256"/>
              <a:gd name="T20" fmla="*/ 39440 w 256"/>
              <a:gd name="T21" fmla="*/ 373032 h 256"/>
              <a:gd name="T22" fmla="*/ 77236 w 256"/>
              <a:gd name="T23" fmla="*/ 327019 h 256"/>
              <a:gd name="T24" fmla="*/ 128178 w 256"/>
              <a:gd name="T25" fmla="*/ 308943 h 256"/>
              <a:gd name="T26" fmla="*/ 170905 w 256"/>
              <a:gd name="T27" fmla="*/ 289223 h 256"/>
              <a:gd name="T28" fmla="*/ 170905 w 256"/>
              <a:gd name="T29" fmla="*/ 256357 h 256"/>
              <a:gd name="T30" fmla="*/ 154471 w 256"/>
              <a:gd name="T31" fmla="*/ 215274 h 256"/>
              <a:gd name="T32" fmla="*/ 142968 w 256"/>
              <a:gd name="T33" fmla="*/ 198841 h 256"/>
              <a:gd name="T34" fmla="*/ 149541 w 256"/>
              <a:gd name="T35" fmla="*/ 169261 h 256"/>
              <a:gd name="T36" fmla="*/ 146255 w 256"/>
              <a:gd name="T37" fmla="*/ 133108 h 256"/>
              <a:gd name="T38" fmla="*/ 210344 w 256"/>
              <a:gd name="T39" fmla="*/ 78879 h 256"/>
              <a:gd name="T40" fmla="*/ 274433 w 256"/>
              <a:gd name="T41" fmla="*/ 133108 h 256"/>
              <a:gd name="T42" fmla="*/ 272790 w 256"/>
              <a:gd name="T43" fmla="*/ 169261 h 256"/>
              <a:gd name="T44" fmla="*/ 277720 w 256"/>
              <a:gd name="T45" fmla="*/ 198841 h 256"/>
              <a:gd name="T46" fmla="*/ 266217 w 256"/>
              <a:gd name="T47" fmla="*/ 215274 h 256"/>
              <a:gd name="T48" fmla="*/ 249784 w 256"/>
              <a:gd name="T49" fmla="*/ 256357 h 256"/>
              <a:gd name="T50" fmla="*/ 249784 w 256"/>
              <a:gd name="T51" fmla="*/ 289223 h 256"/>
              <a:gd name="T52" fmla="*/ 292510 w 256"/>
              <a:gd name="T53" fmla="*/ 308943 h 256"/>
              <a:gd name="T54" fmla="*/ 343452 w 256"/>
              <a:gd name="T55" fmla="*/ 327019 h 256"/>
              <a:gd name="T56" fmla="*/ 381249 w 256"/>
              <a:gd name="T57" fmla="*/ 373032 h 256"/>
              <a:gd name="T58" fmla="*/ 381249 w 256"/>
              <a:gd name="T59" fmla="*/ 39440 h 256"/>
              <a:gd name="T60" fmla="*/ 39440 w 256"/>
              <a:gd name="T61" fmla="*/ 39440 h 2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4" y="24"/>
                </a:moveTo>
                <a:cubicBezTo>
                  <a:pt x="24" y="227"/>
                  <a:pt x="24" y="227"/>
                  <a:pt x="24" y="227"/>
                </a:cubicBezTo>
                <a:cubicBezTo>
                  <a:pt x="28" y="217"/>
                  <a:pt x="34" y="205"/>
                  <a:pt x="47" y="199"/>
                </a:cubicBezTo>
                <a:cubicBezTo>
                  <a:pt x="64" y="190"/>
                  <a:pt x="57" y="197"/>
                  <a:pt x="78" y="188"/>
                </a:cubicBezTo>
                <a:cubicBezTo>
                  <a:pt x="99" y="180"/>
                  <a:pt x="104" y="176"/>
                  <a:pt x="104" y="176"/>
                </a:cubicBezTo>
                <a:cubicBezTo>
                  <a:pt x="104" y="156"/>
                  <a:pt x="104" y="156"/>
                  <a:pt x="104" y="156"/>
                </a:cubicBezTo>
                <a:cubicBezTo>
                  <a:pt x="104" y="156"/>
                  <a:pt x="97" y="150"/>
                  <a:pt x="94" y="131"/>
                </a:cubicBezTo>
                <a:cubicBezTo>
                  <a:pt x="89" y="132"/>
                  <a:pt x="88" y="125"/>
                  <a:pt x="87" y="121"/>
                </a:cubicBezTo>
                <a:cubicBezTo>
                  <a:pt x="87" y="116"/>
                  <a:pt x="85" y="102"/>
                  <a:pt x="91" y="103"/>
                </a:cubicBezTo>
                <a:cubicBezTo>
                  <a:pt x="89" y="94"/>
                  <a:pt x="88" y="86"/>
                  <a:pt x="89" y="81"/>
                </a:cubicBezTo>
                <a:cubicBezTo>
                  <a:pt x="90" y="66"/>
                  <a:pt x="105" y="49"/>
                  <a:pt x="128" y="48"/>
                </a:cubicBezTo>
                <a:cubicBezTo>
                  <a:pt x="155" y="49"/>
                  <a:pt x="166" y="66"/>
                  <a:pt x="167" y="81"/>
                </a:cubicBezTo>
                <a:cubicBezTo>
                  <a:pt x="168" y="86"/>
                  <a:pt x="167" y="94"/>
                  <a:pt x="166" y="103"/>
                </a:cubicBezTo>
                <a:cubicBezTo>
                  <a:pt x="172" y="102"/>
                  <a:pt x="169" y="116"/>
                  <a:pt x="169" y="121"/>
                </a:cubicBezTo>
                <a:cubicBezTo>
                  <a:pt x="168" y="125"/>
                  <a:pt x="167" y="132"/>
                  <a:pt x="162" y="131"/>
                </a:cubicBezTo>
                <a:cubicBezTo>
                  <a:pt x="159" y="150"/>
                  <a:pt x="152" y="156"/>
                  <a:pt x="152" y="156"/>
                </a:cubicBezTo>
                <a:cubicBezTo>
                  <a:pt x="152" y="176"/>
                  <a:pt x="152" y="176"/>
                  <a:pt x="152" y="176"/>
                </a:cubicBezTo>
                <a:cubicBezTo>
                  <a:pt x="152" y="176"/>
                  <a:pt x="157" y="179"/>
                  <a:pt x="178" y="188"/>
                </a:cubicBezTo>
                <a:cubicBezTo>
                  <a:pt x="199" y="197"/>
                  <a:pt x="192" y="190"/>
                  <a:pt x="209" y="199"/>
                </a:cubicBezTo>
                <a:cubicBezTo>
                  <a:pt x="222" y="205"/>
                  <a:pt x="228" y="217"/>
                  <a:pt x="232" y="227"/>
                </a:cubicBezTo>
                <a:cubicBezTo>
                  <a:pt x="232" y="24"/>
                  <a:pt x="232" y="24"/>
                  <a:pt x="232" y="24"/>
                </a:cubicBezTo>
                <a:lnTo>
                  <a:pt x="24" y="24"/>
                </a:lnTo>
                <a:close/>
              </a:path>
            </a:pathLst>
          </a:custGeom>
          <a:solidFill>
            <a:schemeClr val="tx1"/>
          </a:solidFill>
          <a:ln>
            <a:noFill/>
          </a:ln>
        </p:spPr>
        <p:txBody>
          <a:bodyPr lIns="243755" tIns="121877" rIns="243755" bIns="121877"/>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4800" b="0" i="0" u="none" strike="noStrike" kern="0" cap="none" spc="0" normalizeH="0" baseline="0" noProof="0">
              <a:ln>
                <a:noFill/>
              </a:ln>
              <a:solidFill>
                <a:prstClr val="black"/>
              </a:solidFill>
              <a:effectLst/>
              <a:uLnTx/>
              <a:uFillTx/>
              <a:latin typeface="Calibri" panose="020F0502020204030204"/>
              <a:ea typeface="MS PGothic" panose="020B0600070205080204" pitchFamily="34" charset="-128"/>
            </a:endParaRPr>
          </a:p>
        </p:txBody>
      </p:sp>
      <p:cxnSp>
        <p:nvCxnSpPr>
          <p:cNvPr id="66" name="直接箭头连接符 65">
            <a:extLst>
              <a:ext uri="{FF2B5EF4-FFF2-40B4-BE49-F238E27FC236}">
                <a16:creationId xmlns:a16="http://schemas.microsoft.com/office/drawing/2014/main" id="{B2491C03-BCB0-4602-8F28-25B2E521FAE3}"/>
              </a:ext>
            </a:extLst>
          </p:cNvPr>
          <p:cNvCxnSpPr>
            <a:cxnSpLocks/>
          </p:cNvCxnSpPr>
          <p:nvPr/>
        </p:nvCxnSpPr>
        <p:spPr>
          <a:xfrm>
            <a:off x="8655705" y="5681474"/>
            <a:ext cx="1453166" cy="0"/>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0D207B2A-F4A9-4664-B3A6-F022B7CBD1AD}"/>
              </a:ext>
            </a:extLst>
          </p:cNvPr>
          <p:cNvPicPr>
            <a:picLocks noChangeAspect="1"/>
          </p:cNvPicPr>
          <p:nvPr/>
        </p:nvPicPr>
        <p:blipFill>
          <a:blip r:embed="rId5"/>
          <a:stretch>
            <a:fillRect/>
          </a:stretch>
        </p:blipFill>
        <p:spPr>
          <a:xfrm>
            <a:off x="10575152" y="1383534"/>
            <a:ext cx="521818" cy="540000"/>
          </a:xfrm>
          <a:prstGeom prst="rect">
            <a:avLst/>
          </a:prstGeom>
        </p:spPr>
      </p:pic>
      <p:pic>
        <p:nvPicPr>
          <p:cNvPr id="26" name="图片 25">
            <a:extLst>
              <a:ext uri="{FF2B5EF4-FFF2-40B4-BE49-F238E27FC236}">
                <a16:creationId xmlns:a16="http://schemas.microsoft.com/office/drawing/2014/main" id="{B851A6F3-ECF2-4863-8257-4633E930853A}"/>
              </a:ext>
            </a:extLst>
          </p:cNvPr>
          <p:cNvPicPr>
            <a:picLocks noChangeAspect="1"/>
          </p:cNvPicPr>
          <p:nvPr/>
        </p:nvPicPr>
        <p:blipFill>
          <a:blip r:embed="rId6"/>
          <a:stretch>
            <a:fillRect/>
          </a:stretch>
        </p:blipFill>
        <p:spPr>
          <a:xfrm>
            <a:off x="10583136" y="2618294"/>
            <a:ext cx="505851" cy="540000"/>
          </a:xfrm>
          <a:prstGeom prst="rect">
            <a:avLst/>
          </a:prstGeom>
        </p:spPr>
      </p:pic>
      <p:grpSp>
        <p:nvGrpSpPr>
          <p:cNvPr id="77" name="组合 76">
            <a:extLst>
              <a:ext uri="{FF2B5EF4-FFF2-40B4-BE49-F238E27FC236}">
                <a16:creationId xmlns:a16="http://schemas.microsoft.com/office/drawing/2014/main" id="{3B94AE59-F72C-4C63-A0BA-7293E753D4BC}"/>
              </a:ext>
            </a:extLst>
          </p:cNvPr>
          <p:cNvGrpSpPr/>
          <p:nvPr/>
        </p:nvGrpSpPr>
        <p:grpSpPr>
          <a:xfrm>
            <a:off x="10583137" y="3704315"/>
            <a:ext cx="454536" cy="311213"/>
            <a:chOff x="4065588" y="1779588"/>
            <a:chExt cx="176213" cy="120650"/>
          </a:xfrm>
          <a:solidFill>
            <a:schemeClr val="tx1"/>
          </a:solidFill>
        </p:grpSpPr>
        <p:sp>
          <p:nvSpPr>
            <p:cNvPr id="78" name="Freeform 352">
              <a:extLst>
                <a:ext uri="{FF2B5EF4-FFF2-40B4-BE49-F238E27FC236}">
                  <a16:creationId xmlns:a16="http://schemas.microsoft.com/office/drawing/2014/main" id="{119337DA-7530-49D6-8F26-AD3D70424FFD}"/>
                </a:ext>
              </a:extLst>
            </p:cNvPr>
            <p:cNvSpPr>
              <a:spLocks/>
            </p:cNvSpPr>
            <p:nvPr/>
          </p:nvSpPr>
          <p:spPr bwMode="auto">
            <a:xfrm>
              <a:off x="4183063" y="1787526"/>
              <a:ext cx="58738" cy="104775"/>
            </a:xfrm>
            <a:custGeom>
              <a:avLst/>
              <a:gdLst>
                <a:gd name="T0" fmla="*/ 94 w 95"/>
                <a:gd name="T1" fmla="*/ 171 h 171"/>
                <a:gd name="T2" fmla="*/ 95 w 95"/>
                <a:gd name="T3" fmla="*/ 166 h 171"/>
                <a:gd name="T4" fmla="*/ 95 w 95"/>
                <a:gd name="T5" fmla="*/ 6 h 171"/>
                <a:gd name="T6" fmla="*/ 94 w 95"/>
                <a:gd name="T7" fmla="*/ 0 h 171"/>
                <a:gd name="T8" fmla="*/ 0 w 95"/>
                <a:gd name="T9" fmla="*/ 81 h 171"/>
                <a:gd name="T10" fmla="*/ 94 w 95"/>
                <a:gd name="T11" fmla="*/ 171 h 171"/>
              </a:gdLst>
              <a:ahLst/>
              <a:cxnLst>
                <a:cxn ang="0">
                  <a:pos x="T0" y="T1"/>
                </a:cxn>
                <a:cxn ang="0">
                  <a:pos x="T2" y="T3"/>
                </a:cxn>
                <a:cxn ang="0">
                  <a:pos x="T4" y="T5"/>
                </a:cxn>
                <a:cxn ang="0">
                  <a:pos x="T6" y="T7"/>
                </a:cxn>
                <a:cxn ang="0">
                  <a:pos x="T8" y="T9"/>
                </a:cxn>
                <a:cxn ang="0">
                  <a:pos x="T10" y="T11"/>
                </a:cxn>
              </a:cxnLst>
              <a:rect l="0" t="0" r="r" b="b"/>
              <a:pathLst>
                <a:path w="95" h="171">
                  <a:moveTo>
                    <a:pt x="94" y="171"/>
                  </a:moveTo>
                  <a:cubicBezTo>
                    <a:pt x="95" y="170"/>
                    <a:pt x="95" y="168"/>
                    <a:pt x="95" y="166"/>
                  </a:cubicBezTo>
                  <a:cubicBezTo>
                    <a:pt x="95" y="6"/>
                    <a:pt x="95" y="6"/>
                    <a:pt x="95" y="6"/>
                  </a:cubicBezTo>
                  <a:cubicBezTo>
                    <a:pt x="95" y="4"/>
                    <a:pt x="95" y="2"/>
                    <a:pt x="94" y="0"/>
                  </a:cubicBezTo>
                  <a:cubicBezTo>
                    <a:pt x="0" y="81"/>
                    <a:pt x="0" y="81"/>
                    <a:pt x="0" y="81"/>
                  </a:cubicBezTo>
                  <a:lnTo>
                    <a:pt x="94"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53">
              <a:extLst>
                <a:ext uri="{FF2B5EF4-FFF2-40B4-BE49-F238E27FC236}">
                  <a16:creationId xmlns:a16="http://schemas.microsoft.com/office/drawing/2014/main" id="{98355284-6E81-46C1-88AB-2D100FAE25E6}"/>
                </a:ext>
              </a:extLst>
            </p:cNvPr>
            <p:cNvSpPr>
              <a:spLocks/>
            </p:cNvSpPr>
            <p:nvPr/>
          </p:nvSpPr>
          <p:spPr bwMode="auto">
            <a:xfrm>
              <a:off x="4073526" y="1779588"/>
              <a:ext cx="161925" cy="69850"/>
            </a:xfrm>
            <a:custGeom>
              <a:avLst/>
              <a:gdLst>
                <a:gd name="T0" fmla="*/ 132 w 264"/>
                <a:gd name="T1" fmla="*/ 112 h 112"/>
                <a:gd name="T2" fmla="*/ 156 w 264"/>
                <a:gd name="T3" fmla="*/ 92 h 112"/>
                <a:gd name="T4" fmla="*/ 169 w 264"/>
                <a:gd name="T5" fmla="*/ 82 h 112"/>
                <a:gd name="T6" fmla="*/ 264 w 264"/>
                <a:gd name="T7" fmla="*/ 1 h 112"/>
                <a:gd name="T8" fmla="*/ 259 w 264"/>
                <a:gd name="T9" fmla="*/ 0 h 112"/>
                <a:gd name="T10" fmla="*/ 5 w 264"/>
                <a:gd name="T11" fmla="*/ 0 h 112"/>
                <a:gd name="T12" fmla="*/ 0 w 264"/>
                <a:gd name="T13" fmla="*/ 1 h 112"/>
                <a:gd name="T14" fmla="*/ 94 w 264"/>
                <a:gd name="T15" fmla="*/ 82 h 112"/>
                <a:gd name="T16" fmla="*/ 107 w 264"/>
                <a:gd name="T17" fmla="*/ 92 h 112"/>
                <a:gd name="T18" fmla="*/ 132 w 264"/>
                <a:gd name="T1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112">
                  <a:moveTo>
                    <a:pt x="132" y="112"/>
                  </a:moveTo>
                  <a:cubicBezTo>
                    <a:pt x="156" y="92"/>
                    <a:pt x="156" y="92"/>
                    <a:pt x="156" y="92"/>
                  </a:cubicBezTo>
                  <a:cubicBezTo>
                    <a:pt x="169" y="82"/>
                    <a:pt x="169" y="82"/>
                    <a:pt x="169" y="82"/>
                  </a:cubicBezTo>
                  <a:cubicBezTo>
                    <a:pt x="264" y="1"/>
                    <a:pt x="264" y="1"/>
                    <a:pt x="264" y="1"/>
                  </a:cubicBezTo>
                  <a:cubicBezTo>
                    <a:pt x="262" y="1"/>
                    <a:pt x="260" y="0"/>
                    <a:pt x="259" y="0"/>
                  </a:cubicBezTo>
                  <a:cubicBezTo>
                    <a:pt x="5" y="0"/>
                    <a:pt x="5" y="0"/>
                    <a:pt x="5" y="0"/>
                  </a:cubicBezTo>
                  <a:cubicBezTo>
                    <a:pt x="3" y="0"/>
                    <a:pt x="1" y="1"/>
                    <a:pt x="0" y="1"/>
                  </a:cubicBezTo>
                  <a:cubicBezTo>
                    <a:pt x="94" y="82"/>
                    <a:pt x="94" y="82"/>
                    <a:pt x="94" y="82"/>
                  </a:cubicBezTo>
                  <a:cubicBezTo>
                    <a:pt x="107" y="92"/>
                    <a:pt x="107" y="92"/>
                    <a:pt x="107" y="92"/>
                  </a:cubicBezTo>
                  <a:lnTo>
                    <a:pt x="13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54">
              <a:extLst>
                <a:ext uri="{FF2B5EF4-FFF2-40B4-BE49-F238E27FC236}">
                  <a16:creationId xmlns:a16="http://schemas.microsoft.com/office/drawing/2014/main" id="{BE7521FA-13F4-48BE-B86F-B424A58EEA9F}"/>
                </a:ext>
              </a:extLst>
            </p:cNvPr>
            <p:cNvSpPr>
              <a:spLocks/>
            </p:cNvSpPr>
            <p:nvPr/>
          </p:nvSpPr>
          <p:spPr bwMode="auto">
            <a:xfrm>
              <a:off x="4073526" y="1843088"/>
              <a:ext cx="160338" cy="57150"/>
            </a:xfrm>
            <a:custGeom>
              <a:avLst/>
              <a:gdLst>
                <a:gd name="T0" fmla="*/ 259 w 263"/>
                <a:gd name="T1" fmla="*/ 92 h 92"/>
                <a:gd name="T2" fmla="*/ 263 w 263"/>
                <a:gd name="T3" fmla="*/ 91 h 92"/>
                <a:gd name="T4" fmla="*/ 168 w 263"/>
                <a:gd name="T5" fmla="*/ 0 h 92"/>
                <a:gd name="T6" fmla="*/ 132 w 263"/>
                <a:gd name="T7" fmla="*/ 30 h 92"/>
                <a:gd name="T8" fmla="*/ 95 w 263"/>
                <a:gd name="T9" fmla="*/ 0 h 92"/>
                <a:gd name="T10" fmla="*/ 0 w 263"/>
                <a:gd name="T11" fmla="*/ 91 h 92"/>
                <a:gd name="T12" fmla="*/ 5 w 263"/>
                <a:gd name="T13" fmla="*/ 92 h 92"/>
                <a:gd name="T14" fmla="*/ 259 w 26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92">
                  <a:moveTo>
                    <a:pt x="259" y="92"/>
                  </a:moveTo>
                  <a:cubicBezTo>
                    <a:pt x="260" y="92"/>
                    <a:pt x="262" y="92"/>
                    <a:pt x="263" y="91"/>
                  </a:cubicBezTo>
                  <a:cubicBezTo>
                    <a:pt x="168" y="0"/>
                    <a:pt x="168" y="0"/>
                    <a:pt x="168" y="0"/>
                  </a:cubicBezTo>
                  <a:cubicBezTo>
                    <a:pt x="132" y="30"/>
                    <a:pt x="132" y="30"/>
                    <a:pt x="132" y="30"/>
                  </a:cubicBezTo>
                  <a:cubicBezTo>
                    <a:pt x="95" y="0"/>
                    <a:pt x="95" y="0"/>
                    <a:pt x="95" y="0"/>
                  </a:cubicBezTo>
                  <a:cubicBezTo>
                    <a:pt x="0" y="91"/>
                    <a:pt x="0" y="91"/>
                    <a:pt x="0" y="91"/>
                  </a:cubicBezTo>
                  <a:cubicBezTo>
                    <a:pt x="2" y="92"/>
                    <a:pt x="3" y="92"/>
                    <a:pt x="5" y="92"/>
                  </a:cubicBezTo>
                  <a:lnTo>
                    <a:pt x="259"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55">
              <a:extLst>
                <a:ext uri="{FF2B5EF4-FFF2-40B4-BE49-F238E27FC236}">
                  <a16:creationId xmlns:a16="http://schemas.microsoft.com/office/drawing/2014/main" id="{2F5F46F4-52A6-445C-8149-B455BFD0BF66}"/>
                </a:ext>
              </a:extLst>
            </p:cNvPr>
            <p:cNvSpPr>
              <a:spLocks/>
            </p:cNvSpPr>
            <p:nvPr/>
          </p:nvSpPr>
          <p:spPr bwMode="auto">
            <a:xfrm>
              <a:off x="4065588" y="1787526"/>
              <a:ext cx="57150" cy="104775"/>
            </a:xfrm>
            <a:custGeom>
              <a:avLst/>
              <a:gdLst>
                <a:gd name="T0" fmla="*/ 1 w 95"/>
                <a:gd name="T1" fmla="*/ 0 h 171"/>
                <a:gd name="T2" fmla="*/ 0 w 95"/>
                <a:gd name="T3" fmla="*/ 6 h 171"/>
                <a:gd name="T4" fmla="*/ 0 w 95"/>
                <a:gd name="T5" fmla="*/ 166 h 171"/>
                <a:gd name="T6" fmla="*/ 1 w 95"/>
                <a:gd name="T7" fmla="*/ 171 h 171"/>
                <a:gd name="T8" fmla="*/ 95 w 95"/>
                <a:gd name="T9" fmla="*/ 81 h 171"/>
                <a:gd name="T10" fmla="*/ 1 w 95"/>
                <a:gd name="T11" fmla="*/ 0 h 171"/>
              </a:gdLst>
              <a:ahLst/>
              <a:cxnLst>
                <a:cxn ang="0">
                  <a:pos x="T0" y="T1"/>
                </a:cxn>
                <a:cxn ang="0">
                  <a:pos x="T2" y="T3"/>
                </a:cxn>
                <a:cxn ang="0">
                  <a:pos x="T4" y="T5"/>
                </a:cxn>
                <a:cxn ang="0">
                  <a:pos x="T6" y="T7"/>
                </a:cxn>
                <a:cxn ang="0">
                  <a:pos x="T8" y="T9"/>
                </a:cxn>
                <a:cxn ang="0">
                  <a:pos x="T10" y="T11"/>
                </a:cxn>
              </a:cxnLst>
              <a:rect l="0" t="0" r="r" b="b"/>
              <a:pathLst>
                <a:path w="95" h="171">
                  <a:moveTo>
                    <a:pt x="1" y="0"/>
                  </a:moveTo>
                  <a:cubicBezTo>
                    <a:pt x="1" y="2"/>
                    <a:pt x="0" y="4"/>
                    <a:pt x="0" y="6"/>
                  </a:cubicBezTo>
                  <a:cubicBezTo>
                    <a:pt x="0" y="166"/>
                    <a:pt x="0" y="166"/>
                    <a:pt x="0" y="166"/>
                  </a:cubicBezTo>
                  <a:cubicBezTo>
                    <a:pt x="0" y="168"/>
                    <a:pt x="1" y="170"/>
                    <a:pt x="1" y="171"/>
                  </a:cubicBezTo>
                  <a:cubicBezTo>
                    <a:pt x="95" y="81"/>
                    <a:pt x="95" y="81"/>
                    <a:pt x="95" y="8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2" name="Freeform 1560">
            <a:extLst>
              <a:ext uri="{FF2B5EF4-FFF2-40B4-BE49-F238E27FC236}">
                <a16:creationId xmlns:a16="http://schemas.microsoft.com/office/drawing/2014/main" id="{14C0E5D3-9C61-4FC4-BC91-26FF874FDAA3}"/>
              </a:ext>
            </a:extLst>
          </p:cNvPr>
          <p:cNvSpPr>
            <a:spLocks noEditPoints="1"/>
          </p:cNvSpPr>
          <p:nvPr/>
        </p:nvSpPr>
        <p:spPr bwMode="auto">
          <a:xfrm>
            <a:off x="10583137" y="4610508"/>
            <a:ext cx="450850" cy="401638"/>
          </a:xfrm>
          <a:custGeom>
            <a:avLst/>
            <a:gdLst>
              <a:gd name="T0" fmla="*/ 85 w 176"/>
              <a:gd name="T1" fmla="*/ 125 h 157"/>
              <a:gd name="T2" fmla="*/ 91 w 176"/>
              <a:gd name="T3" fmla="*/ 125 h 157"/>
              <a:gd name="T4" fmla="*/ 89 w 176"/>
              <a:gd name="T5" fmla="*/ 108 h 157"/>
              <a:gd name="T6" fmla="*/ 73 w 176"/>
              <a:gd name="T7" fmla="*/ 85 h 157"/>
              <a:gd name="T8" fmla="*/ 76 w 176"/>
              <a:gd name="T9" fmla="*/ 90 h 157"/>
              <a:gd name="T10" fmla="*/ 73 w 176"/>
              <a:gd name="T11" fmla="*/ 85 h 157"/>
              <a:gd name="T12" fmla="*/ 85 w 176"/>
              <a:gd name="T13" fmla="*/ 76 h 157"/>
              <a:gd name="T14" fmla="*/ 89 w 176"/>
              <a:gd name="T15" fmla="*/ 95 h 157"/>
              <a:gd name="T16" fmla="*/ 91 w 176"/>
              <a:gd name="T17" fmla="*/ 77 h 157"/>
              <a:gd name="T18" fmla="*/ 129 w 176"/>
              <a:gd name="T19" fmla="*/ 55 h 157"/>
              <a:gd name="T20" fmla="*/ 104 w 176"/>
              <a:gd name="T21" fmla="*/ 32 h 157"/>
              <a:gd name="T22" fmla="*/ 103 w 176"/>
              <a:gd name="T23" fmla="*/ 28 h 157"/>
              <a:gd name="T24" fmla="*/ 112 w 176"/>
              <a:gd name="T25" fmla="*/ 6 h 157"/>
              <a:gd name="T26" fmla="*/ 60 w 176"/>
              <a:gd name="T27" fmla="*/ 6 h 157"/>
              <a:gd name="T28" fmla="*/ 70 w 176"/>
              <a:gd name="T29" fmla="*/ 30 h 157"/>
              <a:gd name="T30" fmla="*/ 73 w 176"/>
              <a:gd name="T31" fmla="*/ 33 h 157"/>
              <a:gd name="T32" fmla="*/ 57 w 176"/>
              <a:gd name="T33" fmla="*/ 156 h 157"/>
              <a:gd name="T34" fmla="*/ 118 w 176"/>
              <a:gd name="T35" fmla="*/ 156 h 157"/>
              <a:gd name="T36" fmla="*/ 114 w 176"/>
              <a:gd name="T37" fmla="*/ 114 h 157"/>
              <a:gd name="T38" fmla="*/ 101 w 176"/>
              <a:gd name="T39" fmla="*/ 129 h 157"/>
              <a:gd name="T40" fmla="*/ 98 w 176"/>
              <a:gd name="T41" fmla="*/ 136 h 157"/>
              <a:gd name="T42" fmla="*/ 91 w 176"/>
              <a:gd name="T43" fmla="*/ 136 h 157"/>
              <a:gd name="T44" fmla="*/ 89 w 176"/>
              <a:gd name="T45" fmla="*/ 132 h 157"/>
              <a:gd name="T46" fmla="*/ 86 w 176"/>
              <a:gd name="T47" fmla="*/ 136 h 157"/>
              <a:gd name="T48" fmla="*/ 78 w 176"/>
              <a:gd name="T49" fmla="*/ 136 h 157"/>
              <a:gd name="T50" fmla="*/ 71 w 176"/>
              <a:gd name="T51" fmla="*/ 127 h 157"/>
              <a:gd name="T52" fmla="*/ 67 w 176"/>
              <a:gd name="T53" fmla="*/ 108 h 157"/>
              <a:gd name="T54" fmla="*/ 77 w 176"/>
              <a:gd name="T55" fmla="*/ 122 h 157"/>
              <a:gd name="T56" fmla="*/ 72 w 176"/>
              <a:gd name="T57" fmla="*/ 102 h 157"/>
              <a:gd name="T58" fmla="*/ 63 w 176"/>
              <a:gd name="T59" fmla="*/ 87 h 157"/>
              <a:gd name="T60" fmla="*/ 71 w 176"/>
              <a:gd name="T61" fmla="*/ 73 h 157"/>
              <a:gd name="T62" fmla="*/ 77 w 176"/>
              <a:gd name="T63" fmla="*/ 63 h 157"/>
              <a:gd name="T64" fmla="*/ 85 w 176"/>
              <a:gd name="T65" fmla="*/ 63 h 157"/>
              <a:gd name="T66" fmla="*/ 87 w 176"/>
              <a:gd name="T67" fmla="*/ 68 h 157"/>
              <a:gd name="T68" fmla="*/ 91 w 176"/>
              <a:gd name="T69" fmla="*/ 63 h 157"/>
              <a:gd name="T70" fmla="*/ 99 w 176"/>
              <a:gd name="T71" fmla="*/ 63 h 157"/>
              <a:gd name="T72" fmla="*/ 100 w 176"/>
              <a:gd name="T73" fmla="*/ 71 h 157"/>
              <a:gd name="T74" fmla="*/ 112 w 176"/>
              <a:gd name="T75" fmla="*/ 87 h 157"/>
              <a:gd name="T76" fmla="*/ 103 w 176"/>
              <a:gd name="T77" fmla="*/ 86 h 157"/>
              <a:gd name="T78" fmla="*/ 100 w 176"/>
              <a:gd name="T79" fmla="*/ 98 h 157"/>
              <a:gd name="T80" fmla="*/ 112 w 176"/>
              <a:gd name="T81" fmla="*/ 106 h 157"/>
              <a:gd name="T82" fmla="*/ 101 w 176"/>
              <a:gd name="T83" fmla="*/ 111 h 157"/>
              <a:gd name="T84" fmla="*/ 99 w 176"/>
              <a:gd name="T85" fmla="*/ 123 h 157"/>
              <a:gd name="T86" fmla="*/ 104 w 176"/>
              <a:gd name="T87" fmla="*/ 1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57">
                <a:moveTo>
                  <a:pt x="85" y="106"/>
                </a:moveTo>
                <a:cubicBezTo>
                  <a:pt x="85" y="125"/>
                  <a:pt x="85" y="125"/>
                  <a:pt x="85" y="125"/>
                </a:cubicBezTo>
                <a:cubicBezTo>
                  <a:pt x="87" y="125"/>
                  <a:pt x="88" y="125"/>
                  <a:pt x="89" y="125"/>
                </a:cubicBezTo>
                <a:cubicBezTo>
                  <a:pt x="90" y="125"/>
                  <a:pt x="90" y="125"/>
                  <a:pt x="91" y="125"/>
                </a:cubicBezTo>
                <a:cubicBezTo>
                  <a:pt x="91" y="108"/>
                  <a:pt x="91" y="108"/>
                  <a:pt x="91" y="108"/>
                </a:cubicBezTo>
                <a:cubicBezTo>
                  <a:pt x="90" y="108"/>
                  <a:pt x="90" y="108"/>
                  <a:pt x="89" y="108"/>
                </a:cubicBezTo>
                <a:cubicBezTo>
                  <a:pt x="88" y="107"/>
                  <a:pt x="86" y="107"/>
                  <a:pt x="85" y="106"/>
                </a:cubicBezTo>
                <a:close/>
                <a:moveTo>
                  <a:pt x="73" y="85"/>
                </a:moveTo>
                <a:cubicBezTo>
                  <a:pt x="73" y="86"/>
                  <a:pt x="73" y="88"/>
                  <a:pt x="74" y="89"/>
                </a:cubicBezTo>
                <a:cubicBezTo>
                  <a:pt x="75" y="89"/>
                  <a:pt x="75" y="90"/>
                  <a:pt x="76" y="90"/>
                </a:cubicBezTo>
                <a:cubicBezTo>
                  <a:pt x="76" y="79"/>
                  <a:pt x="76" y="79"/>
                  <a:pt x="76" y="79"/>
                </a:cubicBezTo>
                <a:cubicBezTo>
                  <a:pt x="74" y="81"/>
                  <a:pt x="73" y="83"/>
                  <a:pt x="73" y="85"/>
                </a:cubicBezTo>
                <a:close/>
                <a:moveTo>
                  <a:pt x="88" y="76"/>
                </a:moveTo>
                <a:cubicBezTo>
                  <a:pt x="87" y="76"/>
                  <a:pt x="86" y="76"/>
                  <a:pt x="85" y="76"/>
                </a:cubicBezTo>
                <a:cubicBezTo>
                  <a:pt x="85" y="94"/>
                  <a:pt x="85" y="94"/>
                  <a:pt x="85" y="94"/>
                </a:cubicBezTo>
                <a:cubicBezTo>
                  <a:pt x="86" y="94"/>
                  <a:pt x="87" y="94"/>
                  <a:pt x="89" y="95"/>
                </a:cubicBezTo>
                <a:cubicBezTo>
                  <a:pt x="90" y="95"/>
                  <a:pt x="90" y="95"/>
                  <a:pt x="91" y="95"/>
                </a:cubicBezTo>
                <a:cubicBezTo>
                  <a:pt x="91" y="77"/>
                  <a:pt x="91" y="77"/>
                  <a:pt x="91" y="77"/>
                </a:cubicBezTo>
                <a:cubicBezTo>
                  <a:pt x="90" y="76"/>
                  <a:pt x="89" y="76"/>
                  <a:pt x="88" y="76"/>
                </a:cubicBezTo>
                <a:close/>
                <a:moveTo>
                  <a:pt x="129" y="55"/>
                </a:moveTo>
                <a:cubicBezTo>
                  <a:pt x="122" y="48"/>
                  <a:pt x="105" y="38"/>
                  <a:pt x="104" y="33"/>
                </a:cubicBezTo>
                <a:cubicBezTo>
                  <a:pt x="104" y="33"/>
                  <a:pt x="104" y="32"/>
                  <a:pt x="104" y="32"/>
                </a:cubicBezTo>
                <a:cubicBezTo>
                  <a:pt x="105" y="32"/>
                  <a:pt x="106" y="31"/>
                  <a:pt x="106" y="30"/>
                </a:cubicBezTo>
                <a:cubicBezTo>
                  <a:pt x="106" y="29"/>
                  <a:pt x="105" y="28"/>
                  <a:pt x="103" y="28"/>
                </a:cubicBezTo>
                <a:cubicBezTo>
                  <a:pt x="103" y="28"/>
                  <a:pt x="103" y="28"/>
                  <a:pt x="103" y="28"/>
                </a:cubicBezTo>
                <a:cubicBezTo>
                  <a:pt x="103" y="23"/>
                  <a:pt x="108" y="21"/>
                  <a:pt x="112" y="6"/>
                </a:cubicBezTo>
                <a:cubicBezTo>
                  <a:pt x="95" y="1"/>
                  <a:pt x="95" y="5"/>
                  <a:pt x="82" y="11"/>
                </a:cubicBezTo>
                <a:cubicBezTo>
                  <a:pt x="72" y="13"/>
                  <a:pt x="73" y="0"/>
                  <a:pt x="60" y="6"/>
                </a:cubicBezTo>
                <a:cubicBezTo>
                  <a:pt x="67" y="19"/>
                  <a:pt x="72" y="23"/>
                  <a:pt x="73" y="28"/>
                </a:cubicBezTo>
                <a:cubicBezTo>
                  <a:pt x="71" y="28"/>
                  <a:pt x="70" y="29"/>
                  <a:pt x="70" y="30"/>
                </a:cubicBezTo>
                <a:cubicBezTo>
                  <a:pt x="70" y="31"/>
                  <a:pt x="71" y="32"/>
                  <a:pt x="73" y="32"/>
                </a:cubicBezTo>
                <a:cubicBezTo>
                  <a:pt x="73" y="32"/>
                  <a:pt x="73" y="32"/>
                  <a:pt x="73" y="33"/>
                </a:cubicBezTo>
                <a:cubicBezTo>
                  <a:pt x="71" y="38"/>
                  <a:pt x="54" y="48"/>
                  <a:pt x="47" y="55"/>
                </a:cubicBezTo>
                <a:cubicBezTo>
                  <a:pt x="31" y="70"/>
                  <a:pt x="0" y="154"/>
                  <a:pt x="57" y="156"/>
                </a:cubicBezTo>
                <a:cubicBezTo>
                  <a:pt x="84" y="157"/>
                  <a:pt x="88" y="157"/>
                  <a:pt x="88" y="157"/>
                </a:cubicBezTo>
                <a:cubicBezTo>
                  <a:pt x="88" y="157"/>
                  <a:pt x="91" y="157"/>
                  <a:pt x="118" y="156"/>
                </a:cubicBezTo>
                <a:cubicBezTo>
                  <a:pt x="176" y="154"/>
                  <a:pt x="144" y="70"/>
                  <a:pt x="129" y="55"/>
                </a:cubicBezTo>
                <a:close/>
                <a:moveTo>
                  <a:pt x="114" y="114"/>
                </a:moveTo>
                <a:cubicBezTo>
                  <a:pt x="113" y="117"/>
                  <a:pt x="112" y="120"/>
                  <a:pt x="110" y="123"/>
                </a:cubicBezTo>
                <a:cubicBezTo>
                  <a:pt x="108" y="126"/>
                  <a:pt x="105" y="128"/>
                  <a:pt x="101" y="129"/>
                </a:cubicBezTo>
                <a:cubicBezTo>
                  <a:pt x="100" y="130"/>
                  <a:pt x="99" y="130"/>
                  <a:pt x="99" y="130"/>
                </a:cubicBezTo>
                <a:cubicBezTo>
                  <a:pt x="98" y="136"/>
                  <a:pt x="98" y="136"/>
                  <a:pt x="98" y="136"/>
                </a:cubicBezTo>
                <a:cubicBezTo>
                  <a:pt x="98" y="138"/>
                  <a:pt x="96" y="139"/>
                  <a:pt x="94" y="139"/>
                </a:cubicBezTo>
                <a:cubicBezTo>
                  <a:pt x="92" y="139"/>
                  <a:pt x="91" y="138"/>
                  <a:pt x="91" y="136"/>
                </a:cubicBezTo>
                <a:cubicBezTo>
                  <a:pt x="91" y="132"/>
                  <a:pt x="91" y="132"/>
                  <a:pt x="91" y="132"/>
                </a:cubicBezTo>
                <a:cubicBezTo>
                  <a:pt x="90" y="132"/>
                  <a:pt x="89" y="132"/>
                  <a:pt x="89" y="132"/>
                </a:cubicBezTo>
                <a:cubicBezTo>
                  <a:pt x="88" y="132"/>
                  <a:pt x="87" y="132"/>
                  <a:pt x="86" y="132"/>
                </a:cubicBezTo>
                <a:cubicBezTo>
                  <a:pt x="86" y="136"/>
                  <a:pt x="86" y="136"/>
                  <a:pt x="86" y="136"/>
                </a:cubicBezTo>
                <a:cubicBezTo>
                  <a:pt x="86" y="138"/>
                  <a:pt x="84" y="139"/>
                  <a:pt x="82" y="139"/>
                </a:cubicBezTo>
                <a:cubicBezTo>
                  <a:pt x="80" y="139"/>
                  <a:pt x="78" y="138"/>
                  <a:pt x="78" y="136"/>
                </a:cubicBezTo>
                <a:cubicBezTo>
                  <a:pt x="78" y="130"/>
                  <a:pt x="78" y="130"/>
                  <a:pt x="78" y="130"/>
                </a:cubicBezTo>
                <a:cubicBezTo>
                  <a:pt x="75" y="129"/>
                  <a:pt x="73" y="128"/>
                  <a:pt x="71" y="127"/>
                </a:cubicBezTo>
                <a:cubicBezTo>
                  <a:pt x="67" y="124"/>
                  <a:pt x="64" y="119"/>
                  <a:pt x="63" y="113"/>
                </a:cubicBezTo>
                <a:cubicBezTo>
                  <a:pt x="62" y="110"/>
                  <a:pt x="64" y="108"/>
                  <a:pt x="67" y="108"/>
                </a:cubicBezTo>
                <a:cubicBezTo>
                  <a:pt x="69" y="109"/>
                  <a:pt x="72" y="111"/>
                  <a:pt x="72" y="114"/>
                </a:cubicBezTo>
                <a:cubicBezTo>
                  <a:pt x="73" y="117"/>
                  <a:pt x="75" y="120"/>
                  <a:pt x="77" y="122"/>
                </a:cubicBezTo>
                <a:cubicBezTo>
                  <a:pt x="76" y="103"/>
                  <a:pt x="76" y="103"/>
                  <a:pt x="76" y="103"/>
                </a:cubicBezTo>
                <a:cubicBezTo>
                  <a:pt x="74" y="103"/>
                  <a:pt x="73" y="102"/>
                  <a:pt x="72" y="102"/>
                </a:cubicBezTo>
                <a:cubicBezTo>
                  <a:pt x="69" y="100"/>
                  <a:pt x="67" y="98"/>
                  <a:pt x="65" y="95"/>
                </a:cubicBezTo>
                <a:cubicBezTo>
                  <a:pt x="64" y="93"/>
                  <a:pt x="63" y="90"/>
                  <a:pt x="63" y="87"/>
                </a:cubicBezTo>
                <a:cubicBezTo>
                  <a:pt x="64" y="84"/>
                  <a:pt x="64" y="81"/>
                  <a:pt x="66" y="79"/>
                </a:cubicBezTo>
                <a:cubicBezTo>
                  <a:pt x="67" y="77"/>
                  <a:pt x="69" y="75"/>
                  <a:pt x="71" y="73"/>
                </a:cubicBezTo>
                <a:cubicBezTo>
                  <a:pt x="72" y="72"/>
                  <a:pt x="74" y="71"/>
                  <a:pt x="77" y="70"/>
                </a:cubicBezTo>
                <a:cubicBezTo>
                  <a:pt x="77" y="63"/>
                  <a:pt x="77" y="63"/>
                  <a:pt x="77" y="63"/>
                </a:cubicBezTo>
                <a:cubicBezTo>
                  <a:pt x="78" y="62"/>
                  <a:pt x="79" y="60"/>
                  <a:pt x="82" y="60"/>
                </a:cubicBezTo>
                <a:cubicBezTo>
                  <a:pt x="84" y="60"/>
                  <a:pt x="85" y="61"/>
                  <a:pt x="85" y="63"/>
                </a:cubicBezTo>
                <a:cubicBezTo>
                  <a:pt x="85" y="68"/>
                  <a:pt x="85" y="68"/>
                  <a:pt x="85" y="68"/>
                </a:cubicBezTo>
                <a:cubicBezTo>
                  <a:pt x="86" y="68"/>
                  <a:pt x="86" y="68"/>
                  <a:pt x="87" y="68"/>
                </a:cubicBezTo>
                <a:cubicBezTo>
                  <a:pt x="88" y="68"/>
                  <a:pt x="90" y="68"/>
                  <a:pt x="91" y="69"/>
                </a:cubicBezTo>
                <a:cubicBezTo>
                  <a:pt x="91" y="63"/>
                  <a:pt x="91" y="63"/>
                  <a:pt x="91" y="63"/>
                </a:cubicBezTo>
                <a:cubicBezTo>
                  <a:pt x="91" y="61"/>
                  <a:pt x="92" y="60"/>
                  <a:pt x="95" y="60"/>
                </a:cubicBezTo>
                <a:cubicBezTo>
                  <a:pt x="97" y="60"/>
                  <a:pt x="99" y="62"/>
                  <a:pt x="99" y="63"/>
                </a:cubicBezTo>
                <a:cubicBezTo>
                  <a:pt x="99" y="70"/>
                  <a:pt x="99" y="70"/>
                  <a:pt x="99" y="70"/>
                </a:cubicBezTo>
                <a:cubicBezTo>
                  <a:pt x="100" y="70"/>
                  <a:pt x="100" y="70"/>
                  <a:pt x="100" y="71"/>
                </a:cubicBezTo>
                <a:cubicBezTo>
                  <a:pt x="104" y="72"/>
                  <a:pt x="106" y="74"/>
                  <a:pt x="108" y="76"/>
                </a:cubicBezTo>
                <a:cubicBezTo>
                  <a:pt x="110" y="79"/>
                  <a:pt x="112" y="83"/>
                  <a:pt x="112" y="87"/>
                </a:cubicBezTo>
                <a:cubicBezTo>
                  <a:pt x="113" y="90"/>
                  <a:pt x="111" y="92"/>
                  <a:pt x="108" y="92"/>
                </a:cubicBezTo>
                <a:cubicBezTo>
                  <a:pt x="105" y="92"/>
                  <a:pt x="103" y="89"/>
                  <a:pt x="103" y="86"/>
                </a:cubicBezTo>
                <a:cubicBezTo>
                  <a:pt x="102" y="84"/>
                  <a:pt x="101" y="83"/>
                  <a:pt x="100" y="81"/>
                </a:cubicBezTo>
                <a:cubicBezTo>
                  <a:pt x="100" y="98"/>
                  <a:pt x="100" y="98"/>
                  <a:pt x="100" y="98"/>
                </a:cubicBezTo>
                <a:cubicBezTo>
                  <a:pt x="103" y="99"/>
                  <a:pt x="105" y="100"/>
                  <a:pt x="106" y="100"/>
                </a:cubicBezTo>
                <a:cubicBezTo>
                  <a:pt x="109" y="101"/>
                  <a:pt x="111" y="103"/>
                  <a:pt x="112" y="106"/>
                </a:cubicBezTo>
                <a:cubicBezTo>
                  <a:pt x="113" y="108"/>
                  <a:pt x="114" y="111"/>
                  <a:pt x="114" y="114"/>
                </a:cubicBezTo>
                <a:close/>
                <a:moveTo>
                  <a:pt x="101" y="111"/>
                </a:moveTo>
                <a:cubicBezTo>
                  <a:pt x="101" y="111"/>
                  <a:pt x="100" y="111"/>
                  <a:pt x="100" y="111"/>
                </a:cubicBezTo>
                <a:cubicBezTo>
                  <a:pt x="99" y="123"/>
                  <a:pt x="99" y="123"/>
                  <a:pt x="99" y="123"/>
                </a:cubicBezTo>
                <a:cubicBezTo>
                  <a:pt x="99" y="123"/>
                  <a:pt x="99" y="123"/>
                  <a:pt x="100" y="122"/>
                </a:cubicBezTo>
                <a:cubicBezTo>
                  <a:pt x="102" y="121"/>
                  <a:pt x="103" y="118"/>
                  <a:pt x="104" y="116"/>
                </a:cubicBezTo>
                <a:cubicBezTo>
                  <a:pt x="104" y="114"/>
                  <a:pt x="103" y="112"/>
                  <a:pt x="101" y="111"/>
                </a:cubicBez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83" name="图片 82">
            <a:extLst>
              <a:ext uri="{FF2B5EF4-FFF2-40B4-BE49-F238E27FC236}">
                <a16:creationId xmlns:a16="http://schemas.microsoft.com/office/drawing/2014/main" id="{436F8273-63B8-425B-84BA-A77E2678DC70}"/>
              </a:ext>
            </a:extLst>
          </p:cNvPr>
          <p:cNvPicPr>
            <a:picLocks noChangeAspect="1"/>
          </p:cNvPicPr>
          <p:nvPr/>
        </p:nvPicPr>
        <p:blipFill>
          <a:blip r:embed="rId6"/>
          <a:stretch>
            <a:fillRect/>
          </a:stretch>
        </p:blipFill>
        <p:spPr>
          <a:xfrm>
            <a:off x="10569939" y="5438695"/>
            <a:ext cx="505851" cy="540000"/>
          </a:xfrm>
          <a:prstGeom prst="rect">
            <a:avLst/>
          </a:prstGeom>
        </p:spPr>
      </p:pic>
      <p:cxnSp>
        <p:nvCxnSpPr>
          <p:cNvPr id="75" name="直接箭头连接符 74">
            <a:extLst>
              <a:ext uri="{FF2B5EF4-FFF2-40B4-BE49-F238E27FC236}">
                <a16:creationId xmlns:a16="http://schemas.microsoft.com/office/drawing/2014/main" id="{53B2510E-DCEE-4E20-8913-C7254BE519FB}"/>
              </a:ext>
            </a:extLst>
          </p:cNvPr>
          <p:cNvCxnSpPr>
            <a:cxnSpLocks/>
          </p:cNvCxnSpPr>
          <p:nvPr/>
        </p:nvCxnSpPr>
        <p:spPr>
          <a:xfrm flipV="1">
            <a:off x="8714566" y="2879530"/>
            <a:ext cx="1463136" cy="8764"/>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10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Footer Placeholder 1"/>
          <p:cNvSpPr txBox="1"/>
          <p:nvPr/>
        </p:nvSpPr>
        <p:spPr>
          <a:xfrm>
            <a:off x="9647010" y="6342224"/>
            <a:ext cx="2143126" cy="1443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000">
                <a:solidFill>
                  <a:schemeClr val="accent3"/>
                </a:solidFill>
                <a:latin typeface="Univers Next for HSBC Light"/>
                <a:ea typeface="Univers Next for HSBC Light"/>
                <a:cs typeface="Univers Next for HSBC Light"/>
                <a:sym typeface="Univers Next for HSBC Light"/>
              </a:defRPr>
            </a:lvl1pPr>
          </a:lstStyle>
          <a:p>
            <a:r>
              <a:rPr sz="938"/>
              <a:t>INTERNAL</a:t>
            </a:r>
          </a:p>
        </p:txBody>
      </p:sp>
      <p:sp>
        <p:nvSpPr>
          <p:cNvPr id="541" name="直接箭头连接符 18"/>
          <p:cNvSpPr/>
          <p:nvPr/>
        </p:nvSpPr>
        <p:spPr>
          <a:xfrm>
            <a:off x="1625611" y="1736417"/>
            <a:ext cx="1081" cy="16216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19050">
            <a:solidFill>
              <a:srgbClr val="0D0D0D"/>
            </a:solidFill>
            <a:tailEnd type="triangle"/>
          </a:ln>
        </p:spPr>
        <p:txBody>
          <a:bodyPr/>
          <a:lstStyle/>
          <a:p>
            <a:endParaRPr sz="1688"/>
          </a:p>
        </p:txBody>
      </p:sp>
      <p:grpSp>
        <p:nvGrpSpPr>
          <p:cNvPr id="444" name="矩形: 圆角 28"/>
          <p:cNvGrpSpPr/>
          <p:nvPr/>
        </p:nvGrpSpPr>
        <p:grpSpPr>
          <a:xfrm>
            <a:off x="725540" y="3358071"/>
            <a:ext cx="1799783" cy="539937"/>
            <a:chOff x="0" y="0"/>
            <a:chExt cx="1919766" cy="575931"/>
          </a:xfrm>
        </p:grpSpPr>
        <p:sp>
          <p:nvSpPr>
            <p:cNvPr id="442" name="圆角矩形"/>
            <p:cNvSpPr/>
            <p:nvPr/>
          </p:nvSpPr>
          <p:spPr>
            <a:xfrm>
              <a:off x="0" y="0"/>
              <a:ext cx="1919766" cy="575931"/>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443" name="Anchor Buyer"/>
            <p:cNvSpPr txBox="1"/>
            <p:nvPr/>
          </p:nvSpPr>
          <p:spPr>
            <a:xfrm>
              <a:off x="73834" y="118689"/>
              <a:ext cx="1772098" cy="3385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lvl1pPr algn="ctr">
                <a:defRPr sz="1600" b="1">
                  <a:solidFill>
                    <a:srgbClr val="FFFFFF"/>
                  </a:solidFill>
                </a:defRPr>
              </a:lvl1pPr>
            </a:lstStyle>
            <a:p>
              <a:r>
                <a:rPr sz="1500"/>
                <a:t>Anchor Buyer</a:t>
              </a:r>
            </a:p>
          </p:txBody>
        </p:sp>
      </p:grpSp>
      <p:grpSp>
        <p:nvGrpSpPr>
          <p:cNvPr id="447" name="矩形: 圆角 32"/>
          <p:cNvGrpSpPr/>
          <p:nvPr/>
        </p:nvGrpSpPr>
        <p:grpSpPr>
          <a:xfrm>
            <a:off x="726979" y="1192399"/>
            <a:ext cx="1799783" cy="548226"/>
            <a:chOff x="0" y="-4420"/>
            <a:chExt cx="1919766" cy="584774"/>
          </a:xfrm>
        </p:grpSpPr>
        <p:sp>
          <p:nvSpPr>
            <p:cNvPr id="445" name="圆角矩形"/>
            <p:cNvSpPr/>
            <p:nvPr/>
          </p:nvSpPr>
          <p:spPr>
            <a:xfrm>
              <a:off x="0" y="0"/>
              <a:ext cx="1919766" cy="575931"/>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446" name="HSBC/ Participant Bank"/>
            <p:cNvSpPr txBox="1"/>
            <p:nvPr/>
          </p:nvSpPr>
          <p:spPr>
            <a:xfrm>
              <a:off x="73834" y="-4420"/>
              <a:ext cx="1772098" cy="5847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lvl1pPr algn="ctr">
                <a:defRPr sz="1600" b="1">
                  <a:solidFill>
                    <a:srgbClr val="FFFFFF"/>
                  </a:solidFill>
                </a:defRPr>
              </a:lvl1pPr>
            </a:lstStyle>
            <a:p>
              <a:r>
                <a:rPr sz="1500" dirty="0"/>
                <a:t>HSBC/ Participant Bank</a:t>
              </a:r>
            </a:p>
          </p:txBody>
        </p:sp>
      </p:grpSp>
      <p:grpSp>
        <p:nvGrpSpPr>
          <p:cNvPr id="450" name="矩形: 圆角 38"/>
          <p:cNvGrpSpPr/>
          <p:nvPr/>
        </p:nvGrpSpPr>
        <p:grpSpPr>
          <a:xfrm>
            <a:off x="3991056" y="2382817"/>
            <a:ext cx="1446117" cy="539937"/>
            <a:chOff x="0" y="0"/>
            <a:chExt cx="1542523" cy="575931"/>
          </a:xfrm>
        </p:grpSpPr>
        <p:sp>
          <p:nvSpPr>
            <p:cNvPr id="448" name="圆角矩形"/>
            <p:cNvSpPr/>
            <p:nvPr/>
          </p:nvSpPr>
          <p:spPr>
            <a:xfrm>
              <a:off x="0" y="0"/>
              <a:ext cx="1542523" cy="575931"/>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449" name="Anchor Buyer…"/>
            <p:cNvSpPr txBox="1"/>
            <p:nvPr/>
          </p:nvSpPr>
          <p:spPr>
            <a:xfrm>
              <a:off x="73834" y="26288"/>
              <a:ext cx="1394855" cy="5233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p>
              <a:pPr algn="ctr">
                <a:defRPr sz="1400" b="1">
                  <a:solidFill>
                    <a:srgbClr val="FFFFFF"/>
                  </a:solidFill>
                </a:defRPr>
              </a:pPr>
              <a:r>
                <a:rPr sz="1313"/>
                <a:t>Anchor Buyer</a:t>
              </a:r>
            </a:p>
            <a:p>
              <a:pPr algn="ctr">
                <a:defRPr sz="1400">
                  <a:solidFill>
                    <a:srgbClr val="FFFFFF"/>
                  </a:solidFill>
                </a:defRPr>
              </a:pPr>
              <a:r>
                <a:rPr sz="1313"/>
                <a:t>Subsidiary A</a:t>
              </a:r>
            </a:p>
          </p:txBody>
        </p:sp>
      </p:grpSp>
      <p:sp>
        <p:nvSpPr>
          <p:cNvPr id="542" name="直接箭头连接符 41"/>
          <p:cNvSpPr/>
          <p:nvPr/>
        </p:nvSpPr>
        <p:spPr>
          <a:xfrm>
            <a:off x="2524125" y="2652712"/>
            <a:ext cx="1466850" cy="9751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532" y="21600"/>
                </a:lnTo>
                <a:lnTo>
                  <a:pt x="17532" y="0"/>
                </a:lnTo>
                <a:lnTo>
                  <a:pt x="21600" y="0"/>
                </a:lnTo>
              </a:path>
            </a:pathLst>
          </a:custGeom>
          <a:ln w="19050">
            <a:solidFill>
              <a:srgbClr val="0D0D0D"/>
            </a:solidFill>
            <a:tailEnd type="triangle"/>
          </a:ln>
        </p:spPr>
        <p:txBody>
          <a:bodyPr/>
          <a:lstStyle/>
          <a:p>
            <a:endParaRPr sz="1688"/>
          </a:p>
        </p:txBody>
      </p:sp>
      <p:sp>
        <p:nvSpPr>
          <p:cNvPr id="452" name="直接箭头连接符 81"/>
          <p:cNvSpPr/>
          <p:nvPr/>
        </p:nvSpPr>
        <p:spPr>
          <a:xfrm flipV="1">
            <a:off x="2525323" y="2169637"/>
            <a:ext cx="4250030" cy="14584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1583" y="21600"/>
                </a:lnTo>
              </a:path>
            </a:pathLst>
          </a:custGeom>
          <a:ln w="19050">
            <a:solidFill>
              <a:srgbClr val="0D0D0D"/>
            </a:solidFill>
            <a:tailEnd type="triangle"/>
          </a:ln>
        </p:spPr>
        <p:txBody>
          <a:bodyPr lIns="42862" rIns="42862" anchor="ctr"/>
          <a:lstStyle/>
          <a:p>
            <a:endParaRPr sz="1688"/>
          </a:p>
        </p:txBody>
      </p:sp>
      <p:sp>
        <p:nvSpPr>
          <p:cNvPr id="543" name="直接箭头连接符 84"/>
          <p:cNvSpPr/>
          <p:nvPr/>
        </p:nvSpPr>
        <p:spPr>
          <a:xfrm>
            <a:off x="2524125" y="3627835"/>
            <a:ext cx="1466850" cy="9679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673" y="0"/>
                </a:lnTo>
                <a:lnTo>
                  <a:pt x="17673" y="21600"/>
                </a:lnTo>
                <a:lnTo>
                  <a:pt x="21600" y="21600"/>
                </a:lnTo>
              </a:path>
            </a:pathLst>
          </a:custGeom>
          <a:ln w="19050">
            <a:solidFill>
              <a:srgbClr val="0D0D0D"/>
            </a:solidFill>
            <a:tailEnd type="triangle"/>
          </a:ln>
        </p:spPr>
        <p:txBody>
          <a:bodyPr/>
          <a:lstStyle/>
          <a:p>
            <a:endParaRPr sz="1688"/>
          </a:p>
        </p:txBody>
      </p:sp>
      <p:sp>
        <p:nvSpPr>
          <p:cNvPr id="454" name="矩形 97"/>
          <p:cNvSpPr txBox="1"/>
          <p:nvPr/>
        </p:nvSpPr>
        <p:spPr>
          <a:xfrm>
            <a:off x="7894697" y="2958190"/>
            <a:ext cx="1386841"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400"/>
            </a:lvl1pPr>
          </a:lstStyle>
          <a:p>
            <a:r>
              <a:rPr sz="1313"/>
              <a:t>Tier 2  Supplier</a:t>
            </a:r>
          </a:p>
        </p:txBody>
      </p:sp>
      <p:sp>
        <p:nvSpPr>
          <p:cNvPr id="455" name="矩形 98"/>
          <p:cNvSpPr txBox="1"/>
          <p:nvPr/>
        </p:nvSpPr>
        <p:spPr>
          <a:xfrm>
            <a:off x="10014255" y="2917068"/>
            <a:ext cx="1386841"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400"/>
            </a:lvl1pPr>
          </a:lstStyle>
          <a:p>
            <a:r>
              <a:rPr sz="1313"/>
              <a:t>Tier 3 Supplier</a:t>
            </a:r>
          </a:p>
        </p:txBody>
      </p:sp>
      <p:grpSp>
        <p:nvGrpSpPr>
          <p:cNvPr id="458" name="组合 101"/>
          <p:cNvGrpSpPr/>
          <p:nvPr/>
        </p:nvGrpSpPr>
        <p:grpSpPr>
          <a:xfrm>
            <a:off x="6329182" y="1372595"/>
            <a:ext cx="1102866" cy="785741"/>
            <a:chOff x="-14922" y="0"/>
            <a:chExt cx="1176390" cy="838123"/>
          </a:xfrm>
        </p:grpSpPr>
        <p:sp>
          <p:nvSpPr>
            <p:cNvPr id="456" name="iconfont-10503-5122247"/>
            <p:cNvSpPr/>
            <p:nvPr/>
          </p:nvSpPr>
          <p:spPr>
            <a:xfrm>
              <a:off x="246764" y="0"/>
              <a:ext cx="666390" cy="582536"/>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endParaRPr sz="1688"/>
            </a:p>
          </p:txBody>
        </p:sp>
        <p:sp>
          <p:nvSpPr>
            <p:cNvPr id="457" name="矩形 103"/>
            <p:cNvSpPr txBox="1"/>
            <p:nvPr/>
          </p:nvSpPr>
          <p:spPr>
            <a:xfrm>
              <a:off x="-14922" y="530279"/>
              <a:ext cx="1176390" cy="3078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400">
                  <a:latin typeface="+mj-lt"/>
                  <a:ea typeface="+mj-ea"/>
                  <a:cs typeface="+mj-cs"/>
                  <a:sym typeface="Calibri"/>
                </a:defRPr>
              </a:lvl1pPr>
            </a:lstStyle>
            <a:p>
              <a:r>
                <a:rPr sz="1313"/>
                <a:t>Tier 1 Supplier</a:t>
              </a:r>
            </a:p>
          </p:txBody>
        </p:sp>
      </p:grpSp>
      <p:sp>
        <p:nvSpPr>
          <p:cNvPr id="459" name="圆角矩形 32"/>
          <p:cNvSpPr/>
          <p:nvPr/>
        </p:nvSpPr>
        <p:spPr>
          <a:xfrm>
            <a:off x="8006453" y="811236"/>
            <a:ext cx="917030" cy="1967014"/>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460" name="factory-stock-house_18404"/>
          <p:cNvSpPr/>
          <p:nvPr/>
        </p:nvSpPr>
        <p:spPr>
          <a:xfrm>
            <a:off x="8265711" y="2138374"/>
            <a:ext cx="431295" cy="431948"/>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endParaRPr sz="1688"/>
          </a:p>
        </p:txBody>
      </p:sp>
      <p:sp>
        <p:nvSpPr>
          <p:cNvPr id="461" name="factory-stock-house_18404"/>
          <p:cNvSpPr/>
          <p:nvPr/>
        </p:nvSpPr>
        <p:spPr>
          <a:xfrm>
            <a:off x="8265710" y="1189426"/>
            <a:ext cx="431948" cy="432602"/>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pPr>
              <a:defRPr sz="1900"/>
            </a:pPr>
            <a:endParaRPr sz="1781"/>
          </a:p>
        </p:txBody>
      </p:sp>
      <p:sp>
        <p:nvSpPr>
          <p:cNvPr id="462" name="圆角矩形 31"/>
          <p:cNvSpPr/>
          <p:nvPr/>
        </p:nvSpPr>
        <p:spPr>
          <a:xfrm>
            <a:off x="9991368" y="711067"/>
            <a:ext cx="1093735" cy="2206989"/>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463" name="production-plant_20557"/>
          <p:cNvSpPr/>
          <p:nvPr/>
        </p:nvSpPr>
        <p:spPr>
          <a:xfrm>
            <a:off x="10231810" y="924494"/>
            <a:ext cx="539935" cy="436662"/>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464" name="production-plant_20557"/>
          <p:cNvSpPr/>
          <p:nvPr/>
        </p:nvSpPr>
        <p:spPr>
          <a:xfrm>
            <a:off x="10239866" y="1596574"/>
            <a:ext cx="539935" cy="436662"/>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465" name="production-plant_20557"/>
          <p:cNvSpPr/>
          <p:nvPr/>
        </p:nvSpPr>
        <p:spPr>
          <a:xfrm>
            <a:off x="10239866" y="2324070"/>
            <a:ext cx="539935" cy="436662"/>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466" name="直接箭头连接符 133"/>
          <p:cNvSpPr/>
          <p:nvPr/>
        </p:nvSpPr>
        <p:spPr>
          <a:xfrm flipV="1">
            <a:off x="7425079" y="1854028"/>
            <a:ext cx="2453000" cy="4700"/>
          </a:xfrm>
          <a:prstGeom prst="line">
            <a:avLst/>
          </a:prstGeom>
          <a:ln>
            <a:solidFill>
              <a:srgbClr val="C00000"/>
            </a:solidFill>
            <a:tailEnd type="triangle"/>
          </a:ln>
        </p:spPr>
        <p:txBody>
          <a:bodyPr lIns="42862" rIns="42862" anchor="ctr"/>
          <a:lstStyle/>
          <a:p>
            <a:endParaRPr sz="1688"/>
          </a:p>
        </p:txBody>
      </p:sp>
      <p:sp>
        <p:nvSpPr>
          <p:cNvPr id="467" name="直接箭头连接符 138"/>
          <p:cNvSpPr/>
          <p:nvPr/>
        </p:nvSpPr>
        <p:spPr>
          <a:xfrm flipV="1">
            <a:off x="7425081" y="1433993"/>
            <a:ext cx="475354" cy="239378"/>
          </a:xfrm>
          <a:prstGeom prst="line">
            <a:avLst/>
          </a:prstGeom>
          <a:ln>
            <a:solidFill>
              <a:srgbClr val="C00000"/>
            </a:solidFill>
            <a:tailEnd type="triangle"/>
          </a:ln>
        </p:spPr>
        <p:txBody>
          <a:bodyPr lIns="42862" rIns="42862" anchor="ctr"/>
          <a:lstStyle/>
          <a:p>
            <a:endParaRPr sz="1688"/>
          </a:p>
        </p:txBody>
      </p:sp>
      <p:sp>
        <p:nvSpPr>
          <p:cNvPr id="468" name="直接箭头连接符 140"/>
          <p:cNvSpPr/>
          <p:nvPr/>
        </p:nvSpPr>
        <p:spPr>
          <a:xfrm>
            <a:off x="7478239" y="2016970"/>
            <a:ext cx="416082" cy="186237"/>
          </a:xfrm>
          <a:prstGeom prst="line">
            <a:avLst/>
          </a:prstGeom>
          <a:ln>
            <a:solidFill>
              <a:srgbClr val="C00000"/>
            </a:solidFill>
            <a:tailEnd type="triangle"/>
          </a:ln>
        </p:spPr>
        <p:txBody>
          <a:bodyPr lIns="42862" rIns="42862" anchor="ctr"/>
          <a:lstStyle/>
          <a:p>
            <a:endParaRPr sz="1688"/>
          </a:p>
        </p:txBody>
      </p:sp>
      <p:sp>
        <p:nvSpPr>
          <p:cNvPr id="469" name="直接箭头连接符 144"/>
          <p:cNvSpPr/>
          <p:nvPr/>
        </p:nvSpPr>
        <p:spPr>
          <a:xfrm flipV="1">
            <a:off x="9060197" y="1327423"/>
            <a:ext cx="858257" cy="2"/>
          </a:xfrm>
          <a:prstGeom prst="line">
            <a:avLst/>
          </a:prstGeom>
          <a:ln>
            <a:solidFill>
              <a:srgbClr val="C00000"/>
            </a:solidFill>
            <a:tailEnd type="triangle"/>
          </a:ln>
        </p:spPr>
        <p:txBody>
          <a:bodyPr lIns="42862" rIns="42862" anchor="ctr"/>
          <a:lstStyle/>
          <a:p>
            <a:endParaRPr sz="1688"/>
          </a:p>
        </p:txBody>
      </p:sp>
      <p:sp>
        <p:nvSpPr>
          <p:cNvPr id="470" name="直接箭头连接符 146"/>
          <p:cNvSpPr/>
          <p:nvPr/>
        </p:nvSpPr>
        <p:spPr>
          <a:xfrm flipV="1">
            <a:off x="8996396" y="2418983"/>
            <a:ext cx="858257" cy="2"/>
          </a:xfrm>
          <a:prstGeom prst="line">
            <a:avLst/>
          </a:prstGeom>
          <a:ln>
            <a:solidFill>
              <a:srgbClr val="C00000"/>
            </a:solidFill>
            <a:tailEnd type="triangle"/>
          </a:ln>
        </p:spPr>
        <p:txBody>
          <a:bodyPr lIns="42862" rIns="42862" anchor="ctr"/>
          <a:lstStyle/>
          <a:p>
            <a:endParaRPr sz="1688"/>
          </a:p>
        </p:txBody>
      </p:sp>
      <p:sp>
        <p:nvSpPr>
          <p:cNvPr id="471" name="矩形 149"/>
          <p:cNvSpPr txBox="1"/>
          <p:nvPr/>
        </p:nvSpPr>
        <p:spPr>
          <a:xfrm>
            <a:off x="7790251" y="5936359"/>
            <a:ext cx="1386841"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400"/>
            </a:lvl1pPr>
          </a:lstStyle>
          <a:p>
            <a:r>
              <a:rPr sz="1313"/>
              <a:t>Tier 2  Supplier</a:t>
            </a:r>
          </a:p>
        </p:txBody>
      </p:sp>
      <p:sp>
        <p:nvSpPr>
          <p:cNvPr id="472" name="矩形 150"/>
          <p:cNvSpPr txBox="1"/>
          <p:nvPr/>
        </p:nvSpPr>
        <p:spPr>
          <a:xfrm>
            <a:off x="10000343" y="6020831"/>
            <a:ext cx="1386841"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400"/>
            </a:lvl1pPr>
          </a:lstStyle>
          <a:p>
            <a:r>
              <a:rPr sz="1313"/>
              <a:t>Tier 3 Supplier</a:t>
            </a:r>
          </a:p>
        </p:txBody>
      </p:sp>
      <p:grpSp>
        <p:nvGrpSpPr>
          <p:cNvPr id="475" name="组合 151"/>
          <p:cNvGrpSpPr/>
          <p:nvPr/>
        </p:nvGrpSpPr>
        <p:grpSpPr>
          <a:xfrm>
            <a:off x="6254005" y="4772406"/>
            <a:ext cx="1102866" cy="861638"/>
            <a:chOff x="-14922" y="0"/>
            <a:chExt cx="1176390" cy="919080"/>
          </a:xfrm>
        </p:grpSpPr>
        <p:sp>
          <p:nvSpPr>
            <p:cNvPr id="473" name="iconfont-10503-5122247"/>
            <p:cNvSpPr/>
            <p:nvPr/>
          </p:nvSpPr>
          <p:spPr>
            <a:xfrm>
              <a:off x="235243" y="0"/>
              <a:ext cx="668080" cy="621729"/>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endParaRPr sz="1688"/>
            </a:p>
          </p:txBody>
        </p:sp>
        <p:sp>
          <p:nvSpPr>
            <p:cNvPr id="474" name="矩形 153"/>
            <p:cNvSpPr txBox="1"/>
            <p:nvPr/>
          </p:nvSpPr>
          <p:spPr>
            <a:xfrm>
              <a:off x="-14922" y="611236"/>
              <a:ext cx="1176390" cy="3078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400">
                  <a:latin typeface="+mj-lt"/>
                  <a:ea typeface="+mj-ea"/>
                  <a:cs typeface="+mj-cs"/>
                  <a:sym typeface="Calibri"/>
                </a:defRPr>
              </a:lvl1pPr>
            </a:lstStyle>
            <a:p>
              <a:r>
                <a:rPr sz="1313"/>
                <a:t>Tier 1 Supplier</a:t>
              </a:r>
            </a:p>
          </p:txBody>
        </p:sp>
      </p:grpSp>
      <p:sp>
        <p:nvSpPr>
          <p:cNvPr id="476" name="圆角矩形 32"/>
          <p:cNvSpPr/>
          <p:nvPr/>
        </p:nvSpPr>
        <p:spPr>
          <a:xfrm>
            <a:off x="7894320" y="4054666"/>
            <a:ext cx="1093735" cy="1871704"/>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477" name="factory-stock-house_18404"/>
          <p:cNvSpPr/>
          <p:nvPr/>
        </p:nvSpPr>
        <p:spPr>
          <a:xfrm>
            <a:off x="8242968" y="5199615"/>
            <a:ext cx="431948" cy="432602"/>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endParaRPr sz="1688"/>
          </a:p>
        </p:txBody>
      </p:sp>
      <p:sp>
        <p:nvSpPr>
          <p:cNvPr id="478" name="factory-stock-house_18404"/>
          <p:cNvSpPr/>
          <p:nvPr/>
        </p:nvSpPr>
        <p:spPr>
          <a:xfrm>
            <a:off x="8217294" y="4276372"/>
            <a:ext cx="431294" cy="431948"/>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pPr>
              <a:defRPr sz="1900"/>
            </a:pPr>
            <a:endParaRPr sz="1781"/>
          </a:p>
        </p:txBody>
      </p:sp>
      <p:sp>
        <p:nvSpPr>
          <p:cNvPr id="479" name="圆角矩形 31"/>
          <p:cNvSpPr/>
          <p:nvPr/>
        </p:nvSpPr>
        <p:spPr>
          <a:xfrm>
            <a:off x="9948881" y="3787061"/>
            <a:ext cx="1093735" cy="2254320"/>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480" name="production-plant_20557"/>
          <p:cNvSpPr/>
          <p:nvPr/>
        </p:nvSpPr>
        <p:spPr>
          <a:xfrm>
            <a:off x="10246496" y="3979832"/>
            <a:ext cx="539935" cy="436664"/>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481" name="production-plant_20557"/>
          <p:cNvSpPr/>
          <p:nvPr/>
        </p:nvSpPr>
        <p:spPr>
          <a:xfrm>
            <a:off x="10222783" y="4672081"/>
            <a:ext cx="539935" cy="436664"/>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482" name="production-plant_20557"/>
          <p:cNvSpPr/>
          <p:nvPr/>
        </p:nvSpPr>
        <p:spPr>
          <a:xfrm>
            <a:off x="10231810" y="5452666"/>
            <a:ext cx="539935" cy="436664"/>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483" name="直接箭头连接符 161"/>
          <p:cNvSpPr/>
          <p:nvPr/>
        </p:nvSpPr>
        <p:spPr>
          <a:xfrm flipV="1">
            <a:off x="7382593" y="4930023"/>
            <a:ext cx="2453000" cy="4700"/>
          </a:xfrm>
          <a:prstGeom prst="line">
            <a:avLst/>
          </a:prstGeom>
          <a:ln>
            <a:solidFill>
              <a:srgbClr val="C00000"/>
            </a:solidFill>
            <a:tailEnd type="triangle"/>
          </a:ln>
        </p:spPr>
        <p:txBody>
          <a:bodyPr lIns="42862" rIns="42862" anchor="ctr"/>
          <a:lstStyle/>
          <a:p>
            <a:endParaRPr sz="1688"/>
          </a:p>
        </p:txBody>
      </p:sp>
      <p:sp>
        <p:nvSpPr>
          <p:cNvPr id="484" name="直接箭头连接符 162"/>
          <p:cNvSpPr/>
          <p:nvPr/>
        </p:nvSpPr>
        <p:spPr>
          <a:xfrm flipV="1">
            <a:off x="7382595" y="4509989"/>
            <a:ext cx="475354" cy="239378"/>
          </a:xfrm>
          <a:prstGeom prst="line">
            <a:avLst/>
          </a:prstGeom>
          <a:ln>
            <a:solidFill>
              <a:srgbClr val="C00000"/>
            </a:solidFill>
            <a:tailEnd type="triangle"/>
          </a:ln>
        </p:spPr>
        <p:txBody>
          <a:bodyPr lIns="42862" rIns="42862" anchor="ctr"/>
          <a:lstStyle/>
          <a:p>
            <a:endParaRPr sz="1688"/>
          </a:p>
        </p:txBody>
      </p:sp>
      <p:sp>
        <p:nvSpPr>
          <p:cNvPr id="485" name="直接箭头连接符 163"/>
          <p:cNvSpPr/>
          <p:nvPr/>
        </p:nvSpPr>
        <p:spPr>
          <a:xfrm>
            <a:off x="7435754" y="5092966"/>
            <a:ext cx="416082" cy="186237"/>
          </a:xfrm>
          <a:prstGeom prst="line">
            <a:avLst/>
          </a:prstGeom>
          <a:ln>
            <a:solidFill>
              <a:srgbClr val="C00000"/>
            </a:solidFill>
            <a:tailEnd type="triangle"/>
          </a:ln>
        </p:spPr>
        <p:txBody>
          <a:bodyPr lIns="42862" rIns="42862" anchor="ctr"/>
          <a:lstStyle/>
          <a:p>
            <a:endParaRPr sz="1688"/>
          </a:p>
        </p:txBody>
      </p:sp>
      <p:sp>
        <p:nvSpPr>
          <p:cNvPr id="486" name="直接箭头连接符 164"/>
          <p:cNvSpPr/>
          <p:nvPr/>
        </p:nvSpPr>
        <p:spPr>
          <a:xfrm flipV="1">
            <a:off x="9051655" y="4494452"/>
            <a:ext cx="858257" cy="2"/>
          </a:xfrm>
          <a:prstGeom prst="line">
            <a:avLst/>
          </a:prstGeom>
          <a:ln>
            <a:solidFill>
              <a:srgbClr val="C00000"/>
            </a:solidFill>
            <a:tailEnd type="triangle"/>
          </a:ln>
        </p:spPr>
        <p:txBody>
          <a:bodyPr lIns="42862" rIns="42862" anchor="ctr"/>
          <a:lstStyle/>
          <a:p>
            <a:endParaRPr sz="1688"/>
          </a:p>
        </p:txBody>
      </p:sp>
      <p:sp>
        <p:nvSpPr>
          <p:cNvPr id="487" name="直接箭头连接符 165"/>
          <p:cNvSpPr/>
          <p:nvPr/>
        </p:nvSpPr>
        <p:spPr>
          <a:xfrm flipV="1">
            <a:off x="9039338" y="5502760"/>
            <a:ext cx="858257" cy="2"/>
          </a:xfrm>
          <a:prstGeom prst="line">
            <a:avLst/>
          </a:prstGeom>
          <a:ln>
            <a:solidFill>
              <a:srgbClr val="C00000"/>
            </a:solidFill>
            <a:tailEnd type="triangle"/>
          </a:ln>
        </p:spPr>
        <p:txBody>
          <a:bodyPr lIns="42862" rIns="42862" anchor="ctr"/>
          <a:lstStyle/>
          <a:p>
            <a:endParaRPr sz="1688"/>
          </a:p>
        </p:txBody>
      </p:sp>
      <p:grpSp>
        <p:nvGrpSpPr>
          <p:cNvPr id="490" name="矩形: 圆角 168"/>
          <p:cNvGrpSpPr/>
          <p:nvPr/>
        </p:nvGrpSpPr>
        <p:grpSpPr>
          <a:xfrm>
            <a:off x="3991055" y="4326876"/>
            <a:ext cx="1566442" cy="539936"/>
            <a:chOff x="0" y="0"/>
            <a:chExt cx="1670869" cy="575931"/>
          </a:xfrm>
        </p:grpSpPr>
        <p:sp>
          <p:nvSpPr>
            <p:cNvPr id="488" name="圆角矩形"/>
            <p:cNvSpPr/>
            <p:nvPr/>
          </p:nvSpPr>
          <p:spPr>
            <a:xfrm>
              <a:off x="0" y="0"/>
              <a:ext cx="1670869" cy="575931"/>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sz="1400">
                  <a:solidFill>
                    <a:srgbClr val="FFFFFF"/>
                  </a:solidFill>
                </a:defRPr>
              </a:pPr>
              <a:endParaRPr sz="1313"/>
            </a:p>
          </p:txBody>
        </p:sp>
        <p:sp>
          <p:nvSpPr>
            <p:cNvPr id="489" name="Anchor Buyer…"/>
            <p:cNvSpPr txBox="1"/>
            <p:nvPr/>
          </p:nvSpPr>
          <p:spPr>
            <a:xfrm>
              <a:off x="73835" y="26288"/>
              <a:ext cx="1523199" cy="5233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p>
              <a:pPr algn="ctr">
                <a:defRPr sz="1400" b="1">
                  <a:solidFill>
                    <a:srgbClr val="FFFFFF"/>
                  </a:solidFill>
                </a:defRPr>
              </a:pPr>
              <a:r>
                <a:rPr sz="1313"/>
                <a:t>Anchor Buyer</a:t>
              </a:r>
            </a:p>
            <a:p>
              <a:pPr algn="ctr">
                <a:defRPr sz="1400">
                  <a:solidFill>
                    <a:srgbClr val="FFFFFF"/>
                  </a:solidFill>
                </a:defRPr>
              </a:pPr>
              <a:r>
                <a:rPr sz="1313"/>
                <a:t>Subsidiary B</a:t>
              </a:r>
            </a:p>
          </p:txBody>
        </p:sp>
      </p:grpSp>
      <p:sp>
        <p:nvSpPr>
          <p:cNvPr id="491" name="直接箭头连接符 81"/>
          <p:cNvSpPr/>
          <p:nvPr/>
        </p:nvSpPr>
        <p:spPr>
          <a:xfrm>
            <a:off x="2525322" y="3628040"/>
            <a:ext cx="4252043" cy="10091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1593" y="21600"/>
                </a:lnTo>
              </a:path>
            </a:pathLst>
          </a:custGeom>
          <a:ln w="19050">
            <a:solidFill>
              <a:srgbClr val="0D0D0D"/>
            </a:solidFill>
            <a:tailEnd type="triangle"/>
          </a:ln>
        </p:spPr>
        <p:txBody>
          <a:bodyPr lIns="42862" rIns="42862" anchor="ctr"/>
          <a:lstStyle/>
          <a:p>
            <a:endParaRPr sz="1688"/>
          </a:p>
        </p:txBody>
      </p:sp>
      <p:sp>
        <p:nvSpPr>
          <p:cNvPr id="492" name="直接箭头连接符 200"/>
          <p:cNvSpPr/>
          <p:nvPr/>
        </p:nvSpPr>
        <p:spPr>
          <a:xfrm flipV="1">
            <a:off x="5437171" y="1823228"/>
            <a:ext cx="986179" cy="829558"/>
          </a:xfrm>
          <a:prstGeom prst="line">
            <a:avLst/>
          </a:prstGeom>
          <a:ln w="19050">
            <a:solidFill>
              <a:srgbClr val="0D0D0D"/>
            </a:solidFill>
            <a:tailEnd type="triangle"/>
          </a:ln>
        </p:spPr>
        <p:txBody>
          <a:bodyPr lIns="42862" rIns="42862" anchor="ctr"/>
          <a:lstStyle/>
          <a:p>
            <a:endParaRPr sz="1688"/>
          </a:p>
        </p:txBody>
      </p:sp>
      <p:sp>
        <p:nvSpPr>
          <p:cNvPr id="493" name="直接箭头连接符 204"/>
          <p:cNvSpPr/>
          <p:nvPr/>
        </p:nvSpPr>
        <p:spPr>
          <a:xfrm>
            <a:off x="5557497" y="4596844"/>
            <a:ext cx="860287" cy="396983"/>
          </a:xfrm>
          <a:prstGeom prst="line">
            <a:avLst/>
          </a:prstGeom>
          <a:ln w="19050">
            <a:solidFill>
              <a:srgbClr val="0D0D0D"/>
            </a:solidFill>
            <a:tailEnd type="triangle"/>
          </a:ln>
        </p:spPr>
        <p:txBody>
          <a:bodyPr lIns="42862" rIns="42862" anchor="ctr"/>
          <a:lstStyle/>
          <a:p>
            <a:endParaRPr sz="1688"/>
          </a:p>
        </p:txBody>
      </p:sp>
      <p:sp>
        <p:nvSpPr>
          <p:cNvPr id="494" name="矩形: 圆角 238"/>
          <p:cNvSpPr/>
          <p:nvPr/>
        </p:nvSpPr>
        <p:spPr>
          <a:xfrm>
            <a:off x="1242135" y="2127577"/>
            <a:ext cx="786998" cy="766402"/>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503" name="组合 229"/>
          <p:cNvGrpSpPr/>
          <p:nvPr/>
        </p:nvGrpSpPr>
        <p:grpSpPr>
          <a:xfrm>
            <a:off x="1420342" y="2226449"/>
            <a:ext cx="410181" cy="284331"/>
            <a:chOff x="0" y="0"/>
            <a:chExt cx="437524" cy="303285"/>
          </a:xfrm>
        </p:grpSpPr>
        <p:sp>
          <p:nvSpPr>
            <p:cNvPr id="495" name="Freeform 158"/>
            <p:cNvSpPr/>
            <p:nvPr/>
          </p:nvSpPr>
          <p:spPr>
            <a:xfrm>
              <a:off x="0" y="-1"/>
              <a:ext cx="350518" cy="216279"/>
            </a:xfrm>
            <a:custGeom>
              <a:avLst/>
              <a:gdLst/>
              <a:ahLst/>
              <a:cxnLst>
                <a:cxn ang="0">
                  <a:pos x="wd2" y="hd2"/>
                </a:cxn>
                <a:cxn ang="5400000">
                  <a:pos x="wd2" y="hd2"/>
                </a:cxn>
                <a:cxn ang="10800000">
                  <a:pos x="wd2" y="hd2"/>
                </a:cxn>
                <a:cxn ang="16200000">
                  <a:pos x="wd2" y="hd2"/>
                </a:cxn>
              </a:cxnLst>
              <a:rect l="0" t="0" r="r" b="b"/>
              <a:pathLst>
                <a:path w="21600" h="21600" extrusionOk="0">
                  <a:moveTo>
                    <a:pt x="1532" y="2234"/>
                  </a:moveTo>
                  <a:lnTo>
                    <a:pt x="21600" y="2234"/>
                  </a:lnTo>
                  <a:lnTo>
                    <a:pt x="21600" y="0"/>
                  </a:lnTo>
                  <a:lnTo>
                    <a:pt x="0" y="0"/>
                  </a:lnTo>
                  <a:lnTo>
                    <a:pt x="0" y="21600"/>
                  </a:lnTo>
                  <a:lnTo>
                    <a:pt x="1532" y="21600"/>
                  </a:lnTo>
                  <a:lnTo>
                    <a:pt x="1532" y="2234"/>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496" name="Freeform 159"/>
            <p:cNvSpPr/>
            <p:nvPr/>
          </p:nvSpPr>
          <p:spPr>
            <a:xfrm>
              <a:off x="44746" y="42261"/>
              <a:ext cx="348033" cy="216279"/>
            </a:xfrm>
            <a:custGeom>
              <a:avLst/>
              <a:gdLst/>
              <a:ahLst/>
              <a:cxnLst>
                <a:cxn ang="0">
                  <a:pos x="wd2" y="hd2"/>
                </a:cxn>
                <a:cxn ang="5400000">
                  <a:pos x="wd2" y="hd2"/>
                </a:cxn>
                <a:cxn ang="10800000">
                  <a:pos x="wd2" y="hd2"/>
                </a:cxn>
                <a:cxn ang="16200000">
                  <a:pos x="wd2" y="hd2"/>
                </a:cxn>
              </a:cxnLst>
              <a:rect l="0" t="0" r="r" b="b"/>
              <a:pathLst>
                <a:path w="21600" h="21600" extrusionOk="0">
                  <a:moveTo>
                    <a:pt x="1543" y="2234"/>
                  </a:moveTo>
                  <a:lnTo>
                    <a:pt x="21600" y="2234"/>
                  </a:lnTo>
                  <a:lnTo>
                    <a:pt x="21600" y="0"/>
                  </a:lnTo>
                  <a:lnTo>
                    <a:pt x="0" y="0"/>
                  </a:lnTo>
                  <a:lnTo>
                    <a:pt x="0" y="21600"/>
                  </a:lnTo>
                  <a:lnTo>
                    <a:pt x="1543" y="21600"/>
                  </a:lnTo>
                  <a:lnTo>
                    <a:pt x="1543" y="2234"/>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497" name="Freeform 160"/>
            <p:cNvSpPr/>
            <p:nvPr/>
          </p:nvSpPr>
          <p:spPr>
            <a:xfrm>
              <a:off x="89493" y="84522"/>
              <a:ext cx="348032" cy="2187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366" y="19636"/>
                  </a:moveTo>
                  <a:lnTo>
                    <a:pt x="1080" y="19636"/>
                  </a:lnTo>
                  <a:lnTo>
                    <a:pt x="1080" y="1964"/>
                  </a:lnTo>
                  <a:lnTo>
                    <a:pt x="20366" y="1964"/>
                  </a:lnTo>
                  <a:lnTo>
                    <a:pt x="20366" y="19636"/>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498" name="Oval 161"/>
            <p:cNvSpPr/>
            <p:nvPr/>
          </p:nvSpPr>
          <p:spPr>
            <a:xfrm>
              <a:off x="151506" y="176502"/>
              <a:ext cx="12701" cy="32319"/>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499" name="Oval 162"/>
            <p:cNvSpPr/>
            <p:nvPr/>
          </p:nvSpPr>
          <p:spPr>
            <a:xfrm>
              <a:off x="361568" y="176502"/>
              <a:ext cx="12701" cy="32319"/>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500" name="Freeform 163"/>
            <p:cNvSpPr/>
            <p:nvPr/>
          </p:nvSpPr>
          <p:spPr>
            <a:xfrm>
              <a:off x="121810" y="119325"/>
              <a:ext cx="111869" cy="151644"/>
            </a:xfrm>
            <a:custGeom>
              <a:avLst/>
              <a:gdLst/>
              <a:ahLst/>
              <a:cxnLst>
                <a:cxn ang="0">
                  <a:pos x="wd2" y="hd2"/>
                </a:cxn>
                <a:cxn ang="5400000">
                  <a:pos x="wd2" y="hd2"/>
                </a:cxn>
                <a:cxn ang="10800000">
                  <a:pos x="wd2" y="hd2"/>
                </a:cxn>
                <a:cxn ang="16200000">
                  <a:pos x="wd2" y="hd2"/>
                </a:cxn>
              </a:cxnLst>
              <a:rect l="0" t="0" r="r" b="b"/>
              <a:pathLst>
                <a:path w="21600" h="21600" extrusionOk="0">
                  <a:moveTo>
                    <a:pt x="15090" y="10800"/>
                  </a:moveTo>
                  <a:cubicBezTo>
                    <a:pt x="15090" y="6264"/>
                    <a:pt x="17458" y="2160"/>
                    <a:pt x="21304" y="0"/>
                  </a:cubicBezTo>
                  <a:cubicBezTo>
                    <a:pt x="0" y="0"/>
                    <a:pt x="0" y="0"/>
                    <a:pt x="0" y="0"/>
                  </a:cubicBezTo>
                  <a:cubicBezTo>
                    <a:pt x="0" y="21600"/>
                    <a:pt x="0" y="21600"/>
                    <a:pt x="0" y="21600"/>
                  </a:cubicBezTo>
                  <a:cubicBezTo>
                    <a:pt x="21600" y="21600"/>
                    <a:pt x="21600" y="21600"/>
                    <a:pt x="21600" y="21600"/>
                  </a:cubicBezTo>
                  <a:cubicBezTo>
                    <a:pt x="17753" y="19440"/>
                    <a:pt x="15090" y="15336"/>
                    <a:pt x="15090" y="10800"/>
                  </a:cubicBezTo>
                  <a:close/>
                  <a:moveTo>
                    <a:pt x="3847" y="10800"/>
                  </a:moveTo>
                  <a:cubicBezTo>
                    <a:pt x="3847" y="8640"/>
                    <a:pt x="5326" y="7128"/>
                    <a:pt x="6805" y="7128"/>
                  </a:cubicBezTo>
                  <a:cubicBezTo>
                    <a:pt x="8581" y="7128"/>
                    <a:pt x="10060" y="8640"/>
                    <a:pt x="10060" y="10800"/>
                  </a:cubicBezTo>
                  <a:cubicBezTo>
                    <a:pt x="10060" y="12744"/>
                    <a:pt x="8581" y="14472"/>
                    <a:pt x="6805" y="14472"/>
                  </a:cubicBezTo>
                  <a:cubicBezTo>
                    <a:pt x="5326" y="14472"/>
                    <a:pt x="3847" y="12744"/>
                    <a:pt x="3847" y="108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501" name="Freeform 164"/>
            <p:cNvSpPr/>
            <p:nvPr/>
          </p:nvSpPr>
          <p:spPr>
            <a:xfrm>
              <a:off x="290853" y="119325"/>
              <a:ext cx="114355" cy="151644"/>
            </a:xfrm>
            <a:custGeom>
              <a:avLst/>
              <a:gdLst/>
              <a:ahLst/>
              <a:cxnLst>
                <a:cxn ang="0">
                  <a:pos x="wd2" y="hd2"/>
                </a:cxn>
                <a:cxn ang="5400000">
                  <a:pos x="wd2" y="hd2"/>
                </a:cxn>
                <a:cxn ang="10800000">
                  <a:pos x="wd2" y="hd2"/>
                </a:cxn>
                <a:cxn ang="16200000">
                  <a:pos x="wd2" y="hd2"/>
                </a:cxn>
              </a:cxnLst>
              <a:rect l="0" t="0" r="r" b="b"/>
              <a:pathLst>
                <a:path w="21600" h="21600" extrusionOk="0">
                  <a:moveTo>
                    <a:pt x="292" y="0"/>
                  </a:moveTo>
                  <a:cubicBezTo>
                    <a:pt x="4086" y="2160"/>
                    <a:pt x="6714" y="6264"/>
                    <a:pt x="6714" y="10800"/>
                  </a:cubicBezTo>
                  <a:cubicBezTo>
                    <a:pt x="6714" y="15336"/>
                    <a:pt x="4086" y="19440"/>
                    <a:pt x="0" y="21600"/>
                  </a:cubicBezTo>
                  <a:cubicBezTo>
                    <a:pt x="21600" y="21600"/>
                    <a:pt x="21600" y="21600"/>
                    <a:pt x="21600" y="21600"/>
                  </a:cubicBezTo>
                  <a:cubicBezTo>
                    <a:pt x="21600" y="0"/>
                    <a:pt x="21600" y="0"/>
                    <a:pt x="21600" y="0"/>
                  </a:cubicBezTo>
                  <a:lnTo>
                    <a:pt x="292" y="0"/>
                  </a:lnTo>
                  <a:close/>
                  <a:moveTo>
                    <a:pt x="14595" y="7128"/>
                  </a:moveTo>
                  <a:cubicBezTo>
                    <a:pt x="16346" y="7128"/>
                    <a:pt x="17805" y="8640"/>
                    <a:pt x="17805" y="10800"/>
                  </a:cubicBezTo>
                  <a:cubicBezTo>
                    <a:pt x="17805" y="12744"/>
                    <a:pt x="16346" y="14472"/>
                    <a:pt x="14595" y="14472"/>
                  </a:cubicBezTo>
                  <a:cubicBezTo>
                    <a:pt x="12843" y="14472"/>
                    <a:pt x="11676" y="12744"/>
                    <a:pt x="11676" y="10800"/>
                  </a:cubicBezTo>
                  <a:cubicBezTo>
                    <a:pt x="11676" y="8640"/>
                    <a:pt x="12843" y="7128"/>
                    <a:pt x="14595" y="7128"/>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502" name="Freeform 165"/>
            <p:cNvSpPr/>
            <p:nvPr/>
          </p:nvSpPr>
          <p:spPr>
            <a:xfrm>
              <a:off x="231191" y="131755"/>
              <a:ext cx="64635" cy="126785"/>
            </a:xfrm>
            <a:custGeom>
              <a:avLst/>
              <a:gdLst/>
              <a:ahLst/>
              <a:cxnLst>
                <a:cxn ang="0">
                  <a:pos x="wd2" y="hd2"/>
                </a:cxn>
                <a:cxn ang="5400000">
                  <a:pos x="wd2" y="hd2"/>
                </a:cxn>
                <a:cxn ang="10800000">
                  <a:pos x="wd2" y="hd2"/>
                </a:cxn>
                <a:cxn ang="16200000">
                  <a:pos x="wd2" y="hd2"/>
                </a:cxn>
              </a:cxnLst>
              <a:rect l="0" t="0" r="r" b="b"/>
              <a:pathLst>
                <a:path w="21600" h="21600" extrusionOk="0">
                  <a:moveTo>
                    <a:pt x="9257" y="19800"/>
                  </a:moveTo>
                  <a:cubicBezTo>
                    <a:pt x="9257" y="21086"/>
                    <a:pt x="9257" y="21086"/>
                    <a:pt x="9257" y="21086"/>
                  </a:cubicBezTo>
                  <a:cubicBezTo>
                    <a:pt x="9257" y="21600"/>
                    <a:pt x="9257" y="21600"/>
                    <a:pt x="10286" y="21600"/>
                  </a:cubicBezTo>
                  <a:cubicBezTo>
                    <a:pt x="11314" y="21600"/>
                    <a:pt x="11314" y="21600"/>
                    <a:pt x="11314" y="21600"/>
                  </a:cubicBezTo>
                  <a:cubicBezTo>
                    <a:pt x="12343" y="21600"/>
                    <a:pt x="12343" y="21600"/>
                    <a:pt x="12343" y="21086"/>
                  </a:cubicBezTo>
                  <a:cubicBezTo>
                    <a:pt x="12343" y="19800"/>
                    <a:pt x="12343" y="19800"/>
                    <a:pt x="12343" y="19800"/>
                  </a:cubicBezTo>
                  <a:cubicBezTo>
                    <a:pt x="15943" y="19543"/>
                    <a:pt x="21600" y="18514"/>
                    <a:pt x="21600" y="14914"/>
                  </a:cubicBezTo>
                  <a:cubicBezTo>
                    <a:pt x="21600" y="11314"/>
                    <a:pt x="15943" y="10286"/>
                    <a:pt x="12343" y="9514"/>
                  </a:cubicBezTo>
                  <a:cubicBezTo>
                    <a:pt x="12343" y="4629"/>
                    <a:pt x="12343" y="4629"/>
                    <a:pt x="12343" y="4629"/>
                  </a:cubicBezTo>
                  <a:cubicBezTo>
                    <a:pt x="14400" y="4629"/>
                    <a:pt x="18000" y="5657"/>
                    <a:pt x="18514" y="5657"/>
                  </a:cubicBezTo>
                  <a:cubicBezTo>
                    <a:pt x="18514" y="5657"/>
                    <a:pt x="18514" y="5657"/>
                    <a:pt x="19029" y="5400"/>
                  </a:cubicBezTo>
                  <a:cubicBezTo>
                    <a:pt x="20571" y="3600"/>
                    <a:pt x="20571" y="3600"/>
                    <a:pt x="20571" y="3600"/>
                  </a:cubicBezTo>
                  <a:cubicBezTo>
                    <a:pt x="20571" y="3600"/>
                    <a:pt x="20571" y="3600"/>
                    <a:pt x="20571" y="3343"/>
                  </a:cubicBezTo>
                  <a:cubicBezTo>
                    <a:pt x="20571" y="2571"/>
                    <a:pt x="13886" y="2057"/>
                    <a:pt x="12343" y="1800"/>
                  </a:cubicBezTo>
                  <a:cubicBezTo>
                    <a:pt x="12343" y="514"/>
                    <a:pt x="12343" y="514"/>
                    <a:pt x="12343" y="514"/>
                  </a:cubicBezTo>
                  <a:cubicBezTo>
                    <a:pt x="12343" y="257"/>
                    <a:pt x="12343" y="0"/>
                    <a:pt x="11314" y="0"/>
                  </a:cubicBezTo>
                  <a:cubicBezTo>
                    <a:pt x="10286" y="0"/>
                    <a:pt x="10286" y="0"/>
                    <a:pt x="10286" y="0"/>
                  </a:cubicBezTo>
                  <a:cubicBezTo>
                    <a:pt x="9257" y="0"/>
                    <a:pt x="9257" y="257"/>
                    <a:pt x="9257" y="514"/>
                  </a:cubicBezTo>
                  <a:cubicBezTo>
                    <a:pt x="9257" y="1800"/>
                    <a:pt x="9257" y="1800"/>
                    <a:pt x="9257" y="1800"/>
                  </a:cubicBezTo>
                  <a:cubicBezTo>
                    <a:pt x="6686" y="2057"/>
                    <a:pt x="0" y="3086"/>
                    <a:pt x="0" y="6943"/>
                  </a:cubicBezTo>
                  <a:cubicBezTo>
                    <a:pt x="0" y="10286"/>
                    <a:pt x="6171" y="11314"/>
                    <a:pt x="9257" y="12086"/>
                  </a:cubicBezTo>
                  <a:cubicBezTo>
                    <a:pt x="9257" y="16971"/>
                    <a:pt x="9257" y="16971"/>
                    <a:pt x="9257" y="16971"/>
                  </a:cubicBezTo>
                  <a:cubicBezTo>
                    <a:pt x="6171" y="16971"/>
                    <a:pt x="2571" y="15943"/>
                    <a:pt x="2057" y="15943"/>
                  </a:cubicBezTo>
                  <a:cubicBezTo>
                    <a:pt x="2057" y="15943"/>
                    <a:pt x="1543" y="15943"/>
                    <a:pt x="1543" y="16200"/>
                  </a:cubicBezTo>
                  <a:cubicBezTo>
                    <a:pt x="0" y="18257"/>
                    <a:pt x="0" y="18257"/>
                    <a:pt x="0" y="18257"/>
                  </a:cubicBezTo>
                  <a:cubicBezTo>
                    <a:pt x="0" y="18514"/>
                    <a:pt x="0" y="18514"/>
                    <a:pt x="0" y="18514"/>
                  </a:cubicBezTo>
                  <a:cubicBezTo>
                    <a:pt x="0" y="19286"/>
                    <a:pt x="7200" y="19800"/>
                    <a:pt x="9257" y="19800"/>
                  </a:cubicBezTo>
                  <a:close/>
                  <a:moveTo>
                    <a:pt x="6171" y="6686"/>
                  </a:moveTo>
                  <a:cubicBezTo>
                    <a:pt x="6171" y="5143"/>
                    <a:pt x="8229" y="4886"/>
                    <a:pt x="9257" y="4629"/>
                  </a:cubicBezTo>
                  <a:cubicBezTo>
                    <a:pt x="9257" y="9000"/>
                    <a:pt x="9257" y="9000"/>
                    <a:pt x="9257" y="9000"/>
                  </a:cubicBezTo>
                  <a:cubicBezTo>
                    <a:pt x="8229" y="8743"/>
                    <a:pt x="6171" y="7971"/>
                    <a:pt x="6171" y="6686"/>
                  </a:cubicBezTo>
                  <a:close/>
                  <a:moveTo>
                    <a:pt x="11829" y="12600"/>
                  </a:moveTo>
                  <a:cubicBezTo>
                    <a:pt x="13371" y="12857"/>
                    <a:pt x="15429" y="13371"/>
                    <a:pt x="15429" y="14914"/>
                  </a:cubicBezTo>
                  <a:cubicBezTo>
                    <a:pt x="15429" y="16457"/>
                    <a:pt x="13371" y="16971"/>
                    <a:pt x="11829" y="16971"/>
                  </a:cubicBezTo>
                  <a:lnTo>
                    <a:pt x="11829" y="1260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grpSp>
      <p:sp>
        <p:nvSpPr>
          <p:cNvPr id="504" name="文本框 46"/>
          <p:cNvSpPr txBox="1"/>
          <p:nvPr/>
        </p:nvSpPr>
        <p:spPr>
          <a:xfrm>
            <a:off x="1041169" y="2514762"/>
            <a:ext cx="1252427" cy="409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vl1pPr>
          </a:lstStyle>
          <a:p>
            <a:r>
              <a:rPr sz="1031"/>
              <a:t>Config Financing Credit/Product</a:t>
            </a:r>
          </a:p>
        </p:txBody>
      </p:sp>
      <p:sp>
        <p:nvSpPr>
          <p:cNvPr id="505" name="矩形: 圆角 255"/>
          <p:cNvSpPr/>
          <p:nvPr/>
        </p:nvSpPr>
        <p:spPr>
          <a:xfrm>
            <a:off x="4531300" y="3183581"/>
            <a:ext cx="786998" cy="766402"/>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514" name="组合 245"/>
          <p:cNvGrpSpPr/>
          <p:nvPr/>
        </p:nvGrpSpPr>
        <p:grpSpPr>
          <a:xfrm>
            <a:off x="4787491" y="3287529"/>
            <a:ext cx="506384" cy="472732"/>
            <a:chOff x="0" y="0"/>
            <a:chExt cx="540141" cy="504245"/>
          </a:xfrm>
        </p:grpSpPr>
        <p:sp>
          <p:nvSpPr>
            <p:cNvPr id="506" name="Freeform 489"/>
            <p:cNvSpPr/>
            <p:nvPr/>
          </p:nvSpPr>
          <p:spPr>
            <a:xfrm>
              <a:off x="362360" y="0"/>
              <a:ext cx="177782" cy="220136"/>
            </a:xfrm>
            <a:custGeom>
              <a:avLst/>
              <a:gdLst/>
              <a:ahLst/>
              <a:cxnLst>
                <a:cxn ang="0">
                  <a:pos x="wd2" y="hd2"/>
                </a:cxn>
                <a:cxn ang="5400000">
                  <a:pos x="wd2" y="hd2"/>
                </a:cxn>
                <a:cxn ang="10800000">
                  <a:pos x="wd2" y="hd2"/>
                </a:cxn>
                <a:cxn ang="16200000">
                  <a:pos x="wd2" y="hd2"/>
                </a:cxn>
              </a:cxnLst>
              <a:rect l="0" t="0" r="r" b="b"/>
              <a:pathLst>
                <a:path w="21600" h="21600" extrusionOk="0">
                  <a:moveTo>
                    <a:pt x="15755" y="0"/>
                  </a:moveTo>
                  <a:lnTo>
                    <a:pt x="0" y="18316"/>
                  </a:lnTo>
                  <a:lnTo>
                    <a:pt x="5972" y="21600"/>
                  </a:lnTo>
                  <a:lnTo>
                    <a:pt x="21600" y="3386"/>
                  </a:lnTo>
                  <a:lnTo>
                    <a:pt x="15755"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507" name="Freeform 490"/>
            <p:cNvSpPr/>
            <p:nvPr/>
          </p:nvSpPr>
          <p:spPr>
            <a:xfrm>
              <a:off x="345105" y="195036"/>
              <a:ext cx="59087" cy="49676"/>
            </a:xfrm>
            <a:custGeom>
              <a:avLst/>
              <a:gdLst/>
              <a:ahLst/>
              <a:cxnLst>
                <a:cxn ang="0">
                  <a:pos x="wd2" y="hd2"/>
                </a:cxn>
                <a:cxn ang="5400000">
                  <a:pos x="wd2" y="hd2"/>
                </a:cxn>
                <a:cxn ang="10800000">
                  <a:pos x="wd2" y="hd2"/>
                </a:cxn>
                <a:cxn ang="16200000">
                  <a:pos x="wd2" y="hd2"/>
                </a:cxn>
              </a:cxnLst>
              <a:rect l="0" t="0" r="r" b="b"/>
              <a:pathLst>
                <a:path w="21600" h="21600" extrusionOk="0">
                  <a:moveTo>
                    <a:pt x="2676" y="2728"/>
                  </a:moveTo>
                  <a:lnTo>
                    <a:pt x="0" y="7503"/>
                  </a:lnTo>
                  <a:lnTo>
                    <a:pt x="2676" y="9777"/>
                  </a:lnTo>
                  <a:lnTo>
                    <a:pt x="4970" y="11823"/>
                  </a:lnTo>
                  <a:lnTo>
                    <a:pt x="17204" y="21600"/>
                  </a:lnTo>
                  <a:lnTo>
                    <a:pt x="21600" y="14097"/>
                  </a:lnTo>
                  <a:lnTo>
                    <a:pt x="4396" y="0"/>
                  </a:lnTo>
                  <a:lnTo>
                    <a:pt x="2676" y="2728"/>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08" name="Freeform 491"/>
            <p:cNvSpPr/>
            <p:nvPr/>
          </p:nvSpPr>
          <p:spPr>
            <a:xfrm>
              <a:off x="257260" y="221181"/>
              <a:ext cx="128631" cy="164187"/>
            </a:xfrm>
            <a:custGeom>
              <a:avLst/>
              <a:gdLst/>
              <a:ahLst/>
              <a:cxnLst>
                <a:cxn ang="0">
                  <a:pos x="wd2" y="hd2"/>
                </a:cxn>
                <a:cxn ang="5400000">
                  <a:pos x="wd2" y="hd2"/>
                </a:cxn>
                <a:cxn ang="10800000">
                  <a:pos x="wd2" y="hd2"/>
                </a:cxn>
                <a:cxn ang="16200000">
                  <a:pos x="wd2" y="hd2"/>
                </a:cxn>
              </a:cxnLst>
              <a:rect l="0" t="0" r="r" b="b"/>
              <a:pathLst>
                <a:path w="21600" h="21600" extrusionOk="0">
                  <a:moveTo>
                    <a:pt x="13708" y="0"/>
                  </a:moveTo>
                  <a:cubicBezTo>
                    <a:pt x="12462" y="1299"/>
                    <a:pt x="12462" y="1299"/>
                    <a:pt x="12462" y="1299"/>
                  </a:cubicBezTo>
                  <a:cubicBezTo>
                    <a:pt x="12254" y="1624"/>
                    <a:pt x="12254" y="1624"/>
                    <a:pt x="12254" y="1624"/>
                  </a:cubicBezTo>
                  <a:cubicBezTo>
                    <a:pt x="2285" y="4710"/>
                    <a:pt x="2285" y="4710"/>
                    <a:pt x="2285" y="4710"/>
                  </a:cubicBezTo>
                  <a:cubicBezTo>
                    <a:pt x="0" y="20950"/>
                    <a:pt x="0" y="20950"/>
                    <a:pt x="0" y="20950"/>
                  </a:cubicBezTo>
                  <a:cubicBezTo>
                    <a:pt x="7685" y="12343"/>
                    <a:pt x="7685" y="12343"/>
                    <a:pt x="7685" y="12343"/>
                  </a:cubicBezTo>
                  <a:cubicBezTo>
                    <a:pt x="6646" y="11368"/>
                    <a:pt x="6438" y="9744"/>
                    <a:pt x="7685" y="8283"/>
                  </a:cubicBezTo>
                  <a:cubicBezTo>
                    <a:pt x="8931" y="6983"/>
                    <a:pt x="10800" y="6496"/>
                    <a:pt x="12462" y="6983"/>
                  </a:cubicBezTo>
                  <a:cubicBezTo>
                    <a:pt x="12669" y="6983"/>
                    <a:pt x="12877" y="7146"/>
                    <a:pt x="13085" y="7146"/>
                  </a:cubicBezTo>
                  <a:cubicBezTo>
                    <a:pt x="14746" y="8120"/>
                    <a:pt x="14954" y="10069"/>
                    <a:pt x="13708" y="11531"/>
                  </a:cubicBezTo>
                  <a:cubicBezTo>
                    <a:pt x="13292" y="12018"/>
                    <a:pt x="12877" y="12343"/>
                    <a:pt x="12462" y="12505"/>
                  </a:cubicBezTo>
                  <a:cubicBezTo>
                    <a:pt x="11423" y="13155"/>
                    <a:pt x="9969" y="13317"/>
                    <a:pt x="8723" y="12992"/>
                  </a:cubicBezTo>
                  <a:cubicBezTo>
                    <a:pt x="1246" y="21600"/>
                    <a:pt x="1246" y="21600"/>
                    <a:pt x="1246" y="21600"/>
                  </a:cubicBezTo>
                  <a:cubicBezTo>
                    <a:pt x="11215" y="17702"/>
                    <a:pt x="11215" y="17702"/>
                    <a:pt x="11215" y="17702"/>
                  </a:cubicBezTo>
                  <a:cubicBezTo>
                    <a:pt x="12462" y="17215"/>
                    <a:pt x="12462" y="17215"/>
                    <a:pt x="12462" y="17215"/>
                  </a:cubicBezTo>
                  <a:cubicBezTo>
                    <a:pt x="15992" y="15916"/>
                    <a:pt x="15992" y="15916"/>
                    <a:pt x="15992" y="15916"/>
                  </a:cubicBezTo>
                  <a:cubicBezTo>
                    <a:pt x="19938" y="14292"/>
                    <a:pt x="19938" y="14292"/>
                    <a:pt x="19938" y="14292"/>
                  </a:cubicBezTo>
                  <a:cubicBezTo>
                    <a:pt x="20146" y="6009"/>
                    <a:pt x="20146" y="6009"/>
                    <a:pt x="20146" y="6009"/>
                  </a:cubicBezTo>
                  <a:cubicBezTo>
                    <a:pt x="21600" y="4223"/>
                    <a:pt x="21600" y="4223"/>
                    <a:pt x="21600" y="4223"/>
                  </a:cubicBezTo>
                  <a:cubicBezTo>
                    <a:pt x="15992" y="1137"/>
                    <a:pt x="15992" y="1137"/>
                    <a:pt x="15992" y="1137"/>
                  </a:cubicBezTo>
                  <a:lnTo>
                    <a:pt x="13708" y="0"/>
                  </a:lnTo>
                  <a:close/>
                </a:path>
              </a:pathLst>
            </a:custGeom>
            <a:solidFill>
              <a:srgbClr val="000000"/>
            </a:solidFill>
            <a:ln w="12700" cap="flat">
              <a:noFill/>
              <a:miter lim="400000"/>
            </a:ln>
            <a:effectLst/>
          </p:spPr>
          <p:txBody>
            <a:bodyPr wrap="square" lIns="42862" tIns="42862" rIns="42862" bIns="42862" numCol="1" anchor="t">
              <a:noAutofit/>
            </a:bodyPr>
            <a:lstStyle/>
            <a:p>
              <a:pPr>
                <a:defRPr sz="1900"/>
              </a:pPr>
              <a:endParaRPr sz="1781"/>
            </a:p>
          </p:txBody>
        </p:sp>
        <p:sp>
          <p:nvSpPr>
            <p:cNvPr id="509" name="Rectangle 492"/>
            <p:cNvSpPr/>
            <p:nvPr/>
          </p:nvSpPr>
          <p:spPr>
            <a:xfrm>
              <a:off x="93074" y="278361"/>
              <a:ext cx="122356"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10" name="Rectangle 493"/>
            <p:cNvSpPr/>
            <p:nvPr/>
          </p:nvSpPr>
          <p:spPr>
            <a:xfrm>
              <a:off x="93074" y="245681"/>
              <a:ext cx="122356"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11" name="Rectangle 494"/>
            <p:cNvSpPr/>
            <p:nvPr/>
          </p:nvSpPr>
          <p:spPr>
            <a:xfrm>
              <a:off x="93074" y="211694"/>
              <a:ext cx="122356"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12" name="Rectangle 495"/>
            <p:cNvSpPr/>
            <p:nvPr/>
          </p:nvSpPr>
          <p:spPr>
            <a:xfrm>
              <a:off x="93074" y="178490"/>
              <a:ext cx="122356"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13" name="Freeform 496"/>
            <p:cNvSpPr/>
            <p:nvPr/>
          </p:nvSpPr>
          <p:spPr>
            <a:xfrm>
              <a:off x="0" y="85530"/>
              <a:ext cx="352593" cy="418716"/>
            </a:xfrm>
            <a:custGeom>
              <a:avLst/>
              <a:gdLst/>
              <a:ahLst/>
              <a:cxnLst>
                <a:cxn ang="0">
                  <a:pos x="wd2" y="hd2"/>
                </a:cxn>
                <a:cxn ang="5400000">
                  <a:pos x="wd2" y="hd2"/>
                </a:cxn>
                <a:cxn ang="10800000">
                  <a:pos x="wd2" y="hd2"/>
                </a:cxn>
                <a:cxn ang="16200000">
                  <a:pos x="wd2" y="hd2"/>
                </a:cxn>
              </a:cxnLst>
              <a:rect l="0" t="0" r="r" b="b"/>
              <a:pathLst>
                <a:path w="21451" h="21017" extrusionOk="0">
                  <a:moveTo>
                    <a:pt x="20170" y="18346"/>
                  </a:moveTo>
                  <a:cubicBezTo>
                    <a:pt x="20170" y="18346"/>
                    <a:pt x="20471" y="20084"/>
                    <a:pt x="18439" y="20084"/>
                  </a:cubicBezTo>
                  <a:cubicBezTo>
                    <a:pt x="16332" y="20084"/>
                    <a:pt x="6774" y="20084"/>
                    <a:pt x="6774" y="20084"/>
                  </a:cubicBezTo>
                  <a:cubicBezTo>
                    <a:pt x="6774" y="16980"/>
                    <a:pt x="6774" y="16980"/>
                    <a:pt x="6774" y="16980"/>
                  </a:cubicBezTo>
                  <a:cubicBezTo>
                    <a:pt x="6774" y="16980"/>
                    <a:pt x="6849" y="15863"/>
                    <a:pt x="5720" y="15863"/>
                  </a:cubicBezTo>
                  <a:cubicBezTo>
                    <a:pt x="4516" y="15863"/>
                    <a:pt x="1279" y="15863"/>
                    <a:pt x="1279" y="15863"/>
                  </a:cubicBezTo>
                  <a:cubicBezTo>
                    <a:pt x="1279" y="3201"/>
                    <a:pt x="1279" y="3201"/>
                    <a:pt x="1279" y="3201"/>
                  </a:cubicBezTo>
                  <a:cubicBezTo>
                    <a:pt x="1279" y="3201"/>
                    <a:pt x="978" y="1215"/>
                    <a:pt x="3010" y="1215"/>
                  </a:cubicBezTo>
                  <a:cubicBezTo>
                    <a:pt x="18891" y="1215"/>
                    <a:pt x="18891" y="1215"/>
                    <a:pt x="18891" y="1215"/>
                  </a:cubicBezTo>
                  <a:cubicBezTo>
                    <a:pt x="18891" y="1215"/>
                    <a:pt x="20170" y="1401"/>
                    <a:pt x="20170" y="2767"/>
                  </a:cubicBezTo>
                  <a:cubicBezTo>
                    <a:pt x="20170" y="3077"/>
                    <a:pt x="20170" y="4318"/>
                    <a:pt x="20170" y="5994"/>
                  </a:cubicBezTo>
                  <a:cubicBezTo>
                    <a:pt x="20170" y="5994"/>
                    <a:pt x="20170" y="5994"/>
                    <a:pt x="20170" y="5994"/>
                  </a:cubicBezTo>
                  <a:cubicBezTo>
                    <a:pt x="21449" y="4691"/>
                    <a:pt x="21449" y="4691"/>
                    <a:pt x="21449" y="4691"/>
                  </a:cubicBezTo>
                  <a:cubicBezTo>
                    <a:pt x="21449" y="3263"/>
                    <a:pt x="21449" y="2332"/>
                    <a:pt x="21449" y="2332"/>
                  </a:cubicBezTo>
                  <a:cubicBezTo>
                    <a:pt x="21449" y="2332"/>
                    <a:pt x="21600" y="36"/>
                    <a:pt x="18966" y="36"/>
                  </a:cubicBezTo>
                  <a:cubicBezTo>
                    <a:pt x="5268" y="36"/>
                    <a:pt x="5268" y="36"/>
                    <a:pt x="5268" y="36"/>
                  </a:cubicBezTo>
                  <a:cubicBezTo>
                    <a:pt x="3010" y="36"/>
                    <a:pt x="3010" y="36"/>
                    <a:pt x="3010" y="36"/>
                  </a:cubicBezTo>
                  <a:cubicBezTo>
                    <a:pt x="3010" y="36"/>
                    <a:pt x="0" y="-461"/>
                    <a:pt x="0" y="2270"/>
                  </a:cubicBezTo>
                  <a:cubicBezTo>
                    <a:pt x="0" y="4939"/>
                    <a:pt x="0" y="17787"/>
                    <a:pt x="0" y="17787"/>
                  </a:cubicBezTo>
                  <a:cubicBezTo>
                    <a:pt x="6171" y="21015"/>
                    <a:pt x="6171" y="21015"/>
                    <a:pt x="6171" y="21015"/>
                  </a:cubicBezTo>
                  <a:cubicBezTo>
                    <a:pt x="18966" y="21015"/>
                    <a:pt x="18966" y="21015"/>
                    <a:pt x="18966" y="21015"/>
                  </a:cubicBezTo>
                  <a:cubicBezTo>
                    <a:pt x="18966" y="21015"/>
                    <a:pt x="21449" y="21139"/>
                    <a:pt x="21449" y="19463"/>
                  </a:cubicBezTo>
                  <a:cubicBezTo>
                    <a:pt x="21449" y="18905"/>
                    <a:pt x="21449" y="16546"/>
                    <a:pt x="21449" y="13691"/>
                  </a:cubicBezTo>
                  <a:cubicBezTo>
                    <a:pt x="20170" y="14311"/>
                    <a:pt x="20170" y="14311"/>
                    <a:pt x="20170" y="14311"/>
                  </a:cubicBezTo>
                  <a:cubicBezTo>
                    <a:pt x="20170" y="16608"/>
                    <a:pt x="20170" y="18346"/>
                    <a:pt x="20170" y="18346"/>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515" name="文本框 130"/>
          <p:cNvSpPr txBox="1"/>
          <p:nvPr/>
        </p:nvSpPr>
        <p:spPr>
          <a:xfrm>
            <a:off x="4551971" y="3747656"/>
            <a:ext cx="913525"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vl1pPr>
          </a:lstStyle>
          <a:p>
            <a:r>
              <a:rPr sz="1031"/>
              <a:t>Sign Contract </a:t>
            </a:r>
          </a:p>
        </p:txBody>
      </p:sp>
      <p:sp>
        <p:nvSpPr>
          <p:cNvPr id="516" name="矩形: 圆角 260"/>
          <p:cNvSpPr/>
          <p:nvPr/>
        </p:nvSpPr>
        <p:spPr>
          <a:xfrm>
            <a:off x="5651515" y="1784875"/>
            <a:ext cx="563378" cy="766402"/>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525" name="组合 261"/>
          <p:cNvGrpSpPr/>
          <p:nvPr/>
        </p:nvGrpSpPr>
        <p:grpSpPr>
          <a:xfrm>
            <a:off x="5737146" y="1875691"/>
            <a:ext cx="448643" cy="418829"/>
            <a:chOff x="0" y="0"/>
            <a:chExt cx="478551" cy="446749"/>
          </a:xfrm>
        </p:grpSpPr>
        <p:sp>
          <p:nvSpPr>
            <p:cNvPr id="517" name="Freeform 489"/>
            <p:cNvSpPr/>
            <p:nvPr/>
          </p:nvSpPr>
          <p:spPr>
            <a:xfrm>
              <a:off x="321042" y="0"/>
              <a:ext cx="157510" cy="195035"/>
            </a:xfrm>
            <a:custGeom>
              <a:avLst/>
              <a:gdLst/>
              <a:ahLst/>
              <a:cxnLst>
                <a:cxn ang="0">
                  <a:pos x="wd2" y="hd2"/>
                </a:cxn>
                <a:cxn ang="5400000">
                  <a:pos x="wd2" y="hd2"/>
                </a:cxn>
                <a:cxn ang="10800000">
                  <a:pos x="wd2" y="hd2"/>
                </a:cxn>
                <a:cxn ang="16200000">
                  <a:pos x="wd2" y="hd2"/>
                </a:cxn>
              </a:cxnLst>
              <a:rect l="0" t="0" r="r" b="b"/>
              <a:pathLst>
                <a:path w="21600" h="21600" extrusionOk="0">
                  <a:moveTo>
                    <a:pt x="15755" y="0"/>
                  </a:moveTo>
                  <a:lnTo>
                    <a:pt x="0" y="18316"/>
                  </a:lnTo>
                  <a:lnTo>
                    <a:pt x="5972" y="21600"/>
                  </a:lnTo>
                  <a:lnTo>
                    <a:pt x="21600" y="3386"/>
                  </a:lnTo>
                  <a:lnTo>
                    <a:pt x="15755"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518" name="Freeform 490"/>
            <p:cNvSpPr/>
            <p:nvPr/>
          </p:nvSpPr>
          <p:spPr>
            <a:xfrm>
              <a:off x="305754" y="172797"/>
              <a:ext cx="52350" cy="44012"/>
            </a:xfrm>
            <a:custGeom>
              <a:avLst/>
              <a:gdLst/>
              <a:ahLst/>
              <a:cxnLst>
                <a:cxn ang="0">
                  <a:pos x="wd2" y="hd2"/>
                </a:cxn>
                <a:cxn ang="5400000">
                  <a:pos x="wd2" y="hd2"/>
                </a:cxn>
                <a:cxn ang="10800000">
                  <a:pos x="wd2" y="hd2"/>
                </a:cxn>
                <a:cxn ang="16200000">
                  <a:pos x="wd2" y="hd2"/>
                </a:cxn>
              </a:cxnLst>
              <a:rect l="0" t="0" r="r" b="b"/>
              <a:pathLst>
                <a:path w="21600" h="21600" extrusionOk="0">
                  <a:moveTo>
                    <a:pt x="2676" y="2728"/>
                  </a:moveTo>
                  <a:lnTo>
                    <a:pt x="0" y="7503"/>
                  </a:lnTo>
                  <a:lnTo>
                    <a:pt x="2676" y="9777"/>
                  </a:lnTo>
                  <a:lnTo>
                    <a:pt x="4970" y="11823"/>
                  </a:lnTo>
                  <a:lnTo>
                    <a:pt x="17204" y="21600"/>
                  </a:lnTo>
                  <a:lnTo>
                    <a:pt x="21600" y="14097"/>
                  </a:lnTo>
                  <a:lnTo>
                    <a:pt x="4396" y="0"/>
                  </a:lnTo>
                  <a:lnTo>
                    <a:pt x="2676" y="2728"/>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19" name="Freeform 491"/>
            <p:cNvSpPr/>
            <p:nvPr/>
          </p:nvSpPr>
          <p:spPr>
            <a:xfrm>
              <a:off x="227925" y="195960"/>
              <a:ext cx="113965" cy="145467"/>
            </a:xfrm>
            <a:custGeom>
              <a:avLst/>
              <a:gdLst/>
              <a:ahLst/>
              <a:cxnLst>
                <a:cxn ang="0">
                  <a:pos x="wd2" y="hd2"/>
                </a:cxn>
                <a:cxn ang="5400000">
                  <a:pos x="wd2" y="hd2"/>
                </a:cxn>
                <a:cxn ang="10800000">
                  <a:pos x="wd2" y="hd2"/>
                </a:cxn>
                <a:cxn ang="16200000">
                  <a:pos x="wd2" y="hd2"/>
                </a:cxn>
              </a:cxnLst>
              <a:rect l="0" t="0" r="r" b="b"/>
              <a:pathLst>
                <a:path w="21600" h="21600" extrusionOk="0">
                  <a:moveTo>
                    <a:pt x="13708" y="0"/>
                  </a:moveTo>
                  <a:cubicBezTo>
                    <a:pt x="12462" y="1299"/>
                    <a:pt x="12462" y="1299"/>
                    <a:pt x="12462" y="1299"/>
                  </a:cubicBezTo>
                  <a:cubicBezTo>
                    <a:pt x="12254" y="1624"/>
                    <a:pt x="12254" y="1624"/>
                    <a:pt x="12254" y="1624"/>
                  </a:cubicBezTo>
                  <a:cubicBezTo>
                    <a:pt x="2285" y="4710"/>
                    <a:pt x="2285" y="4710"/>
                    <a:pt x="2285" y="4710"/>
                  </a:cubicBezTo>
                  <a:cubicBezTo>
                    <a:pt x="0" y="20950"/>
                    <a:pt x="0" y="20950"/>
                    <a:pt x="0" y="20950"/>
                  </a:cubicBezTo>
                  <a:cubicBezTo>
                    <a:pt x="7685" y="12343"/>
                    <a:pt x="7685" y="12343"/>
                    <a:pt x="7685" y="12343"/>
                  </a:cubicBezTo>
                  <a:cubicBezTo>
                    <a:pt x="6646" y="11368"/>
                    <a:pt x="6438" y="9744"/>
                    <a:pt x="7685" y="8283"/>
                  </a:cubicBezTo>
                  <a:cubicBezTo>
                    <a:pt x="8931" y="6983"/>
                    <a:pt x="10800" y="6496"/>
                    <a:pt x="12462" y="6983"/>
                  </a:cubicBezTo>
                  <a:cubicBezTo>
                    <a:pt x="12669" y="6983"/>
                    <a:pt x="12877" y="7146"/>
                    <a:pt x="13085" y="7146"/>
                  </a:cubicBezTo>
                  <a:cubicBezTo>
                    <a:pt x="14746" y="8120"/>
                    <a:pt x="14954" y="10069"/>
                    <a:pt x="13708" y="11531"/>
                  </a:cubicBezTo>
                  <a:cubicBezTo>
                    <a:pt x="13292" y="12018"/>
                    <a:pt x="12877" y="12343"/>
                    <a:pt x="12462" y="12505"/>
                  </a:cubicBezTo>
                  <a:cubicBezTo>
                    <a:pt x="11423" y="13155"/>
                    <a:pt x="9969" y="13317"/>
                    <a:pt x="8723" y="12992"/>
                  </a:cubicBezTo>
                  <a:cubicBezTo>
                    <a:pt x="1246" y="21600"/>
                    <a:pt x="1246" y="21600"/>
                    <a:pt x="1246" y="21600"/>
                  </a:cubicBezTo>
                  <a:cubicBezTo>
                    <a:pt x="11215" y="17702"/>
                    <a:pt x="11215" y="17702"/>
                    <a:pt x="11215" y="17702"/>
                  </a:cubicBezTo>
                  <a:cubicBezTo>
                    <a:pt x="12462" y="17215"/>
                    <a:pt x="12462" y="17215"/>
                    <a:pt x="12462" y="17215"/>
                  </a:cubicBezTo>
                  <a:cubicBezTo>
                    <a:pt x="15992" y="15916"/>
                    <a:pt x="15992" y="15916"/>
                    <a:pt x="15992" y="15916"/>
                  </a:cubicBezTo>
                  <a:cubicBezTo>
                    <a:pt x="19938" y="14292"/>
                    <a:pt x="19938" y="14292"/>
                    <a:pt x="19938" y="14292"/>
                  </a:cubicBezTo>
                  <a:cubicBezTo>
                    <a:pt x="20146" y="6009"/>
                    <a:pt x="20146" y="6009"/>
                    <a:pt x="20146" y="6009"/>
                  </a:cubicBezTo>
                  <a:cubicBezTo>
                    <a:pt x="21600" y="4223"/>
                    <a:pt x="21600" y="4223"/>
                    <a:pt x="21600" y="4223"/>
                  </a:cubicBezTo>
                  <a:cubicBezTo>
                    <a:pt x="15992" y="1137"/>
                    <a:pt x="15992" y="1137"/>
                    <a:pt x="15992" y="1137"/>
                  </a:cubicBezTo>
                  <a:lnTo>
                    <a:pt x="13708" y="0"/>
                  </a:lnTo>
                  <a:close/>
                </a:path>
              </a:pathLst>
            </a:custGeom>
            <a:solidFill>
              <a:srgbClr val="000000"/>
            </a:solidFill>
            <a:ln w="12700" cap="flat">
              <a:noFill/>
              <a:miter lim="400000"/>
            </a:ln>
            <a:effectLst/>
          </p:spPr>
          <p:txBody>
            <a:bodyPr wrap="square" lIns="42862" tIns="42862" rIns="42862" bIns="42862" numCol="1" anchor="t">
              <a:noAutofit/>
            </a:bodyPr>
            <a:lstStyle/>
            <a:p>
              <a:pPr>
                <a:defRPr sz="1900"/>
              </a:pPr>
              <a:endParaRPr sz="1781"/>
            </a:p>
          </p:txBody>
        </p:sp>
        <p:sp>
          <p:nvSpPr>
            <p:cNvPr id="520" name="Rectangle 492"/>
            <p:cNvSpPr/>
            <p:nvPr/>
          </p:nvSpPr>
          <p:spPr>
            <a:xfrm>
              <a:off x="82461" y="245897"/>
              <a:ext cx="108404"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21" name="Rectangle 493"/>
            <p:cNvSpPr/>
            <p:nvPr/>
          </p:nvSpPr>
          <p:spPr>
            <a:xfrm>
              <a:off x="82461" y="216943"/>
              <a:ext cx="108404"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22" name="Rectangle 494"/>
            <p:cNvSpPr/>
            <p:nvPr/>
          </p:nvSpPr>
          <p:spPr>
            <a:xfrm>
              <a:off x="82461" y="186831"/>
              <a:ext cx="108404"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23" name="Rectangle 495"/>
            <p:cNvSpPr/>
            <p:nvPr/>
          </p:nvSpPr>
          <p:spPr>
            <a:xfrm>
              <a:off x="82461" y="157414"/>
              <a:ext cx="108404"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24" name="Freeform 496"/>
            <p:cNvSpPr/>
            <p:nvPr/>
          </p:nvSpPr>
          <p:spPr>
            <a:xfrm>
              <a:off x="0" y="75778"/>
              <a:ext cx="312388" cy="370972"/>
            </a:xfrm>
            <a:custGeom>
              <a:avLst/>
              <a:gdLst/>
              <a:ahLst/>
              <a:cxnLst>
                <a:cxn ang="0">
                  <a:pos x="wd2" y="hd2"/>
                </a:cxn>
                <a:cxn ang="5400000">
                  <a:pos x="wd2" y="hd2"/>
                </a:cxn>
                <a:cxn ang="10800000">
                  <a:pos x="wd2" y="hd2"/>
                </a:cxn>
                <a:cxn ang="16200000">
                  <a:pos x="wd2" y="hd2"/>
                </a:cxn>
              </a:cxnLst>
              <a:rect l="0" t="0" r="r" b="b"/>
              <a:pathLst>
                <a:path w="21451" h="21017" extrusionOk="0">
                  <a:moveTo>
                    <a:pt x="20170" y="18346"/>
                  </a:moveTo>
                  <a:cubicBezTo>
                    <a:pt x="20170" y="18346"/>
                    <a:pt x="20471" y="20084"/>
                    <a:pt x="18439" y="20084"/>
                  </a:cubicBezTo>
                  <a:cubicBezTo>
                    <a:pt x="16332" y="20084"/>
                    <a:pt x="6774" y="20084"/>
                    <a:pt x="6774" y="20084"/>
                  </a:cubicBezTo>
                  <a:cubicBezTo>
                    <a:pt x="6774" y="16980"/>
                    <a:pt x="6774" y="16980"/>
                    <a:pt x="6774" y="16980"/>
                  </a:cubicBezTo>
                  <a:cubicBezTo>
                    <a:pt x="6774" y="16980"/>
                    <a:pt x="6849" y="15863"/>
                    <a:pt x="5720" y="15863"/>
                  </a:cubicBezTo>
                  <a:cubicBezTo>
                    <a:pt x="4516" y="15863"/>
                    <a:pt x="1279" y="15863"/>
                    <a:pt x="1279" y="15863"/>
                  </a:cubicBezTo>
                  <a:cubicBezTo>
                    <a:pt x="1279" y="3201"/>
                    <a:pt x="1279" y="3201"/>
                    <a:pt x="1279" y="3201"/>
                  </a:cubicBezTo>
                  <a:cubicBezTo>
                    <a:pt x="1279" y="3201"/>
                    <a:pt x="978" y="1215"/>
                    <a:pt x="3010" y="1215"/>
                  </a:cubicBezTo>
                  <a:cubicBezTo>
                    <a:pt x="18891" y="1215"/>
                    <a:pt x="18891" y="1215"/>
                    <a:pt x="18891" y="1215"/>
                  </a:cubicBezTo>
                  <a:cubicBezTo>
                    <a:pt x="18891" y="1215"/>
                    <a:pt x="20170" y="1401"/>
                    <a:pt x="20170" y="2767"/>
                  </a:cubicBezTo>
                  <a:cubicBezTo>
                    <a:pt x="20170" y="3077"/>
                    <a:pt x="20170" y="4318"/>
                    <a:pt x="20170" y="5994"/>
                  </a:cubicBezTo>
                  <a:cubicBezTo>
                    <a:pt x="20170" y="5994"/>
                    <a:pt x="20170" y="5994"/>
                    <a:pt x="20170" y="5994"/>
                  </a:cubicBezTo>
                  <a:cubicBezTo>
                    <a:pt x="21449" y="4691"/>
                    <a:pt x="21449" y="4691"/>
                    <a:pt x="21449" y="4691"/>
                  </a:cubicBezTo>
                  <a:cubicBezTo>
                    <a:pt x="21449" y="3263"/>
                    <a:pt x="21449" y="2332"/>
                    <a:pt x="21449" y="2332"/>
                  </a:cubicBezTo>
                  <a:cubicBezTo>
                    <a:pt x="21449" y="2332"/>
                    <a:pt x="21600" y="36"/>
                    <a:pt x="18966" y="36"/>
                  </a:cubicBezTo>
                  <a:cubicBezTo>
                    <a:pt x="5268" y="36"/>
                    <a:pt x="5268" y="36"/>
                    <a:pt x="5268" y="36"/>
                  </a:cubicBezTo>
                  <a:cubicBezTo>
                    <a:pt x="3010" y="36"/>
                    <a:pt x="3010" y="36"/>
                    <a:pt x="3010" y="36"/>
                  </a:cubicBezTo>
                  <a:cubicBezTo>
                    <a:pt x="3010" y="36"/>
                    <a:pt x="0" y="-461"/>
                    <a:pt x="0" y="2270"/>
                  </a:cubicBezTo>
                  <a:cubicBezTo>
                    <a:pt x="0" y="4939"/>
                    <a:pt x="0" y="17787"/>
                    <a:pt x="0" y="17787"/>
                  </a:cubicBezTo>
                  <a:cubicBezTo>
                    <a:pt x="6171" y="21015"/>
                    <a:pt x="6171" y="21015"/>
                    <a:pt x="6171" y="21015"/>
                  </a:cubicBezTo>
                  <a:cubicBezTo>
                    <a:pt x="18966" y="21015"/>
                    <a:pt x="18966" y="21015"/>
                    <a:pt x="18966" y="21015"/>
                  </a:cubicBezTo>
                  <a:cubicBezTo>
                    <a:pt x="18966" y="21015"/>
                    <a:pt x="21449" y="21139"/>
                    <a:pt x="21449" y="19463"/>
                  </a:cubicBezTo>
                  <a:cubicBezTo>
                    <a:pt x="21449" y="18905"/>
                    <a:pt x="21449" y="16546"/>
                    <a:pt x="21449" y="13691"/>
                  </a:cubicBezTo>
                  <a:cubicBezTo>
                    <a:pt x="20170" y="14311"/>
                    <a:pt x="20170" y="14311"/>
                    <a:pt x="20170" y="14311"/>
                  </a:cubicBezTo>
                  <a:cubicBezTo>
                    <a:pt x="20170" y="16608"/>
                    <a:pt x="20170" y="18346"/>
                    <a:pt x="20170" y="18346"/>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526" name="文本框 270"/>
          <p:cNvSpPr txBox="1"/>
          <p:nvPr/>
        </p:nvSpPr>
        <p:spPr>
          <a:xfrm>
            <a:off x="5532144" y="2296660"/>
            <a:ext cx="1107600"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vl1pPr>
          </a:lstStyle>
          <a:p>
            <a:r>
              <a:rPr sz="1031"/>
              <a:t>Sign Contract</a:t>
            </a:r>
          </a:p>
        </p:txBody>
      </p:sp>
      <p:sp>
        <p:nvSpPr>
          <p:cNvPr id="527" name="矩形: 圆角 271"/>
          <p:cNvSpPr/>
          <p:nvPr/>
        </p:nvSpPr>
        <p:spPr>
          <a:xfrm>
            <a:off x="5805546" y="4363497"/>
            <a:ext cx="455425" cy="745248"/>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536" name="组合 272"/>
          <p:cNvGrpSpPr/>
          <p:nvPr/>
        </p:nvGrpSpPr>
        <p:grpSpPr>
          <a:xfrm>
            <a:off x="5829444" y="4433533"/>
            <a:ext cx="506384" cy="472732"/>
            <a:chOff x="0" y="0"/>
            <a:chExt cx="540141" cy="504245"/>
          </a:xfrm>
        </p:grpSpPr>
        <p:sp>
          <p:nvSpPr>
            <p:cNvPr id="528" name="Freeform 489"/>
            <p:cNvSpPr/>
            <p:nvPr/>
          </p:nvSpPr>
          <p:spPr>
            <a:xfrm>
              <a:off x="362360" y="0"/>
              <a:ext cx="177782" cy="220136"/>
            </a:xfrm>
            <a:custGeom>
              <a:avLst/>
              <a:gdLst/>
              <a:ahLst/>
              <a:cxnLst>
                <a:cxn ang="0">
                  <a:pos x="wd2" y="hd2"/>
                </a:cxn>
                <a:cxn ang="5400000">
                  <a:pos x="wd2" y="hd2"/>
                </a:cxn>
                <a:cxn ang="10800000">
                  <a:pos x="wd2" y="hd2"/>
                </a:cxn>
                <a:cxn ang="16200000">
                  <a:pos x="wd2" y="hd2"/>
                </a:cxn>
              </a:cxnLst>
              <a:rect l="0" t="0" r="r" b="b"/>
              <a:pathLst>
                <a:path w="21600" h="21600" extrusionOk="0">
                  <a:moveTo>
                    <a:pt x="15755" y="0"/>
                  </a:moveTo>
                  <a:lnTo>
                    <a:pt x="0" y="18316"/>
                  </a:lnTo>
                  <a:lnTo>
                    <a:pt x="5972" y="21600"/>
                  </a:lnTo>
                  <a:lnTo>
                    <a:pt x="21600" y="3386"/>
                  </a:lnTo>
                  <a:lnTo>
                    <a:pt x="15755"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529" name="Freeform 490"/>
            <p:cNvSpPr/>
            <p:nvPr/>
          </p:nvSpPr>
          <p:spPr>
            <a:xfrm>
              <a:off x="345105" y="195036"/>
              <a:ext cx="59087" cy="49676"/>
            </a:xfrm>
            <a:custGeom>
              <a:avLst/>
              <a:gdLst/>
              <a:ahLst/>
              <a:cxnLst>
                <a:cxn ang="0">
                  <a:pos x="wd2" y="hd2"/>
                </a:cxn>
                <a:cxn ang="5400000">
                  <a:pos x="wd2" y="hd2"/>
                </a:cxn>
                <a:cxn ang="10800000">
                  <a:pos x="wd2" y="hd2"/>
                </a:cxn>
                <a:cxn ang="16200000">
                  <a:pos x="wd2" y="hd2"/>
                </a:cxn>
              </a:cxnLst>
              <a:rect l="0" t="0" r="r" b="b"/>
              <a:pathLst>
                <a:path w="21600" h="21600" extrusionOk="0">
                  <a:moveTo>
                    <a:pt x="2676" y="2728"/>
                  </a:moveTo>
                  <a:lnTo>
                    <a:pt x="0" y="7503"/>
                  </a:lnTo>
                  <a:lnTo>
                    <a:pt x="2676" y="9777"/>
                  </a:lnTo>
                  <a:lnTo>
                    <a:pt x="4970" y="11823"/>
                  </a:lnTo>
                  <a:lnTo>
                    <a:pt x="17204" y="21600"/>
                  </a:lnTo>
                  <a:lnTo>
                    <a:pt x="21600" y="14097"/>
                  </a:lnTo>
                  <a:lnTo>
                    <a:pt x="4396" y="0"/>
                  </a:lnTo>
                  <a:lnTo>
                    <a:pt x="2676" y="2728"/>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30" name="Freeform 491"/>
            <p:cNvSpPr/>
            <p:nvPr/>
          </p:nvSpPr>
          <p:spPr>
            <a:xfrm>
              <a:off x="257260" y="221181"/>
              <a:ext cx="128631" cy="164187"/>
            </a:xfrm>
            <a:custGeom>
              <a:avLst/>
              <a:gdLst/>
              <a:ahLst/>
              <a:cxnLst>
                <a:cxn ang="0">
                  <a:pos x="wd2" y="hd2"/>
                </a:cxn>
                <a:cxn ang="5400000">
                  <a:pos x="wd2" y="hd2"/>
                </a:cxn>
                <a:cxn ang="10800000">
                  <a:pos x="wd2" y="hd2"/>
                </a:cxn>
                <a:cxn ang="16200000">
                  <a:pos x="wd2" y="hd2"/>
                </a:cxn>
              </a:cxnLst>
              <a:rect l="0" t="0" r="r" b="b"/>
              <a:pathLst>
                <a:path w="21600" h="21600" extrusionOk="0">
                  <a:moveTo>
                    <a:pt x="13708" y="0"/>
                  </a:moveTo>
                  <a:cubicBezTo>
                    <a:pt x="12462" y="1299"/>
                    <a:pt x="12462" y="1299"/>
                    <a:pt x="12462" y="1299"/>
                  </a:cubicBezTo>
                  <a:cubicBezTo>
                    <a:pt x="12254" y="1624"/>
                    <a:pt x="12254" y="1624"/>
                    <a:pt x="12254" y="1624"/>
                  </a:cubicBezTo>
                  <a:cubicBezTo>
                    <a:pt x="2285" y="4710"/>
                    <a:pt x="2285" y="4710"/>
                    <a:pt x="2285" y="4710"/>
                  </a:cubicBezTo>
                  <a:cubicBezTo>
                    <a:pt x="0" y="20950"/>
                    <a:pt x="0" y="20950"/>
                    <a:pt x="0" y="20950"/>
                  </a:cubicBezTo>
                  <a:cubicBezTo>
                    <a:pt x="7685" y="12343"/>
                    <a:pt x="7685" y="12343"/>
                    <a:pt x="7685" y="12343"/>
                  </a:cubicBezTo>
                  <a:cubicBezTo>
                    <a:pt x="6646" y="11368"/>
                    <a:pt x="6438" y="9744"/>
                    <a:pt x="7685" y="8283"/>
                  </a:cubicBezTo>
                  <a:cubicBezTo>
                    <a:pt x="8931" y="6983"/>
                    <a:pt x="10800" y="6496"/>
                    <a:pt x="12462" y="6983"/>
                  </a:cubicBezTo>
                  <a:cubicBezTo>
                    <a:pt x="12669" y="6983"/>
                    <a:pt x="12877" y="7146"/>
                    <a:pt x="13085" y="7146"/>
                  </a:cubicBezTo>
                  <a:cubicBezTo>
                    <a:pt x="14746" y="8120"/>
                    <a:pt x="14954" y="10069"/>
                    <a:pt x="13708" y="11531"/>
                  </a:cubicBezTo>
                  <a:cubicBezTo>
                    <a:pt x="13292" y="12018"/>
                    <a:pt x="12877" y="12343"/>
                    <a:pt x="12462" y="12505"/>
                  </a:cubicBezTo>
                  <a:cubicBezTo>
                    <a:pt x="11423" y="13155"/>
                    <a:pt x="9969" y="13317"/>
                    <a:pt x="8723" y="12992"/>
                  </a:cubicBezTo>
                  <a:cubicBezTo>
                    <a:pt x="1246" y="21600"/>
                    <a:pt x="1246" y="21600"/>
                    <a:pt x="1246" y="21600"/>
                  </a:cubicBezTo>
                  <a:cubicBezTo>
                    <a:pt x="11215" y="17702"/>
                    <a:pt x="11215" y="17702"/>
                    <a:pt x="11215" y="17702"/>
                  </a:cubicBezTo>
                  <a:cubicBezTo>
                    <a:pt x="12462" y="17215"/>
                    <a:pt x="12462" y="17215"/>
                    <a:pt x="12462" y="17215"/>
                  </a:cubicBezTo>
                  <a:cubicBezTo>
                    <a:pt x="15992" y="15916"/>
                    <a:pt x="15992" y="15916"/>
                    <a:pt x="15992" y="15916"/>
                  </a:cubicBezTo>
                  <a:cubicBezTo>
                    <a:pt x="19938" y="14292"/>
                    <a:pt x="19938" y="14292"/>
                    <a:pt x="19938" y="14292"/>
                  </a:cubicBezTo>
                  <a:cubicBezTo>
                    <a:pt x="20146" y="6009"/>
                    <a:pt x="20146" y="6009"/>
                    <a:pt x="20146" y="6009"/>
                  </a:cubicBezTo>
                  <a:cubicBezTo>
                    <a:pt x="21600" y="4223"/>
                    <a:pt x="21600" y="4223"/>
                    <a:pt x="21600" y="4223"/>
                  </a:cubicBezTo>
                  <a:cubicBezTo>
                    <a:pt x="15992" y="1137"/>
                    <a:pt x="15992" y="1137"/>
                    <a:pt x="15992" y="1137"/>
                  </a:cubicBezTo>
                  <a:lnTo>
                    <a:pt x="13708" y="0"/>
                  </a:lnTo>
                  <a:close/>
                </a:path>
              </a:pathLst>
            </a:custGeom>
            <a:solidFill>
              <a:srgbClr val="000000"/>
            </a:solidFill>
            <a:ln w="12700" cap="flat">
              <a:noFill/>
              <a:miter lim="400000"/>
            </a:ln>
            <a:effectLst/>
          </p:spPr>
          <p:txBody>
            <a:bodyPr wrap="square" lIns="42862" tIns="42862" rIns="42862" bIns="42862" numCol="1" anchor="t">
              <a:noAutofit/>
            </a:bodyPr>
            <a:lstStyle/>
            <a:p>
              <a:pPr>
                <a:defRPr sz="1900"/>
              </a:pPr>
              <a:endParaRPr sz="1781"/>
            </a:p>
          </p:txBody>
        </p:sp>
        <p:sp>
          <p:nvSpPr>
            <p:cNvPr id="531" name="Rectangle 492"/>
            <p:cNvSpPr/>
            <p:nvPr/>
          </p:nvSpPr>
          <p:spPr>
            <a:xfrm>
              <a:off x="93074" y="278361"/>
              <a:ext cx="122356"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32" name="Rectangle 493"/>
            <p:cNvSpPr/>
            <p:nvPr/>
          </p:nvSpPr>
          <p:spPr>
            <a:xfrm>
              <a:off x="93074" y="245681"/>
              <a:ext cx="122356"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33" name="Rectangle 494"/>
            <p:cNvSpPr/>
            <p:nvPr/>
          </p:nvSpPr>
          <p:spPr>
            <a:xfrm>
              <a:off x="93074" y="211694"/>
              <a:ext cx="122356"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34" name="Rectangle 495"/>
            <p:cNvSpPr/>
            <p:nvPr/>
          </p:nvSpPr>
          <p:spPr>
            <a:xfrm>
              <a:off x="93074" y="178490"/>
              <a:ext cx="122356" cy="12701"/>
            </a:xfrm>
            <a:prstGeom prst="rect">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535" name="Freeform 496"/>
            <p:cNvSpPr/>
            <p:nvPr/>
          </p:nvSpPr>
          <p:spPr>
            <a:xfrm>
              <a:off x="0" y="85530"/>
              <a:ext cx="352593" cy="418716"/>
            </a:xfrm>
            <a:custGeom>
              <a:avLst/>
              <a:gdLst/>
              <a:ahLst/>
              <a:cxnLst>
                <a:cxn ang="0">
                  <a:pos x="wd2" y="hd2"/>
                </a:cxn>
                <a:cxn ang="5400000">
                  <a:pos x="wd2" y="hd2"/>
                </a:cxn>
                <a:cxn ang="10800000">
                  <a:pos x="wd2" y="hd2"/>
                </a:cxn>
                <a:cxn ang="16200000">
                  <a:pos x="wd2" y="hd2"/>
                </a:cxn>
              </a:cxnLst>
              <a:rect l="0" t="0" r="r" b="b"/>
              <a:pathLst>
                <a:path w="21451" h="21017" extrusionOk="0">
                  <a:moveTo>
                    <a:pt x="20170" y="18346"/>
                  </a:moveTo>
                  <a:cubicBezTo>
                    <a:pt x="20170" y="18346"/>
                    <a:pt x="20471" y="20084"/>
                    <a:pt x="18439" y="20084"/>
                  </a:cubicBezTo>
                  <a:cubicBezTo>
                    <a:pt x="16332" y="20084"/>
                    <a:pt x="6774" y="20084"/>
                    <a:pt x="6774" y="20084"/>
                  </a:cubicBezTo>
                  <a:cubicBezTo>
                    <a:pt x="6774" y="16980"/>
                    <a:pt x="6774" y="16980"/>
                    <a:pt x="6774" y="16980"/>
                  </a:cubicBezTo>
                  <a:cubicBezTo>
                    <a:pt x="6774" y="16980"/>
                    <a:pt x="6849" y="15863"/>
                    <a:pt x="5720" y="15863"/>
                  </a:cubicBezTo>
                  <a:cubicBezTo>
                    <a:pt x="4516" y="15863"/>
                    <a:pt x="1279" y="15863"/>
                    <a:pt x="1279" y="15863"/>
                  </a:cubicBezTo>
                  <a:cubicBezTo>
                    <a:pt x="1279" y="3201"/>
                    <a:pt x="1279" y="3201"/>
                    <a:pt x="1279" y="3201"/>
                  </a:cubicBezTo>
                  <a:cubicBezTo>
                    <a:pt x="1279" y="3201"/>
                    <a:pt x="978" y="1215"/>
                    <a:pt x="3010" y="1215"/>
                  </a:cubicBezTo>
                  <a:cubicBezTo>
                    <a:pt x="18891" y="1215"/>
                    <a:pt x="18891" y="1215"/>
                    <a:pt x="18891" y="1215"/>
                  </a:cubicBezTo>
                  <a:cubicBezTo>
                    <a:pt x="18891" y="1215"/>
                    <a:pt x="20170" y="1401"/>
                    <a:pt x="20170" y="2767"/>
                  </a:cubicBezTo>
                  <a:cubicBezTo>
                    <a:pt x="20170" y="3077"/>
                    <a:pt x="20170" y="4318"/>
                    <a:pt x="20170" y="5994"/>
                  </a:cubicBezTo>
                  <a:cubicBezTo>
                    <a:pt x="20170" y="5994"/>
                    <a:pt x="20170" y="5994"/>
                    <a:pt x="20170" y="5994"/>
                  </a:cubicBezTo>
                  <a:cubicBezTo>
                    <a:pt x="21449" y="4691"/>
                    <a:pt x="21449" y="4691"/>
                    <a:pt x="21449" y="4691"/>
                  </a:cubicBezTo>
                  <a:cubicBezTo>
                    <a:pt x="21449" y="3263"/>
                    <a:pt x="21449" y="2332"/>
                    <a:pt x="21449" y="2332"/>
                  </a:cubicBezTo>
                  <a:cubicBezTo>
                    <a:pt x="21449" y="2332"/>
                    <a:pt x="21600" y="36"/>
                    <a:pt x="18966" y="36"/>
                  </a:cubicBezTo>
                  <a:cubicBezTo>
                    <a:pt x="5268" y="36"/>
                    <a:pt x="5268" y="36"/>
                    <a:pt x="5268" y="36"/>
                  </a:cubicBezTo>
                  <a:cubicBezTo>
                    <a:pt x="3010" y="36"/>
                    <a:pt x="3010" y="36"/>
                    <a:pt x="3010" y="36"/>
                  </a:cubicBezTo>
                  <a:cubicBezTo>
                    <a:pt x="3010" y="36"/>
                    <a:pt x="0" y="-461"/>
                    <a:pt x="0" y="2270"/>
                  </a:cubicBezTo>
                  <a:cubicBezTo>
                    <a:pt x="0" y="4939"/>
                    <a:pt x="0" y="17787"/>
                    <a:pt x="0" y="17787"/>
                  </a:cubicBezTo>
                  <a:cubicBezTo>
                    <a:pt x="6171" y="21015"/>
                    <a:pt x="6171" y="21015"/>
                    <a:pt x="6171" y="21015"/>
                  </a:cubicBezTo>
                  <a:cubicBezTo>
                    <a:pt x="18966" y="21015"/>
                    <a:pt x="18966" y="21015"/>
                    <a:pt x="18966" y="21015"/>
                  </a:cubicBezTo>
                  <a:cubicBezTo>
                    <a:pt x="18966" y="21015"/>
                    <a:pt x="21449" y="21139"/>
                    <a:pt x="21449" y="19463"/>
                  </a:cubicBezTo>
                  <a:cubicBezTo>
                    <a:pt x="21449" y="18905"/>
                    <a:pt x="21449" y="16546"/>
                    <a:pt x="21449" y="13691"/>
                  </a:cubicBezTo>
                  <a:cubicBezTo>
                    <a:pt x="20170" y="14311"/>
                    <a:pt x="20170" y="14311"/>
                    <a:pt x="20170" y="14311"/>
                  </a:cubicBezTo>
                  <a:cubicBezTo>
                    <a:pt x="20170" y="16608"/>
                    <a:pt x="20170" y="18346"/>
                    <a:pt x="20170" y="18346"/>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537" name="文本框 281"/>
          <p:cNvSpPr txBox="1"/>
          <p:nvPr/>
        </p:nvSpPr>
        <p:spPr>
          <a:xfrm>
            <a:off x="5361159" y="5007749"/>
            <a:ext cx="1087989"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vl1pPr>
          </a:lstStyle>
          <a:p>
            <a:r>
              <a:rPr sz="1031"/>
              <a:t>Sign Contract</a:t>
            </a:r>
          </a:p>
        </p:txBody>
      </p:sp>
      <p:sp>
        <p:nvSpPr>
          <p:cNvPr id="538" name="矩形: 圆角 285"/>
          <p:cNvSpPr/>
          <p:nvPr/>
        </p:nvSpPr>
        <p:spPr>
          <a:xfrm>
            <a:off x="2702268" y="3260344"/>
            <a:ext cx="673181" cy="642023"/>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sp>
        <p:nvSpPr>
          <p:cNvPr id="539" name="文本框 19"/>
          <p:cNvSpPr txBox="1"/>
          <p:nvPr/>
        </p:nvSpPr>
        <p:spPr>
          <a:xfrm>
            <a:off x="2566526" y="3852512"/>
            <a:ext cx="1125789" cy="409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vl1pPr>
          </a:lstStyle>
          <a:p>
            <a:r>
              <a:rPr sz="1031"/>
              <a:t>Config issuance Credit</a:t>
            </a:r>
          </a:p>
        </p:txBody>
      </p:sp>
      <p:sp>
        <p:nvSpPr>
          <p:cNvPr id="540" name="Freeform 59"/>
          <p:cNvSpPr/>
          <p:nvPr/>
        </p:nvSpPr>
        <p:spPr>
          <a:xfrm>
            <a:off x="2917619" y="3429644"/>
            <a:ext cx="360943" cy="377479"/>
          </a:xfrm>
          <a:custGeom>
            <a:avLst/>
            <a:gdLst/>
            <a:ahLst/>
            <a:cxnLst>
              <a:cxn ang="0">
                <a:pos x="wd2" y="hd2"/>
              </a:cxn>
              <a:cxn ang="5400000">
                <a:pos x="wd2" y="hd2"/>
              </a:cxn>
              <a:cxn ang="10800000">
                <a:pos x="wd2" y="hd2"/>
              </a:cxn>
              <a:cxn ang="16200000">
                <a:pos x="wd2" y="hd2"/>
              </a:cxn>
            </a:cxnLst>
            <a:rect l="0" t="0" r="r" b="b"/>
            <a:pathLst>
              <a:path w="21600" h="21600" extrusionOk="0">
                <a:moveTo>
                  <a:pt x="21079" y="18580"/>
                </a:moveTo>
                <a:cubicBezTo>
                  <a:pt x="18434" y="21103"/>
                  <a:pt x="18434" y="21103"/>
                  <a:pt x="18434" y="21103"/>
                </a:cubicBezTo>
                <a:cubicBezTo>
                  <a:pt x="18174" y="21351"/>
                  <a:pt x="17913" y="21600"/>
                  <a:pt x="17652" y="21600"/>
                </a:cubicBezTo>
                <a:cubicBezTo>
                  <a:pt x="17392" y="21600"/>
                  <a:pt x="17131" y="21351"/>
                  <a:pt x="16870" y="21103"/>
                </a:cubicBezTo>
                <a:cubicBezTo>
                  <a:pt x="15530" y="19824"/>
                  <a:pt x="15530" y="19824"/>
                  <a:pt x="15530" y="19824"/>
                </a:cubicBezTo>
                <a:cubicBezTo>
                  <a:pt x="15269" y="19575"/>
                  <a:pt x="15269" y="19326"/>
                  <a:pt x="15269" y="19078"/>
                </a:cubicBezTo>
                <a:cubicBezTo>
                  <a:pt x="15269" y="18580"/>
                  <a:pt x="15530" y="18083"/>
                  <a:pt x="16349" y="18083"/>
                </a:cubicBezTo>
                <a:cubicBezTo>
                  <a:pt x="16610" y="18083"/>
                  <a:pt x="16870" y="18332"/>
                  <a:pt x="16870" y="18580"/>
                </a:cubicBezTo>
                <a:cubicBezTo>
                  <a:pt x="17652" y="19078"/>
                  <a:pt x="17652" y="19078"/>
                  <a:pt x="17652" y="19078"/>
                </a:cubicBezTo>
                <a:cubicBezTo>
                  <a:pt x="19738" y="17088"/>
                  <a:pt x="19738" y="17088"/>
                  <a:pt x="19738" y="17088"/>
                </a:cubicBezTo>
                <a:cubicBezTo>
                  <a:pt x="19999" y="16839"/>
                  <a:pt x="20297" y="16839"/>
                  <a:pt x="20557" y="16839"/>
                </a:cubicBezTo>
                <a:cubicBezTo>
                  <a:pt x="21079" y="16839"/>
                  <a:pt x="21600" y="17337"/>
                  <a:pt x="21600" y="17834"/>
                </a:cubicBezTo>
                <a:cubicBezTo>
                  <a:pt x="21600" y="18083"/>
                  <a:pt x="21339" y="18332"/>
                  <a:pt x="21079" y="18580"/>
                </a:cubicBezTo>
                <a:close/>
                <a:moveTo>
                  <a:pt x="17652" y="17586"/>
                </a:moveTo>
                <a:cubicBezTo>
                  <a:pt x="17392" y="17337"/>
                  <a:pt x="16870" y="17088"/>
                  <a:pt x="16349" y="17088"/>
                </a:cubicBezTo>
                <a:cubicBezTo>
                  <a:pt x="15008" y="17088"/>
                  <a:pt x="14226" y="18083"/>
                  <a:pt x="14226" y="19078"/>
                </a:cubicBezTo>
                <a:cubicBezTo>
                  <a:pt x="14226" y="19824"/>
                  <a:pt x="14487" y="20357"/>
                  <a:pt x="14748" y="20605"/>
                </a:cubicBezTo>
                <a:cubicBezTo>
                  <a:pt x="15790" y="21600"/>
                  <a:pt x="15790" y="21600"/>
                  <a:pt x="15790" y="21600"/>
                </a:cubicBezTo>
                <a:cubicBezTo>
                  <a:pt x="1080" y="21600"/>
                  <a:pt x="1080" y="21600"/>
                  <a:pt x="1080" y="21600"/>
                </a:cubicBezTo>
                <a:cubicBezTo>
                  <a:pt x="559" y="21600"/>
                  <a:pt x="0" y="21103"/>
                  <a:pt x="0" y="20605"/>
                </a:cubicBezTo>
                <a:cubicBezTo>
                  <a:pt x="0" y="3020"/>
                  <a:pt x="0" y="3020"/>
                  <a:pt x="0" y="3020"/>
                </a:cubicBezTo>
                <a:cubicBezTo>
                  <a:pt x="0" y="2522"/>
                  <a:pt x="559" y="1989"/>
                  <a:pt x="1080" y="1989"/>
                </a:cubicBezTo>
                <a:cubicBezTo>
                  <a:pt x="2905" y="1989"/>
                  <a:pt x="2905" y="1989"/>
                  <a:pt x="2905" y="1989"/>
                </a:cubicBezTo>
                <a:cubicBezTo>
                  <a:pt x="2905" y="3020"/>
                  <a:pt x="2905" y="3020"/>
                  <a:pt x="2905" y="3020"/>
                </a:cubicBezTo>
                <a:cubicBezTo>
                  <a:pt x="2905" y="4263"/>
                  <a:pt x="3948" y="5009"/>
                  <a:pt x="5028" y="5009"/>
                </a:cubicBezTo>
                <a:cubicBezTo>
                  <a:pt x="6070" y="5009"/>
                  <a:pt x="7113" y="4263"/>
                  <a:pt x="7113" y="3020"/>
                </a:cubicBezTo>
                <a:cubicBezTo>
                  <a:pt x="7113" y="1989"/>
                  <a:pt x="7113" y="1989"/>
                  <a:pt x="7113" y="1989"/>
                </a:cubicBezTo>
                <a:cubicBezTo>
                  <a:pt x="8156" y="1989"/>
                  <a:pt x="8156" y="1989"/>
                  <a:pt x="8156" y="1989"/>
                </a:cubicBezTo>
                <a:cubicBezTo>
                  <a:pt x="8156" y="3020"/>
                  <a:pt x="8156" y="3020"/>
                  <a:pt x="8156" y="3020"/>
                </a:cubicBezTo>
                <a:cubicBezTo>
                  <a:pt x="8156" y="4263"/>
                  <a:pt x="9236" y="5009"/>
                  <a:pt x="10279" y="5009"/>
                </a:cubicBezTo>
                <a:cubicBezTo>
                  <a:pt x="11321" y="5009"/>
                  <a:pt x="12401" y="4263"/>
                  <a:pt x="12401" y="3020"/>
                </a:cubicBezTo>
                <a:cubicBezTo>
                  <a:pt x="12401" y="1989"/>
                  <a:pt x="12401" y="1989"/>
                  <a:pt x="12401" y="1989"/>
                </a:cubicBezTo>
                <a:cubicBezTo>
                  <a:pt x="13444" y="1989"/>
                  <a:pt x="13444" y="1989"/>
                  <a:pt x="13444" y="1989"/>
                </a:cubicBezTo>
                <a:cubicBezTo>
                  <a:pt x="13444" y="3020"/>
                  <a:pt x="13444" y="3020"/>
                  <a:pt x="13444" y="3020"/>
                </a:cubicBezTo>
                <a:cubicBezTo>
                  <a:pt x="13444" y="4263"/>
                  <a:pt x="14487" y="5009"/>
                  <a:pt x="15530" y="5009"/>
                </a:cubicBezTo>
                <a:cubicBezTo>
                  <a:pt x="16610" y="5009"/>
                  <a:pt x="17652" y="4263"/>
                  <a:pt x="17652" y="3020"/>
                </a:cubicBezTo>
                <a:cubicBezTo>
                  <a:pt x="17652" y="1989"/>
                  <a:pt x="17652" y="1989"/>
                  <a:pt x="17652" y="1989"/>
                </a:cubicBezTo>
                <a:cubicBezTo>
                  <a:pt x="19477" y="1989"/>
                  <a:pt x="19477" y="1989"/>
                  <a:pt x="19477" y="1989"/>
                </a:cubicBezTo>
                <a:cubicBezTo>
                  <a:pt x="19999" y="1989"/>
                  <a:pt x="20557" y="2522"/>
                  <a:pt x="20557" y="3020"/>
                </a:cubicBezTo>
                <a:cubicBezTo>
                  <a:pt x="20557" y="15809"/>
                  <a:pt x="20557" y="15809"/>
                  <a:pt x="20557" y="15809"/>
                </a:cubicBezTo>
                <a:cubicBezTo>
                  <a:pt x="19738" y="15809"/>
                  <a:pt x="19217" y="16058"/>
                  <a:pt x="18956" y="16342"/>
                </a:cubicBezTo>
                <a:lnTo>
                  <a:pt x="17652" y="17586"/>
                </a:lnTo>
                <a:close/>
                <a:moveTo>
                  <a:pt x="2905" y="17337"/>
                </a:moveTo>
                <a:cubicBezTo>
                  <a:pt x="2905" y="17834"/>
                  <a:pt x="3166" y="18083"/>
                  <a:pt x="3687" y="18083"/>
                </a:cubicBezTo>
                <a:cubicBezTo>
                  <a:pt x="10539" y="18083"/>
                  <a:pt x="10539" y="18083"/>
                  <a:pt x="10539" y="18083"/>
                </a:cubicBezTo>
                <a:cubicBezTo>
                  <a:pt x="11061" y="18083"/>
                  <a:pt x="11321" y="17834"/>
                  <a:pt x="11321" y="17337"/>
                </a:cubicBezTo>
                <a:cubicBezTo>
                  <a:pt x="11321" y="16839"/>
                  <a:pt x="11061" y="16591"/>
                  <a:pt x="10539" y="16591"/>
                </a:cubicBezTo>
                <a:cubicBezTo>
                  <a:pt x="3687" y="16591"/>
                  <a:pt x="3687" y="16591"/>
                  <a:pt x="3687" y="16591"/>
                </a:cubicBezTo>
                <a:cubicBezTo>
                  <a:pt x="3166" y="16591"/>
                  <a:pt x="2905" y="16839"/>
                  <a:pt x="2905" y="17337"/>
                </a:cubicBezTo>
                <a:close/>
                <a:moveTo>
                  <a:pt x="16610" y="7780"/>
                </a:moveTo>
                <a:cubicBezTo>
                  <a:pt x="3948" y="7780"/>
                  <a:pt x="3948" y="7780"/>
                  <a:pt x="3948" y="7780"/>
                </a:cubicBezTo>
                <a:cubicBezTo>
                  <a:pt x="3426" y="7780"/>
                  <a:pt x="2905" y="8278"/>
                  <a:pt x="2905" y="8775"/>
                </a:cubicBezTo>
                <a:cubicBezTo>
                  <a:pt x="2905" y="9308"/>
                  <a:pt x="3426" y="9805"/>
                  <a:pt x="3948" y="9805"/>
                </a:cubicBezTo>
                <a:cubicBezTo>
                  <a:pt x="16610" y="9805"/>
                  <a:pt x="16610" y="9805"/>
                  <a:pt x="16610" y="9805"/>
                </a:cubicBezTo>
                <a:cubicBezTo>
                  <a:pt x="17131" y="9805"/>
                  <a:pt x="17652" y="9308"/>
                  <a:pt x="17652" y="8775"/>
                </a:cubicBezTo>
                <a:cubicBezTo>
                  <a:pt x="17652" y="8278"/>
                  <a:pt x="17131" y="7780"/>
                  <a:pt x="16610" y="7780"/>
                </a:cubicBezTo>
                <a:close/>
                <a:moveTo>
                  <a:pt x="16610" y="12043"/>
                </a:moveTo>
                <a:cubicBezTo>
                  <a:pt x="10279" y="12043"/>
                  <a:pt x="10279" y="12043"/>
                  <a:pt x="10279" y="12043"/>
                </a:cubicBezTo>
                <a:cubicBezTo>
                  <a:pt x="8417" y="12043"/>
                  <a:pt x="8417" y="12043"/>
                  <a:pt x="8417" y="12043"/>
                </a:cubicBezTo>
                <a:cubicBezTo>
                  <a:pt x="3948" y="12043"/>
                  <a:pt x="3948" y="12043"/>
                  <a:pt x="3948" y="12043"/>
                </a:cubicBezTo>
                <a:cubicBezTo>
                  <a:pt x="3426" y="12043"/>
                  <a:pt x="2905" y="12541"/>
                  <a:pt x="2905" y="13038"/>
                </a:cubicBezTo>
                <a:cubicBezTo>
                  <a:pt x="2905" y="13820"/>
                  <a:pt x="3426" y="14068"/>
                  <a:pt x="3948" y="14068"/>
                </a:cubicBezTo>
                <a:cubicBezTo>
                  <a:pt x="8417" y="14068"/>
                  <a:pt x="8417" y="14068"/>
                  <a:pt x="8417" y="14068"/>
                </a:cubicBezTo>
                <a:cubicBezTo>
                  <a:pt x="10279" y="14068"/>
                  <a:pt x="10279" y="14068"/>
                  <a:pt x="10279" y="14068"/>
                </a:cubicBezTo>
                <a:cubicBezTo>
                  <a:pt x="16610" y="14068"/>
                  <a:pt x="16610" y="14068"/>
                  <a:pt x="16610" y="14068"/>
                </a:cubicBezTo>
                <a:cubicBezTo>
                  <a:pt x="17131" y="14068"/>
                  <a:pt x="17652" y="13820"/>
                  <a:pt x="17652" y="13038"/>
                </a:cubicBezTo>
                <a:cubicBezTo>
                  <a:pt x="17652" y="12541"/>
                  <a:pt x="17131" y="12043"/>
                  <a:pt x="16610" y="12043"/>
                </a:cubicBezTo>
                <a:close/>
                <a:moveTo>
                  <a:pt x="15530" y="4014"/>
                </a:moveTo>
                <a:cubicBezTo>
                  <a:pt x="15008" y="4014"/>
                  <a:pt x="14487" y="3766"/>
                  <a:pt x="14487" y="3020"/>
                </a:cubicBezTo>
                <a:cubicBezTo>
                  <a:pt x="14487" y="995"/>
                  <a:pt x="14487" y="995"/>
                  <a:pt x="14487" y="995"/>
                </a:cubicBezTo>
                <a:cubicBezTo>
                  <a:pt x="14487" y="497"/>
                  <a:pt x="15008" y="0"/>
                  <a:pt x="15530" y="0"/>
                </a:cubicBezTo>
                <a:cubicBezTo>
                  <a:pt x="16051" y="0"/>
                  <a:pt x="16610" y="497"/>
                  <a:pt x="16610" y="995"/>
                </a:cubicBezTo>
                <a:cubicBezTo>
                  <a:pt x="16610" y="3020"/>
                  <a:pt x="16610" y="3020"/>
                  <a:pt x="16610" y="3020"/>
                </a:cubicBezTo>
                <a:cubicBezTo>
                  <a:pt x="16610" y="3766"/>
                  <a:pt x="16051" y="4014"/>
                  <a:pt x="15530" y="4014"/>
                </a:cubicBezTo>
                <a:close/>
                <a:moveTo>
                  <a:pt x="10279" y="4014"/>
                </a:moveTo>
                <a:cubicBezTo>
                  <a:pt x="9757" y="4014"/>
                  <a:pt x="9236" y="3766"/>
                  <a:pt x="9236" y="3020"/>
                </a:cubicBezTo>
                <a:cubicBezTo>
                  <a:pt x="9236" y="995"/>
                  <a:pt x="9236" y="995"/>
                  <a:pt x="9236" y="995"/>
                </a:cubicBezTo>
                <a:cubicBezTo>
                  <a:pt x="9236" y="497"/>
                  <a:pt x="9757" y="0"/>
                  <a:pt x="10279" y="0"/>
                </a:cubicBezTo>
                <a:cubicBezTo>
                  <a:pt x="10800" y="0"/>
                  <a:pt x="11321" y="497"/>
                  <a:pt x="11321" y="995"/>
                </a:cubicBezTo>
                <a:cubicBezTo>
                  <a:pt x="11321" y="3020"/>
                  <a:pt x="11321" y="3020"/>
                  <a:pt x="11321" y="3020"/>
                </a:cubicBezTo>
                <a:cubicBezTo>
                  <a:pt x="11321" y="3766"/>
                  <a:pt x="10800" y="4014"/>
                  <a:pt x="10279" y="4014"/>
                </a:cubicBezTo>
                <a:close/>
                <a:moveTo>
                  <a:pt x="5028" y="4014"/>
                </a:moveTo>
                <a:cubicBezTo>
                  <a:pt x="4506" y="4014"/>
                  <a:pt x="3948" y="3766"/>
                  <a:pt x="3948" y="3020"/>
                </a:cubicBezTo>
                <a:cubicBezTo>
                  <a:pt x="3948" y="995"/>
                  <a:pt x="3948" y="995"/>
                  <a:pt x="3948" y="995"/>
                </a:cubicBezTo>
                <a:cubicBezTo>
                  <a:pt x="3948" y="497"/>
                  <a:pt x="4506" y="0"/>
                  <a:pt x="5028" y="0"/>
                </a:cubicBezTo>
                <a:cubicBezTo>
                  <a:pt x="5549" y="0"/>
                  <a:pt x="6070" y="497"/>
                  <a:pt x="6070" y="995"/>
                </a:cubicBezTo>
                <a:cubicBezTo>
                  <a:pt x="6070" y="3020"/>
                  <a:pt x="6070" y="3020"/>
                  <a:pt x="6070" y="3020"/>
                </a:cubicBezTo>
                <a:cubicBezTo>
                  <a:pt x="6070" y="3766"/>
                  <a:pt x="5549" y="4014"/>
                  <a:pt x="5028" y="4014"/>
                </a:cubicBezTo>
                <a:close/>
              </a:path>
            </a:pathLst>
          </a:custGeom>
          <a:solidFill>
            <a:srgbClr val="595959"/>
          </a:solidFill>
          <a:ln w="12700">
            <a:miter lim="400000"/>
          </a:ln>
        </p:spPr>
        <p:txBody>
          <a:bodyPr lIns="42862" rIns="42862" anchor="ctr"/>
          <a:lstStyle/>
          <a:p>
            <a:pPr defTabSz="1218582">
              <a:defRPr sz="5100"/>
            </a:pPr>
            <a:endParaRPr sz="4781"/>
          </a:p>
        </p:txBody>
      </p:sp>
      <p:sp>
        <p:nvSpPr>
          <p:cNvPr id="105" name="矩形 104">
            <a:extLst>
              <a:ext uri="{FF2B5EF4-FFF2-40B4-BE49-F238E27FC236}">
                <a16:creationId xmlns:a16="http://schemas.microsoft.com/office/drawing/2014/main" id="{EE8EFB5C-33EF-4875-9DAF-9641E6734E5C}"/>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105">
            <a:extLst>
              <a:ext uri="{FF2B5EF4-FFF2-40B4-BE49-F238E27FC236}">
                <a16:creationId xmlns:a16="http://schemas.microsoft.com/office/drawing/2014/main" id="{A4298FA7-91B7-4FD0-9FF8-9C7E11E5351C}"/>
              </a:ext>
            </a:extLst>
          </p:cNvPr>
          <p:cNvSpPr txBox="1"/>
          <p:nvPr/>
        </p:nvSpPr>
        <p:spPr>
          <a:xfrm>
            <a:off x="283595" y="292730"/>
            <a:ext cx="9391779" cy="400110"/>
          </a:xfrm>
          <a:prstGeom prst="rect">
            <a:avLst/>
          </a:prstGeom>
          <a:noFill/>
        </p:spPr>
        <p:txBody>
          <a:bodyPr wrap="square" rtlCol="0">
            <a:spAutoFit/>
          </a:bodyPr>
          <a:lstStyle/>
          <a:p>
            <a:r>
              <a:rPr lang="en-US" altLang="zh-CN" sz="2000" b="1" dirty="0"/>
              <a:t>MVP Core Functions Work Flow—— </a:t>
            </a:r>
            <a:r>
              <a:rPr lang="en-US" sz="2000" b="1" dirty="0"/>
              <a:t>Configure the Issuance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Footer Placeholder 1"/>
          <p:cNvSpPr txBox="1"/>
          <p:nvPr/>
        </p:nvSpPr>
        <p:spPr>
          <a:xfrm>
            <a:off x="9655157" y="6652068"/>
            <a:ext cx="2143126" cy="1443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000">
                <a:solidFill>
                  <a:schemeClr val="accent3"/>
                </a:solidFill>
                <a:latin typeface="Univers Next for HSBC Light"/>
                <a:ea typeface="Univers Next for HSBC Light"/>
                <a:cs typeface="Univers Next for HSBC Light"/>
                <a:sym typeface="Univers Next for HSBC Light"/>
              </a:defRPr>
            </a:lvl1pPr>
          </a:lstStyle>
          <a:p>
            <a:r>
              <a:rPr sz="938"/>
              <a:t>INTERNAL</a:t>
            </a:r>
          </a:p>
        </p:txBody>
      </p:sp>
      <p:sp>
        <p:nvSpPr>
          <p:cNvPr id="547" name="ís1iďè"/>
          <p:cNvSpPr/>
          <p:nvPr/>
        </p:nvSpPr>
        <p:spPr>
          <a:xfrm>
            <a:off x="211255" y="3989485"/>
            <a:ext cx="11718613" cy="2662879"/>
          </a:xfrm>
          <a:prstGeom prst="roundRect">
            <a:avLst>
              <a:gd name="adj" fmla="val 7320"/>
            </a:avLst>
          </a:prstGeom>
          <a:solidFill>
            <a:srgbClr val="FFFFFF"/>
          </a:solidFill>
          <a:ln w="12700">
            <a:miter lim="400000"/>
          </a:ln>
          <a:effectLst>
            <a:outerShdw blurRad="254000" dist="127000" rotWithShape="0">
              <a:srgbClr val="A6A6A6">
                <a:alpha val="20000"/>
              </a:srgbClr>
            </a:outerShdw>
          </a:effectLst>
        </p:spPr>
        <p:txBody>
          <a:bodyPr lIns="42862" rIns="42862" anchor="ctr"/>
          <a:lstStyle/>
          <a:p>
            <a:pPr algn="ctr" defTabSz="914211">
              <a:defRPr sz="2100" b="1">
                <a:solidFill>
                  <a:srgbClr val="FFFFFF"/>
                </a:solidFill>
              </a:defRPr>
            </a:pPr>
            <a:endParaRPr sz="1969"/>
          </a:p>
        </p:txBody>
      </p:sp>
      <p:sp>
        <p:nvSpPr>
          <p:cNvPr id="548" name="矩形 114"/>
          <p:cNvSpPr txBox="1"/>
          <p:nvPr/>
        </p:nvSpPr>
        <p:spPr>
          <a:xfrm>
            <a:off x="880569" y="4205202"/>
            <a:ext cx="172592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defRPr sz="1400">
                <a:latin typeface="Univers Next"/>
                <a:ea typeface="Univers Next"/>
                <a:cs typeface="Univers Next"/>
                <a:sym typeface="Univers Next"/>
              </a:defRPr>
            </a:lvl1pPr>
          </a:lstStyle>
          <a:p>
            <a:r>
              <a:rPr sz="1313" dirty="0"/>
              <a:t>4 Types </a:t>
            </a:r>
            <a:r>
              <a:rPr lang="en-US" altLang="zh-CN" sz="1400" dirty="0"/>
              <a:t>Token </a:t>
            </a:r>
            <a:r>
              <a:rPr sz="1313" dirty="0"/>
              <a:t>Issuance </a:t>
            </a:r>
          </a:p>
        </p:txBody>
      </p:sp>
      <p:sp>
        <p:nvSpPr>
          <p:cNvPr id="549" name="圆角矩形 32"/>
          <p:cNvSpPr/>
          <p:nvPr/>
        </p:nvSpPr>
        <p:spPr>
          <a:xfrm>
            <a:off x="9182940" y="1536613"/>
            <a:ext cx="719913" cy="1439827"/>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550" name="factory-stock-house_18404"/>
          <p:cNvSpPr/>
          <p:nvPr/>
        </p:nvSpPr>
        <p:spPr>
          <a:xfrm>
            <a:off x="9373824" y="2368162"/>
            <a:ext cx="359413" cy="359957"/>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pPr>
              <a:defRPr sz="1900"/>
            </a:pPr>
            <a:endParaRPr sz="1781"/>
          </a:p>
        </p:txBody>
      </p:sp>
      <p:sp>
        <p:nvSpPr>
          <p:cNvPr id="551" name="factory-stock-house_18404"/>
          <p:cNvSpPr/>
          <p:nvPr/>
        </p:nvSpPr>
        <p:spPr>
          <a:xfrm>
            <a:off x="9373824" y="1727272"/>
            <a:ext cx="359413" cy="359957"/>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pPr>
              <a:defRPr sz="1900"/>
            </a:pPr>
            <a:endParaRPr sz="1781"/>
          </a:p>
        </p:txBody>
      </p:sp>
      <p:grpSp>
        <p:nvGrpSpPr>
          <p:cNvPr id="556" name="组合 81"/>
          <p:cNvGrpSpPr/>
          <p:nvPr/>
        </p:nvGrpSpPr>
        <p:grpSpPr>
          <a:xfrm>
            <a:off x="10006808" y="1536613"/>
            <a:ext cx="719913" cy="1439827"/>
            <a:chOff x="0" y="0"/>
            <a:chExt cx="767905" cy="1535813"/>
          </a:xfrm>
        </p:grpSpPr>
        <p:sp>
          <p:nvSpPr>
            <p:cNvPr id="552" name="圆角矩形 31"/>
            <p:cNvSpPr/>
            <p:nvPr/>
          </p:nvSpPr>
          <p:spPr>
            <a:xfrm>
              <a:off x="0" y="0"/>
              <a:ext cx="767906" cy="1535814"/>
            </a:xfrm>
            <a:prstGeom prst="roundRect">
              <a:avLst>
                <a:gd name="adj" fmla="val 16667"/>
              </a:avLst>
            </a:prstGeom>
            <a:solidFill>
              <a:srgbClr val="FFFFFF"/>
            </a:solidFill>
            <a:ln w="25400" cap="flat">
              <a:solidFill>
                <a:srgbClr val="A0000C"/>
              </a:solidFill>
              <a:prstDash val="dash"/>
              <a:round/>
            </a:ln>
            <a:effectLst/>
          </p:spPr>
          <p:txBody>
            <a:bodyPr wrap="square" lIns="42862" tIns="42862" rIns="42862" bIns="42862" numCol="1" anchor="ctr">
              <a:noAutofit/>
            </a:bodyPr>
            <a:lstStyle/>
            <a:p>
              <a:pPr algn="ctr">
                <a:defRPr sz="1900">
                  <a:solidFill>
                    <a:srgbClr val="FFFFFF"/>
                  </a:solidFill>
                </a:defRPr>
              </a:pPr>
              <a:endParaRPr sz="1781"/>
            </a:p>
          </p:txBody>
        </p:sp>
        <p:sp>
          <p:nvSpPr>
            <p:cNvPr id="553" name="production-plant_20557"/>
            <p:cNvSpPr/>
            <p:nvPr/>
          </p:nvSpPr>
          <p:spPr>
            <a:xfrm>
              <a:off x="186035" y="604619"/>
              <a:ext cx="363324" cy="287966"/>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ADADAD"/>
            </a:solidFill>
            <a:ln w="12700" cap="flat">
              <a:noFill/>
              <a:miter lim="400000"/>
            </a:ln>
            <a:effectLst/>
          </p:spPr>
          <p:txBody>
            <a:bodyPr wrap="square" lIns="42862" tIns="42862" rIns="42862" bIns="42862" numCol="1" anchor="t">
              <a:noAutofit/>
            </a:bodyPr>
            <a:lstStyle/>
            <a:p>
              <a:endParaRPr sz="1688"/>
            </a:p>
          </p:txBody>
        </p:sp>
        <p:sp>
          <p:nvSpPr>
            <p:cNvPr id="554" name="production-plant_20557"/>
            <p:cNvSpPr/>
            <p:nvPr/>
          </p:nvSpPr>
          <p:spPr>
            <a:xfrm>
              <a:off x="202289" y="1126774"/>
              <a:ext cx="363324" cy="287966"/>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ADADAD"/>
            </a:solidFill>
            <a:ln w="12700" cap="flat">
              <a:noFill/>
              <a:miter lim="400000"/>
            </a:ln>
            <a:effectLst/>
          </p:spPr>
          <p:txBody>
            <a:bodyPr wrap="square" lIns="42862" tIns="42862" rIns="42862" bIns="42862" numCol="1" anchor="t">
              <a:noAutofit/>
            </a:bodyPr>
            <a:lstStyle/>
            <a:p>
              <a:pPr>
                <a:defRPr sz="1900"/>
              </a:pPr>
              <a:endParaRPr sz="1781"/>
            </a:p>
          </p:txBody>
        </p:sp>
        <p:sp>
          <p:nvSpPr>
            <p:cNvPr id="555" name="production-plant_20557"/>
            <p:cNvSpPr/>
            <p:nvPr/>
          </p:nvSpPr>
          <p:spPr>
            <a:xfrm>
              <a:off x="202290" y="84524"/>
              <a:ext cx="363324" cy="287966"/>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ADADAD"/>
            </a:solidFill>
            <a:ln w="12700" cap="flat">
              <a:noFill/>
              <a:miter lim="400000"/>
            </a:ln>
            <a:effectLst/>
          </p:spPr>
          <p:txBody>
            <a:bodyPr wrap="square" lIns="42862" tIns="42862" rIns="42862" bIns="42862" numCol="1" anchor="t">
              <a:noAutofit/>
            </a:bodyPr>
            <a:lstStyle/>
            <a:p>
              <a:endParaRPr sz="1688"/>
            </a:p>
          </p:txBody>
        </p:sp>
      </p:grpSp>
      <p:sp>
        <p:nvSpPr>
          <p:cNvPr id="557" name="直接箭头连接符 41"/>
          <p:cNvSpPr/>
          <p:nvPr/>
        </p:nvSpPr>
        <p:spPr>
          <a:xfrm flipV="1">
            <a:off x="8940933" y="1942120"/>
            <a:ext cx="369317" cy="133401"/>
          </a:xfrm>
          <a:prstGeom prst="line">
            <a:avLst/>
          </a:prstGeom>
          <a:ln>
            <a:solidFill>
              <a:srgbClr val="C00000"/>
            </a:solidFill>
            <a:tailEnd type="triangle"/>
          </a:ln>
        </p:spPr>
        <p:txBody>
          <a:bodyPr lIns="42862" rIns="42862" anchor="ctr"/>
          <a:lstStyle/>
          <a:p>
            <a:endParaRPr sz="1688"/>
          </a:p>
        </p:txBody>
      </p:sp>
      <p:sp>
        <p:nvSpPr>
          <p:cNvPr id="558" name="直接箭头连接符 42"/>
          <p:cNvSpPr/>
          <p:nvPr/>
        </p:nvSpPr>
        <p:spPr>
          <a:xfrm>
            <a:off x="8963567" y="2233522"/>
            <a:ext cx="1187173" cy="4908"/>
          </a:xfrm>
          <a:prstGeom prst="line">
            <a:avLst/>
          </a:prstGeom>
          <a:ln>
            <a:solidFill>
              <a:srgbClr val="C00000"/>
            </a:solidFill>
            <a:tailEnd type="triangle"/>
          </a:ln>
        </p:spPr>
        <p:txBody>
          <a:bodyPr lIns="42862" rIns="42862" anchor="ctr"/>
          <a:lstStyle/>
          <a:p>
            <a:endParaRPr sz="1688"/>
          </a:p>
        </p:txBody>
      </p:sp>
      <p:sp>
        <p:nvSpPr>
          <p:cNvPr id="559" name="直接箭头连接符 43"/>
          <p:cNvSpPr/>
          <p:nvPr/>
        </p:nvSpPr>
        <p:spPr>
          <a:xfrm>
            <a:off x="8925883" y="2328301"/>
            <a:ext cx="397748" cy="248495"/>
          </a:xfrm>
          <a:prstGeom prst="line">
            <a:avLst/>
          </a:prstGeom>
          <a:ln>
            <a:solidFill>
              <a:srgbClr val="C00000"/>
            </a:solidFill>
            <a:tailEnd type="triangle"/>
          </a:ln>
        </p:spPr>
        <p:txBody>
          <a:bodyPr lIns="42862" rIns="42862" anchor="ctr"/>
          <a:lstStyle/>
          <a:p>
            <a:endParaRPr sz="1688"/>
          </a:p>
        </p:txBody>
      </p:sp>
      <p:sp>
        <p:nvSpPr>
          <p:cNvPr id="560" name="直接箭头连接符 44"/>
          <p:cNvSpPr/>
          <p:nvPr/>
        </p:nvSpPr>
        <p:spPr>
          <a:xfrm flipV="1">
            <a:off x="9781191" y="1773884"/>
            <a:ext cx="369548" cy="97990"/>
          </a:xfrm>
          <a:prstGeom prst="line">
            <a:avLst/>
          </a:prstGeom>
          <a:ln>
            <a:solidFill>
              <a:srgbClr val="C00000"/>
            </a:solidFill>
            <a:tailEnd type="triangle"/>
          </a:ln>
        </p:spPr>
        <p:txBody>
          <a:bodyPr lIns="42862" rIns="42862" anchor="ctr"/>
          <a:lstStyle/>
          <a:p>
            <a:endParaRPr sz="1688"/>
          </a:p>
        </p:txBody>
      </p:sp>
      <p:sp>
        <p:nvSpPr>
          <p:cNvPr id="561" name="直接箭头连接符 45"/>
          <p:cNvSpPr/>
          <p:nvPr/>
        </p:nvSpPr>
        <p:spPr>
          <a:xfrm>
            <a:off x="9795848" y="2639086"/>
            <a:ext cx="326378" cy="157314"/>
          </a:xfrm>
          <a:prstGeom prst="line">
            <a:avLst/>
          </a:prstGeom>
          <a:ln>
            <a:solidFill>
              <a:srgbClr val="C00000"/>
            </a:solidFill>
            <a:tailEnd type="triangle"/>
          </a:ln>
        </p:spPr>
        <p:txBody>
          <a:bodyPr lIns="42862" rIns="42862" anchor="ctr"/>
          <a:lstStyle/>
          <a:p>
            <a:endParaRPr sz="1688"/>
          </a:p>
        </p:txBody>
      </p:sp>
      <p:sp>
        <p:nvSpPr>
          <p:cNvPr id="562" name="肘形连接符 46"/>
          <p:cNvSpPr/>
          <p:nvPr/>
        </p:nvSpPr>
        <p:spPr>
          <a:xfrm flipV="1">
            <a:off x="8496254" y="1308041"/>
            <a:ext cx="1870509" cy="5048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9" y="0"/>
                </a:lnTo>
                <a:lnTo>
                  <a:pt x="99" y="21600"/>
                </a:lnTo>
                <a:lnTo>
                  <a:pt x="21600" y="21600"/>
                </a:lnTo>
                <a:lnTo>
                  <a:pt x="21600" y="11820"/>
                </a:lnTo>
              </a:path>
            </a:pathLst>
          </a:custGeom>
          <a:ln>
            <a:solidFill>
              <a:srgbClr val="C00000"/>
            </a:solidFill>
            <a:tailEnd type="triangle"/>
          </a:ln>
        </p:spPr>
        <p:txBody>
          <a:bodyPr lIns="42862" rIns="42862" anchor="ctr"/>
          <a:lstStyle/>
          <a:p>
            <a:endParaRPr sz="1688"/>
          </a:p>
        </p:txBody>
      </p:sp>
      <p:sp>
        <p:nvSpPr>
          <p:cNvPr id="563" name="肘形连接符 47"/>
          <p:cNvSpPr/>
          <p:nvPr/>
        </p:nvSpPr>
        <p:spPr>
          <a:xfrm rot="5400000" flipH="1" flipV="1">
            <a:off x="9421363" y="2165911"/>
            <a:ext cx="134873" cy="1755928"/>
          </a:xfrm>
          <a:custGeom>
            <a:avLst/>
            <a:gdLst/>
            <a:ahLst/>
            <a:cxnLst>
              <a:cxn ang="0">
                <a:pos x="wd2" y="hd2"/>
              </a:cxn>
              <a:cxn ang="5400000">
                <a:pos x="wd2" y="hd2"/>
              </a:cxn>
              <a:cxn ang="10800000">
                <a:pos x="wd2" y="hd2"/>
              </a:cxn>
              <a:cxn ang="16200000">
                <a:pos x="wd2" y="hd2"/>
              </a:cxn>
            </a:cxnLst>
            <a:rect l="0" t="0" r="r" b="b"/>
            <a:pathLst>
              <a:path w="21600" h="21600" extrusionOk="0">
                <a:moveTo>
                  <a:pt x="8541" y="0"/>
                </a:moveTo>
                <a:lnTo>
                  <a:pt x="0" y="0"/>
                </a:lnTo>
                <a:lnTo>
                  <a:pt x="0" y="21600"/>
                </a:lnTo>
                <a:lnTo>
                  <a:pt x="21600" y="21600"/>
                </a:lnTo>
              </a:path>
            </a:pathLst>
          </a:custGeom>
          <a:ln>
            <a:solidFill>
              <a:srgbClr val="C00000"/>
            </a:solidFill>
            <a:tailEnd type="triangle"/>
          </a:ln>
        </p:spPr>
        <p:txBody>
          <a:bodyPr lIns="42862" rIns="42862" anchor="ctr"/>
          <a:lstStyle/>
          <a:p>
            <a:endParaRPr sz="1688"/>
          </a:p>
        </p:txBody>
      </p:sp>
      <p:sp>
        <p:nvSpPr>
          <p:cNvPr id="564" name="矩形 49"/>
          <p:cNvSpPr txBox="1"/>
          <p:nvPr/>
        </p:nvSpPr>
        <p:spPr>
          <a:xfrm>
            <a:off x="9311478" y="3167096"/>
            <a:ext cx="484106" cy="381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p>
            <a:pPr algn="ctr">
              <a:defRPr sz="1000">
                <a:latin typeface="Univers Next"/>
                <a:ea typeface="Univers Next"/>
                <a:cs typeface="Univers Next"/>
                <a:sym typeface="Univers Next"/>
              </a:defRPr>
            </a:pPr>
            <a:r>
              <a:rPr sz="938"/>
              <a:t>Tier 2 </a:t>
            </a:r>
          </a:p>
          <a:p>
            <a:pPr algn="ctr">
              <a:defRPr sz="1000">
                <a:latin typeface="Univers Next"/>
                <a:ea typeface="Univers Next"/>
                <a:cs typeface="Univers Next"/>
                <a:sym typeface="Univers Next"/>
              </a:defRPr>
            </a:pPr>
            <a:r>
              <a:rPr sz="938"/>
              <a:t>Supplier</a:t>
            </a:r>
          </a:p>
        </p:txBody>
      </p:sp>
      <p:sp>
        <p:nvSpPr>
          <p:cNvPr id="565" name="矩形 50"/>
          <p:cNvSpPr txBox="1"/>
          <p:nvPr/>
        </p:nvSpPr>
        <p:spPr>
          <a:xfrm>
            <a:off x="10127079" y="3152292"/>
            <a:ext cx="484106" cy="381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p>
            <a:pPr algn="ctr">
              <a:defRPr sz="1000">
                <a:latin typeface="Univers Next"/>
                <a:ea typeface="Univers Next"/>
                <a:cs typeface="Univers Next"/>
                <a:sym typeface="Univers Next"/>
              </a:defRPr>
            </a:pPr>
            <a:r>
              <a:rPr sz="938"/>
              <a:t>Tier 3 </a:t>
            </a:r>
          </a:p>
          <a:p>
            <a:pPr algn="ctr">
              <a:defRPr sz="1000">
                <a:latin typeface="Univers Next"/>
                <a:ea typeface="Univers Next"/>
                <a:cs typeface="Univers Next"/>
                <a:sym typeface="Univers Next"/>
              </a:defRPr>
            </a:pPr>
            <a:r>
              <a:rPr sz="938"/>
              <a:t>Supplier</a:t>
            </a:r>
          </a:p>
        </p:txBody>
      </p:sp>
      <p:grpSp>
        <p:nvGrpSpPr>
          <p:cNvPr id="568" name="组合 77"/>
          <p:cNvGrpSpPr/>
          <p:nvPr/>
        </p:nvGrpSpPr>
        <p:grpSpPr>
          <a:xfrm>
            <a:off x="7753436" y="1861287"/>
            <a:ext cx="1428275" cy="1039606"/>
            <a:chOff x="38226" y="0"/>
            <a:chExt cx="1523492" cy="1108912"/>
          </a:xfrm>
        </p:grpSpPr>
        <p:sp>
          <p:nvSpPr>
            <p:cNvPr id="566" name="iconfont-10503-5122247"/>
            <p:cNvSpPr/>
            <p:nvPr/>
          </p:nvSpPr>
          <p:spPr>
            <a:xfrm>
              <a:off x="414874" y="0"/>
              <a:ext cx="761346" cy="767907"/>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endParaRPr sz="1688"/>
            </a:p>
          </p:txBody>
        </p:sp>
        <p:sp>
          <p:nvSpPr>
            <p:cNvPr id="567" name="矩形 48"/>
            <p:cNvSpPr txBox="1"/>
            <p:nvPr/>
          </p:nvSpPr>
          <p:spPr>
            <a:xfrm>
              <a:off x="38226" y="754902"/>
              <a:ext cx="1523492" cy="3540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700" b="1"/>
              </a:lvl1pPr>
            </a:lstStyle>
            <a:p>
              <a:r>
                <a:rPr sz="1594"/>
                <a:t>Tier 1 Supplier</a:t>
              </a:r>
            </a:p>
          </p:txBody>
        </p:sp>
      </p:grpSp>
      <p:sp>
        <p:nvSpPr>
          <p:cNvPr id="569" name="肘形连接符 53"/>
          <p:cNvSpPr/>
          <p:nvPr/>
        </p:nvSpPr>
        <p:spPr>
          <a:xfrm flipV="1">
            <a:off x="846196" y="926519"/>
            <a:ext cx="7511490" cy="9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9" y="0"/>
                </a:lnTo>
                <a:lnTo>
                  <a:pt x="29" y="21600"/>
                </a:lnTo>
                <a:lnTo>
                  <a:pt x="21600" y="21600"/>
                </a:lnTo>
                <a:lnTo>
                  <a:pt x="21600" y="619"/>
                </a:lnTo>
              </a:path>
            </a:pathLst>
          </a:custGeom>
          <a:ln w="19050">
            <a:solidFill>
              <a:srgbClr val="000000"/>
            </a:solidFill>
            <a:headEnd type="triangle"/>
          </a:ln>
        </p:spPr>
        <p:txBody>
          <a:bodyPr lIns="42862" rIns="42862" anchor="ctr"/>
          <a:lstStyle/>
          <a:p>
            <a:endParaRPr sz="1688"/>
          </a:p>
        </p:txBody>
      </p:sp>
      <p:sp>
        <p:nvSpPr>
          <p:cNvPr id="570" name="矩形 25"/>
          <p:cNvSpPr txBox="1"/>
          <p:nvPr/>
        </p:nvSpPr>
        <p:spPr>
          <a:xfrm>
            <a:off x="1635541" y="690668"/>
            <a:ext cx="6122118"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atin typeface="Univers Next"/>
                <a:ea typeface="Univers Next"/>
                <a:cs typeface="Univers Next"/>
                <a:sym typeface="Univers Next"/>
              </a:defRPr>
            </a:lvl1pPr>
          </a:lstStyle>
          <a:p>
            <a:r>
              <a:rPr sz="1031"/>
              <a:t>Enter AR</a:t>
            </a:r>
          </a:p>
        </p:txBody>
      </p:sp>
      <p:grpSp>
        <p:nvGrpSpPr>
          <p:cNvPr id="573" name="组合 62"/>
          <p:cNvGrpSpPr/>
          <p:nvPr/>
        </p:nvGrpSpPr>
        <p:grpSpPr>
          <a:xfrm>
            <a:off x="1255905" y="1129114"/>
            <a:ext cx="6938996" cy="631246"/>
            <a:chOff x="0" y="0"/>
            <a:chExt cx="7401594" cy="673328"/>
          </a:xfrm>
        </p:grpSpPr>
        <p:sp>
          <p:nvSpPr>
            <p:cNvPr id="571" name="肘形连接符 51"/>
            <p:cNvSpPr/>
            <p:nvPr/>
          </p:nvSpPr>
          <p:spPr>
            <a:xfrm rot="10800000" flipH="1">
              <a:off x="0" y="25726"/>
              <a:ext cx="7401594" cy="647602"/>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0" y="0"/>
                  </a:lnTo>
                  <a:lnTo>
                    <a:pt x="0" y="21600"/>
                  </a:lnTo>
                  <a:lnTo>
                    <a:pt x="21541" y="21600"/>
                  </a:lnTo>
                  <a:lnTo>
                    <a:pt x="21541" y="932"/>
                  </a:lnTo>
                  <a:lnTo>
                    <a:pt x="21600" y="932"/>
                  </a:lnTo>
                </a:path>
              </a:pathLst>
            </a:custGeom>
            <a:noFill/>
            <a:ln w="19050" cap="flat">
              <a:solidFill>
                <a:srgbClr val="000000"/>
              </a:solidFill>
              <a:prstDash val="solid"/>
              <a:round/>
              <a:tailEnd type="triangle" w="med" len="med"/>
            </a:ln>
            <a:effectLst/>
          </p:spPr>
          <p:txBody>
            <a:bodyPr wrap="square" lIns="42862" tIns="42862" rIns="42862" bIns="42862" numCol="1" anchor="ctr">
              <a:noAutofit/>
            </a:bodyPr>
            <a:lstStyle/>
            <a:p>
              <a:endParaRPr sz="1688"/>
            </a:p>
          </p:txBody>
        </p:sp>
        <p:sp>
          <p:nvSpPr>
            <p:cNvPr id="572" name="矩形 26"/>
            <p:cNvSpPr txBox="1"/>
            <p:nvPr/>
          </p:nvSpPr>
          <p:spPr>
            <a:xfrm>
              <a:off x="3333263" y="0"/>
              <a:ext cx="743793" cy="261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100">
                  <a:latin typeface="Univers Next"/>
                  <a:ea typeface="Univers Next"/>
                  <a:cs typeface="Univers Next"/>
                  <a:sym typeface="Univers Next"/>
                </a:defRPr>
              </a:lvl1pPr>
            </a:lstStyle>
            <a:p>
              <a:r>
                <a:rPr sz="1031"/>
                <a:t>Confirm AR</a:t>
              </a:r>
            </a:p>
          </p:txBody>
        </p:sp>
      </p:grpSp>
      <p:grpSp>
        <p:nvGrpSpPr>
          <p:cNvPr id="576" name="组合 63"/>
          <p:cNvGrpSpPr/>
          <p:nvPr/>
        </p:nvGrpSpPr>
        <p:grpSpPr>
          <a:xfrm>
            <a:off x="1741938" y="1854199"/>
            <a:ext cx="6109840" cy="246488"/>
            <a:chOff x="-1" y="0"/>
            <a:chExt cx="6517162" cy="262918"/>
          </a:xfrm>
        </p:grpSpPr>
        <p:sp>
          <p:nvSpPr>
            <p:cNvPr id="574" name="直接箭头连接符 39"/>
            <p:cNvSpPr/>
            <p:nvPr/>
          </p:nvSpPr>
          <p:spPr>
            <a:xfrm flipV="1">
              <a:off x="-1" y="228497"/>
              <a:ext cx="6517162" cy="34421"/>
            </a:xfrm>
            <a:prstGeom prst="line">
              <a:avLst/>
            </a:prstGeom>
            <a:noFill/>
            <a:ln w="19050" cap="flat">
              <a:solidFill>
                <a:srgbClr val="000000"/>
              </a:solidFill>
              <a:prstDash val="solid"/>
              <a:round/>
              <a:tailEnd type="triangle" w="med" len="med"/>
            </a:ln>
            <a:effectLst/>
          </p:spPr>
          <p:txBody>
            <a:bodyPr wrap="square" lIns="42862" tIns="42862" rIns="42862" bIns="42862" numCol="1" anchor="ctr">
              <a:noAutofit/>
            </a:bodyPr>
            <a:lstStyle/>
            <a:p>
              <a:endParaRPr sz="1688"/>
            </a:p>
          </p:txBody>
        </p:sp>
        <p:sp>
          <p:nvSpPr>
            <p:cNvPr id="575" name="矩形 27"/>
            <p:cNvSpPr txBox="1"/>
            <p:nvPr/>
          </p:nvSpPr>
          <p:spPr>
            <a:xfrm>
              <a:off x="2437889" y="0"/>
              <a:ext cx="589905" cy="261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100">
                  <a:latin typeface="Univers Next"/>
                  <a:ea typeface="Univers Next"/>
                  <a:cs typeface="Univers Next"/>
                  <a:sym typeface="Univers Next"/>
                </a:defRPr>
              </a:lvl1pPr>
            </a:lstStyle>
            <a:p>
              <a:r>
                <a:rPr sz="1031"/>
                <a:t>Enter AP</a:t>
              </a:r>
            </a:p>
          </p:txBody>
        </p:sp>
      </p:grpSp>
      <p:sp>
        <p:nvSpPr>
          <p:cNvPr id="577" name="直接箭头连接符 40"/>
          <p:cNvSpPr/>
          <p:nvPr/>
        </p:nvSpPr>
        <p:spPr>
          <a:xfrm flipV="1">
            <a:off x="1805000" y="2384135"/>
            <a:ext cx="6113217" cy="24952"/>
          </a:xfrm>
          <a:prstGeom prst="line">
            <a:avLst/>
          </a:prstGeom>
          <a:ln w="19050">
            <a:solidFill>
              <a:srgbClr val="000000"/>
            </a:solidFill>
            <a:tailEnd type="triangle"/>
          </a:ln>
        </p:spPr>
        <p:txBody>
          <a:bodyPr lIns="42862" rIns="42862" anchor="ctr"/>
          <a:lstStyle/>
          <a:p>
            <a:endParaRPr sz="1688"/>
          </a:p>
        </p:txBody>
      </p:sp>
      <p:sp>
        <p:nvSpPr>
          <p:cNvPr id="578" name="肘形连接符 54"/>
          <p:cNvSpPr/>
          <p:nvPr/>
        </p:nvSpPr>
        <p:spPr>
          <a:xfrm flipV="1">
            <a:off x="1255902" y="3019901"/>
            <a:ext cx="6942039" cy="254639"/>
          </a:xfrm>
          <a:custGeom>
            <a:avLst/>
            <a:gdLst/>
            <a:ahLst/>
            <a:cxnLst>
              <a:cxn ang="0">
                <a:pos x="wd2" y="hd2"/>
              </a:cxn>
              <a:cxn ang="5400000">
                <a:pos x="wd2" y="hd2"/>
              </a:cxn>
              <a:cxn ang="10800000">
                <a:pos x="wd2" y="hd2"/>
              </a:cxn>
              <a:cxn ang="16200000">
                <a:pos x="wd2" y="hd2"/>
              </a:cxn>
            </a:cxnLst>
            <a:rect l="0" t="0" r="r" b="b"/>
            <a:pathLst>
              <a:path w="21600" h="21600" extrusionOk="0">
                <a:moveTo>
                  <a:pt x="25" y="20405"/>
                </a:moveTo>
                <a:lnTo>
                  <a:pt x="0" y="20405"/>
                </a:lnTo>
                <a:lnTo>
                  <a:pt x="0" y="0"/>
                </a:lnTo>
                <a:lnTo>
                  <a:pt x="21600" y="0"/>
                </a:lnTo>
                <a:lnTo>
                  <a:pt x="21600" y="21600"/>
                </a:lnTo>
              </a:path>
            </a:pathLst>
          </a:custGeom>
          <a:ln w="19050">
            <a:solidFill>
              <a:srgbClr val="000000"/>
            </a:solidFill>
            <a:tailEnd type="triangle"/>
          </a:ln>
        </p:spPr>
        <p:txBody>
          <a:bodyPr lIns="42862" rIns="42862" anchor="ctr"/>
          <a:lstStyle/>
          <a:p>
            <a:endParaRPr sz="1688"/>
          </a:p>
        </p:txBody>
      </p:sp>
      <p:sp>
        <p:nvSpPr>
          <p:cNvPr id="579" name="矩形 29"/>
          <p:cNvSpPr txBox="1"/>
          <p:nvPr/>
        </p:nvSpPr>
        <p:spPr>
          <a:xfrm>
            <a:off x="3886729" y="3681529"/>
            <a:ext cx="1155026"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atin typeface="Univers Next"/>
                <a:ea typeface="Univers Next"/>
                <a:cs typeface="Univers Next"/>
                <a:sym typeface="Univers Next"/>
              </a:defRPr>
            </a:lvl1pPr>
          </a:lstStyle>
          <a:p>
            <a:r>
              <a:rPr sz="1031" dirty="0"/>
              <a:t>Apply </a:t>
            </a:r>
            <a:r>
              <a:rPr lang="en-US" altLang="zh-CN" sz="1031" dirty="0"/>
              <a:t>Token</a:t>
            </a:r>
            <a:endParaRPr sz="1031" dirty="0"/>
          </a:p>
        </p:txBody>
      </p:sp>
      <p:sp>
        <p:nvSpPr>
          <p:cNvPr id="580" name="肘形连接符 52"/>
          <p:cNvSpPr/>
          <p:nvPr/>
        </p:nvSpPr>
        <p:spPr>
          <a:xfrm flipV="1">
            <a:off x="924639" y="2941273"/>
            <a:ext cx="7535045" cy="711779"/>
          </a:xfrm>
          <a:custGeom>
            <a:avLst/>
            <a:gdLst/>
            <a:ahLst/>
            <a:cxnLst>
              <a:cxn ang="0">
                <a:pos x="wd2" y="hd2"/>
              </a:cxn>
              <a:cxn ang="5400000">
                <a:pos x="wd2" y="hd2"/>
              </a:cxn>
              <a:cxn ang="10800000">
                <a:pos x="wd2" y="hd2"/>
              </a:cxn>
              <a:cxn ang="16200000">
                <a:pos x="wd2" y="hd2"/>
              </a:cxn>
            </a:cxnLst>
            <a:rect l="0" t="0" r="r" b="b"/>
            <a:pathLst>
              <a:path w="21600" h="21600" extrusionOk="0">
                <a:moveTo>
                  <a:pt x="25" y="20805"/>
                </a:moveTo>
                <a:lnTo>
                  <a:pt x="0" y="20805"/>
                </a:lnTo>
                <a:lnTo>
                  <a:pt x="0" y="0"/>
                </a:lnTo>
                <a:lnTo>
                  <a:pt x="21600" y="0"/>
                </a:lnTo>
                <a:lnTo>
                  <a:pt x="21600" y="21600"/>
                </a:lnTo>
              </a:path>
            </a:pathLst>
          </a:custGeom>
          <a:ln w="19050">
            <a:solidFill>
              <a:srgbClr val="000000"/>
            </a:solidFill>
            <a:headEnd type="triangle"/>
          </a:ln>
        </p:spPr>
        <p:txBody>
          <a:bodyPr lIns="42862" rIns="42862" anchor="ctr"/>
          <a:lstStyle/>
          <a:p>
            <a:endParaRPr sz="1688"/>
          </a:p>
        </p:txBody>
      </p:sp>
      <p:sp>
        <p:nvSpPr>
          <p:cNvPr id="581" name="圆角矩形 31"/>
          <p:cNvSpPr/>
          <p:nvPr/>
        </p:nvSpPr>
        <p:spPr>
          <a:xfrm>
            <a:off x="11086675" y="1537074"/>
            <a:ext cx="719913" cy="1439826"/>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582" name="矩形 156"/>
          <p:cNvSpPr txBox="1"/>
          <p:nvPr/>
        </p:nvSpPr>
        <p:spPr>
          <a:xfrm>
            <a:off x="11189339" y="3148403"/>
            <a:ext cx="484106" cy="381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p>
            <a:pPr algn="ctr">
              <a:defRPr sz="1000">
                <a:latin typeface="Univers Next"/>
                <a:ea typeface="Univers Next"/>
                <a:cs typeface="Univers Next"/>
                <a:sym typeface="Univers Next"/>
              </a:defRPr>
            </a:pPr>
            <a:r>
              <a:rPr sz="938"/>
              <a:t>Tier N </a:t>
            </a:r>
          </a:p>
          <a:p>
            <a:pPr algn="ctr">
              <a:defRPr sz="1000">
                <a:latin typeface="Univers Next"/>
                <a:ea typeface="Univers Next"/>
                <a:cs typeface="Univers Next"/>
                <a:sym typeface="Univers Next"/>
              </a:defRPr>
            </a:pPr>
            <a:r>
              <a:rPr sz="938"/>
              <a:t>Supplier</a:t>
            </a:r>
          </a:p>
        </p:txBody>
      </p:sp>
      <p:sp>
        <p:nvSpPr>
          <p:cNvPr id="583" name="文本框 158"/>
          <p:cNvSpPr txBox="1"/>
          <p:nvPr/>
        </p:nvSpPr>
        <p:spPr>
          <a:xfrm>
            <a:off x="10810126" y="2022244"/>
            <a:ext cx="143322" cy="3663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900"/>
            </a:lvl1pPr>
          </a:lstStyle>
          <a:p>
            <a:r>
              <a:rPr sz="1781"/>
              <a:t>…</a:t>
            </a:r>
          </a:p>
        </p:txBody>
      </p:sp>
      <p:sp>
        <p:nvSpPr>
          <p:cNvPr id="584" name="直接箭头连接符 159"/>
          <p:cNvSpPr/>
          <p:nvPr/>
        </p:nvSpPr>
        <p:spPr>
          <a:xfrm flipV="1">
            <a:off x="10706431" y="1743855"/>
            <a:ext cx="427906" cy="2"/>
          </a:xfrm>
          <a:prstGeom prst="line">
            <a:avLst/>
          </a:prstGeom>
          <a:ln>
            <a:solidFill>
              <a:srgbClr val="C00000"/>
            </a:solidFill>
            <a:tailEnd type="triangle"/>
          </a:ln>
        </p:spPr>
        <p:txBody>
          <a:bodyPr lIns="42862" rIns="42862" anchor="ctr"/>
          <a:lstStyle/>
          <a:p>
            <a:endParaRPr sz="1688"/>
          </a:p>
        </p:txBody>
      </p:sp>
      <p:sp>
        <p:nvSpPr>
          <p:cNvPr id="585" name="直接箭头连接符 161"/>
          <p:cNvSpPr/>
          <p:nvPr/>
        </p:nvSpPr>
        <p:spPr>
          <a:xfrm flipV="1">
            <a:off x="10707016" y="2771167"/>
            <a:ext cx="427906" cy="2"/>
          </a:xfrm>
          <a:prstGeom prst="line">
            <a:avLst/>
          </a:prstGeom>
          <a:ln>
            <a:solidFill>
              <a:srgbClr val="C00000"/>
            </a:solidFill>
            <a:tailEnd type="triangle"/>
          </a:ln>
        </p:spPr>
        <p:txBody>
          <a:bodyPr lIns="42862" rIns="42862" anchor="ctr"/>
          <a:lstStyle/>
          <a:p>
            <a:endParaRPr sz="1688"/>
          </a:p>
        </p:txBody>
      </p:sp>
      <p:grpSp>
        <p:nvGrpSpPr>
          <p:cNvPr id="601" name="组合 163"/>
          <p:cNvGrpSpPr/>
          <p:nvPr/>
        </p:nvGrpSpPr>
        <p:grpSpPr>
          <a:xfrm>
            <a:off x="790101" y="4615100"/>
            <a:ext cx="5610905" cy="845172"/>
            <a:chOff x="16813" y="0"/>
            <a:chExt cx="5984964" cy="901515"/>
          </a:xfrm>
        </p:grpSpPr>
        <p:grpSp>
          <p:nvGrpSpPr>
            <p:cNvPr id="588" name="组合 164"/>
            <p:cNvGrpSpPr/>
            <p:nvPr/>
          </p:nvGrpSpPr>
          <p:grpSpPr>
            <a:xfrm>
              <a:off x="16813" y="20056"/>
              <a:ext cx="583064" cy="881459"/>
              <a:chOff x="16814" y="0"/>
              <a:chExt cx="583062" cy="881458"/>
            </a:xfrm>
          </p:grpSpPr>
          <p:sp>
            <p:nvSpPr>
              <p:cNvPr id="586" name="iconfont-10503-5122247"/>
              <p:cNvSpPr/>
              <p:nvPr/>
            </p:nvSpPr>
            <p:spPr>
              <a:xfrm>
                <a:off x="22843" y="0"/>
                <a:ext cx="571010" cy="575930"/>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pPr>
                  <a:defRPr sz="1900"/>
                </a:pPr>
                <a:endParaRPr sz="1781"/>
              </a:p>
            </p:txBody>
          </p:sp>
          <p:sp>
            <p:nvSpPr>
              <p:cNvPr id="587" name="矩形 182"/>
              <p:cNvSpPr txBox="1"/>
              <p:nvPr/>
            </p:nvSpPr>
            <p:spPr>
              <a:xfrm>
                <a:off x="16814" y="619918"/>
                <a:ext cx="583062" cy="261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100"/>
                </a:lvl1pPr>
              </a:lstStyle>
              <a:p>
                <a:r>
                  <a:rPr sz="1031"/>
                  <a:t>Supplier</a:t>
                </a:r>
              </a:p>
            </p:txBody>
          </p:sp>
        </p:grpSp>
        <p:sp>
          <p:nvSpPr>
            <p:cNvPr id="589" name="矩形 180"/>
            <p:cNvSpPr txBox="1"/>
            <p:nvPr/>
          </p:nvSpPr>
          <p:spPr>
            <a:xfrm>
              <a:off x="1431684" y="613569"/>
              <a:ext cx="907940" cy="261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100"/>
              </a:lvl1pPr>
            </a:lstStyle>
            <a:p>
              <a:r>
                <a:rPr sz="1031"/>
                <a:t>Anchor Buyer</a:t>
              </a:r>
            </a:p>
          </p:txBody>
        </p:sp>
        <p:grpSp>
          <p:nvGrpSpPr>
            <p:cNvPr id="592" name="组合 166"/>
            <p:cNvGrpSpPr/>
            <p:nvPr/>
          </p:nvGrpSpPr>
          <p:grpSpPr>
            <a:xfrm>
              <a:off x="3073727" y="0"/>
              <a:ext cx="583064" cy="881458"/>
              <a:chOff x="16814" y="0"/>
              <a:chExt cx="583062" cy="881457"/>
            </a:xfrm>
          </p:grpSpPr>
          <p:sp>
            <p:nvSpPr>
              <p:cNvPr id="590" name="iconfont-10503-5122247"/>
              <p:cNvSpPr/>
              <p:nvPr/>
            </p:nvSpPr>
            <p:spPr>
              <a:xfrm>
                <a:off x="22843" y="0"/>
                <a:ext cx="571010" cy="575930"/>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pPr>
                  <a:defRPr sz="1900"/>
                </a:pPr>
                <a:endParaRPr sz="1781"/>
              </a:p>
            </p:txBody>
          </p:sp>
          <p:sp>
            <p:nvSpPr>
              <p:cNvPr id="591" name="矩形 178"/>
              <p:cNvSpPr txBox="1"/>
              <p:nvPr/>
            </p:nvSpPr>
            <p:spPr>
              <a:xfrm>
                <a:off x="16814" y="619918"/>
                <a:ext cx="583062" cy="2615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100"/>
                </a:lvl1pPr>
              </a:lstStyle>
              <a:p>
                <a:r>
                  <a:rPr sz="1031"/>
                  <a:t>Supplier</a:t>
                </a:r>
              </a:p>
            </p:txBody>
          </p:sp>
        </p:grpSp>
        <p:sp>
          <p:nvSpPr>
            <p:cNvPr id="594" name="直接连接符 168"/>
            <p:cNvSpPr/>
            <p:nvPr/>
          </p:nvSpPr>
          <p:spPr>
            <a:xfrm>
              <a:off x="661512" y="295734"/>
              <a:ext cx="801179" cy="1"/>
            </a:xfrm>
            <a:prstGeom prst="line">
              <a:avLst/>
            </a:prstGeom>
            <a:noFill/>
            <a:ln w="19050" cap="flat">
              <a:solidFill>
                <a:srgbClr val="000000"/>
              </a:solidFill>
              <a:prstDash val="solid"/>
              <a:round/>
              <a:tailEnd type="triangle" w="med" len="med"/>
            </a:ln>
            <a:effectLst/>
          </p:spPr>
          <p:txBody>
            <a:bodyPr wrap="square" lIns="42862" tIns="42862" rIns="42862" bIns="42862" numCol="1" anchor="ctr">
              <a:noAutofit/>
            </a:bodyPr>
            <a:lstStyle/>
            <a:p>
              <a:endParaRPr sz="1688"/>
            </a:p>
          </p:txBody>
        </p:sp>
        <p:sp>
          <p:nvSpPr>
            <p:cNvPr id="595" name="直接连接符 169"/>
            <p:cNvSpPr/>
            <p:nvPr/>
          </p:nvSpPr>
          <p:spPr>
            <a:xfrm>
              <a:off x="2221242" y="293928"/>
              <a:ext cx="801179" cy="1"/>
            </a:xfrm>
            <a:prstGeom prst="line">
              <a:avLst/>
            </a:prstGeom>
            <a:noFill/>
            <a:ln w="19050" cap="flat">
              <a:solidFill>
                <a:srgbClr val="000000"/>
              </a:solidFill>
              <a:prstDash val="solid"/>
              <a:round/>
              <a:tailEnd type="triangle" w="med" len="med"/>
            </a:ln>
            <a:effectLst/>
          </p:spPr>
          <p:txBody>
            <a:bodyPr wrap="square" lIns="42862" tIns="42862" rIns="42862" bIns="42862" numCol="1" anchor="ctr">
              <a:noAutofit/>
            </a:bodyPr>
            <a:lstStyle/>
            <a:p>
              <a:endParaRPr sz="1688"/>
            </a:p>
          </p:txBody>
        </p:sp>
        <p:sp>
          <p:nvSpPr>
            <p:cNvPr id="596" name="直接连接符 170"/>
            <p:cNvSpPr/>
            <p:nvPr/>
          </p:nvSpPr>
          <p:spPr>
            <a:xfrm>
              <a:off x="3712347" y="277357"/>
              <a:ext cx="801179" cy="1"/>
            </a:xfrm>
            <a:prstGeom prst="line">
              <a:avLst/>
            </a:prstGeom>
            <a:noFill/>
            <a:ln w="19050" cap="flat">
              <a:solidFill>
                <a:srgbClr val="000000"/>
              </a:solidFill>
              <a:prstDash val="solid"/>
              <a:round/>
              <a:tailEnd type="triangle" w="med" len="med"/>
            </a:ln>
            <a:effectLst/>
          </p:spPr>
          <p:txBody>
            <a:bodyPr wrap="square" lIns="42862" tIns="42862" rIns="42862" bIns="42862" numCol="1" anchor="ctr">
              <a:noAutofit/>
            </a:bodyPr>
            <a:lstStyle/>
            <a:p>
              <a:endParaRPr sz="1688"/>
            </a:p>
          </p:txBody>
        </p:sp>
        <p:sp>
          <p:nvSpPr>
            <p:cNvPr id="597" name="矩形 171"/>
            <p:cNvSpPr txBox="1"/>
            <p:nvPr/>
          </p:nvSpPr>
          <p:spPr>
            <a:xfrm>
              <a:off x="702206" y="39815"/>
              <a:ext cx="571095" cy="2462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defRPr sz="1000">
                  <a:solidFill>
                    <a:srgbClr val="C00000"/>
                  </a:solidFill>
                </a:defRPr>
              </a:lvl1pPr>
            </a:lstStyle>
            <a:p>
              <a:r>
                <a:rPr sz="938"/>
                <a:t>Input AR</a:t>
              </a:r>
            </a:p>
          </p:txBody>
        </p:sp>
        <p:sp>
          <p:nvSpPr>
            <p:cNvPr id="598" name="矩形 172"/>
            <p:cNvSpPr txBox="1"/>
            <p:nvPr/>
          </p:nvSpPr>
          <p:spPr>
            <a:xfrm>
              <a:off x="3688827" y="18586"/>
              <a:ext cx="887422" cy="2462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defRPr sz="1000">
                  <a:solidFill>
                    <a:srgbClr val="C00000"/>
                  </a:solidFill>
                </a:defRPr>
              </a:lvl1pPr>
            </a:lstStyle>
            <a:p>
              <a:r>
                <a:rPr sz="938"/>
                <a:t>Apply voucher</a:t>
              </a:r>
            </a:p>
          </p:txBody>
        </p:sp>
        <p:sp>
          <p:nvSpPr>
            <p:cNvPr id="599" name="矩形 173"/>
            <p:cNvSpPr txBox="1"/>
            <p:nvPr/>
          </p:nvSpPr>
          <p:spPr>
            <a:xfrm>
              <a:off x="5410163" y="179321"/>
              <a:ext cx="591614" cy="2462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defRPr sz="1000"/>
              </a:lvl1pPr>
            </a:lstStyle>
            <a:p>
              <a:r>
                <a:rPr sz="938" dirty="0"/>
                <a:t>Approval</a:t>
              </a:r>
            </a:p>
          </p:txBody>
        </p:sp>
        <p:sp>
          <p:nvSpPr>
            <p:cNvPr id="600" name="矩形 174"/>
            <p:cNvSpPr txBox="1"/>
            <p:nvPr/>
          </p:nvSpPr>
          <p:spPr>
            <a:xfrm>
              <a:off x="2240244" y="59209"/>
              <a:ext cx="724983" cy="2462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defRPr sz="1000">
                  <a:solidFill>
                    <a:srgbClr val="C00000"/>
                  </a:solidFill>
                </a:defRPr>
              </a:lvl1pPr>
            </a:lstStyle>
            <a:p>
              <a:r>
                <a:rPr sz="938"/>
                <a:t>Confirm AR</a:t>
              </a:r>
            </a:p>
          </p:txBody>
        </p:sp>
      </p:grpSp>
      <p:pic>
        <p:nvPicPr>
          <p:cNvPr id="602" name="图片 183" descr="图片 183"/>
          <p:cNvPicPr>
            <a:picLocks noChangeAspect="1"/>
          </p:cNvPicPr>
          <p:nvPr/>
        </p:nvPicPr>
        <p:blipFill>
          <a:blip r:embed="rId2"/>
          <a:stretch>
            <a:fillRect/>
          </a:stretch>
        </p:blipFill>
        <p:spPr>
          <a:xfrm>
            <a:off x="348501" y="4776890"/>
            <a:ext cx="228544" cy="228544"/>
          </a:xfrm>
          <a:prstGeom prst="rect">
            <a:avLst/>
          </a:prstGeom>
          <a:ln w="12700">
            <a:miter lim="400000"/>
          </a:ln>
        </p:spPr>
      </p:pic>
      <p:grpSp>
        <p:nvGrpSpPr>
          <p:cNvPr id="605" name="组合 186"/>
          <p:cNvGrpSpPr/>
          <p:nvPr/>
        </p:nvGrpSpPr>
        <p:grpSpPr>
          <a:xfrm>
            <a:off x="789749" y="5759823"/>
            <a:ext cx="546623" cy="826368"/>
            <a:chOff x="16815" y="0"/>
            <a:chExt cx="583062" cy="881458"/>
          </a:xfrm>
        </p:grpSpPr>
        <p:sp>
          <p:nvSpPr>
            <p:cNvPr id="603" name="iconfont-10503-5122247"/>
            <p:cNvSpPr/>
            <p:nvPr/>
          </p:nvSpPr>
          <p:spPr>
            <a:xfrm>
              <a:off x="22843" y="0"/>
              <a:ext cx="571009" cy="575930"/>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endParaRPr sz="1688"/>
            </a:p>
          </p:txBody>
        </p:sp>
        <p:sp>
          <p:nvSpPr>
            <p:cNvPr id="604" name="矩形 199"/>
            <p:cNvSpPr txBox="1"/>
            <p:nvPr/>
          </p:nvSpPr>
          <p:spPr>
            <a:xfrm>
              <a:off x="16815" y="619918"/>
              <a:ext cx="583062" cy="261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100"/>
              </a:lvl1pPr>
            </a:lstStyle>
            <a:p>
              <a:r>
                <a:rPr sz="1031"/>
                <a:t>Supplier</a:t>
              </a:r>
            </a:p>
          </p:txBody>
        </p:sp>
      </p:grpSp>
      <p:sp>
        <p:nvSpPr>
          <p:cNvPr id="606" name="矩形 197"/>
          <p:cNvSpPr txBox="1"/>
          <p:nvPr/>
        </p:nvSpPr>
        <p:spPr>
          <a:xfrm>
            <a:off x="2121412" y="6341757"/>
            <a:ext cx="85119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100"/>
            </a:lvl1pPr>
          </a:lstStyle>
          <a:p>
            <a:r>
              <a:rPr sz="1031"/>
              <a:t>Anchor Buyer</a:t>
            </a:r>
          </a:p>
        </p:txBody>
      </p:sp>
      <p:sp>
        <p:nvSpPr>
          <p:cNvPr id="607" name="矩形 195"/>
          <p:cNvSpPr txBox="1"/>
          <p:nvPr/>
        </p:nvSpPr>
        <p:spPr>
          <a:xfrm>
            <a:off x="3586505" y="6348185"/>
            <a:ext cx="85119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100"/>
            </a:lvl1pPr>
          </a:lstStyle>
          <a:p>
            <a:r>
              <a:rPr sz="1031"/>
              <a:t>Anchor Buyer</a:t>
            </a:r>
          </a:p>
        </p:txBody>
      </p:sp>
      <p:sp>
        <p:nvSpPr>
          <p:cNvPr id="608" name="直接连接符 189"/>
          <p:cNvSpPr/>
          <p:nvPr/>
        </p:nvSpPr>
        <p:spPr>
          <a:xfrm>
            <a:off x="1399376" y="6036841"/>
            <a:ext cx="751107" cy="1"/>
          </a:xfrm>
          <a:prstGeom prst="line">
            <a:avLst/>
          </a:prstGeom>
          <a:ln w="19050">
            <a:solidFill>
              <a:srgbClr val="000000"/>
            </a:solidFill>
            <a:tailEnd type="triangle"/>
          </a:ln>
        </p:spPr>
        <p:txBody>
          <a:bodyPr lIns="42862" rIns="42862" anchor="ctr"/>
          <a:lstStyle/>
          <a:p>
            <a:endParaRPr sz="1688"/>
          </a:p>
        </p:txBody>
      </p:sp>
      <p:sp>
        <p:nvSpPr>
          <p:cNvPr id="609" name="直接连接符 190"/>
          <p:cNvSpPr/>
          <p:nvPr/>
        </p:nvSpPr>
        <p:spPr>
          <a:xfrm>
            <a:off x="2861623" y="6035148"/>
            <a:ext cx="751106" cy="1"/>
          </a:xfrm>
          <a:prstGeom prst="line">
            <a:avLst/>
          </a:prstGeom>
          <a:ln w="19050">
            <a:solidFill>
              <a:srgbClr val="000000"/>
            </a:solidFill>
            <a:tailEnd type="triangle"/>
          </a:ln>
        </p:spPr>
        <p:txBody>
          <a:bodyPr lIns="42862" rIns="42862" anchor="ctr"/>
          <a:lstStyle/>
          <a:p>
            <a:endParaRPr sz="1688"/>
          </a:p>
        </p:txBody>
      </p:sp>
      <p:sp>
        <p:nvSpPr>
          <p:cNvPr id="610" name="矩形 191"/>
          <p:cNvSpPr txBox="1"/>
          <p:nvPr/>
        </p:nvSpPr>
        <p:spPr>
          <a:xfrm>
            <a:off x="2887536" y="5806292"/>
            <a:ext cx="679672" cy="2366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defRPr sz="1000">
                <a:solidFill>
                  <a:srgbClr val="C00000"/>
                </a:solidFill>
              </a:defRPr>
            </a:lvl1pPr>
          </a:lstStyle>
          <a:p>
            <a:r>
              <a:rPr sz="938"/>
              <a:t>Confirm AR</a:t>
            </a:r>
          </a:p>
        </p:txBody>
      </p:sp>
      <p:sp>
        <p:nvSpPr>
          <p:cNvPr id="611" name="矩形 192"/>
          <p:cNvSpPr txBox="1"/>
          <p:nvPr/>
        </p:nvSpPr>
        <p:spPr>
          <a:xfrm>
            <a:off x="1487465" y="5801020"/>
            <a:ext cx="535402" cy="2366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defRPr sz="1000">
                <a:solidFill>
                  <a:srgbClr val="C00000"/>
                </a:solidFill>
              </a:defRPr>
            </a:lvl1pPr>
          </a:lstStyle>
          <a:p>
            <a:r>
              <a:rPr sz="938"/>
              <a:t>Input AR</a:t>
            </a:r>
          </a:p>
        </p:txBody>
      </p:sp>
      <p:sp>
        <p:nvSpPr>
          <p:cNvPr id="612" name="矩形 193"/>
          <p:cNvSpPr txBox="1"/>
          <p:nvPr/>
        </p:nvSpPr>
        <p:spPr>
          <a:xfrm>
            <a:off x="4316059" y="5920167"/>
            <a:ext cx="892872"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defRPr sz="1000"/>
            </a:lvl1pPr>
          </a:lstStyle>
          <a:p>
            <a:r>
              <a:rPr lang="en-US" altLang="zh-CN" sz="1000" dirty="0"/>
              <a:t>Token</a:t>
            </a:r>
            <a:r>
              <a:rPr sz="938" dirty="0"/>
              <a:t> Issuance</a:t>
            </a:r>
          </a:p>
        </p:txBody>
      </p:sp>
      <p:pic>
        <p:nvPicPr>
          <p:cNvPr id="613" name="图片 200" descr="图片 200"/>
          <p:cNvPicPr>
            <a:picLocks noChangeAspect="1"/>
          </p:cNvPicPr>
          <p:nvPr/>
        </p:nvPicPr>
        <p:blipFill>
          <a:blip r:embed="rId3"/>
          <a:stretch>
            <a:fillRect/>
          </a:stretch>
        </p:blipFill>
        <p:spPr>
          <a:xfrm>
            <a:off x="331503" y="5891656"/>
            <a:ext cx="228543" cy="228544"/>
          </a:xfrm>
          <a:prstGeom prst="rect">
            <a:avLst/>
          </a:prstGeom>
          <a:ln w="12700">
            <a:miter lim="400000"/>
          </a:ln>
        </p:spPr>
      </p:pic>
      <p:sp>
        <p:nvSpPr>
          <p:cNvPr id="614" name="矩形 218"/>
          <p:cNvSpPr txBox="1"/>
          <p:nvPr/>
        </p:nvSpPr>
        <p:spPr>
          <a:xfrm>
            <a:off x="7211878" y="5243750"/>
            <a:ext cx="85119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100"/>
            </a:lvl1pPr>
          </a:lstStyle>
          <a:p>
            <a:r>
              <a:rPr sz="1031"/>
              <a:t>Anchor Buyer</a:t>
            </a:r>
          </a:p>
        </p:txBody>
      </p:sp>
      <p:grpSp>
        <p:nvGrpSpPr>
          <p:cNvPr id="617" name="组合 206"/>
          <p:cNvGrpSpPr/>
          <p:nvPr/>
        </p:nvGrpSpPr>
        <p:grpSpPr>
          <a:xfrm>
            <a:off x="10045214" y="4610935"/>
            <a:ext cx="851194" cy="827129"/>
            <a:chOff x="21294" y="0"/>
            <a:chExt cx="907938" cy="882269"/>
          </a:xfrm>
        </p:grpSpPr>
        <p:sp>
          <p:nvSpPr>
            <p:cNvPr id="615" name="iconfont-11145-6996223"/>
            <p:cNvSpPr/>
            <p:nvPr/>
          </p:nvSpPr>
          <p:spPr>
            <a:xfrm>
              <a:off x="187298" y="0"/>
              <a:ext cx="575931" cy="575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42" y="21600"/>
                    <a:pt x="7928" y="21315"/>
                    <a:pt x="6596" y="20751"/>
                  </a:cubicBezTo>
                  <a:cubicBezTo>
                    <a:pt x="5309" y="20208"/>
                    <a:pt x="4154" y="19428"/>
                    <a:pt x="3163" y="18437"/>
                  </a:cubicBezTo>
                  <a:cubicBezTo>
                    <a:pt x="2172" y="17444"/>
                    <a:pt x="1392" y="16291"/>
                    <a:pt x="849" y="15004"/>
                  </a:cubicBezTo>
                  <a:cubicBezTo>
                    <a:pt x="285" y="13672"/>
                    <a:pt x="0" y="12258"/>
                    <a:pt x="0" y="10800"/>
                  </a:cubicBezTo>
                  <a:cubicBezTo>
                    <a:pt x="0" y="9342"/>
                    <a:pt x="285" y="7928"/>
                    <a:pt x="849" y="6596"/>
                  </a:cubicBezTo>
                  <a:cubicBezTo>
                    <a:pt x="1392" y="5309"/>
                    <a:pt x="2172" y="4154"/>
                    <a:pt x="3163" y="3163"/>
                  </a:cubicBezTo>
                  <a:cubicBezTo>
                    <a:pt x="4154" y="2172"/>
                    <a:pt x="5309" y="1392"/>
                    <a:pt x="6596" y="849"/>
                  </a:cubicBezTo>
                  <a:cubicBezTo>
                    <a:pt x="7928" y="285"/>
                    <a:pt x="9342" y="0"/>
                    <a:pt x="10800" y="0"/>
                  </a:cubicBezTo>
                  <a:cubicBezTo>
                    <a:pt x="12258" y="0"/>
                    <a:pt x="13672" y="285"/>
                    <a:pt x="15004" y="849"/>
                  </a:cubicBezTo>
                  <a:cubicBezTo>
                    <a:pt x="16291" y="1392"/>
                    <a:pt x="17444" y="2172"/>
                    <a:pt x="18437" y="3163"/>
                  </a:cubicBezTo>
                  <a:cubicBezTo>
                    <a:pt x="19428" y="4154"/>
                    <a:pt x="20208" y="5309"/>
                    <a:pt x="20751" y="6596"/>
                  </a:cubicBezTo>
                  <a:cubicBezTo>
                    <a:pt x="21315" y="7926"/>
                    <a:pt x="21600" y="9342"/>
                    <a:pt x="21600" y="10800"/>
                  </a:cubicBezTo>
                  <a:cubicBezTo>
                    <a:pt x="21600" y="12258"/>
                    <a:pt x="21315" y="13672"/>
                    <a:pt x="20751" y="15004"/>
                  </a:cubicBezTo>
                  <a:cubicBezTo>
                    <a:pt x="20208" y="16291"/>
                    <a:pt x="19428" y="17444"/>
                    <a:pt x="18437" y="18437"/>
                  </a:cubicBezTo>
                  <a:cubicBezTo>
                    <a:pt x="17444" y="19428"/>
                    <a:pt x="16291" y="20208"/>
                    <a:pt x="15004" y="20751"/>
                  </a:cubicBezTo>
                  <a:cubicBezTo>
                    <a:pt x="13672" y="21315"/>
                    <a:pt x="12258" y="21600"/>
                    <a:pt x="10800" y="21600"/>
                  </a:cubicBezTo>
                  <a:close/>
                  <a:moveTo>
                    <a:pt x="10800" y="1543"/>
                  </a:moveTo>
                  <a:cubicBezTo>
                    <a:pt x="5695" y="1543"/>
                    <a:pt x="1543" y="5695"/>
                    <a:pt x="1543" y="10800"/>
                  </a:cubicBezTo>
                  <a:cubicBezTo>
                    <a:pt x="1543" y="15905"/>
                    <a:pt x="5695" y="20057"/>
                    <a:pt x="10800" y="20057"/>
                  </a:cubicBezTo>
                  <a:cubicBezTo>
                    <a:pt x="15905" y="20057"/>
                    <a:pt x="20057" y="15905"/>
                    <a:pt x="20057" y="10800"/>
                  </a:cubicBezTo>
                  <a:cubicBezTo>
                    <a:pt x="20057" y="5695"/>
                    <a:pt x="15905" y="1543"/>
                    <a:pt x="10800" y="1543"/>
                  </a:cubicBezTo>
                  <a:close/>
                  <a:moveTo>
                    <a:pt x="6978" y="13780"/>
                  </a:moveTo>
                  <a:lnTo>
                    <a:pt x="5442" y="13780"/>
                  </a:lnTo>
                  <a:lnTo>
                    <a:pt x="5442" y="9687"/>
                  </a:lnTo>
                  <a:cubicBezTo>
                    <a:pt x="5161" y="9687"/>
                    <a:pt x="4929" y="9456"/>
                    <a:pt x="4929" y="9174"/>
                  </a:cubicBezTo>
                  <a:lnTo>
                    <a:pt x="4929" y="8663"/>
                  </a:lnTo>
                  <a:lnTo>
                    <a:pt x="7489" y="8663"/>
                  </a:lnTo>
                  <a:lnTo>
                    <a:pt x="7489" y="9174"/>
                  </a:lnTo>
                  <a:cubicBezTo>
                    <a:pt x="7489" y="9456"/>
                    <a:pt x="7259" y="9687"/>
                    <a:pt x="6978" y="9687"/>
                  </a:cubicBezTo>
                  <a:lnTo>
                    <a:pt x="6978" y="13780"/>
                  </a:lnTo>
                  <a:close/>
                  <a:moveTo>
                    <a:pt x="10048" y="13780"/>
                  </a:moveTo>
                  <a:lnTo>
                    <a:pt x="8513" y="13780"/>
                  </a:lnTo>
                  <a:lnTo>
                    <a:pt x="8513" y="9687"/>
                  </a:lnTo>
                  <a:cubicBezTo>
                    <a:pt x="8231" y="9687"/>
                    <a:pt x="8000" y="9456"/>
                    <a:pt x="8000" y="9174"/>
                  </a:cubicBezTo>
                  <a:lnTo>
                    <a:pt x="8000" y="8663"/>
                  </a:lnTo>
                  <a:lnTo>
                    <a:pt x="10559" y="8663"/>
                  </a:lnTo>
                  <a:lnTo>
                    <a:pt x="10559" y="9174"/>
                  </a:lnTo>
                  <a:cubicBezTo>
                    <a:pt x="10559" y="9456"/>
                    <a:pt x="10329" y="9687"/>
                    <a:pt x="10048" y="9687"/>
                  </a:cubicBezTo>
                  <a:lnTo>
                    <a:pt x="10048" y="13780"/>
                  </a:lnTo>
                  <a:close/>
                  <a:moveTo>
                    <a:pt x="13118" y="13780"/>
                  </a:moveTo>
                  <a:lnTo>
                    <a:pt x="11583" y="13780"/>
                  </a:lnTo>
                  <a:lnTo>
                    <a:pt x="11583" y="9687"/>
                  </a:lnTo>
                  <a:cubicBezTo>
                    <a:pt x="11299" y="9687"/>
                    <a:pt x="11070" y="9456"/>
                    <a:pt x="11070" y="9174"/>
                  </a:cubicBezTo>
                  <a:lnTo>
                    <a:pt x="11070" y="8663"/>
                  </a:lnTo>
                  <a:lnTo>
                    <a:pt x="13629" y="8663"/>
                  </a:lnTo>
                  <a:lnTo>
                    <a:pt x="13629" y="9174"/>
                  </a:lnTo>
                  <a:cubicBezTo>
                    <a:pt x="13629" y="9456"/>
                    <a:pt x="13400" y="9687"/>
                    <a:pt x="13118" y="9687"/>
                  </a:cubicBezTo>
                  <a:lnTo>
                    <a:pt x="13118" y="13780"/>
                  </a:lnTo>
                  <a:close/>
                  <a:moveTo>
                    <a:pt x="16188" y="13780"/>
                  </a:moveTo>
                  <a:lnTo>
                    <a:pt x="14653" y="13780"/>
                  </a:lnTo>
                  <a:lnTo>
                    <a:pt x="14653" y="9687"/>
                  </a:lnTo>
                  <a:cubicBezTo>
                    <a:pt x="14370" y="9687"/>
                    <a:pt x="14140" y="9456"/>
                    <a:pt x="14140" y="9174"/>
                  </a:cubicBezTo>
                  <a:lnTo>
                    <a:pt x="14140" y="8663"/>
                  </a:lnTo>
                  <a:lnTo>
                    <a:pt x="16699" y="8663"/>
                  </a:lnTo>
                  <a:lnTo>
                    <a:pt x="16699" y="9174"/>
                  </a:lnTo>
                  <a:cubicBezTo>
                    <a:pt x="16699" y="9456"/>
                    <a:pt x="16470" y="9687"/>
                    <a:pt x="16188" y="9687"/>
                  </a:cubicBezTo>
                  <a:lnTo>
                    <a:pt x="16188" y="13780"/>
                  </a:lnTo>
                  <a:close/>
                  <a:moveTo>
                    <a:pt x="16699" y="15315"/>
                  </a:moveTo>
                  <a:cubicBezTo>
                    <a:pt x="16981" y="15315"/>
                    <a:pt x="17211" y="15544"/>
                    <a:pt x="17211" y="15826"/>
                  </a:cubicBezTo>
                  <a:lnTo>
                    <a:pt x="17211" y="16339"/>
                  </a:lnTo>
                  <a:cubicBezTo>
                    <a:pt x="17211" y="16620"/>
                    <a:pt x="16981" y="16850"/>
                    <a:pt x="16699" y="16850"/>
                  </a:cubicBezTo>
                  <a:lnTo>
                    <a:pt x="4929" y="16850"/>
                  </a:lnTo>
                  <a:cubicBezTo>
                    <a:pt x="4648" y="16850"/>
                    <a:pt x="4418" y="16620"/>
                    <a:pt x="4418" y="16339"/>
                  </a:cubicBezTo>
                  <a:lnTo>
                    <a:pt x="4418" y="15826"/>
                  </a:lnTo>
                  <a:cubicBezTo>
                    <a:pt x="4418" y="15544"/>
                    <a:pt x="4648" y="15315"/>
                    <a:pt x="4929" y="15315"/>
                  </a:cubicBezTo>
                  <a:lnTo>
                    <a:pt x="5442" y="15315"/>
                  </a:lnTo>
                  <a:lnTo>
                    <a:pt x="5442" y="14291"/>
                  </a:lnTo>
                  <a:lnTo>
                    <a:pt x="16188" y="14291"/>
                  </a:lnTo>
                  <a:lnTo>
                    <a:pt x="16188" y="15315"/>
                  </a:lnTo>
                  <a:lnTo>
                    <a:pt x="16699" y="15315"/>
                  </a:lnTo>
                  <a:close/>
                  <a:moveTo>
                    <a:pt x="4910" y="8152"/>
                  </a:moveTo>
                  <a:cubicBezTo>
                    <a:pt x="4688" y="8152"/>
                    <a:pt x="4494" y="7996"/>
                    <a:pt x="4436" y="7772"/>
                  </a:cubicBezTo>
                  <a:cubicBezTo>
                    <a:pt x="4378" y="7550"/>
                    <a:pt x="4470" y="7315"/>
                    <a:pt x="4661" y="7197"/>
                  </a:cubicBezTo>
                  <a:lnTo>
                    <a:pt x="10561" y="3616"/>
                  </a:lnTo>
                  <a:cubicBezTo>
                    <a:pt x="10713" y="3522"/>
                    <a:pt x="10906" y="3522"/>
                    <a:pt x="11058" y="3616"/>
                  </a:cubicBezTo>
                  <a:lnTo>
                    <a:pt x="16904" y="7165"/>
                  </a:lnTo>
                  <a:cubicBezTo>
                    <a:pt x="17083" y="7240"/>
                    <a:pt x="17211" y="7425"/>
                    <a:pt x="17211" y="7639"/>
                  </a:cubicBezTo>
                  <a:cubicBezTo>
                    <a:pt x="17211" y="7923"/>
                    <a:pt x="16991" y="8152"/>
                    <a:pt x="16719" y="8152"/>
                  </a:cubicBezTo>
                  <a:lnTo>
                    <a:pt x="4910" y="8152"/>
                  </a:lnTo>
                  <a:close/>
                  <a:moveTo>
                    <a:pt x="10821" y="4752"/>
                  </a:moveTo>
                  <a:cubicBezTo>
                    <a:pt x="10214" y="4752"/>
                    <a:pt x="9722" y="5244"/>
                    <a:pt x="9722" y="5851"/>
                  </a:cubicBezTo>
                  <a:cubicBezTo>
                    <a:pt x="9722" y="6459"/>
                    <a:pt x="10214" y="6951"/>
                    <a:pt x="10821" y="6951"/>
                  </a:cubicBezTo>
                  <a:cubicBezTo>
                    <a:pt x="11431" y="6951"/>
                    <a:pt x="11922" y="6459"/>
                    <a:pt x="11922" y="5851"/>
                  </a:cubicBezTo>
                  <a:cubicBezTo>
                    <a:pt x="11922" y="5244"/>
                    <a:pt x="11431" y="4752"/>
                    <a:pt x="10821" y="4752"/>
                  </a:cubicBezTo>
                  <a:close/>
                </a:path>
              </a:pathLst>
            </a:custGeom>
            <a:solidFill>
              <a:srgbClr val="C00000"/>
            </a:solidFill>
            <a:ln w="12700" cap="flat">
              <a:noFill/>
              <a:miter lim="400000"/>
            </a:ln>
            <a:effectLst/>
          </p:spPr>
          <p:txBody>
            <a:bodyPr wrap="square" lIns="42862" tIns="42862" rIns="42862" bIns="42862" numCol="1" anchor="t">
              <a:noAutofit/>
            </a:bodyPr>
            <a:lstStyle/>
            <a:p>
              <a:endParaRPr sz="1688"/>
            </a:p>
          </p:txBody>
        </p:sp>
        <p:sp>
          <p:nvSpPr>
            <p:cNvPr id="616" name="矩形 216"/>
            <p:cNvSpPr txBox="1"/>
            <p:nvPr/>
          </p:nvSpPr>
          <p:spPr>
            <a:xfrm>
              <a:off x="21294" y="620729"/>
              <a:ext cx="907938" cy="261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100"/>
              </a:lvl1pPr>
            </a:lstStyle>
            <a:p>
              <a:r>
                <a:rPr sz="1031"/>
                <a:t>Anchor Buyer</a:t>
              </a:r>
            </a:p>
          </p:txBody>
        </p:sp>
      </p:grpSp>
      <p:grpSp>
        <p:nvGrpSpPr>
          <p:cNvPr id="620" name="组合 207"/>
          <p:cNvGrpSpPr/>
          <p:nvPr/>
        </p:nvGrpSpPr>
        <p:grpSpPr>
          <a:xfrm>
            <a:off x="8775120" y="4648783"/>
            <a:ext cx="535323" cy="826369"/>
            <a:chOff x="11179" y="0"/>
            <a:chExt cx="571009" cy="881458"/>
          </a:xfrm>
        </p:grpSpPr>
        <p:sp>
          <p:nvSpPr>
            <p:cNvPr id="618" name="iconfont-10503-5122247"/>
            <p:cNvSpPr/>
            <p:nvPr/>
          </p:nvSpPr>
          <p:spPr>
            <a:xfrm>
              <a:off x="11179" y="0"/>
              <a:ext cx="571009" cy="575930"/>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endParaRPr sz="1688"/>
            </a:p>
          </p:txBody>
        </p:sp>
        <p:sp>
          <p:nvSpPr>
            <p:cNvPr id="619" name="矩形 214"/>
            <p:cNvSpPr txBox="1"/>
            <p:nvPr/>
          </p:nvSpPr>
          <p:spPr>
            <a:xfrm>
              <a:off x="11990" y="619918"/>
              <a:ext cx="569383" cy="261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100"/>
              </a:lvl1pPr>
            </a:lstStyle>
            <a:p>
              <a:r>
                <a:rPr sz="1031"/>
                <a:t>supplier</a:t>
              </a:r>
            </a:p>
          </p:txBody>
        </p:sp>
      </p:grpSp>
      <p:sp>
        <p:nvSpPr>
          <p:cNvPr id="621" name="直接连接符 208"/>
          <p:cNvSpPr/>
          <p:nvPr/>
        </p:nvSpPr>
        <p:spPr>
          <a:xfrm>
            <a:off x="7936780" y="4900354"/>
            <a:ext cx="751106" cy="1"/>
          </a:xfrm>
          <a:prstGeom prst="line">
            <a:avLst/>
          </a:prstGeom>
          <a:ln w="19050">
            <a:solidFill>
              <a:srgbClr val="000000"/>
            </a:solidFill>
            <a:tailEnd type="triangle"/>
          </a:ln>
        </p:spPr>
        <p:txBody>
          <a:bodyPr lIns="42862" rIns="42862" anchor="ctr"/>
          <a:lstStyle/>
          <a:p>
            <a:endParaRPr sz="1688"/>
          </a:p>
        </p:txBody>
      </p:sp>
      <p:sp>
        <p:nvSpPr>
          <p:cNvPr id="622" name="直接连接符 209"/>
          <p:cNvSpPr/>
          <p:nvPr/>
        </p:nvSpPr>
        <p:spPr>
          <a:xfrm>
            <a:off x="9399027" y="4898662"/>
            <a:ext cx="751106" cy="1"/>
          </a:xfrm>
          <a:prstGeom prst="line">
            <a:avLst/>
          </a:prstGeom>
          <a:ln w="19050">
            <a:solidFill>
              <a:srgbClr val="000000"/>
            </a:solidFill>
            <a:tailEnd type="triangle"/>
          </a:ln>
        </p:spPr>
        <p:txBody>
          <a:bodyPr lIns="42862" rIns="42862" anchor="ctr"/>
          <a:lstStyle/>
          <a:p>
            <a:endParaRPr sz="1688"/>
          </a:p>
        </p:txBody>
      </p:sp>
      <p:sp>
        <p:nvSpPr>
          <p:cNvPr id="623" name="矩形 210"/>
          <p:cNvSpPr txBox="1"/>
          <p:nvPr/>
        </p:nvSpPr>
        <p:spPr>
          <a:xfrm>
            <a:off x="7992289" y="4678208"/>
            <a:ext cx="532196" cy="2366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defRPr sz="1000">
                <a:solidFill>
                  <a:srgbClr val="C00000"/>
                </a:solidFill>
              </a:defRPr>
            </a:lvl1pPr>
          </a:lstStyle>
          <a:p>
            <a:r>
              <a:rPr sz="938"/>
              <a:t>Input AP</a:t>
            </a:r>
          </a:p>
        </p:txBody>
      </p:sp>
      <p:sp>
        <p:nvSpPr>
          <p:cNvPr id="624" name="矩形 211"/>
          <p:cNvSpPr txBox="1"/>
          <p:nvPr/>
        </p:nvSpPr>
        <p:spPr>
          <a:xfrm>
            <a:off x="9319204" y="4678208"/>
            <a:ext cx="755014"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defRPr sz="1000">
                <a:solidFill>
                  <a:srgbClr val="C00000"/>
                </a:solidFill>
              </a:defRPr>
            </a:lvl1pPr>
          </a:lstStyle>
          <a:p>
            <a:r>
              <a:rPr sz="938" dirty="0"/>
              <a:t>Apply </a:t>
            </a:r>
            <a:r>
              <a:rPr lang="en-US" altLang="zh-CN" sz="1000" dirty="0"/>
              <a:t>Token</a:t>
            </a:r>
            <a:endParaRPr sz="938" dirty="0"/>
          </a:p>
        </p:txBody>
      </p:sp>
      <p:sp>
        <p:nvSpPr>
          <p:cNvPr id="625" name="矩形 212"/>
          <p:cNvSpPr txBox="1"/>
          <p:nvPr/>
        </p:nvSpPr>
        <p:spPr>
          <a:xfrm>
            <a:off x="10837298" y="4761042"/>
            <a:ext cx="596316"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defRPr sz="1100"/>
            </a:lvl1pPr>
          </a:lstStyle>
          <a:p>
            <a:r>
              <a:rPr sz="1031"/>
              <a:t>Approval</a:t>
            </a:r>
          </a:p>
        </p:txBody>
      </p:sp>
      <p:pic>
        <p:nvPicPr>
          <p:cNvPr id="626" name="图片 204" descr="图片 204"/>
          <p:cNvPicPr>
            <a:picLocks noChangeAspect="1"/>
          </p:cNvPicPr>
          <p:nvPr/>
        </p:nvPicPr>
        <p:blipFill>
          <a:blip r:embed="rId4"/>
          <a:stretch>
            <a:fillRect/>
          </a:stretch>
        </p:blipFill>
        <p:spPr>
          <a:xfrm>
            <a:off x="6802467" y="4780405"/>
            <a:ext cx="228544" cy="228544"/>
          </a:xfrm>
          <a:prstGeom prst="rect">
            <a:avLst/>
          </a:prstGeom>
          <a:ln w="12700">
            <a:miter lim="400000"/>
          </a:ln>
        </p:spPr>
      </p:pic>
      <p:sp>
        <p:nvSpPr>
          <p:cNvPr id="627" name="矩形 245"/>
          <p:cNvSpPr txBox="1"/>
          <p:nvPr/>
        </p:nvSpPr>
        <p:spPr>
          <a:xfrm>
            <a:off x="7177984" y="6274667"/>
            <a:ext cx="85119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100"/>
            </a:lvl1pPr>
          </a:lstStyle>
          <a:p>
            <a:r>
              <a:rPr sz="1031"/>
              <a:t>Anchor Buyer</a:t>
            </a:r>
          </a:p>
        </p:txBody>
      </p:sp>
      <p:sp>
        <p:nvSpPr>
          <p:cNvPr id="628" name="矩形 243"/>
          <p:cNvSpPr txBox="1"/>
          <p:nvPr/>
        </p:nvSpPr>
        <p:spPr>
          <a:xfrm>
            <a:off x="8611593" y="6274667"/>
            <a:ext cx="85119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100"/>
            </a:lvl1pPr>
          </a:lstStyle>
          <a:p>
            <a:r>
              <a:rPr sz="1031"/>
              <a:t>Anchor Buyer</a:t>
            </a:r>
          </a:p>
        </p:txBody>
      </p:sp>
      <p:sp>
        <p:nvSpPr>
          <p:cNvPr id="629" name="直接连接符 239"/>
          <p:cNvSpPr/>
          <p:nvPr/>
        </p:nvSpPr>
        <p:spPr>
          <a:xfrm>
            <a:off x="7949426" y="5940943"/>
            <a:ext cx="751106" cy="1"/>
          </a:xfrm>
          <a:prstGeom prst="line">
            <a:avLst/>
          </a:prstGeom>
          <a:ln w="19050">
            <a:solidFill>
              <a:srgbClr val="000000"/>
            </a:solidFill>
            <a:tailEnd type="triangle"/>
          </a:ln>
        </p:spPr>
        <p:txBody>
          <a:bodyPr lIns="42862" rIns="42862" anchor="ctr"/>
          <a:lstStyle/>
          <a:p>
            <a:endParaRPr sz="1688"/>
          </a:p>
        </p:txBody>
      </p:sp>
      <p:sp>
        <p:nvSpPr>
          <p:cNvPr id="630" name="矩形 240"/>
          <p:cNvSpPr txBox="1"/>
          <p:nvPr/>
        </p:nvSpPr>
        <p:spPr>
          <a:xfrm>
            <a:off x="8085434" y="5752892"/>
            <a:ext cx="532196" cy="2366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defRPr sz="1000">
                <a:solidFill>
                  <a:srgbClr val="C00000"/>
                </a:solidFill>
              </a:defRPr>
            </a:lvl1pPr>
          </a:lstStyle>
          <a:p>
            <a:r>
              <a:rPr sz="938"/>
              <a:t>Input AP</a:t>
            </a:r>
          </a:p>
        </p:txBody>
      </p:sp>
      <p:sp>
        <p:nvSpPr>
          <p:cNvPr id="631" name="矩形 241"/>
          <p:cNvSpPr txBox="1"/>
          <p:nvPr/>
        </p:nvSpPr>
        <p:spPr>
          <a:xfrm>
            <a:off x="9388647" y="5829247"/>
            <a:ext cx="892872"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defRPr sz="1000"/>
            </a:lvl1pPr>
          </a:lstStyle>
          <a:p>
            <a:r>
              <a:rPr lang="en-US" altLang="zh-CN" sz="1000" dirty="0"/>
              <a:t>Token</a:t>
            </a:r>
            <a:r>
              <a:rPr sz="938" dirty="0"/>
              <a:t> Issuance</a:t>
            </a:r>
          </a:p>
        </p:txBody>
      </p:sp>
      <p:pic>
        <p:nvPicPr>
          <p:cNvPr id="632" name="图片 246" descr="图片 246"/>
          <p:cNvPicPr>
            <a:picLocks noChangeAspect="1"/>
          </p:cNvPicPr>
          <p:nvPr/>
        </p:nvPicPr>
        <p:blipFill>
          <a:blip r:embed="rId5"/>
          <a:stretch>
            <a:fillRect/>
          </a:stretch>
        </p:blipFill>
        <p:spPr>
          <a:xfrm>
            <a:off x="6754535" y="5853841"/>
            <a:ext cx="228544" cy="228544"/>
          </a:xfrm>
          <a:prstGeom prst="rect">
            <a:avLst/>
          </a:prstGeom>
          <a:ln w="12700">
            <a:miter lim="400000"/>
          </a:ln>
        </p:spPr>
      </p:pic>
      <p:sp>
        <p:nvSpPr>
          <p:cNvPr id="634" name="矩形 8"/>
          <p:cNvSpPr txBox="1"/>
          <p:nvPr/>
        </p:nvSpPr>
        <p:spPr>
          <a:xfrm>
            <a:off x="528999" y="2635546"/>
            <a:ext cx="1341713" cy="3376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700" b="1"/>
            </a:lvl1pPr>
          </a:lstStyle>
          <a:p>
            <a:r>
              <a:rPr sz="1594"/>
              <a:t>Anchor Buyer</a:t>
            </a:r>
          </a:p>
        </p:txBody>
      </p:sp>
      <p:sp>
        <p:nvSpPr>
          <p:cNvPr id="635" name="矩形: 圆角 229"/>
          <p:cNvSpPr/>
          <p:nvPr/>
        </p:nvSpPr>
        <p:spPr>
          <a:xfrm>
            <a:off x="4792465" y="3007979"/>
            <a:ext cx="950978" cy="526322"/>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644" name="组合 230"/>
          <p:cNvGrpSpPr/>
          <p:nvPr/>
        </p:nvGrpSpPr>
        <p:grpSpPr>
          <a:xfrm>
            <a:off x="5064006" y="2958767"/>
            <a:ext cx="316028" cy="396178"/>
            <a:chOff x="0" y="0"/>
            <a:chExt cx="337095" cy="422588"/>
          </a:xfrm>
        </p:grpSpPr>
        <p:sp>
          <p:nvSpPr>
            <p:cNvPr id="636" name="Freeform 175"/>
            <p:cNvSpPr/>
            <p:nvPr/>
          </p:nvSpPr>
          <p:spPr>
            <a:xfrm>
              <a:off x="86472" y="254041"/>
              <a:ext cx="167571" cy="16123"/>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37" name="Freeform 176"/>
            <p:cNvSpPr/>
            <p:nvPr/>
          </p:nvSpPr>
          <p:spPr>
            <a:xfrm>
              <a:off x="84518" y="110898"/>
              <a:ext cx="167083" cy="16123"/>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38" name="Freeform 177"/>
            <p:cNvSpPr/>
            <p:nvPr/>
          </p:nvSpPr>
          <p:spPr>
            <a:xfrm>
              <a:off x="84518" y="62533"/>
              <a:ext cx="167083" cy="17100"/>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39" name="Freeform 178"/>
            <p:cNvSpPr/>
            <p:nvPr/>
          </p:nvSpPr>
          <p:spPr>
            <a:xfrm>
              <a:off x="84518" y="203233"/>
              <a:ext cx="167083" cy="17588"/>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40" name="Freeform 179"/>
            <p:cNvSpPr/>
            <p:nvPr/>
          </p:nvSpPr>
          <p:spPr>
            <a:xfrm>
              <a:off x="84518" y="155844"/>
              <a:ext cx="167083" cy="17589"/>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41" name="Oval 180"/>
            <p:cNvSpPr/>
            <p:nvPr/>
          </p:nvSpPr>
          <p:spPr>
            <a:xfrm>
              <a:off x="42992" y="297033"/>
              <a:ext cx="51787" cy="51787"/>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42" name="Freeform 181"/>
            <p:cNvSpPr/>
            <p:nvPr/>
          </p:nvSpPr>
          <p:spPr>
            <a:xfrm>
              <a:off x="21984" y="277002"/>
              <a:ext cx="92336" cy="9135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43" name="Freeform 182"/>
            <p:cNvSpPr/>
            <p:nvPr/>
          </p:nvSpPr>
          <p:spPr>
            <a:xfrm>
              <a:off x="0" y="0"/>
              <a:ext cx="337096" cy="422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645" name="文本框 253"/>
          <p:cNvSpPr txBox="1"/>
          <p:nvPr/>
        </p:nvSpPr>
        <p:spPr>
          <a:xfrm>
            <a:off x="4450672" y="3352532"/>
            <a:ext cx="1634563"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vl1pPr>
          </a:lstStyle>
          <a:p>
            <a:r>
              <a:rPr lang="en-US" altLang="zh-CN" sz="1031" dirty="0"/>
              <a:t>Token</a:t>
            </a:r>
            <a:r>
              <a:rPr sz="1031" dirty="0"/>
              <a:t> Issuance</a:t>
            </a:r>
          </a:p>
        </p:txBody>
      </p:sp>
      <p:grpSp>
        <p:nvGrpSpPr>
          <p:cNvPr id="654" name="组合 254"/>
          <p:cNvGrpSpPr/>
          <p:nvPr/>
        </p:nvGrpSpPr>
        <p:grpSpPr>
          <a:xfrm>
            <a:off x="403437" y="4126584"/>
            <a:ext cx="347215" cy="435277"/>
            <a:chOff x="0" y="0"/>
            <a:chExt cx="370362" cy="464293"/>
          </a:xfrm>
        </p:grpSpPr>
        <p:sp>
          <p:nvSpPr>
            <p:cNvPr id="646" name="Freeform 175"/>
            <p:cNvSpPr/>
            <p:nvPr/>
          </p:nvSpPr>
          <p:spPr>
            <a:xfrm>
              <a:off x="95006" y="279112"/>
              <a:ext cx="184108"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47" name="Freeform 176"/>
            <p:cNvSpPr/>
            <p:nvPr/>
          </p:nvSpPr>
          <p:spPr>
            <a:xfrm>
              <a:off x="92859" y="121843"/>
              <a:ext cx="183572"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48" name="Freeform 177"/>
            <p:cNvSpPr/>
            <p:nvPr/>
          </p:nvSpPr>
          <p:spPr>
            <a:xfrm>
              <a:off x="92859" y="68704"/>
              <a:ext cx="183572" cy="18788"/>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49" name="Freeform 178"/>
            <p:cNvSpPr/>
            <p:nvPr/>
          </p:nvSpPr>
          <p:spPr>
            <a:xfrm>
              <a:off x="92859" y="223290"/>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50" name="Freeform 179"/>
            <p:cNvSpPr/>
            <p:nvPr/>
          </p:nvSpPr>
          <p:spPr>
            <a:xfrm>
              <a:off x="92859" y="171225"/>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51" name="Oval 180"/>
            <p:cNvSpPr/>
            <p:nvPr/>
          </p:nvSpPr>
          <p:spPr>
            <a:xfrm>
              <a:off x="47234" y="326347"/>
              <a:ext cx="56897" cy="56897"/>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52" name="Freeform 181"/>
            <p:cNvSpPr/>
            <p:nvPr/>
          </p:nvSpPr>
          <p:spPr>
            <a:xfrm>
              <a:off x="24154" y="304340"/>
              <a:ext cx="101448" cy="10037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53" name="Freeform 182"/>
            <p:cNvSpPr/>
            <p:nvPr/>
          </p:nvSpPr>
          <p:spPr>
            <a:xfrm>
              <a:off x="-1" y="0"/>
              <a:ext cx="370364" cy="4642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655" name="矩形: 圆角 263"/>
          <p:cNvSpPr/>
          <p:nvPr/>
        </p:nvSpPr>
        <p:spPr>
          <a:xfrm>
            <a:off x="3392391" y="2330227"/>
            <a:ext cx="950978" cy="526322"/>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664" name="组合 264"/>
          <p:cNvGrpSpPr/>
          <p:nvPr/>
        </p:nvGrpSpPr>
        <p:grpSpPr>
          <a:xfrm>
            <a:off x="3725696" y="2233522"/>
            <a:ext cx="284368" cy="356489"/>
            <a:chOff x="0" y="0"/>
            <a:chExt cx="303324" cy="380253"/>
          </a:xfrm>
        </p:grpSpPr>
        <p:sp>
          <p:nvSpPr>
            <p:cNvPr id="656" name="Freeform 175"/>
            <p:cNvSpPr/>
            <p:nvPr/>
          </p:nvSpPr>
          <p:spPr>
            <a:xfrm>
              <a:off x="77809" y="228591"/>
              <a:ext cx="150785" cy="14508"/>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57" name="Freeform 176"/>
            <p:cNvSpPr/>
            <p:nvPr/>
          </p:nvSpPr>
          <p:spPr>
            <a:xfrm>
              <a:off x="76051" y="99788"/>
              <a:ext cx="150345" cy="14508"/>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58" name="Freeform 177"/>
            <p:cNvSpPr/>
            <p:nvPr/>
          </p:nvSpPr>
          <p:spPr>
            <a:xfrm>
              <a:off x="76051" y="56268"/>
              <a:ext cx="150345" cy="15388"/>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59" name="Freeform 178"/>
            <p:cNvSpPr/>
            <p:nvPr/>
          </p:nvSpPr>
          <p:spPr>
            <a:xfrm>
              <a:off x="76051" y="182873"/>
              <a:ext cx="150345" cy="15826"/>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60" name="Freeform 179"/>
            <p:cNvSpPr/>
            <p:nvPr/>
          </p:nvSpPr>
          <p:spPr>
            <a:xfrm>
              <a:off x="76051" y="140232"/>
              <a:ext cx="150345" cy="15826"/>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61" name="Oval 180"/>
            <p:cNvSpPr/>
            <p:nvPr/>
          </p:nvSpPr>
          <p:spPr>
            <a:xfrm>
              <a:off x="38685" y="267276"/>
              <a:ext cx="46599" cy="46599"/>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62" name="Freeform 181"/>
            <p:cNvSpPr/>
            <p:nvPr/>
          </p:nvSpPr>
          <p:spPr>
            <a:xfrm>
              <a:off x="19782" y="249252"/>
              <a:ext cx="83086" cy="8220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663" name="Freeform 182"/>
            <p:cNvSpPr/>
            <p:nvPr/>
          </p:nvSpPr>
          <p:spPr>
            <a:xfrm>
              <a:off x="0" y="-1"/>
              <a:ext cx="303325" cy="380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665" name="文本框 273"/>
          <p:cNvSpPr txBox="1"/>
          <p:nvPr/>
        </p:nvSpPr>
        <p:spPr>
          <a:xfrm>
            <a:off x="3080372" y="2530044"/>
            <a:ext cx="1634563" cy="409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vl1pPr>
          </a:lstStyle>
          <a:p>
            <a:r>
              <a:rPr sz="1031" dirty="0"/>
              <a:t>Autonomous </a:t>
            </a:r>
            <a:r>
              <a:rPr lang="en-US" altLang="zh-CN" sz="1031" dirty="0"/>
              <a:t>Token</a:t>
            </a:r>
            <a:r>
              <a:rPr sz="1031" dirty="0"/>
              <a:t> Issuance</a:t>
            </a:r>
          </a:p>
        </p:txBody>
      </p:sp>
      <p:sp>
        <p:nvSpPr>
          <p:cNvPr id="666" name="Freeform 165"/>
          <p:cNvSpPr/>
          <p:nvPr/>
        </p:nvSpPr>
        <p:spPr>
          <a:xfrm>
            <a:off x="7043294" y="9571240"/>
            <a:ext cx="791331" cy="800003"/>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F10F21"/>
          </a:solidFill>
          <a:ln w="12700">
            <a:miter lim="400000"/>
          </a:ln>
        </p:spPr>
        <p:txBody>
          <a:bodyPr lIns="42862" rIns="42862"/>
          <a:lstStyle/>
          <a:p>
            <a:pPr defTabSz="1218582">
              <a:defRPr sz="5100"/>
            </a:pPr>
            <a:endParaRPr sz="4781"/>
          </a:p>
        </p:txBody>
      </p:sp>
      <p:sp>
        <p:nvSpPr>
          <p:cNvPr id="667" name="Freeform 165"/>
          <p:cNvSpPr/>
          <p:nvPr/>
        </p:nvSpPr>
        <p:spPr>
          <a:xfrm>
            <a:off x="7195676" y="9723622"/>
            <a:ext cx="791331" cy="800003"/>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C00000"/>
          </a:solidFill>
          <a:ln w="12700">
            <a:miter lim="400000"/>
          </a:ln>
        </p:spPr>
        <p:txBody>
          <a:bodyPr lIns="42862" rIns="42862"/>
          <a:lstStyle/>
          <a:p>
            <a:pPr defTabSz="1218582">
              <a:defRPr sz="5100"/>
            </a:pPr>
            <a:endParaRPr sz="4781"/>
          </a:p>
        </p:txBody>
      </p:sp>
      <p:sp>
        <p:nvSpPr>
          <p:cNvPr id="668" name="Freeform 165"/>
          <p:cNvSpPr/>
          <p:nvPr/>
        </p:nvSpPr>
        <p:spPr>
          <a:xfrm>
            <a:off x="7348056" y="9876004"/>
            <a:ext cx="791331" cy="800003"/>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C00000"/>
          </a:solidFill>
          <a:ln w="12700">
            <a:miter lim="400000"/>
          </a:ln>
        </p:spPr>
        <p:txBody>
          <a:bodyPr lIns="42862" rIns="42862"/>
          <a:lstStyle/>
          <a:p>
            <a:pPr defTabSz="1218582">
              <a:defRPr sz="5100"/>
            </a:pPr>
            <a:endParaRPr sz="4781"/>
          </a:p>
        </p:txBody>
      </p:sp>
      <p:sp>
        <p:nvSpPr>
          <p:cNvPr id="669" name="Freeform 165"/>
          <p:cNvSpPr/>
          <p:nvPr/>
        </p:nvSpPr>
        <p:spPr>
          <a:xfrm>
            <a:off x="7500439" y="10028384"/>
            <a:ext cx="791331" cy="800003"/>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C00000"/>
          </a:solidFill>
          <a:ln w="12700">
            <a:miter lim="400000"/>
          </a:ln>
        </p:spPr>
        <p:txBody>
          <a:bodyPr lIns="42862" rIns="42862"/>
          <a:lstStyle/>
          <a:p>
            <a:pPr defTabSz="1218582">
              <a:defRPr sz="5100"/>
            </a:pPr>
            <a:endParaRPr sz="4781"/>
          </a:p>
        </p:txBody>
      </p:sp>
      <p:grpSp>
        <p:nvGrpSpPr>
          <p:cNvPr id="673" name="组合 14"/>
          <p:cNvGrpSpPr/>
          <p:nvPr/>
        </p:nvGrpSpPr>
        <p:grpSpPr>
          <a:xfrm>
            <a:off x="426365" y="1848629"/>
            <a:ext cx="1506403" cy="838886"/>
            <a:chOff x="0" y="0"/>
            <a:chExt cx="1606828" cy="894811"/>
          </a:xfrm>
        </p:grpSpPr>
        <p:sp>
          <p:nvSpPr>
            <p:cNvPr id="670" name="文本框 2"/>
            <p:cNvSpPr txBox="1"/>
            <p:nvPr/>
          </p:nvSpPr>
          <p:spPr>
            <a:xfrm>
              <a:off x="0" y="307124"/>
              <a:ext cx="1606828" cy="3540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lgn="ctr">
                <a:defRPr sz="1700">
                  <a:solidFill>
                    <a:srgbClr val="FFFFFF"/>
                  </a:solidFill>
                </a:defRPr>
              </a:lvl1pPr>
            </a:lstStyle>
            <a:p>
              <a:r>
                <a:rPr sz="1594"/>
                <a:t>Core Enterprise</a:t>
              </a:r>
            </a:p>
          </p:txBody>
        </p:sp>
        <p:pic>
          <p:nvPicPr>
            <p:cNvPr id="671" name="图片 12" descr="图片 12"/>
            <p:cNvPicPr>
              <a:picLocks noChangeAspect="1"/>
            </p:cNvPicPr>
            <p:nvPr/>
          </p:nvPicPr>
          <p:blipFill>
            <a:blip r:embed="rId6"/>
            <a:stretch>
              <a:fillRect/>
            </a:stretch>
          </p:blipFill>
          <p:spPr>
            <a:xfrm>
              <a:off x="416751" y="198716"/>
              <a:ext cx="517685" cy="525712"/>
            </a:xfrm>
            <a:prstGeom prst="rect">
              <a:avLst/>
            </a:prstGeom>
            <a:ln w="12700" cap="flat">
              <a:noFill/>
              <a:miter lim="400000"/>
            </a:ln>
            <a:effectLst/>
          </p:spPr>
        </p:pic>
        <p:sp>
          <p:nvSpPr>
            <p:cNvPr id="672" name="流程图: 接点 13"/>
            <p:cNvSpPr/>
            <p:nvPr/>
          </p:nvSpPr>
          <p:spPr>
            <a:xfrm>
              <a:off x="217445" y="0"/>
              <a:ext cx="909287" cy="894811"/>
            </a:xfrm>
            <a:prstGeom prst="ellipse">
              <a:avLst/>
            </a:prstGeom>
            <a:noFill/>
            <a:ln w="38100" cap="flat">
              <a:solidFill>
                <a:srgbClr val="C00000"/>
              </a:solidFill>
              <a:prstDash val="solid"/>
              <a:round/>
            </a:ln>
            <a:effectLst/>
          </p:spPr>
          <p:txBody>
            <a:bodyPr wrap="square" lIns="42862" tIns="42862" rIns="42862" bIns="42862" numCol="1" anchor="ctr">
              <a:noAutofit/>
            </a:bodyPr>
            <a:lstStyle/>
            <a:p>
              <a:pPr algn="ctr">
                <a:defRPr sz="1900">
                  <a:solidFill>
                    <a:srgbClr val="FFFFFF"/>
                  </a:solidFill>
                </a:defRPr>
              </a:pPr>
              <a:endParaRPr sz="1781"/>
            </a:p>
          </p:txBody>
        </p:sp>
      </p:grpSp>
      <p:grpSp>
        <p:nvGrpSpPr>
          <p:cNvPr id="677" name="组合 219"/>
          <p:cNvGrpSpPr/>
          <p:nvPr/>
        </p:nvGrpSpPr>
        <p:grpSpPr>
          <a:xfrm>
            <a:off x="7209185" y="4642293"/>
            <a:ext cx="907178" cy="1002094"/>
            <a:chOff x="0" y="0"/>
            <a:chExt cx="967655" cy="1068899"/>
          </a:xfrm>
        </p:grpSpPr>
        <p:sp>
          <p:nvSpPr>
            <p:cNvPr id="674" name="文本框 220"/>
            <p:cNvSpPr txBox="1"/>
            <p:nvPr/>
          </p:nvSpPr>
          <p:spPr>
            <a:xfrm>
              <a:off x="0" y="191533"/>
              <a:ext cx="967655" cy="8773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lgn="ctr">
                <a:defRPr sz="1700">
                  <a:solidFill>
                    <a:srgbClr val="FFFFFF"/>
                  </a:solidFill>
                </a:defRPr>
              </a:lvl1pPr>
            </a:lstStyle>
            <a:p>
              <a:r>
                <a:rPr sz="1594"/>
                <a:t>Core Enterprise</a:t>
              </a:r>
            </a:p>
          </p:txBody>
        </p:sp>
        <p:pic>
          <p:nvPicPr>
            <p:cNvPr id="675" name="图片 221" descr="图片 221"/>
            <p:cNvPicPr>
              <a:picLocks noChangeAspect="1"/>
            </p:cNvPicPr>
            <p:nvPr/>
          </p:nvPicPr>
          <p:blipFill>
            <a:blip r:embed="rId6"/>
            <a:stretch>
              <a:fillRect/>
            </a:stretch>
          </p:blipFill>
          <p:spPr>
            <a:xfrm>
              <a:off x="242692" y="123926"/>
              <a:ext cx="322845" cy="327851"/>
            </a:xfrm>
            <a:prstGeom prst="rect">
              <a:avLst/>
            </a:prstGeom>
            <a:ln w="12700" cap="flat">
              <a:noFill/>
              <a:miter lim="400000"/>
            </a:ln>
            <a:effectLst/>
          </p:spPr>
        </p:pic>
        <p:sp>
          <p:nvSpPr>
            <p:cNvPr id="676" name="流程图: 接点 222"/>
            <p:cNvSpPr/>
            <p:nvPr/>
          </p:nvSpPr>
          <p:spPr>
            <a:xfrm>
              <a:off x="118398" y="0"/>
              <a:ext cx="567061" cy="558033"/>
            </a:xfrm>
            <a:prstGeom prst="ellipse">
              <a:avLst/>
            </a:prstGeom>
            <a:noFill/>
            <a:ln w="38100" cap="flat">
              <a:solidFill>
                <a:srgbClr val="C00000"/>
              </a:solidFill>
              <a:prstDash val="solid"/>
              <a:round/>
            </a:ln>
            <a:effectLst/>
          </p:spPr>
          <p:txBody>
            <a:bodyPr wrap="square" lIns="42862" tIns="42862" rIns="42862" bIns="42862" numCol="1" anchor="ctr">
              <a:noAutofit/>
            </a:bodyPr>
            <a:lstStyle/>
            <a:p>
              <a:pPr algn="ctr">
                <a:defRPr sz="1900">
                  <a:solidFill>
                    <a:srgbClr val="FFFFFF"/>
                  </a:solidFill>
                </a:defRPr>
              </a:pPr>
              <a:endParaRPr sz="1781"/>
            </a:p>
          </p:txBody>
        </p:sp>
      </p:grpSp>
      <p:grpSp>
        <p:nvGrpSpPr>
          <p:cNvPr id="681" name="组合 223"/>
          <p:cNvGrpSpPr/>
          <p:nvPr/>
        </p:nvGrpSpPr>
        <p:grpSpPr>
          <a:xfrm>
            <a:off x="2155414" y="4625168"/>
            <a:ext cx="907178" cy="1002094"/>
            <a:chOff x="0" y="0"/>
            <a:chExt cx="967655" cy="1068899"/>
          </a:xfrm>
        </p:grpSpPr>
        <p:sp>
          <p:nvSpPr>
            <p:cNvPr id="678" name="文本框 224"/>
            <p:cNvSpPr txBox="1"/>
            <p:nvPr/>
          </p:nvSpPr>
          <p:spPr>
            <a:xfrm>
              <a:off x="0" y="191533"/>
              <a:ext cx="967655" cy="8773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lgn="ctr">
                <a:defRPr sz="1700">
                  <a:solidFill>
                    <a:srgbClr val="FFFFFF"/>
                  </a:solidFill>
                </a:defRPr>
              </a:lvl1pPr>
            </a:lstStyle>
            <a:p>
              <a:r>
                <a:rPr sz="1594"/>
                <a:t>Core Enterprise</a:t>
              </a:r>
            </a:p>
          </p:txBody>
        </p:sp>
        <p:pic>
          <p:nvPicPr>
            <p:cNvPr id="679" name="图片 225" descr="图片 225"/>
            <p:cNvPicPr>
              <a:picLocks noChangeAspect="1"/>
            </p:cNvPicPr>
            <p:nvPr/>
          </p:nvPicPr>
          <p:blipFill>
            <a:blip r:embed="rId6"/>
            <a:stretch>
              <a:fillRect/>
            </a:stretch>
          </p:blipFill>
          <p:spPr>
            <a:xfrm>
              <a:off x="242692" y="123926"/>
              <a:ext cx="322845" cy="327851"/>
            </a:xfrm>
            <a:prstGeom prst="rect">
              <a:avLst/>
            </a:prstGeom>
            <a:ln w="12700" cap="flat">
              <a:noFill/>
              <a:miter lim="400000"/>
            </a:ln>
            <a:effectLst/>
          </p:spPr>
        </p:pic>
        <p:sp>
          <p:nvSpPr>
            <p:cNvPr id="680" name="流程图: 接点 226"/>
            <p:cNvSpPr/>
            <p:nvPr/>
          </p:nvSpPr>
          <p:spPr>
            <a:xfrm>
              <a:off x="118398" y="0"/>
              <a:ext cx="567061" cy="558033"/>
            </a:xfrm>
            <a:prstGeom prst="ellipse">
              <a:avLst/>
            </a:prstGeom>
            <a:noFill/>
            <a:ln w="38100" cap="flat">
              <a:solidFill>
                <a:srgbClr val="C00000"/>
              </a:solidFill>
              <a:prstDash val="solid"/>
              <a:round/>
            </a:ln>
            <a:effectLst/>
          </p:spPr>
          <p:txBody>
            <a:bodyPr wrap="square" lIns="42862" tIns="42862" rIns="42862" bIns="42862" numCol="1" anchor="ctr">
              <a:noAutofit/>
            </a:bodyPr>
            <a:lstStyle/>
            <a:p>
              <a:pPr algn="ctr">
                <a:defRPr sz="1900">
                  <a:solidFill>
                    <a:srgbClr val="FFFFFF"/>
                  </a:solidFill>
                </a:defRPr>
              </a:pPr>
              <a:endParaRPr sz="1781"/>
            </a:p>
          </p:txBody>
        </p:sp>
      </p:grpSp>
      <p:grpSp>
        <p:nvGrpSpPr>
          <p:cNvPr id="685" name="组合 227"/>
          <p:cNvGrpSpPr/>
          <p:nvPr/>
        </p:nvGrpSpPr>
        <p:grpSpPr>
          <a:xfrm>
            <a:off x="7237091" y="5695374"/>
            <a:ext cx="907178" cy="1002094"/>
            <a:chOff x="0" y="0"/>
            <a:chExt cx="967655" cy="1068899"/>
          </a:xfrm>
        </p:grpSpPr>
        <p:sp>
          <p:nvSpPr>
            <p:cNvPr id="682" name="文本框 228"/>
            <p:cNvSpPr txBox="1"/>
            <p:nvPr/>
          </p:nvSpPr>
          <p:spPr>
            <a:xfrm>
              <a:off x="0" y="191533"/>
              <a:ext cx="967655" cy="8773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lgn="ctr">
                <a:defRPr sz="1700">
                  <a:solidFill>
                    <a:srgbClr val="FFFFFF"/>
                  </a:solidFill>
                </a:defRPr>
              </a:lvl1pPr>
            </a:lstStyle>
            <a:p>
              <a:r>
                <a:rPr sz="1594"/>
                <a:t>Core Enterprise</a:t>
              </a:r>
            </a:p>
          </p:txBody>
        </p:sp>
        <p:pic>
          <p:nvPicPr>
            <p:cNvPr id="683" name="图片 274" descr="图片 274"/>
            <p:cNvPicPr>
              <a:picLocks noChangeAspect="1"/>
            </p:cNvPicPr>
            <p:nvPr/>
          </p:nvPicPr>
          <p:blipFill>
            <a:blip r:embed="rId6"/>
            <a:stretch>
              <a:fillRect/>
            </a:stretch>
          </p:blipFill>
          <p:spPr>
            <a:xfrm>
              <a:off x="242692" y="123926"/>
              <a:ext cx="322845" cy="327851"/>
            </a:xfrm>
            <a:prstGeom prst="rect">
              <a:avLst/>
            </a:prstGeom>
            <a:ln w="12700" cap="flat">
              <a:noFill/>
              <a:miter lim="400000"/>
            </a:ln>
            <a:effectLst/>
          </p:spPr>
        </p:pic>
        <p:sp>
          <p:nvSpPr>
            <p:cNvPr id="684" name="流程图: 接点 275"/>
            <p:cNvSpPr/>
            <p:nvPr/>
          </p:nvSpPr>
          <p:spPr>
            <a:xfrm>
              <a:off x="118398" y="0"/>
              <a:ext cx="567061" cy="558033"/>
            </a:xfrm>
            <a:prstGeom prst="ellipse">
              <a:avLst/>
            </a:prstGeom>
            <a:noFill/>
            <a:ln w="38100" cap="flat">
              <a:solidFill>
                <a:srgbClr val="C00000"/>
              </a:solidFill>
              <a:prstDash val="solid"/>
              <a:round/>
            </a:ln>
            <a:effectLst/>
          </p:spPr>
          <p:txBody>
            <a:bodyPr wrap="square" lIns="42862" tIns="42862" rIns="42862" bIns="42862" numCol="1" anchor="ctr">
              <a:noAutofit/>
            </a:bodyPr>
            <a:lstStyle/>
            <a:p>
              <a:pPr algn="ctr">
                <a:defRPr sz="1900">
                  <a:solidFill>
                    <a:srgbClr val="FFFFFF"/>
                  </a:solidFill>
                </a:defRPr>
              </a:pPr>
              <a:endParaRPr sz="1781"/>
            </a:p>
          </p:txBody>
        </p:sp>
      </p:grpSp>
      <p:grpSp>
        <p:nvGrpSpPr>
          <p:cNvPr id="689" name="组合 276"/>
          <p:cNvGrpSpPr/>
          <p:nvPr/>
        </p:nvGrpSpPr>
        <p:grpSpPr>
          <a:xfrm>
            <a:off x="8653696" y="5710270"/>
            <a:ext cx="907178" cy="1002094"/>
            <a:chOff x="0" y="0"/>
            <a:chExt cx="967655" cy="1068899"/>
          </a:xfrm>
        </p:grpSpPr>
        <p:sp>
          <p:nvSpPr>
            <p:cNvPr id="686" name="文本框 277"/>
            <p:cNvSpPr txBox="1"/>
            <p:nvPr/>
          </p:nvSpPr>
          <p:spPr>
            <a:xfrm>
              <a:off x="0" y="191533"/>
              <a:ext cx="967655" cy="8773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lgn="ctr">
                <a:defRPr sz="1700">
                  <a:solidFill>
                    <a:srgbClr val="FFFFFF"/>
                  </a:solidFill>
                </a:defRPr>
              </a:lvl1pPr>
            </a:lstStyle>
            <a:p>
              <a:r>
                <a:rPr sz="1594"/>
                <a:t>Core Enterprise</a:t>
              </a:r>
            </a:p>
          </p:txBody>
        </p:sp>
        <p:pic>
          <p:nvPicPr>
            <p:cNvPr id="687" name="图片 278" descr="图片 278"/>
            <p:cNvPicPr>
              <a:picLocks noChangeAspect="1"/>
            </p:cNvPicPr>
            <p:nvPr/>
          </p:nvPicPr>
          <p:blipFill>
            <a:blip r:embed="rId6"/>
            <a:stretch>
              <a:fillRect/>
            </a:stretch>
          </p:blipFill>
          <p:spPr>
            <a:xfrm>
              <a:off x="242692" y="123926"/>
              <a:ext cx="322845" cy="327851"/>
            </a:xfrm>
            <a:prstGeom prst="rect">
              <a:avLst/>
            </a:prstGeom>
            <a:ln w="12700" cap="flat">
              <a:noFill/>
              <a:miter lim="400000"/>
            </a:ln>
            <a:effectLst/>
          </p:spPr>
        </p:pic>
        <p:sp>
          <p:nvSpPr>
            <p:cNvPr id="688" name="流程图: 接点 279"/>
            <p:cNvSpPr/>
            <p:nvPr/>
          </p:nvSpPr>
          <p:spPr>
            <a:xfrm>
              <a:off x="118398" y="0"/>
              <a:ext cx="567061" cy="558033"/>
            </a:xfrm>
            <a:prstGeom prst="ellipse">
              <a:avLst/>
            </a:prstGeom>
            <a:noFill/>
            <a:ln w="38100" cap="flat">
              <a:solidFill>
                <a:srgbClr val="C00000"/>
              </a:solidFill>
              <a:prstDash val="solid"/>
              <a:round/>
            </a:ln>
            <a:effectLst/>
          </p:spPr>
          <p:txBody>
            <a:bodyPr wrap="square" lIns="42862" tIns="42862" rIns="42862" bIns="42862" numCol="1" anchor="ctr">
              <a:noAutofit/>
            </a:bodyPr>
            <a:lstStyle/>
            <a:p>
              <a:pPr algn="ctr">
                <a:defRPr sz="1900">
                  <a:solidFill>
                    <a:srgbClr val="FFFFFF"/>
                  </a:solidFill>
                </a:defRPr>
              </a:pPr>
              <a:endParaRPr sz="1781"/>
            </a:p>
          </p:txBody>
        </p:sp>
      </p:grpSp>
      <p:grpSp>
        <p:nvGrpSpPr>
          <p:cNvPr id="693" name="组合 280"/>
          <p:cNvGrpSpPr/>
          <p:nvPr/>
        </p:nvGrpSpPr>
        <p:grpSpPr>
          <a:xfrm>
            <a:off x="2122606" y="5769995"/>
            <a:ext cx="907178" cy="1002094"/>
            <a:chOff x="0" y="0"/>
            <a:chExt cx="967655" cy="1068899"/>
          </a:xfrm>
        </p:grpSpPr>
        <p:sp>
          <p:nvSpPr>
            <p:cNvPr id="690" name="文本框 281"/>
            <p:cNvSpPr txBox="1"/>
            <p:nvPr/>
          </p:nvSpPr>
          <p:spPr>
            <a:xfrm>
              <a:off x="0" y="191533"/>
              <a:ext cx="967655" cy="8773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lgn="ctr">
                <a:defRPr sz="1700">
                  <a:solidFill>
                    <a:srgbClr val="FFFFFF"/>
                  </a:solidFill>
                </a:defRPr>
              </a:lvl1pPr>
            </a:lstStyle>
            <a:p>
              <a:r>
                <a:rPr sz="1594"/>
                <a:t>Core Enterprise</a:t>
              </a:r>
            </a:p>
          </p:txBody>
        </p:sp>
        <p:pic>
          <p:nvPicPr>
            <p:cNvPr id="691" name="图片 282" descr="图片 282"/>
            <p:cNvPicPr>
              <a:picLocks noChangeAspect="1"/>
            </p:cNvPicPr>
            <p:nvPr/>
          </p:nvPicPr>
          <p:blipFill>
            <a:blip r:embed="rId6"/>
            <a:stretch>
              <a:fillRect/>
            </a:stretch>
          </p:blipFill>
          <p:spPr>
            <a:xfrm>
              <a:off x="242692" y="123926"/>
              <a:ext cx="322845" cy="327851"/>
            </a:xfrm>
            <a:prstGeom prst="rect">
              <a:avLst/>
            </a:prstGeom>
            <a:ln w="12700" cap="flat">
              <a:noFill/>
              <a:miter lim="400000"/>
            </a:ln>
            <a:effectLst/>
          </p:spPr>
        </p:pic>
        <p:sp>
          <p:nvSpPr>
            <p:cNvPr id="692" name="流程图: 接点 283"/>
            <p:cNvSpPr/>
            <p:nvPr/>
          </p:nvSpPr>
          <p:spPr>
            <a:xfrm>
              <a:off x="118398" y="0"/>
              <a:ext cx="567061" cy="558033"/>
            </a:xfrm>
            <a:prstGeom prst="ellipse">
              <a:avLst/>
            </a:prstGeom>
            <a:noFill/>
            <a:ln w="38100" cap="flat">
              <a:solidFill>
                <a:srgbClr val="C00000"/>
              </a:solidFill>
              <a:prstDash val="solid"/>
              <a:round/>
            </a:ln>
            <a:effectLst/>
          </p:spPr>
          <p:txBody>
            <a:bodyPr wrap="square" lIns="42862" tIns="42862" rIns="42862" bIns="42862" numCol="1" anchor="ctr">
              <a:noAutofit/>
            </a:bodyPr>
            <a:lstStyle/>
            <a:p>
              <a:pPr algn="ctr">
                <a:defRPr sz="1900">
                  <a:solidFill>
                    <a:srgbClr val="FFFFFF"/>
                  </a:solidFill>
                </a:defRPr>
              </a:pPr>
              <a:endParaRPr sz="1781"/>
            </a:p>
          </p:txBody>
        </p:sp>
      </p:grpSp>
      <p:grpSp>
        <p:nvGrpSpPr>
          <p:cNvPr id="697" name="组合 284"/>
          <p:cNvGrpSpPr/>
          <p:nvPr/>
        </p:nvGrpSpPr>
        <p:grpSpPr>
          <a:xfrm>
            <a:off x="3610017" y="5759823"/>
            <a:ext cx="907178" cy="1002094"/>
            <a:chOff x="0" y="0"/>
            <a:chExt cx="967655" cy="1068899"/>
          </a:xfrm>
        </p:grpSpPr>
        <p:sp>
          <p:nvSpPr>
            <p:cNvPr id="694" name="文本框 285"/>
            <p:cNvSpPr txBox="1"/>
            <p:nvPr/>
          </p:nvSpPr>
          <p:spPr>
            <a:xfrm>
              <a:off x="0" y="191533"/>
              <a:ext cx="967655" cy="8773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lgn="ctr">
                <a:defRPr sz="1700">
                  <a:solidFill>
                    <a:srgbClr val="FFFFFF"/>
                  </a:solidFill>
                </a:defRPr>
              </a:lvl1pPr>
            </a:lstStyle>
            <a:p>
              <a:r>
                <a:rPr sz="1594"/>
                <a:t>Core Enterprise</a:t>
              </a:r>
            </a:p>
          </p:txBody>
        </p:sp>
        <p:pic>
          <p:nvPicPr>
            <p:cNvPr id="695" name="图片 286" descr="图片 286"/>
            <p:cNvPicPr>
              <a:picLocks noChangeAspect="1"/>
            </p:cNvPicPr>
            <p:nvPr/>
          </p:nvPicPr>
          <p:blipFill>
            <a:blip r:embed="rId6"/>
            <a:stretch>
              <a:fillRect/>
            </a:stretch>
          </p:blipFill>
          <p:spPr>
            <a:xfrm>
              <a:off x="242692" y="123926"/>
              <a:ext cx="322845" cy="327851"/>
            </a:xfrm>
            <a:prstGeom prst="rect">
              <a:avLst/>
            </a:prstGeom>
            <a:ln w="12700" cap="flat">
              <a:noFill/>
              <a:miter lim="400000"/>
            </a:ln>
            <a:effectLst/>
          </p:spPr>
        </p:pic>
        <p:sp>
          <p:nvSpPr>
            <p:cNvPr id="696" name="流程图: 接点 287"/>
            <p:cNvSpPr/>
            <p:nvPr/>
          </p:nvSpPr>
          <p:spPr>
            <a:xfrm>
              <a:off x="118398" y="0"/>
              <a:ext cx="567061" cy="558033"/>
            </a:xfrm>
            <a:prstGeom prst="ellipse">
              <a:avLst/>
            </a:prstGeom>
            <a:noFill/>
            <a:ln w="38100" cap="flat">
              <a:solidFill>
                <a:srgbClr val="C00000"/>
              </a:solidFill>
              <a:prstDash val="solid"/>
              <a:round/>
            </a:ln>
            <a:effectLst/>
          </p:spPr>
          <p:txBody>
            <a:bodyPr wrap="square" lIns="42862" tIns="42862" rIns="42862" bIns="42862" numCol="1" anchor="ctr">
              <a:noAutofit/>
            </a:bodyPr>
            <a:lstStyle/>
            <a:p>
              <a:pPr algn="ctr">
                <a:defRPr sz="1900">
                  <a:solidFill>
                    <a:srgbClr val="FFFFFF"/>
                  </a:solidFill>
                </a:defRPr>
              </a:pPr>
              <a:endParaRPr sz="1781"/>
            </a:p>
          </p:txBody>
        </p:sp>
      </p:grpSp>
      <p:sp>
        <p:nvSpPr>
          <p:cNvPr id="698" name="Freeform 101"/>
          <p:cNvSpPr/>
          <p:nvPr/>
        </p:nvSpPr>
        <p:spPr>
          <a:xfrm>
            <a:off x="11303772" y="1639823"/>
            <a:ext cx="289703" cy="330921"/>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D9D9D9"/>
          </a:solidFill>
          <a:ln w="12700">
            <a:miter lim="400000"/>
          </a:ln>
        </p:spPr>
        <p:txBody>
          <a:bodyPr lIns="42862" rIns="42862"/>
          <a:lstStyle/>
          <a:p>
            <a:pPr defTabSz="1218582">
              <a:defRPr sz="5100"/>
            </a:pPr>
            <a:endParaRPr sz="4781"/>
          </a:p>
        </p:txBody>
      </p:sp>
      <p:sp>
        <p:nvSpPr>
          <p:cNvPr id="699" name="Freeform 101"/>
          <p:cNvSpPr/>
          <p:nvPr/>
        </p:nvSpPr>
        <p:spPr>
          <a:xfrm>
            <a:off x="11303772" y="2080846"/>
            <a:ext cx="289703" cy="330921"/>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D9D9D9"/>
          </a:solidFill>
          <a:ln w="12700">
            <a:miter lim="400000"/>
          </a:ln>
        </p:spPr>
        <p:txBody>
          <a:bodyPr lIns="42862" rIns="42862"/>
          <a:lstStyle/>
          <a:p>
            <a:pPr defTabSz="1218582">
              <a:defRPr sz="5100"/>
            </a:pPr>
            <a:endParaRPr sz="4781"/>
          </a:p>
        </p:txBody>
      </p:sp>
      <p:sp>
        <p:nvSpPr>
          <p:cNvPr id="700" name="Freeform 101"/>
          <p:cNvSpPr/>
          <p:nvPr/>
        </p:nvSpPr>
        <p:spPr>
          <a:xfrm>
            <a:off x="11301780" y="2597164"/>
            <a:ext cx="289703" cy="330921"/>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D9D9D9"/>
          </a:solidFill>
          <a:ln w="12700">
            <a:miter lim="400000"/>
          </a:ln>
        </p:spPr>
        <p:txBody>
          <a:bodyPr lIns="42862" rIns="42862"/>
          <a:lstStyle/>
          <a:p>
            <a:pPr defTabSz="1218582">
              <a:defRPr sz="5100"/>
            </a:pPr>
            <a:endParaRPr sz="4781"/>
          </a:p>
        </p:txBody>
      </p:sp>
      <p:sp>
        <p:nvSpPr>
          <p:cNvPr id="158" name="矩形 157">
            <a:extLst>
              <a:ext uri="{FF2B5EF4-FFF2-40B4-BE49-F238E27FC236}">
                <a16:creationId xmlns:a16="http://schemas.microsoft.com/office/drawing/2014/main" id="{9916F8A1-F497-40D5-A25C-6A77B5335FA1}"/>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a:extLst>
              <a:ext uri="{FF2B5EF4-FFF2-40B4-BE49-F238E27FC236}">
                <a16:creationId xmlns:a16="http://schemas.microsoft.com/office/drawing/2014/main" id="{C2EF22FC-29A5-4591-B608-15E68A3F051A}"/>
              </a:ext>
            </a:extLst>
          </p:cNvPr>
          <p:cNvSpPr txBox="1"/>
          <p:nvPr/>
        </p:nvSpPr>
        <p:spPr>
          <a:xfrm>
            <a:off x="283595" y="292730"/>
            <a:ext cx="9497595" cy="400110"/>
          </a:xfrm>
          <a:prstGeom prst="rect">
            <a:avLst/>
          </a:prstGeom>
          <a:noFill/>
        </p:spPr>
        <p:txBody>
          <a:bodyPr wrap="square" rtlCol="0">
            <a:spAutoFit/>
          </a:bodyPr>
          <a:lstStyle/>
          <a:p>
            <a:r>
              <a:rPr lang="en-US" altLang="zh-CN" sz="2000" b="1" dirty="0"/>
              <a:t>MVP Core Functions Work Flow—— Token Issuance Application &amp; Issue</a:t>
            </a:r>
          </a:p>
        </p:txBody>
      </p:sp>
      <p:grpSp>
        <p:nvGrpSpPr>
          <p:cNvPr id="160" name="组合 206">
            <a:extLst>
              <a:ext uri="{FF2B5EF4-FFF2-40B4-BE49-F238E27FC236}">
                <a16:creationId xmlns:a16="http://schemas.microsoft.com/office/drawing/2014/main" id="{D99755FC-DC29-4B03-9188-B9A331CB72A4}"/>
              </a:ext>
            </a:extLst>
          </p:cNvPr>
          <p:cNvGrpSpPr/>
          <p:nvPr/>
        </p:nvGrpSpPr>
        <p:grpSpPr>
          <a:xfrm>
            <a:off x="5050775" y="4614340"/>
            <a:ext cx="851194" cy="827129"/>
            <a:chOff x="21294" y="0"/>
            <a:chExt cx="907938" cy="882269"/>
          </a:xfrm>
        </p:grpSpPr>
        <p:sp>
          <p:nvSpPr>
            <p:cNvPr id="161" name="iconfont-11145-6996223">
              <a:extLst>
                <a:ext uri="{FF2B5EF4-FFF2-40B4-BE49-F238E27FC236}">
                  <a16:creationId xmlns:a16="http://schemas.microsoft.com/office/drawing/2014/main" id="{FB4D91D5-F7F1-48C5-BB86-CA9B1CDC4F29}"/>
                </a:ext>
              </a:extLst>
            </p:cNvPr>
            <p:cNvSpPr/>
            <p:nvPr/>
          </p:nvSpPr>
          <p:spPr>
            <a:xfrm>
              <a:off x="187298" y="0"/>
              <a:ext cx="575931" cy="575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42" y="21600"/>
                    <a:pt x="7928" y="21315"/>
                    <a:pt x="6596" y="20751"/>
                  </a:cubicBezTo>
                  <a:cubicBezTo>
                    <a:pt x="5309" y="20208"/>
                    <a:pt x="4154" y="19428"/>
                    <a:pt x="3163" y="18437"/>
                  </a:cubicBezTo>
                  <a:cubicBezTo>
                    <a:pt x="2172" y="17444"/>
                    <a:pt x="1392" y="16291"/>
                    <a:pt x="849" y="15004"/>
                  </a:cubicBezTo>
                  <a:cubicBezTo>
                    <a:pt x="285" y="13672"/>
                    <a:pt x="0" y="12258"/>
                    <a:pt x="0" y="10800"/>
                  </a:cubicBezTo>
                  <a:cubicBezTo>
                    <a:pt x="0" y="9342"/>
                    <a:pt x="285" y="7928"/>
                    <a:pt x="849" y="6596"/>
                  </a:cubicBezTo>
                  <a:cubicBezTo>
                    <a:pt x="1392" y="5309"/>
                    <a:pt x="2172" y="4154"/>
                    <a:pt x="3163" y="3163"/>
                  </a:cubicBezTo>
                  <a:cubicBezTo>
                    <a:pt x="4154" y="2172"/>
                    <a:pt x="5309" y="1392"/>
                    <a:pt x="6596" y="849"/>
                  </a:cubicBezTo>
                  <a:cubicBezTo>
                    <a:pt x="7928" y="285"/>
                    <a:pt x="9342" y="0"/>
                    <a:pt x="10800" y="0"/>
                  </a:cubicBezTo>
                  <a:cubicBezTo>
                    <a:pt x="12258" y="0"/>
                    <a:pt x="13672" y="285"/>
                    <a:pt x="15004" y="849"/>
                  </a:cubicBezTo>
                  <a:cubicBezTo>
                    <a:pt x="16291" y="1392"/>
                    <a:pt x="17444" y="2172"/>
                    <a:pt x="18437" y="3163"/>
                  </a:cubicBezTo>
                  <a:cubicBezTo>
                    <a:pt x="19428" y="4154"/>
                    <a:pt x="20208" y="5309"/>
                    <a:pt x="20751" y="6596"/>
                  </a:cubicBezTo>
                  <a:cubicBezTo>
                    <a:pt x="21315" y="7926"/>
                    <a:pt x="21600" y="9342"/>
                    <a:pt x="21600" y="10800"/>
                  </a:cubicBezTo>
                  <a:cubicBezTo>
                    <a:pt x="21600" y="12258"/>
                    <a:pt x="21315" y="13672"/>
                    <a:pt x="20751" y="15004"/>
                  </a:cubicBezTo>
                  <a:cubicBezTo>
                    <a:pt x="20208" y="16291"/>
                    <a:pt x="19428" y="17444"/>
                    <a:pt x="18437" y="18437"/>
                  </a:cubicBezTo>
                  <a:cubicBezTo>
                    <a:pt x="17444" y="19428"/>
                    <a:pt x="16291" y="20208"/>
                    <a:pt x="15004" y="20751"/>
                  </a:cubicBezTo>
                  <a:cubicBezTo>
                    <a:pt x="13672" y="21315"/>
                    <a:pt x="12258" y="21600"/>
                    <a:pt x="10800" y="21600"/>
                  </a:cubicBezTo>
                  <a:close/>
                  <a:moveTo>
                    <a:pt x="10800" y="1543"/>
                  </a:moveTo>
                  <a:cubicBezTo>
                    <a:pt x="5695" y="1543"/>
                    <a:pt x="1543" y="5695"/>
                    <a:pt x="1543" y="10800"/>
                  </a:cubicBezTo>
                  <a:cubicBezTo>
                    <a:pt x="1543" y="15905"/>
                    <a:pt x="5695" y="20057"/>
                    <a:pt x="10800" y="20057"/>
                  </a:cubicBezTo>
                  <a:cubicBezTo>
                    <a:pt x="15905" y="20057"/>
                    <a:pt x="20057" y="15905"/>
                    <a:pt x="20057" y="10800"/>
                  </a:cubicBezTo>
                  <a:cubicBezTo>
                    <a:pt x="20057" y="5695"/>
                    <a:pt x="15905" y="1543"/>
                    <a:pt x="10800" y="1543"/>
                  </a:cubicBezTo>
                  <a:close/>
                  <a:moveTo>
                    <a:pt x="6978" y="13780"/>
                  </a:moveTo>
                  <a:lnTo>
                    <a:pt x="5442" y="13780"/>
                  </a:lnTo>
                  <a:lnTo>
                    <a:pt x="5442" y="9687"/>
                  </a:lnTo>
                  <a:cubicBezTo>
                    <a:pt x="5161" y="9687"/>
                    <a:pt x="4929" y="9456"/>
                    <a:pt x="4929" y="9174"/>
                  </a:cubicBezTo>
                  <a:lnTo>
                    <a:pt x="4929" y="8663"/>
                  </a:lnTo>
                  <a:lnTo>
                    <a:pt x="7489" y="8663"/>
                  </a:lnTo>
                  <a:lnTo>
                    <a:pt x="7489" y="9174"/>
                  </a:lnTo>
                  <a:cubicBezTo>
                    <a:pt x="7489" y="9456"/>
                    <a:pt x="7259" y="9687"/>
                    <a:pt x="6978" y="9687"/>
                  </a:cubicBezTo>
                  <a:lnTo>
                    <a:pt x="6978" y="13780"/>
                  </a:lnTo>
                  <a:close/>
                  <a:moveTo>
                    <a:pt x="10048" y="13780"/>
                  </a:moveTo>
                  <a:lnTo>
                    <a:pt x="8513" y="13780"/>
                  </a:lnTo>
                  <a:lnTo>
                    <a:pt x="8513" y="9687"/>
                  </a:lnTo>
                  <a:cubicBezTo>
                    <a:pt x="8231" y="9687"/>
                    <a:pt x="8000" y="9456"/>
                    <a:pt x="8000" y="9174"/>
                  </a:cubicBezTo>
                  <a:lnTo>
                    <a:pt x="8000" y="8663"/>
                  </a:lnTo>
                  <a:lnTo>
                    <a:pt x="10559" y="8663"/>
                  </a:lnTo>
                  <a:lnTo>
                    <a:pt x="10559" y="9174"/>
                  </a:lnTo>
                  <a:cubicBezTo>
                    <a:pt x="10559" y="9456"/>
                    <a:pt x="10329" y="9687"/>
                    <a:pt x="10048" y="9687"/>
                  </a:cubicBezTo>
                  <a:lnTo>
                    <a:pt x="10048" y="13780"/>
                  </a:lnTo>
                  <a:close/>
                  <a:moveTo>
                    <a:pt x="13118" y="13780"/>
                  </a:moveTo>
                  <a:lnTo>
                    <a:pt x="11583" y="13780"/>
                  </a:lnTo>
                  <a:lnTo>
                    <a:pt x="11583" y="9687"/>
                  </a:lnTo>
                  <a:cubicBezTo>
                    <a:pt x="11299" y="9687"/>
                    <a:pt x="11070" y="9456"/>
                    <a:pt x="11070" y="9174"/>
                  </a:cubicBezTo>
                  <a:lnTo>
                    <a:pt x="11070" y="8663"/>
                  </a:lnTo>
                  <a:lnTo>
                    <a:pt x="13629" y="8663"/>
                  </a:lnTo>
                  <a:lnTo>
                    <a:pt x="13629" y="9174"/>
                  </a:lnTo>
                  <a:cubicBezTo>
                    <a:pt x="13629" y="9456"/>
                    <a:pt x="13400" y="9687"/>
                    <a:pt x="13118" y="9687"/>
                  </a:cubicBezTo>
                  <a:lnTo>
                    <a:pt x="13118" y="13780"/>
                  </a:lnTo>
                  <a:close/>
                  <a:moveTo>
                    <a:pt x="16188" y="13780"/>
                  </a:moveTo>
                  <a:lnTo>
                    <a:pt x="14653" y="13780"/>
                  </a:lnTo>
                  <a:lnTo>
                    <a:pt x="14653" y="9687"/>
                  </a:lnTo>
                  <a:cubicBezTo>
                    <a:pt x="14370" y="9687"/>
                    <a:pt x="14140" y="9456"/>
                    <a:pt x="14140" y="9174"/>
                  </a:cubicBezTo>
                  <a:lnTo>
                    <a:pt x="14140" y="8663"/>
                  </a:lnTo>
                  <a:lnTo>
                    <a:pt x="16699" y="8663"/>
                  </a:lnTo>
                  <a:lnTo>
                    <a:pt x="16699" y="9174"/>
                  </a:lnTo>
                  <a:cubicBezTo>
                    <a:pt x="16699" y="9456"/>
                    <a:pt x="16470" y="9687"/>
                    <a:pt x="16188" y="9687"/>
                  </a:cubicBezTo>
                  <a:lnTo>
                    <a:pt x="16188" y="13780"/>
                  </a:lnTo>
                  <a:close/>
                  <a:moveTo>
                    <a:pt x="16699" y="15315"/>
                  </a:moveTo>
                  <a:cubicBezTo>
                    <a:pt x="16981" y="15315"/>
                    <a:pt x="17211" y="15544"/>
                    <a:pt x="17211" y="15826"/>
                  </a:cubicBezTo>
                  <a:lnTo>
                    <a:pt x="17211" y="16339"/>
                  </a:lnTo>
                  <a:cubicBezTo>
                    <a:pt x="17211" y="16620"/>
                    <a:pt x="16981" y="16850"/>
                    <a:pt x="16699" y="16850"/>
                  </a:cubicBezTo>
                  <a:lnTo>
                    <a:pt x="4929" y="16850"/>
                  </a:lnTo>
                  <a:cubicBezTo>
                    <a:pt x="4648" y="16850"/>
                    <a:pt x="4418" y="16620"/>
                    <a:pt x="4418" y="16339"/>
                  </a:cubicBezTo>
                  <a:lnTo>
                    <a:pt x="4418" y="15826"/>
                  </a:lnTo>
                  <a:cubicBezTo>
                    <a:pt x="4418" y="15544"/>
                    <a:pt x="4648" y="15315"/>
                    <a:pt x="4929" y="15315"/>
                  </a:cubicBezTo>
                  <a:lnTo>
                    <a:pt x="5442" y="15315"/>
                  </a:lnTo>
                  <a:lnTo>
                    <a:pt x="5442" y="14291"/>
                  </a:lnTo>
                  <a:lnTo>
                    <a:pt x="16188" y="14291"/>
                  </a:lnTo>
                  <a:lnTo>
                    <a:pt x="16188" y="15315"/>
                  </a:lnTo>
                  <a:lnTo>
                    <a:pt x="16699" y="15315"/>
                  </a:lnTo>
                  <a:close/>
                  <a:moveTo>
                    <a:pt x="4910" y="8152"/>
                  </a:moveTo>
                  <a:cubicBezTo>
                    <a:pt x="4688" y="8152"/>
                    <a:pt x="4494" y="7996"/>
                    <a:pt x="4436" y="7772"/>
                  </a:cubicBezTo>
                  <a:cubicBezTo>
                    <a:pt x="4378" y="7550"/>
                    <a:pt x="4470" y="7315"/>
                    <a:pt x="4661" y="7197"/>
                  </a:cubicBezTo>
                  <a:lnTo>
                    <a:pt x="10561" y="3616"/>
                  </a:lnTo>
                  <a:cubicBezTo>
                    <a:pt x="10713" y="3522"/>
                    <a:pt x="10906" y="3522"/>
                    <a:pt x="11058" y="3616"/>
                  </a:cubicBezTo>
                  <a:lnTo>
                    <a:pt x="16904" y="7165"/>
                  </a:lnTo>
                  <a:cubicBezTo>
                    <a:pt x="17083" y="7240"/>
                    <a:pt x="17211" y="7425"/>
                    <a:pt x="17211" y="7639"/>
                  </a:cubicBezTo>
                  <a:cubicBezTo>
                    <a:pt x="17211" y="7923"/>
                    <a:pt x="16991" y="8152"/>
                    <a:pt x="16719" y="8152"/>
                  </a:cubicBezTo>
                  <a:lnTo>
                    <a:pt x="4910" y="8152"/>
                  </a:lnTo>
                  <a:close/>
                  <a:moveTo>
                    <a:pt x="10821" y="4752"/>
                  </a:moveTo>
                  <a:cubicBezTo>
                    <a:pt x="10214" y="4752"/>
                    <a:pt x="9722" y="5244"/>
                    <a:pt x="9722" y="5851"/>
                  </a:cubicBezTo>
                  <a:cubicBezTo>
                    <a:pt x="9722" y="6459"/>
                    <a:pt x="10214" y="6951"/>
                    <a:pt x="10821" y="6951"/>
                  </a:cubicBezTo>
                  <a:cubicBezTo>
                    <a:pt x="11431" y="6951"/>
                    <a:pt x="11922" y="6459"/>
                    <a:pt x="11922" y="5851"/>
                  </a:cubicBezTo>
                  <a:cubicBezTo>
                    <a:pt x="11922" y="5244"/>
                    <a:pt x="11431" y="4752"/>
                    <a:pt x="10821" y="4752"/>
                  </a:cubicBezTo>
                  <a:close/>
                </a:path>
              </a:pathLst>
            </a:custGeom>
            <a:solidFill>
              <a:srgbClr val="C00000"/>
            </a:solidFill>
            <a:ln w="12700" cap="flat">
              <a:noFill/>
              <a:miter lim="400000"/>
            </a:ln>
            <a:effectLst/>
          </p:spPr>
          <p:txBody>
            <a:bodyPr wrap="square" lIns="42862" tIns="42862" rIns="42862" bIns="42862" numCol="1" anchor="t">
              <a:noAutofit/>
            </a:bodyPr>
            <a:lstStyle/>
            <a:p>
              <a:endParaRPr sz="1688"/>
            </a:p>
          </p:txBody>
        </p:sp>
        <p:sp>
          <p:nvSpPr>
            <p:cNvPr id="162" name="矩形 216">
              <a:extLst>
                <a:ext uri="{FF2B5EF4-FFF2-40B4-BE49-F238E27FC236}">
                  <a16:creationId xmlns:a16="http://schemas.microsoft.com/office/drawing/2014/main" id="{488904CB-D6C1-472D-AF7E-FEE19282A2C0}"/>
                </a:ext>
              </a:extLst>
            </p:cNvPr>
            <p:cNvSpPr txBox="1"/>
            <p:nvPr/>
          </p:nvSpPr>
          <p:spPr>
            <a:xfrm>
              <a:off x="21294" y="620729"/>
              <a:ext cx="907938" cy="261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100"/>
              </a:lvl1pPr>
            </a:lstStyle>
            <a:p>
              <a:r>
                <a:rPr sz="1031"/>
                <a:t>Anchor Buyer</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Footer Placeholder 1"/>
          <p:cNvSpPr txBox="1"/>
          <p:nvPr/>
        </p:nvSpPr>
        <p:spPr>
          <a:xfrm>
            <a:off x="9792659" y="6621269"/>
            <a:ext cx="2143126" cy="1443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000">
                <a:solidFill>
                  <a:schemeClr val="accent3"/>
                </a:solidFill>
                <a:latin typeface="Univers Next for HSBC Light"/>
                <a:ea typeface="Univers Next for HSBC Light"/>
                <a:cs typeface="Univers Next for HSBC Light"/>
                <a:sym typeface="Univers Next for HSBC Light"/>
              </a:defRPr>
            </a:lvl1pPr>
          </a:lstStyle>
          <a:p>
            <a:r>
              <a:rPr sz="938"/>
              <a:t>INTERNAL</a:t>
            </a:r>
          </a:p>
        </p:txBody>
      </p:sp>
      <p:sp>
        <p:nvSpPr>
          <p:cNvPr id="705" name="矩形 5"/>
          <p:cNvSpPr txBox="1"/>
          <p:nvPr/>
        </p:nvSpPr>
        <p:spPr>
          <a:xfrm>
            <a:off x="3303640" y="6395263"/>
            <a:ext cx="1125308"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400"/>
            </a:lvl1pPr>
          </a:lstStyle>
          <a:p>
            <a:r>
              <a:rPr sz="1313"/>
              <a:t>Tier 2 Supplier</a:t>
            </a:r>
          </a:p>
        </p:txBody>
      </p:sp>
      <p:sp>
        <p:nvSpPr>
          <p:cNvPr id="706" name="矩形 6"/>
          <p:cNvSpPr txBox="1"/>
          <p:nvPr/>
        </p:nvSpPr>
        <p:spPr>
          <a:xfrm>
            <a:off x="5849949" y="6395263"/>
            <a:ext cx="1125308"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400"/>
            </a:lvl1pPr>
          </a:lstStyle>
          <a:p>
            <a:r>
              <a:rPr sz="1313"/>
              <a:t>Tier 3 Supplier</a:t>
            </a:r>
          </a:p>
        </p:txBody>
      </p:sp>
      <p:sp>
        <p:nvSpPr>
          <p:cNvPr id="707" name="矩形 7"/>
          <p:cNvSpPr txBox="1"/>
          <p:nvPr/>
        </p:nvSpPr>
        <p:spPr>
          <a:xfrm>
            <a:off x="8574033" y="6395263"/>
            <a:ext cx="1160573"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400"/>
            </a:lvl1pPr>
          </a:lstStyle>
          <a:p>
            <a:r>
              <a:rPr sz="1313"/>
              <a:t>Tier N Supplier</a:t>
            </a:r>
          </a:p>
        </p:txBody>
      </p:sp>
      <p:sp>
        <p:nvSpPr>
          <p:cNvPr id="708" name="文本框 8"/>
          <p:cNvSpPr txBox="1"/>
          <p:nvPr/>
        </p:nvSpPr>
        <p:spPr>
          <a:xfrm>
            <a:off x="7416697" y="5145959"/>
            <a:ext cx="553647" cy="3663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p>
            <a:pPr>
              <a:defRPr sz="1900"/>
            </a:pPr>
            <a:r>
              <a:rPr sz="1781"/>
              <a:t>……</a:t>
            </a:r>
          </a:p>
        </p:txBody>
      </p:sp>
      <p:grpSp>
        <p:nvGrpSpPr>
          <p:cNvPr id="711" name="组合 11"/>
          <p:cNvGrpSpPr/>
          <p:nvPr/>
        </p:nvGrpSpPr>
        <p:grpSpPr>
          <a:xfrm>
            <a:off x="616883" y="2487832"/>
            <a:ext cx="1102866" cy="828872"/>
            <a:chOff x="-14922" y="0"/>
            <a:chExt cx="1176390" cy="884128"/>
          </a:xfrm>
        </p:grpSpPr>
        <p:sp>
          <p:nvSpPr>
            <p:cNvPr id="709" name="iconfont-10503-5122247"/>
            <p:cNvSpPr/>
            <p:nvPr/>
          </p:nvSpPr>
          <p:spPr>
            <a:xfrm>
              <a:off x="188176" y="0"/>
              <a:ext cx="708603" cy="589289"/>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endParaRPr sz="1688"/>
            </a:p>
          </p:txBody>
        </p:sp>
        <p:sp>
          <p:nvSpPr>
            <p:cNvPr id="710" name="矩形 13"/>
            <p:cNvSpPr txBox="1"/>
            <p:nvPr/>
          </p:nvSpPr>
          <p:spPr>
            <a:xfrm>
              <a:off x="-14922" y="576285"/>
              <a:ext cx="1176390" cy="3078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400">
                  <a:latin typeface="+mj-lt"/>
                  <a:ea typeface="+mj-ea"/>
                  <a:cs typeface="+mj-cs"/>
                  <a:sym typeface="Calibri"/>
                </a:defRPr>
              </a:lvl1pPr>
            </a:lstStyle>
            <a:p>
              <a:r>
                <a:rPr sz="1313"/>
                <a:t>Tier 1 Supplier</a:t>
              </a:r>
            </a:p>
          </p:txBody>
        </p:sp>
      </p:grpSp>
      <p:sp>
        <p:nvSpPr>
          <p:cNvPr id="712" name="圆角矩形 32"/>
          <p:cNvSpPr/>
          <p:nvPr/>
        </p:nvSpPr>
        <p:spPr>
          <a:xfrm>
            <a:off x="3336187" y="4309645"/>
            <a:ext cx="1093735" cy="2113665"/>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713" name="factory-stock-house_18404"/>
          <p:cNvSpPr/>
          <p:nvPr/>
        </p:nvSpPr>
        <p:spPr>
          <a:xfrm>
            <a:off x="3662930" y="5690091"/>
            <a:ext cx="467944" cy="468653"/>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endParaRPr sz="1688"/>
          </a:p>
        </p:txBody>
      </p:sp>
      <p:sp>
        <p:nvSpPr>
          <p:cNvPr id="714" name="factory-stock-house_18404"/>
          <p:cNvSpPr/>
          <p:nvPr/>
        </p:nvSpPr>
        <p:spPr>
          <a:xfrm>
            <a:off x="3662930" y="4677308"/>
            <a:ext cx="467944" cy="468653"/>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pPr>
              <a:defRPr sz="1900"/>
            </a:pPr>
            <a:endParaRPr sz="1781"/>
          </a:p>
        </p:txBody>
      </p:sp>
      <p:sp>
        <p:nvSpPr>
          <p:cNvPr id="715" name="圆角矩形 31"/>
          <p:cNvSpPr/>
          <p:nvPr/>
        </p:nvSpPr>
        <p:spPr>
          <a:xfrm>
            <a:off x="5853648" y="4292299"/>
            <a:ext cx="1093735" cy="2113665"/>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716" name="production-plant_20557"/>
          <p:cNvSpPr/>
          <p:nvPr/>
        </p:nvSpPr>
        <p:spPr>
          <a:xfrm>
            <a:off x="6080223" y="4409907"/>
            <a:ext cx="539935" cy="427945"/>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717" name="production-plant_20557"/>
          <p:cNvSpPr/>
          <p:nvPr/>
        </p:nvSpPr>
        <p:spPr>
          <a:xfrm>
            <a:off x="6064818" y="5140734"/>
            <a:ext cx="539935" cy="427944"/>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718" name="production-plant_20557"/>
          <p:cNvSpPr/>
          <p:nvPr/>
        </p:nvSpPr>
        <p:spPr>
          <a:xfrm>
            <a:off x="6071441" y="5841837"/>
            <a:ext cx="539935" cy="427945"/>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719" name="圆角矩形 31"/>
          <p:cNvSpPr/>
          <p:nvPr/>
        </p:nvSpPr>
        <p:spPr>
          <a:xfrm>
            <a:off x="8582280" y="4292299"/>
            <a:ext cx="1093735" cy="2131011"/>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720" name="直接箭头连接符 33"/>
          <p:cNvSpPr/>
          <p:nvPr/>
        </p:nvSpPr>
        <p:spPr>
          <a:xfrm flipV="1">
            <a:off x="4487335" y="4796275"/>
            <a:ext cx="1144440" cy="2"/>
          </a:xfrm>
          <a:prstGeom prst="line">
            <a:avLst/>
          </a:prstGeom>
          <a:ln>
            <a:solidFill>
              <a:srgbClr val="334152"/>
            </a:solidFill>
            <a:tailEnd type="triangle"/>
          </a:ln>
        </p:spPr>
        <p:txBody>
          <a:bodyPr lIns="42862" rIns="42862" anchor="ctr"/>
          <a:lstStyle/>
          <a:p>
            <a:endParaRPr sz="1688"/>
          </a:p>
        </p:txBody>
      </p:sp>
      <p:sp>
        <p:nvSpPr>
          <p:cNvPr id="721" name="直接箭头连接符 34"/>
          <p:cNvSpPr/>
          <p:nvPr/>
        </p:nvSpPr>
        <p:spPr>
          <a:xfrm>
            <a:off x="4487335" y="5324520"/>
            <a:ext cx="1144440" cy="6935"/>
          </a:xfrm>
          <a:prstGeom prst="line">
            <a:avLst/>
          </a:prstGeom>
          <a:ln>
            <a:solidFill>
              <a:srgbClr val="334152"/>
            </a:solidFill>
            <a:tailEnd type="triangle"/>
          </a:ln>
        </p:spPr>
        <p:txBody>
          <a:bodyPr lIns="42862" rIns="42862" anchor="ctr"/>
          <a:lstStyle/>
          <a:p>
            <a:endParaRPr sz="1688"/>
          </a:p>
        </p:txBody>
      </p:sp>
      <p:sp>
        <p:nvSpPr>
          <p:cNvPr id="722" name="直接箭头连接符 35"/>
          <p:cNvSpPr/>
          <p:nvPr/>
        </p:nvSpPr>
        <p:spPr>
          <a:xfrm>
            <a:off x="4543066" y="5971789"/>
            <a:ext cx="1088709" cy="1"/>
          </a:xfrm>
          <a:prstGeom prst="line">
            <a:avLst/>
          </a:prstGeom>
          <a:ln>
            <a:solidFill>
              <a:srgbClr val="334152"/>
            </a:solidFill>
            <a:tailEnd type="triangle"/>
          </a:ln>
        </p:spPr>
        <p:txBody>
          <a:bodyPr lIns="42862" rIns="42862" anchor="ctr"/>
          <a:lstStyle/>
          <a:p>
            <a:endParaRPr sz="1688"/>
          </a:p>
        </p:txBody>
      </p:sp>
      <p:sp>
        <p:nvSpPr>
          <p:cNvPr id="809" name="直接箭头连接符 36"/>
          <p:cNvSpPr/>
          <p:nvPr/>
        </p:nvSpPr>
        <p:spPr>
          <a:xfrm>
            <a:off x="1169463" y="1428308"/>
            <a:ext cx="3008" cy="10578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9050">
            <a:solidFill>
              <a:srgbClr val="000000"/>
            </a:solidFill>
            <a:headEnd type="triangle"/>
          </a:ln>
        </p:spPr>
        <p:txBody>
          <a:bodyPr/>
          <a:lstStyle/>
          <a:p>
            <a:endParaRPr sz="1688"/>
          </a:p>
        </p:txBody>
      </p:sp>
      <p:sp>
        <p:nvSpPr>
          <p:cNvPr id="810" name="直接箭头连接符 37"/>
          <p:cNvSpPr/>
          <p:nvPr/>
        </p:nvSpPr>
        <p:spPr>
          <a:xfrm>
            <a:off x="1168003" y="3290887"/>
            <a:ext cx="2156222" cy="20978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ln w="19050">
            <a:solidFill>
              <a:srgbClr val="000000"/>
            </a:solidFill>
            <a:headEnd type="triangle"/>
          </a:ln>
        </p:spPr>
        <p:txBody>
          <a:bodyPr/>
          <a:lstStyle/>
          <a:p>
            <a:endParaRPr sz="1688"/>
          </a:p>
        </p:txBody>
      </p:sp>
      <p:sp>
        <p:nvSpPr>
          <p:cNvPr id="725" name="直接箭头连接符 38"/>
          <p:cNvSpPr/>
          <p:nvPr/>
        </p:nvSpPr>
        <p:spPr>
          <a:xfrm flipV="1">
            <a:off x="7154007" y="4789341"/>
            <a:ext cx="1144440" cy="2"/>
          </a:xfrm>
          <a:prstGeom prst="line">
            <a:avLst/>
          </a:prstGeom>
          <a:ln>
            <a:solidFill>
              <a:srgbClr val="334152"/>
            </a:solidFill>
            <a:tailEnd type="triangle"/>
          </a:ln>
        </p:spPr>
        <p:txBody>
          <a:bodyPr lIns="42862" rIns="42862" anchor="ctr"/>
          <a:lstStyle/>
          <a:p>
            <a:endParaRPr sz="1688"/>
          </a:p>
        </p:txBody>
      </p:sp>
      <p:sp>
        <p:nvSpPr>
          <p:cNvPr id="726" name="直接箭头连接符 39"/>
          <p:cNvSpPr/>
          <p:nvPr/>
        </p:nvSpPr>
        <p:spPr>
          <a:xfrm>
            <a:off x="7209738" y="5964854"/>
            <a:ext cx="1088709" cy="1"/>
          </a:xfrm>
          <a:prstGeom prst="line">
            <a:avLst/>
          </a:prstGeom>
          <a:ln>
            <a:solidFill>
              <a:srgbClr val="334152"/>
            </a:solidFill>
            <a:tailEnd type="triangle"/>
          </a:ln>
        </p:spPr>
        <p:txBody>
          <a:bodyPr lIns="42862" rIns="42862" anchor="ctr"/>
          <a:lstStyle/>
          <a:p>
            <a:endParaRPr sz="1688"/>
          </a:p>
        </p:txBody>
      </p:sp>
      <p:sp>
        <p:nvSpPr>
          <p:cNvPr id="727" name="直接箭头连接符 43"/>
          <p:cNvSpPr/>
          <p:nvPr/>
        </p:nvSpPr>
        <p:spPr>
          <a:xfrm flipV="1">
            <a:off x="1746769" y="1551884"/>
            <a:ext cx="8798334" cy="824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1589" y="21600"/>
                </a:lnTo>
              </a:path>
            </a:pathLst>
          </a:custGeom>
          <a:ln w="19050">
            <a:solidFill>
              <a:srgbClr val="334152"/>
            </a:solidFill>
            <a:tailEnd type="triangle"/>
          </a:ln>
        </p:spPr>
        <p:txBody>
          <a:bodyPr lIns="42862" rIns="42862" anchor="ctr"/>
          <a:lstStyle/>
          <a:p>
            <a:endParaRPr sz="1688"/>
          </a:p>
        </p:txBody>
      </p:sp>
      <p:sp>
        <p:nvSpPr>
          <p:cNvPr id="728" name="直接箭头连接符 54"/>
          <p:cNvSpPr/>
          <p:nvPr/>
        </p:nvSpPr>
        <p:spPr>
          <a:xfrm flipV="1">
            <a:off x="1661713" y="1538439"/>
            <a:ext cx="9444895" cy="1261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73" y="0"/>
                </a:lnTo>
                <a:lnTo>
                  <a:pt x="21573" y="21600"/>
                </a:lnTo>
                <a:lnTo>
                  <a:pt x="21600" y="21600"/>
                </a:lnTo>
              </a:path>
            </a:pathLst>
          </a:custGeom>
          <a:ln w="19050">
            <a:solidFill>
              <a:srgbClr val="334152"/>
            </a:solidFill>
            <a:headEnd type="triangle"/>
          </a:ln>
        </p:spPr>
        <p:txBody>
          <a:bodyPr lIns="42862" rIns="42862" anchor="ctr"/>
          <a:lstStyle/>
          <a:p>
            <a:endParaRPr sz="1688"/>
          </a:p>
        </p:txBody>
      </p:sp>
      <p:sp>
        <p:nvSpPr>
          <p:cNvPr id="729" name="直接箭头连接符 58"/>
          <p:cNvSpPr/>
          <p:nvPr/>
        </p:nvSpPr>
        <p:spPr>
          <a:xfrm flipV="1">
            <a:off x="3723953" y="2956640"/>
            <a:ext cx="1" cy="1335662"/>
          </a:xfrm>
          <a:prstGeom prst="line">
            <a:avLst/>
          </a:prstGeom>
          <a:ln w="19050">
            <a:solidFill>
              <a:srgbClr val="334152"/>
            </a:solidFill>
            <a:tailEnd type="triangle"/>
          </a:ln>
        </p:spPr>
        <p:txBody>
          <a:bodyPr lIns="42862" rIns="42862" anchor="ctr"/>
          <a:lstStyle/>
          <a:p>
            <a:endParaRPr sz="1688"/>
          </a:p>
        </p:txBody>
      </p:sp>
      <p:sp>
        <p:nvSpPr>
          <p:cNvPr id="730" name="直接箭头连接符 71"/>
          <p:cNvSpPr/>
          <p:nvPr/>
        </p:nvSpPr>
        <p:spPr>
          <a:xfrm flipV="1">
            <a:off x="3883054" y="2994658"/>
            <a:ext cx="1" cy="1314989"/>
          </a:xfrm>
          <a:prstGeom prst="line">
            <a:avLst/>
          </a:prstGeom>
          <a:ln w="19050">
            <a:solidFill>
              <a:srgbClr val="334152"/>
            </a:solidFill>
            <a:headEnd type="triangle"/>
          </a:ln>
        </p:spPr>
        <p:txBody>
          <a:bodyPr lIns="42862" rIns="42862" anchor="ctr"/>
          <a:lstStyle/>
          <a:p>
            <a:endParaRPr sz="1688"/>
          </a:p>
        </p:txBody>
      </p:sp>
      <p:grpSp>
        <p:nvGrpSpPr>
          <p:cNvPr id="733" name="矩形: 圆角 87"/>
          <p:cNvGrpSpPr/>
          <p:nvPr/>
        </p:nvGrpSpPr>
        <p:grpSpPr>
          <a:xfrm>
            <a:off x="273346" y="888434"/>
            <a:ext cx="1799783" cy="539936"/>
            <a:chOff x="0" y="0"/>
            <a:chExt cx="1919766" cy="575931"/>
          </a:xfrm>
        </p:grpSpPr>
        <p:sp>
          <p:nvSpPr>
            <p:cNvPr id="731" name="圆角矩形"/>
            <p:cNvSpPr/>
            <p:nvPr/>
          </p:nvSpPr>
          <p:spPr>
            <a:xfrm>
              <a:off x="0" y="0"/>
              <a:ext cx="1919766" cy="575931"/>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732" name="Anchor Buyer"/>
            <p:cNvSpPr txBox="1"/>
            <p:nvPr/>
          </p:nvSpPr>
          <p:spPr>
            <a:xfrm>
              <a:off x="73834" y="110961"/>
              <a:ext cx="1772098" cy="3540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lvl1pPr algn="ctr">
                <a:defRPr sz="1700" b="1">
                  <a:solidFill>
                    <a:srgbClr val="FFFFFF"/>
                  </a:solidFill>
                </a:defRPr>
              </a:lvl1pPr>
            </a:lstStyle>
            <a:p>
              <a:r>
                <a:rPr sz="1594"/>
                <a:t>Anchor Buyer</a:t>
              </a:r>
            </a:p>
          </p:txBody>
        </p:sp>
      </p:grpSp>
      <p:grpSp>
        <p:nvGrpSpPr>
          <p:cNvPr id="736" name="矩形: 圆角 89"/>
          <p:cNvGrpSpPr/>
          <p:nvPr/>
        </p:nvGrpSpPr>
        <p:grpSpPr>
          <a:xfrm>
            <a:off x="9964331" y="907812"/>
            <a:ext cx="1799783" cy="548226"/>
            <a:chOff x="0" y="-4420"/>
            <a:chExt cx="1919766" cy="584774"/>
          </a:xfrm>
        </p:grpSpPr>
        <p:sp>
          <p:nvSpPr>
            <p:cNvPr id="734" name="圆角矩形"/>
            <p:cNvSpPr/>
            <p:nvPr/>
          </p:nvSpPr>
          <p:spPr>
            <a:xfrm>
              <a:off x="0" y="0"/>
              <a:ext cx="1919766" cy="575931"/>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735" name="HSBC/…"/>
            <p:cNvSpPr txBox="1"/>
            <p:nvPr/>
          </p:nvSpPr>
          <p:spPr>
            <a:xfrm>
              <a:off x="73834" y="-4420"/>
              <a:ext cx="1772098" cy="5847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p>
              <a:pPr algn="ctr">
                <a:defRPr sz="1600" b="1">
                  <a:solidFill>
                    <a:srgbClr val="FFFFFF"/>
                  </a:solidFill>
                </a:defRPr>
              </a:pPr>
              <a:r>
                <a:rPr sz="1500"/>
                <a:t>HSBC/</a:t>
              </a:r>
            </a:p>
            <a:p>
              <a:pPr algn="ctr">
                <a:defRPr sz="1600" b="1">
                  <a:solidFill>
                    <a:srgbClr val="FFFFFF"/>
                  </a:solidFill>
                </a:defRPr>
              </a:pPr>
              <a:r>
                <a:rPr sz="1500"/>
                <a:t>Participant Bank</a:t>
              </a:r>
            </a:p>
          </p:txBody>
        </p:sp>
      </p:grpSp>
      <p:sp>
        <p:nvSpPr>
          <p:cNvPr id="737" name="直接箭头连接符 109"/>
          <p:cNvSpPr/>
          <p:nvPr/>
        </p:nvSpPr>
        <p:spPr>
          <a:xfrm flipV="1">
            <a:off x="6291248" y="2956641"/>
            <a:ext cx="1" cy="1286523"/>
          </a:xfrm>
          <a:prstGeom prst="line">
            <a:avLst/>
          </a:prstGeom>
          <a:ln w="19050">
            <a:solidFill>
              <a:srgbClr val="334152"/>
            </a:solidFill>
            <a:tailEnd type="triangle"/>
          </a:ln>
        </p:spPr>
        <p:txBody>
          <a:bodyPr lIns="42862" rIns="42862" anchor="ctr"/>
          <a:lstStyle/>
          <a:p>
            <a:endParaRPr sz="1688"/>
          </a:p>
        </p:txBody>
      </p:sp>
      <p:sp>
        <p:nvSpPr>
          <p:cNvPr id="738" name="直接箭头连接符 110"/>
          <p:cNvSpPr/>
          <p:nvPr/>
        </p:nvSpPr>
        <p:spPr>
          <a:xfrm flipV="1">
            <a:off x="6450349" y="2994657"/>
            <a:ext cx="1" cy="1248505"/>
          </a:xfrm>
          <a:prstGeom prst="line">
            <a:avLst/>
          </a:prstGeom>
          <a:ln w="19050">
            <a:solidFill>
              <a:srgbClr val="334152"/>
            </a:solidFill>
            <a:headEnd type="triangle"/>
          </a:ln>
        </p:spPr>
        <p:txBody>
          <a:bodyPr lIns="42862" rIns="42862" anchor="ctr"/>
          <a:lstStyle/>
          <a:p>
            <a:endParaRPr sz="1688"/>
          </a:p>
        </p:txBody>
      </p:sp>
      <p:sp>
        <p:nvSpPr>
          <p:cNvPr id="739" name="直接箭头连接符 111"/>
          <p:cNvSpPr/>
          <p:nvPr/>
        </p:nvSpPr>
        <p:spPr>
          <a:xfrm flipH="1" flipV="1">
            <a:off x="8991574" y="2949703"/>
            <a:ext cx="4897" cy="1207499"/>
          </a:xfrm>
          <a:prstGeom prst="line">
            <a:avLst/>
          </a:prstGeom>
          <a:ln w="19050">
            <a:solidFill>
              <a:srgbClr val="334152"/>
            </a:solidFill>
            <a:tailEnd type="triangle"/>
          </a:ln>
        </p:spPr>
        <p:txBody>
          <a:bodyPr lIns="42862" rIns="42862" anchor="ctr"/>
          <a:lstStyle/>
          <a:p>
            <a:endParaRPr sz="1688"/>
          </a:p>
        </p:txBody>
      </p:sp>
      <p:sp>
        <p:nvSpPr>
          <p:cNvPr id="740" name="直接箭头连接符 112"/>
          <p:cNvSpPr/>
          <p:nvPr/>
        </p:nvSpPr>
        <p:spPr>
          <a:xfrm flipV="1">
            <a:off x="9150675" y="2987719"/>
            <a:ext cx="1" cy="1256931"/>
          </a:xfrm>
          <a:prstGeom prst="line">
            <a:avLst/>
          </a:prstGeom>
          <a:ln w="19050">
            <a:solidFill>
              <a:srgbClr val="334152"/>
            </a:solidFill>
            <a:headEnd type="triangle"/>
          </a:ln>
        </p:spPr>
        <p:txBody>
          <a:bodyPr lIns="42862" rIns="42862" anchor="ctr"/>
          <a:lstStyle/>
          <a:p>
            <a:endParaRPr sz="1688"/>
          </a:p>
        </p:txBody>
      </p:sp>
      <p:sp>
        <p:nvSpPr>
          <p:cNvPr id="741" name="矩形: 圆角 123"/>
          <p:cNvSpPr/>
          <p:nvPr/>
        </p:nvSpPr>
        <p:spPr>
          <a:xfrm>
            <a:off x="3133151" y="2110255"/>
            <a:ext cx="1720288" cy="604505"/>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746" name="组合 117"/>
          <p:cNvGrpSpPr/>
          <p:nvPr/>
        </p:nvGrpSpPr>
        <p:grpSpPr>
          <a:xfrm>
            <a:off x="3755087" y="1765561"/>
            <a:ext cx="503939" cy="467944"/>
            <a:chOff x="0" y="0"/>
            <a:chExt cx="537534" cy="499139"/>
          </a:xfrm>
        </p:grpSpPr>
        <p:sp>
          <p:nvSpPr>
            <p:cNvPr id="742" name="Freeform 136"/>
            <p:cNvSpPr/>
            <p:nvPr/>
          </p:nvSpPr>
          <p:spPr>
            <a:xfrm>
              <a:off x="170406" y="-1"/>
              <a:ext cx="367129" cy="280098"/>
            </a:xfrm>
            <a:custGeom>
              <a:avLst/>
              <a:gdLst/>
              <a:ahLst/>
              <a:cxnLst>
                <a:cxn ang="0">
                  <a:pos x="wd2" y="hd2"/>
                </a:cxn>
                <a:cxn ang="5400000">
                  <a:pos x="wd2" y="hd2"/>
                </a:cxn>
                <a:cxn ang="10800000">
                  <a:pos x="wd2" y="hd2"/>
                </a:cxn>
                <a:cxn ang="16200000">
                  <a:pos x="wd2" y="hd2"/>
                </a:cxn>
              </a:cxnLst>
              <a:rect l="0" t="0" r="r" b="b"/>
              <a:pathLst>
                <a:path w="21600" h="21600" extrusionOk="0">
                  <a:moveTo>
                    <a:pt x="19684" y="0"/>
                  </a:moveTo>
                  <a:cubicBezTo>
                    <a:pt x="1916" y="0"/>
                    <a:pt x="1916" y="0"/>
                    <a:pt x="1916" y="0"/>
                  </a:cubicBezTo>
                  <a:cubicBezTo>
                    <a:pt x="871" y="0"/>
                    <a:pt x="0" y="977"/>
                    <a:pt x="0" y="2150"/>
                  </a:cubicBezTo>
                  <a:cubicBezTo>
                    <a:pt x="0" y="14954"/>
                    <a:pt x="0" y="14954"/>
                    <a:pt x="0" y="14954"/>
                  </a:cubicBezTo>
                  <a:cubicBezTo>
                    <a:pt x="0" y="16127"/>
                    <a:pt x="871" y="17006"/>
                    <a:pt x="1916" y="17006"/>
                  </a:cubicBezTo>
                  <a:cubicBezTo>
                    <a:pt x="2874" y="17006"/>
                    <a:pt x="2874" y="17006"/>
                    <a:pt x="2874" y="17006"/>
                  </a:cubicBezTo>
                  <a:cubicBezTo>
                    <a:pt x="523" y="21600"/>
                    <a:pt x="523" y="21600"/>
                    <a:pt x="523" y="21600"/>
                  </a:cubicBezTo>
                  <a:cubicBezTo>
                    <a:pt x="7577" y="17006"/>
                    <a:pt x="7577" y="17006"/>
                    <a:pt x="7577" y="17006"/>
                  </a:cubicBezTo>
                  <a:cubicBezTo>
                    <a:pt x="19684" y="17006"/>
                    <a:pt x="19684" y="17006"/>
                    <a:pt x="19684" y="17006"/>
                  </a:cubicBezTo>
                  <a:cubicBezTo>
                    <a:pt x="20729" y="17006"/>
                    <a:pt x="21600" y="16127"/>
                    <a:pt x="21600" y="14954"/>
                  </a:cubicBezTo>
                  <a:cubicBezTo>
                    <a:pt x="21600" y="2150"/>
                    <a:pt x="21600" y="2150"/>
                    <a:pt x="21600" y="2150"/>
                  </a:cubicBezTo>
                  <a:cubicBezTo>
                    <a:pt x="21600" y="977"/>
                    <a:pt x="20729" y="0"/>
                    <a:pt x="19684" y="0"/>
                  </a:cubicBezTo>
                  <a:close/>
                  <a:moveTo>
                    <a:pt x="19858" y="13390"/>
                  </a:moveTo>
                  <a:cubicBezTo>
                    <a:pt x="19858" y="14367"/>
                    <a:pt x="19161" y="15052"/>
                    <a:pt x="18290" y="15052"/>
                  </a:cubicBezTo>
                  <a:cubicBezTo>
                    <a:pt x="10800" y="15052"/>
                    <a:pt x="10800" y="15052"/>
                    <a:pt x="10800" y="15052"/>
                  </a:cubicBezTo>
                  <a:cubicBezTo>
                    <a:pt x="3223" y="15052"/>
                    <a:pt x="3223" y="15052"/>
                    <a:pt x="3223" y="15052"/>
                  </a:cubicBezTo>
                  <a:cubicBezTo>
                    <a:pt x="2352" y="15052"/>
                    <a:pt x="1655" y="14367"/>
                    <a:pt x="1655" y="13390"/>
                  </a:cubicBezTo>
                  <a:cubicBezTo>
                    <a:pt x="1655" y="3616"/>
                    <a:pt x="1655" y="3616"/>
                    <a:pt x="1655" y="3616"/>
                  </a:cubicBezTo>
                  <a:cubicBezTo>
                    <a:pt x="1655" y="2737"/>
                    <a:pt x="2352" y="1955"/>
                    <a:pt x="3223" y="1955"/>
                  </a:cubicBezTo>
                  <a:cubicBezTo>
                    <a:pt x="10800" y="1955"/>
                    <a:pt x="10800" y="1955"/>
                    <a:pt x="10800" y="1955"/>
                  </a:cubicBezTo>
                  <a:cubicBezTo>
                    <a:pt x="18290" y="1955"/>
                    <a:pt x="18290" y="1955"/>
                    <a:pt x="18290" y="1955"/>
                  </a:cubicBezTo>
                  <a:cubicBezTo>
                    <a:pt x="19161" y="1955"/>
                    <a:pt x="19858" y="2737"/>
                    <a:pt x="19858" y="3616"/>
                  </a:cubicBezTo>
                  <a:lnTo>
                    <a:pt x="19858" y="13390"/>
                  </a:lnTo>
                  <a:close/>
                </a:path>
              </a:pathLst>
            </a:custGeom>
            <a:solidFill>
              <a:srgbClr val="808080"/>
            </a:solidFill>
            <a:ln w="12700" cap="flat">
              <a:noFill/>
              <a:miter lim="400000"/>
            </a:ln>
            <a:effectLst/>
          </p:spPr>
          <p:txBody>
            <a:bodyPr wrap="square" lIns="42862" tIns="42862" rIns="42862" bIns="42862" numCol="1" anchor="t">
              <a:noAutofit/>
            </a:bodyPr>
            <a:lstStyle/>
            <a:p>
              <a:pPr>
                <a:defRPr sz="1900"/>
              </a:pPr>
              <a:endParaRPr sz="1781"/>
            </a:p>
          </p:txBody>
        </p:sp>
        <p:sp>
          <p:nvSpPr>
            <p:cNvPr id="743" name="Freeform 137"/>
            <p:cNvSpPr/>
            <p:nvPr/>
          </p:nvSpPr>
          <p:spPr>
            <a:xfrm>
              <a:off x="302597" y="43379"/>
              <a:ext cx="103373" cy="139246"/>
            </a:xfrm>
            <a:custGeom>
              <a:avLst/>
              <a:gdLst/>
              <a:ahLst/>
              <a:cxnLst>
                <a:cxn ang="0">
                  <a:pos x="wd2" y="hd2"/>
                </a:cxn>
                <a:cxn ang="5400000">
                  <a:pos x="wd2" y="hd2"/>
                </a:cxn>
                <a:cxn ang="10800000">
                  <a:pos x="wd2" y="hd2"/>
                </a:cxn>
                <a:cxn ang="16200000">
                  <a:pos x="wd2" y="hd2"/>
                </a:cxn>
              </a:cxnLst>
              <a:rect l="0" t="0" r="r" b="b"/>
              <a:pathLst>
                <a:path w="21600" h="21600" extrusionOk="0">
                  <a:moveTo>
                    <a:pt x="19131" y="10015"/>
                  </a:moveTo>
                  <a:cubicBezTo>
                    <a:pt x="18206" y="9622"/>
                    <a:pt x="17280" y="9425"/>
                    <a:pt x="16354" y="9229"/>
                  </a:cubicBezTo>
                  <a:cubicBezTo>
                    <a:pt x="15120" y="9033"/>
                    <a:pt x="13886" y="8640"/>
                    <a:pt x="12034" y="8444"/>
                  </a:cubicBezTo>
                  <a:cubicBezTo>
                    <a:pt x="12034" y="4124"/>
                    <a:pt x="12034" y="4124"/>
                    <a:pt x="12034" y="4124"/>
                  </a:cubicBezTo>
                  <a:cubicBezTo>
                    <a:pt x="13886" y="4320"/>
                    <a:pt x="15120" y="4909"/>
                    <a:pt x="15429" y="5891"/>
                  </a:cubicBezTo>
                  <a:cubicBezTo>
                    <a:pt x="15737" y="6676"/>
                    <a:pt x="16663" y="7069"/>
                    <a:pt x="18206" y="7069"/>
                  </a:cubicBezTo>
                  <a:cubicBezTo>
                    <a:pt x="18823" y="7069"/>
                    <a:pt x="19440" y="6873"/>
                    <a:pt x="20057" y="6676"/>
                  </a:cubicBezTo>
                  <a:cubicBezTo>
                    <a:pt x="20366" y="6284"/>
                    <a:pt x="20674" y="6087"/>
                    <a:pt x="20674" y="5695"/>
                  </a:cubicBezTo>
                  <a:cubicBezTo>
                    <a:pt x="20674" y="5302"/>
                    <a:pt x="20674" y="5105"/>
                    <a:pt x="20057" y="4713"/>
                  </a:cubicBezTo>
                  <a:cubicBezTo>
                    <a:pt x="19749" y="4320"/>
                    <a:pt x="19440" y="3927"/>
                    <a:pt x="18823" y="3535"/>
                  </a:cubicBezTo>
                  <a:cubicBezTo>
                    <a:pt x="17897" y="3142"/>
                    <a:pt x="16971" y="2749"/>
                    <a:pt x="16046" y="2553"/>
                  </a:cubicBezTo>
                  <a:cubicBezTo>
                    <a:pt x="14811" y="2160"/>
                    <a:pt x="13577" y="2160"/>
                    <a:pt x="12034" y="1964"/>
                  </a:cubicBezTo>
                  <a:cubicBezTo>
                    <a:pt x="12034" y="982"/>
                    <a:pt x="12034" y="982"/>
                    <a:pt x="12034" y="982"/>
                  </a:cubicBezTo>
                  <a:cubicBezTo>
                    <a:pt x="12034" y="393"/>
                    <a:pt x="11726" y="0"/>
                    <a:pt x="10800" y="0"/>
                  </a:cubicBezTo>
                  <a:cubicBezTo>
                    <a:pt x="9874" y="0"/>
                    <a:pt x="9566" y="393"/>
                    <a:pt x="9566" y="982"/>
                  </a:cubicBezTo>
                  <a:cubicBezTo>
                    <a:pt x="9566" y="1964"/>
                    <a:pt x="9566" y="1964"/>
                    <a:pt x="9566" y="1964"/>
                  </a:cubicBezTo>
                  <a:cubicBezTo>
                    <a:pt x="6789" y="2160"/>
                    <a:pt x="4629" y="2553"/>
                    <a:pt x="3086" y="3338"/>
                  </a:cubicBezTo>
                  <a:cubicBezTo>
                    <a:pt x="1543" y="4124"/>
                    <a:pt x="617" y="5105"/>
                    <a:pt x="617" y="6284"/>
                  </a:cubicBezTo>
                  <a:cubicBezTo>
                    <a:pt x="617" y="7265"/>
                    <a:pt x="1234" y="8051"/>
                    <a:pt x="1851" y="8640"/>
                  </a:cubicBezTo>
                  <a:cubicBezTo>
                    <a:pt x="2777" y="9229"/>
                    <a:pt x="3703" y="9622"/>
                    <a:pt x="4937" y="10015"/>
                  </a:cubicBezTo>
                  <a:cubicBezTo>
                    <a:pt x="6171" y="10211"/>
                    <a:pt x="7714" y="10604"/>
                    <a:pt x="9566" y="10800"/>
                  </a:cubicBezTo>
                  <a:cubicBezTo>
                    <a:pt x="9566" y="15709"/>
                    <a:pt x="9566" y="15709"/>
                    <a:pt x="9566" y="15709"/>
                  </a:cubicBezTo>
                  <a:cubicBezTo>
                    <a:pt x="8640" y="15513"/>
                    <a:pt x="8023" y="15316"/>
                    <a:pt x="7406" y="15120"/>
                  </a:cubicBezTo>
                  <a:cubicBezTo>
                    <a:pt x="6789" y="14924"/>
                    <a:pt x="6480" y="14531"/>
                    <a:pt x="6171" y="14335"/>
                  </a:cubicBezTo>
                  <a:cubicBezTo>
                    <a:pt x="5863" y="13942"/>
                    <a:pt x="5554" y="13549"/>
                    <a:pt x="5246" y="12960"/>
                  </a:cubicBezTo>
                  <a:cubicBezTo>
                    <a:pt x="4937" y="12764"/>
                    <a:pt x="4629" y="12567"/>
                    <a:pt x="4320" y="12371"/>
                  </a:cubicBezTo>
                  <a:cubicBezTo>
                    <a:pt x="3703" y="12175"/>
                    <a:pt x="3394" y="12175"/>
                    <a:pt x="2777" y="12175"/>
                  </a:cubicBezTo>
                  <a:cubicBezTo>
                    <a:pt x="1851" y="12175"/>
                    <a:pt x="1234" y="12175"/>
                    <a:pt x="617" y="12567"/>
                  </a:cubicBezTo>
                  <a:cubicBezTo>
                    <a:pt x="309" y="12764"/>
                    <a:pt x="0" y="13156"/>
                    <a:pt x="0" y="13549"/>
                  </a:cubicBezTo>
                  <a:cubicBezTo>
                    <a:pt x="0" y="13942"/>
                    <a:pt x="0" y="14335"/>
                    <a:pt x="617" y="14924"/>
                  </a:cubicBezTo>
                  <a:cubicBezTo>
                    <a:pt x="926" y="15316"/>
                    <a:pt x="1543" y="15709"/>
                    <a:pt x="2160" y="16298"/>
                  </a:cubicBezTo>
                  <a:cubicBezTo>
                    <a:pt x="3086" y="16691"/>
                    <a:pt x="4011" y="17084"/>
                    <a:pt x="5246" y="17280"/>
                  </a:cubicBezTo>
                  <a:cubicBezTo>
                    <a:pt x="6480" y="17673"/>
                    <a:pt x="8023" y="17869"/>
                    <a:pt x="9566" y="17869"/>
                  </a:cubicBezTo>
                  <a:cubicBezTo>
                    <a:pt x="9566" y="20815"/>
                    <a:pt x="9566" y="20815"/>
                    <a:pt x="9566" y="20815"/>
                  </a:cubicBezTo>
                  <a:cubicBezTo>
                    <a:pt x="9566" y="21011"/>
                    <a:pt x="9566" y="21207"/>
                    <a:pt x="9874" y="21404"/>
                  </a:cubicBezTo>
                  <a:cubicBezTo>
                    <a:pt x="10183" y="21600"/>
                    <a:pt x="10491" y="21600"/>
                    <a:pt x="10800" y="21600"/>
                  </a:cubicBezTo>
                  <a:cubicBezTo>
                    <a:pt x="11417" y="21600"/>
                    <a:pt x="11726" y="21600"/>
                    <a:pt x="12034" y="21404"/>
                  </a:cubicBezTo>
                  <a:cubicBezTo>
                    <a:pt x="12034" y="21207"/>
                    <a:pt x="12034" y="20815"/>
                    <a:pt x="12034" y="20422"/>
                  </a:cubicBezTo>
                  <a:cubicBezTo>
                    <a:pt x="12034" y="17869"/>
                    <a:pt x="12034" y="17869"/>
                    <a:pt x="12034" y="17869"/>
                  </a:cubicBezTo>
                  <a:cubicBezTo>
                    <a:pt x="14194" y="17869"/>
                    <a:pt x="15737" y="17476"/>
                    <a:pt x="17280" y="17084"/>
                  </a:cubicBezTo>
                  <a:cubicBezTo>
                    <a:pt x="18823" y="16691"/>
                    <a:pt x="19749" y="16102"/>
                    <a:pt x="20674" y="15316"/>
                  </a:cubicBezTo>
                  <a:cubicBezTo>
                    <a:pt x="21291" y="14727"/>
                    <a:pt x="21600" y="13942"/>
                    <a:pt x="21600" y="13156"/>
                  </a:cubicBezTo>
                  <a:cubicBezTo>
                    <a:pt x="21600" y="12567"/>
                    <a:pt x="21291" y="11978"/>
                    <a:pt x="20983" y="11389"/>
                  </a:cubicBezTo>
                  <a:cubicBezTo>
                    <a:pt x="20366" y="10800"/>
                    <a:pt x="19749" y="10407"/>
                    <a:pt x="19131" y="10015"/>
                  </a:cubicBezTo>
                  <a:close/>
                  <a:moveTo>
                    <a:pt x="9566" y="8051"/>
                  </a:moveTo>
                  <a:cubicBezTo>
                    <a:pt x="8331" y="7855"/>
                    <a:pt x="7406" y="7658"/>
                    <a:pt x="6789" y="7265"/>
                  </a:cubicBezTo>
                  <a:cubicBezTo>
                    <a:pt x="6171" y="7069"/>
                    <a:pt x="5863" y="6676"/>
                    <a:pt x="5863" y="6087"/>
                  </a:cubicBezTo>
                  <a:cubicBezTo>
                    <a:pt x="5863" y="5498"/>
                    <a:pt x="6171" y="5105"/>
                    <a:pt x="6789" y="4713"/>
                  </a:cubicBezTo>
                  <a:cubicBezTo>
                    <a:pt x="7406" y="4516"/>
                    <a:pt x="8331" y="4320"/>
                    <a:pt x="9566" y="4124"/>
                  </a:cubicBezTo>
                  <a:lnTo>
                    <a:pt x="9566" y="8051"/>
                  </a:lnTo>
                  <a:close/>
                  <a:moveTo>
                    <a:pt x="15429" y="14924"/>
                  </a:moveTo>
                  <a:cubicBezTo>
                    <a:pt x="14811" y="15316"/>
                    <a:pt x="13577" y="15709"/>
                    <a:pt x="12034" y="15905"/>
                  </a:cubicBezTo>
                  <a:cubicBezTo>
                    <a:pt x="12034" y="11193"/>
                    <a:pt x="12034" y="11193"/>
                    <a:pt x="12034" y="11193"/>
                  </a:cubicBezTo>
                  <a:cubicBezTo>
                    <a:pt x="13577" y="11389"/>
                    <a:pt x="14811" y="11782"/>
                    <a:pt x="15429" y="11978"/>
                  </a:cubicBezTo>
                  <a:cubicBezTo>
                    <a:pt x="16046" y="12371"/>
                    <a:pt x="16663" y="12960"/>
                    <a:pt x="16663" y="13549"/>
                  </a:cubicBezTo>
                  <a:cubicBezTo>
                    <a:pt x="16663" y="13942"/>
                    <a:pt x="16046" y="14531"/>
                    <a:pt x="15429" y="14924"/>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744" name="Freeform 138"/>
            <p:cNvSpPr/>
            <p:nvPr/>
          </p:nvSpPr>
          <p:spPr>
            <a:xfrm>
              <a:off x="-1" y="292411"/>
              <a:ext cx="182313" cy="206729"/>
            </a:xfrm>
            <a:custGeom>
              <a:avLst/>
              <a:gdLst/>
              <a:ahLst/>
              <a:cxnLst>
                <a:cxn ang="0">
                  <a:pos x="wd2" y="hd2"/>
                </a:cxn>
                <a:cxn ang="5400000">
                  <a:pos x="wd2" y="hd2"/>
                </a:cxn>
                <a:cxn ang="10800000">
                  <a:pos x="wd2" y="hd2"/>
                </a:cxn>
                <a:cxn ang="16200000">
                  <a:pos x="wd2" y="hd2"/>
                </a:cxn>
              </a:cxnLst>
              <a:rect l="0" t="0" r="r" b="b"/>
              <a:pathLst>
                <a:path w="21600" h="21215" extrusionOk="0">
                  <a:moveTo>
                    <a:pt x="10888" y="5"/>
                  </a:moveTo>
                  <a:cubicBezTo>
                    <a:pt x="19317" y="9244"/>
                    <a:pt x="19317" y="9244"/>
                    <a:pt x="19317" y="9244"/>
                  </a:cubicBezTo>
                  <a:cubicBezTo>
                    <a:pt x="19317" y="13538"/>
                    <a:pt x="19317" y="13538"/>
                    <a:pt x="19317" y="13538"/>
                  </a:cubicBezTo>
                  <a:cubicBezTo>
                    <a:pt x="12820" y="10675"/>
                    <a:pt x="12820" y="10675"/>
                    <a:pt x="12820" y="10675"/>
                  </a:cubicBezTo>
                  <a:cubicBezTo>
                    <a:pt x="10888" y="5"/>
                    <a:pt x="10888" y="5"/>
                    <a:pt x="10888" y="5"/>
                  </a:cubicBezTo>
                  <a:cubicBezTo>
                    <a:pt x="10888" y="5"/>
                    <a:pt x="0" y="-385"/>
                    <a:pt x="0" y="5210"/>
                  </a:cubicBezTo>
                  <a:cubicBezTo>
                    <a:pt x="0" y="10675"/>
                    <a:pt x="0" y="18092"/>
                    <a:pt x="0" y="18092"/>
                  </a:cubicBezTo>
                  <a:cubicBezTo>
                    <a:pt x="0" y="18092"/>
                    <a:pt x="1229" y="21215"/>
                    <a:pt x="10888" y="21215"/>
                  </a:cubicBezTo>
                  <a:cubicBezTo>
                    <a:pt x="20371" y="21215"/>
                    <a:pt x="21600" y="19133"/>
                    <a:pt x="21600" y="16661"/>
                  </a:cubicBezTo>
                  <a:cubicBezTo>
                    <a:pt x="21600" y="14058"/>
                    <a:pt x="21600" y="10675"/>
                    <a:pt x="21600" y="10675"/>
                  </a:cubicBezTo>
                  <a:cubicBezTo>
                    <a:pt x="21600" y="10675"/>
                    <a:pt x="19141" y="5"/>
                    <a:pt x="10888" y="5"/>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745" name="Oval 139"/>
            <p:cNvSpPr/>
            <p:nvPr/>
          </p:nvSpPr>
          <p:spPr>
            <a:xfrm>
              <a:off x="10649" y="141921"/>
              <a:ext cx="142217" cy="142995"/>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747" name="文本框 47"/>
          <p:cNvSpPr txBox="1"/>
          <p:nvPr/>
        </p:nvSpPr>
        <p:spPr>
          <a:xfrm>
            <a:off x="3018343" y="2205655"/>
            <a:ext cx="1971207" cy="409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p>
            <a:pPr algn="ctr">
              <a:defRPr sz="1100" b="1">
                <a:solidFill>
                  <a:srgbClr val="0D0D0D"/>
                </a:solidFill>
              </a:defRPr>
            </a:pPr>
            <a:r>
              <a:rPr sz="1031"/>
              <a:t>Upload Documents</a:t>
            </a:r>
          </a:p>
          <a:p>
            <a:pPr algn="ctr">
              <a:defRPr sz="1100" b="1">
                <a:solidFill>
                  <a:srgbClr val="0D0D0D"/>
                </a:solidFill>
              </a:defRPr>
            </a:pPr>
            <a:r>
              <a:rPr sz="1031"/>
              <a:t>Apply AR Financing</a:t>
            </a:r>
          </a:p>
        </p:txBody>
      </p:sp>
      <p:sp>
        <p:nvSpPr>
          <p:cNvPr id="748" name="Freeform 101"/>
          <p:cNvSpPr/>
          <p:nvPr/>
        </p:nvSpPr>
        <p:spPr>
          <a:xfrm>
            <a:off x="8954204" y="5154813"/>
            <a:ext cx="377173" cy="430836"/>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808080"/>
          </a:solidFill>
          <a:ln w="12700">
            <a:miter lim="400000"/>
          </a:ln>
        </p:spPr>
        <p:txBody>
          <a:bodyPr lIns="42862" rIns="42862"/>
          <a:lstStyle/>
          <a:p>
            <a:pPr defTabSz="1218582">
              <a:defRPr sz="5100"/>
            </a:pPr>
            <a:endParaRPr sz="4781"/>
          </a:p>
        </p:txBody>
      </p:sp>
      <p:sp>
        <p:nvSpPr>
          <p:cNvPr id="749" name="Freeform 101"/>
          <p:cNvSpPr/>
          <p:nvPr/>
        </p:nvSpPr>
        <p:spPr>
          <a:xfrm>
            <a:off x="8957954" y="4504828"/>
            <a:ext cx="377173" cy="430836"/>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808080"/>
          </a:solidFill>
          <a:ln w="12700">
            <a:miter lim="400000"/>
          </a:ln>
        </p:spPr>
        <p:txBody>
          <a:bodyPr lIns="42862" rIns="42862"/>
          <a:lstStyle/>
          <a:p>
            <a:pPr defTabSz="1218582">
              <a:defRPr sz="5100"/>
            </a:pPr>
            <a:endParaRPr sz="4781"/>
          </a:p>
        </p:txBody>
      </p:sp>
      <p:sp>
        <p:nvSpPr>
          <p:cNvPr id="750" name="Freeform 101"/>
          <p:cNvSpPr/>
          <p:nvPr/>
        </p:nvSpPr>
        <p:spPr>
          <a:xfrm>
            <a:off x="8955658" y="5855520"/>
            <a:ext cx="377173" cy="430836"/>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808080"/>
          </a:solidFill>
          <a:ln w="12700">
            <a:miter lim="400000"/>
          </a:ln>
        </p:spPr>
        <p:txBody>
          <a:bodyPr lIns="42862" rIns="42862"/>
          <a:lstStyle/>
          <a:p>
            <a:pPr defTabSz="1218582">
              <a:defRPr sz="5100"/>
            </a:pPr>
            <a:endParaRPr sz="4781"/>
          </a:p>
        </p:txBody>
      </p:sp>
      <p:sp>
        <p:nvSpPr>
          <p:cNvPr id="751" name="矩形: 圆角 140"/>
          <p:cNvSpPr/>
          <p:nvPr/>
        </p:nvSpPr>
        <p:spPr>
          <a:xfrm>
            <a:off x="7113328" y="2470862"/>
            <a:ext cx="1207134" cy="515371"/>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sp>
        <p:nvSpPr>
          <p:cNvPr id="752" name="文本框 50"/>
          <p:cNvSpPr txBox="1"/>
          <p:nvPr/>
        </p:nvSpPr>
        <p:spPr>
          <a:xfrm>
            <a:off x="6745072" y="2893862"/>
            <a:ext cx="1957638"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b="1"/>
            </a:lvl1pPr>
          </a:lstStyle>
          <a:p>
            <a:r>
              <a:rPr sz="1031"/>
              <a:t> Return Financing Results</a:t>
            </a:r>
          </a:p>
        </p:txBody>
      </p:sp>
      <p:sp>
        <p:nvSpPr>
          <p:cNvPr id="753" name="Freeform 329"/>
          <p:cNvSpPr/>
          <p:nvPr/>
        </p:nvSpPr>
        <p:spPr>
          <a:xfrm>
            <a:off x="7377890" y="2561641"/>
            <a:ext cx="627437" cy="3461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185" y="19035"/>
                </a:moveTo>
                <a:lnTo>
                  <a:pt x="1341" y="19035"/>
                </a:lnTo>
                <a:lnTo>
                  <a:pt x="1341" y="2655"/>
                </a:lnTo>
                <a:lnTo>
                  <a:pt x="20185" y="2655"/>
                </a:lnTo>
                <a:lnTo>
                  <a:pt x="20185" y="19035"/>
                </a:lnTo>
                <a:close/>
              </a:path>
            </a:pathLst>
          </a:custGeom>
          <a:solidFill>
            <a:srgbClr val="C00000"/>
          </a:solidFill>
          <a:ln w="12700">
            <a:miter lim="400000"/>
          </a:ln>
        </p:spPr>
        <p:txBody>
          <a:bodyPr lIns="42862" rIns="42862"/>
          <a:lstStyle/>
          <a:p>
            <a:pPr>
              <a:defRPr sz="1900"/>
            </a:pPr>
            <a:endParaRPr sz="1781"/>
          </a:p>
        </p:txBody>
      </p:sp>
      <p:sp>
        <p:nvSpPr>
          <p:cNvPr id="754" name="Freeform 330"/>
          <p:cNvSpPr/>
          <p:nvPr/>
        </p:nvSpPr>
        <p:spPr>
          <a:xfrm>
            <a:off x="7614441" y="2640251"/>
            <a:ext cx="136306" cy="197608"/>
          </a:xfrm>
          <a:custGeom>
            <a:avLst/>
            <a:gdLst/>
            <a:ahLst/>
            <a:cxnLst>
              <a:cxn ang="0">
                <a:pos x="wd2" y="hd2"/>
              </a:cxn>
              <a:cxn ang="5400000">
                <a:pos x="wd2" y="hd2"/>
              </a:cxn>
              <a:cxn ang="10800000">
                <a:pos x="wd2" y="hd2"/>
              </a:cxn>
              <a:cxn ang="16200000">
                <a:pos x="wd2" y="hd2"/>
              </a:cxn>
            </a:cxnLst>
            <a:rect l="0" t="0" r="r" b="b"/>
            <a:pathLst>
              <a:path w="21600" h="21600" extrusionOk="0">
                <a:moveTo>
                  <a:pt x="2160" y="16014"/>
                </a:moveTo>
                <a:cubicBezTo>
                  <a:pt x="2970" y="16572"/>
                  <a:pt x="4050" y="16945"/>
                  <a:pt x="5400" y="17131"/>
                </a:cubicBezTo>
                <a:cubicBezTo>
                  <a:pt x="6480" y="17503"/>
                  <a:pt x="7830" y="17690"/>
                  <a:pt x="9450" y="17690"/>
                </a:cubicBezTo>
                <a:cubicBezTo>
                  <a:pt x="9450" y="20483"/>
                  <a:pt x="9450" y="20483"/>
                  <a:pt x="9450" y="20483"/>
                </a:cubicBezTo>
                <a:cubicBezTo>
                  <a:pt x="9450" y="20855"/>
                  <a:pt x="9720" y="21041"/>
                  <a:pt x="9720" y="21228"/>
                </a:cubicBezTo>
                <a:cubicBezTo>
                  <a:pt x="9990" y="21414"/>
                  <a:pt x="10260" y="21600"/>
                  <a:pt x="10800" y="21600"/>
                </a:cubicBezTo>
                <a:cubicBezTo>
                  <a:pt x="11340" y="21600"/>
                  <a:pt x="11880" y="21414"/>
                  <a:pt x="11880" y="21228"/>
                </a:cubicBezTo>
                <a:cubicBezTo>
                  <a:pt x="12150" y="21041"/>
                  <a:pt x="12150" y="20669"/>
                  <a:pt x="12150" y="20297"/>
                </a:cubicBezTo>
                <a:cubicBezTo>
                  <a:pt x="12150" y="17690"/>
                  <a:pt x="12150" y="17690"/>
                  <a:pt x="12150" y="17690"/>
                </a:cubicBezTo>
                <a:cubicBezTo>
                  <a:pt x="14040" y="17690"/>
                  <a:pt x="15930" y="17317"/>
                  <a:pt x="17280" y="16945"/>
                </a:cubicBezTo>
                <a:cubicBezTo>
                  <a:pt x="18630" y="16572"/>
                  <a:pt x="19710" y="16014"/>
                  <a:pt x="20520" y="15269"/>
                </a:cubicBezTo>
                <a:cubicBezTo>
                  <a:pt x="21330" y="14524"/>
                  <a:pt x="21600" y="13779"/>
                  <a:pt x="21600" y="13034"/>
                </a:cubicBezTo>
                <a:cubicBezTo>
                  <a:pt x="21600" y="12290"/>
                  <a:pt x="21330" y="11731"/>
                  <a:pt x="20790" y="11172"/>
                </a:cubicBezTo>
                <a:cubicBezTo>
                  <a:pt x="20520" y="10800"/>
                  <a:pt x="19710" y="10241"/>
                  <a:pt x="18900" y="9869"/>
                </a:cubicBezTo>
                <a:cubicBezTo>
                  <a:pt x="18090" y="9497"/>
                  <a:pt x="17280" y="9310"/>
                  <a:pt x="16200" y="9124"/>
                </a:cubicBezTo>
                <a:cubicBezTo>
                  <a:pt x="15120" y="8938"/>
                  <a:pt x="13770" y="8566"/>
                  <a:pt x="12150" y="8379"/>
                </a:cubicBezTo>
                <a:cubicBezTo>
                  <a:pt x="12150" y="4097"/>
                  <a:pt x="12150" y="4097"/>
                  <a:pt x="12150" y="4097"/>
                </a:cubicBezTo>
                <a:cubicBezTo>
                  <a:pt x="13770" y="4283"/>
                  <a:pt x="14850" y="4841"/>
                  <a:pt x="15390" y="5772"/>
                </a:cubicBezTo>
                <a:cubicBezTo>
                  <a:pt x="15930" y="6517"/>
                  <a:pt x="16740" y="6890"/>
                  <a:pt x="18090" y="6890"/>
                </a:cubicBezTo>
                <a:cubicBezTo>
                  <a:pt x="18900" y="6890"/>
                  <a:pt x="19440" y="6703"/>
                  <a:pt x="19980" y="6517"/>
                </a:cubicBezTo>
                <a:cubicBezTo>
                  <a:pt x="20520" y="6331"/>
                  <a:pt x="20520" y="5959"/>
                  <a:pt x="20520" y="5586"/>
                </a:cubicBezTo>
                <a:cubicBezTo>
                  <a:pt x="20520" y="5214"/>
                  <a:pt x="20520" y="4841"/>
                  <a:pt x="20250" y="4655"/>
                </a:cubicBezTo>
                <a:cubicBezTo>
                  <a:pt x="19710" y="4097"/>
                  <a:pt x="19440" y="3910"/>
                  <a:pt x="18630" y="3538"/>
                </a:cubicBezTo>
                <a:cubicBezTo>
                  <a:pt x="17820" y="2979"/>
                  <a:pt x="17010" y="2607"/>
                  <a:pt x="15930" y="2421"/>
                </a:cubicBezTo>
                <a:cubicBezTo>
                  <a:pt x="14850" y="2234"/>
                  <a:pt x="13500" y="2048"/>
                  <a:pt x="12150" y="2048"/>
                </a:cubicBezTo>
                <a:cubicBezTo>
                  <a:pt x="12150" y="745"/>
                  <a:pt x="12150" y="745"/>
                  <a:pt x="12150" y="745"/>
                </a:cubicBezTo>
                <a:cubicBezTo>
                  <a:pt x="12150" y="186"/>
                  <a:pt x="11610" y="0"/>
                  <a:pt x="10800" y="0"/>
                </a:cubicBezTo>
                <a:cubicBezTo>
                  <a:pt x="9990" y="0"/>
                  <a:pt x="9450" y="186"/>
                  <a:pt x="9450" y="931"/>
                </a:cubicBezTo>
                <a:cubicBezTo>
                  <a:pt x="9450" y="2048"/>
                  <a:pt x="9450" y="2048"/>
                  <a:pt x="9450" y="2048"/>
                </a:cubicBezTo>
                <a:cubicBezTo>
                  <a:pt x="6750" y="2048"/>
                  <a:pt x="4590" y="2607"/>
                  <a:pt x="2970" y="3352"/>
                </a:cubicBezTo>
                <a:cubicBezTo>
                  <a:pt x="1350" y="4097"/>
                  <a:pt x="810" y="5028"/>
                  <a:pt x="810" y="6331"/>
                </a:cubicBezTo>
                <a:cubicBezTo>
                  <a:pt x="810" y="7076"/>
                  <a:pt x="1080" y="8007"/>
                  <a:pt x="1890" y="8566"/>
                </a:cubicBezTo>
                <a:cubicBezTo>
                  <a:pt x="2700" y="9124"/>
                  <a:pt x="3780" y="9497"/>
                  <a:pt x="4860" y="9869"/>
                </a:cubicBezTo>
                <a:cubicBezTo>
                  <a:pt x="6210" y="10241"/>
                  <a:pt x="7560" y="10428"/>
                  <a:pt x="9450" y="10800"/>
                </a:cubicBezTo>
                <a:cubicBezTo>
                  <a:pt x="9450" y="15641"/>
                  <a:pt x="9450" y="15641"/>
                  <a:pt x="9450" y="15641"/>
                </a:cubicBezTo>
                <a:cubicBezTo>
                  <a:pt x="8640" y="15455"/>
                  <a:pt x="7830" y="15269"/>
                  <a:pt x="7290" y="15083"/>
                </a:cubicBezTo>
                <a:cubicBezTo>
                  <a:pt x="6750" y="14710"/>
                  <a:pt x="6210" y="14524"/>
                  <a:pt x="5940" y="14152"/>
                </a:cubicBezTo>
                <a:cubicBezTo>
                  <a:pt x="5670" y="13966"/>
                  <a:pt x="5400" y="13407"/>
                  <a:pt x="5130" y="12848"/>
                </a:cubicBezTo>
                <a:cubicBezTo>
                  <a:pt x="4860" y="12662"/>
                  <a:pt x="4590" y="12476"/>
                  <a:pt x="4320" y="12290"/>
                </a:cubicBezTo>
                <a:cubicBezTo>
                  <a:pt x="3780" y="12103"/>
                  <a:pt x="3240" y="12103"/>
                  <a:pt x="2700" y="12103"/>
                </a:cubicBezTo>
                <a:cubicBezTo>
                  <a:pt x="1890" y="12103"/>
                  <a:pt x="1080" y="12103"/>
                  <a:pt x="540" y="12476"/>
                </a:cubicBezTo>
                <a:cubicBezTo>
                  <a:pt x="270" y="12662"/>
                  <a:pt x="0" y="13034"/>
                  <a:pt x="0" y="13407"/>
                </a:cubicBezTo>
                <a:cubicBezTo>
                  <a:pt x="0" y="13779"/>
                  <a:pt x="0" y="14338"/>
                  <a:pt x="540" y="14710"/>
                </a:cubicBezTo>
                <a:cubicBezTo>
                  <a:pt x="810" y="15269"/>
                  <a:pt x="1350" y="15641"/>
                  <a:pt x="2160" y="16014"/>
                </a:cubicBezTo>
                <a:close/>
                <a:moveTo>
                  <a:pt x="12150" y="11172"/>
                </a:moveTo>
                <a:cubicBezTo>
                  <a:pt x="13500" y="11359"/>
                  <a:pt x="14580" y="11545"/>
                  <a:pt x="15390" y="11917"/>
                </a:cubicBezTo>
                <a:cubicBezTo>
                  <a:pt x="16200" y="12290"/>
                  <a:pt x="16470" y="12662"/>
                  <a:pt x="16470" y="13407"/>
                </a:cubicBezTo>
                <a:cubicBezTo>
                  <a:pt x="16470" y="13966"/>
                  <a:pt x="16200" y="14338"/>
                  <a:pt x="15390" y="14897"/>
                </a:cubicBezTo>
                <a:cubicBezTo>
                  <a:pt x="14580" y="15269"/>
                  <a:pt x="13500" y="15641"/>
                  <a:pt x="12150" y="15641"/>
                </a:cubicBezTo>
                <a:lnTo>
                  <a:pt x="12150" y="11172"/>
                </a:lnTo>
                <a:close/>
                <a:moveTo>
                  <a:pt x="6750" y="7262"/>
                </a:moveTo>
                <a:cubicBezTo>
                  <a:pt x="6210" y="6890"/>
                  <a:pt x="5940" y="6517"/>
                  <a:pt x="5940" y="5959"/>
                </a:cubicBezTo>
                <a:cubicBezTo>
                  <a:pt x="5940" y="5400"/>
                  <a:pt x="6210" y="5028"/>
                  <a:pt x="6750" y="4655"/>
                </a:cubicBezTo>
                <a:cubicBezTo>
                  <a:pt x="7560" y="4469"/>
                  <a:pt x="8370" y="4097"/>
                  <a:pt x="9450" y="3910"/>
                </a:cubicBezTo>
                <a:cubicBezTo>
                  <a:pt x="9450" y="8007"/>
                  <a:pt x="9450" y="8007"/>
                  <a:pt x="9450" y="8007"/>
                </a:cubicBezTo>
                <a:cubicBezTo>
                  <a:pt x="8370" y="7821"/>
                  <a:pt x="7290" y="7448"/>
                  <a:pt x="6750" y="7262"/>
                </a:cubicBezTo>
                <a:close/>
              </a:path>
            </a:pathLst>
          </a:custGeom>
          <a:solidFill>
            <a:srgbClr val="C00000"/>
          </a:solidFill>
          <a:ln w="12700">
            <a:miter lim="400000"/>
          </a:ln>
        </p:spPr>
        <p:txBody>
          <a:bodyPr lIns="42862" rIns="42862"/>
          <a:lstStyle/>
          <a:p>
            <a:pPr>
              <a:defRPr sz="1900"/>
            </a:pPr>
            <a:endParaRPr sz="1781"/>
          </a:p>
        </p:txBody>
      </p:sp>
      <p:sp>
        <p:nvSpPr>
          <p:cNvPr id="755" name="矩形: 圆角 146"/>
          <p:cNvSpPr/>
          <p:nvPr/>
        </p:nvSpPr>
        <p:spPr>
          <a:xfrm>
            <a:off x="3336186" y="3211287"/>
            <a:ext cx="810756" cy="760742"/>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760" name="组合 147"/>
          <p:cNvGrpSpPr/>
          <p:nvPr/>
        </p:nvGrpSpPr>
        <p:grpSpPr>
          <a:xfrm>
            <a:off x="3659449" y="3273392"/>
            <a:ext cx="503939" cy="431948"/>
            <a:chOff x="0" y="0"/>
            <a:chExt cx="537534" cy="460743"/>
          </a:xfrm>
        </p:grpSpPr>
        <p:sp>
          <p:nvSpPr>
            <p:cNvPr id="756" name="Freeform 136"/>
            <p:cNvSpPr/>
            <p:nvPr/>
          </p:nvSpPr>
          <p:spPr>
            <a:xfrm>
              <a:off x="170406" y="0"/>
              <a:ext cx="367129" cy="258551"/>
            </a:xfrm>
            <a:custGeom>
              <a:avLst/>
              <a:gdLst/>
              <a:ahLst/>
              <a:cxnLst>
                <a:cxn ang="0">
                  <a:pos x="wd2" y="hd2"/>
                </a:cxn>
                <a:cxn ang="5400000">
                  <a:pos x="wd2" y="hd2"/>
                </a:cxn>
                <a:cxn ang="10800000">
                  <a:pos x="wd2" y="hd2"/>
                </a:cxn>
                <a:cxn ang="16200000">
                  <a:pos x="wd2" y="hd2"/>
                </a:cxn>
              </a:cxnLst>
              <a:rect l="0" t="0" r="r" b="b"/>
              <a:pathLst>
                <a:path w="21600" h="21600" extrusionOk="0">
                  <a:moveTo>
                    <a:pt x="19684" y="0"/>
                  </a:moveTo>
                  <a:cubicBezTo>
                    <a:pt x="1916" y="0"/>
                    <a:pt x="1916" y="0"/>
                    <a:pt x="1916" y="0"/>
                  </a:cubicBezTo>
                  <a:cubicBezTo>
                    <a:pt x="871" y="0"/>
                    <a:pt x="0" y="977"/>
                    <a:pt x="0" y="2150"/>
                  </a:cubicBezTo>
                  <a:cubicBezTo>
                    <a:pt x="0" y="14954"/>
                    <a:pt x="0" y="14954"/>
                    <a:pt x="0" y="14954"/>
                  </a:cubicBezTo>
                  <a:cubicBezTo>
                    <a:pt x="0" y="16127"/>
                    <a:pt x="871" y="17006"/>
                    <a:pt x="1916" y="17006"/>
                  </a:cubicBezTo>
                  <a:cubicBezTo>
                    <a:pt x="2874" y="17006"/>
                    <a:pt x="2874" y="17006"/>
                    <a:pt x="2874" y="17006"/>
                  </a:cubicBezTo>
                  <a:cubicBezTo>
                    <a:pt x="523" y="21600"/>
                    <a:pt x="523" y="21600"/>
                    <a:pt x="523" y="21600"/>
                  </a:cubicBezTo>
                  <a:cubicBezTo>
                    <a:pt x="7577" y="17006"/>
                    <a:pt x="7577" y="17006"/>
                    <a:pt x="7577" y="17006"/>
                  </a:cubicBezTo>
                  <a:cubicBezTo>
                    <a:pt x="19684" y="17006"/>
                    <a:pt x="19684" y="17006"/>
                    <a:pt x="19684" y="17006"/>
                  </a:cubicBezTo>
                  <a:cubicBezTo>
                    <a:pt x="20729" y="17006"/>
                    <a:pt x="21600" y="16127"/>
                    <a:pt x="21600" y="14954"/>
                  </a:cubicBezTo>
                  <a:cubicBezTo>
                    <a:pt x="21600" y="2150"/>
                    <a:pt x="21600" y="2150"/>
                    <a:pt x="21600" y="2150"/>
                  </a:cubicBezTo>
                  <a:cubicBezTo>
                    <a:pt x="21600" y="977"/>
                    <a:pt x="20729" y="0"/>
                    <a:pt x="19684" y="0"/>
                  </a:cubicBezTo>
                  <a:close/>
                  <a:moveTo>
                    <a:pt x="19858" y="13390"/>
                  </a:moveTo>
                  <a:cubicBezTo>
                    <a:pt x="19858" y="14367"/>
                    <a:pt x="19161" y="15052"/>
                    <a:pt x="18290" y="15052"/>
                  </a:cubicBezTo>
                  <a:cubicBezTo>
                    <a:pt x="10800" y="15052"/>
                    <a:pt x="10800" y="15052"/>
                    <a:pt x="10800" y="15052"/>
                  </a:cubicBezTo>
                  <a:cubicBezTo>
                    <a:pt x="3223" y="15052"/>
                    <a:pt x="3223" y="15052"/>
                    <a:pt x="3223" y="15052"/>
                  </a:cubicBezTo>
                  <a:cubicBezTo>
                    <a:pt x="2352" y="15052"/>
                    <a:pt x="1655" y="14367"/>
                    <a:pt x="1655" y="13390"/>
                  </a:cubicBezTo>
                  <a:cubicBezTo>
                    <a:pt x="1655" y="3616"/>
                    <a:pt x="1655" y="3616"/>
                    <a:pt x="1655" y="3616"/>
                  </a:cubicBezTo>
                  <a:cubicBezTo>
                    <a:pt x="1655" y="2737"/>
                    <a:pt x="2352" y="1955"/>
                    <a:pt x="3223" y="1955"/>
                  </a:cubicBezTo>
                  <a:cubicBezTo>
                    <a:pt x="10800" y="1955"/>
                    <a:pt x="10800" y="1955"/>
                    <a:pt x="10800" y="1955"/>
                  </a:cubicBezTo>
                  <a:cubicBezTo>
                    <a:pt x="18290" y="1955"/>
                    <a:pt x="18290" y="1955"/>
                    <a:pt x="18290" y="1955"/>
                  </a:cubicBezTo>
                  <a:cubicBezTo>
                    <a:pt x="19161" y="1955"/>
                    <a:pt x="19858" y="2737"/>
                    <a:pt x="19858" y="3616"/>
                  </a:cubicBezTo>
                  <a:lnTo>
                    <a:pt x="19858" y="13390"/>
                  </a:lnTo>
                  <a:close/>
                </a:path>
              </a:pathLst>
            </a:custGeom>
            <a:solidFill>
              <a:srgbClr val="808080"/>
            </a:solidFill>
            <a:ln w="12700" cap="flat">
              <a:noFill/>
              <a:miter lim="400000"/>
            </a:ln>
            <a:effectLst/>
          </p:spPr>
          <p:txBody>
            <a:bodyPr wrap="square" lIns="42862" tIns="42862" rIns="42862" bIns="42862" numCol="1" anchor="t">
              <a:noAutofit/>
            </a:bodyPr>
            <a:lstStyle/>
            <a:p>
              <a:pPr>
                <a:defRPr sz="1900"/>
              </a:pPr>
              <a:endParaRPr sz="1781"/>
            </a:p>
          </p:txBody>
        </p:sp>
        <p:sp>
          <p:nvSpPr>
            <p:cNvPr id="757" name="Freeform 137"/>
            <p:cNvSpPr/>
            <p:nvPr/>
          </p:nvSpPr>
          <p:spPr>
            <a:xfrm>
              <a:off x="302597" y="40042"/>
              <a:ext cx="103373" cy="128535"/>
            </a:xfrm>
            <a:custGeom>
              <a:avLst/>
              <a:gdLst/>
              <a:ahLst/>
              <a:cxnLst>
                <a:cxn ang="0">
                  <a:pos x="wd2" y="hd2"/>
                </a:cxn>
                <a:cxn ang="5400000">
                  <a:pos x="wd2" y="hd2"/>
                </a:cxn>
                <a:cxn ang="10800000">
                  <a:pos x="wd2" y="hd2"/>
                </a:cxn>
                <a:cxn ang="16200000">
                  <a:pos x="wd2" y="hd2"/>
                </a:cxn>
              </a:cxnLst>
              <a:rect l="0" t="0" r="r" b="b"/>
              <a:pathLst>
                <a:path w="21600" h="21600" extrusionOk="0">
                  <a:moveTo>
                    <a:pt x="19131" y="10015"/>
                  </a:moveTo>
                  <a:cubicBezTo>
                    <a:pt x="18206" y="9622"/>
                    <a:pt x="17280" y="9425"/>
                    <a:pt x="16354" y="9229"/>
                  </a:cubicBezTo>
                  <a:cubicBezTo>
                    <a:pt x="15120" y="9033"/>
                    <a:pt x="13886" y="8640"/>
                    <a:pt x="12034" y="8444"/>
                  </a:cubicBezTo>
                  <a:cubicBezTo>
                    <a:pt x="12034" y="4124"/>
                    <a:pt x="12034" y="4124"/>
                    <a:pt x="12034" y="4124"/>
                  </a:cubicBezTo>
                  <a:cubicBezTo>
                    <a:pt x="13886" y="4320"/>
                    <a:pt x="15120" y="4909"/>
                    <a:pt x="15429" y="5891"/>
                  </a:cubicBezTo>
                  <a:cubicBezTo>
                    <a:pt x="15737" y="6676"/>
                    <a:pt x="16663" y="7069"/>
                    <a:pt x="18206" y="7069"/>
                  </a:cubicBezTo>
                  <a:cubicBezTo>
                    <a:pt x="18823" y="7069"/>
                    <a:pt x="19440" y="6873"/>
                    <a:pt x="20057" y="6676"/>
                  </a:cubicBezTo>
                  <a:cubicBezTo>
                    <a:pt x="20366" y="6284"/>
                    <a:pt x="20674" y="6087"/>
                    <a:pt x="20674" y="5695"/>
                  </a:cubicBezTo>
                  <a:cubicBezTo>
                    <a:pt x="20674" y="5302"/>
                    <a:pt x="20674" y="5105"/>
                    <a:pt x="20057" y="4713"/>
                  </a:cubicBezTo>
                  <a:cubicBezTo>
                    <a:pt x="19749" y="4320"/>
                    <a:pt x="19440" y="3927"/>
                    <a:pt x="18823" y="3535"/>
                  </a:cubicBezTo>
                  <a:cubicBezTo>
                    <a:pt x="17897" y="3142"/>
                    <a:pt x="16971" y="2749"/>
                    <a:pt x="16046" y="2553"/>
                  </a:cubicBezTo>
                  <a:cubicBezTo>
                    <a:pt x="14811" y="2160"/>
                    <a:pt x="13577" y="2160"/>
                    <a:pt x="12034" y="1964"/>
                  </a:cubicBezTo>
                  <a:cubicBezTo>
                    <a:pt x="12034" y="982"/>
                    <a:pt x="12034" y="982"/>
                    <a:pt x="12034" y="982"/>
                  </a:cubicBezTo>
                  <a:cubicBezTo>
                    <a:pt x="12034" y="393"/>
                    <a:pt x="11726" y="0"/>
                    <a:pt x="10800" y="0"/>
                  </a:cubicBezTo>
                  <a:cubicBezTo>
                    <a:pt x="9874" y="0"/>
                    <a:pt x="9566" y="393"/>
                    <a:pt x="9566" y="982"/>
                  </a:cubicBezTo>
                  <a:cubicBezTo>
                    <a:pt x="9566" y="1964"/>
                    <a:pt x="9566" y="1964"/>
                    <a:pt x="9566" y="1964"/>
                  </a:cubicBezTo>
                  <a:cubicBezTo>
                    <a:pt x="6789" y="2160"/>
                    <a:pt x="4629" y="2553"/>
                    <a:pt x="3086" y="3338"/>
                  </a:cubicBezTo>
                  <a:cubicBezTo>
                    <a:pt x="1543" y="4124"/>
                    <a:pt x="617" y="5105"/>
                    <a:pt x="617" y="6284"/>
                  </a:cubicBezTo>
                  <a:cubicBezTo>
                    <a:pt x="617" y="7265"/>
                    <a:pt x="1234" y="8051"/>
                    <a:pt x="1851" y="8640"/>
                  </a:cubicBezTo>
                  <a:cubicBezTo>
                    <a:pt x="2777" y="9229"/>
                    <a:pt x="3703" y="9622"/>
                    <a:pt x="4937" y="10015"/>
                  </a:cubicBezTo>
                  <a:cubicBezTo>
                    <a:pt x="6171" y="10211"/>
                    <a:pt x="7714" y="10604"/>
                    <a:pt x="9566" y="10800"/>
                  </a:cubicBezTo>
                  <a:cubicBezTo>
                    <a:pt x="9566" y="15709"/>
                    <a:pt x="9566" y="15709"/>
                    <a:pt x="9566" y="15709"/>
                  </a:cubicBezTo>
                  <a:cubicBezTo>
                    <a:pt x="8640" y="15513"/>
                    <a:pt x="8023" y="15316"/>
                    <a:pt x="7406" y="15120"/>
                  </a:cubicBezTo>
                  <a:cubicBezTo>
                    <a:pt x="6789" y="14924"/>
                    <a:pt x="6480" y="14531"/>
                    <a:pt x="6171" y="14335"/>
                  </a:cubicBezTo>
                  <a:cubicBezTo>
                    <a:pt x="5863" y="13942"/>
                    <a:pt x="5554" y="13549"/>
                    <a:pt x="5246" y="12960"/>
                  </a:cubicBezTo>
                  <a:cubicBezTo>
                    <a:pt x="4937" y="12764"/>
                    <a:pt x="4629" y="12567"/>
                    <a:pt x="4320" y="12371"/>
                  </a:cubicBezTo>
                  <a:cubicBezTo>
                    <a:pt x="3703" y="12175"/>
                    <a:pt x="3394" y="12175"/>
                    <a:pt x="2777" y="12175"/>
                  </a:cubicBezTo>
                  <a:cubicBezTo>
                    <a:pt x="1851" y="12175"/>
                    <a:pt x="1234" y="12175"/>
                    <a:pt x="617" y="12567"/>
                  </a:cubicBezTo>
                  <a:cubicBezTo>
                    <a:pt x="309" y="12764"/>
                    <a:pt x="0" y="13156"/>
                    <a:pt x="0" y="13549"/>
                  </a:cubicBezTo>
                  <a:cubicBezTo>
                    <a:pt x="0" y="13942"/>
                    <a:pt x="0" y="14335"/>
                    <a:pt x="617" y="14924"/>
                  </a:cubicBezTo>
                  <a:cubicBezTo>
                    <a:pt x="926" y="15316"/>
                    <a:pt x="1543" y="15709"/>
                    <a:pt x="2160" y="16298"/>
                  </a:cubicBezTo>
                  <a:cubicBezTo>
                    <a:pt x="3086" y="16691"/>
                    <a:pt x="4011" y="17084"/>
                    <a:pt x="5246" y="17280"/>
                  </a:cubicBezTo>
                  <a:cubicBezTo>
                    <a:pt x="6480" y="17673"/>
                    <a:pt x="8023" y="17869"/>
                    <a:pt x="9566" y="17869"/>
                  </a:cubicBezTo>
                  <a:cubicBezTo>
                    <a:pt x="9566" y="20815"/>
                    <a:pt x="9566" y="20815"/>
                    <a:pt x="9566" y="20815"/>
                  </a:cubicBezTo>
                  <a:cubicBezTo>
                    <a:pt x="9566" y="21011"/>
                    <a:pt x="9566" y="21207"/>
                    <a:pt x="9874" y="21404"/>
                  </a:cubicBezTo>
                  <a:cubicBezTo>
                    <a:pt x="10183" y="21600"/>
                    <a:pt x="10491" y="21600"/>
                    <a:pt x="10800" y="21600"/>
                  </a:cubicBezTo>
                  <a:cubicBezTo>
                    <a:pt x="11417" y="21600"/>
                    <a:pt x="11726" y="21600"/>
                    <a:pt x="12034" y="21404"/>
                  </a:cubicBezTo>
                  <a:cubicBezTo>
                    <a:pt x="12034" y="21207"/>
                    <a:pt x="12034" y="20815"/>
                    <a:pt x="12034" y="20422"/>
                  </a:cubicBezTo>
                  <a:cubicBezTo>
                    <a:pt x="12034" y="17869"/>
                    <a:pt x="12034" y="17869"/>
                    <a:pt x="12034" y="17869"/>
                  </a:cubicBezTo>
                  <a:cubicBezTo>
                    <a:pt x="14194" y="17869"/>
                    <a:pt x="15737" y="17476"/>
                    <a:pt x="17280" y="17084"/>
                  </a:cubicBezTo>
                  <a:cubicBezTo>
                    <a:pt x="18823" y="16691"/>
                    <a:pt x="19749" y="16102"/>
                    <a:pt x="20674" y="15316"/>
                  </a:cubicBezTo>
                  <a:cubicBezTo>
                    <a:pt x="21291" y="14727"/>
                    <a:pt x="21600" y="13942"/>
                    <a:pt x="21600" y="13156"/>
                  </a:cubicBezTo>
                  <a:cubicBezTo>
                    <a:pt x="21600" y="12567"/>
                    <a:pt x="21291" y="11978"/>
                    <a:pt x="20983" y="11389"/>
                  </a:cubicBezTo>
                  <a:cubicBezTo>
                    <a:pt x="20366" y="10800"/>
                    <a:pt x="19749" y="10407"/>
                    <a:pt x="19131" y="10015"/>
                  </a:cubicBezTo>
                  <a:close/>
                  <a:moveTo>
                    <a:pt x="9566" y="8051"/>
                  </a:moveTo>
                  <a:cubicBezTo>
                    <a:pt x="8331" y="7855"/>
                    <a:pt x="7406" y="7658"/>
                    <a:pt x="6789" y="7265"/>
                  </a:cubicBezTo>
                  <a:cubicBezTo>
                    <a:pt x="6171" y="7069"/>
                    <a:pt x="5863" y="6676"/>
                    <a:pt x="5863" y="6087"/>
                  </a:cubicBezTo>
                  <a:cubicBezTo>
                    <a:pt x="5863" y="5498"/>
                    <a:pt x="6171" y="5105"/>
                    <a:pt x="6789" y="4713"/>
                  </a:cubicBezTo>
                  <a:cubicBezTo>
                    <a:pt x="7406" y="4516"/>
                    <a:pt x="8331" y="4320"/>
                    <a:pt x="9566" y="4124"/>
                  </a:cubicBezTo>
                  <a:lnTo>
                    <a:pt x="9566" y="8051"/>
                  </a:lnTo>
                  <a:close/>
                  <a:moveTo>
                    <a:pt x="15429" y="14924"/>
                  </a:moveTo>
                  <a:cubicBezTo>
                    <a:pt x="14811" y="15316"/>
                    <a:pt x="13577" y="15709"/>
                    <a:pt x="12034" y="15905"/>
                  </a:cubicBezTo>
                  <a:cubicBezTo>
                    <a:pt x="12034" y="11193"/>
                    <a:pt x="12034" y="11193"/>
                    <a:pt x="12034" y="11193"/>
                  </a:cubicBezTo>
                  <a:cubicBezTo>
                    <a:pt x="13577" y="11389"/>
                    <a:pt x="14811" y="11782"/>
                    <a:pt x="15429" y="11978"/>
                  </a:cubicBezTo>
                  <a:cubicBezTo>
                    <a:pt x="16046" y="12371"/>
                    <a:pt x="16663" y="12960"/>
                    <a:pt x="16663" y="13549"/>
                  </a:cubicBezTo>
                  <a:cubicBezTo>
                    <a:pt x="16663" y="13942"/>
                    <a:pt x="16046" y="14531"/>
                    <a:pt x="15429" y="14924"/>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758" name="Freeform 138"/>
            <p:cNvSpPr/>
            <p:nvPr/>
          </p:nvSpPr>
          <p:spPr>
            <a:xfrm>
              <a:off x="-1" y="269918"/>
              <a:ext cx="182313" cy="190827"/>
            </a:xfrm>
            <a:custGeom>
              <a:avLst/>
              <a:gdLst/>
              <a:ahLst/>
              <a:cxnLst>
                <a:cxn ang="0">
                  <a:pos x="wd2" y="hd2"/>
                </a:cxn>
                <a:cxn ang="5400000">
                  <a:pos x="wd2" y="hd2"/>
                </a:cxn>
                <a:cxn ang="10800000">
                  <a:pos x="wd2" y="hd2"/>
                </a:cxn>
                <a:cxn ang="16200000">
                  <a:pos x="wd2" y="hd2"/>
                </a:cxn>
              </a:cxnLst>
              <a:rect l="0" t="0" r="r" b="b"/>
              <a:pathLst>
                <a:path w="21600" h="21215" extrusionOk="0">
                  <a:moveTo>
                    <a:pt x="10888" y="5"/>
                  </a:moveTo>
                  <a:cubicBezTo>
                    <a:pt x="19317" y="9244"/>
                    <a:pt x="19317" y="9244"/>
                    <a:pt x="19317" y="9244"/>
                  </a:cubicBezTo>
                  <a:cubicBezTo>
                    <a:pt x="19317" y="13538"/>
                    <a:pt x="19317" y="13538"/>
                    <a:pt x="19317" y="13538"/>
                  </a:cubicBezTo>
                  <a:cubicBezTo>
                    <a:pt x="12820" y="10675"/>
                    <a:pt x="12820" y="10675"/>
                    <a:pt x="12820" y="10675"/>
                  </a:cubicBezTo>
                  <a:cubicBezTo>
                    <a:pt x="10888" y="5"/>
                    <a:pt x="10888" y="5"/>
                    <a:pt x="10888" y="5"/>
                  </a:cubicBezTo>
                  <a:cubicBezTo>
                    <a:pt x="10888" y="5"/>
                    <a:pt x="0" y="-385"/>
                    <a:pt x="0" y="5210"/>
                  </a:cubicBezTo>
                  <a:cubicBezTo>
                    <a:pt x="0" y="10675"/>
                    <a:pt x="0" y="18092"/>
                    <a:pt x="0" y="18092"/>
                  </a:cubicBezTo>
                  <a:cubicBezTo>
                    <a:pt x="0" y="18092"/>
                    <a:pt x="1229" y="21215"/>
                    <a:pt x="10888" y="21215"/>
                  </a:cubicBezTo>
                  <a:cubicBezTo>
                    <a:pt x="20371" y="21215"/>
                    <a:pt x="21600" y="19133"/>
                    <a:pt x="21600" y="16661"/>
                  </a:cubicBezTo>
                  <a:cubicBezTo>
                    <a:pt x="21600" y="14058"/>
                    <a:pt x="21600" y="10675"/>
                    <a:pt x="21600" y="10675"/>
                  </a:cubicBezTo>
                  <a:cubicBezTo>
                    <a:pt x="21600" y="10675"/>
                    <a:pt x="19141" y="5"/>
                    <a:pt x="10888" y="5"/>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759" name="Oval 139"/>
            <p:cNvSpPr/>
            <p:nvPr/>
          </p:nvSpPr>
          <p:spPr>
            <a:xfrm>
              <a:off x="10649" y="131004"/>
              <a:ext cx="142217" cy="131995"/>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761" name="矩形: 圆角 152"/>
          <p:cNvSpPr/>
          <p:nvPr/>
        </p:nvSpPr>
        <p:spPr>
          <a:xfrm>
            <a:off x="5916005" y="3156365"/>
            <a:ext cx="810756" cy="884970"/>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766" name="组合 153"/>
          <p:cNvGrpSpPr/>
          <p:nvPr/>
        </p:nvGrpSpPr>
        <p:grpSpPr>
          <a:xfrm>
            <a:off x="6243329" y="3260889"/>
            <a:ext cx="503939" cy="431948"/>
            <a:chOff x="0" y="0"/>
            <a:chExt cx="537534" cy="460743"/>
          </a:xfrm>
        </p:grpSpPr>
        <p:sp>
          <p:nvSpPr>
            <p:cNvPr id="762" name="Freeform 136"/>
            <p:cNvSpPr/>
            <p:nvPr/>
          </p:nvSpPr>
          <p:spPr>
            <a:xfrm>
              <a:off x="170406" y="0"/>
              <a:ext cx="367129" cy="258551"/>
            </a:xfrm>
            <a:custGeom>
              <a:avLst/>
              <a:gdLst/>
              <a:ahLst/>
              <a:cxnLst>
                <a:cxn ang="0">
                  <a:pos x="wd2" y="hd2"/>
                </a:cxn>
                <a:cxn ang="5400000">
                  <a:pos x="wd2" y="hd2"/>
                </a:cxn>
                <a:cxn ang="10800000">
                  <a:pos x="wd2" y="hd2"/>
                </a:cxn>
                <a:cxn ang="16200000">
                  <a:pos x="wd2" y="hd2"/>
                </a:cxn>
              </a:cxnLst>
              <a:rect l="0" t="0" r="r" b="b"/>
              <a:pathLst>
                <a:path w="21600" h="21600" extrusionOk="0">
                  <a:moveTo>
                    <a:pt x="19684" y="0"/>
                  </a:moveTo>
                  <a:cubicBezTo>
                    <a:pt x="1916" y="0"/>
                    <a:pt x="1916" y="0"/>
                    <a:pt x="1916" y="0"/>
                  </a:cubicBezTo>
                  <a:cubicBezTo>
                    <a:pt x="871" y="0"/>
                    <a:pt x="0" y="977"/>
                    <a:pt x="0" y="2150"/>
                  </a:cubicBezTo>
                  <a:cubicBezTo>
                    <a:pt x="0" y="14954"/>
                    <a:pt x="0" y="14954"/>
                    <a:pt x="0" y="14954"/>
                  </a:cubicBezTo>
                  <a:cubicBezTo>
                    <a:pt x="0" y="16127"/>
                    <a:pt x="871" y="17006"/>
                    <a:pt x="1916" y="17006"/>
                  </a:cubicBezTo>
                  <a:cubicBezTo>
                    <a:pt x="2874" y="17006"/>
                    <a:pt x="2874" y="17006"/>
                    <a:pt x="2874" y="17006"/>
                  </a:cubicBezTo>
                  <a:cubicBezTo>
                    <a:pt x="523" y="21600"/>
                    <a:pt x="523" y="21600"/>
                    <a:pt x="523" y="21600"/>
                  </a:cubicBezTo>
                  <a:cubicBezTo>
                    <a:pt x="7577" y="17006"/>
                    <a:pt x="7577" y="17006"/>
                    <a:pt x="7577" y="17006"/>
                  </a:cubicBezTo>
                  <a:cubicBezTo>
                    <a:pt x="19684" y="17006"/>
                    <a:pt x="19684" y="17006"/>
                    <a:pt x="19684" y="17006"/>
                  </a:cubicBezTo>
                  <a:cubicBezTo>
                    <a:pt x="20729" y="17006"/>
                    <a:pt x="21600" y="16127"/>
                    <a:pt x="21600" y="14954"/>
                  </a:cubicBezTo>
                  <a:cubicBezTo>
                    <a:pt x="21600" y="2150"/>
                    <a:pt x="21600" y="2150"/>
                    <a:pt x="21600" y="2150"/>
                  </a:cubicBezTo>
                  <a:cubicBezTo>
                    <a:pt x="21600" y="977"/>
                    <a:pt x="20729" y="0"/>
                    <a:pt x="19684" y="0"/>
                  </a:cubicBezTo>
                  <a:close/>
                  <a:moveTo>
                    <a:pt x="19858" y="13390"/>
                  </a:moveTo>
                  <a:cubicBezTo>
                    <a:pt x="19858" y="14367"/>
                    <a:pt x="19161" y="15052"/>
                    <a:pt x="18290" y="15052"/>
                  </a:cubicBezTo>
                  <a:cubicBezTo>
                    <a:pt x="10800" y="15052"/>
                    <a:pt x="10800" y="15052"/>
                    <a:pt x="10800" y="15052"/>
                  </a:cubicBezTo>
                  <a:cubicBezTo>
                    <a:pt x="3223" y="15052"/>
                    <a:pt x="3223" y="15052"/>
                    <a:pt x="3223" y="15052"/>
                  </a:cubicBezTo>
                  <a:cubicBezTo>
                    <a:pt x="2352" y="15052"/>
                    <a:pt x="1655" y="14367"/>
                    <a:pt x="1655" y="13390"/>
                  </a:cubicBezTo>
                  <a:cubicBezTo>
                    <a:pt x="1655" y="3616"/>
                    <a:pt x="1655" y="3616"/>
                    <a:pt x="1655" y="3616"/>
                  </a:cubicBezTo>
                  <a:cubicBezTo>
                    <a:pt x="1655" y="2737"/>
                    <a:pt x="2352" y="1955"/>
                    <a:pt x="3223" y="1955"/>
                  </a:cubicBezTo>
                  <a:cubicBezTo>
                    <a:pt x="10800" y="1955"/>
                    <a:pt x="10800" y="1955"/>
                    <a:pt x="10800" y="1955"/>
                  </a:cubicBezTo>
                  <a:cubicBezTo>
                    <a:pt x="18290" y="1955"/>
                    <a:pt x="18290" y="1955"/>
                    <a:pt x="18290" y="1955"/>
                  </a:cubicBezTo>
                  <a:cubicBezTo>
                    <a:pt x="19161" y="1955"/>
                    <a:pt x="19858" y="2737"/>
                    <a:pt x="19858" y="3616"/>
                  </a:cubicBezTo>
                  <a:lnTo>
                    <a:pt x="19858" y="13390"/>
                  </a:lnTo>
                  <a:close/>
                </a:path>
              </a:pathLst>
            </a:custGeom>
            <a:solidFill>
              <a:srgbClr val="808080"/>
            </a:solidFill>
            <a:ln w="12700" cap="flat">
              <a:noFill/>
              <a:miter lim="400000"/>
            </a:ln>
            <a:effectLst/>
          </p:spPr>
          <p:txBody>
            <a:bodyPr wrap="square" lIns="42862" tIns="42862" rIns="42862" bIns="42862" numCol="1" anchor="t">
              <a:noAutofit/>
            </a:bodyPr>
            <a:lstStyle/>
            <a:p>
              <a:pPr>
                <a:defRPr sz="1900"/>
              </a:pPr>
              <a:endParaRPr sz="1781"/>
            </a:p>
          </p:txBody>
        </p:sp>
        <p:sp>
          <p:nvSpPr>
            <p:cNvPr id="763" name="Freeform 137"/>
            <p:cNvSpPr/>
            <p:nvPr/>
          </p:nvSpPr>
          <p:spPr>
            <a:xfrm>
              <a:off x="302597" y="40042"/>
              <a:ext cx="103373" cy="128535"/>
            </a:xfrm>
            <a:custGeom>
              <a:avLst/>
              <a:gdLst/>
              <a:ahLst/>
              <a:cxnLst>
                <a:cxn ang="0">
                  <a:pos x="wd2" y="hd2"/>
                </a:cxn>
                <a:cxn ang="5400000">
                  <a:pos x="wd2" y="hd2"/>
                </a:cxn>
                <a:cxn ang="10800000">
                  <a:pos x="wd2" y="hd2"/>
                </a:cxn>
                <a:cxn ang="16200000">
                  <a:pos x="wd2" y="hd2"/>
                </a:cxn>
              </a:cxnLst>
              <a:rect l="0" t="0" r="r" b="b"/>
              <a:pathLst>
                <a:path w="21600" h="21600" extrusionOk="0">
                  <a:moveTo>
                    <a:pt x="19131" y="10015"/>
                  </a:moveTo>
                  <a:cubicBezTo>
                    <a:pt x="18206" y="9622"/>
                    <a:pt x="17280" y="9425"/>
                    <a:pt x="16354" y="9229"/>
                  </a:cubicBezTo>
                  <a:cubicBezTo>
                    <a:pt x="15120" y="9033"/>
                    <a:pt x="13886" y="8640"/>
                    <a:pt x="12034" y="8444"/>
                  </a:cubicBezTo>
                  <a:cubicBezTo>
                    <a:pt x="12034" y="4124"/>
                    <a:pt x="12034" y="4124"/>
                    <a:pt x="12034" y="4124"/>
                  </a:cubicBezTo>
                  <a:cubicBezTo>
                    <a:pt x="13886" y="4320"/>
                    <a:pt x="15120" y="4909"/>
                    <a:pt x="15429" y="5891"/>
                  </a:cubicBezTo>
                  <a:cubicBezTo>
                    <a:pt x="15737" y="6676"/>
                    <a:pt x="16663" y="7069"/>
                    <a:pt x="18206" y="7069"/>
                  </a:cubicBezTo>
                  <a:cubicBezTo>
                    <a:pt x="18823" y="7069"/>
                    <a:pt x="19440" y="6873"/>
                    <a:pt x="20057" y="6676"/>
                  </a:cubicBezTo>
                  <a:cubicBezTo>
                    <a:pt x="20366" y="6284"/>
                    <a:pt x="20674" y="6087"/>
                    <a:pt x="20674" y="5695"/>
                  </a:cubicBezTo>
                  <a:cubicBezTo>
                    <a:pt x="20674" y="5302"/>
                    <a:pt x="20674" y="5105"/>
                    <a:pt x="20057" y="4713"/>
                  </a:cubicBezTo>
                  <a:cubicBezTo>
                    <a:pt x="19749" y="4320"/>
                    <a:pt x="19440" y="3927"/>
                    <a:pt x="18823" y="3535"/>
                  </a:cubicBezTo>
                  <a:cubicBezTo>
                    <a:pt x="17897" y="3142"/>
                    <a:pt x="16971" y="2749"/>
                    <a:pt x="16046" y="2553"/>
                  </a:cubicBezTo>
                  <a:cubicBezTo>
                    <a:pt x="14811" y="2160"/>
                    <a:pt x="13577" y="2160"/>
                    <a:pt x="12034" y="1964"/>
                  </a:cubicBezTo>
                  <a:cubicBezTo>
                    <a:pt x="12034" y="982"/>
                    <a:pt x="12034" y="982"/>
                    <a:pt x="12034" y="982"/>
                  </a:cubicBezTo>
                  <a:cubicBezTo>
                    <a:pt x="12034" y="393"/>
                    <a:pt x="11726" y="0"/>
                    <a:pt x="10800" y="0"/>
                  </a:cubicBezTo>
                  <a:cubicBezTo>
                    <a:pt x="9874" y="0"/>
                    <a:pt x="9566" y="393"/>
                    <a:pt x="9566" y="982"/>
                  </a:cubicBezTo>
                  <a:cubicBezTo>
                    <a:pt x="9566" y="1964"/>
                    <a:pt x="9566" y="1964"/>
                    <a:pt x="9566" y="1964"/>
                  </a:cubicBezTo>
                  <a:cubicBezTo>
                    <a:pt x="6789" y="2160"/>
                    <a:pt x="4629" y="2553"/>
                    <a:pt x="3086" y="3338"/>
                  </a:cubicBezTo>
                  <a:cubicBezTo>
                    <a:pt x="1543" y="4124"/>
                    <a:pt x="617" y="5105"/>
                    <a:pt x="617" y="6284"/>
                  </a:cubicBezTo>
                  <a:cubicBezTo>
                    <a:pt x="617" y="7265"/>
                    <a:pt x="1234" y="8051"/>
                    <a:pt x="1851" y="8640"/>
                  </a:cubicBezTo>
                  <a:cubicBezTo>
                    <a:pt x="2777" y="9229"/>
                    <a:pt x="3703" y="9622"/>
                    <a:pt x="4937" y="10015"/>
                  </a:cubicBezTo>
                  <a:cubicBezTo>
                    <a:pt x="6171" y="10211"/>
                    <a:pt x="7714" y="10604"/>
                    <a:pt x="9566" y="10800"/>
                  </a:cubicBezTo>
                  <a:cubicBezTo>
                    <a:pt x="9566" y="15709"/>
                    <a:pt x="9566" y="15709"/>
                    <a:pt x="9566" y="15709"/>
                  </a:cubicBezTo>
                  <a:cubicBezTo>
                    <a:pt x="8640" y="15513"/>
                    <a:pt x="8023" y="15316"/>
                    <a:pt x="7406" y="15120"/>
                  </a:cubicBezTo>
                  <a:cubicBezTo>
                    <a:pt x="6789" y="14924"/>
                    <a:pt x="6480" y="14531"/>
                    <a:pt x="6171" y="14335"/>
                  </a:cubicBezTo>
                  <a:cubicBezTo>
                    <a:pt x="5863" y="13942"/>
                    <a:pt x="5554" y="13549"/>
                    <a:pt x="5246" y="12960"/>
                  </a:cubicBezTo>
                  <a:cubicBezTo>
                    <a:pt x="4937" y="12764"/>
                    <a:pt x="4629" y="12567"/>
                    <a:pt x="4320" y="12371"/>
                  </a:cubicBezTo>
                  <a:cubicBezTo>
                    <a:pt x="3703" y="12175"/>
                    <a:pt x="3394" y="12175"/>
                    <a:pt x="2777" y="12175"/>
                  </a:cubicBezTo>
                  <a:cubicBezTo>
                    <a:pt x="1851" y="12175"/>
                    <a:pt x="1234" y="12175"/>
                    <a:pt x="617" y="12567"/>
                  </a:cubicBezTo>
                  <a:cubicBezTo>
                    <a:pt x="309" y="12764"/>
                    <a:pt x="0" y="13156"/>
                    <a:pt x="0" y="13549"/>
                  </a:cubicBezTo>
                  <a:cubicBezTo>
                    <a:pt x="0" y="13942"/>
                    <a:pt x="0" y="14335"/>
                    <a:pt x="617" y="14924"/>
                  </a:cubicBezTo>
                  <a:cubicBezTo>
                    <a:pt x="926" y="15316"/>
                    <a:pt x="1543" y="15709"/>
                    <a:pt x="2160" y="16298"/>
                  </a:cubicBezTo>
                  <a:cubicBezTo>
                    <a:pt x="3086" y="16691"/>
                    <a:pt x="4011" y="17084"/>
                    <a:pt x="5246" y="17280"/>
                  </a:cubicBezTo>
                  <a:cubicBezTo>
                    <a:pt x="6480" y="17673"/>
                    <a:pt x="8023" y="17869"/>
                    <a:pt x="9566" y="17869"/>
                  </a:cubicBezTo>
                  <a:cubicBezTo>
                    <a:pt x="9566" y="20815"/>
                    <a:pt x="9566" y="20815"/>
                    <a:pt x="9566" y="20815"/>
                  </a:cubicBezTo>
                  <a:cubicBezTo>
                    <a:pt x="9566" y="21011"/>
                    <a:pt x="9566" y="21207"/>
                    <a:pt x="9874" y="21404"/>
                  </a:cubicBezTo>
                  <a:cubicBezTo>
                    <a:pt x="10183" y="21600"/>
                    <a:pt x="10491" y="21600"/>
                    <a:pt x="10800" y="21600"/>
                  </a:cubicBezTo>
                  <a:cubicBezTo>
                    <a:pt x="11417" y="21600"/>
                    <a:pt x="11726" y="21600"/>
                    <a:pt x="12034" y="21404"/>
                  </a:cubicBezTo>
                  <a:cubicBezTo>
                    <a:pt x="12034" y="21207"/>
                    <a:pt x="12034" y="20815"/>
                    <a:pt x="12034" y="20422"/>
                  </a:cubicBezTo>
                  <a:cubicBezTo>
                    <a:pt x="12034" y="17869"/>
                    <a:pt x="12034" y="17869"/>
                    <a:pt x="12034" y="17869"/>
                  </a:cubicBezTo>
                  <a:cubicBezTo>
                    <a:pt x="14194" y="17869"/>
                    <a:pt x="15737" y="17476"/>
                    <a:pt x="17280" y="17084"/>
                  </a:cubicBezTo>
                  <a:cubicBezTo>
                    <a:pt x="18823" y="16691"/>
                    <a:pt x="19749" y="16102"/>
                    <a:pt x="20674" y="15316"/>
                  </a:cubicBezTo>
                  <a:cubicBezTo>
                    <a:pt x="21291" y="14727"/>
                    <a:pt x="21600" y="13942"/>
                    <a:pt x="21600" y="13156"/>
                  </a:cubicBezTo>
                  <a:cubicBezTo>
                    <a:pt x="21600" y="12567"/>
                    <a:pt x="21291" y="11978"/>
                    <a:pt x="20983" y="11389"/>
                  </a:cubicBezTo>
                  <a:cubicBezTo>
                    <a:pt x="20366" y="10800"/>
                    <a:pt x="19749" y="10407"/>
                    <a:pt x="19131" y="10015"/>
                  </a:cubicBezTo>
                  <a:close/>
                  <a:moveTo>
                    <a:pt x="9566" y="8051"/>
                  </a:moveTo>
                  <a:cubicBezTo>
                    <a:pt x="8331" y="7855"/>
                    <a:pt x="7406" y="7658"/>
                    <a:pt x="6789" y="7265"/>
                  </a:cubicBezTo>
                  <a:cubicBezTo>
                    <a:pt x="6171" y="7069"/>
                    <a:pt x="5863" y="6676"/>
                    <a:pt x="5863" y="6087"/>
                  </a:cubicBezTo>
                  <a:cubicBezTo>
                    <a:pt x="5863" y="5498"/>
                    <a:pt x="6171" y="5105"/>
                    <a:pt x="6789" y="4713"/>
                  </a:cubicBezTo>
                  <a:cubicBezTo>
                    <a:pt x="7406" y="4516"/>
                    <a:pt x="8331" y="4320"/>
                    <a:pt x="9566" y="4124"/>
                  </a:cubicBezTo>
                  <a:lnTo>
                    <a:pt x="9566" y="8051"/>
                  </a:lnTo>
                  <a:close/>
                  <a:moveTo>
                    <a:pt x="15429" y="14924"/>
                  </a:moveTo>
                  <a:cubicBezTo>
                    <a:pt x="14811" y="15316"/>
                    <a:pt x="13577" y="15709"/>
                    <a:pt x="12034" y="15905"/>
                  </a:cubicBezTo>
                  <a:cubicBezTo>
                    <a:pt x="12034" y="11193"/>
                    <a:pt x="12034" y="11193"/>
                    <a:pt x="12034" y="11193"/>
                  </a:cubicBezTo>
                  <a:cubicBezTo>
                    <a:pt x="13577" y="11389"/>
                    <a:pt x="14811" y="11782"/>
                    <a:pt x="15429" y="11978"/>
                  </a:cubicBezTo>
                  <a:cubicBezTo>
                    <a:pt x="16046" y="12371"/>
                    <a:pt x="16663" y="12960"/>
                    <a:pt x="16663" y="13549"/>
                  </a:cubicBezTo>
                  <a:cubicBezTo>
                    <a:pt x="16663" y="13942"/>
                    <a:pt x="16046" y="14531"/>
                    <a:pt x="15429" y="14924"/>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764" name="Freeform 138"/>
            <p:cNvSpPr/>
            <p:nvPr/>
          </p:nvSpPr>
          <p:spPr>
            <a:xfrm>
              <a:off x="-1" y="269918"/>
              <a:ext cx="182313" cy="190827"/>
            </a:xfrm>
            <a:custGeom>
              <a:avLst/>
              <a:gdLst/>
              <a:ahLst/>
              <a:cxnLst>
                <a:cxn ang="0">
                  <a:pos x="wd2" y="hd2"/>
                </a:cxn>
                <a:cxn ang="5400000">
                  <a:pos x="wd2" y="hd2"/>
                </a:cxn>
                <a:cxn ang="10800000">
                  <a:pos x="wd2" y="hd2"/>
                </a:cxn>
                <a:cxn ang="16200000">
                  <a:pos x="wd2" y="hd2"/>
                </a:cxn>
              </a:cxnLst>
              <a:rect l="0" t="0" r="r" b="b"/>
              <a:pathLst>
                <a:path w="21600" h="21215" extrusionOk="0">
                  <a:moveTo>
                    <a:pt x="10888" y="5"/>
                  </a:moveTo>
                  <a:cubicBezTo>
                    <a:pt x="19317" y="9244"/>
                    <a:pt x="19317" y="9244"/>
                    <a:pt x="19317" y="9244"/>
                  </a:cubicBezTo>
                  <a:cubicBezTo>
                    <a:pt x="19317" y="13538"/>
                    <a:pt x="19317" y="13538"/>
                    <a:pt x="19317" y="13538"/>
                  </a:cubicBezTo>
                  <a:cubicBezTo>
                    <a:pt x="12820" y="10675"/>
                    <a:pt x="12820" y="10675"/>
                    <a:pt x="12820" y="10675"/>
                  </a:cubicBezTo>
                  <a:cubicBezTo>
                    <a:pt x="10888" y="5"/>
                    <a:pt x="10888" y="5"/>
                    <a:pt x="10888" y="5"/>
                  </a:cubicBezTo>
                  <a:cubicBezTo>
                    <a:pt x="10888" y="5"/>
                    <a:pt x="0" y="-385"/>
                    <a:pt x="0" y="5210"/>
                  </a:cubicBezTo>
                  <a:cubicBezTo>
                    <a:pt x="0" y="10675"/>
                    <a:pt x="0" y="18092"/>
                    <a:pt x="0" y="18092"/>
                  </a:cubicBezTo>
                  <a:cubicBezTo>
                    <a:pt x="0" y="18092"/>
                    <a:pt x="1229" y="21215"/>
                    <a:pt x="10888" y="21215"/>
                  </a:cubicBezTo>
                  <a:cubicBezTo>
                    <a:pt x="20371" y="21215"/>
                    <a:pt x="21600" y="19133"/>
                    <a:pt x="21600" y="16661"/>
                  </a:cubicBezTo>
                  <a:cubicBezTo>
                    <a:pt x="21600" y="14058"/>
                    <a:pt x="21600" y="10675"/>
                    <a:pt x="21600" y="10675"/>
                  </a:cubicBezTo>
                  <a:cubicBezTo>
                    <a:pt x="21600" y="10675"/>
                    <a:pt x="19141" y="5"/>
                    <a:pt x="10888" y="5"/>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765" name="Oval 139"/>
            <p:cNvSpPr/>
            <p:nvPr/>
          </p:nvSpPr>
          <p:spPr>
            <a:xfrm>
              <a:off x="10649" y="131004"/>
              <a:ext cx="142217" cy="131995"/>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767" name="矩形: 圆角 158"/>
          <p:cNvSpPr/>
          <p:nvPr/>
        </p:nvSpPr>
        <p:spPr>
          <a:xfrm>
            <a:off x="8639984" y="3252830"/>
            <a:ext cx="810756" cy="669066"/>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772" name="组合 159"/>
          <p:cNvGrpSpPr/>
          <p:nvPr/>
        </p:nvGrpSpPr>
        <p:grpSpPr>
          <a:xfrm>
            <a:off x="8974585" y="3258701"/>
            <a:ext cx="503939" cy="431948"/>
            <a:chOff x="0" y="0"/>
            <a:chExt cx="537534" cy="460743"/>
          </a:xfrm>
        </p:grpSpPr>
        <p:sp>
          <p:nvSpPr>
            <p:cNvPr id="768" name="Freeform 136"/>
            <p:cNvSpPr/>
            <p:nvPr/>
          </p:nvSpPr>
          <p:spPr>
            <a:xfrm>
              <a:off x="170406" y="0"/>
              <a:ext cx="367129" cy="258551"/>
            </a:xfrm>
            <a:custGeom>
              <a:avLst/>
              <a:gdLst/>
              <a:ahLst/>
              <a:cxnLst>
                <a:cxn ang="0">
                  <a:pos x="wd2" y="hd2"/>
                </a:cxn>
                <a:cxn ang="5400000">
                  <a:pos x="wd2" y="hd2"/>
                </a:cxn>
                <a:cxn ang="10800000">
                  <a:pos x="wd2" y="hd2"/>
                </a:cxn>
                <a:cxn ang="16200000">
                  <a:pos x="wd2" y="hd2"/>
                </a:cxn>
              </a:cxnLst>
              <a:rect l="0" t="0" r="r" b="b"/>
              <a:pathLst>
                <a:path w="21600" h="21600" extrusionOk="0">
                  <a:moveTo>
                    <a:pt x="19684" y="0"/>
                  </a:moveTo>
                  <a:cubicBezTo>
                    <a:pt x="1916" y="0"/>
                    <a:pt x="1916" y="0"/>
                    <a:pt x="1916" y="0"/>
                  </a:cubicBezTo>
                  <a:cubicBezTo>
                    <a:pt x="871" y="0"/>
                    <a:pt x="0" y="977"/>
                    <a:pt x="0" y="2150"/>
                  </a:cubicBezTo>
                  <a:cubicBezTo>
                    <a:pt x="0" y="14954"/>
                    <a:pt x="0" y="14954"/>
                    <a:pt x="0" y="14954"/>
                  </a:cubicBezTo>
                  <a:cubicBezTo>
                    <a:pt x="0" y="16127"/>
                    <a:pt x="871" y="17006"/>
                    <a:pt x="1916" y="17006"/>
                  </a:cubicBezTo>
                  <a:cubicBezTo>
                    <a:pt x="2874" y="17006"/>
                    <a:pt x="2874" y="17006"/>
                    <a:pt x="2874" y="17006"/>
                  </a:cubicBezTo>
                  <a:cubicBezTo>
                    <a:pt x="523" y="21600"/>
                    <a:pt x="523" y="21600"/>
                    <a:pt x="523" y="21600"/>
                  </a:cubicBezTo>
                  <a:cubicBezTo>
                    <a:pt x="7577" y="17006"/>
                    <a:pt x="7577" y="17006"/>
                    <a:pt x="7577" y="17006"/>
                  </a:cubicBezTo>
                  <a:cubicBezTo>
                    <a:pt x="19684" y="17006"/>
                    <a:pt x="19684" y="17006"/>
                    <a:pt x="19684" y="17006"/>
                  </a:cubicBezTo>
                  <a:cubicBezTo>
                    <a:pt x="20729" y="17006"/>
                    <a:pt x="21600" y="16127"/>
                    <a:pt x="21600" y="14954"/>
                  </a:cubicBezTo>
                  <a:cubicBezTo>
                    <a:pt x="21600" y="2150"/>
                    <a:pt x="21600" y="2150"/>
                    <a:pt x="21600" y="2150"/>
                  </a:cubicBezTo>
                  <a:cubicBezTo>
                    <a:pt x="21600" y="977"/>
                    <a:pt x="20729" y="0"/>
                    <a:pt x="19684" y="0"/>
                  </a:cubicBezTo>
                  <a:close/>
                  <a:moveTo>
                    <a:pt x="19858" y="13390"/>
                  </a:moveTo>
                  <a:cubicBezTo>
                    <a:pt x="19858" y="14367"/>
                    <a:pt x="19161" y="15052"/>
                    <a:pt x="18290" y="15052"/>
                  </a:cubicBezTo>
                  <a:cubicBezTo>
                    <a:pt x="10800" y="15052"/>
                    <a:pt x="10800" y="15052"/>
                    <a:pt x="10800" y="15052"/>
                  </a:cubicBezTo>
                  <a:cubicBezTo>
                    <a:pt x="3223" y="15052"/>
                    <a:pt x="3223" y="15052"/>
                    <a:pt x="3223" y="15052"/>
                  </a:cubicBezTo>
                  <a:cubicBezTo>
                    <a:pt x="2352" y="15052"/>
                    <a:pt x="1655" y="14367"/>
                    <a:pt x="1655" y="13390"/>
                  </a:cubicBezTo>
                  <a:cubicBezTo>
                    <a:pt x="1655" y="3616"/>
                    <a:pt x="1655" y="3616"/>
                    <a:pt x="1655" y="3616"/>
                  </a:cubicBezTo>
                  <a:cubicBezTo>
                    <a:pt x="1655" y="2737"/>
                    <a:pt x="2352" y="1955"/>
                    <a:pt x="3223" y="1955"/>
                  </a:cubicBezTo>
                  <a:cubicBezTo>
                    <a:pt x="10800" y="1955"/>
                    <a:pt x="10800" y="1955"/>
                    <a:pt x="10800" y="1955"/>
                  </a:cubicBezTo>
                  <a:cubicBezTo>
                    <a:pt x="18290" y="1955"/>
                    <a:pt x="18290" y="1955"/>
                    <a:pt x="18290" y="1955"/>
                  </a:cubicBezTo>
                  <a:cubicBezTo>
                    <a:pt x="19161" y="1955"/>
                    <a:pt x="19858" y="2737"/>
                    <a:pt x="19858" y="3616"/>
                  </a:cubicBezTo>
                  <a:lnTo>
                    <a:pt x="19858" y="13390"/>
                  </a:lnTo>
                  <a:close/>
                </a:path>
              </a:pathLst>
            </a:custGeom>
            <a:solidFill>
              <a:srgbClr val="808080"/>
            </a:solidFill>
            <a:ln w="12700" cap="flat">
              <a:noFill/>
              <a:miter lim="400000"/>
            </a:ln>
            <a:effectLst/>
          </p:spPr>
          <p:txBody>
            <a:bodyPr wrap="square" lIns="42862" tIns="42862" rIns="42862" bIns="42862" numCol="1" anchor="t">
              <a:noAutofit/>
            </a:bodyPr>
            <a:lstStyle/>
            <a:p>
              <a:pPr>
                <a:defRPr sz="1900"/>
              </a:pPr>
              <a:endParaRPr sz="1781"/>
            </a:p>
          </p:txBody>
        </p:sp>
        <p:sp>
          <p:nvSpPr>
            <p:cNvPr id="769" name="Freeform 137"/>
            <p:cNvSpPr/>
            <p:nvPr/>
          </p:nvSpPr>
          <p:spPr>
            <a:xfrm>
              <a:off x="302597" y="40042"/>
              <a:ext cx="103373" cy="128535"/>
            </a:xfrm>
            <a:custGeom>
              <a:avLst/>
              <a:gdLst/>
              <a:ahLst/>
              <a:cxnLst>
                <a:cxn ang="0">
                  <a:pos x="wd2" y="hd2"/>
                </a:cxn>
                <a:cxn ang="5400000">
                  <a:pos x="wd2" y="hd2"/>
                </a:cxn>
                <a:cxn ang="10800000">
                  <a:pos x="wd2" y="hd2"/>
                </a:cxn>
                <a:cxn ang="16200000">
                  <a:pos x="wd2" y="hd2"/>
                </a:cxn>
              </a:cxnLst>
              <a:rect l="0" t="0" r="r" b="b"/>
              <a:pathLst>
                <a:path w="21600" h="21600" extrusionOk="0">
                  <a:moveTo>
                    <a:pt x="19131" y="10015"/>
                  </a:moveTo>
                  <a:cubicBezTo>
                    <a:pt x="18206" y="9622"/>
                    <a:pt x="17280" y="9425"/>
                    <a:pt x="16354" y="9229"/>
                  </a:cubicBezTo>
                  <a:cubicBezTo>
                    <a:pt x="15120" y="9033"/>
                    <a:pt x="13886" y="8640"/>
                    <a:pt x="12034" y="8444"/>
                  </a:cubicBezTo>
                  <a:cubicBezTo>
                    <a:pt x="12034" y="4124"/>
                    <a:pt x="12034" y="4124"/>
                    <a:pt x="12034" y="4124"/>
                  </a:cubicBezTo>
                  <a:cubicBezTo>
                    <a:pt x="13886" y="4320"/>
                    <a:pt x="15120" y="4909"/>
                    <a:pt x="15429" y="5891"/>
                  </a:cubicBezTo>
                  <a:cubicBezTo>
                    <a:pt x="15737" y="6676"/>
                    <a:pt x="16663" y="7069"/>
                    <a:pt x="18206" y="7069"/>
                  </a:cubicBezTo>
                  <a:cubicBezTo>
                    <a:pt x="18823" y="7069"/>
                    <a:pt x="19440" y="6873"/>
                    <a:pt x="20057" y="6676"/>
                  </a:cubicBezTo>
                  <a:cubicBezTo>
                    <a:pt x="20366" y="6284"/>
                    <a:pt x="20674" y="6087"/>
                    <a:pt x="20674" y="5695"/>
                  </a:cubicBezTo>
                  <a:cubicBezTo>
                    <a:pt x="20674" y="5302"/>
                    <a:pt x="20674" y="5105"/>
                    <a:pt x="20057" y="4713"/>
                  </a:cubicBezTo>
                  <a:cubicBezTo>
                    <a:pt x="19749" y="4320"/>
                    <a:pt x="19440" y="3927"/>
                    <a:pt x="18823" y="3535"/>
                  </a:cubicBezTo>
                  <a:cubicBezTo>
                    <a:pt x="17897" y="3142"/>
                    <a:pt x="16971" y="2749"/>
                    <a:pt x="16046" y="2553"/>
                  </a:cubicBezTo>
                  <a:cubicBezTo>
                    <a:pt x="14811" y="2160"/>
                    <a:pt x="13577" y="2160"/>
                    <a:pt x="12034" y="1964"/>
                  </a:cubicBezTo>
                  <a:cubicBezTo>
                    <a:pt x="12034" y="982"/>
                    <a:pt x="12034" y="982"/>
                    <a:pt x="12034" y="982"/>
                  </a:cubicBezTo>
                  <a:cubicBezTo>
                    <a:pt x="12034" y="393"/>
                    <a:pt x="11726" y="0"/>
                    <a:pt x="10800" y="0"/>
                  </a:cubicBezTo>
                  <a:cubicBezTo>
                    <a:pt x="9874" y="0"/>
                    <a:pt x="9566" y="393"/>
                    <a:pt x="9566" y="982"/>
                  </a:cubicBezTo>
                  <a:cubicBezTo>
                    <a:pt x="9566" y="1964"/>
                    <a:pt x="9566" y="1964"/>
                    <a:pt x="9566" y="1964"/>
                  </a:cubicBezTo>
                  <a:cubicBezTo>
                    <a:pt x="6789" y="2160"/>
                    <a:pt x="4629" y="2553"/>
                    <a:pt x="3086" y="3338"/>
                  </a:cubicBezTo>
                  <a:cubicBezTo>
                    <a:pt x="1543" y="4124"/>
                    <a:pt x="617" y="5105"/>
                    <a:pt x="617" y="6284"/>
                  </a:cubicBezTo>
                  <a:cubicBezTo>
                    <a:pt x="617" y="7265"/>
                    <a:pt x="1234" y="8051"/>
                    <a:pt x="1851" y="8640"/>
                  </a:cubicBezTo>
                  <a:cubicBezTo>
                    <a:pt x="2777" y="9229"/>
                    <a:pt x="3703" y="9622"/>
                    <a:pt x="4937" y="10015"/>
                  </a:cubicBezTo>
                  <a:cubicBezTo>
                    <a:pt x="6171" y="10211"/>
                    <a:pt x="7714" y="10604"/>
                    <a:pt x="9566" y="10800"/>
                  </a:cubicBezTo>
                  <a:cubicBezTo>
                    <a:pt x="9566" y="15709"/>
                    <a:pt x="9566" y="15709"/>
                    <a:pt x="9566" y="15709"/>
                  </a:cubicBezTo>
                  <a:cubicBezTo>
                    <a:pt x="8640" y="15513"/>
                    <a:pt x="8023" y="15316"/>
                    <a:pt x="7406" y="15120"/>
                  </a:cubicBezTo>
                  <a:cubicBezTo>
                    <a:pt x="6789" y="14924"/>
                    <a:pt x="6480" y="14531"/>
                    <a:pt x="6171" y="14335"/>
                  </a:cubicBezTo>
                  <a:cubicBezTo>
                    <a:pt x="5863" y="13942"/>
                    <a:pt x="5554" y="13549"/>
                    <a:pt x="5246" y="12960"/>
                  </a:cubicBezTo>
                  <a:cubicBezTo>
                    <a:pt x="4937" y="12764"/>
                    <a:pt x="4629" y="12567"/>
                    <a:pt x="4320" y="12371"/>
                  </a:cubicBezTo>
                  <a:cubicBezTo>
                    <a:pt x="3703" y="12175"/>
                    <a:pt x="3394" y="12175"/>
                    <a:pt x="2777" y="12175"/>
                  </a:cubicBezTo>
                  <a:cubicBezTo>
                    <a:pt x="1851" y="12175"/>
                    <a:pt x="1234" y="12175"/>
                    <a:pt x="617" y="12567"/>
                  </a:cubicBezTo>
                  <a:cubicBezTo>
                    <a:pt x="309" y="12764"/>
                    <a:pt x="0" y="13156"/>
                    <a:pt x="0" y="13549"/>
                  </a:cubicBezTo>
                  <a:cubicBezTo>
                    <a:pt x="0" y="13942"/>
                    <a:pt x="0" y="14335"/>
                    <a:pt x="617" y="14924"/>
                  </a:cubicBezTo>
                  <a:cubicBezTo>
                    <a:pt x="926" y="15316"/>
                    <a:pt x="1543" y="15709"/>
                    <a:pt x="2160" y="16298"/>
                  </a:cubicBezTo>
                  <a:cubicBezTo>
                    <a:pt x="3086" y="16691"/>
                    <a:pt x="4011" y="17084"/>
                    <a:pt x="5246" y="17280"/>
                  </a:cubicBezTo>
                  <a:cubicBezTo>
                    <a:pt x="6480" y="17673"/>
                    <a:pt x="8023" y="17869"/>
                    <a:pt x="9566" y="17869"/>
                  </a:cubicBezTo>
                  <a:cubicBezTo>
                    <a:pt x="9566" y="20815"/>
                    <a:pt x="9566" y="20815"/>
                    <a:pt x="9566" y="20815"/>
                  </a:cubicBezTo>
                  <a:cubicBezTo>
                    <a:pt x="9566" y="21011"/>
                    <a:pt x="9566" y="21207"/>
                    <a:pt x="9874" y="21404"/>
                  </a:cubicBezTo>
                  <a:cubicBezTo>
                    <a:pt x="10183" y="21600"/>
                    <a:pt x="10491" y="21600"/>
                    <a:pt x="10800" y="21600"/>
                  </a:cubicBezTo>
                  <a:cubicBezTo>
                    <a:pt x="11417" y="21600"/>
                    <a:pt x="11726" y="21600"/>
                    <a:pt x="12034" y="21404"/>
                  </a:cubicBezTo>
                  <a:cubicBezTo>
                    <a:pt x="12034" y="21207"/>
                    <a:pt x="12034" y="20815"/>
                    <a:pt x="12034" y="20422"/>
                  </a:cubicBezTo>
                  <a:cubicBezTo>
                    <a:pt x="12034" y="17869"/>
                    <a:pt x="12034" y="17869"/>
                    <a:pt x="12034" y="17869"/>
                  </a:cubicBezTo>
                  <a:cubicBezTo>
                    <a:pt x="14194" y="17869"/>
                    <a:pt x="15737" y="17476"/>
                    <a:pt x="17280" y="17084"/>
                  </a:cubicBezTo>
                  <a:cubicBezTo>
                    <a:pt x="18823" y="16691"/>
                    <a:pt x="19749" y="16102"/>
                    <a:pt x="20674" y="15316"/>
                  </a:cubicBezTo>
                  <a:cubicBezTo>
                    <a:pt x="21291" y="14727"/>
                    <a:pt x="21600" y="13942"/>
                    <a:pt x="21600" y="13156"/>
                  </a:cubicBezTo>
                  <a:cubicBezTo>
                    <a:pt x="21600" y="12567"/>
                    <a:pt x="21291" y="11978"/>
                    <a:pt x="20983" y="11389"/>
                  </a:cubicBezTo>
                  <a:cubicBezTo>
                    <a:pt x="20366" y="10800"/>
                    <a:pt x="19749" y="10407"/>
                    <a:pt x="19131" y="10015"/>
                  </a:cubicBezTo>
                  <a:close/>
                  <a:moveTo>
                    <a:pt x="9566" y="8051"/>
                  </a:moveTo>
                  <a:cubicBezTo>
                    <a:pt x="8331" y="7855"/>
                    <a:pt x="7406" y="7658"/>
                    <a:pt x="6789" y="7265"/>
                  </a:cubicBezTo>
                  <a:cubicBezTo>
                    <a:pt x="6171" y="7069"/>
                    <a:pt x="5863" y="6676"/>
                    <a:pt x="5863" y="6087"/>
                  </a:cubicBezTo>
                  <a:cubicBezTo>
                    <a:pt x="5863" y="5498"/>
                    <a:pt x="6171" y="5105"/>
                    <a:pt x="6789" y="4713"/>
                  </a:cubicBezTo>
                  <a:cubicBezTo>
                    <a:pt x="7406" y="4516"/>
                    <a:pt x="8331" y="4320"/>
                    <a:pt x="9566" y="4124"/>
                  </a:cubicBezTo>
                  <a:lnTo>
                    <a:pt x="9566" y="8051"/>
                  </a:lnTo>
                  <a:close/>
                  <a:moveTo>
                    <a:pt x="15429" y="14924"/>
                  </a:moveTo>
                  <a:cubicBezTo>
                    <a:pt x="14811" y="15316"/>
                    <a:pt x="13577" y="15709"/>
                    <a:pt x="12034" y="15905"/>
                  </a:cubicBezTo>
                  <a:cubicBezTo>
                    <a:pt x="12034" y="11193"/>
                    <a:pt x="12034" y="11193"/>
                    <a:pt x="12034" y="11193"/>
                  </a:cubicBezTo>
                  <a:cubicBezTo>
                    <a:pt x="13577" y="11389"/>
                    <a:pt x="14811" y="11782"/>
                    <a:pt x="15429" y="11978"/>
                  </a:cubicBezTo>
                  <a:cubicBezTo>
                    <a:pt x="16046" y="12371"/>
                    <a:pt x="16663" y="12960"/>
                    <a:pt x="16663" y="13549"/>
                  </a:cubicBezTo>
                  <a:cubicBezTo>
                    <a:pt x="16663" y="13942"/>
                    <a:pt x="16046" y="14531"/>
                    <a:pt x="15429" y="14924"/>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770" name="Freeform 138"/>
            <p:cNvSpPr/>
            <p:nvPr/>
          </p:nvSpPr>
          <p:spPr>
            <a:xfrm>
              <a:off x="-1" y="269918"/>
              <a:ext cx="182313" cy="190827"/>
            </a:xfrm>
            <a:custGeom>
              <a:avLst/>
              <a:gdLst/>
              <a:ahLst/>
              <a:cxnLst>
                <a:cxn ang="0">
                  <a:pos x="wd2" y="hd2"/>
                </a:cxn>
                <a:cxn ang="5400000">
                  <a:pos x="wd2" y="hd2"/>
                </a:cxn>
                <a:cxn ang="10800000">
                  <a:pos x="wd2" y="hd2"/>
                </a:cxn>
                <a:cxn ang="16200000">
                  <a:pos x="wd2" y="hd2"/>
                </a:cxn>
              </a:cxnLst>
              <a:rect l="0" t="0" r="r" b="b"/>
              <a:pathLst>
                <a:path w="21600" h="21215" extrusionOk="0">
                  <a:moveTo>
                    <a:pt x="10888" y="5"/>
                  </a:moveTo>
                  <a:cubicBezTo>
                    <a:pt x="19317" y="9244"/>
                    <a:pt x="19317" y="9244"/>
                    <a:pt x="19317" y="9244"/>
                  </a:cubicBezTo>
                  <a:cubicBezTo>
                    <a:pt x="19317" y="13538"/>
                    <a:pt x="19317" y="13538"/>
                    <a:pt x="19317" y="13538"/>
                  </a:cubicBezTo>
                  <a:cubicBezTo>
                    <a:pt x="12820" y="10675"/>
                    <a:pt x="12820" y="10675"/>
                    <a:pt x="12820" y="10675"/>
                  </a:cubicBezTo>
                  <a:cubicBezTo>
                    <a:pt x="10888" y="5"/>
                    <a:pt x="10888" y="5"/>
                    <a:pt x="10888" y="5"/>
                  </a:cubicBezTo>
                  <a:cubicBezTo>
                    <a:pt x="10888" y="5"/>
                    <a:pt x="0" y="-385"/>
                    <a:pt x="0" y="5210"/>
                  </a:cubicBezTo>
                  <a:cubicBezTo>
                    <a:pt x="0" y="10675"/>
                    <a:pt x="0" y="18092"/>
                    <a:pt x="0" y="18092"/>
                  </a:cubicBezTo>
                  <a:cubicBezTo>
                    <a:pt x="0" y="18092"/>
                    <a:pt x="1229" y="21215"/>
                    <a:pt x="10888" y="21215"/>
                  </a:cubicBezTo>
                  <a:cubicBezTo>
                    <a:pt x="20371" y="21215"/>
                    <a:pt x="21600" y="19133"/>
                    <a:pt x="21600" y="16661"/>
                  </a:cubicBezTo>
                  <a:cubicBezTo>
                    <a:pt x="21600" y="14058"/>
                    <a:pt x="21600" y="10675"/>
                    <a:pt x="21600" y="10675"/>
                  </a:cubicBezTo>
                  <a:cubicBezTo>
                    <a:pt x="21600" y="10675"/>
                    <a:pt x="19141" y="5"/>
                    <a:pt x="10888" y="5"/>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771" name="Oval 139"/>
            <p:cNvSpPr/>
            <p:nvPr/>
          </p:nvSpPr>
          <p:spPr>
            <a:xfrm>
              <a:off x="10649" y="131004"/>
              <a:ext cx="142217" cy="131995"/>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773" name="矩形: 圆角 176"/>
          <p:cNvSpPr/>
          <p:nvPr/>
        </p:nvSpPr>
        <p:spPr>
          <a:xfrm>
            <a:off x="479756" y="3820424"/>
            <a:ext cx="1207134" cy="886886"/>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782" name="组合 166"/>
          <p:cNvGrpSpPr/>
          <p:nvPr/>
        </p:nvGrpSpPr>
        <p:grpSpPr>
          <a:xfrm>
            <a:off x="995210" y="3894046"/>
            <a:ext cx="347215" cy="435277"/>
            <a:chOff x="0" y="0"/>
            <a:chExt cx="370362" cy="464293"/>
          </a:xfrm>
        </p:grpSpPr>
        <p:sp>
          <p:nvSpPr>
            <p:cNvPr id="774" name="Freeform 175"/>
            <p:cNvSpPr/>
            <p:nvPr/>
          </p:nvSpPr>
          <p:spPr>
            <a:xfrm>
              <a:off x="95006" y="279112"/>
              <a:ext cx="184108"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75" name="Freeform 176"/>
            <p:cNvSpPr/>
            <p:nvPr/>
          </p:nvSpPr>
          <p:spPr>
            <a:xfrm>
              <a:off x="92859" y="121843"/>
              <a:ext cx="183572"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76" name="Freeform 177"/>
            <p:cNvSpPr/>
            <p:nvPr/>
          </p:nvSpPr>
          <p:spPr>
            <a:xfrm>
              <a:off x="92859" y="68704"/>
              <a:ext cx="183572" cy="18788"/>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77" name="Freeform 178"/>
            <p:cNvSpPr/>
            <p:nvPr/>
          </p:nvSpPr>
          <p:spPr>
            <a:xfrm>
              <a:off x="92859" y="223290"/>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78" name="Freeform 179"/>
            <p:cNvSpPr/>
            <p:nvPr/>
          </p:nvSpPr>
          <p:spPr>
            <a:xfrm>
              <a:off x="92859" y="171225"/>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79" name="Oval 180"/>
            <p:cNvSpPr/>
            <p:nvPr/>
          </p:nvSpPr>
          <p:spPr>
            <a:xfrm>
              <a:off x="47234" y="326347"/>
              <a:ext cx="56897" cy="56897"/>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80" name="Freeform 181"/>
            <p:cNvSpPr/>
            <p:nvPr/>
          </p:nvSpPr>
          <p:spPr>
            <a:xfrm>
              <a:off x="24154" y="304340"/>
              <a:ext cx="101448" cy="10037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81" name="Freeform 182"/>
            <p:cNvSpPr/>
            <p:nvPr/>
          </p:nvSpPr>
          <p:spPr>
            <a:xfrm>
              <a:off x="-1" y="0"/>
              <a:ext cx="370364" cy="4642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783" name="文本框 165"/>
          <p:cNvSpPr txBox="1"/>
          <p:nvPr/>
        </p:nvSpPr>
        <p:spPr>
          <a:xfrm>
            <a:off x="713065" y="4343366"/>
            <a:ext cx="958971" cy="409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p>
            <a:pPr algn="ctr">
              <a:defRPr sz="1100"/>
            </a:pPr>
            <a:r>
              <a:rPr lang="en-US" altLang="zh-CN" sz="1031" dirty="0"/>
              <a:t>Token</a:t>
            </a:r>
            <a:r>
              <a:rPr sz="1031" dirty="0"/>
              <a:t> Segmentation</a:t>
            </a:r>
            <a:endParaRPr sz="1031" dirty="0">
              <a:sym typeface="Helvetica"/>
            </a:endParaRPr>
          </a:p>
        </p:txBody>
      </p:sp>
      <p:sp>
        <p:nvSpPr>
          <p:cNvPr id="784" name="矩形: 圆角 177"/>
          <p:cNvSpPr/>
          <p:nvPr/>
        </p:nvSpPr>
        <p:spPr>
          <a:xfrm>
            <a:off x="4756664" y="5021848"/>
            <a:ext cx="602360" cy="886886"/>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793" name="组合 178"/>
          <p:cNvGrpSpPr/>
          <p:nvPr/>
        </p:nvGrpSpPr>
        <p:grpSpPr>
          <a:xfrm>
            <a:off x="4853439" y="5095469"/>
            <a:ext cx="347215" cy="435277"/>
            <a:chOff x="0" y="0"/>
            <a:chExt cx="370362" cy="464293"/>
          </a:xfrm>
        </p:grpSpPr>
        <p:sp>
          <p:nvSpPr>
            <p:cNvPr id="785" name="Freeform 175"/>
            <p:cNvSpPr/>
            <p:nvPr/>
          </p:nvSpPr>
          <p:spPr>
            <a:xfrm>
              <a:off x="95006" y="279112"/>
              <a:ext cx="184108"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86" name="Freeform 176"/>
            <p:cNvSpPr/>
            <p:nvPr/>
          </p:nvSpPr>
          <p:spPr>
            <a:xfrm>
              <a:off x="92859" y="121843"/>
              <a:ext cx="183572"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87" name="Freeform 177"/>
            <p:cNvSpPr/>
            <p:nvPr/>
          </p:nvSpPr>
          <p:spPr>
            <a:xfrm>
              <a:off x="92859" y="68704"/>
              <a:ext cx="183572" cy="18788"/>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88" name="Freeform 178"/>
            <p:cNvSpPr/>
            <p:nvPr/>
          </p:nvSpPr>
          <p:spPr>
            <a:xfrm>
              <a:off x="92859" y="223290"/>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89" name="Freeform 179"/>
            <p:cNvSpPr/>
            <p:nvPr/>
          </p:nvSpPr>
          <p:spPr>
            <a:xfrm>
              <a:off x="92859" y="171225"/>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90" name="Oval 180"/>
            <p:cNvSpPr/>
            <p:nvPr/>
          </p:nvSpPr>
          <p:spPr>
            <a:xfrm>
              <a:off x="47234" y="326347"/>
              <a:ext cx="56897" cy="56897"/>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91" name="Freeform 181"/>
            <p:cNvSpPr/>
            <p:nvPr/>
          </p:nvSpPr>
          <p:spPr>
            <a:xfrm>
              <a:off x="24154" y="304340"/>
              <a:ext cx="101448" cy="10037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92" name="Freeform 182"/>
            <p:cNvSpPr/>
            <p:nvPr/>
          </p:nvSpPr>
          <p:spPr>
            <a:xfrm>
              <a:off x="-1" y="0"/>
              <a:ext cx="370364" cy="4642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794" name="文本框 187"/>
          <p:cNvSpPr txBox="1"/>
          <p:nvPr/>
        </p:nvSpPr>
        <p:spPr>
          <a:xfrm>
            <a:off x="4308152" y="5511069"/>
            <a:ext cx="1634563"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p>
            <a:pPr algn="ctr">
              <a:defRPr sz="1100"/>
            </a:pPr>
            <a:r>
              <a:rPr lang="en-US" altLang="zh-CN" sz="1031" dirty="0"/>
              <a:t>Token</a:t>
            </a:r>
            <a:r>
              <a:rPr sz="1031" dirty="0"/>
              <a:t> Segmentation</a:t>
            </a:r>
          </a:p>
        </p:txBody>
      </p:sp>
      <p:sp>
        <p:nvSpPr>
          <p:cNvPr id="795" name="矩形: 圆角 188"/>
          <p:cNvSpPr/>
          <p:nvPr/>
        </p:nvSpPr>
        <p:spPr>
          <a:xfrm>
            <a:off x="867133" y="1597186"/>
            <a:ext cx="602360" cy="674400"/>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804" name="组合 189"/>
          <p:cNvGrpSpPr/>
          <p:nvPr/>
        </p:nvGrpSpPr>
        <p:grpSpPr>
          <a:xfrm>
            <a:off x="1001008" y="1657599"/>
            <a:ext cx="314643" cy="344515"/>
            <a:chOff x="0" y="0"/>
            <a:chExt cx="335618" cy="367482"/>
          </a:xfrm>
        </p:grpSpPr>
        <p:sp>
          <p:nvSpPr>
            <p:cNvPr id="796" name="Freeform 175"/>
            <p:cNvSpPr/>
            <p:nvPr/>
          </p:nvSpPr>
          <p:spPr>
            <a:xfrm>
              <a:off x="86093" y="220913"/>
              <a:ext cx="166837" cy="14021"/>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97" name="Freeform 176"/>
            <p:cNvSpPr/>
            <p:nvPr/>
          </p:nvSpPr>
          <p:spPr>
            <a:xfrm>
              <a:off x="84148" y="96437"/>
              <a:ext cx="166351" cy="14020"/>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98" name="Freeform 177"/>
            <p:cNvSpPr/>
            <p:nvPr/>
          </p:nvSpPr>
          <p:spPr>
            <a:xfrm>
              <a:off x="84148" y="54378"/>
              <a:ext cx="166351" cy="14871"/>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799" name="Freeform 178"/>
            <p:cNvSpPr/>
            <p:nvPr/>
          </p:nvSpPr>
          <p:spPr>
            <a:xfrm>
              <a:off x="84148" y="176731"/>
              <a:ext cx="166351" cy="15295"/>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00" name="Freeform 179"/>
            <p:cNvSpPr/>
            <p:nvPr/>
          </p:nvSpPr>
          <p:spPr>
            <a:xfrm>
              <a:off x="84148" y="135522"/>
              <a:ext cx="166351" cy="15295"/>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01" name="Oval 180"/>
            <p:cNvSpPr/>
            <p:nvPr/>
          </p:nvSpPr>
          <p:spPr>
            <a:xfrm>
              <a:off x="42803" y="258299"/>
              <a:ext cx="51559" cy="45033"/>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02" name="Freeform 181"/>
            <p:cNvSpPr/>
            <p:nvPr/>
          </p:nvSpPr>
          <p:spPr>
            <a:xfrm>
              <a:off x="21888" y="240880"/>
              <a:ext cx="91931" cy="7944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03" name="Freeform 182"/>
            <p:cNvSpPr/>
            <p:nvPr/>
          </p:nvSpPr>
          <p:spPr>
            <a:xfrm>
              <a:off x="-1" y="0"/>
              <a:ext cx="335620" cy="3674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805" name="文本框 198"/>
          <p:cNvSpPr txBox="1"/>
          <p:nvPr/>
        </p:nvSpPr>
        <p:spPr>
          <a:xfrm>
            <a:off x="400493" y="1954266"/>
            <a:ext cx="163456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vl1pPr>
          </a:lstStyle>
          <a:p>
            <a:r>
              <a:rPr lang="en-US" altLang="zh-CN" sz="1031" dirty="0"/>
              <a:t>Token</a:t>
            </a:r>
            <a:r>
              <a:rPr sz="1031" dirty="0"/>
              <a:t> Issuance</a:t>
            </a:r>
          </a:p>
        </p:txBody>
      </p:sp>
      <p:sp>
        <p:nvSpPr>
          <p:cNvPr id="806" name="文本框 203"/>
          <p:cNvSpPr txBox="1"/>
          <p:nvPr/>
        </p:nvSpPr>
        <p:spPr>
          <a:xfrm>
            <a:off x="3429846" y="3686081"/>
            <a:ext cx="969842"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100" b="1">
                <a:solidFill>
                  <a:srgbClr val="0D0D0D"/>
                </a:solidFill>
              </a:defRPr>
            </a:lvl1pPr>
          </a:lstStyle>
          <a:p>
            <a:r>
              <a:rPr sz="1031"/>
              <a:t>AR Financing</a:t>
            </a:r>
          </a:p>
        </p:txBody>
      </p:sp>
      <p:sp>
        <p:nvSpPr>
          <p:cNvPr id="807" name="文本框 205"/>
          <p:cNvSpPr txBox="1"/>
          <p:nvPr/>
        </p:nvSpPr>
        <p:spPr>
          <a:xfrm>
            <a:off x="5950511" y="3709960"/>
            <a:ext cx="144791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100" b="1">
                <a:solidFill>
                  <a:srgbClr val="0D0D0D"/>
                </a:solidFill>
              </a:defRPr>
            </a:lvl1pPr>
          </a:lstStyle>
          <a:p>
            <a:r>
              <a:rPr sz="1031"/>
              <a:t>AR Financing</a:t>
            </a:r>
          </a:p>
        </p:txBody>
      </p:sp>
      <p:sp>
        <p:nvSpPr>
          <p:cNvPr id="808" name="文本框 207"/>
          <p:cNvSpPr txBox="1"/>
          <p:nvPr/>
        </p:nvSpPr>
        <p:spPr>
          <a:xfrm>
            <a:off x="8746811" y="3689185"/>
            <a:ext cx="144791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100" b="1">
                <a:solidFill>
                  <a:srgbClr val="0D0D0D"/>
                </a:solidFill>
              </a:defRPr>
            </a:lvl1pPr>
          </a:lstStyle>
          <a:p>
            <a:r>
              <a:rPr sz="1031"/>
              <a:t>AR Financing</a:t>
            </a:r>
          </a:p>
        </p:txBody>
      </p:sp>
      <p:sp>
        <p:nvSpPr>
          <p:cNvPr id="109" name="矩形 108">
            <a:extLst>
              <a:ext uri="{FF2B5EF4-FFF2-40B4-BE49-F238E27FC236}">
                <a16:creationId xmlns:a16="http://schemas.microsoft.com/office/drawing/2014/main" id="{C42D77F1-AC40-4082-87FD-B2881BACA09B}"/>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id="{13B32CEA-ECC7-4C7B-B8AC-73EF6D757EB8}"/>
              </a:ext>
            </a:extLst>
          </p:cNvPr>
          <p:cNvSpPr txBox="1"/>
          <p:nvPr/>
        </p:nvSpPr>
        <p:spPr>
          <a:xfrm>
            <a:off x="283596" y="292730"/>
            <a:ext cx="8974674" cy="400110"/>
          </a:xfrm>
          <a:prstGeom prst="rect">
            <a:avLst/>
          </a:prstGeom>
          <a:noFill/>
        </p:spPr>
        <p:txBody>
          <a:bodyPr wrap="square" rtlCol="0">
            <a:spAutoFit/>
          </a:bodyPr>
          <a:lstStyle/>
          <a:p>
            <a:r>
              <a:rPr lang="en-US" altLang="zh-CN" sz="2000" b="1" dirty="0"/>
              <a:t>MVP Core Functions Work Flow—— Token Finance Application</a:t>
            </a:r>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矩形 112"/>
          <p:cNvSpPr txBox="1"/>
          <p:nvPr/>
        </p:nvSpPr>
        <p:spPr>
          <a:xfrm>
            <a:off x="3303640" y="6395263"/>
            <a:ext cx="1125308"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400"/>
            </a:lvl1pPr>
          </a:lstStyle>
          <a:p>
            <a:r>
              <a:rPr sz="1313"/>
              <a:t>Tier 2 Supplier</a:t>
            </a:r>
          </a:p>
        </p:txBody>
      </p:sp>
      <p:sp>
        <p:nvSpPr>
          <p:cNvPr id="815" name="矩形 113"/>
          <p:cNvSpPr txBox="1"/>
          <p:nvPr/>
        </p:nvSpPr>
        <p:spPr>
          <a:xfrm>
            <a:off x="5849949" y="6395263"/>
            <a:ext cx="1125308"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400"/>
            </a:lvl1pPr>
          </a:lstStyle>
          <a:p>
            <a:r>
              <a:rPr sz="1313"/>
              <a:t>Tier 3 Supplier</a:t>
            </a:r>
          </a:p>
        </p:txBody>
      </p:sp>
      <p:sp>
        <p:nvSpPr>
          <p:cNvPr id="816" name="矩形 114"/>
          <p:cNvSpPr txBox="1"/>
          <p:nvPr/>
        </p:nvSpPr>
        <p:spPr>
          <a:xfrm>
            <a:off x="8633659" y="6395263"/>
            <a:ext cx="1160573" cy="29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rIns="42862">
            <a:spAutoFit/>
          </a:bodyPr>
          <a:lstStyle>
            <a:lvl1pPr algn="ctr">
              <a:defRPr sz="1400"/>
            </a:lvl1pPr>
          </a:lstStyle>
          <a:p>
            <a:r>
              <a:rPr sz="1313"/>
              <a:t>Tier N Supplier</a:t>
            </a:r>
          </a:p>
        </p:txBody>
      </p:sp>
      <p:sp>
        <p:nvSpPr>
          <p:cNvPr id="817" name="文本框 115"/>
          <p:cNvSpPr txBox="1"/>
          <p:nvPr/>
        </p:nvSpPr>
        <p:spPr>
          <a:xfrm>
            <a:off x="7416697" y="5145959"/>
            <a:ext cx="553647" cy="3663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p>
            <a:pPr>
              <a:defRPr sz="1900"/>
            </a:pPr>
            <a:r>
              <a:rPr sz="1781"/>
              <a:t>……</a:t>
            </a:r>
          </a:p>
        </p:txBody>
      </p:sp>
      <p:grpSp>
        <p:nvGrpSpPr>
          <p:cNvPr id="820" name="组合 116"/>
          <p:cNvGrpSpPr/>
          <p:nvPr/>
        </p:nvGrpSpPr>
        <p:grpSpPr>
          <a:xfrm>
            <a:off x="616883" y="2487832"/>
            <a:ext cx="1102866" cy="828872"/>
            <a:chOff x="-14922" y="0"/>
            <a:chExt cx="1176390" cy="884128"/>
          </a:xfrm>
        </p:grpSpPr>
        <p:sp>
          <p:nvSpPr>
            <p:cNvPr id="818" name="iconfont-10503-5122247"/>
            <p:cNvSpPr/>
            <p:nvPr/>
          </p:nvSpPr>
          <p:spPr>
            <a:xfrm>
              <a:off x="188176" y="0"/>
              <a:ext cx="708603" cy="589289"/>
            </a:xfrm>
            <a:custGeom>
              <a:avLst/>
              <a:gdLst/>
              <a:ahLst/>
              <a:cxnLst>
                <a:cxn ang="0">
                  <a:pos x="wd2" y="hd2"/>
                </a:cxn>
                <a:cxn ang="5400000">
                  <a:pos x="wd2" y="hd2"/>
                </a:cxn>
                <a:cxn ang="10800000">
                  <a:pos x="wd2" y="hd2"/>
                </a:cxn>
                <a:cxn ang="16200000">
                  <a:pos x="wd2" y="hd2"/>
                </a:cxn>
              </a:cxnLst>
              <a:rect l="0" t="0" r="r" b="b"/>
              <a:pathLst>
                <a:path w="21600" h="21600" extrusionOk="0">
                  <a:moveTo>
                    <a:pt x="0" y="20434"/>
                  </a:moveTo>
                  <a:lnTo>
                    <a:pt x="21600" y="20434"/>
                  </a:lnTo>
                  <a:lnTo>
                    <a:pt x="21600" y="21600"/>
                  </a:lnTo>
                  <a:lnTo>
                    <a:pt x="0" y="21600"/>
                  </a:lnTo>
                  <a:close/>
                  <a:moveTo>
                    <a:pt x="14479" y="15875"/>
                  </a:moveTo>
                  <a:lnTo>
                    <a:pt x="16568" y="15875"/>
                  </a:lnTo>
                  <a:lnTo>
                    <a:pt x="16568" y="17040"/>
                  </a:lnTo>
                  <a:lnTo>
                    <a:pt x="14479" y="17040"/>
                  </a:lnTo>
                  <a:close/>
                  <a:moveTo>
                    <a:pt x="17177" y="15868"/>
                  </a:moveTo>
                  <a:lnTo>
                    <a:pt x="18235" y="15868"/>
                  </a:lnTo>
                  <a:lnTo>
                    <a:pt x="18235" y="17033"/>
                  </a:lnTo>
                  <a:lnTo>
                    <a:pt x="17177" y="17033"/>
                  </a:lnTo>
                  <a:close/>
                  <a:moveTo>
                    <a:pt x="4144" y="13891"/>
                  </a:moveTo>
                  <a:lnTo>
                    <a:pt x="7810" y="13891"/>
                  </a:lnTo>
                  <a:lnTo>
                    <a:pt x="7810" y="15056"/>
                  </a:lnTo>
                  <a:lnTo>
                    <a:pt x="4144" y="15056"/>
                  </a:lnTo>
                  <a:close/>
                  <a:moveTo>
                    <a:pt x="8882" y="13881"/>
                  </a:moveTo>
                  <a:lnTo>
                    <a:pt x="10740" y="13881"/>
                  </a:lnTo>
                  <a:lnTo>
                    <a:pt x="10740" y="15047"/>
                  </a:lnTo>
                  <a:lnTo>
                    <a:pt x="8882" y="15047"/>
                  </a:lnTo>
                  <a:close/>
                  <a:moveTo>
                    <a:pt x="14479" y="12180"/>
                  </a:moveTo>
                  <a:lnTo>
                    <a:pt x="16568" y="12180"/>
                  </a:lnTo>
                  <a:lnTo>
                    <a:pt x="16568" y="13345"/>
                  </a:lnTo>
                  <a:lnTo>
                    <a:pt x="14479" y="13345"/>
                  </a:lnTo>
                  <a:close/>
                  <a:moveTo>
                    <a:pt x="17177" y="12173"/>
                  </a:moveTo>
                  <a:lnTo>
                    <a:pt x="18235" y="12173"/>
                  </a:lnTo>
                  <a:lnTo>
                    <a:pt x="18235" y="13338"/>
                  </a:lnTo>
                  <a:lnTo>
                    <a:pt x="17177" y="13338"/>
                  </a:lnTo>
                  <a:close/>
                  <a:moveTo>
                    <a:pt x="4144" y="10175"/>
                  </a:moveTo>
                  <a:lnTo>
                    <a:pt x="7810" y="10175"/>
                  </a:lnTo>
                  <a:lnTo>
                    <a:pt x="7810" y="11340"/>
                  </a:lnTo>
                  <a:lnTo>
                    <a:pt x="4144" y="11340"/>
                  </a:lnTo>
                  <a:close/>
                  <a:moveTo>
                    <a:pt x="8882" y="10168"/>
                  </a:moveTo>
                  <a:lnTo>
                    <a:pt x="10740" y="10168"/>
                  </a:lnTo>
                  <a:lnTo>
                    <a:pt x="10740" y="11333"/>
                  </a:lnTo>
                  <a:lnTo>
                    <a:pt x="8882" y="11333"/>
                  </a:lnTo>
                  <a:close/>
                  <a:moveTo>
                    <a:pt x="14479" y="8543"/>
                  </a:moveTo>
                  <a:lnTo>
                    <a:pt x="16568" y="8543"/>
                  </a:lnTo>
                  <a:lnTo>
                    <a:pt x="16568" y="9709"/>
                  </a:lnTo>
                  <a:lnTo>
                    <a:pt x="14479" y="9709"/>
                  </a:lnTo>
                  <a:close/>
                  <a:moveTo>
                    <a:pt x="17177" y="8541"/>
                  </a:moveTo>
                  <a:lnTo>
                    <a:pt x="18235" y="8541"/>
                  </a:lnTo>
                  <a:lnTo>
                    <a:pt x="18235" y="9706"/>
                  </a:lnTo>
                  <a:lnTo>
                    <a:pt x="17177" y="9706"/>
                  </a:lnTo>
                  <a:close/>
                  <a:moveTo>
                    <a:pt x="4144" y="6240"/>
                  </a:moveTo>
                  <a:lnTo>
                    <a:pt x="7810" y="6240"/>
                  </a:lnTo>
                  <a:lnTo>
                    <a:pt x="7810" y="7405"/>
                  </a:lnTo>
                  <a:lnTo>
                    <a:pt x="4144" y="7405"/>
                  </a:lnTo>
                  <a:close/>
                  <a:moveTo>
                    <a:pt x="8882" y="6235"/>
                  </a:moveTo>
                  <a:lnTo>
                    <a:pt x="10740" y="6235"/>
                  </a:lnTo>
                  <a:lnTo>
                    <a:pt x="10740" y="7401"/>
                  </a:lnTo>
                  <a:lnTo>
                    <a:pt x="8882" y="7401"/>
                  </a:lnTo>
                  <a:close/>
                  <a:moveTo>
                    <a:pt x="4263" y="0"/>
                  </a:moveTo>
                  <a:lnTo>
                    <a:pt x="10929" y="0"/>
                  </a:lnTo>
                  <a:cubicBezTo>
                    <a:pt x="11668" y="0"/>
                    <a:pt x="12361" y="256"/>
                    <a:pt x="12888" y="718"/>
                  </a:cubicBezTo>
                  <a:cubicBezTo>
                    <a:pt x="13431" y="1201"/>
                    <a:pt x="13732" y="1844"/>
                    <a:pt x="13732" y="2534"/>
                  </a:cubicBezTo>
                  <a:lnTo>
                    <a:pt x="13732" y="4674"/>
                  </a:lnTo>
                  <a:lnTo>
                    <a:pt x="17628" y="4674"/>
                  </a:lnTo>
                  <a:cubicBezTo>
                    <a:pt x="19037" y="4674"/>
                    <a:pt x="20182" y="5809"/>
                    <a:pt x="20182" y="7205"/>
                  </a:cubicBezTo>
                  <a:lnTo>
                    <a:pt x="20182" y="19250"/>
                  </a:lnTo>
                  <a:lnTo>
                    <a:pt x="19006" y="19250"/>
                  </a:lnTo>
                  <a:lnTo>
                    <a:pt x="19006" y="7203"/>
                  </a:lnTo>
                  <a:cubicBezTo>
                    <a:pt x="19006" y="6450"/>
                    <a:pt x="18390" y="5837"/>
                    <a:pt x="17628" y="5837"/>
                  </a:cubicBezTo>
                  <a:lnTo>
                    <a:pt x="13735" y="5837"/>
                  </a:lnTo>
                  <a:lnTo>
                    <a:pt x="13735" y="19462"/>
                  </a:lnTo>
                  <a:lnTo>
                    <a:pt x="12559" y="19462"/>
                  </a:lnTo>
                  <a:lnTo>
                    <a:pt x="12559" y="2534"/>
                  </a:lnTo>
                  <a:cubicBezTo>
                    <a:pt x="12559" y="1783"/>
                    <a:pt x="11830" y="1168"/>
                    <a:pt x="10932" y="1168"/>
                  </a:cubicBezTo>
                  <a:lnTo>
                    <a:pt x="4263" y="1168"/>
                  </a:lnTo>
                  <a:cubicBezTo>
                    <a:pt x="3355" y="1168"/>
                    <a:pt x="2617" y="1781"/>
                    <a:pt x="2617" y="2534"/>
                  </a:cubicBezTo>
                  <a:lnTo>
                    <a:pt x="2617" y="19458"/>
                  </a:lnTo>
                  <a:lnTo>
                    <a:pt x="1441" y="19458"/>
                  </a:lnTo>
                  <a:lnTo>
                    <a:pt x="1441" y="2532"/>
                  </a:lnTo>
                  <a:cubicBezTo>
                    <a:pt x="1441" y="1135"/>
                    <a:pt x="2709" y="0"/>
                    <a:pt x="4263" y="0"/>
                  </a:cubicBezTo>
                  <a:close/>
                </a:path>
              </a:pathLst>
            </a:custGeom>
            <a:solidFill>
              <a:srgbClr val="3B3B3B"/>
            </a:solidFill>
            <a:ln w="9525" cap="flat">
              <a:solidFill>
                <a:srgbClr val="3B3B3B"/>
              </a:solidFill>
              <a:prstDash val="solid"/>
              <a:round/>
            </a:ln>
            <a:effectLst/>
          </p:spPr>
          <p:txBody>
            <a:bodyPr wrap="square" lIns="42862" tIns="42862" rIns="42862" bIns="42862" numCol="1" anchor="t">
              <a:noAutofit/>
            </a:bodyPr>
            <a:lstStyle/>
            <a:p>
              <a:endParaRPr sz="1688"/>
            </a:p>
          </p:txBody>
        </p:sp>
        <p:sp>
          <p:nvSpPr>
            <p:cNvPr id="819" name="矩形 118"/>
            <p:cNvSpPr txBox="1"/>
            <p:nvPr/>
          </p:nvSpPr>
          <p:spPr>
            <a:xfrm>
              <a:off x="-14922" y="576285"/>
              <a:ext cx="1176390" cy="3078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2862" tIns="42862" rIns="42862" bIns="42862" numCol="1" anchor="t">
              <a:spAutoFit/>
            </a:bodyPr>
            <a:lstStyle>
              <a:lvl1pPr algn="ctr">
                <a:defRPr sz="1400">
                  <a:latin typeface="+mj-lt"/>
                  <a:ea typeface="+mj-ea"/>
                  <a:cs typeface="+mj-cs"/>
                  <a:sym typeface="Calibri"/>
                </a:defRPr>
              </a:lvl1pPr>
            </a:lstStyle>
            <a:p>
              <a:r>
                <a:rPr sz="1313"/>
                <a:t>Tier 1 Supplier</a:t>
              </a:r>
            </a:p>
          </p:txBody>
        </p:sp>
      </p:grpSp>
      <p:sp>
        <p:nvSpPr>
          <p:cNvPr id="821" name="圆角矩形 32"/>
          <p:cNvSpPr/>
          <p:nvPr/>
        </p:nvSpPr>
        <p:spPr>
          <a:xfrm>
            <a:off x="3336187" y="4309645"/>
            <a:ext cx="1093735" cy="2078683"/>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822" name="factory-stock-house_18404"/>
          <p:cNvSpPr/>
          <p:nvPr/>
        </p:nvSpPr>
        <p:spPr>
          <a:xfrm>
            <a:off x="3662930" y="5690091"/>
            <a:ext cx="467944" cy="468653"/>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endParaRPr sz="1688"/>
          </a:p>
        </p:txBody>
      </p:sp>
      <p:sp>
        <p:nvSpPr>
          <p:cNvPr id="823" name="factory-stock-house_18404"/>
          <p:cNvSpPr/>
          <p:nvPr/>
        </p:nvSpPr>
        <p:spPr>
          <a:xfrm>
            <a:off x="3662930" y="4677308"/>
            <a:ext cx="467944" cy="468653"/>
          </a:xfrm>
          <a:custGeom>
            <a:avLst/>
            <a:gdLst/>
            <a:ahLst/>
            <a:cxnLst>
              <a:cxn ang="0">
                <a:pos x="wd2" y="hd2"/>
              </a:cxn>
              <a:cxn ang="5400000">
                <a:pos x="wd2" y="hd2"/>
              </a:cxn>
              <a:cxn ang="10800000">
                <a:pos x="wd2" y="hd2"/>
              </a:cxn>
              <a:cxn ang="16200000">
                <a:pos x="wd2" y="hd2"/>
              </a:cxn>
            </a:cxnLst>
            <a:rect l="0" t="0" r="r" b="b"/>
            <a:pathLst>
              <a:path w="21600" h="21600" extrusionOk="0">
                <a:moveTo>
                  <a:pt x="14059" y="18972"/>
                </a:moveTo>
                <a:lnTo>
                  <a:pt x="16510" y="18972"/>
                </a:lnTo>
                <a:lnTo>
                  <a:pt x="16510" y="21080"/>
                </a:lnTo>
                <a:lnTo>
                  <a:pt x="14059" y="21080"/>
                </a:lnTo>
                <a:close/>
                <a:moveTo>
                  <a:pt x="11048" y="18972"/>
                </a:moveTo>
                <a:lnTo>
                  <a:pt x="13501" y="18972"/>
                </a:lnTo>
                <a:lnTo>
                  <a:pt x="13501" y="21080"/>
                </a:lnTo>
                <a:lnTo>
                  <a:pt x="11048" y="21080"/>
                </a:lnTo>
                <a:close/>
                <a:moveTo>
                  <a:pt x="8036" y="18972"/>
                </a:moveTo>
                <a:lnTo>
                  <a:pt x="10492" y="18972"/>
                </a:lnTo>
                <a:lnTo>
                  <a:pt x="10492" y="21080"/>
                </a:lnTo>
                <a:lnTo>
                  <a:pt x="8036" y="21080"/>
                </a:lnTo>
                <a:close/>
                <a:moveTo>
                  <a:pt x="5027" y="18972"/>
                </a:moveTo>
                <a:lnTo>
                  <a:pt x="7478" y="18972"/>
                </a:lnTo>
                <a:lnTo>
                  <a:pt x="7478" y="21080"/>
                </a:lnTo>
                <a:lnTo>
                  <a:pt x="5027" y="21080"/>
                </a:lnTo>
                <a:close/>
                <a:moveTo>
                  <a:pt x="11048" y="16078"/>
                </a:moveTo>
                <a:lnTo>
                  <a:pt x="13501" y="16078"/>
                </a:lnTo>
                <a:lnTo>
                  <a:pt x="13501" y="18187"/>
                </a:lnTo>
                <a:lnTo>
                  <a:pt x="11048" y="18187"/>
                </a:lnTo>
                <a:close/>
                <a:moveTo>
                  <a:pt x="8036" y="16078"/>
                </a:moveTo>
                <a:lnTo>
                  <a:pt x="10492" y="16078"/>
                </a:lnTo>
                <a:lnTo>
                  <a:pt x="10492" y="18187"/>
                </a:lnTo>
                <a:lnTo>
                  <a:pt x="8036" y="18187"/>
                </a:lnTo>
                <a:close/>
                <a:moveTo>
                  <a:pt x="5027" y="16078"/>
                </a:moveTo>
                <a:lnTo>
                  <a:pt x="7478" y="16078"/>
                </a:lnTo>
                <a:lnTo>
                  <a:pt x="7478" y="18187"/>
                </a:lnTo>
                <a:lnTo>
                  <a:pt x="5027" y="18187"/>
                </a:lnTo>
                <a:close/>
                <a:moveTo>
                  <a:pt x="8036" y="13182"/>
                </a:moveTo>
                <a:lnTo>
                  <a:pt x="10492" y="13182"/>
                </a:lnTo>
                <a:lnTo>
                  <a:pt x="10492" y="15295"/>
                </a:lnTo>
                <a:lnTo>
                  <a:pt x="8036" y="15295"/>
                </a:lnTo>
                <a:close/>
                <a:moveTo>
                  <a:pt x="5027" y="13182"/>
                </a:moveTo>
                <a:lnTo>
                  <a:pt x="7478" y="13182"/>
                </a:lnTo>
                <a:lnTo>
                  <a:pt x="7478" y="15295"/>
                </a:lnTo>
                <a:lnTo>
                  <a:pt x="5027" y="15295"/>
                </a:lnTo>
                <a:close/>
                <a:moveTo>
                  <a:pt x="10492" y="0"/>
                </a:moveTo>
                <a:lnTo>
                  <a:pt x="21600" y="5028"/>
                </a:lnTo>
                <a:lnTo>
                  <a:pt x="21600" y="21600"/>
                </a:lnTo>
                <a:lnTo>
                  <a:pt x="17710" y="21600"/>
                </a:lnTo>
                <a:lnTo>
                  <a:pt x="17710" y="8127"/>
                </a:lnTo>
                <a:lnTo>
                  <a:pt x="3886" y="8127"/>
                </a:lnTo>
                <a:lnTo>
                  <a:pt x="3886" y="21600"/>
                </a:lnTo>
                <a:lnTo>
                  <a:pt x="0" y="21600"/>
                </a:lnTo>
                <a:lnTo>
                  <a:pt x="0" y="5028"/>
                </a:lnTo>
                <a:close/>
              </a:path>
            </a:pathLst>
          </a:custGeom>
          <a:solidFill>
            <a:srgbClr val="595959"/>
          </a:solidFill>
          <a:ln w="12700">
            <a:miter lim="400000"/>
          </a:ln>
        </p:spPr>
        <p:txBody>
          <a:bodyPr lIns="42862" rIns="42862"/>
          <a:lstStyle/>
          <a:p>
            <a:pPr>
              <a:defRPr sz="1900"/>
            </a:pPr>
            <a:endParaRPr sz="1781"/>
          </a:p>
        </p:txBody>
      </p:sp>
      <p:sp>
        <p:nvSpPr>
          <p:cNvPr id="824" name="圆角矩形 31"/>
          <p:cNvSpPr/>
          <p:nvPr/>
        </p:nvSpPr>
        <p:spPr>
          <a:xfrm>
            <a:off x="5853648" y="4292299"/>
            <a:ext cx="1093735" cy="2096029"/>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825" name="production-plant_20557"/>
          <p:cNvSpPr/>
          <p:nvPr/>
        </p:nvSpPr>
        <p:spPr>
          <a:xfrm>
            <a:off x="6080223" y="4409907"/>
            <a:ext cx="539935" cy="427945"/>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826" name="production-plant_20557"/>
          <p:cNvSpPr/>
          <p:nvPr/>
        </p:nvSpPr>
        <p:spPr>
          <a:xfrm>
            <a:off x="6064818" y="5081404"/>
            <a:ext cx="539935" cy="427945"/>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827" name="production-plant_20557"/>
          <p:cNvSpPr/>
          <p:nvPr/>
        </p:nvSpPr>
        <p:spPr>
          <a:xfrm>
            <a:off x="6079216" y="5831934"/>
            <a:ext cx="539936" cy="427945"/>
          </a:xfrm>
          <a:custGeom>
            <a:avLst/>
            <a:gdLst/>
            <a:ahLst/>
            <a:cxnLst>
              <a:cxn ang="0">
                <a:pos x="wd2" y="hd2"/>
              </a:cxn>
              <a:cxn ang="5400000">
                <a:pos x="wd2" y="hd2"/>
              </a:cxn>
              <a:cxn ang="10800000">
                <a:pos x="wd2" y="hd2"/>
              </a:cxn>
              <a:cxn ang="16200000">
                <a:pos x="wd2" y="hd2"/>
              </a:cxn>
            </a:cxnLst>
            <a:rect l="0" t="0" r="r" b="b"/>
            <a:pathLst>
              <a:path w="21600" h="21600" extrusionOk="0">
                <a:moveTo>
                  <a:pt x="387" y="20407"/>
                </a:moveTo>
                <a:lnTo>
                  <a:pt x="387" y="21119"/>
                </a:lnTo>
                <a:lnTo>
                  <a:pt x="21218" y="21119"/>
                </a:lnTo>
                <a:lnTo>
                  <a:pt x="21218" y="20407"/>
                </a:lnTo>
                <a:lnTo>
                  <a:pt x="1227" y="20407"/>
                </a:lnTo>
                <a:close/>
                <a:moveTo>
                  <a:pt x="14896" y="11812"/>
                </a:moveTo>
                <a:lnTo>
                  <a:pt x="17250" y="11812"/>
                </a:lnTo>
                <a:lnTo>
                  <a:pt x="17250" y="14263"/>
                </a:lnTo>
                <a:lnTo>
                  <a:pt x="14896" y="14263"/>
                </a:lnTo>
                <a:close/>
                <a:moveTo>
                  <a:pt x="10790" y="11812"/>
                </a:moveTo>
                <a:lnTo>
                  <a:pt x="13144" y="11812"/>
                </a:lnTo>
                <a:lnTo>
                  <a:pt x="13144" y="14263"/>
                </a:lnTo>
                <a:lnTo>
                  <a:pt x="10790" y="14263"/>
                </a:lnTo>
                <a:close/>
                <a:moveTo>
                  <a:pt x="3006" y="11811"/>
                </a:moveTo>
                <a:lnTo>
                  <a:pt x="3006" y="19926"/>
                </a:lnTo>
                <a:lnTo>
                  <a:pt x="8577" y="19926"/>
                </a:lnTo>
                <a:lnTo>
                  <a:pt x="8577" y="11811"/>
                </a:lnTo>
                <a:close/>
                <a:moveTo>
                  <a:pt x="14511" y="11330"/>
                </a:moveTo>
                <a:lnTo>
                  <a:pt x="14511" y="14751"/>
                </a:lnTo>
                <a:lnTo>
                  <a:pt x="17638" y="14751"/>
                </a:lnTo>
                <a:lnTo>
                  <a:pt x="17638" y="11330"/>
                </a:lnTo>
                <a:close/>
                <a:moveTo>
                  <a:pt x="10404" y="11330"/>
                </a:moveTo>
                <a:lnTo>
                  <a:pt x="10404" y="14751"/>
                </a:lnTo>
                <a:lnTo>
                  <a:pt x="13525" y="14751"/>
                </a:lnTo>
                <a:lnTo>
                  <a:pt x="13525" y="11330"/>
                </a:lnTo>
                <a:close/>
                <a:moveTo>
                  <a:pt x="1416" y="4981"/>
                </a:moveTo>
                <a:lnTo>
                  <a:pt x="8770" y="4981"/>
                </a:lnTo>
                <a:lnTo>
                  <a:pt x="8770" y="5469"/>
                </a:lnTo>
                <a:lnTo>
                  <a:pt x="1416" y="5469"/>
                </a:lnTo>
                <a:close/>
                <a:moveTo>
                  <a:pt x="10404" y="0"/>
                </a:moveTo>
                <a:lnTo>
                  <a:pt x="13530" y="0"/>
                </a:lnTo>
                <a:lnTo>
                  <a:pt x="13530" y="7056"/>
                </a:lnTo>
                <a:lnTo>
                  <a:pt x="14511" y="7056"/>
                </a:lnTo>
                <a:lnTo>
                  <a:pt x="14511" y="0"/>
                </a:lnTo>
                <a:lnTo>
                  <a:pt x="17638" y="0"/>
                </a:lnTo>
                <a:lnTo>
                  <a:pt x="17638" y="7056"/>
                </a:lnTo>
                <a:lnTo>
                  <a:pt x="20377" y="7056"/>
                </a:lnTo>
                <a:lnTo>
                  <a:pt x="20377" y="19920"/>
                </a:lnTo>
                <a:lnTo>
                  <a:pt x="21600" y="19920"/>
                </a:lnTo>
                <a:lnTo>
                  <a:pt x="21600" y="21600"/>
                </a:lnTo>
                <a:lnTo>
                  <a:pt x="0" y="21600"/>
                </a:lnTo>
                <a:lnTo>
                  <a:pt x="0" y="19920"/>
                </a:lnTo>
                <a:lnTo>
                  <a:pt x="1227" y="19920"/>
                </a:lnTo>
                <a:lnTo>
                  <a:pt x="1227" y="7056"/>
                </a:lnTo>
                <a:lnTo>
                  <a:pt x="10404" y="7056"/>
                </a:lnTo>
                <a:close/>
              </a:path>
            </a:pathLst>
          </a:custGeom>
          <a:solidFill>
            <a:srgbClr val="808080"/>
          </a:solidFill>
          <a:ln w="12700">
            <a:miter lim="400000"/>
          </a:ln>
        </p:spPr>
        <p:txBody>
          <a:bodyPr lIns="42862" rIns="42862"/>
          <a:lstStyle/>
          <a:p>
            <a:endParaRPr sz="1688"/>
          </a:p>
        </p:txBody>
      </p:sp>
      <p:sp>
        <p:nvSpPr>
          <p:cNvPr id="828" name="圆角矩形 31"/>
          <p:cNvSpPr/>
          <p:nvPr/>
        </p:nvSpPr>
        <p:spPr>
          <a:xfrm>
            <a:off x="8582280" y="4292299"/>
            <a:ext cx="1093735" cy="2102964"/>
          </a:xfrm>
          <a:prstGeom prst="roundRect">
            <a:avLst>
              <a:gd name="adj" fmla="val 16667"/>
            </a:avLst>
          </a:prstGeom>
          <a:solidFill>
            <a:srgbClr val="FFFFFF"/>
          </a:solidFill>
          <a:ln w="25400">
            <a:solidFill>
              <a:srgbClr val="A0000C"/>
            </a:solidFill>
            <a:prstDash val="dash"/>
          </a:ln>
        </p:spPr>
        <p:txBody>
          <a:bodyPr lIns="42862" rIns="42862" anchor="ctr"/>
          <a:lstStyle/>
          <a:p>
            <a:pPr algn="ctr">
              <a:defRPr sz="1900">
                <a:solidFill>
                  <a:srgbClr val="FFFFFF"/>
                </a:solidFill>
              </a:defRPr>
            </a:pPr>
            <a:endParaRPr sz="1781"/>
          </a:p>
        </p:txBody>
      </p:sp>
      <p:sp>
        <p:nvSpPr>
          <p:cNvPr id="829" name="直接箭头连接符 127"/>
          <p:cNvSpPr/>
          <p:nvPr/>
        </p:nvSpPr>
        <p:spPr>
          <a:xfrm flipV="1">
            <a:off x="4487335" y="4796275"/>
            <a:ext cx="1144440" cy="2"/>
          </a:xfrm>
          <a:prstGeom prst="line">
            <a:avLst/>
          </a:prstGeom>
          <a:ln>
            <a:solidFill>
              <a:srgbClr val="334152"/>
            </a:solidFill>
            <a:tailEnd type="triangle"/>
          </a:ln>
        </p:spPr>
        <p:txBody>
          <a:bodyPr lIns="42862" rIns="42862" anchor="ctr"/>
          <a:lstStyle/>
          <a:p>
            <a:endParaRPr sz="1688"/>
          </a:p>
        </p:txBody>
      </p:sp>
      <p:sp>
        <p:nvSpPr>
          <p:cNvPr id="830" name="直接箭头连接符 128"/>
          <p:cNvSpPr/>
          <p:nvPr/>
        </p:nvSpPr>
        <p:spPr>
          <a:xfrm>
            <a:off x="4487335" y="5324520"/>
            <a:ext cx="1144440" cy="6935"/>
          </a:xfrm>
          <a:prstGeom prst="line">
            <a:avLst/>
          </a:prstGeom>
          <a:ln>
            <a:solidFill>
              <a:srgbClr val="334152"/>
            </a:solidFill>
            <a:tailEnd type="triangle"/>
          </a:ln>
        </p:spPr>
        <p:txBody>
          <a:bodyPr lIns="42862" rIns="42862" anchor="ctr"/>
          <a:lstStyle/>
          <a:p>
            <a:endParaRPr sz="1688"/>
          </a:p>
        </p:txBody>
      </p:sp>
      <p:sp>
        <p:nvSpPr>
          <p:cNvPr id="831" name="直接箭头连接符 129"/>
          <p:cNvSpPr/>
          <p:nvPr/>
        </p:nvSpPr>
        <p:spPr>
          <a:xfrm>
            <a:off x="4543066" y="5971789"/>
            <a:ext cx="1088709" cy="1"/>
          </a:xfrm>
          <a:prstGeom prst="line">
            <a:avLst/>
          </a:prstGeom>
          <a:ln>
            <a:solidFill>
              <a:srgbClr val="334152"/>
            </a:solidFill>
            <a:tailEnd type="triangle"/>
          </a:ln>
        </p:spPr>
        <p:txBody>
          <a:bodyPr lIns="42862" rIns="42862" anchor="ctr"/>
          <a:lstStyle/>
          <a:p>
            <a:endParaRPr sz="1688"/>
          </a:p>
        </p:txBody>
      </p:sp>
      <p:sp>
        <p:nvSpPr>
          <p:cNvPr id="925" name="直接箭头连接符 130"/>
          <p:cNvSpPr/>
          <p:nvPr/>
        </p:nvSpPr>
        <p:spPr>
          <a:xfrm>
            <a:off x="1169463" y="1428308"/>
            <a:ext cx="3008" cy="10578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9050">
            <a:solidFill>
              <a:srgbClr val="000000"/>
            </a:solidFill>
            <a:headEnd type="triangle"/>
          </a:ln>
        </p:spPr>
        <p:txBody>
          <a:bodyPr/>
          <a:lstStyle/>
          <a:p>
            <a:endParaRPr sz="1688"/>
          </a:p>
        </p:txBody>
      </p:sp>
      <p:sp>
        <p:nvSpPr>
          <p:cNvPr id="926" name="直接箭头连接符 37"/>
          <p:cNvSpPr/>
          <p:nvPr/>
        </p:nvSpPr>
        <p:spPr>
          <a:xfrm>
            <a:off x="1168003" y="3290887"/>
            <a:ext cx="2156222" cy="20978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ln w="19050">
            <a:solidFill>
              <a:srgbClr val="000000"/>
            </a:solidFill>
            <a:headEnd type="triangle"/>
          </a:ln>
        </p:spPr>
        <p:txBody>
          <a:bodyPr/>
          <a:lstStyle/>
          <a:p>
            <a:endParaRPr sz="1688"/>
          </a:p>
        </p:txBody>
      </p:sp>
      <p:sp>
        <p:nvSpPr>
          <p:cNvPr id="834" name="直接箭头连接符 132"/>
          <p:cNvSpPr/>
          <p:nvPr/>
        </p:nvSpPr>
        <p:spPr>
          <a:xfrm flipV="1">
            <a:off x="7154007" y="4789341"/>
            <a:ext cx="1144440" cy="2"/>
          </a:xfrm>
          <a:prstGeom prst="line">
            <a:avLst/>
          </a:prstGeom>
          <a:ln>
            <a:solidFill>
              <a:srgbClr val="334152"/>
            </a:solidFill>
            <a:tailEnd type="triangle"/>
          </a:ln>
        </p:spPr>
        <p:txBody>
          <a:bodyPr lIns="42862" rIns="42862" anchor="ctr"/>
          <a:lstStyle/>
          <a:p>
            <a:endParaRPr sz="1688"/>
          </a:p>
        </p:txBody>
      </p:sp>
      <p:sp>
        <p:nvSpPr>
          <p:cNvPr id="835" name="直接箭头连接符 133"/>
          <p:cNvSpPr/>
          <p:nvPr/>
        </p:nvSpPr>
        <p:spPr>
          <a:xfrm>
            <a:off x="7209738" y="5964854"/>
            <a:ext cx="1088709" cy="1"/>
          </a:xfrm>
          <a:prstGeom prst="line">
            <a:avLst/>
          </a:prstGeom>
          <a:ln>
            <a:solidFill>
              <a:srgbClr val="334152"/>
            </a:solidFill>
            <a:tailEnd type="triangle"/>
          </a:ln>
        </p:spPr>
        <p:txBody>
          <a:bodyPr lIns="42862" rIns="42862" anchor="ctr"/>
          <a:lstStyle/>
          <a:p>
            <a:endParaRPr sz="1688"/>
          </a:p>
        </p:txBody>
      </p:sp>
      <p:sp>
        <p:nvSpPr>
          <p:cNvPr id="836" name="直接箭头连接符 43"/>
          <p:cNvSpPr/>
          <p:nvPr/>
        </p:nvSpPr>
        <p:spPr>
          <a:xfrm flipV="1">
            <a:off x="1746769" y="1551884"/>
            <a:ext cx="8798334" cy="824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1589" y="21600"/>
                </a:lnTo>
              </a:path>
            </a:pathLst>
          </a:custGeom>
          <a:ln w="19050">
            <a:solidFill>
              <a:srgbClr val="334152"/>
            </a:solidFill>
            <a:tailEnd type="triangle"/>
          </a:ln>
        </p:spPr>
        <p:txBody>
          <a:bodyPr lIns="42862" rIns="42862" anchor="ctr"/>
          <a:lstStyle/>
          <a:p>
            <a:endParaRPr sz="1688"/>
          </a:p>
        </p:txBody>
      </p:sp>
      <p:sp>
        <p:nvSpPr>
          <p:cNvPr id="927" name="直接箭头连接符 135"/>
          <p:cNvSpPr/>
          <p:nvPr/>
        </p:nvSpPr>
        <p:spPr>
          <a:xfrm>
            <a:off x="2073051" y="1160585"/>
            <a:ext cx="7891282" cy="191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19050">
            <a:solidFill>
              <a:srgbClr val="0D0D0D"/>
            </a:solidFill>
            <a:prstDash val="lgDash"/>
            <a:headEnd type="triangle"/>
          </a:ln>
        </p:spPr>
        <p:txBody>
          <a:bodyPr/>
          <a:lstStyle/>
          <a:p>
            <a:endParaRPr sz="1688"/>
          </a:p>
        </p:txBody>
      </p:sp>
      <p:sp>
        <p:nvSpPr>
          <p:cNvPr id="838" name="直接箭头连接符 54"/>
          <p:cNvSpPr/>
          <p:nvPr/>
        </p:nvSpPr>
        <p:spPr>
          <a:xfrm flipV="1">
            <a:off x="1661713" y="1538439"/>
            <a:ext cx="9444895" cy="1261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73" y="0"/>
                </a:lnTo>
                <a:lnTo>
                  <a:pt x="21573" y="21600"/>
                </a:lnTo>
                <a:lnTo>
                  <a:pt x="21600" y="21600"/>
                </a:lnTo>
              </a:path>
            </a:pathLst>
          </a:custGeom>
          <a:ln w="19050">
            <a:solidFill>
              <a:srgbClr val="334152"/>
            </a:solidFill>
            <a:headEnd type="triangle"/>
          </a:ln>
        </p:spPr>
        <p:txBody>
          <a:bodyPr lIns="42862" rIns="42862" anchor="ctr"/>
          <a:lstStyle/>
          <a:p>
            <a:endParaRPr sz="1688"/>
          </a:p>
        </p:txBody>
      </p:sp>
      <p:sp>
        <p:nvSpPr>
          <p:cNvPr id="839" name="直接箭头连接符 137"/>
          <p:cNvSpPr/>
          <p:nvPr/>
        </p:nvSpPr>
        <p:spPr>
          <a:xfrm flipV="1">
            <a:off x="3723953" y="2956640"/>
            <a:ext cx="1" cy="1335662"/>
          </a:xfrm>
          <a:prstGeom prst="line">
            <a:avLst/>
          </a:prstGeom>
          <a:ln w="19050">
            <a:solidFill>
              <a:srgbClr val="334152"/>
            </a:solidFill>
            <a:tailEnd type="triangle"/>
          </a:ln>
        </p:spPr>
        <p:txBody>
          <a:bodyPr lIns="42862" rIns="42862" anchor="ctr"/>
          <a:lstStyle/>
          <a:p>
            <a:endParaRPr sz="1688"/>
          </a:p>
        </p:txBody>
      </p:sp>
      <p:sp>
        <p:nvSpPr>
          <p:cNvPr id="840" name="直接箭头连接符 138"/>
          <p:cNvSpPr/>
          <p:nvPr/>
        </p:nvSpPr>
        <p:spPr>
          <a:xfrm flipV="1">
            <a:off x="3883054" y="2994658"/>
            <a:ext cx="1" cy="1314989"/>
          </a:xfrm>
          <a:prstGeom prst="line">
            <a:avLst/>
          </a:prstGeom>
          <a:ln w="19050">
            <a:solidFill>
              <a:srgbClr val="334152"/>
            </a:solidFill>
            <a:headEnd type="triangle"/>
          </a:ln>
        </p:spPr>
        <p:txBody>
          <a:bodyPr lIns="42862" rIns="42862" anchor="ctr"/>
          <a:lstStyle/>
          <a:p>
            <a:endParaRPr sz="1688"/>
          </a:p>
        </p:txBody>
      </p:sp>
      <p:sp>
        <p:nvSpPr>
          <p:cNvPr id="841" name="矩形: 圆角 139"/>
          <p:cNvSpPr/>
          <p:nvPr/>
        </p:nvSpPr>
        <p:spPr>
          <a:xfrm>
            <a:off x="5084115" y="761474"/>
            <a:ext cx="1207134" cy="752399"/>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845" name="组合 140"/>
          <p:cNvGrpSpPr/>
          <p:nvPr/>
        </p:nvGrpSpPr>
        <p:grpSpPr>
          <a:xfrm>
            <a:off x="5327074" y="821938"/>
            <a:ext cx="526575" cy="488635"/>
            <a:chOff x="0" y="0"/>
            <a:chExt cx="561678" cy="521210"/>
          </a:xfrm>
        </p:grpSpPr>
        <p:sp>
          <p:nvSpPr>
            <p:cNvPr id="842" name="Freeform 36"/>
            <p:cNvSpPr/>
            <p:nvPr/>
          </p:nvSpPr>
          <p:spPr>
            <a:xfrm>
              <a:off x="72720" y="-1"/>
              <a:ext cx="267453" cy="177693"/>
            </a:xfrm>
            <a:custGeom>
              <a:avLst/>
              <a:gdLst/>
              <a:ahLst/>
              <a:cxnLst>
                <a:cxn ang="0">
                  <a:pos x="wd2" y="hd2"/>
                </a:cxn>
                <a:cxn ang="5400000">
                  <a:pos x="wd2" y="hd2"/>
                </a:cxn>
                <a:cxn ang="10800000">
                  <a:pos x="wd2" y="hd2"/>
                </a:cxn>
                <a:cxn ang="16200000">
                  <a:pos x="wd2" y="hd2"/>
                </a:cxn>
              </a:cxnLst>
              <a:rect l="0" t="0" r="r" b="b"/>
              <a:pathLst>
                <a:path w="21600" h="21600" extrusionOk="0">
                  <a:moveTo>
                    <a:pt x="7723" y="16178"/>
                  </a:moveTo>
                  <a:cubicBezTo>
                    <a:pt x="7142" y="15479"/>
                    <a:pt x="6852" y="14517"/>
                    <a:pt x="6852" y="13292"/>
                  </a:cubicBezTo>
                  <a:cubicBezTo>
                    <a:pt x="6852" y="11893"/>
                    <a:pt x="7200" y="10844"/>
                    <a:pt x="7897" y="10057"/>
                  </a:cubicBezTo>
                  <a:cubicBezTo>
                    <a:pt x="8535" y="9182"/>
                    <a:pt x="9290" y="8745"/>
                    <a:pt x="10452" y="8745"/>
                  </a:cubicBezTo>
                  <a:cubicBezTo>
                    <a:pt x="10452" y="7346"/>
                    <a:pt x="10452" y="7346"/>
                    <a:pt x="10452" y="7346"/>
                  </a:cubicBezTo>
                  <a:cubicBezTo>
                    <a:pt x="11903" y="7346"/>
                    <a:pt x="11903" y="7346"/>
                    <a:pt x="11903" y="7346"/>
                  </a:cubicBezTo>
                  <a:cubicBezTo>
                    <a:pt x="11903" y="8657"/>
                    <a:pt x="11903" y="8657"/>
                    <a:pt x="11903" y="8657"/>
                  </a:cubicBezTo>
                  <a:cubicBezTo>
                    <a:pt x="13006" y="8745"/>
                    <a:pt x="13645" y="9095"/>
                    <a:pt x="14284" y="9969"/>
                  </a:cubicBezTo>
                  <a:cubicBezTo>
                    <a:pt x="14923" y="10756"/>
                    <a:pt x="15213" y="11893"/>
                    <a:pt x="15271" y="13292"/>
                  </a:cubicBezTo>
                  <a:cubicBezTo>
                    <a:pt x="12832" y="13292"/>
                    <a:pt x="12832" y="13292"/>
                    <a:pt x="12832" y="13292"/>
                  </a:cubicBezTo>
                  <a:cubicBezTo>
                    <a:pt x="12774" y="12680"/>
                    <a:pt x="12658" y="12243"/>
                    <a:pt x="12484" y="11893"/>
                  </a:cubicBezTo>
                  <a:cubicBezTo>
                    <a:pt x="12077" y="11194"/>
                    <a:pt x="10219" y="11194"/>
                    <a:pt x="9697" y="11718"/>
                  </a:cubicBezTo>
                  <a:cubicBezTo>
                    <a:pt x="9348" y="12155"/>
                    <a:pt x="9290" y="13205"/>
                    <a:pt x="9697" y="13642"/>
                  </a:cubicBezTo>
                  <a:cubicBezTo>
                    <a:pt x="10161" y="14167"/>
                    <a:pt x="11903" y="14604"/>
                    <a:pt x="12600" y="14954"/>
                  </a:cubicBezTo>
                  <a:cubicBezTo>
                    <a:pt x="13471" y="15391"/>
                    <a:pt x="14168" y="15828"/>
                    <a:pt x="14574" y="16440"/>
                  </a:cubicBezTo>
                  <a:cubicBezTo>
                    <a:pt x="15155" y="17228"/>
                    <a:pt x="15445" y="18189"/>
                    <a:pt x="15445" y="19501"/>
                  </a:cubicBezTo>
                  <a:cubicBezTo>
                    <a:pt x="15445" y="19851"/>
                    <a:pt x="15445" y="20201"/>
                    <a:pt x="15387" y="20463"/>
                  </a:cubicBezTo>
                  <a:cubicBezTo>
                    <a:pt x="15271" y="20813"/>
                    <a:pt x="15155" y="21163"/>
                    <a:pt x="15039" y="21513"/>
                  </a:cubicBezTo>
                  <a:cubicBezTo>
                    <a:pt x="14342" y="20988"/>
                    <a:pt x="13645" y="20551"/>
                    <a:pt x="12890" y="20113"/>
                  </a:cubicBezTo>
                  <a:cubicBezTo>
                    <a:pt x="12948" y="19676"/>
                    <a:pt x="12832" y="19239"/>
                    <a:pt x="12600" y="18977"/>
                  </a:cubicBezTo>
                  <a:cubicBezTo>
                    <a:pt x="11613" y="17840"/>
                    <a:pt x="9174" y="18102"/>
                    <a:pt x="7723" y="16178"/>
                  </a:cubicBezTo>
                  <a:close/>
                  <a:moveTo>
                    <a:pt x="11090" y="3411"/>
                  </a:moveTo>
                  <a:cubicBezTo>
                    <a:pt x="8652" y="3411"/>
                    <a:pt x="6445" y="4897"/>
                    <a:pt x="4819" y="7258"/>
                  </a:cubicBezTo>
                  <a:cubicBezTo>
                    <a:pt x="3252" y="9707"/>
                    <a:pt x="2265" y="13030"/>
                    <a:pt x="2265" y="16703"/>
                  </a:cubicBezTo>
                  <a:cubicBezTo>
                    <a:pt x="2265" y="17927"/>
                    <a:pt x="2323" y="19151"/>
                    <a:pt x="2555" y="20201"/>
                  </a:cubicBezTo>
                  <a:cubicBezTo>
                    <a:pt x="1858" y="20638"/>
                    <a:pt x="1161" y="21075"/>
                    <a:pt x="523" y="21600"/>
                  </a:cubicBezTo>
                  <a:cubicBezTo>
                    <a:pt x="174" y="20026"/>
                    <a:pt x="0" y="18364"/>
                    <a:pt x="0" y="16703"/>
                  </a:cubicBezTo>
                  <a:cubicBezTo>
                    <a:pt x="0" y="12068"/>
                    <a:pt x="1277" y="7958"/>
                    <a:pt x="3252" y="4897"/>
                  </a:cubicBezTo>
                  <a:cubicBezTo>
                    <a:pt x="5284" y="1924"/>
                    <a:pt x="8013" y="0"/>
                    <a:pt x="11090" y="0"/>
                  </a:cubicBezTo>
                  <a:cubicBezTo>
                    <a:pt x="14168" y="0"/>
                    <a:pt x="16897" y="1924"/>
                    <a:pt x="18929" y="4897"/>
                  </a:cubicBezTo>
                  <a:cubicBezTo>
                    <a:pt x="20148" y="6734"/>
                    <a:pt x="21077" y="9007"/>
                    <a:pt x="21600" y="11543"/>
                  </a:cubicBezTo>
                  <a:cubicBezTo>
                    <a:pt x="20961" y="12068"/>
                    <a:pt x="20265" y="12680"/>
                    <a:pt x="19684" y="13292"/>
                  </a:cubicBezTo>
                  <a:cubicBezTo>
                    <a:pt x="19277" y="11019"/>
                    <a:pt x="18465" y="8920"/>
                    <a:pt x="17361" y="7258"/>
                  </a:cubicBezTo>
                  <a:cubicBezTo>
                    <a:pt x="15735" y="4897"/>
                    <a:pt x="13529" y="3411"/>
                    <a:pt x="11090" y="341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43" name="Freeform 37"/>
            <p:cNvSpPr/>
            <p:nvPr/>
          </p:nvSpPr>
          <p:spPr>
            <a:xfrm>
              <a:off x="282665" y="105580"/>
              <a:ext cx="279014" cy="292099"/>
            </a:xfrm>
            <a:custGeom>
              <a:avLst/>
              <a:gdLst/>
              <a:ahLst/>
              <a:cxnLst>
                <a:cxn ang="0">
                  <a:pos x="wd2" y="hd2"/>
                </a:cxn>
                <a:cxn ang="5400000">
                  <a:pos x="wd2" y="hd2"/>
                </a:cxn>
                <a:cxn ang="10800000">
                  <a:pos x="wd2" y="hd2"/>
                </a:cxn>
                <a:cxn ang="16200000">
                  <a:pos x="wd2" y="hd2"/>
                </a:cxn>
              </a:cxnLst>
              <a:rect l="0" t="0" r="r" b="b"/>
              <a:pathLst>
                <a:path w="21600" h="21600" extrusionOk="0">
                  <a:moveTo>
                    <a:pt x="2282" y="3139"/>
                  </a:moveTo>
                  <a:cubicBezTo>
                    <a:pt x="4342" y="1170"/>
                    <a:pt x="7181" y="0"/>
                    <a:pt x="10299" y="0"/>
                  </a:cubicBezTo>
                  <a:cubicBezTo>
                    <a:pt x="13416" y="0"/>
                    <a:pt x="16256" y="1170"/>
                    <a:pt x="18315" y="3139"/>
                  </a:cubicBezTo>
                  <a:cubicBezTo>
                    <a:pt x="20375" y="5107"/>
                    <a:pt x="21600" y="7821"/>
                    <a:pt x="21600" y="10800"/>
                  </a:cubicBezTo>
                  <a:cubicBezTo>
                    <a:pt x="21600" y="13779"/>
                    <a:pt x="20375" y="16493"/>
                    <a:pt x="18315" y="18461"/>
                  </a:cubicBezTo>
                  <a:cubicBezTo>
                    <a:pt x="16256" y="20430"/>
                    <a:pt x="13416" y="21600"/>
                    <a:pt x="10299" y="21600"/>
                  </a:cubicBezTo>
                  <a:cubicBezTo>
                    <a:pt x="8852" y="21600"/>
                    <a:pt x="7460" y="21334"/>
                    <a:pt x="6179" y="20908"/>
                  </a:cubicBezTo>
                  <a:cubicBezTo>
                    <a:pt x="6346" y="20004"/>
                    <a:pt x="6458" y="19100"/>
                    <a:pt x="6458" y="18195"/>
                  </a:cubicBezTo>
                  <a:cubicBezTo>
                    <a:pt x="6458" y="14365"/>
                    <a:pt x="4843" y="10640"/>
                    <a:pt x="2004" y="7927"/>
                  </a:cubicBezTo>
                  <a:cubicBezTo>
                    <a:pt x="1392" y="7342"/>
                    <a:pt x="724" y="6810"/>
                    <a:pt x="0" y="6331"/>
                  </a:cubicBezTo>
                  <a:cubicBezTo>
                    <a:pt x="557" y="5107"/>
                    <a:pt x="1336" y="4043"/>
                    <a:pt x="2282" y="3139"/>
                  </a:cubicBezTo>
                  <a:close/>
                  <a:moveTo>
                    <a:pt x="6847" y="10481"/>
                  </a:moveTo>
                  <a:cubicBezTo>
                    <a:pt x="6235" y="10002"/>
                    <a:pt x="5957" y="9364"/>
                    <a:pt x="5957" y="8566"/>
                  </a:cubicBezTo>
                  <a:cubicBezTo>
                    <a:pt x="5957" y="7661"/>
                    <a:pt x="6291" y="6969"/>
                    <a:pt x="7014" y="6437"/>
                  </a:cubicBezTo>
                  <a:cubicBezTo>
                    <a:pt x="7682" y="5905"/>
                    <a:pt x="8462" y="5586"/>
                    <a:pt x="9631" y="5586"/>
                  </a:cubicBezTo>
                  <a:cubicBezTo>
                    <a:pt x="9631" y="4682"/>
                    <a:pt x="9631" y="4682"/>
                    <a:pt x="9631" y="4682"/>
                  </a:cubicBezTo>
                  <a:cubicBezTo>
                    <a:pt x="11134" y="4682"/>
                    <a:pt x="11134" y="4682"/>
                    <a:pt x="11134" y="4682"/>
                  </a:cubicBezTo>
                  <a:cubicBezTo>
                    <a:pt x="11134" y="5533"/>
                    <a:pt x="11134" y="5533"/>
                    <a:pt x="11134" y="5533"/>
                  </a:cubicBezTo>
                  <a:cubicBezTo>
                    <a:pt x="12247" y="5586"/>
                    <a:pt x="12971" y="5852"/>
                    <a:pt x="13584" y="6384"/>
                  </a:cubicBezTo>
                  <a:cubicBezTo>
                    <a:pt x="14196" y="6916"/>
                    <a:pt x="14530" y="7608"/>
                    <a:pt x="14586" y="8566"/>
                  </a:cubicBezTo>
                  <a:cubicBezTo>
                    <a:pt x="12080" y="8566"/>
                    <a:pt x="12080" y="8566"/>
                    <a:pt x="12080" y="8566"/>
                  </a:cubicBezTo>
                  <a:cubicBezTo>
                    <a:pt x="12025" y="8193"/>
                    <a:pt x="11913" y="7874"/>
                    <a:pt x="11746" y="7661"/>
                  </a:cubicBezTo>
                  <a:cubicBezTo>
                    <a:pt x="11301" y="7182"/>
                    <a:pt x="9353" y="7182"/>
                    <a:pt x="8907" y="7555"/>
                  </a:cubicBezTo>
                  <a:cubicBezTo>
                    <a:pt x="8462" y="7821"/>
                    <a:pt x="8462" y="8512"/>
                    <a:pt x="8852" y="8778"/>
                  </a:cubicBezTo>
                  <a:cubicBezTo>
                    <a:pt x="9353" y="9151"/>
                    <a:pt x="11134" y="9417"/>
                    <a:pt x="11858" y="9630"/>
                  </a:cubicBezTo>
                  <a:cubicBezTo>
                    <a:pt x="12748" y="9896"/>
                    <a:pt x="13472" y="10268"/>
                    <a:pt x="13918" y="10640"/>
                  </a:cubicBezTo>
                  <a:cubicBezTo>
                    <a:pt x="14474" y="11119"/>
                    <a:pt x="14753" y="11758"/>
                    <a:pt x="14753" y="12609"/>
                  </a:cubicBezTo>
                  <a:cubicBezTo>
                    <a:pt x="14753" y="13620"/>
                    <a:pt x="14474" y="14365"/>
                    <a:pt x="13806" y="14843"/>
                  </a:cubicBezTo>
                  <a:cubicBezTo>
                    <a:pt x="13138" y="15375"/>
                    <a:pt x="12359" y="15695"/>
                    <a:pt x="11023" y="15748"/>
                  </a:cubicBezTo>
                  <a:cubicBezTo>
                    <a:pt x="11023" y="16918"/>
                    <a:pt x="11023" y="16918"/>
                    <a:pt x="11023" y="16918"/>
                  </a:cubicBezTo>
                  <a:cubicBezTo>
                    <a:pt x="9575" y="16918"/>
                    <a:pt x="9575" y="16918"/>
                    <a:pt x="9575" y="16918"/>
                  </a:cubicBezTo>
                  <a:cubicBezTo>
                    <a:pt x="9575" y="15748"/>
                    <a:pt x="9575" y="15748"/>
                    <a:pt x="9575" y="15748"/>
                  </a:cubicBezTo>
                  <a:cubicBezTo>
                    <a:pt x="8351" y="15695"/>
                    <a:pt x="7571" y="15429"/>
                    <a:pt x="6847" y="14843"/>
                  </a:cubicBezTo>
                  <a:cubicBezTo>
                    <a:pt x="6179" y="14258"/>
                    <a:pt x="5845" y="13407"/>
                    <a:pt x="5845" y="12396"/>
                  </a:cubicBezTo>
                  <a:cubicBezTo>
                    <a:pt x="8462" y="12396"/>
                    <a:pt x="8462" y="12396"/>
                    <a:pt x="8462" y="12396"/>
                  </a:cubicBezTo>
                  <a:cubicBezTo>
                    <a:pt x="8518" y="12928"/>
                    <a:pt x="8629" y="13300"/>
                    <a:pt x="8796" y="13513"/>
                  </a:cubicBezTo>
                  <a:cubicBezTo>
                    <a:pt x="9297" y="14099"/>
                    <a:pt x="11301" y="13992"/>
                    <a:pt x="11802" y="13620"/>
                  </a:cubicBezTo>
                  <a:cubicBezTo>
                    <a:pt x="12247" y="13354"/>
                    <a:pt x="12303" y="12609"/>
                    <a:pt x="11858" y="12290"/>
                  </a:cubicBezTo>
                  <a:cubicBezTo>
                    <a:pt x="10856" y="11492"/>
                    <a:pt x="8351" y="11704"/>
                    <a:pt x="6847" y="1048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ln w="9525" cap="flat">
                    <a:solidFill>
                      <a:srgbClr val="C00000"/>
                    </a:solidFill>
                    <a:prstDash val="solid"/>
                    <a:round/>
                  </a:ln>
                </a:defRPr>
              </a:pPr>
              <a:endParaRPr sz="1781"/>
            </a:p>
          </p:txBody>
        </p:sp>
        <p:sp>
          <p:nvSpPr>
            <p:cNvPr id="844" name="Freeform 38"/>
            <p:cNvSpPr/>
            <p:nvPr/>
          </p:nvSpPr>
          <p:spPr>
            <a:xfrm>
              <a:off x="0" y="183473"/>
              <a:ext cx="338042" cy="337738"/>
            </a:xfrm>
            <a:custGeom>
              <a:avLst/>
              <a:gdLst/>
              <a:ahLst/>
              <a:cxnLst>
                <a:cxn ang="0">
                  <a:pos x="wd2" y="hd2"/>
                </a:cxn>
                <a:cxn ang="5400000">
                  <a:pos x="wd2" y="hd2"/>
                </a:cxn>
                <a:cxn ang="10800000">
                  <a:pos x="wd2" y="hd2"/>
                </a:cxn>
                <a:cxn ang="16200000">
                  <a:pos x="wd2" y="hd2"/>
                </a:cxn>
              </a:cxnLst>
              <a:rect l="0" t="0" r="r" b="b"/>
              <a:pathLst>
                <a:path w="21600" h="21600" extrusionOk="0">
                  <a:moveTo>
                    <a:pt x="10800" y="2620"/>
                  </a:moveTo>
                  <a:cubicBezTo>
                    <a:pt x="8548" y="2620"/>
                    <a:pt x="6480" y="3539"/>
                    <a:pt x="5009" y="5009"/>
                  </a:cubicBezTo>
                  <a:cubicBezTo>
                    <a:pt x="3539" y="6480"/>
                    <a:pt x="2620" y="8548"/>
                    <a:pt x="2620" y="10800"/>
                  </a:cubicBezTo>
                  <a:cubicBezTo>
                    <a:pt x="2620" y="13052"/>
                    <a:pt x="3539" y="15074"/>
                    <a:pt x="5009" y="16591"/>
                  </a:cubicBezTo>
                  <a:cubicBezTo>
                    <a:pt x="6480" y="18061"/>
                    <a:pt x="8548" y="18980"/>
                    <a:pt x="10800" y="18980"/>
                  </a:cubicBezTo>
                  <a:cubicBezTo>
                    <a:pt x="13052" y="18980"/>
                    <a:pt x="15074" y="18061"/>
                    <a:pt x="16591" y="16591"/>
                  </a:cubicBezTo>
                  <a:cubicBezTo>
                    <a:pt x="18061" y="15074"/>
                    <a:pt x="18980" y="13052"/>
                    <a:pt x="18980" y="10800"/>
                  </a:cubicBezTo>
                  <a:cubicBezTo>
                    <a:pt x="18980" y="8548"/>
                    <a:pt x="18061" y="6480"/>
                    <a:pt x="16591" y="5009"/>
                  </a:cubicBezTo>
                  <a:cubicBezTo>
                    <a:pt x="15074" y="3539"/>
                    <a:pt x="13052" y="2620"/>
                    <a:pt x="10800" y="2620"/>
                  </a:cubicBezTo>
                  <a:close/>
                  <a:moveTo>
                    <a:pt x="7813" y="10478"/>
                  </a:moveTo>
                  <a:cubicBezTo>
                    <a:pt x="7307" y="10065"/>
                    <a:pt x="7077" y="9513"/>
                    <a:pt x="7077" y="8778"/>
                  </a:cubicBezTo>
                  <a:cubicBezTo>
                    <a:pt x="7077" y="7997"/>
                    <a:pt x="7353" y="7353"/>
                    <a:pt x="7951" y="6848"/>
                  </a:cubicBezTo>
                  <a:cubicBezTo>
                    <a:pt x="8548" y="6388"/>
                    <a:pt x="9191" y="6112"/>
                    <a:pt x="10203" y="6066"/>
                  </a:cubicBezTo>
                  <a:cubicBezTo>
                    <a:pt x="10203" y="5239"/>
                    <a:pt x="10203" y="5239"/>
                    <a:pt x="10203" y="5239"/>
                  </a:cubicBezTo>
                  <a:cubicBezTo>
                    <a:pt x="11535" y="5239"/>
                    <a:pt x="11535" y="5239"/>
                    <a:pt x="11535" y="5239"/>
                  </a:cubicBezTo>
                  <a:cubicBezTo>
                    <a:pt x="11535" y="6066"/>
                    <a:pt x="11535" y="6066"/>
                    <a:pt x="11535" y="6066"/>
                  </a:cubicBezTo>
                  <a:cubicBezTo>
                    <a:pt x="12500" y="6112"/>
                    <a:pt x="13052" y="6342"/>
                    <a:pt x="13603" y="6802"/>
                  </a:cubicBezTo>
                  <a:cubicBezTo>
                    <a:pt x="14155" y="7261"/>
                    <a:pt x="14385" y="7905"/>
                    <a:pt x="14431" y="8732"/>
                  </a:cubicBezTo>
                  <a:cubicBezTo>
                    <a:pt x="12271" y="8732"/>
                    <a:pt x="12271" y="8732"/>
                    <a:pt x="12271" y="8732"/>
                  </a:cubicBezTo>
                  <a:cubicBezTo>
                    <a:pt x="12225" y="8364"/>
                    <a:pt x="12179" y="8134"/>
                    <a:pt x="12041" y="7951"/>
                  </a:cubicBezTo>
                  <a:cubicBezTo>
                    <a:pt x="11673" y="7537"/>
                    <a:pt x="10019" y="7537"/>
                    <a:pt x="9559" y="7859"/>
                  </a:cubicBezTo>
                  <a:cubicBezTo>
                    <a:pt x="9237" y="8134"/>
                    <a:pt x="9191" y="8732"/>
                    <a:pt x="9559" y="9008"/>
                  </a:cubicBezTo>
                  <a:cubicBezTo>
                    <a:pt x="9973" y="9329"/>
                    <a:pt x="11489" y="9559"/>
                    <a:pt x="12133" y="9743"/>
                  </a:cubicBezTo>
                  <a:cubicBezTo>
                    <a:pt x="12914" y="10019"/>
                    <a:pt x="13511" y="10294"/>
                    <a:pt x="13879" y="10616"/>
                  </a:cubicBezTo>
                  <a:cubicBezTo>
                    <a:pt x="14385" y="11076"/>
                    <a:pt x="14614" y="11673"/>
                    <a:pt x="14614" y="12454"/>
                  </a:cubicBezTo>
                  <a:cubicBezTo>
                    <a:pt x="14660" y="13328"/>
                    <a:pt x="14339" y="13971"/>
                    <a:pt x="13787" y="14431"/>
                  </a:cubicBezTo>
                  <a:cubicBezTo>
                    <a:pt x="13236" y="14936"/>
                    <a:pt x="12500" y="15258"/>
                    <a:pt x="11397" y="15304"/>
                  </a:cubicBezTo>
                  <a:cubicBezTo>
                    <a:pt x="11397" y="16315"/>
                    <a:pt x="11397" y="16315"/>
                    <a:pt x="11397" y="16315"/>
                  </a:cubicBezTo>
                  <a:cubicBezTo>
                    <a:pt x="10065" y="16315"/>
                    <a:pt x="10065" y="16315"/>
                    <a:pt x="10065" y="16315"/>
                  </a:cubicBezTo>
                  <a:cubicBezTo>
                    <a:pt x="10065" y="15304"/>
                    <a:pt x="10065" y="15304"/>
                    <a:pt x="10065" y="15304"/>
                  </a:cubicBezTo>
                  <a:cubicBezTo>
                    <a:pt x="9008" y="15304"/>
                    <a:pt x="8410" y="14936"/>
                    <a:pt x="7859" y="14385"/>
                  </a:cubicBezTo>
                  <a:cubicBezTo>
                    <a:pt x="7261" y="13879"/>
                    <a:pt x="6940" y="13144"/>
                    <a:pt x="6940" y="12225"/>
                  </a:cubicBezTo>
                  <a:cubicBezTo>
                    <a:pt x="9237" y="12225"/>
                    <a:pt x="9237" y="12225"/>
                    <a:pt x="9237" y="12225"/>
                  </a:cubicBezTo>
                  <a:cubicBezTo>
                    <a:pt x="9283" y="12684"/>
                    <a:pt x="9375" y="13006"/>
                    <a:pt x="9513" y="13236"/>
                  </a:cubicBezTo>
                  <a:cubicBezTo>
                    <a:pt x="9927" y="13741"/>
                    <a:pt x="11673" y="13649"/>
                    <a:pt x="12087" y="13328"/>
                  </a:cubicBezTo>
                  <a:cubicBezTo>
                    <a:pt x="12500" y="13052"/>
                    <a:pt x="12500" y="12454"/>
                    <a:pt x="12133" y="12133"/>
                  </a:cubicBezTo>
                  <a:cubicBezTo>
                    <a:pt x="11260" y="11443"/>
                    <a:pt x="9100" y="11581"/>
                    <a:pt x="7813" y="10478"/>
                  </a:cubicBezTo>
                  <a:close/>
                  <a:moveTo>
                    <a:pt x="3171" y="3171"/>
                  </a:moveTo>
                  <a:cubicBezTo>
                    <a:pt x="5101" y="1195"/>
                    <a:pt x="7813" y="0"/>
                    <a:pt x="10800" y="0"/>
                  </a:cubicBezTo>
                  <a:cubicBezTo>
                    <a:pt x="13787" y="0"/>
                    <a:pt x="16499" y="1195"/>
                    <a:pt x="18429" y="3171"/>
                  </a:cubicBezTo>
                  <a:cubicBezTo>
                    <a:pt x="20405" y="5101"/>
                    <a:pt x="21600" y="7813"/>
                    <a:pt x="21600" y="10800"/>
                  </a:cubicBezTo>
                  <a:cubicBezTo>
                    <a:pt x="21600" y="13787"/>
                    <a:pt x="20405" y="16499"/>
                    <a:pt x="18429" y="18429"/>
                  </a:cubicBezTo>
                  <a:cubicBezTo>
                    <a:pt x="16499" y="20405"/>
                    <a:pt x="13787" y="21600"/>
                    <a:pt x="10800" y="21600"/>
                  </a:cubicBezTo>
                  <a:cubicBezTo>
                    <a:pt x="7813" y="21600"/>
                    <a:pt x="5101" y="20405"/>
                    <a:pt x="3171" y="18429"/>
                  </a:cubicBezTo>
                  <a:cubicBezTo>
                    <a:pt x="1195" y="16499"/>
                    <a:pt x="0" y="13787"/>
                    <a:pt x="0" y="10800"/>
                  </a:cubicBezTo>
                  <a:cubicBezTo>
                    <a:pt x="0" y="7813"/>
                    <a:pt x="1195" y="5101"/>
                    <a:pt x="3171" y="3171"/>
                  </a:cubicBez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grpSp>
      <p:sp>
        <p:nvSpPr>
          <p:cNvPr id="846" name="文本框 144"/>
          <p:cNvSpPr txBox="1"/>
          <p:nvPr/>
        </p:nvSpPr>
        <p:spPr>
          <a:xfrm>
            <a:off x="4772412" y="1330690"/>
            <a:ext cx="1718727"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p>
            <a:pPr algn="ctr">
              <a:defRPr sz="1100"/>
            </a:pPr>
            <a:r>
              <a:rPr sz="1031" dirty="0"/>
              <a:t>Redemption </a:t>
            </a:r>
            <a:r>
              <a:rPr lang="en-US" sz="1031" dirty="0"/>
              <a:t>D</a:t>
            </a:r>
            <a:r>
              <a:rPr sz="1031" dirty="0"/>
              <a:t>ue</a:t>
            </a:r>
          </a:p>
        </p:txBody>
      </p:sp>
      <p:grpSp>
        <p:nvGrpSpPr>
          <p:cNvPr id="849" name="矩形: 圆角 145"/>
          <p:cNvGrpSpPr/>
          <p:nvPr/>
        </p:nvGrpSpPr>
        <p:grpSpPr>
          <a:xfrm>
            <a:off x="273346" y="888434"/>
            <a:ext cx="1799783" cy="539936"/>
            <a:chOff x="0" y="0"/>
            <a:chExt cx="1919766" cy="575931"/>
          </a:xfrm>
        </p:grpSpPr>
        <p:sp>
          <p:nvSpPr>
            <p:cNvPr id="847" name="圆角矩形"/>
            <p:cNvSpPr/>
            <p:nvPr/>
          </p:nvSpPr>
          <p:spPr>
            <a:xfrm>
              <a:off x="0" y="0"/>
              <a:ext cx="1919766" cy="575931"/>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848" name="Anchor Buyer"/>
            <p:cNvSpPr txBox="1"/>
            <p:nvPr/>
          </p:nvSpPr>
          <p:spPr>
            <a:xfrm>
              <a:off x="73834" y="110961"/>
              <a:ext cx="1772098" cy="3540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lvl1pPr algn="ctr">
                <a:defRPr sz="1700" b="1">
                  <a:solidFill>
                    <a:srgbClr val="FFFFFF"/>
                  </a:solidFill>
                </a:defRPr>
              </a:lvl1pPr>
            </a:lstStyle>
            <a:p>
              <a:r>
                <a:rPr sz="1594"/>
                <a:t>Anchor Buyer</a:t>
              </a:r>
            </a:p>
          </p:txBody>
        </p:sp>
      </p:grpSp>
      <p:grpSp>
        <p:nvGrpSpPr>
          <p:cNvPr id="852" name="矩形: 圆角 146"/>
          <p:cNvGrpSpPr/>
          <p:nvPr/>
        </p:nvGrpSpPr>
        <p:grpSpPr>
          <a:xfrm>
            <a:off x="9964331" y="907812"/>
            <a:ext cx="1799783" cy="548226"/>
            <a:chOff x="0" y="-4420"/>
            <a:chExt cx="1919766" cy="584774"/>
          </a:xfrm>
        </p:grpSpPr>
        <p:sp>
          <p:nvSpPr>
            <p:cNvPr id="850" name="圆角矩形"/>
            <p:cNvSpPr/>
            <p:nvPr/>
          </p:nvSpPr>
          <p:spPr>
            <a:xfrm>
              <a:off x="0" y="0"/>
              <a:ext cx="1919766" cy="575931"/>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851" name="HSBC/…"/>
            <p:cNvSpPr txBox="1"/>
            <p:nvPr/>
          </p:nvSpPr>
          <p:spPr>
            <a:xfrm>
              <a:off x="73834" y="-4420"/>
              <a:ext cx="1772098" cy="5847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p>
              <a:pPr algn="ctr">
                <a:defRPr sz="1600" b="1">
                  <a:solidFill>
                    <a:srgbClr val="FFFFFF"/>
                  </a:solidFill>
                </a:defRPr>
              </a:pPr>
              <a:r>
                <a:rPr sz="1500"/>
                <a:t>HSBC/</a:t>
              </a:r>
            </a:p>
            <a:p>
              <a:pPr algn="ctr">
                <a:defRPr sz="1600" b="1">
                  <a:solidFill>
                    <a:srgbClr val="FFFFFF"/>
                  </a:solidFill>
                </a:defRPr>
              </a:pPr>
              <a:r>
                <a:rPr sz="1500"/>
                <a:t>Participant Bank</a:t>
              </a:r>
            </a:p>
          </p:txBody>
        </p:sp>
      </p:grpSp>
      <p:sp>
        <p:nvSpPr>
          <p:cNvPr id="853" name="直接箭头连接符 147"/>
          <p:cNvSpPr/>
          <p:nvPr/>
        </p:nvSpPr>
        <p:spPr>
          <a:xfrm flipV="1">
            <a:off x="6291248" y="2956641"/>
            <a:ext cx="1" cy="1286523"/>
          </a:xfrm>
          <a:prstGeom prst="line">
            <a:avLst/>
          </a:prstGeom>
          <a:ln w="19050">
            <a:solidFill>
              <a:srgbClr val="334152"/>
            </a:solidFill>
            <a:tailEnd type="triangle"/>
          </a:ln>
        </p:spPr>
        <p:txBody>
          <a:bodyPr lIns="42862" rIns="42862" anchor="ctr"/>
          <a:lstStyle/>
          <a:p>
            <a:endParaRPr sz="1688"/>
          </a:p>
        </p:txBody>
      </p:sp>
      <p:sp>
        <p:nvSpPr>
          <p:cNvPr id="854" name="直接箭头连接符 148"/>
          <p:cNvSpPr/>
          <p:nvPr/>
        </p:nvSpPr>
        <p:spPr>
          <a:xfrm flipV="1">
            <a:off x="6450349" y="2994657"/>
            <a:ext cx="1" cy="1248505"/>
          </a:xfrm>
          <a:prstGeom prst="line">
            <a:avLst/>
          </a:prstGeom>
          <a:ln w="19050">
            <a:solidFill>
              <a:srgbClr val="334152"/>
            </a:solidFill>
            <a:headEnd type="triangle"/>
          </a:ln>
        </p:spPr>
        <p:txBody>
          <a:bodyPr lIns="42862" rIns="42862" anchor="ctr"/>
          <a:lstStyle/>
          <a:p>
            <a:endParaRPr sz="1688"/>
          </a:p>
        </p:txBody>
      </p:sp>
      <p:sp>
        <p:nvSpPr>
          <p:cNvPr id="855" name="直接箭头连接符 149"/>
          <p:cNvSpPr/>
          <p:nvPr/>
        </p:nvSpPr>
        <p:spPr>
          <a:xfrm flipH="1" flipV="1">
            <a:off x="9015938" y="2947576"/>
            <a:ext cx="4898" cy="1207499"/>
          </a:xfrm>
          <a:prstGeom prst="line">
            <a:avLst/>
          </a:prstGeom>
          <a:ln w="19050">
            <a:solidFill>
              <a:srgbClr val="334152"/>
            </a:solidFill>
            <a:tailEnd type="triangle"/>
          </a:ln>
        </p:spPr>
        <p:txBody>
          <a:bodyPr lIns="42862" rIns="42862" anchor="ctr"/>
          <a:lstStyle/>
          <a:p>
            <a:endParaRPr sz="1688"/>
          </a:p>
        </p:txBody>
      </p:sp>
      <p:sp>
        <p:nvSpPr>
          <p:cNvPr id="856" name="直接箭头连接符 150"/>
          <p:cNvSpPr/>
          <p:nvPr/>
        </p:nvSpPr>
        <p:spPr>
          <a:xfrm flipV="1">
            <a:off x="9164962" y="2985592"/>
            <a:ext cx="1" cy="1256931"/>
          </a:xfrm>
          <a:prstGeom prst="line">
            <a:avLst/>
          </a:prstGeom>
          <a:ln w="19050">
            <a:solidFill>
              <a:srgbClr val="334152"/>
            </a:solidFill>
            <a:headEnd type="triangle"/>
          </a:ln>
        </p:spPr>
        <p:txBody>
          <a:bodyPr lIns="42862" rIns="42862" anchor="ctr"/>
          <a:lstStyle/>
          <a:p>
            <a:endParaRPr sz="1688"/>
          </a:p>
        </p:txBody>
      </p:sp>
      <p:sp>
        <p:nvSpPr>
          <p:cNvPr id="857" name="矩形: 圆角 151"/>
          <p:cNvSpPr/>
          <p:nvPr/>
        </p:nvSpPr>
        <p:spPr>
          <a:xfrm>
            <a:off x="3133151" y="2110255"/>
            <a:ext cx="1720288" cy="604505"/>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862" name="组合 152"/>
          <p:cNvGrpSpPr/>
          <p:nvPr/>
        </p:nvGrpSpPr>
        <p:grpSpPr>
          <a:xfrm>
            <a:off x="3755087" y="1765561"/>
            <a:ext cx="503939" cy="467944"/>
            <a:chOff x="0" y="0"/>
            <a:chExt cx="537534" cy="499139"/>
          </a:xfrm>
        </p:grpSpPr>
        <p:sp>
          <p:nvSpPr>
            <p:cNvPr id="858" name="Freeform 136"/>
            <p:cNvSpPr/>
            <p:nvPr/>
          </p:nvSpPr>
          <p:spPr>
            <a:xfrm>
              <a:off x="170406" y="-1"/>
              <a:ext cx="367129" cy="280098"/>
            </a:xfrm>
            <a:custGeom>
              <a:avLst/>
              <a:gdLst/>
              <a:ahLst/>
              <a:cxnLst>
                <a:cxn ang="0">
                  <a:pos x="wd2" y="hd2"/>
                </a:cxn>
                <a:cxn ang="5400000">
                  <a:pos x="wd2" y="hd2"/>
                </a:cxn>
                <a:cxn ang="10800000">
                  <a:pos x="wd2" y="hd2"/>
                </a:cxn>
                <a:cxn ang="16200000">
                  <a:pos x="wd2" y="hd2"/>
                </a:cxn>
              </a:cxnLst>
              <a:rect l="0" t="0" r="r" b="b"/>
              <a:pathLst>
                <a:path w="21600" h="21600" extrusionOk="0">
                  <a:moveTo>
                    <a:pt x="19684" y="0"/>
                  </a:moveTo>
                  <a:cubicBezTo>
                    <a:pt x="1916" y="0"/>
                    <a:pt x="1916" y="0"/>
                    <a:pt x="1916" y="0"/>
                  </a:cubicBezTo>
                  <a:cubicBezTo>
                    <a:pt x="871" y="0"/>
                    <a:pt x="0" y="977"/>
                    <a:pt x="0" y="2150"/>
                  </a:cubicBezTo>
                  <a:cubicBezTo>
                    <a:pt x="0" y="14954"/>
                    <a:pt x="0" y="14954"/>
                    <a:pt x="0" y="14954"/>
                  </a:cubicBezTo>
                  <a:cubicBezTo>
                    <a:pt x="0" y="16127"/>
                    <a:pt x="871" y="17006"/>
                    <a:pt x="1916" y="17006"/>
                  </a:cubicBezTo>
                  <a:cubicBezTo>
                    <a:pt x="2874" y="17006"/>
                    <a:pt x="2874" y="17006"/>
                    <a:pt x="2874" y="17006"/>
                  </a:cubicBezTo>
                  <a:cubicBezTo>
                    <a:pt x="523" y="21600"/>
                    <a:pt x="523" y="21600"/>
                    <a:pt x="523" y="21600"/>
                  </a:cubicBezTo>
                  <a:cubicBezTo>
                    <a:pt x="7577" y="17006"/>
                    <a:pt x="7577" y="17006"/>
                    <a:pt x="7577" y="17006"/>
                  </a:cubicBezTo>
                  <a:cubicBezTo>
                    <a:pt x="19684" y="17006"/>
                    <a:pt x="19684" y="17006"/>
                    <a:pt x="19684" y="17006"/>
                  </a:cubicBezTo>
                  <a:cubicBezTo>
                    <a:pt x="20729" y="17006"/>
                    <a:pt x="21600" y="16127"/>
                    <a:pt x="21600" y="14954"/>
                  </a:cubicBezTo>
                  <a:cubicBezTo>
                    <a:pt x="21600" y="2150"/>
                    <a:pt x="21600" y="2150"/>
                    <a:pt x="21600" y="2150"/>
                  </a:cubicBezTo>
                  <a:cubicBezTo>
                    <a:pt x="21600" y="977"/>
                    <a:pt x="20729" y="0"/>
                    <a:pt x="19684" y="0"/>
                  </a:cubicBezTo>
                  <a:close/>
                  <a:moveTo>
                    <a:pt x="19858" y="13390"/>
                  </a:moveTo>
                  <a:cubicBezTo>
                    <a:pt x="19858" y="14367"/>
                    <a:pt x="19161" y="15052"/>
                    <a:pt x="18290" y="15052"/>
                  </a:cubicBezTo>
                  <a:cubicBezTo>
                    <a:pt x="10800" y="15052"/>
                    <a:pt x="10800" y="15052"/>
                    <a:pt x="10800" y="15052"/>
                  </a:cubicBezTo>
                  <a:cubicBezTo>
                    <a:pt x="3223" y="15052"/>
                    <a:pt x="3223" y="15052"/>
                    <a:pt x="3223" y="15052"/>
                  </a:cubicBezTo>
                  <a:cubicBezTo>
                    <a:pt x="2352" y="15052"/>
                    <a:pt x="1655" y="14367"/>
                    <a:pt x="1655" y="13390"/>
                  </a:cubicBezTo>
                  <a:cubicBezTo>
                    <a:pt x="1655" y="3616"/>
                    <a:pt x="1655" y="3616"/>
                    <a:pt x="1655" y="3616"/>
                  </a:cubicBezTo>
                  <a:cubicBezTo>
                    <a:pt x="1655" y="2737"/>
                    <a:pt x="2352" y="1955"/>
                    <a:pt x="3223" y="1955"/>
                  </a:cubicBezTo>
                  <a:cubicBezTo>
                    <a:pt x="10800" y="1955"/>
                    <a:pt x="10800" y="1955"/>
                    <a:pt x="10800" y="1955"/>
                  </a:cubicBezTo>
                  <a:cubicBezTo>
                    <a:pt x="18290" y="1955"/>
                    <a:pt x="18290" y="1955"/>
                    <a:pt x="18290" y="1955"/>
                  </a:cubicBezTo>
                  <a:cubicBezTo>
                    <a:pt x="19161" y="1955"/>
                    <a:pt x="19858" y="2737"/>
                    <a:pt x="19858" y="3616"/>
                  </a:cubicBezTo>
                  <a:lnTo>
                    <a:pt x="19858" y="13390"/>
                  </a:lnTo>
                  <a:close/>
                </a:path>
              </a:pathLst>
            </a:custGeom>
            <a:solidFill>
              <a:srgbClr val="808080"/>
            </a:solidFill>
            <a:ln w="12700" cap="flat">
              <a:noFill/>
              <a:miter lim="400000"/>
            </a:ln>
            <a:effectLst/>
          </p:spPr>
          <p:txBody>
            <a:bodyPr wrap="square" lIns="42862" tIns="42862" rIns="42862" bIns="42862" numCol="1" anchor="t">
              <a:noAutofit/>
            </a:bodyPr>
            <a:lstStyle/>
            <a:p>
              <a:pPr>
                <a:defRPr sz="1900"/>
              </a:pPr>
              <a:endParaRPr sz="1781"/>
            </a:p>
          </p:txBody>
        </p:sp>
        <p:sp>
          <p:nvSpPr>
            <p:cNvPr id="859" name="Freeform 137"/>
            <p:cNvSpPr/>
            <p:nvPr/>
          </p:nvSpPr>
          <p:spPr>
            <a:xfrm>
              <a:off x="302597" y="43379"/>
              <a:ext cx="103373" cy="139246"/>
            </a:xfrm>
            <a:custGeom>
              <a:avLst/>
              <a:gdLst/>
              <a:ahLst/>
              <a:cxnLst>
                <a:cxn ang="0">
                  <a:pos x="wd2" y="hd2"/>
                </a:cxn>
                <a:cxn ang="5400000">
                  <a:pos x="wd2" y="hd2"/>
                </a:cxn>
                <a:cxn ang="10800000">
                  <a:pos x="wd2" y="hd2"/>
                </a:cxn>
                <a:cxn ang="16200000">
                  <a:pos x="wd2" y="hd2"/>
                </a:cxn>
              </a:cxnLst>
              <a:rect l="0" t="0" r="r" b="b"/>
              <a:pathLst>
                <a:path w="21600" h="21600" extrusionOk="0">
                  <a:moveTo>
                    <a:pt x="19131" y="10015"/>
                  </a:moveTo>
                  <a:cubicBezTo>
                    <a:pt x="18206" y="9622"/>
                    <a:pt x="17280" y="9425"/>
                    <a:pt x="16354" y="9229"/>
                  </a:cubicBezTo>
                  <a:cubicBezTo>
                    <a:pt x="15120" y="9033"/>
                    <a:pt x="13886" y="8640"/>
                    <a:pt x="12034" y="8444"/>
                  </a:cubicBezTo>
                  <a:cubicBezTo>
                    <a:pt x="12034" y="4124"/>
                    <a:pt x="12034" y="4124"/>
                    <a:pt x="12034" y="4124"/>
                  </a:cubicBezTo>
                  <a:cubicBezTo>
                    <a:pt x="13886" y="4320"/>
                    <a:pt x="15120" y="4909"/>
                    <a:pt x="15429" y="5891"/>
                  </a:cubicBezTo>
                  <a:cubicBezTo>
                    <a:pt x="15737" y="6676"/>
                    <a:pt x="16663" y="7069"/>
                    <a:pt x="18206" y="7069"/>
                  </a:cubicBezTo>
                  <a:cubicBezTo>
                    <a:pt x="18823" y="7069"/>
                    <a:pt x="19440" y="6873"/>
                    <a:pt x="20057" y="6676"/>
                  </a:cubicBezTo>
                  <a:cubicBezTo>
                    <a:pt x="20366" y="6284"/>
                    <a:pt x="20674" y="6087"/>
                    <a:pt x="20674" y="5695"/>
                  </a:cubicBezTo>
                  <a:cubicBezTo>
                    <a:pt x="20674" y="5302"/>
                    <a:pt x="20674" y="5105"/>
                    <a:pt x="20057" y="4713"/>
                  </a:cubicBezTo>
                  <a:cubicBezTo>
                    <a:pt x="19749" y="4320"/>
                    <a:pt x="19440" y="3927"/>
                    <a:pt x="18823" y="3535"/>
                  </a:cubicBezTo>
                  <a:cubicBezTo>
                    <a:pt x="17897" y="3142"/>
                    <a:pt x="16971" y="2749"/>
                    <a:pt x="16046" y="2553"/>
                  </a:cubicBezTo>
                  <a:cubicBezTo>
                    <a:pt x="14811" y="2160"/>
                    <a:pt x="13577" y="2160"/>
                    <a:pt x="12034" y="1964"/>
                  </a:cubicBezTo>
                  <a:cubicBezTo>
                    <a:pt x="12034" y="982"/>
                    <a:pt x="12034" y="982"/>
                    <a:pt x="12034" y="982"/>
                  </a:cubicBezTo>
                  <a:cubicBezTo>
                    <a:pt x="12034" y="393"/>
                    <a:pt x="11726" y="0"/>
                    <a:pt x="10800" y="0"/>
                  </a:cubicBezTo>
                  <a:cubicBezTo>
                    <a:pt x="9874" y="0"/>
                    <a:pt x="9566" y="393"/>
                    <a:pt x="9566" y="982"/>
                  </a:cubicBezTo>
                  <a:cubicBezTo>
                    <a:pt x="9566" y="1964"/>
                    <a:pt x="9566" y="1964"/>
                    <a:pt x="9566" y="1964"/>
                  </a:cubicBezTo>
                  <a:cubicBezTo>
                    <a:pt x="6789" y="2160"/>
                    <a:pt x="4629" y="2553"/>
                    <a:pt x="3086" y="3338"/>
                  </a:cubicBezTo>
                  <a:cubicBezTo>
                    <a:pt x="1543" y="4124"/>
                    <a:pt x="617" y="5105"/>
                    <a:pt x="617" y="6284"/>
                  </a:cubicBezTo>
                  <a:cubicBezTo>
                    <a:pt x="617" y="7265"/>
                    <a:pt x="1234" y="8051"/>
                    <a:pt x="1851" y="8640"/>
                  </a:cubicBezTo>
                  <a:cubicBezTo>
                    <a:pt x="2777" y="9229"/>
                    <a:pt x="3703" y="9622"/>
                    <a:pt x="4937" y="10015"/>
                  </a:cubicBezTo>
                  <a:cubicBezTo>
                    <a:pt x="6171" y="10211"/>
                    <a:pt x="7714" y="10604"/>
                    <a:pt x="9566" y="10800"/>
                  </a:cubicBezTo>
                  <a:cubicBezTo>
                    <a:pt x="9566" y="15709"/>
                    <a:pt x="9566" y="15709"/>
                    <a:pt x="9566" y="15709"/>
                  </a:cubicBezTo>
                  <a:cubicBezTo>
                    <a:pt x="8640" y="15513"/>
                    <a:pt x="8023" y="15316"/>
                    <a:pt x="7406" y="15120"/>
                  </a:cubicBezTo>
                  <a:cubicBezTo>
                    <a:pt x="6789" y="14924"/>
                    <a:pt x="6480" y="14531"/>
                    <a:pt x="6171" y="14335"/>
                  </a:cubicBezTo>
                  <a:cubicBezTo>
                    <a:pt x="5863" y="13942"/>
                    <a:pt x="5554" y="13549"/>
                    <a:pt x="5246" y="12960"/>
                  </a:cubicBezTo>
                  <a:cubicBezTo>
                    <a:pt x="4937" y="12764"/>
                    <a:pt x="4629" y="12567"/>
                    <a:pt x="4320" y="12371"/>
                  </a:cubicBezTo>
                  <a:cubicBezTo>
                    <a:pt x="3703" y="12175"/>
                    <a:pt x="3394" y="12175"/>
                    <a:pt x="2777" y="12175"/>
                  </a:cubicBezTo>
                  <a:cubicBezTo>
                    <a:pt x="1851" y="12175"/>
                    <a:pt x="1234" y="12175"/>
                    <a:pt x="617" y="12567"/>
                  </a:cubicBezTo>
                  <a:cubicBezTo>
                    <a:pt x="309" y="12764"/>
                    <a:pt x="0" y="13156"/>
                    <a:pt x="0" y="13549"/>
                  </a:cubicBezTo>
                  <a:cubicBezTo>
                    <a:pt x="0" y="13942"/>
                    <a:pt x="0" y="14335"/>
                    <a:pt x="617" y="14924"/>
                  </a:cubicBezTo>
                  <a:cubicBezTo>
                    <a:pt x="926" y="15316"/>
                    <a:pt x="1543" y="15709"/>
                    <a:pt x="2160" y="16298"/>
                  </a:cubicBezTo>
                  <a:cubicBezTo>
                    <a:pt x="3086" y="16691"/>
                    <a:pt x="4011" y="17084"/>
                    <a:pt x="5246" y="17280"/>
                  </a:cubicBezTo>
                  <a:cubicBezTo>
                    <a:pt x="6480" y="17673"/>
                    <a:pt x="8023" y="17869"/>
                    <a:pt x="9566" y="17869"/>
                  </a:cubicBezTo>
                  <a:cubicBezTo>
                    <a:pt x="9566" y="20815"/>
                    <a:pt x="9566" y="20815"/>
                    <a:pt x="9566" y="20815"/>
                  </a:cubicBezTo>
                  <a:cubicBezTo>
                    <a:pt x="9566" y="21011"/>
                    <a:pt x="9566" y="21207"/>
                    <a:pt x="9874" y="21404"/>
                  </a:cubicBezTo>
                  <a:cubicBezTo>
                    <a:pt x="10183" y="21600"/>
                    <a:pt x="10491" y="21600"/>
                    <a:pt x="10800" y="21600"/>
                  </a:cubicBezTo>
                  <a:cubicBezTo>
                    <a:pt x="11417" y="21600"/>
                    <a:pt x="11726" y="21600"/>
                    <a:pt x="12034" y="21404"/>
                  </a:cubicBezTo>
                  <a:cubicBezTo>
                    <a:pt x="12034" y="21207"/>
                    <a:pt x="12034" y="20815"/>
                    <a:pt x="12034" y="20422"/>
                  </a:cubicBezTo>
                  <a:cubicBezTo>
                    <a:pt x="12034" y="17869"/>
                    <a:pt x="12034" y="17869"/>
                    <a:pt x="12034" y="17869"/>
                  </a:cubicBezTo>
                  <a:cubicBezTo>
                    <a:pt x="14194" y="17869"/>
                    <a:pt x="15737" y="17476"/>
                    <a:pt x="17280" y="17084"/>
                  </a:cubicBezTo>
                  <a:cubicBezTo>
                    <a:pt x="18823" y="16691"/>
                    <a:pt x="19749" y="16102"/>
                    <a:pt x="20674" y="15316"/>
                  </a:cubicBezTo>
                  <a:cubicBezTo>
                    <a:pt x="21291" y="14727"/>
                    <a:pt x="21600" y="13942"/>
                    <a:pt x="21600" y="13156"/>
                  </a:cubicBezTo>
                  <a:cubicBezTo>
                    <a:pt x="21600" y="12567"/>
                    <a:pt x="21291" y="11978"/>
                    <a:pt x="20983" y="11389"/>
                  </a:cubicBezTo>
                  <a:cubicBezTo>
                    <a:pt x="20366" y="10800"/>
                    <a:pt x="19749" y="10407"/>
                    <a:pt x="19131" y="10015"/>
                  </a:cubicBezTo>
                  <a:close/>
                  <a:moveTo>
                    <a:pt x="9566" y="8051"/>
                  </a:moveTo>
                  <a:cubicBezTo>
                    <a:pt x="8331" y="7855"/>
                    <a:pt x="7406" y="7658"/>
                    <a:pt x="6789" y="7265"/>
                  </a:cubicBezTo>
                  <a:cubicBezTo>
                    <a:pt x="6171" y="7069"/>
                    <a:pt x="5863" y="6676"/>
                    <a:pt x="5863" y="6087"/>
                  </a:cubicBezTo>
                  <a:cubicBezTo>
                    <a:pt x="5863" y="5498"/>
                    <a:pt x="6171" y="5105"/>
                    <a:pt x="6789" y="4713"/>
                  </a:cubicBezTo>
                  <a:cubicBezTo>
                    <a:pt x="7406" y="4516"/>
                    <a:pt x="8331" y="4320"/>
                    <a:pt x="9566" y="4124"/>
                  </a:cubicBezTo>
                  <a:lnTo>
                    <a:pt x="9566" y="8051"/>
                  </a:lnTo>
                  <a:close/>
                  <a:moveTo>
                    <a:pt x="15429" y="14924"/>
                  </a:moveTo>
                  <a:cubicBezTo>
                    <a:pt x="14811" y="15316"/>
                    <a:pt x="13577" y="15709"/>
                    <a:pt x="12034" y="15905"/>
                  </a:cubicBezTo>
                  <a:cubicBezTo>
                    <a:pt x="12034" y="11193"/>
                    <a:pt x="12034" y="11193"/>
                    <a:pt x="12034" y="11193"/>
                  </a:cubicBezTo>
                  <a:cubicBezTo>
                    <a:pt x="13577" y="11389"/>
                    <a:pt x="14811" y="11782"/>
                    <a:pt x="15429" y="11978"/>
                  </a:cubicBezTo>
                  <a:cubicBezTo>
                    <a:pt x="16046" y="12371"/>
                    <a:pt x="16663" y="12960"/>
                    <a:pt x="16663" y="13549"/>
                  </a:cubicBezTo>
                  <a:cubicBezTo>
                    <a:pt x="16663" y="13942"/>
                    <a:pt x="16046" y="14531"/>
                    <a:pt x="15429" y="14924"/>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860" name="Freeform 138"/>
            <p:cNvSpPr/>
            <p:nvPr/>
          </p:nvSpPr>
          <p:spPr>
            <a:xfrm>
              <a:off x="-1" y="292411"/>
              <a:ext cx="182313" cy="206729"/>
            </a:xfrm>
            <a:custGeom>
              <a:avLst/>
              <a:gdLst/>
              <a:ahLst/>
              <a:cxnLst>
                <a:cxn ang="0">
                  <a:pos x="wd2" y="hd2"/>
                </a:cxn>
                <a:cxn ang="5400000">
                  <a:pos x="wd2" y="hd2"/>
                </a:cxn>
                <a:cxn ang="10800000">
                  <a:pos x="wd2" y="hd2"/>
                </a:cxn>
                <a:cxn ang="16200000">
                  <a:pos x="wd2" y="hd2"/>
                </a:cxn>
              </a:cxnLst>
              <a:rect l="0" t="0" r="r" b="b"/>
              <a:pathLst>
                <a:path w="21600" h="21215" extrusionOk="0">
                  <a:moveTo>
                    <a:pt x="10888" y="5"/>
                  </a:moveTo>
                  <a:cubicBezTo>
                    <a:pt x="19317" y="9244"/>
                    <a:pt x="19317" y="9244"/>
                    <a:pt x="19317" y="9244"/>
                  </a:cubicBezTo>
                  <a:cubicBezTo>
                    <a:pt x="19317" y="13538"/>
                    <a:pt x="19317" y="13538"/>
                    <a:pt x="19317" y="13538"/>
                  </a:cubicBezTo>
                  <a:cubicBezTo>
                    <a:pt x="12820" y="10675"/>
                    <a:pt x="12820" y="10675"/>
                    <a:pt x="12820" y="10675"/>
                  </a:cubicBezTo>
                  <a:cubicBezTo>
                    <a:pt x="10888" y="5"/>
                    <a:pt x="10888" y="5"/>
                    <a:pt x="10888" y="5"/>
                  </a:cubicBezTo>
                  <a:cubicBezTo>
                    <a:pt x="10888" y="5"/>
                    <a:pt x="0" y="-385"/>
                    <a:pt x="0" y="5210"/>
                  </a:cubicBezTo>
                  <a:cubicBezTo>
                    <a:pt x="0" y="10675"/>
                    <a:pt x="0" y="18092"/>
                    <a:pt x="0" y="18092"/>
                  </a:cubicBezTo>
                  <a:cubicBezTo>
                    <a:pt x="0" y="18092"/>
                    <a:pt x="1229" y="21215"/>
                    <a:pt x="10888" y="21215"/>
                  </a:cubicBezTo>
                  <a:cubicBezTo>
                    <a:pt x="20371" y="21215"/>
                    <a:pt x="21600" y="19133"/>
                    <a:pt x="21600" y="16661"/>
                  </a:cubicBezTo>
                  <a:cubicBezTo>
                    <a:pt x="21600" y="14058"/>
                    <a:pt x="21600" y="10675"/>
                    <a:pt x="21600" y="10675"/>
                  </a:cubicBezTo>
                  <a:cubicBezTo>
                    <a:pt x="21600" y="10675"/>
                    <a:pt x="19141" y="5"/>
                    <a:pt x="10888" y="5"/>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861" name="Oval 139"/>
            <p:cNvSpPr/>
            <p:nvPr/>
          </p:nvSpPr>
          <p:spPr>
            <a:xfrm>
              <a:off x="10649" y="141921"/>
              <a:ext cx="142217" cy="142995"/>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863" name="文本框 157"/>
          <p:cNvSpPr txBox="1"/>
          <p:nvPr/>
        </p:nvSpPr>
        <p:spPr>
          <a:xfrm>
            <a:off x="3018343" y="2205655"/>
            <a:ext cx="1971207" cy="409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p>
            <a:pPr algn="ctr">
              <a:defRPr sz="1100" b="1">
                <a:solidFill>
                  <a:srgbClr val="0D0D0D"/>
                </a:solidFill>
              </a:defRPr>
            </a:pPr>
            <a:r>
              <a:rPr sz="1031"/>
              <a:t>Upload Documents</a:t>
            </a:r>
          </a:p>
          <a:p>
            <a:pPr algn="ctr">
              <a:defRPr sz="1100" b="1">
                <a:solidFill>
                  <a:srgbClr val="0D0D0D"/>
                </a:solidFill>
              </a:defRPr>
            </a:pPr>
            <a:r>
              <a:rPr sz="1031"/>
              <a:t>Apply Payment </a:t>
            </a:r>
          </a:p>
        </p:txBody>
      </p:sp>
      <p:sp>
        <p:nvSpPr>
          <p:cNvPr id="864" name="Freeform 101"/>
          <p:cNvSpPr/>
          <p:nvPr/>
        </p:nvSpPr>
        <p:spPr>
          <a:xfrm>
            <a:off x="8955658" y="5186000"/>
            <a:ext cx="377173" cy="430836"/>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808080"/>
          </a:solidFill>
          <a:ln w="12700">
            <a:miter lim="400000"/>
          </a:ln>
        </p:spPr>
        <p:txBody>
          <a:bodyPr lIns="42862" rIns="42862"/>
          <a:lstStyle/>
          <a:p>
            <a:pPr defTabSz="1218582">
              <a:defRPr sz="5100"/>
            </a:pPr>
            <a:endParaRPr sz="4781"/>
          </a:p>
        </p:txBody>
      </p:sp>
      <p:sp>
        <p:nvSpPr>
          <p:cNvPr id="865" name="Freeform 101"/>
          <p:cNvSpPr/>
          <p:nvPr/>
        </p:nvSpPr>
        <p:spPr>
          <a:xfrm>
            <a:off x="8957954" y="4504828"/>
            <a:ext cx="377173" cy="430836"/>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808080"/>
          </a:solidFill>
          <a:ln w="12700">
            <a:miter lim="400000"/>
          </a:ln>
        </p:spPr>
        <p:txBody>
          <a:bodyPr lIns="42862" rIns="42862"/>
          <a:lstStyle/>
          <a:p>
            <a:pPr defTabSz="1218582">
              <a:defRPr sz="5100"/>
            </a:pPr>
            <a:endParaRPr sz="4781"/>
          </a:p>
        </p:txBody>
      </p:sp>
      <p:sp>
        <p:nvSpPr>
          <p:cNvPr id="866" name="Freeform 101"/>
          <p:cNvSpPr/>
          <p:nvPr/>
        </p:nvSpPr>
        <p:spPr>
          <a:xfrm>
            <a:off x="8955658" y="5855520"/>
            <a:ext cx="377173" cy="430836"/>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808080"/>
          </a:solidFill>
          <a:ln w="12700">
            <a:miter lim="400000"/>
          </a:ln>
        </p:spPr>
        <p:txBody>
          <a:bodyPr lIns="42862" rIns="42862"/>
          <a:lstStyle/>
          <a:p>
            <a:pPr defTabSz="1218582">
              <a:defRPr sz="5100"/>
            </a:pPr>
            <a:endParaRPr sz="4781"/>
          </a:p>
        </p:txBody>
      </p:sp>
      <p:sp>
        <p:nvSpPr>
          <p:cNvPr id="867" name="矩形: 圆角 161"/>
          <p:cNvSpPr/>
          <p:nvPr/>
        </p:nvSpPr>
        <p:spPr>
          <a:xfrm>
            <a:off x="7113328" y="2470862"/>
            <a:ext cx="1207134" cy="515371"/>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sp>
        <p:nvSpPr>
          <p:cNvPr id="868" name="文本框 162"/>
          <p:cNvSpPr txBox="1"/>
          <p:nvPr/>
        </p:nvSpPr>
        <p:spPr>
          <a:xfrm>
            <a:off x="6745072" y="2893862"/>
            <a:ext cx="1957638"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b="1"/>
            </a:lvl1pPr>
          </a:lstStyle>
          <a:p>
            <a:r>
              <a:rPr sz="1031"/>
              <a:t> Return Payment Results</a:t>
            </a:r>
          </a:p>
        </p:txBody>
      </p:sp>
      <p:sp>
        <p:nvSpPr>
          <p:cNvPr id="869" name="Freeform 329"/>
          <p:cNvSpPr/>
          <p:nvPr/>
        </p:nvSpPr>
        <p:spPr>
          <a:xfrm>
            <a:off x="7377890" y="2561641"/>
            <a:ext cx="627437" cy="3461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185" y="19035"/>
                </a:moveTo>
                <a:lnTo>
                  <a:pt x="1341" y="19035"/>
                </a:lnTo>
                <a:lnTo>
                  <a:pt x="1341" y="2655"/>
                </a:lnTo>
                <a:lnTo>
                  <a:pt x="20185" y="2655"/>
                </a:lnTo>
                <a:lnTo>
                  <a:pt x="20185" y="19035"/>
                </a:lnTo>
                <a:close/>
              </a:path>
            </a:pathLst>
          </a:custGeom>
          <a:solidFill>
            <a:srgbClr val="C00000"/>
          </a:solidFill>
          <a:ln w="12700">
            <a:miter lim="400000"/>
          </a:ln>
        </p:spPr>
        <p:txBody>
          <a:bodyPr lIns="42862" rIns="42862"/>
          <a:lstStyle/>
          <a:p>
            <a:pPr>
              <a:defRPr sz="1900"/>
            </a:pPr>
            <a:endParaRPr sz="1781"/>
          </a:p>
        </p:txBody>
      </p:sp>
      <p:sp>
        <p:nvSpPr>
          <p:cNvPr id="870" name="Freeform 330"/>
          <p:cNvSpPr/>
          <p:nvPr/>
        </p:nvSpPr>
        <p:spPr>
          <a:xfrm>
            <a:off x="7614441" y="2640251"/>
            <a:ext cx="136306" cy="197608"/>
          </a:xfrm>
          <a:custGeom>
            <a:avLst/>
            <a:gdLst/>
            <a:ahLst/>
            <a:cxnLst>
              <a:cxn ang="0">
                <a:pos x="wd2" y="hd2"/>
              </a:cxn>
              <a:cxn ang="5400000">
                <a:pos x="wd2" y="hd2"/>
              </a:cxn>
              <a:cxn ang="10800000">
                <a:pos x="wd2" y="hd2"/>
              </a:cxn>
              <a:cxn ang="16200000">
                <a:pos x="wd2" y="hd2"/>
              </a:cxn>
            </a:cxnLst>
            <a:rect l="0" t="0" r="r" b="b"/>
            <a:pathLst>
              <a:path w="21600" h="21600" extrusionOk="0">
                <a:moveTo>
                  <a:pt x="2160" y="16014"/>
                </a:moveTo>
                <a:cubicBezTo>
                  <a:pt x="2970" y="16572"/>
                  <a:pt x="4050" y="16945"/>
                  <a:pt x="5400" y="17131"/>
                </a:cubicBezTo>
                <a:cubicBezTo>
                  <a:pt x="6480" y="17503"/>
                  <a:pt x="7830" y="17690"/>
                  <a:pt x="9450" y="17690"/>
                </a:cubicBezTo>
                <a:cubicBezTo>
                  <a:pt x="9450" y="20483"/>
                  <a:pt x="9450" y="20483"/>
                  <a:pt x="9450" y="20483"/>
                </a:cubicBezTo>
                <a:cubicBezTo>
                  <a:pt x="9450" y="20855"/>
                  <a:pt x="9720" y="21041"/>
                  <a:pt x="9720" y="21228"/>
                </a:cubicBezTo>
                <a:cubicBezTo>
                  <a:pt x="9990" y="21414"/>
                  <a:pt x="10260" y="21600"/>
                  <a:pt x="10800" y="21600"/>
                </a:cubicBezTo>
                <a:cubicBezTo>
                  <a:pt x="11340" y="21600"/>
                  <a:pt x="11880" y="21414"/>
                  <a:pt x="11880" y="21228"/>
                </a:cubicBezTo>
                <a:cubicBezTo>
                  <a:pt x="12150" y="21041"/>
                  <a:pt x="12150" y="20669"/>
                  <a:pt x="12150" y="20297"/>
                </a:cubicBezTo>
                <a:cubicBezTo>
                  <a:pt x="12150" y="17690"/>
                  <a:pt x="12150" y="17690"/>
                  <a:pt x="12150" y="17690"/>
                </a:cubicBezTo>
                <a:cubicBezTo>
                  <a:pt x="14040" y="17690"/>
                  <a:pt x="15930" y="17317"/>
                  <a:pt x="17280" y="16945"/>
                </a:cubicBezTo>
                <a:cubicBezTo>
                  <a:pt x="18630" y="16572"/>
                  <a:pt x="19710" y="16014"/>
                  <a:pt x="20520" y="15269"/>
                </a:cubicBezTo>
                <a:cubicBezTo>
                  <a:pt x="21330" y="14524"/>
                  <a:pt x="21600" y="13779"/>
                  <a:pt x="21600" y="13034"/>
                </a:cubicBezTo>
                <a:cubicBezTo>
                  <a:pt x="21600" y="12290"/>
                  <a:pt x="21330" y="11731"/>
                  <a:pt x="20790" y="11172"/>
                </a:cubicBezTo>
                <a:cubicBezTo>
                  <a:pt x="20520" y="10800"/>
                  <a:pt x="19710" y="10241"/>
                  <a:pt x="18900" y="9869"/>
                </a:cubicBezTo>
                <a:cubicBezTo>
                  <a:pt x="18090" y="9497"/>
                  <a:pt x="17280" y="9310"/>
                  <a:pt x="16200" y="9124"/>
                </a:cubicBezTo>
                <a:cubicBezTo>
                  <a:pt x="15120" y="8938"/>
                  <a:pt x="13770" y="8566"/>
                  <a:pt x="12150" y="8379"/>
                </a:cubicBezTo>
                <a:cubicBezTo>
                  <a:pt x="12150" y="4097"/>
                  <a:pt x="12150" y="4097"/>
                  <a:pt x="12150" y="4097"/>
                </a:cubicBezTo>
                <a:cubicBezTo>
                  <a:pt x="13770" y="4283"/>
                  <a:pt x="14850" y="4841"/>
                  <a:pt x="15390" y="5772"/>
                </a:cubicBezTo>
                <a:cubicBezTo>
                  <a:pt x="15930" y="6517"/>
                  <a:pt x="16740" y="6890"/>
                  <a:pt x="18090" y="6890"/>
                </a:cubicBezTo>
                <a:cubicBezTo>
                  <a:pt x="18900" y="6890"/>
                  <a:pt x="19440" y="6703"/>
                  <a:pt x="19980" y="6517"/>
                </a:cubicBezTo>
                <a:cubicBezTo>
                  <a:pt x="20520" y="6331"/>
                  <a:pt x="20520" y="5959"/>
                  <a:pt x="20520" y="5586"/>
                </a:cubicBezTo>
                <a:cubicBezTo>
                  <a:pt x="20520" y="5214"/>
                  <a:pt x="20520" y="4841"/>
                  <a:pt x="20250" y="4655"/>
                </a:cubicBezTo>
                <a:cubicBezTo>
                  <a:pt x="19710" y="4097"/>
                  <a:pt x="19440" y="3910"/>
                  <a:pt x="18630" y="3538"/>
                </a:cubicBezTo>
                <a:cubicBezTo>
                  <a:pt x="17820" y="2979"/>
                  <a:pt x="17010" y="2607"/>
                  <a:pt x="15930" y="2421"/>
                </a:cubicBezTo>
                <a:cubicBezTo>
                  <a:pt x="14850" y="2234"/>
                  <a:pt x="13500" y="2048"/>
                  <a:pt x="12150" y="2048"/>
                </a:cubicBezTo>
                <a:cubicBezTo>
                  <a:pt x="12150" y="745"/>
                  <a:pt x="12150" y="745"/>
                  <a:pt x="12150" y="745"/>
                </a:cubicBezTo>
                <a:cubicBezTo>
                  <a:pt x="12150" y="186"/>
                  <a:pt x="11610" y="0"/>
                  <a:pt x="10800" y="0"/>
                </a:cubicBezTo>
                <a:cubicBezTo>
                  <a:pt x="9990" y="0"/>
                  <a:pt x="9450" y="186"/>
                  <a:pt x="9450" y="931"/>
                </a:cubicBezTo>
                <a:cubicBezTo>
                  <a:pt x="9450" y="2048"/>
                  <a:pt x="9450" y="2048"/>
                  <a:pt x="9450" y="2048"/>
                </a:cubicBezTo>
                <a:cubicBezTo>
                  <a:pt x="6750" y="2048"/>
                  <a:pt x="4590" y="2607"/>
                  <a:pt x="2970" y="3352"/>
                </a:cubicBezTo>
                <a:cubicBezTo>
                  <a:pt x="1350" y="4097"/>
                  <a:pt x="810" y="5028"/>
                  <a:pt x="810" y="6331"/>
                </a:cubicBezTo>
                <a:cubicBezTo>
                  <a:pt x="810" y="7076"/>
                  <a:pt x="1080" y="8007"/>
                  <a:pt x="1890" y="8566"/>
                </a:cubicBezTo>
                <a:cubicBezTo>
                  <a:pt x="2700" y="9124"/>
                  <a:pt x="3780" y="9497"/>
                  <a:pt x="4860" y="9869"/>
                </a:cubicBezTo>
                <a:cubicBezTo>
                  <a:pt x="6210" y="10241"/>
                  <a:pt x="7560" y="10428"/>
                  <a:pt x="9450" y="10800"/>
                </a:cubicBezTo>
                <a:cubicBezTo>
                  <a:pt x="9450" y="15641"/>
                  <a:pt x="9450" y="15641"/>
                  <a:pt x="9450" y="15641"/>
                </a:cubicBezTo>
                <a:cubicBezTo>
                  <a:pt x="8640" y="15455"/>
                  <a:pt x="7830" y="15269"/>
                  <a:pt x="7290" y="15083"/>
                </a:cubicBezTo>
                <a:cubicBezTo>
                  <a:pt x="6750" y="14710"/>
                  <a:pt x="6210" y="14524"/>
                  <a:pt x="5940" y="14152"/>
                </a:cubicBezTo>
                <a:cubicBezTo>
                  <a:pt x="5670" y="13966"/>
                  <a:pt x="5400" y="13407"/>
                  <a:pt x="5130" y="12848"/>
                </a:cubicBezTo>
                <a:cubicBezTo>
                  <a:pt x="4860" y="12662"/>
                  <a:pt x="4590" y="12476"/>
                  <a:pt x="4320" y="12290"/>
                </a:cubicBezTo>
                <a:cubicBezTo>
                  <a:pt x="3780" y="12103"/>
                  <a:pt x="3240" y="12103"/>
                  <a:pt x="2700" y="12103"/>
                </a:cubicBezTo>
                <a:cubicBezTo>
                  <a:pt x="1890" y="12103"/>
                  <a:pt x="1080" y="12103"/>
                  <a:pt x="540" y="12476"/>
                </a:cubicBezTo>
                <a:cubicBezTo>
                  <a:pt x="270" y="12662"/>
                  <a:pt x="0" y="13034"/>
                  <a:pt x="0" y="13407"/>
                </a:cubicBezTo>
                <a:cubicBezTo>
                  <a:pt x="0" y="13779"/>
                  <a:pt x="0" y="14338"/>
                  <a:pt x="540" y="14710"/>
                </a:cubicBezTo>
                <a:cubicBezTo>
                  <a:pt x="810" y="15269"/>
                  <a:pt x="1350" y="15641"/>
                  <a:pt x="2160" y="16014"/>
                </a:cubicBezTo>
                <a:close/>
                <a:moveTo>
                  <a:pt x="12150" y="11172"/>
                </a:moveTo>
                <a:cubicBezTo>
                  <a:pt x="13500" y="11359"/>
                  <a:pt x="14580" y="11545"/>
                  <a:pt x="15390" y="11917"/>
                </a:cubicBezTo>
                <a:cubicBezTo>
                  <a:pt x="16200" y="12290"/>
                  <a:pt x="16470" y="12662"/>
                  <a:pt x="16470" y="13407"/>
                </a:cubicBezTo>
                <a:cubicBezTo>
                  <a:pt x="16470" y="13966"/>
                  <a:pt x="16200" y="14338"/>
                  <a:pt x="15390" y="14897"/>
                </a:cubicBezTo>
                <a:cubicBezTo>
                  <a:pt x="14580" y="15269"/>
                  <a:pt x="13500" y="15641"/>
                  <a:pt x="12150" y="15641"/>
                </a:cubicBezTo>
                <a:lnTo>
                  <a:pt x="12150" y="11172"/>
                </a:lnTo>
                <a:close/>
                <a:moveTo>
                  <a:pt x="6750" y="7262"/>
                </a:moveTo>
                <a:cubicBezTo>
                  <a:pt x="6210" y="6890"/>
                  <a:pt x="5940" y="6517"/>
                  <a:pt x="5940" y="5959"/>
                </a:cubicBezTo>
                <a:cubicBezTo>
                  <a:pt x="5940" y="5400"/>
                  <a:pt x="6210" y="5028"/>
                  <a:pt x="6750" y="4655"/>
                </a:cubicBezTo>
                <a:cubicBezTo>
                  <a:pt x="7560" y="4469"/>
                  <a:pt x="8370" y="4097"/>
                  <a:pt x="9450" y="3910"/>
                </a:cubicBezTo>
                <a:cubicBezTo>
                  <a:pt x="9450" y="8007"/>
                  <a:pt x="9450" y="8007"/>
                  <a:pt x="9450" y="8007"/>
                </a:cubicBezTo>
                <a:cubicBezTo>
                  <a:pt x="8370" y="7821"/>
                  <a:pt x="7290" y="7448"/>
                  <a:pt x="6750" y="7262"/>
                </a:cubicBezTo>
                <a:close/>
              </a:path>
            </a:pathLst>
          </a:custGeom>
          <a:solidFill>
            <a:srgbClr val="C00000"/>
          </a:solidFill>
          <a:ln w="12700">
            <a:miter lim="400000"/>
          </a:ln>
        </p:spPr>
        <p:txBody>
          <a:bodyPr lIns="42862" rIns="42862"/>
          <a:lstStyle/>
          <a:p>
            <a:pPr>
              <a:defRPr sz="1900"/>
            </a:pPr>
            <a:endParaRPr sz="1781"/>
          </a:p>
        </p:txBody>
      </p:sp>
      <p:sp>
        <p:nvSpPr>
          <p:cNvPr id="871" name="矩形: 圆角 165"/>
          <p:cNvSpPr/>
          <p:nvPr/>
        </p:nvSpPr>
        <p:spPr>
          <a:xfrm>
            <a:off x="3460914" y="3190311"/>
            <a:ext cx="810756" cy="760742"/>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876" name="组合 166"/>
          <p:cNvGrpSpPr/>
          <p:nvPr/>
        </p:nvGrpSpPr>
        <p:grpSpPr>
          <a:xfrm>
            <a:off x="3659449" y="3264611"/>
            <a:ext cx="503939" cy="431948"/>
            <a:chOff x="0" y="0"/>
            <a:chExt cx="537534" cy="460743"/>
          </a:xfrm>
        </p:grpSpPr>
        <p:sp>
          <p:nvSpPr>
            <p:cNvPr id="872" name="Freeform 136"/>
            <p:cNvSpPr/>
            <p:nvPr/>
          </p:nvSpPr>
          <p:spPr>
            <a:xfrm>
              <a:off x="170406" y="0"/>
              <a:ext cx="367129" cy="258551"/>
            </a:xfrm>
            <a:custGeom>
              <a:avLst/>
              <a:gdLst/>
              <a:ahLst/>
              <a:cxnLst>
                <a:cxn ang="0">
                  <a:pos x="wd2" y="hd2"/>
                </a:cxn>
                <a:cxn ang="5400000">
                  <a:pos x="wd2" y="hd2"/>
                </a:cxn>
                <a:cxn ang="10800000">
                  <a:pos x="wd2" y="hd2"/>
                </a:cxn>
                <a:cxn ang="16200000">
                  <a:pos x="wd2" y="hd2"/>
                </a:cxn>
              </a:cxnLst>
              <a:rect l="0" t="0" r="r" b="b"/>
              <a:pathLst>
                <a:path w="21600" h="21600" extrusionOk="0">
                  <a:moveTo>
                    <a:pt x="19684" y="0"/>
                  </a:moveTo>
                  <a:cubicBezTo>
                    <a:pt x="1916" y="0"/>
                    <a:pt x="1916" y="0"/>
                    <a:pt x="1916" y="0"/>
                  </a:cubicBezTo>
                  <a:cubicBezTo>
                    <a:pt x="871" y="0"/>
                    <a:pt x="0" y="977"/>
                    <a:pt x="0" y="2150"/>
                  </a:cubicBezTo>
                  <a:cubicBezTo>
                    <a:pt x="0" y="14954"/>
                    <a:pt x="0" y="14954"/>
                    <a:pt x="0" y="14954"/>
                  </a:cubicBezTo>
                  <a:cubicBezTo>
                    <a:pt x="0" y="16127"/>
                    <a:pt x="871" y="17006"/>
                    <a:pt x="1916" y="17006"/>
                  </a:cubicBezTo>
                  <a:cubicBezTo>
                    <a:pt x="2874" y="17006"/>
                    <a:pt x="2874" y="17006"/>
                    <a:pt x="2874" y="17006"/>
                  </a:cubicBezTo>
                  <a:cubicBezTo>
                    <a:pt x="523" y="21600"/>
                    <a:pt x="523" y="21600"/>
                    <a:pt x="523" y="21600"/>
                  </a:cubicBezTo>
                  <a:cubicBezTo>
                    <a:pt x="7577" y="17006"/>
                    <a:pt x="7577" y="17006"/>
                    <a:pt x="7577" y="17006"/>
                  </a:cubicBezTo>
                  <a:cubicBezTo>
                    <a:pt x="19684" y="17006"/>
                    <a:pt x="19684" y="17006"/>
                    <a:pt x="19684" y="17006"/>
                  </a:cubicBezTo>
                  <a:cubicBezTo>
                    <a:pt x="20729" y="17006"/>
                    <a:pt x="21600" y="16127"/>
                    <a:pt x="21600" y="14954"/>
                  </a:cubicBezTo>
                  <a:cubicBezTo>
                    <a:pt x="21600" y="2150"/>
                    <a:pt x="21600" y="2150"/>
                    <a:pt x="21600" y="2150"/>
                  </a:cubicBezTo>
                  <a:cubicBezTo>
                    <a:pt x="21600" y="977"/>
                    <a:pt x="20729" y="0"/>
                    <a:pt x="19684" y="0"/>
                  </a:cubicBezTo>
                  <a:close/>
                  <a:moveTo>
                    <a:pt x="19858" y="13390"/>
                  </a:moveTo>
                  <a:cubicBezTo>
                    <a:pt x="19858" y="14367"/>
                    <a:pt x="19161" y="15052"/>
                    <a:pt x="18290" y="15052"/>
                  </a:cubicBezTo>
                  <a:cubicBezTo>
                    <a:pt x="10800" y="15052"/>
                    <a:pt x="10800" y="15052"/>
                    <a:pt x="10800" y="15052"/>
                  </a:cubicBezTo>
                  <a:cubicBezTo>
                    <a:pt x="3223" y="15052"/>
                    <a:pt x="3223" y="15052"/>
                    <a:pt x="3223" y="15052"/>
                  </a:cubicBezTo>
                  <a:cubicBezTo>
                    <a:pt x="2352" y="15052"/>
                    <a:pt x="1655" y="14367"/>
                    <a:pt x="1655" y="13390"/>
                  </a:cubicBezTo>
                  <a:cubicBezTo>
                    <a:pt x="1655" y="3616"/>
                    <a:pt x="1655" y="3616"/>
                    <a:pt x="1655" y="3616"/>
                  </a:cubicBezTo>
                  <a:cubicBezTo>
                    <a:pt x="1655" y="2737"/>
                    <a:pt x="2352" y="1955"/>
                    <a:pt x="3223" y="1955"/>
                  </a:cubicBezTo>
                  <a:cubicBezTo>
                    <a:pt x="10800" y="1955"/>
                    <a:pt x="10800" y="1955"/>
                    <a:pt x="10800" y="1955"/>
                  </a:cubicBezTo>
                  <a:cubicBezTo>
                    <a:pt x="18290" y="1955"/>
                    <a:pt x="18290" y="1955"/>
                    <a:pt x="18290" y="1955"/>
                  </a:cubicBezTo>
                  <a:cubicBezTo>
                    <a:pt x="19161" y="1955"/>
                    <a:pt x="19858" y="2737"/>
                    <a:pt x="19858" y="3616"/>
                  </a:cubicBezTo>
                  <a:lnTo>
                    <a:pt x="19858" y="13390"/>
                  </a:lnTo>
                  <a:close/>
                </a:path>
              </a:pathLst>
            </a:custGeom>
            <a:solidFill>
              <a:srgbClr val="808080"/>
            </a:solidFill>
            <a:ln w="12700" cap="flat">
              <a:noFill/>
              <a:miter lim="400000"/>
            </a:ln>
            <a:effectLst/>
          </p:spPr>
          <p:txBody>
            <a:bodyPr wrap="square" lIns="42862" tIns="42862" rIns="42862" bIns="42862" numCol="1" anchor="t">
              <a:noAutofit/>
            </a:bodyPr>
            <a:lstStyle/>
            <a:p>
              <a:pPr>
                <a:defRPr sz="1900"/>
              </a:pPr>
              <a:endParaRPr sz="1781"/>
            </a:p>
          </p:txBody>
        </p:sp>
        <p:sp>
          <p:nvSpPr>
            <p:cNvPr id="873" name="Freeform 137"/>
            <p:cNvSpPr/>
            <p:nvPr/>
          </p:nvSpPr>
          <p:spPr>
            <a:xfrm>
              <a:off x="302597" y="40042"/>
              <a:ext cx="103373" cy="128535"/>
            </a:xfrm>
            <a:custGeom>
              <a:avLst/>
              <a:gdLst/>
              <a:ahLst/>
              <a:cxnLst>
                <a:cxn ang="0">
                  <a:pos x="wd2" y="hd2"/>
                </a:cxn>
                <a:cxn ang="5400000">
                  <a:pos x="wd2" y="hd2"/>
                </a:cxn>
                <a:cxn ang="10800000">
                  <a:pos x="wd2" y="hd2"/>
                </a:cxn>
                <a:cxn ang="16200000">
                  <a:pos x="wd2" y="hd2"/>
                </a:cxn>
              </a:cxnLst>
              <a:rect l="0" t="0" r="r" b="b"/>
              <a:pathLst>
                <a:path w="21600" h="21600" extrusionOk="0">
                  <a:moveTo>
                    <a:pt x="19131" y="10015"/>
                  </a:moveTo>
                  <a:cubicBezTo>
                    <a:pt x="18206" y="9622"/>
                    <a:pt x="17280" y="9425"/>
                    <a:pt x="16354" y="9229"/>
                  </a:cubicBezTo>
                  <a:cubicBezTo>
                    <a:pt x="15120" y="9033"/>
                    <a:pt x="13886" y="8640"/>
                    <a:pt x="12034" y="8444"/>
                  </a:cubicBezTo>
                  <a:cubicBezTo>
                    <a:pt x="12034" y="4124"/>
                    <a:pt x="12034" y="4124"/>
                    <a:pt x="12034" y="4124"/>
                  </a:cubicBezTo>
                  <a:cubicBezTo>
                    <a:pt x="13886" y="4320"/>
                    <a:pt x="15120" y="4909"/>
                    <a:pt x="15429" y="5891"/>
                  </a:cubicBezTo>
                  <a:cubicBezTo>
                    <a:pt x="15737" y="6676"/>
                    <a:pt x="16663" y="7069"/>
                    <a:pt x="18206" y="7069"/>
                  </a:cubicBezTo>
                  <a:cubicBezTo>
                    <a:pt x="18823" y="7069"/>
                    <a:pt x="19440" y="6873"/>
                    <a:pt x="20057" y="6676"/>
                  </a:cubicBezTo>
                  <a:cubicBezTo>
                    <a:pt x="20366" y="6284"/>
                    <a:pt x="20674" y="6087"/>
                    <a:pt x="20674" y="5695"/>
                  </a:cubicBezTo>
                  <a:cubicBezTo>
                    <a:pt x="20674" y="5302"/>
                    <a:pt x="20674" y="5105"/>
                    <a:pt x="20057" y="4713"/>
                  </a:cubicBezTo>
                  <a:cubicBezTo>
                    <a:pt x="19749" y="4320"/>
                    <a:pt x="19440" y="3927"/>
                    <a:pt x="18823" y="3535"/>
                  </a:cubicBezTo>
                  <a:cubicBezTo>
                    <a:pt x="17897" y="3142"/>
                    <a:pt x="16971" y="2749"/>
                    <a:pt x="16046" y="2553"/>
                  </a:cubicBezTo>
                  <a:cubicBezTo>
                    <a:pt x="14811" y="2160"/>
                    <a:pt x="13577" y="2160"/>
                    <a:pt x="12034" y="1964"/>
                  </a:cubicBezTo>
                  <a:cubicBezTo>
                    <a:pt x="12034" y="982"/>
                    <a:pt x="12034" y="982"/>
                    <a:pt x="12034" y="982"/>
                  </a:cubicBezTo>
                  <a:cubicBezTo>
                    <a:pt x="12034" y="393"/>
                    <a:pt x="11726" y="0"/>
                    <a:pt x="10800" y="0"/>
                  </a:cubicBezTo>
                  <a:cubicBezTo>
                    <a:pt x="9874" y="0"/>
                    <a:pt x="9566" y="393"/>
                    <a:pt x="9566" y="982"/>
                  </a:cubicBezTo>
                  <a:cubicBezTo>
                    <a:pt x="9566" y="1964"/>
                    <a:pt x="9566" y="1964"/>
                    <a:pt x="9566" y="1964"/>
                  </a:cubicBezTo>
                  <a:cubicBezTo>
                    <a:pt x="6789" y="2160"/>
                    <a:pt x="4629" y="2553"/>
                    <a:pt x="3086" y="3338"/>
                  </a:cubicBezTo>
                  <a:cubicBezTo>
                    <a:pt x="1543" y="4124"/>
                    <a:pt x="617" y="5105"/>
                    <a:pt x="617" y="6284"/>
                  </a:cubicBezTo>
                  <a:cubicBezTo>
                    <a:pt x="617" y="7265"/>
                    <a:pt x="1234" y="8051"/>
                    <a:pt x="1851" y="8640"/>
                  </a:cubicBezTo>
                  <a:cubicBezTo>
                    <a:pt x="2777" y="9229"/>
                    <a:pt x="3703" y="9622"/>
                    <a:pt x="4937" y="10015"/>
                  </a:cubicBezTo>
                  <a:cubicBezTo>
                    <a:pt x="6171" y="10211"/>
                    <a:pt x="7714" y="10604"/>
                    <a:pt x="9566" y="10800"/>
                  </a:cubicBezTo>
                  <a:cubicBezTo>
                    <a:pt x="9566" y="15709"/>
                    <a:pt x="9566" y="15709"/>
                    <a:pt x="9566" y="15709"/>
                  </a:cubicBezTo>
                  <a:cubicBezTo>
                    <a:pt x="8640" y="15513"/>
                    <a:pt x="8023" y="15316"/>
                    <a:pt x="7406" y="15120"/>
                  </a:cubicBezTo>
                  <a:cubicBezTo>
                    <a:pt x="6789" y="14924"/>
                    <a:pt x="6480" y="14531"/>
                    <a:pt x="6171" y="14335"/>
                  </a:cubicBezTo>
                  <a:cubicBezTo>
                    <a:pt x="5863" y="13942"/>
                    <a:pt x="5554" y="13549"/>
                    <a:pt x="5246" y="12960"/>
                  </a:cubicBezTo>
                  <a:cubicBezTo>
                    <a:pt x="4937" y="12764"/>
                    <a:pt x="4629" y="12567"/>
                    <a:pt x="4320" y="12371"/>
                  </a:cubicBezTo>
                  <a:cubicBezTo>
                    <a:pt x="3703" y="12175"/>
                    <a:pt x="3394" y="12175"/>
                    <a:pt x="2777" y="12175"/>
                  </a:cubicBezTo>
                  <a:cubicBezTo>
                    <a:pt x="1851" y="12175"/>
                    <a:pt x="1234" y="12175"/>
                    <a:pt x="617" y="12567"/>
                  </a:cubicBezTo>
                  <a:cubicBezTo>
                    <a:pt x="309" y="12764"/>
                    <a:pt x="0" y="13156"/>
                    <a:pt x="0" y="13549"/>
                  </a:cubicBezTo>
                  <a:cubicBezTo>
                    <a:pt x="0" y="13942"/>
                    <a:pt x="0" y="14335"/>
                    <a:pt x="617" y="14924"/>
                  </a:cubicBezTo>
                  <a:cubicBezTo>
                    <a:pt x="926" y="15316"/>
                    <a:pt x="1543" y="15709"/>
                    <a:pt x="2160" y="16298"/>
                  </a:cubicBezTo>
                  <a:cubicBezTo>
                    <a:pt x="3086" y="16691"/>
                    <a:pt x="4011" y="17084"/>
                    <a:pt x="5246" y="17280"/>
                  </a:cubicBezTo>
                  <a:cubicBezTo>
                    <a:pt x="6480" y="17673"/>
                    <a:pt x="8023" y="17869"/>
                    <a:pt x="9566" y="17869"/>
                  </a:cubicBezTo>
                  <a:cubicBezTo>
                    <a:pt x="9566" y="20815"/>
                    <a:pt x="9566" y="20815"/>
                    <a:pt x="9566" y="20815"/>
                  </a:cubicBezTo>
                  <a:cubicBezTo>
                    <a:pt x="9566" y="21011"/>
                    <a:pt x="9566" y="21207"/>
                    <a:pt x="9874" y="21404"/>
                  </a:cubicBezTo>
                  <a:cubicBezTo>
                    <a:pt x="10183" y="21600"/>
                    <a:pt x="10491" y="21600"/>
                    <a:pt x="10800" y="21600"/>
                  </a:cubicBezTo>
                  <a:cubicBezTo>
                    <a:pt x="11417" y="21600"/>
                    <a:pt x="11726" y="21600"/>
                    <a:pt x="12034" y="21404"/>
                  </a:cubicBezTo>
                  <a:cubicBezTo>
                    <a:pt x="12034" y="21207"/>
                    <a:pt x="12034" y="20815"/>
                    <a:pt x="12034" y="20422"/>
                  </a:cubicBezTo>
                  <a:cubicBezTo>
                    <a:pt x="12034" y="17869"/>
                    <a:pt x="12034" y="17869"/>
                    <a:pt x="12034" y="17869"/>
                  </a:cubicBezTo>
                  <a:cubicBezTo>
                    <a:pt x="14194" y="17869"/>
                    <a:pt x="15737" y="17476"/>
                    <a:pt x="17280" y="17084"/>
                  </a:cubicBezTo>
                  <a:cubicBezTo>
                    <a:pt x="18823" y="16691"/>
                    <a:pt x="19749" y="16102"/>
                    <a:pt x="20674" y="15316"/>
                  </a:cubicBezTo>
                  <a:cubicBezTo>
                    <a:pt x="21291" y="14727"/>
                    <a:pt x="21600" y="13942"/>
                    <a:pt x="21600" y="13156"/>
                  </a:cubicBezTo>
                  <a:cubicBezTo>
                    <a:pt x="21600" y="12567"/>
                    <a:pt x="21291" y="11978"/>
                    <a:pt x="20983" y="11389"/>
                  </a:cubicBezTo>
                  <a:cubicBezTo>
                    <a:pt x="20366" y="10800"/>
                    <a:pt x="19749" y="10407"/>
                    <a:pt x="19131" y="10015"/>
                  </a:cubicBezTo>
                  <a:close/>
                  <a:moveTo>
                    <a:pt x="9566" y="8051"/>
                  </a:moveTo>
                  <a:cubicBezTo>
                    <a:pt x="8331" y="7855"/>
                    <a:pt x="7406" y="7658"/>
                    <a:pt x="6789" y="7265"/>
                  </a:cubicBezTo>
                  <a:cubicBezTo>
                    <a:pt x="6171" y="7069"/>
                    <a:pt x="5863" y="6676"/>
                    <a:pt x="5863" y="6087"/>
                  </a:cubicBezTo>
                  <a:cubicBezTo>
                    <a:pt x="5863" y="5498"/>
                    <a:pt x="6171" y="5105"/>
                    <a:pt x="6789" y="4713"/>
                  </a:cubicBezTo>
                  <a:cubicBezTo>
                    <a:pt x="7406" y="4516"/>
                    <a:pt x="8331" y="4320"/>
                    <a:pt x="9566" y="4124"/>
                  </a:cubicBezTo>
                  <a:lnTo>
                    <a:pt x="9566" y="8051"/>
                  </a:lnTo>
                  <a:close/>
                  <a:moveTo>
                    <a:pt x="15429" y="14924"/>
                  </a:moveTo>
                  <a:cubicBezTo>
                    <a:pt x="14811" y="15316"/>
                    <a:pt x="13577" y="15709"/>
                    <a:pt x="12034" y="15905"/>
                  </a:cubicBezTo>
                  <a:cubicBezTo>
                    <a:pt x="12034" y="11193"/>
                    <a:pt x="12034" y="11193"/>
                    <a:pt x="12034" y="11193"/>
                  </a:cubicBezTo>
                  <a:cubicBezTo>
                    <a:pt x="13577" y="11389"/>
                    <a:pt x="14811" y="11782"/>
                    <a:pt x="15429" y="11978"/>
                  </a:cubicBezTo>
                  <a:cubicBezTo>
                    <a:pt x="16046" y="12371"/>
                    <a:pt x="16663" y="12960"/>
                    <a:pt x="16663" y="13549"/>
                  </a:cubicBezTo>
                  <a:cubicBezTo>
                    <a:pt x="16663" y="13942"/>
                    <a:pt x="16046" y="14531"/>
                    <a:pt x="15429" y="14924"/>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874" name="Freeform 138"/>
            <p:cNvSpPr/>
            <p:nvPr/>
          </p:nvSpPr>
          <p:spPr>
            <a:xfrm>
              <a:off x="-1" y="269918"/>
              <a:ext cx="182313" cy="190827"/>
            </a:xfrm>
            <a:custGeom>
              <a:avLst/>
              <a:gdLst/>
              <a:ahLst/>
              <a:cxnLst>
                <a:cxn ang="0">
                  <a:pos x="wd2" y="hd2"/>
                </a:cxn>
                <a:cxn ang="5400000">
                  <a:pos x="wd2" y="hd2"/>
                </a:cxn>
                <a:cxn ang="10800000">
                  <a:pos x="wd2" y="hd2"/>
                </a:cxn>
                <a:cxn ang="16200000">
                  <a:pos x="wd2" y="hd2"/>
                </a:cxn>
              </a:cxnLst>
              <a:rect l="0" t="0" r="r" b="b"/>
              <a:pathLst>
                <a:path w="21600" h="21215" extrusionOk="0">
                  <a:moveTo>
                    <a:pt x="10888" y="5"/>
                  </a:moveTo>
                  <a:cubicBezTo>
                    <a:pt x="19317" y="9244"/>
                    <a:pt x="19317" y="9244"/>
                    <a:pt x="19317" y="9244"/>
                  </a:cubicBezTo>
                  <a:cubicBezTo>
                    <a:pt x="19317" y="13538"/>
                    <a:pt x="19317" y="13538"/>
                    <a:pt x="19317" y="13538"/>
                  </a:cubicBezTo>
                  <a:cubicBezTo>
                    <a:pt x="12820" y="10675"/>
                    <a:pt x="12820" y="10675"/>
                    <a:pt x="12820" y="10675"/>
                  </a:cubicBezTo>
                  <a:cubicBezTo>
                    <a:pt x="10888" y="5"/>
                    <a:pt x="10888" y="5"/>
                    <a:pt x="10888" y="5"/>
                  </a:cubicBezTo>
                  <a:cubicBezTo>
                    <a:pt x="10888" y="5"/>
                    <a:pt x="0" y="-385"/>
                    <a:pt x="0" y="5210"/>
                  </a:cubicBezTo>
                  <a:cubicBezTo>
                    <a:pt x="0" y="10675"/>
                    <a:pt x="0" y="18092"/>
                    <a:pt x="0" y="18092"/>
                  </a:cubicBezTo>
                  <a:cubicBezTo>
                    <a:pt x="0" y="18092"/>
                    <a:pt x="1229" y="21215"/>
                    <a:pt x="10888" y="21215"/>
                  </a:cubicBezTo>
                  <a:cubicBezTo>
                    <a:pt x="20371" y="21215"/>
                    <a:pt x="21600" y="19133"/>
                    <a:pt x="21600" y="16661"/>
                  </a:cubicBezTo>
                  <a:cubicBezTo>
                    <a:pt x="21600" y="14058"/>
                    <a:pt x="21600" y="10675"/>
                    <a:pt x="21600" y="10675"/>
                  </a:cubicBezTo>
                  <a:cubicBezTo>
                    <a:pt x="21600" y="10675"/>
                    <a:pt x="19141" y="5"/>
                    <a:pt x="10888" y="5"/>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875" name="Oval 139"/>
            <p:cNvSpPr/>
            <p:nvPr/>
          </p:nvSpPr>
          <p:spPr>
            <a:xfrm>
              <a:off x="10649" y="131004"/>
              <a:ext cx="142217" cy="131995"/>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877" name="矩形: 圆角 171"/>
          <p:cNvSpPr/>
          <p:nvPr/>
        </p:nvSpPr>
        <p:spPr>
          <a:xfrm>
            <a:off x="5916005" y="3156365"/>
            <a:ext cx="810756" cy="884970"/>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882" name="组合 172"/>
          <p:cNvGrpSpPr/>
          <p:nvPr/>
        </p:nvGrpSpPr>
        <p:grpSpPr>
          <a:xfrm>
            <a:off x="6242026" y="3262053"/>
            <a:ext cx="503939" cy="431948"/>
            <a:chOff x="0" y="0"/>
            <a:chExt cx="537534" cy="460743"/>
          </a:xfrm>
        </p:grpSpPr>
        <p:sp>
          <p:nvSpPr>
            <p:cNvPr id="878" name="Freeform 136"/>
            <p:cNvSpPr/>
            <p:nvPr/>
          </p:nvSpPr>
          <p:spPr>
            <a:xfrm>
              <a:off x="170406" y="0"/>
              <a:ext cx="367129" cy="258551"/>
            </a:xfrm>
            <a:custGeom>
              <a:avLst/>
              <a:gdLst/>
              <a:ahLst/>
              <a:cxnLst>
                <a:cxn ang="0">
                  <a:pos x="wd2" y="hd2"/>
                </a:cxn>
                <a:cxn ang="5400000">
                  <a:pos x="wd2" y="hd2"/>
                </a:cxn>
                <a:cxn ang="10800000">
                  <a:pos x="wd2" y="hd2"/>
                </a:cxn>
                <a:cxn ang="16200000">
                  <a:pos x="wd2" y="hd2"/>
                </a:cxn>
              </a:cxnLst>
              <a:rect l="0" t="0" r="r" b="b"/>
              <a:pathLst>
                <a:path w="21600" h="21600" extrusionOk="0">
                  <a:moveTo>
                    <a:pt x="19684" y="0"/>
                  </a:moveTo>
                  <a:cubicBezTo>
                    <a:pt x="1916" y="0"/>
                    <a:pt x="1916" y="0"/>
                    <a:pt x="1916" y="0"/>
                  </a:cubicBezTo>
                  <a:cubicBezTo>
                    <a:pt x="871" y="0"/>
                    <a:pt x="0" y="977"/>
                    <a:pt x="0" y="2150"/>
                  </a:cubicBezTo>
                  <a:cubicBezTo>
                    <a:pt x="0" y="14954"/>
                    <a:pt x="0" y="14954"/>
                    <a:pt x="0" y="14954"/>
                  </a:cubicBezTo>
                  <a:cubicBezTo>
                    <a:pt x="0" y="16127"/>
                    <a:pt x="871" y="17006"/>
                    <a:pt x="1916" y="17006"/>
                  </a:cubicBezTo>
                  <a:cubicBezTo>
                    <a:pt x="2874" y="17006"/>
                    <a:pt x="2874" y="17006"/>
                    <a:pt x="2874" y="17006"/>
                  </a:cubicBezTo>
                  <a:cubicBezTo>
                    <a:pt x="523" y="21600"/>
                    <a:pt x="523" y="21600"/>
                    <a:pt x="523" y="21600"/>
                  </a:cubicBezTo>
                  <a:cubicBezTo>
                    <a:pt x="7577" y="17006"/>
                    <a:pt x="7577" y="17006"/>
                    <a:pt x="7577" y="17006"/>
                  </a:cubicBezTo>
                  <a:cubicBezTo>
                    <a:pt x="19684" y="17006"/>
                    <a:pt x="19684" y="17006"/>
                    <a:pt x="19684" y="17006"/>
                  </a:cubicBezTo>
                  <a:cubicBezTo>
                    <a:pt x="20729" y="17006"/>
                    <a:pt x="21600" y="16127"/>
                    <a:pt x="21600" y="14954"/>
                  </a:cubicBezTo>
                  <a:cubicBezTo>
                    <a:pt x="21600" y="2150"/>
                    <a:pt x="21600" y="2150"/>
                    <a:pt x="21600" y="2150"/>
                  </a:cubicBezTo>
                  <a:cubicBezTo>
                    <a:pt x="21600" y="977"/>
                    <a:pt x="20729" y="0"/>
                    <a:pt x="19684" y="0"/>
                  </a:cubicBezTo>
                  <a:close/>
                  <a:moveTo>
                    <a:pt x="19858" y="13390"/>
                  </a:moveTo>
                  <a:cubicBezTo>
                    <a:pt x="19858" y="14367"/>
                    <a:pt x="19161" y="15052"/>
                    <a:pt x="18290" y="15052"/>
                  </a:cubicBezTo>
                  <a:cubicBezTo>
                    <a:pt x="10800" y="15052"/>
                    <a:pt x="10800" y="15052"/>
                    <a:pt x="10800" y="15052"/>
                  </a:cubicBezTo>
                  <a:cubicBezTo>
                    <a:pt x="3223" y="15052"/>
                    <a:pt x="3223" y="15052"/>
                    <a:pt x="3223" y="15052"/>
                  </a:cubicBezTo>
                  <a:cubicBezTo>
                    <a:pt x="2352" y="15052"/>
                    <a:pt x="1655" y="14367"/>
                    <a:pt x="1655" y="13390"/>
                  </a:cubicBezTo>
                  <a:cubicBezTo>
                    <a:pt x="1655" y="3616"/>
                    <a:pt x="1655" y="3616"/>
                    <a:pt x="1655" y="3616"/>
                  </a:cubicBezTo>
                  <a:cubicBezTo>
                    <a:pt x="1655" y="2737"/>
                    <a:pt x="2352" y="1955"/>
                    <a:pt x="3223" y="1955"/>
                  </a:cubicBezTo>
                  <a:cubicBezTo>
                    <a:pt x="10800" y="1955"/>
                    <a:pt x="10800" y="1955"/>
                    <a:pt x="10800" y="1955"/>
                  </a:cubicBezTo>
                  <a:cubicBezTo>
                    <a:pt x="18290" y="1955"/>
                    <a:pt x="18290" y="1955"/>
                    <a:pt x="18290" y="1955"/>
                  </a:cubicBezTo>
                  <a:cubicBezTo>
                    <a:pt x="19161" y="1955"/>
                    <a:pt x="19858" y="2737"/>
                    <a:pt x="19858" y="3616"/>
                  </a:cubicBezTo>
                  <a:lnTo>
                    <a:pt x="19858" y="13390"/>
                  </a:lnTo>
                  <a:close/>
                </a:path>
              </a:pathLst>
            </a:custGeom>
            <a:solidFill>
              <a:srgbClr val="808080"/>
            </a:solidFill>
            <a:ln w="12700" cap="flat">
              <a:noFill/>
              <a:miter lim="400000"/>
            </a:ln>
            <a:effectLst/>
          </p:spPr>
          <p:txBody>
            <a:bodyPr wrap="square" lIns="42862" tIns="42862" rIns="42862" bIns="42862" numCol="1" anchor="t">
              <a:noAutofit/>
            </a:bodyPr>
            <a:lstStyle/>
            <a:p>
              <a:pPr>
                <a:defRPr sz="1900"/>
              </a:pPr>
              <a:endParaRPr sz="1781"/>
            </a:p>
          </p:txBody>
        </p:sp>
        <p:sp>
          <p:nvSpPr>
            <p:cNvPr id="879" name="Freeform 137"/>
            <p:cNvSpPr/>
            <p:nvPr/>
          </p:nvSpPr>
          <p:spPr>
            <a:xfrm>
              <a:off x="302597" y="40042"/>
              <a:ext cx="103373" cy="128535"/>
            </a:xfrm>
            <a:custGeom>
              <a:avLst/>
              <a:gdLst/>
              <a:ahLst/>
              <a:cxnLst>
                <a:cxn ang="0">
                  <a:pos x="wd2" y="hd2"/>
                </a:cxn>
                <a:cxn ang="5400000">
                  <a:pos x="wd2" y="hd2"/>
                </a:cxn>
                <a:cxn ang="10800000">
                  <a:pos x="wd2" y="hd2"/>
                </a:cxn>
                <a:cxn ang="16200000">
                  <a:pos x="wd2" y="hd2"/>
                </a:cxn>
              </a:cxnLst>
              <a:rect l="0" t="0" r="r" b="b"/>
              <a:pathLst>
                <a:path w="21600" h="21600" extrusionOk="0">
                  <a:moveTo>
                    <a:pt x="19131" y="10015"/>
                  </a:moveTo>
                  <a:cubicBezTo>
                    <a:pt x="18206" y="9622"/>
                    <a:pt x="17280" y="9425"/>
                    <a:pt x="16354" y="9229"/>
                  </a:cubicBezTo>
                  <a:cubicBezTo>
                    <a:pt x="15120" y="9033"/>
                    <a:pt x="13886" y="8640"/>
                    <a:pt x="12034" y="8444"/>
                  </a:cubicBezTo>
                  <a:cubicBezTo>
                    <a:pt x="12034" y="4124"/>
                    <a:pt x="12034" y="4124"/>
                    <a:pt x="12034" y="4124"/>
                  </a:cubicBezTo>
                  <a:cubicBezTo>
                    <a:pt x="13886" y="4320"/>
                    <a:pt x="15120" y="4909"/>
                    <a:pt x="15429" y="5891"/>
                  </a:cubicBezTo>
                  <a:cubicBezTo>
                    <a:pt x="15737" y="6676"/>
                    <a:pt x="16663" y="7069"/>
                    <a:pt x="18206" y="7069"/>
                  </a:cubicBezTo>
                  <a:cubicBezTo>
                    <a:pt x="18823" y="7069"/>
                    <a:pt x="19440" y="6873"/>
                    <a:pt x="20057" y="6676"/>
                  </a:cubicBezTo>
                  <a:cubicBezTo>
                    <a:pt x="20366" y="6284"/>
                    <a:pt x="20674" y="6087"/>
                    <a:pt x="20674" y="5695"/>
                  </a:cubicBezTo>
                  <a:cubicBezTo>
                    <a:pt x="20674" y="5302"/>
                    <a:pt x="20674" y="5105"/>
                    <a:pt x="20057" y="4713"/>
                  </a:cubicBezTo>
                  <a:cubicBezTo>
                    <a:pt x="19749" y="4320"/>
                    <a:pt x="19440" y="3927"/>
                    <a:pt x="18823" y="3535"/>
                  </a:cubicBezTo>
                  <a:cubicBezTo>
                    <a:pt x="17897" y="3142"/>
                    <a:pt x="16971" y="2749"/>
                    <a:pt x="16046" y="2553"/>
                  </a:cubicBezTo>
                  <a:cubicBezTo>
                    <a:pt x="14811" y="2160"/>
                    <a:pt x="13577" y="2160"/>
                    <a:pt x="12034" y="1964"/>
                  </a:cubicBezTo>
                  <a:cubicBezTo>
                    <a:pt x="12034" y="982"/>
                    <a:pt x="12034" y="982"/>
                    <a:pt x="12034" y="982"/>
                  </a:cubicBezTo>
                  <a:cubicBezTo>
                    <a:pt x="12034" y="393"/>
                    <a:pt x="11726" y="0"/>
                    <a:pt x="10800" y="0"/>
                  </a:cubicBezTo>
                  <a:cubicBezTo>
                    <a:pt x="9874" y="0"/>
                    <a:pt x="9566" y="393"/>
                    <a:pt x="9566" y="982"/>
                  </a:cubicBezTo>
                  <a:cubicBezTo>
                    <a:pt x="9566" y="1964"/>
                    <a:pt x="9566" y="1964"/>
                    <a:pt x="9566" y="1964"/>
                  </a:cubicBezTo>
                  <a:cubicBezTo>
                    <a:pt x="6789" y="2160"/>
                    <a:pt x="4629" y="2553"/>
                    <a:pt x="3086" y="3338"/>
                  </a:cubicBezTo>
                  <a:cubicBezTo>
                    <a:pt x="1543" y="4124"/>
                    <a:pt x="617" y="5105"/>
                    <a:pt x="617" y="6284"/>
                  </a:cubicBezTo>
                  <a:cubicBezTo>
                    <a:pt x="617" y="7265"/>
                    <a:pt x="1234" y="8051"/>
                    <a:pt x="1851" y="8640"/>
                  </a:cubicBezTo>
                  <a:cubicBezTo>
                    <a:pt x="2777" y="9229"/>
                    <a:pt x="3703" y="9622"/>
                    <a:pt x="4937" y="10015"/>
                  </a:cubicBezTo>
                  <a:cubicBezTo>
                    <a:pt x="6171" y="10211"/>
                    <a:pt x="7714" y="10604"/>
                    <a:pt x="9566" y="10800"/>
                  </a:cubicBezTo>
                  <a:cubicBezTo>
                    <a:pt x="9566" y="15709"/>
                    <a:pt x="9566" y="15709"/>
                    <a:pt x="9566" y="15709"/>
                  </a:cubicBezTo>
                  <a:cubicBezTo>
                    <a:pt x="8640" y="15513"/>
                    <a:pt x="8023" y="15316"/>
                    <a:pt x="7406" y="15120"/>
                  </a:cubicBezTo>
                  <a:cubicBezTo>
                    <a:pt x="6789" y="14924"/>
                    <a:pt x="6480" y="14531"/>
                    <a:pt x="6171" y="14335"/>
                  </a:cubicBezTo>
                  <a:cubicBezTo>
                    <a:pt x="5863" y="13942"/>
                    <a:pt x="5554" y="13549"/>
                    <a:pt x="5246" y="12960"/>
                  </a:cubicBezTo>
                  <a:cubicBezTo>
                    <a:pt x="4937" y="12764"/>
                    <a:pt x="4629" y="12567"/>
                    <a:pt x="4320" y="12371"/>
                  </a:cubicBezTo>
                  <a:cubicBezTo>
                    <a:pt x="3703" y="12175"/>
                    <a:pt x="3394" y="12175"/>
                    <a:pt x="2777" y="12175"/>
                  </a:cubicBezTo>
                  <a:cubicBezTo>
                    <a:pt x="1851" y="12175"/>
                    <a:pt x="1234" y="12175"/>
                    <a:pt x="617" y="12567"/>
                  </a:cubicBezTo>
                  <a:cubicBezTo>
                    <a:pt x="309" y="12764"/>
                    <a:pt x="0" y="13156"/>
                    <a:pt x="0" y="13549"/>
                  </a:cubicBezTo>
                  <a:cubicBezTo>
                    <a:pt x="0" y="13942"/>
                    <a:pt x="0" y="14335"/>
                    <a:pt x="617" y="14924"/>
                  </a:cubicBezTo>
                  <a:cubicBezTo>
                    <a:pt x="926" y="15316"/>
                    <a:pt x="1543" y="15709"/>
                    <a:pt x="2160" y="16298"/>
                  </a:cubicBezTo>
                  <a:cubicBezTo>
                    <a:pt x="3086" y="16691"/>
                    <a:pt x="4011" y="17084"/>
                    <a:pt x="5246" y="17280"/>
                  </a:cubicBezTo>
                  <a:cubicBezTo>
                    <a:pt x="6480" y="17673"/>
                    <a:pt x="8023" y="17869"/>
                    <a:pt x="9566" y="17869"/>
                  </a:cubicBezTo>
                  <a:cubicBezTo>
                    <a:pt x="9566" y="20815"/>
                    <a:pt x="9566" y="20815"/>
                    <a:pt x="9566" y="20815"/>
                  </a:cubicBezTo>
                  <a:cubicBezTo>
                    <a:pt x="9566" y="21011"/>
                    <a:pt x="9566" y="21207"/>
                    <a:pt x="9874" y="21404"/>
                  </a:cubicBezTo>
                  <a:cubicBezTo>
                    <a:pt x="10183" y="21600"/>
                    <a:pt x="10491" y="21600"/>
                    <a:pt x="10800" y="21600"/>
                  </a:cubicBezTo>
                  <a:cubicBezTo>
                    <a:pt x="11417" y="21600"/>
                    <a:pt x="11726" y="21600"/>
                    <a:pt x="12034" y="21404"/>
                  </a:cubicBezTo>
                  <a:cubicBezTo>
                    <a:pt x="12034" y="21207"/>
                    <a:pt x="12034" y="20815"/>
                    <a:pt x="12034" y="20422"/>
                  </a:cubicBezTo>
                  <a:cubicBezTo>
                    <a:pt x="12034" y="17869"/>
                    <a:pt x="12034" y="17869"/>
                    <a:pt x="12034" y="17869"/>
                  </a:cubicBezTo>
                  <a:cubicBezTo>
                    <a:pt x="14194" y="17869"/>
                    <a:pt x="15737" y="17476"/>
                    <a:pt x="17280" y="17084"/>
                  </a:cubicBezTo>
                  <a:cubicBezTo>
                    <a:pt x="18823" y="16691"/>
                    <a:pt x="19749" y="16102"/>
                    <a:pt x="20674" y="15316"/>
                  </a:cubicBezTo>
                  <a:cubicBezTo>
                    <a:pt x="21291" y="14727"/>
                    <a:pt x="21600" y="13942"/>
                    <a:pt x="21600" y="13156"/>
                  </a:cubicBezTo>
                  <a:cubicBezTo>
                    <a:pt x="21600" y="12567"/>
                    <a:pt x="21291" y="11978"/>
                    <a:pt x="20983" y="11389"/>
                  </a:cubicBezTo>
                  <a:cubicBezTo>
                    <a:pt x="20366" y="10800"/>
                    <a:pt x="19749" y="10407"/>
                    <a:pt x="19131" y="10015"/>
                  </a:cubicBezTo>
                  <a:close/>
                  <a:moveTo>
                    <a:pt x="9566" y="8051"/>
                  </a:moveTo>
                  <a:cubicBezTo>
                    <a:pt x="8331" y="7855"/>
                    <a:pt x="7406" y="7658"/>
                    <a:pt x="6789" y="7265"/>
                  </a:cubicBezTo>
                  <a:cubicBezTo>
                    <a:pt x="6171" y="7069"/>
                    <a:pt x="5863" y="6676"/>
                    <a:pt x="5863" y="6087"/>
                  </a:cubicBezTo>
                  <a:cubicBezTo>
                    <a:pt x="5863" y="5498"/>
                    <a:pt x="6171" y="5105"/>
                    <a:pt x="6789" y="4713"/>
                  </a:cubicBezTo>
                  <a:cubicBezTo>
                    <a:pt x="7406" y="4516"/>
                    <a:pt x="8331" y="4320"/>
                    <a:pt x="9566" y="4124"/>
                  </a:cubicBezTo>
                  <a:lnTo>
                    <a:pt x="9566" y="8051"/>
                  </a:lnTo>
                  <a:close/>
                  <a:moveTo>
                    <a:pt x="15429" y="14924"/>
                  </a:moveTo>
                  <a:cubicBezTo>
                    <a:pt x="14811" y="15316"/>
                    <a:pt x="13577" y="15709"/>
                    <a:pt x="12034" y="15905"/>
                  </a:cubicBezTo>
                  <a:cubicBezTo>
                    <a:pt x="12034" y="11193"/>
                    <a:pt x="12034" y="11193"/>
                    <a:pt x="12034" y="11193"/>
                  </a:cubicBezTo>
                  <a:cubicBezTo>
                    <a:pt x="13577" y="11389"/>
                    <a:pt x="14811" y="11782"/>
                    <a:pt x="15429" y="11978"/>
                  </a:cubicBezTo>
                  <a:cubicBezTo>
                    <a:pt x="16046" y="12371"/>
                    <a:pt x="16663" y="12960"/>
                    <a:pt x="16663" y="13549"/>
                  </a:cubicBezTo>
                  <a:cubicBezTo>
                    <a:pt x="16663" y="13942"/>
                    <a:pt x="16046" y="14531"/>
                    <a:pt x="15429" y="14924"/>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880" name="Freeform 138"/>
            <p:cNvSpPr/>
            <p:nvPr/>
          </p:nvSpPr>
          <p:spPr>
            <a:xfrm>
              <a:off x="-1" y="269918"/>
              <a:ext cx="182313" cy="190827"/>
            </a:xfrm>
            <a:custGeom>
              <a:avLst/>
              <a:gdLst/>
              <a:ahLst/>
              <a:cxnLst>
                <a:cxn ang="0">
                  <a:pos x="wd2" y="hd2"/>
                </a:cxn>
                <a:cxn ang="5400000">
                  <a:pos x="wd2" y="hd2"/>
                </a:cxn>
                <a:cxn ang="10800000">
                  <a:pos x="wd2" y="hd2"/>
                </a:cxn>
                <a:cxn ang="16200000">
                  <a:pos x="wd2" y="hd2"/>
                </a:cxn>
              </a:cxnLst>
              <a:rect l="0" t="0" r="r" b="b"/>
              <a:pathLst>
                <a:path w="21600" h="21215" extrusionOk="0">
                  <a:moveTo>
                    <a:pt x="10888" y="5"/>
                  </a:moveTo>
                  <a:cubicBezTo>
                    <a:pt x="19317" y="9244"/>
                    <a:pt x="19317" y="9244"/>
                    <a:pt x="19317" y="9244"/>
                  </a:cubicBezTo>
                  <a:cubicBezTo>
                    <a:pt x="19317" y="13538"/>
                    <a:pt x="19317" y="13538"/>
                    <a:pt x="19317" y="13538"/>
                  </a:cubicBezTo>
                  <a:cubicBezTo>
                    <a:pt x="12820" y="10675"/>
                    <a:pt x="12820" y="10675"/>
                    <a:pt x="12820" y="10675"/>
                  </a:cubicBezTo>
                  <a:cubicBezTo>
                    <a:pt x="10888" y="5"/>
                    <a:pt x="10888" y="5"/>
                    <a:pt x="10888" y="5"/>
                  </a:cubicBezTo>
                  <a:cubicBezTo>
                    <a:pt x="10888" y="5"/>
                    <a:pt x="0" y="-385"/>
                    <a:pt x="0" y="5210"/>
                  </a:cubicBezTo>
                  <a:cubicBezTo>
                    <a:pt x="0" y="10675"/>
                    <a:pt x="0" y="18092"/>
                    <a:pt x="0" y="18092"/>
                  </a:cubicBezTo>
                  <a:cubicBezTo>
                    <a:pt x="0" y="18092"/>
                    <a:pt x="1229" y="21215"/>
                    <a:pt x="10888" y="21215"/>
                  </a:cubicBezTo>
                  <a:cubicBezTo>
                    <a:pt x="20371" y="21215"/>
                    <a:pt x="21600" y="19133"/>
                    <a:pt x="21600" y="16661"/>
                  </a:cubicBezTo>
                  <a:cubicBezTo>
                    <a:pt x="21600" y="14058"/>
                    <a:pt x="21600" y="10675"/>
                    <a:pt x="21600" y="10675"/>
                  </a:cubicBezTo>
                  <a:cubicBezTo>
                    <a:pt x="21600" y="10675"/>
                    <a:pt x="19141" y="5"/>
                    <a:pt x="10888" y="5"/>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881" name="Oval 139"/>
            <p:cNvSpPr/>
            <p:nvPr/>
          </p:nvSpPr>
          <p:spPr>
            <a:xfrm>
              <a:off x="10649" y="131004"/>
              <a:ext cx="142217" cy="131995"/>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883" name="矩形: 圆角 177"/>
          <p:cNvSpPr/>
          <p:nvPr/>
        </p:nvSpPr>
        <p:spPr>
          <a:xfrm>
            <a:off x="8654272" y="3250703"/>
            <a:ext cx="810756" cy="669066"/>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888" name="组合 178"/>
          <p:cNvGrpSpPr/>
          <p:nvPr/>
        </p:nvGrpSpPr>
        <p:grpSpPr>
          <a:xfrm>
            <a:off x="8992335" y="3264886"/>
            <a:ext cx="503939" cy="431948"/>
            <a:chOff x="0" y="0"/>
            <a:chExt cx="537534" cy="460743"/>
          </a:xfrm>
        </p:grpSpPr>
        <p:sp>
          <p:nvSpPr>
            <p:cNvPr id="884" name="Freeform 136"/>
            <p:cNvSpPr/>
            <p:nvPr/>
          </p:nvSpPr>
          <p:spPr>
            <a:xfrm>
              <a:off x="170406" y="0"/>
              <a:ext cx="367129" cy="258551"/>
            </a:xfrm>
            <a:custGeom>
              <a:avLst/>
              <a:gdLst/>
              <a:ahLst/>
              <a:cxnLst>
                <a:cxn ang="0">
                  <a:pos x="wd2" y="hd2"/>
                </a:cxn>
                <a:cxn ang="5400000">
                  <a:pos x="wd2" y="hd2"/>
                </a:cxn>
                <a:cxn ang="10800000">
                  <a:pos x="wd2" y="hd2"/>
                </a:cxn>
                <a:cxn ang="16200000">
                  <a:pos x="wd2" y="hd2"/>
                </a:cxn>
              </a:cxnLst>
              <a:rect l="0" t="0" r="r" b="b"/>
              <a:pathLst>
                <a:path w="21600" h="21600" extrusionOk="0">
                  <a:moveTo>
                    <a:pt x="19684" y="0"/>
                  </a:moveTo>
                  <a:cubicBezTo>
                    <a:pt x="1916" y="0"/>
                    <a:pt x="1916" y="0"/>
                    <a:pt x="1916" y="0"/>
                  </a:cubicBezTo>
                  <a:cubicBezTo>
                    <a:pt x="871" y="0"/>
                    <a:pt x="0" y="977"/>
                    <a:pt x="0" y="2150"/>
                  </a:cubicBezTo>
                  <a:cubicBezTo>
                    <a:pt x="0" y="14954"/>
                    <a:pt x="0" y="14954"/>
                    <a:pt x="0" y="14954"/>
                  </a:cubicBezTo>
                  <a:cubicBezTo>
                    <a:pt x="0" y="16127"/>
                    <a:pt x="871" y="17006"/>
                    <a:pt x="1916" y="17006"/>
                  </a:cubicBezTo>
                  <a:cubicBezTo>
                    <a:pt x="2874" y="17006"/>
                    <a:pt x="2874" y="17006"/>
                    <a:pt x="2874" y="17006"/>
                  </a:cubicBezTo>
                  <a:cubicBezTo>
                    <a:pt x="523" y="21600"/>
                    <a:pt x="523" y="21600"/>
                    <a:pt x="523" y="21600"/>
                  </a:cubicBezTo>
                  <a:cubicBezTo>
                    <a:pt x="7577" y="17006"/>
                    <a:pt x="7577" y="17006"/>
                    <a:pt x="7577" y="17006"/>
                  </a:cubicBezTo>
                  <a:cubicBezTo>
                    <a:pt x="19684" y="17006"/>
                    <a:pt x="19684" y="17006"/>
                    <a:pt x="19684" y="17006"/>
                  </a:cubicBezTo>
                  <a:cubicBezTo>
                    <a:pt x="20729" y="17006"/>
                    <a:pt x="21600" y="16127"/>
                    <a:pt x="21600" y="14954"/>
                  </a:cubicBezTo>
                  <a:cubicBezTo>
                    <a:pt x="21600" y="2150"/>
                    <a:pt x="21600" y="2150"/>
                    <a:pt x="21600" y="2150"/>
                  </a:cubicBezTo>
                  <a:cubicBezTo>
                    <a:pt x="21600" y="977"/>
                    <a:pt x="20729" y="0"/>
                    <a:pt x="19684" y="0"/>
                  </a:cubicBezTo>
                  <a:close/>
                  <a:moveTo>
                    <a:pt x="19858" y="13390"/>
                  </a:moveTo>
                  <a:cubicBezTo>
                    <a:pt x="19858" y="14367"/>
                    <a:pt x="19161" y="15052"/>
                    <a:pt x="18290" y="15052"/>
                  </a:cubicBezTo>
                  <a:cubicBezTo>
                    <a:pt x="10800" y="15052"/>
                    <a:pt x="10800" y="15052"/>
                    <a:pt x="10800" y="15052"/>
                  </a:cubicBezTo>
                  <a:cubicBezTo>
                    <a:pt x="3223" y="15052"/>
                    <a:pt x="3223" y="15052"/>
                    <a:pt x="3223" y="15052"/>
                  </a:cubicBezTo>
                  <a:cubicBezTo>
                    <a:pt x="2352" y="15052"/>
                    <a:pt x="1655" y="14367"/>
                    <a:pt x="1655" y="13390"/>
                  </a:cubicBezTo>
                  <a:cubicBezTo>
                    <a:pt x="1655" y="3616"/>
                    <a:pt x="1655" y="3616"/>
                    <a:pt x="1655" y="3616"/>
                  </a:cubicBezTo>
                  <a:cubicBezTo>
                    <a:pt x="1655" y="2737"/>
                    <a:pt x="2352" y="1955"/>
                    <a:pt x="3223" y="1955"/>
                  </a:cubicBezTo>
                  <a:cubicBezTo>
                    <a:pt x="10800" y="1955"/>
                    <a:pt x="10800" y="1955"/>
                    <a:pt x="10800" y="1955"/>
                  </a:cubicBezTo>
                  <a:cubicBezTo>
                    <a:pt x="18290" y="1955"/>
                    <a:pt x="18290" y="1955"/>
                    <a:pt x="18290" y="1955"/>
                  </a:cubicBezTo>
                  <a:cubicBezTo>
                    <a:pt x="19161" y="1955"/>
                    <a:pt x="19858" y="2737"/>
                    <a:pt x="19858" y="3616"/>
                  </a:cubicBezTo>
                  <a:lnTo>
                    <a:pt x="19858" y="13390"/>
                  </a:lnTo>
                  <a:close/>
                </a:path>
              </a:pathLst>
            </a:custGeom>
            <a:solidFill>
              <a:srgbClr val="808080"/>
            </a:solidFill>
            <a:ln w="12700" cap="flat">
              <a:noFill/>
              <a:miter lim="400000"/>
            </a:ln>
            <a:effectLst/>
          </p:spPr>
          <p:txBody>
            <a:bodyPr wrap="square" lIns="42862" tIns="42862" rIns="42862" bIns="42862" numCol="1" anchor="t">
              <a:noAutofit/>
            </a:bodyPr>
            <a:lstStyle/>
            <a:p>
              <a:pPr>
                <a:defRPr sz="1900"/>
              </a:pPr>
              <a:endParaRPr sz="1781"/>
            </a:p>
          </p:txBody>
        </p:sp>
        <p:sp>
          <p:nvSpPr>
            <p:cNvPr id="885" name="Freeform 137"/>
            <p:cNvSpPr/>
            <p:nvPr/>
          </p:nvSpPr>
          <p:spPr>
            <a:xfrm>
              <a:off x="302597" y="40042"/>
              <a:ext cx="103373" cy="128535"/>
            </a:xfrm>
            <a:custGeom>
              <a:avLst/>
              <a:gdLst/>
              <a:ahLst/>
              <a:cxnLst>
                <a:cxn ang="0">
                  <a:pos x="wd2" y="hd2"/>
                </a:cxn>
                <a:cxn ang="5400000">
                  <a:pos x="wd2" y="hd2"/>
                </a:cxn>
                <a:cxn ang="10800000">
                  <a:pos x="wd2" y="hd2"/>
                </a:cxn>
                <a:cxn ang="16200000">
                  <a:pos x="wd2" y="hd2"/>
                </a:cxn>
              </a:cxnLst>
              <a:rect l="0" t="0" r="r" b="b"/>
              <a:pathLst>
                <a:path w="21600" h="21600" extrusionOk="0">
                  <a:moveTo>
                    <a:pt x="19131" y="10015"/>
                  </a:moveTo>
                  <a:cubicBezTo>
                    <a:pt x="18206" y="9622"/>
                    <a:pt x="17280" y="9425"/>
                    <a:pt x="16354" y="9229"/>
                  </a:cubicBezTo>
                  <a:cubicBezTo>
                    <a:pt x="15120" y="9033"/>
                    <a:pt x="13886" y="8640"/>
                    <a:pt x="12034" y="8444"/>
                  </a:cubicBezTo>
                  <a:cubicBezTo>
                    <a:pt x="12034" y="4124"/>
                    <a:pt x="12034" y="4124"/>
                    <a:pt x="12034" y="4124"/>
                  </a:cubicBezTo>
                  <a:cubicBezTo>
                    <a:pt x="13886" y="4320"/>
                    <a:pt x="15120" y="4909"/>
                    <a:pt x="15429" y="5891"/>
                  </a:cubicBezTo>
                  <a:cubicBezTo>
                    <a:pt x="15737" y="6676"/>
                    <a:pt x="16663" y="7069"/>
                    <a:pt x="18206" y="7069"/>
                  </a:cubicBezTo>
                  <a:cubicBezTo>
                    <a:pt x="18823" y="7069"/>
                    <a:pt x="19440" y="6873"/>
                    <a:pt x="20057" y="6676"/>
                  </a:cubicBezTo>
                  <a:cubicBezTo>
                    <a:pt x="20366" y="6284"/>
                    <a:pt x="20674" y="6087"/>
                    <a:pt x="20674" y="5695"/>
                  </a:cubicBezTo>
                  <a:cubicBezTo>
                    <a:pt x="20674" y="5302"/>
                    <a:pt x="20674" y="5105"/>
                    <a:pt x="20057" y="4713"/>
                  </a:cubicBezTo>
                  <a:cubicBezTo>
                    <a:pt x="19749" y="4320"/>
                    <a:pt x="19440" y="3927"/>
                    <a:pt x="18823" y="3535"/>
                  </a:cubicBezTo>
                  <a:cubicBezTo>
                    <a:pt x="17897" y="3142"/>
                    <a:pt x="16971" y="2749"/>
                    <a:pt x="16046" y="2553"/>
                  </a:cubicBezTo>
                  <a:cubicBezTo>
                    <a:pt x="14811" y="2160"/>
                    <a:pt x="13577" y="2160"/>
                    <a:pt x="12034" y="1964"/>
                  </a:cubicBezTo>
                  <a:cubicBezTo>
                    <a:pt x="12034" y="982"/>
                    <a:pt x="12034" y="982"/>
                    <a:pt x="12034" y="982"/>
                  </a:cubicBezTo>
                  <a:cubicBezTo>
                    <a:pt x="12034" y="393"/>
                    <a:pt x="11726" y="0"/>
                    <a:pt x="10800" y="0"/>
                  </a:cubicBezTo>
                  <a:cubicBezTo>
                    <a:pt x="9874" y="0"/>
                    <a:pt x="9566" y="393"/>
                    <a:pt x="9566" y="982"/>
                  </a:cubicBezTo>
                  <a:cubicBezTo>
                    <a:pt x="9566" y="1964"/>
                    <a:pt x="9566" y="1964"/>
                    <a:pt x="9566" y="1964"/>
                  </a:cubicBezTo>
                  <a:cubicBezTo>
                    <a:pt x="6789" y="2160"/>
                    <a:pt x="4629" y="2553"/>
                    <a:pt x="3086" y="3338"/>
                  </a:cubicBezTo>
                  <a:cubicBezTo>
                    <a:pt x="1543" y="4124"/>
                    <a:pt x="617" y="5105"/>
                    <a:pt x="617" y="6284"/>
                  </a:cubicBezTo>
                  <a:cubicBezTo>
                    <a:pt x="617" y="7265"/>
                    <a:pt x="1234" y="8051"/>
                    <a:pt x="1851" y="8640"/>
                  </a:cubicBezTo>
                  <a:cubicBezTo>
                    <a:pt x="2777" y="9229"/>
                    <a:pt x="3703" y="9622"/>
                    <a:pt x="4937" y="10015"/>
                  </a:cubicBezTo>
                  <a:cubicBezTo>
                    <a:pt x="6171" y="10211"/>
                    <a:pt x="7714" y="10604"/>
                    <a:pt x="9566" y="10800"/>
                  </a:cubicBezTo>
                  <a:cubicBezTo>
                    <a:pt x="9566" y="15709"/>
                    <a:pt x="9566" y="15709"/>
                    <a:pt x="9566" y="15709"/>
                  </a:cubicBezTo>
                  <a:cubicBezTo>
                    <a:pt x="8640" y="15513"/>
                    <a:pt x="8023" y="15316"/>
                    <a:pt x="7406" y="15120"/>
                  </a:cubicBezTo>
                  <a:cubicBezTo>
                    <a:pt x="6789" y="14924"/>
                    <a:pt x="6480" y="14531"/>
                    <a:pt x="6171" y="14335"/>
                  </a:cubicBezTo>
                  <a:cubicBezTo>
                    <a:pt x="5863" y="13942"/>
                    <a:pt x="5554" y="13549"/>
                    <a:pt x="5246" y="12960"/>
                  </a:cubicBezTo>
                  <a:cubicBezTo>
                    <a:pt x="4937" y="12764"/>
                    <a:pt x="4629" y="12567"/>
                    <a:pt x="4320" y="12371"/>
                  </a:cubicBezTo>
                  <a:cubicBezTo>
                    <a:pt x="3703" y="12175"/>
                    <a:pt x="3394" y="12175"/>
                    <a:pt x="2777" y="12175"/>
                  </a:cubicBezTo>
                  <a:cubicBezTo>
                    <a:pt x="1851" y="12175"/>
                    <a:pt x="1234" y="12175"/>
                    <a:pt x="617" y="12567"/>
                  </a:cubicBezTo>
                  <a:cubicBezTo>
                    <a:pt x="309" y="12764"/>
                    <a:pt x="0" y="13156"/>
                    <a:pt x="0" y="13549"/>
                  </a:cubicBezTo>
                  <a:cubicBezTo>
                    <a:pt x="0" y="13942"/>
                    <a:pt x="0" y="14335"/>
                    <a:pt x="617" y="14924"/>
                  </a:cubicBezTo>
                  <a:cubicBezTo>
                    <a:pt x="926" y="15316"/>
                    <a:pt x="1543" y="15709"/>
                    <a:pt x="2160" y="16298"/>
                  </a:cubicBezTo>
                  <a:cubicBezTo>
                    <a:pt x="3086" y="16691"/>
                    <a:pt x="4011" y="17084"/>
                    <a:pt x="5246" y="17280"/>
                  </a:cubicBezTo>
                  <a:cubicBezTo>
                    <a:pt x="6480" y="17673"/>
                    <a:pt x="8023" y="17869"/>
                    <a:pt x="9566" y="17869"/>
                  </a:cubicBezTo>
                  <a:cubicBezTo>
                    <a:pt x="9566" y="20815"/>
                    <a:pt x="9566" y="20815"/>
                    <a:pt x="9566" y="20815"/>
                  </a:cubicBezTo>
                  <a:cubicBezTo>
                    <a:pt x="9566" y="21011"/>
                    <a:pt x="9566" y="21207"/>
                    <a:pt x="9874" y="21404"/>
                  </a:cubicBezTo>
                  <a:cubicBezTo>
                    <a:pt x="10183" y="21600"/>
                    <a:pt x="10491" y="21600"/>
                    <a:pt x="10800" y="21600"/>
                  </a:cubicBezTo>
                  <a:cubicBezTo>
                    <a:pt x="11417" y="21600"/>
                    <a:pt x="11726" y="21600"/>
                    <a:pt x="12034" y="21404"/>
                  </a:cubicBezTo>
                  <a:cubicBezTo>
                    <a:pt x="12034" y="21207"/>
                    <a:pt x="12034" y="20815"/>
                    <a:pt x="12034" y="20422"/>
                  </a:cubicBezTo>
                  <a:cubicBezTo>
                    <a:pt x="12034" y="17869"/>
                    <a:pt x="12034" y="17869"/>
                    <a:pt x="12034" y="17869"/>
                  </a:cubicBezTo>
                  <a:cubicBezTo>
                    <a:pt x="14194" y="17869"/>
                    <a:pt x="15737" y="17476"/>
                    <a:pt x="17280" y="17084"/>
                  </a:cubicBezTo>
                  <a:cubicBezTo>
                    <a:pt x="18823" y="16691"/>
                    <a:pt x="19749" y="16102"/>
                    <a:pt x="20674" y="15316"/>
                  </a:cubicBezTo>
                  <a:cubicBezTo>
                    <a:pt x="21291" y="14727"/>
                    <a:pt x="21600" y="13942"/>
                    <a:pt x="21600" y="13156"/>
                  </a:cubicBezTo>
                  <a:cubicBezTo>
                    <a:pt x="21600" y="12567"/>
                    <a:pt x="21291" y="11978"/>
                    <a:pt x="20983" y="11389"/>
                  </a:cubicBezTo>
                  <a:cubicBezTo>
                    <a:pt x="20366" y="10800"/>
                    <a:pt x="19749" y="10407"/>
                    <a:pt x="19131" y="10015"/>
                  </a:cubicBezTo>
                  <a:close/>
                  <a:moveTo>
                    <a:pt x="9566" y="8051"/>
                  </a:moveTo>
                  <a:cubicBezTo>
                    <a:pt x="8331" y="7855"/>
                    <a:pt x="7406" y="7658"/>
                    <a:pt x="6789" y="7265"/>
                  </a:cubicBezTo>
                  <a:cubicBezTo>
                    <a:pt x="6171" y="7069"/>
                    <a:pt x="5863" y="6676"/>
                    <a:pt x="5863" y="6087"/>
                  </a:cubicBezTo>
                  <a:cubicBezTo>
                    <a:pt x="5863" y="5498"/>
                    <a:pt x="6171" y="5105"/>
                    <a:pt x="6789" y="4713"/>
                  </a:cubicBezTo>
                  <a:cubicBezTo>
                    <a:pt x="7406" y="4516"/>
                    <a:pt x="8331" y="4320"/>
                    <a:pt x="9566" y="4124"/>
                  </a:cubicBezTo>
                  <a:lnTo>
                    <a:pt x="9566" y="8051"/>
                  </a:lnTo>
                  <a:close/>
                  <a:moveTo>
                    <a:pt x="15429" y="14924"/>
                  </a:moveTo>
                  <a:cubicBezTo>
                    <a:pt x="14811" y="15316"/>
                    <a:pt x="13577" y="15709"/>
                    <a:pt x="12034" y="15905"/>
                  </a:cubicBezTo>
                  <a:cubicBezTo>
                    <a:pt x="12034" y="11193"/>
                    <a:pt x="12034" y="11193"/>
                    <a:pt x="12034" y="11193"/>
                  </a:cubicBezTo>
                  <a:cubicBezTo>
                    <a:pt x="13577" y="11389"/>
                    <a:pt x="14811" y="11782"/>
                    <a:pt x="15429" y="11978"/>
                  </a:cubicBezTo>
                  <a:cubicBezTo>
                    <a:pt x="16046" y="12371"/>
                    <a:pt x="16663" y="12960"/>
                    <a:pt x="16663" y="13549"/>
                  </a:cubicBezTo>
                  <a:cubicBezTo>
                    <a:pt x="16663" y="13942"/>
                    <a:pt x="16046" y="14531"/>
                    <a:pt x="15429" y="14924"/>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886" name="Freeform 138"/>
            <p:cNvSpPr/>
            <p:nvPr/>
          </p:nvSpPr>
          <p:spPr>
            <a:xfrm>
              <a:off x="-1" y="269918"/>
              <a:ext cx="182313" cy="190827"/>
            </a:xfrm>
            <a:custGeom>
              <a:avLst/>
              <a:gdLst/>
              <a:ahLst/>
              <a:cxnLst>
                <a:cxn ang="0">
                  <a:pos x="wd2" y="hd2"/>
                </a:cxn>
                <a:cxn ang="5400000">
                  <a:pos x="wd2" y="hd2"/>
                </a:cxn>
                <a:cxn ang="10800000">
                  <a:pos x="wd2" y="hd2"/>
                </a:cxn>
                <a:cxn ang="16200000">
                  <a:pos x="wd2" y="hd2"/>
                </a:cxn>
              </a:cxnLst>
              <a:rect l="0" t="0" r="r" b="b"/>
              <a:pathLst>
                <a:path w="21600" h="21215" extrusionOk="0">
                  <a:moveTo>
                    <a:pt x="10888" y="5"/>
                  </a:moveTo>
                  <a:cubicBezTo>
                    <a:pt x="19317" y="9244"/>
                    <a:pt x="19317" y="9244"/>
                    <a:pt x="19317" y="9244"/>
                  </a:cubicBezTo>
                  <a:cubicBezTo>
                    <a:pt x="19317" y="13538"/>
                    <a:pt x="19317" y="13538"/>
                    <a:pt x="19317" y="13538"/>
                  </a:cubicBezTo>
                  <a:cubicBezTo>
                    <a:pt x="12820" y="10675"/>
                    <a:pt x="12820" y="10675"/>
                    <a:pt x="12820" y="10675"/>
                  </a:cubicBezTo>
                  <a:cubicBezTo>
                    <a:pt x="10888" y="5"/>
                    <a:pt x="10888" y="5"/>
                    <a:pt x="10888" y="5"/>
                  </a:cubicBezTo>
                  <a:cubicBezTo>
                    <a:pt x="10888" y="5"/>
                    <a:pt x="0" y="-385"/>
                    <a:pt x="0" y="5210"/>
                  </a:cubicBezTo>
                  <a:cubicBezTo>
                    <a:pt x="0" y="10675"/>
                    <a:pt x="0" y="18092"/>
                    <a:pt x="0" y="18092"/>
                  </a:cubicBezTo>
                  <a:cubicBezTo>
                    <a:pt x="0" y="18092"/>
                    <a:pt x="1229" y="21215"/>
                    <a:pt x="10888" y="21215"/>
                  </a:cubicBezTo>
                  <a:cubicBezTo>
                    <a:pt x="20371" y="21215"/>
                    <a:pt x="21600" y="19133"/>
                    <a:pt x="21600" y="16661"/>
                  </a:cubicBezTo>
                  <a:cubicBezTo>
                    <a:pt x="21600" y="14058"/>
                    <a:pt x="21600" y="10675"/>
                    <a:pt x="21600" y="10675"/>
                  </a:cubicBezTo>
                  <a:cubicBezTo>
                    <a:pt x="21600" y="10675"/>
                    <a:pt x="19141" y="5"/>
                    <a:pt x="10888" y="5"/>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887" name="Oval 139"/>
            <p:cNvSpPr/>
            <p:nvPr/>
          </p:nvSpPr>
          <p:spPr>
            <a:xfrm>
              <a:off x="10649" y="131004"/>
              <a:ext cx="142217" cy="131995"/>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889" name="矩形: 圆角 183"/>
          <p:cNvSpPr/>
          <p:nvPr/>
        </p:nvSpPr>
        <p:spPr>
          <a:xfrm>
            <a:off x="479756" y="3820424"/>
            <a:ext cx="1207134" cy="886886"/>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898" name="组合 184"/>
          <p:cNvGrpSpPr/>
          <p:nvPr/>
        </p:nvGrpSpPr>
        <p:grpSpPr>
          <a:xfrm>
            <a:off x="995210" y="3894046"/>
            <a:ext cx="347215" cy="435277"/>
            <a:chOff x="0" y="0"/>
            <a:chExt cx="370362" cy="464293"/>
          </a:xfrm>
        </p:grpSpPr>
        <p:sp>
          <p:nvSpPr>
            <p:cNvPr id="890" name="Freeform 175"/>
            <p:cNvSpPr/>
            <p:nvPr/>
          </p:nvSpPr>
          <p:spPr>
            <a:xfrm>
              <a:off x="95006" y="279112"/>
              <a:ext cx="184108"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91" name="Freeform 176"/>
            <p:cNvSpPr/>
            <p:nvPr/>
          </p:nvSpPr>
          <p:spPr>
            <a:xfrm>
              <a:off x="92859" y="121843"/>
              <a:ext cx="183572"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92" name="Freeform 177"/>
            <p:cNvSpPr/>
            <p:nvPr/>
          </p:nvSpPr>
          <p:spPr>
            <a:xfrm>
              <a:off x="92859" y="68704"/>
              <a:ext cx="183572" cy="18788"/>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93" name="Freeform 178"/>
            <p:cNvSpPr/>
            <p:nvPr/>
          </p:nvSpPr>
          <p:spPr>
            <a:xfrm>
              <a:off x="92859" y="223290"/>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94" name="Freeform 179"/>
            <p:cNvSpPr/>
            <p:nvPr/>
          </p:nvSpPr>
          <p:spPr>
            <a:xfrm>
              <a:off x="92859" y="171225"/>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95" name="Oval 180"/>
            <p:cNvSpPr/>
            <p:nvPr/>
          </p:nvSpPr>
          <p:spPr>
            <a:xfrm>
              <a:off x="47234" y="326347"/>
              <a:ext cx="56897" cy="56897"/>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96" name="Freeform 181"/>
            <p:cNvSpPr/>
            <p:nvPr/>
          </p:nvSpPr>
          <p:spPr>
            <a:xfrm>
              <a:off x="24154" y="304340"/>
              <a:ext cx="101448" cy="10037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897" name="Freeform 182"/>
            <p:cNvSpPr/>
            <p:nvPr/>
          </p:nvSpPr>
          <p:spPr>
            <a:xfrm>
              <a:off x="-1" y="0"/>
              <a:ext cx="370364" cy="4642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899" name="文本框 193"/>
          <p:cNvSpPr txBox="1"/>
          <p:nvPr/>
        </p:nvSpPr>
        <p:spPr>
          <a:xfrm>
            <a:off x="713065" y="4343366"/>
            <a:ext cx="958971" cy="409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p>
            <a:pPr algn="ctr">
              <a:defRPr sz="1100"/>
            </a:pPr>
            <a:r>
              <a:rPr lang="en-US" sz="1031" dirty="0"/>
              <a:t>Token</a:t>
            </a:r>
            <a:r>
              <a:rPr sz="1031" dirty="0"/>
              <a:t> Segmentation</a:t>
            </a:r>
            <a:endParaRPr sz="1031" dirty="0">
              <a:sym typeface="Helvetica"/>
            </a:endParaRPr>
          </a:p>
        </p:txBody>
      </p:sp>
      <p:sp>
        <p:nvSpPr>
          <p:cNvPr id="900" name="矩形: 圆角 194"/>
          <p:cNvSpPr/>
          <p:nvPr/>
        </p:nvSpPr>
        <p:spPr>
          <a:xfrm>
            <a:off x="4756664" y="5021848"/>
            <a:ext cx="602360" cy="886886"/>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909" name="组合 195"/>
          <p:cNvGrpSpPr/>
          <p:nvPr/>
        </p:nvGrpSpPr>
        <p:grpSpPr>
          <a:xfrm>
            <a:off x="4853439" y="5095469"/>
            <a:ext cx="347215" cy="435277"/>
            <a:chOff x="0" y="0"/>
            <a:chExt cx="370362" cy="464293"/>
          </a:xfrm>
        </p:grpSpPr>
        <p:sp>
          <p:nvSpPr>
            <p:cNvPr id="901" name="Freeform 175"/>
            <p:cNvSpPr/>
            <p:nvPr/>
          </p:nvSpPr>
          <p:spPr>
            <a:xfrm>
              <a:off x="95006" y="279112"/>
              <a:ext cx="184108"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02" name="Freeform 176"/>
            <p:cNvSpPr/>
            <p:nvPr/>
          </p:nvSpPr>
          <p:spPr>
            <a:xfrm>
              <a:off x="92859" y="121843"/>
              <a:ext cx="183572" cy="1771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03" name="Freeform 177"/>
            <p:cNvSpPr/>
            <p:nvPr/>
          </p:nvSpPr>
          <p:spPr>
            <a:xfrm>
              <a:off x="92859" y="68704"/>
              <a:ext cx="183572" cy="18788"/>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04" name="Freeform 178"/>
            <p:cNvSpPr/>
            <p:nvPr/>
          </p:nvSpPr>
          <p:spPr>
            <a:xfrm>
              <a:off x="92859" y="223290"/>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05" name="Freeform 179"/>
            <p:cNvSpPr/>
            <p:nvPr/>
          </p:nvSpPr>
          <p:spPr>
            <a:xfrm>
              <a:off x="92859" y="171225"/>
              <a:ext cx="183572" cy="19324"/>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06" name="Oval 180"/>
            <p:cNvSpPr/>
            <p:nvPr/>
          </p:nvSpPr>
          <p:spPr>
            <a:xfrm>
              <a:off x="47234" y="326347"/>
              <a:ext cx="56897" cy="56897"/>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07" name="Freeform 181"/>
            <p:cNvSpPr/>
            <p:nvPr/>
          </p:nvSpPr>
          <p:spPr>
            <a:xfrm>
              <a:off x="24154" y="304340"/>
              <a:ext cx="101448" cy="10037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08" name="Freeform 182"/>
            <p:cNvSpPr/>
            <p:nvPr/>
          </p:nvSpPr>
          <p:spPr>
            <a:xfrm>
              <a:off x="-1" y="0"/>
              <a:ext cx="370364" cy="4642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910" name="文本框 204"/>
          <p:cNvSpPr txBox="1"/>
          <p:nvPr/>
        </p:nvSpPr>
        <p:spPr>
          <a:xfrm>
            <a:off x="4308152" y="5511069"/>
            <a:ext cx="1634563"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p>
            <a:pPr algn="ctr">
              <a:defRPr sz="1100"/>
            </a:pPr>
            <a:r>
              <a:rPr lang="en-US" altLang="zh-CN" sz="1031" dirty="0"/>
              <a:t>Token</a:t>
            </a:r>
            <a:r>
              <a:rPr sz="1031" dirty="0"/>
              <a:t> Segmentation</a:t>
            </a:r>
          </a:p>
        </p:txBody>
      </p:sp>
      <p:sp>
        <p:nvSpPr>
          <p:cNvPr id="911" name="矩形: 圆角 205"/>
          <p:cNvSpPr/>
          <p:nvPr/>
        </p:nvSpPr>
        <p:spPr>
          <a:xfrm>
            <a:off x="867133" y="1597186"/>
            <a:ext cx="602360" cy="674400"/>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920" name="组合 206"/>
          <p:cNvGrpSpPr/>
          <p:nvPr/>
        </p:nvGrpSpPr>
        <p:grpSpPr>
          <a:xfrm>
            <a:off x="1001008" y="1657599"/>
            <a:ext cx="314643" cy="344515"/>
            <a:chOff x="0" y="0"/>
            <a:chExt cx="335618" cy="367482"/>
          </a:xfrm>
        </p:grpSpPr>
        <p:sp>
          <p:nvSpPr>
            <p:cNvPr id="912" name="Freeform 175"/>
            <p:cNvSpPr/>
            <p:nvPr/>
          </p:nvSpPr>
          <p:spPr>
            <a:xfrm>
              <a:off x="86093" y="220913"/>
              <a:ext cx="166837" cy="14021"/>
            </a:xfrm>
            <a:custGeom>
              <a:avLst/>
              <a:gdLst/>
              <a:ahLst/>
              <a:cxnLst>
                <a:cxn ang="0">
                  <a:pos x="wd2" y="hd2"/>
                </a:cxn>
                <a:cxn ang="5400000">
                  <a:pos x="wd2" y="hd2"/>
                </a:cxn>
                <a:cxn ang="10800000">
                  <a:pos x="wd2" y="hd2"/>
                </a:cxn>
                <a:cxn ang="16200000">
                  <a:pos x="wd2" y="hd2"/>
                </a:cxn>
              </a:cxnLst>
              <a:rect l="0" t="0" r="r" b="b"/>
              <a:pathLst>
                <a:path w="21600" h="21600" extrusionOk="0">
                  <a:moveTo>
                    <a:pt x="894" y="0"/>
                  </a:moveTo>
                  <a:cubicBezTo>
                    <a:pt x="596" y="0"/>
                    <a:pt x="447" y="1543"/>
                    <a:pt x="298" y="3086"/>
                  </a:cubicBezTo>
                  <a:cubicBezTo>
                    <a:pt x="149" y="4629"/>
                    <a:pt x="0" y="7714"/>
                    <a:pt x="0" y="10800"/>
                  </a:cubicBezTo>
                  <a:cubicBezTo>
                    <a:pt x="0" y="15429"/>
                    <a:pt x="298" y="18514"/>
                    <a:pt x="447" y="21600"/>
                  </a:cubicBezTo>
                  <a:cubicBezTo>
                    <a:pt x="596" y="21600"/>
                    <a:pt x="596" y="21600"/>
                    <a:pt x="745" y="21600"/>
                  </a:cubicBezTo>
                  <a:cubicBezTo>
                    <a:pt x="745" y="21600"/>
                    <a:pt x="894" y="21600"/>
                    <a:pt x="894" y="21600"/>
                  </a:cubicBezTo>
                  <a:cubicBezTo>
                    <a:pt x="20855" y="21600"/>
                    <a:pt x="20855" y="21600"/>
                    <a:pt x="20855" y="21600"/>
                  </a:cubicBezTo>
                  <a:cubicBezTo>
                    <a:pt x="21302" y="21600"/>
                    <a:pt x="21600" y="16971"/>
                    <a:pt x="21600" y="10800"/>
                  </a:cubicBezTo>
                  <a:cubicBezTo>
                    <a:pt x="21600" y="4629"/>
                    <a:pt x="21302" y="0"/>
                    <a:pt x="20855" y="0"/>
                  </a:cubicBezTo>
                  <a:lnTo>
                    <a:pt x="894" y="0"/>
                  </a:ln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13" name="Freeform 176"/>
            <p:cNvSpPr/>
            <p:nvPr/>
          </p:nvSpPr>
          <p:spPr>
            <a:xfrm>
              <a:off x="84148" y="96437"/>
              <a:ext cx="166351" cy="14020"/>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6971"/>
                    <a:pt x="21600" y="10800"/>
                  </a:cubicBezTo>
                  <a:cubicBezTo>
                    <a:pt x="21600" y="4629"/>
                    <a:pt x="21302" y="0"/>
                    <a:pt x="20855" y="0"/>
                  </a:cubicBezTo>
                  <a:cubicBezTo>
                    <a:pt x="894" y="0"/>
                    <a:pt x="894" y="0"/>
                    <a:pt x="894" y="0"/>
                  </a:cubicBezTo>
                  <a:cubicBezTo>
                    <a:pt x="596" y="0"/>
                    <a:pt x="447" y="0"/>
                    <a:pt x="298" y="3086"/>
                  </a:cubicBezTo>
                  <a:cubicBezTo>
                    <a:pt x="149" y="4629"/>
                    <a:pt x="0" y="7714"/>
                    <a:pt x="0" y="10800"/>
                  </a:cubicBezTo>
                  <a:cubicBezTo>
                    <a:pt x="0" y="16971"/>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14" name="Freeform 177"/>
            <p:cNvSpPr/>
            <p:nvPr/>
          </p:nvSpPr>
          <p:spPr>
            <a:xfrm>
              <a:off x="84148" y="54378"/>
              <a:ext cx="166351" cy="14871"/>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855" y="21600"/>
                    <a:pt x="20855" y="21600"/>
                    <a:pt x="20855" y="21600"/>
                  </a:cubicBezTo>
                  <a:cubicBezTo>
                    <a:pt x="21302" y="21600"/>
                    <a:pt x="21600" y="17280"/>
                    <a:pt x="21600" y="11520"/>
                  </a:cubicBezTo>
                  <a:cubicBezTo>
                    <a:pt x="21600" y="5760"/>
                    <a:pt x="21302" y="0"/>
                    <a:pt x="20855"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15" name="Freeform 178"/>
            <p:cNvSpPr/>
            <p:nvPr/>
          </p:nvSpPr>
          <p:spPr>
            <a:xfrm>
              <a:off x="84148" y="176731"/>
              <a:ext cx="166351" cy="15295"/>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432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16" name="Freeform 179"/>
            <p:cNvSpPr/>
            <p:nvPr/>
          </p:nvSpPr>
          <p:spPr>
            <a:xfrm>
              <a:off x="84148" y="135522"/>
              <a:ext cx="166351" cy="15295"/>
            </a:xfrm>
            <a:custGeom>
              <a:avLst/>
              <a:gdLst/>
              <a:ahLst/>
              <a:cxnLst>
                <a:cxn ang="0">
                  <a:pos x="wd2" y="hd2"/>
                </a:cxn>
                <a:cxn ang="5400000">
                  <a:pos x="wd2" y="hd2"/>
                </a:cxn>
                <a:cxn ang="10800000">
                  <a:pos x="wd2" y="hd2"/>
                </a:cxn>
                <a:cxn ang="16200000">
                  <a:pos x="wd2" y="hd2"/>
                </a:cxn>
              </a:cxnLst>
              <a:rect l="0" t="0" r="r" b="b"/>
              <a:pathLst>
                <a:path w="21600" h="21600" extrusionOk="0">
                  <a:moveTo>
                    <a:pt x="894" y="21600"/>
                  </a:moveTo>
                  <a:cubicBezTo>
                    <a:pt x="20706" y="21600"/>
                    <a:pt x="20706" y="21600"/>
                    <a:pt x="20706" y="21600"/>
                  </a:cubicBezTo>
                  <a:cubicBezTo>
                    <a:pt x="21153" y="21600"/>
                    <a:pt x="21600" y="17280"/>
                    <a:pt x="21600" y="11520"/>
                  </a:cubicBezTo>
                  <a:cubicBezTo>
                    <a:pt x="21600" y="5760"/>
                    <a:pt x="21153" y="0"/>
                    <a:pt x="20706" y="0"/>
                  </a:cubicBezTo>
                  <a:cubicBezTo>
                    <a:pt x="894" y="0"/>
                    <a:pt x="894" y="0"/>
                    <a:pt x="894" y="0"/>
                  </a:cubicBezTo>
                  <a:cubicBezTo>
                    <a:pt x="596" y="0"/>
                    <a:pt x="447" y="1440"/>
                    <a:pt x="298" y="2880"/>
                  </a:cubicBezTo>
                  <a:cubicBezTo>
                    <a:pt x="149" y="5760"/>
                    <a:pt x="0" y="8640"/>
                    <a:pt x="0" y="11520"/>
                  </a:cubicBezTo>
                  <a:cubicBezTo>
                    <a:pt x="0" y="17280"/>
                    <a:pt x="447" y="21600"/>
                    <a:pt x="894" y="21600"/>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17" name="Oval 180"/>
            <p:cNvSpPr/>
            <p:nvPr/>
          </p:nvSpPr>
          <p:spPr>
            <a:xfrm>
              <a:off x="42803" y="258299"/>
              <a:ext cx="51559" cy="45033"/>
            </a:xfrm>
            <a:prstGeom prst="ellipse">
              <a:avLst/>
            </a:pr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18" name="Freeform 181"/>
            <p:cNvSpPr/>
            <p:nvPr/>
          </p:nvSpPr>
          <p:spPr>
            <a:xfrm>
              <a:off x="21888" y="240880"/>
              <a:ext cx="91931" cy="7944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678"/>
                    <a:pt x="21600" y="10937"/>
                  </a:cubicBezTo>
                  <a:cubicBezTo>
                    <a:pt x="21600" y="4922"/>
                    <a:pt x="16740" y="0"/>
                    <a:pt x="10800" y="0"/>
                  </a:cubicBezTo>
                  <a:cubicBezTo>
                    <a:pt x="4860" y="0"/>
                    <a:pt x="0" y="4922"/>
                    <a:pt x="0" y="10937"/>
                  </a:cubicBezTo>
                  <a:cubicBezTo>
                    <a:pt x="0" y="16678"/>
                    <a:pt x="4860" y="21600"/>
                    <a:pt x="10800" y="21600"/>
                  </a:cubicBezTo>
                  <a:close/>
                  <a:moveTo>
                    <a:pt x="10800" y="1641"/>
                  </a:moveTo>
                  <a:cubicBezTo>
                    <a:pt x="15660" y="1641"/>
                    <a:pt x="19710" y="5742"/>
                    <a:pt x="19710" y="10937"/>
                  </a:cubicBezTo>
                  <a:cubicBezTo>
                    <a:pt x="19710" y="15858"/>
                    <a:pt x="15660" y="19959"/>
                    <a:pt x="10800" y="19959"/>
                  </a:cubicBezTo>
                  <a:cubicBezTo>
                    <a:pt x="5940" y="19959"/>
                    <a:pt x="1890" y="15858"/>
                    <a:pt x="1890" y="10937"/>
                  </a:cubicBezTo>
                  <a:cubicBezTo>
                    <a:pt x="1890" y="5742"/>
                    <a:pt x="5940" y="1641"/>
                    <a:pt x="10800" y="1641"/>
                  </a:cubicBezTo>
                  <a:close/>
                </a:path>
              </a:pathLst>
            </a:custGeom>
            <a:solidFill>
              <a:srgbClr val="C00000"/>
            </a:solidFill>
            <a:ln w="12700" cap="flat">
              <a:noFill/>
              <a:miter lim="400000"/>
            </a:ln>
            <a:effectLst/>
          </p:spPr>
          <p:txBody>
            <a:bodyPr wrap="square" lIns="42862" tIns="42862" rIns="42862" bIns="42862" numCol="1" anchor="t">
              <a:noAutofit/>
            </a:bodyPr>
            <a:lstStyle/>
            <a:p>
              <a:pPr>
                <a:defRPr sz="1900"/>
              </a:pPr>
              <a:endParaRPr sz="1781"/>
            </a:p>
          </p:txBody>
        </p:sp>
        <p:sp>
          <p:nvSpPr>
            <p:cNvPr id="919" name="Freeform 182"/>
            <p:cNvSpPr/>
            <p:nvPr/>
          </p:nvSpPr>
          <p:spPr>
            <a:xfrm>
              <a:off x="-1" y="0"/>
              <a:ext cx="335620" cy="3674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0715"/>
                    <a:pt x="0" y="20715"/>
                    <a:pt x="0" y="20715"/>
                  </a:cubicBezTo>
                  <a:cubicBezTo>
                    <a:pt x="814" y="20715"/>
                    <a:pt x="814" y="20715"/>
                    <a:pt x="814" y="20715"/>
                  </a:cubicBezTo>
                  <a:cubicBezTo>
                    <a:pt x="1701" y="20715"/>
                    <a:pt x="1701" y="20715"/>
                    <a:pt x="1701" y="20715"/>
                  </a:cubicBezTo>
                  <a:cubicBezTo>
                    <a:pt x="1923" y="20715"/>
                    <a:pt x="1923" y="20715"/>
                    <a:pt x="1923" y="20715"/>
                  </a:cubicBezTo>
                  <a:cubicBezTo>
                    <a:pt x="1923" y="20715"/>
                    <a:pt x="1923" y="20715"/>
                    <a:pt x="1923" y="20715"/>
                  </a:cubicBezTo>
                  <a:cubicBezTo>
                    <a:pt x="3181" y="21600"/>
                    <a:pt x="3181" y="21600"/>
                    <a:pt x="3181" y="21600"/>
                  </a:cubicBezTo>
                  <a:cubicBezTo>
                    <a:pt x="3181" y="20715"/>
                    <a:pt x="3181" y="20715"/>
                    <a:pt x="3181" y="20715"/>
                  </a:cubicBezTo>
                  <a:cubicBezTo>
                    <a:pt x="4364" y="20715"/>
                    <a:pt x="4364" y="20715"/>
                    <a:pt x="4364" y="20715"/>
                  </a:cubicBezTo>
                  <a:cubicBezTo>
                    <a:pt x="4364" y="21600"/>
                    <a:pt x="4364" y="21600"/>
                    <a:pt x="4364" y="21600"/>
                  </a:cubicBezTo>
                  <a:cubicBezTo>
                    <a:pt x="5178" y="20715"/>
                    <a:pt x="5178" y="20715"/>
                    <a:pt x="5178" y="20715"/>
                  </a:cubicBezTo>
                  <a:cubicBezTo>
                    <a:pt x="5252" y="20715"/>
                    <a:pt x="5252" y="20715"/>
                    <a:pt x="5252" y="20715"/>
                  </a:cubicBezTo>
                  <a:cubicBezTo>
                    <a:pt x="5252" y="20715"/>
                    <a:pt x="5252" y="20715"/>
                    <a:pt x="5252" y="20715"/>
                  </a:cubicBezTo>
                  <a:cubicBezTo>
                    <a:pt x="6658" y="21600"/>
                    <a:pt x="6658" y="21600"/>
                    <a:pt x="6658" y="21600"/>
                  </a:cubicBezTo>
                  <a:cubicBezTo>
                    <a:pt x="6362" y="20715"/>
                    <a:pt x="6362" y="20715"/>
                    <a:pt x="6362" y="20715"/>
                  </a:cubicBezTo>
                  <a:cubicBezTo>
                    <a:pt x="21600" y="20715"/>
                    <a:pt x="21600" y="20715"/>
                    <a:pt x="21600" y="20715"/>
                  </a:cubicBezTo>
                  <a:lnTo>
                    <a:pt x="21600" y="0"/>
                  </a:lnTo>
                  <a:close/>
                  <a:moveTo>
                    <a:pt x="20121" y="19652"/>
                  </a:moveTo>
                  <a:cubicBezTo>
                    <a:pt x="5992" y="19652"/>
                    <a:pt x="5992" y="19652"/>
                    <a:pt x="5992" y="19652"/>
                  </a:cubicBezTo>
                  <a:cubicBezTo>
                    <a:pt x="5844" y="19180"/>
                    <a:pt x="5844" y="19180"/>
                    <a:pt x="5844" y="19180"/>
                  </a:cubicBezTo>
                  <a:cubicBezTo>
                    <a:pt x="5400" y="19357"/>
                    <a:pt x="4882" y="19416"/>
                    <a:pt x="4364" y="19416"/>
                  </a:cubicBezTo>
                  <a:cubicBezTo>
                    <a:pt x="4364" y="19652"/>
                    <a:pt x="4364" y="19652"/>
                    <a:pt x="4364" y="19652"/>
                  </a:cubicBezTo>
                  <a:cubicBezTo>
                    <a:pt x="3181" y="19652"/>
                    <a:pt x="3181" y="19652"/>
                    <a:pt x="3181" y="19652"/>
                  </a:cubicBezTo>
                  <a:cubicBezTo>
                    <a:pt x="3181" y="19298"/>
                    <a:pt x="3181" y="19298"/>
                    <a:pt x="3181" y="19298"/>
                  </a:cubicBezTo>
                  <a:cubicBezTo>
                    <a:pt x="2811" y="19180"/>
                    <a:pt x="2441" y="19003"/>
                    <a:pt x="2145" y="18826"/>
                  </a:cubicBezTo>
                  <a:cubicBezTo>
                    <a:pt x="1553" y="19652"/>
                    <a:pt x="1553" y="19652"/>
                    <a:pt x="1553" y="19652"/>
                  </a:cubicBezTo>
                  <a:cubicBezTo>
                    <a:pt x="1405" y="19652"/>
                    <a:pt x="1405" y="19652"/>
                    <a:pt x="1405" y="19652"/>
                  </a:cubicBezTo>
                  <a:cubicBezTo>
                    <a:pt x="1405" y="18236"/>
                    <a:pt x="1405" y="18236"/>
                    <a:pt x="1405" y="18236"/>
                  </a:cubicBezTo>
                  <a:cubicBezTo>
                    <a:pt x="962" y="17764"/>
                    <a:pt x="666" y="17174"/>
                    <a:pt x="666" y="16525"/>
                  </a:cubicBezTo>
                  <a:cubicBezTo>
                    <a:pt x="666" y="15816"/>
                    <a:pt x="962" y="15226"/>
                    <a:pt x="1405" y="14754"/>
                  </a:cubicBezTo>
                  <a:cubicBezTo>
                    <a:pt x="1405" y="1003"/>
                    <a:pt x="1405" y="1003"/>
                    <a:pt x="1405" y="1003"/>
                  </a:cubicBezTo>
                  <a:cubicBezTo>
                    <a:pt x="20121" y="1003"/>
                    <a:pt x="20121" y="1003"/>
                    <a:pt x="20121" y="1003"/>
                  </a:cubicBezTo>
                  <a:lnTo>
                    <a:pt x="20121" y="19652"/>
                  </a:ln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921" name="文本框 215"/>
          <p:cNvSpPr txBox="1"/>
          <p:nvPr/>
        </p:nvSpPr>
        <p:spPr>
          <a:xfrm>
            <a:off x="400493" y="1954266"/>
            <a:ext cx="163456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lgn="ctr">
              <a:defRPr sz="1100"/>
            </a:lvl1pPr>
          </a:lstStyle>
          <a:p>
            <a:r>
              <a:rPr lang="en-US" altLang="zh-CN" sz="1031" dirty="0"/>
              <a:t>Token</a:t>
            </a:r>
            <a:r>
              <a:rPr sz="1031" dirty="0"/>
              <a:t> Issuance</a:t>
            </a:r>
          </a:p>
        </p:txBody>
      </p:sp>
      <p:sp>
        <p:nvSpPr>
          <p:cNvPr id="922" name="文本框 216"/>
          <p:cNvSpPr txBox="1"/>
          <p:nvPr/>
        </p:nvSpPr>
        <p:spPr>
          <a:xfrm>
            <a:off x="3439429" y="3677732"/>
            <a:ext cx="144791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100" b="1">
                <a:solidFill>
                  <a:srgbClr val="0D0D0D"/>
                </a:solidFill>
              </a:defRPr>
            </a:lvl1pPr>
          </a:lstStyle>
          <a:p>
            <a:r>
              <a:rPr sz="1031"/>
              <a:t>AR Payment </a:t>
            </a:r>
          </a:p>
        </p:txBody>
      </p:sp>
      <p:sp>
        <p:nvSpPr>
          <p:cNvPr id="923" name="文本框 217"/>
          <p:cNvSpPr txBox="1"/>
          <p:nvPr/>
        </p:nvSpPr>
        <p:spPr>
          <a:xfrm>
            <a:off x="6041103" y="3697874"/>
            <a:ext cx="144791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100" b="1">
                <a:solidFill>
                  <a:srgbClr val="0D0D0D"/>
                </a:solidFill>
              </a:defRPr>
            </a:lvl1pPr>
          </a:lstStyle>
          <a:p>
            <a:r>
              <a:rPr sz="1031"/>
              <a:t>AR Payment </a:t>
            </a:r>
          </a:p>
        </p:txBody>
      </p:sp>
      <p:sp>
        <p:nvSpPr>
          <p:cNvPr id="924" name="文本框 218"/>
          <p:cNvSpPr txBox="1"/>
          <p:nvPr/>
        </p:nvSpPr>
        <p:spPr>
          <a:xfrm>
            <a:off x="8697134" y="3696505"/>
            <a:ext cx="1447914" cy="250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100" b="1">
                <a:solidFill>
                  <a:srgbClr val="0D0D0D"/>
                </a:solidFill>
              </a:defRPr>
            </a:lvl1pPr>
          </a:lstStyle>
          <a:p>
            <a:r>
              <a:rPr sz="1031"/>
              <a:t>AR Payment </a:t>
            </a:r>
          </a:p>
        </p:txBody>
      </p:sp>
      <p:sp>
        <p:nvSpPr>
          <p:cNvPr id="115" name="矩形 114">
            <a:extLst>
              <a:ext uri="{FF2B5EF4-FFF2-40B4-BE49-F238E27FC236}">
                <a16:creationId xmlns:a16="http://schemas.microsoft.com/office/drawing/2014/main" id="{221668E3-633B-4053-9C66-5407CBADCDBA}"/>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a:extLst>
              <a:ext uri="{FF2B5EF4-FFF2-40B4-BE49-F238E27FC236}">
                <a16:creationId xmlns:a16="http://schemas.microsoft.com/office/drawing/2014/main" id="{D05E6D2F-75C4-435C-906A-3ADDFECDAC66}"/>
              </a:ext>
            </a:extLst>
          </p:cNvPr>
          <p:cNvSpPr txBox="1"/>
          <p:nvPr/>
        </p:nvSpPr>
        <p:spPr>
          <a:xfrm>
            <a:off x="283595" y="292730"/>
            <a:ext cx="8879657" cy="400110"/>
          </a:xfrm>
          <a:prstGeom prst="rect">
            <a:avLst/>
          </a:prstGeom>
          <a:noFill/>
        </p:spPr>
        <p:txBody>
          <a:bodyPr wrap="square" rtlCol="0">
            <a:spAutoFit/>
          </a:bodyPr>
          <a:lstStyle/>
          <a:p>
            <a:r>
              <a:rPr lang="en-US" altLang="zh-CN" sz="2000" b="1" dirty="0"/>
              <a:t>MVP Core Functions Work Flow—— </a:t>
            </a:r>
            <a:r>
              <a:rPr lang="en-US" sz="2000" b="1" dirty="0"/>
              <a:t>Token Redemption on Due Date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圆角矩形 61">
            <a:extLst>
              <a:ext uri="{FF2B5EF4-FFF2-40B4-BE49-F238E27FC236}">
                <a16:creationId xmlns:a16="http://schemas.microsoft.com/office/drawing/2014/main" id="{5DE89FF4-E6BB-40EF-802C-BF315B16F2F6}"/>
              </a:ext>
            </a:extLst>
          </p:cNvPr>
          <p:cNvSpPr/>
          <p:nvPr/>
        </p:nvSpPr>
        <p:spPr>
          <a:xfrm>
            <a:off x="2436887" y="935092"/>
            <a:ext cx="3484346" cy="2696037"/>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文本框 93"/>
          <p:cNvSpPr txBox="1"/>
          <p:nvPr/>
        </p:nvSpPr>
        <p:spPr>
          <a:xfrm>
            <a:off x="284598" y="323785"/>
            <a:ext cx="10674134" cy="400110"/>
          </a:xfrm>
          <a:prstGeom prst="rect">
            <a:avLst/>
          </a:prstGeom>
          <a:noFill/>
        </p:spPr>
        <p:txBody>
          <a:bodyPr wrap="square" rtlCol="0">
            <a:spAutoFit/>
          </a:bodyPr>
          <a:lstStyle/>
          <a:p>
            <a:r>
              <a:rPr lang="en-US" altLang="zh-CN" sz="2000" b="1" dirty="0"/>
              <a:t>MVP Core Functions Work Flow—— </a:t>
            </a:r>
            <a:r>
              <a:rPr lang="en-US" sz="2000" b="1" dirty="0"/>
              <a:t>Party Management - N+N+N System </a:t>
            </a:r>
            <a:r>
              <a:rPr lang="en-US" altLang="zh-CN" sz="2000" b="1" dirty="0"/>
              <a:t>Architecture</a:t>
            </a:r>
            <a:r>
              <a:rPr lang="en-US" sz="2000" b="1" dirty="0"/>
              <a:t> </a:t>
            </a:r>
          </a:p>
        </p:txBody>
      </p:sp>
      <p:sp>
        <p:nvSpPr>
          <p:cNvPr id="51" name="矩形 50">
            <a:extLst>
              <a:ext uri="{FF2B5EF4-FFF2-40B4-BE49-F238E27FC236}">
                <a16:creationId xmlns:a16="http://schemas.microsoft.com/office/drawing/2014/main" id="{BA477263-EEB2-4204-8922-645C76B69970}"/>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3">
            <a:extLst>
              <a:ext uri="{FF2B5EF4-FFF2-40B4-BE49-F238E27FC236}">
                <a16:creationId xmlns:a16="http://schemas.microsoft.com/office/drawing/2014/main" id="{7AF0942F-688A-4C6C-B19E-1D78FC04B943}"/>
              </a:ext>
            </a:extLst>
          </p:cNvPr>
          <p:cNvSpPr/>
          <p:nvPr/>
        </p:nvSpPr>
        <p:spPr>
          <a:xfrm>
            <a:off x="2436887" y="3833253"/>
            <a:ext cx="3484346" cy="2696037"/>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users-group_32441">
            <a:extLst>
              <a:ext uri="{FF2B5EF4-FFF2-40B4-BE49-F238E27FC236}">
                <a16:creationId xmlns:a16="http://schemas.microsoft.com/office/drawing/2014/main" id="{A5067A0C-55A4-4EAD-9141-C4BA28326DD5}"/>
              </a:ext>
            </a:extLst>
          </p:cNvPr>
          <p:cNvSpPr>
            <a:spLocks noChangeAspect="1"/>
          </p:cNvSpPr>
          <p:nvPr/>
        </p:nvSpPr>
        <p:spPr bwMode="auto">
          <a:xfrm>
            <a:off x="3831327" y="1527049"/>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74" name="iconfont-10503-5122247">
            <a:extLst>
              <a:ext uri="{FF2B5EF4-FFF2-40B4-BE49-F238E27FC236}">
                <a16:creationId xmlns:a16="http://schemas.microsoft.com/office/drawing/2014/main" id="{2DCA7C0C-4EBD-494F-97A7-8F97AFFC8791}"/>
              </a:ext>
            </a:extLst>
          </p:cNvPr>
          <p:cNvSpPr>
            <a:spLocks noChangeAspect="1"/>
          </p:cNvSpPr>
          <p:nvPr/>
        </p:nvSpPr>
        <p:spPr bwMode="auto">
          <a:xfrm>
            <a:off x="2681054" y="1988573"/>
            <a:ext cx="604476" cy="557113"/>
          </a:xfrm>
          <a:custGeom>
            <a:avLst/>
            <a:gdLst>
              <a:gd name="connsiteX0" fmla="*/ 0 w 437473"/>
              <a:gd name="connsiteY0" fmla="*/ 417433 h 441243"/>
              <a:gd name="connsiteX1" fmla="*/ 437473 w 437473"/>
              <a:gd name="connsiteY1" fmla="*/ 417433 h 441243"/>
              <a:gd name="connsiteX2" fmla="*/ 437473 w 437473"/>
              <a:gd name="connsiteY2" fmla="*/ 441243 h 441243"/>
              <a:gd name="connsiteX3" fmla="*/ 0 w 437473"/>
              <a:gd name="connsiteY3" fmla="*/ 441243 h 441243"/>
              <a:gd name="connsiteX4" fmla="*/ 293257 w 437473"/>
              <a:gd name="connsiteY4" fmla="*/ 324284 h 441243"/>
              <a:gd name="connsiteX5" fmla="*/ 335553 w 437473"/>
              <a:gd name="connsiteY5" fmla="*/ 324284 h 441243"/>
              <a:gd name="connsiteX6" fmla="*/ 335553 w 437473"/>
              <a:gd name="connsiteY6" fmla="*/ 348094 h 441243"/>
              <a:gd name="connsiteX7" fmla="*/ 293257 w 437473"/>
              <a:gd name="connsiteY7" fmla="*/ 348094 h 441243"/>
              <a:gd name="connsiteX8" fmla="*/ 347889 w 437473"/>
              <a:gd name="connsiteY8" fmla="*/ 324141 h 441243"/>
              <a:gd name="connsiteX9" fmla="*/ 369322 w 437473"/>
              <a:gd name="connsiteY9" fmla="*/ 324141 h 441243"/>
              <a:gd name="connsiteX10" fmla="*/ 369322 w 437473"/>
              <a:gd name="connsiteY10" fmla="*/ 347951 h 441243"/>
              <a:gd name="connsiteX11" fmla="*/ 347889 w 437473"/>
              <a:gd name="connsiteY11" fmla="*/ 347951 h 441243"/>
              <a:gd name="connsiteX12" fmla="*/ 83923 w 437473"/>
              <a:gd name="connsiteY12" fmla="*/ 283759 h 441243"/>
              <a:gd name="connsiteX13" fmla="*/ 158178 w 437473"/>
              <a:gd name="connsiteY13" fmla="*/ 283759 h 441243"/>
              <a:gd name="connsiteX14" fmla="*/ 158178 w 437473"/>
              <a:gd name="connsiteY14" fmla="*/ 307569 h 441243"/>
              <a:gd name="connsiteX15" fmla="*/ 83923 w 437473"/>
              <a:gd name="connsiteY15" fmla="*/ 307569 h 441243"/>
              <a:gd name="connsiteX16" fmla="*/ 179898 w 437473"/>
              <a:gd name="connsiteY16" fmla="*/ 283568 h 441243"/>
              <a:gd name="connsiteX17" fmla="*/ 217525 w 437473"/>
              <a:gd name="connsiteY17" fmla="*/ 283568 h 441243"/>
              <a:gd name="connsiteX18" fmla="*/ 217525 w 437473"/>
              <a:gd name="connsiteY18" fmla="*/ 307378 h 441243"/>
              <a:gd name="connsiteX19" fmla="*/ 179898 w 437473"/>
              <a:gd name="connsiteY19" fmla="*/ 307378 h 441243"/>
              <a:gd name="connsiteX20" fmla="*/ 293257 w 437473"/>
              <a:gd name="connsiteY20" fmla="*/ 248805 h 441243"/>
              <a:gd name="connsiteX21" fmla="*/ 335553 w 437473"/>
              <a:gd name="connsiteY21" fmla="*/ 248805 h 441243"/>
              <a:gd name="connsiteX22" fmla="*/ 335553 w 437473"/>
              <a:gd name="connsiteY22" fmla="*/ 272616 h 441243"/>
              <a:gd name="connsiteX23" fmla="*/ 293257 w 437473"/>
              <a:gd name="connsiteY23" fmla="*/ 272616 h 441243"/>
              <a:gd name="connsiteX24" fmla="*/ 347889 w 437473"/>
              <a:gd name="connsiteY24" fmla="*/ 248662 h 441243"/>
              <a:gd name="connsiteX25" fmla="*/ 369322 w 437473"/>
              <a:gd name="connsiteY25" fmla="*/ 248662 h 441243"/>
              <a:gd name="connsiteX26" fmla="*/ 369322 w 437473"/>
              <a:gd name="connsiteY26" fmla="*/ 272473 h 441243"/>
              <a:gd name="connsiteX27" fmla="*/ 347889 w 437473"/>
              <a:gd name="connsiteY27" fmla="*/ 272473 h 441243"/>
              <a:gd name="connsiteX28" fmla="*/ 83923 w 437473"/>
              <a:gd name="connsiteY28" fmla="*/ 207852 h 441243"/>
              <a:gd name="connsiteX29" fmla="*/ 158178 w 437473"/>
              <a:gd name="connsiteY29" fmla="*/ 207852 h 441243"/>
              <a:gd name="connsiteX30" fmla="*/ 158178 w 437473"/>
              <a:gd name="connsiteY30" fmla="*/ 231662 h 441243"/>
              <a:gd name="connsiteX31" fmla="*/ 83923 w 437473"/>
              <a:gd name="connsiteY31" fmla="*/ 231662 h 441243"/>
              <a:gd name="connsiteX32" fmla="*/ 179898 w 437473"/>
              <a:gd name="connsiteY32" fmla="*/ 207709 h 441243"/>
              <a:gd name="connsiteX33" fmla="*/ 217525 w 437473"/>
              <a:gd name="connsiteY33" fmla="*/ 207709 h 441243"/>
              <a:gd name="connsiteX34" fmla="*/ 217525 w 437473"/>
              <a:gd name="connsiteY34" fmla="*/ 231519 h 441243"/>
              <a:gd name="connsiteX35" fmla="*/ 179898 w 437473"/>
              <a:gd name="connsiteY35" fmla="*/ 231519 h 441243"/>
              <a:gd name="connsiteX36" fmla="*/ 293257 w 437473"/>
              <a:gd name="connsiteY36" fmla="*/ 174517 h 441243"/>
              <a:gd name="connsiteX37" fmla="*/ 335553 w 437473"/>
              <a:gd name="connsiteY37" fmla="*/ 174517 h 441243"/>
              <a:gd name="connsiteX38" fmla="*/ 335553 w 437473"/>
              <a:gd name="connsiteY38" fmla="*/ 198328 h 441243"/>
              <a:gd name="connsiteX39" fmla="*/ 293257 w 437473"/>
              <a:gd name="connsiteY39" fmla="*/ 198328 h 441243"/>
              <a:gd name="connsiteX40" fmla="*/ 347889 w 437473"/>
              <a:gd name="connsiteY40" fmla="*/ 174470 h 441243"/>
              <a:gd name="connsiteX41" fmla="*/ 369322 w 437473"/>
              <a:gd name="connsiteY41" fmla="*/ 174470 h 441243"/>
              <a:gd name="connsiteX42" fmla="*/ 369322 w 437473"/>
              <a:gd name="connsiteY42" fmla="*/ 198280 h 441243"/>
              <a:gd name="connsiteX43" fmla="*/ 347889 w 437473"/>
              <a:gd name="connsiteY43" fmla="*/ 198280 h 441243"/>
              <a:gd name="connsiteX44" fmla="*/ 83923 w 437473"/>
              <a:gd name="connsiteY44" fmla="*/ 127468 h 441243"/>
              <a:gd name="connsiteX45" fmla="*/ 158178 w 437473"/>
              <a:gd name="connsiteY45" fmla="*/ 127468 h 441243"/>
              <a:gd name="connsiteX46" fmla="*/ 158178 w 437473"/>
              <a:gd name="connsiteY46" fmla="*/ 151278 h 441243"/>
              <a:gd name="connsiteX47" fmla="*/ 83923 w 437473"/>
              <a:gd name="connsiteY47" fmla="*/ 151278 h 441243"/>
              <a:gd name="connsiteX48" fmla="*/ 179898 w 437473"/>
              <a:gd name="connsiteY48" fmla="*/ 127373 h 441243"/>
              <a:gd name="connsiteX49" fmla="*/ 217525 w 437473"/>
              <a:gd name="connsiteY49" fmla="*/ 127373 h 441243"/>
              <a:gd name="connsiteX50" fmla="*/ 217525 w 437473"/>
              <a:gd name="connsiteY50" fmla="*/ 151183 h 441243"/>
              <a:gd name="connsiteX51" fmla="*/ 179898 w 437473"/>
              <a:gd name="connsiteY51" fmla="*/ 151183 h 441243"/>
              <a:gd name="connsiteX52" fmla="*/ 86342 w 437473"/>
              <a:gd name="connsiteY52" fmla="*/ 0 h 441243"/>
              <a:gd name="connsiteX53" fmla="*/ 221356 w 437473"/>
              <a:gd name="connsiteY53" fmla="*/ 0 h 441243"/>
              <a:gd name="connsiteX54" fmla="*/ 261027 w 437473"/>
              <a:gd name="connsiteY54" fmla="*/ 14667 h 441243"/>
              <a:gd name="connsiteX55" fmla="*/ 278124 w 437473"/>
              <a:gd name="connsiteY55" fmla="*/ 51762 h 441243"/>
              <a:gd name="connsiteX56" fmla="*/ 278124 w 437473"/>
              <a:gd name="connsiteY56" fmla="*/ 95477 h 441243"/>
              <a:gd name="connsiteX57" fmla="*/ 357036 w 437473"/>
              <a:gd name="connsiteY57" fmla="*/ 95477 h 441243"/>
              <a:gd name="connsiteX58" fmla="*/ 408756 w 437473"/>
              <a:gd name="connsiteY58" fmla="*/ 147192 h 441243"/>
              <a:gd name="connsiteX59" fmla="*/ 408756 w 437473"/>
              <a:gd name="connsiteY59" fmla="*/ 393242 h 441243"/>
              <a:gd name="connsiteX60" fmla="*/ 384944 w 437473"/>
              <a:gd name="connsiteY60" fmla="*/ 393242 h 441243"/>
              <a:gd name="connsiteX61" fmla="*/ 384944 w 437473"/>
              <a:gd name="connsiteY61" fmla="*/ 147145 h 441243"/>
              <a:gd name="connsiteX62" fmla="*/ 357036 w 437473"/>
              <a:gd name="connsiteY62" fmla="*/ 119239 h 441243"/>
              <a:gd name="connsiteX63" fmla="*/ 278171 w 437473"/>
              <a:gd name="connsiteY63" fmla="*/ 119239 h 441243"/>
              <a:gd name="connsiteX64" fmla="*/ 278171 w 437473"/>
              <a:gd name="connsiteY64" fmla="*/ 397576 h 441243"/>
              <a:gd name="connsiteX65" fmla="*/ 254359 w 437473"/>
              <a:gd name="connsiteY65" fmla="*/ 397576 h 441243"/>
              <a:gd name="connsiteX66" fmla="*/ 254359 w 437473"/>
              <a:gd name="connsiteY66" fmla="*/ 51762 h 441243"/>
              <a:gd name="connsiteX67" fmla="*/ 221404 w 437473"/>
              <a:gd name="connsiteY67" fmla="*/ 23857 h 441243"/>
              <a:gd name="connsiteX68" fmla="*/ 86342 w 437473"/>
              <a:gd name="connsiteY68" fmla="*/ 23857 h 441243"/>
              <a:gd name="connsiteX69" fmla="*/ 53005 w 437473"/>
              <a:gd name="connsiteY69" fmla="*/ 51762 h 441243"/>
              <a:gd name="connsiteX70" fmla="*/ 53005 w 437473"/>
              <a:gd name="connsiteY70" fmla="*/ 397481 h 441243"/>
              <a:gd name="connsiteX71" fmla="*/ 29193 w 437473"/>
              <a:gd name="connsiteY71" fmla="*/ 397481 h 441243"/>
              <a:gd name="connsiteX72" fmla="*/ 29193 w 437473"/>
              <a:gd name="connsiteY72" fmla="*/ 51715 h 441243"/>
              <a:gd name="connsiteX73" fmla="*/ 86342 w 437473"/>
              <a:gd name="connsiteY73" fmla="*/ 0 h 44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7473" h="441243">
                <a:moveTo>
                  <a:pt x="0" y="417433"/>
                </a:moveTo>
                <a:lnTo>
                  <a:pt x="437473" y="417433"/>
                </a:lnTo>
                <a:lnTo>
                  <a:pt x="437473" y="441243"/>
                </a:lnTo>
                <a:lnTo>
                  <a:pt x="0" y="441243"/>
                </a:lnTo>
                <a:close/>
                <a:moveTo>
                  <a:pt x="293257" y="324284"/>
                </a:moveTo>
                <a:lnTo>
                  <a:pt x="335553" y="324284"/>
                </a:lnTo>
                <a:lnTo>
                  <a:pt x="335553" y="348094"/>
                </a:lnTo>
                <a:lnTo>
                  <a:pt x="293257" y="348094"/>
                </a:lnTo>
                <a:close/>
                <a:moveTo>
                  <a:pt x="347889" y="324141"/>
                </a:moveTo>
                <a:lnTo>
                  <a:pt x="369322" y="324141"/>
                </a:lnTo>
                <a:lnTo>
                  <a:pt x="369322" y="347951"/>
                </a:lnTo>
                <a:lnTo>
                  <a:pt x="347889" y="347951"/>
                </a:lnTo>
                <a:close/>
                <a:moveTo>
                  <a:pt x="83923" y="283759"/>
                </a:moveTo>
                <a:lnTo>
                  <a:pt x="158178" y="283759"/>
                </a:lnTo>
                <a:lnTo>
                  <a:pt x="158178" y="307569"/>
                </a:lnTo>
                <a:lnTo>
                  <a:pt x="83923" y="307569"/>
                </a:lnTo>
                <a:close/>
                <a:moveTo>
                  <a:pt x="179898" y="283568"/>
                </a:moveTo>
                <a:lnTo>
                  <a:pt x="217525" y="283568"/>
                </a:lnTo>
                <a:lnTo>
                  <a:pt x="217525" y="307378"/>
                </a:lnTo>
                <a:lnTo>
                  <a:pt x="179898" y="307378"/>
                </a:lnTo>
                <a:close/>
                <a:moveTo>
                  <a:pt x="293257" y="248805"/>
                </a:moveTo>
                <a:lnTo>
                  <a:pt x="335553" y="248805"/>
                </a:lnTo>
                <a:lnTo>
                  <a:pt x="335553" y="272616"/>
                </a:lnTo>
                <a:lnTo>
                  <a:pt x="293257" y="272616"/>
                </a:lnTo>
                <a:close/>
                <a:moveTo>
                  <a:pt x="347889" y="248662"/>
                </a:moveTo>
                <a:lnTo>
                  <a:pt x="369322" y="248662"/>
                </a:lnTo>
                <a:lnTo>
                  <a:pt x="369322" y="272473"/>
                </a:lnTo>
                <a:lnTo>
                  <a:pt x="347889" y="272473"/>
                </a:lnTo>
                <a:close/>
                <a:moveTo>
                  <a:pt x="83923" y="207852"/>
                </a:moveTo>
                <a:lnTo>
                  <a:pt x="158178" y="207852"/>
                </a:lnTo>
                <a:lnTo>
                  <a:pt x="158178" y="231662"/>
                </a:lnTo>
                <a:lnTo>
                  <a:pt x="83923" y="231662"/>
                </a:lnTo>
                <a:close/>
                <a:moveTo>
                  <a:pt x="179898" y="207709"/>
                </a:moveTo>
                <a:lnTo>
                  <a:pt x="217525" y="207709"/>
                </a:lnTo>
                <a:lnTo>
                  <a:pt x="217525" y="231519"/>
                </a:lnTo>
                <a:lnTo>
                  <a:pt x="179898" y="231519"/>
                </a:lnTo>
                <a:close/>
                <a:moveTo>
                  <a:pt x="293257" y="174517"/>
                </a:moveTo>
                <a:lnTo>
                  <a:pt x="335553" y="174517"/>
                </a:lnTo>
                <a:lnTo>
                  <a:pt x="335553" y="198328"/>
                </a:lnTo>
                <a:lnTo>
                  <a:pt x="293257" y="198328"/>
                </a:lnTo>
                <a:close/>
                <a:moveTo>
                  <a:pt x="347889" y="174470"/>
                </a:moveTo>
                <a:lnTo>
                  <a:pt x="369322" y="174470"/>
                </a:lnTo>
                <a:lnTo>
                  <a:pt x="369322" y="198280"/>
                </a:lnTo>
                <a:lnTo>
                  <a:pt x="347889" y="198280"/>
                </a:lnTo>
                <a:close/>
                <a:moveTo>
                  <a:pt x="83923" y="127468"/>
                </a:moveTo>
                <a:lnTo>
                  <a:pt x="158178" y="127468"/>
                </a:lnTo>
                <a:lnTo>
                  <a:pt x="158178" y="151278"/>
                </a:lnTo>
                <a:lnTo>
                  <a:pt x="83923" y="151278"/>
                </a:lnTo>
                <a:close/>
                <a:moveTo>
                  <a:pt x="179898" y="127373"/>
                </a:moveTo>
                <a:lnTo>
                  <a:pt x="217525" y="127373"/>
                </a:lnTo>
                <a:lnTo>
                  <a:pt x="217525" y="151183"/>
                </a:lnTo>
                <a:lnTo>
                  <a:pt x="179898" y="151183"/>
                </a:lnTo>
                <a:close/>
                <a:moveTo>
                  <a:pt x="86342" y="0"/>
                </a:moveTo>
                <a:lnTo>
                  <a:pt x="221356" y="0"/>
                </a:lnTo>
                <a:cubicBezTo>
                  <a:pt x="236310" y="0"/>
                  <a:pt x="250359" y="5238"/>
                  <a:pt x="261027" y="14667"/>
                </a:cubicBezTo>
                <a:cubicBezTo>
                  <a:pt x="272028" y="24524"/>
                  <a:pt x="278124" y="37667"/>
                  <a:pt x="278124" y="51762"/>
                </a:cubicBezTo>
                <a:lnTo>
                  <a:pt x="278124" y="95477"/>
                </a:lnTo>
                <a:lnTo>
                  <a:pt x="357036" y="95477"/>
                </a:lnTo>
                <a:cubicBezTo>
                  <a:pt x="385563" y="95477"/>
                  <a:pt x="408756" y="118668"/>
                  <a:pt x="408756" y="147192"/>
                </a:cubicBezTo>
                <a:lnTo>
                  <a:pt x="408756" y="393242"/>
                </a:lnTo>
                <a:lnTo>
                  <a:pt x="384944" y="393242"/>
                </a:lnTo>
                <a:lnTo>
                  <a:pt x="384944" y="147145"/>
                </a:lnTo>
                <a:cubicBezTo>
                  <a:pt x="384944" y="131763"/>
                  <a:pt x="372467" y="119239"/>
                  <a:pt x="357036" y="119239"/>
                </a:cubicBezTo>
                <a:lnTo>
                  <a:pt x="278171" y="119239"/>
                </a:lnTo>
                <a:lnTo>
                  <a:pt x="278171" y="397576"/>
                </a:lnTo>
                <a:lnTo>
                  <a:pt x="254359" y="397576"/>
                </a:lnTo>
                <a:lnTo>
                  <a:pt x="254359" y="51762"/>
                </a:lnTo>
                <a:cubicBezTo>
                  <a:pt x="254359" y="36429"/>
                  <a:pt x="239596" y="23857"/>
                  <a:pt x="221404" y="23857"/>
                </a:cubicBezTo>
                <a:lnTo>
                  <a:pt x="86342" y="23857"/>
                </a:lnTo>
                <a:cubicBezTo>
                  <a:pt x="67959" y="23857"/>
                  <a:pt x="53005" y="36381"/>
                  <a:pt x="53005" y="51762"/>
                </a:cubicBezTo>
                <a:lnTo>
                  <a:pt x="53005" y="397481"/>
                </a:lnTo>
                <a:lnTo>
                  <a:pt x="29193" y="397481"/>
                </a:lnTo>
                <a:lnTo>
                  <a:pt x="29193" y="51715"/>
                </a:lnTo>
                <a:cubicBezTo>
                  <a:pt x="29193" y="23191"/>
                  <a:pt x="54862" y="0"/>
                  <a:pt x="86342" y="0"/>
                </a:cubicBezTo>
                <a:close/>
              </a:path>
            </a:pathLst>
          </a:custGeom>
          <a:solidFill>
            <a:srgbClr val="C00000">
              <a:alpha val="70000"/>
            </a:srgbClr>
          </a:solidFill>
          <a:ln>
            <a:noFill/>
          </a:ln>
        </p:spPr>
      </p:sp>
      <p:sp>
        <p:nvSpPr>
          <p:cNvPr id="75" name="money-bank_71090">
            <a:extLst>
              <a:ext uri="{FF2B5EF4-FFF2-40B4-BE49-F238E27FC236}">
                <a16:creationId xmlns:a16="http://schemas.microsoft.com/office/drawing/2014/main" id="{E73DCCBA-93D9-4256-B17E-3A49B0CA6E52}"/>
              </a:ext>
            </a:extLst>
          </p:cNvPr>
          <p:cNvSpPr>
            <a:spLocks noChangeAspect="1"/>
          </p:cNvSpPr>
          <p:nvPr/>
        </p:nvSpPr>
        <p:spPr bwMode="auto">
          <a:xfrm>
            <a:off x="6603375" y="5112930"/>
            <a:ext cx="609685" cy="540353"/>
          </a:xfrm>
          <a:custGeom>
            <a:avLst/>
            <a:gdLst>
              <a:gd name="connsiteX0" fmla="*/ 0 w 608697"/>
              <a:gd name="connsiteY0" fmla="*/ 552985 h 590385"/>
              <a:gd name="connsiteX1" fmla="*/ 608697 w 608697"/>
              <a:gd name="connsiteY1" fmla="*/ 552985 h 590385"/>
              <a:gd name="connsiteX2" fmla="*/ 608697 w 608697"/>
              <a:gd name="connsiteY2" fmla="*/ 590385 h 590385"/>
              <a:gd name="connsiteX3" fmla="*/ 0 w 608697"/>
              <a:gd name="connsiteY3" fmla="*/ 590385 h 590385"/>
              <a:gd name="connsiteX4" fmla="*/ 50031 w 608697"/>
              <a:gd name="connsiteY4" fmla="*/ 495192 h 590385"/>
              <a:gd name="connsiteX5" fmla="*/ 558666 w 608697"/>
              <a:gd name="connsiteY5" fmla="*/ 495192 h 590385"/>
              <a:gd name="connsiteX6" fmla="*/ 558666 w 608697"/>
              <a:gd name="connsiteY6" fmla="*/ 532592 h 590385"/>
              <a:gd name="connsiteX7" fmla="*/ 50031 w 608697"/>
              <a:gd name="connsiteY7" fmla="*/ 532592 h 590385"/>
              <a:gd name="connsiteX8" fmla="*/ 317441 w 608697"/>
              <a:gd name="connsiteY8" fmla="*/ 352934 h 590385"/>
              <a:gd name="connsiteX9" fmla="*/ 317441 w 608697"/>
              <a:gd name="connsiteY9" fmla="*/ 384587 h 590385"/>
              <a:gd name="connsiteX10" fmla="*/ 338404 w 608697"/>
              <a:gd name="connsiteY10" fmla="*/ 369096 h 590385"/>
              <a:gd name="connsiteX11" fmla="*/ 333257 w 608697"/>
              <a:gd name="connsiteY11" fmla="*/ 358446 h 590385"/>
              <a:gd name="connsiteX12" fmla="*/ 317441 w 608697"/>
              <a:gd name="connsiteY12" fmla="*/ 352934 h 590385"/>
              <a:gd name="connsiteX13" fmla="*/ 290658 w 608697"/>
              <a:gd name="connsiteY13" fmla="*/ 283447 h 590385"/>
              <a:gd name="connsiteX14" fmla="*/ 273648 w 608697"/>
              <a:gd name="connsiteY14" fmla="*/ 288958 h 590385"/>
              <a:gd name="connsiteX15" fmla="*/ 268948 w 608697"/>
              <a:gd name="connsiteY15" fmla="*/ 299311 h 590385"/>
              <a:gd name="connsiteX16" fmla="*/ 274319 w 608697"/>
              <a:gd name="connsiteY16" fmla="*/ 310035 h 590385"/>
              <a:gd name="connsiteX17" fmla="*/ 290658 w 608697"/>
              <a:gd name="connsiteY17" fmla="*/ 315770 h 590385"/>
              <a:gd name="connsiteX18" fmla="*/ 290658 w 608697"/>
              <a:gd name="connsiteY18" fmla="*/ 233324 h 590385"/>
              <a:gd name="connsiteX19" fmla="*/ 317441 w 608697"/>
              <a:gd name="connsiteY19" fmla="*/ 233324 h 590385"/>
              <a:gd name="connsiteX20" fmla="*/ 317441 w 608697"/>
              <a:gd name="connsiteY20" fmla="*/ 250156 h 590385"/>
              <a:gd name="connsiteX21" fmla="*/ 342508 w 608697"/>
              <a:gd name="connsiteY21" fmla="*/ 252911 h 590385"/>
              <a:gd name="connsiteX22" fmla="*/ 365859 w 608697"/>
              <a:gd name="connsiteY22" fmla="*/ 258721 h 590385"/>
              <a:gd name="connsiteX23" fmla="*/ 365859 w 608697"/>
              <a:gd name="connsiteY23" fmla="*/ 292012 h 590385"/>
              <a:gd name="connsiteX24" fmla="*/ 317441 w 608697"/>
              <a:gd name="connsiteY24" fmla="*/ 282628 h 590385"/>
              <a:gd name="connsiteX25" fmla="*/ 317441 w 608697"/>
              <a:gd name="connsiteY25" fmla="*/ 319941 h 590385"/>
              <a:gd name="connsiteX26" fmla="*/ 338479 w 608697"/>
              <a:gd name="connsiteY26" fmla="*/ 324409 h 590385"/>
              <a:gd name="connsiteX27" fmla="*/ 356981 w 608697"/>
              <a:gd name="connsiteY27" fmla="*/ 332527 h 590385"/>
              <a:gd name="connsiteX28" fmla="*/ 370335 w 608697"/>
              <a:gd name="connsiteY28" fmla="*/ 346380 h 590385"/>
              <a:gd name="connsiteX29" fmla="*/ 375408 w 608697"/>
              <a:gd name="connsiteY29" fmla="*/ 368425 h 590385"/>
              <a:gd name="connsiteX30" fmla="*/ 360338 w 608697"/>
              <a:gd name="connsiteY30" fmla="*/ 402238 h 590385"/>
              <a:gd name="connsiteX31" fmla="*/ 317441 w 608697"/>
              <a:gd name="connsiteY31" fmla="*/ 417506 h 590385"/>
              <a:gd name="connsiteX32" fmla="*/ 317441 w 608697"/>
              <a:gd name="connsiteY32" fmla="*/ 434859 h 590385"/>
              <a:gd name="connsiteX33" fmla="*/ 290658 w 608697"/>
              <a:gd name="connsiteY33" fmla="*/ 434859 h 590385"/>
              <a:gd name="connsiteX34" fmla="*/ 290658 w 608697"/>
              <a:gd name="connsiteY34" fmla="*/ 418400 h 590385"/>
              <a:gd name="connsiteX35" fmla="*/ 259623 w 608697"/>
              <a:gd name="connsiteY35" fmla="*/ 415420 h 590385"/>
              <a:gd name="connsiteX36" fmla="*/ 235451 w 608697"/>
              <a:gd name="connsiteY36" fmla="*/ 408643 h 590385"/>
              <a:gd name="connsiteX37" fmla="*/ 235451 w 608697"/>
              <a:gd name="connsiteY37" fmla="*/ 375650 h 590385"/>
              <a:gd name="connsiteX38" fmla="*/ 248208 w 608697"/>
              <a:gd name="connsiteY38" fmla="*/ 379746 h 590385"/>
              <a:gd name="connsiteX39" fmla="*/ 261040 w 608697"/>
              <a:gd name="connsiteY39" fmla="*/ 382800 h 590385"/>
              <a:gd name="connsiteX40" fmla="*/ 274842 w 608697"/>
              <a:gd name="connsiteY40" fmla="*/ 384810 h 590385"/>
              <a:gd name="connsiteX41" fmla="*/ 290658 w 608697"/>
              <a:gd name="connsiteY41" fmla="*/ 385779 h 590385"/>
              <a:gd name="connsiteX42" fmla="*/ 290658 w 608697"/>
              <a:gd name="connsiteY42" fmla="*/ 348912 h 590385"/>
              <a:gd name="connsiteX43" fmla="*/ 269619 w 608697"/>
              <a:gd name="connsiteY43" fmla="*/ 344816 h 590385"/>
              <a:gd name="connsiteX44" fmla="*/ 250819 w 608697"/>
              <a:gd name="connsiteY44" fmla="*/ 336996 h 590385"/>
              <a:gd name="connsiteX45" fmla="*/ 237241 w 608697"/>
              <a:gd name="connsiteY45" fmla="*/ 323143 h 590385"/>
              <a:gd name="connsiteX46" fmla="*/ 232019 w 608697"/>
              <a:gd name="connsiteY46" fmla="*/ 300949 h 590385"/>
              <a:gd name="connsiteX47" fmla="*/ 236122 w 608697"/>
              <a:gd name="connsiteY47" fmla="*/ 281213 h 590385"/>
              <a:gd name="connsiteX48" fmla="*/ 247686 w 608697"/>
              <a:gd name="connsiteY48" fmla="*/ 266243 h 590385"/>
              <a:gd name="connsiteX49" fmla="*/ 266188 w 608697"/>
              <a:gd name="connsiteY49" fmla="*/ 256040 h 590385"/>
              <a:gd name="connsiteX50" fmla="*/ 290658 w 608697"/>
              <a:gd name="connsiteY50" fmla="*/ 250677 h 590385"/>
              <a:gd name="connsiteX51" fmla="*/ 435589 w 608697"/>
              <a:gd name="connsiteY51" fmla="*/ 197053 h 590385"/>
              <a:gd name="connsiteX52" fmla="*/ 502433 w 608697"/>
              <a:gd name="connsiteY52" fmla="*/ 197053 h 590385"/>
              <a:gd name="connsiteX53" fmla="*/ 512728 w 608697"/>
              <a:gd name="connsiteY53" fmla="*/ 207257 h 590385"/>
              <a:gd name="connsiteX54" fmla="*/ 502433 w 608697"/>
              <a:gd name="connsiteY54" fmla="*/ 217536 h 590385"/>
              <a:gd name="connsiteX55" fmla="*/ 492511 w 608697"/>
              <a:gd name="connsiteY55" fmla="*/ 217536 h 590385"/>
              <a:gd name="connsiteX56" fmla="*/ 492511 w 608697"/>
              <a:gd name="connsiteY56" fmla="*/ 443448 h 590385"/>
              <a:gd name="connsiteX57" fmla="*/ 502433 w 608697"/>
              <a:gd name="connsiteY57" fmla="*/ 443448 h 590385"/>
              <a:gd name="connsiteX58" fmla="*/ 512728 w 608697"/>
              <a:gd name="connsiteY58" fmla="*/ 453652 h 590385"/>
              <a:gd name="connsiteX59" fmla="*/ 502433 w 608697"/>
              <a:gd name="connsiteY59" fmla="*/ 463931 h 590385"/>
              <a:gd name="connsiteX60" fmla="*/ 435589 w 608697"/>
              <a:gd name="connsiteY60" fmla="*/ 463931 h 590385"/>
              <a:gd name="connsiteX61" fmla="*/ 425368 w 608697"/>
              <a:gd name="connsiteY61" fmla="*/ 453652 h 590385"/>
              <a:gd name="connsiteX62" fmla="*/ 435589 w 608697"/>
              <a:gd name="connsiteY62" fmla="*/ 443448 h 590385"/>
              <a:gd name="connsiteX63" fmla="*/ 445511 w 608697"/>
              <a:gd name="connsiteY63" fmla="*/ 443448 h 590385"/>
              <a:gd name="connsiteX64" fmla="*/ 445511 w 608697"/>
              <a:gd name="connsiteY64" fmla="*/ 217536 h 590385"/>
              <a:gd name="connsiteX65" fmla="*/ 435589 w 608697"/>
              <a:gd name="connsiteY65" fmla="*/ 217536 h 590385"/>
              <a:gd name="connsiteX66" fmla="*/ 425368 w 608697"/>
              <a:gd name="connsiteY66" fmla="*/ 207257 h 590385"/>
              <a:gd name="connsiteX67" fmla="*/ 435589 w 608697"/>
              <a:gd name="connsiteY67" fmla="*/ 197053 h 590385"/>
              <a:gd name="connsiteX68" fmla="*/ 106326 w 608697"/>
              <a:gd name="connsiteY68" fmla="*/ 197053 h 590385"/>
              <a:gd name="connsiteX69" fmla="*/ 173116 w 608697"/>
              <a:gd name="connsiteY69" fmla="*/ 197053 h 590385"/>
              <a:gd name="connsiteX70" fmla="*/ 183328 w 608697"/>
              <a:gd name="connsiteY70" fmla="*/ 207257 h 590385"/>
              <a:gd name="connsiteX71" fmla="*/ 173116 w 608697"/>
              <a:gd name="connsiteY71" fmla="*/ 217536 h 590385"/>
              <a:gd name="connsiteX72" fmla="*/ 163202 w 608697"/>
              <a:gd name="connsiteY72" fmla="*/ 217536 h 590385"/>
              <a:gd name="connsiteX73" fmla="*/ 163202 w 608697"/>
              <a:gd name="connsiteY73" fmla="*/ 443448 h 590385"/>
              <a:gd name="connsiteX74" fmla="*/ 173116 w 608697"/>
              <a:gd name="connsiteY74" fmla="*/ 443448 h 590385"/>
              <a:gd name="connsiteX75" fmla="*/ 183328 w 608697"/>
              <a:gd name="connsiteY75" fmla="*/ 453652 h 590385"/>
              <a:gd name="connsiteX76" fmla="*/ 173116 w 608697"/>
              <a:gd name="connsiteY76" fmla="*/ 463931 h 590385"/>
              <a:gd name="connsiteX77" fmla="*/ 106326 w 608697"/>
              <a:gd name="connsiteY77" fmla="*/ 463931 h 590385"/>
              <a:gd name="connsiteX78" fmla="*/ 96039 w 608697"/>
              <a:gd name="connsiteY78" fmla="*/ 453652 h 590385"/>
              <a:gd name="connsiteX79" fmla="*/ 106326 w 608697"/>
              <a:gd name="connsiteY79" fmla="*/ 443448 h 590385"/>
              <a:gd name="connsiteX80" fmla="*/ 116240 w 608697"/>
              <a:gd name="connsiteY80" fmla="*/ 443448 h 590385"/>
              <a:gd name="connsiteX81" fmla="*/ 116240 w 608697"/>
              <a:gd name="connsiteY81" fmla="*/ 217536 h 590385"/>
              <a:gd name="connsiteX82" fmla="*/ 106326 w 608697"/>
              <a:gd name="connsiteY82" fmla="*/ 217536 h 590385"/>
              <a:gd name="connsiteX83" fmla="*/ 96039 w 608697"/>
              <a:gd name="connsiteY83" fmla="*/ 207257 h 590385"/>
              <a:gd name="connsiteX84" fmla="*/ 106326 w 608697"/>
              <a:gd name="connsiteY84" fmla="*/ 197053 h 590385"/>
              <a:gd name="connsiteX85" fmla="*/ 296964 w 608697"/>
              <a:gd name="connsiteY85" fmla="*/ 2010 h 590385"/>
              <a:gd name="connsiteX86" fmla="*/ 311733 w 608697"/>
              <a:gd name="connsiteY86" fmla="*/ 2010 h 590385"/>
              <a:gd name="connsiteX87" fmla="*/ 556923 w 608697"/>
              <a:gd name="connsiteY87" fmla="*/ 134884 h 590385"/>
              <a:gd name="connsiteX88" fmla="*/ 549538 w 608697"/>
              <a:gd name="connsiteY88" fmla="*/ 161771 h 590385"/>
              <a:gd name="connsiteX89" fmla="*/ 59159 w 608697"/>
              <a:gd name="connsiteY89" fmla="*/ 161771 h 590385"/>
              <a:gd name="connsiteX90" fmla="*/ 51774 w 608697"/>
              <a:gd name="connsiteY90" fmla="*/ 134884 h 59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697" h="590385">
                <a:moveTo>
                  <a:pt x="0" y="552985"/>
                </a:moveTo>
                <a:lnTo>
                  <a:pt x="608697" y="552985"/>
                </a:lnTo>
                <a:lnTo>
                  <a:pt x="608697" y="590385"/>
                </a:lnTo>
                <a:lnTo>
                  <a:pt x="0" y="590385"/>
                </a:lnTo>
                <a:close/>
                <a:moveTo>
                  <a:pt x="50031" y="495192"/>
                </a:moveTo>
                <a:lnTo>
                  <a:pt x="558666" y="495192"/>
                </a:lnTo>
                <a:lnTo>
                  <a:pt x="558666" y="532592"/>
                </a:lnTo>
                <a:lnTo>
                  <a:pt x="50031" y="532592"/>
                </a:lnTo>
                <a:close/>
                <a:moveTo>
                  <a:pt x="317441" y="352934"/>
                </a:moveTo>
                <a:lnTo>
                  <a:pt x="317441" y="384587"/>
                </a:lnTo>
                <a:cubicBezTo>
                  <a:pt x="331392" y="382800"/>
                  <a:pt x="338404" y="377661"/>
                  <a:pt x="338404" y="369096"/>
                </a:cubicBezTo>
                <a:cubicBezTo>
                  <a:pt x="338404" y="364404"/>
                  <a:pt x="336688" y="360829"/>
                  <a:pt x="333257" y="358446"/>
                </a:cubicBezTo>
                <a:cubicBezTo>
                  <a:pt x="329825" y="355988"/>
                  <a:pt x="324528" y="354200"/>
                  <a:pt x="317441" y="352934"/>
                </a:cubicBezTo>
                <a:close/>
                <a:moveTo>
                  <a:pt x="290658" y="283447"/>
                </a:moveTo>
                <a:cubicBezTo>
                  <a:pt x="282451" y="284341"/>
                  <a:pt x="276781" y="286203"/>
                  <a:pt x="273648" y="288958"/>
                </a:cubicBezTo>
                <a:cubicBezTo>
                  <a:pt x="270515" y="291714"/>
                  <a:pt x="268948" y="295140"/>
                  <a:pt x="268948" y="299311"/>
                </a:cubicBezTo>
                <a:cubicBezTo>
                  <a:pt x="268948" y="304003"/>
                  <a:pt x="270739" y="307578"/>
                  <a:pt x="274319" y="310035"/>
                </a:cubicBezTo>
                <a:cubicBezTo>
                  <a:pt x="277900" y="312493"/>
                  <a:pt x="283347" y="314430"/>
                  <a:pt x="290658" y="315770"/>
                </a:cubicBezTo>
                <a:close/>
                <a:moveTo>
                  <a:pt x="290658" y="233324"/>
                </a:moveTo>
                <a:lnTo>
                  <a:pt x="317441" y="233324"/>
                </a:lnTo>
                <a:lnTo>
                  <a:pt x="317441" y="250156"/>
                </a:lnTo>
                <a:cubicBezTo>
                  <a:pt x="325647" y="250603"/>
                  <a:pt x="334003" y="251571"/>
                  <a:pt x="342508" y="252911"/>
                </a:cubicBezTo>
                <a:cubicBezTo>
                  <a:pt x="351012" y="254327"/>
                  <a:pt x="358771" y="256263"/>
                  <a:pt x="365859" y="258721"/>
                </a:cubicBezTo>
                <a:lnTo>
                  <a:pt x="365859" y="292012"/>
                </a:lnTo>
                <a:cubicBezTo>
                  <a:pt x="348551" y="286426"/>
                  <a:pt x="332436" y="283298"/>
                  <a:pt x="317441" y="282628"/>
                </a:cubicBezTo>
                <a:lnTo>
                  <a:pt x="317441" y="319941"/>
                </a:lnTo>
                <a:cubicBezTo>
                  <a:pt x="324528" y="321058"/>
                  <a:pt x="331541" y="322548"/>
                  <a:pt x="338479" y="324409"/>
                </a:cubicBezTo>
                <a:cubicBezTo>
                  <a:pt x="345343" y="326271"/>
                  <a:pt x="351535" y="328953"/>
                  <a:pt x="356981" y="332527"/>
                </a:cubicBezTo>
                <a:cubicBezTo>
                  <a:pt x="362427" y="336028"/>
                  <a:pt x="366829" y="340645"/>
                  <a:pt x="370335" y="346380"/>
                </a:cubicBezTo>
                <a:cubicBezTo>
                  <a:pt x="373692" y="352115"/>
                  <a:pt x="375408" y="359414"/>
                  <a:pt x="375408" y="368425"/>
                </a:cubicBezTo>
                <a:cubicBezTo>
                  <a:pt x="375408" y="382800"/>
                  <a:pt x="370410" y="394046"/>
                  <a:pt x="360338" y="402238"/>
                </a:cubicBezTo>
                <a:cubicBezTo>
                  <a:pt x="350266" y="410431"/>
                  <a:pt x="336017" y="415495"/>
                  <a:pt x="317441" y="417506"/>
                </a:cubicBezTo>
                <a:lnTo>
                  <a:pt x="317441" y="434859"/>
                </a:lnTo>
                <a:lnTo>
                  <a:pt x="290658" y="434859"/>
                </a:lnTo>
                <a:lnTo>
                  <a:pt x="290658" y="418400"/>
                </a:lnTo>
                <a:cubicBezTo>
                  <a:pt x="279691" y="418027"/>
                  <a:pt x="269321" y="417059"/>
                  <a:pt x="259623" y="415420"/>
                </a:cubicBezTo>
                <a:cubicBezTo>
                  <a:pt x="249849" y="413782"/>
                  <a:pt x="241792" y="411548"/>
                  <a:pt x="235451" y="408643"/>
                </a:cubicBezTo>
                <a:lnTo>
                  <a:pt x="235451" y="375650"/>
                </a:lnTo>
                <a:cubicBezTo>
                  <a:pt x="239778" y="377214"/>
                  <a:pt x="244030" y="378629"/>
                  <a:pt x="248208" y="379746"/>
                </a:cubicBezTo>
                <a:cubicBezTo>
                  <a:pt x="252386" y="380938"/>
                  <a:pt x="256638" y="381980"/>
                  <a:pt x="261040" y="382800"/>
                </a:cubicBezTo>
                <a:cubicBezTo>
                  <a:pt x="265442" y="383619"/>
                  <a:pt x="269992" y="384289"/>
                  <a:pt x="274842" y="384810"/>
                </a:cubicBezTo>
                <a:cubicBezTo>
                  <a:pt x="279691" y="385332"/>
                  <a:pt x="284988" y="385630"/>
                  <a:pt x="290658" y="385779"/>
                </a:cubicBezTo>
                <a:lnTo>
                  <a:pt x="290658" y="348912"/>
                </a:lnTo>
                <a:cubicBezTo>
                  <a:pt x="283645" y="347870"/>
                  <a:pt x="276558" y="346529"/>
                  <a:pt x="269619" y="344816"/>
                </a:cubicBezTo>
                <a:cubicBezTo>
                  <a:pt x="262681" y="343029"/>
                  <a:pt x="256415" y="340422"/>
                  <a:pt x="250819" y="336996"/>
                </a:cubicBezTo>
                <a:cubicBezTo>
                  <a:pt x="245299" y="333496"/>
                  <a:pt x="240748" y="328878"/>
                  <a:pt x="237241" y="323143"/>
                </a:cubicBezTo>
                <a:cubicBezTo>
                  <a:pt x="233809" y="317483"/>
                  <a:pt x="232019" y="310035"/>
                  <a:pt x="232019" y="300949"/>
                </a:cubicBezTo>
                <a:cubicBezTo>
                  <a:pt x="232019" y="293576"/>
                  <a:pt x="233362" y="286948"/>
                  <a:pt x="236122" y="281213"/>
                </a:cubicBezTo>
                <a:cubicBezTo>
                  <a:pt x="238808" y="275404"/>
                  <a:pt x="242687" y="270414"/>
                  <a:pt x="247686" y="266243"/>
                </a:cubicBezTo>
                <a:cubicBezTo>
                  <a:pt x="252759" y="261998"/>
                  <a:pt x="258951" y="258646"/>
                  <a:pt x="266188" y="256040"/>
                </a:cubicBezTo>
                <a:cubicBezTo>
                  <a:pt x="273424" y="253507"/>
                  <a:pt x="281556" y="251645"/>
                  <a:pt x="290658" y="250677"/>
                </a:cubicBezTo>
                <a:close/>
                <a:moveTo>
                  <a:pt x="435589" y="197053"/>
                </a:moveTo>
                <a:lnTo>
                  <a:pt x="502433" y="197053"/>
                </a:lnTo>
                <a:cubicBezTo>
                  <a:pt x="508103" y="197053"/>
                  <a:pt x="512728" y="201671"/>
                  <a:pt x="512728" y="207257"/>
                </a:cubicBezTo>
                <a:cubicBezTo>
                  <a:pt x="512728" y="212918"/>
                  <a:pt x="508103" y="217536"/>
                  <a:pt x="502433" y="217536"/>
                </a:cubicBezTo>
                <a:lnTo>
                  <a:pt x="492511" y="217536"/>
                </a:lnTo>
                <a:lnTo>
                  <a:pt x="492511" y="443448"/>
                </a:lnTo>
                <a:lnTo>
                  <a:pt x="502433" y="443448"/>
                </a:lnTo>
                <a:cubicBezTo>
                  <a:pt x="508103" y="443448"/>
                  <a:pt x="512728" y="447991"/>
                  <a:pt x="512728" y="453652"/>
                </a:cubicBezTo>
                <a:cubicBezTo>
                  <a:pt x="512728" y="459313"/>
                  <a:pt x="508103" y="463931"/>
                  <a:pt x="502433" y="463931"/>
                </a:cubicBezTo>
                <a:lnTo>
                  <a:pt x="435589" y="463931"/>
                </a:lnTo>
                <a:cubicBezTo>
                  <a:pt x="429919" y="463931"/>
                  <a:pt x="425368" y="459313"/>
                  <a:pt x="425368" y="453652"/>
                </a:cubicBezTo>
                <a:cubicBezTo>
                  <a:pt x="425368" y="447991"/>
                  <a:pt x="429919" y="443448"/>
                  <a:pt x="435589" y="443448"/>
                </a:cubicBezTo>
                <a:lnTo>
                  <a:pt x="445511" y="443448"/>
                </a:lnTo>
                <a:lnTo>
                  <a:pt x="445511" y="217536"/>
                </a:lnTo>
                <a:lnTo>
                  <a:pt x="435589" y="217536"/>
                </a:lnTo>
                <a:cubicBezTo>
                  <a:pt x="429919" y="217536"/>
                  <a:pt x="425368" y="212918"/>
                  <a:pt x="425368" y="207257"/>
                </a:cubicBezTo>
                <a:cubicBezTo>
                  <a:pt x="425368" y="201671"/>
                  <a:pt x="429919" y="197053"/>
                  <a:pt x="435589" y="197053"/>
                </a:cubicBezTo>
                <a:close/>
                <a:moveTo>
                  <a:pt x="106326" y="197053"/>
                </a:moveTo>
                <a:lnTo>
                  <a:pt x="173116" y="197053"/>
                </a:lnTo>
                <a:cubicBezTo>
                  <a:pt x="178781" y="197053"/>
                  <a:pt x="183328" y="201671"/>
                  <a:pt x="183328" y="207257"/>
                </a:cubicBezTo>
                <a:cubicBezTo>
                  <a:pt x="183328" y="212918"/>
                  <a:pt x="178781" y="217536"/>
                  <a:pt x="173116" y="217536"/>
                </a:cubicBezTo>
                <a:lnTo>
                  <a:pt x="163202" y="217536"/>
                </a:lnTo>
                <a:lnTo>
                  <a:pt x="163202" y="443448"/>
                </a:lnTo>
                <a:lnTo>
                  <a:pt x="173116" y="443448"/>
                </a:lnTo>
                <a:cubicBezTo>
                  <a:pt x="178781" y="443448"/>
                  <a:pt x="183328" y="447991"/>
                  <a:pt x="183328" y="453652"/>
                </a:cubicBezTo>
                <a:cubicBezTo>
                  <a:pt x="183328" y="459313"/>
                  <a:pt x="178781" y="463931"/>
                  <a:pt x="173116" y="463931"/>
                </a:cubicBezTo>
                <a:lnTo>
                  <a:pt x="106326" y="463931"/>
                </a:lnTo>
                <a:cubicBezTo>
                  <a:pt x="100661" y="463931"/>
                  <a:pt x="96039" y="459313"/>
                  <a:pt x="96039" y="453652"/>
                </a:cubicBezTo>
                <a:cubicBezTo>
                  <a:pt x="96039" y="447991"/>
                  <a:pt x="100661" y="443448"/>
                  <a:pt x="106326" y="443448"/>
                </a:cubicBezTo>
                <a:lnTo>
                  <a:pt x="116240" y="443448"/>
                </a:lnTo>
                <a:lnTo>
                  <a:pt x="116240" y="217536"/>
                </a:lnTo>
                <a:lnTo>
                  <a:pt x="106326" y="217536"/>
                </a:lnTo>
                <a:cubicBezTo>
                  <a:pt x="100661" y="217536"/>
                  <a:pt x="96039" y="212918"/>
                  <a:pt x="96039" y="207257"/>
                </a:cubicBezTo>
                <a:cubicBezTo>
                  <a:pt x="96039" y="201671"/>
                  <a:pt x="100661" y="197053"/>
                  <a:pt x="106326" y="197053"/>
                </a:cubicBezTo>
                <a:close/>
                <a:moveTo>
                  <a:pt x="296964" y="2010"/>
                </a:moveTo>
                <a:cubicBezTo>
                  <a:pt x="301514" y="-671"/>
                  <a:pt x="307183" y="-671"/>
                  <a:pt x="311733" y="2010"/>
                </a:cubicBezTo>
                <a:lnTo>
                  <a:pt x="556923" y="134884"/>
                </a:lnTo>
                <a:cubicBezTo>
                  <a:pt x="569604" y="142332"/>
                  <a:pt x="564308" y="161771"/>
                  <a:pt x="549538" y="161771"/>
                </a:cubicBezTo>
                <a:lnTo>
                  <a:pt x="59159" y="161771"/>
                </a:lnTo>
                <a:cubicBezTo>
                  <a:pt x="44389" y="161771"/>
                  <a:pt x="39093" y="142332"/>
                  <a:pt x="51774" y="134884"/>
                </a:cubicBezTo>
                <a:close/>
              </a:path>
            </a:pathLst>
          </a:custGeom>
          <a:solidFill>
            <a:srgbClr val="C00000">
              <a:alpha val="70000"/>
            </a:srgbClr>
          </a:solidFill>
          <a:ln>
            <a:noFill/>
          </a:ln>
        </p:spPr>
      </p:sp>
      <p:sp>
        <p:nvSpPr>
          <p:cNvPr id="76" name="hand-holding-a-japanese-yen-coin_21186">
            <a:extLst>
              <a:ext uri="{FF2B5EF4-FFF2-40B4-BE49-F238E27FC236}">
                <a16:creationId xmlns:a16="http://schemas.microsoft.com/office/drawing/2014/main" id="{F2903B97-15CB-45AA-934E-01AFED729CDA}"/>
              </a:ext>
            </a:extLst>
          </p:cNvPr>
          <p:cNvSpPr>
            <a:spLocks noChangeAspect="1"/>
          </p:cNvSpPr>
          <p:nvPr/>
        </p:nvSpPr>
        <p:spPr bwMode="auto">
          <a:xfrm>
            <a:off x="6545279" y="2297780"/>
            <a:ext cx="609685" cy="495961"/>
          </a:xfrm>
          <a:custGeom>
            <a:avLst/>
            <a:gdLst>
              <a:gd name="T0" fmla="*/ 742 w 942"/>
              <a:gd name="T1" fmla="*/ 570 h 840"/>
              <a:gd name="T2" fmla="*/ 755 w 942"/>
              <a:gd name="T3" fmla="*/ 520 h 840"/>
              <a:gd name="T4" fmla="*/ 645 w 942"/>
              <a:gd name="T5" fmla="*/ 450 h 840"/>
              <a:gd name="T6" fmla="*/ 600 w 942"/>
              <a:gd name="T7" fmla="*/ 452 h 840"/>
              <a:gd name="T8" fmla="*/ 600 w 942"/>
              <a:gd name="T9" fmla="*/ 411 h 840"/>
              <a:gd name="T10" fmla="*/ 722 w 942"/>
              <a:gd name="T11" fmla="*/ 411 h 840"/>
              <a:gd name="T12" fmla="*/ 722 w 942"/>
              <a:gd name="T13" fmla="*/ 367 h 840"/>
              <a:gd name="T14" fmla="*/ 608 w 942"/>
              <a:gd name="T15" fmla="*/ 367 h 840"/>
              <a:gd name="T16" fmla="*/ 650 w 942"/>
              <a:gd name="T17" fmla="*/ 295 h 840"/>
              <a:gd name="T18" fmla="*/ 733 w 942"/>
              <a:gd name="T19" fmla="*/ 295 h 840"/>
              <a:gd name="T20" fmla="*/ 733 w 942"/>
              <a:gd name="T21" fmla="*/ 251 h 840"/>
              <a:gd name="T22" fmla="*/ 676 w 942"/>
              <a:gd name="T23" fmla="*/ 251 h 840"/>
              <a:gd name="T24" fmla="*/ 762 w 942"/>
              <a:gd name="T25" fmla="*/ 106 h 840"/>
              <a:gd name="T26" fmla="*/ 689 w 942"/>
              <a:gd name="T27" fmla="*/ 106 h 840"/>
              <a:gd name="T28" fmla="*/ 569 w 942"/>
              <a:gd name="T29" fmla="*/ 326 h 840"/>
              <a:gd name="T30" fmla="*/ 450 w 942"/>
              <a:gd name="T31" fmla="*/ 106 h 840"/>
              <a:gd name="T32" fmla="*/ 377 w 942"/>
              <a:gd name="T33" fmla="*/ 106 h 840"/>
              <a:gd name="T34" fmla="*/ 463 w 942"/>
              <a:gd name="T35" fmla="*/ 251 h 840"/>
              <a:gd name="T36" fmla="*/ 404 w 942"/>
              <a:gd name="T37" fmla="*/ 251 h 840"/>
              <a:gd name="T38" fmla="*/ 404 w 942"/>
              <a:gd name="T39" fmla="*/ 295 h 840"/>
              <a:gd name="T40" fmla="*/ 489 w 942"/>
              <a:gd name="T41" fmla="*/ 295 h 840"/>
              <a:gd name="T42" fmla="*/ 531 w 942"/>
              <a:gd name="T43" fmla="*/ 367 h 840"/>
              <a:gd name="T44" fmla="*/ 420 w 942"/>
              <a:gd name="T45" fmla="*/ 367 h 840"/>
              <a:gd name="T46" fmla="*/ 420 w 942"/>
              <a:gd name="T47" fmla="*/ 411 h 840"/>
              <a:gd name="T48" fmla="*/ 538 w 942"/>
              <a:gd name="T49" fmla="*/ 411 h 840"/>
              <a:gd name="T50" fmla="*/ 538 w 942"/>
              <a:gd name="T51" fmla="*/ 454 h 840"/>
              <a:gd name="T52" fmla="*/ 535 w 942"/>
              <a:gd name="T53" fmla="*/ 454 h 840"/>
              <a:gd name="T54" fmla="*/ 440 w 942"/>
              <a:gd name="T55" fmla="*/ 436 h 840"/>
              <a:gd name="T56" fmla="*/ 307 w 942"/>
              <a:gd name="T57" fmla="*/ 419 h 840"/>
              <a:gd name="T58" fmla="*/ 249 w 942"/>
              <a:gd name="T59" fmla="*/ 434 h 840"/>
              <a:gd name="T60" fmla="*/ 234 w 942"/>
              <a:gd name="T61" fmla="*/ 335 h 840"/>
              <a:gd name="T62" fmla="*/ 570 w 942"/>
              <a:gd name="T63" fmla="*/ 0 h 840"/>
              <a:gd name="T64" fmla="*/ 905 w 942"/>
              <a:gd name="T65" fmla="*/ 335 h 840"/>
              <a:gd name="T66" fmla="*/ 872 w 942"/>
              <a:gd name="T67" fmla="*/ 479 h 840"/>
              <a:gd name="T68" fmla="*/ 858 w 942"/>
              <a:gd name="T69" fmla="*/ 487 h 840"/>
              <a:gd name="T70" fmla="*/ 798 w 942"/>
              <a:gd name="T71" fmla="*/ 552 h 840"/>
              <a:gd name="T72" fmla="*/ 718 w 942"/>
              <a:gd name="T73" fmla="*/ 628 h 840"/>
              <a:gd name="T74" fmla="*/ 644 w 942"/>
              <a:gd name="T75" fmla="*/ 609 h 840"/>
              <a:gd name="T76" fmla="*/ 742 w 942"/>
              <a:gd name="T77" fmla="*/ 570 h 840"/>
              <a:gd name="T78" fmla="*/ 154 w 942"/>
              <a:gd name="T79" fmla="*/ 780 h 840"/>
              <a:gd name="T80" fmla="*/ 779 w 942"/>
              <a:gd name="T81" fmla="*/ 758 h 840"/>
              <a:gd name="T82" fmla="*/ 932 w 942"/>
              <a:gd name="T83" fmla="*/ 535 h 840"/>
              <a:gd name="T84" fmla="*/ 870 w 942"/>
              <a:gd name="T85" fmla="*/ 507 h 840"/>
              <a:gd name="T86" fmla="*/ 724 w 942"/>
              <a:gd name="T87" fmla="*/ 650 h 840"/>
              <a:gd name="T88" fmla="*/ 545 w 942"/>
              <a:gd name="T89" fmla="*/ 594 h 840"/>
              <a:gd name="T90" fmla="*/ 732 w 942"/>
              <a:gd name="T91" fmla="*/ 524 h 840"/>
              <a:gd name="T92" fmla="*/ 533 w 942"/>
              <a:gd name="T93" fmla="*/ 477 h 840"/>
              <a:gd name="T94" fmla="*/ 310 w 942"/>
              <a:gd name="T95" fmla="*/ 441 h 840"/>
              <a:gd name="T96" fmla="*/ 0 w 942"/>
              <a:gd name="T97" fmla="*/ 626 h 840"/>
              <a:gd name="T98" fmla="*/ 154 w 942"/>
              <a:gd name="T99" fmla="*/ 78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2" h="840">
                <a:moveTo>
                  <a:pt x="742" y="570"/>
                </a:moveTo>
                <a:cubicBezTo>
                  <a:pt x="753" y="556"/>
                  <a:pt x="758" y="539"/>
                  <a:pt x="755" y="520"/>
                </a:cubicBezTo>
                <a:cubicBezTo>
                  <a:pt x="745" y="450"/>
                  <a:pt x="670" y="450"/>
                  <a:pt x="645" y="450"/>
                </a:cubicBezTo>
                <a:cubicBezTo>
                  <a:pt x="631" y="450"/>
                  <a:pt x="615" y="451"/>
                  <a:pt x="600" y="452"/>
                </a:cubicBezTo>
                <a:lnTo>
                  <a:pt x="600" y="411"/>
                </a:lnTo>
                <a:lnTo>
                  <a:pt x="722" y="411"/>
                </a:lnTo>
                <a:lnTo>
                  <a:pt x="722" y="367"/>
                </a:lnTo>
                <a:lnTo>
                  <a:pt x="608" y="367"/>
                </a:lnTo>
                <a:lnTo>
                  <a:pt x="650" y="295"/>
                </a:lnTo>
                <a:lnTo>
                  <a:pt x="733" y="295"/>
                </a:lnTo>
                <a:lnTo>
                  <a:pt x="733" y="251"/>
                </a:lnTo>
                <a:lnTo>
                  <a:pt x="676" y="251"/>
                </a:lnTo>
                <a:lnTo>
                  <a:pt x="762" y="106"/>
                </a:lnTo>
                <a:lnTo>
                  <a:pt x="689" y="106"/>
                </a:lnTo>
                <a:lnTo>
                  <a:pt x="569" y="326"/>
                </a:lnTo>
                <a:lnTo>
                  <a:pt x="450" y="106"/>
                </a:lnTo>
                <a:lnTo>
                  <a:pt x="377" y="106"/>
                </a:lnTo>
                <a:lnTo>
                  <a:pt x="463" y="251"/>
                </a:lnTo>
                <a:lnTo>
                  <a:pt x="404" y="251"/>
                </a:lnTo>
                <a:lnTo>
                  <a:pt x="404" y="295"/>
                </a:lnTo>
                <a:lnTo>
                  <a:pt x="489" y="295"/>
                </a:lnTo>
                <a:lnTo>
                  <a:pt x="531" y="367"/>
                </a:lnTo>
                <a:lnTo>
                  <a:pt x="420" y="367"/>
                </a:lnTo>
                <a:lnTo>
                  <a:pt x="420" y="411"/>
                </a:lnTo>
                <a:lnTo>
                  <a:pt x="538" y="411"/>
                </a:lnTo>
                <a:lnTo>
                  <a:pt x="538" y="454"/>
                </a:lnTo>
                <a:cubicBezTo>
                  <a:pt x="537" y="454"/>
                  <a:pt x="536" y="454"/>
                  <a:pt x="535" y="454"/>
                </a:cubicBezTo>
                <a:cubicBezTo>
                  <a:pt x="504" y="451"/>
                  <a:pt x="472" y="443"/>
                  <a:pt x="440" y="436"/>
                </a:cubicBezTo>
                <a:cubicBezTo>
                  <a:pt x="393" y="424"/>
                  <a:pt x="348" y="413"/>
                  <a:pt x="307" y="419"/>
                </a:cubicBezTo>
                <a:cubicBezTo>
                  <a:pt x="287" y="421"/>
                  <a:pt x="268" y="427"/>
                  <a:pt x="249" y="434"/>
                </a:cubicBezTo>
                <a:cubicBezTo>
                  <a:pt x="239" y="403"/>
                  <a:pt x="234" y="370"/>
                  <a:pt x="234" y="335"/>
                </a:cubicBezTo>
                <a:cubicBezTo>
                  <a:pt x="234" y="150"/>
                  <a:pt x="384" y="0"/>
                  <a:pt x="570" y="0"/>
                </a:cubicBezTo>
                <a:cubicBezTo>
                  <a:pt x="755" y="0"/>
                  <a:pt x="905" y="150"/>
                  <a:pt x="905" y="335"/>
                </a:cubicBezTo>
                <a:cubicBezTo>
                  <a:pt x="905" y="387"/>
                  <a:pt x="893" y="436"/>
                  <a:pt x="872" y="479"/>
                </a:cubicBezTo>
                <a:cubicBezTo>
                  <a:pt x="867" y="482"/>
                  <a:pt x="863" y="484"/>
                  <a:pt x="858" y="487"/>
                </a:cubicBezTo>
                <a:cubicBezTo>
                  <a:pt x="835" y="501"/>
                  <a:pt x="817" y="526"/>
                  <a:pt x="798" y="552"/>
                </a:cubicBezTo>
                <a:cubicBezTo>
                  <a:pt x="774" y="585"/>
                  <a:pt x="749" y="619"/>
                  <a:pt x="718" y="628"/>
                </a:cubicBezTo>
                <a:cubicBezTo>
                  <a:pt x="700" y="633"/>
                  <a:pt x="673" y="623"/>
                  <a:pt x="644" y="609"/>
                </a:cubicBezTo>
                <a:cubicBezTo>
                  <a:pt x="686" y="604"/>
                  <a:pt x="723" y="594"/>
                  <a:pt x="742" y="570"/>
                </a:cubicBezTo>
                <a:close/>
                <a:moveTo>
                  <a:pt x="154" y="780"/>
                </a:moveTo>
                <a:cubicBezTo>
                  <a:pt x="321" y="683"/>
                  <a:pt x="559" y="840"/>
                  <a:pt x="779" y="758"/>
                </a:cubicBezTo>
                <a:cubicBezTo>
                  <a:pt x="864" y="727"/>
                  <a:pt x="907" y="635"/>
                  <a:pt x="932" y="535"/>
                </a:cubicBezTo>
                <a:cubicBezTo>
                  <a:pt x="942" y="495"/>
                  <a:pt x="922" y="475"/>
                  <a:pt x="870" y="507"/>
                </a:cubicBezTo>
                <a:cubicBezTo>
                  <a:pt x="824" y="535"/>
                  <a:pt x="790" y="632"/>
                  <a:pt x="724" y="650"/>
                </a:cubicBezTo>
                <a:cubicBezTo>
                  <a:pt x="673" y="664"/>
                  <a:pt x="607" y="606"/>
                  <a:pt x="545" y="594"/>
                </a:cubicBezTo>
                <a:cubicBezTo>
                  <a:pt x="624" y="587"/>
                  <a:pt x="742" y="591"/>
                  <a:pt x="732" y="524"/>
                </a:cubicBezTo>
                <a:cubicBezTo>
                  <a:pt x="721" y="446"/>
                  <a:pt x="603" y="483"/>
                  <a:pt x="533" y="477"/>
                </a:cubicBezTo>
                <a:cubicBezTo>
                  <a:pt x="453" y="469"/>
                  <a:pt x="373" y="433"/>
                  <a:pt x="310" y="441"/>
                </a:cubicBezTo>
                <a:cubicBezTo>
                  <a:pt x="188" y="457"/>
                  <a:pt x="83" y="591"/>
                  <a:pt x="0" y="626"/>
                </a:cubicBezTo>
                <a:lnTo>
                  <a:pt x="154" y="780"/>
                </a:lnTo>
                <a:close/>
              </a:path>
            </a:pathLst>
          </a:custGeom>
          <a:solidFill>
            <a:srgbClr val="C00000">
              <a:alpha val="70000"/>
            </a:srgbClr>
          </a:solidFill>
          <a:ln>
            <a:noFill/>
          </a:ln>
        </p:spPr>
      </p:sp>
      <p:sp>
        <p:nvSpPr>
          <p:cNvPr id="77" name="iconfont-10503-5122247">
            <a:extLst>
              <a:ext uri="{FF2B5EF4-FFF2-40B4-BE49-F238E27FC236}">
                <a16:creationId xmlns:a16="http://schemas.microsoft.com/office/drawing/2014/main" id="{6D500E94-53B9-4FD2-A0BC-F215CFE0737E}"/>
              </a:ext>
            </a:extLst>
          </p:cNvPr>
          <p:cNvSpPr>
            <a:spLocks noChangeAspect="1"/>
          </p:cNvSpPr>
          <p:nvPr/>
        </p:nvSpPr>
        <p:spPr bwMode="auto">
          <a:xfrm>
            <a:off x="2698803" y="4942909"/>
            <a:ext cx="604476" cy="557113"/>
          </a:xfrm>
          <a:custGeom>
            <a:avLst/>
            <a:gdLst>
              <a:gd name="connsiteX0" fmla="*/ 0 w 437473"/>
              <a:gd name="connsiteY0" fmla="*/ 417433 h 441243"/>
              <a:gd name="connsiteX1" fmla="*/ 437473 w 437473"/>
              <a:gd name="connsiteY1" fmla="*/ 417433 h 441243"/>
              <a:gd name="connsiteX2" fmla="*/ 437473 w 437473"/>
              <a:gd name="connsiteY2" fmla="*/ 441243 h 441243"/>
              <a:gd name="connsiteX3" fmla="*/ 0 w 437473"/>
              <a:gd name="connsiteY3" fmla="*/ 441243 h 441243"/>
              <a:gd name="connsiteX4" fmla="*/ 293257 w 437473"/>
              <a:gd name="connsiteY4" fmla="*/ 324284 h 441243"/>
              <a:gd name="connsiteX5" fmla="*/ 335553 w 437473"/>
              <a:gd name="connsiteY5" fmla="*/ 324284 h 441243"/>
              <a:gd name="connsiteX6" fmla="*/ 335553 w 437473"/>
              <a:gd name="connsiteY6" fmla="*/ 348094 h 441243"/>
              <a:gd name="connsiteX7" fmla="*/ 293257 w 437473"/>
              <a:gd name="connsiteY7" fmla="*/ 348094 h 441243"/>
              <a:gd name="connsiteX8" fmla="*/ 347889 w 437473"/>
              <a:gd name="connsiteY8" fmla="*/ 324141 h 441243"/>
              <a:gd name="connsiteX9" fmla="*/ 369322 w 437473"/>
              <a:gd name="connsiteY9" fmla="*/ 324141 h 441243"/>
              <a:gd name="connsiteX10" fmla="*/ 369322 w 437473"/>
              <a:gd name="connsiteY10" fmla="*/ 347951 h 441243"/>
              <a:gd name="connsiteX11" fmla="*/ 347889 w 437473"/>
              <a:gd name="connsiteY11" fmla="*/ 347951 h 441243"/>
              <a:gd name="connsiteX12" fmla="*/ 83923 w 437473"/>
              <a:gd name="connsiteY12" fmla="*/ 283759 h 441243"/>
              <a:gd name="connsiteX13" fmla="*/ 158178 w 437473"/>
              <a:gd name="connsiteY13" fmla="*/ 283759 h 441243"/>
              <a:gd name="connsiteX14" fmla="*/ 158178 w 437473"/>
              <a:gd name="connsiteY14" fmla="*/ 307569 h 441243"/>
              <a:gd name="connsiteX15" fmla="*/ 83923 w 437473"/>
              <a:gd name="connsiteY15" fmla="*/ 307569 h 441243"/>
              <a:gd name="connsiteX16" fmla="*/ 179898 w 437473"/>
              <a:gd name="connsiteY16" fmla="*/ 283568 h 441243"/>
              <a:gd name="connsiteX17" fmla="*/ 217525 w 437473"/>
              <a:gd name="connsiteY17" fmla="*/ 283568 h 441243"/>
              <a:gd name="connsiteX18" fmla="*/ 217525 w 437473"/>
              <a:gd name="connsiteY18" fmla="*/ 307378 h 441243"/>
              <a:gd name="connsiteX19" fmla="*/ 179898 w 437473"/>
              <a:gd name="connsiteY19" fmla="*/ 307378 h 441243"/>
              <a:gd name="connsiteX20" fmla="*/ 293257 w 437473"/>
              <a:gd name="connsiteY20" fmla="*/ 248805 h 441243"/>
              <a:gd name="connsiteX21" fmla="*/ 335553 w 437473"/>
              <a:gd name="connsiteY21" fmla="*/ 248805 h 441243"/>
              <a:gd name="connsiteX22" fmla="*/ 335553 w 437473"/>
              <a:gd name="connsiteY22" fmla="*/ 272616 h 441243"/>
              <a:gd name="connsiteX23" fmla="*/ 293257 w 437473"/>
              <a:gd name="connsiteY23" fmla="*/ 272616 h 441243"/>
              <a:gd name="connsiteX24" fmla="*/ 347889 w 437473"/>
              <a:gd name="connsiteY24" fmla="*/ 248662 h 441243"/>
              <a:gd name="connsiteX25" fmla="*/ 369322 w 437473"/>
              <a:gd name="connsiteY25" fmla="*/ 248662 h 441243"/>
              <a:gd name="connsiteX26" fmla="*/ 369322 w 437473"/>
              <a:gd name="connsiteY26" fmla="*/ 272473 h 441243"/>
              <a:gd name="connsiteX27" fmla="*/ 347889 w 437473"/>
              <a:gd name="connsiteY27" fmla="*/ 272473 h 441243"/>
              <a:gd name="connsiteX28" fmla="*/ 83923 w 437473"/>
              <a:gd name="connsiteY28" fmla="*/ 207852 h 441243"/>
              <a:gd name="connsiteX29" fmla="*/ 158178 w 437473"/>
              <a:gd name="connsiteY29" fmla="*/ 207852 h 441243"/>
              <a:gd name="connsiteX30" fmla="*/ 158178 w 437473"/>
              <a:gd name="connsiteY30" fmla="*/ 231662 h 441243"/>
              <a:gd name="connsiteX31" fmla="*/ 83923 w 437473"/>
              <a:gd name="connsiteY31" fmla="*/ 231662 h 441243"/>
              <a:gd name="connsiteX32" fmla="*/ 179898 w 437473"/>
              <a:gd name="connsiteY32" fmla="*/ 207709 h 441243"/>
              <a:gd name="connsiteX33" fmla="*/ 217525 w 437473"/>
              <a:gd name="connsiteY33" fmla="*/ 207709 h 441243"/>
              <a:gd name="connsiteX34" fmla="*/ 217525 w 437473"/>
              <a:gd name="connsiteY34" fmla="*/ 231519 h 441243"/>
              <a:gd name="connsiteX35" fmla="*/ 179898 w 437473"/>
              <a:gd name="connsiteY35" fmla="*/ 231519 h 441243"/>
              <a:gd name="connsiteX36" fmla="*/ 293257 w 437473"/>
              <a:gd name="connsiteY36" fmla="*/ 174517 h 441243"/>
              <a:gd name="connsiteX37" fmla="*/ 335553 w 437473"/>
              <a:gd name="connsiteY37" fmla="*/ 174517 h 441243"/>
              <a:gd name="connsiteX38" fmla="*/ 335553 w 437473"/>
              <a:gd name="connsiteY38" fmla="*/ 198328 h 441243"/>
              <a:gd name="connsiteX39" fmla="*/ 293257 w 437473"/>
              <a:gd name="connsiteY39" fmla="*/ 198328 h 441243"/>
              <a:gd name="connsiteX40" fmla="*/ 347889 w 437473"/>
              <a:gd name="connsiteY40" fmla="*/ 174470 h 441243"/>
              <a:gd name="connsiteX41" fmla="*/ 369322 w 437473"/>
              <a:gd name="connsiteY41" fmla="*/ 174470 h 441243"/>
              <a:gd name="connsiteX42" fmla="*/ 369322 w 437473"/>
              <a:gd name="connsiteY42" fmla="*/ 198280 h 441243"/>
              <a:gd name="connsiteX43" fmla="*/ 347889 w 437473"/>
              <a:gd name="connsiteY43" fmla="*/ 198280 h 441243"/>
              <a:gd name="connsiteX44" fmla="*/ 83923 w 437473"/>
              <a:gd name="connsiteY44" fmla="*/ 127468 h 441243"/>
              <a:gd name="connsiteX45" fmla="*/ 158178 w 437473"/>
              <a:gd name="connsiteY45" fmla="*/ 127468 h 441243"/>
              <a:gd name="connsiteX46" fmla="*/ 158178 w 437473"/>
              <a:gd name="connsiteY46" fmla="*/ 151278 h 441243"/>
              <a:gd name="connsiteX47" fmla="*/ 83923 w 437473"/>
              <a:gd name="connsiteY47" fmla="*/ 151278 h 441243"/>
              <a:gd name="connsiteX48" fmla="*/ 179898 w 437473"/>
              <a:gd name="connsiteY48" fmla="*/ 127373 h 441243"/>
              <a:gd name="connsiteX49" fmla="*/ 217525 w 437473"/>
              <a:gd name="connsiteY49" fmla="*/ 127373 h 441243"/>
              <a:gd name="connsiteX50" fmla="*/ 217525 w 437473"/>
              <a:gd name="connsiteY50" fmla="*/ 151183 h 441243"/>
              <a:gd name="connsiteX51" fmla="*/ 179898 w 437473"/>
              <a:gd name="connsiteY51" fmla="*/ 151183 h 441243"/>
              <a:gd name="connsiteX52" fmla="*/ 86342 w 437473"/>
              <a:gd name="connsiteY52" fmla="*/ 0 h 441243"/>
              <a:gd name="connsiteX53" fmla="*/ 221356 w 437473"/>
              <a:gd name="connsiteY53" fmla="*/ 0 h 441243"/>
              <a:gd name="connsiteX54" fmla="*/ 261027 w 437473"/>
              <a:gd name="connsiteY54" fmla="*/ 14667 h 441243"/>
              <a:gd name="connsiteX55" fmla="*/ 278124 w 437473"/>
              <a:gd name="connsiteY55" fmla="*/ 51762 h 441243"/>
              <a:gd name="connsiteX56" fmla="*/ 278124 w 437473"/>
              <a:gd name="connsiteY56" fmla="*/ 95477 h 441243"/>
              <a:gd name="connsiteX57" fmla="*/ 357036 w 437473"/>
              <a:gd name="connsiteY57" fmla="*/ 95477 h 441243"/>
              <a:gd name="connsiteX58" fmla="*/ 408756 w 437473"/>
              <a:gd name="connsiteY58" fmla="*/ 147192 h 441243"/>
              <a:gd name="connsiteX59" fmla="*/ 408756 w 437473"/>
              <a:gd name="connsiteY59" fmla="*/ 393242 h 441243"/>
              <a:gd name="connsiteX60" fmla="*/ 384944 w 437473"/>
              <a:gd name="connsiteY60" fmla="*/ 393242 h 441243"/>
              <a:gd name="connsiteX61" fmla="*/ 384944 w 437473"/>
              <a:gd name="connsiteY61" fmla="*/ 147145 h 441243"/>
              <a:gd name="connsiteX62" fmla="*/ 357036 w 437473"/>
              <a:gd name="connsiteY62" fmla="*/ 119239 h 441243"/>
              <a:gd name="connsiteX63" fmla="*/ 278171 w 437473"/>
              <a:gd name="connsiteY63" fmla="*/ 119239 h 441243"/>
              <a:gd name="connsiteX64" fmla="*/ 278171 w 437473"/>
              <a:gd name="connsiteY64" fmla="*/ 397576 h 441243"/>
              <a:gd name="connsiteX65" fmla="*/ 254359 w 437473"/>
              <a:gd name="connsiteY65" fmla="*/ 397576 h 441243"/>
              <a:gd name="connsiteX66" fmla="*/ 254359 w 437473"/>
              <a:gd name="connsiteY66" fmla="*/ 51762 h 441243"/>
              <a:gd name="connsiteX67" fmla="*/ 221404 w 437473"/>
              <a:gd name="connsiteY67" fmla="*/ 23857 h 441243"/>
              <a:gd name="connsiteX68" fmla="*/ 86342 w 437473"/>
              <a:gd name="connsiteY68" fmla="*/ 23857 h 441243"/>
              <a:gd name="connsiteX69" fmla="*/ 53005 w 437473"/>
              <a:gd name="connsiteY69" fmla="*/ 51762 h 441243"/>
              <a:gd name="connsiteX70" fmla="*/ 53005 w 437473"/>
              <a:gd name="connsiteY70" fmla="*/ 397481 h 441243"/>
              <a:gd name="connsiteX71" fmla="*/ 29193 w 437473"/>
              <a:gd name="connsiteY71" fmla="*/ 397481 h 441243"/>
              <a:gd name="connsiteX72" fmla="*/ 29193 w 437473"/>
              <a:gd name="connsiteY72" fmla="*/ 51715 h 441243"/>
              <a:gd name="connsiteX73" fmla="*/ 86342 w 437473"/>
              <a:gd name="connsiteY73" fmla="*/ 0 h 44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7473" h="441243">
                <a:moveTo>
                  <a:pt x="0" y="417433"/>
                </a:moveTo>
                <a:lnTo>
                  <a:pt x="437473" y="417433"/>
                </a:lnTo>
                <a:lnTo>
                  <a:pt x="437473" y="441243"/>
                </a:lnTo>
                <a:lnTo>
                  <a:pt x="0" y="441243"/>
                </a:lnTo>
                <a:close/>
                <a:moveTo>
                  <a:pt x="293257" y="324284"/>
                </a:moveTo>
                <a:lnTo>
                  <a:pt x="335553" y="324284"/>
                </a:lnTo>
                <a:lnTo>
                  <a:pt x="335553" y="348094"/>
                </a:lnTo>
                <a:lnTo>
                  <a:pt x="293257" y="348094"/>
                </a:lnTo>
                <a:close/>
                <a:moveTo>
                  <a:pt x="347889" y="324141"/>
                </a:moveTo>
                <a:lnTo>
                  <a:pt x="369322" y="324141"/>
                </a:lnTo>
                <a:lnTo>
                  <a:pt x="369322" y="347951"/>
                </a:lnTo>
                <a:lnTo>
                  <a:pt x="347889" y="347951"/>
                </a:lnTo>
                <a:close/>
                <a:moveTo>
                  <a:pt x="83923" y="283759"/>
                </a:moveTo>
                <a:lnTo>
                  <a:pt x="158178" y="283759"/>
                </a:lnTo>
                <a:lnTo>
                  <a:pt x="158178" y="307569"/>
                </a:lnTo>
                <a:lnTo>
                  <a:pt x="83923" y="307569"/>
                </a:lnTo>
                <a:close/>
                <a:moveTo>
                  <a:pt x="179898" y="283568"/>
                </a:moveTo>
                <a:lnTo>
                  <a:pt x="217525" y="283568"/>
                </a:lnTo>
                <a:lnTo>
                  <a:pt x="217525" y="307378"/>
                </a:lnTo>
                <a:lnTo>
                  <a:pt x="179898" y="307378"/>
                </a:lnTo>
                <a:close/>
                <a:moveTo>
                  <a:pt x="293257" y="248805"/>
                </a:moveTo>
                <a:lnTo>
                  <a:pt x="335553" y="248805"/>
                </a:lnTo>
                <a:lnTo>
                  <a:pt x="335553" y="272616"/>
                </a:lnTo>
                <a:lnTo>
                  <a:pt x="293257" y="272616"/>
                </a:lnTo>
                <a:close/>
                <a:moveTo>
                  <a:pt x="347889" y="248662"/>
                </a:moveTo>
                <a:lnTo>
                  <a:pt x="369322" y="248662"/>
                </a:lnTo>
                <a:lnTo>
                  <a:pt x="369322" y="272473"/>
                </a:lnTo>
                <a:lnTo>
                  <a:pt x="347889" y="272473"/>
                </a:lnTo>
                <a:close/>
                <a:moveTo>
                  <a:pt x="83923" y="207852"/>
                </a:moveTo>
                <a:lnTo>
                  <a:pt x="158178" y="207852"/>
                </a:lnTo>
                <a:lnTo>
                  <a:pt x="158178" y="231662"/>
                </a:lnTo>
                <a:lnTo>
                  <a:pt x="83923" y="231662"/>
                </a:lnTo>
                <a:close/>
                <a:moveTo>
                  <a:pt x="179898" y="207709"/>
                </a:moveTo>
                <a:lnTo>
                  <a:pt x="217525" y="207709"/>
                </a:lnTo>
                <a:lnTo>
                  <a:pt x="217525" y="231519"/>
                </a:lnTo>
                <a:lnTo>
                  <a:pt x="179898" y="231519"/>
                </a:lnTo>
                <a:close/>
                <a:moveTo>
                  <a:pt x="293257" y="174517"/>
                </a:moveTo>
                <a:lnTo>
                  <a:pt x="335553" y="174517"/>
                </a:lnTo>
                <a:lnTo>
                  <a:pt x="335553" y="198328"/>
                </a:lnTo>
                <a:lnTo>
                  <a:pt x="293257" y="198328"/>
                </a:lnTo>
                <a:close/>
                <a:moveTo>
                  <a:pt x="347889" y="174470"/>
                </a:moveTo>
                <a:lnTo>
                  <a:pt x="369322" y="174470"/>
                </a:lnTo>
                <a:lnTo>
                  <a:pt x="369322" y="198280"/>
                </a:lnTo>
                <a:lnTo>
                  <a:pt x="347889" y="198280"/>
                </a:lnTo>
                <a:close/>
                <a:moveTo>
                  <a:pt x="83923" y="127468"/>
                </a:moveTo>
                <a:lnTo>
                  <a:pt x="158178" y="127468"/>
                </a:lnTo>
                <a:lnTo>
                  <a:pt x="158178" y="151278"/>
                </a:lnTo>
                <a:lnTo>
                  <a:pt x="83923" y="151278"/>
                </a:lnTo>
                <a:close/>
                <a:moveTo>
                  <a:pt x="179898" y="127373"/>
                </a:moveTo>
                <a:lnTo>
                  <a:pt x="217525" y="127373"/>
                </a:lnTo>
                <a:lnTo>
                  <a:pt x="217525" y="151183"/>
                </a:lnTo>
                <a:lnTo>
                  <a:pt x="179898" y="151183"/>
                </a:lnTo>
                <a:close/>
                <a:moveTo>
                  <a:pt x="86342" y="0"/>
                </a:moveTo>
                <a:lnTo>
                  <a:pt x="221356" y="0"/>
                </a:lnTo>
                <a:cubicBezTo>
                  <a:pt x="236310" y="0"/>
                  <a:pt x="250359" y="5238"/>
                  <a:pt x="261027" y="14667"/>
                </a:cubicBezTo>
                <a:cubicBezTo>
                  <a:pt x="272028" y="24524"/>
                  <a:pt x="278124" y="37667"/>
                  <a:pt x="278124" y="51762"/>
                </a:cubicBezTo>
                <a:lnTo>
                  <a:pt x="278124" y="95477"/>
                </a:lnTo>
                <a:lnTo>
                  <a:pt x="357036" y="95477"/>
                </a:lnTo>
                <a:cubicBezTo>
                  <a:pt x="385563" y="95477"/>
                  <a:pt x="408756" y="118668"/>
                  <a:pt x="408756" y="147192"/>
                </a:cubicBezTo>
                <a:lnTo>
                  <a:pt x="408756" y="393242"/>
                </a:lnTo>
                <a:lnTo>
                  <a:pt x="384944" y="393242"/>
                </a:lnTo>
                <a:lnTo>
                  <a:pt x="384944" y="147145"/>
                </a:lnTo>
                <a:cubicBezTo>
                  <a:pt x="384944" y="131763"/>
                  <a:pt x="372467" y="119239"/>
                  <a:pt x="357036" y="119239"/>
                </a:cubicBezTo>
                <a:lnTo>
                  <a:pt x="278171" y="119239"/>
                </a:lnTo>
                <a:lnTo>
                  <a:pt x="278171" y="397576"/>
                </a:lnTo>
                <a:lnTo>
                  <a:pt x="254359" y="397576"/>
                </a:lnTo>
                <a:lnTo>
                  <a:pt x="254359" y="51762"/>
                </a:lnTo>
                <a:cubicBezTo>
                  <a:pt x="254359" y="36429"/>
                  <a:pt x="239596" y="23857"/>
                  <a:pt x="221404" y="23857"/>
                </a:cubicBezTo>
                <a:lnTo>
                  <a:pt x="86342" y="23857"/>
                </a:lnTo>
                <a:cubicBezTo>
                  <a:pt x="67959" y="23857"/>
                  <a:pt x="53005" y="36381"/>
                  <a:pt x="53005" y="51762"/>
                </a:cubicBezTo>
                <a:lnTo>
                  <a:pt x="53005" y="397481"/>
                </a:lnTo>
                <a:lnTo>
                  <a:pt x="29193" y="397481"/>
                </a:lnTo>
                <a:lnTo>
                  <a:pt x="29193" y="51715"/>
                </a:lnTo>
                <a:cubicBezTo>
                  <a:pt x="29193" y="23191"/>
                  <a:pt x="54862" y="0"/>
                  <a:pt x="86342" y="0"/>
                </a:cubicBezTo>
                <a:close/>
              </a:path>
            </a:pathLst>
          </a:custGeom>
          <a:solidFill>
            <a:srgbClr val="C00000">
              <a:alpha val="70000"/>
            </a:srgbClr>
          </a:solidFill>
          <a:ln>
            <a:noFill/>
          </a:ln>
        </p:spPr>
      </p:sp>
      <p:sp>
        <p:nvSpPr>
          <p:cNvPr id="78" name="users-group_32441">
            <a:extLst>
              <a:ext uri="{FF2B5EF4-FFF2-40B4-BE49-F238E27FC236}">
                <a16:creationId xmlns:a16="http://schemas.microsoft.com/office/drawing/2014/main" id="{18AA60B2-FFB0-4CFB-9E2C-E9703867A4B9}"/>
              </a:ext>
            </a:extLst>
          </p:cNvPr>
          <p:cNvSpPr>
            <a:spLocks noChangeAspect="1"/>
          </p:cNvSpPr>
          <p:nvPr/>
        </p:nvSpPr>
        <p:spPr bwMode="auto">
          <a:xfrm>
            <a:off x="3831326" y="2599745"/>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79" name="users-group_32441">
            <a:extLst>
              <a:ext uri="{FF2B5EF4-FFF2-40B4-BE49-F238E27FC236}">
                <a16:creationId xmlns:a16="http://schemas.microsoft.com/office/drawing/2014/main" id="{A3DD8B8D-58B1-418D-996B-37A6106A1074}"/>
              </a:ext>
            </a:extLst>
          </p:cNvPr>
          <p:cNvSpPr>
            <a:spLocks noChangeAspect="1"/>
          </p:cNvSpPr>
          <p:nvPr/>
        </p:nvSpPr>
        <p:spPr bwMode="auto">
          <a:xfrm>
            <a:off x="4994379" y="1013497"/>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80" name="users-group_32441">
            <a:extLst>
              <a:ext uri="{FF2B5EF4-FFF2-40B4-BE49-F238E27FC236}">
                <a16:creationId xmlns:a16="http://schemas.microsoft.com/office/drawing/2014/main" id="{2C7593BC-EDB6-40BE-8B49-B33A8E58CC5A}"/>
              </a:ext>
            </a:extLst>
          </p:cNvPr>
          <p:cNvSpPr>
            <a:spLocks noChangeAspect="1"/>
          </p:cNvSpPr>
          <p:nvPr/>
        </p:nvSpPr>
        <p:spPr bwMode="auto">
          <a:xfrm>
            <a:off x="4994378" y="1948737"/>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85" name="users-group_32441">
            <a:extLst>
              <a:ext uri="{FF2B5EF4-FFF2-40B4-BE49-F238E27FC236}">
                <a16:creationId xmlns:a16="http://schemas.microsoft.com/office/drawing/2014/main" id="{A15C755B-D379-4FCF-A581-379C3FDB7077}"/>
              </a:ext>
            </a:extLst>
          </p:cNvPr>
          <p:cNvSpPr>
            <a:spLocks noChangeAspect="1"/>
          </p:cNvSpPr>
          <p:nvPr/>
        </p:nvSpPr>
        <p:spPr bwMode="auto">
          <a:xfrm>
            <a:off x="4994377" y="3007111"/>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91" name="users-group_32441">
            <a:extLst>
              <a:ext uri="{FF2B5EF4-FFF2-40B4-BE49-F238E27FC236}">
                <a16:creationId xmlns:a16="http://schemas.microsoft.com/office/drawing/2014/main" id="{BCCEA0C1-E07D-4DF1-9A2C-D15D3DE6FE29}"/>
              </a:ext>
            </a:extLst>
          </p:cNvPr>
          <p:cNvSpPr>
            <a:spLocks noChangeAspect="1"/>
          </p:cNvSpPr>
          <p:nvPr/>
        </p:nvSpPr>
        <p:spPr bwMode="auto">
          <a:xfrm>
            <a:off x="3762346" y="4427327"/>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92" name="users-group_32441">
            <a:extLst>
              <a:ext uri="{FF2B5EF4-FFF2-40B4-BE49-F238E27FC236}">
                <a16:creationId xmlns:a16="http://schemas.microsoft.com/office/drawing/2014/main" id="{B358FAE8-6969-448E-AD9A-853511E3FAA2}"/>
              </a:ext>
            </a:extLst>
          </p:cNvPr>
          <p:cNvSpPr>
            <a:spLocks noChangeAspect="1"/>
          </p:cNvSpPr>
          <p:nvPr/>
        </p:nvSpPr>
        <p:spPr bwMode="auto">
          <a:xfrm>
            <a:off x="3762345" y="5500022"/>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96" name="users-group_32441">
            <a:extLst>
              <a:ext uri="{FF2B5EF4-FFF2-40B4-BE49-F238E27FC236}">
                <a16:creationId xmlns:a16="http://schemas.microsoft.com/office/drawing/2014/main" id="{9BEF0135-D576-4DCA-AC78-CE432D27295F}"/>
              </a:ext>
            </a:extLst>
          </p:cNvPr>
          <p:cNvSpPr>
            <a:spLocks noChangeAspect="1"/>
          </p:cNvSpPr>
          <p:nvPr/>
        </p:nvSpPr>
        <p:spPr bwMode="auto">
          <a:xfrm>
            <a:off x="4925398" y="3913775"/>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97" name="users-group_32441">
            <a:extLst>
              <a:ext uri="{FF2B5EF4-FFF2-40B4-BE49-F238E27FC236}">
                <a16:creationId xmlns:a16="http://schemas.microsoft.com/office/drawing/2014/main" id="{42ADA38E-A0B7-4C30-AF58-33B7217F730D}"/>
              </a:ext>
            </a:extLst>
          </p:cNvPr>
          <p:cNvSpPr>
            <a:spLocks noChangeAspect="1"/>
          </p:cNvSpPr>
          <p:nvPr/>
        </p:nvSpPr>
        <p:spPr bwMode="auto">
          <a:xfrm>
            <a:off x="4925397" y="4849015"/>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98" name="users-group_32441">
            <a:extLst>
              <a:ext uri="{FF2B5EF4-FFF2-40B4-BE49-F238E27FC236}">
                <a16:creationId xmlns:a16="http://schemas.microsoft.com/office/drawing/2014/main" id="{E03898BD-60B1-42E8-AF80-E8443DC47D4D}"/>
              </a:ext>
            </a:extLst>
          </p:cNvPr>
          <p:cNvSpPr>
            <a:spLocks noChangeAspect="1"/>
          </p:cNvSpPr>
          <p:nvPr/>
        </p:nvSpPr>
        <p:spPr bwMode="auto">
          <a:xfrm>
            <a:off x="4925396" y="5907389"/>
            <a:ext cx="609685" cy="50982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65000"/>
            </a:schemeClr>
          </a:solidFill>
          <a:ln>
            <a:noFill/>
          </a:ln>
        </p:spPr>
      </p:sp>
      <p:sp>
        <p:nvSpPr>
          <p:cNvPr id="99" name="money-bank_71090">
            <a:extLst>
              <a:ext uri="{FF2B5EF4-FFF2-40B4-BE49-F238E27FC236}">
                <a16:creationId xmlns:a16="http://schemas.microsoft.com/office/drawing/2014/main" id="{5061A55B-B4EC-4248-875F-19A4FDA97F44}"/>
              </a:ext>
            </a:extLst>
          </p:cNvPr>
          <p:cNvSpPr>
            <a:spLocks noChangeAspect="1"/>
          </p:cNvSpPr>
          <p:nvPr/>
        </p:nvSpPr>
        <p:spPr bwMode="auto">
          <a:xfrm>
            <a:off x="6590345" y="3647976"/>
            <a:ext cx="609685" cy="540353"/>
          </a:xfrm>
          <a:custGeom>
            <a:avLst/>
            <a:gdLst>
              <a:gd name="connsiteX0" fmla="*/ 0 w 608697"/>
              <a:gd name="connsiteY0" fmla="*/ 552985 h 590385"/>
              <a:gd name="connsiteX1" fmla="*/ 608697 w 608697"/>
              <a:gd name="connsiteY1" fmla="*/ 552985 h 590385"/>
              <a:gd name="connsiteX2" fmla="*/ 608697 w 608697"/>
              <a:gd name="connsiteY2" fmla="*/ 590385 h 590385"/>
              <a:gd name="connsiteX3" fmla="*/ 0 w 608697"/>
              <a:gd name="connsiteY3" fmla="*/ 590385 h 590385"/>
              <a:gd name="connsiteX4" fmla="*/ 50031 w 608697"/>
              <a:gd name="connsiteY4" fmla="*/ 495192 h 590385"/>
              <a:gd name="connsiteX5" fmla="*/ 558666 w 608697"/>
              <a:gd name="connsiteY5" fmla="*/ 495192 h 590385"/>
              <a:gd name="connsiteX6" fmla="*/ 558666 w 608697"/>
              <a:gd name="connsiteY6" fmla="*/ 532592 h 590385"/>
              <a:gd name="connsiteX7" fmla="*/ 50031 w 608697"/>
              <a:gd name="connsiteY7" fmla="*/ 532592 h 590385"/>
              <a:gd name="connsiteX8" fmla="*/ 317441 w 608697"/>
              <a:gd name="connsiteY8" fmla="*/ 352934 h 590385"/>
              <a:gd name="connsiteX9" fmla="*/ 317441 w 608697"/>
              <a:gd name="connsiteY9" fmla="*/ 384587 h 590385"/>
              <a:gd name="connsiteX10" fmla="*/ 338404 w 608697"/>
              <a:gd name="connsiteY10" fmla="*/ 369096 h 590385"/>
              <a:gd name="connsiteX11" fmla="*/ 333257 w 608697"/>
              <a:gd name="connsiteY11" fmla="*/ 358446 h 590385"/>
              <a:gd name="connsiteX12" fmla="*/ 317441 w 608697"/>
              <a:gd name="connsiteY12" fmla="*/ 352934 h 590385"/>
              <a:gd name="connsiteX13" fmla="*/ 290658 w 608697"/>
              <a:gd name="connsiteY13" fmla="*/ 283447 h 590385"/>
              <a:gd name="connsiteX14" fmla="*/ 273648 w 608697"/>
              <a:gd name="connsiteY14" fmla="*/ 288958 h 590385"/>
              <a:gd name="connsiteX15" fmla="*/ 268948 w 608697"/>
              <a:gd name="connsiteY15" fmla="*/ 299311 h 590385"/>
              <a:gd name="connsiteX16" fmla="*/ 274319 w 608697"/>
              <a:gd name="connsiteY16" fmla="*/ 310035 h 590385"/>
              <a:gd name="connsiteX17" fmla="*/ 290658 w 608697"/>
              <a:gd name="connsiteY17" fmla="*/ 315770 h 590385"/>
              <a:gd name="connsiteX18" fmla="*/ 290658 w 608697"/>
              <a:gd name="connsiteY18" fmla="*/ 233324 h 590385"/>
              <a:gd name="connsiteX19" fmla="*/ 317441 w 608697"/>
              <a:gd name="connsiteY19" fmla="*/ 233324 h 590385"/>
              <a:gd name="connsiteX20" fmla="*/ 317441 w 608697"/>
              <a:gd name="connsiteY20" fmla="*/ 250156 h 590385"/>
              <a:gd name="connsiteX21" fmla="*/ 342508 w 608697"/>
              <a:gd name="connsiteY21" fmla="*/ 252911 h 590385"/>
              <a:gd name="connsiteX22" fmla="*/ 365859 w 608697"/>
              <a:gd name="connsiteY22" fmla="*/ 258721 h 590385"/>
              <a:gd name="connsiteX23" fmla="*/ 365859 w 608697"/>
              <a:gd name="connsiteY23" fmla="*/ 292012 h 590385"/>
              <a:gd name="connsiteX24" fmla="*/ 317441 w 608697"/>
              <a:gd name="connsiteY24" fmla="*/ 282628 h 590385"/>
              <a:gd name="connsiteX25" fmla="*/ 317441 w 608697"/>
              <a:gd name="connsiteY25" fmla="*/ 319941 h 590385"/>
              <a:gd name="connsiteX26" fmla="*/ 338479 w 608697"/>
              <a:gd name="connsiteY26" fmla="*/ 324409 h 590385"/>
              <a:gd name="connsiteX27" fmla="*/ 356981 w 608697"/>
              <a:gd name="connsiteY27" fmla="*/ 332527 h 590385"/>
              <a:gd name="connsiteX28" fmla="*/ 370335 w 608697"/>
              <a:gd name="connsiteY28" fmla="*/ 346380 h 590385"/>
              <a:gd name="connsiteX29" fmla="*/ 375408 w 608697"/>
              <a:gd name="connsiteY29" fmla="*/ 368425 h 590385"/>
              <a:gd name="connsiteX30" fmla="*/ 360338 w 608697"/>
              <a:gd name="connsiteY30" fmla="*/ 402238 h 590385"/>
              <a:gd name="connsiteX31" fmla="*/ 317441 w 608697"/>
              <a:gd name="connsiteY31" fmla="*/ 417506 h 590385"/>
              <a:gd name="connsiteX32" fmla="*/ 317441 w 608697"/>
              <a:gd name="connsiteY32" fmla="*/ 434859 h 590385"/>
              <a:gd name="connsiteX33" fmla="*/ 290658 w 608697"/>
              <a:gd name="connsiteY33" fmla="*/ 434859 h 590385"/>
              <a:gd name="connsiteX34" fmla="*/ 290658 w 608697"/>
              <a:gd name="connsiteY34" fmla="*/ 418400 h 590385"/>
              <a:gd name="connsiteX35" fmla="*/ 259623 w 608697"/>
              <a:gd name="connsiteY35" fmla="*/ 415420 h 590385"/>
              <a:gd name="connsiteX36" fmla="*/ 235451 w 608697"/>
              <a:gd name="connsiteY36" fmla="*/ 408643 h 590385"/>
              <a:gd name="connsiteX37" fmla="*/ 235451 w 608697"/>
              <a:gd name="connsiteY37" fmla="*/ 375650 h 590385"/>
              <a:gd name="connsiteX38" fmla="*/ 248208 w 608697"/>
              <a:gd name="connsiteY38" fmla="*/ 379746 h 590385"/>
              <a:gd name="connsiteX39" fmla="*/ 261040 w 608697"/>
              <a:gd name="connsiteY39" fmla="*/ 382800 h 590385"/>
              <a:gd name="connsiteX40" fmla="*/ 274842 w 608697"/>
              <a:gd name="connsiteY40" fmla="*/ 384810 h 590385"/>
              <a:gd name="connsiteX41" fmla="*/ 290658 w 608697"/>
              <a:gd name="connsiteY41" fmla="*/ 385779 h 590385"/>
              <a:gd name="connsiteX42" fmla="*/ 290658 w 608697"/>
              <a:gd name="connsiteY42" fmla="*/ 348912 h 590385"/>
              <a:gd name="connsiteX43" fmla="*/ 269619 w 608697"/>
              <a:gd name="connsiteY43" fmla="*/ 344816 h 590385"/>
              <a:gd name="connsiteX44" fmla="*/ 250819 w 608697"/>
              <a:gd name="connsiteY44" fmla="*/ 336996 h 590385"/>
              <a:gd name="connsiteX45" fmla="*/ 237241 w 608697"/>
              <a:gd name="connsiteY45" fmla="*/ 323143 h 590385"/>
              <a:gd name="connsiteX46" fmla="*/ 232019 w 608697"/>
              <a:gd name="connsiteY46" fmla="*/ 300949 h 590385"/>
              <a:gd name="connsiteX47" fmla="*/ 236122 w 608697"/>
              <a:gd name="connsiteY47" fmla="*/ 281213 h 590385"/>
              <a:gd name="connsiteX48" fmla="*/ 247686 w 608697"/>
              <a:gd name="connsiteY48" fmla="*/ 266243 h 590385"/>
              <a:gd name="connsiteX49" fmla="*/ 266188 w 608697"/>
              <a:gd name="connsiteY49" fmla="*/ 256040 h 590385"/>
              <a:gd name="connsiteX50" fmla="*/ 290658 w 608697"/>
              <a:gd name="connsiteY50" fmla="*/ 250677 h 590385"/>
              <a:gd name="connsiteX51" fmla="*/ 435589 w 608697"/>
              <a:gd name="connsiteY51" fmla="*/ 197053 h 590385"/>
              <a:gd name="connsiteX52" fmla="*/ 502433 w 608697"/>
              <a:gd name="connsiteY52" fmla="*/ 197053 h 590385"/>
              <a:gd name="connsiteX53" fmla="*/ 512728 w 608697"/>
              <a:gd name="connsiteY53" fmla="*/ 207257 h 590385"/>
              <a:gd name="connsiteX54" fmla="*/ 502433 w 608697"/>
              <a:gd name="connsiteY54" fmla="*/ 217536 h 590385"/>
              <a:gd name="connsiteX55" fmla="*/ 492511 w 608697"/>
              <a:gd name="connsiteY55" fmla="*/ 217536 h 590385"/>
              <a:gd name="connsiteX56" fmla="*/ 492511 w 608697"/>
              <a:gd name="connsiteY56" fmla="*/ 443448 h 590385"/>
              <a:gd name="connsiteX57" fmla="*/ 502433 w 608697"/>
              <a:gd name="connsiteY57" fmla="*/ 443448 h 590385"/>
              <a:gd name="connsiteX58" fmla="*/ 512728 w 608697"/>
              <a:gd name="connsiteY58" fmla="*/ 453652 h 590385"/>
              <a:gd name="connsiteX59" fmla="*/ 502433 w 608697"/>
              <a:gd name="connsiteY59" fmla="*/ 463931 h 590385"/>
              <a:gd name="connsiteX60" fmla="*/ 435589 w 608697"/>
              <a:gd name="connsiteY60" fmla="*/ 463931 h 590385"/>
              <a:gd name="connsiteX61" fmla="*/ 425368 w 608697"/>
              <a:gd name="connsiteY61" fmla="*/ 453652 h 590385"/>
              <a:gd name="connsiteX62" fmla="*/ 435589 w 608697"/>
              <a:gd name="connsiteY62" fmla="*/ 443448 h 590385"/>
              <a:gd name="connsiteX63" fmla="*/ 445511 w 608697"/>
              <a:gd name="connsiteY63" fmla="*/ 443448 h 590385"/>
              <a:gd name="connsiteX64" fmla="*/ 445511 w 608697"/>
              <a:gd name="connsiteY64" fmla="*/ 217536 h 590385"/>
              <a:gd name="connsiteX65" fmla="*/ 435589 w 608697"/>
              <a:gd name="connsiteY65" fmla="*/ 217536 h 590385"/>
              <a:gd name="connsiteX66" fmla="*/ 425368 w 608697"/>
              <a:gd name="connsiteY66" fmla="*/ 207257 h 590385"/>
              <a:gd name="connsiteX67" fmla="*/ 435589 w 608697"/>
              <a:gd name="connsiteY67" fmla="*/ 197053 h 590385"/>
              <a:gd name="connsiteX68" fmla="*/ 106326 w 608697"/>
              <a:gd name="connsiteY68" fmla="*/ 197053 h 590385"/>
              <a:gd name="connsiteX69" fmla="*/ 173116 w 608697"/>
              <a:gd name="connsiteY69" fmla="*/ 197053 h 590385"/>
              <a:gd name="connsiteX70" fmla="*/ 183328 w 608697"/>
              <a:gd name="connsiteY70" fmla="*/ 207257 h 590385"/>
              <a:gd name="connsiteX71" fmla="*/ 173116 w 608697"/>
              <a:gd name="connsiteY71" fmla="*/ 217536 h 590385"/>
              <a:gd name="connsiteX72" fmla="*/ 163202 w 608697"/>
              <a:gd name="connsiteY72" fmla="*/ 217536 h 590385"/>
              <a:gd name="connsiteX73" fmla="*/ 163202 w 608697"/>
              <a:gd name="connsiteY73" fmla="*/ 443448 h 590385"/>
              <a:gd name="connsiteX74" fmla="*/ 173116 w 608697"/>
              <a:gd name="connsiteY74" fmla="*/ 443448 h 590385"/>
              <a:gd name="connsiteX75" fmla="*/ 183328 w 608697"/>
              <a:gd name="connsiteY75" fmla="*/ 453652 h 590385"/>
              <a:gd name="connsiteX76" fmla="*/ 173116 w 608697"/>
              <a:gd name="connsiteY76" fmla="*/ 463931 h 590385"/>
              <a:gd name="connsiteX77" fmla="*/ 106326 w 608697"/>
              <a:gd name="connsiteY77" fmla="*/ 463931 h 590385"/>
              <a:gd name="connsiteX78" fmla="*/ 96039 w 608697"/>
              <a:gd name="connsiteY78" fmla="*/ 453652 h 590385"/>
              <a:gd name="connsiteX79" fmla="*/ 106326 w 608697"/>
              <a:gd name="connsiteY79" fmla="*/ 443448 h 590385"/>
              <a:gd name="connsiteX80" fmla="*/ 116240 w 608697"/>
              <a:gd name="connsiteY80" fmla="*/ 443448 h 590385"/>
              <a:gd name="connsiteX81" fmla="*/ 116240 w 608697"/>
              <a:gd name="connsiteY81" fmla="*/ 217536 h 590385"/>
              <a:gd name="connsiteX82" fmla="*/ 106326 w 608697"/>
              <a:gd name="connsiteY82" fmla="*/ 217536 h 590385"/>
              <a:gd name="connsiteX83" fmla="*/ 96039 w 608697"/>
              <a:gd name="connsiteY83" fmla="*/ 207257 h 590385"/>
              <a:gd name="connsiteX84" fmla="*/ 106326 w 608697"/>
              <a:gd name="connsiteY84" fmla="*/ 197053 h 590385"/>
              <a:gd name="connsiteX85" fmla="*/ 296964 w 608697"/>
              <a:gd name="connsiteY85" fmla="*/ 2010 h 590385"/>
              <a:gd name="connsiteX86" fmla="*/ 311733 w 608697"/>
              <a:gd name="connsiteY86" fmla="*/ 2010 h 590385"/>
              <a:gd name="connsiteX87" fmla="*/ 556923 w 608697"/>
              <a:gd name="connsiteY87" fmla="*/ 134884 h 590385"/>
              <a:gd name="connsiteX88" fmla="*/ 549538 w 608697"/>
              <a:gd name="connsiteY88" fmla="*/ 161771 h 590385"/>
              <a:gd name="connsiteX89" fmla="*/ 59159 w 608697"/>
              <a:gd name="connsiteY89" fmla="*/ 161771 h 590385"/>
              <a:gd name="connsiteX90" fmla="*/ 51774 w 608697"/>
              <a:gd name="connsiteY90" fmla="*/ 134884 h 59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697" h="590385">
                <a:moveTo>
                  <a:pt x="0" y="552985"/>
                </a:moveTo>
                <a:lnTo>
                  <a:pt x="608697" y="552985"/>
                </a:lnTo>
                <a:lnTo>
                  <a:pt x="608697" y="590385"/>
                </a:lnTo>
                <a:lnTo>
                  <a:pt x="0" y="590385"/>
                </a:lnTo>
                <a:close/>
                <a:moveTo>
                  <a:pt x="50031" y="495192"/>
                </a:moveTo>
                <a:lnTo>
                  <a:pt x="558666" y="495192"/>
                </a:lnTo>
                <a:lnTo>
                  <a:pt x="558666" y="532592"/>
                </a:lnTo>
                <a:lnTo>
                  <a:pt x="50031" y="532592"/>
                </a:lnTo>
                <a:close/>
                <a:moveTo>
                  <a:pt x="317441" y="352934"/>
                </a:moveTo>
                <a:lnTo>
                  <a:pt x="317441" y="384587"/>
                </a:lnTo>
                <a:cubicBezTo>
                  <a:pt x="331392" y="382800"/>
                  <a:pt x="338404" y="377661"/>
                  <a:pt x="338404" y="369096"/>
                </a:cubicBezTo>
                <a:cubicBezTo>
                  <a:pt x="338404" y="364404"/>
                  <a:pt x="336688" y="360829"/>
                  <a:pt x="333257" y="358446"/>
                </a:cubicBezTo>
                <a:cubicBezTo>
                  <a:pt x="329825" y="355988"/>
                  <a:pt x="324528" y="354200"/>
                  <a:pt x="317441" y="352934"/>
                </a:cubicBezTo>
                <a:close/>
                <a:moveTo>
                  <a:pt x="290658" y="283447"/>
                </a:moveTo>
                <a:cubicBezTo>
                  <a:pt x="282451" y="284341"/>
                  <a:pt x="276781" y="286203"/>
                  <a:pt x="273648" y="288958"/>
                </a:cubicBezTo>
                <a:cubicBezTo>
                  <a:pt x="270515" y="291714"/>
                  <a:pt x="268948" y="295140"/>
                  <a:pt x="268948" y="299311"/>
                </a:cubicBezTo>
                <a:cubicBezTo>
                  <a:pt x="268948" y="304003"/>
                  <a:pt x="270739" y="307578"/>
                  <a:pt x="274319" y="310035"/>
                </a:cubicBezTo>
                <a:cubicBezTo>
                  <a:pt x="277900" y="312493"/>
                  <a:pt x="283347" y="314430"/>
                  <a:pt x="290658" y="315770"/>
                </a:cubicBezTo>
                <a:close/>
                <a:moveTo>
                  <a:pt x="290658" y="233324"/>
                </a:moveTo>
                <a:lnTo>
                  <a:pt x="317441" y="233324"/>
                </a:lnTo>
                <a:lnTo>
                  <a:pt x="317441" y="250156"/>
                </a:lnTo>
                <a:cubicBezTo>
                  <a:pt x="325647" y="250603"/>
                  <a:pt x="334003" y="251571"/>
                  <a:pt x="342508" y="252911"/>
                </a:cubicBezTo>
                <a:cubicBezTo>
                  <a:pt x="351012" y="254327"/>
                  <a:pt x="358771" y="256263"/>
                  <a:pt x="365859" y="258721"/>
                </a:cubicBezTo>
                <a:lnTo>
                  <a:pt x="365859" y="292012"/>
                </a:lnTo>
                <a:cubicBezTo>
                  <a:pt x="348551" y="286426"/>
                  <a:pt x="332436" y="283298"/>
                  <a:pt x="317441" y="282628"/>
                </a:cubicBezTo>
                <a:lnTo>
                  <a:pt x="317441" y="319941"/>
                </a:lnTo>
                <a:cubicBezTo>
                  <a:pt x="324528" y="321058"/>
                  <a:pt x="331541" y="322548"/>
                  <a:pt x="338479" y="324409"/>
                </a:cubicBezTo>
                <a:cubicBezTo>
                  <a:pt x="345343" y="326271"/>
                  <a:pt x="351535" y="328953"/>
                  <a:pt x="356981" y="332527"/>
                </a:cubicBezTo>
                <a:cubicBezTo>
                  <a:pt x="362427" y="336028"/>
                  <a:pt x="366829" y="340645"/>
                  <a:pt x="370335" y="346380"/>
                </a:cubicBezTo>
                <a:cubicBezTo>
                  <a:pt x="373692" y="352115"/>
                  <a:pt x="375408" y="359414"/>
                  <a:pt x="375408" y="368425"/>
                </a:cubicBezTo>
                <a:cubicBezTo>
                  <a:pt x="375408" y="382800"/>
                  <a:pt x="370410" y="394046"/>
                  <a:pt x="360338" y="402238"/>
                </a:cubicBezTo>
                <a:cubicBezTo>
                  <a:pt x="350266" y="410431"/>
                  <a:pt x="336017" y="415495"/>
                  <a:pt x="317441" y="417506"/>
                </a:cubicBezTo>
                <a:lnTo>
                  <a:pt x="317441" y="434859"/>
                </a:lnTo>
                <a:lnTo>
                  <a:pt x="290658" y="434859"/>
                </a:lnTo>
                <a:lnTo>
                  <a:pt x="290658" y="418400"/>
                </a:lnTo>
                <a:cubicBezTo>
                  <a:pt x="279691" y="418027"/>
                  <a:pt x="269321" y="417059"/>
                  <a:pt x="259623" y="415420"/>
                </a:cubicBezTo>
                <a:cubicBezTo>
                  <a:pt x="249849" y="413782"/>
                  <a:pt x="241792" y="411548"/>
                  <a:pt x="235451" y="408643"/>
                </a:cubicBezTo>
                <a:lnTo>
                  <a:pt x="235451" y="375650"/>
                </a:lnTo>
                <a:cubicBezTo>
                  <a:pt x="239778" y="377214"/>
                  <a:pt x="244030" y="378629"/>
                  <a:pt x="248208" y="379746"/>
                </a:cubicBezTo>
                <a:cubicBezTo>
                  <a:pt x="252386" y="380938"/>
                  <a:pt x="256638" y="381980"/>
                  <a:pt x="261040" y="382800"/>
                </a:cubicBezTo>
                <a:cubicBezTo>
                  <a:pt x="265442" y="383619"/>
                  <a:pt x="269992" y="384289"/>
                  <a:pt x="274842" y="384810"/>
                </a:cubicBezTo>
                <a:cubicBezTo>
                  <a:pt x="279691" y="385332"/>
                  <a:pt x="284988" y="385630"/>
                  <a:pt x="290658" y="385779"/>
                </a:cubicBezTo>
                <a:lnTo>
                  <a:pt x="290658" y="348912"/>
                </a:lnTo>
                <a:cubicBezTo>
                  <a:pt x="283645" y="347870"/>
                  <a:pt x="276558" y="346529"/>
                  <a:pt x="269619" y="344816"/>
                </a:cubicBezTo>
                <a:cubicBezTo>
                  <a:pt x="262681" y="343029"/>
                  <a:pt x="256415" y="340422"/>
                  <a:pt x="250819" y="336996"/>
                </a:cubicBezTo>
                <a:cubicBezTo>
                  <a:pt x="245299" y="333496"/>
                  <a:pt x="240748" y="328878"/>
                  <a:pt x="237241" y="323143"/>
                </a:cubicBezTo>
                <a:cubicBezTo>
                  <a:pt x="233809" y="317483"/>
                  <a:pt x="232019" y="310035"/>
                  <a:pt x="232019" y="300949"/>
                </a:cubicBezTo>
                <a:cubicBezTo>
                  <a:pt x="232019" y="293576"/>
                  <a:pt x="233362" y="286948"/>
                  <a:pt x="236122" y="281213"/>
                </a:cubicBezTo>
                <a:cubicBezTo>
                  <a:pt x="238808" y="275404"/>
                  <a:pt x="242687" y="270414"/>
                  <a:pt x="247686" y="266243"/>
                </a:cubicBezTo>
                <a:cubicBezTo>
                  <a:pt x="252759" y="261998"/>
                  <a:pt x="258951" y="258646"/>
                  <a:pt x="266188" y="256040"/>
                </a:cubicBezTo>
                <a:cubicBezTo>
                  <a:pt x="273424" y="253507"/>
                  <a:pt x="281556" y="251645"/>
                  <a:pt x="290658" y="250677"/>
                </a:cubicBezTo>
                <a:close/>
                <a:moveTo>
                  <a:pt x="435589" y="197053"/>
                </a:moveTo>
                <a:lnTo>
                  <a:pt x="502433" y="197053"/>
                </a:lnTo>
                <a:cubicBezTo>
                  <a:pt x="508103" y="197053"/>
                  <a:pt x="512728" y="201671"/>
                  <a:pt x="512728" y="207257"/>
                </a:cubicBezTo>
                <a:cubicBezTo>
                  <a:pt x="512728" y="212918"/>
                  <a:pt x="508103" y="217536"/>
                  <a:pt x="502433" y="217536"/>
                </a:cubicBezTo>
                <a:lnTo>
                  <a:pt x="492511" y="217536"/>
                </a:lnTo>
                <a:lnTo>
                  <a:pt x="492511" y="443448"/>
                </a:lnTo>
                <a:lnTo>
                  <a:pt x="502433" y="443448"/>
                </a:lnTo>
                <a:cubicBezTo>
                  <a:pt x="508103" y="443448"/>
                  <a:pt x="512728" y="447991"/>
                  <a:pt x="512728" y="453652"/>
                </a:cubicBezTo>
                <a:cubicBezTo>
                  <a:pt x="512728" y="459313"/>
                  <a:pt x="508103" y="463931"/>
                  <a:pt x="502433" y="463931"/>
                </a:cubicBezTo>
                <a:lnTo>
                  <a:pt x="435589" y="463931"/>
                </a:lnTo>
                <a:cubicBezTo>
                  <a:pt x="429919" y="463931"/>
                  <a:pt x="425368" y="459313"/>
                  <a:pt x="425368" y="453652"/>
                </a:cubicBezTo>
                <a:cubicBezTo>
                  <a:pt x="425368" y="447991"/>
                  <a:pt x="429919" y="443448"/>
                  <a:pt x="435589" y="443448"/>
                </a:cubicBezTo>
                <a:lnTo>
                  <a:pt x="445511" y="443448"/>
                </a:lnTo>
                <a:lnTo>
                  <a:pt x="445511" y="217536"/>
                </a:lnTo>
                <a:lnTo>
                  <a:pt x="435589" y="217536"/>
                </a:lnTo>
                <a:cubicBezTo>
                  <a:pt x="429919" y="217536"/>
                  <a:pt x="425368" y="212918"/>
                  <a:pt x="425368" y="207257"/>
                </a:cubicBezTo>
                <a:cubicBezTo>
                  <a:pt x="425368" y="201671"/>
                  <a:pt x="429919" y="197053"/>
                  <a:pt x="435589" y="197053"/>
                </a:cubicBezTo>
                <a:close/>
                <a:moveTo>
                  <a:pt x="106326" y="197053"/>
                </a:moveTo>
                <a:lnTo>
                  <a:pt x="173116" y="197053"/>
                </a:lnTo>
                <a:cubicBezTo>
                  <a:pt x="178781" y="197053"/>
                  <a:pt x="183328" y="201671"/>
                  <a:pt x="183328" y="207257"/>
                </a:cubicBezTo>
                <a:cubicBezTo>
                  <a:pt x="183328" y="212918"/>
                  <a:pt x="178781" y="217536"/>
                  <a:pt x="173116" y="217536"/>
                </a:cubicBezTo>
                <a:lnTo>
                  <a:pt x="163202" y="217536"/>
                </a:lnTo>
                <a:lnTo>
                  <a:pt x="163202" y="443448"/>
                </a:lnTo>
                <a:lnTo>
                  <a:pt x="173116" y="443448"/>
                </a:lnTo>
                <a:cubicBezTo>
                  <a:pt x="178781" y="443448"/>
                  <a:pt x="183328" y="447991"/>
                  <a:pt x="183328" y="453652"/>
                </a:cubicBezTo>
                <a:cubicBezTo>
                  <a:pt x="183328" y="459313"/>
                  <a:pt x="178781" y="463931"/>
                  <a:pt x="173116" y="463931"/>
                </a:cubicBezTo>
                <a:lnTo>
                  <a:pt x="106326" y="463931"/>
                </a:lnTo>
                <a:cubicBezTo>
                  <a:pt x="100661" y="463931"/>
                  <a:pt x="96039" y="459313"/>
                  <a:pt x="96039" y="453652"/>
                </a:cubicBezTo>
                <a:cubicBezTo>
                  <a:pt x="96039" y="447991"/>
                  <a:pt x="100661" y="443448"/>
                  <a:pt x="106326" y="443448"/>
                </a:cubicBezTo>
                <a:lnTo>
                  <a:pt x="116240" y="443448"/>
                </a:lnTo>
                <a:lnTo>
                  <a:pt x="116240" y="217536"/>
                </a:lnTo>
                <a:lnTo>
                  <a:pt x="106326" y="217536"/>
                </a:lnTo>
                <a:cubicBezTo>
                  <a:pt x="100661" y="217536"/>
                  <a:pt x="96039" y="212918"/>
                  <a:pt x="96039" y="207257"/>
                </a:cubicBezTo>
                <a:cubicBezTo>
                  <a:pt x="96039" y="201671"/>
                  <a:pt x="100661" y="197053"/>
                  <a:pt x="106326" y="197053"/>
                </a:cubicBezTo>
                <a:close/>
                <a:moveTo>
                  <a:pt x="296964" y="2010"/>
                </a:moveTo>
                <a:cubicBezTo>
                  <a:pt x="301514" y="-671"/>
                  <a:pt x="307183" y="-671"/>
                  <a:pt x="311733" y="2010"/>
                </a:cubicBezTo>
                <a:lnTo>
                  <a:pt x="556923" y="134884"/>
                </a:lnTo>
                <a:cubicBezTo>
                  <a:pt x="569604" y="142332"/>
                  <a:pt x="564308" y="161771"/>
                  <a:pt x="549538" y="161771"/>
                </a:cubicBezTo>
                <a:lnTo>
                  <a:pt x="59159" y="161771"/>
                </a:lnTo>
                <a:cubicBezTo>
                  <a:pt x="44389" y="161771"/>
                  <a:pt x="39093" y="142332"/>
                  <a:pt x="51774" y="134884"/>
                </a:cubicBezTo>
                <a:close/>
              </a:path>
            </a:pathLst>
          </a:custGeom>
          <a:solidFill>
            <a:srgbClr val="C00000">
              <a:alpha val="70000"/>
            </a:srgbClr>
          </a:solidFill>
          <a:ln>
            <a:noFill/>
          </a:ln>
        </p:spPr>
      </p:sp>
      <p:cxnSp>
        <p:nvCxnSpPr>
          <p:cNvPr id="100" name="肘形连接符 18">
            <a:extLst>
              <a:ext uri="{FF2B5EF4-FFF2-40B4-BE49-F238E27FC236}">
                <a16:creationId xmlns:a16="http://schemas.microsoft.com/office/drawing/2014/main" id="{CDFC8B92-CBA4-49E6-99E2-A66F48C9CBDB}"/>
              </a:ext>
            </a:extLst>
          </p:cNvPr>
          <p:cNvCxnSpPr>
            <a:cxnSpLocks/>
            <a:stCxn id="52" idx="0"/>
            <a:endCxn id="71" idx="1"/>
          </p:cNvCxnSpPr>
          <p:nvPr/>
        </p:nvCxnSpPr>
        <p:spPr>
          <a:xfrm rot="5400000" flipH="1" flipV="1">
            <a:off x="1909875" y="2141694"/>
            <a:ext cx="385594" cy="6684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肘形连接符 21">
            <a:extLst>
              <a:ext uri="{FF2B5EF4-FFF2-40B4-BE49-F238E27FC236}">
                <a16:creationId xmlns:a16="http://schemas.microsoft.com/office/drawing/2014/main" id="{97D3001C-A65E-4F59-A2C0-94E81C71C33A}"/>
              </a:ext>
            </a:extLst>
          </p:cNvPr>
          <p:cNvCxnSpPr>
            <a:cxnSpLocks/>
            <a:stCxn id="57" idx="2"/>
            <a:endCxn id="70" idx="1"/>
          </p:cNvCxnSpPr>
          <p:nvPr/>
        </p:nvCxnSpPr>
        <p:spPr>
          <a:xfrm rot="16200000" flipH="1">
            <a:off x="1791149" y="4535534"/>
            <a:ext cx="611060" cy="68041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0FB2CEF-8D5A-479C-A35A-E29293BD55A6}"/>
              </a:ext>
            </a:extLst>
          </p:cNvPr>
          <p:cNvCxnSpPr>
            <a:stCxn id="74" idx="58"/>
            <a:endCxn id="72" idx="36"/>
          </p:cNvCxnSpPr>
          <p:nvPr/>
        </p:nvCxnSpPr>
        <p:spPr>
          <a:xfrm flipV="1">
            <a:off x="3245850" y="1879906"/>
            <a:ext cx="585477" cy="294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4A466619-E244-445D-87A0-FBCDEFA5149E}"/>
              </a:ext>
            </a:extLst>
          </p:cNvPr>
          <p:cNvCxnSpPr>
            <a:stCxn id="72" idx="24"/>
            <a:endCxn id="79" idx="36"/>
          </p:cNvCxnSpPr>
          <p:nvPr/>
        </p:nvCxnSpPr>
        <p:spPr>
          <a:xfrm flipV="1">
            <a:off x="4390262" y="1366354"/>
            <a:ext cx="604117" cy="293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16AAA431-A325-4198-9CD9-3E6A0B288217}"/>
              </a:ext>
            </a:extLst>
          </p:cNvPr>
          <p:cNvCxnSpPr>
            <a:stCxn id="74" idx="9"/>
            <a:endCxn id="78" idx="33"/>
          </p:cNvCxnSpPr>
          <p:nvPr/>
        </p:nvCxnSpPr>
        <p:spPr>
          <a:xfrm>
            <a:off x="3191363" y="2397833"/>
            <a:ext cx="690713" cy="400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FDFF3053-8E74-4876-BB44-A6439969A6DF}"/>
              </a:ext>
            </a:extLst>
          </p:cNvPr>
          <p:cNvCxnSpPr>
            <a:stCxn id="78" idx="28"/>
            <a:endCxn id="85" idx="33"/>
          </p:cNvCxnSpPr>
          <p:nvPr/>
        </p:nvCxnSpPr>
        <p:spPr>
          <a:xfrm>
            <a:off x="4435637" y="2956960"/>
            <a:ext cx="609490" cy="248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F8E14659-D2A0-4438-B467-34E254FC2B3E}"/>
              </a:ext>
            </a:extLst>
          </p:cNvPr>
          <p:cNvCxnSpPr>
            <a:stCxn id="78" idx="24"/>
            <a:endCxn id="80" idx="38"/>
          </p:cNvCxnSpPr>
          <p:nvPr/>
        </p:nvCxnSpPr>
        <p:spPr>
          <a:xfrm flipV="1">
            <a:off x="4390261" y="2390158"/>
            <a:ext cx="713294" cy="342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D9F5E4DF-2F70-487C-9CDA-A9F6D00E5EE9}"/>
              </a:ext>
            </a:extLst>
          </p:cNvPr>
          <p:cNvCxnSpPr>
            <a:stCxn id="72" idx="28"/>
            <a:endCxn id="80" idx="33"/>
          </p:cNvCxnSpPr>
          <p:nvPr/>
        </p:nvCxnSpPr>
        <p:spPr>
          <a:xfrm>
            <a:off x="4435638" y="1884265"/>
            <a:ext cx="609490" cy="263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BF282E06-6160-4F05-A403-ACC619F42134}"/>
              </a:ext>
            </a:extLst>
          </p:cNvPr>
          <p:cNvCxnSpPr>
            <a:cxnSpLocks/>
            <a:stCxn id="77" idx="62"/>
            <a:endCxn id="91" idx="37"/>
          </p:cNvCxnSpPr>
          <p:nvPr/>
        </p:nvCxnSpPr>
        <p:spPr>
          <a:xfrm flipV="1">
            <a:off x="3192136" y="4849448"/>
            <a:ext cx="570381" cy="24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5BA26A4A-78DC-4018-957D-E56801E74F8A}"/>
              </a:ext>
            </a:extLst>
          </p:cNvPr>
          <p:cNvCxnSpPr>
            <a:cxnSpLocks/>
            <a:stCxn id="77" idx="10"/>
            <a:endCxn id="92" idx="33"/>
          </p:cNvCxnSpPr>
          <p:nvPr/>
        </p:nvCxnSpPr>
        <p:spPr>
          <a:xfrm>
            <a:off x="3209112" y="5382232"/>
            <a:ext cx="603983" cy="316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5A0ED249-E013-443F-BBA1-068C6D1F811D}"/>
              </a:ext>
            </a:extLst>
          </p:cNvPr>
          <p:cNvCxnSpPr>
            <a:cxnSpLocks/>
          </p:cNvCxnSpPr>
          <p:nvPr/>
        </p:nvCxnSpPr>
        <p:spPr>
          <a:xfrm flipV="1">
            <a:off x="4390261" y="4322333"/>
            <a:ext cx="455054" cy="231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B054C4CC-8A24-4764-B304-A85C37AC1C99}"/>
              </a:ext>
            </a:extLst>
          </p:cNvPr>
          <p:cNvCxnSpPr>
            <a:cxnSpLocks/>
          </p:cNvCxnSpPr>
          <p:nvPr/>
        </p:nvCxnSpPr>
        <p:spPr>
          <a:xfrm>
            <a:off x="4397632" y="4816916"/>
            <a:ext cx="527764" cy="203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185E9161-3F74-4EB4-A529-ADD0EF602B26}"/>
              </a:ext>
            </a:extLst>
          </p:cNvPr>
          <p:cNvCxnSpPr>
            <a:cxnSpLocks/>
          </p:cNvCxnSpPr>
          <p:nvPr/>
        </p:nvCxnSpPr>
        <p:spPr>
          <a:xfrm>
            <a:off x="4397632" y="5890193"/>
            <a:ext cx="527764" cy="203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1E59F185-D80E-45D5-85BD-DBB82E7794A3}"/>
              </a:ext>
            </a:extLst>
          </p:cNvPr>
          <p:cNvCxnSpPr>
            <a:cxnSpLocks/>
          </p:cNvCxnSpPr>
          <p:nvPr/>
        </p:nvCxnSpPr>
        <p:spPr>
          <a:xfrm flipV="1">
            <a:off x="4431841" y="5279342"/>
            <a:ext cx="473285" cy="268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B4288BF-01DA-4AA3-B354-8554CE6DABD0}"/>
              </a:ext>
            </a:extLst>
          </p:cNvPr>
          <p:cNvCxnSpPr>
            <a:cxnSpLocks/>
          </p:cNvCxnSpPr>
          <p:nvPr/>
        </p:nvCxnSpPr>
        <p:spPr>
          <a:xfrm flipH="1">
            <a:off x="6028483" y="2625652"/>
            <a:ext cx="459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0BEBB4F3-FD33-4882-9489-D2F566DD1756}"/>
              </a:ext>
            </a:extLst>
          </p:cNvPr>
          <p:cNvCxnSpPr>
            <a:cxnSpLocks/>
          </p:cNvCxnSpPr>
          <p:nvPr/>
        </p:nvCxnSpPr>
        <p:spPr>
          <a:xfrm flipH="1" flipV="1">
            <a:off x="6044689" y="3446196"/>
            <a:ext cx="480279" cy="341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06F5EDFD-FA40-494B-9FAA-B1FD3E44C233}"/>
              </a:ext>
            </a:extLst>
          </p:cNvPr>
          <p:cNvCxnSpPr>
            <a:cxnSpLocks/>
          </p:cNvCxnSpPr>
          <p:nvPr/>
        </p:nvCxnSpPr>
        <p:spPr>
          <a:xfrm flipH="1">
            <a:off x="6012371" y="3949094"/>
            <a:ext cx="516796" cy="289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84B01BF4-E425-43F1-8D53-EA28AFE43943}"/>
              </a:ext>
            </a:extLst>
          </p:cNvPr>
          <p:cNvCxnSpPr>
            <a:cxnSpLocks/>
          </p:cNvCxnSpPr>
          <p:nvPr/>
        </p:nvCxnSpPr>
        <p:spPr>
          <a:xfrm flipH="1">
            <a:off x="5967480" y="5529223"/>
            <a:ext cx="6118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DEE54D04-537A-4427-A3BB-5C1F77290A02}"/>
              </a:ext>
            </a:extLst>
          </p:cNvPr>
          <p:cNvSpPr/>
          <p:nvPr/>
        </p:nvSpPr>
        <p:spPr>
          <a:xfrm>
            <a:off x="1065416" y="3073156"/>
            <a:ext cx="1393331" cy="307777"/>
          </a:xfrm>
          <a:prstGeom prst="rect">
            <a:avLst/>
          </a:prstGeom>
        </p:spPr>
        <p:txBody>
          <a:bodyPr wrap="none">
            <a:spAutoFit/>
          </a:bodyPr>
          <a:lstStyle/>
          <a:p>
            <a:pPr algn="ctr"/>
            <a:r>
              <a:rPr lang="en-AU" sz="1400" dirty="0">
                <a:latin typeface="等线" panose="02010600030101010101" pitchFamily="2" charset="-122"/>
                <a:ea typeface="等线" panose="02010600030101010101" pitchFamily="2" charset="-122"/>
              </a:rPr>
              <a:t>Anchor Buyer A</a:t>
            </a:r>
          </a:p>
        </p:txBody>
      </p:sp>
      <p:sp>
        <p:nvSpPr>
          <p:cNvPr id="119" name="矩形 118">
            <a:extLst>
              <a:ext uri="{FF2B5EF4-FFF2-40B4-BE49-F238E27FC236}">
                <a16:creationId xmlns:a16="http://schemas.microsoft.com/office/drawing/2014/main" id="{ED8110D3-FCFC-4001-A915-DA7B8570A8ED}"/>
              </a:ext>
            </a:extLst>
          </p:cNvPr>
          <p:cNvSpPr/>
          <p:nvPr/>
        </p:nvSpPr>
        <p:spPr>
          <a:xfrm>
            <a:off x="2507654" y="2648827"/>
            <a:ext cx="1133644" cy="307777"/>
          </a:xfrm>
          <a:prstGeom prst="rect">
            <a:avLst/>
          </a:prstGeom>
        </p:spPr>
        <p:txBody>
          <a:bodyPr wrap="none">
            <a:spAutoFit/>
          </a:bodyPr>
          <a:lstStyle/>
          <a:p>
            <a:pPr algn="ctr"/>
            <a:r>
              <a:rPr lang="en-AU" sz="1400" dirty="0">
                <a:latin typeface="等线" panose="02010600030101010101" pitchFamily="2" charset="-122"/>
                <a:ea typeface="等线" panose="02010600030101010101" pitchFamily="2" charset="-122"/>
              </a:rPr>
              <a:t>Subsidiary </a:t>
            </a:r>
            <a:r>
              <a:rPr lang="en-US" altLang="zh-CN" sz="1400" dirty="0">
                <a:latin typeface="等线" panose="02010600030101010101" pitchFamily="2" charset="-122"/>
                <a:ea typeface="等线" panose="02010600030101010101" pitchFamily="2" charset="-122"/>
              </a:rPr>
              <a:t>A</a:t>
            </a:r>
            <a:endParaRPr lang="en-AU" sz="1400" dirty="0">
              <a:latin typeface="等线" panose="02010600030101010101" pitchFamily="2" charset="-122"/>
              <a:ea typeface="等线" panose="02010600030101010101" pitchFamily="2" charset="-122"/>
            </a:endParaRPr>
          </a:p>
        </p:txBody>
      </p:sp>
      <p:sp>
        <p:nvSpPr>
          <p:cNvPr id="120" name="矩形 119">
            <a:extLst>
              <a:ext uri="{FF2B5EF4-FFF2-40B4-BE49-F238E27FC236}">
                <a16:creationId xmlns:a16="http://schemas.microsoft.com/office/drawing/2014/main" id="{36F6E6D5-FCCD-473B-88D7-CBA2AAF0F199}"/>
              </a:ext>
            </a:extLst>
          </p:cNvPr>
          <p:cNvSpPr/>
          <p:nvPr/>
        </p:nvSpPr>
        <p:spPr>
          <a:xfrm>
            <a:off x="2494061" y="5601628"/>
            <a:ext cx="1120820" cy="307777"/>
          </a:xfrm>
          <a:prstGeom prst="rect">
            <a:avLst/>
          </a:prstGeom>
        </p:spPr>
        <p:txBody>
          <a:bodyPr wrap="none">
            <a:spAutoFit/>
          </a:bodyPr>
          <a:lstStyle/>
          <a:p>
            <a:pPr algn="ctr"/>
            <a:r>
              <a:rPr lang="en-AU" sz="1400" dirty="0">
                <a:latin typeface="等线" panose="02010600030101010101" pitchFamily="2" charset="-122"/>
                <a:ea typeface="等线" panose="02010600030101010101" pitchFamily="2" charset="-122"/>
              </a:rPr>
              <a:t>Subsidiary </a:t>
            </a:r>
            <a:r>
              <a:rPr lang="en-US" altLang="zh-CN" sz="1400" dirty="0">
                <a:latin typeface="等线" panose="02010600030101010101" pitchFamily="2" charset="-122"/>
                <a:ea typeface="等线" panose="02010600030101010101" pitchFamily="2" charset="-122"/>
              </a:rPr>
              <a:t>B</a:t>
            </a:r>
            <a:endParaRPr lang="en-AU" sz="1400" dirty="0">
              <a:latin typeface="等线" panose="02010600030101010101" pitchFamily="2" charset="-122"/>
              <a:ea typeface="等线" panose="02010600030101010101" pitchFamily="2" charset="-122"/>
            </a:endParaRPr>
          </a:p>
        </p:txBody>
      </p:sp>
      <p:sp>
        <p:nvSpPr>
          <p:cNvPr id="121" name="矩形 120">
            <a:extLst>
              <a:ext uri="{FF2B5EF4-FFF2-40B4-BE49-F238E27FC236}">
                <a16:creationId xmlns:a16="http://schemas.microsoft.com/office/drawing/2014/main" id="{5BF90824-FC7E-4FA8-BD6E-621FC4BC7CFF}"/>
              </a:ext>
            </a:extLst>
          </p:cNvPr>
          <p:cNvSpPr/>
          <p:nvPr/>
        </p:nvSpPr>
        <p:spPr>
          <a:xfrm>
            <a:off x="3727801" y="3173203"/>
            <a:ext cx="889987" cy="307777"/>
          </a:xfrm>
          <a:prstGeom prst="rect">
            <a:avLst/>
          </a:prstGeom>
        </p:spPr>
        <p:txBody>
          <a:bodyPr wrap="none">
            <a:spAutoFit/>
          </a:bodyPr>
          <a:lstStyle/>
          <a:p>
            <a:pPr algn="ctr"/>
            <a:r>
              <a:rPr lang="en-AU" sz="1400" dirty="0">
                <a:latin typeface="等线" panose="02010600030101010101" pitchFamily="2" charset="-122"/>
                <a:ea typeface="等线" panose="02010600030101010101" pitchFamily="2" charset="-122"/>
              </a:rPr>
              <a:t>Suppliers</a:t>
            </a:r>
          </a:p>
        </p:txBody>
      </p:sp>
      <p:sp>
        <p:nvSpPr>
          <p:cNvPr id="122" name="矩形 121">
            <a:extLst>
              <a:ext uri="{FF2B5EF4-FFF2-40B4-BE49-F238E27FC236}">
                <a16:creationId xmlns:a16="http://schemas.microsoft.com/office/drawing/2014/main" id="{981A18D8-1137-4354-AA09-56528F910F0A}"/>
              </a:ext>
            </a:extLst>
          </p:cNvPr>
          <p:cNvSpPr/>
          <p:nvPr/>
        </p:nvSpPr>
        <p:spPr>
          <a:xfrm>
            <a:off x="3621957" y="6079478"/>
            <a:ext cx="889987" cy="307777"/>
          </a:xfrm>
          <a:prstGeom prst="rect">
            <a:avLst/>
          </a:prstGeom>
        </p:spPr>
        <p:txBody>
          <a:bodyPr wrap="none">
            <a:spAutoFit/>
          </a:bodyPr>
          <a:lstStyle/>
          <a:p>
            <a:pPr algn="ctr"/>
            <a:r>
              <a:rPr lang="en-AU" sz="1400" dirty="0">
                <a:latin typeface="等线" panose="02010600030101010101" pitchFamily="2" charset="-122"/>
                <a:ea typeface="等线" panose="02010600030101010101" pitchFamily="2" charset="-122"/>
              </a:rPr>
              <a:t>Suppliers</a:t>
            </a:r>
          </a:p>
        </p:txBody>
      </p:sp>
      <p:sp>
        <p:nvSpPr>
          <p:cNvPr id="123" name="矩形 122">
            <a:extLst>
              <a:ext uri="{FF2B5EF4-FFF2-40B4-BE49-F238E27FC236}">
                <a16:creationId xmlns:a16="http://schemas.microsoft.com/office/drawing/2014/main" id="{7ADFFA98-05E9-47A9-A90D-C23D147F34D4}"/>
              </a:ext>
            </a:extLst>
          </p:cNvPr>
          <p:cNvSpPr/>
          <p:nvPr/>
        </p:nvSpPr>
        <p:spPr>
          <a:xfrm>
            <a:off x="6489091" y="2749299"/>
            <a:ext cx="801823" cy="338554"/>
          </a:xfrm>
          <a:prstGeom prst="rect">
            <a:avLst/>
          </a:prstGeom>
        </p:spPr>
        <p:txBody>
          <a:bodyPr wrap="none">
            <a:spAutoFit/>
          </a:bodyPr>
          <a:lstStyle/>
          <a:p>
            <a:pPr algn="ctr"/>
            <a:r>
              <a:rPr lang="en-AU" sz="1600" dirty="0"/>
              <a:t>Funder</a:t>
            </a:r>
            <a:endParaRPr lang="en-US" sz="1600" dirty="0"/>
          </a:p>
        </p:txBody>
      </p:sp>
      <p:sp>
        <p:nvSpPr>
          <p:cNvPr id="124" name="矩形 123">
            <a:extLst>
              <a:ext uri="{FF2B5EF4-FFF2-40B4-BE49-F238E27FC236}">
                <a16:creationId xmlns:a16="http://schemas.microsoft.com/office/drawing/2014/main" id="{437439C2-D552-4DBE-A829-C4EF8AD2425A}"/>
              </a:ext>
            </a:extLst>
          </p:cNvPr>
          <p:cNvSpPr/>
          <p:nvPr/>
        </p:nvSpPr>
        <p:spPr>
          <a:xfrm>
            <a:off x="6480856" y="5703109"/>
            <a:ext cx="782587" cy="338554"/>
          </a:xfrm>
          <a:prstGeom prst="rect">
            <a:avLst/>
          </a:prstGeom>
        </p:spPr>
        <p:txBody>
          <a:bodyPr wrap="none">
            <a:spAutoFit/>
          </a:bodyPr>
          <a:lstStyle/>
          <a:p>
            <a:r>
              <a:rPr lang="en-AU" sz="1600" dirty="0"/>
              <a:t>Bank B</a:t>
            </a:r>
            <a:endParaRPr lang="en-US" sz="1600" dirty="0"/>
          </a:p>
        </p:txBody>
      </p:sp>
      <p:sp>
        <p:nvSpPr>
          <p:cNvPr id="125" name="矩形 124">
            <a:extLst>
              <a:ext uri="{FF2B5EF4-FFF2-40B4-BE49-F238E27FC236}">
                <a16:creationId xmlns:a16="http://schemas.microsoft.com/office/drawing/2014/main" id="{523CEB9F-EF04-44D7-AFF8-0D1FABDC0F70}"/>
              </a:ext>
            </a:extLst>
          </p:cNvPr>
          <p:cNvSpPr/>
          <p:nvPr/>
        </p:nvSpPr>
        <p:spPr>
          <a:xfrm>
            <a:off x="6492670" y="4165737"/>
            <a:ext cx="797013" cy="338554"/>
          </a:xfrm>
          <a:prstGeom prst="rect">
            <a:avLst/>
          </a:prstGeom>
        </p:spPr>
        <p:txBody>
          <a:bodyPr wrap="none">
            <a:spAutoFit/>
          </a:bodyPr>
          <a:lstStyle/>
          <a:p>
            <a:r>
              <a:rPr lang="en-AU" sz="1600" dirty="0"/>
              <a:t>Bank A</a:t>
            </a:r>
            <a:endParaRPr lang="en-US" sz="1600" dirty="0"/>
          </a:p>
        </p:txBody>
      </p:sp>
      <p:sp>
        <p:nvSpPr>
          <p:cNvPr id="12" name="任意多边形: 形状 11">
            <a:extLst>
              <a:ext uri="{FF2B5EF4-FFF2-40B4-BE49-F238E27FC236}">
                <a16:creationId xmlns:a16="http://schemas.microsoft.com/office/drawing/2014/main" id="{AFB7699F-152E-45D5-9777-4FCC6F139191}"/>
              </a:ext>
            </a:extLst>
          </p:cNvPr>
          <p:cNvSpPr/>
          <p:nvPr/>
        </p:nvSpPr>
        <p:spPr>
          <a:xfrm>
            <a:off x="7460140" y="2355215"/>
            <a:ext cx="4619736" cy="1012397"/>
          </a:xfrm>
          <a:custGeom>
            <a:avLst/>
            <a:gdLst>
              <a:gd name="connsiteX0" fmla="*/ 0 w 4619736"/>
              <a:gd name="connsiteY0" fmla="*/ 202804 h 1216800"/>
              <a:gd name="connsiteX1" fmla="*/ 202804 w 4619736"/>
              <a:gd name="connsiteY1" fmla="*/ 0 h 1216800"/>
              <a:gd name="connsiteX2" fmla="*/ 4416932 w 4619736"/>
              <a:gd name="connsiteY2" fmla="*/ 0 h 1216800"/>
              <a:gd name="connsiteX3" fmla="*/ 4619736 w 4619736"/>
              <a:gd name="connsiteY3" fmla="*/ 202804 h 1216800"/>
              <a:gd name="connsiteX4" fmla="*/ 4619736 w 4619736"/>
              <a:gd name="connsiteY4" fmla="*/ 1013996 h 1216800"/>
              <a:gd name="connsiteX5" fmla="*/ 4416932 w 4619736"/>
              <a:gd name="connsiteY5" fmla="*/ 1216800 h 1216800"/>
              <a:gd name="connsiteX6" fmla="*/ 202804 w 4619736"/>
              <a:gd name="connsiteY6" fmla="*/ 1216800 h 1216800"/>
              <a:gd name="connsiteX7" fmla="*/ 0 w 4619736"/>
              <a:gd name="connsiteY7" fmla="*/ 1013996 h 1216800"/>
              <a:gd name="connsiteX8" fmla="*/ 0 w 4619736"/>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9736" h="1216800">
                <a:moveTo>
                  <a:pt x="0" y="202804"/>
                </a:moveTo>
                <a:cubicBezTo>
                  <a:pt x="0" y="90798"/>
                  <a:pt x="90798" y="0"/>
                  <a:pt x="202804" y="0"/>
                </a:cubicBezTo>
                <a:lnTo>
                  <a:pt x="4416932" y="0"/>
                </a:lnTo>
                <a:cubicBezTo>
                  <a:pt x="4528938" y="0"/>
                  <a:pt x="4619736" y="90798"/>
                  <a:pt x="4619736" y="202804"/>
                </a:cubicBezTo>
                <a:lnTo>
                  <a:pt x="4619736" y="1013996"/>
                </a:lnTo>
                <a:cubicBezTo>
                  <a:pt x="4619736" y="1126002"/>
                  <a:pt x="4528938" y="1216800"/>
                  <a:pt x="4416932" y="1216800"/>
                </a:cubicBezTo>
                <a:lnTo>
                  <a:pt x="202804" y="1216800"/>
                </a:lnTo>
                <a:cubicBezTo>
                  <a:pt x="90798" y="1216800"/>
                  <a:pt x="0" y="1126002"/>
                  <a:pt x="0" y="1013996"/>
                </a:cubicBezTo>
                <a:lnTo>
                  <a:pt x="0" y="202804"/>
                </a:lnTo>
                <a:close/>
              </a:path>
            </a:pathLst>
          </a:custGeom>
          <a:solidFill>
            <a:srgbClr val="EAEAE9"/>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20359" tIns="120359" rIns="120359" bIns="120359" numCol="1" spcCol="1270" anchor="ctr" anchorCtr="0">
            <a:noAutofit/>
          </a:bodyPr>
          <a:lstStyle/>
          <a:p>
            <a:pPr marL="0" lvl="0" indent="0" algn="l" defTabSz="711200">
              <a:lnSpc>
                <a:spcPct val="90000"/>
              </a:lnSpc>
              <a:spcBef>
                <a:spcPct val="0"/>
              </a:spcBef>
              <a:spcAft>
                <a:spcPct val="35000"/>
              </a:spcAft>
              <a:buNone/>
            </a:pPr>
            <a:r>
              <a:rPr lang="en-US" sz="1400" kern="1200" dirty="0">
                <a:solidFill>
                  <a:schemeClr val="tx1"/>
                </a:solidFill>
              </a:rPr>
              <a:t>Operating Platform invite </a:t>
            </a:r>
            <a:r>
              <a:rPr lang="en-AU" sz="1400" kern="1200" dirty="0">
                <a:solidFill>
                  <a:schemeClr val="tx1"/>
                </a:solidFill>
              </a:rPr>
              <a:t>Anchor Buyer </a:t>
            </a:r>
            <a:r>
              <a:rPr lang="en-US" sz="1400" kern="1200" dirty="0">
                <a:solidFill>
                  <a:schemeClr val="tx1"/>
                </a:solidFill>
              </a:rPr>
              <a:t>and </a:t>
            </a:r>
            <a:r>
              <a:rPr lang="en-AU" sz="1400" kern="1200" dirty="0">
                <a:solidFill>
                  <a:schemeClr val="tx1"/>
                </a:solidFill>
              </a:rPr>
              <a:t>Funder</a:t>
            </a:r>
            <a:r>
              <a:rPr lang="en-US" sz="1400" kern="1200" dirty="0">
                <a:solidFill>
                  <a:schemeClr val="tx1"/>
                </a:solidFill>
              </a:rPr>
              <a:t>, then </a:t>
            </a:r>
            <a:r>
              <a:rPr lang="en-AU" sz="1400" kern="1200" dirty="0">
                <a:solidFill>
                  <a:schemeClr val="tx1"/>
                </a:solidFill>
              </a:rPr>
              <a:t>Anchor Buyer </a:t>
            </a:r>
            <a:r>
              <a:rPr lang="en-US" sz="1400" kern="1200" dirty="0">
                <a:solidFill>
                  <a:schemeClr val="tx1"/>
                </a:solidFill>
              </a:rPr>
              <a:t>invite </a:t>
            </a:r>
            <a:r>
              <a:rPr lang="en-AU" sz="1400" kern="1200" dirty="0">
                <a:solidFill>
                  <a:schemeClr val="tx1"/>
                </a:solidFill>
              </a:rPr>
              <a:t>Supplier</a:t>
            </a:r>
            <a:r>
              <a:rPr lang="en-US" sz="1400" kern="1200" dirty="0">
                <a:solidFill>
                  <a:schemeClr val="tx1"/>
                </a:solidFill>
              </a:rPr>
              <a:t> to establish </a:t>
            </a:r>
            <a:r>
              <a:rPr lang="en-AU" sz="1400" kern="1200" dirty="0">
                <a:solidFill>
                  <a:schemeClr val="tx1"/>
                </a:solidFill>
              </a:rPr>
              <a:t>Supply</a:t>
            </a:r>
            <a:r>
              <a:rPr lang="en-US" sz="1400" kern="1200" dirty="0">
                <a:solidFill>
                  <a:schemeClr val="tx1"/>
                </a:solidFill>
              </a:rPr>
              <a:t> chain.</a:t>
            </a:r>
          </a:p>
        </p:txBody>
      </p:sp>
      <p:sp>
        <p:nvSpPr>
          <p:cNvPr id="13" name="任意多边形: 形状 12">
            <a:extLst>
              <a:ext uri="{FF2B5EF4-FFF2-40B4-BE49-F238E27FC236}">
                <a16:creationId xmlns:a16="http://schemas.microsoft.com/office/drawing/2014/main" id="{FC4FE438-9D6E-4E9A-839D-47E1E8AB4B37}"/>
              </a:ext>
            </a:extLst>
          </p:cNvPr>
          <p:cNvSpPr/>
          <p:nvPr/>
        </p:nvSpPr>
        <p:spPr>
          <a:xfrm>
            <a:off x="7432004" y="3784077"/>
            <a:ext cx="4619736" cy="855768"/>
          </a:xfrm>
          <a:custGeom>
            <a:avLst/>
            <a:gdLst>
              <a:gd name="connsiteX0" fmla="*/ 0 w 4619736"/>
              <a:gd name="connsiteY0" fmla="*/ 202804 h 1216800"/>
              <a:gd name="connsiteX1" fmla="*/ 202804 w 4619736"/>
              <a:gd name="connsiteY1" fmla="*/ 0 h 1216800"/>
              <a:gd name="connsiteX2" fmla="*/ 4416932 w 4619736"/>
              <a:gd name="connsiteY2" fmla="*/ 0 h 1216800"/>
              <a:gd name="connsiteX3" fmla="*/ 4619736 w 4619736"/>
              <a:gd name="connsiteY3" fmla="*/ 202804 h 1216800"/>
              <a:gd name="connsiteX4" fmla="*/ 4619736 w 4619736"/>
              <a:gd name="connsiteY4" fmla="*/ 1013996 h 1216800"/>
              <a:gd name="connsiteX5" fmla="*/ 4416932 w 4619736"/>
              <a:gd name="connsiteY5" fmla="*/ 1216800 h 1216800"/>
              <a:gd name="connsiteX6" fmla="*/ 202804 w 4619736"/>
              <a:gd name="connsiteY6" fmla="*/ 1216800 h 1216800"/>
              <a:gd name="connsiteX7" fmla="*/ 0 w 4619736"/>
              <a:gd name="connsiteY7" fmla="*/ 1013996 h 1216800"/>
              <a:gd name="connsiteX8" fmla="*/ 0 w 4619736"/>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9736" h="1216800">
                <a:moveTo>
                  <a:pt x="0" y="202804"/>
                </a:moveTo>
                <a:cubicBezTo>
                  <a:pt x="0" y="90798"/>
                  <a:pt x="90798" y="0"/>
                  <a:pt x="202804" y="0"/>
                </a:cubicBezTo>
                <a:lnTo>
                  <a:pt x="4416932" y="0"/>
                </a:lnTo>
                <a:cubicBezTo>
                  <a:pt x="4528938" y="0"/>
                  <a:pt x="4619736" y="90798"/>
                  <a:pt x="4619736" y="202804"/>
                </a:cubicBezTo>
                <a:lnTo>
                  <a:pt x="4619736" y="1013996"/>
                </a:lnTo>
                <a:cubicBezTo>
                  <a:pt x="4619736" y="1126002"/>
                  <a:pt x="4528938" y="1216800"/>
                  <a:pt x="4416932" y="1216800"/>
                </a:cubicBezTo>
                <a:lnTo>
                  <a:pt x="202804" y="1216800"/>
                </a:lnTo>
                <a:cubicBezTo>
                  <a:pt x="90798" y="1216800"/>
                  <a:pt x="0" y="1126002"/>
                  <a:pt x="0" y="1013996"/>
                </a:cubicBezTo>
                <a:lnTo>
                  <a:pt x="0" y="202804"/>
                </a:lnTo>
                <a:close/>
              </a:path>
            </a:pathLst>
          </a:custGeom>
          <a:solidFill>
            <a:srgbClr val="EAEAE9"/>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20359" tIns="120359" rIns="120359" bIns="120359" numCol="1" spcCol="1270" anchor="ctr" anchorCtr="0">
            <a:noAutofit/>
          </a:bodyPr>
          <a:lstStyle/>
          <a:p>
            <a:pPr marL="0" lvl="0" indent="0" algn="l" defTabSz="711200">
              <a:lnSpc>
                <a:spcPct val="90000"/>
              </a:lnSpc>
              <a:spcBef>
                <a:spcPct val="0"/>
              </a:spcBef>
              <a:spcAft>
                <a:spcPct val="35000"/>
              </a:spcAft>
              <a:buNone/>
            </a:pPr>
            <a:r>
              <a:rPr lang="en-US" sz="1400" kern="1200" dirty="0">
                <a:solidFill>
                  <a:schemeClr val="tx1"/>
                </a:solidFill>
              </a:rPr>
              <a:t>Many-To-Many Relationship between </a:t>
            </a:r>
            <a:r>
              <a:rPr lang="en-AU" sz="1400" kern="1200" dirty="0">
                <a:solidFill>
                  <a:schemeClr val="tx1"/>
                </a:solidFill>
              </a:rPr>
              <a:t>Enterprise</a:t>
            </a:r>
            <a:r>
              <a:rPr lang="en-US" sz="1400" kern="1200" dirty="0">
                <a:solidFill>
                  <a:schemeClr val="tx1"/>
                </a:solidFill>
              </a:rPr>
              <a:t> and Funder</a:t>
            </a:r>
          </a:p>
        </p:txBody>
      </p:sp>
      <p:sp>
        <p:nvSpPr>
          <p:cNvPr id="14" name="任意多边形: 形状 13">
            <a:extLst>
              <a:ext uri="{FF2B5EF4-FFF2-40B4-BE49-F238E27FC236}">
                <a16:creationId xmlns:a16="http://schemas.microsoft.com/office/drawing/2014/main" id="{9A7D05AF-DC1D-49CB-8A28-1A03C6AFB264}"/>
              </a:ext>
            </a:extLst>
          </p:cNvPr>
          <p:cNvSpPr/>
          <p:nvPr/>
        </p:nvSpPr>
        <p:spPr>
          <a:xfrm>
            <a:off x="7432004" y="5044045"/>
            <a:ext cx="4619736" cy="1216800"/>
          </a:xfrm>
          <a:custGeom>
            <a:avLst/>
            <a:gdLst>
              <a:gd name="connsiteX0" fmla="*/ 0 w 4619736"/>
              <a:gd name="connsiteY0" fmla="*/ 202804 h 1216800"/>
              <a:gd name="connsiteX1" fmla="*/ 202804 w 4619736"/>
              <a:gd name="connsiteY1" fmla="*/ 0 h 1216800"/>
              <a:gd name="connsiteX2" fmla="*/ 4416932 w 4619736"/>
              <a:gd name="connsiteY2" fmla="*/ 0 h 1216800"/>
              <a:gd name="connsiteX3" fmla="*/ 4619736 w 4619736"/>
              <a:gd name="connsiteY3" fmla="*/ 202804 h 1216800"/>
              <a:gd name="connsiteX4" fmla="*/ 4619736 w 4619736"/>
              <a:gd name="connsiteY4" fmla="*/ 1013996 h 1216800"/>
              <a:gd name="connsiteX5" fmla="*/ 4416932 w 4619736"/>
              <a:gd name="connsiteY5" fmla="*/ 1216800 h 1216800"/>
              <a:gd name="connsiteX6" fmla="*/ 202804 w 4619736"/>
              <a:gd name="connsiteY6" fmla="*/ 1216800 h 1216800"/>
              <a:gd name="connsiteX7" fmla="*/ 0 w 4619736"/>
              <a:gd name="connsiteY7" fmla="*/ 1013996 h 1216800"/>
              <a:gd name="connsiteX8" fmla="*/ 0 w 4619736"/>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9736" h="1216800">
                <a:moveTo>
                  <a:pt x="0" y="202804"/>
                </a:moveTo>
                <a:cubicBezTo>
                  <a:pt x="0" y="90798"/>
                  <a:pt x="90798" y="0"/>
                  <a:pt x="202804" y="0"/>
                </a:cubicBezTo>
                <a:lnTo>
                  <a:pt x="4416932" y="0"/>
                </a:lnTo>
                <a:cubicBezTo>
                  <a:pt x="4528938" y="0"/>
                  <a:pt x="4619736" y="90798"/>
                  <a:pt x="4619736" y="202804"/>
                </a:cubicBezTo>
                <a:lnTo>
                  <a:pt x="4619736" y="1013996"/>
                </a:lnTo>
                <a:cubicBezTo>
                  <a:pt x="4619736" y="1126002"/>
                  <a:pt x="4528938" y="1216800"/>
                  <a:pt x="4416932" y="1216800"/>
                </a:cubicBezTo>
                <a:lnTo>
                  <a:pt x="202804" y="1216800"/>
                </a:lnTo>
                <a:cubicBezTo>
                  <a:pt x="90798" y="1216800"/>
                  <a:pt x="0" y="1126002"/>
                  <a:pt x="0" y="1013996"/>
                </a:cubicBezTo>
                <a:lnTo>
                  <a:pt x="0" y="202804"/>
                </a:lnTo>
                <a:close/>
              </a:path>
            </a:pathLst>
          </a:custGeom>
          <a:solidFill>
            <a:srgbClr val="EAEAE9"/>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20359" tIns="120359" rIns="120359" bIns="120359" numCol="1" spcCol="1270" anchor="ctr" anchorCtr="0">
            <a:noAutofit/>
          </a:bodyPr>
          <a:lstStyle/>
          <a:p>
            <a:pPr marL="0" lvl="0" indent="0" algn="l" defTabSz="711200">
              <a:lnSpc>
                <a:spcPct val="90000"/>
              </a:lnSpc>
              <a:spcBef>
                <a:spcPct val="0"/>
              </a:spcBef>
              <a:spcAft>
                <a:spcPct val="35000"/>
              </a:spcAft>
              <a:buNone/>
            </a:pPr>
            <a:r>
              <a:rPr lang="en-AU" sz="1400" kern="1200" dirty="0">
                <a:solidFill>
                  <a:schemeClr val="tx1"/>
                </a:solidFill>
              </a:rPr>
              <a:t>A Supplier</a:t>
            </a:r>
            <a:r>
              <a:rPr lang="en-US" sz="1400" kern="1200" dirty="0">
                <a:solidFill>
                  <a:schemeClr val="tx1"/>
                </a:solidFill>
              </a:rPr>
              <a:t> can be existed in Multiple Anchor Buyer Chain Network, and centralize manage the tokens issued by different Buyers.</a:t>
            </a:r>
          </a:p>
        </p:txBody>
      </p:sp>
      <p:sp>
        <p:nvSpPr>
          <p:cNvPr id="2" name="Footer Placeholder 1"/>
          <p:cNvSpPr>
            <a:spLocks noGrp="1"/>
          </p:cNvSpPr>
          <p:nvPr>
            <p:ph type="ftr" sz="quarter" idx="11"/>
          </p:nvPr>
        </p:nvSpPr>
        <p:spPr>
          <a:xfrm>
            <a:off x="4136168" y="6584939"/>
            <a:ext cx="4114800" cy="365125"/>
          </a:xfrm>
        </p:spPr>
        <p:txBody>
          <a:bodyPr/>
          <a:lstStyle/>
          <a:p>
            <a:r>
              <a:rPr lang="en-US" altLang="zh-CN" dirty="0"/>
              <a:t>INTERNAL</a:t>
            </a:r>
            <a:endParaRPr lang="zh-CN" altLang="en-US" dirty="0"/>
          </a:p>
        </p:txBody>
      </p:sp>
      <p:grpSp>
        <p:nvGrpSpPr>
          <p:cNvPr id="3" name="组合 2">
            <a:extLst>
              <a:ext uri="{FF2B5EF4-FFF2-40B4-BE49-F238E27FC236}">
                <a16:creationId xmlns:a16="http://schemas.microsoft.com/office/drawing/2014/main" id="{4DAC4B77-C75B-4A2A-99A5-082E5B2728B4}"/>
              </a:ext>
            </a:extLst>
          </p:cNvPr>
          <p:cNvGrpSpPr/>
          <p:nvPr/>
        </p:nvGrpSpPr>
        <p:grpSpPr>
          <a:xfrm>
            <a:off x="1591234" y="2668705"/>
            <a:ext cx="354447" cy="357507"/>
            <a:chOff x="592426" y="3378397"/>
            <a:chExt cx="647334" cy="652923"/>
          </a:xfrm>
        </p:grpSpPr>
        <p:sp>
          <p:nvSpPr>
            <p:cNvPr id="52" name="流程图: 接点 222">
              <a:extLst>
                <a:ext uri="{FF2B5EF4-FFF2-40B4-BE49-F238E27FC236}">
                  <a16:creationId xmlns:a16="http://schemas.microsoft.com/office/drawing/2014/main" id="{5DEB7B61-3E54-43D4-8691-090FFE3E7B82}"/>
                </a:ext>
              </a:extLst>
            </p:cNvPr>
            <p:cNvSpPr/>
            <p:nvPr/>
          </p:nvSpPr>
          <p:spPr>
            <a:xfrm>
              <a:off x="592426" y="3378397"/>
              <a:ext cx="647334" cy="652923"/>
            </a:xfrm>
            <a:prstGeom prst="flowChartConnector">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0"/>
            </a:p>
          </p:txBody>
        </p:sp>
        <p:pic>
          <p:nvPicPr>
            <p:cNvPr id="53" name="图片 221">
              <a:extLst>
                <a:ext uri="{FF2B5EF4-FFF2-40B4-BE49-F238E27FC236}">
                  <a16:creationId xmlns:a16="http://schemas.microsoft.com/office/drawing/2014/main" id="{E42616D6-152D-4FB7-9BC7-72F38CD72251}"/>
                </a:ext>
              </a:extLst>
            </p:cNvPr>
            <p:cNvPicPr>
              <a:picLocks noChangeAspect="1"/>
            </p:cNvPicPr>
            <p:nvPr/>
          </p:nvPicPr>
          <p:blipFill>
            <a:blip r:embed="rId3"/>
            <a:stretch>
              <a:fillRect/>
            </a:stretch>
          </p:blipFill>
          <p:spPr>
            <a:xfrm>
              <a:off x="744269" y="3520193"/>
              <a:ext cx="363693" cy="369332"/>
            </a:xfrm>
            <a:prstGeom prst="rect">
              <a:avLst/>
            </a:prstGeom>
          </p:spPr>
        </p:pic>
      </p:grpSp>
      <p:grpSp>
        <p:nvGrpSpPr>
          <p:cNvPr id="54" name="组合 53">
            <a:extLst>
              <a:ext uri="{FF2B5EF4-FFF2-40B4-BE49-F238E27FC236}">
                <a16:creationId xmlns:a16="http://schemas.microsoft.com/office/drawing/2014/main" id="{3E5DB150-964D-4B13-A68F-4442378F1CD5}"/>
              </a:ext>
            </a:extLst>
          </p:cNvPr>
          <p:cNvGrpSpPr/>
          <p:nvPr/>
        </p:nvGrpSpPr>
        <p:grpSpPr>
          <a:xfrm>
            <a:off x="1601069" y="3850793"/>
            <a:ext cx="354447" cy="357507"/>
            <a:chOff x="592426" y="3378397"/>
            <a:chExt cx="647334" cy="652923"/>
          </a:xfrm>
        </p:grpSpPr>
        <p:sp>
          <p:nvSpPr>
            <p:cNvPr id="55" name="流程图: 接点 222">
              <a:extLst>
                <a:ext uri="{FF2B5EF4-FFF2-40B4-BE49-F238E27FC236}">
                  <a16:creationId xmlns:a16="http://schemas.microsoft.com/office/drawing/2014/main" id="{5CA64D7D-D33B-4DBE-BF43-C64F5EB9AA60}"/>
                </a:ext>
              </a:extLst>
            </p:cNvPr>
            <p:cNvSpPr/>
            <p:nvPr/>
          </p:nvSpPr>
          <p:spPr>
            <a:xfrm>
              <a:off x="592426" y="3378397"/>
              <a:ext cx="647334" cy="652923"/>
            </a:xfrm>
            <a:prstGeom prst="flowChartConnector">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0"/>
            </a:p>
          </p:txBody>
        </p:sp>
        <p:pic>
          <p:nvPicPr>
            <p:cNvPr id="56" name="图片 221">
              <a:extLst>
                <a:ext uri="{FF2B5EF4-FFF2-40B4-BE49-F238E27FC236}">
                  <a16:creationId xmlns:a16="http://schemas.microsoft.com/office/drawing/2014/main" id="{993CC077-DEA0-4493-93BF-0FF562E89767}"/>
                </a:ext>
              </a:extLst>
            </p:cNvPr>
            <p:cNvPicPr>
              <a:picLocks noChangeAspect="1"/>
            </p:cNvPicPr>
            <p:nvPr/>
          </p:nvPicPr>
          <p:blipFill>
            <a:blip r:embed="rId3"/>
            <a:stretch>
              <a:fillRect/>
            </a:stretch>
          </p:blipFill>
          <p:spPr>
            <a:xfrm>
              <a:off x="744269" y="3520193"/>
              <a:ext cx="363693" cy="369332"/>
            </a:xfrm>
            <a:prstGeom prst="rect">
              <a:avLst/>
            </a:prstGeom>
          </p:spPr>
        </p:pic>
      </p:grpSp>
      <p:sp>
        <p:nvSpPr>
          <p:cNvPr id="57" name="矩形 56">
            <a:extLst>
              <a:ext uri="{FF2B5EF4-FFF2-40B4-BE49-F238E27FC236}">
                <a16:creationId xmlns:a16="http://schemas.microsoft.com/office/drawing/2014/main" id="{FEC24615-3D31-4EEF-84DB-4720ED26C3F0}"/>
              </a:ext>
            </a:extLst>
          </p:cNvPr>
          <p:cNvSpPr/>
          <p:nvPr/>
        </p:nvSpPr>
        <p:spPr>
          <a:xfrm>
            <a:off x="1066219" y="4262435"/>
            <a:ext cx="1380506" cy="307777"/>
          </a:xfrm>
          <a:prstGeom prst="rect">
            <a:avLst/>
          </a:prstGeom>
        </p:spPr>
        <p:txBody>
          <a:bodyPr wrap="none">
            <a:spAutoFit/>
          </a:bodyPr>
          <a:lstStyle/>
          <a:p>
            <a:pPr algn="ctr"/>
            <a:r>
              <a:rPr lang="en-AU" sz="1400" dirty="0">
                <a:latin typeface="等线" panose="02010600030101010101" pitchFamily="2" charset="-122"/>
                <a:ea typeface="等线" panose="02010600030101010101" pitchFamily="2" charset="-122"/>
              </a:rPr>
              <a:t>Anchor Buyer B</a:t>
            </a:r>
          </a:p>
        </p:txBody>
      </p:sp>
      <p:sp>
        <p:nvSpPr>
          <p:cNvPr id="63" name="money-bank_71090">
            <a:extLst>
              <a:ext uri="{FF2B5EF4-FFF2-40B4-BE49-F238E27FC236}">
                <a16:creationId xmlns:a16="http://schemas.microsoft.com/office/drawing/2014/main" id="{C468C5B5-E75D-43A4-8330-438271C970BE}"/>
              </a:ext>
            </a:extLst>
          </p:cNvPr>
          <p:cNvSpPr>
            <a:spLocks noChangeAspect="1"/>
          </p:cNvSpPr>
          <p:nvPr/>
        </p:nvSpPr>
        <p:spPr bwMode="auto">
          <a:xfrm>
            <a:off x="216246" y="3235476"/>
            <a:ext cx="609685" cy="540353"/>
          </a:xfrm>
          <a:custGeom>
            <a:avLst/>
            <a:gdLst>
              <a:gd name="connsiteX0" fmla="*/ 0 w 608697"/>
              <a:gd name="connsiteY0" fmla="*/ 552985 h 590385"/>
              <a:gd name="connsiteX1" fmla="*/ 608697 w 608697"/>
              <a:gd name="connsiteY1" fmla="*/ 552985 h 590385"/>
              <a:gd name="connsiteX2" fmla="*/ 608697 w 608697"/>
              <a:gd name="connsiteY2" fmla="*/ 590385 h 590385"/>
              <a:gd name="connsiteX3" fmla="*/ 0 w 608697"/>
              <a:gd name="connsiteY3" fmla="*/ 590385 h 590385"/>
              <a:gd name="connsiteX4" fmla="*/ 50031 w 608697"/>
              <a:gd name="connsiteY4" fmla="*/ 495192 h 590385"/>
              <a:gd name="connsiteX5" fmla="*/ 558666 w 608697"/>
              <a:gd name="connsiteY5" fmla="*/ 495192 h 590385"/>
              <a:gd name="connsiteX6" fmla="*/ 558666 w 608697"/>
              <a:gd name="connsiteY6" fmla="*/ 532592 h 590385"/>
              <a:gd name="connsiteX7" fmla="*/ 50031 w 608697"/>
              <a:gd name="connsiteY7" fmla="*/ 532592 h 590385"/>
              <a:gd name="connsiteX8" fmla="*/ 317441 w 608697"/>
              <a:gd name="connsiteY8" fmla="*/ 352934 h 590385"/>
              <a:gd name="connsiteX9" fmla="*/ 317441 w 608697"/>
              <a:gd name="connsiteY9" fmla="*/ 384587 h 590385"/>
              <a:gd name="connsiteX10" fmla="*/ 338404 w 608697"/>
              <a:gd name="connsiteY10" fmla="*/ 369096 h 590385"/>
              <a:gd name="connsiteX11" fmla="*/ 333257 w 608697"/>
              <a:gd name="connsiteY11" fmla="*/ 358446 h 590385"/>
              <a:gd name="connsiteX12" fmla="*/ 317441 w 608697"/>
              <a:gd name="connsiteY12" fmla="*/ 352934 h 590385"/>
              <a:gd name="connsiteX13" fmla="*/ 290658 w 608697"/>
              <a:gd name="connsiteY13" fmla="*/ 283447 h 590385"/>
              <a:gd name="connsiteX14" fmla="*/ 273648 w 608697"/>
              <a:gd name="connsiteY14" fmla="*/ 288958 h 590385"/>
              <a:gd name="connsiteX15" fmla="*/ 268948 w 608697"/>
              <a:gd name="connsiteY15" fmla="*/ 299311 h 590385"/>
              <a:gd name="connsiteX16" fmla="*/ 274319 w 608697"/>
              <a:gd name="connsiteY16" fmla="*/ 310035 h 590385"/>
              <a:gd name="connsiteX17" fmla="*/ 290658 w 608697"/>
              <a:gd name="connsiteY17" fmla="*/ 315770 h 590385"/>
              <a:gd name="connsiteX18" fmla="*/ 290658 w 608697"/>
              <a:gd name="connsiteY18" fmla="*/ 233324 h 590385"/>
              <a:gd name="connsiteX19" fmla="*/ 317441 w 608697"/>
              <a:gd name="connsiteY19" fmla="*/ 233324 h 590385"/>
              <a:gd name="connsiteX20" fmla="*/ 317441 w 608697"/>
              <a:gd name="connsiteY20" fmla="*/ 250156 h 590385"/>
              <a:gd name="connsiteX21" fmla="*/ 342508 w 608697"/>
              <a:gd name="connsiteY21" fmla="*/ 252911 h 590385"/>
              <a:gd name="connsiteX22" fmla="*/ 365859 w 608697"/>
              <a:gd name="connsiteY22" fmla="*/ 258721 h 590385"/>
              <a:gd name="connsiteX23" fmla="*/ 365859 w 608697"/>
              <a:gd name="connsiteY23" fmla="*/ 292012 h 590385"/>
              <a:gd name="connsiteX24" fmla="*/ 317441 w 608697"/>
              <a:gd name="connsiteY24" fmla="*/ 282628 h 590385"/>
              <a:gd name="connsiteX25" fmla="*/ 317441 w 608697"/>
              <a:gd name="connsiteY25" fmla="*/ 319941 h 590385"/>
              <a:gd name="connsiteX26" fmla="*/ 338479 w 608697"/>
              <a:gd name="connsiteY26" fmla="*/ 324409 h 590385"/>
              <a:gd name="connsiteX27" fmla="*/ 356981 w 608697"/>
              <a:gd name="connsiteY27" fmla="*/ 332527 h 590385"/>
              <a:gd name="connsiteX28" fmla="*/ 370335 w 608697"/>
              <a:gd name="connsiteY28" fmla="*/ 346380 h 590385"/>
              <a:gd name="connsiteX29" fmla="*/ 375408 w 608697"/>
              <a:gd name="connsiteY29" fmla="*/ 368425 h 590385"/>
              <a:gd name="connsiteX30" fmla="*/ 360338 w 608697"/>
              <a:gd name="connsiteY30" fmla="*/ 402238 h 590385"/>
              <a:gd name="connsiteX31" fmla="*/ 317441 w 608697"/>
              <a:gd name="connsiteY31" fmla="*/ 417506 h 590385"/>
              <a:gd name="connsiteX32" fmla="*/ 317441 w 608697"/>
              <a:gd name="connsiteY32" fmla="*/ 434859 h 590385"/>
              <a:gd name="connsiteX33" fmla="*/ 290658 w 608697"/>
              <a:gd name="connsiteY33" fmla="*/ 434859 h 590385"/>
              <a:gd name="connsiteX34" fmla="*/ 290658 w 608697"/>
              <a:gd name="connsiteY34" fmla="*/ 418400 h 590385"/>
              <a:gd name="connsiteX35" fmla="*/ 259623 w 608697"/>
              <a:gd name="connsiteY35" fmla="*/ 415420 h 590385"/>
              <a:gd name="connsiteX36" fmla="*/ 235451 w 608697"/>
              <a:gd name="connsiteY36" fmla="*/ 408643 h 590385"/>
              <a:gd name="connsiteX37" fmla="*/ 235451 w 608697"/>
              <a:gd name="connsiteY37" fmla="*/ 375650 h 590385"/>
              <a:gd name="connsiteX38" fmla="*/ 248208 w 608697"/>
              <a:gd name="connsiteY38" fmla="*/ 379746 h 590385"/>
              <a:gd name="connsiteX39" fmla="*/ 261040 w 608697"/>
              <a:gd name="connsiteY39" fmla="*/ 382800 h 590385"/>
              <a:gd name="connsiteX40" fmla="*/ 274842 w 608697"/>
              <a:gd name="connsiteY40" fmla="*/ 384810 h 590385"/>
              <a:gd name="connsiteX41" fmla="*/ 290658 w 608697"/>
              <a:gd name="connsiteY41" fmla="*/ 385779 h 590385"/>
              <a:gd name="connsiteX42" fmla="*/ 290658 w 608697"/>
              <a:gd name="connsiteY42" fmla="*/ 348912 h 590385"/>
              <a:gd name="connsiteX43" fmla="*/ 269619 w 608697"/>
              <a:gd name="connsiteY43" fmla="*/ 344816 h 590385"/>
              <a:gd name="connsiteX44" fmla="*/ 250819 w 608697"/>
              <a:gd name="connsiteY44" fmla="*/ 336996 h 590385"/>
              <a:gd name="connsiteX45" fmla="*/ 237241 w 608697"/>
              <a:gd name="connsiteY45" fmla="*/ 323143 h 590385"/>
              <a:gd name="connsiteX46" fmla="*/ 232019 w 608697"/>
              <a:gd name="connsiteY46" fmla="*/ 300949 h 590385"/>
              <a:gd name="connsiteX47" fmla="*/ 236122 w 608697"/>
              <a:gd name="connsiteY47" fmla="*/ 281213 h 590385"/>
              <a:gd name="connsiteX48" fmla="*/ 247686 w 608697"/>
              <a:gd name="connsiteY48" fmla="*/ 266243 h 590385"/>
              <a:gd name="connsiteX49" fmla="*/ 266188 w 608697"/>
              <a:gd name="connsiteY49" fmla="*/ 256040 h 590385"/>
              <a:gd name="connsiteX50" fmla="*/ 290658 w 608697"/>
              <a:gd name="connsiteY50" fmla="*/ 250677 h 590385"/>
              <a:gd name="connsiteX51" fmla="*/ 435589 w 608697"/>
              <a:gd name="connsiteY51" fmla="*/ 197053 h 590385"/>
              <a:gd name="connsiteX52" fmla="*/ 502433 w 608697"/>
              <a:gd name="connsiteY52" fmla="*/ 197053 h 590385"/>
              <a:gd name="connsiteX53" fmla="*/ 512728 w 608697"/>
              <a:gd name="connsiteY53" fmla="*/ 207257 h 590385"/>
              <a:gd name="connsiteX54" fmla="*/ 502433 w 608697"/>
              <a:gd name="connsiteY54" fmla="*/ 217536 h 590385"/>
              <a:gd name="connsiteX55" fmla="*/ 492511 w 608697"/>
              <a:gd name="connsiteY55" fmla="*/ 217536 h 590385"/>
              <a:gd name="connsiteX56" fmla="*/ 492511 w 608697"/>
              <a:gd name="connsiteY56" fmla="*/ 443448 h 590385"/>
              <a:gd name="connsiteX57" fmla="*/ 502433 w 608697"/>
              <a:gd name="connsiteY57" fmla="*/ 443448 h 590385"/>
              <a:gd name="connsiteX58" fmla="*/ 512728 w 608697"/>
              <a:gd name="connsiteY58" fmla="*/ 453652 h 590385"/>
              <a:gd name="connsiteX59" fmla="*/ 502433 w 608697"/>
              <a:gd name="connsiteY59" fmla="*/ 463931 h 590385"/>
              <a:gd name="connsiteX60" fmla="*/ 435589 w 608697"/>
              <a:gd name="connsiteY60" fmla="*/ 463931 h 590385"/>
              <a:gd name="connsiteX61" fmla="*/ 425368 w 608697"/>
              <a:gd name="connsiteY61" fmla="*/ 453652 h 590385"/>
              <a:gd name="connsiteX62" fmla="*/ 435589 w 608697"/>
              <a:gd name="connsiteY62" fmla="*/ 443448 h 590385"/>
              <a:gd name="connsiteX63" fmla="*/ 445511 w 608697"/>
              <a:gd name="connsiteY63" fmla="*/ 443448 h 590385"/>
              <a:gd name="connsiteX64" fmla="*/ 445511 w 608697"/>
              <a:gd name="connsiteY64" fmla="*/ 217536 h 590385"/>
              <a:gd name="connsiteX65" fmla="*/ 435589 w 608697"/>
              <a:gd name="connsiteY65" fmla="*/ 217536 h 590385"/>
              <a:gd name="connsiteX66" fmla="*/ 425368 w 608697"/>
              <a:gd name="connsiteY66" fmla="*/ 207257 h 590385"/>
              <a:gd name="connsiteX67" fmla="*/ 435589 w 608697"/>
              <a:gd name="connsiteY67" fmla="*/ 197053 h 590385"/>
              <a:gd name="connsiteX68" fmla="*/ 106326 w 608697"/>
              <a:gd name="connsiteY68" fmla="*/ 197053 h 590385"/>
              <a:gd name="connsiteX69" fmla="*/ 173116 w 608697"/>
              <a:gd name="connsiteY69" fmla="*/ 197053 h 590385"/>
              <a:gd name="connsiteX70" fmla="*/ 183328 w 608697"/>
              <a:gd name="connsiteY70" fmla="*/ 207257 h 590385"/>
              <a:gd name="connsiteX71" fmla="*/ 173116 w 608697"/>
              <a:gd name="connsiteY71" fmla="*/ 217536 h 590385"/>
              <a:gd name="connsiteX72" fmla="*/ 163202 w 608697"/>
              <a:gd name="connsiteY72" fmla="*/ 217536 h 590385"/>
              <a:gd name="connsiteX73" fmla="*/ 163202 w 608697"/>
              <a:gd name="connsiteY73" fmla="*/ 443448 h 590385"/>
              <a:gd name="connsiteX74" fmla="*/ 173116 w 608697"/>
              <a:gd name="connsiteY74" fmla="*/ 443448 h 590385"/>
              <a:gd name="connsiteX75" fmla="*/ 183328 w 608697"/>
              <a:gd name="connsiteY75" fmla="*/ 453652 h 590385"/>
              <a:gd name="connsiteX76" fmla="*/ 173116 w 608697"/>
              <a:gd name="connsiteY76" fmla="*/ 463931 h 590385"/>
              <a:gd name="connsiteX77" fmla="*/ 106326 w 608697"/>
              <a:gd name="connsiteY77" fmla="*/ 463931 h 590385"/>
              <a:gd name="connsiteX78" fmla="*/ 96039 w 608697"/>
              <a:gd name="connsiteY78" fmla="*/ 453652 h 590385"/>
              <a:gd name="connsiteX79" fmla="*/ 106326 w 608697"/>
              <a:gd name="connsiteY79" fmla="*/ 443448 h 590385"/>
              <a:gd name="connsiteX80" fmla="*/ 116240 w 608697"/>
              <a:gd name="connsiteY80" fmla="*/ 443448 h 590385"/>
              <a:gd name="connsiteX81" fmla="*/ 116240 w 608697"/>
              <a:gd name="connsiteY81" fmla="*/ 217536 h 590385"/>
              <a:gd name="connsiteX82" fmla="*/ 106326 w 608697"/>
              <a:gd name="connsiteY82" fmla="*/ 217536 h 590385"/>
              <a:gd name="connsiteX83" fmla="*/ 96039 w 608697"/>
              <a:gd name="connsiteY83" fmla="*/ 207257 h 590385"/>
              <a:gd name="connsiteX84" fmla="*/ 106326 w 608697"/>
              <a:gd name="connsiteY84" fmla="*/ 197053 h 590385"/>
              <a:gd name="connsiteX85" fmla="*/ 296964 w 608697"/>
              <a:gd name="connsiteY85" fmla="*/ 2010 h 590385"/>
              <a:gd name="connsiteX86" fmla="*/ 311733 w 608697"/>
              <a:gd name="connsiteY86" fmla="*/ 2010 h 590385"/>
              <a:gd name="connsiteX87" fmla="*/ 556923 w 608697"/>
              <a:gd name="connsiteY87" fmla="*/ 134884 h 590385"/>
              <a:gd name="connsiteX88" fmla="*/ 549538 w 608697"/>
              <a:gd name="connsiteY88" fmla="*/ 161771 h 590385"/>
              <a:gd name="connsiteX89" fmla="*/ 59159 w 608697"/>
              <a:gd name="connsiteY89" fmla="*/ 161771 h 590385"/>
              <a:gd name="connsiteX90" fmla="*/ 51774 w 608697"/>
              <a:gd name="connsiteY90" fmla="*/ 134884 h 59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697" h="590385">
                <a:moveTo>
                  <a:pt x="0" y="552985"/>
                </a:moveTo>
                <a:lnTo>
                  <a:pt x="608697" y="552985"/>
                </a:lnTo>
                <a:lnTo>
                  <a:pt x="608697" y="590385"/>
                </a:lnTo>
                <a:lnTo>
                  <a:pt x="0" y="590385"/>
                </a:lnTo>
                <a:close/>
                <a:moveTo>
                  <a:pt x="50031" y="495192"/>
                </a:moveTo>
                <a:lnTo>
                  <a:pt x="558666" y="495192"/>
                </a:lnTo>
                <a:lnTo>
                  <a:pt x="558666" y="532592"/>
                </a:lnTo>
                <a:lnTo>
                  <a:pt x="50031" y="532592"/>
                </a:lnTo>
                <a:close/>
                <a:moveTo>
                  <a:pt x="317441" y="352934"/>
                </a:moveTo>
                <a:lnTo>
                  <a:pt x="317441" y="384587"/>
                </a:lnTo>
                <a:cubicBezTo>
                  <a:pt x="331392" y="382800"/>
                  <a:pt x="338404" y="377661"/>
                  <a:pt x="338404" y="369096"/>
                </a:cubicBezTo>
                <a:cubicBezTo>
                  <a:pt x="338404" y="364404"/>
                  <a:pt x="336688" y="360829"/>
                  <a:pt x="333257" y="358446"/>
                </a:cubicBezTo>
                <a:cubicBezTo>
                  <a:pt x="329825" y="355988"/>
                  <a:pt x="324528" y="354200"/>
                  <a:pt x="317441" y="352934"/>
                </a:cubicBezTo>
                <a:close/>
                <a:moveTo>
                  <a:pt x="290658" y="283447"/>
                </a:moveTo>
                <a:cubicBezTo>
                  <a:pt x="282451" y="284341"/>
                  <a:pt x="276781" y="286203"/>
                  <a:pt x="273648" y="288958"/>
                </a:cubicBezTo>
                <a:cubicBezTo>
                  <a:pt x="270515" y="291714"/>
                  <a:pt x="268948" y="295140"/>
                  <a:pt x="268948" y="299311"/>
                </a:cubicBezTo>
                <a:cubicBezTo>
                  <a:pt x="268948" y="304003"/>
                  <a:pt x="270739" y="307578"/>
                  <a:pt x="274319" y="310035"/>
                </a:cubicBezTo>
                <a:cubicBezTo>
                  <a:pt x="277900" y="312493"/>
                  <a:pt x="283347" y="314430"/>
                  <a:pt x="290658" y="315770"/>
                </a:cubicBezTo>
                <a:close/>
                <a:moveTo>
                  <a:pt x="290658" y="233324"/>
                </a:moveTo>
                <a:lnTo>
                  <a:pt x="317441" y="233324"/>
                </a:lnTo>
                <a:lnTo>
                  <a:pt x="317441" y="250156"/>
                </a:lnTo>
                <a:cubicBezTo>
                  <a:pt x="325647" y="250603"/>
                  <a:pt x="334003" y="251571"/>
                  <a:pt x="342508" y="252911"/>
                </a:cubicBezTo>
                <a:cubicBezTo>
                  <a:pt x="351012" y="254327"/>
                  <a:pt x="358771" y="256263"/>
                  <a:pt x="365859" y="258721"/>
                </a:cubicBezTo>
                <a:lnTo>
                  <a:pt x="365859" y="292012"/>
                </a:lnTo>
                <a:cubicBezTo>
                  <a:pt x="348551" y="286426"/>
                  <a:pt x="332436" y="283298"/>
                  <a:pt x="317441" y="282628"/>
                </a:cubicBezTo>
                <a:lnTo>
                  <a:pt x="317441" y="319941"/>
                </a:lnTo>
                <a:cubicBezTo>
                  <a:pt x="324528" y="321058"/>
                  <a:pt x="331541" y="322548"/>
                  <a:pt x="338479" y="324409"/>
                </a:cubicBezTo>
                <a:cubicBezTo>
                  <a:pt x="345343" y="326271"/>
                  <a:pt x="351535" y="328953"/>
                  <a:pt x="356981" y="332527"/>
                </a:cubicBezTo>
                <a:cubicBezTo>
                  <a:pt x="362427" y="336028"/>
                  <a:pt x="366829" y="340645"/>
                  <a:pt x="370335" y="346380"/>
                </a:cubicBezTo>
                <a:cubicBezTo>
                  <a:pt x="373692" y="352115"/>
                  <a:pt x="375408" y="359414"/>
                  <a:pt x="375408" y="368425"/>
                </a:cubicBezTo>
                <a:cubicBezTo>
                  <a:pt x="375408" y="382800"/>
                  <a:pt x="370410" y="394046"/>
                  <a:pt x="360338" y="402238"/>
                </a:cubicBezTo>
                <a:cubicBezTo>
                  <a:pt x="350266" y="410431"/>
                  <a:pt x="336017" y="415495"/>
                  <a:pt x="317441" y="417506"/>
                </a:cubicBezTo>
                <a:lnTo>
                  <a:pt x="317441" y="434859"/>
                </a:lnTo>
                <a:lnTo>
                  <a:pt x="290658" y="434859"/>
                </a:lnTo>
                <a:lnTo>
                  <a:pt x="290658" y="418400"/>
                </a:lnTo>
                <a:cubicBezTo>
                  <a:pt x="279691" y="418027"/>
                  <a:pt x="269321" y="417059"/>
                  <a:pt x="259623" y="415420"/>
                </a:cubicBezTo>
                <a:cubicBezTo>
                  <a:pt x="249849" y="413782"/>
                  <a:pt x="241792" y="411548"/>
                  <a:pt x="235451" y="408643"/>
                </a:cubicBezTo>
                <a:lnTo>
                  <a:pt x="235451" y="375650"/>
                </a:lnTo>
                <a:cubicBezTo>
                  <a:pt x="239778" y="377214"/>
                  <a:pt x="244030" y="378629"/>
                  <a:pt x="248208" y="379746"/>
                </a:cubicBezTo>
                <a:cubicBezTo>
                  <a:pt x="252386" y="380938"/>
                  <a:pt x="256638" y="381980"/>
                  <a:pt x="261040" y="382800"/>
                </a:cubicBezTo>
                <a:cubicBezTo>
                  <a:pt x="265442" y="383619"/>
                  <a:pt x="269992" y="384289"/>
                  <a:pt x="274842" y="384810"/>
                </a:cubicBezTo>
                <a:cubicBezTo>
                  <a:pt x="279691" y="385332"/>
                  <a:pt x="284988" y="385630"/>
                  <a:pt x="290658" y="385779"/>
                </a:cubicBezTo>
                <a:lnTo>
                  <a:pt x="290658" y="348912"/>
                </a:lnTo>
                <a:cubicBezTo>
                  <a:pt x="283645" y="347870"/>
                  <a:pt x="276558" y="346529"/>
                  <a:pt x="269619" y="344816"/>
                </a:cubicBezTo>
                <a:cubicBezTo>
                  <a:pt x="262681" y="343029"/>
                  <a:pt x="256415" y="340422"/>
                  <a:pt x="250819" y="336996"/>
                </a:cubicBezTo>
                <a:cubicBezTo>
                  <a:pt x="245299" y="333496"/>
                  <a:pt x="240748" y="328878"/>
                  <a:pt x="237241" y="323143"/>
                </a:cubicBezTo>
                <a:cubicBezTo>
                  <a:pt x="233809" y="317483"/>
                  <a:pt x="232019" y="310035"/>
                  <a:pt x="232019" y="300949"/>
                </a:cubicBezTo>
                <a:cubicBezTo>
                  <a:pt x="232019" y="293576"/>
                  <a:pt x="233362" y="286948"/>
                  <a:pt x="236122" y="281213"/>
                </a:cubicBezTo>
                <a:cubicBezTo>
                  <a:pt x="238808" y="275404"/>
                  <a:pt x="242687" y="270414"/>
                  <a:pt x="247686" y="266243"/>
                </a:cubicBezTo>
                <a:cubicBezTo>
                  <a:pt x="252759" y="261998"/>
                  <a:pt x="258951" y="258646"/>
                  <a:pt x="266188" y="256040"/>
                </a:cubicBezTo>
                <a:cubicBezTo>
                  <a:pt x="273424" y="253507"/>
                  <a:pt x="281556" y="251645"/>
                  <a:pt x="290658" y="250677"/>
                </a:cubicBezTo>
                <a:close/>
                <a:moveTo>
                  <a:pt x="435589" y="197053"/>
                </a:moveTo>
                <a:lnTo>
                  <a:pt x="502433" y="197053"/>
                </a:lnTo>
                <a:cubicBezTo>
                  <a:pt x="508103" y="197053"/>
                  <a:pt x="512728" y="201671"/>
                  <a:pt x="512728" y="207257"/>
                </a:cubicBezTo>
                <a:cubicBezTo>
                  <a:pt x="512728" y="212918"/>
                  <a:pt x="508103" y="217536"/>
                  <a:pt x="502433" y="217536"/>
                </a:cubicBezTo>
                <a:lnTo>
                  <a:pt x="492511" y="217536"/>
                </a:lnTo>
                <a:lnTo>
                  <a:pt x="492511" y="443448"/>
                </a:lnTo>
                <a:lnTo>
                  <a:pt x="502433" y="443448"/>
                </a:lnTo>
                <a:cubicBezTo>
                  <a:pt x="508103" y="443448"/>
                  <a:pt x="512728" y="447991"/>
                  <a:pt x="512728" y="453652"/>
                </a:cubicBezTo>
                <a:cubicBezTo>
                  <a:pt x="512728" y="459313"/>
                  <a:pt x="508103" y="463931"/>
                  <a:pt x="502433" y="463931"/>
                </a:cubicBezTo>
                <a:lnTo>
                  <a:pt x="435589" y="463931"/>
                </a:lnTo>
                <a:cubicBezTo>
                  <a:pt x="429919" y="463931"/>
                  <a:pt x="425368" y="459313"/>
                  <a:pt x="425368" y="453652"/>
                </a:cubicBezTo>
                <a:cubicBezTo>
                  <a:pt x="425368" y="447991"/>
                  <a:pt x="429919" y="443448"/>
                  <a:pt x="435589" y="443448"/>
                </a:cubicBezTo>
                <a:lnTo>
                  <a:pt x="445511" y="443448"/>
                </a:lnTo>
                <a:lnTo>
                  <a:pt x="445511" y="217536"/>
                </a:lnTo>
                <a:lnTo>
                  <a:pt x="435589" y="217536"/>
                </a:lnTo>
                <a:cubicBezTo>
                  <a:pt x="429919" y="217536"/>
                  <a:pt x="425368" y="212918"/>
                  <a:pt x="425368" y="207257"/>
                </a:cubicBezTo>
                <a:cubicBezTo>
                  <a:pt x="425368" y="201671"/>
                  <a:pt x="429919" y="197053"/>
                  <a:pt x="435589" y="197053"/>
                </a:cubicBezTo>
                <a:close/>
                <a:moveTo>
                  <a:pt x="106326" y="197053"/>
                </a:moveTo>
                <a:lnTo>
                  <a:pt x="173116" y="197053"/>
                </a:lnTo>
                <a:cubicBezTo>
                  <a:pt x="178781" y="197053"/>
                  <a:pt x="183328" y="201671"/>
                  <a:pt x="183328" y="207257"/>
                </a:cubicBezTo>
                <a:cubicBezTo>
                  <a:pt x="183328" y="212918"/>
                  <a:pt x="178781" y="217536"/>
                  <a:pt x="173116" y="217536"/>
                </a:cubicBezTo>
                <a:lnTo>
                  <a:pt x="163202" y="217536"/>
                </a:lnTo>
                <a:lnTo>
                  <a:pt x="163202" y="443448"/>
                </a:lnTo>
                <a:lnTo>
                  <a:pt x="173116" y="443448"/>
                </a:lnTo>
                <a:cubicBezTo>
                  <a:pt x="178781" y="443448"/>
                  <a:pt x="183328" y="447991"/>
                  <a:pt x="183328" y="453652"/>
                </a:cubicBezTo>
                <a:cubicBezTo>
                  <a:pt x="183328" y="459313"/>
                  <a:pt x="178781" y="463931"/>
                  <a:pt x="173116" y="463931"/>
                </a:cubicBezTo>
                <a:lnTo>
                  <a:pt x="106326" y="463931"/>
                </a:lnTo>
                <a:cubicBezTo>
                  <a:pt x="100661" y="463931"/>
                  <a:pt x="96039" y="459313"/>
                  <a:pt x="96039" y="453652"/>
                </a:cubicBezTo>
                <a:cubicBezTo>
                  <a:pt x="96039" y="447991"/>
                  <a:pt x="100661" y="443448"/>
                  <a:pt x="106326" y="443448"/>
                </a:cubicBezTo>
                <a:lnTo>
                  <a:pt x="116240" y="443448"/>
                </a:lnTo>
                <a:lnTo>
                  <a:pt x="116240" y="217536"/>
                </a:lnTo>
                <a:lnTo>
                  <a:pt x="106326" y="217536"/>
                </a:lnTo>
                <a:cubicBezTo>
                  <a:pt x="100661" y="217536"/>
                  <a:pt x="96039" y="212918"/>
                  <a:pt x="96039" y="207257"/>
                </a:cubicBezTo>
                <a:cubicBezTo>
                  <a:pt x="96039" y="201671"/>
                  <a:pt x="100661" y="197053"/>
                  <a:pt x="106326" y="197053"/>
                </a:cubicBezTo>
                <a:close/>
                <a:moveTo>
                  <a:pt x="296964" y="2010"/>
                </a:moveTo>
                <a:cubicBezTo>
                  <a:pt x="301514" y="-671"/>
                  <a:pt x="307183" y="-671"/>
                  <a:pt x="311733" y="2010"/>
                </a:cubicBezTo>
                <a:lnTo>
                  <a:pt x="556923" y="134884"/>
                </a:lnTo>
                <a:cubicBezTo>
                  <a:pt x="569604" y="142332"/>
                  <a:pt x="564308" y="161771"/>
                  <a:pt x="549538" y="161771"/>
                </a:cubicBezTo>
                <a:lnTo>
                  <a:pt x="59159" y="161771"/>
                </a:lnTo>
                <a:cubicBezTo>
                  <a:pt x="44389" y="161771"/>
                  <a:pt x="39093" y="142332"/>
                  <a:pt x="51774" y="134884"/>
                </a:cubicBezTo>
                <a:close/>
              </a:path>
            </a:pathLst>
          </a:custGeom>
          <a:solidFill>
            <a:srgbClr val="C00000"/>
          </a:solidFill>
          <a:ln>
            <a:noFill/>
          </a:ln>
        </p:spPr>
      </p:sp>
      <p:sp>
        <p:nvSpPr>
          <p:cNvPr id="10" name="矩形 9">
            <a:extLst>
              <a:ext uri="{FF2B5EF4-FFF2-40B4-BE49-F238E27FC236}">
                <a16:creationId xmlns:a16="http://schemas.microsoft.com/office/drawing/2014/main" id="{0D21DC87-E1B1-4124-8219-AFC51F1B6073}"/>
              </a:ext>
            </a:extLst>
          </p:cNvPr>
          <p:cNvSpPr/>
          <p:nvPr/>
        </p:nvSpPr>
        <p:spPr>
          <a:xfrm>
            <a:off x="965502" y="845040"/>
            <a:ext cx="6381889" cy="5771660"/>
          </a:xfrm>
          <a:prstGeom prst="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159C00E5-D4B1-4018-9550-1FA6545FCBDC}"/>
              </a:ext>
            </a:extLst>
          </p:cNvPr>
          <p:cNvSpPr/>
          <p:nvPr/>
        </p:nvSpPr>
        <p:spPr>
          <a:xfrm>
            <a:off x="213839" y="3730870"/>
            <a:ext cx="635110" cy="307777"/>
          </a:xfrm>
          <a:prstGeom prst="rect">
            <a:avLst/>
          </a:prstGeom>
        </p:spPr>
        <p:txBody>
          <a:bodyPr wrap="none">
            <a:spAutoFit/>
          </a:bodyPr>
          <a:lstStyle/>
          <a:p>
            <a:pPr algn="ctr"/>
            <a:r>
              <a:rPr lang="en-AU" sz="1400" b="1" dirty="0">
                <a:latin typeface="等线" panose="02010600030101010101" pitchFamily="2" charset="-122"/>
                <a:ea typeface="等线" panose="02010600030101010101" pitchFamily="2" charset="-122"/>
              </a:rPr>
              <a:t>HSBC</a:t>
            </a:r>
          </a:p>
        </p:txBody>
      </p:sp>
      <p:sp>
        <p:nvSpPr>
          <p:cNvPr id="84" name="hand-holding-a-japanese-yen-coin_21186">
            <a:extLst>
              <a:ext uri="{FF2B5EF4-FFF2-40B4-BE49-F238E27FC236}">
                <a16:creationId xmlns:a16="http://schemas.microsoft.com/office/drawing/2014/main" id="{023C44B4-3BB2-4A93-AA7A-707C6E81B08E}"/>
              </a:ext>
            </a:extLst>
          </p:cNvPr>
          <p:cNvSpPr>
            <a:spLocks noChangeAspect="1"/>
          </p:cNvSpPr>
          <p:nvPr/>
        </p:nvSpPr>
        <p:spPr bwMode="auto">
          <a:xfrm>
            <a:off x="6561485" y="1041424"/>
            <a:ext cx="609685" cy="495961"/>
          </a:xfrm>
          <a:custGeom>
            <a:avLst/>
            <a:gdLst>
              <a:gd name="T0" fmla="*/ 742 w 942"/>
              <a:gd name="T1" fmla="*/ 570 h 840"/>
              <a:gd name="T2" fmla="*/ 755 w 942"/>
              <a:gd name="T3" fmla="*/ 520 h 840"/>
              <a:gd name="T4" fmla="*/ 645 w 942"/>
              <a:gd name="T5" fmla="*/ 450 h 840"/>
              <a:gd name="T6" fmla="*/ 600 w 942"/>
              <a:gd name="T7" fmla="*/ 452 h 840"/>
              <a:gd name="T8" fmla="*/ 600 w 942"/>
              <a:gd name="T9" fmla="*/ 411 h 840"/>
              <a:gd name="T10" fmla="*/ 722 w 942"/>
              <a:gd name="T11" fmla="*/ 411 h 840"/>
              <a:gd name="T12" fmla="*/ 722 w 942"/>
              <a:gd name="T13" fmla="*/ 367 h 840"/>
              <a:gd name="T14" fmla="*/ 608 w 942"/>
              <a:gd name="T15" fmla="*/ 367 h 840"/>
              <a:gd name="T16" fmla="*/ 650 w 942"/>
              <a:gd name="T17" fmla="*/ 295 h 840"/>
              <a:gd name="T18" fmla="*/ 733 w 942"/>
              <a:gd name="T19" fmla="*/ 295 h 840"/>
              <a:gd name="T20" fmla="*/ 733 w 942"/>
              <a:gd name="T21" fmla="*/ 251 h 840"/>
              <a:gd name="T22" fmla="*/ 676 w 942"/>
              <a:gd name="T23" fmla="*/ 251 h 840"/>
              <a:gd name="T24" fmla="*/ 762 w 942"/>
              <a:gd name="T25" fmla="*/ 106 h 840"/>
              <a:gd name="T26" fmla="*/ 689 w 942"/>
              <a:gd name="T27" fmla="*/ 106 h 840"/>
              <a:gd name="T28" fmla="*/ 569 w 942"/>
              <a:gd name="T29" fmla="*/ 326 h 840"/>
              <a:gd name="T30" fmla="*/ 450 w 942"/>
              <a:gd name="T31" fmla="*/ 106 h 840"/>
              <a:gd name="T32" fmla="*/ 377 w 942"/>
              <a:gd name="T33" fmla="*/ 106 h 840"/>
              <a:gd name="T34" fmla="*/ 463 w 942"/>
              <a:gd name="T35" fmla="*/ 251 h 840"/>
              <a:gd name="T36" fmla="*/ 404 w 942"/>
              <a:gd name="T37" fmla="*/ 251 h 840"/>
              <a:gd name="T38" fmla="*/ 404 w 942"/>
              <a:gd name="T39" fmla="*/ 295 h 840"/>
              <a:gd name="T40" fmla="*/ 489 w 942"/>
              <a:gd name="T41" fmla="*/ 295 h 840"/>
              <a:gd name="T42" fmla="*/ 531 w 942"/>
              <a:gd name="T43" fmla="*/ 367 h 840"/>
              <a:gd name="T44" fmla="*/ 420 w 942"/>
              <a:gd name="T45" fmla="*/ 367 h 840"/>
              <a:gd name="T46" fmla="*/ 420 w 942"/>
              <a:gd name="T47" fmla="*/ 411 h 840"/>
              <a:gd name="T48" fmla="*/ 538 w 942"/>
              <a:gd name="T49" fmla="*/ 411 h 840"/>
              <a:gd name="T50" fmla="*/ 538 w 942"/>
              <a:gd name="T51" fmla="*/ 454 h 840"/>
              <a:gd name="T52" fmla="*/ 535 w 942"/>
              <a:gd name="T53" fmla="*/ 454 h 840"/>
              <a:gd name="T54" fmla="*/ 440 w 942"/>
              <a:gd name="T55" fmla="*/ 436 h 840"/>
              <a:gd name="T56" fmla="*/ 307 w 942"/>
              <a:gd name="T57" fmla="*/ 419 h 840"/>
              <a:gd name="T58" fmla="*/ 249 w 942"/>
              <a:gd name="T59" fmla="*/ 434 h 840"/>
              <a:gd name="T60" fmla="*/ 234 w 942"/>
              <a:gd name="T61" fmla="*/ 335 h 840"/>
              <a:gd name="T62" fmla="*/ 570 w 942"/>
              <a:gd name="T63" fmla="*/ 0 h 840"/>
              <a:gd name="T64" fmla="*/ 905 w 942"/>
              <a:gd name="T65" fmla="*/ 335 h 840"/>
              <a:gd name="T66" fmla="*/ 872 w 942"/>
              <a:gd name="T67" fmla="*/ 479 h 840"/>
              <a:gd name="T68" fmla="*/ 858 w 942"/>
              <a:gd name="T69" fmla="*/ 487 h 840"/>
              <a:gd name="T70" fmla="*/ 798 w 942"/>
              <a:gd name="T71" fmla="*/ 552 h 840"/>
              <a:gd name="T72" fmla="*/ 718 w 942"/>
              <a:gd name="T73" fmla="*/ 628 h 840"/>
              <a:gd name="T74" fmla="*/ 644 w 942"/>
              <a:gd name="T75" fmla="*/ 609 h 840"/>
              <a:gd name="T76" fmla="*/ 742 w 942"/>
              <a:gd name="T77" fmla="*/ 570 h 840"/>
              <a:gd name="T78" fmla="*/ 154 w 942"/>
              <a:gd name="T79" fmla="*/ 780 h 840"/>
              <a:gd name="T80" fmla="*/ 779 w 942"/>
              <a:gd name="T81" fmla="*/ 758 h 840"/>
              <a:gd name="T82" fmla="*/ 932 w 942"/>
              <a:gd name="T83" fmla="*/ 535 h 840"/>
              <a:gd name="T84" fmla="*/ 870 w 942"/>
              <a:gd name="T85" fmla="*/ 507 h 840"/>
              <a:gd name="T86" fmla="*/ 724 w 942"/>
              <a:gd name="T87" fmla="*/ 650 h 840"/>
              <a:gd name="T88" fmla="*/ 545 w 942"/>
              <a:gd name="T89" fmla="*/ 594 h 840"/>
              <a:gd name="T90" fmla="*/ 732 w 942"/>
              <a:gd name="T91" fmla="*/ 524 h 840"/>
              <a:gd name="T92" fmla="*/ 533 w 942"/>
              <a:gd name="T93" fmla="*/ 477 h 840"/>
              <a:gd name="T94" fmla="*/ 310 w 942"/>
              <a:gd name="T95" fmla="*/ 441 h 840"/>
              <a:gd name="T96" fmla="*/ 0 w 942"/>
              <a:gd name="T97" fmla="*/ 626 h 840"/>
              <a:gd name="T98" fmla="*/ 154 w 942"/>
              <a:gd name="T99" fmla="*/ 78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2" h="840">
                <a:moveTo>
                  <a:pt x="742" y="570"/>
                </a:moveTo>
                <a:cubicBezTo>
                  <a:pt x="753" y="556"/>
                  <a:pt x="758" y="539"/>
                  <a:pt x="755" y="520"/>
                </a:cubicBezTo>
                <a:cubicBezTo>
                  <a:pt x="745" y="450"/>
                  <a:pt x="670" y="450"/>
                  <a:pt x="645" y="450"/>
                </a:cubicBezTo>
                <a:cubicBezTo>
                  <a:pt x="631" y="450"/>
                  <a:pt x="615" y="451"/>
                  <a:pt x="600" y="452"/>
                </a:cubicBezTo>
                <a:lnTo>
                  <a:pt x="600" y="411"/>
                </a:lnTo>
                <a:lnTo>
                  <a:pt x="722" y="411"/>
                </a:lnTo>
                <a:lnTo>
                  <a:pt x="722" y="367"/>
                </a:lnTo>
                <a:lnTo>
                  <a:pt x="608" y="367"/>
                </a:lnTo>
                <a:lnTo>
                  <a:pt x="650" y="295"/>
                </a:lnTo>
                <a:lnTo>
                  <a:pt x="733" y="295"/>
                </a:lnTo>
                <a:lnTo>
                  <a:pt x="733" y="251"/>
                </a:lnTo>
                <a:lnTo>
                  <a:pt x="676" y="251"/>
                </a:lnTo>
                <a:lnTo>
                  <a:pt x="762" y="106"/>
                </a:lnTo>
                <a:lnTo>
                  <a:pt x="689" y="106"/>
                </a:lnTo>
                <a:lnTo>
                  <a:pt x="569" y="326"/>
                </a:lnTo>
                <a:lnTo>
                  <a:pt x="450" y="106"/>
                </a:lnTo>
                <a:lnTo>
                  <a:pt x="377" y="106"/>
                </a:lnTo>
                <a:lnTo>
                  <a:pt x="463" y="251"/>
                </a:lnTo>
                <a:lnTo>
                  <a:pt x="404" y="251"/>
                </a:lnTo>
                <a:lnTo>
                  <a:pt x="404" y="295"/>
                </a:lnTo>
                <a:lnTo>
                  <a:pt x="489" y="295"/>
                </a:lnTo>
                <a:lnTo>
                  <a:pt x="531" y="367"/>
                </a:lnTo>
                <a:lnTo>
                  <a:pt x="420" y="367"/>
                </a:lnTo>
                <a:lnTo>
                  <a:pt x="420" y="411"/>
                </a:lnTo>
                <a:lnTo>
                  <a:pt x="538" y="411"/>
                </a:lnTo>
                <a:lnTo>
                  <a:pt x="538" y="454"/>
                </a:lnTo>
                <a:cubicBezTo>
                  <a:pt x="537" y="454"/>
                  <a:pt x="536" y="454"/>
                  <a:pt x="535" y="454"/>
                </a:cubicBezTo>
                <a:cubicBezTo>
                  <a:pt x="504" y="451"/>
                  <a:pt x="472" y="443"/>
                  <a:pt x="440" y="436"/>
                </a:cubicBezTo>
                <a:cubicBezTo>
                  <a:pt x="393" y="424"/>
                  <a:pt x="348" y="413"/>
                  <a:pt x="307" y="419"/>
                </a:cubicBezTo>
                <a:cubicBezTo>
                  <a:pt x="287" y="421"/>
                  <a:pt x="268" y="427"/>
                  <a:pt x="249" y="434"/>
                </a:cubicBezTo>
                <a:cubicBezTo>
                  <a:pt x="239" y="403"/>
                  <a:pt x="234" y="370"/>
                  <a:pt x="234" y="335"/>
                </a:cubicBezTo>
                <a:cubicBezTo>
                  <a:pt x="234" y="150"/>
                  <a:pt x="384" y="0"/>
                  <a:pt x="570" y="0"/>
                </a:cubicBezTo>
                <a:cubicBezTo>
                  <a:pt x="755" y="0"/>
                  <a:pt x="905" y="150"/>
                  <a:pt x="905" y="335"/>
                </a:cubicBezTo>
                <a:cubicBezTo>
                  <a:pt x="905" y="387"/>
                  <a:pt x="893" y="436"/>
                  <a:pt x="872" y="479"/>
                </a:cubicBezTo>
                <a:cubicBezTo>
                  <a:pt x="867" y="482"/>
                  <a:pt x="863" y="484"/>
                  <a:pt x="858" y="487"/>
                </a:cubicBezTo>
                <a:cubicBezTo>
                  <a:pt x="835" y="501"/>
                  <a:pt x="817" y="526"/>
                  <a:pt x="798" y="552"/>
                </a:cubicBezTo>
                <a:cubicBezTo>
                  <a:pt x="774" y="585"/>
                  <a:pt x="749" y="619"/>
                  <a:pt x="718" y="628"/>
                </a:cubicBezTo>
                <a:cubicBezTo>
                  <a:pt x="700" y="633"/>
                  <a:pt x="673" y="623"/>
                  <a:pt x="644" y="609"/>
                </a:cubicBezTo>
                <a:cubicBezTo>
                  <a:pt x="686" y="604"/>
                  <a:pt x="723" y="594"/>
                  <a:pt x="742" y="570"/>
                </a:cubicBezTo>
                <a:close/>
                <a:moveTo>
                  <a:pt x="154" y="780"/>
                </a:moveTo>
                <a:cubicBezTo>
                  <a:pt x="321" y="683"/>
                  <a:pt x="559" y="840"/>
                  <a:pt x="779" y="758"/>
                </a:cubicBezTo>
                <a:cubicBezTo>
                  <a:pt x="864" y="727"/>
                  <a:pt x="907" y="635"/>
                  <a:pt x="932" y="535"/>
                </a:cubicBezTo>
                <a:cubicBezTo>
                  <a:pt x="942" y="495"/>
                  <a:pt x="922" y="475"/>
                  <a:pt x="870" y="507"/>
                </a:cubicBezTo>
                <a:cubicBezTo>
                  <a:pt x="824" y="535"/>
                  <a:pt x="790" y="632"/>
                  <a:pt x="724" y="650"/>
                </a:cubicBezTo>
                <a:cubicBezTo>
                  <a:pt x="673" y="664"/>
                  <a:pt x="607" y="606"/>
                  <a:pt x="545" y="594"/>
                </a:cubicBezTo>
                <a:cubicBezTo>
                  <a:pt x="624" y="587"/>
                  <a:pt x="742" y="591"/>
                  <a:pt x="732" y="524"/>
                </a:cubicBezTo>
                <a:cubicBezTo>
                  <a:pt x="721" y="446"/>
                  <a:pt x="603" y="483"/>
                  <a:pt x="533" y="477"/>
                </a:cubicBezTo>
                <a:cubicBezTo>
                  <a:pt x="453" y="469"/>
                  <a:pt x="373" y="433"/>
                  <a:pt x="310" y="441"/>
                </a:cubicBezTo>
                <a:cubicBezTo>
                  <a:pt x="188" y="457"/>
                  <a:pt x="83" y="591"/>
                  <a:pt x="0" y="626"/>
                </a:cubicBezTo>
                <a:lnTo>
                  <a:pt x="154" y="780"/>
                </a:lnTo>
                <a:close/>
              </a:path>
            </a:pathLst>
          </a:custGeom>
          <a:solidFill>
            <a:srgbClr val="C00000">
              <a:alpha val="70000"/>
            </a:srgbClr>
          </a:solidFill>
          <a:ln>
            <a:noFill/>
          </a:ln>
        </p:spPr>
      </p:sp>
      <p:cxnSp>
        <p:nvCxnSpPr>
          <p:cNvPr id="86" name="直接箭头连接符 85">
            <a:extLst>
              <a:ext uri="{FF2B5EF4-FFF2-40B4-BE49-F238E27FC236}">
                <a16:creationId xmlns:a16="http://schemas.microsoft.com/office/drawing/2014/main" id="{1BD0B085-293A-466D-B5EE-15B0D05A76D2}"/>
              </a:ext>
            </a:extLst>
          </p:cNvPr>
          <p:cNvCxnSpPr>
            <a:cxnSpLocks/>
          </p:cNvCxnSpPr>
          <p:nvPr/>
        </p:nvCxnSpPr>
        <p:spPr>
          <a:xfrm flipH="1">
            <a:off x="6044689" y="1369296"/>
            <a:ext cx="4594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id="{DAD1AD2B-DE43-4DFF-91BE-550AECAC47B3}"/>
              </a:ext>
            </a:extLst>
          </p:cNvPr>
          <p:cNvSpPr/>
          <p:nvPr/>
        </p:nvSpPr>
        <p:spPr>
          <a:xfrm>
            <a:off x="6568615" y="1492943"/>
            <a:ext cx="675185" cy="338554"/>
          </a:xfrm>
          <a:prstGeom prst="rect">
            <a:avLst/>
          </a:prstGeom>
        </p:spPr>
        <p:txBody>
          <a:bodyPr wrap="none">
            <a:spAutoFit/>
          </a:bodyPr>
          <a:lstStyle/>
          <a:p>
            <a:pPr algn="ctr"/>
            <a:r>
              <a:rPr lang="en-AU" sz="1600" dirty="0"/>
              <a:t>HSBC</a:t>
            </a:r>
            <a:endParaRPr lang="en-US" sz="1600" dirty="0"/>
          </a:p>
        </p:txBody>
      </p:sp>
      <p:sp>
        <p:nvSpPr>
          <p:cNvPr id="88" name="任意多边形: 形状 87">
            <a:extLst>
              <a:ext uri="{FF2B5EF4-FFF2-40B4-BE49-F238E27FC236}">
                <a16:creationId xmlns:a16="http://schemas.microsoft.com/office/drawing/2014/main" id="{1C9D49CB-399E-4BA6-BE65-F5E9E095D8FF}"/>
              </a:ext>
            </a:extLst>
          </p:cNvPr>
          <p:cNvSpPr/>
          <p:nvPr/>
        </p:nvSpPr>
        <p:spPr>
          <a:xfrm>
            <a:off x="7476346" y="894457"/>
            <a:ext cx="4619736" cy="1090224"/>
          </a:xfrm>
          <a:custGeom>
            <a:avLst/>
            <a:gdLst>
              <a:gd name="connsiteX0" fmla="*/ 0 w 4619736"/>
              <a:gd name="connsiteY0" fmla="*/ 202804 h 1216800"/>
              <a:gd name="connsiteX1" fmla="*/ 202804 w 4619736"/>
              <a:gd name="connsiteY1" fmla="*/ 0 h 1216800"/>
              <a:gd name="connsiteX2" fmla="*/ 4416932 w 4619736"/>
              <a:gd name="connsiteY2" fmla="*/ 0 h 1216800"/>
              <a:gd name="connsiteX3" fmla="*/ 4619736 w 4619736"/>
              <a:gd name="connsiteY3" fmla="*/ 202804 h 1216800"/>
              <a:gd name="connsiteX4" fmla="*/ 4619736 w 4619736"/>
              <a:gd name="connsiteY4" fmla="*/ 1013996 h 1216800"/>
              <a:gd name="connsiteX5" fmla="*/ 4416932 w 4619736"/>
              <a:gd name="connsiteY5" fmla="*/ 1216800 h 1216800"/>
              <a:gd name="connsiteX6" fmla="*/ 202804 w 4619736"/>
              <a:gd name="connsiteY6" fmla="*/ 1216800 h 1216800"/>
              <a:gd name="connsiteX7" fmla="*/ 0 w 4619736"/>
              <a:gd name="connsiteY7" fmla="*/ 1013996 h 1216800"/>
              <a:gd name="connsiteX8" fmla="*/ 0 w 4619736"/>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9736" h="1216800">
                <a:moveTo>
                  <a:pt x="0" y="202804"/>
                </a:moveTo>
                <a:cubicBezTo>
                  <a:pt x="0" y="90798"/>
                  <a:pt x="90798" y="0"/>
                  <a:pt x="202804" y="0"/>
                </a:cubicBezTo>
                <a:lnTo>
                  <a:pt x="4416932" y="0"/>
                </a:lnTo>
                <a:cubicBezTo>
                  <a:pt x="4528938" y="0"/>
                  <a:pt x="4619736" y="90798"/>
                  <a:pt x="4619736" y="202804"/>
                </a:cubicBezTo>
                <a:lnTo>
                  <a:pt x="4619736" y="1013996"/>
                </a:lnTo>
                <a:cubicBezTo>
                  <a:pt x="4619736" y="1126002"/>
                  <a:pt x="4528938" y="1216800"/>
                  <a:pt x="4416932" y="1216800"/>
                </a:cubicBezTo>
                <a:lnTo>
                  <a:pt x="202804" y="1216800"/>
                </a:lnTo>
                <a:cubicBezTo>
                  <a:pt x="90798" y="1216800"/>
                  <a:pt x="0" y="1126002"/>
                  <a:pt x="0" y="1013996"/>
                </a:cubicBezTo>
                <a:lnTo>
                  <a:pt x="0" y="202804"/>
                </a:lnTo>
                <a:close/>
              </a:path>
            </a:pathLst>
          </a:custGeom>
          <a:solidFill>
            <a:srgbClr val="EAEAE9"/>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20359" tIns="120359" rIns="120359" bIns="120359" numCol="1" spcCol="1270" anchor="ctr" anchorCtr="0">
            <a:noAutofit/>
          </a:bodyPr>
          <a:lstStyle/>
          <a:p>
            <a:pPr marL="0" lvl="0" indent="0" algn="l" defTabSz="711200">
              <a:lnSpc>
                <a:spcPct val="90000"/>
              </a:lnSpc>
              <a:spcBef>
                <a:spcPct val="0"/>
              </a:spcBef>
              <a:spcAft>
                <a:spcPct val="35000"/>
              </a:spcAft>
              <a:buNone/>
            </a:pPr>
            <a:r>
              <a:rPr lang="en-US" sz="1400" kern="1200" dirty="0">
                <a:solidFill>
                  <a:schemeClr val="tx1"/>
                </a:solidFill>
              </a:rPr>
              <a:t>HSBC will not only be the platform provider, but also one of the funder in this module.</a:t>
            </a:r>
          </a:p>
        </p:txBody>
      </p:sp>
      <p:cxnSp>
        <p:nvCxnSpPr>
          <p:cNvPr id="89" name="直接箭头连接符 88">
            <a:extLst>
              <a:ext uri="{FF2B5EF4-FFF2-40B4-BE49-F238E27FC236}">
                <a16:creationId xmlns:a16="http://schemas.microsoft.com/office/drawing/2014/main" id="{3C071435-254C-4312-A1B5-7E2367345FF6}"/>
              </a:ext>
            </a:extLst>
          </p:cNvPr>
          <p:cNvCxnSpPr>
            <a:cxnSpLocks/>
          </p:cNvCxnSpPr>
          <p:nvPr/>
        </p:nvCxnSpPr>
        <p:spPr>
          <a:xfrm flipV="1">
            <a:off x="827221" y="2883603"/>
            <a:ext cx="510499" cy="302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059DF40C-FD77-481B-955F-53E78C1782AE}"/>
              </a:ext>
            </a:extLst>
          </p:cNvPr>
          <p:cNvCxnSpPr>
            <a:cxnSpLocks/>
          </p:cNvCxnSpPr>
          <p:nvPr/>
        </p:nvCxnSpPr>
        <p:spPr>
          <a:xfrm>
            <a:off x="881637" y="3788007"/>
            <a:ext cx="435500" cy="293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7488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9814DE6-FA84-4FEA-8FC1-28E35FA6F645}"/>
              </a:ext>
            </a:extLst>
          </p:cNvPr>
          <p:cNvSpPr txBox="1"/>
          <p:nvPr/>
        </p:nvSpPr>
        <p:spPr>
          <a:xfrm>
            <a:off x="351693" y="239151"/>
            <a:ext cx="8623496" cy="707886"/>
          </a:xfrm>
          <a:prstGeom prst="rect">
            <a:avLst/>
          </a:prstGeom>
          <a:noFill/>
        </p:spPr>
        <p:txBody>
          <a:bodyPr wrap="square" rtlCol="0">
            <a:spAutoFit/>
          </a:bodyPr>
          <a:lstStyle/>
          <a:p>
            <a:r>
              <a:rPr lang="en-US" altLang="zh-CN" sz="2000" b="1" dirty="0"/>
              <a:t>MVP Core Functions Work Flow—— Party Management - Anchor Buyer can Configure Group Level Control Model</a:t>
            </a:r>
            <a:endParaRPr lang="zh-CN" altLang="en-US" sz="2000" b="1" dirty="0"/>
          </a:p>
        </p:txBody>
      </p:sp>
      <p:sp>
        <p:nvSpPr>
          <p:cNvPr id="7" name="矩形 6">
            <a:extLst>
              <a:ext uri="{FF2B5EF4-FFF2-40B4-BE49-F238E27FC236}">
                <a16:creationId xmlns:a16="http://schemas.microsoft.com/office/drawing/2014/main" id="{F7BEAC0E-4A93-4097-9600-E6F0064D56AA}"/>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a:extLst>
              <a:ext uri="{FF2B5EF4-FFF2-40B4-BE49-F238E27FC236}">
                <a16:creationId xmlns:a16="http://schemas.microsoft.com/office/drawing/2014/main" id="{7310F54D-CDAD-42C4-ADCC-974AA8EE62FB}"/>
              </a:ext>
            </a:extLst>
          </p:cNvPr>
          <p:cNvSpPr/>
          <p:nvPr/>
        </p:nvSpPr>
        <p:spPr>
          <a:xfrm>
            <a:off x="810064" y="1745754"/>
            <a:ext cx="824780" cy="459882"/>
          </a:xfrm>
          <a:prstGeom prst="homePlat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01</a:t>
            </a:r>
            <a:endParaRPr lang="zh-CN" altLang="en-US" b="1" dirty="0">
              <a:solidFill>
                <a:schemeClr val="tx1"/>
              </a:solidFill>
            </a:endParaRPr>
          </a:p>
        </p:txBody>
      </p:sp>
      <p:sp>
        <p:nvSpPr>
          <p:cNvPr id="9" name="箭头: 五边形 8">
            <a:extLst>
              <a:ext uri="{FF2B5EF4-FFF2-40B4-BE49-F238E27FC236}">
                <a16:creationId xmlns:a16="http://schemas.microsoft.com/office/drawing/2014/main" id="{86681D34-3A06-47C5-963C-DF0EE4897326}"/>
              </a:ext>
            </a:extLst>
          </p:cNvPr>
          <p:cNvSpPr/>
          <p:nvPr/>
        </p:nvSpPr>
        <p:spPr>
          <a:xfrm>
            <a:off x="810064" y="2624874"/>
            <a:ext cx="824780" cy="459882"/>
          </a:xfrm>
          <a:prstGeom prst="homePlat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02</a:t>
            </a:r>
            <a:endParaRPr lang="zh-CN" altLang="en-US" b="1" dirty="0">
              <a:solidFill>
                <a:schemeClr val="tx1"/>
              </a:solidFill>
            </a:endParaRPr>
          </a:p>
        </p:txBody>
      </p:sp>
      <p:sp>
        <p:nvSpPr>
          <p:cNvPr id="10" name="箭头: 五边形 9">
            <a:extLst>
              <a:ext uri="{FF2B5EF4-FFF2-40B4-BE49-F238E27FC236}">
                <a16:creationId xmlns:a16="http://schemas.microsoft.com/office/drawing/2014/main" id="{BF43F797-779B-4A3E-9D0B-246086FD670A}"/>
              </a:ext>
            </a:extLst>
          </p:cNvPr>
          <p:cNvSpPr/>
          <p:nvPr/>
        </p:nvSpPr>
        <p:spPr>
          <a:xfrm>
            <a:off x="810064" y="3503994"/>
            <a:ext cx="824780" cy="459882"/>
          </a:xfrm>
          <a:prstGeom prst="homePlat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03</a:t>
            </a:r>
            <a:endParaRPr lang="zh-CN" altLang="en-US" b="1" dirty="0">
              <a:solidFill>
                <a:schemeClr val="tx1"/>
              </a:solidFill>
            </a:endParaRPr>
          </a:p>
        </p:txBody>
      </p:sp>
      <p:sp>
        <p:nvSpPr>
          <p:cNvPr id="11" name="箭头: 五边形 10">
            <a:extLst>
              <a:ext uri="{FF2B5EF4-FFF2-40B4-BE49-F238E27FC236}">
                <a16:creationId xmlns:a16="http://schemas.microsoft.com/office/drawing/2014/main" id="{C0445211-263F-422B-92E8-AE4B830D5C88}"/>
              </a:ext>
            </a:extLst>
          </p:cNvPr>
          <p:cNvSpPr/>
          <p:nvPr/>
        </p:nvSpPr>
        <p:spPr>
          <a:xfrm>
            <a:off x="810064" y="4383115"/>
            <a:ext cx="824780" cy="459882"/>
          </a:xfrm>
          <a:prstGeom prst="homePlat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04</a:t>
            </a:r>
            <a:endParaRPr lang="zh-CN" altLang="en-US" b="1" dirty="0">
              <a:solidFill>
                <a:schemeClr val="tx1"/>
              </a:solidFill>
            </a:endParaRPr>
          </a:p>
        </p:txBody>
      </p:sp>
      <p:sp>
        <p:nvSpPr>
          <p:cNvPr id="12" name="箭头: 五边形 11">
            <a:extLst>
              <a:ext uri="{FF2B5EF4-FFF2-40B4-BE49-F238E27FC236}">
                <a16:creationId xmlns:a16="http://schemas.microsoft.com/office/drawing/2014/main" id="{40C4CEAF-2E98-43BA-8934-5EDC9EB603B0}"/>
              </a:ext>
            </a:extLst>
          </p:cNvPr>
          <p:cNvSpPr/>
          <p:nvPr/>
        </p:nvSpPr>
        <p:spPr>
          <a:xfrm>
            <a:off x="810064" y="5262235"/>
            <a:ext cx="824780" cy="459882"/>
          </a:xfrm>
          <a:prstGeom prst="homePlat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05</a:t>
            </a:r>
            <a:endParaRPr lang="zh-CN" altLang="en-US" b="1" dirty="0">
              <a:solidFill>
                <a:schemeClr val="tx1"/>
              </a:solidFill>
            </a:endParaRPr>
          </a:p>
        </p:txBody>
      </p:sp>
      <p:sp>
        <p:nvSpPr>
          <p:cNvPr id="4" name="文本框 3">
            <a:extLst>
              <a:ext uri="{FF2B5EF4-FFF2-40B4-BE49-F238E27FC236}">
                <a16:creationId xmlns:a16="http://schemas.microsoft.com/office/drawing/2014/main" id="{32393785-D997-4910-9B12-C61AFD77C28C}"/>
              </a:ext>
            </a:extLst>
          </p:cNvPr>
          <p:cNvSpPr txBox="1"/>
          <p:nvPr/>
        </p:nvSpPr>
        <p:spPr>
          <a:xfrm>
            <a:off x="1841676" y="1686048"/>
            <a:ext cx="5501660" cy="579293"/>
          </a:xfrm>
          <a:prstGeom prst="rect">
            <a:avLst/>
          </a:prstGeom>
          <a:noFill/>
        </p:spPr>
        <p:txBody>
          <a:bodyPr wrap="square" rtlCol="0">
            <a:spAutoFit/>
          </a:bodyPr>
          <a:lstStyle/>
          <a:p>
            <a:r>
              <a:rPr lang="en-US" altLang="zh-CN" sz="1600" b="1" dirty="0"/>
              <a:t>The Anchor Buyer group can add and manage multiple subsidiaries.</a:t>
            </a:r>
            <a:endParaRPr lang="zh-CN" altLang="en-US" sz="1600" b="1" dirty="0"/>
          </a:p>
        </p:txBody>
      </p:sp>
      <p:sp>
        <p:nvSpPr>
          <p:cNvPr id="13" name="文本框 12">
            <a:extLst>
              <a:ext uri="{FF2B5EF4-FFF2-40B4-BE49-F238E27FC236}">
                <a16:creationId xmlns:a16="http://schemas.microsoft.com/office/drawing/2014/main" id="{B6B96840-AF52-4B73-BB6A-9C447C5E801A}"/>
              </a:ext>
            </a:extLst>
          </p:cNvPr>
          <p:cNvSpPr txBox="1"/>
          <p:nvPr/>
        </p:nvSpPr>
        <p:spPr>
          <a:xfrm>
            <a:off x="1841676" y="2565168"/>
            <a:ext cx="5501660" cy="584775"/>
          </a:xfrm>
          <a:prstGeom prst="rect">
            <a:avLst/>
          </a:prstGeom>
          <a:noFill/>
        </p:spPr>
        <p:txBody>
          <a:bodyPr wrap="square" rtlCol="0">
            <a:spAutoFit/>
          </a:bodyPr>
          <a:lstStyle/>
          <a:p>
            <a:r>
              <a:rPr lang="en-US" altLang="zh-CN" sz="1600" b="1" dirty="0"/>
              <a:t>Control the Total Limit of digital payment certificate (Token) issued by Subsidiaries</a:t>
            </a:r>
            <a:endParaRPr lang="zh-CN" altLang="en-US" sz="1600" b="1" dirty="0"/>
          </a:p>
        </p:txBody>
      </p:sp>
      <p:sp>
        <p:nvSpPr>
          <p:cNvPr id="14" name="文本框 13">
            <a:extLst>
              <a:ext uri="{FF2B5EF4-FFF2-40B4-BE49-F238E27FC236}">
                <a16:creationId xmlns:a16="http://schemas.microsoft.com/office/drawing/2014/main" id="{9D4A61E8-BA08-4F41-A4BB-6CC66C67B669}"/>
              </a:ext>
            </a:extLst>
          </p:cNvPr>
          <p:cNvSpPr txBox="1"/>
          <p:nvPr/>
        </p:nvSpPr>
        <p:spPr>
          <a:xfrm>
            <a:off x="1841676" y="3444287"/>
            <a:ext cx="5501660" cy="584775"/>
          </a:xfrm>
          <a:prstGeom prst="rect">
            <a:avLst/>
          </a:prstGeom>
          <a:noFill/>
        </p:spPr>
        <p:txBody>
          <a:bodyPr wrap="square" rtlCol="0">
            <a:spAutoFit/>
          </a:bodyPr>
          <a:lstStyle/>
          <a:p>
            <a:r>
              <a:rPr lang="en-US" altLang="zh-CN" sz="1600" b="1" dirty="0"/>
              <a:t>Oversee and Manage the supplier chain network of the subsidiaries</a:t>
            </a:r>
            <a:endParaRPr lang="zh-CN" altLang="en-US" sz="1600" b="1" dirty="0"/>
          </a:p>
        </p:txBody>
      </p:sp>
      <p:sp>
        <p:nvSpPr>
          <p:cNvPr id="15" name="文本框 14">
            <a:extLst>
              <a:ext uri="{FF2B5EF4-FFF2-40B4-BE49-F238E27FC236}">
                <a16:creationId xmlns:a16="http://schemas.microsoft.com/office/drawing/2014/main" id="{7CD7C3C2-DC7B-4986-8240-AF1B10A92E93}"/>
              </a:ext>
            </a:extLst>
          </p:cNvPr>
          <p:cNvSpPr txBox="1"/>
          <p:nvPr/>
        </p:nvSpPr>
        <p:spPr>
          <a:xfrm>
            <a:off x="1841676" y="4323409"/>
            <a:ext cx="5501660" cy="579293"/>
          </a:xfrm>
          <a:prstGeom prst="rect">
            <a:avLst/>
          </a:prstGeom>
          <a:noFill/>
        </p:spPr>
        <p:txBody>
          <a:bodyPr wrap="square" rtlCol="0">
            <a:spAutoFit/>
          </a:bodyPr>
          <a:lstStyle/>
          <a:p>
            <a:r>
              <a:rPr lang="en-US" altLang="zh-CN" sz="1600" b="1" dirty="0"/>
              <a:t>Create various finance product configuration for subsidiaries and configure financing parameters</a:t>
            </a:r>
            <a:endParaRPr lang="zh-CN" altLang="en-US" sz="1600" b="1" dirty="0"/>
          </a:p>
        </p:txBody>
      </p:sp>
      <p:sp>
        <p:nvSpPr>
          <p:cNvPr id="16" name="文本框 15">
            <a:extLst>
              <a:ext uri="{FF2B5EF4-FFF2-40B4-BE49-F238E27FC236}">
                <a16:creationId xmlns:a16="http://schemas.microsoft.com/office/drawing/2014/main" id="{884E6A2F-7160-4010-8FF5-200C6B44CA71}"/>
              </a:ext>
            </a:extLst>
          </p:cNvPr>
          <p:cNvSpPr txBox="1"/>
          <p:nvPr/>
        </p:nvSpPr>
        <p:spPr>
          <a:xfrm>
            <a:off x="1841675" y="5202529"/>
            <a:ext cx="5501660" cy="584775"/>
          </a:xfrm>
          <a:prstGeom prst="rect">
            <a:avLst/>
          </a:prstGeom>
          <a:noFill/>
        </p:spPr>
        <p:txBody>
          <a:bodyPr wrap="square" rtlCol="0">
            <a:spAutoFit/>
          </a:bodyPr>
          <a:lstStyle/>
          <a:p>
            <a:r>
              <a:rPr lang="en-US" altLang="zh-CN" sz="1600" b="1" dirty="0"/>
              <a:t>Mange digital payment certificate (Token) issuance and circulation path issued by subsidiaries</a:t>
            </a:r>
            <a:endParaRPr lang="zh-CN" altLang="en-US" sz="1600" b="1" dirty="0"/>
          </a:p>
        </p:txBody>
      </p:sp>
      <p:sp>
        <p:nvSpPr>
          <p:cNvPr id="18" name="矩形: 圆角 17">
            <a:extLst>
              <a:ext uri="{FF2B5EF4-FFF2-40B4-BE49-F238E27FC236}">
                <a16:creationId xmlns:a16="http://schemas.microsoft.com/office/drawing/2014/main" id="{1C53E3D8-57BA-412B-9CC3-29CA8B197014}"/>
              </a:ext>
            </a:extLst>
          </p:cNvPr>
          <p:cNvSpPr/>
          <p:nvPr/>
        </p:nvSpPr>
        <p:spPr>
          <a:xfrm>
            <a:off x="7680955" y="1674052"/>
            <a:ext cx="4178109" cy="59129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Applicable Scenario</a:t>
            </a:r>
            <a:endParaRPr lang="zh-CN" altLang="en-US" b="1" dirty="0"/>
          </a:p>
        </p:txBody>
      </p:sp>
      <p:grpSp>
        <p:nvGrpSpPr>
          <p:cNvPr id="31" name="组合 30">
            <a:extLst>
              <a:ext uri="{FF2B5EF4-FFF2-40B4-BE49-F238E27FC236}">
                <a16:creationId xmlns:a16="http://schemas.microsoft.com/office/drawing/2014/main" id="{5B2E93E4-453C-46F0-8C4D-BAB8823B7191}"/>
              </a:ext>
            </a:extLst>
          </p:cNvPr>
          <p:cNvGrpSpPr/>
          <p:nvPr/>
        </p:nvGrpSpPr>
        <p:grpSpPr>
          <a:xfrm>
            <a:off x="7680954" y="4408319"/>
            <a:ext cx="4178110" cy="870139"/>
            <a:chOff x="8117057" y="4633404"/>
            <a:chExt cx="4178110" cy="870139"/>
          </a:xfrm>
        </p:grpSpPr>
        <p:sp>
          <p:nvSpPr>
            <p:cNvPr id="24" name="矩形 23">
              <a:extLst>
                <a:ext uri="{FF2B5EF4-FFF2-40B4-BE49-F238E27FC236}">
                  <a16:creationId xmlns:a16="http://schemas.microsoft.com/office/drawing/2014/main" id="{55AC6ADC-EA84-419B-B34C-976225B57338}"/>
                </a:ext>
              </a:extLst>
            </p:cNvPr>
            <p:cNvSpPr/>
            <p:nvPr/>
          </p:nvSpPr>
          <p:spPr>
            <a:xfrm>
              <a:off x="8117057" y="4633404"/>
              <a:ext cx="813420" cy="8701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22" name="图形 21" descr="教室">
              <a:extLst>
                <a:ext uri="{FF2B5EF4-FFF2-40B4-BE49-F238E27FC236}">
                  <a16:creationId xmlns:a16="http://schemas.microsoft.com/office/drawing/2014/main" id="{07624659-2EEE-4FFC-A19C-D069E64C1D7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4120" y="4807939"/>
              <a:ext cx="579294" cy="579294"/>
            </a:xfrm>
            <a:prstGeom prst="rect">
              <a:avLst/>
            </a:prstGeom>
          </p:spPr>
        </p:pic>
        <p:sp>
          <p:nvSpPr>
            <p:cNvPr id="26" name="矩形 25">
              <a:extLst>
                <a:ext uri="{FF2B5EF4-FFF2-40B4-BE49-F238E27FC236}">
                  <a16:creationId xmlns:a16="http://schemas.microsoft.com/office/drawing/2014/main" id="{DAA7E4AA-1102-45F7-979A-973B3D2E8168}"/>
                </a:ext>
              </a:extLst>
            </p:cNvPr>
            <p:cNvSpPr/>
            <p:nvPr/>
          </p:nvSpPr>
          <p:spPr>
            <a:xfrm>
              <a:off x="8930477" y="4633404"/>
              <a:ext cx="3364690" cy="870139"/>
            </a:xfrm>
            <a:prstGeom prst="rect">
              <a:avLst/>
            </a:prstGeom>
            <a:solidFill>
              <a:srgbClr val="EAEA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There are operating platform management models, such as several Anchor Buyer that have settled in a logistics information platform.</a:t>
              </a:r>
            </a:p>
          </p:txBody>
        </p:sp>
      </p:grpSp>
      <p:grpSp>
        <p:nvGrpSpPr>
          <p:cNvPr id="30" name="组合 29">
            <a:extLst>
              <a:ext uri="{FF2B5EF4-FFF2-40B4-BE49-F238E27FC236}">
                <a16:creationId xmlns:a16="http://schemas.microsoft.com/office/drawing/2014/main" id="{87BBE39E-7048-4F18-B1B7-4E9F40EBF935}"/>
              </a:ext>
            </a:extLst>
          </p:cNvPr>
          <p:cNvGrpSpPr/>
          <p:nvPr/>
        </p:nvGrpSpPr>
        <p:grpSpPr>
          <a:xfrm>
            <a:off x="7680954" y="2901761"/>
            <a:ext cx="4178110" cy="870140"/>
            <a:chOff x="8117057" y="2900592"/>
            <a:chExt cx="4178110" cy="870140"/>
          </a:xfrm>
        </p:grpSpPr>
        <p:sp>
          <p:nvSpPr>
            <p:cNvPr id="23" name="矩形 22">
              <a:extLst>
                <a:ext uri="{FF2B5EF4-FFF2-40B4-BE49-F238E27FC236}">
                  <a16:creationId xmlns:a16="http://schemas.microsoft.com/office/drawing/2014/main" id="{EC8F0F14-92B3-4B23-A8E5-A47BDBD74872}"/>
                </a:ext>
              </a:extLst>
            </p:cNvPr>
            <p:cNvSpPr/>
            <p:nvPr/>
          </p:nvSpPr>
          <p:spPr>
            <a:xfrm>
              <a:off x="8117057" y="2900593"/>
              <a:ext cx="813420" cy="8701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5" name="矩形 24">
              <a:extLst>
                <a:ext uri="{FF2B5EF4-FFF2-40B4-BE49-F238E27FC236}">
                  <a16:creationId xmlns:a16="http://schemas.microsoft.com/office/drawing/2014/main" id="{1DB5943C-0AAB-4C23-978B-9868971822FD}"/>
                </a:ext>
              </a:extLst>
            </p:cNvPr>
            <p:cNvSpPr/>
            <p:nvPr/>
          </p:nvSpPr>
          <p:spPr>
            <a:xfrm>
              <a:off x="8930476" y="2900592"/>
              <a:ext cx="3364691" cy="870139"/>
            </a:xfrm>
            <a:prstGeom prst="rect">
              <a:avLst/>
            </a:prstGeom>
            <a:solidFill>
              <a:srgbClr val="EAEA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There are group management models, such as multiple project companies under a real estate group.</a:t>
              </a:r>
              <a:endParaRPr lang="zh-CN" altLang="en-US" sz="1400" dirty="0">
                <a:solidFill>
                  <a:schemeClr val="tx1"/>
                </a:solidFill>
              </a:endParaRPr>
            </a:p>
          </p:txBody>
        </p:sp>
        <p:grpSp>
          <p:nvGrpSpPr>
            <p:cNvPr id="27" name="内容占位符 7" descr="通讯簿">
              <a:extLst>
                <a:ext uri="{FF2B5EF4-FFF2-40B4-BE49-F238E27FC236}">
                  <a16:creationId xmlns:a16="http://schemas.microsoft.com/office/drawing/2014/main" id="{3C09D5CA-DAAB-46ED-AFE2-BE3D71CCF001}"/>
                </a:ext>
              </a:extLst>
            </p:cNvPr>
            <p:cNvGrpSpPr/>
            <p:nvPr/>
          </p:nvGrpSpPr>
          <p:grpSpPr>
            <a:xfrm>
              <a:off x="8323888" y="3093492"/>
              <a:ext cx="393309" cy="477129"/>
              <a:chOff x="8323888" y="3093492"/>
              <a:chExt cx="393309" cy="477129"/>
            </a:xfrm>
          </p:grpSpPr>
          <p:sp>
            <p:nvSpPr>
              <p:cNvPr id="28" name="任意多边形: 形状 27">
                <a:extLst>
                  <a:ext uri="{FF2B5EF4-FFF2-40B4-BE49-F238E27FC236}">
                    <a16:creationId xmlns:a16="http://schemas.microsoft.com/office/drawing/2014/main" id="{359522E7-3D8F-47BE-B210-04DA60876F58}"/>
                  </a:ext>
                </a:extLst>
              </p:cNvPr>
              <p:cNvSpPr/>
              <p:nvPr/>
            </p:nvSpPr>
            <p:spPr>
              <a:xfrm>
                <a:off x="8323888" y="3093492"/>
                <a:ext cx="38686" cy="477129"/>
              </a:xfrm>
              <a:custGeom>
                <a:avLst/>
                <a:gdLst>
                  <a:gd name="connsiteX0" fmla="*/ 0 w 38686"/>
                  <a:gd name="connsiteY0" fmla="*/ 0 h 477129"/>
                  <a:gd name="connsiteX1" fmla="*/ 38686 w 38686"/>
                  <a:gd name="connsiteY1" fmla="*/ 0 h 477129"/>
                  <a:gd name="connsiteX2" fmla="*/ 38686 w 38686"/>
                  <a:gd name="connsiteY2" fmla="*/ 477130 h 477129"/>
                  <a:gd name="connsiteX3" fmla="*/ 0 w 38686"/>
                  <a:gd name="connsiteY3" fmla="*/ 477130 h 477129"/>
                </a:gdLst>
                <a:ahLst/>
                <a:cxnLst>
                  <a:cxn ang="0">
                    <a:pos x="connsiteX0" y="connsiteY0"/>
                  </a:cxn>
                  <a:cxn ang="0">
                    <a:pos x="connsiteX1" y="connsiteY1"/>
                  </a:cxn>
                  <a:cxn ang="0">
                    <a:pos x="connsiteX2" y="connsiteY2"/>
                  </a:cxn>
                  <a:cxn ang="0">
                    <a:pos x="connsiteX3" y="connsiteY3"/>
                  </a:cxn>
                </a:cxnLst>
                <a:rect l="l" t="t" r="r" b="b"/>
                <a:pathLst>
                  <a:path w="38686" h="477129">
                    <a:moveTo>
                      <a:pt x="0" y="0"/>
                    </a:moveTo>
                    <a:lnTo>
                      <a:pt x="38686" y="0"/>
                    </a:lnTo>
                    <a:lnTo>
                      <a:pt x="38686" y="477130"/>
                    </a:lnTo>
                    <a:lnTo>
                      <a:pt x="0" y="477130"/>
                    </a:lnTo>
                    <a:close/>
                  </a:path>
                </a:pathLst>
              </a:custGeom>
              <a:solidFill>
                <a:srgbClr val="FFFFFF"/>
              </a:solidFill>
              <a:ln w="6350"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B1FB0154-DE37-40B1-8179-1D27DD9635AB}"/>
                  </a:ext>
                </a:extLst>
              </p:cNvPr>
              <p:cNvSpPr/>
              <p:nvPr/>
            </p:nvSpPr>
            <p:spPr>
              <a:xfrm>
                <a:off x="8388365" y="3093492"/>
                <a:ext cx="328832" cy="477129"/>
              </a:xfrm>
              <a:custGeom>
                <a:avLst/>
                <a:gdLst>
                  <a:gd name="connsiteX0" fmla="*/ 303042 w 328832"/>
                  <a:gd name="connsiteY0" fmla="*/ 0 h 477129"/>
                  <a:gd name="connsiteX1" fmla="*/ 0 w 328832"/>
                  <a:gd name="connsiteY1" fmla="*/ 0 h 477129"/>
                  <a:gd name="connsiteX2" fmla="*/ 0 w 328832"/>
                  <a:gd name="connsiteY2" fmla="*/ 477130 h 477129"/>
                  <a:gd name="connsiteX3" fmla="*/ 303042 w 328832"/>
                  <a:gd name="connsiteY3" fmla="*/ 477130 h 477129"/>
                  <a:gd name="connsiteX4" fmla="*/ 328833 w 328832"/>
                  <a:gd name="connsiteY4" fmla="*/ 451339 h 477129"/>
                  <a:gd name="connsiteX5" fmla="*/ 328833 w 328832"/>
                  <a:gd name="connsiteY5" fmla="*/ 25791 h 477129"/>
                  <a:gd name="connsiteX6" fmla="*/ 303042 w 328832"/>
                  <a:gd name="connsiteY6" fmla="*/ 0 h 477129"/>
                  <a:gd name="connsiteX7" fmla="*/ 110256 w 328832"/>
                  <a:gd name="connsiteY7" fmla="*/ 181180 h 477129"/>
                  <a:gd name="connsiteX8" fmla="*/ 159258 w 328832"/>
                  <a:gd name="connsiteY8" fmla="*/ 132178 h 477129"/>
                  <a:gd name="connsiteX9" fmla="*/ 208261 w 328832"/>
                  <a:gd name="connsiteY9" fmla="*/ 181180 h 477129"/>
                  <a:gd name="connsiteX10" fmla="*/ 159258 w 328832"/>
                  <a:gd name="connsiteY10" fmla="*/ 230183 h 477129"/>
                  <a:gd name="connsiteX11" fmla="*/ 110256 w 328832"/>
                  <a:gd name="connsiteY11" fmla="*/ 181180 h 477129"/>
                  <a:gd name="connsiteX12" fmla="*/ 257908 w 328832"/>
                  <a:gd name="connsiteY12" fmla="*/ 341728 h 477129"/>
                  <a:gd name="connsiteX13" fmla="*/ 60608 w 328832"/>
                  <a:gd name="connsiteY13" fmla="*/ 341728 h 477129"/>
                  <a:gd name="connsiteX14" fmla="*/ 60608 w 328832"/>
                  <a:gd name="connsiteY14" fmla="*/ 292726 h 477129"/>
                  <a:gd name="connsiteX15" fmla="*/ 70280 w 328832"/>
                  <a:gd name="connsiteY15" fmla="*/ 272738 h 477129"/>
                  <a:gd name="connsiteX16" fmla="*/ 118638 w 328832"/>
                  <a:gd name="connsiteY16" fmla="*/ 249526 h 477129"/>
                  <a:gd name="connsiteX17" fmla="*/ 159258 w 328832"/>
                  <a:gd name="connsiteY17" fmla="*/ 243078 h 477129"/>
                  <a:gd name="connsiteX18" fmla="*/ 199879 w 328832"/>
                  <a:gd name="connsiteY18" fmla="*/ 249526 h 477129"/>
                  <a:gd name="connsiteX19" fmla="*/ 248236 w 328832"/>
                  <a:gd name="connsiteY19" fmla="*/ 272738 h 477129"/>
                  <a:gd name="connsiteX20" fmla="*/ 257908 w 328832"/>
                  <a:gd name="connsiteY20" fmla="*/ 292726 h 477129"/>
                  <a:gd name="connsiteX21" fmla="*/ 257908 w 328832"/>
                  <a:gd name="connsiteY21" fmla="*/ 341728 h 47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8832" h="477129">
                    <a:moveTo>
                      <a:pt x="303042" y="0"/>
                    </a:moveTo>
                    <a:lnTo>
                      <a:pt x="0" y="0"/>
                    </a:lnTo>
                    <a:lnTo>
                      <a:pt x="0" y="477130"/>
                    </a:lnTo>
                    <a:lnTo>
                      <a:pt x="303042" y="477130"/>
                    </a:lnTo>
                    <a:cubicBezTo>
                      <a:pt x="317227" y="477130"/>
                      <a:pt x="328833" y="465524"/>
                      <a:pt x="328833" y="451339"/>
                    </a:cubicBezTo>
                    <a:lnTo>
                      <a:pt x="328833" y="25791"/>
                    </a:lnTo>
                    <a:cubicBezTo>
                      <a:pt x="328833" y="11606"/>
                      <a:pt x="317227" y="0"/>
                      <a:pt x="303042" y="0"/>
                    </a:cubicBezTo>
                    <a:close/>
                    <a:moveTo>
                      <a:pt x="110256" y="181180"/>
                    </a:moveTo>
                    <a:cubicBezTo>
                      <a:pt x="110256" y="154100"/>
                      <a:pt x="132178" y="132178"/>
                      <a:pt x="159258" y="132178"/>
                    </a:cubicBezTo>
                    <a:cubicBezTo>
                      <a:pt x="186338" y="132178"/>
                      <a:pt x="208261" y="154100"/>
                      <a:pt x="208261" y="181180"/>
                    </a:cubicBezTo>
                    <a:cubicBezTo>
                      <a:pt x="208261" y="208261"/>
                      <a:pt x="186338" y="230183"/>
                      <a:pt x="159258" y="230183"/>
                    </a:cubicBezTo>
                    <a:cubicBezTo>
                      <a:pt x="132178" y="230183"/>
                      <a:pt x="110256" y="208905"/>
                      <a:pt x="110256" y="181180"/>
                    </a:cubicBezTo>
                    <a:close/>
                    <a:moveTo>
                      <a:pt x="257908" y="341728"/>
                    </a:moveTo>
                    <a:lnTo>
                      <a:pt x="60608" y="341728"/>
                    </a:lnTo>
                    <a:lnTo>
                      <a:pt x="60608" y="292726"/>
                    </a:lnTo>
                    <a:cubicBezTo>
                      <a:pt x="60608" y="284988"/>
                      <a:pt x="64477" y="277896"/>
                      <a:pt x="70280" y="272738"/>
                    </a:cubicBezTo>
                    <a:cubicBezTo>
                      <a:pt x="85110" y="262421"/>
                      <a:pt x="101229" y="254039"/>
                      <a:pt x="118638" y="249526"/>
                    </a:cubicBezTo>
                    <a:cubicBezTo>
                      <a:pt x="132178" y="245657"/>
                      <a:pt x="145718" y="243723"/>
                      <a:pt x="159258" y="243078"/>
                    </a:cubicBezTo>
                    <a:cubicBezTo>
                      <a:pt x="172798" y="243078"/>
                      <a:pt x="186983" y="245013"/>
                      <a:pt x="199879" y="249526"/>
                    </a:cubicBezTo>
                    <a:cubicBezTo>
                      <a:pt x="217287" y="254039"/>
                      <a:pt x="233407" y="261777"/>
                      <a:pt x="248236" y="272738"/>
                    </a:cubicBezTo>
                    <a:cubicBezTo>
                      <a:pt x="254039" y="277251"/>
                      <a:pt x="257908" y="284988"/>
                      <a:pt x="257908" y="292726"/>
                    </a:cubicBezTo>
                    <a:lnTo>
                      <a:pt x="257908" y="341728"/>
                    </a:lnTo>
                    <a:close/>
                  </a:path>
                </a:pathLst>
              </a:custGeom>
              <a:solidFill>
                <a:srgbClr val="FFFFFF"/>
              </a:solidFill>
              <a:ln w="6350" cap="flat">
                <a:noFill/>
                <a:prstDash val="solid"/>
                <a:miter/>
              </a:ln>
            </p:spPr>
            <p:txBody>
              <a:bodyPr rtlCol="0" anchor="ctr"/>
              <a:lstStyle/>
              <a:p>
                <a:endParaRPr lang="zh-CN" altLang="en-US"/>
              </a:p>
            </p:txBody>
          </p:sp>
        </p:grpSp>
      </p:grpSp>
      <p:sp>
        <p:nvSpPr>
          <p:cNvPr id="2" name="Footer Placeholder 1"/>
          <p:cNvSpPr>
            <a:spLocks noGrp="1"/>
          </p:cNvSpPr>
          <p:nvPr>
            <p:ph type="ftr" sz="quarter" idx="11"/>
          </p:nvPr>
        </p:nvSpPr>
        <p:spPr/>
        <p:txBody>
          <a:bodyPr/>
          <a:lstStyle/>
          <a:p>
            <a:r>
              <a:rPr lang="en-US" altLang="zh-CN"/>
              <a:t>INTERNAL</a:t>
            </a:r>
            <a:endParaRPr lang="zh-CN" altLang="en-US"/>
          </a:p>
        </p:txBody>
      </p:sp>
    </p:spTree>
    <p:extLst>
      <p:ext uri="{BB962C8B-B14F-4D97-AF65-F5344CB8AC3E}">
        <p14:creationId xmlns:p14="http://schemas.microsoft.com/office/powerpoint/2010/main" val="516163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圆角矩形 72"/>
          <p:cNvSpPr/>
          <p:nvPr/>
        </p:nvSpPr>
        <p:spPr>
          <a:xfrm>
            <a:off x="359852" y="5034237"/>
            <a:ext cx="6684143" cy="1646096"/>
          </a:xfrm>
          <a:prstGeom prst="roundRect">
            <a:avLst/>
          </a:prstGeom>
          <a:solidFill>
            <a:schemeClr val="bg1">
              <a:lumMod val="9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b="1" dirty="0">
                <a:solidFill>
                  <a:schemeClr val="tx1"/>
                </a:solidFill>
              </a:rPr>
              <a:t>The Token issuance method can be configured: </a:t>
            </a:r>
          </a:p>
          <a:p>
            <a:pPr marL="342900" indent="-342900">
              <a:buFont typeface="Arial" panose="020B0604020202020204" pitchFamily="34" charset="0"/>
              <a:buChar char="•"/>
            </a:pPr>
            <a:r>
              <a:rPr lang="en-US" sz="1200" dirty="0">
                <a:solidFill>
                  <a:schemeClr val="tx1"/>
                </a:solidFill>
              </a:rPr>
              <a:t>Supplier Input AR </a:t>
            </a:r>
            <a:r>
              <a:rPr lang="en-US" sz="1200" dirty="0">
                <a:solidFill>
                  <a:schemeClr val="tx1"/>
                </a:solidFill>
                <a:sym typeface="Wingdings" panose="05000000000000000000" pitchFamily="2" charset="2"/>
              </a:rPr>
              <a:t></a:t>
            </a:r>
            <a:r>
              <a:rPr lang="en-US" sz="1200" dirty="0">
                <a:solidFill>
                  <a:schemeClr val="tx1"/>
                </a:solidFill>
              </a:rPr>
              <a:t>Anchor Buyer confirm AR </a:t>
            </a:r>
            <a:r>
              <a:rPr lang="en-US" sz="1200" dirty="0">
                <a:solidFill>
                  <a:schemeClr val="tx1"/>
                </a:solidFill>
                <a:sym typeface="Wingdings" panose="05000000000000000000" pitchFamily="2" charset="2"/>
              </a:rPr>
              <a:t> </a:t>
            </a:r>
            <a:r>
              <a:rPr lang="en-US" sz="1200" dirty="0">
                <a:solidFill>
                  <a:schemeClr val="tx1"/>
                </a:solidFill>
              </a:rPr>
              <a:t>Supplier Token Issuance Application </a:t>
            </a:r>
            <a:r>
              <a:rPr lang="en-US" sz="1200" dirty="0">
                <a:solidFill>
                  <a:schemeClr val="tx1"/>
                </a:solidFill>
                <a:sym typeface="Wingdings" panose="05000000000000000000" pitchFamily="2" charset="2"/>
              </a:rPr>
              <a:t> Anchor Buyer</a:t>
            </a:r>
            <a:r>
              <a:rPr lang="en-US" sz="1200" dirty="0">
                <a:solidFill>
                  <a:schemeClr val="tx1"/>
                </a:solidFill>
              </a:rPr>
              <a:t> Token Issuance Acceptance</a:t>
            </a:r>
          </a:p>
          <a:p>
            <a:pPr marL="342900" indent="-342900">
              <a:buFont typeface="Arial" panose="020B0604020202020204" pitchFamily="34" charset="0"/>
              <a:buChar char="•"/>
            </a:pPr>
            <a:r>
              <a:rPr lang="en-US" sz="1200" dirty="0">
                <a:solidFill>
                  <a:schemeClr val="tx1"/>
                </a:solidFill>
              </a:rPr>
              <a:t>Supplier Input AR </a:t>
            </a:r>
            <a:r>
              <a:rPr lang="en-US" sz="1200" dirty="0">
                <a:solidFill>
                  <a:schemeClr val="tx1"/>
                </a:solidFill>
                <a:sym typeface="Wingdings" panose="05000000000000000000" pitchFamily="2" charset="2"/>
              </a:rPr>
              <a:t></a:t>
            </a:r>
            <a:r>
              <a:rPr lang="en-US" sz="1200" dirty="0">
                <a:solidFill>
                  <a:schemeClr val="tx1"/>
                </a:solidFill>
              </a:rPr>
              <a:t>Anchor Buyer confirm AR </a:t>
            </a:r>
            <a:r>
              <a:rPr lang="en-US" sz="1200" dirty="0">
                <a:solidFill>
                  <a:schemeClr val="tx1"/>
                </a:solidFill>
                <a:sym typeface="Wingdings" panose="05000000000000000000" pitchFamily="2" charset="2"/>
              </a:rPr>
              <a:t>  Anchor Buyer</a:t>
            </a:r>
            <a:r>
              <a:rPr lang="en-US" sz="1200" dirty="0">
                <a:solidFill>
                  <a:schemeClr val="tx1"/>
                </a:solidFill>
              </a:rPr>
              <a:t> Token Issuance</a:t>
            </a:r>
          </a:p>
          <a:p>
            <a:pPr marL="342900" indent="-342900">
              <a:buFont typeface="Arial" panose="020B0604020202020204" pitchFamily="34" charset="0"/>
              <a:buChar char="•"/>
            </a:pPr>
            <a:r>
              <a:rPr lang="en-US" sz="1200" dirty="0">
                <a:solidFill>
                  <a:schemeClr val="tx1"/>
                </a:solidFill>
              </a:rPr>
              <a:t>Anchor Buyer Input AP </a:t>
            </a:r>
            <a:r>
              <a:rPr lang="en-US" sz="1200" dirty="0">
                <a:solidFill>
                  <a:schemeClr val="tx1"/>
                </a:solidFill>
                <a:sym typeface="Wingdings" panose="05000000000000000000" pitchFamily="2" charset="2"/>
              </a:rPr>
              <a:t></a:t>
            </a:r>
            <a:r>
              <a:rPr lang="en-US" altLang="zh-CN" sz="1200" dirty="0">
                <a:solidFill>
                  <a:schemeClr val="tx1"/>
                </a:solidFill>
              </a:rPr>
              <a:t>Supplier Token Issuance Application </a:t>
            </a:r>
            <a:r>
              <a:rPr lang="en-US" altLang="zh-CN" sz="1200" dirty="0">
                <a:solidFill>
                  <a:schemeClr val="tx1"/>
                </a:solidFill>
                <a:sym typeface="Wingdings" panose="05000000000000000000" pitchFamily="2" charset="2"/>
              </a:rPr>
              <a:t> Anchor Buyer</a:t>
            </a:r>
            <a:r>
              <a:rPr lang="en-US" altLang="zh-CN" sz="1200" dirty="0">
                <a:solidFill>
                  <a:schemeClr val="tx1"/>
                </a:solidFill>
              </a:rPr>
              <a:t> Token Issuance Acceptance</a:t>
            </a:r>
            <a:endParaRPr lang="en-US" sz="1200" dirty="0">
              <a:solidFill>
                <a:schemeClr val="tx1"/>
              </a:solidFill>
            </a:endParaRPr>
          </a:p>
          <a:p>
            <a:pPr marL="342900" indent="-342900">
              <a:buFont typeface="Arial" panose="020B0604020202020204" pitchFamily="34" charset="0"/>
              <a:buChar char="•"/>
            </a:pPr>
            <a:r>
              <a:rPr lang="en-US" sz="1200" dirty="0">
                <a:solidFill>
                  <a:schemeClr val="tx1"/>
                </a:solidFill>
              </a:rPr>
              <a:t>Anchor Buyer </a:t>
            </a:r>
            <a:r>
              <a:rPr lang="en-US" altLang="zh-CN" sz="1200" dirty="0">
                <a:solidFill>
                  <a:schemeClr val="tx1"/>
                </a:solidFill>
              </a:rPr>
              <a:t>Input AP </a:t>
            </a:r>
            <a:r>
              <a:rPr lang="en-US" sz="1200" dirty="0">
                <a:solidFill>
                  <a:schemeClr val="tx1"/>
                </a:solidFill>
                <a:sym typeface="Wingdings" panose="05000000000000000000" pitchFamily="2" charset="2"/>
              </a:rPr>
              <a:t> </a:t>
            </a:r>
            <a:r>
              <a:rPr lang="en-US" altLang="zh-CN" sz="1200" dirty="0">
                <a:solidFill>
                  <a:schemeClr val="tx1"/>
                </a:solidFill>
                <a:sym typeface="Wingdings" panose="05000000000000000000" pitchFamily="2" charset="2"/>
              </a:rPr>
              <a:t>Anchor Buyer</a:t>
            </a:r>
            <a:r>
              <a:rPr lang="en-US" altLang="zh-CN" sz="1200" dirty="0">
                <a:solidFill>
                  <a:schemeClr val="tx1"/>
                </a:solidFill>
              </a:rPr>
              <a:t> Token Issuance</a:t>
            </a:r>
          </a:p>
        </p:txBody>
      </p:sp>
      <p:grpSp>
        <p:nvGrpSpPr>
          <p:cNvPr id="80" name="组合 79"/>
          <p:cNvGrpSpPr/>
          <p:nvPr/>
        </p:nvGrpSpPr>
        <p:grpSpPr>
          <a:xfrm>
            <a:off x="201385" y="1126681"/>
            <a:ext cx="6378911" cy="3371358"/>
            <a:chOff x="100604" y="1745900"/>
            <a:chExt cx="6378911" cy="3371358"/>
          </a:xfrm>
        </p:grpSpPr>
        <p:grpSp>
          <p:nvGrpSpPr>
            <p:cNvPr id="2" name="组合 1"/>
            <p:cNvGrpSpPr/>
            <p:nvPr/>
          </p:nvGrpSpPr>
          <p:grpSpPr>
            <a:xfrm>
              <a:off x="100604" y="2838111"/>
              <a:ext cx="1679049" cy="976775"/>
              <a:chOff x="100604" y="2838111"/>
              <a:chExt cx="1679049" cy="976775"/>
            </a:xfrm>
          </p:grpSpPr>
          <p:sp>
            <p:nvSpPr>
              <p:cNvPr id="3" name="iconfont-11145-6996223"/>
              <p:cNvSpPr>
                <a:spLocks noChangeAspect="1"/>
              </p:cNvSpPr>
              <p:nvPr/>
            </p:nvSpPr>
            <p:spPr bwMode="auto">
              <a:xfrm>
                <a:off x="564640" y="2838111"/>
                <a:ext cx="609685" cy="609685"/>
              </a:xfrm>
              <a:custGeom>
                <a:avLst/>
                <a:gdLst>
                  <a:gd name="T0" fmla="*/ 3420 w 11200"/>
                  <a:gd name="T1" fmla="*/ 10760 h 11200"/>
                  <a:gd name="T2" fmla="*/ 440 w 11200"/>
                  <a:gd name="T3" fmla="*/ 7780 h 11200"/>
                  <a:gd name="T4" fmla="*/ 440 w 11200"/>
                  <a:gd name="T5" fmla="*/ 3420 h 11200"/>
                  <a:gd name="T6" fmla="*/ 3420 w 11200"/>
                  <a:gd name="T7" fmla="*/ 440 h 11200"/>
                  <a:gd name="T8" fmla="*/ 7780 w 11200"/>
                  <a:gd name="T9" fmla="*/ 440 h 11200"/>
                  <a:gd name="T10" fmla="*/ 10760 w 11200"/>
                  <a:gd name="T11" fmla="*/ 3420 h 11200"/>
                  <a:gd name="T12" fmla="*/ 10760 w 11200"/>
                  <a:gd name="T13" fmla="*/ 7780 h 11200"/>
                  <a:gd name="T14" fmla="*/ 7780 w 11200"/>
                  <a:gd name="T15" fmla="*/ 10760 h 11200"/>
                  <a:gd name="T16" fmla="*/ 5600 w 11200"/>
                  <a:gd name="T17" fmla="*/ 800 h 11200"/>
                  <a:gd name="T18" fmla="*/ 5600 w 11200"/>
                  <a:gd name="T19" fmla="*/ 10400 h 11200"/>
                  <a:gd name="T20" fmla="*/ 5600 w 11200"/>
                  <a:gd name="T21" fmla="*/ 800 h 11200"/>
                  <a:gd name="T22" fmla="*/ 2822 w 11200"/>
                  <a:gd name="T23" fmla="*/ 7145 h 11200"/>
                  <a:gd name="T24" fmla="*/ 2556 w 11200"/>
                  <a:gd name="T25" fmla="*/ 4757 h 11200"/>
                  <a:gd name="T26" fmla="*/ 3883 w 11200"/>
                  <a:gd name="T27" fmla="*/ 4492 h 11200"/>
                  <a:gd name="T28" fmla="*/ 3618 w 11200"/>
                  <a:gd name="T29" fmla="*/ 5023 h 11200"/>
                  <a:gd name="T30" fmla="*/ 5210 w 11200"/>
                  <a:gd name="T31" fmla="*/ 7145 h 11200"/>
                  <a:gd name="T32" fmla="*/ 4414 w 11200"/>
                  <a:gd name="T33" fmla="*/ 5023 h 11200"/>
                  <a:gd name="T34" fmla="*/ 4148 w 11200"/>
                  <a:gd name="T35" fmla="*/ 4492 h 11200"/>
                  <a:gd name="T36" fmla="*/ 5475 w 11200"/>
                  <a:gd name="T37" fmla="*/ 4757 h 11200"/>
                  <a:gd name="T38" fmla="*/ 5210 w 11200"/>
                  <a:gd name="T39" fmla="*/ 7145 h 11200"/>
                  <a:gd name="T40" fmla="*/ 6006 w 11200"/>
                  <a:gd name="T41" fmla="*/ 7145 h 11200"/>
                  <a:gd name="T42" fmla="*/ 5740 w 11200"/>
                  <a:gd name="T43" fmla="*/ 4757 h 11200"/>
                  <a:gd name="T44" fmla="*/ 7067 w 11200"/>
                  <a:gd name="T45" fmla="*/ 4492 h 11200"/>
                  <a:gd name="T46" fmla="*/ 6802 w 11200"/>
                  <a:gd name="T47" fmla="*/ 5023 h 11200"/>
                  <a:gd name="T48" fmla="*/ 8394 w 11200"/>
                  <a:gd name="T49" fmla="*/ 7145 h 11200"/>
                  <a:gd name="T50" fmla="*/ 7598 w 11200"/>
                  <a:gd name="T51" fmla="*/ 5023 h 11200"/>
                  <a:gd name="T52" fmla="*/ 7332 w 11200"/>
                  <a:gd name="T53" fmla="*/ 4492 h 11200"/>
                  <a:gd name="T54" fmla="*/ 8659 w 11200"/>
                  <a:gd name="T55" fmla="*/ 4757 h 11200"/>
                  <a:gd name="T56" fmla="*/ 8394 w 11200"/>
                  <a:gd name="T57" fmla="*/ 7145 h 11200"/>
                  <a:gd name="T58" fmla="*/ 8924 w 11200"/>
                  <a:gd name="T59" fmla="*/ 8206 h 11200"/>
                  <a:gd name="T60" fmla="*/ 8659 w 11200"/>
                  <a:gd name="T61" fmla="*/ 8737 h 11200"/>
                  <a:gd name="T62" fmla="*/ 2291 w 11200"/>
                  <a:gd name="T63" fmla="*/ 8472 h 11200"/>
                  <a:gd name="T64" fmla="*/ 2556 w 11200"/>
                  <a:gd name="T65" fmla="*/ 7941 h 11200"/>
                  <a:gd name="T66" fmla="*/ 2822 w 11200"/>
                  <a:gd name="T67" fmla="*/ 7410 h 11200"/>
                  <a:gd name="T68" fmla="*/ 8394 w 11200"/>
                  <a:gd name="T69" fmla="*/ 7941 h 11200"/>
                  <a:gd name="T70" fmla="*/ 2546 w 11200"/>
                  <a:gd name="T71" fmla="*/ 4227 h 11200"/>
                  <a:gd name="T72" fmla="*/ 2417 w 11200"/>
                  <a:gd name="T73" fmla="*/ 3732 h 11200"/>
                  <a:gd name="T74" fmla="*/ 5734 w 11200"/>
                  <a:gd name="T75" fmla="*/ 1875 h 11200"/>
                  <a:gd name="T76" fmla="*/ 8924 w 11200"/>
                  <a:gd name="T77" fmla="*/ 3961 h 11200"/>
                  <a:gd name="T78" fmla="*/ 2546 w 11200"/>
                  <a:gd name="T79" fmla="*/ 4227 h 11200"/>
                  <a:gd name="T80" fmla="*/ 5041 w 11200"/>
                  <a:gd name="T81" fmla="*/ 3034 h 11200"/>
                  <a:gd name="T82" fmla="*/ 6182 w 11200"/>
                  <a:gd name="T83" fmla="*/ 3034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00" h="11200">
                    <a:moveTo>
                      <a:pt x="5600" y="11200"/>
                    </a:moveTo>
                    <a:cubicBezTo>
                      <a:pt x="4844" y="11200"/>
                      <a:pt x="4111" y="11052"/>
                      <a:pt x="3420" y="10760"/>
                    </a:cubicBezTo>
                    <a:cubicBezTo>
                      <a:pt x="2753" y="10478"/>
                      <a:pt x="2154" y="10074"/>
                      <a:pt x="1640" y="9560"/>
                    </a:cubicBezTo>
                    <a:cubicBezTo>
                      <a:pt x="1126" y="9045"/>
                      <a:pt x="722" y="8447"/>
                      <a:pt x="440" y="7780"/>
                    </a:cubicBezTo>
                    <a:cubicBezTo>
                      <a:pt x="148" y="7089"/>
                      <a:pt x="0" y="6356"/>
                      <a:pt x="0" y="5600"/>
                    </a:cubicBezTo>
                    <a:cubicBezTo>
                      <a:pt x="0" y="4844"/>
                      <a:pt x="148" y="4111"/>
                      <a:pt x="440" y="3420"/>
                    </a:cubicBezTo>
                    <a:cubicBezTo>
                      <a:pt x="722" y="2753"/>
                      <a:pt x="1126" y="2154"/>
                      <a:pt x="1640" y="1640"/>
                    </a:cubicBezTo>
                    <a:cubicBezTo>
                      <a:pt x="2154" y="1126"/>
                      <a:pt x="2753" y="722"/>
                      <a:pt x="3420" y="440"/>
                    </a:cubicBezTo>
                    <a:cubicBezTo>
                      <a:pt x="4111" y="148"/>
                      <a:pt x="4844" y="0"/>
                      <a:pt x="5600" y="0"/>
                    </a:cubicBezTo>
                    <a:cubicBezTo>
                      <a:pt x="6356" y="0"/>
                      <a:pt x="7089" y="148"/>
                      <a:pt x="7780" y="440"/>
                    </a:cubicBezTo>
                    <a:cubicBezTo>
                      <a:pt x="8447" y="722"/>
                      <a:pt x="9045" y="1126"/>
                      <a:pt x="9560" y="1640"/>
                    </a:cubicBezTo>
                    <a:cubicBezTo>
                      <a:pt x="10074" y="2154"/>
                      <a:pt x="10478" y="2753"/>
                      <a:pt x="10760" y="3420"/>
                    </a:cubicBezTo>
                    <a:cubicBezTo>
                      <a:pt x="11052" y="4110"/>
                      <a:pt x="11200" y="4844"/>
                      <a:pt x="11200" y="5600"/>
                    </a:cubicBezTo>
                    <a:cubicBezTo>
                      <a:pt x="11200" y="6356"/>
                      <a:pt x="11052" y="7089"/>
                      <a:pt x="10760" y="7780"/>
                    </a:cubicBezTo>
                    <a:cubicBezTo>
                      <a:pt x="10478" y="8447"/>
                      <a:pt x="10074" y="9045"/>
                      <a:pt x="9560" y="9560"/>
                    </a:cubicBezTo>
                    <a:cubicBezTo>
                      <a:pt x="9045" y="10074"/>
                      <a:pt x="8447" y="10478"/>
                      <a:pt x="7780" y="10760"/>
                    </a:cubicBezTo>
                    <a:cubicBezTo>
                      <a:pt x="7089" y="11052"/>
                      <a:pt x="6356" y="11200"/>
                      <a:pt x="5600" y="11200"/>
                    </a:cubicBezTo>
                    <a:close/>
                    <a:moveTo>
                      <a:pt x="5600" y="800"/>
                    </a:moveTo>
                    <a:cubicBezTo>
                      <a:pt x="2953" y="800"/>
                      <a:pt x="800" y="2953"/>
                      <a:pt x="800" y="5600"/>
                    </a:cubicBezTo>
                    <a:cubicBezTo>
                      <a:pt x="800" y="8247"/>
                      <a:pt x="2953" y="10400"/>
                      <a:pt x="5600" y="10400"/>
                    </a:cubicBezTo>
                    <a:cubicBezTo>
                      <a:pt x="8247" y="10400"/>
                      <a:pt x="10400" y="8247"/>
                      <a:pt x="10400" y="5600"/>
                    </a:cubicBezTo>
                    <a:cubicBezTo>
                      <a:pt x="10400" y="2953"/>
                      <a:pt x="8247" y="800"/>
                      <a:pt x="5600" y="800"/>
                    </a:cubicBezTo>
                    <a:close/>
                    <a:moveTo>
                      <a:pt x="3618" y="7145"/>
                    </a:moveTo>
                    <a:lnTo>
                      <a:pt x="2822" y="7145"/>
                    </a:lnTo>
                    <a:lnTo>
                      <a:pt x="2822" y="5023"/>
                    </a:lnTo>
                    <a:cubicBezTo>
                      <a:pt x="2676" y="5023"/>
                      <a:pt x="2556" y="4903"/>
                      <a:pt x="2556" y="4757"/>
                    </a:cubicBezTo>
                    <a:lnTo>
                      <a:pt x="2556" y="4492"/>
                    </a:lnTo>
                    <a:lnTo>
                      <a:pt x="3883" y="4492"/>
                    </a:lnTo>
                    <a:lnTo>
                      <a:pt x="3883" y="4757"/>
                    </a:lnTo>
                    <a:cubicBezTo>
                      <a:pt x="3883" y="4903"/>
                      <a:pt x="3764" y="5023"/>
                      <a:pt x="3618" y="5023"/>
                    </a:cubicBezTo>
                    <a:lnTo>
                      <a:pt x="3618" y="7145"/>
                    </a:lnTo>
                    <a:close/>
                    <a:moveTo>
                      <a:pt x="5210" y="7145"/>
                    </a:moveTo>
                    <a:lnTo>
                      <a:pt x="4414" y="7145"/>
                    </a:lnTo>
                    <a:lnTo>
                      <a:pt x="4414" y="5023"/>
                    </a:lnTo>
                    <a:cubicBezTo>
                      <a:pt x="4268" y="5023"/>
                      <a:pt x="4148" y="4903"/>
                      <a:pt x="4148" y="4757"/>
                    </a:cubicBezTo>
                    <a:lnTo>
                      <a:pt x="4148" y="4492"/>
                    </a:lnTo>
                    <a:lnTo>
                      <a:pt x="5475" y="4492"/>
                    </a:lnTo>
                    <a:lnTo>
                      <a:pt x="5475" y="4757"/>
                    </a:lnTo>
                    <a:cubicBezTo>
                      <a:pt x="5475" y="4903"/>
                      <a:pt x="5356" y="5023"/>
                      <a:pt x="5210" y="5023"/>
                    </a:cubicBezTo>
                    <a:lnTo>
                      <a:pt x="5210" y="7145"/>
                    </a:lnTo>
                    <a:close/>
                    <a:moveTo>
                      <a:pt x="6802" y="7145"/>
                    </a:moveTo>
                    <a:lnTo>
                      <a:pt x="6006" y="7145"/>
                    </a:lnTo>
                    <a:lnTo>
                      <a:pt x="6006" y="5023"/>
                    </a:lnTo>
                    <a:cubicBezTo>
                      <a:pt x="5859" y="5023"/>
                      <a:pt x="5740" y="4903"/>
                      <a:pt x="5740" y="4757"/>
                    </a:cubicBezTo>
                    <a:lnTo>
                      <a:pt x="5740" y="4492"/>
                    </a:lnTo>
                    <a:lnTo>
                      <a:pt x="7067" y="4492"/>
                    </a:lnTo>
                    <a:lnTo>
                      <a:pt x="7067" y="4757"/>
                    </a:lnTo>
                    <a:cubicBezTo>
                      <a:pt x="7067" y="4903"/>
                      <a:pt x="6948" y="5023"/>
                      <a:pt x="6802" y="5023"/>
                    </a:cubicBezTo>
                    <a:lnTo>
                      <a:pt x="6802" y="7145"/>
                    </a:lnTo>
                    <a:close/>
                    <a:moveTo>
                      <a:pt x="8394" y="7145"/>
                    </a:moveTo>
                    <a:lnTo>
                      <a:pt x="7598" y="7145"/>
                    </a:lnTo>
                    <a:lnTo>
                      <a:pt x="7598" y="5023"/>
                    </a:lnTo>
                    <a:cubicBezTo>
                      <a:pt x="7451" y="5023"/>
                      <a:pt x="7332" y="4903"/>
                      <a:pt x="7332" y="4757"/>
                    </a:cubicBezTo>
                    <a:lnTo>
                      <a:pt x="7332" y="4492"/>
                    </a:lnTo>
                    <a:lnTo>
                      <a:pt x="8659" y="4492"/>
                    </a:lnTo>
                    <a:lnTo>
                      <a:pt x="8659" y="4757"/>
                    </a:lnTo>
                    <a:cubicBezTo>
                      <a:pt x="8659" y="4903"/>
                      <a:pt x="8540" y="5023"/>
                      <a:pt x="8394" y="5023"/>
                    </a:cubicBezTo>
                    <a:lnTo>
                      <a:pt x="8394" y="7145"/>
                    </a:lnTo>
                    <a:close/>
                    <a:moveTo>
                      <a:pt x="8659" y="7941"/>
                    </a:moveTo>
                    <a:cubicBezTo>
                      <a:pt x="8805" y="7941"/>
                      <a:pt x="8924" y="8060"/>
                      <a:pt x="8924" y="8206"/>
                    </a:cubicBezTo>
                    <a:lnTo>
                      <a:pt x="8924" y="8472"/>
                    </a:lnTo>
                    <a:cubicBezTo>
                      <a:pt x="8924" y="8618"/>
                      <a:pt x="8805" y="8737"/>
                      <a:pt x="8659" y="8737"/>
                    </a:cubicBezTo>
                    <a:lnTo>
                      <a:pt x="2556" y="8737"/>
                    </a:lnTo>
                    <a:cubicBezTo>
                      <a:pt x="2410" y="8737"/>
                      <a:pt x="2291" y="8618"/>
                      <a:pt x="2291" y="8472"/>
                    </a:cubicBezTo>
                    <a:lnTo>
                      <a:pt x="2291" y="8206"/>
                    </a:lnTo>
                    <a:cubicBezTo>
                      <a:pt x="2291" y="8060"/>
                      <a:pt x="2410" y="7941"/>
                      <a:pt x="2556" y="7941"/>
                    </a:cubicBezTo>
                    <a:lnTo>
                      <a:pt x="2822" y="7941"/>
                    </a:lnTo>
                    <a:lnTo>
                      <a:pt x="2822" y="7410"/>
                    </a:lnTo>
                    <a:lnTo>
                      <a:pt x="8394" y="7410"/>
                    </a:lnTo>
                    <a:lnTo>
                      <a:pt x="8394" y="7941"/>
                    </a:lnTo>
                    <a:lnTo>
                      <a:pt x="8659" y="7941"/>
                    </a:lnTo>
                    <a:close/>
                    <a:moveTo>
                      <a:pt x="2546" y="4227"/>
                    </a:moveTo>
                    <a:cubicBezTo>
                      <a:pt x="2431" y="4227"/>
                      <a:pt x="2330" y="4146"/>
                      <a:pt x="2300" y="4030"/>
                    </a:cubicBezTo>
                    <a:cubicBezTo>
                      <a:pt x="2270" y="3915"/>
                      <a:pt x="2318" y="3793"/>
                      <a:pt x="2417" y="3732"/>
                    </a:cubicBezTo>
                    <a:lnTo>
                      <a:pt x="5476" y="1875"/>
                    </a:lnTo>
                    <a:cubicBezTo>
                      <a:pt x="5555" y="1826"/>
                      <a:pt x="5655" y="1826"/>
                      <a:pt x="5734" y="1875"/>
                    </a:cubicBezTo>
                    <a:lnTo>
                      <a:pt x="8765" y="3715"/>
                    </a:lnTo>
                    <a:cubicBezTo>
                      <a:pt x="8858" y="3754"/>
                      <a:pt x="8924" y="3850"/>
                      <a:pt x="8924" y="3961"/>
                    </a:cubicBezTo>
                    <a:cubicBezTo>
                      <a:pt x="8924" y="4108"/>
                      <a:pt x="8810" y="4227"/>
                      <a:pt x="8669" y="4227"/>
                    </a:cubicBezTo>
                    <a:lnTo>
                      <a:pt x="2546" y="4227"/>
                    </a:lnTo>
                    <a:close/>
                    <a:moveTo>
                      <a:pt x="5611" y="2464"/>
                    </a:moveTo>
                    <a:cubicBezTo>
                      <a:pt x="5296" y="2464"/>
                      <a:pt x="5041" y="2719"/>
                      <a:pt x="5041" y="3034"/>
                    </a:cubicBezTo>
                    <a:cubicBezTo>
                      <a:pt x="5041" y="3349"/>
                      <a:pt x="5296" y="3604"/>
                      <a:pt x="5611" y="3604"/>
                    </a:cubicBezTo>
                    <a:cubicBezTo>
                      <a:pt x="5927" y="3604"/>
                      <a:pt x="6182" y="3349"/>
                      <a:pt x="6182" y="3034"/>
                    </a:cubicBezTo>
                    <a:cubicBezTo>
                      <a:pt x="6182" y="2719"/>
                      <a:pt x="5927" y="2464"/>
                      <a:pt x="5611" y="2464"/>
                    </a:cubicBezTo>
                    <a:close/>
                  </a:path>
                </a:pathLst>
              </a:custGeom>
              <a:solidFill>
                <a:srgbClr val="C00000"/>
              </a:solidFill>
              <a:ln>
                <a:noFill/>
              </a:ln>
            </p:spPr>
          </p:sp>
          <p:sp>
            <p:nvSpPr>
              <p:cNvPr id="4" name="矩形 3"/>
              <p:cNvSpPr/>
              <p:nvPr/>
            </p:nvSpPr>
            <p:spPr>
              <a:xfrm>
                <a:off x="100604" y="3445554"/>
                <a:ext cx="1679049" cy="369332"/>
              </a:xfrm>
              <a:prstGeom prst="rect">
                <a:avLst/>
              </a:prstGeom>
            </p:spPr>
            <p:txBody>
              <a:bodyPr wrap="none">
                <a:spAutoFit/>
              </a:bodyPr>
              <a:lstStyle/>
              <a:p>
                <a:pPr algn="ctr"/>
                <a:r>
                  <a:rPr lang="en-AU" dirty="0">
                    <a:latin typeface="微软雅黑" panose="020B0503020204020204" pitchFamily="34" charset="-122"/>
                    <a:ea typeface="微软雅黑" panose="020B0503020204020204" pitchFamily="34" charset="-122"/>
                  </a:rPr>
                  <a:t>Anchor Buyer</a:t>
                </a:r>
                <a:endParaRPr lang="en-AU" dirty="0"/>
              </a:p>
            </p:txBody>
          </p:sp>
        </p:grpSp>
        <p:grpSp>
          <p:nvGrpSpPr>
            <p:cNvPr id="79" name="组合 78"/>
            <p:cNvGrpSpPr/>
            <p:nvPr/>
          </p:nvGrpSpPr>
          <p:grpSpPr>
            <a:xfrm>
              <a:off x="1039608" y="1745900"/>
              <a:ext cx="5439907" cy="3371358"/>
              <a:chOff x="1039608" y="1745900"/>
              <a:chExt cx="5439907" cy="3371358"/>
            </a:xfrm>
          </p:grpSpPr>
          <p:sp>
            <p:nvSpPr>
              <p:cNvPr id="36" name="圆角矩形 35"/>
              <p:cNvSpPr/>
              <p:nvPr/>
            </p:nvSpPr>
            <p:spPr>
              <a:xfrm>
                <a:off x="5216679" y="1745900"/>
                <a:ext cx="1093868" cy="2950448"/>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圆角矩形 34"/>
              <p:cNvSpPr/>
              <p:nvPr/>
            </p:nvSpPr>
            <p:spPr>
              <a:xfrm>
                <a:off x="3996956" y="1745900"/>
                <a:ext cx="1093868" cy="2950448"/>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roduction-plant_20557"/>
              <p:cNvSpPr>
                <a:spLocks noChangeAspect="1"/>
              </p:cNvSpPr>
              <p:nvPr/>
            </p:nvSpPr>
            <p:spPr bwMode="auto">
              <a:xfrm>
                <a:off x="5438187" y="1853549"/>
                <a:ext cx="609685" cy="483228"/>
              </a:xfrm>
              <a:custGeom>
                <a:avLst/>
                <a:gdLst>
                  <a:gd name="connsiteX0" fmla="*/ 10869 w 607286"/>
                  <a:gd name="connsiteY0" fmla="*/ 454738 h 481327"/>
                  <a:gd name="connsiteX1" fmla="*/ 10869 w 607286"/>
                  <a:gd name="connsiteY1" fmla="*/ 470610 h 481327"/>
                  <a:gd name="connsiteX2" fmla="*/ 596553 w 607286"/>
                  <a:gd name="connsiteY2" fmla="*/ 470610 h 481327"/>
                  <a:gd name="connsiteX3" fmla="*/ 596553 w 607286"/>
                  <a:gd name="connsiteY3" fmla="*/ 454738 h 481327"/>
                  <a:gd name="connsiteX4" fmla="*/ 572914 w 607286"/>
                  <a:gd name="connsiteY4" fmla="*/ 454738 h 481327"/>
                  <a:gd name="connsiteX5" fmla="*/ 252017 w 607286"/>
                  <a:gd name="connsiteY5" fmla="*/ 454738 h 481327"/>
                  <a:gd name="connsiteX6" fmla="*/ 73635 w 607286"/>
                  <a:gd name="connsiteY6" fmla="*/ 454738 h 481327"/>
                  <a:gd name="connsiteX7" fmla="*/ 34508 w 607286"/>
                  <a:gd name="connsiteY7" fmla="*/ 454738 h 481327"/>
                  <a:gd name="connsiteX8" fmla="*/ 418806 w 607286"/>
                  <a:gd name="connsiteY8" fmla="*/ 263209 h 481327"/>
                  <a:gd name="connsiteX9" fmla="*/ 484996 w 607286"/>
                  <a:gd name="connsiteY9" fmla="*/ 263209 h 481327"/>
                  <a:gd name="connsiteX10" fmla="*/ 484996 w 607286"/>
                  <a:gd name="connsiteY10" fmla="*/ 317827 h 481327"/>
                  <a:gd name="connsiteX11" fmla="*/ 418806 w 607286"/>
                  <a:gd name="connsiteY11" fmla="*/ 317827 h 481327"/>
                  <a:gd name="connsiteX12" fmla="*/ 303361 w 607286"/>
                  <a:gd name="connsiteY12" fmla="*/ 263209 h 481327"/>
                  <a:gd name="connsiteX13" fmla="*/ 369551 w 607286"/>
                  <a:gd name="connsiteY13" fmla="*/ 263209 h 481327"/>
                  <a:gd name="connsiteX14" fmla="*/ 369551 w 607286"/>
                  <a:gd name="connsiteY14" fmla="*/ 317827 h 481327"/>
                  <a:gd name="connsiteX15" fmla="*/ 303361 w 607286"/>
                  <a:gd name="connsiteY15" fmla="*/ 317827 h 481327"/>
                  <a:gd name="connsiteX16" fmla="*/ 84504 w 607286"/>
                  <a:gd name="connsiteY16" fmla="*/ 263184 h 481327"/>
                  <a:gd name="connsiteX17" fmla="*/ 84504 w 607286"/>
                  <a:gd name="connsiteY17" fmla="*/ 444020 h 481327"/>
                  <a:gd name="connsiteX18" fmla="*/ 241148 w 607286"/>
                  <a:gd name="connsiteY18" fmla="*/ 444020 h 481327"/>
                  <a:gd name="connsiteX19" fmla="*/ 241148 w 607286"/>
                  <a:gd name="connsiteY19" fmla="*/ 263184 h 481327"/>
                  <a:gd name="connsiteX20" fmla="*/ 407982 w 607286"/>
                  <a:gd name="connsiteY20" fmla="*/ 252466 h 481327"/>
                  <a:gd name="connsiteX21" fmla="*/ 407982 w 607286"/>
                  <a:gd name="connsiteY21" fmla="*/ 328708 h 481327"/>
                  <a:gd name="connsiteX22" fmla="*/ 495882 w 607286"/>
                  <a:gd name="connsiteY22" fmla="*/ 328708 h 481327"/>
                  <a:gd name="connsiteX23" fmla="*/ 495882 w 607286"/>
                  <a:gd name="connsiteY23" fmla="*/ 252466 h 481327"/>
                  <a:gd name="connsiteX24" fmla="*/ 292503 w 607286"/>
                  <a:gd name="connsiteY24" fmla="*/ 252466 h 481327"/>
                  <a:gd name="connsiteX25" fmla="*/ 292503 w 607286"/>
                  <a:gd name="connsiteY25" fmla="*/ 328708 h 481327"/>
                  <a:gd name="connsiteX26" fmla="*/ 380267 w 607286"/>
                  <a:gd name="connsiteY26" fmla="*/ 328708 h 481327"/>
                  <a:gd name="connsiteX27" fmla="*/ 380267 w 607286"/>
                  <a:gd name="connsiteY27" fmla="*/ 252466 h 481327"/>
                  <a:gd name="connsiteX28" fmla="*/ 39799 w 607286"/>
                  <a:gd name="connsiteY28" fmla="*/ 110999 h 481327"/>
                  <a:gd name="connsiteX29" fmla="*/ 246556 w 607286"/>
                  <a:gd name="connsiteY29" fmla="*/ 110999 h 481327"/>
                  <a:gd name="connsiteX30" fmla="*/ 246556 w 607286"/>
                  <a:gd name="connsiteY30" fmla="*/ 121866 h 481327"/>
                  <a:gd name="connsiteX31" fmla="*/ 39799 w 607286"/>
                  <a:gd name="connsiteY31" fmla="*/ 121866 h 481327"/>
                  <a:gd name="connsiteX32" fmla="*/ 292503 w 607286"/>
                  <a:gd name="connsiteY32" fmla="*/ 0 h 481327"/>
                  <a:gd name="connsiteX33" fmla="*/ 380403 w 607286"/>
                  <a:gd name="connsiteY33" fmla="*/ 0 h 481327"/>
                  <a:gd name="connsiteX34" fmla="*/ 380403 w 607286"/>
                  <a:gd name="connsiteY34" fmla="*/ 157232 h 481327"/>
                  <a:gd name="connsiteX35" fmla="*/ 407982 w 607286"/>
                  <a:gd name="connsiteY35" fmla="*/ 157232 h 481327"/>
                  <a:gd name="connsiteX36" fmla="*/ 407982 w 607286"/>
                  <a:gd name="connsiteY36" fmla="*/ 0 h 481327"/>
                  <a:gd name="connsiteX37" fmla="*/ 495882 w 607286"/>
                  <a:gd name="connsiteY37" fmla="*/ 0 h 481327"/>
                  <a:gd name="connsiteX38" fmla="*/ 495882 w 607286"/>
                  <a:gd name="connsiteY38" fmla="*/ 157232 h 481327"/>
                  <a:gd name="connsiteX39" fmla="*/ 572914 w 607286"/>
                  <a:gd name="connsiteY39" fmla="*/ 157232 h 481327"/>
                  <a:gd name="connsiteX40" fmla="*/ 572914 w 607286"/>
                  <a:gd name="connsiteY40" fmla="*/ 443885 h 481327"/>
                  <a:gd name="connsiteX41" fmla="*/ 607286 w 607286"/>
                  <a:gd name="connsiteY41" fmla="*/ 443885 h 481327"/>
                  <a:gd name="connsiteX42" fmla="*/ 607286 w 607286"/>
                  <a:gd name="connsiteY42" fmla="*/ 481327 h 481327"/>
                  <a:gd name="connsiteX43" fmla="*/ 0 w 607286"/>
                  <a:gd name="connsiteY43" fmla="*/ 481327 h 481327"/>
                  <a:gd name="connsiteX44" fmla="*/ 0 w 607286"/>
                  <a:gd name="connsiteY44" fmla="*/ 443885 h 481327"/>
                  <a:gd name="connsiteX45" fmla="*/ 34508 w 607286"/>
                  <a:gd name="connsiteY45" fmla="*/ 443885 h 481327"/>
                  <a:gd name="connsiteX46" fmla="*/ 34508 w 607286"/>
                  <a:gd name="connsiteY46" fmla="*/ 157232 h 481327"/>
                  <a:gd name="connsiteX47" fmla="*/ 292503 w 607286"/>
                  <a:gd name="connsiteY47" fmla="*/ 157232 h 481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286" h="481327">
                    <a:moveTo>
                      <a:pt x="10869" y="454738"/>
                    </a:moveTo>
                    <a:lnTo>
                      <a:pt x="10869" y="470610"/>
                    </a:lnTo>
                    <a:lnTo>
                      <a:pt x="596553" y="470610"/>
                    </a:lnTo>
                    <a:lnTo>
                      <a:pt x="596553" y="454738"/>
                    </a:lnTo>
                    <a:lnTo>
                      <a:pt x="572914" y="454738"/>
                    </a:lnTo>
                    <a:lnTo>
                      <a:pt x="252017" y="454738"/>
                    </a:lnTo>
                    <a:lnTo>
                      <a:pt x="73635" y="454738"/>
                    </a:lnTo>
                    <a:lnTo>
                      <a:pt x="34508" y="454738"/>
                    </a:lnTo>
                    <a:close/>
                    <a:moveTo>
                      <a:pt x="418806" y="263209"/>
                    </a:moveTo>
                    <a:lnTo>
                      <a:pt x="484996" y="263209"/>
                    </a:lnTo>
                    <a:lnTo>
                      <a:pt x="484996" y="317827"/>
                    </a:lnTo>
                    <a:lnTo>
                      <a:pt x="418806" y="317827"/>
                    </a:lnTo>
                    <a:close/>
                    <a:moveTo>
                      <a:pt x="303361" y="263209"/>
                    </a:moveTo>
                    <a:lnTo>
                      <a:pt x="369551" y="263209"/>
                    </a:lnTo>
                    <a:lnTo>
                      <a:pt x="369551" y="317827"/>
                    </a:lnTo>
                    <a:lnTo>
                      <a:pt x="303361" y="317827"/>
                    </a:lnTo>
                    <a:close/>
                    <a:moveTo>
                      <a:pt x="84504" y="263184"/>
                    </a:moveTo>
                    <a:lnTo>
                      <a:pt x="84504" y="444020"/>
                    </a:lnTo>
                    <a:lnTo>
                      <a:pt x="241148" y="444020"/>
                    </a:lnTo>
                    <a:lnTo>
                      <a:pt x="241148" y="263184"/>
                    </a:lnTo>
                    <a:close/>
                    <a:moveTo>
                      <a:pt x="407982" y="252466"/>
                    </a:moveTo>
                    <a:lnTo>
                      <a:pt x="407982" y="328708"/>
                    </a:lnTo>
                    <a:lnTo>
                      <a:pt x="495882" y="328708"/>
                    </a:lnTo>
                    <a:lnTo>
                      <a:pt x="495882" y="252466"/>
                    </a:lnTo>
                    <a:close/>
                    <a:moveTo>
                      <a:pt x="292503" y="252466"/>
                    </a:moveTo>
                    <a:lnTo>
                      <a:pt x="292503" y="328708"/>
                    </a:lnTo>
                    <a:lnTo>
                      <a:pt x="380267" y="328708"/>
                    </a:lnTo>
                    <a:lnTo>
                      <a:pt x="380267" y="252466"/>
                    </a:lnTo>
                    <a:close/>
                    <a:moveTo>
                      <a:pt x="39799" y="110999"/>
                    </a:moveTo>
                    <a:lnTo>
                      <a:pt x="246556" y="110999"/>
                    </a:lnTo>
                    <a:lnTo>
                      <a:pt x="246556" y="121866"/>
                    </a:lnTo>
                    <a:lnTo>
                      <a:pt x="39799" y="121866"/>
                    </a:lnTo>
                    <a:close/>
                    <a:moveTo>
                      <a:pt x="292503" y="0"/>
                    </a:moveTo>
                    <a:lnTo>
                      <a:pt x="380403" y="0"/>
                    </a:lnTo>
                    <a:lnTo>
                      <a:pt x="380403" y="157232"/>
                    </a:lnTo>
                    <a:lnTo>
                      <a:pt x="407982" y="157232"/>
                    </a:lnTo>
                    <a:lnTo>
                      <a:pt x="407982" y="0"/>
                    </a:lnTo>
                    <a:lnTo>
                      <a:pt x="495882" y="0"/>
                    </a:lnTo>
                    <a:lnTo>
                      <a:pt x="495882" y="157232"/>
                    </a:lnTo>
                    <a:lnTo>
                      <a:pt x="572914" y="157232"/>
                    </a:lnTo>
                    <a:lnTo>
                      <a:pt x="572914" y="443885"/>
                    </a:lnTo>
                    <a:lnTo>
                      <a:pt x="607286" y="443885"/>
                    </a:lnTo>
                    <a:lnTo>
                      <a:pt x="607286" y="481327"/>
                    </a:lnTo>
                    <a:lnTo>
                      <a:pt x="0" y="481327"/>
                    </a:lnTo>
                    <a:lnTo>
                      <a:pt x="0" y="443885"/>
                    </a:lnTo>
                    <a:lnTo>
                      <a:pt x="34508" y="443885"/>
                    </a:lnTo>
                    <a:lnTo>
                      <a:pt x="34508" y="157232"/>
                    </a:lnTo>
                    <a:lnTo>
                      <a:pt x="292503" y="157232"/>
                    </a:lnTo>
                    <a:close/>
                  </a:path>
                </a:pathLst>
              </a:custGeom>
              <a:solidFill>
                <a:srgbClr val="C00000">
                  <a:alpha val="30000"/>
                </a:srgbClr>
              </a:solidFill>
              <a:ln>
                <a:noFill/>
              </a:ln>
            </p:spPr>
          </p:sp>
          <p:sp>
            <p:nvSpPr>
              <p:cNvPr id="6" name="factory-stock-house_18404"/>
              <p:cNvSpPr>
                <a:spLocks noChangeAspect="1"/>
              </p:cNvSpPr>
              <p:nvPr/>
            </p:nvSpPr>
            <p:spPr bwMode="auto">
              <a:xfrm>
                <a:off x="4269224" y="3392753"/>
                <a:ext cx="608763" cy="609685"/>
              </a:xfrm>
              <a:custGeom>
                <a:avLst/>
                <a:gdLst>
                  <a:gd name="connsiteX0" fmla="*/ 394672 w 606368"/>
                  <a:gd name="connsiteY0" fmla="*/ 533404 h 607286"/>
                  <a:gd name="connsiteX1" fmla="*/ 463473 w 606368"/>
                  <a:gd name="connsiteY1" fmla="*/ 533404 h 607286"/>
                  <a:gd name="connsiteX2" fmla="*/ 463473 w 606368"/>
                  <a:gd name="connsiteY2" fmla="*/ 592679 h 607286"/>
                  <a:gd name="connsiteX3" fmla="*/ 394672 w 606368"/>
                  <a:gd name="connsiteY3" fmla="*/ 592679 h 607286"/>
                  <a:gd name="connsiteX4" fmla="*/ 310135 w 606368"/>
                  <a:gd name="connsiteY4" fmla="*/ 533404 h 607286"/>
                  <a:gd name="connsiteX5" fmla="*/ 379007 w 606368"/>
                  <a:gd name="connsiteY5" fmla="*/ 533404 h 607286"/>
                  <a:gd name="connsiteX6" fmla="*/ 379007 w 606368"/>
                  <a:gd name="connsiteY6" fmla="*/ 592679 h 607286"/>
                  <a:gd name="connsiteX7" fmla="*/ 310135 w 606368"/>
                  <a:gd name="connsiteY7" fmla="*/ 592679 h 607286"/>
                  <a:gd name="connsiteX8" fmla="*/ 225597 w 606368"/>
                  <a:gd name="connsiteY8" fmla="*/ 533404 h 607286"/>
                  <a:gd name="connsiteX9" fmla="*/ 294539 w 606368"/>
                  <a:gd name="connsiteY9" fmla="*/ 533404 h 607286"/>
                  <a:gd name="connsiteX10" fmla="*/ 294539 w 606368"/>
                  <a:gd name="connsiteY10" fmla="*/ 592679 h 607286"/>
                  <a:gd name="connsiteX11" fmla="*/ 225597 w 606368"/>
                  <a:gd name="connsiteY11" fmla="*/ 592679 h 607286"/>
                  <a:gd name="connsiteX12" fmla="*/ 141131 w 606368"/>
                  <a:gd name="connsiteY12" fmla="*/ 533404 h 607286"/>
                  <a:gd name="connsiteX13" fmla="*/ 209932 w 606368"/>
                  <a:gd name="connsiteY13" fmla="*/ 533404 h 607286"/>
                  <a:gd name="connsiteX14" fmla="*/ 209932 w 606368"/>
                  <a:gd name="connsiteY14" fmla="*/ 592679 h 607286"/>
                  <a:gd name="connsiteX15" fmla="*/ 141131 w 606368"/>
                  <a:gd name="connsiteY15" fmla="*/ 592679 h 607286"/>
                  <a:gd name="connsiteX16" fmla="*/ 310135 w 606368"/>
                  <a:gd name="connsiteY16" fmla="*/ 452042 h 607286"/>
                  <a:gd name="connsiteX17" fmla="*/ 379007 w 606368"/>
                  <a:gd name="connsiteY17" fmla="*/ 452042 h 607286"/>
                  <a:gd name="connsiteX18" fmla="*/ 379007 w 606368"/>
                  <a:gd name="connsiteY18" fmla="*/ 511317 h 607286"/>
                  <a:gd name="connsiteX19" fmla="*/ 310135 w 606368"/>
                  <a:gd name="connsiteY19" fmla="*/ 511317 h 607286"/>
                  <a:gd name="connsiteX20" fmla="*/ 225597 w 606368"/>
                  <a:gd name="connsiteY20" fmla="*/ 452042 h 607286"/>
                  <a:gd name="connsiteX21" fmla="*/ 294539 w 606368"/>
                  <a:gd name="connsiteY21" fmla="*/ 452042 h 607286"/>
                  <a:gd name="connsiteX22" fmla="*/ 294539 w 606368"/>
                  <a:gd name="connsiteY22" fmla="*/ 511317 h 607286"/>
                  <a:gd name="connsiteX23" fmla="*/ 225597 w 606368"/>
                  <a:gd name="connsiteY23" fmla="*/ 511317 h 607286"/>
                  <a:gd name="connsiteX24" fmla="*/ 141131 w 606368"/>
                  <a:gd name="connsiteY24" fmla="*/ 452042 h 607286"/>
                  <a:gd name="connsiteX25" fmla="*/ 209932 w 606368"/>
                  <a:gd name="connsiteY25" fmla="*/ 452042 h 607286"/>
                  <a:gd name="connsiteX26" fmla="*/ 209932 w 606368"/>
                  <a:gd name="connsiteY26" fmla="*/ 511317 h 607286"/>
                  <a:gd name="connsiteX27" fmla="*/ 141131 w 606368"/>
                  <a:gd name="connsiteY27" fmla="*/ 511317 h 607286"/>
                  <a:gd name="connsiteX28" fmla="*/ 225597 w 606368"/>
                  <a:gd name="connsiteY28" fmla="*/ 370610 h 607286"/>
                  <a:gd name="connsiteX29" fmla="*/ 294539 w 606368"/>
                  <a:gd name="connsiteY29" fmla="*/ 370610 h 607286"/>
                  <a:gd name="connsiteX30" fmla="*/ 294539 w 606368"/>
                  <a:gd name="connsiteY30" fmla="*/ 430026 h 607286"/>
                  <a:gd name="connsiteX31" fmla="*/ 225597 w 606368"/>
                  <a:gd name="connsiteY31" fmla="*/ 430026 h 607286"/>
                  <a:gd name="connsiteX32" fmla="*/ 141131 w 606368"/>
                  <a:gd name="connsiteY32" fmla="*/ 370610 h 607286"/>
                  <a:gd name="connsiteX33" fmla="*/ 209932 w 606368"/>
                  <a:gd name="connsiteY33" fmla="*/ 370610 h 607286"/>
                  <a:gd name="connsiteX34" fmla="*/ 209932 w 606368"/>
                  <a:gd name="connsiteY34" fmla="*/ 430026 h 607286"/>
                  <a:gd name="connsiteX35" fmla="*/ 141131 w 606368"/>
                  <a:gd name="connsiteY35" fmla="*/ 430026 h 607286"/>
                  <a:gd name="connsiteX36" fmla="*/ 294547 w 606368"/>
                  <a:gd name="connsiteY36" fmla="*/ 0 h 607286"/>
                  <a:gd name="connsiteX37" fmla="*/ 606368 w 606368"/>
                  <a:gd name="connsiteY37" fmla="*/ 141363 h 607286"/>
                  <a:gd name="connsiteX38" fmla="*/ 606368 w 606368"/>
                  <a:gd name="connsiteY38" fmla="*/ 607286 h 607286"/>
                  <a:gd name="connsiteX39" fmla="*/ 497166 w 606368"/>
                  <a:gd name="connsiteY39" fmla="*/ 607286 h 607286"/>
                  <a:gd name="connsiteX40" fmla="*/ 497166 w 606368"/>
                  <a:gd name="connsiteY40" fmla="*/ 228501 h 607286"/>
                  <a:gd name="connsiteX41" fmla="*/ 109102 w 606368"/>
                  <a:gd name="connsiteY41" fmla="*/ 228501 h 607286"/>
                  <a:gd name="connsiteX42" fmla="*/ 109102 w 606368"/>
                  <a:gd name="connsiteY42" fmla="*/ 607286 h 607286"/>
                  <a:gd name="connsiteX43" fmla="*/ 0 w 606368"/>
                  <a:gd name="connsiteY43" fmla="*/ 607286 h 607286"/>
                  <a:gd name="connsiteX44" fmla="*/ 0 w 606368"/>
                  <a:gd name="connsiteY44" fmla="*/ 141363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6368" h="607286">
                    <a:moveTo>
                      <a:pt x="394672" y="533404"/>
                    </a:moveTo>
                    <a:lnTo>
                      <a:pt x="463473" y="533404"/>
                    </a:lnTo>
                    <a:lnTo>
                      <a:pt x="463473" y="592679"/>
                    </a:lnTo>
                    <a:lnTo>
                      <a:pt x="394672" y="592679"/>
                    </a:lnTo>
                    <a:close/>
                    <a:moveTo>
                      <a:pt x="310135" y="533404"/>
                    </a:moveTo>
                    <a:lnTo>
                      <a:pt x="379007" y="533404"/>
                    </a:lnTo>
                    <a:lnTo>
                      <a:pt x="379007" y="592679"/>
                    </a:lnTo>
                    <a:lnTo>
                      <a:pt x="310135" y="592679"/>
                    </a:lnTo>
                    <a:close/>
                    <a:moveTo>
                      <a:pt x="225597" y="533404"/>
                    </a:moveTo>
                    <a:lnTo>
                      <a:pt x="294539" y="533404"/>
                    </a:lnTo>
                    <a:lnTo>
                      <a:pt x="294539" y="592679"/>
                    </a:lnTo>
                    <a:lnTo>
                      <a:pt x="225597" y="592679"/>
                    </a:lnTo>
                    <a:close/>
                    <a:moveTo>
                      <a:pt x="141131" y="533404"/>
                    </a:moveTo>
                    <a:lnTo>
                      <a:pt x="209932" y="533404"/>
                    </a:lnTo>
                    <a:lnTo>
                      <a:pt x="209932" y="592679"/>
                    </a:lnTo>
                    <a:lnTo>
                      <a:pt x="141131" y="592679"/>
                    </a:lnTo>
                    <a:close/>
                    <a:moveTo>
                      <a:pt x="310135" y="452042"/>
                    </a:moveTo>
                    <a:lnTo>
                      <a:pt x="379007" y="452042"/>
                    </a:lnTo>
                    <a:lnTo>
                      <a:pt x="379007" y="511317"/>
                    </a:lnTo>
                    <a:lnTo>
                      <a:pt x="310135" y="511317"/>
                    </a:lnTo>
                    <a:close/>
                    <a:moveTo>
                      <a:pt x="225597" y="452042"/>
                    </a:moveTo>
                    <a:lnTo>
                      <a:pt x="294539" y="452042"/>
                    </a:lnTo>
                    <a:lnTo>
                      <a:pt x="294539" y="511317"/>
                    </a:lnTo>
                    <a:lnTo>
                      <a:pt x="225597" y="511317"/>
                    </a:lnTo>
                    <a:close/>
                    <a:moveTo>
                      <a:pt x="141131" y="452042"/>
                    </a:moveTo>
                    <a:lnTo>
                      <a:pt x="209932" y="452042"/>
                    </a:lnTo>
                    <a:lnTo>
                      <a:pt x="209932" y="511317"/>
                    </a:lnTo>
                    <a:lnTo>
                      <a:pt x="141131" y="511317"/>
                    </a:lnTo>
                    <a:close/>
                    <a:moveTo>
                      <a:pt x="225597" y="370610"/>
                    </a:moveTo>
                    <a:lnTo>
                      <a:pt x="294539" y="370610"/>
                    </a:lnTo>
                    <a:lnTo>
                      <a:pt x="294539" y="430026"/>
                    </a:lnTo>
                    <a:lnTo>
                      <a:pt x="225597" y="430026"/>
                    </a:lnTo>
                    <a:close/>
                    <a:moveTo>
                      <a:pt x="141131" y="370610"/>
                    </a:moveTo>
                    <a:lnTo>
                      <a:pt x="209932" y="370610"/>
                    </a:lnTo>
                    <a:lnTo>
                      <a:pt x="209932" y="430026"/>
                    </a:lnTo>
                    <a:lnTo>
                      <a:pt x="141131" y="430026"/>
                    </a:lnTo>
                    <a:close/>
                    <a:moveTo>
                      <a:pt x="294547" y="0"/>
                    </a:moveTo>
                    <a:lnTo>
                      <a:pt x="606368" y="141363"/>
                    </a:lnTo>
                    <a:lnTo>
                      <a:pt x="606368" y="607286"/>
                    </a:lnTo>
                    <a:lnTo>
                      <a:pt x="497166" y="607286"/>
                    </a:lnTo>
                    <a:lnTo>
                      <a:pt x="497166" y="228501"/>
                    </a:lnTo>
                    <a:lnTo>
                      <a:pt x="109102" y="228501"/>
                    </a:lnTo>
                    <a:lnTo>
                      <a:pt x="109102" y="607286"/>
                    </a:lnTo>
                    <a:lnTo>
                      <a:pt x="0" y="607286"/>
                    </a:lnTo>
                    <a:lnTo>
                      <a:pt x="0" y="141363"/>
                    </a:lnTo>
                    <a:close/>
                  </a:path>
                </a:pathLst>
              </a:custGeom>
              <a:solidFill>
                <a:srgbClr val="C00000">
                  <a:alpha val="50000"/>
                </a:srgbClr>
              </a:solidFill>
              <a:ln>
                <a:noFill/>
              </a:ln>
            </p:spPr>
          </p:sp>
          <p:sp>
            <p:nvSpPr>
              <p:cNvPr id="7" name="iconfont-10503-5122247"/>
              <p:cNvSpPr>
                <a:spLocks noChangeAspect="1"/>
              </p:cNvSpPr>
              <p:nvPr/>
            </p:nvSpPr>
            <p:spPr bwMode="auto">
              <a:xfrm>
                <a:off x="3207168" y="2835869"/>
                <a:ext cx="604476" cy="609685"/>
              </a:xfrm>
              <a:custGeom>
                <a:avLst/>
                <a:gdLst>
                  <a:gd name="connsiteX0" fmla="*/ 0 w 437473"/>
                  <a:gd name="connsiteY0" fmla="*/ 417433 h 441243"/>
                  <a:gd name="connsiteX1" fmla="*/ 437473 w 437473"/>
                  <a:gd name="connsiteY1" fmla="*/ 417433 h 441243"/>
                  <a:gd name="connsiteX2" fmla="*/ 437473 w 437473"/>
                  <a:gd name="connsiteY2" fmla="*/ 441243 h 441243"/>
                  <a:gd name="connsiteX3" fmla="*/ 0 w 437473"/>
                  <a:gd name="connsiteY3" fmla="*/ 441243 h 441243"/>
                  <a:gd name="connsiteX4" fmla="*/ 293257 w 437473"/>
                  <a:gd name="connsiteY4" fmla="*/ 324284 h 441243"/>
                  <a:gd name="connsiteX5" fmla="*/ 335553 w 437473"/>
                  <a:gd name="connsiteY5" fmla="*/ 324284 h 441243"/>
                  <a:gd name="connsiteX6" fmla="*/ 335553 w 437473"/>
                  <a:gd name="connsiteY6" fmla="*/ 348094 h 441243"/>
                  <a:gd name="connsiteX7" fmla="*/ 293257 w 437473"/>
                  <a:gd name="connsiteY7" fmla="*/ 348094 h 441243"/>
                  <a:gd name="connsiteX8" fmla="*/ 347889 w 437473"/>
                  <a:gd name="connsiteY8" fmla="*/ 324141 h 441243"/>
                  <a:gd name="connsiteX9" fmla="*/ 369322 w 437473"/>
                  <a:gd name="connsiteY9" fmla="*/ 324141 h 441243"/>
                  <a:gd name="connsiteX10" fmla="*/ 369322 w 437473"/>
                  <a:gd name="connsiteY10" fmla="*/ 347951 h 441243"/>
                  <a:gd name="connsiteX11" fmla="*/ 347889 w 437473"/>
                  <a:gd name="connsiteY11" fmla="*/ 347951 h 441243"/>
                  <a:gd name="connsiteX12" fmla="*/ 83923 w 437473"/>
                  <a:gd name="connsiteY12" fmla="*/ 283759 h 441243"/>
                  <a:gd name="connsiteX13" fmla="*/ 158178 w 437473"/>
                  <a:gd name="connsiteY13" fmla="*/ 283759 h 441243"/>
                  <a:gd name="connsiteX14" fmla="*/ 158178 w 437473"/>
                  <a:gd name="connsiteY14" fmla="*/ 307569 h 441243"/>
                  <a:gd name="connsiteX15" fmla="*/ 83923 w 437473"/>
                  <a:gd name="connsiteY15" fmla="*/ 307569 h 441243"/>
                  <a:gd name="connsiteX16" fmla="*/ 179898 w 437473"/>
                  <a:gd name="connsiteY16" fmla="*/ 283568 h 441243"/>
                  <a:gd name="connsiteX17" fmla="*/ 217525 w 437473"/>
                  <a:gd name="connsiteY17" fmla="*/ 283568 h 441243"/>
                  <a:gd name="connsiteX18" fmla="*/ 217525 w 437473"/>
                  <a:gd name="connsiteY18" fmla="*/ 307378 h 441243"/>
                  <a:gd name="connsiteX19" fmla="*/ 179898 w 437473"/>
                  <a:gd name="connsiteY19" fmla="*/ 307378 h 441243"/>
                  <a:gd name="connsiteX20" fmla="*/ 293257 w 437473"/>
                  <a:gd name="connsiteY20" fmla="*/ 248805 h 441243"/>
                  <a:gd name="connsiteX21" fmla="*/ 335553 w 437473"/>
                  <a:gd name="connsiteY21" fmla="*/ 248805 h 441243"/>
                  <a:gd name="connsiteX22" fmla="*/ 335553 w 437473"/>
                  <a:gd name="connsiteY22" fmla="*/ 272616 h 441243"/>
                  <a:gd name="connsiteX23" fmla="*/ 293257 w 437473"/>
                  <a:gd name="connsiteY23" fmla="*/ 272616 h 441243"/>
                  <a:gd name="connsiteX24" fmla="*/ 347889 w 437473"/>
                  <a:gd name="connsiteY24" fmla="*/ 248662 h 441243"/>
                  <a:gd name="connsiteX25" fmla="*/ 369322 w 437473"/>
                  <a:gd name="connsiteY25" fmla="*/ 248662 h 441243"/>
                  <a:gd name="connsiteX26" fmla="*/ 369322 w 437473"/>
                  <a:gd name="connsiteY26" fmla="*/ 272473 h 441243"/>
                  <a:gd name="connsiteX27" fmla="*/ 347889 w 437473"/>
                  <a:gd name="connsiteY27" fmla="*/ 272473 h 441243"/>
                  <a:gd name="connsiteX28" fmla="*/ 83923 w 437473"/>
                  <a:gd name="connsiteY28" fmla="*/ 207852 h 441243"/>
                  <a:gd name="connsiteX29" fmla="*/ 158178 w 437473"/>
                  <a:gd name="connsiteY29" fmla="*/ 207852 h 441243"/>
                  <a:gd name="connsiteX30" fmla="*/ 158178 w 437473"/>
                  <a:gd name="connsiteY30" fmla="*/ 231662 h 441243"/>
                  <a:gd name="connsiteX31" fmla="*/ 83923 w 437473"/>
                  <a:gd name="connsiteY31" fmla="*/ 231662 h 441243"/>
                  <a:gd name="connsiteX32" fmla="*/ 179898 w 437473"/>
                  <a:gd name="connsiteY32" fmla="*/ 207709 h 441243"/>
                  <a:gd name="connsiteX33" fmla="*/ 217525 w 437473"/>
                  <a:gd name="connsiteY33" fmla="*/ 207709 h 441243"/>
                  <a:gd name="connsiteX34" fmla="*/ 217525 w 437473"/>
                  <a:gd name="connsiteY34" fmla="*/ 231519 h 441243"/>
                  <a:gd name="connsiteX35" fmla="*/ 179898 w 437473"/>
                  <a:gd name="connsiteY35" fmla="*/ 231519 h 441243"/>
                  <a:gd name="connsiteX36" fmla="*/ 293257 w 437473"/>
                  <a:gd name="connsiteY36" fmla="*/ 174517 h 441243"/>
                  <a:gd name="connsiteX37" fmla="*/ 335553 w 437473"/>
                  <a:gd name="connsiteY37" fmla="*/ 174517 h 441243"/>
                  <a:gd name="connsiteX38" fmla="*/ 335553 w 437473"/>
                  <a:gd name="connsiteY38" fmla="*/ 198328 h 441243"/>
                  <a:gd name="connsiteX39" fmla="*/ 293257 w 437473"/>
                  <a:gd name="connsiteY39" fmla="*/ 198328 h 441243"/>
                  <a:gd name="connsiteX40" fmla="*/ 347889 w 437473"/>
                  <a:gd name="connsiteY40" fmla="*/ 174470 h 441243"/>
                  <a:gd name="connsiteX41" fmla="*/ 369322 w 437473"/>
                  <a:gd name="connsiteY41" fmla="*/ 174470 h 441243"/>
                  <a:gd name="connsiteX42" fmla="*/ 369322 w 437473"/>
                  <a:gd name="connsiteY42" fmla="*/ 198280 h 441243"/>
                  <a:gd name="connsiteX43" fmla="*/ 347889 w 437473"/>
                  <a:gd name="connsiteY43" fmla="*/ 198280 h 441243"/>
                  <a:gd name="connsiteX44" fmla="*/ 83923 w 437473"/>
                  <a:gd name="connsiteY44" fmla="*/ 127468 h 441243"/>
                  <a:gd name="connsiteX45" fmla="*/ 158178 w 437473"/>
                  <a:gd name="connsiteY45" fmla="*/ 127468 h 441243"/>
                  <a:gd name="connsiteX46" fmla="*/ 158178 w 437473"/>
                  <a:gd name="connsiteY46" fmla="*/ 151278 h 441243"/>
                  <a:gd name="connsiteX47" fmla="*/ 83923 w 437473"/>
                  <a:gd name="connsiteY47" fmla="*/ 151278 h 441243"/>
                  <a:gd name="connsiteX48" fmla="*/ 179898 w 437473"/>
                  <a:gd name="connsiteY48" fmla="*/ 127373 h 441243"/>
                  <a:gd name="connsiteX49" fmla="*/ 217525 w 437473"/>
                  <a:gd name="connsiteY49" fmla="*/ 127373 h 441243"/>
                  <a:gd name="connsiteX50" fmla="*/ 217525 w 437473"/>
                  <a:gd name="connsiteY50" fmla="*/ 151183 h 441243"/>
                  <a:gd name="connsiteX51" fmla="*/ 179898 w 437473"/>
                  <a:gd name="connsiteY51" fmla="*/ 151183 h 441243"/>
                  <a:gd name="connsiteX52" fmla="*/ 86342 w 437473"/>
                  <a:gd name="connsiteY52" fmla="*/ 0 h 441243"/>
                  <a:gd name="connsiteX53" fmla="*/ 221356 w 437473"/>
                  <a:gd name="connsiteY53" fmla="*/ 0 h 441243"/>
                  <a:gd name="connsiteX54" fmla="*/ 261027 w 437473"/>
                  <a:gd name="connsiteY54" fmla="*/ 14667 h 441243"/>
                  <a:gd name="connsiteX55" fmla="*/ 278124 w 437473"/>
                  <a:gd name="connsiteY55" fmla="*/ 51762 h 441243"/>
                  <a:gd name="connsiteX56" fmla="*/ 278124 w 437473"/>
                  <a:gd name="connsiteY56" fmla="*/ 95477 h 441243"/>
                  <a:gd name="connsiteX57" fmla="*/ 357036 w 437473"/>
                  <a:gd name="connsiteY57" fmla="*/ 95477 h 441243"/>
                  <a:gd name="connsiteX58" fmla="*/ 408756 w 437473"/>
                  <a:gd name="connsiteY58" fmla="*/ 147192 h 441243"/>
                  <a:gd name="connsiteX59" fmla="*/ 408756 w 437473"/>
                  <a:gd name="connsiteY59" fmla="*/ 393242 h 441243"/>
                  <a:gd name="connsiteX60" fmla="*/ 384944 w 437473"/>
                  <a:gd name="connsiteY60" fmla="*/ 393242 h 441243"/>
                  <a:gd name="connsiteX61" fmla="*/ 384944 w 437473"/>
                  <a:gd name="connsiteY61" fmla="*/ 147145 h 441243"/>
                  <a:gd name="connsiteX62" fmla="*/ 357036 w 437473"/>
                  <a:gd name="connsiteY62" fmla="*/ 119239 h 441243"/>
                  <a:gd name="connsiteX63" fmla="*/ 278171 w 437473"/>
                  <a:gd name="connsiteY63" fmla="*/ 119239 h 441243"/>
                  <a:gd name="connsiteX64" fmla="*/ 278171 w 437473"/>
                  <a:gd name="connsiteY64" fmla="*/ 397576 h 441243"/>
                  <a:gd name="connsiteX65" fmla="*/ 254359 w 437473"/>
                  <a:gd name="connsiteY65" fmla="*/ 397576 h 441243"/>
                  <a:gd name="connsiteX66" fmla="*/ 254359 w 437473"/>
                  <a:gd name="connsiteY66" fmla="*/ 51762 h 441243"/>
                  <a:gd name="connsiteX67" fmla="*/ 221404 w 437473"/>
                  <a:gd name="connsiteY67" fmla="*/ 23857 h 441243"/>
                  <a:gd name="connsiteX68" fmla="*/ 86342 w 437473"/>
                  <a:gd name="connsiteY68" fmla="*/ 23857 h 441243"/>
                  <a:gd name="connsiteX69" fmla="*/ 53005 w 437473"/>
                  <a:gd name="connsiteY69" fmla="*/ 51762 h 441243"/>
                  <a:gd name="connsiteX70" fmla="*/ 53005 w 437473"/>
                  <a:gd name="connsiteY70" fmla="*/ 397481 h 441243"/>
                  <a:gd name="connsiteX71" fmla="*/ 29193 w 437473"/>
                  <a:gd name="connsiteY71" fmla="*/ 397481 h 441243"/>
                  <a:gd name="connsiteX72" fmla="*/ 29193 w 437473"/>
                  <a:gd name="connsiteY72" fmla="*/ 51715 h 441243"/>
                  <a:gd name="connsiteX73" fmla="*/ 86342 w 437473"/>
                  <a:gd name="connsiteY73" fmla="*/ 0 h 44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7473" h="441243">
                    <a:moveTo>
                      <a:pt x="0" y="417433"/>
                    </a:moveTo>
                    <a:lnTo>
                      <a:pt x="437473" y="417433"/>
                    </a:lnTo>
                    <a:lnTo>
                      <a:pt x="437473" y="441243"/>
                    </a:lnTo>
                    <a:lnTo>
                      <a:pt x="0" y="441243"/>
                    </a:lnTo>
                    <a:close/>
                    <a:moveTo>
                      <a:pt x="293257" y="324284"/>
                    </a:moveTo>
                    <a:lnTo>
                      <a:pt x="335553" y="324284"/>
                    </a:lnTo>
                    <a:lnTo>
                      <a:pt x="335553" y="348094"/>
                    </a:lnTo>
                    <a:lnTo>
                      <a:pt x="293257" y="348094"/>
                    </a:lnTo>
                    <a:close/>
                    <a:moveTo>
                      <a:pt x="347889" y="324141"/>
                    </a:moveTo>
                    <a:lnTo>
                      <a:pt x="369322" y="324141"/>
                    </a:lnTo>
                    <a:lnTo>
                      <a:pt x="369322" y="347951"/>
                    </a:lnTo>
                    <a:lnTo>
                      <a:pt x="347889" y="347951"/>
                    </a:lnTo>
                    <a:close/>
                    <a:moveTo>
                      <a:pt x="83923" y="283759"/>
                    </a:moveTo>
                    <a:lnTo>
                      <a:pt x="158178" y="283759"/>
                    </a:lnTo>
                    <a:lnTo>
                      <a:pt x="158178" y="307569"/>
                    </a:lnTo>
                    <a:lnTo>
                      <a:pt x="83923" y="307569"/>
                    </a:lnTo>
                    <a:close/>
                    <a:moveTo>
                      <a:pt x="179898" y="283568"/>
                    </a:moveTo>
                    <a:lnTo>
                      <a:pt x="217525" y="283568"/>
                    </a:lnTo>
                    <a:lnTo>
                      <a:pt x="217525" y="307378"/>
                    </a:lnTo>
                    <a:lnTo>
                      <a:pt x="179898" y="307378"/>
                    </a:lnTo>
                    <a:close/>
                    <a:moveTo>
                      <a:pt x="293257" y="248805"/>
                    </a:moveTo>
                    <a:lnTo>
                      <a:pt x="335553" y="248805"/>
                    </a:lnTo>
                    <a:lnTo>
                      <a:pt x="335553" y="272616"/>
                    </a:lnTo>
                    <a:lnTo>
                      <a:pt x="293257" y="272616"/>
                    </a:lnTo>
                    <a:close/>
                    <a:moveTo>
                      <a:pt x="347889" y="248662"/>
                    </a:moveTo>
                    <a:lnTo>
                      <a:pt x="369322" y="248662"/>
                    </a:lnTo>
                    <a:lnTo>
                      <a:pt x="369322" y="272473"/>
                    </a:lnTo>
                    <a:lnTo>
                      <a:pt x="347889" y="272473"/>
                    </a:lnTo>
                    <a:close/>
                    <a:moveTo>
                      <a:pt x="83923" y="207852"/>
                    </a:moveTo>
                    <a:lnTo>
                      <a:pt x="158178" y="207852"/>
                    </a:lnTo>
                    <a:lnTo>
                      <a:pt x="158178" y="231662"/>
                    </a:lnTo>
                    <a:lnTo>
                      <a:pt x="83923" y="231662"/>
                    </a:lnTo>
                    <a:close/>
                    <a:moveTo>
                      <a:pt x="179898" y="207709"/>
                    </a:moveTo>
                    <a:lnTo>
                      <a:pt x="217525" y="207709"/>
                    </a:lnTo>
                    <a:lnTo>
                      <a:pt x="217525" y="231519"/>
                    </a:lnTo>
                    <a:lnTo>
                      <a:pt x="179898" y="231519"/>
                    </a:lnTo>
                    <a:close/>
                    <a:moveTo>
                      <a:pt x="293257" y="174517"/>
                    </a:moveTo>
                    <a:lnTo>
                      <a:pt x="335553" y="174517"/>
                    </a:lnTo>
                    <a:lnTo>
                      <a:pt x="335553" y="198328"/>
                    </a:lnTo>
                    <a:lnTo>
                      <a:pt x="293257" y="198328"/>
                    </a:lnTo>
                    <a:close/>
                    <a:moveTo>
                      <a:pt x="347889" y="174470"/>
                    </a:moveTo>
                    <a:lnTo>
                      <a:pt x="369322" y="174470"/>
                    </a:lnTo>
                    <a:lnTo>
                      <a:pt x="369322" y="198280"/>
                    </a:lnTo>
                    <a:lnTo>
                      <a:pt x="347889" y="198280"/>
                    </a:lnTo>
                    <a:close/>
                    <a:moveTo>
                      <a:pt x="83923" y="127468"/>
                    </a:moveTo>
                    <a:lnTo>
                      <a:pt x="158178" y="127468"/>
                    </a:lnTo>
                    <a:lnTo>
                      <a:pt x="158178" y="151278"/>
                    </a:lnTo>
                    <a:lnTo>
                      <a:pt x="83923" y="151278"/>
                    </a:lnTo>
                    <a:close/>
                    <a:moveTo>
                      <a:pt x="179898" y="127373"/>
                    </a:moveTo>
                    <a:lnTo>
                      <a:pt x="217525" y="127373"/>
                    </a:lnTo>
                    <a:lnTo>
                      <a:pt x="217525" y="151183"/>
                    </a:lnTo>
                    <a:lnTo>
                      <a:pt x="179898" y="151183"/>
                    </a:lnTo>
                    <a:close/>
                    <a:moveTo>
                      <a:pt x="86342" y="0"/>
                    </a:moveTo>
                    <a:lnTo>
                      <a:pt x="221356" y="0"/>
                    </a:lnTo>
                    <a:cubicBezTo>
                      <a:pt x="236310" y="0"/>
                      <a:pt x="250359" y="5238"/>
                      <a:pt x="261027" y="14667"/>
                    </a:cubicBezTo>
                    <a:cubicBezTo>
                      <a:pt x="272028" y="24524"/>
                      <a:pt x="278124" y="37667"/>
                      <a:pt x="278124" y="51762"/>
                    </a:cubicBezTo>
                    <a:lnTo>
                      <a:pt x="278124" y="95477"/>
                    </a:lnTo>
                    <a:lnTo>
                      <a:pt x="357036" y="95477"/>
                    </a:lnTo>
                    <a:cubicBezTo>
                      <a:pt x="385563" y="95477"/>
                      <a:pt x="408756" y="118668"/>
                      <a:pt x="408756" y="147192"/>
                    </a:cubicBezTo>
                    <a:lnTo>
                      <a:pt x="408756" y="393242"/>
                    </a:lnTo>
                    <a:lnTo>
                      <a:pt x="384944" y="393242"/>
                    </a:lnTo>
                    <a:lnTo>
                      <a:pt x="384944" y="147145"/>
                    </a:lnTo>
                    <a:cubicBezTo>
                      <a:pt x="384944" y="131763"/>
                      <a:pt x="372467" y="119239"/>
                      <a:pt x="357036" y="119239"/>
                    </a:cubicBezTo>
                    <a:lnTo>
                      <a:pt x="278171" y="119239"/>
                    </a:lnTo>
                    <a:lnTo>
                      <a:pt x="278171" y="397576"/>
                    </a:lnTo>
                    <a:lnTo>
                      <a:pt x="254359" y="397576"/>
                    </a:lnTo>
                    <a:lnTo>
                      <a:pt x="254359" y="51762"/>
                    </a:lnTo>
                    <a:cubicBezTo>
                      <a:pt x="254359" y="36429"/>
                      <a:pt x="239596" y="23857"/>
                      <a:pt x="221404" y="23857"/>
                    </a:cubicBezTo>
                    <a:lnTo>
                      <a:pt x="86342" y="23857"/>
                    </a:lnTo>
                    <a:cubicBezTo>
                      <a:pt x="67959" y="23857"/>
                      <a:pt x="53005" y="36381"/>
                      <a:pt x="53005" y="51762"/>
                    </a:cubicBezTo>
                    <a:lnTo>
                      <a:pt x="53005" y="397481"/>
                    </a:lnTo>
                    <a:lnTo>
                      <a:pt x="29193" y="397481"/>
                    </a:lnTo>
                    <a:lnTo>
                      <a:pt x="29193" y="51715"/>
                    </a:lnTo>
                    <a:cubicBezTo>
                      <a:pt x="29193" y="23191"/>
                      <a:pt x="54862" y="0"/>
                      <a:pt x="86342" y="0"/>
                    </a:cubicBezTo>
                    <a:close/>
                  </a:path>
                </a:pathLst>
              </a:custGeom>
              <a:solidFill>
                <a:srgbClr val="C00000"/>
              </a:solidFill>
              <a:ln>
                <a:noFill/>
              </a:ln>
            </p:spPr>
          </p:sp>
          <p:sp>
            <p:nvSpPr>
              <p:cNvPr id="8" name="factory-stock-house_18404"/>
              <p:cNvSpPr>
                <a:spLocks noChangeAspect="1"/>
              </p:cNvSpPr>
              <p:nvPr/>
            </p:nvSpPr>
            <p:spPr bwMode="auto">
              <a:xfrm>
                <a:off x="4269224" y="2352641"/>
                <a:ext cx="608763" cy="609685"/>
              </a:xfrm>
              <a:custGeom>
                <a:avLst/>
                <a:gdLst>
                  <a:gd name="connsiteX0" fmla="*/ 394672 w 606368"/>
                  <a:gd name="connsiteY0" fmla="*/ 533404 h 607286"/>
                  <a:gd name="connsiteX1" fmla="*/ 463473 w 606368"/>
                  <a:gd name="connsiteY1" fmla="*/ 533404 h 607286"/>
                  <a:gd name="connsiteX2" fmla="*/ 463473 w 606368"/>
                  <a:gd name="connsiteY2" fmla="*/ 592679 h 607286"/>
                  <a:gd name="connsiteX3" fmla="*/ 394672 w 606368"/>
                  <a:gd name="connsiteY3" fmla="*/ 592679 h 607286"/>
                  <a:gd name="connsiteX4" fmla="*/ 310135 w 606368"/>
                  <a:gd name="connsiteY4" fmla="*/ 533404 h 607286"/>
                  <a:gd name="connsiteX5" fmla="*/ 379007 w 606368"/>
                  <a:gd name="connsiteY5" fmla="*/ 533404 h 607286"/>
                  <a:gd name="connsiteX6" fmla="*/ 379007 w 606368"/>
                  <a:gd name="connsiteY6" fmla="*/ 592679 h 607286"/>
                  <a:gd name="connsiteX7" fmla="*/ 310135 w 606368"/>
                  <a:gd name="connsiteY7" fmla="*/ 592679 h 607286"/>
                  <a:gd name="connsiteX8" fmla="*/ 225597 w 606368"/>
                  <a:gd name="connsiteY8" fmla="*/ 533404 h 607286"/>
                  <a:gd name="connsiteX9" fmla="*/ 294539 w 606368"/>
                  <a:gd name="connsiteY9" fmla="*/ 533404 h 607286"/>
                  <a:gd name="connsiteX10" fmla="*/ 294539 w 606368"/>
                  <a:gd name="connsiteY10" fmla="*/ 592679 h 607286"/>
                  <a:gd name="connsiteX11" fmla="*/ 225597 w 606368"/>
                  <a:gd name="connsiteY11" fmla="*/ 592679 h 607286"/>
                  <a:gd name="connsiteX12" fmla="*/ 141131 w 606368"/>
                  <a:gd name="connsiteY12" fmla="*/ 533404 h 607286"/>
                  <a:gd name="connsiteX13" fmla="*/ 209932 w 606368"/>
                  <a:gd name="connsiteY13" fmla="*/ 533404 h 607286"/>
                  <a:gd name="connsiteX14" fmla="*/ 209932 w 606368"/>
                  <a:gd name="connsiteY14" fmla="*/ 592679 h 607286"/>
                  <a:gd name="connsiteX15" fmla="*/ 141131 w 606368"/>
                  <a:gd name="connsiteY15" fmla="*/ 592679 h 607286"/>
                  <a:gd name="connsiteX16" fmla="*/ 310135 w 606368"/>
                  <a:gd name="connsiteY16" fmla="*/ 452042 h 607286"/>
                  <a:gd name="connsiteX17" fmla="*/ 379007 w 606368"/>
                  <a:gd name="connsiteY17" fmla="*/ 452042 h 607286"/>
                  <a:gd name="connsiteX18" fmla="*/ 379007 w 606368"/>
                  <a:gd name="connsiteY18" fmla="*/ 511317 h 607286"/>
                  <a:gd name="connsiteX19" fmla="*/ 310135 w 606368"/>
                  <a:gd name="connsiteY19" fmla="*/ 511317 h 607286"/>
                  <a:gd name="connsiteX20" fmla="*/ 225597 w 606368"/>
                  <a:gd name="connsiteY20" fmla="*/ 452042 h 607286"/>
                  <a:gd name="connsiteX21" fmla="*/ 294539 w 606368"/>
                  <a:gd name="connsiteY21" fmla="*/ 452042 h 607286"/>
                  <a:gd name="connsiteX22" fmla="*/ 294539 w 606368"/>
                  <a:gd name="connsiteY22" fmla="*/ 511317 h 607286"/>
                  <a:gd name="connsiteX23" fmla="*/ 225597 w 606368"/>
                  <a:gd name="connsiteY23" fmla="*/ 511317 h 607286"/>
                  <a:gd name="connsiteX24" fmla="*/ 141131 w 606368"/>
                  <a:gd name="connsiteY24" fmla="*/ 452042 h 607286"/>
                  <a:gd name="connsiteX25" fmla="*/ 209932 w 606368"/>
                  <a:gd name="connsiteY25" fmla="*/ 452042 h 607286"/>
                  <a:gd name="connsiteX26" fmla="*/ 209932 w 606368"/>
                  <a:gd name="connsiteY26" fmla="*/ 511317 h 607286"/>
                  <a:gd name="connsiteX27" fmla="*/ 141131 w 606368"/>
                  <a:gd name="connsiteY27" fmla="*/ 511317 h 607286"/>
                  <a:gd name="connsiteX28" fmla="*/ 225597 w 606368"/>
                  <a:gd name="connsiteY28" fmla="*/ 370610 h 607286"/>
                  <a:gd name="connsiteX29" fmla="*/ 294539 w 606368"/>
                  <a:gd name="connsiteY29" fmla="*/ 370610 h 607286"/>
                  <a:gd name="connsiteX30" fmla="*/ 294539 w 606368"/>
                  <a:gd name="connsiteY30" fmla="*/ 430026 h 607286"/>
                  <a:gd name="connsiteX31" fmla="*/ 225597 w 606368"/>
                  <a:gd name="connsiteY31" fmla="*/ 430026 h 607286"/>
                  <a:gd name="connsiteX32" fmla="*/ 141131 w 606368"/>
                  <a:gd name="connsiteY32" fmla="*/ 370610 h 607286"/>
                  <a:gd name="connsiteX33" fmla="*/ 209932 w 606368"/>
                  <a:gd name="connsiteY33" fmla="*/ 370610 h 607286"/>
                  <a:gd name="connsiteX34" fmla="*/ 209932 w 606368"/>
                  <a:gd name="connsiteY34" fmla="*/ 430026 h 607286"/>
                  <a:gd name="connsiteX35" fmla="*/ 141131 w 606368"/>
                  <a:gd name="connsiteY35" fmla="*/ 430026 h 607286"/>
                  <a:gd name="connsiteX36" fmla="*/ 294547 w 606368"/>
                  <a:gd name="connsiteY36" fmla="*/ 0 h 607286"/>
                  <a:gd name="connsiteX37" fmla="*/ 606368 w 606368"/>
                  <a:gd name="connsiteY37" fmla="*/ 141363 h 607286"/>
                  <a:gd name="connsiteX38" fmla="*/ 606368 w 606368"/>
                  <a:gd name="connsiteY38" fmla="*/ 607286 h 607286"/>
                  <a:gd name="connsiteX39" fmla="*/ 497166 w 606368"/>
                  <a:gd name="connsiteY39" fmla="*/ 607286 h 607286"/>
                  <a:gd name="connsiteX40" fmla="*/ 497166 w 606368"/>
                  <a:gd name="connsiteY40" fmla="*/ 228501 h 607286"/>
                  <a:gd name="connsiteX41" fmla="*/ 109102 w 606368"/>
                  <a:gd name="connsiteY41" fmla="*/ 228501 h 607286"/>
                  <a:gd name="connsiteX42" fmla="*/ 109102 w 606368"/>
                  <a:gd name="connsiteY42" fmla="*/ 607286 h 607286"/>
                  <a:gd name="connsiteX43" fmla="*/ 0 w 606368"/>
                  <a:gd name="connsiteY43" fmla="*/ 607286 h 607286"/>
                  <a:gd name="connsiteX44" fmla="*/ 0 w 606368"/>
                  <a:gd name="connsiteY44" fmla="*/ 141363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6368" h="607286">
                    <a:moveTo>
                      <a:pt x="394672" y="533404"/>
                    </a:moveTo>
                    <a:lnTo>
                      <a:pt x="463473" y="533404"/>
                    </a:lnTo>
                    <a:lnTo>
                      <a:pt x="463473" y="592679"/>
                    </a:lnTo>
                    <a:lnTo>
                      <a:pt x="394672" y="592679"/>
                    </a:lnTo>
                    <a:close/>
                    <a:moveTo>
                      <a:pt x="310135" y="533404"/>
                    </a:moveTo>
                    <a:lnTo>
                      <a:pt x="379007" y="533404"/>
                    </a:lnTo>
                    <a:lnTo>
                      <a:pt x="379007" y="592679"/>
                    </a:lnTo>
                    <a:lnTo>
                      <a:pt x="310135" y="592679"/>
                    </a:lnTo>
                    <a:close/>
                    <a:moveTo>
                      <a:pt x="225597" y="533404"/>
                    </a:moveTo>
                    <a:lnTo>
                      <a:pt x="294539" y="533404"/>
                    </a:lnTo>
                    <a:lnTo>
                      <a:pt x="294539" y="592679"/>
                    </a:lnTo>
                    <a:lnTo>
                      <a:pt x="225597" y="592679"/>
                    </a:lnTo>
                    <a:close/>
                    <a:moveTo>
                      <a:pt x="141131" y="533404"/>
                    </a:moveTo>
                    <a:lnTo>
                      <a:pt x="209932" y="533404"/>
                    </a:lnTo>
                    <a:lnTo>
                      <a:pt x="209932" y="592679"/>
                    </a:lnTo>
                    <a:lnTo>
                      <a:pt x="141131" y="592679"/>
                    </a:lnTo>
                    <a:close/>
                    <a:moveTo>
                      <a:pt x="310135" y="452042"/>
                    </a:moveTo>
                    <a:lnTo>
                      <a:pt x="379007" y="452042"/>
                    </a:lnTo>
                    <a:lnTo>
                      <a:pt x="379007" y="511317"/>
                    </a:lnTo>
                    <a:lnTo>
                      <a:pt x="310135" y="511317"/>
                    </a:lnTo>
                    <a:close/>
                    <a:moveTo>
                      <a:pt x="225597" y="452042"/>
                    </a:moveTo>
                    <a:lnTo>
                      <a:pt x="294539" y="452042"/>
                    </a:lnTo>
                    <a:lnTo>
                      <a:pt x="294539" y="511317"/>
                    </a:lnTo>
                    <a:lnTo>
                      <a:pt x="225597" y="511317"/>
                    </a:lnTo>
                    <a:close/>
                    <a:moveTo>
                      <a:pt x="141131" y="452042"/>
                    </a:moveTo>
                    <a:lnTo>
                      <a:pt x="209932" y="452042"/>
                    </a:lnTo>
                    <a:lnTo>
                      <a:pt x="209932" y="511317"/>
                    </a:lnTo>
                    <a:lnTo>
                      <a:pt x="141131" y="511317"/>
                    </a:lnTo>
                    <a:close/>
                    <a:moveTo>
                      <a:pt x="225597" y="370610"/>
                    </a:moveTo>
                    <a:lnTo>
                      <a:pt x="294539" y="370610"/>
                    </a:lnTo>
                    <a:lnTo>
                      <a:pt x="294539" y="430026"/>
                    </a:lnTo>
                    <a:lnTo>
                      <a:pt x="225597" y="430026"/>
                    </a:lnTo>
                    <a:close/>
                    <a:moveTo>
                      <a:pt x="141131" y="370610"/>
                    </a:moveTo>
                    <a:lnTo>
                      <a:pt x="209932" y="370610"/>
                    </a:lnTo>
                    <a:lnTo>
                      <a:pt x="209932" y="430026"/>
                    </a:lnTo>
                    <a:lnTo>
                      <a:pt x="141131" y="430026"/>
                    </a:lnTo>
                    <a:close/>
                    <a:moveTo>
                      <a:pt x="294547" y="0"/>
                    </a:moveTo>
                    <a:lnTo>
                      <a:pt x="606368" y="141363"/>
                    </a:lnTo>
                    <a:lnTo>
                      <a:pt x="606368" y="607286"/>
                    </a:lnTo>
                    <a:lnTo>
                      <a:pt x="497166" y="607286"/>
                    </a:lnTo>
                    <a:lnTo>
                      <a:pt x="497166" y="228501"/>
                    </a:lnTo>
                    <a:lnTo>
                      <a:pt x="109102" y="228501"/>
                    </a:lnTo>
                    <a:lnTo>
                      <a:pt x="109102" y="607286"/>
                    </a:lnTo>
                    <a:lnTo>
                      <a:pt x="0" y="607286"/>
                    </a:lnTo>
                    <a:lnTo>
                      <a:pt x="0" y="141363"/>
                    </a:lnTo>
                    <a:close/>
                  </a:path>
                </a:pathLst>
              </a:custGeom>
              <a:solidFill>
                <a:srgbClr val="C00000">
                  <a:alpha val="50000"/>
                </a:srgbClr>
              </a:solidFill>
              <a:ln>
                <a:noFill/>
              </a:ln>
            </p:spPr>
          </p:sp>
          <p:sp>
            <p:nvSpPr>
              <p:cNvPr id="9" name="production-plant_20557"/>
              <p:cNvSpPr>
                <a:spLocks noChangeAspect="1"/>
              </p:cNvSpPr>
              <p:nvPr/>
            </p:nvSpPr>
            <p:spPr bwMode="auto">
              <a:xfrm>
                <a:off x="5438187" y="2916719"/>
                <a:ext cx="609685" cy="483228"/>
              </a:xfrm>
              <a:custGeom>
                <a:avLst/>
                <a:gdLst>
                  <a:gd name="connsiteX0" fmla="*/ 10869 w 607286"/>
                  <a:gd name="connsiteY0" fmla="*/ 454738 h 481327"/>
                  <a:gd name="connsiteX1" fmla="*/ 10869 w 607286"/>
                  <a:gd name="connsiteY1" fmla="*/ 470610 h 481327"/>
                  <a:gd name="connsiteX2" fmla="*/ 596553 w 607286"/>
                  <a:gd name="connsiteY2" fmla="*/ 470610 h 481327"/>
                  <a:gd name="connsiteX3" fmla="*/ 596553 w 607286"/>
                  <a:gd name="connsiteY3" fmla="*/ 454738 h 481327"/>
                  <a:gd name="connsiteX4" fmla="*/ 572914 w 607286"/>
                  <a:gd name="connsiteY4" fmla="*/ 454738 h 481327"/>
                  <a:gd name="connsiteX5" fmla="*/ 252017 w 607286"/>
                  <a:gd name="connsiteY5" fmla="*/ 454738 h 481327"/>
                  <a:gd name="connsiteX6" fmla="*/ 73635 w 607286"/>
                  <a:gd name="connsiteY6" fmla="*/ 454738 h 481327"/>
                  <a:gd name="connsiteX7" fmla="*/ 34508 w 607286"/>
                  <a:gd name="connsiteY7" fmla="*/ 454738 h 481327"/>
                  <a:gd name="connsiteX8" fmla="*/ 418806 w 607286"/>
                  <a:gd name="connsiteY8" fmla="*/ 263209 h 481327"/>
                  <a:gd name="connsiteX9" fmla="*/ 484996 w 607286"/>
                  <a:gd name="connsiteY9" fmla="*/ 263209 h 481327"/>
                  <a:gd name="connsiteX10" fmla="*/ 484996 w 607286"/>
                  <a:gd name="connsiteY10" fmla="*/ 317827 h 481327"/>
                  <a:gd name="connsiteX11" fmla="*/ 418806 w 607286"/>
                  <a:gd name="connsiteY11" fmla="*/ 317827 h 481327"/>
                  <a:gd name="connsiteX12" fmla="*/ 303361 w 607286"/>
                  <a:gd name="connsiteY12" fmla="*/ 263209 h 481327"/>
                  <a:gd name="connsiteX13" fmla="*/ 369551 w 607286"/>
                  <a:gd name="connsiteY13" fmla="*/ 263209 h 481327"/>
                  <a:gd name="connsiteX14" fmla="*/ 369551 w 607286"/>
                  <a:gd name="connsiteY14" fmla="*/ 317827 h 481327"/>
                  <a:gd name="connsiteX15" fmla="*/ 303361 w 607286"/>
                  <a:gd name="connsiteY15" fmla="*/ 317827 h 481327"/>
                  <a:gd name="connsiteX16" fmla="*/ 84504 w 607286"/>
                  <a:gd name="connsiteY16" fmla="*/ 263184 h 481327"/>
                  <a:gd name="connsiteX17" fmla="*/ 84504 w 607286"/>
                  <a:gd name="connsiteY17" fmla="*/ 444020 h 481327"/>
                  <a:gd name="connsiteX18" fmla="*/ 241148 w 607286"/>
                  <a:gd name="connsiteY18" fmla="*/ 444020 h 481327"/>
                  <a:gd name="connsiteX19" fmla="*/ 241148 w 607286"/>
                  <a:gd name="connsiteY19" fmla="*/ 263184 h 481327"/>
                  <a:gd name="connsiteX20" fmla="*/ 407982 w 607286"/>
                  <a:gd name="connsiteY20" fmla="*/ 252466 h 481327"/>
                  <a:gd name="connsiteX21" fmla="*/ 407982 w 607286"/>
                  <a:gd name="connsiteY21" fmla="*/ 328708 h 481327"/>
                  <a:gd name="connsiteX22" fmla="*/ 495882 w 607286"/>
                  <a:gd name="connsiteY22" fmla="*/ 328708 h 481327"/>
                  <a:gd name="connsiteX23" fmla="*/ 495882 w 607286"/>
                  <a:gd name="connsiteY23" fmla="*/ 252466 h 481327"/>
                  <a:gd name="connsiteX24" fmla="*/ 292503 w 607286"/>
                  <a:gd name="connsiteY24" fmla="*/ 252466 h 481327"/>
                  <a:gd name="connsiteX25" fmla="*/ 292503 w 607286"/>
                  <a:gd name="connsiteY25" fmla="*/ 328708 h 481327"/>
                  <a:gd name="connsiteX26" fmla="*/ 380267 w 607286"/>
                  <a:gd name="connsiteY26" fmla="*/ 328708 h 481327"/>
                  <a:gd name="connsiteX27" fmla="*/ 380267 w 607286"/>
                  <a:gd name="connsiteY27" fmla="*/ 252466 h 481327"/>
                  <a:gd name="connsiteX28" fmla="*/ 39799 w 607286"/>
                  <a:gd name="connsiteY28" fmla="*/ 110999 h 481327"/>
                  <a:gd name="connsiteX29" fmla="*/ 246556 w 607286"/>
                  <a:gd name="connsiteY29" fmla="*/ 110999 h 481327"/>
                  <a:gd name="connsiteX30" fmla="*/ 246556 w 607286"/>
                  <a:gd name="connsiteY30" fmla="*/ 121866 h 481327"/>
                  <a:gd name="connsiteX31" fmla="*/ 39799 w 607286"/>
                  <a:gd name="connsiteY31" fmla="*/ 121866 h 481327"/>
                  <a:gd name="connsiteX32" fmla="*/ 292503 w 607286"/>
                  <a:gd name="connsiteY32" fmla="*/ 0 h 481327"/>
                  <a:gd name="connsiteX33" fmla="*/ 380403 w 607286"/>
                  <a:gd name="connsiteY33" fmla="*/ 0 h 481327"/>
                  <a:gd name="connsiteX34" fmla="*/ 380403 w 607286"/>
                  <a:gd name="connsiteY34" fmla="*/ 157232 h 481327"/>
                  <a:gd name="connsiteX35" fmla="*/ 407982 w 607286"/>
                  <a:gd name="connsiteY35" fmla="*/ 157232 h 481327"/>
                  <a:gd name="connsiteX36" fmla="*/ 407982 w 607286"/>
                  <a:gd name="connsiteY36" fmla="*/ 0 h 481327"/>
                  <a:gd name="connsiteX37" fmla="*/ 495882 w 607286"/>
                  <a:gd name="connsiteY37" fmla="*/ 0 h 481327"/>
                  <a:gd name="connsiteX38" fmla="*/ 495882 w 607286"/>
                  <a:gd name="connsiteY38" fmla="*/ 157232 h 481327"/>
                  <a:gd name="connsiteX39" fmla="*/ 572914 w 607286"/>
                  <a:gd name="connsiteY39" fmla="*/ 157232 h 481327"/>
                  <a:gd name="connsiteX40" fmla="*/ 572914 w 607286"/>
                  <a:gd name="connsiteY40" fmla="*/ 443885 h 481327"/>
                  <a:gd name="connsiteX41" fmla="*/ 607286 w 607286"/>
                  <a:gd name="connsiteY41" fmla="*/ 443885 h 481327"/>
                  <a:gd name="connsiteX42" fmla="*/ 607286 w 607286"/>
                  <a:gd name="connsiteY42" fmla="*/ 481327 h 481327"/>
                  <a:gd name="connsiteX43" fmla="*/ 0 w 607286"/>
                  <a:gd name="connsiteY43" fmla="*/ 481327 h 481327"/>
                  <a:gd name="connsiteX44" fmla="*/ 0 w 607286"/>
                  <a:gd name="connsiteY44" fmla="*/ 443885 h 481327"/>
                  <a:gd name="connsiteX45" fmla="*/ 34508 w 607286"/>
                  <a:gd name="connsiteY45" fmla="*/ 443885 h 481327"/>
                  <a:gd name="connsiteX46" fmla="*/ 34508 w 607286"/>
                  <a:gd name="connsiteY46" fmla="*/ 157232 h 481327"/>
                  <a:gd name="connsiteX47" fmla="*/ 292503 w 607286"/>
                  <a:gd name="connsiteY47" fmla="*/ 157232 h 481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286" h="481327">
                    <a:moveTo>
                      <a:pt x="10869" y="454738"/>
                    </a:moveTo>
                    <a:lnTo>
                      <a:pt x="10869" y="470610"/>
                    </a:lnTo>
                    <a:lnTo>
                      <a:pt x="596553" y="470610"/>
                    </a:lnTo>
                    <a:lnTo>
                      <a:pt x="596553" y="454738"/>
                    </a:lnTo>
                    <a:lnTo>
                      <a:pt x="572914" y="454738"/>
                    </a:lnTo>
                    <a:lnTo>
                      <a:pt x="252017" y="454738"/>
                    </a:lnTo>
                    <a:lnTo>
                      <a:pt x="73635" y="454738"/>
                    </a:lnTo>
                    <a:lnTo>
                      <a:pt x="34508" y="454738"/>
                    </a:lnTo>
                    <a:close/>
                    <a:moveTo>
                      <a:pt x="418806" y="263209"/>
                    </a:moveTo>
                    <a:lnTo>
                      <a:pt x="484996" y="263209"/>
                    </a:lnTo>
                    <a:lnTo>
                      <a:pt x="484996" y="317827"/>
                    </a:lnTo>
                    <a:lnTo>
                      <a:pt x="418806" y="317827"/>
                    </a:lnTo>
                    <a:close/>
                    <a:moveTo>
                      <a:pt x="303361" y="263209"/>
                    </a:moveTo>
                    <a:lnTo>
                      <a:pt x="369551" y="263209"/>
                    </a:lnTo>
                    <a:lnTo>
                      <a:pt x="369551" y="317827"/>
                    </a:lnTo>
                    <a:lnTo>
                      <a:pt x="303361" y="317827"/>
                    </a:lnTo>
                    <a:close/>
                    <a:moveTo>
                      <a:pt x="84504" y="263184"/>
                    </a:moveTo>
                    <a:lnTo>
                      <a:pt x="84504" y="444020"/>
                    </a:lnTo>
                    <a:lnTo>
                      <a:pt x="241148" y="444020"/>
                    </a:lnTo>
                    <a:lnTo>
                      <a:pt x="241148" y="263184"/>
                    </a:lnTo>
                    <a:close/>
                    <a:moveTo>
                      <a:pt x="407982" y="252466"/>
                    </a:moveTo>
                    <a:lnTo>
                      <a:pt x="407982" y="328708"/>
                    </a:lnTo>
                    <a:lnTo>
                      <a:pt x="495882" y="328708"/>
                    </a:lnTo>
                    <a:lnTo>
                      <a:pt x="495882" y="252466"/>
                    </a:lnTo>
                    <a:close/>
                    <a:moveTo>
                      <a:pt x="292503" y="252466"/>
                    </a:moveTo>
                    <a:lnTo>
                      <a:pt x="292503" y="328708"/>
                    </a:lnTo>
                    <a:lnTo>
                      <a:pt x="380267" y="328708"/>
                    </a:lnTo>
                    <a:lnTo>
                      <a:pt x="380267" y="252466"/>
                    </a:lnTo>
                    <a:close/>
                    <a:moveTo>
                      <a:pt x="39799" y="110999"/>
                    </a:moveTo>
                    <a:lnTo>
                      <a:pt x="246556" y="110999"/>
                    </a:lnTo>
                    <a:lnTo>
                      <a:pt x="246556" y="121866"/>
                    </a:lnTo>
                    <a:lnTo>
                      <a:pt x="39799" y="121866"/>
                    </a:lnTo>
                    <a:close/>
                    <a:moveTo>
                      <a:pt x="292503" y="0"/>
                    </a:moveTo>
                    <a:lnTo>
                      <a:pt x="380403" y="0"/>
                    </a:lnTo>
                    <a:lnTo>
                      <a:pt x="380403" y="157232"/>
                    </a:lnTo>
                    <a:lnTo>
                      <a:pt x="407982" y="157232"/>
                    </a:lnTo>
                    <a:lnTo>
                      <a:pt x="407982" y="0"/>
                    </a:lnTo>
                    <a:lnTo>
                      <a:pt x="495882" y="0"/>
                    </a:lnTo>
                    <a:lnTo>
                      <a:pt x="495882" y="157232"/>
                    </a:lnTo>
                    <a:lnTo>
                      <a:pt x="572914" y="157232"/>
                    </a:lnTo>
                    <a:lnTo>
                      <a:pt x="572914" y="443885"/>
                    </a:lnTo>
                    <a:lnTo>
                      <a:pt x="607286" y="443885"/>
                    </a:lnTo>
                    <a:lnTo>
                      <a:pt x="607286" y="481327"/>
                    </a:lnTo>
                    <a:lnTo>
                      <a:pt x="0" y="481327"/>
                    </a:lnTo>
                    <a:lnTo>
                      <a:pt x="0" y="443885"/>
                    </a:lnTo>
                    <a:lnTo>
                      <a:pt x="34508" y="443885"/>
                    </a:lnTo>
                    <a:lnTo>
                      <a:pt x="34508" y="157232"/>
                    </a:lnTo>
                    <a:lnTo>
                      <a:pt x="292503" y="157232"/>
                    </a:lnTo>
                    <a:close/>
                  </a:path>
                </a:pathLst>
              </a:custGeom>
              <a:solidFill>
                <a:srgbClr val="C00000">
                  <a:alpha val="30000"/>
                </a:srgbClr>
              </a:solidFill>
              <a:ln>
                <a:noFill/>
              </a:ln>
            </p:spPr>
          </p:sp>
          <p:sp>
            <p:nvSpPr>
              <p:cNvPr id="10" name="production-plant_20557"/>
              <p:cNvSpPr>
                <a:spLocks noChangeAspect="1"/>
              </p:cNvSpPr>
              <p:nvPr/>
            </p:nvSpPr>
            <p:spPr bwMode="auto">
              <a:xfrm>
                <a:off x="5438186" y="4020437"/>
                <a:ext cx="609685" cy="483228"/>
              </a:xfrm>
              <a:custGeom>
                <a:avLst/>
                <a:gdLst>
                  <a:gd name="connsiteX0" fmla="*/ 10869 w 607286"/>
                  <a:gd name="connsiteY0" fmla="*/ 454738 h 481327"/>
                  <a:gd name="connsiteX1" fmla="*/ 10869 w 607286"/>
                  <a:gd name="connsiteY1" fmla="*/ 470610 h 481327"/>
                  <a:gd name="connsiteX2" fmla="*/ 596553 w 607286"/>
                  <a:gd name="connsiteY2" fmla="*/ 470610 h 481327"/>
                  <a:gd name="connsiteX3" fmla="*/ 596553 w 607286"/>
                  <a:gd name="connsiteY3" fmla="*/ 454738 h 481327"/>
                  <a:gd name="connsiteX4" fmla="*/ 572914 w 607286"/>
                  <a:gd name="connsiteY4" fmla="*/ 454738 h 481327"/>
                  <a:gd name="connsiteX5" fmla="*/ 252017 w 607286"/>
                  <a:gd name="connsiteY5" fmla="*/ 454738 h 481327"/>
                  <a:gd name="connsiteX6" fmla="*/ 73635 w 607286"/>
                  <a:gd name="connsiteY6" fmla="*/ 454738 h 481327"/>
                  <a:gd name="connsiteX7" fmla="*/ 34508 w 607286"/>
                  <a:gd name="connsiteY7" fmla="*/ 454738 h 481327"/>
                  <a:gd name="connsiteX8" fmla="*/ 418806 w 607286"/>
                  <a:gd name="connsiteY8" fmla="*/ 263209 h 481327"/>
                  <a:gd name="connsiteX9" fmla="*/ 484996 w 607286"/>
                  <a:gd name="connsiteY9" fmla="*/ 263209 h 481327"/>
                  <a:gd name="connsiteX10" fmla="*/ 484996 w 607286"/>
                  <a:gd name="connsiteY10" fmla="*/ 317827 h 481327"/>
                  <a:gd name="connsiteX11" fmla="*/ 418806 w 607286"/>
                  <a:gd name="connsiteY11" fmla="*/ 317827 h 481327"/>
                  <a:gd name="connsiteX12" fmla="*/ 303361 w 607286"/>
                  <a:gd name="connsiteY12" fmla="*/ 263209 h 481327"/>
                  <a:gd name="connsiteX13" fmla="*/ 369551 w 607286"/>
                  <a:gd name="connsiteY13" fmla="*/ 263209 h 481327"/>
                  <a:gd name="connsiteX14" fmla="*/ 369551 w 607286"/>
                  <a:gd name="connsiteY14" fmla="*/ 317827 h 481327"/>
                  <a:gd name="connsiteX15" fmla="*/ 303361 w 607286"/>
                  <a:gd name="connsiteY15" fmla="*/ 317827 h 481327"/>
                  <a:gd name="connsiteX16" fmla="*/ 84504 w 607286"/>
                  <a:gd name="connsiteY16" fmla="*/ 263184 h 481327"/>
                  <a:gd name="connsiteX17" fmla="*/ 84504 w 607286"/>
                  <a:gd name="connsiteY17" fmla="*/ 444020 h 481327"/>
                  <a:gd name="connsiteX18" fmla="*/ 241148 w 607286"/>
                  <a:gd name="connsiteY18" fmla="*/ 444020 h 481327"/>
                  <a:gd name="connsiteX19" fmla="*/ 241148 w 607286"/>
                  <a:gd name="connsiteY19" fmla="*/ 263184 h 481327"/>
                  <a:gd name="connsiteX20" fmla="*/ 407982 w 607286"/>
                  <a:gd name="connsiteY20" fmla="*/ 252466 h 481327"/>
                  <a:gd name="connsiteX21" fmla="*/ 407982 w 607286"/>
                  <a:gd name="connsiteY21" fmla="*/ 328708 h 481327"/>
                  <a:gd name="connsiteX22" fmla="*/ 495882 w 607286"/>
                  <a:gd name="connsiteY22" fmla="*/ 328708 h 481327"/>
                  <a:gd name="connsiteX23" fmla="*/ 495882 w 607286"/>
                  <a:gd name="connsiteY23" fmla="*/ 252466 h 481327"/>
                  <a:gd name="connsiteX24" fmla="*/ 292503 w 607286"/>
                  <a:gd name="connsiteY24" fmla="*/ 252466 h 481327"/>
                  <a:gd name="connsiteX25" fmla="*/ 292503 w 607286"/>
                  <a:gd name="connsiteY25" fmla="*/ 328708 h 481327"/>
                  <a:gd name="connsiteX26" fmla="*/ 380267 w 607286"/>
                  <a:gd name="connsiteY26" fmla="*/ 328708 h 481327"/>
                  <a:gd name="connsiteX27" fmla="*/ 380267 w 607286"/>
                  <a:gd name="connsiteY27" fmla="*/ 252466 h 481327"/>
                  <a:gd name="connsiteX28" fmla="*/ 39799 w 607286"/>
                  <a:gd name="connsiteY28" fmla="*/ 110999 h 481327"/>
                  <a:gd name="connsiteX29" fmla="*/ 246556 w 607286"/>
                  <a:gd name="connsiteY29" fmla="*/ 110999 h 481327"/>
                  <a:gd name="connsiteX30" fmla="*/ 246556 w 607286"/>
                  <a:gd name="connsiteY30" fmla="*/ 121866 h 481327"/>
                  <a:gd name="connsiteX31" fmla="*/ 39799 w 607286"/>
                  <a:gd name="connsiteY31" fmla="*/ 121866 h 481327"/>
                  <a:gd name="connsiteX32" fmla="*/ 292503 w 607286"/>
                  <a:gd name="connsiteY32" fmla="*/ 0 h 481327"/>
                  <a:gd name="connsiteX33" fmla="*/ 380403 w 607286"/>
                  <a:gd name="connsiteY33" fmla="*/ 0 h 481327"/>
                  <a:gd name="connsiteX34" fmla="*/ 380403 w 607286"/>
                  <a:gd name="connsiteY34" fmla="*/ 157232 h 481327"/>
                  <a:gd name="connsiteX35" fmla="*/ 407982 w 607286"/>
                  <a:gd name="connsiteY35" fmla="*/ 157232 h 481327"/>
                  <a:gd name="connsiteX36" fmla="*/ 407982 w 607286"/>
                  <a:gd name="connsiteY36" fmla="*/ 0 h 481327"/>
                  <a:gd name="connsiteX37" fmla="*/ 495882 w 607286"/>
                  <a:gd name="connsiteY37" fmla="*/ 0 h 481327"/>
                  <a:gd name="connsiteX38" fmla="*/ 495882 w 607286"/>
                  <a:gd name="connsiteY38" fmla="*/ 157232 h 481327"/>
                  <a:gd name="connsiteX39" fmla="*/ 572914 w 607286"/>
                  <a:gd name="connsiteY39" fmla="*/ 157232 h 481327"/>
                  <a:gd name="connsiteX40" fmla="*/ 572914 w 607286"/>
                  <a:gd name="connsiteY40" fmla="*/ 443885 h 481327"/>
                  <a:gd name="connsiteX41" fmla="*/ 607286 w 607286"/>
                  <a:gd name="connsiteY41" fmla="*/ 443885 h 481327"/>
                  <a:gd name="connsiteX42" fmla="*/ 607286 w 607286"/>
                  <a:gd name="connsiteY42" fmla="*/ 481327 h 481327"/>
                  <a:gd name="connsiteX43" fmla="*/ 0 w 607286"/>
                  <a:gd name="connsiteY43" fmla="*/ 481327 h 481327"/>
                  <a:gd name="connsiteX44" fmla="*/ 0 w 607286"/>
                  <a:gd name="connsiteY44" fmla="*/ 443885 h 481327"/>
                  <a:gd name="connsiteX45" fmla="*/ 34508 w 607286"/>
                  <a:gd name="connsiteY45" fmla="*/ 443885 h 481327"/>
                  <a:gd name="connsiteX46" fmla="*/ 34508 w 607286"/>
                  <a:gd name="connsiteY46" fmla="*/ 157232 h 481327"/>
                  <a:gd name="connsiteX47" fmla="*/ 292503 w 607286"/>
                  <a:gd name="connsiteY47" fmla="*/ 157232 h 481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286" h="481327">
                    <a:moveTo>
                      <a:pt x="10869" y="454738"/>
                    </a:moveTo>
                    <a:lnTo>
                      <a:pt x="10869" y="470610"/>
                    </a:lnTo>
                    <a:lnTo>
                      <a:pt x="596553" y="470610"/>
                    </a:lnTo>
                    <a:lnTo>
                      <a:pt x="596553" y="454738"/>
                    </a:lnTo>
                    <a:lnTo>
                      <a:pt x="572914" y="454738"/>
                    </a:lnTo>
                    <a:lnTo>
                      <a:pt x="252017" y="454738"/>
                    </a:lnTo>
                    <a:lnTo>
                      <a:pt x="73635" y="454738"/>
                    </a:lnTo>
                    <a:lnTo>
                      <a:pt x="34508" y="454738"/>
                    </a:lnTo>
                    <a:close/>
                    <a:moveTo>
                      <a:pt x="418806" y="263209"/>
                    </a:moveTo>
                    <a:lnTo>
                      <a:pt x="484996" y="263209"/>
                    </a:lnTo>
                    <a:lnTo>
                      <a:pt x="484996" y="317827"/>
                    </a:lnTo>
                    <a:lnTo>
                      <a:pt x="418806" y="317827"/>
                    </a:lnTo>
                    <a:close/>
                    <a:moveTo>
                      <a:pt x="303361" y="263209"/>
                    </a:moveTo>
                    <a:lnTo>
                      <a:pt x="369551" y="263209"/>
                    </a:lnTo>
                    <a:lnTo>
                      <a:pt x="369551" y="317827"/>
                    </a:lnTo>
                    <a:lnTo>
                      <a:pt x="303361" y="317827"/>
                    </a:lnTo>
                    <a:close/>
                    <a:moveTo>
                      <a:pt x="84504" y="263184"/>
                    </a:moveTo>
                    <a:lnTo>
                      <a:pt x="84504" y="444020"/>
                    </a:lnTo>
                    <a:lnTo>
                      <a:pt x="241148" y="444020"/>
                    </a:lnTo>
                    <a:lnTo>
                      <a:pt x="241148" y="263184"/>
                    </a:lnTo>
                    <a:close/>
                    <a:moveTo>
                      <a:pt x="407982" y="252466"/>
                    </a:moveTo>
                    <a:lnTo>
                      <a:pt x="407982" y="328708"/>
                    </a:lnTo>
                    <a:lnTo>
                      <a:pt x="495882" y="328708"/>
                    </a:lnTo>
                    <a:lnTo>
                      <a:pt x="495882" y="252466"/>
                    </a:lnTo>
                    <a:close/>
                    <a:moveTo>
                      <a:pt x="292503" y="252466"/>
                    </a:moveTo>
                    <a:lnTo>
                      <a:pt x="292503" y="328708"/>
                    </a:lnTo>
                    <a:lnTo>
                      <a:pt x="380267" y="328708"/>
                    </a:lnTo>
                    <a:lnTo>
                      <a:pt x="380267" y="252466"/>
                    </a:lnTo>
                    <a:close/>
                    <a:moveTo>
                      <a:pt x="39799" y="110999"/>
                    </a:moveTo>
                    <a:lnTo>
                      <a:pt x="246556" y="110999"/>
                    </a:lnTo>
                    <a:lnTo>
                      <a:pt x="246556" y="121866"/>
                    </a:lnTo>
                    <a:lnTo>
                      <a:pt x="39799" y="121866"/>
                    </a:lnTo>
                    <a:close/>
                    <a:moveTo>
                      <a:pt x="292503" y="0"/>
                    </a:moveTo>
                    <a:lnTo>
                      <a:pt x="380403" y="0"/>
                    </a:lnTo>
                    <a:lnTo>
                      <a:pt x="380403" y="157232"/>
                    </a:lnTo>
                    <a:lnTo>
                      <a:pt x="407982" y="157232"/>
                    </a:lnTo>
                    <a:lnTo>
                      <a:pt x="407982" y="0"/>
                    </a:lnTo>
                    <a:lnTo>
                      <a:pt x="495882" y="0"/>
                    </a:lnTo>
                    <a:lnTo>
                      <a:pt x="495882" y="157232"/>
                    </a:lnTo>
                    <a:lnTo>
                      <a:pt x="572914" y="157232"/>
                    </a:lnTo>
                    <a:lnTo>
                      <a:pt x="572914" y="443885"/>
                    </a:lnTo>
                    <a:lnTo>
                      <a:pt x="607286" y="443885"/>
                    </a:lnTo>
                    <a:lnTo>
                      <a:pt x="607286" y="481327"/>
                    </a:lnTo>
                    <a:lnTo>
                      <a:pt x="0" y="481327"/>
                    </a:lnTo>
                    <a:lnTo>
                      <a:pt x="0" y="443885"/>
                    </a:lnTo>
                    <a:lnTo>
                      <a:pt x="34508" y="443885"/>
                    </a:lnTo>
                    <a:lnTo>
                      <a:pt x="34508" y="157232"/>
                    </a:lnTo>
                    <a:lnTo>
                      <a:pt x="292503" y="157232"/>
                    </a:lnTo>
                    <a:close/>
                  </a:path>
                </a:pathLst>
              </a:custGeom>
              <a:solidFill>
                <a:srgbClr val="C00000">
                  <a:alpha val="30000"/>
                </a:srgbClr>
              </a:solidFill>
              <a:ln>
                <a:noFill/>
              </a:ln>
            </p:spPr>
          </p:sp>
          <p:cxnSp>
            <p:nvCxnSpPr>
              <p:cNvPr id="14" name="直接箭头连接符 13"/>
              <p:cNvCxnSpPr/>
              <p:nvPr/>
            </p:nvCxnSpPr>
            <p:spPr>
              <a:xfrm>
                <a:off x="1289785" y="2962326"/>
                <a:ext cx="1917383"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811644" y="2835869"/>
                <a:ext cx="457580" cy="126457"/>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26"/>
                <a:endCxn id="9" idx="16"/>
              </p:cNvCxnSpPr>
              <p:nvPr/>
            </p:nvCxnSpPr>
            <p:spPr>
              <a:xfrm flipV="1">
                <a:off x="3717477" y="3180942"/>
                <a:ext cx="1805548" cy="31415"/>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788537" y="3465162"/>
                <a:ext cx="503794" cy="22976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916047" y="2352641"/>
                <a:ext cx="484079" cy="218547"/>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cxnSpLocks/>
              </p:cNvCxnSpPr>
              <p:nvPr/>
            </p:nvCxnSpPr>
            <p:spPr>
              <a:xfrm>
                <a:off x="4916047" y="4056522"/>
                <a:ext cx="396284" cy="257747"/>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3717477" y="2011402"/>
                <a:ext cx="1755354" cy="824467"/>
              </a:xfrm>
              <a:prstGeom prst="bentConnector3">
                <a:avLst>
                  <a:gd name="adj1" fmla="val -3"/>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a:off x="3717477" y="3414332"/>
                <a:ext cx="1657857" cy="1040963"/>
              </a:xfrm>
              <a:prstGeom prst="bentConnector3">
                <a:avLst>
                  <a:gd name="adj1" fmla="val 590"/>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540476" y="3492687"/>
                <a:ext cx="1410964" cy="307777"/>
              </a:xfrm>
              <a:prstGeom prst="rect">
                <a:avLst/>
              </a:prstGeom>
            </p:spPr>
            <p:txBody>
              <a:bodyPr wrap="none">
                <a:spAutoFit/>
              </a:bodyPr>
              <a:lstStyle/>
              <a:p>
                <a:pPr algn="ctr"/>
                <a:r>
                  <a:rPr lang="en-US" sz="1400" dirty="0">
                    <a:latin typeface="微软雅黑" panose="020B0503020204020204" pitchFamily="34" charset="-122"/>
                    <a:ea typeface="微软雅黑" panose="020B0503020204020204" pitchFamily="34" charset="-122"/>
                  </a:rPr>
                  <a:t>Tier 1 supplier</a:t>
                </a:r>
                <a:endParaRPr lang="en-AU" sz="1400" dirty="0">
                  <a:latin typeface="微软雅黑" panose="020B0503020204020204" pitchFamily="34" charset="-122"/>
                  <a:ea typeface="微软雅黑" panose="020B0503020204020204" pitchFamily="34" charset="-122"/>
                </a:endParaRPr>
              </a:p>
            </p:txBody>
          </p:sp>
          <p:sp>
            <p:nvSpPr>
              <p:cNvPr id="45" name="矩形 44"/>
              <p:cNvSpPr/>
              <p:nvPr/>
            </p:nvSpPr>
            <p:spPr>
              <a:xfrm>
                <a:off x="3450652" y="4799125"/>
                <a:ext cx="1410964" cy="307777"/>
              </a:xfrm>
              <a:prstGeom prst="rect">
                <a:avLst/>
              </a:prstGeom>
            </p:spPr>
            <p:txBody>
              <a:bodyPr wrap="none">
                <a:spAutoFit/>
              </a:bodyPr>
              <a:lstStyle/>
              <a:p>
                <a:pPr algn="ctr"/>
                <a:r>
                  <a:rPr lang="en-US" sz="1400" dirty="0">
                    <a:latin typeface="微软雅黑" panose="020B0503020204020204" pitchFamily="34" charset="-122"/>
                    <a:ea typeface="微软雅黑" panose="020B0503020204020204" pitchFamily="34" charset="-122"/>
                  </a:rPr>
                  <a:t>Tier 2 supplier</a:t>
                </a:r>
                <a:endParaRPr lang="en-AU" sz="1400" dirty="0">
                  <a:latin typeface="微软雅黑" panose="020B0503020204020204" pitchFamily="34" charset="-122"/>
                  <a:ea typeface="微软雅黑" panose="020B0503020204020204" pitchFamily="34" charset="-122"/>
                </a:endParaRPr>
              </a:p>
            </p:txBody>
          </p:sp>
          <p:sp>
            <p:nvSpPr>
              <p:cNvPr id="46" name="矩形 45"/>
              <p:cNvSpPr/>
              <p:nvPr/>
            </p:nvSpPr>
            <p:spPr>
              <a:xfrm>
                <a:off x="5047713" y="4809481"/>
                <a:ext cx="1431802" cy="307777"/>
              </a:xfrm>
              <a:prstGeom prst="rect">
                <a:avLst/>
              </a:prstGeom>
            </p:spPr>
            <p:txBody>
              <a:bodyPr wrap="none">
                <a:spAutoFit/>
              </a:bodyPr>
              <a:lstStyle/>
              <a:p>
                <a:pPr algn="ctr"/>
                <a:r>
                  <a:rPr lang="en-AU" sz="1400" dirty="0">
                    <a:latin typeface="微软雅黑" panose="020B0503020204020204" pitchFamily="34" charset="-122"/>
                    <a:ea typeface="微软雅黑" panose="020B0503020204020204" pitchFamily="34" charset="-122"/>
                  </a:rPr>
                  <a:t>Tier 3 Supplier</a:t>
                </a:r>
                <a:endParaRPr lang="en-AU" sz="1400" dirty="0"/>
              </a:p>
            </p:txBody>
          </p:sp>
          <p:cxnSp>
            <p:nvCxnSpPr>
              <p:cNvPr id="56" name="肘形连接符 55"/>
              <p:cNvCxnSpPr/>
              <p:nvPr/>
            </p:nvCxnSpPr>
            <p:spPr>
              <a:xfrm flipV="1">
                <a:off x="1040170" y="2816261"/>
                <a:ext cx="2338318" cy="26194"/>
              </a:xfrm>
              <a:prstGeom prst="bentConnector5">
                <a:avLst>
                  <a:gd name="adj1" fmla="val -118"/>
                  <a:gd name="adj2" fmla="val 2318161"/>
                  <a:gd name="adj3" fmla="val 100000"/>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flipV="1">
                <a:off x="1039608" y="3835825"/>
                <a:ext cx="2338318" cy="26194"/>
              </a:xfrm>
              <a:prstGeom prst="bentConnector5">
                <a:avLst>
                  <a:gd name="adj1" fmla="val -118"/>
                  <a:gd name="adj2" fmla="val -3172696"/>
                  <a:gd name="adj3" fmla="val 100000"/>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p:nvPr/>
            </p:nvCxnSpPr>
            <p:spPr>
              <a:xfrm flipV="1">
                <a:off x="1039608" y="2852924"/>
                <a:ext cx="2338318" cy="26194"/>
              </a:xfrm>
              <a:prstGeom prst="bentConnector5">
                <a:avLst>
                  <a:gd name="adj1" fmla="val -118"/>
                  <a:gd name="adj2" fmla="val 3772692"/>
                  <a:gd name="adj3" fmla="val 100000"/>
                </a:avLst>
              </a:prstGeom>
              <a:ln>
                <a:solidFill>
                  <a:schemeClr val="accent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肘形连接符 66"/>
              <p:cNvCxnSpPr/>
              <p:nvPr/>
            </p:nvCxnSpPr>
            <p:spPr>
              <a:xfrm flipV="1">
                <a:off x="1039608" y="3784740"/>
                <a:ext cx="2338318" cy="26194"/>
              </a:xfrm>
              <a:prstGeom prst="bentConnector5">
                <a:avLst>
                  <a:gd name="adj1" fmla="val -118"/>
                  <a:gd name="adj2" fmla="val -2445430"/>
                  <a:gd name="adj3" fmla="val 100000"/>
                </a:avLst>
              </a:prstGeom>
              <a:ln>
                <a:solidFill>
                  <a:schemeClr val="accent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69" name="圆角矩形 68"/>
          <p:cNvSpPr/>
          <p:nvPr/>
        </p:nvSpPr>
        <p:spPr>
          <a:xfrm>
            <a:off x="7553688" y="1126681"/>
            <a:ext cx="4453545" cy="856060"/>
          </a:xfrm>
          <a:prstGeom prst="roundRect">
            <a:avLst/>
          </a:prstGeom>
          <a:solidFill>
            <a:schemeClr val="bg1">
              <a:lumMod val="9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sz="1200" b="1" dirty="0">
                <a:solidFill>
                  <a:schemeClr val="tx1"/>
                </a:solidFill>
              </a:rPr>
              <a:t>Real-name authentication: </a:t>
            </a:r>
            <a:r>
              <a:rPr lang="en-US" sz="1200" dirty="0">
                <a:solidFill>
                  <a:schemeClr val="tx1"/>
                </a:solidFill>
              </a:rPr>
              <a:t>Corporate-Legal Person-Account-Mobile Number</a:t>
            </a:r>
          </a:p>
          <a:p>
            <a:pPr marL="285750" indent="-285750">
              <a:buFont typeface="Arial" panose="020B0604020202020204" pitchFamily="34" charset="0"/>
              <a:buChar char="•"/>
            </a:pPr>
            <a:r>
              <a:rPr lang="en-US" sz="1200" b="1" dirty="0">
                <a:solidFill>
                  <a:schemeClr val="tx1"/>
                </a:solidFill>
              </a:rPr>
              <a:t>Anchor Buyer approval: </a:t>
            </a:r>
            <a:r>
              <a:rPr lang="en-US" sz="1200" dirty="0">
                <a:solidFill>
                  <a:schemeClr val="tx1"/>
                </a:solidFill>
              </a:rPr>
              <a:t>first-level approval + multi-level certification</a:t>
            </a:r>
          </a:p>
        </p:txBody>
      </p:sp>
      <p:sp>
        <p:nvSpPr>
          <p:cNvPr id="70" name="圆角矩形 69"/>
          <p:cNvSpPr/>
          <p:nvPr/>
        </p:nvSpPr>
        <p:spPr>
          <a:xfrm>
            <a:off x="7578107" y="2418715"/>
            <a:ext cx="4429125" cy="800158"/>
          </a:xfrm>
          <a:prstGeom prst="roundRect">
            <a:avLst/>
          </a:prstGeom>
          <a:solidFill>
            <a:schemeClr val="bg1">
              <a:lumMod val="9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b="1" dirty="0">
                <a:solidFill>
                  <a:schemeClr val="tx1"/>
                </a:solidFill>
              </a:rPr>
              <a:t>System menu for users can be configured:</a:t>
            </a:r>
          </a:p>
          <a:p>
            <a:pPr marL="285750" indent="-285750">
              <a:buFont typeface="Arial" panose="020B0604020202020204" pitchFamily="34" charset="0"/>
              <a:buChar char="•"/>
            </a:pPr>
            <a:r>
              <a:rPr lang="en-US" sz="1200" dirty="0">
                <a:solidFill>
                  <a:schemeClr val="tx1"/>
                </a:solidFill>
              </a:rPr>
              <a:t>Default required menu</a:t>
            </a:r>
          </a:p>
          <a:p>
            <a:pPr marL="285750" indent="-285750">
              <a:buFont typeface="Arial" panose="020B0604020202020204" pitchFamily="34" charset="0"/>
              <a:buChar char="•"/>
            </a:pPr>
            <a:r>
              <a:rPr lang="en-US" sz="1200" dirty="0">
                <a:solidFill>
                  <a:schemeClr val="tx1"/>
                </a:solidFill>
              </a:rPr>
              <a:t>Optional menu</a:t>
            </a:r>
          </a:p>
        </p:txBody>
      </p:sp>
      <p:sp>
        <p:nvSpPr>
          <p:cNvPr id="71" name="圆角矩形 70"/>
          <p:cNvSpPr/>
          <p:nvPr/>
        </p:nvSpPr>
        <p:spPr>
          <a:xfrm>
            <a:off x="7578109" y="3684005"/>
            <a:ext cx="4429125" cy="1177199"/>
          </a:xfrm>
          <a:prstGeom prst="roundRect">
            <a:avLst/>
          </a:prstGeom>
          <a:solidFill>
            <a:schemeClr val="bg1">
              <a:lumMod val="9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b="1" dirty="0">
                <a:solidFill>
                  <a:schemeClr val="tx1"/>
                </a:solidFill>
              </a:rPr>
              <a:t>Token </a:t>
            </a:r>
            <a:r>
              <a:rPr lang="en-US" altLang="zh-CN" sz="1200" b="1" dirty="0">
                <a:solidFill>
                  <a:schemeClr val="tx1"/>
                </a:solidFill>
              </a:rPr>
              <a:t>circulation path</a:t>
            </a:r>
            <a:r>
              <a:rPr lang="en-US" sz="1200" b="1" dirty="0">
                <a:solidFill>
                  <a:schemeClr val="tx1"/>
                </a:solidFill>
              </a:rPr>
              <a:t> can be configured: </a:t>
            </a:r>
          </a:p>
          <a:p>
            <a:pPr marL="285750" indent="-285750">
              <a:buFont typeface="Arial" panose="020B0604020202020204" pitchFamily="34" charset="0"/>
              <a:buChar char="•"/>
            </a:pPr>
            <a:r>
              <a:rPr lang="en-US" sz="1200" dirty="0">
                <a:solidFill>
                  <a:schemeClr val="tx1"/>
                </a:solidFill>
              </a:rPr>
              <a:t>In the chain network </a:t>
            </a:r>
          </a:p>
          <a:p>
            <a:pPr marL="285750" indent="-285750">
              <a:buFont typeface="Arial" panose="020B0604020202020204" pitchFamily="34" charset="0"/>
              <a:buChar char="•"/>
            </a:pPr>
            <a:r>
              <a:rPr lang="en-US" sz="1200" dirty="0">
                <a:solidFill>
                  <a:schemeClr val="tx1"/>
                </a:solidFill>
              </a:rPr>
              <a:t>Cross-level circulation in the chain</a:t>
            </a:r>
          </a:p>
          <a:p>
            <a:pPr marL="285750" indent="-285750">
              <a:buFont typeface="Arial" panose="020B0604020202020204" pitchFamily="34" charset="0"/>
              <a:buChar char="•"/>
            </a:pPr>
            <a:r>
              <a:rPr lang="en-US" sz="1200" dirty="0">
                <a:solidFill>
                  <a:schemeClr val="tx1"/>
                </a:solidFill>
              </a:rPr>
              <a:t>Network Cross-different chain network</a:t>
            </a:r>
            <a:endParaRPr lang="en-US" sz="1200" b="1" dirty="0">
              <a:solidFill>
                <a:schemeClr val="tx1"/>
              </a:solidFill>
            </a:endParaRPr>
          </a:p>
        </p:txBody>
      </p:sp>
      <p:sp>
        <p:nvSpPr>
          <p:cNvPr id="72" name="圆角矩形 71"/>
          <p:cNvSpPr/>
          <p:nvPr/>
        </p:nvSpPr>
        <p:spPr>
          <a:xfrm>
            <a:off x="7578106" y="5215464"/>
            <a:ext cx="4429125" cy="1578368"/>
          </a:xfrm>
          <a:prstGeom prst="roundRect">
            <a:avLst/>
          </a:prstGeom>
          <a:solidFill>
            <a:schemeClr val="bg1">
              <a:lumMod val="9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b="1" dirty="0">
                <a:solidFill>
                  <a:schemeClr val="tx1"/>
                </a:solidFill>
              </a:rPr>
              <a:t>Token withdrawal function: </a:t>
            </a:r>
          </a:p>
          <a:p>
            <a:pPr marL="285750" indent="-285750">
              <a:buFont typeface="Arial" panose="020B0604020202020204" pitchFamily="34" charset="0"/>
              <a:buChar char="•"/>
            </a:pPr>
            <a:r>
              <a:rPr lang="en-US" sz="1200" dirty="0">
                <a:solidFill>
                  <a:schemeClr val="tx1"/>
                </a:solidFill>
              </a:rPr>
              <a:t>the </a:t>
            </a:r>
            <a:r>
              <a:rPr lang="en-US" sz="1200" dirty="0">
                <a:solidFill>
                  <a:schemeClr val="tx1"/>
                </a:solidFill>
                <a:latin typeface="微软雅黑" panose="020B0503020204020204" pitchFamily="34" charset="-122"/>
                <a:ea typeface="微软雅黑" panose="020B0503020204020204" pitchFamily="34" charset="-122"/>
              </a:rPr>
              <a:t>Token </a:t>
            </a:r>
            <a:r>
              <a:rPr lang="en-US" sz="1200" dirty="0">
                <a:solidFill>
                  <a:schemeClr val="tx1"/>
                </a:solidFill>
              </a:rPr>
              <a:t>issued by the core company can be withdrawn.</a:t>
            </a:r>
          </a:p>
          <a:p>
            <a:pPr marL="285750" indent="-285750">
              <a:buFont typeface="Arial" panose="020B0604020202020204" pitchFamily="34" charset="0"/>
              <a:buChar char="•"/>
            </a:pPr>
            <a:r>
              <a:rPr lang="en-US" sz="1200" dirty="0">
                <a:solidFill>
                  <a:schemeClr val="tx1"/>
                </a:solidFill>
              </a:rPr>
              <a:t>the </a:t>
            </a:r>
            <a:r>
              <a:rPr lang="en-US" sz="1200" dirty="0">
                <a:solidFill>
                  <a:schemeClr val="tx1"/>
                </a:solidFill>
                <a:latin typeface="微软雅黑" panose="020B0503020204020204" pitchFamily="34" charset="-122"/>
                <a:ea typeface="微软雅黑" panose="020B0503020204020204" pitchFamily="34" charset="-122"/>
              </a:rPr>
              <a:t>Token</a:t>
            </a:r>
            <a:r>
              <a:rPr lang="en-US" sz="1200" dirty="0">
                <a:solidFill>
                  <a:schemeClr val="tx1"/>
                </a:solidFill>
              </a:rPr>
              <a:t> of the supplier payment circulation can be withdrawn (before the receiver signs the receipt).</a:t>
            </a:r>
          </a:p>
        </p:txBody>
      </p:sp>
      <p:sp>
        <p:nvSpPr>
          <p:cNvPr id="74" name="文本框 73"/>
          <p:cNvSpPr txBox="1"/>
          <p:nvPr/>
        </p:nvSpPr>
        <p:spPr>
          <a:xfrm>
            <a:off x="7206633" y="1162723"/>
            <a:ext cx="409575"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a:t>
            </a:r>
            <a:endParaRPr lang="en-US" sz="2400" dirty="0">
              <a:latin typeface="微软雅黑" panose="020B0503020204020204" pitchFamily="34" charset="-122"/>
              <a:ea typeface="微软雅黑" panose="020B0503020204020204" pitchFamily="34" charset="-122"/>
            </a:endParaRPr>
          </a:p>
        </p:txBody>
      </p:sp>
      <p:sp>
        <p:nvSpPr>
          <p:cNvPr id="75" name="文本框 74"/>
          <p:cNvSpPr txBox="1"/>
          <p:nvPr/>
        </p:nvSpPr>
        <p:spPr>
          <a:xfrm>
            <a:off x="7206633" y="2494667"/>
            <a:ext cx="409575"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a:t>
            </a:r>
            <a:endParaRPr lang="en-US" sz="2400" dirty="0">
              <a:latin typeface="微软雅黑" panose="020B0503020204020204" pitchFamily="34" charset="-122"/>
              <a:ea typeface="微软雅黑" panose="020B0503020204020204" pitchFamily="34" charset="-122"/>
            </a:endParaRPr>
          </a:p>
        </p:txBody>
      </p:sp>
      <p:sp>
        <p:nvSpPr>
          <p:cNvPr id="76" name="文本框 75"/>
          <p:cNvSpPr txBox="1"/>
          <p:nvPr/>
        </p:nvSpPr>
        <p:spPr>
          <a:xfrm>
            <a:off x="19378" y="5626452"/>
            <a:ext cx="409575"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3</a:t>
            </a:r>
            <a:endParaRPr lang="en-US" sz="2400" dirty="0">
              <a:latin typeface="微软雅黑" panose="020B0503020204020204" pitchFamily="34" charset="-122"/>
              <a:ea typeface="微软雅黑" panose="020B0503020204020204" pitchFamily="34" charset="-122"/>
            </a:endParaRPr>
          </a:p>
        </p:txBody>
      </p:sp>
      <p:sp>
        <p:nvSpPr>
          <p:cNvPr id="77" name="文本框 76"/>
          <p:cNvSpPr txBox="1"/>
          <p:nvPr/>
        </p:nvSpPr>
        <p:spPr>
          <a:xfrm>
            <a:off x="7229838" y="3891391"/>
            <a:ext cx="409575"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4</a:t>
            </a:r>
            <a:endParaRPr lang="en-US" sz="2400" dirty="0">
              <a:latin typeface="微软雅黑" panose="020B0503020204020204" pitchFamily="34" charset="-122"/>
              <a:ea typeface="微软雅黑" panose="020B0503020204020204" pitchFamily="34" charset="-122"/>
            </a:endParaRPr>
          </a:p>
        </p:txBody>
      </p:sp>
      <p:sp>
        <p:nvSpPr>
          <p:cNvPr id="78" name="文本框 77"/>
          <p:cNvSpPr txBox="1"/>
          <p:nvPr/>
        </p:nvSpPr>
        <p:spPr>
          <a:xfrm>
            <a:off x="7254258" y="5483957"/>
            <a:ext cx="409575"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5</a:t>
            </a:r>
            <a:endParaRPr lang="en-US" sz="2400" dirty="0">
              <a:latin typeface="微软雅黑" panose="020B0503020204020204" pitchFamily="34" charset="-122"/>
              <a:ea typeface="微软雅黑" panose="020B0503020204020204" pitchFamily="34" charset="-122"/>
            </a:endParaRPr>
          </a:p>
        </p:txBody>
      </p:sp>
      <p:sp>
        <p:nvSpPr>
          <p:cNvPr id="81" name="矩形 80"/>
          <p:cNvSpPr/>
          <p:nvPr/>
        </p:nvSpPr>
        <p:spPr>
          <a:xfrm>
            <a:off x="8388935" y="2150795"/>
            <a:ext cx="3618298" cy="307777"/>
          </a:xfrm>
          <a:prstGeom prst="rect">
            <a:avLst/>
          </a:prstGeom>
        </p:spPr>
        <p:txBody>
          <a:bodyPr wrap="none">
            <a:spAutoFit/>
          </a:bodyPr>
          <a:lstStyle/>
          <a:p>
            <a:r>
              <a:rPr lang="en-US" sz="1400" dirty="0">
                <a:solidFill>
                  <a:srgbClr val="C00000"/>
                </a:solidFill>
                <a:latin typeface="微软雅黑" panose="020B0503020204020204" pitchFamily="34" charset="-122"/>
                <a:ea typeface="微软雅黑" panose="020B0503020204020204" pitchFamily="34" charset="-122"/>
              </a:rPr>
              <a:t>11 default menus and 7 optional menus</a:t>
            </a:r>
          </a:p>
        </p:txBody>
      </p:sp>
      <p:sp>
        <p:nvSpPr>
          <p:cNvPr id="82" name="矩形 81"/>
          <p:cNvSpPr/>
          <p:nvPr/>
        </p:nvSpPr>
        <p:spPr>
          <a:xfrm>
            <a:off x="8962215" y="748121"/>
            <a:ext cx="2991396" cy="307777"/>
          </a:xfrm>
          <a:prstGeom prst="rect">
            <a:avLst/>
          </a:prstGeom>
        </p:spPr>
        <p:txBody>
          <a:bodyPr wrap="none">
            <a:spAutoFit/>
          </a:bodyPr>
          <a:lstStyle/>
          <a:p>
            <a:r>
              <a:rPr lang="en-US" sz="1400" dirty="0">
                <a:solidFill>
                  <a:srgbClr val="C00000"/>
                </a:solidFill>
                <a:latin typeface="微软雅黑" panose="020B0503020204020204" pitchFamily="34" charset="-122"/>
                <a:ea typeface="微软雅黑" panose="020B0503020204020204" pitchFamily="34" charset="-122"/>
              </a:rPr>
              <a:t>4 ways for suppliers to go online</a:t>
            </a:r>
          </a:p>
        </p:txBody>
      </p:sp>
      <p:sp>
        <p:nvSpPr>
          <p:cNvPr id="83" name="矩形 82"/>
          <p:cNvSpPr/>
          <p:nvPr/>
        </p:nvSpPr>
        <p:spPr>
          <a:xfrm>
            <a:off x="9566161" y="3408089"/>
            <a:ext cx="2519151" cy="307777"/>
          </a:xfrm>
          <a:prstGeom prst="rect">
            <a:avLst/>
          </a:prstGeom>
        </p:spPr>
        <p:txBody>
          <a:bodyPr wrap="none">
            <a:spAutoFit/>
          </a:bodyPr>
          <a:lstStyle/>
          <a:p>
            <a:r>
              <a:rPr lang="en-US" sz="1400" dirty="0">
                <a:solidFill>
                  <a:srgbClr val="C00000"/>
                </a:solidFill>
                <a:latin typeface="微软雅黑" panose="020B0503020204020204" pitchFamily="34" charset="-122"/>
                <a:ea typeface="微软雅黑" panose="020B0503020204020204" pitchFamily="34" charset="-122"/>
              </a:rPr>
              <a:t>3 ways of Token Circulation</a:t>
            </a:r>
          </a:p>
        </p:txBody>
      </p:sp>
      <p:sp>
        <p:nvSpPr>
          <p:cNvPr id="85" name="矩形 84"/>
          <p:cNvSpPr/>
          <p:nvPr/>
        </p:nvSpPr>
        <p:spPr>
          <a:xfrm>
            <a:off x="8785884" y="4907687"/>
            <a:ext cx="3344057" cy="307777"/>
          </a:xfrm>
          <a:prstGeom prst="rect">
            <a:avLst/>
          </a:prstGeom>
        </p:spPr>
        <p:txBody>
          <a:bodyPr wrap="none">
            <a:spAutoFit/>
          </a:bodyPr>
          <a:lstStyle/>
          <a:p>
            <a:r>
              <a:rPr lang="en-US" sz="1400" dirty="0">
                <a:solidFill>
                  <a:srgbClr val="C00000"/>
                </a:solidFill>
                <a:latin typeface="微软雅黑" panose="020B0503020204020204" pitchFamily="34" charset="-122"/>
                <a:ea typeface="微软雅黑" panose="020B0503020204020204" pitchFamily="34" charset="-122"/>
              </a:rPr>
              <a:t>2</a:t>
            </a:r>
            <a:r>
              <a:rPr lang="en-US" sz="1400" b="1" dirty="0">
                <a:solidFill>
                  <a:srgbClr val="C00000"/>
                </a:solidFill>
              </a:rPr>
              <a:t> </a:t>
            </a:r>
            <a:r>
              <a:rPr lang="en-US" sz="1400" dirty="0">
                <a:solidFill>
                  <a:srgbClr val="C00000"/>
                </a:solidFill>
                <a:latin typeface="微软雅黑" panose="020B0503020204020204" pitchFamily="34" charset="-122"/>
                <a:ea typeface="微软雅黑" panose="020B0503020204020204" pitchFamily="34" charset="-122"/>
              </a:rPr>
              <a:t>types of Token withdrawal function</a:t>
            </a:r>
          </a:p>
        </p:txBody>
      </p:sp>
      <p:sp>
        <p:nvSpPr>
          <p:cNvPr id="86" name="矩形 85"/>
          <p:cNvSpPr/>
          <p:nvPr/>
        </p:nvSpPr>
        <p:spPr>
          <a:xfrm>
            <a:off x="4548023" y="4793184"/>
            <a:ext cx="2446695" cy="307777"/>
          </a:xfrm>
          <a:prstGeom prst="rect">
            <a:avLst/>
          </a:prstGeom>
        </p:spPr>
        <p:txBody>
          <a:bodyPr wrap="none">
            <a:spAutoFit/>
          </a:bodyPr>
          <a:lstStyle/>
          <a:p>
            <a:r>
              <a:rPr lang="en-US" sz="1400" dirty="0">
                <a:solidFill>
                  <a:srgbClr val="C00000"/>
                </a:solidFill>
                <a:latin typeface="微软雅黑" panose="020B0503020204020204" pitchFamily="34" charset="-122"/>
                <a:ea typeface="微软雅黑" panose="020B0503020204020204" pitchFamily="34" charset="-122"/>
              </a:rPr>
              <a:t>4 Token</a:t>
            </a:r>
            <a:r>
              <a:rPr lang="en-US" altLang="zh-CN" sz="1400" dirty="0">
                <a:solidFill>
                  <a:srgbClr val="C00000"/>
                </a:solidFill>
                <a:latin typeface="微软雅黑" panose="020B0503020204020204" pitchFamily="34" charset="-122"/>
                <a:ea typeface="微软雅黑" panose="020B0503020204020204" pitchFamily="34" charset="-122"/>
              </a:rPr>
              <a:t> </a:t>
            </a:r>
            <a:r>
              <a:rPr lang="en-US" sz="1400" dirty="0">
                <a:solidFill>
                  <a:srgbClr val="C00000"/>
                </a:solidFill>
                <a:latin typeface="微软雅黑" panose="020B0503020204020204" pitchFamily="34" charset="-122"/>
                <a:ea typeface="微软雅黑" panose="020B0503020204020204" pitchFamily="34" charset="-122"/>
              </a:rPr>
              <a:t>Issuance Methods</a:t>
            </a:r>
          </a:p>
        </p:txBody>
      </p:sp>
      <p:sp>
        <p:nvSpPr>
          <p:cNvPr id="87" name="矩形 86"/>
          <p:cNvSpPr/>
          <p:nvPr/>
        </p:nvSpPr>
        <p:spPr>
          <a:xfrm>
            <a:off x="1460802" y="1039557"/>
            <a:ext cx="1802096" cy="246221"/>
          </a:xfrm>
          <a:prstGeom prst="rect">
            <a:avLst/>
          </a:prstGeom>
        </p:spPr>
        <p:txBody>
          <a:bodyPr wrap="none">
            <a:spAutoFit/>
          </a:bodyPr>
          <a:lstStyle/>
          <a:p>
            <a:r>
              <a:rPr lang="en-US" sz="1000" dirty="0">
                <a:solidFill>
                  <a:srgbClr val="000000"/>
                </a:solidFill>
                <a:latin typeface="微软雅黑" panose="020B0503020204020204" pitchFamily="34" charset="-122"/>
                <a:ea typeface="微软雅黑" panose="020B0503020204020204" pitchFamily="34" charset="-122"/>
              </a:rPr>
              <a:t>Input Accounts Receivable</a:t>
            </a:r>
            <a:endParaRPr lang="en-US" sz="1000" dirty="0">
              <a:latin typeface="微软雅黑" panose="020B0503020204020204" pitchFamily="34" charset="-122"/>
              <a:ea typeface="微软雅黑" panose="020B0503020204020204" pitchFamily="34" charset="-122"/>
            </a:endParaRPr>
          </a:p>
        </p:txBody>
      </p:sp>
      <p:sp>
        <p:nvSpPr>
          <p:cNvPr id="88" name="矩形 87"/>
          <p:cNvSpPr/>
          <p:nvPr/>
        </p:nvSpPr>
        <p:spPr>
          <a:xfrm>
            <a:off x="1315103" y="1405098"/>
            <a:ext cx="1972015" cy="246221"/>
          </a:xfrm>
          <a:prstGeom prst="rect">
            <a:avLst/>
          </a:prstGeom>
        </p:spPr>
        <p:txBody>
          <a:bodyPr wrap="none">
            <a:spAutoFit/>
          </a:bodyPr>
          <a:lstStyle/>
          <a:p>
            <a:r>
              <a:rPr lang="en-US" sz="1000" dirty="0">
                <a:solidFill>
                  <a:srgbClr val="000000"/>
                </a:solidFill>
                <a:latin typeface="微软雅黑" panose="020B0503020204020204" pitchFamily="34" charset="-122"/>
                <a:ea typeface="微软雅黑" panose="020B0503020204020204" pitchFamily="34" charset="-122"/>
              </a:rPr>
              <a:t>Confirm Accounts Receivable</a:t>
            </a:r>
            <a:endParaRPr lang="en-US" sz="1000" dirty="0">
              <a:latin typeface="微软雅黑" panose="020B0503020204020204" pitchFamily="34" charset="-122"/>
              <a:ea typeface="微软雅黑" panose="020B0503020204020204" pitchFamily="34" charset="-122"/>
            </a:endParaRPr>
          </a:p>
        </p:txBody>
      </p:sp>
      <p:sp>
        <p:nvSpPr>
          <p:cNvPr id="89" name="矩形 88"/>
          <p:cNvSpPr/>
          <p:nvPr/>
        </p:nvSpPr>
        <p:spPr>
          <a:xfrm>
            <a:off x="1454410" y="2126552"/>
            <a:ext cx="1606530" cy="246221"/>
          </a:xfrm>
          <a:prstGeom prst="rect">
            <a:avLst/>
          </a:prstGeom>
        </p:spPr>
        <p:txBody>
          <a:bodyPr wrap="none">
            <a:spAutoFit/>
          </a:bodyPr>
          <a:lstStyle/>
          <a:p>
            <a:r>
              <a:rPr lang="en-US" sz="1000" dirty="0">
                <a:solidFill>
                  <a:srgbClr val="000000"/>
                </a:solidFill>
                <a:latin typeface="微软雅黑" panose="020B0503020204020204" pitchFamily="34" charset="-122"/>
                <a:ea typeface="微软雅黑" panose="020B0503020204020204" pitchFamily="34" charset="-122"/>
              </a:rPr>
              <a:t>Input accounts Payable</a:t>
            </a:r>
            <a:endParaRPr lang="en-US" sz="1000" dirty="0">
              <a:latin typeface="微软雅黑" panose="020B0503020204020204" pitchFamily="34" charset="-122"/>
              <a:ea typeface="微软雅黑" panose="020B0503020204020204" pitchFamily="34" charset="-122"/>
            </a:endParaRPr>
          </a:p>
        </p:txBody>
      </p:sp>
      <p:sp>
        <p:nvSpPr>
          <p:cNvPr id="90" name="矩形 89"/>
          <p:cNvSpPr/>
          <p:nvPr/>
        </p:nvSpPr>
        <p:spPr>
          <a:xfrm>
            <a:off x="1708635" y="2459937"/>
            <a:ext cx="1120820" cy="246221"/>
          </a:xfrm>
          <a:prstGeom prst="rect">
            <a:avLst/>
          </a:prstGeom>
        </p:spPr>
        <p:txBody>
          <a:bodyPr wrap="none">
            <a:spAutoFit/>
          </a:bodyPr>
          <a:lstStyle/>
          <a:p>
            <a:r>
              <a:rPr lang="en-US" sz="1000" dirty="0">
                <a:solidFill>
                  <a:srgbClr val="000000"/>
                </a:solidFill>
                <a:latin typeface="微软雅黑" panose="020B0503020204020204" pitchFamily="34" charset="-122"/>
                <a:ea typeface="微软雅黑" panose="020B0503020204020204" pitchFamily="34" charset="-122"/>
              </a:rPr>
              <a:t>Token Issuance</a:t>
            </a:r>
            <a:endParaRPr lang="en-US" sz="1000" dirty="0">
              <a:latin typeface="微软雅黑" panose="020B0503020204020204" pitchFamily="34" charset="-122"/>
              <a:ea typeface="微软雅黑" panose="020B0503020204020204" pitchFamily="34" charset="-122"/>
            </a:endParaRPr>
          </a:p>
        </p:txBody>
      </p:sp>
      <p:sp>
        <p:nvSpPr>
          <p:cNvPr id="91" name="矩形 90"/>
          <p:cNvSpPr/>
          <p:nvPr/>
        </p:nvSpPr>
        <p:spPr>
          <a:xfrm>
            <a:off x="1377241" y="3571939"/>
            <a:ext cx="1864613" cy="246221"/>
          </a:xfrm>
          <a:prstGeom prst="rect">
            <a:avLst/>
          </a:prstGeom>
        </p:spPr>
        <p:txBody>
          <a:bodyPr wrap="none">
            <a:spAutoFit/>
          </a:bodyPr>
          <a:lstStyle/>
          <a:p>
            <a:r>
              <a:rPr lang="en-US" sz="1000" dirty="0">
                <a:solidFill>
                  <a:srgbClr val="000000"/>
                </a:solidFill>
                <a:latin typeface="微软雅黑" panose="020B0503020204020204" pitchFamily="34" charset="-122"/>
                <a:ea typeface="微软雅黑" panose="020B0503020204020204" pitchFamily="34" charset="-122"/>
              </a:rPr>
              <a:t>Token Issuance Acceptance</a:t>
            </a:r>
            <a:endParaRPr lang="en-US" sz="1000" dirty="0">
              <a:latin typeface="微软雅黑" panose="020B0503020204020204" pitchFamily="34" charset="-122"/>
              <a:ea typeface="微软雅黑" panose="020B0503020204020204" pitchFamily="34" charset="-122"/>
            </a:endParaRPr>
          </a:p>
        </p:txBody>
      </p:sp>
      <p:sp>
        <p:nvSpPr>
          <p:cNvPr id="92" name="矩形 91"/>
          <p:cNvSpPr/>
          <p:nvPr/>
        </p:nvSpPr>
        <p:spPr>
          <a:xfrm>
            <a:off x="1377241" y="3841212"/>
            <a:ext cx="1895071" cy="246221"/>
          </a:xfrm>
          <a:prstGeom prst="rect">
            <a:avLst/>
          </a:prstGeom>
        </p:spPr>
        <p:txBody>
          <a:bodyPr wrap="none">
            <a:spAutoFit/>
          </a:bodyPr>
          <a:lstStyle/>
          <a:p>
            <a:r>
              <a:rPr lang="en-US" sz="1000" dirty="0">
                <a:solidFill>
                  <a:srgbClr val="000000"/>
                </a:solidFill>
                <a:latin typeface="微软雅黑" panose="020B0503020204020204" pitchFamily="34" charset="-122"/>
                <a:ea typeface="微软雅黑" panose="020B0503020204020204" pitchFamily="34" charset="-122"/>
              </a:rPr>
              <a:t>Token Issuance Application </a:t>
            </a:r>
            <a:endParaRPr lang="en-US" sz="1000" dirty="0">
              <a:latin typeface="微软雅黑" panose="020B0503020204020204" pitchFamily="34" charset="-122"/>
              <a:ea typeface="微软雅黑" panose="020B0503020204020204" pitchFamily="34" charset="-122"/>
            </a:endParaRPr>
          </a:p>
        </p:txBody>
      </p:sp>
      <p:sp>
        <p:nvSpPr>
          <p:cNvPr id="93" name="文本框 92"/>
          <p:cNvSpPr txBox="1"/>
          <p:nvPr/>
        </p:nvSpPr>
        <p:spPr>
          <a:xfrm>
            <a:off x="337270" y="262594"/>
            <a:ext cx="10269769" cy="400110"/>
          </a:xfrm>
          <a:prstGeom prst="rect">
            <a:avLst/>
          </a:prstGeom>
          <a:noFill/>
        </p:spPr>
        <p:txBody>
          <a:bodyPr wrap="square" rtlCol="0">
            <a:spAutoFit/>
          </a:bodyPr>
          <a:lstStyle/>
          <a:p>
            <a:r>
              <a:rPr lang="en-US" altLang="zh-CN" sz="2000" b="1" dirty="0"/>
              <a:t>MVP Core Functions Work Flow—— </a:t>
            </a:r>
            <a:r>
              <a:rPr lang="en-US" sz="2000" b="1" dirty="0"/>
              <a:t>Token Issuance - Highly Flexible Configurability</a:t>
            </a:r>
          </a:p>
        </p:txBody>
      </p:sp>
      <p:sp>
        <p:nvSpPr>
          <p:cNvPr id="53" name="矩形 52">
            <a:extLst>
              <a:ext uri="{FF2B5EF4-FFF2-40B4-BE49-F238E27FC236}">
                <a16:creationId xmlns:a16="http://schemas.microsoft.com/office/drawing/2014/main" id="{D54BA9C1-580E-4096-AA1F-40313F134F2D}"/>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ooter Placeholder 10"/>
          <p:cNvSpPr>
            <a:spLocks noGrp="1"/>
          </p:cNvSpPr>
          <p:nvPr>
            <p:ph type="ftr" sz="quarter" idx="11"/>
          </p:nvPr>
        </p:nvSpPr>
        <p:spPr/>
        <p:txBody>
          <a:bodyPr/>
          <a:lstStyle/>
          <a:p>
            <a:r>
              <a:rPr lang="en-US" altLang="zh-CN" dirty="0"/>
              <a:t>INTERNAL</a:t>
            </a:r>
            <a:endParaRPr lang="zh-CN" altLang="en-US" dirty="0"/>
          </a:p>
        </p:txBody>
      </p:sp>
      <p:cxnSp>
        <p:nvCxnSpPr>
          <p:cNvPr id="55" name="直接箭头连接符 13"/>
          <p:cNvCxnSpPr/>
          <p:nvPr/>
        </p:nvCxnSpPr>
        <p:spPr>
          <a:xfrm>
            <a:off x="1403158" y="2700789"/>
            <a:ext cx="1917383"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2220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0870" y="267931"/>
            <a:ext cx="9419566" cy="400110"/>
          </a:xfrm>
          <a:prstGeom prst="rect">
            <a:avLst/>
          </a:prstGeom>
        </p:spPr>
        <p:txBody>
          <a:bodyPr wrap="none">
            <a:spAutoFit/>
          </a:bodyPr>
          <a:lstStyle/>
          <a:p>
            <a:r>
              <a:rPr lang="en-US" altLang="zh-CN" sz="2000" b="1" dirty="0"/>
              <a:t>MVP Core Functions Work Flow—— </a:t>
            </a:r>
            <a:r>
              <a:rPr lang="en-US" altLang="zh-CN" sz="2000" b="1" dirty="0">
                <a:solidFill>
                  <a:schemeClr val="tx1"/>
                </a:solidFill>
              </a:rPr>
              <a:t>Token Issuance - </a:t>
            </a:r>
            <a:r>
              <a:rPr lang="en-US" altLang="zh-CN" sz="2000" b="1" dirty="0"/>
              <a:t>End-to-End </a:t>
            </a:r>
            <a:r>
              <a:rPr lang="en-US" sz="2000" b="1" dirty="0"/>
              <a:t>Process Flow</a:t>
            </a:r>
          </a:p>
        </p:txBody>
      </p:sp>
      <p:sp>
        <p:nvSpPr>
          <p:cNvPr id="7" name="矩形 6">
            <a:extLst>
              <a:ext uri="{FF2B5EF4-FFF2-40B4-BE49-F238E27FC236}">
                <a16:creationId xmlns:a16="http://schemas.microsoft.com/office/drawing/2014/main" id="{F686778D-3F65-443B-AE85-51BBA9AA35FD}"/>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r>
              <a:rPr lang="en-US" altLang="zh-CN"/>
              <a:t>INTERNAL</a:t>
            </a:r>
            <a:endParaRPr lang="zh-CN" altLang="en-US"/>
          </a:p>
        </p:txBody>
      </p:sp>
      <p:grpSp>
        <p:nvGrpSpPr>
          <p:cNvPr id="15" name="组合 14">
            <a:extLst>
              <a:ext uri="{FF2B5EF4-FFF2-40B4-BE49-F238E27FC236}">
                <a16:creationId xmlns:a16="http://schemas.microsoft.com/office/drawing/2014/main" id="{9129D42C-5996-433E-9047-5727EECE7EF9}"/>
              </a:ext>
            </a:extLst>
          </p:cNvPr>
          <p:cNvGrpSpPr/>
          <p:nvPr/>
        </p:nvGrpSpPr>
        <p:grpSpPr>
          <a:xfrm>
            <a:off x="95250" y="966787"/>
            <a:ext cx="12011025" cy="4924425"/>
            <a:chOff x="95250" y="966787"/>
            <a:chExt cx="12011025" cy="4924425"/>
          </a:xfrm>
        </p:grpSpPr>
        <p:pic>
          <p:nvPicPr>
            <p:cNvPr id="5" name="图片 4">
              <a:extLst>
                <a:ext uri="{FF2B5EF4-FFF2-40B4-BE49-F238E27FC236}">
                  <a16:creationId xmlns:a16="http://schemas.microsoft.com/office/drawing/2014/main" id="{899C0EC4-AF06-4A5F-BD3F-6363B730C12F}"/>
                </a:ext>
              </a:extLst>
            </p:cNvPr>
            <p:cNvPicPr>
              <a:picLocks noChangeAspect="1"/>
            </p:cNvPicPr>
            <p:nvPr/>
          </p:nvPicPr>
          <p:blipFill>
            <a:blip r:embed="rId2"/>
            <a:stretch>
              <a:fillRect/>
            </a:stretch>
          </p:blipFill>
          <p:spPr>
            <a:xfrm>
              <a:off x="95250" y="966787"/>
              <a:ext cx="12011025" cy="4924425"/>
            </a:xfrm>
            <a:prstGeom prst="rect">
              <a:avLst/>
            </a:prstGeom>
          </p:spPr>
        </p:pic>
        <p:sp>
          <p:nvSpPr>
            <p:cNvPr id="11" name="矩形 10">
              <a:extLst>
                <a:ext uri="{FF2B5EF4-FFF2-40B4-BE49-F238E27FC236}">
                  <a16:creationId xmlns:a16="http://schemas.microsoft.com/office/drawing/2014/main" id="{AC20524C-1D0E-4F3C-A180-EB1C061B3E0D}"/>
                </a:ext>
              </a:extLst>
            </p:cNvPr>
            <p:cNvSpPr/>
            <p:nvPr/>
          </p:nvSpPr>
          <p:spPr>
            <a:xfrm>
              <a:off x="1011512" y="980673"/>
              <a:ext cx="962122" cy="253916"/>
            </a:xfrm>
            <a:prstGeom prst="rect">
              <a:avLst/>
            </a:prstGeom>
          </p:spPr>
          <p:txBody>
            <a:bodyPr wrap="none">
              <a:spAutoFit/>
            </a:bodyPr>
            <a:lstStyle/>
            <a:p>
              <a:pPr algn="ctr"/>
              <a:r>
                <a:rPr lang="en-AU" sz="1050" dirty="0">
                  <a:solidFill>
                    <a:schemeClr val="bg1"/>
                  </a:solidFill>
                  <a:ea typeface="等线" panose="02010600030101010101" pitchFamily="2" charset="-122"/>
                </a:rPr>
                <a:t>Anchor Buyer</a:t>
              </a:r>
            </a:p>
          </p:txBody>
        </p:sp>
        <p:sp>
          <p:nvSpPr>
            <p:cNvPr id="12" name="矩形 11">
              <a:extLst>
                <a:ext uri="{FF2B5EF4-FFF2-40B4-BE49-F238E27FC236}">
                  <a16:creationId xmlns:a16="http://schemas.microsoft.com/office/drawing/2014/main" id="{F8A6D432-7ABF-4304-8C27-3CFF09E0E118}"/>
                </a:ext>
              </a:extLst>
            </p:cNvPr>
            <p:cNvSpPr/>
            <p:nvPr/>
          </p:nvSpPr>
          <p:spPr>
            <a:xfrm>
              <a:off x="3426663" y="999923"/>
              <a:ext cx="998991" cy="253916"/>
            </a:xfrm>
            <a:prstGeom prst="rect">
              <a:avLst/>
            </a:prstGeom>
          </p:spPr>
          <p:txBody>
            <a:bodyPr wrap="none">
              <a:spAutoFit/>
            </a:bodyPr>
            <a:lstStyle/>
            <a:p>
              <a:pPr algn="ctr"/>
              <a:r>
                <a:rPr lang="en-US" altLang="zh-CN" sz="1050" dirty="0">
                  <a:solidFill>
                    <a:schemeClr val="bg1"/>
                  </a:solidFill>
                  <a:ea typeface="微软雅黑" panose="020B0503020204020204" pitchFamily="34" charset="-122"/>
                </a:rPr>
                <a:t>Tier 1 supplier</a:t>
              </a:r>
              <a:endParaRPr lang="en-AU" altLang="zh-CN" sz="1050" dirty="0">
                <a:solidFill>
                  <a:schemeClr val="bg1"/>
                </a:solidFill>
                <a:ea typeface="微软雅黑" panose="020B0503020204020204" pitchFamily="34" charset="-122"/>
              </a:endParaRPr>
            </a:p>
          </p:txBody>
        </p:sp>
        <p:sp>
          <p:nvSpPr>
            <p:cNvPr id="13" name="矩形 12">
              <a:extLst>
                <a:ext uri="{FF2B5EF4-FFF2-40B4-BE49-F238E27FC236}">
                  <a16:creationId xmlns:a16="http://schemas.microsoft.com/office/drawing/2014/main" id="{6A538069-567D-47A3-8EF3-349CF3CC2EF5}"/>
                </a:ext>
              </a:extLst>
            </p:cNvPr>
            <p:cNvSpPr/>
            <p:nvPr/>
          </p:nvSpPr>
          <p:spPr>
            <a:xfrm>
              <a:off x="5763998" y="1007617"/>
              <a:ext cx="998991" cy="253916"/>
            </a:xfrm>
            <a:prstGeom prst="rect">
              <a:avLst/>
            </a:prstGeom>
          </p:spPr>
          <p:txBody>
            <a:bodyPr wrap="none">
              <a:spAutoFit/>
            </a:bodyPr>
            <a:lstStyle/>
            <a:p>
              <a:pPr algn="ctr"/>
              <a:r>
                <a:rPr lang="en-US" altLang="zh-CN" sz="1050" dirty="0">
                  <a:solidFill>
                    <a:schemeClr val="bg1"/>
                  </a:solidFill>
                  <a:ea typeface="微软雅黑" panose="020B0503020204020204" pitchFamily="34" charset="-122"/>
                </a:rPr>
                <a:t>Tier 2 supplier</a:t>
              </a:r>
              <a:endParaRPr lang="en-AU" altLang="zh-CN" sz="1050" dirty="0">
                <a:solidFill>
                  <a:schemeClr val="bg1"/>
                </a:solidFill>
                <a:ea typeface="微软雅黑" panose="020B0503020204020204" pitchFamily="34" charset="-122"/>
              </a:endParaRPr>
            </a:p>
          </p:txBody>
        </p:sp>
        <p:sp>
          <p:nvSpPr>
            <p:cNvPr id="14" name="矩形 13">
              <a:extLst>
                <a:ext uri="{FF2B5EF4-FFF2-40B4-BE49-F238E27FC236}">
                  <a16:creationId xmlns:a16="http://schemas.microsoft.com/office/drawing/2014/main" id="{B4EA1451-9478-40B1-9F13-43C0F0EC8AAC}"/>
                </a:ext>
              </a:extLst>
            </p:cNvPr>
            <p:cNvSpPr/>
            <p:nvPr/>
          </p:nvSpPr>
          <p:spPr>
            <a:xfrm>
              <a:off x="8101333" y="999923"/>
              <a:ext cx="851515" cy="261610"/>
            </a:xfrm>
            <a:prstGeom prst="rect">
              <a:avLst/>
            </a:prstGeom>
          </p:spPr>
          <p:txBody>
            <a:bodyPr wrap="none">
              <a:spAutoFit/>
            </a:bodyPr>
            <a:lstStyle/>
            <a:p>
              <a:pPr algn="ctr"/>
              <a:r>
                <a:rPr lang="en-US" altLang="zh-CN" sz="1050" dirty="0">
                  <a:solidFill>
                    <a:schemeClr val="bg1"/>
                  </a:solidFill>
                  <a:ea typeface="等线" panose="02010600030101010101" pitchFamily="2" charset="-122"/>
                </a:rPr>
                <a:t>HSBC Bank</a:t>
              </a:r>
              <a:endParaRPr lang="en-AU" sz="1050" dirty="0">
                <a:solidFill>
                  <a:schemeClr val="bg1"/>
                </a:solidFill>
                <a:ea typeface="等线" panose="02010600030101010101" pitchFamily="2" charset="-122"/>
              </a:endParaRPr>
            </a:p>
          </p:txBody>
        </p:sp>
      </p:grpSp>
    </p:spTree>
    <p:extLst>
      <p:ext uri="{BB962C8B-B14F-4D97-AF65-F5344CB8AC3E}">
        <p14:creationId xmlns:p14="http://schemas.microsoft.com/office/powerpoint/2010/main" val="1485868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22341BDA-4C6C-4774-87C5-09F45891F5B4}"/>
              </a:ext>
            </a:extLst>
          </p:cNvPr>
          <p:cNvSpPr/>
          <p:nvPr/>
        </p:nvSpPr>
        <p:spPr>
          <a:xfrm>
            <a:off x="654998" y="1125415"/>
            <a:ext cx="10485822" cy="52894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b="1" dirty="0">
                <a:solidFill>
                  <a:schemeClr val="tx1"/>
                </a:solidFill>
              </a:rPr>
              <a:t>Incremental 1 should cover all the cross border business. There will be some abroad anchor buyers or suppliers. It will impact the multiple language support and multiple currency transactions.</a:t>
            </a:r>
          </a:p>
        </p:txBody>
      </p:sp>
      <p:sp>
        <p:nvSpPr>
          <p:cNvPr id="3" name="文本框 2"/>
          <p:cNvSpPr txBox="1"/>
          <p:nvPr/>
        </p:nvSpPr>
        <p:spPr>
          <a:xfrm>
            <a:off x="283596" y="292730"/>
            <a:ext cx="9521586" cy="400110"/>
          </a:xfrm>
          <a:prstGeom prst="rect">
            <a:avLst/>
          </a:prstGeom>
          <a:noFill/>
        </p:spPr>
        <p:txBody>
          <a:bodyPr wrap="square" rtlCol="0">
            <a:spAutoFit/>
          </a:bodyPr>
          <a:lstStyle/>
          <a:p>
            <a:r>
              <a:rPr lang="en-US" altLang="zh-CN" sz="2000" b="1" dirty="0"/>
              <a:t>Incremental 1</a:t>
            </a:r>
            <a:r>
              <a:rPr lang="en-AU" altLang="zh-CN" sz="2000" b="1" dirty="0"/>
              <a:t> </a:t>
            </a:r>
            <a:r>
              <a:rPr lang="en-US" sz="2000" b="1" dirty="0"/>
              <a:t>Core F</a:t>
            </a:r>
            <a:r>
              <a:rPr lang="en-US" altLang="zh-CN" sz="2000" b="1" dirty="0"/>
              <a:t>unctions Description</a:t>
            </a:r>
            <a:endParaRPr lang="en-AU" altLang="zh-CN" sz="2000" b="1" dirty="0"/>
          </a:p>
        </p:txBody>
      </p:sp>
      <p:sp>
        <p:nvSpPr>
          <p:cNvPr id="4" name="矩形 3">
            <a:extLst>
              <a:ext uri="{FF2B5EF4-FFF2-40B4-BE49-F238E27FC236}">
                <a16:creationId xmlns:a16="http://schemas.microsoft.com/office/drawing/2014/main" id="{4326C64A-3426-42F9-A4A8-F2ACE829857C}"/>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ooter Placeholder 7">
            <a:extLst>
              <a:ext uri="{FF2B5EF4-FFF2-40B4-BE49-F238E27FC236}">
                <a16:creationId xmlns:a16="http://schemas.microsoft.com/office/drawing/2014/main" id="{847B8831-3D14-44C1-8D35-9008AE40ACD6}"/>
              </a:ext>
            </a:extLst>
          </p:cNvPr>
          <p:cNvSpPr txBox="1">
            <a:spLocks/>
          </p:cNvSpPr>
          <p:nvPr/>
        </p:nvSpPr>
        <p:spPr>
          <a:xfrm>
            <a:off x="11140820" y="6467967"/>
            <a:ext cx="902663" cy="18697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INTERNAL</a:t>
            </a:r>
          </a:p>
        </p:txBody>
      </p:sp>
      <p:grpSp>
        <p:nvGrpSpPr>
          <p:cNvPr id="8" name="组合 7">
            <a:extLst>
              <a:ext uri="{FF2B5EF4-FFF2-40B4-BE49-F238E27FC236}">
                <a16:creationId xmlns:a16="http://schemas.microsoft.com/office/drawing/2014/main" id="{828165A2-989D-48BD-B901-6377D82E34B2}"/>
              </a:ext>
            </a:extLst>
          </p:cNvPr>
          <p:cNvGrpSpPr/>
          <p:nvPr/>
        </p:nvGrpSpPr>
        <p:grpSpPr>
          <a:xfrm>
            <a:off x="985165" y="2004987"/>
            <a:ext cx="10000335" cy="494494"/>
            <a:chOff x="985165" y="1906517"/>
            <a:chExt cx="10000335" cy="573804"/>
          </a:xfrm>
        </p:grpSpPr>
        <p:sp>
          <p:nvSpPr>
            <p:cNvPr id="9" name="矩形: 圆角 80">
              <a:extLst>
                <a:ext uri="{FF2B5EF4-FFF2-40B4-BE49-F238E27FC236}">
                  <a16:creationId xmlns:a16="http://schemas.microsoft.com/office/drawing/2014/main" id="{B10CE861-45C3-49F7-BA35-5B1353DFC70D}"/>
                </a:ext>
              </a:extLst>
            </p:cNvPr>
            <p:cNvSpPr/>
            <p:nvPr/>
          </p:nvSpPr>
          <p:spPr>
            <a:xfrm>
              <a:off x="985165" y="1906517"/>
              <a:ext cx="1715448" cy="57380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400" b="1" dirty="0">
                  <a:solidFill>
                    <a:schemeClr val="bg1"/>
                  </a:solidFill>
                  <a:latin typeface="Calibri" panose="020F0502020204030204" pitchFamily="34" charset="0"/>
                  <a:cs typeface="Calibri" panose="020F0502020204030204" pitchFamily="34" charset="0"/>
                </a:rPr>
                <a:t>Add Supplier Whitelist</a:t>
              </a:r>
            </a:p>
          </p:txBody>
        </p:sp>
        <p:sp>
          <p:nvSpPr>
            <p:cNvPr id="10" name="矩形 9">
              <a:extLst>
                <a:ext uri="{FF2B5EF4-FFF2-40B4-BE49-F238E27FC236}">
                  <a16:creationId xmlns:a16="http://schemas.microsoft.com/office/drawing/2014/main" id="{76A3CC38-A17A-411F-B5E5-00CD8C58BA79}"/>
                </a:ext>
              </a:extLst>
            </p:cNvPr>
            <p:cNvSpPr/>
            <p:nvPr/>
          </p:nvSpPr>
          <p:spPr>
            <a:xfrm>
              <a:off x="2913294" y="1952053"/>
              <a:ext cx="8072206" cy="5102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User could add some suppliers in the whitelist based on the historical trade.</a:t>
              </a:r>
            </a:p>
          </p:txBody>
        </p:sp>
        <p:sp>
          <p:nvSpPr>
            <p:cNvPr id="11" name="箭头: 右 11">
              <a:extLst>
                <a:ext uri="{FF2B5EF4-FFF2-40B4-BE49-F238E27FC236}">
                  <a16:creationId xmlns:a16="http://schemas.microsoft.com/office/drawing/2014/main" id="{E5EA2246-CC43-4949-BED9-EC11654E0FCD}"/>
                </a:ext>
              </a:extLst>
            </p:cNvPr>
            <p:cNvSpPr/>
            <p:nvPr/>
          </p:nvSpPr>
          <p:spPr>
            <a:xfrm>
              <a:off x="2693455" y="1981035"/>
              <a:ext cx="351692" cy="439682"/>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8" name="组合 17">
            <a:extLst>
              <a:ext uri="{FF2B5EF4-FFF2-40B4-BE49-F238E27FC236}">
                <a16:creationId xmlns:a16="http://schemas.microsoft.com/office/drawing/2014/main" id="{107535DF-0C4B-458F-BE05-79F23DFE7A13}"/>
              </a:ext>
            </a:extLst>
          </p:cNvPr>
          <p:cNvGrpSpPr/>
          <p:nvPr/>
        </p:nvGrpSpPr>
        <p:grpSpPr>
          <a:xfrm>
            <a:off x="985165" y="2721838"/>
            <a:ext cx="10000335" cy="478249"/>
            <a:chOff x="985165" y="2465298"/>
            <a:chExt cx="10000335" cy="745390"/>
          </a:xfrm>
        </p:grpSpPr>
        <p:sp>
          <p:nvSpPr>
            <p:cNvPr id="19" name="矩形: 圆角 56">
              <a:extLst>
                <a:ext uri="{FF2B5EF4-FFF2-40B4-BE49-F238E27FC236}">
                  <a16:creationId xmlns:a16="http://schemas.microsoft.com/office/drawing/2014/main" id="{D4503C81-1B83-4981-BF9D-A2E0DE848221}"/>
                </a:ext>
              </a:extLst>
            </p:cNvPr>
            <p:cNvSpPr/>
            <p:nvPr/>
          </p:nvSpPr>
          <p:spPr>
            <a:xfrm>
              <a:off x="985165" y="2465298"/>
              <a:ext cx="1715448" cy="74539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400" b="1" dirty="0">
                  <a:solidFill>
                    <a:schemeClr val="bg1"/>
                  </a:solidFill>
                  <a:latin typeface="Calibri" panose="020F0502020204030204" pitchFamily="34" charset="0"/>
                  <a:cs typeface="Calibri" panose="020F0502020204030204" pitchFamily="34" charset="0"/>
                </a:rPr>
                <a:t>Configure Contract Template</a:t>
              </a:r>
            </a:p>
          </p:txBody>
        </p:sp>
        <p:sp>
          <p:nvSpPr>
            <p:cNvPr id="20" name="矩形 19">
              <a:extLst>
                <a:ext uri="{FF2B5EF4-FFF2-40B4-BE49-F238E27FC236}">
                  <a16:creationId xmlns:a16="http://schemas.microsoft.com/office/drawing/2014/main" id="{C18EB365-5A41-4B21-8D34-B2E20978B0FE}"/>
                </a:ext>
              </a:extLst>
            </p:cNvPr>
            <p:cNvSpPr/>
            <p:nvPr/>
          </p:nvSpPr>
          <p:spPr>
            <a:xfrm>
              <a:off x="2913294" y="2537657"/>
              <a:ext cx="8072206" cy="6282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Anchor buyer or participant bank could configure the contract template.</a:t>
              </a:r>
            </a:p>
          </p:txBody>
        </p:sp>
        <p:sp>
          <p:nvSpPr>
            <p:cNvPr id="21" name="箭头: 右 11">
              <a:extLst>
                <a:ext uri="{FF2B5EF4-FFF2-40B4-BE49-F238E27FC236}">
                  <a16:creationId xmlns:a16="http://schemas.microsoft.com/office/drawing/2014/main" id="{3E0E8CE0-C55A-4B9F-B16B-36A0CD2D1982}"/>
                </a:ext>
              </a:extLst>
            </p:cNvPr>
            <p:cNvSpPr/>
            <p:nvPr/>
          </p:nvSpPr>
          <p:spPr>
            <a:xfrm>
              <a:off x="2693455" y="2562825"/>
              <a:ext cx="351692" cy="53266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2" name="组合 1">
            <a:extLst>
              <a:ext uri="{FF2B5EF4-FFF2-40B4-BE49-F238E27FC236}">
                <a16:creationId xmlns:a16="http://schemas.microsoft.com/office/drawing/2014/main" id="{FC3521FC-B28F-4FE4-8E44-FBBC4A364719}"/>
              </a:ext>
            </a:extLst>
          </p:cNvPr>
          <p:cNvGrpSpPr/>
          <p:nvPr/>
        </p:nvGrpSpPr>
        <p:grpSpPr>
          <a:xfrm>
            <a:off x="985165" y="3904786"/>
            <a:ext cx="10000335" cy="1030338"/>
            <a:chOff x="985165" y="2985993"/>
            <a:chExt cx="10000335" cy="1030338"/>
          </a:xfrm>
        </p:grpSpPr>
        <p:sp>
          <p:nvSpPr>
            <p:cNvPr id="28" name="矩形: 圆角 82">
              <a:extLst>
                <a:ext uri="{FF2B5EF4-FFF2-40B4-BE49-F238E27FC236}">
                  <a16:creationId xmlns:a16="http://schemas.microsoft.com/office/drawing/2014/main" id="{7CE02E6D-3298-4850-876E-BCF13358C658}"/>
                </a:ext>
              </a:extLst>
            </p:cNvPr>
            <p:cNvSpPr/>
            <p:nvPr/>
          </p:nvSpPr>
          <p:spPr>
            <a:xfrm>
              <a:off x="985165" y="2985993"/>
              <a:ext cx="1715448" cy="1030338"/>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400" b="1" dirty="0">
                  <a:solidFill>
                    <a:schemeClr val="bg1"/>
                  </a:solidFill>
                  <a:latin typeface="Calibri" panose="020F0502020204030204" pitchFamily="34" charset="0"/>
                  <a:cs typeface="Calibri" panose="020F0502020204030204" pitchFamily="34" charset="0"/>
                </a:rPr>
                <a:t>Support foreign exchange service</a:t>
              </a:r>
            </a:p>
            <a:p>
              <a:pPr algn="ctr"/>
              <a:r>
                <a:rPr lang="en-AU" altLang="zh-CN" sz="1400" b="1" dirty="0">
                  <a:solidFill>
                    <a:schemeClr val="bg1"/>
                  </a:solidFill>
                  <a:latin typeface="Calibri" panose="020F0502020204030204" pitchFamily="34" charset="0"/>
                  <a:cs typeface="Calibri" panose="020F0502020204030204" pitchFamily="34" charset="0"/>
                </a:rPr>
                <a:t>&amp;</a:t>
              </a:r>
            </a:p>
            <a:p>
              <a:pPr algn="ctr"/>
              <a:r>
                <a:rPr lang="en-AU" altLang="zh-CN" sz="1400" b="1" dirty="0">
                  <a:solidFill>
                    <a:schemeClr val="bg1"/>
                  </a:solidFill>
                  <a:latin typeface="Calibri" panose="020F0502020204030204" pitchFamily="34" charset="0"/>
                  <a:cs typeface="Calibri" panose="020F0502020204030204" pitchFamily="34" charset="0"/>
                </a:rPr>
                <a:t>Cross Border Business</a:t>
              </a:r>
            </a:p>
          </p:txBody>
        </p:sp>
        <p:sp>
          <p:nvSpPr>
            <p:cNvPr id="29" name="矩形 28">
              <a:extLst>
                <a:ext uri="{FF2B5EF4-FFF2-40B4-BE49-F238E27FC236}">
                  <a16:creationId xmlns:a16="http://schemas.microsoft.com/office/drawing/2014/main" id="{34B14E31-63D8-4F93-83E1-0D18C39BD626}"/>
                </a:ext>
              </a:extLst>
            </p:cNvPr>
            <p:cNvSpPr/>
            <p:nvPr/>
          </p:nvSpPr>
          <p:spPr>
            <a:xfrm>
              <a:off x="2913294" y="2985993"/>
              <a:ext cx="8072206" cy="1030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Due to incremental 1 will support cross border business. The business scenario should include the foreign exchange service</a:t>
              </a:r>
            </a:p>
          </p:txBody>
        </p:sp>
        <p:sp>
          <p:nvSpPr>
            <p:cNvPr id="30" name="箭头: 右 11">
              <a:extLst>
                <a:ext uri="{FF2B5EF4-FFF2-40B4-BE49-F238E27FC236}">
                  <a16:creationId xmlns:a16="http://schemas.microsoft.com/office/drawing/2014/main" id="{B24FDA39-B042-4AD3-A857-AC4BAB7F9928}"/>
                </a:ext>
              </a:extLst>
            </p:cNvPr>
            <p:cNvSpPr/>
            <p:nvPr/>
          </p:nvSpPr>
          <p:spPr>
            <a:xfrm>
              <a:off x="2700599" y="3234377"/>
              <a:ext cx="344548" cy="420916"/>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43" name="组合 42">
            <a:extLst>
              <a:ext uri="{FF2B5EF4-FFF2-40B4-BE49-F238E27FC236}">
                <a16:creationId xmlns:a16="http://schemas.microsoft.com/office/drawing/2014/main" id="{92DB8F2D-3447-4A87-BC26-EE7D7B75F8A4}"/>
              </a:ext>
            </a:extLst>
          </p:cNvPr>
          <p:cNvGrpSpPr/>
          <p:nvPr/>
        </p:nvGrpSpPr>
        <p:grpSpPr>
          <a:xfrm>
            <a:off x="985165" y="5728945"/>
            <a:ext cx="10000335" cy="607323"/>
            <a:chOff x="985165" y="3213099"/>
            <a:chExt cx="10000335" cy="607323"/>
          </a:xfrm>
        </p:grpSpPr>
        <p:sp>
          <p:nvSpPr>
            <p:cNvPr id="44" name="矩形: 圆角 82">
              <a:extLst>
                <a:ext uri="{FF2B5EF4-FFF2-40B4-BE49-F238E27FC236}">
                  <a16:creationId xmlns:a16="http://schemas.microsoft.com/office/drawing/2014/main" id="{052CAA89-081F-4752-A214-AD4FC47F48B0}"/>
                </a:ext>
              </a:extLst>
            </p:cNvPr>
            <p:cNvSpPr/>
            <p:nvPr/>
          </p:nvSpPr>
          <p:spPr>
            <a:xfrm>
              <a:off x="985165" y="3213099"/>
              <a:ext cx="1715448" cy="607323"/>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Calibri" panose="020F0502020204030204" pitchFamily="34" charset="0"/>
                  <a:cs typeface="Calibri" panose="020F0502020204030204" pitchFamily="34" charset="0"/>
                </a:rPr>
                <a:t>Multiple language</a:t>
              </a:r>
              <a:br>
                <a:rPr lang="en-US" altLang="zh-CN" sz="1400" b="1" dirty="0">
                  <a:solidFill>
                    <a:schemeClr val="bg1"/>
                  </a:solidFill>
                  <a:latin typeface="Calibri" panose="020F0502020204030204" pitchFamily="34" charset="0"/>
                  <a:cs typeface="Calibri" panose="020F0502020204030204" pitchFamily="34" charset="0"/>
                </a:rPr>
              </a:br>
              <a:r>
                <a:rPr lang="en-US" altLang="zh-CN" sz="1400" b="1" dirty="0">
                  <a:solidFill>
                    <a:schemeClr val="bg1"/>
                  </a:solidFill>
                  <a:latin typeface="Calibri" panose="020F0502020204030204" pitchFamily="34" charset="0"/>
                  <a:cs typeface="Calibri" panose="020F0502020204030204" pitchFamily="34" charset="0"/>
                </a:rPr>
                <a:t>support</a:t>
              </a:r>
            </a:p>
          </p:txBody>
        </p:sp>
        <p:sp>
          <p:nvSpPr>
            <p:cNvPr id="45" name="矩形 44">
              <a:extLst>
                <a:ext uri="{FF2B5EF4-FFF2-40B4-BE49-F238E27FC236}">
                  <a16:creationId xmlns:a16="http://schemas.microsoft.com/office/drawing/2014/main" id="{AFE8D40F-E21B-4BD8-9873-38C81EC4A876}"/>
                </a:ext>
              </a:extLst>
            </p:cNvPr>
            <p:cNvSpPr/>
            <p:nvPr/>
          </p:nvSpPr>
          <p:spPr>
            <a:xfrm>
              <a:off x="2913294" y="3213099"/>
              <a:ext cx="8072206" cy="6073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Due to incremental 1 will support cross border business. The multiple tiers supply chain finance will support multiple language.</a:t>
              </a:r>
            </a:p>
          </p:txBody>
        </p:sp>
        <p:sp>
          <p:nvSpPr>
            <p:cNvPr id="46" name="箭头: 右 11">
              <a:extLst>
                <a:ext uri="{FF2B5EF4-FFF2-40B4-BE49-F238E27FC236}">
                  <a16:creationId xmlns:a16="http://schemas.microsoft.com/office/drawing/2014/main" id="{8C5B91BC-1729-4814-B4FB-A90C667B3D23}"/>
                </a:ext>
              </a:extLst>
            </p:cNvPr>
            <p:cNvSpPr/>
            <p:nvPr/>
          </p:nvSpPr>
          <p:spPr>
            <a:xfrm>
              <a:off x="2700599" y="3319235"/>
              <a:ext cx="344548" cy="420916"/>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47" name="组合 46">
            <a:extLst>
              <a:ext uri="{FF2B5EF4-FFF2-40B4-BE49-F238E27FC236}">
                <a16:creationId xmlns:a16="http://schemas.microsoft.com/office/drawing/2014/main" id="{F51FAFE9-291D-4D2E-AF68-AF0C204C8AB3}"/>
              </a:ext>
            </a:extLst>
          </p:cNvPr>
          <p:cNvGrpSpPr/>
          <p:nvPr/>
        </p:nvGrpSpPr>
        <p:grpSpPr>
          <a:xfrm>
            <a:off x="985165" y="5044423"/>
            <a:ext cx="10000335" cy="607323"/>
            <a:chOff x="985165" y="3213099"/>
            <a:chExt cx="10000335" cy="607323"/>
          </a:xfrm>
        </p:grpSpPr>
        <p:sp>
          <p:nvSpPr>
            <p:cNvPr id="48" name="矩形: 圆角 82">
              <a:extLst>
                <a:ext uri="{FF2B5EF4-FFF2-40B4-BE49-F238E27FC236}">
                  <a16:creationId xmlns:a16="http://schemas.microsoft.com/office/drawing/2014/main" id="{75447E24-2F29-4976-86BB-279503603A2E}"/>
                </a:ext>
              </a:extLst>
            </p:cNvPr>
            <p:cNvSpPr/>
            <p:nvPr/>
          </p:nvSpPr>
          <p:spPr>
            <a:xfrm>
              <a:off x="985165" y="3213099"/>
              <a:ext cx="1715448" cy="607323"/>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Calibri" panose="020F0502020204030204" pitchFamily="34" charset="0"/>
                  <a:cs typeface="Calibri" panose="020F0502020204030204" pitchFamily="34" charset="0"/>
                </a:rPr>
                <a:t>Dynamic Discounting</a:t>
              </a:r>
            </a:p>
          </p:txBody>
        </p:sp>
        <p:sp>
          <p:nvSpPr>
            <p:cNvPr id="49" name="矩形 48">
              <a:extLst>
                <a:ext uri="{FF2B5EF4-FFF2-40B4-BE49-F238E27FC236}">
                  <a16:creationId xmlns:a16="http://schemas.microsoft.com/office/drawing/2014/main" id="{B36E84EF-4364-41D0-924A-80DDDC31528C}"/>
                </a:ext>
              </a:extLst>
            </p:cNvPr>
            <p:cNvSpPr/>
            <p:nvPr/>
          </p:nvSpPr>
          <p:spPr>
            <a:xfrm>
              <a:off x="2913294" y="3213099"/>
              <a:ext cx="8072206" cy="6073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Anchor buyer could funding in advance with a fee. </a:t>
              </a:r>
            </a:p>
          </p:txBody>
        </p:sp>
        <p:sp>
          <p:nvSpPr>
            <p:cNvPr id="50" name="箭头: 右 11">
              <a:extLst>
                <a:ext uri="{FF2B5EF4-FFF2-40B4-BE49-F238E27FC236}">
                  <a16:creationId xmlns:a16="http://schemas.microsoft.com/office/drawing/2014/main" id="{5EA3DBC5-65C5-431F-815E-931D420093D8}"/>
                </a:ext>
              </a:extLst>
            </p:cNvPr>
            <p:cNvSpPr/>
            <p:nvPr/>
          </p:nvSpPr>
          <p:spPr>
            <a:xfrm>
              <a:off x="2700599" y="3319235"/>
              <a:ext cx="344548" cy="420916"/>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51" name="组合 50">
            <a:extLst>
              <a:ext uri="{FF2B5EF4-FFF2-40B4-BE49-F238E27FC236}">
                <a16:creationId xmlns:a16="http://schemas.microsoft.com/office/drawing/2014/main" id="{D11CA7BA-A50A-48E7-B8F8-1F0655243F56}"/>
              </a:ext>
            </a:extLst>
          </p:cNvPr>
          <p:cNvGrpSpPr/>
          <p:nvPr/>
        </p:nvGrpSpPr>
        <p:grpSpPr>
          <a:xfrm>
            <a:off x="982819" y="3324406"/>
            <a:ext cx="10000335" cy="482470"/>
            <a:chOff x="985165" y="2465298"/>
            <a:chExt cx="10000335" cy="751969"/>
          </a:xfrm>
        </p:grpSpPr>
        <p:sp>
          <p:nvSpPr>
            <p:cNvPr id="52" name="矩形: 圆角 56">
              <a:extLst>
                <a:ext uri="{FF2B5EF4-FFF2-40B4-BE49-F238E27FC236}">
                  <a16:creationId xmlns:a16="http://schemas.microsoft.com/office/drawing/2014/main" id="{1023D39C-9978-4DE6-B73B-C62ECA42652B}"/>
                </a:ext>
              </a:extLst>
            </p:cNvPr>
            <p:cNvSpPr/>
            <p:nvPr/>
          </p:nvSpPr>
          <p:spPr>
            <a:xfrm>
              <a:off x="985165" y="2465298"/>
              <a:ext cx="1715448" cy="74539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400" b="1" dirty="0">
                  <a:solidFill>
                    <a:schemeClr val="bg1"/>
                  </a:solidFill>
                  <a:latin typeface="Calibri" panose="020F0502020204030204" pitchFamily="34" charset="0"/>
                  <a:cs typeface="Calibri" panose="020F0502020204030204" pitchFamily="34" charset="0"/>
                </a:rPr>
                <a:t>Configure Prioritized Funder</a:t>
              </a:r>
            </a:p>
          </p:txBody>
        </p:sp>
        <p:sp>
          <p:nvSpPr>
            <p:cNvPr id="53" name="矩形 52">
              <a:extLst>
                <a:ext uri="{FF2B5EF4-FFF2-40B4-BE49-F238E27FC236}">
                  <a16:creationId xmlns:a16="http://schemas.microsoft.com/office/drawing/2014/main" id="{9C58799F-A42C-4862-A100-CE318AF68431}"/>
                </a:ext>
              </a:extLst>
            </p:cNvPr>
            <p:cNvSpPr/>
            <p:nvPr/>
          </p:nvSpPr>
          <p:spPr>
            <a:xfrm>
              <a:off x="2913294" y="2471877"/>
              <a:ext cx="8072206" cy="745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Currently we only have single funder, HSBC. Considering the future business scenarios with multiple funders, the prioritized funder could be configured.</a:t>
              </a:r>
            </a:p>
          </p:txBody>
        </p:sp>
        <p:sp>
          <p:nvSpPr>
            <p:cNvPr id="54" name="箭头: 右 11">
              <a:extLst>
                <a:ext uri="{FF2B5EF4-FFF2-40B4-BE49-F238E27FC236}">
                  <a16:creationId xmlns:a16="http://schemas.microsoft.com/office/drawing/2014/main" id="{62DD1A1A-C499-4989-BC31-866C1DB7241B}"/>
                </a:ext>
              </a:extLst>
            </p:cNvPr>
            <p:cNvSpPr/>
            <p:nvPr/>
          </p:nvSpPr>
          <p:spPr>
            <a:xfrm>
              <a:off x="2693455" y="2562825"/>
              <a:ext cx="351692" cy="53266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Tree>
    <p:extLst>
      <p:ext uri="{BB962C8B-B14F-4D97-AF65-F5344CB8AC3E}">
        <p14:creationId xmlns:p14="http://schemas.microsoft.com/office/powerpoint/2010/main" val="72342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rcRect l="16790" r="64079"/>
          <a:stretch>
            <a:fillRect/>
          </a:stretch>
        </p:blipFill>
        <p:spPr>
          <a:xfrm>
            <a:off x="10216661" y="1"/>
            <a:ext cx="1975339" cy="6857998"/>
          </a:xfrm>
          <a:custGeom>
            <a:avLst/>
            <a:gdLst>
              <a:gd name="connsiteX0" fmla="*/ 1967395 w 1975339"/>
              <a:gd name="connsiteY0" fmla="*/ 0 h 6857998"/>
              <a:gd name="connsiteX1" fmla="*/ 1975339 w 1975339"/>
              <a:gd name="connsiteY1" fmla="*/ 0 h 6857998"/>
              <a:gd name="connsiteX2" fmla="*/ 1975339 w 1975339"/>
              <a:gd name="connsiteY2" fmla="*/ 1960519 h 6857998"/>
              <a:gd name="connsiteX3" fmla="*/ 1914820 w 1975339"/>
              <a:gd name="connsiteY3" fmla="*/ 2041450 h 6857998"/>
              <a:gd name="connsiteX4" fmla="*/ 1490982 w 1975339"/>
              <a:gd name="connsiteY4" fmla="*/ 3429000 h 6857998"/>
              <a:gd name="connsiteX5" fmla="*/ 1914820 w 1975339"/>
              <a:gd name="connsiteY5" fmla="*/ 4816551 h 6857998"/>
              <a:gd name="connsiteX6" fmla="*/ 1975339 w 1975339"/>
              <a:gd name="connsiteY6" fmla="*/ 4897482 h 6857998"/>
              <a:gd name="connsiteX7" fmla="*/ 1975339 w 1975339"/>
              <a:gd name="connsiteY7" fmla="*/ 6857998 h 6857998"/>
              <a:gd name="connsiteX8" fmla="*/ 1967391 w 1975339"/>
              <a:gd name="connsiteY8" fmla="*/ 6857998 h 6857998"/>
              <a:gd name="connsiteX9" fmla="*/ 1912709 w 1975339"/>
              <a:gd name="connsiteY9" fmla="*/ 6826557 h 6857998"/>
              <a:gd name="connsiteX10" fmla="*/ 0 w 1975339"/>
              <a:gd name="connsiteY10" fmla="*/ 3429000 h 6857998"/>
              <a:gd name="connsiteX11" fmla="*/ 1912709 w 1975339"/>
              <a:gd name="connsiteY11" fmla="*/ 3144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75339" h="6857998">
                <a:moveTo>
                  <a:pt x="1967395" y="0"/>
                </a:moveTo>
                <a:lnTo>
                  <a:pt x="1975339" y="0"/>
                </a:lnTo>
                <a:lnTo>
                  <a:pt x="1975339" y="1960519"/>
                </a:lnTo>
                <a:lnTo>
                  <a:pt x="1914820" y="2041450"/>
                </a:lnTo>
                <a:cubicBezTo>
                  <a:pt x="1647231" y="2437534"/>
                  <a:pt x="1490982" y="2915020"/>
                  <a:pt x="1490982" y="3429000"/>
                </a:cubicBezTo>
                <a:cubicBezTo>
                  <a:pt x="1490982" y="3942980"/>
                  <a:pt x="1647231" y="4420466"/>
                  <a:pt x="1914820" y="4816551"/>
                </a:cubicBezTo>
                <a:lnTo>
                  <a:pt x="1975339" y="4897482"/>
                </a:lnTo>
                <a:lnTo>
                  <a:pt x="1975339" y="6857998"/>
                </a:lnTo>
                <a:lnTo>
                  <a:pt x="1967391" y="6857998"/>
                </a:lnTo>
                <a:lnTo>
                  <a:pt x="1912709" y="6826557"/>
                </a:lnTo>
                <a:cubicBezTo>
                  <a:pt x="765995" y="6129796"/>
                  <a:pt x="0" y="4868852"/>
                  <a:pt x="0" y="3429000"/>
                </a:cubicBezTo>
                <a:cubicBezTo>
                  <a:pt x="0" y="1989148"/>
                  <a:pt x="765995" y="728204"/>
                  <a:pt x="1912709" y="31444"/>
                </a:cubicBezTo>
                <a:close/>
              </a:path>
            </a:pathLst>
          </a:custGeom>
        </p:spPr>
      </p:pic>
      <p:sp>
        <p:nvSpPr>
          <p:cNvPr id="9" name="任意多边形: 形状 8"/>
          <p:cNvSpPr/>
          <p:nvPr/>
        </p:nvSpPr>
        <p:spPr>
          <a:xfrm>
            <a:off x="10216661" y="1"/>
            <a:ext cx="1975339" cy="6857999"/>
          </a:xfrm>
          <a:custGeom>
            <a:avLst/>
            <a:gdLst>
              <a:gd name="connsiteX0" fmla="*/ 1967395 w 1975339"/>
              <a:gd name="connsiteY0" fmla="*/ 0 h 6857999"/>
              <a:gd name="connsiteX1" fmla="*/ 1975339 w 1975339"/>
              <a:gd name="connsiteY1" fmla="*/ 0 h 6857999"/>
              <a:gd name="connsiteX2" fmla="*/ 1975339 w 1975339"/>
              <a:gd name="connsiteY2" fmla="*/ 1960519 h 6857999"/>
              <a:gd name="connsiteX3" fmla="*/ 1914820 w 1975339"/>
              <a:gd name="connsiteY3" fmla="*/ 2041450 h 6857999"/>
              <a:gd name="connsiteX4" fmla="*/ 1490982 w 1975339"/>
              <a:gd name="connsiteY4" fmla="*/ 3429000 h 6857999"/>
              <a:gd name="connsiteX5" fmla="*/ 1914820 w 1975339"/>
              <a:gd name="connsiteY5" fmla="*/ 4816551 h 6857999"/>
              <a:gd name="connsiteX6" fmla="*/ 1975339 w 1975339"/>
              <a:gd name="connsiteY6" fmla="*/ 4897482 h 6857999"/>
              <a:gd name="connsiteX7" fmla="*/ 1975339 w 1975339"/>
              <a:gd name="connsiteY7" fmla="*/ 6857999 h 6857999"/>
              <a:gd name="connsiteX8" fmla="*/ 1967393 w 1975339"/>
              <a:gd name="connsiteY8" fmla="*/ 6857999 h 6857999"/>
              <a:gd name="connsiteX9" fmla="*/ 1912709 w 1975339"/>
              <a:gd name="connsiteY9" fmla="*/ 6826557 h 6857999"/>
              <a:gd name="connsiteX10" fmla="*/ 0 w 1975339"/>
              <a:gd name="connsiteY10" fmla="*/ 3429000 h 6857999"/>
              <a:gd name="connsiteX11" fmla="*/ 1912709 w 1975339"/>
              <a:gd name="connsiteY11" fmla="*/ 3144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75339" h="6857999">
                <a:moveTo>
                  <a:pt x="1967395" y="0"/>
                </a:moveTo>
                <a:lnTo>
                  <a:pt x="1975339" y="0"/>
                </a:lnTo>
                <a:lnTo>
                  <a:pt x="1975339" y="1960519"/>
                </a:lnTo>
                <a:lnTo>
                  <a:pt x="1914820" y="2041450"/>
                </a:lnTo>
                <a:cubicBezTo>
                  <a:pt x="1647231" y="2437534"/>
                  <a:pt x="1490982" y="2915020"/>
                  <a:pt x="1490982" y="3429000"/>
                </a:cubicBezTo>
                <a:cubicBezTo>
                  <a:pt x="1490982" y="3942980"/>
                  <a:pt x="1647231" y="4420466"/>
                  <a:pt x="1914820" y="4816551"/>
                </a:cubicBezTo>
                <a:lnTo>
                  <a:pt x="1975339" y="4897482"/>
                </a:lnTo>
                <a:lnTo>
                  <a:pt x="1975339" y="6857999"/>
                </a:lnTo>
                <a:lnTo>
                  <a:pt x="1967393" y="6857999"/>
                </a:lnTo>
                <a:lnTo>
                  <a:pt x="1912709" y="6826557"/>
                </a:lnTo>
                <a:cubicBezTo>
                  <a:pt x="765995" y="6129796"/>
                  <a:pt x="0" y="4868852"/>
                  <a:pt x="0" y="3429000"/>
                </a:cubicBezTo>
                <a:cubicBezTo>
                  <a:pt x="0" y="1989148"/>
                  <a:pt x="765995" y="728204"/>
                  <a:pt x="1912709" y="31444"/>
                </a:cubicBezTo>
                <a:close/>
              </a:path>
            </a:pathLst>
          </a:custGeom>
          <a:gradFill flip="none" rotWithShape="1">
            <a:gsLst>
              <a:gs pos="0">
                <a:srgbClr val="C00000"/>
              </a:gs>
              <a:gs pos="50000">
                <a:srgbClr val="C00000">
                  <a:alpha val="62000"/>
                </a:srgbClr>
              </a:gs>
              <a:gs pos="100000">
                <a:srgbClr val="C00000"/>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9491807" y="2564999"/>
            <a:ext cx="1728000" cy="172800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rcRect r="39874"/>
          <a:stretch>
            <a:fillRect/>
          </a:stretch>
        </p:blipFill>
        <p:spPr>
          <a:xfrm>
            <a:off x="0" y="1"/>
            <a:ext cx="6176981" cy="6857999"/>
          </a:xfrm>
          <a:custGeom>
            <a:avLst/>
            <a:gdLst>
              <a:gd name="connsiteX0" fmla="*/ 0 w 6176981"/>
              <a:gd name="connsiteY0" fmla="*/ 0 h 6857999"/>
              <a:gd name="connsiteX1" fmla="*/ 5144023 w 6176981"/>
              <a:gd name="connsiteY1" fmla="*/ 0 h 6857999"/>
              <a:gd name="connsiteX2" fmla="*/ 5277939 w 6176981"/>
              <a:gd name="connsiteY2" fmla="*/ 208889 h 6857999"/>
              <a:gd name="connsiteX3" fmla="*/ 6176981 w 6176981"/>
              <a:gd name="connsiteY3" fmla="*/ 3429000 h 6857999"/>
              <a:gd name="connsiteX4" fmla="*/ 5277939 w 6176981"/>
              <a:gd name="connsiteY4" fmla="*/ 6649111 h 6857999"/>
              <a:gd name="connsiteX5" fmla="*/ 5144023 w 6176981"/>
              <a:gd name="connsiteY5" fmla="*/ 6857999 h 6857999"/>
              <a:gd name="connsiteX6" fmla="*/ 0 w 6176981"/>
              <a:gd name="connsiteY6" fmla="*/ 6857999 h 6857999"/>
              <a:gd name="connsiteX7" fmla="*/ 0 w 6176981"/>
              <a:gd name="connsiteY7" fmla="*/ 6308165 h 6857999"/>
              <a:gd name="connsiteX8" fmla="*/ 115186 w 6176981"/>
              <a:gd name="connsiteY8" fmla="*/ 6305253 h 6857999"/>
              <a:gd name="connsiteX9" fmla="*/ 2846982 w 6176981"/>
              <a:gd name="connsiteY9" fmla="*/ 3429000 h 6857999"/>
              <a:gd name="connsiteX10" fmla="*/ 115186 w 6176981"/>
              <a:gd name="connsiteY10" fmla="*/ 552748 h 6857999"/>
              <a:gd name="connsiteX11" fmla="*/ 0 w 6176981"/>
              <a:gd name="connsiteY11" fmla="*/ 54983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76981" h="6857999">
                <a:moveTo>
                  <a:pt x="0" y="0"/>
                </a:moveTo>
                <a:lnTo>
                  <a:pt x="5144023" y="0"/>
                </a:lnTo>
                <a:lnTo>
                  <a:pt x="5277939" y="208889"/>
                </a:lnTo>
                <a:cubicBezTo>
                  <a:pt x="5848448" y="1147823"/>
                  <a:pt x="6176981" y="2250045"/>
                  <a:pt x="6176981" y="3429000"/>
                </a:cubicBezTo>
                <a:cubicBezTo>
                  <a:pt x="6176981" y="4607955"/>
                  <a:pt x="5848448" y="5710178"/>
                  <a:pt x="5277939" y="6649111"/>
                </a:cubicBezTo>
                <a:lnTo>
                  <a:pt x="5144023" y="6857999"/>
                </a:lnTo>
                <a:lnTo>
                  <a:pt x="0" y="6857999"/>
                </a:lnTo>
                <a:lnTo>
                  <a:pt x="0" y="6308165"/>
                </a:lnTo>
                <a:lnTo>
                  <a:pt x="115186" y="6305253"/>
                </a:lnTo>
                <a:cubicBezTo>
                  <a:pt x="1636892" y="6228117"/>
                  <a:pt x="2846982" y="4969875"/>
                  <a:pt x="2846982" y="3429000"/>
                </a:cubicBezTo>
                <a:cubicBezTo>
                  <a:pt x="2846982" y="1888126"/>
                  <a:pt x="1636892" y="629883"/>
                  <a:pt x="115186" y="552748"/>
                </a:cubicBezTo>
                <a:lnTo>
                  <a:pt x="0" y="549835"/>
                </a:lnTo>
                <a:close/>
              </a:path>
            </a:pathLst>
          </a:custGeom>
        </p:spPr>
      </p:pic>
      <p:sp>
        <p:nvSpPr>
          <p:cNvPr id="17" name="文本框 16"/>
          <p:cNvSpPr txBox="1"/>
          <p:nvPr/>
        </p:nvSpPr>
        <p:spPr>
          <a:xfrm>
            <a:off x="9410300" y="2828834"/>
            <a:ext cx="1727999" cy="1200329"/>
          </a:xfrm>
          <a:prstGeom prst="rect">
            <a:avLst/>
          </a:prstGeom>
          <a:noFill/>
        </p:spPr>
        <p:txBody>
          <a:bodyPr wrap="square" rtlCol="0">
            <a:spAutoFit/>
          </a:bodyPr>
          <a:lstStyle/>
          <a:p>
            <a:pPr algn="ctr"/>
            <a:r>
              <a:rPr lang="en-US" altLang="zh-CN" sz="7200" dirty="0">
                <a:solidFill>
                  <a:schemeClr val="bg1"/>
                </a:solidFill>
                <a:latin typeface="Bahnschrift SemiLight Condensed" panose="020B0502040204020203" pitchFamily="34" charset="0"/>
                <a:ea typeface="Adobe Gothic Std B" panose="020B0800000000000000" pitchFamily="34" charset="-128"/>
              </a:rPr>
              <a:t>1</a:t>
            </a:r>
            <a:endParaRPr lang="zh-CN" altLang="en-US" sz="7200" dirty="0">
              <a:solidFill>
                <a:schemeClr val="bg1"/>
              </a:solidFill>
              <a:latin typeface="Bahnschrift SemiLight Condensed" panose="020B0502040204020203" pitchFamily="34" charset="0"/>
            </a:endParaRPr>
          </a:p>
        </p:txBody>
      </p:sp>
      <p:sp>
        <p:nvSpPr>
          <p:cNvPr id="19" name="任意多边形: 形状 18"/>
          <p:cNvSpPr/>
          <p:nvPr/>
        </p:nvSpPr>
        <p:spPr>
          <a:xfrm flipH="1">
            <a:off x="0" y="0"/>
            <a:ext cx="6176981" cy="6858000"/>
          </a:xfrm>
          <a:custGeom>
            <a:avLst/>
            <a:gdLst>
              <a:gd name="connsiteX0" fmla="*/ 1032959 w 6176981"/>
              <a:gd name="connsiteY0" fmla="*/ 0 h 6858000"/>
              <a:gd name="connsiteX1" fmla="*/ 6176981 w 6176981"/>
              <a:gd name="connsiteY1" fmla="*/ 0 h 6858000"/>
              <a:gd name="connsiteX2" fmla="*/ 6176981 w 6176981"/>
              <a:gd name="connsiteY2" fmla="*/ 549836 h 6858000"/>
              <a:gd name="connsiteX3" fmla="*/ 6061795 w 6176981"/>
              <a:gd name="connsiteY3" fmla="*/ 552749 h 6858000"/>
              <a:gd name="connsiteX4" fmla="*/ 3329999 w 6176981"/>
              <a:gd name="connsiteY4" fmla="*/ 3429001 h 6858000"/>
              <a:gd name="connsiteX5" fmla="*/ 6061795 w 6176981"/>
              <a:gd name="connsiteY5" fmla="*/ 6305254 h 6858000"/>
              <a:gd name="connsiteX6" fmla="*/ 6176981 w 6176981"/>
              <a:gd name="connsiteY6" fmla="*/ 6308166 h 6858000"/>
              <a:gd name="connsiteX7" fmla="*/ 6176981 w 6176981"/>
              <a:gd name="connsiteY7" fmla="*/ 6858000 h 6858000"/>
              <a:gd name="connsiteX8" fmla="*/ 1032958 w 6176981"/>
              <a:gd name="connsiteY8" fmla="*/ 6858000 h 6858000"/>
              <a:gd name="connsiteX9" fmla="*/ 899042 w 6176981"/>
              <a:gd name="connsiteY9" fmla="*/ 6649112 h 6858000"/>
              <a:gd name="connsiteX10" fmla="*/ 0 w 6176981"/>
              <a:gd name="connsiteY10" fmla="*/ 3429001 h 6858000"/>
              <a:gd name="connsiteX11" fmla="*/ 899042 w 6176981"/>
              <a:gd name="connsiteY11" fmla="*/ 2088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76981" h="6858000">
                <a:moveTo>
                  <a:pt x="1032959" y="0"/>
                </a:moveTo>
                <a:lnTo>
                  <a:pt x="6176981" y="0"/>
                </a:lnTo>
                <a:lnTo>
                  <a:pt x="6176981" y="549836"/>
                </a:lnTo>
                <a:lnTo>
                  <a:pt x="6061795" y="552749"/>
                </a:lnTo>
                <a:cubicBezTo>
                  <a:pt x="4540089" y="629884"/>
                  <a:pt x="3329999" y="1888127"/>
                  <a:pt x="3329999" y="3429001"/>
                </a:cubicBezTo>
                <a:cubicBezTo>
                  <a:pt x="3329999" y="4969876"/>
                  <a:pt x="4540089" y="6228118"/>
                  <a:pt x="6061795" y="6305254"/>
                </a:cubicBezTo>
                <a:lnTo>
                  <a:pt x="6176981" y="6308166"/>
                </a:lnTo>
                <a:lnTo>
                  <a:pt x="6176981" y="6858000"/>
                </a:lnTo>
                <a:lnTo>
                  <a:pt x="1032958" y="6858000"/>
                </a:lnTo>
                <a:lnTo>
                  <a:pt x="899042" y="6649112"/>
                </a:lnTo>
                <a:cubicBezTo>
                  <a:pt x="328533" y="5710179"/>
                  <a:pt x="0" y="4607956"/>
                  <a:pt x="0" y="3429001"/>
                </a:cubicBezTo>
                <a:cubicBezTo>
                  <a:pt x="0" y="2250046"/>
                  <a:pt x="328533" y="1147824"/>
                  <a:pt x="899042" y="208890"/>
                </a:cubicBezTo>
                <a:close/>
              </a:path>
            </a:pathLst>
          </a:custGeom>
          <a:gradFill flip="none" rotWithShape="1">
            <a:gsLst>
              <a:gs pos="0">
                <a:srgbClr val="E6E6E6">
                  <a:alpha val="85000"/>
                </a:srgbClr>
              </a:gs>
              <a:gs pos="50000">
                <a:srgbClr val="E6E6E6">
                  <a:alpha val="80000"/>
                </a:srgbClr>
              </a:gs>
              <a:gs pos="100000">
                <a:srgbClr val="E6E6E6">
                  <a:alpha val="70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783718" y="2228724"/>
            <a:ext cx="7217407" cy="1261884"/>
          </a:xfrm>
          <a:prstGeom prst="rect">
            <a:avLst/>
          </a:prstGeom>
          <a:noFill/>
        </p:spPr>
        <p:txBody>
          <a:bodyPr wrap="square" rtlCol="0">
            <a:spAutoFit/>
          </a:bodyPr>
          <a:lstStyle/>
          <a:p>
            <a:r>
              <a:rPr lang="en-US" altLang="zh-CN" sz="7600" spc="-150" dirty="0">
                <a:solidFill>
                  <a:srgbClr val="C00000"/>
                </a:solidFill>
                <a:latin typeface="Bahnschrift SemiBold Condensed" panose="020B0502040204020203" pitchFamily="34" charset="0"/>
                <a:ea typeface="Adobe Gothic Std B" panose="020B0800000000000000" pitchFamily="34" charset="-128"/>
              </a:rPr>
              <a:t>Function Description</a:t>
            </a:r>
          </a:p>
        </p:txBody>
      </p:sp>
      <p:sp>
        <p:nvSpPr>
          <p:cNvPr id="2" name="Footer Placeholder 1"/>
          <p:cNvSpPr>
            <a:spLocks noGrp="1"/>
          </p:cNvSpPr>
          <p:nvPr>
            <p:ph type="ftr" sz="quarter" idx="11"/>
          </p:nvPr>
        </p:nvSpPr>
        <p:spPr/>
        <p:txBody>
          <a:bodyPr/>
          <a:lstStyle/>
          <a:p>
            <a:r>
              <a:rPr lang="en-US" altLang="zh-CN"/>
              <a:t>INTERNAL</a:t>
            </a:r>
            <a:endParaRPr lang="zh-CN" altLang="en-US"/>
          </a:p>
        </p:txBody>
      </p:sp>
    </p:spTree>
    <p:extLst>
      <p:ext uri="{BB962C8B-B14F-4D97-AF65-F5344CB8AC3E}">
        <p14:creationId xmlns:p14="http://schemas.microsoft.com/office/powerpoint/2010/main" val="989082114"/>
      </p:ext>
    </p:extLst>
  </p:cSld>
  <p:clrMapOvr>
    <a:masterClrMapping/>
  </p:clrMapOvr>
  <p:transition spd="slow" advClick="0" advTm="3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7F36A7-EB8B-4085-82F2-12FA8BA0D575}"/>
              </a:ext>
            </a:extLst>
          </p:cNvPr>
          <p:cNvSpPr txBox="1"/>
          <p:nvPr/>
        </p:nvSpPr>
        <p:spPr>
          <a:xfrm>
            <a:off x="351693" y="239151"/>
            <a:ext cx="8525022" cy="400110"/>
          </a:xfrm>
          <a:prstGeom prst="rect">
            <a:avLst/>
          </a:prstGeom>
          <a:noFill/>
        </p:spPr>
        <p:txBody>
          <a:bodyPr wrap="square" rtlCol="0">
            <a:spAutoFit/>
          </a:bodyPr>
          <a:lstStyle/>
          <a:p>
            <a:r>
              <a:rPr lang="en-US" altLang="zh-CN" sz="2000" b="1" dirty="0"/>
              <a:t>Application Architecture </a:t>
            </a:r>
            <a:endParaRPr lang="zh-CN" altLang="en-US" sz="2000" b="1" dirty="0"/>
          </a:p>
        </p:txBody>
      </p:sp>
      <p:sp>
        <p:nvSpPr>
          <p:cNvPr id="7" name="文本框 6">
            <a:extLst>
              <a:ext uri="{FF2B5EF4-FFF2-40B4-BE49-F238E27FC236}">
                <a16:creationId xmlns:a16="http://schemas.microsoft.com/office/drawing/2014/main" id="{88DEA5A6-E3B7-46BF-994D-BD6F7A8736EA}"/>
              </a:ext>
            </a:extLst>
          </p:cNvPr>
          <p:cNvSpPr txBox="1"/>
          <p:nvPr/>
        </p:nvSpPr>
        <p:spPr>
          <a:xfrm>
            <a:off x="602564" y="757311"/>
            <a:ext cx="11284636" cy="954107"/>
          </a:xfrm>
          <a:prstGeom prst="rect">
            <a:avLst/>
          </a:prstGeom>
          <a:noFill/>
        </p:spPr>
        <p:txBody>
          <a:bodyPr wrap="square" rtlCol="0">
            <a:spAutoFit/>
          </a:bodyPr>
          <a:lstStyle/>
          <a:p>
            <a:r>
              <a:rPr lang="en-US" altLang="zh-CN" sz="1400" dirty="0"/>
              <a:t>The new digital payment certificate (Token) platform is centered on the </a:t>
            </a:r>
            <a:r>
              <a:rPr lang="en-US" altLang="zh-CN" sz="1400" dirty="0">
                <a:cs typeface="Univers Next" panose="020B0405030202020203" pitchFamily="34" charset="-78"/>
              </a:rPr>
              <a:t>Anchor Buyer</a:t>
            </a:r>
            <a:r>
              <a:rPr lang="en-US" altLang="zh-CN" sz="1400" dirty="0"/>
              <a:t>, focusing on accounts payable/receivable, and carries out token issuance, payment, financing, redemption and other businesses, and realizes the whole process through online platform; adds enterprise and legal person authentication to ensure operation Security; core business data such as accounts payable and digital payment certificate (Token) are synchronized on the chain to ensure data security; at the same time, it is highly flexible and configurable.</a:t>
            </a:r>
          </a:p>
        </p:txBody>
      </p:sp>
      <p:sp>
        <p:nvSpPr>
          <p:cNvPr id="9" name="椭圆 8">
            <a:extLst>
              <a:ext uri="{FF2B5EF4-FFF2-40B4-BE49-F238E27FC236}">
                <a16:creationId xmlns:a16="http://schemas.microsoft.com/office/drawing/2014/main" id="{7FF33244-4718-477E-A8A3-2C9D2CD10F7A}"/>
              </a:ext>
            </a:extLst>
          </p:cNvPr>
          <p:cNvSpPr/>
          <p:nvPr/>
        </p:nvSpPr>
        <p:spPr>
          <a:xfrm>
            <a:off x="1167618" y="2019300"/>
            <a:ext cx="1153551" cy="1138238"/>
          </a:xfrm>
          <a:prstGeom prst="ellips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C40F549-67EB-4D83-9139-ACBB3F3C3EF9}"/>
              </a:ext>
            </a:extLst>
          </p:cNvPr>
          <p:cNvSpPr txBox="1"/>
          <p:nvPr/>
        </p:nvSpPr>
        <p:spPr>
          <a:xfrm>
            <a:off x="2157463" y="2237499"/>
            <a:ext cx="942536" cy="523220"/>
          </a:xfrm>
          <a:prstGeom prst="rect">
            <a:avLst/>
          </a:prstGeom>
          <a:noFill/>
        </p:spPr>
        <p:txBody>
          <a:bodyPr wrap="square" rtlCol="0">
            <a:spAutoFit/>
          </a:bodyPr>
          <a:lstStyle/>
          <a:p>
            <a:pPr algn="ctr"/>
            <a:r>
              <a:rPr lang="en-US" altLang="zh-CN" sz="1400" dirty="0"/>
              <a:t>Chain </a:t>
            </a:r>
          </a:p>
          <a:p>
            <a:pPr algn="ctr"/>
            <a:r>
              <a:rPr lang="en-US" altLang="zh-CN" sz="1400" dirty="0"/>
              <a:t>Network</a:t>
            </a:r>
            <a:endParaRPr lang="zh-CN" altLang="en-US" sz="1400" dirty="0"/>
          </a:p>
        </p:txBody>
      </p:sp>
      <p:sp>
        <p:nvSpPr>
          <p:cNvPr id="13" name="矩形: 圆角 12">
            <a:extLst>
              <a:ext uri="{FF2B5EF4-FFF2-40B4-BE49-F238E27FC236}">
                <a16:creationId xmlns:a16="http://schemas.microsoft.com/office/drawing/2014/main" id="{7BC31536-AE9E-42BF-B4BB-CC7E40CBCC77}"/>
              </a:ext>
            </a:extLst>
          </p:cNvPr>
          <p:cNvSpPr/>
          <p:nvPr/>
        </p:nvSpPr>
        <p:spPr>
          <a:xfrm>
            <a:off x="168812" y="2954215"/>
            <a:ext cx="1083213" cy="1828800"/>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36AAFD25-45EE-4E66-8005-A9DDFF2F14B2}"/>
              </a:ext>
            </a:extLst>
          </p:cNvPr>
          <p:cNvSpPr/>
          <p:nvPr/>
        </p:nvSpPr>
        <p:spPr>
          <a:xfrm>
            <a:off x="2195898" y="3137096"/>
            <a:ext cx="942536" cy="1350498"/>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36AF62C5-C32C-4A3D-BCDD-7CA0C7373352}"/>
              </a:ext>
            </a:extLst>
          </p:cNvPr>
          <p:cNvSpPr/>
          <p:nvPr/>
        </p:nvSpPr>
        <p:spPr>
          <a:xfrm>
            <a:off x="3152948" y="3450755"/>
            <a:ext cx="838200" cy="59762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左 18">
            <a:extLst>
              <a:ext uri="{FF2B5EF4-FFF2-40B4-BE49-F238E27FC236}">
                <a16:creationId xmlns:a16="http://schemas.microsoft.com/office/drawing/2014/main" id="{D818D1DD-EC00-4B39-86E3-220A13B95B3E}"/>
              </a:ext>
            </a:extLst>
          </p:cNvPr>
          <p:cNvSpPr/>
          <p:nvPr/>
        </p:nvSpPr>
        <p:spPr>
          <a:xfrm>
            <a:off x="1252025" y="3495856"/>
            <a:ext cx="942536" cy="50742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50" dirty="0">
                <a:solidFill>
                  <a:schemeClr val="tx1"/>
                </a:solidFill>
              </a:rPr>
              <a:t>Invitation</a:t>
            </a:r>
            <a:endParaRPr lang="zh-CN" altLang="en-US" sz="1250" dirty="0">
              <a:solidFill>
                <a:schemeClr val="tx1"/>
              </a:solidFill>
            </a:endParaRPr>
          </a:p>
        </p:txBody>
      </p:sp>
      <p:sp>
        <p:nvSpPr>
          <p:cNvPr id="21" name="iconfont-10503-5122247">
            <a:extLst>
              <a:ext uri="{FF2B5EF4-FFF2-40B4-BE49-F238E27FC236}">
                <a16:creationId xmlns:a16="http://schemas.microsoft.com/office/drawing/2014/main" id="{BDE63C40-0BE8-4A08-871B-3754AFA0525C}"/>
              </a:ext>
            </a:extLst>
          </p:cNvPr>
          <p:cNvSpPr>
            <a:spLocks noChangeAspect="1"/>
          </p:cNvSpPr>
          <p:nvPr/>
        </p:nvSpPr>
        <p:spPr bwMode="auto">
          <a:xfrm>
            <a:off x="597867" y="3217345"/>
            <a:ext cx="252793" cy="220983"/>
          </a:xfrm>
          <a:custGeom>
            <a:avLst/>
            <a:gdLst>
              <a:gd name="connsiteX0" fmla="*/ 0 w 437473"/>
              <a:gd name="connsiteY0" fmla="*/ 417433 h 441243"/>
              <a:gd name="connsiteX1" fmla="*/ 437473 w 437473"/>
              <a:gd name="connsiteY1" fmla="*/ 417433 h 441243"/>
              <a:gd name="connsiteX2" fmla="*/ 437473 w 437473"/>
              <a:gd name="connsiteY2" fmla="*/ 441243 h 441243"/>
              <a:gd name="connsiteX3" fmla="*/ 0 w 437473"/>
              <a:gd name="connsiteY3" fmla="*/ 441243 h 441243"/>
              <a:gd name="connsiteX4" fmla="*/ 293257 w 437473"/>
              <a:gd name="connsiteY4" fmla="*/ 324284 h 441243"/>
              <a:gd name="connsiteX5" fmla="*/ 335553 w 437473"/>
              <a:gd name="connsiteY5" fmla="*/ 324284 h 441243"/>
              <a:gd name="connsiteX6" fmla="*/ 335553 w 437473"/>
              <a:gd name="connsiteY6" fmla="*/ 348094 h 441243"/>
              <a:gd name="connsiteX7" fmla="*/ 293257 w 437473"/>
              <a:gd name="connsiteY7" fmla="*/ 348094 h 441243"/>
              <a:gd name="connsiteX8" fmla="*/ 347889 w 437473"/>
              <a:gd name="connsiteY8" fmla="*/ 324141 h 441243"/>
              <a:gd name="connsiteX9" fmla="*/ 369322 w 437473"/>
              <a:gd name="connsiteY9" fmla="*/ 324141 h 441243"/>
              <a:gd name="connsiteX10" fmla="*/ 369322 w 437473"/>
              <a:gd name="connsiteY10" fmla="*/ 347951 h 441243"/>
              <a:gd name="connsiteX11" fmla="*/ 347889 w 437473"/>
              <a:gd name="connsiteY11" fmla="*/ 347951 h 441243"/>
              <a:gd name="connsiteX12" fmla="*/ 83923 w 437473"/>
              <a:gd name="connsiteY12" fmla="*/ 283759 h 441243"/>
              <a:gd name="connsiteX13" fmla="*/ 158178 w 437473"/>
              <a:gd name="connsiteY13" fmla="*/ 283759 h 441243"/>
              <a:gd name="connsiteX14" fmla="*/ 158178 w 437473"/>
              <a:gd name="connsiteY14" fmla="*/ 307569 h 441243"/>
              <a:gd name="connsiteX15" fmla="*/ 83923 w 437473"/>
              <a:gd name="connsiteY15" fmla="*/ 307569 h 441243"/>
              <a:gd name="connsiteX16" fmla="*/ 179898 w 437473"/>
              <a:gd name="connsiteY16" fmla="*/ 283568 h 441243"/>
              <a:gd name="connsiteX17" fmla="*/ 217525 w 437473"/>
              <a:gd name="connsiteY17" fmla="*/ 283568 h 441243"/>
              <a:gd name="connsiteX18" fmla="*/ 217525 w 437473"/>
              <a:gd name="connsiteY18" fmla="*/ 307378 h 441243"/>
              <a:gd name="connsiteX19" fmla="*/ 179898 w 437473"/>
              <a:gd name="connsiteY19" fmla="*/ 307378 h 441243"/>
              <a:gd name="connsiteX20" fmla="*/ 293257 w 437473"/>
              <a:gd name="connsiteY20" fmla="*/ 248805 h 441243"/>
              <a:gd name="connsiteX21" fmla="*/ 335553 w 437473"/>
              <a:gd name="connsiteY21" fmla="*/ 248805 h 441243"/>
              <a:gd name="connsiteX22" fmla="*/ 335553 w 437473"/>
              <a:gd name="connsiteY22" fmla="*/ 272616 h 441243"/>
              <a:gd name="connsiteX23" fmla="*/ 293257 w 437473"/>
              <a:gd name="connsiteY23" fmla="*/ 272616 h 441243"/>
              <a:gd name="connsiteX24" fmla="*/ 347889 w 437473"/>
              <a:gd name="connsiteY24" fmla="*/ 248662 h 441243"/>
              <a:gd name="connsiteX25" fmla="*/ 369322 w 437473"/>
              <a:gd name="connsiteY25" fmla="*/ 248662 h 441243"/>
              <a:gd name="connsiteX26" fmla="*/ 369322 w 437473"/>
              <a:gd name="connsiteY26" fmla="*/ 272473 h 441243"/>
              <a:gd name="connsiteX27" fmla="*/ 347889 w 437473"/>
              <a:gd name="connsiteY27" fmla="*/ 272473 h 441243"/>
              <a:gd name="connsiteX28" fmla="*/ 83923 w 437473"/>
              <a:gd name="connsiteY28" fmla="*/ 207852 h 441243"/>
              <a:gd name="connsiteX29" fmla="*/ 158178 w 437473"/>
              <a:gd name="connsiteY29" fmla="*/ 207852 h 441243"/>
              <a:gd name="connsiteX30" fmla="*/ 158178 w 437473"/>
              <a:gd name="connsiteY30" fmla="*/ 231662 h 441243"/>
              <a:gd name="connsiteX31" fmla="*/ 83923 w 437473"/>
              <a:gd name="connsiteY31" fmla="*/ 231662 h 441243"/>
              <a:gd name="connsiteX32" fmla="*/ 179898 w 437473"/>
              <a:gd name="connsiteY32" fmla="*/ 207709 h 441243"/>
              <a:gd name="connsiteX33" fmla="*/ 217525 w 437473"/>
              <a:gd name="connsiteY33" fmla="*/ 207709 h 441243"/>
              <a:gd name="connsiteX34" fmla="*/ 217525 w 437473"/>
              <a:gd name="connsiteY34" fmla="*/ 231519 h 441243"/>
              <a:gd name="connsiteX35" fmla="*/ 179898 w 437473"/>
              <a:gd name="connsiteY35" fmla="*/ 231519 h 441243"/>
              <a:gd name="connsiteX36" fmla="*/ 293257 w 437473"/>
              <a:gd name="connsiteY36" fmla="*/ 174517 h 441243"/>
              <a:gd name="connsiteX37" fmla="*/ 335553 w 437473"/>
              <a:gd name="connsiteY37" fmla="*/ 174517 h 441243"/>
              <a:gd name="connsiteX38" fmla="*/ 335553 w 437473"/>
              <a:gd name="connsiteY38" fmla="*/ 198328 h 441243"/>
              <a:gd name="connsiteX39" fmla="*/ 293257 w 437473"/>
              <a:gd name="connsiteY39" fmla="*/ 198328 h 441243"/>
              <a:gd name="connsiteX40" fmla="*/ 347889 w 437473"/>
              <a:gd name="connsiteY40" fmla="*/ 174470 h 441243"/>
              <a:gd name="connsiteX41" fmla="*/ 369322 w 437473"/>
              <a:gd name="connsiteY41" fmla="*/ 174470 h 441243"/>
              <a:gd name="connsiteX42" fmla="*/ 369322 w 437473"/>
              <a:gd name="connsiteY42" fmla="*/ 198280 h 441243"/>
              <a:gd name="connsiteX43" fmla="*/ 347889 w 437473"/>
              <a:gd name="connsiteY43" fmla="*/ 198280 h 441243"/>
              <a:gd name="connsiteX44" fmla="*/ 83923 w 437473"/>
              <a:gd name="connsiteY44" fmla="*/ 127468 h 441243"/>
              <a:gd name="connsiteX45" fmla="*/ 158178 w 437473"/>
              <a:gd name="connsiteY45" fmla="*/ 127468 h 441243"/>
              <a:gd name="connsiteX46" fmla="*/ 158178 w 437473"/>
              <a:gd name="connsiteY46" fmla="*/ 151278 h 441243"/>
              <a:gd name="connsiteX47" fmla="*/ 83923 w 437473"/>
              <a:gd name="connsiteY47" fmla="*/ 151278 h 441243"/>
              <a:gd name="connsiteX48" fmla="*/ 179898 w 437473"/>
              <a:gd name="connsiteY48" fmla="*/ 127373 h 441243"/>
              <a:gd name="connsiteX49" fmla="*/ 217525 w 437473"/>
              <a:gd name="connsiteY49" fmla="*/ 127373 h 441243"/>
              <a:gd name="connsiteX50" fmla="*/ 217525 w 437473"/>
              <a:gd name="connsiteY50" fmla="*/ 151183 h 441243"/>
              <a:gd name="connsiteX51" fmla="*/ 179898 w 437473"/>
              <a:gd name="connsiteY51" fmla="*/ 151183 h 441243"/>
              <a:gd name="connsiteX52" fmla="*/ 86342 w 437473"/>
              <a:gd name="connsiteY52" fmla="*/ 0 h 441243"/>
              <a:gd name="connsiteX53" fmla="*/ 221356 w 437473"/>
              <a:gd name="connsiteY53" fmla="*/ 0 h 441243"/>
              <a:gd name="connsiteX54" fmla="*/ 261027 w 437473"/>
              <a:gd name="connsiteY54" fmla="*/ 14667 h 441243"/>
              <a:gd name="connsiteX55" fmla="*/ 278124 w 437473"/>
              <a:gd name="connsiteY55" fmla="*/ 51762 h 441243"/>
              <a:gd name="connsiteX56" fmla="*/ 278124 w 437473"/>
              <a:gd name="connsiteY56" fmla="*/ 95477 h 441243"/>
              <a:gd name="connsiteX57" fmla="*/ 357036 w 437473"/>
              <a:gd name="connsiteY57" fmla="*/ 95477 h 441243"/>
              <a:gd name="connsiteX58" fmla="*/ 408756 w 437473"/>
              <a:gd name="connsiteY58" fmla="*/ 147192 h 441243"/>
              <a:gd name="connsiteX59" fmla="*/ 408756 w 437473"/>
              <a:gd name="connsiteY59" fmla="*/ 393242 h 441243"/>
              <a:gd name="connsiteX60" fmla="*/ 384944 w 437473"/>
              <a:gd name="connsiteY60" fmla="*/ 393242 h 441243"/>
              <a:gd name="connsiteX61" fmla="*/ 384944 w 437473"/>
              <a:gd name="connsiteY61" fmla="*/ 147145 h 441243"/>
              <a:gd name="connsiteX62" fmla="*/ 357036 w 437473"/>
              <a:gd name="connsiteY62" fmla="*/ 119239 h 441243"/>
              <a:gd name="connsiteX63" fmla="*/ 278171 w 437473"/>
              <a:gd name="connsiteY63" fmla="*/ 119239 h 441243"/>
              <a:gd name="connsiteX64" fmla="*/ 278171 w 437473"/>
              <a:gd name="connsiteY64" fmla="*/ 397576 h 441243"/>
              <a:gd name="connsiteX65" fmla="*/ 254359 w 437473"/>
              <a:gd name="connsiteY65" fmla="*/ 397576 h 441243"/>
              <a:gd name="connsiteX66" fmla="*/ 254359 w 437473"/>
              <a:gd name="connsiteY66" fmla="*/ 51762 h 441243"/>
              <a:gd name="connsiteX67" fmla="*/ 221404 w 437473"/>
              <a:gd name="connsiteY67" fmla="*/ 23857 h 441243"/>
              <a:gd name="connsiteX68" fmla="*/ 86342 w 437473"/>
              <a:gd name="connsiteY68" fmla="*/ 23857 h 441243"/>
              <a:gd name="connsiteX69" fmla="*/ 53005 w 437473"/>
              <a:gd name="connsiteY69" fmla="*/ 51762 h 441243"/>
              <a:gd name="connsiteX70" fmla="*/ 53005 w 437473"/>
              <a:gd name="connsiteY70" fmla="*/ 397481 h 441243"/>
              <a:gd name="connsiteX71" fmla="*/ 29193 w 437473"/>
              <a:gd name="connsiteY71" fmla="*/ 397481 h 441243"/>
              <a:gd name="connsiteX72" fmla="*/ 29193 w 437473"/>
              <a:gd name="connsiteY72" fmla="*/ 51715 h 441243"/>
              <a:gd name="connsiteX73" fmla="*/ 86342 w 437473"/>
              <a:gd name="connsiteY73" fmla="*/ 0 h 44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7473" h="441243">
                <a:moveTo>
                  <a:pt x="0" y="417433"/>
                </a:moveTo>
                <a:lnTo>
                  <a:pt x="437473" y="417433"/>
                </a:lnTo>
                <a:lnTo>
                  <a:pt x="437473" y="441243"/>
                </a:lnTo>
                <a:lnTo>
                  <a:pt x="0" y="441243"/>
                </a:lnTo>
                <a:close/>
                <a:moveTo>
                  <a:pt x="293257" y="324284"/>
                </a:moveTo>
                <a:lnTo>
                  <a:pt x="335553" y="324284"/>
                </a:lnTo>
                <a:lnTo>
                  <a:pt x="335553" y="348094"/>
                </a:lnTo>
                <a:lnTo>
                  <a:pt x="293257" y="348094"/>
                </a:lnTo>
                <a:close/>
                <a:moveTo>
                  <a:pt x="347889" y="324141"/>
                </a:moveTo>
                <a:lnTo>
                  <a:pt x="369322" y="324141"/>
                </a:lnTo>
                <a:lnTo>
                  <a:pt x="369322" y="347951"/>
                </a:lnTo>
                <a:lnTo>
                  <a:pt x="347889" y="347951"/>
                </a:lnTo>
                <a:close/>
                <a:moveTo>
                  <a:pt x="83923" y="283759"/>
                </a:moveTo>
                <a:lnTo>
                  <a:pt x="158178" y="283759"/>
                </a:lnTo>
                <a:lnTo>
                  <a:pt x="158178" y="307569"/>
                </a:lnTo>
                <a:lnTo>
                  <a:pt x="83923" y="307569"/>
                </a:lnTo>
                <a:close/>
                <a:moveTo>
                  <a:pt x="179898" y="283568"/>
                </a:moveTo>
                <a:lnTo>
                  <a:pt x="217525" y="283568"/>
                </a:lnTo>
                <a:lnTo>
                  <a:pt x="217525" y="307378"/>
                </a:lnTo>
                <a:lnTo>
                  <a:pt x="179898" y="307378"/>
                </a:lnTo>
                <a:close/>
                <a:moveTo>
                  <a:pt x="293257" y="248805"/>
                </a:moveTo>
                <a:lnTo>
                  <a:pt x="335553" y="248805"/>
                </a:lnTo>
                <a:lnTo>
                  <a:pt x="335553" y="272616"/>
                </a:lnTo>
                <a:lnTo>
                  <a:pt x="293257" y="272616"/>
                </a:lnTo>
                <a:close/>
                <a:moveTo>
                  <a:pt x="347889" y="248662"/>
                </a:moveTo>
                <a:lnTo>
                  <a:pt x="369322" y="248662"/>
                </a:lnTo>
                <a:lnTo>
                  <a:pt x="369322" y="272473"/>
                </a:lnTo>
                <a:lnTo>
                  <a:pt x="347889" y="272473"/>
                </a:lnTo>
                <a:close/>
                <a:moveTo>
                  <a:pt x="83923" y="207852"/>
                </a:moveTo>
                <a:lnTo>
                  <a:pt x="158178" y="207852"/>
                </a:lnTo>
                <a:lnTo>
                  <a:pt x="158178" y="231662"/>
                </a:lnTo>
                <a:lnTo>
                  <a:pt x="83923" y="231662"/>
                </a:lnTo>
                <a:close/>
                <a:moveTo>
                  <a:pt x="179898" y="207709"/>
                </a:moveTo>
                <a:lnTo>
                  <a:pt x="217525" y="207709"/>
                </a:lnTo>
                <a:lnTo>
                  <a:pt x="217525" y="231519"/>
                </a:lnTo>
                <a:lnTo>
                  <a:pt x="179898" y="231519"/>
                </a:lnTo>
                <a:close/>
                <a:moveTo>
                  <a:pt x="293257" y="174517"/>
                </a:moveTo>
                <a:lnTo>
                  <a:pt x="335553" y="174517"/>
                </a:lnTo>
                <a:lnTo>
                  <a:pt x="335553" y="198328"/>
                </a:lnTo>
                <a:lnTo>
                  <a:pt x="293257" y="198328"/>
                </a:lnTo>
                <a:close/>
                <a:moveTo>
                  <a:pt x="347889" y="174470"/>
                </a:moveTo>
                <a:lnTo>
                  <a:pt x="369322" y="174470"/>
                </a:lnTo>
                <a:lnTo>
                  <a:pt x="369322" y="198280"/>
                </a:lnTo>
                <a:lnTo>
                  <a:pt x="347889" y="198280"/>
                </a:lnTo>
                <a:close/>
                <a:moveTo>
                  <a:pt x="83923" y="127468"/>
                </a:moveTo>
                <a:lnTo>
                  <a:pt x="158178" y="127468"/>
                </a:lnTo>
                <a:lnTo>
                  <a:pt x="158178" y="151278"/>
                </a:lnTo>
                <a:lnTo>
                  <a:pt x="83923" y="151278"/>
                </a:lnTo>
                <a:close/>
                <a:moveTo>
                  <a:pt x="179898" y="127373"/>
                </a:moveTo>
                <a:lnTo>
                  <a:pt x="217525" y="127373"/>
                </a:lnTo>
                <a:lnTo>
                  <a:pt x="217525" y="151183"/>
                </a:lnTo>
                <a:lnTo>
                  <a:pt x="179898" y="151183"/>
                </a:lnTo>
                <a:close/>
                <a:moveTo>
                  <a:pt x="86342" y="0"/>
                </a:moveTo>
                <a:lnTo>
                  <a:pt x="221356" y="0"/>
                </a:lnTo>
                <a:cubicBezTo>
                  <a:pt x="236310" y="0"/>
                  <a:pt x="250359" y="5238"/>
                  <a:pt x="261027" y="14667"/>
                </a:cubicBezTo>
                <a:cubicBezTo>
                  <a:pt x="272028" y="24524"/>
                  <a:pt x="278124" y="37667"/>
                  <a:pt x="278124" y="51762"/>
                </a:cubicBezTo>
                <a:lnTo>
                  <a:pt x="278124" y="95477"/>
                </a:lnTo>
                <a:lnTo>
                  <a:pt x="357036" y="95477"/>
                </a:lnTo>
                <a:cubicBezTo>
                  <a:pt x="385563" y="95477"/>
                  <a:pt x="408756" y="118668"/>
                  <a:pt x="408756" y="147192"/>
                </a:cubicBezTo>
                <a:lnTo>
                  <a:pt x="408756" y="393242"/>
                </a:lnTo>
                <a:lnTo>
                  <a:pt x="384944" y="393242"/>
                </a:lnTo>
                <a:lnTo>
                  <a:pt x="384944" y="147145"/>
                </a:lnTo>
                <a:cubicBezTo>
                  <a:pt x="384944" y="131763"/>
                  <a:pt x="372467" y="119239"/>
                  <a:pt x="357036" y="119239"/>
                </a:cubicBezTo>
                <a:lnTo>
                  <a:pt x="278171" y="119239"/>
                </a:lnTo>
                <a:lnTo>
                  <a:pt x="278171" y="397576"/>
                </a:lnTo>
                <a:lnTo>
                  <a:pt x="254359" y="397576"/>
                </a:lnTo>
                <a:lnTo>
                  <a:pt x="254359" y="51762"/>
                </a:lnTo>
                <a:cubicBezTo>
                  <a:pt x="254359" y="36429"/>
                  <a:pt x="239596" y="23857"/>
                  <a:pt x="221404" y="23857"/>
                </a:cubicBezTo>
                <a:lnTo>
                  <a:pt x="86342" y="23857"/>
                </a:lnTo>
                <a:cubicBezTo>
                  <a:pt x="67959" y="23857"/>
                  <a:pt x="53005" y="36381"/>
                  <a:pt x="53005" y="51762"/>
                </a:cubicBezTo>
                <a:lnTo>
                  <a:pt x="53005" y="397481"/>
                </a:lnTo>
                <a:lnTo>
                  <a:pt x="29193" y="397481"/>
                </a:lnTo>
                <a:lnTo>
                  <a:pt x="29193" y="51715"/>
                </a:lnTo>
                <a:cubicBezTo>
                  <a:pt x="29193" y="23191"/>
                  <a:pt x="54862" y="0"/>
                  <a:pt x="86342" y="0"/>
                </a:cubicBezTo>
                <a:close/>
              </a:path>
            </a:pathLst>
          </a:custGeom>
          <a:solidFill>
            <a:schemeClr val="accent3">
              <a:lumMod val="50000"/>
            </a:schemeClr>
          </a:solidFill>
          <a:ln>
            <a:solidFill>
              <a:srgbClr val="C00000"/>
            </a:solidFill>
          </a:ln>
        </p:spPr>
      </p:sp>
      <p:sp>
        <p:nvSpPr>
          <p:cNvPr id="22" name="矩形 21">
            <a:extLst>
              <a:ext uri="{FF2B5EF4-FFF2-40B4-BE49-F238E27FC236}">
                <a16:creationId xmlns:a16="http://schemas.microsoft.com/office/drawing/2014/main" id="{43E1E9BD-8C2D-4C4F-BB2A-65793EEA5F61}"/>
              </a:ext>
            </a:extLst>
          </p:cNvPr>
          <p:cNvSpPr/>
          <p:nvPr/>
        </p:nvSpPr>
        <p:spPr>
          <a:xfrm>
            <a:off x="178950" y="3418504"/>
            <a:ext cx="1085555" cy="276999"/>
          </a:xfrm>
          <a:prstGeom prst="rect">
            <a:avLst/>
          </a:prstGeom>
        </p:spPr>
        <p:txBody>
          <a:bodyPr wrap="none">
            <a:spAutoFit/>
          </a:bodyPr>
          <a:lstStyle/>
          <a:p>
            <a:pPr algn="ctr"/>
            <a:r>
              <a:rPr lang="en-US" sz="1200" dirty="0">
                <a:latin typeface="Calibri" panose="020F0502020204030204" pitchFamily="34" charset="0"/>
                <a:ea typeface="微软雅黑" panose="020B0503020204020204" pitchFamily="34" charset="-122"/>
                <a:cs typeface="Calibri" panose="020F0502020204030204" pitchFamily="34" charset="0"/>
              </a:rPr>
              <a:t>Tier 1 Supplier</a:t>
            </a:r>
            <a:endParaRPr lang="en-AU" sz="1200" dirty="0">
              <a:latin typeface="Calibri" panose="020F0502020204030204" pitchFamily="34" charset="0"/>
              <a:ea typeface="微软雅黑" panose="020B0503020204020204" pitchFamily="34" charset="-122"/>
              <a:cs typeface="Calibri" panose="020F0502020204030204" pitchFamily="34" charset="0"/>
            </a:endParaRPr>
          </a:p>
        </p:txBody>
      </p:sp>
      <p:sp>
        <p:nvSpPr>
          <p:cNvPr id="26" name="production-plant_20557">
            <a:extLst>
              <a:ext uri="{FF2B5EF4-FFF2-40B4-BE49-F238E27FC236}">
                <a16:creationId xmlns:a16="http://schemas.microsoft.com/office/drawing/2014/main" id="{1BD7CBA8-C039-4DD9-B38C-AAB1A23920CA}"/>
              </a:ext>
            </a:extLst>
          </p:cNvPr>
          <p:cNvSpPr>
            <a:spLocks noChangeAspect="1"/>
          </p:cNvSpPr>
          <p:nvPr/>
        </p:nvSpPr>
        <p:spPr bwMode="auto">
          <a:xfrm>
            <a:off x="602565" y="4050859"/>
            <a:ext cx="262609" cy="212380"/>
          </a:xfrm>
          <a:custGeom>
            <a:avLst/>
            <a:gdLst>
              <a:gd name="connsiteX0" fmla="*/ 10869 w 607286"/>
              <a:gd name="connsiteY0" fmla="*/ 454738 h 481327"/>
              <a:gd name="connsiteX1" fmla="*/ 10869 w 607286"/>
              <a:gd name="connsiteY1" fmla="*/ 470610 h 481327"/>
              <a:gd name="connsiteX2" fmla="*/ 596553 w 607286"/>
              <a:gd name="connsiteY2" fmla="*/ 470610 h 481327"/>
              <a:gd name="connsiteX3" fmla="*/ 596553 w 607286"/>
              <a:gd name="connsiteY3" fmla="*/ 454738 h 481327"/>
              <a:gd name="connsiteX4" fmla="*/ 572914 w 607286"/>
              <a:gd name="connsiteY4" fmla="*/ 454738 h 481327"/>
              <a:gd name="connsiteX5" fmla="*/ 252017 w 607286"/>
              <a:gd name="connsiteY5" fmla="*/ 454738 h 481327"/>
              <a:gd name="connsiteX6" fmla="*/ 73635 w 607286"/>
              <a:gd name="connsiteY6" fmla="*/ 454738 h 481327"/>
              <a:gd name="connsiteX7" fmla="*/ 34508 w 607286"/>
              <a:gd name="connsiteY7" fmla="*/ 454738 h 481327"/>
              <a:gd name="connsiteX8" fmla="*/ 418806 w 607286"/>
              <a:gd name="connsiteY8" fmla="*/ 263209 h 481327"/>
              <a:gd name="connsiteX9" fmla="*/ 484996 w 607286"/>
              <a:gd name="connsiteY9" fmla="*/ 263209 h 481327"/>
              <a:gd name="connsiteX10" fmla="*/ 484996 w 607286"/>
              <a:gd name="connsiteY10" fmla="*/ 317827 h 481327"/>
              <a:gd name="connsiteX11" fmla="*/ 418806 w 607286"/>
              <a:gd name="connsiteY11" fmla="*/ 317827 h 481327"/>
              <a:gd name="connsiteX12" fmla="*/ 303361 w 607286"/>
              <a:gd name="connsiteY12" fmla="*/ 263209 h 481327"/>
              <a:gd name="connsiteX13" fmla="*/ 369551 w 607286"/>
              <a:gd name="connsiteY13" fmla="*/ 263209 h 481327"/>
              <a:gd name="connsiteX14" fmla="*/ 369551 w 607286"/>
              <a:gd name="connsiteY14" fmla="*/ 317827 h 481327"/>
              <a:gd name="connsiteX15" fmla="*/ 303361 w 607286"/>
              <a:gd name="connsiteY15" fmla="*/ 317827 h 481327"/>
              <a:gd name="connsiteX16" fmla="*/ 84504 w 607286"/>
              <a:gd name="connsiteY16" fmla="*/ 263184 h 481327"/>
              <a:gd name="connsiteX17" fmla="*/ 84504 w 607286"/>
              <a:gd name="connsiteY17" fmla="*/ 444020 h 481327"/>
              <a:gd name="connsiteX18" fmla="*/ 241148 w 607286"/>
              <a:gd name="connsiteY18" fmla="*/ 444020 h 481327"/>
              <a:gd name="connsiteX19" fmla="*/ 241148 w 607286"/>
              <a:gd name="connsiteY19" fmla="*/ 263184 h 481327"/>
              <a:gd name="connsiteX20" fmla="*/ 407982 w 607286"/>
              <a:gd name="connsiteY20" fmla="*/ 252466 h 481327"/>
              <a:gd name="connsiteX21" fmla="*/ 407982 w 607286"/>
              <a:gd name="connsiteY21" fmla="*/ 328708 h 481327"/>
              <a:gd name="connsiteX22" fmla="*/ 495882 w 607286"/>
              <a:gd name="connsiteY22" fmla="*/ 328708 h 481327"/>
              <a:gd name="connsiteX23" fmla="*/ 495882 w 607286"/>
              <a:gd name="connsiteY23" fmla="*/ 252466 h 481327"/>
              <a:gd name="connsiteX24" fmla="*/ 292503 w 607286"/>
              <a:gd name="connsiteY24" fmla="*/ 252466 h 481327"/>
              <a:gd name="connsiteX25" fmla="*/ 292503 w 607286"/>
              <a:gd name="connsiteY25" fmla="*/ 328708 h 481327"/>
              <a:gd name="connsiteX26" fmla="*/ 380267 w 607286"/>
              <a:gd name="connsiteY26" fmla="*/ 328708 h 481327"/>
              <a:gd name="connsiteX27" fmla="*/ 380267 w 607286"/>
              <a:gd name="connsiteY27" fmla="*/ 252466 h 481327"/>
              <a:gd name="connsiteX28" fmla="*/ 39799 w 607286"/>
              <a:gd name="connsiteY28" fmla="*/ 110999 h 481327"/>
              <a:gd name="connsiteX29" fmla="*/ 246556 w 607286"/>
              <a:gd name="connsiteY29" fmla="*/ 110999 h 481327"/>
              <a:gd name="connsiteX30" fmla="*/ 246556 w 607286"/>
              <a:gd name="connsiteY30" fmla="*/ 121866 h 481327"/>
              <a:gd name="connsiteX31" fmla="*/ 39799 w 607286"/>
              <a:gd name="connsiteY31" fmla="*/ 121866 h 481327"/>
              <a:gd name="connsiteX32" fmla="*/ 292503 w 607286"/>
              <a:gd name="connsiteY32" fmla="*/ 0 h 481327"/>
              <a:gd name="connsiteX33" fmla="*/ 380403 w 607286"/>
              <a:gd name="connsiteY33" fmla="*/ 0 h 481327"/>
              <a:gd name="connsiteX34" fmla="*/ 380403 w 607286"/>
              <a:gd name="connsiteY34" fmla="*/ 157232 h 481327"/>
              <a:gd name="connsiteX35" fmla="*/ 407982 w 607286"/>
              <a:gd name="connsiteY35" fmla="*/ 157232 h 481327"/>
              <a:gd name="connsiteX36" fmla="*/ 407982 w 607286"/>
              <a:gd name="connsiteY36" fmla="*/ 0 h 481327"/>
              <a:gd name="connsiteX37" fmla="*/ 495882 w 607286"/>
              <a:gd name="connsiteY37" fmla="*/ 0 h 481327"/>
              <a:gd name="connsiteX38" fmla="*/ 495882 w 607286"/>
              <a:gd name="connsiteY38" fmla="*/ 157232 h 481327"/>
              <a:gd name="connsiteX39" fmla="*/ 572914 w 607286"/>
              <a:gd name="connsiteY39" fmla="*/ 157232 h 481327"/>
              <a:gd name="connsiteX40" fmla="*/ 572914 w 607286"/>
              <a:gd name="connsiteY40" fmla="*/ 443885 h 481327"/>
              <a:gd name="connsiteX41" fmla="*/ 607286 w 607286"/>
              <a:gd name="connsiteY41" fmla="*/ 443885 h 481327"/>
              <a:gd name="connsiteX42" fmla="*/ 607286 w 607286"/>
              <a:gd name="connsiteY42" fmla="*/ 481327 h 481327"/>
              <a:gd name="connsiteX43" fmla="*/ 0 w 607286"/>
              <a:gd name="connsiteY43" fmla="*/ 481327 h 481327"/>
              <a:gd name="connsiteX44" fmla="*/ 0 w 607286"/>
              <a:gd name="connsiteY44" fmla="*/ 443885 h 481327"/>
              <a:gd name="connsiteX45" fmla="*/ 34508 w 607286"/>
              <a:gd name="connsiteY45" fmla="*/ 443885 h 481327"/>
              <a:gd name="connsiteX46" fmla="*/ 34508 w 607286"/>
              <a:gd name="connsiteY46" fmla="*/ 157232 h 481327"/>
              <a:gd name="connsiteX47" fmla="*/ 292503 w 607286"/>
              <a:gd name="connsiteY47" fmla="*/ 157232 h 481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286" h="481327">
                <a:moveTo>
                  <a:pt x="10869" y="454738"/>
                </a:moveTo>
                <a:lnTo>
                  <a:pt x="10869" y="470610"/>
                </a:lnTo>
                <a:lnTo>
                  <a:pt x="596553" y="470610"/>
                </a:lnTo>
                <a:lnTo>
                  <a:pt x="596553" y="454738"/>
                </a:lnTo>
                <a:lnTo>
                  <a:pt x="572914" y="454738"/>
                </a:lnTo>
                <a:lnTo>
                  <a:pt x="252017" y="454738"/>
                </a:lnTo>
                <a:lnTo>
                  <a:pt x="73635" y="454738"/>
                </a:lnTo>
                <a:lnTo>
                  <a:pt x="34508" y="454738"/>
                </a:lnTo>
                <a:close/>
                <a:moveTo>
                  <a:pt x="418806" y="263209"/>
                </a:moveTo>
                <a:lnTo>
                  <a:pt x="484996" y="263209"/>
                </a:lnTo>
                <a:lnTo>
                  <a:pt x="484996" y="317827"/>
                </a:lnTo>
                <a:lnTo>
                  <a:pt x="418806" y="317827"/>
                </a:lnTo>
                <a:close/>
                <a:moveTo>
                  <a:pt x="303361" y="263209"/>
                </a:moveTo>
                <a:lnTo>
                  <a:pt x="369551" y="263209"/>
                </a:lnTo>
                <a:lnTo>
                  <a:pt x="369551" y="317827"/>
                </a:lnTo>
                <a:lnTo>
                  <a:pt x="303361" y="317827"/>
                </a:lnTo>
                <a:close/>
                <a:moveTo>
                  <a:pt x="84504" y="263184"/>
                </a:moveTo>
                <a:lnTo>
                  <a:pt x="84504" y="444020"/>
                </a:lnTo>
                <a:lnTo>
                  <a:pt x="241148" y="444020"/>
                </a:lnTo>
                <a:lnTo>
                  <a:pt x="241148" y="263184"/>
                </a:lnTo>
                <a:close/>
                <a:moveTo>
                  <a:pt x="407982" y="252466"/>
                </a:moveTo>
                <a:lnTo>
                  <a:pt x="407982" y="328708"/>
                </a:lnTo>
                <a:lnTo>
                  <a:pt x="495882" y="328708"/>
                </a:lnTo>
                <a:lnTo>
                  <a:pt x="495882" y="252466"/>
                </a:lnTo>
                <a:close/>
                <a:moveTo>
                  <a:pt x="292503" y="252466"/>
                </a:moveTo>
                <a:lnTo>
                  <a:pt x="292503" y="328708"/>
                </a:lnTo>
                <a:lnTo>
                  <a:pt x="380267" y="328708"/>
                </a:lnTo>
                <a:lnTo>
                  <a:pt x="380267" y="252466"/>
                </a:lnTo>
                <a:close/>
                <a:moveTo>
                  <a:pt x="39799" y="110999"/>
                </a:moveTo>
                <a:lnTo>
                  <a:pt x="246556" y="110999"/>
                </a:lnTo>
                <a:lnTo>
                  <a:pt x="246556" y="121866"/>
                </a:lnTo>
                <a:lnTo>
                  <a:pt x="39799" y="121866"/>
                </a:lnTo>
                <a:close/>
                <a:moveTo>
                  <a:pt x="292503" y="0"/>
                </a:moveTo>
                <a:lnTo>
                  <a:pt x="380403" y="0"/>
                </a:lnTo>
                <a:lnTo>
                  <a:pt x="380403" y="157232"/>
                </a:lnTo>
                <a:lnTo>
                  <a:pt x="407982" y="157232"/>
                </a:lnTo>
                <a:lnTo>
                  <a:pt x="407982" y="0"/>
                </a:lnTo>
                <a:lnTo>
                  <a:pt x="495882" y="0"/>
                </a:lnTo>
                <a:lnTo>
                  <a:pt x="495882" y="157232"/>
                </a:lnTo>
                <a:lnTo>
                  <a:pt x="572914" y="157232"/>
                </a:lnTo>
                <a:lnTo>
                  <a:pt x="572914" y="443885"/>
                </a:lnTo>
                <a:lnTo>
                  <a:pt x="607286" y="443885"/>
                </a:lnTo>
                <a:lnTo>
                  <a:pt x="607286" y="481327"/>
                </a:lnTo>
                <a:lnTo>
                  <a:pt x="0" y="481327"/>
                </a:lnTo>
                <a:lnTo>
                  <a:pt x="0" y="443885"/>
                </a:lnTo>
                <a:lnTo>
                  <a:pt x="34508" y="443885"/>
                </a:lnTo>
                <a:lnTo>
                  <a:pt x="34508" y="157232"/>
                </a:lnTo>
                <a:lnTo>
                  <a:pt x="292503" y="157232"/>
                </a:lnTo>
                <a:close/>
              </a:path>
            </a:pathLst>
          </a:custGeom>
          <a:solidFill>
            <a:srgbClr val="C00000"/>
          </a:solidFill>
          <a:ln>
            <a:noFill/>
          </a:ln>
        </p:spPr>
      </p:sp>
      <p:sp>
        <p:nvSpPr>
          <p:cNvPr id="28" name="矩形 27">
            <a:extLst>
              <a:ext uri="{FF2B5EF4-FFF2-40B4-BE49-F238E27FC236}">
                <a16:creationId xmlns:a16="http://schemas.microsoft.com/office/drawing/2014/main" id="{25740280-27F0-4105-9CB5-830E42041FA8}"/>
              </a:ext>
            </a:extLst>
          </p:cNvPr>
          <p:cNvSpPr/>
          <p:nvPr/>
        </p:nvSpPr>
        <p:spPr>
          <a:xfrm>
            <a:off x="174437" y="4241507"/>
            <a:ext cx="1106393" cy="276999"/>
          </a:xfrm>
          <a:prstGeom prst="rect">
            <a:avLst/>
          </a:prstGeom>
        </p:spPr>
        <p:txBody>
          <a:bodyPr wrap="none">
            <a:spAutoFit/>
          </a:bodyPr>
          <a:lstStyle/>
          <a:p>
            <a:pPr algn="ctr"/>
            <a:r>
              <a:rPr lang="en-US" sz="1200" dirty="0">
                <a:latin typeface="Calibri" panose="020F0502020204030204" pitchFamily="34" charset="0"/>
                <a:ea typeface="微软雅黑" panose="020B0503020204020204" pitchFamily="34" charset="-122"/>
                <a:cs typeface="Calibri" panose="020F0502020204030204" pitchFamily="34" charset="0"/>
              </a:rPr>
              <a:t>Tier N Supplier</a:t>
            </a:r>
            <a:endParaRPr lang="en-AU" sz="1200" dirty="0">
              <a:latin typeface="Calibri" panose="020F0502020204030204" pitchFamily="34" charset="0"/>
              <a:ea typeface="微软雅黑" panose="020B0503020204020204" pitchFamily="34" charset="-122"/>
              <a:cs typeface="Calibri" panose="020F0502020204030204" pitchFamily="34" charset="0"/>
            </a:endParaRPr>
          </a:p>
        </p:txBody>
      </p:sp>
      <p:sp>
        <p:nvSpPr>
          <p:cNvPr id="34" name="矩形 33">
            <a:extLst>
              <a:ext uri="{FF2B5EF4-FFF2-40B4-BE49-F238E27FC236}">
                <a16:creationId xmlns:a16="http://schemas.microsoft.com/office/drawing/2014/main" id="{06FE5794-B652-47E3-B11B-241705E8918D}"/>
              </a:ext>
            </a:extLst>
          </p:cNvPr>
          <p:cNvSpPr/>
          <p:nvPr/>
        </p:nvSpPr>
        <p:spPr>
          <a:xfrm>
            <a:off x="2126011" y="4003281"/>
            <a:ext cx="1079142" cy="276999"/>
          </a:xfrm>
          <a:prstGeom prst="rect">
            <a:avLst/>
          </a:prstGeom>
        </p:spPr>
        <p:txBody>
          <a:bodyPr wrap="none">
            <a:spAutoFit/>
          </a:bodyPr>
          <a:lstStyle/>
          <a:p>
            <a:pPr algn="ctr"/>
            <a:r>
              <a:rPr lang="en-US" altLang="zh-CN" sz="1200" dirty="0">
                <a:cs typeface="Univers Next" panose="020B0405030202020203" pitchFamily="34" charset="-78"/>
              </a:rPr>
              <a:t>Anchor Buyer</a:t>
            </a:r>
          </a:p>
        </p:txBody>
      </p:sp>
      <p:sp>
        <p:nvSpPr>
          <p:cNvPr id="36" name="矩形: 圆角 35">
            <a:extLst>
              <a:ext uri="{FF2B5EF4-FFF2-40B4-BE49-F238E27FC236}">
                <a16:creationId xmlns:a16="http://schemas.microsoft.com/office/drawing/2014/main" id="{21590215-55F1-4319-A172-547758B26BC4}"/>
              </a:ext>
            </a:extLst>
          </p:cNvPr>
          <p:cNvSpPr/>
          <p:nvPr/>
        </p:nvSpPr>
        <p:spPr>
          <a:xfrm>
            <a:off x="1288159" y="4905829"/>
            <a:ext cx="1454245" cy="1871209"/>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iconfont-11145-6996223">
            <a:extLst>
              <a:ext uri="{FF2B5EF4-FFF2-40B4-BE49-F238E27FC236}">
                <a16:creationId xmlns:a16="http://schemas.microsoft.com/office/drawing/2014/main" id="{C77BB75A-58F5-4929-BDA3-85BCB18424AD}"/>
              </a:ext>
            </a:extLst>
          </p:cNvPr>
          <p:cNvSpPr>
            <a:spLocks noChangeAspect="1"/>
          </p:cNvSpPr>
          <p:nvPr/>
        </p:nvSpPr>
        <p:spPr bwMode="auto">
          <a:xfrm>
            <a:off x="1712052" y="5027958"/>
            <a:ext cx="606454" cy="606454"/>
          </a:xfrm>
          <a:custGeom>
            <a:avLst/>
            <a:gdLst>
              <a:gd name="T0" fmla="*/ 3420 w 11200"/>
              <a:gd name="T1" fmla="*/ 10760 h 11200"/>
              <a:gd name="T2" fmla="*/ 440 w 11200"/>
              <a:gd name="T3" fmla="*/ 7780 h 11200"/>
              <a:gd name="T4" fmla="*/ 440 w 11200"/>
              <a:gd name="T5" fmla="*/ 3420 h 11200"/>
              <a:gd name="T6" fmla="*/ 3420 w 11200"/>
              <a:gd name="T7" fmla="*/ 440 h 11200"/>
              <a:gd name="T8" fmla="*/ 7780 w 11200"/>
              <a:gd name="T9" fmla="*/ 440 h 11200"/>
              <a:gd name="T10" fmla="*/ 10760 w 11200"/>
              <a:gd name="T11" fmla="*/ 3420 h 11200"/>
              <a:gd name="T12" fmla="*/ 10760 w 11200"/>
              <a:gd name="T13" fmla="*/ 7780 h 11200"/>
              <a:gd name="T14" fmla="*/ 7780 w 11200"/>
              <a:gd name="T15" fmla="*/ 10760 h 11200"/>
              <a:gd name="T16" fmla="*/ 5600 w 11200"/>
              <a:gd name="T17" fmla="*/ 800 h 11200"/>
              <a:gd name="T18" fmla="*/ 5600 w 11200"/>
              <a:gd name="T19" fmla="*/ 10400 h 11200"/>
              <a:gd name="T20" fmla="*/ 5600 w 11200"/>
              <a:gd name="T21" fmla="*/ 800 h 11200"/>
              <a:gd name="T22" fmla="*/ 2822 w 11200"/>
              <a:gd name="T23" fmla="*/ 7145 h 11200"/>
              <a:gd name="T24" fmla="*/ 2556 w 11200"/>
              <a:gd name="T25" fmla="*/ 4757 h 11200"/>
              <a:gd name="T26" fmla="*/ 3883 w 11200"/>
              <a:gd name="T27" fmla="*/ 4492 h 11200"/>
              <a:gd name="T28" fmla="*/ 3618 w 11200"/>
              <a:gd name="T29" fmla="*/ 5023 h 11200"/>
              <a:gd name="T30" fmla="*/ 5210 w 11200"/>
              <a:gd name="T31" fmla="*/ 7145 h 11200"/>
              <a:gd name="T32" fmla="*/ 4414 w 11200"/>
              <a:gd name="T33" fmla="*/ 5023 h 11200"/>
              <a:gd name="T34" fmla="*/ 4148 w 11200"/>
              <a:gd name="T35" fmla="*/ 4492 h 11200"/>
              <a:gd name="T36" fmla="*/ 5475 w 11200"/>
              <a:gd name="T37" fmla="*/ 4757 h 11200"/>
              <a:gd name="T38" fmla="*/ 5210 w 11200"/>
              <a:gd name="T39" fmla="*/ 7145 h 11200"/>
              <a:gd name="T40" fmla="*/ 6006 w 11200"/>
              <a:gd name="T41" fmla="*/ 7145 h 11200"/>
              <a:gd name="T42" fmla="*/ 5740 w 11200"/>
              <a:gd name="T43" fmla="*/ 4757 h 11200"/>
              <a:gd name="T44" fmla="*/ 7067 w 11200"/>
              <a:gd name="T45" fmla="*/ 4492 h 11200"/>
              <a:gd name="T46" fmla="*/ 6802 w 11200"/>
              <a:gd name="T47" fmla="*/ 5023 h 11200"/>
              <a:gd name="T48" fmla="*/ 8394 w 11200"/>
              <a:gd name="T49" fmla="*/ 7145 h 11200"/>
              <a:gd name="T50" fmla="*/ 7598 w 11200"/>
              <a:gd name="T51" fmla="*/ 5023 h 11200"/>
              <a:gd name="T52" fmla="*/ 7332 w 11200"/>
              <a:gd name="T53" fmla="*/ 4492 h 11200"/>
              <a:gd name="T54" fmla="*/ 8659 w 11200"/>
              <a:gd name="T55" fmla="*/ 4757 h 11200"/>
              <a:gd name="T56" fmla="*/ 8394 w 11200"/>
              <a:gd name="T57" fmla="*/ 7145 h 11200"/>
              <a:gd name="T58" fmla="*/ 8924 w 11200"/>
              <a:gd name="T59" fmla="*/ 8206 h 11200"/>
              <a:gd name="T60" fmla="*/ 8659 w 11200"/>
              <a:gd name="T61" fmla="*/ 8737 h 11200"/>
              <a:gd name="T62" fmla="*/ 2291 w 11200"/>
              <a:gd name="T63" fmla="*/ 8472 h 11200"/>
              <a:gd name="T64" fmla="*/ 2556 w 11200"/>
              <a:gd name="T65" fmla="*/ 7941 h 11200"/>
              <a:gd name="T66" fmla="*/ 2822 w 11200"/>
              <a:gd name="T67" fmla="*/ 7410 h 11200"/>
              <a:gd name="T68" fmla="*/ 8394 w 11200"/>
              <a:gd name="T69" fmla="*/ 7941 h 11200"/>
              <a:gd name="T70" fmla="*/ 2546 w 11200"/>
              <a:gd name="T71" fmla="*/ 4227 h 11200"/>
              <a:gd name="T72" fmla="*/ 2417 w 11200"/>
              <a:gd name="T73" fmla="*/ 3732 h 11200"/>
              <a:gd name="T74" fmla="*/ 5734 w 11200"/>
              <a:gd name="T75" fmla="*/ 1875 h 11200"/>
              <a:gd name="T76" fmla="*/ 8924 w 11200"/>
              <a:gd name="T77" fmla="*/ 3961 h 11200"/>
              <a:gd name="T78" fmla="*/ 2546 w 11200"/>
              <a:gd name="T79" fmla="*/ 4227 h 11200"/>
              <a:gd name="T80" fmla="*/ 5041 w 11200"/>
              <a:gd name="T81" fmla="*/ 3034 h 11200"/>
              <a:gd name="T82" fmla="*/ 6182 w 11200"/>
              <a:gd name="T83" fmla="*/ 3034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00" h="11200">
                <a:moveTo>
                  <a:pt x="5600" y="11200"/>
                </a:moveTo>
                <a:cubicBezTo>
                  <a:pt x="4844" y="11200"/>
                  <a:pt x="4111" y="11052"/>
                  <a:pt x="3420" y="10760"/>
                </a:cubicBezTo>
                <a:cubicBezTo>
                  <a:pt x="2753" y="10478"/>
                  <a:pt x="2154" y="10074"/>
                  <a:pt x="1640" y="9560"/>
                </a:cubicBezTo>
                <a:cubicBezTo>
                  <a:pt x="1126" y="9045"/>
                  <a:pt x="722" y="8447"/>
                  <a:pt x="440" y="7780"/>
                </a:cubicBezTo>
                <a:cubicBezTo>
                  <a:pt x="148" y="7089"/>
                  <a:pt x="0" y="6356"/>
                  <a:pt x="0" y="5600"/>
                </a:cubicBezTo>
                <a:cubicBezTo>
                  <a:pt x="0" y="4844"/>
                  <a:pt x="148" y="4111"/>
                  <a:pt x="440" y="3420"/>
                </a:cubicBezTo>
                <a:cubicBezTo>
                  <a:pt x="722" y="2753"/>
                  <a:pt x="1126" y="2154"/>
                  <a:pt x="1640" y="1640"/>
                </a:cubicBezTo>
                <a:cubicBezTo>
                  <a:pt x="2154" y="1126"/>
                  <a:pt x="2753" y="722"/>
                  <a:pt x="3420" y="440"/>
                </a:cubicBezTo>
                <a:cubicBezTo>
                  <a:pt x="4111" y="148"/>
                  <a:pt x="4844" y="0"/>
                  <a:pt x="5600" y="0"/>
                </a:cubicBezTo>
                <a:cubicBezTo>
                  <a:pt x="6356" y="0"/>
                  <a:pt x="7089" y="148"/>
                  <a:pt x="7780" y="440"/>
                </a:cubicBezTo>
                <a:cubicBezTo>
                  <a:pt x="8447" y="722"/>
                  <a:pt x="9045" y="1126"/>
                  <a:pt x="9560" y="1640"/>
                </a:cubicBezTo>
                <a:cubicBezTo>
                  <a:pt x="10074" y="2154"/>
                  <a:pt x="10478" y="2753"/>
                  <a:pt x="10760" y="3420"/>
                </a:cubicBezTo>
                <a:cubicBezTo>
                  <a:pt x="11052" y="4110"/>
                  <a:pt x="11200" y="4844"/>
                  <a:pt x="11200" y="5600"/>
                </a:cubicBezTo>
                <a:cubicBezTo>
                  <a:pt x="11200" y="6356"/>
                  <a:pt x="11052" y="7089"/>
                  <a:pt x="10760" y="7780"/>
                </a:cubicBezTo>
                <a:cubicBezTo>
                  <a:pt x="10478" y="8447"/>
                  <a:pt x="10074" y="9045"/>
                  <a:pt x="9560" y="9560"/>
                </a:cubicBezTo>
                <a:cubicBezTo>
                  <a:pt x="9045" y="10074"/>
                  <a:pt x="8447" y="10478"/>
                  <a:pt x="7780" y="10760"/>
                </a:cubicBezTo>
                <a:cubicBezTo>
                  <a:pt x="7089" y="11052"/>
                  <a:pt x="6356" y="11200"/>
                  <a:pt x="5600" y="11200"/>
                </a:cubicBezTo>
                <a:close/>
                <a:moveTo>
                  <a:pt x="5600" y="800"/>
                </a:moveTo>
                <a:cubicBezTo>
                  <a:pt x="2953" y="800"/>
                  <a:pt x="800" y="2953"/>
                  <a:pt x="800" y="5600"/>
                </a:cubicBezTo>
                <a:cubicBezTo>
                  <a:pt x="800" y="8247"/>
                  <a:pt x="2953" y="10400"/>
                  <a:pt x="5600" y="10400"/>
                </a:cubicBezTo>
                <a:cubicBezTo>
                  <a:pt x="8247" y="10400"/>
                  <a:pt x="10400" y="8247"/>
                  <a:pt x="10400" y="5600"/>
                </a:cubicBezTo>
                <a:cubicBezTo>
                  <a:pt x="10400" y="2953"/>
                  <a:pt x="8247" y="800"/>
                  <a:pt x="5600" y="800"/>
                </a:cubicBezTo>
                <a:close/>
                <a:moveTo>
                  <a:pt x="3618" y="7145"/>
                </a:moveTo>
                <a:lnTo>
                  <a:pt x="2822" y="7145"/>
                </a:lnTo>
                <a:lnTo>
                  <a:pt x="2822" y="5023"/>
                </a:lnTo>
                <a:cubicBezTo>
                  <a:pt x="2676" y="5023"/>
                  <a:pt x="2556" y="4903"/>
                  <a:pt x="2556" y="4757"/>
                </a:cubicBezTo>
                <a:lnTo>
                  <a:pt x="2556" y="4492"/>
                </a:lnTo>
                <a:lnTo>
                  <a:pt x="3883" y="4492"/>
                </a:lnTo>
                <a:lnTo>
                  <a:pt x="3883" y="4757"/>
                </a:lnTo>
                <a:cubicBezTo>
                  <a:pt x="3883" y="4903"/>
                  <a:pt x="3764" y="5023"/>
                  <a:pt x="3618" y="5023"/>
                </a:cubicBezTo>
                <a:lnTo>
                  <a:pt x="3618" y="7145"/>
                </a:lnTo>
                <a:close/>
                <a:moveTo>
                  <a:pt x="5210" y="7145"/>
                </a:moveTo>
                <a:lnTo>
                  <a:pt x="4414" y="7145"/>
                </a:lnTo>
                <a:lnTo>
                  <a:pt x="4414" y="5023"/>
                </a:lnTo>
                <a:cubicBezTo>
                  <a:pt x="4268" y="5023"/>
                  <a:pt x="4148" y="4903"/>
                  <a:pt x="4148" y="4757"/>
                </a:cubicBezTo>
                <a:lnTo>
                  <a:pt x="4148" y="4492"/>
                </a:lnTo>
                <a:lnTo>
                  <a:pt x="5475" y="4492"/>
                </a:lnTo>
                <a:lnTo>
                  <a:pt x="5475" y="4757"/>
                </a:lnTo>
                <a:cubicBezTo>
                  <a:pt x="5475" y="4903"/>
                  <a:pt x="5356" y="5023"/>
                  <a:pt x="5210" y="5023"/>
                </a:cubicBezTo>
                <a:lnTo>
                  <a:pt x="5210" y="7145"/>
                </a:lnTo>
                <a:close/>
                <a:moveTo>
                  <a:pt x="6802" y="7145"/>
                </a:moveTo>
                <a:lnTo>
                  <a:pt x="6006" y="7145"/>
                </a:lnTo>
                <a:lnTo>
                  <a:pt x="6006" y="5023"/>
                </a:lnTo>
                <a:cubicBezTo>
                  <a:pt x="5859" y="5023"/>
                  <a:pt x="5740" y="4903"/>
                  <a:pt x="5740" y="4757"/>
                </a:cubicBezTo>
                <a:lnTo>
                  <a:pt x="5740" y="4492"/>
                </a:lnTo>
                <a:lnTo>
                  <a:pt x="7067" y="4492"/>
                </a:lnTo>
                <a:lnTo>
                  <a:pt x="7067" y="4757"/>
                </a:lnTo>
                <a:cubicBezTo>
                  <a:pt x="7067" y="4903"/>
                  <a:pt x="6948" y="5023"/>
                  <a:pt x="6802" y="5023"/>
                </a:cubicBezTo>
                <a:lnTo>
                  <a:pt x="6802" y="7145"/>
                </a:lnTo>
                <a:close/>
                <a:moveTo>
                  <a:pt x="8394" y="7145"/>
                </a:moveTo>
                <a:lnTo>
                  <a:pt x="7598" y="7145"/>
                </a:lnTo>
                <a:lnTo>
                  <a:pt x="7598" y="5023"/>
                </a:lnTo>
                <a:cubicBezTo>
                  <a:pt x="7451" y="5023"/>
                  <a:pt x="7332" y="4903"/>
                  <a:pt x="7332" y="4757"/>
                </a:cubicBezTo>
                <a:lnTo>
                  <a:pt x="7332" y="4492"/>
                </a:lnTo>
                <a:lnTo>
                  <a:pt x="8659" y="4492"/>
                </a:lnTo>
                <a:lnTo>
                  <a:pt x="8659" y="4757"/>
                </a:lnTo>
                <a:cubicBezTo>
                  <a:pt x="8659" y="4903"/>
                  <a:pt x="8540" y="5023"/>
                  <a:pt x="8394" y="5023"/>
                </a:cubicBezTo>
                <a:lnTo>
                  <a:pt x="8394" y="7145"/>
                </a:lnTo>
                <a:close/>
                <a:moveTo>
                  <a:pt x="8659" y="7941"/>
                </a:moveTo>
                <a:cubicBezTo>
                  <a:pt x="8805" y="7941"/>
                  <a:pt x="8924" y="8060"/>
                  <a:pt x="8924" y="8206"/>
                </a:cubicBezTo>
                <a:lnTo>
                  <a:pt x="8924" y="8472"/>
                </a:lnTo>
                <a:cubicBezTo>
                  <a:pt x="8924" y="8618"/>
                  <a:pt x="8805" y="8737"/>
                  <a:pt x="8659" y="8737"/>
                </a:cubicBezTo>
                <a:lnTo>
                  <a:pt x="2556" y="8737"/>
                </a:lnTo>
                <a:cubicBezTo>
                  <a:pt x="2410" y="8737"/>
                  <a:pt x="2291" y="8618"/>
                  <a:pt x="2291" y="8472"/>
                </a:cubicBezTo>
                <a:lnTo>
                  <a:pt x="2291" y="8206"/>
                </a:lnTo>
                <a:cubicBezTo>
                  <a:pt x="2291" y="8060"/>
                  <a:pt x="2410" y="7941"/>
                  <a:pt x="2556" y="7941"/>
                </a:cubicBezTo>
                <a:lnTo>
                  <a:pt x="2822" y="7941"/>
                </a:lnTo>
                <a:lnTo>
                  <a:pt x="2822" y="7410"/>
                </a:lnTo>
                <a:lnTo>
                  <a:pt x="8394" y="7410"/>
                </a:lnTo>
                <a:lnTo>
                  <a:pt x="8394" y="7941"/>
                </a:lnTo>
                <a:lnTo>
                  <a:pt x="8659" y="7941"/>
                </a:lnTo>
                <a:close/>
                <a:moveTo>
                  <a:pt x="2546" y="4227"/>
                </a:moveTo>
                <a:cubicBezTo>
                  <a:pt x="2431" y="4227"/>
                  <a:pt x="2330" y="4146"/>
                  <a:pt x="2300" y="4030"/>
                </a:cubicBezTo>
                <a:cubicBezTo>
                  <a:pt x="2270" y="3915"/>
                  <a:pt x="2318" y="3793"/>
                  <a:pt x="2417" y="3732"/>
                </a:cubicBezTo>
                <a:lnTo>
                  <a:pt x="5476" y="1875"/>
                </a:lnTo>
                <a:cubicBezTo>
                  <a:pt x="5555" y="1826"/>
                  <a:pt x="5655" y="1826"/>
                  <a:pt x="5734" y="1875"/>
                </a:cubicBezTo>
                <a:lnTo>
                  <a:pt x="8765" y="3715"/>
                </a:lnTo>
                <a:cubicBezTo>
                  <a:pt x="8858" y="3754"/>
                  <a:pt x="8924" y="3850"/>
                  <a:pt x="8924" y="3961"/>
                </a:cubicBezTo>
                <a:cubicBezTo>
                  <a:pt x="8924" y="4108"/>
                  <a:pt x="8810" y="4227"/>
                  <a:pt x="8669" y="4227"/>
                </a:cubicBezTo>
                <a:lnTo>
                  <a:pt x="2546" y="4227"/>
                </a:lnTo>
                <a:close/>
                <a:moveTo>
                  <a:pt x="5611" y="2464"/>
                </a:moveTo>
                <a:cubicBezTo>
                  <a:pt x="5296" y="2464"/>
                  <a:pt x="5041" y="2719"/>
                  <a:pt x="5041" y="3034"/>
                </a:cubicBezTo>
                <a:cubicBezTo>
                  <a:pt x="5041" y="3349"/>
                  <a:pt x="5296" y="3604"/>
                  <a:pt x="5611" y="3604"/>
                </a:cubicBezTo>
                <a:cubicBezTo>
                  <a:pt x="5927" y="3604"/>
                  <a:pt x="6182" y="3349"/>
                  <a:pt x="6182" y="3034"/>
                </a:cubicBezTo>
                <a:cubicBezTo>
                  <a:pt x="6182" y="2719"/>
                  <a:pt x="5927" y="2464"/>
                  <a:pt x="5611" y="2464"/>
                </a:cubicBezTo>
                <a:close/>
              </a:path>
            </a:pathLst>
          </a:custGeom>
          <a:solidFill>
            <a:srgbClr val="C00000"/>
          </a:solidFill>
          <a:ln>
            <a:noFill/>
          </a:ln>
        </p:spPr>
        <p:txBody>
          <a:bodyPr/>
          <a:lstStyle/>
          <a:p>
            <a:endParaRPr lang="zh-CN" altLang="en-US" dirty="0"/>
          </a:p>
        </p:txBody>
      </p:sp>
      <p:sp>
        <p:nvSpPr>
          <p:cNvPr id="40" name="iconfont-11145-6996223">
            <a:extLst>
              <a:ext uri="{FF2B5EF4-FFF2-40B4-BE49-F238E27FC236}">
                <a16:creationId xmlns:a16="http://schemas.microsoft.com/office/drawing/2014/main" id="{851E3A79-5CBD-4AD4-A6A9-B4D59AF2A752}"/>
              </a:ext>
            </a:extLst>
          </p:cNvPr>
          <p:cNvSpPr>
            <a:spLocks noChangeAspect="1"/>
          </p:cNvSpPr>
          <p:nvPr/>
        </p:nvSpPr>
        <p:spPr bwMode="auto">
          <a:xfrm>
            <a:off x="1726566" y="5855947"/>
            <a:ext cx="606454" cy="606454"/>
          </a:xfrm>
          <a:custGeom>
            <a:avLst/>
            <a:gdLst>
              <a:gd name="T0" fmla="*/ 3420 w 11200"/>
              <a:gd name="T1" fmla="*/ 10760 h 11200"/>
              <a:gd name="T2" fmla="*/ 440 w 11200"/>
              <a:gd name="T3" fmla="*/ 7780 h 11200"/>
              <a:gd name="T4" fmla="*/ 440 w 11200"/>
              <a:gd name="T5" fmla="*/ 3420 h 11200"/>
              <a:gd name="T6" fmla="*/ 3420 w 11200"/>
              <a:gd name="T7" fmla="*/ 440 h 11200"/>
              <a:gd name="T8" fmla="*/ 7780 w 11200"/>
              <a:gd name="T9" fmla="*/ 440 h 11200"/>
              <a:gd name="T10" fmla="*/ 10760 w 11200"/>
              <a:gd name="T11" fmla="*/ 3420 h 11200"/>
              <a:gd name="T12" fmla="*/ 10760 w 11200"/>
              <a:gd name="T13" fmla="*/ 7780 h 11200"/>
              <a:gd name="T14" fmla="*/ 7780 w 11200"/>
              <a:gd name="T15" fmla="*/ 10760 h 11200"/>
              <a:gd name="T16" fmla="*/ 5600 w 11200"/>
              <a:gd name="T17" fmla="*/ 800 h 11200"/>
              <a:gd name="T18" fmla="*/ 5600 w 11200"/>
              <a:gd name="T19" fmla="*/ 10400 h 11200"/>
              <a:gd name="T20" fmla="*/ 5600 w 11200"/>
              <a:gd name="T21" fmla="*/ 800 h 11200"/>
              <a:gd name="T22" fmla="*/ 2822 w 11200"/>
              <a:gd name="T23" fmla="*/ 7145 h 11200"/>
              <a:gd name="T24" fmla="*/ 2556 w 11200"/>
              <a:gd name="T25" fmla="*/ 4757 h 11200"/>
              <a:gd name="T26" fmla="*/ 3883 w 11200"/>
              <a:gd name="T27" fmla="*/ 4492 h 11200"/>
              <a:gd name="T28" fmla="*/ 3618 w 11200"/>
              <a:gd name="T29" fmla="*/ 5023 h 11200"/>
              <a:gd name="T30" fmla="*/ 5210 w 11200"/>
              <a:gd name="T31" fmla="*/ 7145 h 11200"/>
              <a:gd name="T32" fmla="*/ 4414 w 11200"/>
              <a:gd name="T33" fmla="*/ 5023 h 11200"/>
              <a:gd name="T34" fmla="*/ 4148 w 11200"/>
              <a:gd name="T35" fmla="*/ 4492 h 11200"/>
              <a:gd name="T36" fmla="*/ 5475 w 11200"/>
              <a:gd name="T37" fmla="*/ 4757 h 11200"/>
              <a:gd name="T38" fmla="*/ 5210 w 11200"/>
              <a:gd name="T39" fmla="*/ 7145 h 11200"/>
              <a:gd name="T40" fmla="*/ 6006 w 11200"/>
              <a:gd name="T41" fmla="*/ 7145 h 11200"/>
              <a:gd name="T42" fmla="*/ 5740 w 11200"/>
              <a:gd name="T43" fmla="*/ 4757 h 11200"/>
              <a:gd name="T44" fmla="*/ 7067 w 11200"/>
              <a:gd name="T45" fmla="*/ 4492 h 11200"/>
              <a:gd name="T46" fmla="*/ 6802 w 11200"/>
              <a:gd name="T47" fmla="*/ 5023 h 11200"/>
              <a:gd name="T48" fmla="*/ 8394 w 11200"/>
              <a:gd name="T49" fmla="*/ 7145 h 11200"/>
              <a:gd name="T50" fmla="*/ 7598 w 11200"/>
              <a:gd name="T51" fmla="*/ 5023 h 11200"/>
              <a:gd name="T52" fmla="*/ 7332 w 11200"/>
              <a:gd name="T53" fmla="*/ 4492 h 11200"/>
              <a:gd name="T54" fmla="*/ 8659 w 11200"/>
              <a:gd name="T55" fmla="*/ 4757 h 11200"/>
              <a:gd name="T56" fmla="*/ 8394 w 11200"/>
              <a:gd name="T57" fmla="*/ 7145 h 11200"/>
              <a:gd name="T58" fmla="*/ 8924 w 11200"/>
              <a:gd name="T59" fmla="*/ 8206 h 11200"/>
              <a:gd name="T60" fmla="*/ 8659 w 11200"/>
              <a:gd name="T61" fmla="*/ 8737 h 11200"/>
              <a:gd name="T62" fmla="*/ 2291 w 11200"/>
              <a:gd name="T63" fmla="*/ 8472 h 11200"/>
              <a:gd name="T64" fmla="*/ 2556 w 11200"/>
              <a:gd name="T65" fmla="*/ 7941 h 11200"/>
              <a:gd name="T66" fmla="*/ 2822 w 11200"/>
              <a:gd name="T67" fmla="*/ 7410 h 11200"/>
              <a:gd name="T68" fmla="*/ 8394 w 11200"/>
              <a:gd name="T69" fmla="*/ 7941 h 11200"/>
              <a:gd name="T70" fmla="*/ 2546 w 11200"/>
              <a:gd name="T71" fmla="*/ 4227 h 11200"/>
              <a:gd name="T72" fmla="*/ 2417 w 11200"/>
              <a:gd name="T73" fmla="*/ 3732 h 11200"/>
              <a:gd name="T74" fmla="*/ 5734 w 11200"/>
              <a:gd name="T75" fmla="*/ 1875 h 11200"/>
              <a:gd name="T76" fmla="*/ 8924 w 11200"/>
              <a:gd name="T77" fmla="*/ 3961 h 11200"/>
              <a:gd name="T78" fmla="*/ 2546 w 11200"/>
              <a:gd name="T79" fmla="*/ 4227 h 11200"/>
              <a:gd name="T80" fmla="*/ 5041 w 11200"/>
              <a:gd name="T81" fmla="*/ 3034 h 11200"/>
              <a:gd name="T82" fmla="*/ 6182 w 11200"/>
              <a:gd name="T83" fmla="*/ 3034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00" h="11200">
                <a:moveTo>
                  <a:pt x="5600" y="11200"/>
                </a:moveTo>
                <a:cubicBezTo>
                  <a:pt x="4844" y="11200"/>
                  <a:pt x="4111" y="11052"/>
                  <a:pt x="3420" y="10760"/>
                </a:cubicBezTo>
                <a:cubicBezTo>
                  <a:pt x="2753" y="10478"/>
                  <a:pt x="2154" y="10074"/>
                  <a:pt x="1640" y="9560"/>
                </a:cubicBezTo>
                <a:cubicBezTo>
                  <a:pt x="1126" y="9045"/>
                  <a:pt x="722" y="8447"/>
                  <a:pt x="440" y="7780"/>
                </a:cubicBezTo>
                <a:cubicBezTo>
                  <a:pt x="148" y="7089"/>
                  <a:pt x="0" y="6356"/>
                  <a:pt x="0" y="5600"/>
                </a:cubicBezTo>
                <a:cubicBezTo>
                  <a:pt x="0" y="4844"/>
                  <a:pt x="148" y="4111"/>
                  <a:pt x="440" y="3420"/>
                </a:cubicBezTo>
                <a:cubicBezTo>
                  <a:pt x="722" y="2753"/>
                  <a:pt x="1126" y="2154"/>
                  <a:pt x="1640" y="1640"/>
                </a:cubicBezTo>
                <a:cubicBezTo>
                  <a:pt x="2154" y="1126"/>
                  <a:pt x="2753" y="722"/>
                  <a:pt x="3420" y="440"/>
                </a:cubicBezTo>
                <a:cubicBezTo>
                  <a:pt x="4111" y="148"/>
                  <a:pt x="4844" y="0"/>
                  <a:pt x="5600" y="0"/>
                </a:cubicBezTo>
                <a:cubicBezTo>
                  <a:pt x="6356" y="0"/>
                  <a:pt x="7089" y="148"/>
                  <a:pt x="7780" y="440"/>
                </a:cubicBezTo>
                <a:cubicBezTo>
                  <a:pt x="8447" y="722"/>
                  <a:pt x="9045" y="1126"/>
                  <a:pt x="9560" y="1640"/>
                </a:cubicBezTo>
                <a:cubicBezTo>
                  <a:pt x="10074" y="2154"/>
                  <a:pt x="10478" y="2753"/>
                  <a:pt x="10760" y="3420"/>
                </a:cubicBezTo>
                <a:cubicBezTo>
                  <a:pt x="11052" y="4110"/>
                  <a:pt x="11200" y="4844"/>
                  <a:pt x="11200" y="5600"/>
                </a:cubicBezTo>
                <a:cubicBezTo>
                  <a:pt x="11200" y="6356"/>
                  <a:pt x="11052" y="7089"/>
                  <a:pt x="10760" y="7780"/>
                </a:cubicBezTo>
                <a:cubicBezTo>
                  <a:pt x="10478" y="8447"/>
                  <a:pt x="10074" y="9045"/>
                  <a:pt x="9560" y="9560"/>
                </a:cubicBezTo>
                <a:cubicBezTo>
                  <a:pt x="9045" y="10074"/>
                  <a:pt x="8447" y="10478"/>
                  <a:pt x="7780" y="10760"/>
                </a:cubicBezTo>
                <a:cubicBezTo>
                  <a:pt x="7089" y="11052"/>
                  <a:pt x="6356" y="11200"/>
                  <a:pt x="5600" y="11200"/>
                </a:cubicBezTo>
                <a:close/>
                <a:moveTo>
                  <a:pt x="5600" y="800"/>
                </a:moveTo>
                <a:cubicBezTo>
                  <a:pt x="2953" y="800"/>
                  <a:pt x="800" y="2953"/>
                  <a:pt x="800" y="5600"/>
                </a:cubicBezTo>
                <a:cubicBezTo>
                  <a:pt x="800" y="8247"/>
                  <a:pt x="2953" y="10400"/>
                  <a:pt x="5600" y="10400"/>
                </a:cubicBezTo>
                <a:cubicBezTo>
                  <a:pt x="8247" y="10400"/>
                  <a:pt x="10400" y="8247"/>
                  <a:pt x="10400" y="5600"/>
                </a:cubicBezTo>
                <a:cubicBezTo>
                  <a:pt x="10400" y="2953"/>
                  <a:pt x="8247" y="800"/>
                  <a:pt x="5600" y="800"/>
                </a:cubicBezTo>
                <a:close/>
                <a:moveTo>
                  <a:pt x="3618" y="7145"/>
                </a:moveTo>
                <a:lnTo>
                  <a:pt x="2822" y="7145"/>
                </a:lnTo>
                <a:lnTo>
                  <a:pt x="2822" y="5023"/>
                </a:lnTo>
                <a:cubicBezTo>
                  <a:pt x="2676" y="5023"/>
                  <a:pt x="2556" y="4903"/>
                  <a:pt x="2556" y="4757"/>
                </a:cubicBezTo>
                <a:lnTo>
                  <a:pt x="2556" y="4492"/>
                </a:lnTo>
                <a:lnTo>
                  <a:pt x="3883" y="4492"/>
                </a:lnTo>
                <a:lnTo>
                  <a:pt x="3883" y="4757"/>
                </a:lnTo>
                <a:cubicBezTo>
                  <a:pt x="3883" y="4903"/>
                  <a:pt x="3764" y="5023"/>
                  <a:pt x="3618" y="5023"/>
                </a:cubicBezTo>
                <a:lnTo>
                  <a:pt x="3618" y="7145"/>
                </a:lnTo>
                <a:close/>
                <a:moveTo>
                  <a:pt x="5210" y="7145"/>
                </a:moveTo>
                <a:lnTo>
                  <a:pt x="4414" y="7145"/>
                </a:lnTo>
                <a:lnTo>
                  <a:pt x="4414" y="5023"/>
                </a:lnTo>
                <a:cubicBezTo>
                  <a:pt x="4268" y="5023"/>
                  <a:pt x="4148" y="4903"/>
                  <a:pt x="4148" y="4757"/>
                </a:cubicBezTo>
                <a:lnTo>
                  <a:pt x="4148" y="4492"/>
                </a:lnTo>
                <a:lnTo>
                  <a:pt x="5475" y="4492"/>
                </a:lnTo>
                <a:lnTo>
                  <a:pt x="5475" y="4757"/>
                </a:lnTo>
                <a:cubicBezTo>
                  <a:pt x="5475" y="4903"/>
                  <a:pt x="5356" y="5023"/>
                  <a:pt x="5210" y="5023"/>
                </a:cubicBezTo>
                <a:lnTo>
                  <a:pt x="5210" y="7145"/>
                </a:lnTo>
                <a:close/>
                <a:moveTo>
                  <a:pt x="6802" y="7145"/>
                </a:moveTo>
                <a:lnTo>
                  <a:pt x="6006" y="7145"/>
                </a:lnTo>
                <a:lnTo>
                  <a:pt x="6006" y="5023"/>
                </a:lnTo>
                <a:cubicBezTo>
                  <a:pt x="5859" y="5023"/>
                  <a:pt x="5740" y="4903"/>
                  <a:pt x="5740" y="4757"/>
                </a:cubicBezTo>
                <a:lnTo>
                  <a:pt x="5740" y="4492"/>
                </a:lnTo>
                <a:lnTo>
                  <a:pt x="7067" y="4492"/>
                </a:lnTo>
                <a:lnTo>
                  <a:pt x="7067" y="4757"/>
                </a:lnTo>
                <a:cubicBezTo>
                  <a:pt x="7067" y="4903"/>
                  <a:pt x="6948" y="5023"/>
                  <a:pt x="6802" y="5023"/>
                </a:cubicBezTo>
                <a:lnTo>
                  <a:pt x="6802" y="7145"/>
                </a:lnTo>
                <a:close/>
                <a:moveTo>
                  <a:pt x="8394" y="7145"/>
                </a:moveTo>
                <a:lnTo>
                  <a:pt x="7598" y="7145"/>
                </a:lnTo>
                <a:lnTo>
                  <a:pt x="7598" y="5023"/>
                </a:lnTo>
                <a:cubicBezTo>
                  <a:pt x="7451" y="5023"/>
                  <a:pt x="7332" y="4903"/>
                  <a:pt x="7332" y="4757"/>
                </a:cubicBezTo>
                <a:lnTo>
                  <a:pt x="7332" y="4492"/>
                </a:lnTo>
                <a:lnTo>
                  <a:pt x="8659" y="4492"/>
                </a:lnTo>
                <a:lnTo>
                  <a:pt x="8659" y="4757"/>
                </a:lnTo>
                <a:cubicBezTo>
                  <a:pt x="8659" y="4903"/>
                  <a:pt x="8540" y="5023"/>
                  <a:pt x="8394" y="5023"/>
                </a:cubicBezTo>
                <a:lnTo>
                  <a:pt x="8394" y="7145"/>
                </a:lnTo>
                <a:close/>
                <a:moveTo>
                  <a:pt x="8659" y="7941"/>
                </a:moveTo>
                <a:cubicBezTo>
                  <a:pt x="8805" y="7941"/>
                  <a:pt x="8924" y="8060"/>
                  <a:pt x="8924" y="8206"/>
                </a:cubicBezTo>
                <a:lnTo>
                  <a:pt x="8924" y="8472"/>
                </a:lnTo>
                <a:cubicBezTo>
                  <a:pt x="8924" y="8618"/>
                  <a:pt x="8805" y="8737"/>
                  <a:pt x="8659" y="8737"/>
                </a:cubicBezTo>
                <a:lnTo>
                  <a:pt x="2556" y="8737"/>
                </a:lnTo>
                <a:cubicBezTo>
                  <a:pt x="2410" y="8737"/>
                  <a:pt x="2291" y="8618"/>
                  <a:pt x="2291" y="8472"/>
                </a:cubicBezTo>
                <a:lnTo>
                  <a:pt x="2291" y="8206"/>
                </a:lnTo>
                <a:cubicBezTo>
                  <a:pt x="2291" y="8060"/>
                  <a:pt x="2410" y="7941"/>
                  <a:pt x="2556" y="7941"/>
                </a:cubicBezTo>
                <a:lnTo>
                  <a:pt x="2822" y="7941"/>
                </a:lnTo>
                <a:lnTo>
                  <a:pt x="2822" y="7410"/>
                </a:lnTo>
                <a:lnTo>
                  <a:pt x="8394" y="7410"/>
                </a:lnTo>
                <a:lnTo>
                  <a:pt x="8394" y="7941"/>
                </a:lnTo>
                <a:lnTo>
                  <a:pt x="8659" y="7941"/>
                </a:lnTo>
                <a:close/>
                <a:moveTo>
                  <a:pt x="2546" y="4227"/>
                </a:moveTo>
                <a:cubicBezTo>
                  <a:pt x="2431" y="4227"/>
                  <a:pt x="2330" y="4146"/>
                  <a:pt x="2300" y="4030"/>
                </a:cubicBezTo>
                <a:cubicBezTo>
                  <a:pt x="2270" y="3915"/>
                  <a:pt x="2318" y="3793"/>
                  <a:pt x="2417" y="3732"/>
                </a:cubicBezTo>
                <a:lnTo>
                  <a:pt x="5476" y="1875"/>
                </a:lnTo>
                <a:cubicBezTo>
                  <a:pt x="5555" y="1826"/>
                  <a:pt x="5655" y="1826"/>
                  <a:pt x="5734" y="1875"/>
                </a:cubicBezTo>
                <a:lnTo>
                  <a:pt x="8765" y="3715"/>
                </a:lnTo>
                <a:cubicBezTo>
                  <a:pt x="8858" y="3754"/>
                  <a:pt x="8924" y="3850"/>
                  <a:pt x="8924" y="3961"/>
                </a:cubicBezTo>
                <a:cubicBezTo>
                  <a:pt x="8924" y="4108"/>
                  <a:pt x="8810" y="4227"/>
                  <a:pt x="8669" y="4227"/>
                </a:cubicBezTo>
                <a:lnTo>
                  <a:pt x="2546" y="4227"/>
                </a:lnTo>
                <a:close/>
                <a:moveTo>
                  <a:pt x="5611" y="2464"/>
                </a:moveTo>
                <a:cubicBezTo>
                  <a:pt x="5296" y="2464"/>
                  <a:pt x="5041" y="2719"/>
                  <a:pt x="5041" y="3034"/>
                </a:cubicBezTo>
                <a:cubicBezTo>
                  <a:pt x="5041" y="3349"/>
                  <a:pt x="5296" y="3604"/>
                  <a:pt x="5611" y="3604"/>
                </a:cubicBezTo>
                <a:cubicBezTo>
                  <a:pt x="5927" y="3604"/>
                  <a:pt x="6182" y="3349"/>
                  <a:pt x="6182" y="3034"/>
                </a:cubicBezTo>
                <a:cubicBezTo>
                  <a:pt x="6182" y="2719"/>
                  <a:pt x="5927" y="2464"/>
                  <a:pt x="5611" y="2464"/>
                </a:cubicBezTo>
                <a:close/>
              </a:path>
            </a:pathLst>
          </a:custGeom>
          <a:solidFill>
            <a:srgbClr val="C00000"/>
          </a:solidFill>
          <a:ln>
            <a:noFill/>
          </a:ln>
        </p:spPr>
      </p:sp>
      <p:sp>
        <p:nvSpPr>
          <p:cNvPr id="42" name="矩形 41">
            <a:extLst>
              <a:ext uri="{FF2B5EF4-FFF2-40B4-BE49-F238E27FC236}">
                <a16:creationId xmlns:a16="http://schemas.microsoft.com/office/drawing/2014/main" id="{1A35C172-7344-48BF-9CD2-068CF78ED7F6}"/>
              </a:ext>
            </a:extLst>
          </p:cNvPr>
          <p:cNvSpPr/>
          <p:nvPr/>
        </p:nvSpPr>
        <p:spPr>
          <a:xfrm>
            <a:off x="1557463" y="5580937"/>
            <a:ext cx="915635" cy="276999"/>
          </a:xfrm>
          <a:prstGeom prst="rect">
            <a:avLst/>
          </a:prstGeom>
        </p:spPr>
        <p:txBody>
          <a:bodyPr wrap="none">
            <a:spAutoFit/>
          </a:bodyPr>
          <a:lstStyle/>
          <a:p>
            <a:pPr algn="ctr"/>
            <a:r>
              <a:rPr lang="en-US" altLang="zh-CN" sz="1200" dirty="0">
                <a:cs typeface="Univers Next" panose="020B0405030202020203" pitchFamily="34" charset="-78"/>
              </a:rPr>
              <a:t>HSBC Bank</a:t>
            </a:r>
          </a:p>
        </p:txBody>
      </p:sp>
      <p:sp>
        <p:nvSpPr>
          <p:cNvPr id="44" name="矩形 43">
            <a:extLst>
              <a:ext uri="{FF2B5EF4-FFF2-40B4-BE49-F238E27FC236}">
                <a16:creationId xmlns:a16="http://schemas.microsoft.com/office/drawing/2014/main" id="{403059FD-D49D-46AC-AA2A-B285617CC539}"/>
              </a:ext>
            </a:extLst>
          </p:cNvPr>
          <p:cNvSpPr/>
          <p:nvPr/>
        </p:nvSpPr>
        <p:spPr>
          <a:xfrm>
            <a:off x="1406068" y="6439943"/>
            <a:ext cx="1247457" cy="276999"/>
          </a:xfrm>
          <a:prstGeom prst="rect">
            <a:avLst/>
          </a:prstGeom>
        </p:spPr>
        <p:txBody>
          <a:bodyPr wrap="none">
            <a:spAutoFit/>
          </a:bodyPr>
          <a:lstStyle/>
          <a:p>
            <a:pPr algn="ctr"/>
            <a:r>
              <a:rPr lang="en-US" altLang="zh-CN" sz="1200" dirty="0">
                <a:cs typeface="Univers Next" panose="020B0405030202020203" pitchFamily="34" charset="-78"/>
              </a:rPr>
              <a:t>Participant Bank</a:t>
            </a:r>
          </a:p>
        </p:txBody>
      </p:sp>
      <p:sp>
        <p:nvSpPr>
          <p:cNvPr id="46" name="箭头: 右 45">
            <a:extLst>
              <a:ext uri="{FF2B5EF4-FFF2-40B4-BE49-F238E27FC236}">
                <a16:creationId xmlns:a16="http://schemas.microsoft.com/office/drawing/2014/main" id="{6CD26A7A-9B01-49E3-8C8C-2E6D4A2BD7E9}"/>
              </a:ext>
            </a:extLst>
          </p:cNvPr>
          <p:cNvSpPr/>
          <p:nvPr/>
        </p:nvSpPr>
        <p:spPr>
          <a:xfrm>
            <a:off x="2756911" y="5561549"/>
            <a:ext cx="1219721" cy="59762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2C87E23-D1FF-4B99-A82F-A6CE0803A131}"/>
              </a:ext>
            </a:extLst>
          </p:cNvPr>
          <p:cNvSpPr/>
          <p:nvPr/>
        </p:nvSpPr>
        <p:spPr>
          <a:xfrm>
            <a:off x="3976632" y="2009806"/>
            <a:ext cx="7896052" cy="4815290"/>
          </a:xfrm>
          <a:prstGeom prst="rect">
            <a:avLst/>
          </a:prstGeom>
          <a:solidFill>
            <a:srgbClr val="EAE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4" name="组合 83">
            <a:extLst>
              <a:ext uri="{FF2B5EF4-FFF2-40B4-BE49-F238E27FC236}">
                <a16:creationId xmlns:a16="http://schemas.microsoft.com/office/drawing/2014/main" id="{AC5AB9C2-4789-457E-8086-8337987CD616}"/>
              </a:ext>
            </a:extLst>
          </p:cNvPr>
          <p:cNvGrpSpPr/>
          <p:nvPr/>
        </p:nvGrpSpPr>
        <p:grpSpPr>
          <a:xfrm>
            <a:off x="4210012" y="2249149"/>
            <a:ext cx="7731165" cy="2918496"/>
            <a:chOff x="4210012" y="2586781"/>
            <a:chExt cx="7176822" cy="2918496"/>
          </a:xfrm>
        </p:grpSpPr>
        <p:grpSp>
          <p:nvGrpSpPr>
            <p:cNvPr id="77" name="组合 76">
              <a:extLst>
                <a:ext uri="{FF2B5EF4-FFF2-40B4-BE49-F238E27FC236}">
                  <a16:creationId xmlns:a16="http://schemas.microsoft.com/office/drawing/2014/main" id="{45C509E8-F7CE-4E9D-824D-67B0A42E56EB}"/>
                </a:ext>
              </a:extLst>
            </p:cNvPr>
            <p:cNvGrpSpPr/>
            <p:nvPr/>
          </p:nvGrpSpPr>
          <p:grpSpPr>
            <a:xfrm>
              <a:off x="4280353" y="2643053"/>
              <a:ext cx="6059403" cy="2787075"/>
              <a:chOff x="4322557" y="2643054"/>
              <a:chExt cx="6853206" cy="2703646"/>
            </a:xfrm>
          </p:grpSpPr>
          <p:grpSp>
            <p:nvGrpSpPr>
              <p:cNvPr id="52" name="组合 51">
                <a:extLst>
                  <a:ext uri="{FF2B5EF4-FFF2-40B4-BE49-F238E27FC236}">
                    <a16:creationId xmlns:a16="http://schemas.microsoft.com/office/drawing/2014/main" id="{333E497A-104C-48D4-A033-DB07AA5A5E52}"/>
                  </a:ext>
                </a:extLst>
              </p:cNvPr>
              <p:cNvGrpSpPr/>
              <p:nvPr/>
            </p:nvGrpSpPr>
            <p:grpSpPr>
              <a:xfrm>
                <a:off x="4322557" y="2643054"/>
                <a:ext cx="6853206" cy="2703646"/>
                <a:chOff x="5010776" y="2643054"/>
                <a:chExt cx="5523392" cy="2703646"/>
              </a:xfrm>
            </p:grpSpPr>
            <p:sp>
              <p:nvSpPr>
                <p:cNvPr id="49" name="矩形 48">
                  <a:extLst>
                    <a:ext uri="{FF2B5EF4-FFF2-40B4-BE49-F238E27FC236}">
                      <a16:creationId xmlns:a16="http://schemas.microsoft.com/office/drawing/2014/main" id="{4ADEAAE5-0CBE-478B-A29A-C2E18C5F46F7}"/>
                    </a:ext>
                  </a:extLst>
                </p:cNvPr>
                <p:cNvSpPr/>
                <p:nvPr/>
              </p:nvSpPr>
              <p:spPr>
                <a:xfrm>
                  <a:off x="5010777" y="2643054"/>
                  <a:ext cx="5523391" cy="42147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Digital Payment Certificate (Token) Platform</a:t>
                  </a:r>
                  <a:endParaRPr lang="zh-CN" altLang="en-US" b="1" dirty="0"/>
                </a:p>
              </p:txBody>
            </p:sp>
            <p:sp>
              <p:nvSpPr>
                <p:cNvPr id="51" name="矩形 50">
                  <a:extLst>
                    <a:ext uri="{FF2B5EF4-FFF2-40B4-BE49-F238E27FC236}">
                      <a16:creationId xmlns:a16="http://schemas.microsoft.com/office/drawing/2014/main" id="{FAF76DB3-832C-46D7-B9D7-C3C7EE9F4E57}"/>
                    </a:ext>
                  </a:extLst>
                </p:cNvPr>
                <p:cNvSpPr/>
                <p:nvPr/>
              </p:nvSpPr>
              <p:spPr>
                <a:xfrm>
                  <a:off x="5010776" y="3064943"/>
                  <a:ext cx="5523391" cy="22817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grpSp>
          <p:sp>
            <p:nvSpPr>
              <p:cNvPr id="54" name="矩形 53">
                <a:extLst>
                  <a:ext uri="{FF2B5EF4-FFF2-40B4-BE49-F238E27FC236}">
                    <a16:creationId xmlns:a16="http://schemas.microsoft.com/office/drawing/2014/main" id="{A84AFE84-6CE6-4FD9-8712-7A8BAE2B48EF}"/>
                  </a:ext>
                </a:extLst>
              </p:cNvPr>
              <p:cNvSpPr/>
              <p:nvPr/>
            </p:nvSpPr>
            <p:spPr>
              <a:xfrm>
                <a:off x="4587211" y="3184025"/>
                <a:ext cx="1867171" cy="349273"/>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User Management Center</a:t>
                </a:r>
                <a:endParaRPr lang="zh-CN" altLang="en-US" sz="1200" b="1" dirty="0">
                  <a:solidFill>
                    <a:sysClr val="windowText" lastClr="000000"/>
                  </a:solidFill>
                </a:endParaRPr>
              </a:p>
            </p:txBody>
          </p:sp>
          <p:sp>
            <p:nvSpPr>
              <p:cNvPr id="56" name="矩形 55">
                <a:extLst>
                  <a:ext uri="{FF2B5EF4-FFF2-40B4-BE49-F238E27FC236}">
                    <a16:creationId xmlns:a16="http://schemas.microsoft.com/office/drawing/2014/main" id="{4C751FEE-26EE-435C-A046-FC13EB2A6764}"/>
                  </a:ext>
                </a:extLst>
              </p:cNvPr>
              <p:cNvSpPr/>
              <p:nvPr/>
            </p:nvSpPr>
            <p:spPr>
              <a:xfrm>
                <a:off x="6836170" y="3184025"/>
                <a:ext cx="1867171" cy="349273"/>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Product Management</a:t>
                </a:r>
                <a:endParaRPr lang="zh-CN" altLang="en-US" sz="1200" b="1" dirty="0">
                  <a:solidFill>
                    <a:sysClr val="windowText" lastClr="000000"/>
                  </a:solidFill>
                </a:endParaRPr>
              </a:p>
            </p:txBody>
          </p:sp>
          <p:sp>
            <p:nvSpPr>
              <p:cNvPr id="58" name="矩形 57">
                <a:extLst>
                  <a:ext uri="{FF2B5EF4-FFF2-40B4-BE49-F238E27FC236}">
                    <a16:creationId xmlns:a16="http://schemas.microsoft.com/office/drawing/2014/main" id="{185C2355-1AC2-4C8E-A879-5B99A6C2DB11}"/>
                  </a:ext>
                </a:extLst>
              </p:cNvPr>
              <p:cNvSpPr/>
              <p:nvPr/>
            </p:nvSpPr>
            <p:spPr>
              <a:xfrm>
                <a:off x="9085131" y="3184025"/>
                <a:ext cx="1867171" cy="349273"/>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ysClr val="windowText" lastClr="000000"/>
                    </a:solidFill>
                  </a:rPr>
                  <a:t>Redemption management</a:t>
                </a:r>
                <a:endParaRPr lang="zh-CN" altLang="en-US" sz="1100" b="1" dirty="0">
                  <a:solidFill>
                    <a:sysClr val="windowText" lastClr="000000"/>
                  </a:solidFill>
                </a:endParaRPr>
              </a:p>
            </p:txBody>
          </p:sp>
          <p:sp>
            <p:nvSpPr>
              <p:cNvPr id="60" name="矩形 59">
                <a:extLst>
                  <a:ext uri="{FF2B5EF4-FFF2-40B4-BE49-F238E27FC236}">
                    <a16:creationId xmlns:a16="http://schemas.microsoft.com/office/drawing/2014/main" id="{B5DF13D0-9A21-4ED9-906F-668C0082F7DE}"/>
                  </a:ext>
                </a:extLst>
              </p:cNvPr>
              <p:cNvSpPr/>
              <p:nvPr/>
            </p:nvSpPr>
            <p:spPr>
              <a:xfrm>
                <a:off x="4587211" y="3692732"/>
                <a:ext cx="1867171" cy="360196"/>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Authentication</a:t>
                </a:r>
                <a:endParaRPr lang="zh-CN" altLang="en-US" sz="1200" b="1" dirty="0">
                  <a:solidFill>
                    <a:sysClr val="windowText" lastClr="000000"/>
                  </a:solidFill>
                </a:endParaRPr>
              </a:p>
            </p:txBody>
          </p:sp>
          <p:sp>
            <p:nvSpPr>
              <p:cNvPr id="62" name="矩形 61">
                <a:extLst>
                  <a:ext uri="{FF2B5EF4-FFF2-40B4-BE49-F238E27FC236}">
                    <a16:creationId xmlns:a16="http://schemas.microsoft.com/office/drawing/2014/main" id="{2FD71992-BFC8-461E-987E-573E3891324D}"/>
                  </a:ext>
                </a:extLst>
              </p:cNvPr>
              <p:cNvSpPr/>
              <p:nvPr/>
            </p:nvSpPr>
            <p:spPr>
              <a:xfrm>
                <a:off x="4587211" y="4200339"/>
                <a:ext cx="1867171" cy="40013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Customer management</a:t>
                </a:r>
                <a:endParaRPr lang="zh-CN" altLang="en-US" sz="1200" b="1" dirty="0">
                  <a:solidFill>
                    <a:sysClr val="windowText" lastClr="000000"/>
                  </a:solidFill>
                </a:endParaRPr>
              </a:p>
            </p:txBody>
          </p:sp>
          <p:sp>
            <p:nvSpPr>
              <p:cNvPr id="64" name="矩形 63">
                <a:extLst>
                  <a:ext uri="{FF2B5EF4-FFF2-40B4-BE49-F238E27FC236}">
                    <a16:creationId xmlns:a16="http://schemas.microsoft.com/office/drawing/2014/main" id="{BADF6807-B72C-4233-837C-F70DFCDDC336}"/>
                  </a:ext>
                </a:extLst>
              </p:cNvPr>
              <p:cNvSpPr/>
              <p:nvPr/>
            </p:nvSpPr>
            <p:spPr>
              <a:xfrm>
                <a:off x="4587211" y="4759905"/>
                <a:ext cx="1867171" cy="428536"/>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Process management</a:t>
                </a:r>
                <a:endParaRPr lang="zh-CN" altLang="en-US" sz="1200" b="1" dirty="0">
                  <a:solidFill>
                    <a:sysClr val="windowText" lastClr="000000"/>
                  </a:solidFill>
                </a:endParaRPr>
              </a:p>
            </p:txBody>
          </p:sp>
          <p:sp>
            <p:nvSpPr>
              <p:cNvPr id="66" name="矩形 65">
                <a:extLst>
                  <a:ext uri="{FF2B5EF4-FFF2-40B4-BE49-F238E27FC236}">
                    <a16:creationId xmlns:a16="http://schemas.microsoft.com/office/drawing/2014/main" id="{A69DB365-CC18-44AD-8607-E4073F220F2C}"/>
                  </a:ext>
                </a:extLst>
              </p:cNvPr>
              <p:cNvSpPr/>
              <p:nvPr/>
            </p:nvSpPr>
            <p:spPr>
              <a:xfrm>
                <a:off x="6836170" y="3692733"/>
                <a:ext cx="1867171" cy="358239"/>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Credit Management</a:t>
                </a:r>
                <a:endParaRPr lang="zh-CN" altLang="en-US" sz="1200" b="1" dirty="0">
                  <a:solidFill>
                    <a:sysClr val="windowText" lastClr="000000"/>
                  </a:solidFill>
                </a:endParaRPr>
              </a:p>
            </p:txBody>
          </p:sp>
          <p:sp>
            <p:nvSpPr>
              <p:cNvPr id="68" name="矩形 67">
                <a:extLst>
                  <a:ext uri="{FF2B5EF4-FFF2-40B4-BE49-F238E27FC236}">
                    <a16:creationId xmlns:a16="http://schemas.microsoft.com/office/drawing/2014/main" id="{E91CEB5F-A1C4-4D23-A97D-23C72EA034F4}"/>
                  </a:ext>
                </a:extLst>
              </p:cNvPr>
              <p:cNvSpPr/>
              <p:nvPr/>
            </p:nvSpPr>
            <p:spPr>
              <a:xfrm>
                <a:off x="6836170" y="4207968"/>
                <a:ext cx="1867171" cy="40013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Token management</a:t>
                </a:r>
                <a:endParaRPr lang="zh-CN" altLang="en-US" sz="1200" b="1" dirty="0">
                  <a:solidFill>
                    <a:sysClr val="windowText" lastClr="000000"/>
                  </a:solidFill>
                </a:endParaRPr>
              </a:p>
            </p:txBody>
          </p:sp>
          <p:sp>
            <p:nvSpPr>
              <p:cNvPr id="70" name="矩形 69">
                <a:extLst>
                  <a:ext uri="{FF2B5EF4-FFF2-40B4-BE49-F238E27FC236}">
                    <a16:creationId xmlns:a16="http://schemas.microsoft.com/office/drawing/2014/main" id="{EB0008F5-241B-40B1-843E-23B1B507A356}"/>
                  </a:ext>
                </a:extLst>
              </p:cNvPr>
              <p:cNvSpPr/>
              <p:nvPr/>
            </p:nvSpPr>
            <p:spPr>
              <a:xfrm>
                <a:off x="6836170" y="4794182"/>
                <a:ext cx="1867171" cy="40013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Financing management</a:t>
                </a:r>
                <a:endParaRPr lang="zh-CN" altLang="en-US" sz="1200" b="1" dirty="0">
                  <a:solidFill>
                    <a:sysClr val="windowText" lastClr="000000"/>
                  </a:solidFill>
                </a:endParaRPr>
              </a:p>
            </p:txBody>
          </p:sp>
          <p:sp>
            <p:nvSpPr>
              <p:cNvPr id="72" name="矩形 71">
                <a:extLst>
                  <a:ext uri="{FF2B5EF4-FFF2-40B4-BE49-F238E27FC236}">
                    <a16:creationId xmlns:a16="http://schemas.microsoft.com/office/drawing/2014/main" id="{3E12245C-288E-4EC2-B34F-E285814122A4}"/>
                  </a:ext>
                </a:extLst>
              </p:cNvPr>
              <p:cNvSpPr/>
              <p:nvPr/>
            </p:nvSpPr>
            <p:spPr>
              <a:xfrm>
                <a:off x="9085131" y="3690776"/>
                <a:ext cx="1867171" cy="349274"/>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Operating platform</a:t>
                </a:r>
                <a:endParaRPr lang="zh-CN" altLang="en-US" sz="1200" b="1" dirty="0">
                  <a:solidFill>
                    <a:sysClr val="windowText" lastClr="000000"/>
                  </a:solidFill>
                </a:endParaRPr>
              </a:p>
            </p:txBody>
          </p:sp>
          <p:sp>
            <p:nvSpPr>
              <p:cNvPr id="74" name="矩形 73">
                <a:extLst>
                  <a:ext uri="{FF2B5EF4-FFF2-40B4-BE49-F238E27FC236}">
                    <a16:creationId xmlns:a16="http://schemas.microsoft.com/office/drawing/2014/main" id="{7699EF54-A856-4059-9A20-ECAF5A972D75}"/>
                  </a:ext>
                </a:extLst>
              </p:cNvPr>
              <p:cNvSpPr/>
              <p:nvPr/>
            </p:nvSpPr>
            <p:spPr>
              <a:xfrm>
                <a:off x="9076703" y="4194148"/>
                <a:ext cx="1867171" cy="40013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ysClr val="windowText" lastClr="000000"/>
                    </a:solidFill>
                  </a:rPr>
                  <a:t>Blockchain and Verification</a:t>
                </a:r>
                <a:endParaRPr lang="zh-CN" altLang="en-US" sz="1200" b="1" dirty="0">
                  <a:solidFill>
                    <a:sysClr val="windowText" lastClr="000000"/>
                  </a:solidFill>
                </a:endParaRPr>
              </a:p>
            </p:txBody>
          </p:sp>
          <p:sp>
            <p:nvSpPr>
              <p:cNvPr id="76" name="矩形 75">
                <a:extLst>
                  <a:ext uri="{FF2B5EF4-FFF2-40B4-BE49-F238E27FC236}">
                    <a16:creationId xmlns:a16="http://schemas.microsoft.com/office/drawing/2014/main" id="{509B4086-8D60-4709-86E5-60A5438D6CF1}"/>
                  </a:ext>
                </a:extLst>
              </p:cNvPr>
              <p:cNvSpPr/>
              <p:nvPr/>
            </p:nvSpPr>
            <p:spPr>
              <a:xfrm>
                <a:off x="9085131" y="4788310"/>
                <a:ext cx="1867171" cy="40013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ysClr val="windowText" lastClr="000000"/>
                    </a:solidFill>
                  </a:rPr>
                  <a:t>Electronic contract signing</a:t>
                </a:r>
                <a:endParaRPr lang="zh-CN" altLang="en-US" sz="1400" b="1" dirty="0">
                  <a:solidFill>
                    <a:sysClr val="windowText" lastClr="000000"/>
                  </a:solidFill>
                </a:endParaRPr>
              </a:p>
            </p:txBody>
          </p:sp>
        </p:grpSp>
        <p:sp>
          <p:nvSpPr>
            <p:cNvPr id="79" name="矩形 78">
              <a:extLst>
                <a:ext uri="{FF2B5EF4-FFF2-40B4-BE49-F238E27FC236}">
                  <a16:creationId xmlns:a16="http://schemas.microsoft.com/office/drawing/2014/main" id="{6BB53E50-DD50-4FA6-9FB9-B9DCDE915A01}"/>
                </a:ext>
              </a:extLst>
            </p:cNvPr>
            <p:cNvSpPr/>
            <p:nvPr/>
          </p:nvSpPr>
          <p:spPr>
            <a:xfrm>
              <a:off x="4210012" y="2586781"/>
              <a:ext cx="6199596" cy="291849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文本框 80">
              <a:extLst>
                <a:ext uri="{FF2B5EF4-FFF2-40B4-BE49-F238E27FC236}">
                  <a16:creationId xmlns:a16="http://schemas.microsoft.com/office/drawing/2014/main" id="{F6B4C246-E6D9-4957-9307-D68EA883FE55}"/>
                </a:ext>
              </a:extLst>
            </p:cNvPr>
            <p:cNvSpPr txBox="1"/>
            <p:nvPr/>
          </p:nvSpPr>
          <p:spPr>
            <a:xfrm>
              <a:off x="10444298" y="3325697"/>
              <a:ext cx="942536" cy="584775"/>
            </a:xfrm>
            <a:prstGeom prst="rect">
              <a:avLst/>
            </a:prstGeom>
            <a:noFill/>
          </p:spPr>
          <p:txBody>
            <a:bodyPr wrap="square" rtlCol="0">
              <a:spAutoFit/>
            </a:bodyPr>
            <a:lstStyle/>
            <a:p>
              <a:pPr algn="ctr"/>
              <a:r>
                <a:rPr lang="en-US" altLang="zh-CN" sz="1600" dirty="0"/>
                <a:t>System </a:t>
              </a:r>
            </a:p>
            <a:p>
              <a:pPr algn="ctr"/>
              <a:r>
                <a:rPr lang="en-US" altLang="zh-CN" sz="1600" dirty="0"/>
                <a:t>Menu</a:t>
              </a:r>
              <a:endParaRPr lang="zh-CN" altLang="en-US" sz="1600" dirty="0"/>
            </a:p>
          </p:txBody>
        </p:sp>
      </p:grpSp>
      <p:sp>
        <p:nvSpPr>
          <p:cNvPr id="122" name="文本框 121">
            <a:extLst>
              <a:ext uri="{FF2B5EF4-FFF2-40B4-BE49-F238E27FC236}">
                <a16:creationId xmlns:a16="http://schemas.microsoft.com/office/drawing/2014/main" id="{B6C11FA5-2630-4B54-BC85-DFDF1C9F717A}"/>
              </a:ext>
            </a:extLst>
          </p:cNvPr>
          <p:cNvSpPr txBox="1"/>
          <p:nvPr/>
        </p:nvSpPr>
        <p:spPr>
          <a:xfrm>
            <a:off x="10925839" y="5687744"/>
            <a:ext cx="942536" cy="584775"/>
          </a:xfrm>
          <a:prstGeom prst="rect">
            <a:avLst/>
          </a:prstGeom>
          <a:noFill/>
        </p:spPr>
        <p:txBody>
          <a:bodyPr wrap="square" rtlCol="0">
            <a:spAutoFit/>
          </a:bodyPr>
          <a:lstStyle/>
          <a:p>
            <a:pPr algn="ctr"/>
            <a:r>
              <a:rPr lang="en-US" altLang="zh-CN" sz="1600" dirty="0"/>
              <a:t>Business</a:t>
            </a:r>
          </a:p>
          <a:p>
            <a:pPr algn="ctr"/>
            <a:r>
              <a:rPr lang="en-US" altLang="zh-CN" sz="1600" dirty="0"/>
              <a:t>System</a:t>
            </a:r>
            <a:endParaRPr lang="zh-CN" altLang="en-US" sz="1600" dirty="0"/>
          </a:p>
        </p:txBody>
      </p:sp>
      <p:sp>
        <p:nvSpPr>
          <p:cNvPr id="86" name="矩形 85">
            <a:extLst>
              <a:ext uri="{FF2B5EF4-FFF2-40B4-BE49-F238E27FC236}">
                <a16:creationId xmlns:a16="http://schemas.microsoft.com/office/drawing/2014/main" id="{2D35C66A-04ED-4FF0-B2AC-C12EF12EF04F}"/>
              </a:ext>
            </a:extLst>
          </p:cNvPr>
          <p:cNvSpPr/>
          <p:nvPr/>
        </p:nvSpPr>
        <p:spPr>
          <a:xfrm>
            <a:off x="4210012" y="5561549"/>
            <a:ext cx="6678456" cy="96784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3" name="组合 132">
            <a:extLst>
              <a:ext uri="{FF2B5EF4-FFF2-40B4-BE49-F238E27FC236}">
                <a16:creationId xmlns:a16="http://schemas.microsoft.com/office/drawing/2014/main" id="{6085D792-4AB5-47CC-8C28-D83BFC0053B9}"/>
              </a:ext>
            </a:extLst>
          </p:cNvPr>
          <p:cNvGrpSpPr/>
          <p:nvPr/>
        </p:nvGrpSpPr>
        <p:grpSpPr>
          <a:xfrm>
            <a:off x="4285786" y="5632337"/>
            <a:ext cx="2534847" cy="811057"/>
            <a:chOff x="4285786" y="5632337"/>
            <a:chExt cx="2592484" cy="811057"/>
          </a:xfrm>
        </p:grpSpPr>
        <p:sp>
          <p:nvSpPr>
            <p:cNvPr id="83" name="矩形 82">
              <a:extLst>
                <a:ext uri="{FF2B5EF4-FFF2-40B4-BE49-F238E27FC236}">
                  <a16:creationId xmlns:a16="http://schemas.microsoft.com/office/drawing/2014/main" id="{494C4F4F-7D3E-4535-9EE8-1827937CA64F}"/>
                </a:ext>
              </a:extLst>
            </p:cNvPr>
            <p:cNvSpPr/>
            <p:nvPr/>
          </p:nvSpPr>
          <p:spPr>
            <a:xfrm>
              <a:off x="4285786" y="5632337"/>
              <a:ext cx="2592484" cy="811057"/>
            </a:xfrm>
            <a:prstGeom prst="rect">
              <a:avLst/>
            </a:prstGeom>
            <a:solidFill>
              <a:srgbClr val="EAE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DF0A0B8C-FACA-40A1-90C7-89131F807D5D}"/>
                </a:ext>
              </a:extLst>
            </p:cNvPr>
            <p:cNvSpPr/>
            <p:nvPr/>
          </p:nvSpPr>
          <p:spPr>
            <a:xfrm>
              <a:off x="4394322" y="5687744"/>
              <a:ext cx="1185417" cy="328539"/>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Customer Service</a:t>
              </a:r>
              <a:endParaRPr lang="zh-CN" altLang="en-US" sz="1200" dirty="0">
                <a:solidFill>
                  <a:sysClr val="windowText" lastClr="000000"/>
                </a:solidFill>
              </a:endParaRPr>
            </a:p>
          </p:txBody>
        </p:sp>
        <p:sp>
          <p:nvSpPr>
            <p:cNvPr id="94" name="矩形 93">
              <a:extLst>
                <a:ext uri="{FF2B5EF4-FFF2-40B4-BE49-F238E27FC236}">
                  <a16:creationId xmlns:a16="http://schemas.microsoft.com/office/drawing/2014/main" id="{C6C4AC87-84A3-4973-9273-1AF00E001743}"/>
                </a:ext>
              </a:extLst>
            </p:cNvPr>
            <p:cNvSpPr/>
            <p:nvPr/>
          </p:nvSpPr>
          <p:spPr>
            <a:xfrm>
              <a:off x="4394322" y="6049456"/>
              <a:ext cx="1185417" cy="360731"/>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Finance Product</a:t>
              </a:r>
              <a:endParaRPr lang="zh-CN" altLang="en-US" sz="1200" dirty="0">
                <a:solidFill>
                  <a:sysClr val="windowText" lastClr="000000"/>
                </a:solidFill>
              </a:endParaRPr>
            </a:p>
          </p:txBody>
        </p:sp>
        <p:sp>
          <p:nvSpPr>
            <p:cNvPr id="96" name="矩形 95">
              <a:extLst>
                <a:ext uri="{FF2B5EF4-FFF2-40B4-BE49-F238E27FC236}">
                  <a16:creationId xmlns:a16="http://schemas.microsoft.com/office/drawing/2014/main" id="{FED55C09-E32D-42C7-94F6-31D45AE7FA2A}"/>
                </a:ext>
              </a:extLst>
            </p:cNvPr>
            <p:cNvSpPr/>
            <p:nvPr/>
          </p:nvSpPr>
          <p:spPr>
            <a:xfrm>
              <a:off x="5636583" y="5687744"/>
              <a:ext cx="1185417" cy="328539"/>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Token</a:t>
              </a:r>
              <a:endParaRPr lang="zh-CN" altLang="en-US" sz="1200" dirty="0">
                <a:solidFill>
                  <a:sysClr val="windowText" lastClr="000000"/>
                </a:solidFill>
              </a:endParaRPr>
            </a:p>
          </p:txBody>
        </p:sp>
        <p:sp>
          <p:nvSpPr>
            <p:cNvPr id="98" name="矩形 97">
              <a:extLst>
                <a:ext uri="{FF2B5EF4-FFF2-40B4-BE49-F238E27FC236}">
                  <a16:creationId xmlns:a16="http://schemas.microsoft.com/office/drawing/2014/main" id="{27666230-A87F-40D5-BEA5-8699A93432B2}"/>
                </a:ext>
              </a:extLst>
            </p:cNvPr>
            <p:cNvSpPr/>
            <p:nvPr/>
          </p:nvSpPr>
          <p:spPr>
            <a:xfrm>
              <a:off x="5636583" y="6049456"/>
              <a:ext cx="1185417" cy="360731"/>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Operation Management</a:t>
              </a:r>
              <a:endParaRPr lang="zh-CN" altLang="en-US" sz="1200" dirty="0">
                <a:solidFill>
                  <a:sysClr val="windowText" lastClr="000000"/>
                </a:solidFill>
              </a:endParaRPr>
            </a:p>
          </p:txBody>
        </p:sp>
      </p:grpSp>
      <p:grpSp>
        <p:nvGrpSpPr>
          <p:cNvPr id="132" name="组合 131">
            <a:extLst>
              <a:ext uri="{FF2B5EF4-FFF2-40B4-BE49-F238E27FC236}">
                <a16:creationId xmlns:a16="http://schemas.microsoft.com/office/drawing/2014/main" id="{36216BB1-3E49-431E-B42A-5192C0E98FCA}"/>
              </a:ext>
            </a:extLst>
          </p:cNvPr>
          <p:cNvGrpSpPr/>
          <p:nvPr/>
        </p:nvGrpSpPr>
        <p:grpSpPr>
          <a:xfrm>
            <a:off x="7249718" y="5632336"/>
            <a:ext cx="3563502" cy="811057"/>
            <a:chOff x="7015178" y="5632336"/>
            <a:chExt cx="3798042" cy="811057"/>
          </a:xfrm>
        </p:grpSpPr>
        <p:sp>
          <p:nvSpPr>
            <p:cNvPr id="88" name="矩形 87">
              <a:extLst>
                <a:ext uri="{FF2B5EF4-FFF2-40B4-BE49-F238E27FC236}">
                  <a16:creationId xmlns:a16="http://schemas.microsoft.com/office/drawing/2014/main" id="{74EF100E-59C9-4456-9355-DC9B555F7D09}"/>
                </a:ext>
              </a:extLst>
            </p:cNvPr>
            <p:cNvSpPr/>
            <p:nvPr/>
          </p:nvSpPr>
          <p:spPr>
            <a:xfrm>
              <a:off x="7015178" y="5632336"/>
              <a:ext cx="3798042" cy="811057"/>
            </a:xfrm>
            <a:prstGeom prst="rect">
              <a:avLst/>
            </a:prstGeom>
            <a:solidFill>
              <a:srgbClr val="EAE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BE33A9DF-DCF2-4CD3-BB3A-34E0C86584D9}"/>
                </a:ext>
              </a:extLst>
            </p:cNvPr>
            <p:cNvSpPr/>
            <p:nvPr/>
          </p:nvSpPr>
          <p:spPr>
            <a:xfrm>
              <a:off x="7090423" y="5687744"/>
              <a:ext cx="1185417" cy="328539"/>
            </a:xfrm>
            <a:prstGeom prst="rect">
              <a:avLst/>
            </a:prstGeom>
            <a:solidFill>
              <a:schemeClr val="tx1">
                <a:lumMod val="85000"/>
                <a:lumOff val="1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User service</a:t>
              </a:r>
              <a:endParaRPr lang="zh-CN" altLang="en-US" sz="1200" dirty="0">
                <a:solidFill>
                  <a:sysClr val="windowText" lastClr="000000"/>
                </a:solidFill>
              </a:endParaRPr>
            </a:p>
          </p:txBody>
        </p:sp>
        <p:sp>
          <p:nvSpPr>
            <p:cNvPr id="104" name="矩形 103">
              <a:extLst>
                <a:ext uri="{FF2B5EF4-FFF2-40B4-BE49-F238E27FC236}">
                  <a16:creationId xmlns:a16="http://schemas.microsoft.com/office/drawing/2014/main" id="{F75A96C7-FD3E-403B-9FEE-3E4BEF871A2E}"/>
                </a:ext>
              </a:extLst>
            </p:cNvPr>
            <p:cNvSpPr/>
            <p:nvPr/>
          </p:nvSpPr>
          <p:spPr>
            <a:xfrm>
              <a:off x="7090423" y="6049456"/>
              <a:ext cx="1185417" cy="328539"/>
            </a:xfrm>
            <a:prstGeom prst="rect">
              <a:avLst/>
            </a:prstGeom>
            <a:solidFill>
              <a:schemeClr val="tx1">
                <a:lumMod val="85000"/>
                <a:lumOff val="1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Public Service</a:t>
              </a:r>
              <a:endParaRPr lang="zh-CN" altLang="en-US" sz="1200" dirty="0">
                <a:solidFill>
                  <a:sysClr val="windowText" lastClr="000000"/>
                </a:solidFill>
              </a:endParaRPr>
            </a:p>
          </p:txBody>
        </p:sp>
        <p:sp>
          <p:nvSpPr>
            <p:cNvPr id="106" name="矩形 105">
              <a:extLst>
                <a:ext uri="{FF2B5EF4-FFF2-40B4-BE49-F238E27FC236}">
                  <a16:creationId xmlns:a16="http://schemas.microsoft.com/office/drawing/2014/main" id="{97DBD618-D064-47AA-A4FB-F0BBED2D081E}"/>
                </a:ext>
              </a:extLst>
            </p:cNvPr>
            <p:cNvSpPr/>
            <p:nvPr/>
          </p:nvSpPr>
          <p:spPr>
            <a:xfrm>
              <a:off x="8332684" y="5687744"/>
              <a:ext cx="1185417" cy="328539"/>
            </a:xfrm>
            <a:prstGeom prst="rect">
              <a:avLst/>
            </a:prstGeom>
            <a:solidFill>
              <a:schemeClr val="tx1">
                <a:lumMod val="85000"/>
                <a:lumOff val="1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Certification Services</a:t>
              </a:r>
              <a:endParaRPr lang="zh-CN" altLang="en-US" sz="1200" dirty="0">
                <a:solidFill>
                  <a:sysClr val="windowText" lastClr="000000"/>
                </a:solidFill>
              </a:endParaRPr>
            </a:p>
          </p:txBody>
        </p:sp>
        <p:sp>
          <p:nvSpPr>
            <p:cNvPr id="108" name="矩形 107">
              <a:extLst>
                <a:ext uri="{FF2B5EF4-FFF2-40B4-BE49-F238E27FC236}">
                  <a16:creationId xmlns:a16="http://schemas.microsoft.com/office/drawing/2014/main" id="{3EC9418C-26D8-4AA5-8E45-4255CA10EE7F}"/>
                </a:ext>
              </a:extLst>
            </p:cNvPr>
            <p:cNvSpPr/>
            <p:nvPr/>
          </p:nvSpPr>
          <p:spPr>
            <a:xfrm>
              <a:off x="8332684" y="6049456"/>
              <a:ext cx="1185417" cy="328539"/>
            </a:xfrm>
            <a:prstGeom prst="rect">
              <a:avLst/>
            </a:prstGeom>
            <a:solidFill>
              <a:schemeClr val="tx1">
                <a:lumMod val="85000"/>
                <a:lumOff val="1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Verification Service</a:t>
              </a:r>
              <a:endParaRPr lang="zh-CN" altLang="en-US" sz="1200" dirty="0">
                <a:solidFill>
                  <a:sysClr val="windowText" lastClr="000000"/>
                </a:solidFill>
              </a:endParaRPr>
            </a:p>
          </p:txBody>
        </p:sp>
        <p:sp>
          <p:nvSpPr>
            <p:cNvPr id="118" name="矩形 117">
              <a:extLst>
                <a:ext uri="{FF2B5EF4-FFF2-40B4-BE49-F238E27FC236}">
                  <a16:creationId xmlns:a16="http://schemas.microsoft.com/office/drawing/2014/main" id="{474C1BC7-F667-4A79-BF95-B3AE2430CFA0}"/>
                </a:ext>
              </a:extLst>
            </p:cNvPr>
            <p:cNvSpPr/>
            <p:nvPr/>
          </p:nvSpPr>
          <p:spPr>
            <a:xfrm>
              <a:off x="9569661" y="5687744"/>
              <a:ext cx="1185417" cy="328539"/>
            </a:xfrm>
            <a:prstGeom prst="rect">
              <a:avLst/>
            </a:prstGeom>
            <a:solidFill>
              <a:schemeClr val="tx1">
                <a:lumMod val="85000"/>
                <a:lumOff val="1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Gateway Service</a:t>
              </a:r>
              <a:endParaRPr lang="zh-CN" altLang="en-US" sz="1200" dirty="0">
                <a:solidFill>
                  <a:sysClr val="windowText" lastClr="000000"/>
                </a:solidFill>
              </a:endParaRPr>
            </a:p>
          </p:txBody>
        </p:sp>
        <p:sp>
          <p:nvSpPr>
            <p:cNvPr id="120" name="矩形 119">
              <a:extLst>
                <a:ext uri="{FF2B5EF4-FFF2-40B4-BE49-F238E27FC236}">
                  <a16:creationId xmlns:a16="http://schemas.microsoft.com/office/drawing/2014/main" id="{A199D5C9-FA61-4656-8768-1F48EC296F4F}"/>
                </a:ext>
              </a:extLst>
            </p:cNvPr>
            <p:cNvSpPr/>
            <p:nvPr/>
          </p:nvSpPr>
          <p:spPr>
            <a:xfrm>
              <a:off x="9569661" y="6049456"/>
              <a:ext cx="1185417" cy="328539"/>
            </a:xfrm>
            <a:prstGeom prst="rect">
              <a:avLst/>
            </a:prstGeom>
            <a:solidFill>
              <a:schemeClr val="tx1">
                <a:lumMod val="85000"/>
                <a:lumOff val="1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Contract Service</a:t>
              </a:r>
              <a:endParaRPr lang="zh-CN" altLang="en-US" sz="1200" dirty="0">
                <a:solidFill>
                  <a:sysClr val="windowText" lastClr="000000"/>
                </a:solidFill>
              </a:endParaRPr>
            </a:p>
          </p:txBody>
        </p:sp>
      </p:grpSp>
      <p:sp>
        <p:nvSpPr>
          <p:cNvPr id="124" name="文本框 123">
            <a:extLst>
              <a:ext uri="{FF2B5EF4-FFF2-40B4-BE49-F238E27FC236}">
                <a16:creationId xmlns:a16="http://schemas.microsoft.com/office/drawing/2014/main" id="{4FE23B42-8266-465A-BB58-94FD5976C401}"/>
              </a:ext>
            </a:extLst>
          </p:cNvPr>
          <p:cNvSpPr txBox="1"/>
          <p:nvPr/>
        </p:nvSpPr>
        <p:spPr>
          <a:xfrm>
            <a:off x="4494018" y="6529389"/>
            <a:ext cx="2326615" cy="338554"/>
          </a:xfrm>
          <a:prstGeom prst="rect">
            <a:avLst/>
          </a:prstGeom>
          <a:noFill/>
        </p:spPr>
        <p:txBody>
          <a:bodyPr wrap="square" rtlCol="0">
            <a:spAutoFit/>
          </a:bodyPr>
          <a:lstStyle/>
          <a:p>
            <a:r>
              <a:rPr lang="en-US" altLang="zh-CN" sz="1600" dirty="0"/>
              <a:t>Core business system</a:t>
            </a:r>
          </a:p>
        </p:txBody>
      </p:sp>
      <p:sp>
        <p:nvSpPr>
          <p:cNvPr id="126" name="文本框 125">
            <a:extLst>
              <a:ext uri="{FF2B5EF4-FFF2-40B4-BE49-F238E27FC236}">
                <a16:creationId xmlns:a16="http://schemas.microsoft.com/office/drawing/2014/main" id="{E70705C8-F141-41E7-87B3-1B21568985D3}"/>
              </a:ext>
            </a:extLst>
          </p:cNvPr>
          <p:cNvSpPr txBox="1"/>
          <p:nvPr/>
        </p:nvSpPr>
        <p:spPr>
          <a:xfrm>
            <a:off x="7565419" y="6519661"/>
            <a:ext cx="2849492" cy="338554"/>
          </a:xfrm>
          <a:prstGeom prst="rect">
            <a:avLst/>
          </a:prstGeom>
          <a:noFill/>
        </p:spPr>
        <p:txBody>
          <a:bodyPr wrap="square" rtlCol="0">
            <a:spAutoFit/>
          </a:bodyPr>
          <a:lstStyle/>
          <a:p>
            <a:pPr algn="ctr"/>
            <a:r>
              <a:rPr lang="en-US" altLang="zh-CN" sz="1600" dirty="0"/>
              <a:t>Basic application system</a:t>
            </a:r>
          </a:p>
        </p:txBody>
      </p:sp>
      <p:sp>
        <p:nvSpPr>
          <p:cNvPr id="127" name="箭头: 上 126">
            <a:extLst>
              <a:ext uri="{FF2B5EF4-FFF2-40B4-BE49-F238E27FC236}">
                <a16:creationId xmlns:a16="http://schemas.microsoft.com/office/drawing/2014/main" id="{82775DEC-9E03-4659-9213-25630012DE01}"/>
              </a:ext>
            </a:extLst>
          </p:cNvPr>
          <p:cNvSpPr/>
          <p:nvPr/>
        </p:nvSpPr>
        <p:spPr>
          <a:xfrm>
            <a:off x="5467013" y="5167645"/>
            <a:ext cx="280644" cy="393904"/>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箭头: 上 128">
            <a:extLst>
              <a:ext uri="{FF2B5EF4-FFF2-40B4-BE49-F238E27FC236}">
                <a16:creationId xmlns:a16="http://schemas.microsoft.com/office/drawing/2014/main" id="{5127FEEA-A209-46E2-B2E7-0A7F495D23E7}"/>
              </a:ext>
            </a:extLst>
          </p:cNvPr>
          <p:cNvSpPr/>
          <p:nvPr/>
        </p:nvSpPr>
        <p:spPr>
          <a:xfrm>
            <a:off x="8805301" y="5167430"/>
            <a:ext cx="280644" cy="393904"/>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0453D45A-177C-4F7E-800C-1CC1FFAC41C8}"/>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箭头: 左 134">
            <a:extLst>
              <a:ext uri="{FF2B5EF4-FFF2-40B4-BE49-F238E27FC236}">
                <a16:creationId xmlns:a16="http://schemas.microsoft.com/office/drawing/2014/main" id="{DC17B75B-2A2F-4532-BF82-2A21C8F388CB}"/>
              </a:ext>
            </a:extLst>
          </p:cNvPr>
          <p:cNvSpPr/>
          <p:nvPr/>
        </p:nvSpPr>
        <p:spPr>
          <a:xfrm>
            <a:off x="6833841" y="5896907"/>
            <a:ext cx="402668" cy="281914"/>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Footer Placeholder 1"/>
          <p:cNvSpPr>
            <a:spLocks noGrp="1"/>
          </p:cNvSpPr>
          <p:nvPr>
            <p:ph type="ftr" sz="quarter" idx="11"/>
          </p:nvPr>
        </p:nvSpPr>
        <p:spPr/>
        <p:txBody>
          <a:bodyPr/>
          <a:lstStyle/>
          <a:p>
            <a:r>
              <a:rPr lang="en-US" altLang="zh-CN"/>
              <a:t>INTERNAL</a:t>
            </a:r>
            <a:endParaRPr lang="zh-CN" altLang="en-US"/>
          </a:p>
        </p:txBody>
      </p:sp>
      <p:pic>
        <p:nvPicPr>
          <p:cNvPr id="65" name="图片 12" descr="图片 12">
            <a:extLst>
              <a:ext uri="{FF2B5EF4-FFF2-40B4-BE49-F238E27FC236}">
                <a16:creationId xmlns:a16="http://schemas.microsoft.com/office/drawing/2014/main" id="{76B9B2F7-8DE6-49E1-A916-B627B140E0BB}"/>
              </a:ext>
            </a:extLst>
          </p:cNvPr>
          <p:cNvPicPr>
            <a:picLocks noChangeAspect="1"/>
          </p:cNvPicPr>
          <p:nvPr/>
        </p:nvPicPr>
        <p:blipFill>
          <a:blip r:embed="rId3"/>
          <a:stretch>
            <a:fillRect/>
          </a:stretch>
        </p:blipFill>
        <p:spPr>
          <a:xfrm>
            <a:off x="2453410" y="3508837"/>
            <a:ext cx="341754" cy="347053"/>
          </a:xfrm>
          <a:prstGeom prst="rect">
            <a:avLst/>
          </a:prstGeom>
          <a:ln w="12700" cap="flat">
            <a:noFill/>
            <a:miter lim="400000"/>
          </a:ln>
          <a:effectLst/>
        </p:spPr>
      </p:pic>
      <p:sp>
        <p:nvSpPr>
          <p:cNvPr id="69" name="流程图: 接点 222">
            <a:extLst>
              <a:ext uri="{FF2B5EF4-FFF2-40B4-BE49-F238E27FC236}">
                <a16:creationId xmlns:a16="http://schemas.microsoft.com/office/drawing/2014/main" id="{5665E520-F752-42B4-8389-B1402D13AE3C}"/>
              </a:ext>
            </a:extLst>
          </p:cNvPr>
          <p:cNvSpPr/>
          <p:nvPr/>
        </p:nvSpPr>
        <p:spPr>
          <a:xfrm>
            <a:off x="2300022" y="3369041"/>
            <a:ext cx="647334" cy="652923"/>
          </a:xfrm>
          <a:prstGeom prst="flowChartConnector">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0"/>
          </a:p>
        </p:txBody>
      </p:sp>
    </p:spTree>
    <p:extLst>
      <p:ext uri="{BB962C8B-B14F-4D97-AF65-F5344CB8AC3E}">
        <p14:creationId xmlns:p14="http://schemas.microsoft.com/office/powerpoint/2010/main" val="2390718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973925206"/>
              </p:ext>
            </p:extLst>
          </p:nvPr>
        </p:nvGraphicFramePr>
        <p:xfrm>
          <a:off x="0" y="329054"/>
          <a:ext cx="12108266" cy="6926181"/>
        </p:xfrm>
        <a:graphic>
          <a:graphicData uri="http://schemas.openxmlformats.org/drawingml/2006/table">
            <a:tbl>
              <a:tblPr>
                <a:tableStyleId>{5DA37D80-6434-44D0-A028-1B22A696006F}</a:tableStyleId>
              </a:tblPr>
              <a:tblGrid>
                <a:gridCol w="1624410">
                  <a:extLst>
                    <a:ext uri="{9D8B030D-6E8A-4147-A177-3AD203B41FA5}">
                      <a16:colId xmlns:a16="http://schemas.microsoft.com/office/drawing/2014/main" val="20000"/>
                    </a:ext>
                  </a:extLst>
                </a:gridCol>
                <a:gridCol w="1154186">
                  <a:extLst>
                    <a:ext uri="{9D8B030D-6E8A-4147-A177-3AD203B41FA5}">
                      <a16:colId xmlns:a16="http://schemas.microsoft.com/office/drawing/2014/main" val="20001"/>
                    </a:ext>
                  </a:extLst>
                </a:gridCol>
                <a:gridCol w="1624410">
                  <a:extLst>
                    <a:ext uri="{9D8B030D-6E8A-4147-A177-3AD203B41FA5}">
                      <a16:colId xmlns:a16="http://schemas.microsoft.com/office/drawing/2014/main" val="20002"/>
                    </a:ext>
                  </a:extLst>
                </a:gridCol>
                <a:gridCol w="1346550">
                  <a:extLst>
                    <a:ext uri="{9D8B030D-6E8A-4147-A177-3AD203B41FA5}">
                      <a16:colId xmlns:a16="http://schemas.microsoft.com/office/drawing/2014/main" val="20003"/>
                    </a:ext>
                  </a:extLst>
                </a:gridCol>
                <a:gridCol w="1132811">
                  <a:extLst>
                    <a:ext uri="{9D8B030D-6E8A-4147-A177-3AD203B41FA5}">
                      <a16:colId xmlns:a16="http://schemas.microsoft.com/office/drawing/2014/main" val="20004"/>
                    </a:ext>
                  </a:extLst>
                </a:gridCol>
                <a:gridCol w="1581663">
                  <a:extLst>
                    <a:ext uri="{9D8B030D-6E8A-4147-A177-3AD203B41FA5}">
                      <a16:colId xmlns:a16="http://schemas.microsoft.com/office/drawing/2014/main" val="20005"/>
                    </a:ext>
                  </a:extLst>
                </a:gridCol>
                <a:gridCol w="1581663">
                  <a:extLst>
                    <a:ext uri="{9D8B030D-6E8A-4147-A177-3AD203B41FA5}">
                      <a16:colId xmlns:a16="http://schemas.microsoft.com/office/drawing/2014/main" val="20006"/>
                    </a:ext>
                  </a:extLst>
                </a:gridCol>
                <a:gridCol w="1186246">
                  <a:extLst>
                    <a:ext uri="{9D8B030D-6E8A-4147-A177-3AD203B41FA5}">
                      <a16:colId xmlns:a16="http://schemas.microsoft.com/office/drawing/2014/main" val="20007"/>
                    </a:ext>
                  </a:extLst>
                </a:gridCol>
                <a:gridCol w="876327">
                  <a:extLst>
                    <a:ext uri="{9D8B030D-6E8A-4147-A177-3AD203B41FA5}">
                      <a16:colId xmlns:a16="http://schemas.microsoft.com/office/drawing/2014/main" val="20008"/>
                    </a:ext>
                  </a:extLst>
                </a:gridCol>
              </a:tblGrid>
              <a:tr h="216285">
                <a:tc>
                  <a:txBody>
                    <a:bodyPr/>
                    <a:lstStyle/>
                    <a:p>
                      <a:pPr algn="ctr" fontAlgn="b"/>
                      <a:r>
                        <a:rPr lang="en-US" sz="900" b="1" u="none" strike="noStrike" dirty="0">
                          <a:solidFill>
                            <a:schemeClr val="bg1"/>
                          </a:solidFill>
                          <a:effectLst/>
                        </a:rPr>
                        <a:t>No.</a:t>
                      </a:r>
                      <a:endParaRPr lang="en-US" sz="900" b="1" i="0" u="none" strike="noStrike" dirty="0">
                        <a:solidFill>
                          <a:schemeClr val="bg1"/>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u="none" strike="noStrike" dirty="0">
                          <a:solidFill>
                            <a:schemeClr val="bg1"/>
                          </a:solidFill>
                          <a:effectLst/>
                        </a:rPr>
                        <a:t>Function category</a:t>
                      </a:r>
                      <a:endParaRPr lang="en-US" sz="900" b="1" i="0" u="none" strike="noStrike" dirty="0">
                        <a:solidFill>
                          <a:schemeClr val="bg1"/>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u="none" strike="noStrike" dirty="0">
                          <a:solidFill>
                            <a:schemeClr val="bg1"/>
                          </a:solidFill>
                          <a:effectLst/>
                        </a:rPr>
                        <a:t>First level order</a:t>
                      </a:r>
                      <a:endParaRPr lang="en-US" sz="900" b="1" i="0" u="none" strike="noStrike" dirty="0">
                        <a:solidFill>
                          <a:schemeClr val="bg1"/>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u="none" strike="noStrike" dirty="0">
                          <a:solidFill>
                            <a:schemeClr val="bg1"/>
                          </a:solidFill>
                          <a:effectLst/>
                        </a:rPr>
                        <a:t>Secondary menu</a:t>
                      </a:r>
                      <a:endParaRPr lang="en-US" sz="900" b="1" i="0" u="none" strike="noStrike" dirty="0">
                        <a:solidFill>
                          <a:schemeClr val="bg1"/>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u="none" strike="noStrike" dirty="0">
                          <a:solidFill>
                            <a:schemeClr val="bg1"/>
                          </a:solidFill>
                          <a:effectLst/>
                        </a:rPr>
                        <a:t>Remote party authority</a:t>
                      </a:r>
                      <a:endParaRPr lang="en-US" sz="900" b="1" i="0" u="none" strike="noStrike" dirty="0">
                        <a:solidFill>
                          <a:schemeClr val="bg1"/>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u="none" strike="noStrike" dirty="0">
                          <a:solidFill>
                            <a:schemeClr val="bg1"/>
                          </a:solidFill>
                          <a:effectLst/>
                        </a:rPr>
                        <a:t>Funding authority</a:t>
                      </a:r>
                      <a:endParaRPr lang="en-US" sz="900" b="1" i="0" u="none" strike="noStrike" dirty="0">
                        <a:solidFill>
                          <a:schemeClr val="bg1"/>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u="none" strike="noStrike" dirty="0">
                          <a:solidFill>
                            <a:schemeClr val="bg1"/>
                          </a:solidFill>
                          <a:effectLst/>
                        </a:rPr>
                        <a:t>Anchor Buyer (group) authority</a:t>
                      </a:r>
                      <a:endParaRPr lang="en-US" sz="900" b="1" i="0" u="none" strike="noStrike" dirty="0">
                        <a:solidFill>
                          <a:schemeClr val="bg1"/>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u="none" strike="noStrike" dirty="0">
                          <a:solidFill>
                            <a:schemeClr val="bg1"/>
                          </a:solidFill>
                          <a:effectLst/>
                        </a:rPr>
                        <a:t>Core corporate authority</a:t>
                      </a:r>
                      <a:endParaRPr lang="en-US" sz="900" b="1" i="0" u="none" strike="noStrike" dirty="0">
                        <a:solidFill>
                          <a:schemeClr val="bg1"/>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u="none" strike="noStrike" dirty="0">
                          <a:solidFill>
                            <a:schemeClr val="bg1"/>
                          </a:solidFill>
                          <a:effectLst/>
                        </a:rPr>
                        <a:t>Supplier authority</a:t>
                      </a:r>
                      <a:endParaRPr lang="en-US" sz="900" b="1" i="0" u="none" strike="noStrike" dirty="0">
                        <a:solidFill>
                          <a:schemeClr val="bg1"/>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38110">
                <a:tc rowSpan="7">
                  <a:txBody>
                    <a:bodyPr/>
                    <a:lstStyle/>
                    <a:p>
                      <a:pPr algn="ctr" fontAlgn="ctr"/>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a:txBody>
                    <a:bodyPr/>
                    <a:lstStyle/>
                    <a:p>
                      <a:pPr algn="ctr" fontAlgn="ctr"/>
                      <a:r>
                        <a:rPr lang="en-US" sz="900" u="none" strike="noStrike" dirty="0">
                          <a:effectLst/>
                        </a:rPr>
                        <a:t>Foundational Process</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a:txBody>
                    <a:bodyPr/>
                    <a:lstStyle/>
                    <a:p>
                      <a:pPr algn="ctr" fontAlgn="ctr"/>
                      <a:r>
                        <a:rPr lang="en-US" altLang="zh-CN" sz="900" u="none" strike="noStrike" dirty="0">
                          <a:effectLst/>
                        </a:rPr>
                        <a:t>Foundational</a:t>
                      </a:r>
                      <a:r>
                        <a:rPr lang="en-US" sz="900" u="none" strike="noStrike" dirty="0">
                          <a:effectLst/>
                        </a:rPr>
                        <a:t> configuration</a:t>
                      </a:r>
                      <a:endParaRPr lang="en-US" sz="900" b="0" i="0" u="none" strike="noStrike" dirty="0">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Inviting companies</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079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Enterprise Association Management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28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Function menu assignment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28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Customer management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verification method</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data query</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system notification</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38110">
                <a:tc rowSpan="13">
                  <a:txBody>
                    <a:bodyPr/>
                    <a:lstStyle/>
                    <a:p>
                      <a:pPr algn="ctr" fontAlgn="ctr"/>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13">
                  <a:txBody>
                    <a:bodyPr/>
                    <a:lstStyle/>
                    <a:p>
                      <a:pPr algn="ctr" fontAlgn="ctr"/>
                      <a:r>
                        <a:rPr lang="en-US" sz="900" u="none" strike="noStrike" dirty="0">
                          <a:effectLst/>
                        </a:rPr>
                        <a:t>User </a:t>
                      </a:r>
                      <a:r>
                        <a:rPr lang="en-US" altLang="zh-CN" sz="900" u="none" strike="noStrike" dirty="0">
                          <a:effectLst/>
                        </a:rPr>
                        <a:t>Management</a:t>
                      </a:r>
                      <a:endParaRPr lang="en-US" sz="900" b="0" i="0" u="none" strike="noStrike" dirty="0">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User registration</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38110">
                <a:tc vMerge="1">
                  <a:txBody>
                    <a:bodyPr/>
                    <a:lstStyle/>
                    <a:p>
                      <a:endParaRPr lang="en-US"/>
                    </a:p>
                  </a:txBody>
                  <a:tcPr/>
                </a:tc>
                <a:tc vMerge="1">
                  <a:txBody>
                    <a:bodyPr/>
                    <a:lstStyle/>
                    <a:p>
                      <a:endParaRPr lang="en-US"/>
                    </a:p>
                  </a:txBody>
                  <a:tcPr/>
                </a:tc>
                <a:tc rowSpan="4">
                  <a:txBody>
                    <a:bodyPr/>
                    <a:lstStyle/>
                    <a:p>
                      <a:pPr algn="ctr" fontAlgn="ctr"/>
                      <a:r>
                        <a:rPr lang="en-US" sz="900" u="none" strike="noStrike">
                          <a:effectLst/>
                        </a:rPr>
                        <a:t>Account overview</a:t>
                      </a:r>
                      <a:endParaRPr lang="en-US" sz="900" b="0" i="0" u="none" strike="noStrike">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Statistics</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notification</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dirty="0">
                          <a:effectLst/>
                        </a:rPr>
                        <a:t>To do </a:t>
                      </a:r>
                      <a:r>
                        <a:rPr lang="en-US" altLang="zh-CN" sz="900" u="none" strike="noStrike" dirty="0">
                          <a:effectLst/>
                        </a:rPr>
                        <a:t>list</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Warning information</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38110">
                <a:tc vMerge="1">
                  <a:txBody>
                    <a:bodyPr/>
                    <a:lstStyle/>
                    <a:p>
                      <a:endParaRPr lang="en-US"/>
                    </a:p>
                  </a:txBody>
                  <a:tcPr/>
                </a:tc>
                <a:tc vMerge="1">
                  <a:txBody>
                    <a:bodyPr/>
                    <a:lstStyle/>
                    <a:p>
                      <a:endParaRPr lang="en-US"/>
                    </a:p>
                  </a:txBody>
                  <a:tcPr/>
                </a:tc>
                <a:tc rowSpan="2">
                  <a:txBody>
                    <a:bodyPr/>
                    <a:lstStyle/>
                    <a:p>
                      <a:pPr algn="ctr" fontAlgn="ctr"/>
                      <a:r>
                        <a:rPr lang="en-US" sz="900" u="none" strike="noStrike">
                          <a:effectLst/>
                        </a:rPr>
                        <a:t>User Center</a:t>
                      </a:r>
                      <a:endParaRPr lang="en-US" sz="900" b="0" i="0" u="none" strike="noStrike">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Role management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9584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Process configuration</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38110">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Customer management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38110">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Customer management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38110">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Supplier query</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38110">
                <a:tc vMerge="1">
                  <a:txBody>
                    <a:bodyPr/>
                    <a:lstStyle/>
                    <a:p>
                      <a:endParaRPr lang="en-US"/>
                    </a:p>
                  </a:txBody>
                  <a:tcPr/>
                </a:tc>
                <a:tc vMerge="1">
                  <a:txBody>
                    <a:bodyPr/>
                    <a:lstStyle/>
                    <a:p>
                      <a:endParaRPr lang="en-US"/>
                    </a:p>
                  </a:txBody>
                  <a:tcPr/>
                </a:tc>
                <a:tc rowSpan="3">
                  <a:txBody>
                    <a:bodyPr/>
                    <a:lstStyle/>
                    <a:p>
                      <a:pPr algn="ctr" fontAlgn="ctr"/>
                      <a:r>
                        <a:rPr lang="en-US" sz="900" u="none" strike="noStrike">
                          <a:effectLst/>
                        </a:rPr>
                        <a:t>Supplier Management</a:t>
                      </a:r>
                      <a:endParaRPr lang="en-US" sz="900" b="0" i="0" u="none" strike="noStrike">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Supplier invitation</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Supplier Management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1628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Supplier Domain Network</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72022">
                <a:tc rowSpan="4">
                  <a:txBody>
                    <a:bodyPr/>
                    <a:lstStyle/>
                    <a:p>
                      <a:pPr algn="ctr" fontAlgn="ctr"/>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a:txBody>
                    <a:bodyPr/>
                    <a:lstStyle/>
                    <a:p>
                      <a:pPr algn="ctr" fontAlgn="ctr"/>
                      <a:r>
                        <a:rPr lang="en-US" altLang="zh-CN" sz="900" u="none" strike="noStrike" dirty="0">
                          <a:effectLst/>
                        </a:rPr>
                        <a:t>Token</a:t>
                      </a:r>
                      <a:r>
                        <a:rPr lang="en-US" sz="900" u="none" strike="noStrike" dirty="0">
                          <a:effectLst/>
                        </a:rPr>
                        <a:t> issuance</a:t>
                      </a: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TlToBr w="12700" cmpd="sng">
                      <a:noFill/>
                      <a:prstDash val="solid"/>
                    </a:lnTlToBr>
                    <a:lnBlToTr w="12700" cmpd="sng">
                      <a:noFill/>
                      <a:prstDash val="solid"/>
                    </a:lnBlToTr>
                  </a:tcPr>
                </a:tc>
                <a:tc rowSpan="4">
                  <a:txBody>
                    <a:bodyPr/>
                    <a:lstStyle/>
                    <a:p>
                      <a:pPr algn="ctr" fontAlgn="ctr"/>
                      <a:r>
                        <a:rPr lang="en-US" altLang="zh-CN" sz="900" u="none" strike="noStrike" dirty="0">
                          <a:effectLst/>
                        </a:rPr>
                        <a:t>Token</a:t>
                      </a:r>
                      <a:r>
                        <a:rPr lang="en-US" sz="900" u="none" strike="noStrike" dirty="0">
                          <a:effectLst/>
                        </a:rPr>
                        <a:t> issuance management</a:t>
                      </a:r>
                      <a:endParaRPr lang="en-US" sz="900" b="0" i="0" u="none" strike="noStrike" dirty="0">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Issuance quota management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Issue application</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1628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Issuance and acceptance</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dirty="0">
                          <a:effectLst/>
                        </a:rPr>
                        <a:t>Issuance </a:t>
                      </a:r>
                      <a:r>
                        <a:rPr lang="en-US" altLang="zh-CN" sz="900" u="none" strike="noStrike" dirty="0">
                          <a:effectLst/>
                        </a:rPr>
                        <a:t>Token</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38110">
                <a:tc rowSpan="3">
                  <a:txBody>
                    <a:bodyPr/>
                    <a:lstStyle/>
                    <a:p>
                      <a:pPr algn="ctr"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r>
                        <a:rPr lang="en-US" altLang="zh-CN" sz="900" u="none" strike="noStrike" dirty="0">
                          <a:effectLst/>
                        </a:rPr>
                        <a:t>Token</a:t>
                      </a:r>
                      <a:r>
                        <a:rPr lang="en-US" sz="900" u="none" strike="noStrike" dirty="0">
                          <a:effectLst/>
                        </a:rPr>
                        <a:t> issuance</a:t>
                      </a:r>
                      <a:endParaRPr lang="en-US" sz="900" b="0" i="0" u="none" strike="noStrike" dirty="0">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US" sz="900" u="none" strike="noStrike" dirty="0">
                          <a:effectLst/>
                        </a:rPr>
                        <a:t>Inventory </a:t>
                      </a:r>
                      <a:r>
                        <a:rPr lang="en-US" altLang="zh-CN" sz="900" u="none" strike="noStrike" dirty="0">
                          <a:effectLst/>
                        </a:rPr>
                        <a:t>Token</a:t>
                      </a:r>
                      <a:r>
                        <a:rPr lang="en-US" sz="900" u="none" strike="noStrike" dirty="0">
                          <a:effectLst/>
                        </a:rPr>
                        <a:t> management</a:t>
                      </a:r>
                      <a:endParaRPr lang="en-US" sz="900" b="0" i="0" u="none" strike="noStrike" dirty="0">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a:effectLst/>
                        </a:rPr>
                        <a:t>Inventory </a:t>
                      </a:r>
                      <a:r>
                        <a:rPr lang="en-US" altLang="zh-CN" sz="900" u="none" strike="noStrike" dirty="0">
                          <a:effectLst/>
                        </a:rPr>
                        <a:t>Token</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381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altLang="zh-CN" sz="900" u="none" strike="noStrike" dirty="0">
                          <a:effectLst/>
                        </a:rPr>
                        <a:t>Token</a:t>
                      </a:r>
                      <a:r>
                        <a:rPr lang="en-US" sz="900" u="none" strike="noStrike" dirty="0">
                          <a:effectLst/>
                        </a:rPr>
                        <a:t> payment</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9584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altLang="zh-CN" sz="900" u="none" strike="noStrike" dirty="0">
                          <a:effectLst/>
                        </a:rPr>
                        <a:t>Token</a:t>
                      </a:r>
                      <a:r>
                        <a:rPr lang="en-US" sz="900" u="none" strike="noStrike" dirty="0">
                          <a:effectLst/>
                        </a:rPr>
                        <a:t> financing</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216285">
                <a:tc rowSpan="3">
                  <a:txBody>
                    <a:bodyPr/>
                    <a:lstStyle/>
                    <a:p>
                      <a:pPr algn="ctr" fontAlgn="ctr"/>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US" sz="900" u="none" strike="noStrike">
                          <a:effectLst/>
                        </a:rPr>
                        <a:t>Financing management</a:t>
                      </a:r>
                      <a:endParaRPr lang="en-US" sz="900" b="0" i="0" u="none" strike="noStrike">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Financing quota management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8"/>
                  </a:ext>
                </a:extLst>
              </a:tr>
              <a:tr h="216285">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Product solution management</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9"/>
                  </a:ext>
                </a:extLst>
              </a:tr>
              <a:tr h="216285">
                <a:tc vMerge="1">
                  <a:txBody>
                    <a:bodyPr/>
                    <a:lstStyle/>
                    <a:p>
                      <a:endParaRPr lang="en-US"/>
                    </a:p>
                  </a:txBody>
                  <a:tcPr/>
                </a:tc>
                <a:tc vMerge="1">
                  <a:txBody>
                    <a:bodyPr/>
                    <a:lstStyle/>
                    <a:p>
                      <a:endParaRPr lang="en-US"/>
                    </a:p>
                  </a:txBody>
                  <a:tcPr/>
                </a:tc>
                <a:tc>
                  <a:txBody>
                    <a:bodyPr/>
                    <a:lstStyle/>
                    <a:p>
                      <a:pPr algn="ctr" fontAlgn="b"/>
                      <a:r>
                        <a:rPr lang="en-US" altLang="zh-CN" sz="900" u="none" strike="noStrike" dirty="0">
                          <a:effectLst/>
                        </a:rPr>
                        <a:t>Token</a:t>
                      </a:r>
                      <a:r>
                        <a:rPr lang="en-US" sz="900" u="none" strike="noStrike" dirty="0">
                          <a:effectLst/>
                        </a:rPr>
                        <a:t> financing management</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0"/>
                  </a:ext>
                </a:extLst>
              </a:tr>
              <a:tr h="216285">
                <a:tc>
                  <a:txBody>
                    <a:bodyPr/>
                    <a:lstStyle/>
                    <a:p>
                      <a:pPr algn="ct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900" u="none" strike="noStrike" dirty="0">
                          <a:effectLst/>
                        </a:rPr>
                        <a:t>Token</a:t>
                      </a:r>
                      <a:r>
                        <a:rPr lang="en-US" sz="900" u="none" strike="noStrike" dirty="0">
                          <a:effectLst/>
                        </a:rPr>
                        <a:t> redemption</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900" u="none" strike="noStrike" dirty="0">
                          <a:effectLst/>
                        </a:rPr>
                        <a:t>Token</a:t>
                      </a:r>
                      <a:r>
                        <a:rPr lang="en-US" sz="900" u="none" strike="noStrike" dirty="0">
                          <a:effectLst/>
                        </a:rPr>
                        <a:t> payment management</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1"/>
                  </a:ext>
                </a:extLst>
              </a:tr>
              <a:tr h="216285">
                <a:tc>
                  <a:txBody>
                    <a:bodyPr/>
                    <a:lstStyle/>
                    <a:p>
                      <a:pPr algn="ct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900" u="none" strike="noStrike" dirty="0">
                          <a:effectLst/>
                        </a:rPr>
                        <a:t>Token</a:t>
                      </a:r>
                      <a:r>
                        <a:rPr lang="en-US" sz="900" u="none" strike="noStrike" dirty="0">
                          <a:effectLst/>
                        </a:rPr>
                        <a:t> query</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a:effectLst/>
                        </a:rPr>
                        <a:t>Issuance </a:t>
                      </a:r>
                      <a:r>
                        <a:rPr lang="en-US" altLang="zh-CN" sz="900" u="none" strike="noStrike" dirty="0">
                          <a:effectLst/>
                        </a:rPr>
                        <a:t>Token</a:t>
                      </a:r>
                      <a:r>
                        <a:rPr lang="en-US" sz="900" u="none" strike="noStrike" dirty="0">
                          <a:effectLst/>
                        </a:rPr>
                        <a:t> management</a:t>
                      </a:r>
                      <a:endParaRPr lang="en-US" sz="900" b="0" i="0" u="none" strike="noStrike" dirty="0">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2"/>
                  </a:ext>
                </a:extLst>
              </a:tr>
              <a:tr h="272022">
                <a:tc rowSpan="4">
                  <a:txBody>
                    <a:bodyPr/>
                    <a:lstStyle/>
                    <a:p>
                      <a:pPr algn="ctr" fontAlgn="ctr"/>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en-US" sz="900" u="none" strike="noStrike">
                          <a:effectLst/>
                        </a:rPr>
                        <a:t>Contract signing</a:t>
                      </a:r>
                      <a:endParaRPr lang="en-US" sz="900" b="0" i="0" u="none" strike="noStrike">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en-US" sz="900" u="none" strike="noStrike" dirty="0">
                          <a:effectLst/>
                        </a:rPr>
                        <a:t>Contract signing</a:t>
                      </a:r>
                      <a:endParaRPr lang="en-US" sz="900" b="0" i="0" u="none" strike="noStrike" dirty="0">
                        <a:solidFill>
                          <a:srgbClr val="000000"/>
                        </a:solidFill>
                        <a:effectLst/>
                        <a:latin typeface="Linux Libertine G"/>
                      </a:endParaRPr>
                    </a:p>
                  </a:txBody>
                  <a:tcPr marL="4300" marR="4300" marT="4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Electronic signature authorization</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3"/>
                  </a:ext>
                </a:extLst>
              </a:tr>
              <a:tr h="27202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Contract template configuration</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4"/>
                  </a:ext>
                </a:extLst>
              </a:tr>
              <a:tr h="21628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Initiation of contract signing</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5"/>
                  </a:ext>
                </a:extLst>
              </a:tr>
              <a:tr h="21628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u="none" strike="noStrike">
                          <a:effectLst/>
                        </a:rPr>
                        <a:t>Contract signing ledger</a:t>
                      </a:r>
                      <a:endParaRPr lang="en-US" sz="900" b="0" i="0" u="none" strike="noStrike">
                        <a:solidFill>
                          <a:srgbClr val="000000"/>
                        </a:solidFill>
                        <a:effectLst/>
                        <a:latin typeface="Linux Libertine G"/>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a:effectLst/>
                        </a:rPr>
                        <a:t>P</a:t>
                      </a:r>
                      <a:endParaRPr lang="en-US" sz="900" b="0" i="0" u="none" strike="noStrike">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a:effectLst/>
                        </a:rPr>
                        <a:t>P</a:t>
                      </a:r>
                      <a:endParaRPr lang="en-US" sz="900" b="0" i="0" u="none" strike="noStrike" dirty="0">
                        <a:solidFill>
                          <a:srgbClr val="000000"/>
                        </a:solidFill>
                        <a:effectLst/>
                        <a:latin typeface="Calibri" panose="020F0502020204030204" pitchFamily="34" charset="0"/>
                      </a:endParaRPr>
                    </a:p>
                  </a:txBody>
                  <a:tcPr marL="4300" marR="4300" marT="4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6"/>
                  </a:ext>
                </a:extLst>
              </a:tr>
            </a:tbl>
          </a:graphicData>
        </a:graphic>
      </p:graphicFrame>
      <p:sp>
        <p:nvSpPr>
          <p:cNvPr id="3" name="矩形 2"/>
          <p:cNvSpPr/>
          <p:nvPr/>
        </p:nvSpPr>
        <p:spPr>
          <a:xfrm>
            <a:off x="83422" y="30145"/>
            <a:ext cx="6498895" cy="369332"/>
          </a:xfrm>
          <a:prstGeom prst="rect">
            <a:avLst/>
          </a:prstGeom>
        </p:spPr>
        <p:txBody>
          <a:bodyPr wrap="none">
            <a:spAutoFit/>
          </a:bodyPr>
          <a:lstStyle/>
          <a:p>
            <a:r>
              <a:rPr lang="en-US" altLang="zh-CN" sz="1800" b="1" dirty="0">
                <a:solidFill>
                  <a:prstClr val="black"/>
                </a:solidFill>
                <a:latin typeface="等线" panose="020F0502020204030204"/>
                <a:ea typeface="等线" panose="02010600030101010101" pitchFamily="2" charset="-122"/>
              </a:rPr>
              <a:t>Digital Payment Certificate (Token) Platform </a:t>
            </a:r>
            <a:r>
              <a:rPr lang="en-US" altLang="zh-CN" b="1" dirty="0"/>
              <a:t>Function Model</a:t>
            </a:r>
            <a:endParaRPr lang="en-US" b="1" dirty="0"/>
          </a:p>
        </p:txBody>
      </p:sp>
      <p:sp>
        <p:nvSpPr>
          <p:cNvPr id="4" name="Footer Placeholder 3"/>
          <p:cNvSpPr>
            <a:spLocks noGrp="1"/>
          </p:cNvSpPr>
          <p:nvPr>
            <p:ph type="ftr" sz="quarter" idx="11"/>
          </p:nvPr>
        </p:nvSpPr>
        <p:spPr/>
        <p:txBody>
          <a:bodyPr/>
          <a:lstStyle/>
          <a:p>
            <a:r>
              <a:rPr lang="en-US" altLang="zh-CN"/>
              <a:t>INTERNAL</a:t>
            </a:r>
            <a:endParaRPr lang="zh-CN" altLang="en-US"/>
          </a:p>
        </p:txBody>
      </p:sp>
    </p:spTree>
    <p:extLst>
      <p:ext uri="{BB962C8B-B14F-4D97-AF65-F5344CB8AC3E}">
        <p14:creationId xmlns:p14="http://schemas.microsoft.com/office/powerpoint/2010/main" val="352677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rcRect l="38705" r="1362"/>
          <a:stretch>
            <a:fillRect/>
          </a:stretch>
        </p:blipFill>
        <p:spPr>
          <a:xfrm>
            <a:off x="6015019" y="0"/>
            <a:ext cx="6176981" cy="6858000"/>
          </a:xfrm>
          <a:custGeom>
            <a:avLst/>
            <a:gdLst>
              <a:gd name="connsiteX0" fmla="*/ 1032959 w 6176981"/>
              <a:gd name="connsiteY0" fmla="*/ 0 h 6858000"/>
              <a:gd name="connsiteX1" fmla="*/ 6176981 w 6176981"/>
              <a:gd name="connsiteY1" fmla="*/ 0 h 6858000"/>
              <a:gd name="connsiteX2" fmla="*/ 6176981 w 6176981"/>
              <a:gd name="connsiteY2" fmla="*/ 549836 h 6858000"/>
              <a:gd name="connsiteX3" fmla="*/ 6061795 w 6176981"/>
              <a:gd name="connsiteY3" fmla="*/ 552749 h 6858000"/>
              <a:gd name="connsiteX4" fmla="*/ 3329999 w 6176981"/>
              <a:gd name="connsiteY4" fmla="*/ 3429001 h 6858000"/>
              <a:gd name="connsiteX5" fmla="*/ 6061795 w 6176981"/>
              <a:gd name="connsiteY5" fmla="*/ 6305254 h 6858000"/>
              <a:gd name="connsiteX6" fmla="*/ 6176981 w 6176981"/>
              <a:gd name="connsiteY6" fmla="*/ 6308166 h 6858000"/>
              <a:gd name="connsiteX7" fmla="*/ 6176981 w 6176981"/>
              <a:gd name="connsiteY7" fmla="*/ 6858000 h 6858000"/>
              <a:gd name="connsiteX8" fmla="*/ 1032958 w 6176981"/>
              <a:gd name="connsiteY8" fmla="*/ 6858000 h 6858000"/>
              <a:gd name="connsiteX9" fmla="*/ 899042 w 6176981"/>
              <a:gd name="connsiteY9" fmla="*/ 6649112 h 6858000"/>
              <a:gd name="connsiteX10" fmla="*/ 0 w 6176981"/>
              <a:gd name="connsiteY10" fmla="*/ 3429001 h 6858000"/>
              <a:gd name="connsiteX11" fmla="*/ 899042 w 6176981"/>
              <a:gd name="connsiteY11" fmla="*/ 2088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76981" h="6858000">
                <a:moveTo>
                  <a:pt x="1032959" y="0"/>
                </a:moveTo>
                <a:lnTo>
                  <a:pt x="6176981" y="0"/>
                </a:lnTo>
                <a:lnTo>
                  <a:pt x="6176981" y="549836"/>
                </a:lnTo>
                <a:lnTo>
                  <a:pt x="6061795" y="552749"/>
                </a:lnTo>
                <a:cubicBezTo>
                  <a:pt x="4540089" y="629884"/>
                  <a:pt x="3329999" y="1888127"/>
                  <a:pt x="3329999" y="3429001"/>
                </a:cubicBezTo>
                <a:cubicBezTo>
                  <a:pt x="3329999" y="4969876"/>
                  <a:pt x="4540089" y="6228118"/>
                  <a:pt x="6061795" y="6305254"/>
                </a:cubicBezTo>
                <a:lnTo>
                  <a:pt x="6176981" y="6308166"/>
                </a:lnTo>
                <a:lnTo>
                  <a:pt x="6176981" y="6858000"/>
                </a:lnTo>
                <a:lnTo>
                  <a:pt x="1032958" y="6858000"/>
                </a:lnTo>
                <a:lnTo>
                  <a:pt x="899042" y="6649112"/>
                </a:lnTo>
                <a:cubicBezTo>
                  <a:pt x="328533" y="5710179"/>
                  <a:pt x="0" y="4607956"/>
                  <a:pt x="0" y="3429001"/>
                </a:cubicBezTo>
                <a:cubicBezTo>
                  <a:pt x="0" y="2250046"/>
                  <a:pt x="328533" y="1147824"/>
                  <a:pt x="899042" y="208890"/>
                </a:cubicBezTo>
                <a:close/>
              </a:path>
            </a:pathLst>
          </a:cu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l="22097" r="58773"/>
          <a:stretch>
            <a:fillRect/>
          </a:stretch>
        </p:blipFill>
        <p:spPr>
          <a:xfrm>
            <a:off x="0" y="2"/>
            <a:ext cx="1975339" cy="6857999"/>
          </a:xfrm>
          <a:custGeom>
            <a:avLst/>
            <a:gdLst>
              <a:gd name="connsiteX0" fmla="*/ 0 w 1975339"/>
              <a:gd name="connsiteY0" fmla="*/ 0 h 6857999"/>
              <a:gd name="connsiteX1" fmla="*/ 7944 w 1975339"/>
              <a:gd name="connsiteY1" fmla="*/ 0 h 6857999"/>
              <a:gd name="connsiteX2" fmla="*/ 62630 w 1975339"/>
              <a:gd name="connsiteY2" fmla="*/ 31444 h 6857999"/>
              <a:gd name="connsiteX3" fmla="*/ 1975339 w 1975339"/>
              <a:gd name="connsiteY3" fmla="*/ 3429000 h 6857999"/>
              <a:gd name="connsiteX4" fmla="*/ 62630 w 1975339"/>
              <a:gd name="connsiteY4" fmla="*/ 6826557 h 6857999"/>
              <a:gd name="connsiteX5" fmla="*/ 7946 w 1975339"/>
              <a:gd name="connsiteY5" fmla="*/ 6857999 h 6857999"/>
              <a:gd name="connsiteX6" fmla="*/ 0 w 1975339"/>
              <a:gd name="connsiteY6" fmla="*/ 6857999 h 6857999"/>
              <a:gd name="connsiteX7" fmla="*/ 0 w 1975339"/>
              <a:gd name="connsiteY7" fmla="*/ 4897482 h 6857999"/>
              <a:gd name="connsiteX8" fmla="*/ 60519 w 1975339"/>
              <a:gd name="connsiteY8" fmla="*/ 4816551 h 6857999"/>
              <a:gd name="connsiteX9" fmla="*/ 484357 w 1975339"/>
              <a:gd name="connsiteY9" fmla="*/ 3429000 h 6857999"/>
              <a:gd name="connsiteX10" fmla="*/ 60519 w 1975339"/>
              <a:gd name="connsiteY10" fmla="*/ 2041450 h 6857999"/>
              <a:gd name="connsiteX11" fmla="*/ 0 w 1975339"/>
              <a:gd name="connsiteY11" fmla="*/ 19605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75339" h="6857999">
                <a:moveTo>
                  <a:pt x="0" y="0"/>
                </a:moveTo>
                <a:lnTo>
                  <a:pt x="7944" y="0"/>
                </a:lnTo>
                <a:lnTo>
                  <a:pt x="62630" y="31444"/>
                </a:lnTo>
                <a:cubicBezTo>
                  <a:pt x="1209344" y="728204"/>
                  <a:pt x="1975339" y="1989148"/>
                  <a:pt x="1975339" y="3429000"/>
                </a:cubicBezTo>
                <a:cubicBezTo>
                  <a:pt x="1975339" y="4868852"/>
                  <a:pt x="1209344" y="6129796"/>
                  <a:pt x="62630" y="6826557"/>
                </a:cubicBezTo>
                <a:lnTo>
                  <a:pt x="7946" y="6857999"/>
                </a:lnTo>
                <a:lnTo>
                  <a:pt x="0" y="6857999"/>
                </a:lnTo>
                <a:lnTo>
                  <a:pt x="0" y="4897482"/>
                </a:lnTo>
                <a:lnTo>
                  <a:pt x="60519" y="4816551"/>
                </a:lnTo>
                <a:cubicBezTo>
                  <a:pt x="328108" y="4420466"/>
                  <a:pt x="484357" y="3942980"/>
                  <a:pt x="484357" y="3429000"/>
                </a:cubicBezTo>
                <a:cubicBezTo>
                  <a:pt x="484357" y="2915020"/>
                  <a:pt x="328108" y="2437534"/>
                  <a:pt x="60519" y="2041450"/>
                </a:cubicBezTo>
                <a:lnTo>
                  <a:pt x="0" y="1960519"/>
                </a:lnTo>
                <a:close/>
              </a:path>
            </a:pathLst>
          </a:custGeom>
        </p:spPr>
      </p:pic>
      <p:sp>
        <p:nvSpPr>
          <p:cNvPr id="9" name="任意多边形: 形状 8"/>
          <p:cNvSpPr/>
          <p:nvPr/>
        </p:nvSpPr>
        <p:spPr>
          <a:xfrm flipH="1">
            <a:off x="0" y="1"/>
            <a:ext cx="1975339" cy="6857999"/>
          </a:xfrm>
          <a:custGeom>
            <a:avLst/>
            <a:gdLst>
              <a:gd name="connsiteX0" fmla="*/ 1967395 w 1975339"/>
              <a:gd name="connsiteY0" fmla="*/ 0 h 6857999"/>
              <a:gd name="connsiteX1" fmla="*/ 1975339 w 1975339"/>
              <a:gd name="connsiteY1" fmla="*/ 0 h 6857999"/>
              <a:gd name="connsiteX2" fmla="*/ 1975339 w 1975339"/>
              <a:gd name="connsiteY2" fmla="*/ 1960519 h 6857999"/>
              <a:gd name="connsiteX3" fmla="*/ 1914820 w 1975339"/>
              <a:gd name="connsiteY3" fmla="*/ 2041450 h 6857999"/>
              <a:gd name="connsiteX4" fmla="*/ 1490982 w 1975339"/>
              <a:gd name="connsiteY4" fmla="*/ 3429000 h 6857999"/>
              <a:gd name="connsiteX5" fmla="*/ 1914820 w 1975339"/>
              <a:gd name="connsiteY5" fmla="*/ 4816551 h 6857999"/>
              <a:gd name="connsiteX6" fmla="*/ 1975339 w 1975339"/>
              <a:gd name="connsiteY6" fmla="*/ 4897482 h 6857999"/>
              <a:gd name="connsiteX7" fmla="*/ 1975339 w 1975339"/>
              <a:gd name="connsiteY7" fmla="*/ 6857999 h 6857999"/>
              <a:gd name="connsiteX8" fmla="*/ 1967393 w 1975339"/>
              <a:gd name="connsiteY8" fmla="*/ 6857999 h 6857999"/>
              <a:gd name="connsiteX9" fmla="*/ 1912709 w 1975339"/>
              <a:gd name="connsiteY9" fmla="*/ 6826557 h 6857999"/>
              <a:gd name="connsiteX10" fmla="*/ 0 w 1975339"/>
              <a:gd name="connsiteY10" fmla="*/ 3429000 h 6857999"/>
              <a:gd name="connsiteX11" fmla="*/ 1912709 w 1975339"/>
              <a:gd name="connsiteY11" fmla="*/ 3144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75339" h="6857999">
                <a:moveTo>
                  <a:pt x="1967395" y="0"/>
                </a:moveTo>
                <a:lnTo>
                  <a:pt x="1975339" y="0"/>
                </a:lnTo>
                <a:lnTo>
                  <a:pt x="1975339" y="1960519"/>
                </a:lnTo>
                <a:lnTo>
                  <a:pt x="1914820" y="2041450"/>
                </a:lnTo>
                <a:cubicBezTo>
                  <a:pt x="1647231" y="2437534"/>
                  <a:pt x="1490982" y="2915020"/>
                  <a:pt x="1490982" y="3429000"/>
                </a:cubicBezTo>
                <a:cubicBezTo>
                  <a:pt x="1490982" y="3942980"/>
                  <a:pt x="1647231" y="4420466"/>
                  <a:pt x="1914820" y="4816551"/>
                </a:cubicBezTo>
                <a:lnTo>
                  <a:pt x="1975339" y="4897482"/>
                </a:lnTo>
                <a:lnTo>
                  <a:pt x="1975339" y="6857999"/>
                </a:lnTo>
                <a:lnTo>
                  <a:pt x="1967393" y="6857999"/>
                </a:lnTo>
                <a:lnTo>
                  <a:pt x="1912709" y="6826557"/>
                </a:lnTo>
                <a:cubicBezTo>
                  <a:pt x="765995" y="6129796"/>
                  <a:pt x="0" y="4868852"/>
                  <a:pt x="0" y="3429000"/>
                </a:cubicBezTo>
                <a:cubicBezTo>
                  <a:pt x="0" y="1989148"/>
                  <a:pt x="765995" y="728204"/>
                  <a:pt x="1912709" y="31444"/>
                </a:cubicBezTo>
                <a:close/>
              </a:path>
            </a:pathLst>
          </a:custGeom>
          <a:gradFill flip="none" rotWithShape="1">
            <a:gsLst>
              <a:gs pos="0">
                <a:srgbClr val="C00000"/>
              </a:gs>
              <a:gs pos="50000">
                <a:srgbClr val="C00000">
                  <a:alpha val="60000"/>
                </a:srgbClr>
              </a:gs>
              <a:gs pos="100000">
                <a:srgbClr val="C00000"/>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981744" y="2564999"/>
            <a:ext cx="1728000" cy="172800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83850" y="2828834"/>
            <a:ext cx="1727999" cy="1200329"/>
          </a:xfrm>
          <a:prstGeom prst="rect">
            <a:avLst/>
          </a:prstGeom>
          <a:noFill/>
        </p:spPr>
        <p:txBody>
          <a:bodyPr wrap="square" rtlCol="0">
            <a:spAutoFit/>
          </a:bodyPr>
          <a:lstStyle/>
          <a:p>
            <a:pPr algn="ctr"/>
            <a:r>
              <a:rPr lang="en-US" altLang="zh-CN" sz="7200" dirty="0">
                <a:solidFill>
                  <a:schemeClr val="bg1"/>
                </a:solidFill>
                <a:latin typeface="Bahnschrift SemiLight Condensed" panose="020B0502040204020203" pitchFamily="34" charset="0"/>
                <a:ea typeface="Adobe Gothic Std B" panose="020B0800000000000000" pitchFamily="34" charset="-128"/>
              </a:rPr>
              <a:t>2</a:t>
            </a:r>
            <a:endParaRPr lang="zh-CN" altLang="en-US" sz="7200" dirty="0">
              <a:solidFill>
                <a:schemeClr val="bg1"/>
              </a:solidFill>
              <a:latin typeface="Bahnschrift SemiLight Condensed" panose="020B0502040204020203" pitchFamily="34" charset="0"/>
            </a:endParaRPr>
          </a:p>
        </p:txBody>
      </p:sp>
      <p:sp>
        <p:nvSpPr>
          <p:cNvPr id="19" name="任意多边形: 形状 18"/>
          <p:cNvSpPr/>
          <p:nvPr/>
        </p:nvSpPr>
        <p:spPr>
          <a:xfrm>
            <a:off x="6015019" y="0"/>
            <a:ext cx="6176981" cy="6858000"/>
          </a:xfrm>
          <a:custGeom>
            <a:avLst/>
            <a:gdLst>
              <a:gd name="connsiteX0" fmla="*/ 1032959 w 6176981"/>
              <a:gd name="connsiteY0" fmla="*/ 0 h 6858000"/>
              <a:gd name="connsiteX1" fmla="*/ 6176981 w 6176981"/>
              <a:gd name="connsiteY1" fmla="*/ 0 h 6858000"/>
              <a:gd name="connsiteX2" fmla="*/ 6176981 w 6176981"/>
              <a:gd name="connsiteY2" fmla="*/ 549836 h 6858000"/>
              <a:gd name="connsiteX3" fmla="*/ 6061795 w 6176981"/>
              <a:gd name="connsiteY3" fmla="*/ 552749 h 6858000"/>
              <a:gd name="connsiteX4" fmla="*/ 3329999 w 6176981"/>
              <a:gd name="connsiteY4" fmla="*/ 3429001 h 6858000"/>
              <a:gd name="connsiteX5" fmla="*/ 6061795 w 6176981"/>
              <a:gd name="connsiteY5" fmla="*/ 6305254 h 6858000"/>
              <a:gd name="connsiteX6" fmla="*/ 6176981 w 6176981"/>
              <a:gd name="connsiteY6" fmla="*/ 6308166 h 6858000"/>
              <a:gd name="connsiteX7" fmla="*/ 6176981 w 6176981"/>
              <a:gd name="connsiteY7" fmla="*/ 6858000 h 6858000"/>
              <a:gd name="connsiteX8" fmla="*/ 1032958 w 6176981"/>
              <a:gd name="connsiteY8" fmla="*/ 6858000 h 6858000"/>
              <a:gd name="connsiteX9" fmla="*/ 899042 w 6176981"/>
              <a:gd name="connsiteY9" fmla="*/ 6649112 h 6858000"/>
              <a:gd name="connsiteX10" fmla="*/ 0 w 6176981"/>
              <a:gd name="connsiteY10" fmla="*/ 3429001 h 6858000"/>
              <a:gd name="connsiteX11" fmla="*/ 899042 w 6176981"/>
              <a:gd name="connsiteY11" fmla="*/ 2088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76981" h="6858000">
                <a:moveTo>
                  <a:pt x="1032959" y="0"/>
                </a:moveTo>
                <a:lnTo>
                  <a:pt x="6176981" y="0"/>
                </a:lnTo>
                <a:lnTo>
                  <a:pt x="6176981" y="549836"/>
                </a:lnTo>
                <a:lnTo>
                  <a:pt x="6061795" y="552749"/>
                </a:lnTo>
                <a:cubicBezTo>
                  <a:pt x="4540089" y="629884"/>
                  <a:pt x="3329999" y="1888127"/>
                  <a:pt x="3329999" y="3429001"/>
                </a:cubicBezTo>
                <a:cubicBezTo>
                  <a:pt x="3329999" y="4969876"/>
                  <a:pt x="4540089" y="6228118"/>
                  <a:pt x="6061795" y="6305254"/>
                </a:cubicBezTo>
                <a:lnTo>
                  <a:pt x="6176981" y="6308166"/>
                </a:lnTo>
                <a:lnTo>
                  <a:pt x="6176981" y="6858000"/>
                </a:lnTo>
                <a:lnTo>
                  <a:pt x="1032958" y="6858000"/>
                </a:lnTo>
                <a:lnTo>
                  <a:pt x="899042" y="6649112"/>
                </a:lnTo>
                <a:cubicBezTo>
                  <a:pt x="328533" y="5710179"/>
                  <a:pt x="0" y="4607956"/>
                  <a:pt x="0" y="3429001"/>
                </a:cubicBezTo>
                <a:cubicBezTo>
                  <a:pt x="0" y="2250046"/>
                  <a:pt x="328533" y="1147824"/>
                  <a:pt x="899042" y="208890"/>
                </a:cubicBezTo>
                <a:close/>
              </a:path>
            </a:pathLst>
          </a:custGeom>
          <a:gradFill flip="none" rotWithShape="1">
            <a:gsLst>
              <a:gs pos="0">
                <a:srgbClr val="E6E6E6">
                  <a:alpha val="90000"/>
                </a:srgbClr>
              </a:gs>
              <a:gs pos="50000">
                <a:srgbClr val="E6E6E6">
                  <a:alpha val="75000"/>
                </a:srgbClr>
              </a:gs>
              <a:gs pos="100000">
                <a:srgbClr val="E6E6E6">
                  <a:alpha val="65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072500" y="2685096"/>
            <a:ext cx="7431097" cy="1261884"/>
          </a:xfrm>
          <a:prstGeom prst="rect">
            <a:avLst/>
          </a:prstGeom>
          <a:noFill/>
        </p:spPr>
        <p:txBody>
          <a:bodyPr wrap="square" rtlCol="0">
            <a:spAutoFit/>
          </a:bodyPr>
          <a:lstStyle/>
          <a:p>
            <a:pPr algn="r"/>
            <a:r>
              <a:rPr lang="en-US" altLang="zh-CN" sz="7600" spc="-150" dirty="0">
                <a:solidFill>
                  <a:srgbClr val="C00000"/>
                </a:solidFill>
                <a:latin typeface="Bahnschrift SemiBold Condensed" panose="020B0502040204020203" pitchFamily="34" charset="0"/>
                <a:ea typeface="Adobe Gothic Std B" panose="020B0800000000000000" pitchFamily="34" charset="-128"/>
              </a:rPr>
              <a:t>Technical Description</a:t>
            </a:r>
          </a:p>
        </p:txBody>
      </p:sp>
      <p:sp>
        <p:nvSpPr>
          <p:cNvPr id="2" name="Footer Placeholder 1"/>
          <p:cNvSpPr>
            <a:spLocks noGrp="1"/>
          </p:cNvSpPr>
          <p:nvPr>
            <p:ph type="ftr" sz="quarter" idx="11"/>
          </p:nvPr>
        </p:nvSpPr>
        <p:spPr/>
        <p:txBody>
          <a:bodyPr/>
          <a:lstStyle/>
          <a:p>
            <a:r>
              <a:rPr lang="en-US" altLang="zh-CN"/>
              <a:t>INTERNAL</a:t>
            </a:r>
            <a:endParaRPr lang="zh-CN" altLang="en-US"/>
          </a:p>
        </p:txBody>
      </p:sp>
    </p:spTree>
    <p:extLst>
      <p:ext uri="{BB962C8B-B14F-4D97-AF65-F5344CB8AC3E}">
        <p14:creationId xmlns:p14="http://schemas.microsoft.com/office/powerpoint/2010/main" val="3839949527"/>
      </p:ext>
    </p:extLst>
  </p:cSld>
  <p:clrMapOvr>
    <a:masterClrMapping/>
  </p:clrMapOvr>
  <p:transition spd="slow" advClick="0" advTm="4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025B6D2-46FF-4680-8E57-0E635E144F2C}"/>
              </a:ext>
            </a:extLst>
          </p:cNvPr>
          <p:cNvSpPr/>
          <p:nvPr/>
        </p:nvSpPr>
        <p:spPr>
          <a:xfrm>
            <a:off x="9186114" y="1798300"/>
            <a:ext cx="1291386" cy="1431726"/>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E4B9FBE-084F-444C-9A05-545FD33DFBA7}"/>
              </a:ext>
            </a:extLst>
          </p:cNvPr>
          <p:cNvSpPr txBox="1"/>
          <p:nvPr/>
        </p:nvSpPr>
        <p:spPr>
          <a:xfrm>
            <a:off x="375920" y="251843"/>
            <a:ext cx="11338560" cy="707886"/>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Blockchain Open Platform: Scenarios--Open Platform--Middle Platform—T</a:t>
            </a:r>
            <a:r>
              <a:rPr lang="en-US" altLang="zh-CN" sz="2000" b="1" i="0" dirty="0">
                <a:effectLst/>
                <a:latin typeface="Calibri" panose="020F0502020204030204" pitchFamily="34" charset="0"/>
                <a:cs typeface="Calibri" panose="020F0502020204030204" pitchFamily="34" charset="0"/>
              </a:rPr>
              <a:t>echnology, </a:t>
            </a:r>
            <a:r>
              <a:rPr lang="en-US" altLang="zh-CN" sz="2000" b="1" dirty="0">
                <a:latin typeface="Calibri" panose="020F0502020204030204" pitchFamily="34" charset="0"/>
                <a:cs typeface="Calibri" panose="020F0502020204030204" pitchFamily="34" charset="0"/>
              </a:rPr>
              <a:t>Four-tier Architecture</a:t>
            </a:r>
            <a:endParaRPr lang="zh-CN" altLang="en-US" sz="2000" b="1" dirty="0">
              <a:latin typeface="Calibri" panose="020F0502020204030204" pitchFamily="34" charset="0"/>
              <a:cs typeface="Calibri" panose="020F0502020204030204" pitchFamily="34" charset="0"/>
            </a:endParaRPr>
          </a:p>
        </p:txBody>
      </p:sp>
      <p:sp>
        <p:nvSpPr>
          <p:cNvPr id="5" name="等腰三角形 4">
            <a:extLst>
              <a:ext uri="{FF2B5EF4-FFF2-40B4-BE49-F238E27FC236}">
                <a16:creationId xmlns:a16="http://schemas.microsoft.com/office/drawing/2014/main" id="{AE6C37FE-29DE-4090-8412-FA4F80ECD8C0}"/>
              </a:ext>
            </a:extLst>
          </p:cNvPr>
          <p:cNvSpPr/>
          <p:nvPr/>
        </p:nvSpPr>
        <p:spPr>
          <a:xfrm>
            <a:off x="1260357" y="1179731"/>
            <a:ext cx="9162006" cy="511662"/>
          </a:xfrm>
          <a:prstGeom prst="triangle">
            <a:avLst>
              <a:gd name="adj" fmla="val 49693"/>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alibri" panose="020F0502020204030204" pitchFamily="34" charset="0"/>
                <a:cs typeface="Calibri" panose="020F0502020204030204" pitchFamily="34" charset="0"/>
              </a:rPr>
              <a:t>Blockchain Open Platform(BaaS)</a:t>
            </a:r>
            <a:endParaRPr lang="zh-CN" altLang="en-US" dirty="0"/>
          </a:p>
        </p:txBody>
      </p:sp>
      <p:sp>
        <p:nvSpPr>
          <p:cNvPr id="6" name="矩形 5">
            <a:extLst>
              <a:ext uri="{FF2B5EF4-FFF2-40B4-BE49-F238E27FC236}">
                <a16:creationId xmlns:a16="http://schemas.microsoft.com/office/drawing/2014/main" id="{E5C639A1-E9A9-43B0-A584-3B9529A8AC85}"/>
              </a:ext>
            </a:extLst>
          </p:cNvPr>
          <p:cNvSpPr/>
          <p:nvPr/>
        </p:nvSpPr>
        <p:spPr>
          <a:xfrm>
            <a:off x="1260357" y="1849100"/>
            <a:ext cx="1185449" cy="13304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ysClr val="windowText" lastClr="000000"/>
                </a:solidFill>
              </a:rPr>
              <a:t>Financial Services</a:t>
            </a:r>
          </a:p>
          <a:p>
            <a:pPr algn="ctr"/>
            <a:endParaRPr lang="en-US" altLang="zh-CN" sz="1400" b="1" dirty="0">
              <a:solidFill>
                <a:sysClr val="windowText" lastClr="000000"/>
              </a:solidFill>
            </a:endParaRPr>
          </a:p>
          <a:p>
            <a:pPr algn="ctr"/>
            <a:r>
              <a:rPr lang="en-US" altLang="zh-CN" sz="1100" dirty="0">
                <a:solidFill>
                  <a:sysClr val="windowText" lastClr="000000"/>
                </a:solidFill>
              </a:rPr>
              <a:t>Supply-Chain Finance</a:t>
            </a:r>
          </a:p>
          <a:p>
            <a:pPr algn="ctr"/>
            <a:r>
              <a:rPr lang="en-US" altLang="zh-CN" sz="1100" dirty="0">
                <a:solidFill>
                  <a:sysClr val="windowText" lastClr="000000"/>
                </a:solidFill>
              </a:rPr>
              <a:t>Trade Finance</a:t>
            </a:r>
          </a:p>
          <a:p>
            <a:pPr algn="ctr"/>
            <a:r>
              <a:rPr lang="en-US" altLang="zh-CN" sz="1100" dirty="0">
                <a:solidFill>
                  <a:sysClr val="windowText" lastClr="000000"/>
                </a:solidFill>
              </a:rPr>
              <a:t>Insurance</a:t>
            </a:r>
            <a:endParaRPr lang="zh-CN" altLang="en-US" sz="1100" dirty="0">
              <a:solidFill>
                <a:sysClr val="windowText" lastClr="000000"/>
              </a:solidFill>
            </a:endParaRPr>
          </a:p>
        </p:txBody>
      </p:sp>
      <p:sp>
        <p:nvSpPr>
          <p:cNvPr id="8" name="矩形 7">
            <a:extLst>
              <a:ext uri="{FF2B5EF4-FFF2-40B4-BE49-F238E27FC236}">
                <a16:creationId xmlns:a16="http://schemas.microsoft.com/office/drawing/2014/main" id="{10AEFFD2-DEBB-48E6-AEA9-CEE2F8C69A93}"/>
              </a:ext>
            </a:extLst>
          </p:cNvPr>
          <p:cNvSpPr/>
          <p:nvPr/>
        </p:nvSpPr>
        <p:spPr>
          <a:xfrm>
            <a:off x="2855669" y="1849100"/>
            <a:ext cx="1185449" cy="13304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ysClr val="windowText" lastClr="000000"/>
                </a:solidFill>
              </a:rPr>
              <a:t>Smart City</a:t>
            </a:r>
          </a:p>
          <a:p>
            <a:pPr algn="ctr"/>
            <a:endParaRPr lang="en-US" altLang="zh-CN" sz="300" b="1" dirty="0">
              <a:solidFill>
                <a:sysClr val="windowText" lastClr="000000"/>
              </a:solidFill>
            </a:endParaRPr>
          </a:p>
          <a:p>
            <a:pPr algn="ctr"/>
            <a:r>
              <a:rPr lang="en-US" altLang="zh-CN" sz="1100" dirty="0">
                <a:solidFill>
                  <a:sysClr val="windowText" lastClr="000000"/>
                </a:solidFill>
              </a:rPr>
              <a:t>Government platform</a:t>
            </a:r>
          </a:p>
          <a:p>
            <a:pPr algn="ctr"/>
            <a:r>
              <a:rPr lang="en-US" altLang="zh-CN" sz="1100" dirty="0">
                <a:solidFill>
                  <a:sysClr val="windowText" lastClr="000000"/>
                </a:solidFill>
              </a:rPr>
              <a:t>Traceability of Chinese herbal medicines</a:t>
            </a:r>
          </a:p>
          <a:p>
            <a:pPr algn="ctr"/>
            <a:r>
              <a:rPr lang="en-US" altLang="zh-CN" sz="1100" dirty="0" err="1">
                <a:solidFill>
                  <a:sysClr val="windowText" lastClr="000000"/>
                </a:solidFill>
              </a:rPr>
              <a:t>i</a:t>
            </a:r>
            <a:r>
              <a:rPr lang="en-US" altLang="zh-CN" sz="1100" dirty="0">
                <a:solidFill>
                  <a:sysClr val="windowText" lastClr="000000"/>
                </a:solidFill>
              </a:rPr>
              <a:t>-Shen Zhen</a:t>
            </a:r>
            <a:endParaRPr lang="zh-CN" altLang="en-US" sz="1400" dirty="0">
              <a:solidFill>
                <a:sysClr val="windowText" lastClr="000000"/>
              </a:solidFill>
            </a:endParaRPr>
          </a:p>
        </p:txBody>
      </p:sp>
      <p:sp>
        <p:nvSpPr>
          <p:cNvPr id="10" name="矩形 9">
            <a:extLst>
              <a:ext uri="{FF2B5EF4-FFF2-40B4-BE49-F238E27FC236}">
                <a16:creationId xmlns:a16="http://schemas.microsoft.com/office/drawing/2014/main" id="{8798E756-67A6-430F-AEFE-E8EA91401B1D}"/>
              </a:ext>
            </a:extLst>
          </p:cNvPr>
          <p:cNvSpPr/>
          <p:nvPr/>
        </p:nvSpPr>
        <p:spPr>
          <a:xfrm>
            <a:off x="4450980" y="1849100"/>
            <a:ext cx="1185449" cy="13304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ysClr val="windowText" lastClr="000000"/>
                </a:solidFill>
              </a:rPr>
              <a:t>Medical Treatment and Health</a:t>
            </a:r>
          </a:p>
          <a:p>
            <a:pPr algn="ctr"/>
            <a:endParaRPr lang="en-US" altLang="zh-CN" sz="1400" b="1" dirty="0">
              <a:solidFill>
                <a:sysClr val="windowText" lastClr="000000"/>
              </a:solidFill>
            </a:endParaRPr>
          </a:p>
          <a:p>
            <a:pPr algn="ctr"/>
            <a:r>
              <a:rPr lang="en-US" altLang="zh-CN" sz="1100" dirty="0">
                <a:solidFill>
                  <a:sysClr val="windowText" lastClr="000000"/>
                </a:solidFill>
              </a:rPr>
              <a:t>e-prescriptions</a:t>
            </a:r>
            <a:endParaRPr lang="zh-CN" altLang="en-US" sz="1100" dirty="0">
              <a:solidFill>
                <a:sysClr val="windowText" lastClr="000000"/>
              </a:solidFill>
            </a:endParaRPr>
          </a:p>
        </p:txBody>
      </p:sp>
      <p:sp>
        <p:nvSpPr>
          <p:cNvPr id="12" name="矩形 11">
            <a:extLst>
              <a:ext uri="{FF2B5EF4-FFF2-40B4-BE49-F238E27FC236}">
                <a16:creationId xmlns:a16="http://schemas.microsoft.com/office/drawing/2014/main" id="{EAFE426A-3A04-4B13-AA19-54E0ABE67624}"/>
              </a:ext>
            </a:extLst>
          </p:cNvPr>
          <p:cNvSpPr/>
          <p:nvPr/>
        </p:nvSpPr>
        <p:spPr>
          <a:xfrm>
            <a:off x="6046292" y="1849100"/>
            <a:ext cx="1185449" cy="13304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Car Service</a:t>
            </a:r>
            <a:endParaRPr lang="zh-CN" altLang="en-US" sz="1400" dirty="0">
              <a:solidFill>
                <a:sysClr val="windowText" lastClr="000000"/>
              </a:solidFill>
            </a:endParaRPr>
          </a:p>
        </p:txBody>
      </p:sp>
      <p:sp>
        <p:nvSpPr>
          <p:cNvPr id="14" name="矩形 13">
            <a:extLst>
              <a:ext uri="{FF2B5EF4-FFF2-40B4-BE49-F238E27FC236}">
                <a16:creationId xmlns:a16="http://schemas.microsoft.com/office/drawing/2014/main" id="{B96CAD02-D0C3-4DEE-89B9-C1FECCEB1929}"/>
              </a:ext>
            </a:extLst>
          </p:cNvPr>
          <p:cNvSpPr/>
          <p:nvPr/>
        </p:nvSpPr>
        <p:spPr>
          <a:xfrm>
            <a:off x="7641603" y="1849100"/>
            <a:ext cx="1185449" cy="13304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Real estate service</a:t>
            </a:r>
            <a:endParaRPr lang="zh-CN" altLang="en-US" sz="1400" dirty="0">
              <a:solidFill>
                <a:sysClr val="windowText" lastClr="000000"/>
              </a:solidFill>
            </a:endParaRPr>
          </a:p>
        </p:txBody>
      </p:sp>
      <p:sp>
        <p:nvSpPr>
          <p:cNvPr id="16" name="矩形 15">
            <a:extLst>
              <a:ext uri="{FF2B5EF4-FFF2-40B4-BE49-F238E27FC236}">
                <a16:creationId xmlns:a16="http://schemas.microsoft.com/office/drawing/2014/main" id="{3A78C16F-AAE1-4E3A-BF63-E520FCFB058A}"/>
              </a:ext>
            </a:extLst>
          </p:cNvPr>
          <p:cNvSpPr/>
          <p:nvPr/>
        </p:nvSpPr>
        <p:spPr>
          <a:xfrm>
            <a:off x="9236914" y="1849100"/>
            <a:ext cx="1185449" cy="13304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External construction scene</a:t>
            </a:r>
            <a:endParaRPr lang="zh-CN" altLang="en-US" sz="1400" dirty="0">
              <a:solidFill>
                <a:sysClr val="windowText" lastClr="000000"/>
              </a:solidFill>
            </a:endParaRPr>
          </a:p>
        </p:txBody>
      </p:sp>
      <p:sp>
        <p:nvSpPr>
          <p:cNvPr id="19" name="文本框 18">
            <a:extLst>
              <a:ext uri="{FF2B5EF4-FFF2-40B4-BE49-F238E27FC236}">
                <a16:creationId xmlns:a16="http://schemas.microsoft.com/office/drawing/2014/main" id="{22258D20-1F78-4F34-9010-A92296A557F2}"/>
              </a:ext>
            </a:extLst>
          </p:cNvPr>
          <p:cNvSpPr txBox="1"/>
          <p:nvPr/>
        </p:nvSpPr>
        <p:spPr>
          <a:xfrm>
            <a:off x="190500" y="2173838"/>
            <a:ext cx="865266" cy="492443"/>
          </a:xfrm>
          <a:prstGeom prst="rect">
            <a:avLst/>
          </a:prstGeom>
          <a:noFill/>
        </p:spPr>
        <p:txBody>
          <a:bodyPr wrap="square" rtlCol="0">
            <a:spAutoFit/>
          </a:bodyPr>
          <a:lstStyle/>
          <a:p>
            <a:pPr algn="r"/>
            <a:r>
              <a:rPr lang="en-US" altLang="zh-CN" sz="1300" dirty="0"/>
              <a:t>Scenario Layer</a:t>
            </a:r>
            <a:endParaRPr lang="zh-CN" altLang="en-US" sz="1300" dirty="0"/>
          </a:p>
        </p:txBody>
      </p:sp>
      <p:sp>
        <p:nvSpPr>
          <p:cNvPr id="21" name="文本框 20">
            <a:extLst>
              <a:ext uri="{FF2B5EF4-FFF2-40B4-BE49-F238E27FC236}">
                <a16:creationId xmlns:a16="http://schemas.microsoft.com/office/drawing/2014/main" id="{54B62363-1E4D-4663-95C6-2F59C6460D14}"/>
              </a:ext>
            </a:extLst>
          </p:cNvPr>
          <p:cNvSpPr txBox="1"/>
          <p:nvPr/>
        </p:nvSpPr>
        <p:spPr>
          <a:xfrm>
            <a:off x="190500" y="3280826"/>
            <a:ext cx="865266" cy="492443"/>
          </a:xfrm>
          <a:prstGeom prst="rect">
            <a:avLst/>
          </a:prstGeom>
          <a:noFill/>
        </p:spPr>
        <p:txBody>
          <a:bodyPr wrap="square" rtlCol="0">
            <a:spAutoFit/>
          </a:bodyPr>
          <a:lstStyle/>
          <a:p>
            <a:pPr algn="r"/>
            <a:r>
              <a:rPr lang="en-US" altLang="zh-CN" sz="1300" dirty="0"/>
              <a:t>Open Platform</a:t>
            </a:r>
            <a:endParaRPr lang="zh-CN" altLang="en-US" sz="1300" dirty="0"/>
          </a:p>
        </p:txBody>
      </p:sp>
      <p:sp>
        <p:nvSpPr>
          <p:cNvPr id="22" name="矩形 21">
            <a:extLst>
              <a:ext uri="{FF2B5EF4-FFF2-40B4-BE49-F238E27FC236}">
                <a16:creationId xmlns:a16="http://schemas.microsoft.com/office/drawing/2014/main" id="{ADD64CC4-8D47-4B94-A6C4-A3E2087E5CD0}"/>
              </a:ext>
            </a:extLst>
          </p:cNvPr>
          <p:cNvSpPr/>
          <p:nvPr/>
        </p:nvSpPr>
        <p:spPr>
          <a:xfrm>
            <a:off x="1260357" y="3403426"/>
            <a:ext cx="9162006" cy="223849"/>
          </a:xfrm>
          <a:prstGeom prst="rect">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alibri" panose="020F0502020204030204" pitchFamily="34" charset="0"/>
                <a:cs typeface="Calibri" panose="020F0502020204030204" pitchFamily="34" charset="0"/>
              </a:rPr>
              <a:t>Blockchain Open Platform</a:t>
            </a:r>
            <a:endParaRPr lang="zh-CN" altLang="en-US" dirty="0"/>
          </a:p>
        </p:txBody>
      </p:sp>
      <p:sp>
        <p:nvSpPr>
          <p:cNvPr id="24" name="文本框 23">
            <a:extLst>
              <a:ext uri="{FF2B5EF4-FFF2-40B4-BE49-F238E27FC236}">
                <a16:creationId xmlns:a16="http://schemas.microsoft.com/office/drawing/2014/main" id="{7DBDAC51-C9C4-4800-B949-2709EC034133}"/>
              </a:ext>
            </a:extLst>
          </p:cNvPr>
          <p:cNvSpPr txBox="1"/>
          <p:nvPr/>
        </p:nvSpPr>
        <p:spPr>
          <a:xfrm>
            <a:off x="190500" y="3851124"/>
            <a:ext cx="865266" cy="692497"/>
          </a:xfrm>
          <a:prstGeom prst="rect">
            <a:avLst/>
          </a:prstGeom>
          <a:noFill/>
        </p:spPr>
        <p:txBody>
          <a:bodyPr wrap="square" rtlCol="0">
            <a:spAutoFit/>
          </a:bodyPr>
          <a:lstStyle/>
          <a:p>
            <a:pPr algn="r"/>
            <a:r>
              <a:rPr lang="en-US" altLang="zh-CN" sz="1300" dirty="0">
                <a:latin typeface="Calibri" panose="020F0502020204030204" pitchFamily="34" charset="0"/>
                <a:cs typeface="Calibri" panose="020F0502020204030204" pitchFamily="34" charset="0"/>
              </a:rPr>
              <a:t>Middle Platform</a:t>
            </a:r>
          </a:p>
          <a:p>
            <a:pPr algn="r"/>
            <a:r>
              <a:rPr lang="en-US" altLang="zh-CN" sz="1300" dirty="0">
                <a:latin typeface="Calibri" panose="020F0502020204030204" pitchFamily="34" charset="0"/>
                <a:cs typeface="Calibri" panose="020F0502020204030204" pitchFamily="34" charset="0"/>
              </a:rPr>
              <a:t>Layer</a:t>
            </a:r>
            <a:endParaRPr lang="zh-CN" altLang="en-US" sz="1300" dirty="0"/>
          </a:p>
        </p:txBody>
      </p:sp>
      <p:sp>
        <p:nvSpPr>
          <p:cNvPr id="26" name="矩形 25">
            <a:extLst>
              <a:ext uri="{FF2B5EF4-FFF2-40B4-BE49-F238E27FC236}">
                <a16:creationId xmlns:a16="http://schemas.microsoft.com/office/drawing/2014/main" id="{2F350E17-2365-4970-9B44-2156854E9B20}"/>
              </a:ext>
            </a:extLst>
          </p:cNvPr>
          <p:cNvSpPr/>
          <p:nvPr/>
        </p:nvSpPr>
        <p:spPr>
          <a:xfrm>
            <a:off x="1260357" y="3851124"/>
            <a:ext cx="1185449" cy="669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Blockchain deposit certificate</a:t>
            </a:r>
          </a:p>
        </p:txBody>
      </p:sp>
      <p:sp>
        <p:nvSpPr>
          <p:cNvPr id="30" name="矩形 29">
            <a:extLst>
              <a:ext uri="{FF2B5EF4-FFF2-40B4-BE49-F238E27FC236}">
                <a16:creationId xmlns:a16="http://schemas.microsoft.com/office/drawing/2014/main" id="{6F8B95F5-0A5C-46BC-AEB3-AA02B772A62D}"/>
              </a:ext>
            </a:extLst>
          </p:cNvPr>
          <p:cNvSpPr/>
          <p:nvPr/>
        </p:nvSpPr>
        <p:spPr>
          <a:xfrm>
            <a:off x="2613429" y="3851124"/>
            <a:ext cx="1069497" cy="669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Blockchain traceability</a:t>
            </a:r>
          </a:p>
        </p:txBody>
      </p:sp>
      <p:sp>
        <p:nvSpPr>
          <p:cNvPr id="32" name="矩形 31">
            <a:extLst>
              <a:ext uri="{FF2B5EF4-FFF2-40B4-BE49-F238E27FC236}">
                <a16:creationId xmlns:a16="http://schemas.microsoft.com/office/drawing/2014/main" id="{BF82BA4A-D740-4758-AAE8-7EF88C6DDD1C}"/>
              </a:ext>
            </a:extLst>
          </p:cNvPr>
          <p:cNvSpPr/>
          <p:nvPr/>
        </p:nvSpPr>
        <p:spPr>
          <a:xfrm>
            <a:off x="3850549" y="3851124"/>
            <a:ext cx="1172489" cy="669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Blockchain cross-validation</a:t>
            </a:r>
          </a:p>
        </p:txBody>
      </p:sp>
      <p:sp>
        <p:nvSpPr>
          <p:cNvPr id="34" name="矩形 33">
            <a:extLst>
              <a:ext uri="{FF2B5EF4-FFF2-40B4-BE49-F238E27FC236}">
                <a16:creationId xmlns:a16="http://schemas.microsoft.com/office/drawing/2014/main" id="{63E396BB-7232-4142-B140-A949BE1B1005}"/>
              </a:ext>
            </a:extLst>
          </p:cNvPr>
          <p:cNvSpPr/>
          <p:nvPr/>
        </p:nvSpPr>
        <p:spPr>
          <a:xfrm>
            <a:off x="5147577" y="3851124"/>
            <a:ext cx="1228534" cy="669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Blockchain reconciliation</a:t>
            </a:r>
          </a:p>
        </p:txBody>
      </p:sp>
      <p:sp>
        <p:nvSpPr>
          <p:cNvPr id="36" name="矩形 35">
            <a:extLst>
              <a:ext uri="{FF2B5EF4-FFF2-40B4-BE49-F238E27FC236}">
                <a16:creationId xmlns:a16="http://schemas.microsoft.com/office/drawing/2014/main" id="{4E283943-121C-4BA3-9D8A-ABE64397D2BE}"/>
              </a:ext>
            </a:extLst>
          </p:cNvPr>
          <p:cNvSpPr/>
          <p:nvPr/>
        </p:nvSpPr>
        <p:spPr>
          <a:xfrm>
            <a:off x="6530773" y="3851124"/>
            <a:ext cx="1185449" cy="669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Blockchain digital asset trading</a:t>
            </a:r>
          </a:p>
        </p:txBody>
      </p:sp>
      <p:sp>
        <p:nvSpPr>
          <p:cNvPr id="38" name="矩形 37">
            <a:extLst>
              <a:ext uri="{FF2B5EF4-FFF2-40B4-BE49-F238E27FC236}">
                <a16:creationId xmlns:a16="http://schemas.microsoft.com/office/drawing/2014/main" id="{423E73AA-A4E6-4EB8-8621-7DFC0E6DA0A0}"/>
              </a:ext>
            </a:extLst>
          </p:cNvPr>
          <p:cNvSpPr/>
          <p:nvPr/>
        </p:nvSpPr>
        <p:spPr>
          <a:xfrm>
            <a:off x="7883845" y="3851124"/>
            <a:ext cx="1185449" cy="669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Blockchain business collaboration</a:t>
            </a:r>
          </a:p>
        </p:txBody>
      </p:sp>
      <p:sp>
        <p:nvSpPr>
          <p:cNvPr id="40" name="矩形 39">
            <a:extLst>
              <a:ext uri="{FF2B5EF4-FFF2-40B4-BE49-F238E27FC236}">
                <a16:creationId xmlns:a16="http://schemas.microsoft.com/office/drawing/2014/main" id="{59B86607-59F0-4A07-8006-4D4024599EC5}"/>
              </a:ext>
            </a:extLst>
          </p:cNvPr>
          <p:cNvSpPr/>
          <p:nvPr/>
        </p:nvSpPr>
        <p:spPr>
          <a:xfrm>
            <a:off x="9120502" y="3851124"/>
            <a:ext cx="1353917" cy="669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ysClr val="windowText" lastClr="000000"/>
                </a:solidFill>
              </a:rPr>
              <a:t>External construction of the middle stage</a:t>
            </a:r>
          </a:p>
        </p:txBody>
      </p:sp>
      <p:sp>
        <p:nvSpPr>
          <p:cNvPr id="42" name="矩形 41">
            <a:extLst>
              <a:ext uri="{FF2B5EF4-FFF2-40B4-BE49-F238E27FC236}">
                <a16:creationId xmlns:a16="http://schemas.microsoft.com/office/drawing/2014/main" id="{64F267C1-9917-43E9-99E5-EAD301D59FE4}"/>
              </a:ext>
            </a:extLst>
          </p:cNvPr>
          <p:cNvSpPr/>
          <p:nvPr/>
        </p:nvSpPr>
        <p:spPr>
          <a:xfrm>
            <a:off x="7759307" y="3876198"/>
            <a:ext cx="1309987" cy="669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ysClr val="windowText" lastClr="000000"/>
                </a:solidFill>
              </a:rPr>
              <a:t>Blockchain business collaboration</a:t>
            </a:r>
          </a:p>
        </p:txBody>
      </p:sp>
      <p:sp>
        <p:nvSpPr>
          <p:cNvPr id="44" name="文本框 43">
            <a:extLst>
              <a:ext uri="{FF2B5EF4-FFF2-40B4-BE49-F238E27FC236}">
                <a16:creationId xmlns:a16="http://schemas.microsoft.com/office/drawing/2014/main" id="{42523732-9867-414E-8215-1F544F59FD25}"/>
              </a:ext>
            </a:extLst>
          </p:cNvPr>
          <p:cNvSpPr txBox="1"/>
          <p:nvPr/>
        </p:nvSpPr>
        <p:spPr>
          <a:xfrm>
            <a:off x="-129683" y="5084709"/>
            <a:ext cx="1185449" cy="492443"/>
          </a:xfrm>
          <a:prstGeom prst="rect">
            <a:avLst/>
          </a:prstGeom>
          <a:noFill/>
        </p:spPr>
        <p:txBody>
          <a:bodyPr wrap="square" rtlCol="0">
            <a:spAutoFit/>
          </a:bodyPr>
          <a:lstStyle/>
          <a:p>
            <a:pPr algn="r"/>
            <a:r>
              <a:rPr lang="en-US" altLang="zh-CN" sz="1300" dirty="0">
                <a:latin typeface="Calibri" panose="020F0502020204030204" pitchFamily="34" charset="0"/>
                <a:cs typeface="Calibri" panose="020F0502020204030204" pitchFamily="34" charset="0"/>
              </a:rPr>
              <a:t>Technology</a:t>
            </a:r>
          </a:p>
          <a:p>
            <a:pPr algn="r"/>
            <a:r>
              <a:rPr lang="en-US" altLang="zh-CN" sz="1300" dirty="0">
                <a:latin typeface="Calibri" panose="020F0502020204030204" pitchFamily="34" charset="0"/>
                <a:cs typeface="Calibri" panose="020F0502020204030204" pitchFamily="34" charset="0"/>
              </a:rPr>
              <a:t>Layer</a:t>
            </a:r>
            <a:endParaRPr lang="zh-CN" altLang="en-US" sz="1300" dirty="0"/>
          </a:p>
        </p:txBody>
      </p:sp>
      <p:sp>
        <p:nvSpPr>
          <p:cNvPr id="46" name="矩形 45">
            <a:extLst>
              <a:ext uri="{FF2B5EF4-FFF2-40B4-BE49-F238E27FC236}">
                <a16:creationId xmlns:a16="http://schemas.microsoft.com/office/drawing/2014/main" id="{2A4D5DD6-BF94-4049-AB41-084011BB9588}"/>
              </a:ext>
            </a:extLst>
          </p:cNvPr>
          <p:cNvSpPr/>
          <p:nvPr/>
        </p:nvSpPr>
        <p:spPr>
          <a:xfrm>
            <a:off x="1260357" y="4744907"/>
            <a:ext cx="9162006" cy="3321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Calibri" panose="020F0502020204030204" pitchFamily="34" charset="0"/>
                <a:cs typeface="Calibri" panose="020F0502020204030204" pitchFamily="34" charset="0"/>
              </a:rPr>
              <a:t>Blockchain API</a:t>
            </a:r>
            <a:endParaRPr lang="zh-CN" altLang="en-US" dirty="0">
              <a:solidFill>
                <a:sysClr val="windowText" lastClr="000000"/>
              </a:solidFill>
            </a:endParaRPr>
          </a:p>
        </p:txBody>
      </p:sp>
      <p:sp>
        <p:nvSpPr>
          <p:cNvPr id="50" name="矩形 49">
            <a:extLst>
              <a:ext uri="{FF2B5EF4-FFF2-40B4-BE49-F238E27FC236}">
                <a16:creationId xmlns:a16="http://schemas.microsoft.com/office/drawing/2014/main" id="{F1A19EDF-8766-4EBC-B4FE-DFE381CCB076}"/>
              </a:ext>
            </a:extLst>
          </p:cNvPr>
          <p:cNvSpPr/>
          <p:nvPr/>
        </p:nvSpPr>
        <p:spPr>
          <a:xfrm>
            <a:off x="1260357" y="5275805"/>
            <a:ext cx="2590192" cy="3321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Basic development tools</a:t>
            </a:r>
            <a:endParaRPr lang="zh-CN" altLang="en-US" sz="1400" dirty="0">
              <a:solidFill>
                <a:sysClr val="windowText" lastClr="000000"/>
              </a:solidFill>
            </a:endParaRPr>
          </a:p>
        </p:txBody>
      </p:sp>
      <p:sp>
        <p:nvSpPr>
          <p:cNvPr id="52" name="矩形 51">
            <a:extLst>
              <a:ext uri="{FF2B5EF4-FFF2-40B4-BE49-F238E27FC236}">
                <a16:creationId xmlns:a16="http://schemas.microsoft.com/office/drawing/2014/main" id="{DFF96A5E-86D1-4BC5-8E36-1A4228804598}"/>
              </a:ext>
            </a:extLst>
          </p:cNvPr>
          <p:cNvSpPr/>
          <p:nvPr/>
        </p:nvSpPr>
        <p:spPr>
          <a:xfrm>
            <a:off x="4185810" y="5275805"/>
            <a:ext cx="2926190" cy="3321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Enhanced technical functions</a:t>
            </a:r>
            <a:endParaRPr lang="zh-CN" altLang="en-US" sz="1400" dirty="0">
              <a:solidFill>
                <a:sysClr val="windowText" lastClr="000000"/>
              </a:solidFill>
            </a:endParaRPr>
          </a:p>
        </p:txBody>
      </p:sp>
      <p:sp>
        <p:nvSpPr>
          <p:cNvPr id="54" name="矩形 53">
            <a:extLst>
              <a:ext uri="{FF2B5EF4-FFF2-40B4-BE49-F238E27FC236}">
                <a16:creationId xmlns:a16="http://schemas.microsoft.com/office/drawing/2014/main" id="{9CBB8BA5-96E3-4744-840F-82A7DC5200D9}"/>
              </a:ext>
            </a:extLst>
          </p:cNvPr>
          <p:cNvSpPr/>
          <p:nvPr/>
        </p:nvSpPr>
        <p:spPr>
          <a:xfrm>
            <a:off x="7378701" y="5292443"/>
            <a:ext cx="3039548" cy="3321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DevOps</a:t>
            </a:r>
            <a:endParaRPr lang="zh-CN" altLang="en-US" sz="1400" dirty="0">
              <a:solidFill>
                <a:sysClr val="windowText" lastClr="000000"/>
              </a:solidFill>
            </a:endParaRPr>
          </a:p>
        </p:txBody>
      </p:sp>
      <p:sp>
        <p:nvSpPr>
          <p:cNvPr id="58" name="矩形 57">
            <a:extLst>
              <a:ext uri="{FF2B5EF4-FFF2-40B4-BE49-F238E27FC236}">
                <a16:creationId xmlns:a16="http://schemas.microsoft.com/office/drawing/2014/main" id="{E51D5A1C-1C09-4039-8329-00CD9C1DCAD0}"/>
              </a:ext>
            </a:extLst>
          </p:cNvPr>
          <p:cNvSpPr/>
          <p:nvPr/>
        </p:nvSpPr>
        <p:spPr>
          <a:xfrm>
            <a:off x="9121347" y="3797446"/>
            <a:ext cx="1356154" cy="748687"/>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7501CA74-B2EC-4022-A07C-42B384661EC4}"/>
              </a:ext>
            </a:extLst>
          </p:cNvPr>
          <p:cNvSpPr/>
          <p:nvPr/>
        </p:nvSpPr>
        <p:spPr>
          <a:xfrm>
            <a:off x="1260356" y="5862538"/>
            <a:ext cx="4784844" cy="428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Multi-cloud support</a:t>
            </a:r>
            <a:endParaRPr lang="zh-CN" altLang="en-US" sz="1400" dirty="0">
              <a:solidFill>
                <a:sysClr val="windowText" lastClr="000000"/>
              </a:solidFill>
            </a:endParaRPr>
          </a:p>
        </p:txBody>
      </p:sp>
      <p:sp>
        <p:nvSpPr>
          <p:cNvPr id="62" name="矩形 61">
            <a:extLst>
              <a:ext uri="{FF2B5EF4-FFF2-40B4-BE49-F238E27FC236}">
                <a16:creationId xmlns:a16="http://schemas.microsoft.com/office/drawing/2014/main" id="{F2A7B418-EAB2-4B6E-AAD8-49C3CF6AEA9A}"/>
              </a:ext>
            </a:extLst>
          </p:cNvPr>
          <p:cNvSpPr/>
          <p:nvPr/>
        </p:nvSpPr>
        <p:spPr>
          <a:xfrm>
            <a:off x="5994400" y="5862537"/>
            <a:ext cx="4423849" cy="428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Multi-layer support</a:t>
            </a:r>
            <a:endParaRPr lang="zh-CN" altLang="en-US" sz="1400" dirty="0">
              <a:solidFill>
                <a:sysClr val="windowText" lastClr="000000"/>
              </a:solidFill>
            </a:endParaRPr>
          </a:p>
        </p:txBody>
      </p:sp>
      <p:grpSp>
        <p:nvGrpSpPr>
          <p:cNvPr id="102" name="组合 101">
            <a:extLst>
              <a:ext uri="{FF2B5EF4-FFF2-40B4-BE49-F238E27FC236}">
                <a16:creationId xmlns:a16="http://schemas.microsoft.com/office/drawing/2014/main" id="{16E32B2E-130C-4707-A092-C1497E900352}"/>
              </a:ext>
            </a:extLst>
          </p:cNvPr>
          <p:cNvGrpSpPr/>
          <p:nvPr/>
        </p:nvGrpSpPr>
        <p:grpSpPr>
          <a:xfrm>
            <a:off x="10413807" y="2514163"/>
            <a:ext cx="378953" cy="3073837"/>
            <a:chOff x="10413807" y="2514163"/>
            <a:chExt cx="508193" cy="3073837"/>
          </a:xfrm>
        </p:grpSpPr>
        <p:cxnSp>
          <p:nvCxnSpPr>
            <p:cNvPr id="64" name="直接连接符 63">
              <a:extLst>
                <a:ext uri="{FF2B5EF4-FFF2-40B4-BE49-F238E27FC236}">
                  <a16:creationId xmlns:a16="http://schemas.microsoft.com/office/drawing/2014/main" id="{0E87F68E-18E9-4665-BE2F-8E46726869EE}"/>
                </a:ext>
              </a:extLst>
            </p:cNvPr>
            <p:cNvCxnSpPr>
              <a:cxnSpLocks/>
            </p:cNvCxnSpPr>
            <p:nvPr/>
          </p:nvCxnSpPr>
          <p:spPr>
            <a:xfrm>
              <a:off x="10418249" y="2514163"/>
              <a:ext cx="495300" cy="43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B124D56A-0A73-4AFA-A9A0-1033D8207BDF}"/>
                </a:ext>
              </a:extLst>
            </p:cNvPr>
            <p:cNvCxnSpPr>
              <a:cxnSpLocks/>
            </p:cNvCxnSpPr>
            <p:nvPr/>
          </p:nvCxnSpPr>
          <p:spPr>
            <a:xfrm>
              <a:off x="10426700" y="3533952"/>
              <a:ext cx="495300" cy="43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371FA333-7A81-429B-B031-8C9F0B0C8776}"/>
                </a:ext>
              </a:extLst>
            </p:cNvPr>
            <p:cNvCxnSpPr>
              <a:cxnSpLocks/>
            </p:cNvCxnSpPr>
            <p:nvPr/>
          </p:nvCxnSpPr>
          <p:spPr>
            <a:xfrm>
              <a:off x="10413807" y="4168748"/>
              <a:ext cx="495300" cy="43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8E0F63A4-6FBD-4980-AD14-FA10F29FFA4D}"/>
                </a:ext>
              </a:extLst>
            </p:cNvPr>
            <p:cNvCxnSpPr>
              <a:cxnSpLocks/>
            </p:cNvCxnSpPr>
            <p:nvPr/>
          </p:nvCxnSpPr>
          <p:spPr>
            <a:xfrm>
              <a:off x="10418249" y="5587563"/>
              <a:ext cx="495300" cy="43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9" name="直接连接符 68">
            <a:extLst>
              <a:ext uri="{FF2B5EF4-FFF2-40B4-BE49-F238E27FC236}">
                <a16:creationId xmlns:a16="http://schemas.microsoft.com/office/drawing/2014/main" id="{05AE97B6-ED9B-4A0F-A101-B526EDA7FE84}"/>
              </a:ext>
            </a:extLst>
          </p:cNvPr>
          <p:cNvCxnSpPr>
            <a:cxnSpLocks/>
          </p:cNvCxnSpPr>
          <p:nvPr/>
        </p:nvCxnSpPr>
        <p:spPr>
          <a:xfrm>
            <a:off x="1168400" y="1849100"/>
            <a:ext cx="0" cy="138092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6D941490-6C7B-438B-A7BB-472CA6F216A2}"/>
              </a:ext>
            </a:extLst>
          </p:cNvPr>
          <p:cNvCxnSpPr>
            <a:cxnSpLocks/>
          </p:cNvCxnSpPr>
          <p:nvPr/>
        </p:nvCxnSpPr>
        <p:spPr>
          <a:xfrm>
            <a:off x="1168400" y="3363981"/>
            <a:ext cx="0" cy="43346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E9749CE2-310A-4D1C-B3B6-2F62FE758C5A}"/>
              </a:ext>
            </a:extLst>
          </p:cNvPr>
          <p:cNvCxnSpPr>
            <a:cxnSpLocks/>
          </p:cNvCxnSpPr>
          <p:nvPr/>
        </p:nvCxnSpPr>
        <p:spPr>
          <a:xfrm>
            <a:off x="1168400" y="3876198"/>
            <a:ext cx="0" cy="71359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74F6737E-A894-42C6-8F66-001FD9F81947}"/>
              </a:ext>
            </a:extLst>
          </p:cNvPr>
          <p:cNvCxnSpPr>
            <a:cxnSpLocks/>
          </p:cNvCxnSpPr>
          <p:nvPr/>
        </p:nvCxnSpPr>
        <p:spPr>
          <a:xfrm>
            <a:off x="1168400" y="4744907"/>
            <a:ext cx="0" cy="154640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00442117-1903-4010-9251-69D3938CEC17}"/>
              </a:ext>
            </a:extLst>
          </p:cNvPr>
          <p:cNvCxnSpPr>
            <a:cxnSpLocks/>
          </p:cNvCxnSpPr>
          <p:nvPr/>
        </p:nvCxnSpPr>
        <p:spPr>
          <a:xfrm>
            <a:off x="10782300" y="1824026"/>
            <a:ext cx="0" cy="138092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5EE63444-F2DB-4D1A-A8E1-70C60380212D}"/>
              </a:ext>
            </a:extLst>
          </p:cNvPr>
          <p:cNvCxnSpPr>
            <a:cxnSpLocks/>
          </p:cNvCxnSpPr>
          <p:nvPr/>
        </p:nvCxnSpPr>
        <p:spPr>
          <a:xfrm>
            <a:off x="10782300" y="3338907"/>
            <a:ext cx="0" cy="43346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30BE10B4-032A-4E84-96BD-F0CABA868064}"/>
              </a:ext>
            </a:extLst>
          </p:cNvPr>
          <p:cNvCxnSpPr>
            <a:cxnSpLocks/>
          </p:cNvCxnSpPr>
          <p:nvPr/>
        </p:nvCxnSpPr>
        <p:spPr>
          <a:xfrm>
            <a:off x="10782300" y="3851124"/>
            <a:ext cx="0" cy="71359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AA6F09D6-8224-46EB-81CF-3FE95646FB87}"/>
              </a:ext>
            </a:extLst>
          </p:cNvPr>
          <p:cNvCxnSpPr>
            <a:cxnSpLocks/>
          </p:cNvCxnSpPr>
          <p:nvPr/>
        </p:nvCxnSpPr>
        <p:spPr>
          <a:xfrm>
            <a:off x="10782300" y="4719833"/>
            <a:ext cx="0" cy="15464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244E98A9-2962-47B0-91D3-7A811702223A}"/>
              </a:ext>
            </a:extLst>
          </p:cNvPr>
          <p:cNvSpPr/>
          <p:nvPr/>
        </p:nvSpPr>
        <p:spPr>
          <a:xfrm>
            <a:off x="10426700" y="2454568"/>
            <a:ext cx="126807" cy="107881"/>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9B1415FF-4A0C-4817-BAAA-605DAA745982}"/>
              </a:ext>
            </a:extLst>
          </p:cNvPr>
          <p:cNvSpPr/>
          <p:nvPr/>
        </p:nvSpPr>
        <p:spPr>
          <a:xfrm>
            <a:off x="10400212" y="3483174"/>
            <a:ext cx="126807" cy="107881"/>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89160106-84FF-4229-80C1-58A4749C3DF9}"/>
              </a:ext>
            </a:extLst>
          </p:cNvPr>
          <p:cNvSpPr/>
          <p:nvPr/>
        </p:nvSpPr>
        <p:spPr>
          <a:xfrm>
            <a:off x="10426699" y="4119048"/>
            <a:ext cx="126807" cy="107881"/>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05706B04-70F6-45AF-BD13-BEF27205C10A}"/>
              </a:ext>
            </a:extLst>
          </p:cNvPr>
          <p:cNvSpPr/>
          <p:nvPr/>
        </p:nvSpPr>
        <p:spPr>
          <a:xfrm>
            <a:off x="10401915" y="5541288"/>
            <a:ext cx="126807" cy="107881"/>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AB9F4B29-8B03-4F59-BF9E-2A4F3E3ABE29}"/>
              </a:ext>
            </a:extLst>
          </p:cNvPr>
          <p:cNvSpPr txBox="1"/>
          <p:nvPr/>
        </p:nvSpPr>
        <p:spPr>
          <a:xfrm>
            <a:off x="10853408" y="2085395"/>
            <a:ext cx="1427489" cy="692497"/>
          </a:xfrm>
          <a:prstGeom prst="rect">
            <a:avLst/>
          </a:prstGeom>
          <a:noFill/>
        </p:spPr>
        <p:txBody>
          <a:bodyPr wrap="square" rtlCol="0">
            <a:spAutoFit/>
          </a:bodyPr>
          <a:lstStyle/>
          <a:p>
            <a:r>
              <a:rPr lang="en-US" altLang="zh-CN" sz="1300" dirty="0"/>
              <a:t>Focus on the five major ecological layouts</a:t>
            </a:r>
            <a:endParaRPr lang="zh-CN" altLang="en-US" sz="1300" dirty="0"/>
          </a:p>
        </p:txBody>
      </p:sp>
      <p:sp>
        <p:nvSpPr>
          <p:cNvPr id="92" name="文本框 91">
            <a:extLst>
              <a:ext uri="{FF2B5EF4-FFF2-40B4-BE49-F238E27FC236}">
                <a16:creationId xmlns:a16="http://schemas.microsoft.com/office/drawing/2014/main" id="{A3CFC1D7-F463-4C08-A74E-927D1F73F563}"/>
              </a:ext>
            </a:extLst>
          </p:cNvPr>
          <p:cNvSpPr txBox="1"/>
          <p:nvPr/>
        </p:nvSpPr>
        <p:spPr>
          <a:xfrm>
            <a:off x="10853409" y="3293998"/>
            <a:ext cx="1554485" cy="492443"/>
          </a:xfrm>
          <a:prstGeom prst="rect">
            <a:avLst/>
          </a:prstGeom>
          <a:noFill/>
        </p:spPr>
        <p:txBody>
          <a:bodyPr wrap="square" rtlCol="0">
            <a:spAutoFit/>
          </a:bodyPr>
          <a:lstStyle/>
          <a:p>
            <a:r>
              <a:rPr lang="en-US" altLang="zh-CN" sz="1300" dirty="0"/>
              <a:t>Module products</a:t>
            </a:r>
          </a:p>
          <a:p>
            <a:r>
              <a:rPr lang="en-US" altLang="zh-CN" sz="1300" dirty="0"/>
              <a:t>Fast output</a:t>
            </a:r>
            <a:endParaRPr lang="zh-CN" altLang="en-US" sz="1300" dirty="0"/>
          </a:p>
        </p:txBody>
      </p:sp>
      <p:sp>
        <p:nvSpPr>
          <p:cNvPr id="94" name="文本框 93">
            <a:extLst>
              <a:ext uri="{FF2B5EF4-FFF2-40B4-BE49-F238E27FC236}">
                <a16:creationId xmlns:a16="http://schemas.microsoft.com/office/drawing/2014/main" id="{8BD05804-0CEC-4FE7-B496-E1C9277EEF96}"/>
              </a:ext>
            </a:extLst>
          </p:cNvPr>
          <p:cNvSpPr txBox="1"/>
          <p:nvPr/>
        </p:nvSpPr>
        <p:spPr>
          <a:xfrm>
            <a:off x="10853409" y="3917982"/>
            <a:ext cx="1554485" cy="492443"/>
          </a:xfrm>
          <a:prstGeom prst="rect">
            <a:avLst/>
          </a:prstGeom>
          <a:noFill/>
        </p:spPr>
        <p:txBody>
          <a:bodyPr wrap="square" rtlCol="0">
            <a:spAutoFit/>
          </a:bodyPr>
          <a:lstStyle/>
          <a:p>
            <a:r>
              <a:rPr lang="en-US" altLang="zh-CN" sz="1300" dirty="0"/>
              <a:t>Standard components</a:t>
            </a:r>
          </a:p>
        </p:txBody>
      </p:sp>
      <p:sp>
        <p:nvSpPr>
          <p:cNvPr id="96" name="文本框 95">
            <a:extLst>
              <a:ext uri="{FF2B5EF4-FFF2-40B4-BE49-F238E27FC236}">
                <a16:creationId xmlns:a16="http://schemas.microsoft.com/office/drawing/2014/main" id="{FE06338D-1D76-4C61-9E32-7FCEBDD604B3}"/>
              </a:ext>
            </a:extLst>
          </p:cNvPr>
          <p:cNvSpPr txBox="1"/>
          <p:nvPr/>
        </p:nvSpPr>
        <p:spPr>
          <a:xfrm>
            <a:off x="10853409" y="5341341"/>
            <a:ext cx="1554485" cy="892552"/>
          </a:xfrm>
          <a:prstGeom prst="rect">
            <a:avLst/>
          </a:prstGeom>
          <a:noFill/>
        </p:spPr>
        <p:txBody>
          <a:bodyPr wrap="square" rtlCol="0">
            <a:spAutoFit/>
          </a:bodyPr>
          <a:lstStyle/>
          <a:p>
            <a:r>
              <a:rPr lang="en-US" altLang="zh-CN" sz="1300" dirty="0"/>
              <a:t>Leading technology</a:t>
            </a:r>
          </a:p>
          <a:p>
            <a:r>
              <a:rPr lang="en-US" altLang="zh-CN" sz="1300" dirty="0"/>
              <a:t>Focused breakthrough</a:t>
            </a:r>
          </a:p>
        </p:txBody>
      </p:sp>
      <p:grpSp>
        <p:nvGrpSpPr>
          <p:cNvPr id="107" name="图形 103" descr="流程图">
            <a:extLst>
              <a:ext uri="{FF2B5EF4-FFF2-40B4-BE49-F238E27FC236}">
                <a16:creationId xmlns:a16="http://schemas.microsoft.com/office/drawing/2014/main" id="{740D98BC-358C-48D8-BFBB-3C72F716D227}"/>
              </a:ext>
            </a:extLst>
          </p:cNvPr>
          <p:cNvGrpSpPr/>
          <p:nvPr/>
        </p:nvGrpSpPr>
        <p:grpSpPr>
          <a:xfrm>
            <a:off x="6770286" y="5845899"/>
            <a:ext cx="451724" cy="451724"/>
            <a:chOff x="2295806" y="5647145"/>
            <a:chExt cx="914400" cy="914400"/>
          </a:xfrm>
          <a:solidFill>
            <a:srgbClr val="C00000"/>
          </a:solidFill>
        </p:grpSpPr>
        <p:sp>
          <p:nvSpPr>
            <p:cNvPr id="108" name="任意多边形: 形状 107">
              <a:extLst>
                <a:ext uri="{FF2B5EF4-FFF2-40B4-BE49-F238E27FC236}">
                  <a16:creationId xmlns:a16="http://schemas.microsoft.com/office/drawing/2014/main" id="{558C9939-FCF7-4076-85D8-5E2EEAC9BA3E}"/>
                </a:ext>
              </a:extLst>
            </p:cNvPr>
            <p:cNvSpPr/>
            <p:nvPr/>
          </p:nvSpPr>
          <p:spPr>
            <a:xfrm>
              <a:off x="2591081" y="5799545"/>
              <a:ext cx="323850" cy="133350"/>
            </a:xfrm>
            <a:custGeom>
              <a:avLst/>
              <a:gdLst>
                <a:gd name="connsiteX0" fmla="*/ 0 w 323850"/>
                <a:gd name="connsiteY0" fmla="*/ 0 h 133350"/>
                <a:gd name="connsiteX1" fmla="*/ 323850 w 323850"/>
                <a:gd name="connsiteY1" fmla="*/ 0 h 133350"/>
                <a:gd name="connsiteX2" fmla="*/ 323850 w 323850"/>
                <a:gd name="connsiteY2" fmla="*/ 133350 h 133350"/>
                <a:gd name="connsiteX3" fmla="*/ 0 w 323850"/>
                <a:gd name="connsiteY3" fmla="*/ 133350 h 133350"/>
              </a:gdLst>
              <a:ahLst/>
              <a:cxnLst>
                <a:cxn ang="0">
                  <a:pos x="connsiteX0" y="connsiteY0"/>
                </a:cxn>
                <a:cxn ang="0">
                  <a:pos x="connsiteX1" y="connsiteY1"/>
                </a:cxn>
                <a:cxn ang="0">
                  <a:pos x="connsiteX2" y="connsiteY2"/>
                </a:cxn>
                <a:cxn ang="0">
                  <a:pos x="connsiteX3" y="connsiteY3"/>
                </a:cxn>
              </a:cxnLst>
              <a:rect l="l" t="t" r="r" b="b"/>
              <a:pathLst>
                <a:path w="323850" h="133350">
                  <a:moveTo>
                    <a:pt x="0" y="0"/>
                  </a:moveTo>
                  <a:lnTo>
                    <a:pt x="323850" y="0"/>
                  </a:lnTo>
                  <a:lnTo>
                    <a:pt x="323850" y="133350"/>
                  </a:lnTo>
                  <a:lnTo>
                    <a:pt x="0" y="133350"/>
                  </a:lnTo>
                  <a:close/>
                </a:path>
              </a:pathLst>
            </a:custGeom>
            <a:grpFill/>
            <a:ln w="9525"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9A313433-197F-4256-BE8F-10081C661198}"/>
                </a:ext>
              </a:extLst>
            </p:cNvPr>
            <p:cNvSpPr/>
            <p:nvPr/>
          </p:nvSpPr>
          <p:spPr>
            <a:xfrm>
              <a:off x="2410106" y="630437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B33CB858-7179-4812-B2EA-C479B04DC397}"/>
                </a:ext>
              </a:extLst>
            </p:cNvPr>
            <p:cNvSpPr/>
            <p:nvPr/>
          </p:nvSpPr>
          <p:spPr>
            <a:xfrm>
              <a:off x="2695856" y="630437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6A4585C0-C1F2-49FF-A8ED-63D3C0BE96E1}"/>
                </a:ext>
              </a:extLst>
            </p:cNvPr>
            <p:cNvSpPr/>
            <p:nvPr/>
          </p:nvSpPr>
          <p:spPr>
            <a:xfrm>
              <a:off x="2981606" y="6304370"/>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4839A25F-C4D3-415B-8CF9-A478B1C693FF}"/>
                </a:ext>
              </a:extLst>
            </p:cNvPr>
            <p:cNvSpPr/>
            <p:nvPr/>
          </p:nvSpPr>
          <p:spPr>
            <a:xfrm>
              <a:off x="2448206" y="5970995"/>
              <a:ext cx="609600" cy="304800"/>
            </a:xfrm>
            <a:custGeom>
              <a:avLst/>
              <a:gdLst>
                <a:gd name="connsiteX0" fmla="*/ 366713 w 609600"/>
                <a:gd name="connsiteY0" fmla="*/ 133350 h 304800"/>
                <a:gd name="connsiteX1" fmla="*/ 323850 w 609600"/>
                <a:gd name="connsiteY1" fmla="*/ 90488 h 304800"/>
                <a:gd name="connsiteX2" fmla="*/ 323850 w 609600"/>
                <a:gd name="connsiteY2" fmla="*/ 0 h 304800"/>
                <a:gd name="connsiteX3" fmla="*/ 285750 w 609600"/>
                <a:gd name="connsiteY3" fmla="*/ 0 h 304800"/>
                <a:gd name="connsiteX4" fmla="*/ 285750 w 609600"/>
                <a:gd name="connsiteY4" fmla="*/ 90488 h 304800"/>
                <a:gd name="connsiteX5" fmla="*/ 242888 w 609600"/>
                <a:gd name="connsiteY5" fmla="*/ 133350 h 304800"/>
                <a:gd name="connsiteX6" fmla="*/ 0 w 609600"/>
                <a:gd name="connsiteY6" fmla="*/ 133350 h 304800"/>
                <a:gd name="connsiteX7" fmla="*/ 0 w 609600"/>
                <a:gd name="connsiteY7" fmla="*/ 304800 h 304800"/>
                <a:gd name="connsiteX8" fmla="*/ 38100 w 609600"/>
                <a:gd name="connsiteY8" fmla="*/ 304800 h 304800"/>
                <a:gd name="connsiteX9" fmla="*/ 38100 w 609600"/>
                <a:gd name="connsiteY9" fmla="*/ 171450 h 304800"/>
                <a:gd name="connsiteX10" fmla="*/ 242888 w 609600"/>
                <a:gd name="connsiteY10" fmla="*/ 171450 h 304800"/>
                <a:gd name="connsiteX11" fmla="*/ 285750 w 609600"/>
                <a:gd name="connsiteY11" fmla="*/ 214313 h 304800"/>
                <a:gd name="connsiteX12" fmla="*/ 285750 w 609600"/>
                <a:gd name="connsiteY12" fmla="*/ 304800 h 304800"/>
                <a:gd name="connsiteX13" fmla="*/ 323850 w 609600"/>
                <a:gd name="connsiteY13" fmla="*/ 304800 h 304800"/>
                <a:gd name="connsiteX14" fmla="*/ 323850 w 609600"/>
                <a:gd name="connsiteY14" fmla="*/ 214313 h 304800"/>
                <a:gd name="connsiteX15" fmla="*/ 366713 w 609600"/>
                <a:gd name="connsiteY15" fmla="*/ 171450 h 304800"/>
                <a:gd name="connsiteX16" fmla="*/ 571500 w 609600"/>
                <a:gd name="connsiteY16" fmla="*/ 171450 h 304800"/>
                <a:gd name="connsiteX17" fmla="*/ 571500 w 609600"/>
                <a:gd name="connsiteY17" fmla="*/ 304800 h 304800"/>
                <a:gd name="connsiteX18" fmla="*/ 609600 w 609600"/>
                <a:gd name="connsiteY18" fmla="*/ 304800 h 304800"/>
                <a:gd name="connsiteX19" fmla="*/ 609600 w 609600"/>
                <a:gd name="connsiteY19" fmla="*/ 133350 h 304800"/>
                <a:gd name="connsiteX20" fmla="*/ 304800 w 609600"/>
                <a:gd name="connsiteY20" fmla="*/ 200025 h 304800"/>
                <a:gd name="connsiteX21" fmla="*/ 257175 w 609600"/>
                <a:gd name="connsiteY21" fmla="*/ 152400 h 304800"/>
                <a:gd name="connsiteX22" fmla="*/ 304800 w 609600"/>
                <a:gd name="connsiteY22" fmla="*/ 104775 h 304800"/>
                <a:gd name="connsiteX23" fmla="*/ 352425 w 609600"/>
                <a:gd name="connsiteY23" fmla="*/ 1524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600" h="304800">
                  <a:moveTo>
                    <a:pt x="366713" y="133350"/>
                  </a:moveTo>
                  <a:lnTo>
                    <a:pt x="323850" y="90488"/>
                  </a:lnTo>
                  <a:lnTo>
                    <a:pt x="323850" y="0"/>
                  </a:lnTo>
                  <a:lnTo>
                    <a:pt x="285750" y="0"/>
                  </a:lnTo>
                  <a:lnTo>
                    <a:pt x="285750" y="90488"/>
                  </a:lnTo>
                  <a:lnTo>
                    <a:pt x="242888" y="133350"/>
                  </a:lnTo>
                  <a:lnTo>
                    <a:pt x="0" y="133350"/>
                  </a:lnTo>
                  <a:lnTo>
                    <a:pt x="0" y="304800"/>
                  </a:lnTo>
                  <a:lnTo>
                    <a:pt x="38100" y="304800"/>
                  </a:lnTo>
                  <a:lnTo>
                    <a:pt x="38100" y="171450"/>
                  </a:lnTo>
                  <a:lnTo>
                    <a:pt x="242888" y="171450"/>
                  </a:lnTo>
                  <a:lnTo>
                    <a:pt x="285750" y="214313"/>
                  </a:lnTo>
                  <a:lnTo>
                    <a:pt x="285750" y="304800"/>
                  </a:lnTo>
                  <a:lnTo>
                    <a:pt x="323850" y="304800"/>
                  </a:lnTo>
                  <a:lnTo>
                    <a:pt x="323850" y="214313"/>
                  </a:lnTo>
                  <a:lnTo>
                    <a:pt x="366713" y="171450"/>
                  </a:lnTo>
                  <a:lnTo>
                    <a:pt x="571500" y="171450"/>
                  </a:lnTo>
                  <a:lnTo>
                    <a:pt x="571500" y="304800"/>
                  </a:lnTo>
                  <a:lnTo>
                    <a:pt x="609600" y="304800"/>
                  </a:lnTo>
                  <a:lnTo>
                    <a:pt x="609600" y="133350"/>
                  </a:lnTo>
                  <a:close/>
                  <a:moveTo>
                    <a:pt x="304800" y="200025"/>
                  </a:moveTo>
                  <a:lnTo>
                    <a:pt x="257175" y="152400"/>
                  </a:lnTo>
                  <a:lnTo>
                    <a:pt x="304800" y="104775"/>
                  </a:lnTo>
                  <a:lnTo>
                    <a:pt x="352425" y="152400"/>
                  </a:lnTo>
                  <a:close/>
                </a:path>
              </a:pathLst>
            </a:custGeom>
            <a:grpFill/>
            <a:ln w="9525" cap="flat">
              <a:noFill/>
              <a:prstDash val="solid"/>
              <a:miter/>
            </a:ln>
          </p:spPr>
          <p:txBody>
            <a:bodyPr rtlCol="0" anchor="ctr"/>
            <a:lstStyle/>
            <a:p>
              <a:endParaRPr lang="zh-CN" altLang="en-US"/>
            </a:p>
          </p:txBody>
        </p:sp>
      </p:grpSp>
      <p:grpSp>
        <p:nvGrpSpPr>
          <p:cNvPr id="113" name="图形 105" descr="雾">
            <a:extLst>
              <a:ext uri="{FF2B5EF4-FFF2-40B4-BE49-F238E27FC236}">
                <a16:creationId xmlns:a16="http://schemas.microsoft.com/office/drawing/2014/main" id="{BD120DCA-91D7-48AD-9A9B-131E7BD45B01}"/>
              </a:ext>
            </a:extLst>
          </p:cNvPr>
          <p:cNvGrpSpPr/>
          <p:nvPr/>
        </p:nvGrpSpPr>
        <p:grpSpPr>
          <a:xfrm>
            <a:off x="2272918" y="5862536"/>
            <a:ext cx="428779" cy="428779"/>
            <a:chOff x="2445806" y="5797145"/>
            <a:chExt cx="914400" cy="914400"/>
          </a:xfrm>
          <a:solidFill>
            <a:srgbClr val="C00000"/>
          </a:solidFill>
        </p:grpSpPr>
        <p:sp>
          <p:nvSpPr>
            <p:cNvPr id="114" name="任意多边形: 形状 113">
              <a:extLst>
                <a:ext uri="{FF2B5EF4-FFF2-40B4-BE49-F238E27FC236}">
                  <a16:creationId xmlns:a16="http://schemas.microsoft.com/office/drawing/2014/main" id="{5DC7F274-841B-4A1A-83EA-14593CA129F1}"/>
                </a:ext>
              </a:extLst>
            </p:cNvPr>
            <p:cNvSpPr/>
            <p:nvPr/>
          </p:nvSpPr>
          <p:spPr>
            <a:xfrm>
              <a:off x="2579142" y="5939545"/>
              <a:ext cx="649261" cy="362424"/>
            </a:xfrm>
            <a:custGeom>
              <a:avLst/>
              <a:gdLst>
                <a:gd name="connsiteX0" fmla="*/ 544843 w 649261"/>
                <a:gd name="connsiteY0" fmla="*/ 181450 h 362424"/>
                <a:gd name="connsiteX1" fmla="*/ 430521 w 649261"/>
                <a:gd name="connsiteY1" fmla="*/ 67172 h 362424"/>
                <a:gd name="connsiteX2" fmla="*/ 394920 w 649261"/>
                <a:gd name="connsiteY2" fmla="*/ 72865 h 362424"/>
                <a:gd name="connsiteX3" fmla="*/ 208083 w 649261"/>
                <a:gd name="connsiteY3" fmla="*/ 16387 h 362424"/>
                <a:gd name="connsiteX4" fmla="*/ 135268 w 649261"/>
                <a:gd name="connsiteY4" fmla="*/ 135540 h 362424"/>
                <a:gd name="connsiteX5" fmla="*/ 1956 w 649261"/>
                <a:gd name="connsiteY5" fmla="*/ 226956 h 362424"/>
                <a:gd name="connsiteX6" fmla="*/ 93372 w 649261"/>
                <a:gd name="connsiteY6" fmla="*/ 360268 h 362424"/>
                <a:gd name="connsiteX7" fmla="*/ 106693 w 649261"/>
                <a:gd name="connsiteY7" fmla="*/ 361949 h 362424"/>
                <a:gd name="connsiteX8" fmla="*/ 563893 w 649261"/>
                <a:gd name="connsiteY8" fmla="*/ 362425 h 362424"/>
                <a:gd name="connsiteX9" fmla="*/ 649079 w 649261"/>
                <a:gd name="connsiteY9" fmla="*/ 265831 h 362424"/>
                <a:gd name="connsiteX10" fmla="*/ 552485 w 649261"/>
                <a:gd name="connsiteY10" fmla="*/ 180645 h 362424"/>
                <a:gd name="connsiteX11" fmla="*/ 544843 w 649261"/>
                <a:gd name="connsiteY11" fmla="*/ 181450 h 36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9261" h="362424">
                  <a:moveTo>
                    <a:pt x="544843" y="181450"/>
                  </a:moveTo>
                  <a:cubicBezTo>
                    <a:pt x="544831" y="118324"/>
                    <a:pt x="493647" y="67160"/>
                    <a:pt x="430521" y="67172"/>
                  </a:cubicBezTo>
                  <a:cubicBezTo>
                    <a:pt x="418427" y="67174"/>
                    <a:pt x="406411" y="69096"/>
                    <a:pt x="394920" y="72865"/>
                  </a:cubicBezTo>
                  <a:cubicBezTo>
                    <a:pt x="358922" y="5676"/>
                    <a:pt x="275272" y="-19610"/>
                    <a:pt x="208083" y="16387"/>
                  </a:cubicBezTo>
                  <a:cubicBezTo>
                    <a:pt x="164028" y="39990"/>
                    <a:pt x="136175" y="85568"/>
                    <a:pt x="135268" y="135540"/>
                  </a:cubicBezTo>
                  <a:cubicBezTo>
                    <a:pt x="73211" y="123970"/>
                    <a:pt x="13525" y="164898"/>
                    <a:pt x="1956" y="226956"/>
                  </a:cubicBezTo>
                  <a:cubicBezTo>
                    <a:pt x="-9613" y="289012"/>
                    <a:pt x="31315" y="348699"/>
                    <a:pt x="93372" y="360268"/>
                  </a:cubicBezTo>
                  <a:cubicBezTo>
                    <a:pt x="97776" y="361089"/>
                    <a:pt x="102224" y="361650"/>
                    <a:pt x="106693" y="361949"/>
                  </a:cubicBezTo>
                  <a:lnTo>
                    <a:pt x="563893" y="362425"/>
                  </a:lnTo>
                  <a:cubicBezTo>
                    <a:pt x="614090" y="359275"/>
                    <a:pt x="652229" y="316029"/>
                    <a:pt x="649079" y="265831"/>
                  </a:cubicBezTo>
                  <a:cubicBezTo>
                    <a:pt x="645929" y="215634"/>
                    <a:pt x="602683" y="177495"/>
                    <a:pt x="552485" y="180645"/>
                  </a:cubicBezTo>
                  <a:cubicBezTo>
                    <a:pt x="549928" y="180806"/>
                    <a:pt x="547378" y="181075"/>
                    <a:pt x="544843" y="181450"/>
                  </a:cubicBezTo>
                  <a:close/>
                </a:path>
              </a:pathLst>
            </a:custGeom>
            <a:grpFill/>
            <a:ln w="9525"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4DCD5F36-BC7B-4FF1-B4B0-93DE864B5CDC}"/>
                </a:ext>
              </a:extLst>
            </p:cNvPr>
            <p:cNvSpPr/>
            <p:nvPr/>
          </p:nvSpPr>
          <p:spPr>
            <a:xfrm>
              <a:off x="2669632" y="6351230"/>
              <a:ext cx="466738" cy="91198"/>
            </a:xfrm>
            <a:custGeom>
              <a:avLst/>
              <a:gdLst>
                <a:gd name="connsiteX0" fmla="*/ 455049 w 466738"/>
                <a:gd name="connsiteY0" fmla="*/ 33903 h 91198"/>
                <a:gd name="connsiteX1" fmla="*/ 444466 w 466738"/>
                <a:gd name="connsiteY1" fmla="*/ 25864 h 91198"/>
                <a:gd name="connsiteX2" fmla="*/ 433036 w 466738"/>
                <a:gd name="connsiteY2" fmla="*/ 18967 h 91198"/>
                <a:gd name="connsiteX3" fmla="*/ 421997 w 466738"/>
                <a:gd name="connsiteY3" fmla="*/ 13443 h 91198"/>
                <a:gd name="connsiteX4" fmla="*/ 413281 w 466738"/>
                <a:gd name="connsiteY4" fmla="*/ 9719 h 91198"/>
                <a:gd name="connsiteX5" fmla="*/ 389069 w 466738"/>
                <a:gd name="connsiteY5" fmla="*/ 2556 h 91198"/>
                <a:gd name="connsiteX6" fmla="*/ 334967 w 466738"/>
                <a:gd name="connsiteY6" fmla="*/ 3908 h 91198"/>
                <a:gd name="connsiteX7" fmla="*/ 311402 w 466738"/>
                <a:gd name="connsiteY7" fmla="*/ 13338 h 91198"/>
                <a:gd name="connsiteX8" fmla="*/ 291228 w 466738"/>
                <a:gd name="connsiteY8" fmla="*/ 25473 h 91198"/>
                <a:gd name="connsiteX9" fmla="*/ 273007 w 466738"/>
                <a:gd name="connsiteY9" fmla="*/ 37084 h 91198"/>
                <a:gd name="connsiteX10" fmla="*/ 254281 w 466738"/>
                <a:gd name="connsiteY10" fmla="*/ 45799 h 91198"/>
                <a:gd name="connsiteX11" fmla="*/ 212485 w 466738"/>
                <a:gd name="connsiteY11" fmla="*/ 45799 h 91198"/>
                <a:gd name="connsiteX12" fmla="*/ 193759 w 466738"/>
                <a:gd name="connsiteY12" fmla="*/ 37093 h 91198"/>
                <a:gd name="connsiteX13" fmla="*/ 175537 w 466738"/>
                <a:gd name="connsiteY13" fmla="*/ 25482 h 91198"/>
                <a:gd name="connsiteX14" fmla="*/ 155363 w 466738"/>
                <a:gd name="connsiteY14" fmla="*/ 13348 h 91198"/>
                <a:gd name="connsiteX15" fmla="*/ 131789 w 466738"/>
                <a:gd name="connsiteY15" fmla="*/ 3918 h 91198"/>
                <a:gd name="connsiteX16" fmla="*/ 77916 w 466738"/>
                <a:gd name="connsiteY16" fmla="*/ 2794 h 91198"/>
                <a:gd name="connsiteX17" fmla="*/ 51617 w 466738"/>
                <a:gd name="connsiteY17" fmla="*/ 10414 h 91198"/>
                <a:gd name="connsiteX18" fmla="*/ 27005 w 466738"/>
                <a:gd name="connsiteY18" fmla="*/ 22254 h 91198"/>
                <a:gd name="connsiteX19" fmla="*/ 7202 w 466738"/>
                <a:gd name="connsiteY19" fmla="*/ 37979 h 91198"/>
                <a:gd name="connsiteX20" fmla="*/ 2163 w 466738"/>
                <a:gd name="connsiteY20" fmla="*/ 44485 h 91198"/>
                <a:gd name="connsiteX21" fmla="*/ 20 w 466738"/>
                <a:gd name="connsiteY21" fmla="*/ 53953 h 91198"/>
                <a:gd name="connsiteX22" fmla="*/ 6231 w 466738"/>
                <a:gd name="connsiteY22" fmla="*/ 68831 h 91198"/>
                <a:gd name="connsiteX23" fmla="*/ 36520 w 466738"/>
                <a:gd name="connsiteY23" fmla="*/ 68831 h 91198"/>
                <a:gd name="connsiteX24" fmla="*/ 53189 w 466738"/>
                <a:gd name="connsiteY24" fmla="*/ 57877 h 91198"/>
                <a:gd name="connsiteX25" fmla="*/ 74953 w 466738"/>
                <a:gd name="connsiteY25" fmla="*/ 47104 h 91198"/>
                <a:gd name="connsiteX26" fmla="*/ 102719 w 466738"/>
                <a:gd name="connsiteY26" fmla="*/ 42342 h 91198"/>
                <a:gd name="connsiteX27" fmla="*/ 123845 w 466738"/>
                <a:gd name="connsiteY27" fmla="*/ 45704 h 91198"/>
                <a:gd name="connsiteX28" fmla="*/ 142724 w 466738"/>
                <a:gd name="connsiteY28" fmla="*/ 54429 h 91198"/>
                <a:gd name="connsiteX29" fmla="*/ 160926 w 466738"/>
                <a:gd name="connsiteY29" fmla="*/ 65935 h 91198"/>
                <a:gd name="connsiteX30" fmla="*/ 180833 w 466738"/>
                <a:gd name="connsiteY30" fmla="*/ 77918 h 91198"/>
                <a:gd name="connsiteX31" fmla="*/ 204312 w 466738"/>
                <a:gd name="connsiteY31" fmla="*/ 87376 h 91198"/>
                <a:gd name="connsiteX32" fmla="*/ 262415 w 466738"/>
                <a:gd name="connsiteY32" fmla="*/ 87376 h 91198"/>
                <a:gd name="connsiteX33" fmla="*/ 285885 w 466738"/>
                <a:gd name="connsiteY33" fmla="*/ 77918 h 91198"/>
                <a:gd name="connsiteX34" fmla="*/ 305801 w 466738"/>
                <a:gd name="connsiteY34" fmla="*/ 65935 h 91198"/>
                <a:gd name="connsiteX35" fmla="*/ 324004 w 466738"/>
                <a:gd name="connsiteY35" fmla="*/ 54429 h 91198"/>
                <a:gd name="connsiteX36" fmla="*/ 342873 w 466738"/>
                <a:gd name="connsiteY36" fmla="*/ 45704 h 91198"/>
                <a:gd name="connsiteX37" fmla="*/ 363999 w 466738"/>
                <a:gd name="connsiteY37" fmla="*/ 42342 h 91198"/>
                <a:gd name="connsiteX38" fmla="*/ 391669 w 466738"/>
                <a:gd name="connsiteY38" fmla="*/ 47104 h 91198"/>
                <a:gd name="connsiteX39" fmla="*/ 413577 w 466738"/>
                <a:gd name="connsiteY39" fmla="*/ 57868 h 91198"/>
                <a:gd name="connsiteX40" fmla="*/ 430236 w 466738"/>
                <a:gd name="connsiteY40" fmla="*/ 68821 h 91198"/>
                <a:gd name="connsiteX41" fmla="*/ 460535 w 466738"/>
                <a:gd name="connsiteY41" fmla="*/ 68821 h 91198"/>
                <a:gd name="connsiteX42" fmla="*/ 466736 w 466738"/>
                <a:gd name="connsiteY42" fmla="*/ 53943 h 91198"/>
                <a:gd name="connsiteX43" fmla="*/ 463078 w 466738"/>
                <a:gd name="connsiteY43" fmla="*/ 42970 h 91198"/>
                <a:gd name="connsiteX44" fmla="*/ 455049 w 466738"/>
                <a:gd name="connsiteY44" fmla="*/ 33903 h 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66738" h="91198">
                  <a:moveTo>
                    <a:pt x="455049" y="33903"/>
                  </a:moveTo>
                  <a:cubicBezTo>
                    <a:pt x="451737" y="30951"/>
                    <a:pt x="448198" y="28263"/>
                    <a:pt x="444466" y="25864"/>
                  </a:cubicBezTo>
                  <a:cubicBezTo>
                    <a:pt x="440656" y="23358"/>
                    <a:pt x="436846" y="21101"/>
                    <a:pt x="433036" y="18967"/>
                  </a:cubicBezTo>
                  <a:cubicBezTo>
                    <a:pt x="429226" y="16834"/>
                    <a:pt x="425521" y="15015"/>
                    <a:pt x="421997" y="13443"/>
                  </a:cubicBezTo>
                  <a:cubicBezTo>
                    <a:pt x="418473" y="11871"/>
                    <a:pt x="415625" y="10671"/>
                    <a:pt x="413281" y="9719"/>
                  </a:cubicBezTo>
                  <a:cubicBezTo>
                    <a:pt x="405432" y="6639"/>
                    <a:pt x="397331" y="4243"/>
                    <a:pt x="389069" y="2556"/>
                  </a:cubicBezTo>
                  <a:cubicBezTo>
                    <a:pt x="371172" y="-1181"/>
                    <a:pt x="352654" y="-718"/>
                    <a:pt x="334967" y="3908"/>
                  </a:cubicBezTo>
                  <a:cubicBezTo>
                    <a:pt x="326832" y="6299"/>
                    <a:pt x="318941" y="9457"/>
                    <a:pt x="311402" y="13338"/>
                  </a:cubicBezTo>
                  <a:cubicBezTo>
                    <a:pt x="304430" y="16957"/>
                    <a:pt x="297692" y="21010"/>
                    <a:pt x="291228" y="25473"/>
                  </a:cubicBezTo>
                  <a:cubicBezTo>
                    <a:pt x="285265" y="29588"/>
                    <a:pt x="279141" y="33493"/>
                    <a:pt x="273007" y="37084"/>
                  </a:cubicBezTo>
                  <a:cubicBezTo>
                    <a:pt x="267053" y="40571"/>
                    <a:pt x="260782" y="43490"/>
                    <a:pt x="254281" y="45799"/>
                  </a:cubicBezTo>
                  <a:cubicBezTo>
                    <a:pt x="240706" y="50257"/>
                    <a:pt x="226060" y="50257"/>
                    <a:pt x="212485" y="45799"/>
                  </a:cubicBezTo>
                  <a:cubicBezTo>
                    <a:pt x="205982" y="43494"/>
                    <a:pt x="199712" y="40580"/>
                    <a:pt x="193759" y="37093"/>
                  </a:cubicBezTo>
                  <a:cubicBezTo>
                    <a:pt x="187625" y="33503"/>
                    <a:pt x="181500" y="29597"/>
                    <a:pt x="175537" y="25482"/>
                  </a:cubicBezTo>
                  <a:cubicBezTo>
                    <a:pt x="169074" y="21019"/>
                    <a:pt x="162336" y="16966"/>
                    <a:pt x="155363" y="13348"/>
                  </a:cubicBezTo>
                  <a:cubicBezTo>
                    <a:pt x="147822" y="9465"/>
                    <a:pt x="139928" y="6308"/>
                    <a:pt x="131789" y="3918"/>
                  </a:cubicBezTo>
                  <a:cubicBezTo>
                    <a:pt x="114198" y="-893"/>
                    <a:pt x="95691" y="-1280"/>
                    <a:pt x="77916" y="2794"/>
                  </a:cubicBezTo>
                  <a:cubicBezTo>
                    <a:pt x="68958" y="4622"/>
                    <a:pt x="60164" y="7171"/>
                    <a:pt x="51617" y="10414"/>
                  </a:cubicBezTo>
                  <a:cubicBezTo>
                    <a:pt x="43082" y="13631"/>
                    <a:pt x="34846" y="17592"/>
                    <a:pt x="27005" y="22254"/>
                  </a:cubicBezTo>
                  <a:cubicBezTo>
                    <a:pt x="19680" y="26513"/>
                    <a:pt x="13010" y="31810"/>
                    <a:pt x="7202" y="37979"/>
                  </a:cubicBezTo>
                  <a:cubicBezTo>
                    <a:pt x="5306" y="39971"/>
                    <a:pt x="3618" y="42150"/>
                    <a:pt x="2163" y="44485"/>
                  </a:cubicBezTo>
                  <a:cubicBezTo>
                    <a:pt x="606" y="47389"/>
                    <a:pt x="-135" y="50661"/>
                    <a:pt x="20" y="53953"/>
                  </a:cubicBezTo>
                  <a:cubicBezTo>
                    <a:pt x="-78" y="59562"/>
                    <a:pt x="2174" y="64956"/>
                    <a:pt x="6231" y="68831"/>
                  </a:cubicBezTo>
                  <a:cubicBezTo>
                    <a:pt x="13622" y="76051"/>
                    <a:pt x="23852" y="77889"/>
                    <a:pt x="36520" y="68831"/>
                  </a:cubicBezTo>
                  <a:cubicBezTo>
                    <a:pt x="41283" y="65411"/>
                    <a:pt x="46921" y="61725"/>
                    <a:pt x="53189" y="57877"/>
                  </a:cubicBezTo>
                  <a:cubicBezTo>
                    <a:pt x="60127" y="53679"/>
                    <a:pt x="67408" y="50075"/>
                    <a:pt x="74953" y="47104"/>
                  </a:cubicBezTo>
                  <a:cubicBezTo>
                    <a:pt x="83822" y="43767"/>
                    <a:pt x="93245" y="42150"/>
                    <a:pt x="102719" y="42342"/>
                  </a:cubicBezTo>
                  <a:cubicBezTo>
                    <a:pt x="109902" y="42248"/>
                    <a:pt x="117046" y="43386"/>
                    <a:pt x="123845" y="45704"/>
                  </a:cubicBezTo>
                  <a:cubicBezTo>
                    <a:pt x="130391" y="48030"/>
                    <a:pt x="136711" y="50950"/>
                    <a:pt x="142724" y="54429"/>
                  </a:cubicBezTo>
                  <a:cubicBezTo>
                    <a:pt x="148915" y="58020"/>
                    <a:pt x="155049" y="61887"/>
                    <a:pt x="160926" y="65935"/>
                  </a:cubicBezTo>
                  <a:cubicBezTo>
                    <a:pt x="167319" y="70319"/>
                    <a:pt x="173967" y="74320"/>
                    <a:pt x="180833" y="77918"/>
                  </a:cubicBezTo>
                  <a:cubicBezTo>
                    <a:pt x="188330" y="81832"/>
                    <a:pt x="196195" y="85000"/>
                    <a:pt x="204312" y="87376"/>
                  </a:cubicBezTo>
                  <a:cubicBezTo>
                    <a:pt x="223344" y="92473"/>
                    <a:pt x="243383" y="92473"/>
                    <a:pt x="262415" y="87376"/>
                  </a:cubicBezTo>
                  <a:cubicBezTo>
                    <a:pt x="270530" y="85002"/>
                    <a:pt x="278391" y="81834"/>
                    <a:pt x="285885" y="77918"/>
                  </a:cubicBezTo>
                  <a:cubicBezTo>
                    <a:pt x="292753" y="74318"/>
                    <a:pt x="299403" y="70317"/>
                    <a:pt x="305801" y="65935"/>
                  </a:cubicBezTo>
                  <a:cubicBezTo>
                    <a:pt x="311678" y="61887"/>
                    <a:pt x="317803" y="58020"/>
                    <a:pt x="324004" y="54429"/>
                  </a:cubicBezTo>
                  <a:cubicBezTo>
                    <a:pt x="330015" y="50952"/>
                    <a:pt x="336331" y="48032"/>
                    <a:pt x="342873" y="45704"/>
                  </a:cubicBezTo>
                  <a:cubicBezTo>
                    <a:pt x="349672" y="43386"/>
                    <a:pt x="356816" y="42248"/>
                    <a:pt x="363999" y="42342"/>
                  </a:cubicBezTo>
                  <a:cubicBezTo>
                    <a:pt x="373440" y="42166"/>
                    <a:pt x="382830" y="43782"/>
                    <a:pt x="391669" y="47104"/>
                  </a:cubicBezTo>
                  <a:cubicBezTo>
                    <a:pt x="399268" y="50054"/>
                    <a:pt x="406598" y="53655"/>
                    <a:pt x="413577" y="57868"/>
                  </a:cubicBezTo>
                  <a:cubicBezTo>
                    <a:pt x="419835" y="61678"/>
                    <a:pt x="425435" y="65402"/>
                    <a:pt x="430236" y="68821"/>
                  </a:cubicBezTo>
                  <a:cubicBezTo>
                    <a:pt x="442895" y="77860"/>
                    <a:pt x="453096" y="76013"/>
                    <a:pt x="460535" y="68821"/>
                  </a:cubicBezTo>
                  <a:cubicBezTo>
                    <a:pt x="464585" y="64943"/>
                    <a:pt x="466833" y="59550"/>
                    <a:pt x="466736" y="53943"/>
                  </a:cubicBezTo>
                  <a:cubicBezTo>
                    <a:pt x="466648" y="50001"/>
                    <a:pt x="465374" y="46177"/>
                    <a:pt x="463078" y="42970"/>
                  </a:cubicBezTo>
                  <a:cubicBezTo>
                    <a:pt x="460778" y="39635"/>
                    <a:pt x="458081" y="36590"/>
                    <a:pt x="455049" y="33903"/>
                  </a:cubicBezTo>
                  <a:close/>
                </a:path>
              </a:pathLst>
            </a:custGeom>
            <a:grpFill/>
            <a:ln w="9525"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0DE8A5A6-C067-44ED-A48F-D77511EBCA67}"/>
                </a:ext>
              </a:extLst>
            </p:cNvPr>
            <p:cNvSpPr/>
            <p:nvPr/>
          </p:nvSpPr>
          <p:spPr>
            <a:xfrm>
              <a:off x="2669636" y="6462480"/>
              <a:ext cx="466738" cy="91454"/>
            </a:xfrm>
            <a:custGeom>
              <a:avLst/>
              <a:gdLst>
                <a:gd name="connsiteX0" fmla="*/ 459569 w 466738"/>
                <a:gd name="connsiteY0" fmla="*/ 38257 h 91454"/>
                <a:gd name="connsiteX1" fmla="*/ 439747 w 466738"/>
                <a:gd name="connsiteY1" fmla="*/ 22493 h 91454"/>
                <a:gd name="connsiteX2" fmla="*/ 388827 w 466738"/>
                <a:gd name="connsiteY2" fmla="*/ 2824 h 91454"/>
                <a:gd name="connsiteX3" fmla="*/ 334172 w 466738"/>
                <a:gd name="connsiteY3" fmla="*/ 3948 h 91454"/>
                <a:gd name="connsiteX4" fmla="*/ 310655 w 466738"/>
                <a:gd name="connsiteY4" fmla="*/ 13406 h 91454"/>
                <a:gd name="connsiteX5" fmla="*/ 291034 w 466738"/>
                <a:gd name="connsiteY5" fmla="*/ 25560 h 91454"/>
                <a:gd name="connsiteX6" fmla="*/ 273317 w 466738"/>
                <a:gd name="connsiteY6" fmla="*/ 37152 h 91454"/>
                <a:gd name="connsiteX7" fmla="*/ 254715 w 466738"/>
                <a:gd name="connsiteY7" fmla="*/ 45848 h 91454"/>
                <a:gd name="connsiteX8" fmla="*/ 211909 w 466738"/>
                <a:gd name="connsiteY8" fmla="*/ 45848 h 91454"/>
                <a:gd name="connsiteX9" fmla="*/ 193421 w 466738"/>
                <a:gd name="connsiteY9" fmla="*/ 37143 h 91454"/>
                <a:gd name="connsiteX10" fmla="*/ 175705 w 466738"/>
                <a:gd name="connsiteY10" fmla="*/ 25560 h 91454"/>
                <a:gd name="connsiteX11" fmla="*/ 156074 w 466738"/>
                <a:gd name="connsiteY11" fmla="*/ 13406 h 91454"/>
                <a:gd name="connsiteX12" fmla="*/ 132566 w 466738"/>
                <a:gd name="connsiteY12" fmla="*/ 3948 h 91454"/>
                <a:gd name="connsiteX13" fmla="*/ 77902 w 466738"/>
                <a:gd name="connsiteY13" fmla="*/ 2824 h 91454"/>
                <a:gd name="connsiteX14" fmla="*/ 26991 w 466738"/>
                <a:gd name="connsiteY14" fmla="*/ 22493 h 91454"/>
                <a:gd name="connsiteX15" fmla="*/ 7179 w 466738"/>
                <a:gd name="connsiteY15" fmla="*/ 38238 h 91454"/>
                <a:gd name="connsiteX16" fmla="*/ 2245 w 466738"/>
                <a:gd name="connsiteY16" fmla="*/ 44763 h 91454"/>
                <a:gd name="connsiteX17" fmla="*/ 7 w 466738"/>
                <a:gd name="connsiteY17" fmla="*/ 53964 h 91454"/>
                <a:gd name="connsiteX18" fmla="*/ 21000 w 466738"/>
                <a:gd name="connsiteY18" fmla="*/ 75090 h 91454"/>
                <a:gd name="connsiteX19" fmla="*/ 21133 w 466738"/>
                <a:gd name="connsiteY19" fmla="*/ 75090 h 91454"/>
                <a:gd name="connsiteX20" fmla="*/ 36135 w 466738"/>
                <a:gd name="connsiteY20" fmla="*/ 69109 h 91454"/>
                <a:gd name="connsiteX21" fmla="*/ 53070 w 466738"/>
                <a:gd name="connsiteY21" fmla="*/ 58012 h 91454"/>
                <a:gd name="connsiteX22" fmla="*/ 75149 w 466738"/>
                <a:gd name="connsiteY22" fmla="*/ 47153 h 91454"/>
                <a:gd name="connsiteX23" fmla="*/ 102705 w 466738"/>
                <a:gd name="connsiteY23" fmla="*/ 42391 h 91454"/>
                <a:gd name="connsiteX24" fmla="*/ 124060 w 466738"/>
                <a:gd name="connsiteY24" fmla="*/ 45744 h 91454"/>
                <a:gd name="connsiteX25" fmla="*/ 142663 w 466738"/>
                <a:gd name="connsiteY25" fmla="*/ 54450 h 91454"/>
                <a:gd name="connsiteX26" fmla="*/ 160370 w 466738"/>
                <a:gd name="connsiteY26" fmla="*/ 66042 h 91454"/>
                <a:gd name="connsiteX27" fmla="*/ 180029 w 466738"/>
                <a:gd name="connsiteY27" fmla="*/ 78167 h 91454"/>
                <a:gd name="connsiteX28" fmla="*/ 203537 w 466738"/>
                <a:gd name="connsiteY28" fmla="*/ 87625 h 91454"/>
                <a:gd name="connsiteX29" fmla="*/ 263259 w 466738"/>
                <a:gd name="connsiteY29" fmla="*/ 87625 h 91454"/>
                <a:gd name="connsiteX30" fmla="*/ 286776 w 466738"/>
                <a:gd name="connsiteY30" fmla="*/ 78167 h 91454"/>
                <a:gd name="connsiteX31" fmla="*/ 306397 w 466738"/>
                <a:gd name="connsiteY31" fmla="*/ 66022 h 91454"/>
                <a:gd name="connsiteX32" fmla="*/ 324114 w 466738"/>
                <a:gd name="connsiteY32" fmla="*/ 54421 h 91454"/>
                <a:gd name="connsiteX33" fmla="*/ 342602 w 466738"/>
                <a:gd name="connsiteY33" fmla="*/ 45725 h 91454"/>
                <a:gd name="connsiteX34" fmla="*/ 364062 w 466738"/>
                <a:gd name="connsiteY34" fmla="*/ 42372 h 91454"/>
                <a:gd name="connsiteX35" fmla="*/ 391618 w 466738"/>
                <a:gd name="connsiteY35" fmla="*/ 47134 h 91454"/>
                <a:gd name="connsiteX36" fmla="*/ 413839 w 466738"/>
                <a:gd name="connsiteY36" fmla="*/ 58002 h 91454"/>
                <a:gd name="connsiteX37" fmla="*/ 430861 w 466738"/>
                <a:gd name="connsiteY37" fmla="*/ 69090 h 91454"/>
                <a:gd name="connsiteX38" fmla="*/ 445634 w 466738"/>
                <a:gd name="connsiteY38" fmla="*/ 75071 h 91454"/>
                <a:gd name="connsiteX39" fmla="*/ 466732 w 466738"/>
                <a:gd name="connsiteY39" fmla="*/ 54088 h 91454"/>
                <a:gd name="connsiteX40" fmla="*/ 466732 w 466738"/>
                <a:gd name="connsiteY40" fmla="*/ 53964 h 91454"/>
                <a:gd name="connsiteX41" fmla="*/ 464493 w 466738"/>
                <a:gd name="connsiteY41" fmla="*/ 44753 h 91454"/>
                <a:gd name="connsiteX42" fmla="*/ 459569 w 466738"/>
                <a:gd name="connsiteY42" fmla="*/ 38257 h 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66738" h="91454">
                  <a:moveTo>
                    <a:pt x="459569" y="38257"/>
                  </a:moveTo>
                  <a:cubicBezTo>
                    <a:pt x="453761" y="32070"/>
                    <a:pt x="447084" y="26759"/>
                    <a:pt x="439747" y="22493"/>
                  </a:cubicBezTo>
                  <a:cubicBezTo>
                    <a:pt x="423982" y="13160"/>
                    <a:pt x="406773" y="6512"/>
                    <a:pt x="388827" y="2824"/>
                  </a:cubicBezTo>
                  <a:cubicBezTo>
                    <a:pt x="370791" y="-1284"/>
                    <a:pt x="352023" y="-898"/>
                    <a:pt x="334172" y="3948"/>
                  </a:cubicBezTo>
                  <a:cubicBezTo>
                    <a:pt x="326035" y="6303"/>
                    <a:pt x="318157" y="9472"/>
                    <a:pt x="310655" y="13406"/>
                  </a:cubicBezTo>
                  <a:cubicBezTo>
                    <a:pt x="303855" y="17023"/>
                    <a:pt x="297300" y="21083"/>
                    <a:pt x="291034" y="25560"/>
                  </a:cubicBezTo>
                  <a:cubicBezTo>
                    <a:pt x="285319" y="29694"/>
                    <a:pt x="279318" y="33599"/>
                    <a:pt x="273317" y="37152"/>
                  </a:cubicBezTo>
                  <a:cubicBezTo>
                    <a:pt x="267412" y="40645"/>
                    <a:pt x="261182" y="43558"/>
                    <a:pt x="254715" y="45848"/>
                  </a:cubicBezTo>
                  <a:cubicBezTo>
                    <a:pt x="240796" y="50316"/>
                    <a:pt x="225828" y="50316"/>
                    <a:pt x="211909" y="45848"/>
                  </a:cubicBezTo>
                  <a:cubicBezTo>
                    <a:pt x="205483" y="43543"/>
                    <a:pt x="199293" y="40628"/>
                    <a:pt x="193421" y="37143"/>
                  </a:cubicBezTo>
                  <a:cubicBezTo>
                    <a:pt x="187421" y="33599"/>
                    <a:pt x="181458" y="29694"/>
                    <a:pt x="175705" y="25560"/>
                  </a:cubicBezTo>
                  <a:cubicBezTo>
                    <a:pt x="169437" y="21079"/>
                    <a:pt x="162879" y="17018"/>
                    <a:pt x="156074" y="13406"/>
                  </a:cubicBezTo>
                  <a:cubicBezTo>
                    <a:pt x="148578" y="9467"/>
                    <a:pt x="140701" y="6298"/>
                    <a:pt x="132566" y="3948"/>
                  </a:cubicBezTo>
                  <a:cubicBezTo>
                    <a:pt x="114712" y="-904"/>
                    <a:pt x="95940" y="-1290"/>
                    <a:pt x="77902" y="2824"/>
                  </a:cubicBezTo>
                  <a:cubicBezTo>
                    <a:pt x="59959" y="6515"/>
                    <a:pt x="42755" y="13162"/>
                    <a:pt x="26991" y="22493"/>
                  </a:cubicBezTo>
                  <a:cubicBezTo>
                    <a:pt x="19663" y="26759"/>
                    <a:pt x="12989" y="32063"/>
                    <a:pt x="7179" y="38238"/>
                  </a:cubicBezTo>
                  <a:cubicBezTo>
                    <a:pt x="5305" y="40230"/>
                    <a:pt x="3650" y="42417"/>
                    <a:pt x="2245" y="44763"/>
                  </a:cubicBezTo>
                  <a:cubicBezTo>
                    <a:pt x="692" y="47575"/>
                    <a:pt x="-81" y="50752"/>
                    <a:pt x="7" y="53964"/>
                  </a:cubicBezTo>
                  <a:cubicBezTo>
                    <a:pt x="-30" y="65595"/>
                    <a:pt x="9369" y="75053"/>
                    <a:pt x="21000" y="75090"/>
                  </a:cubicBezTo>
                  <a:cubicBezTo>
                    <a:pt x="21045" y="75090"/>
                    <a:pt x="21088" y="75090"/>
                    <a:pt x="21133" y="75090"/>
                  </a:cubicBezTo>
                  <a:cubicBezTo>
                    <a:pt x="26628" y="74678"/>
                    <a:pt x="31864" y="72590"/>
                    <a:pt x="36135" y="69109"/>
                  </a:cubicBezTo>
                  <a:cubicBezTo>
                    <a:pt x="40917" y="65756"/>
                    <a:pt x="46562" y="62057"/>
                    <a:pt x="53070" y="58012"/>
                  </a:cubicBezTo>
                  <a:cubicBezTo>
                    <a:pt x="60091" y="53742"/>
                    <a:pt x="67481" y="50107"/>
                    <a:pt x="75149" y="47153"/>
                  </a:cubicBezTo>
                  <a:cubicBezTo>
                    <a:pt x="83954" y="43849"/>
                    <a:pt x="93302" y="42234"/>
                    <a:pt x="102705" y="42391"/>
                  </a:cubicBezTo>
                  <a:cubicBezTo>
                    <a:pt x="109962" y="42293"/>
                    <a:pt x="117183" y="43426"/>
                    <a:pt x="124060" y="45744"/>
                  </a:cubicBezTo>
                  <a:cubicBezTo>
                    <a:pt x="130526" y="48043"/>
                    <a:pt x="136755" y="50959"/>
                    <a:pt x="142663" y="54450"/>
                  </a:cubicBezTo>
                  <a:cubicBezTo>
                    <a:pt x="148616" y="57964"/>
                    <a:pt x="154569" y="61879"/>
                    <a:pt x="160370" y="66042"/>
                  </a:cubicBezTo>
                  <a:cubicBezTo>
                    <a:pt x="166650" y="70509"/>
                    <a:pt x="173218" y="74560"/>
                    <a:pt x="180029" y="78167"/>
                  </a:cubicBezTo>
                  <a:cubicBezTo>
                    <a:pt x="187522" y="82114"/>
                    <a:pt x="195399" y="85284"/>
                    <a:pt x="203537" y="87625"/>
                  </a:cubicBezTo>
                  <a:cubicBezTo>
                    <a:pt x="223116" y="92731"/>
                    <a:pt x="243679" y="92731"/>
                    <a:pt x="263259" y="87625"/>
                  </a:cubicBezTo>
                  <a:cubicBezTo>
                    <a:pt x="271399" y="85280"/>
                    <a:pt x="279279" y="82111"/>
                    <a:pt x="286776" y="78167"/>
                  </a:cubicBezTo>
                  <a:cubicBezTo>
                    <a:pt x="293577" y="74555"/>
                    <a:pt x="300131" y="70497"/>
                    <a:pt x="306397" y="66022"/>
                  </a:cubicBezTo>
                  <a:cubicBezTo>
                    <a:pt x="312208" y="61860"/>
                    <a:pt x="318161" y="57945"/>
                    <a:pt x="324114" y="54421"/>
                  </a:cubicBezTo>
                  <a:cubicBezTo>
                    <a:pt x="329988" y="50944"/>
                    <a:pt x="336178" y="48033"/>
                    <a:pt x="342602" y="45725"/>
                  </a:cubicBezTo>
                  <a:cubicBezTo>
                    <a:pt x="349510" y="43385"/>
                    <a:pt x="356769" y="42252"/>
                    <a:pt x="364062" y="42372"/>
                  </a:cubicBezTo>
                  <a:cubicBezTo>
                    <a:pt x="373465" y="42214"/>
                    <a:pt x="382813" y="43829"/>
                    <a:pt x="391618" y="47134"/>
                  </a:cubicBezTo>
                  <a:cubicBezTo>
                    <a:pt x="399326" y="50106"/>
                    <a:pt x="406761" y="53743"/>
                    <a:pt x="413839" y="58002"/>
                  </a:cubicBezTo>
                  <a:cubicBezTo>
                    <a:pt x="420399" y="62041"/>
                    <a:pt x="426072" y="65737"/>
                    <a:pt x="430861" y="69090"/>
                  </a:cubicBezTo>
                  <a:cubicBezTo>
                    <a:pt x="435065" y="72536"/>
                    <a:pt x="440217" y="74622"/>
                    <a:pt x="445634" y="75071"/>
                  </a:cubicBezTo>
                  <a:cubicBezTo>
                    <a:pt x="457254" y="75103"/>
                    <a:pt x="466700" y="65708"/>
                    <a:pt x="466732" y="54088"/>
                  </a:cubicBezTo>
                  <a:cubicBezTo>
                    <a:pt x="466732" y="54047"/>
                    <a:pt x="466732" y="54005"/>
                    <a:pt x="466732" y="53964"/>
                  </a:cubicBezTo>
                  <a:cubicBezTo>
                    <a:pt x="466817" y="50749"/>
                    <a:pt x="466045" y="47570"/>
                    <a:pt x="464493" y="44753"/>
                  </a:cubicBezTo>
                  <a:cubicBezTo>
                    <a:pt x="463090" y="42418"/>
                    <a:pt x="461439" y="40239"/>
                    <a:pt x="459569" y="38257"/>
                  </a:cubicBezTo>
                  <a:close/>
                </a:path>
              </a:pathLst>
            </a:custGeom>
            <a:grpFill/>
            <a:ln w="9525" cap="flat">
              <a:noFill/>
              <a:prstDash val="solid"/>
              <a:miter/>
            </a:ln>
          </p:spPr>
          <p:txBody>
            <a:bodyPr rtlCol="0" anchor="ctr"/>
            <a:lstStyle/>
            <a:p>
              <a:endParaRPr lang="zh-CN" altLang="en-US"/>
            </a:p>
          </p:txBody>
        </p:sp>
      </p:grpSp>
      <p:sp>
        <p:nvSpPr>
          <p:cNvPr id="63" name="矩形 62">
            <a:extLst>
              <a:ext uri="{FF2B5EF4-FFF2-40B4-BE49-F238E27FC236}">
                <a16:creationId xmlns:a16="http://schemas.microsoft.com/office/drawing/2014/main" id="{D3958E08-135F-486C-B098-6D3346A86BF3}"/>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r>
              <a:rPr lang="en-US" altLang="zh-CN"/>
              <a:t>INTERNAL</a:t>
            </a:r>
            <a:endParaRPr lang="zh-CN" altLang="en-US"/>
          </a:p>
        </p:txBody>
      </p:sp>
    </p:spTree>
    <p:extLst>
      <p:ext uri="{BB962C8B-B14F-4D97-AF65-F5344CB8AC3E}">
        <p14:creationId xmlns:p14="http://schemas.microsoft.com/office/powerpoint/2010/main" val="1358066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E293AE39-56BD-4BB8-B575-78761AA111E1}"/>
              </a:ext>
            </a:extLst>
          </p:cNvPr>
          <p:cNvSpPr/>
          <p:nvPr/>
        </p:nvSpPr>
        <p:spPr>
          <a:xfrm>
            <a:off x="1624819" y="2897944"/>
            <a:ext cx="4297679" cy="1744394"/>
          </a:xfrm>
          <a:prstGeom prst="rect">
            <a:avLst/>
          </a:prstGeom>
          <a:solidFill>
            <a:srgbClr val="EAE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Directly assume cross-chain middleware with proxy functions in different types of blockchains</a:t>
            </a:r>
          </a:p>
          <a:p>
            <a:pPr marL="252000" indent="-180000">
              <a:buFont typeface="Wingdings" panose="05000000000000000000" pitchFamily="2" charset="2"/>
              <a:buChar char="l"/>
            </a:pPr>
            <a:r>
              <a:rPr lang="en-US" altLang="zh-CN" sz="1400" dirty="0">
                <a:solidFill>
                  <a:schemeClr val="tx1"/>
                </a:solidFill>
              </a:rPr>
              <a:t>Read and write operations on the blockchain are initiated by the client and submitted to the cross-chain middleware for completion. The cross-chain middleware has the consistency of reading and writing on different types of blockchains.</a:t>
            </a:r>
            <a:endParaRPr lang="zh-CN" altLang="en-US" sz="1400" dirty="0">
              <a:solidFill>
                <a:schemeClr val="tx1"/>
              </a:solidFill>
            </a:endParaRPr>
          </a:p>
        </p:txBody>
      </p:sp>
      <p:sp>
        <p:nvSpPr>
          <p:cNvPr id="24" name="矩形 23">
            <a:extLst>
              <a:ext uri="{FF2B5EF4-FFF2-40B4-BE49-F238E27FC236}">
                <a16:creationId xmlns:a16="http://schemas.microsoft.com/office/drawing/2014/main" id="{D0DEA451-33A2-4A45-AED4-3861D34EA722}"/>
              </a:ext>
            </a:extLst>
          </p:cNvPr>
          <p:cNvSpPr/>
          <p:nvPr/>
        </p:nvSpPr>
        <p:spPr>
          <a:xfrm>
            <a:off x="1624819" y="4775201"/>
            <a:ext cx="4297679" cy="1266093"/>
          </a:xfrm>
          <a:prstGeom prst="rect">
            <a:avLst/>
          </a:prstGeom>
          <a:solidFill>
            <a:srgbClr val="EAE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Connect different types of blockchains by building a relay chain</a:t>
            </a:r>
          </a:p>
          <a:p>
            <a:pPr marL="252000" indent="-180000">
              <a:buFont typeface="Wingdings" panose="05000000000000000000" pitchFamily="2" charset="2"/>
              <a:buChar char="l"/>
            </a:pPr>
            <a:r>
              <a:rPr lang="en-US" altLang="zh-CN" sz="1400" dirty="0">
                <a:solidFill>
                  <a:schemeClr val="tx1"/>
                </a:solidFill>
              </a:rPr>
              <a:t>Provide consensus and transactions across different types of blockchains through parallel chains on the relay chain</a:t>
            </a:r>
            <a:endParaRPr lang="zh-CN" altLang="en-US" sz="1400" dirty="0">
              <a:solidFill>
                <a:schemeClr val="tx1"/>
              </a:solidFill>
            </a:endParaRPr>
          </a:p>
        </p:txBody>
      </p:sp>
      <p:sp>
        <p:nvSpPr>
          <p:cNvPr id="20" name="矩形 19">
            <a:extLst>
              <a:ext uri="{FF2B5EF4-FFF2-40B4-BE49-F238E27FC236}">
                <a16:creationId xmlns:a16="http://schemas.microsoft.com/office/drawing/2014/main" id="{64F520A2-FB24-48D4-9C5A-750981B6B79A}"/>
              </a:ext>
            </a:extLst>
          </p:cNvPr>
          <p:cNvSpPr/>
          <p:nvPr/>
        </p:nvSpPr>
        <p:spPr>
          <a:xfrm>
            <a:off x="1624819" y="1533376"/>
            <a:ext cx="4297679" cy="1266093"/>
          </a:xfrm>
          <a:prstGeom prst="rect">
            <a:avLst/>
          </a:prstGeom>
          <a:solidFill>
            <a:srgbClr val="EAE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Connect different types of blockchains through cross-chain middleware</a:t>
            </a:r>
          </a:p>
          <a:p>
            <a:pPr marL="252000" indent="-180000">
              <a:buFont typeface="Wingdings" panose="05000000000000000000" pitchFamily="2" charset="2"/>
              <a:buChar char="l"/>
            </a:pPr>
            <a:r>
              <a:rPr lang="en-US" altLang="zh-CN" sz="1400" dirty="0">
                <a:solidFill>
                  <a:schemeClr val="tx1"/>
                </a:solidFill>
              </a:rPr>
              <a:t>Keep data synchronization between different types of blockchains to complete data exchange</a:t>
            </a:r>
            <a:endParaRPr lang="zh-CN" altLang="en-US" sz="1400" dirty="0">
              <a:solidFill>
                <a:schemeClr val="tx1"/>
              </a:solidFill>
            </a:endParaRPr>
          </a:p>
        </p:txBody>
      </p:sp>
      <p:sp>
        <p:nvSpPr>
          <p:cNvPr id="6" name="文本框 5">
            <a:extLst>
              <a:ext uri="{FF2B5EF4-FFF2-40B4-BE49-F238E27FC236}">
                <a16:creationId xmlns:a16="http://schemas.microsoft.com/office/drawing/2014/main" id="{3E6E07EF-D10F-477F-9ACC-854D34740CDD}"/>
              </a:ext>
            </a:extLst>
          </p:cNvPr>
          <p:cNvSpPr txBox="1"/>
          <p:nvPr/>
        </p:nvSpPr>
        <p:spPr>
          <a:xfrm>
            <a:off x="384522" y="271533"/>
            <a:ext cx="11338560" cy="707886"/>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Blockchain cross-chain products: Intermediary cross-chain, Agent cross-chain, Relay chain cross-chain</a:t>
            </a:r>
            <a:r>
              <a:rPr lang="en-US" altLang="zh-CN" sz="2000" b="1" i="0" dirty="0">
                <a:effectLst/>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three Architectures</a:t>
            </a:r>
            <a:endParaRPr lang="zh-CN" altLang="en-US" sz="2000" b="1" dirty="0">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B53A6307-FE68-4376-B95F-B82662651DC0}"/>
              </a:ext>
            </a:extLst>
          </p:cNvPr>
          <p:cNvSpPr/>
          <p:nvPr/>
        </p:nvSpPr>
        <p:spPr>
          <a:xfrm>
            <a:off x="548641" y="1533376"/>
            <a:ext cx="900332" cy="12660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alibri" panose="020F0502020204030204" pitchFamily="34" charset="0"/>
                <a:cs typeface="Calibri" panose="020F0502020204030204" pitchFamily="34" charset="0"/>
              </a:rPr>
              <a:t>Intermediary cross-chain</a:t>
            </a:r>
            <a:endParaRPr lang="zh-CN" altLang="en-US" sz="1600" dirty="0">
              <a:solidFill>
                <a:schemeClr val="bg1"/>
              </a:solidFill>
            </a:endParaRPr>
          </a:p>
        </p:txBody>
      </p:sp>
      <p:sp>
        <p:nvSpPr>
          <p:cNvPr id="9" name="矩形 8">
            <a:extLst>
              <a:ext uri="{FF2B5EF4-FFF2-40B4-BE49-F238E27FC236}">
                <a16:creationId xmlns:a16="http://schemas.microsoft.com/office/drawing/2014/main" id="{5ED513BA-7739-43B2-A54A-30FCABF1FD65}"/>
              </a:ext>
            </a:extLst>
          </p:cNvPr>
          <p:cNvSpPr/>
          <p:nvPr/>
        </p:nvSpPr>
        <p:spPr>
          <a:xfrm>
            <a:off x="548641" y="3175391"/>
            <a:ext cx="900332" cy="12660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alibri" panose="020F0502020204030204" pitchFamily="34" charset="0"/>
                <a:cs typeface="Calibri" panose="020F0502020204030204" pitchFamily="34" charset="0"/>
              </a:rPr>
              <a:t>Agent cross-chain</a:t>
            </a:r>
            <a:endParaRPr lang="zh-CN" altLang="en-US" sz="1600" dirty="0">
              <a:solidFill>
                <a:schemeClr val="bg1"/>
              </a:solidFill>
            </a:endParaRPr>
          </a:p>
        </p:txBody>
      </p:sp>
      <p:sp>
        <p:nvSpPr>
          <p:cNvPr id="11" name="矩形 10">
            <a:extLst>
              <a:ext uri="{FF2B5EF4-FFF2-40B4-BE49-F238E27FC236}">
                <a16:creationId xmlns:a16="http://schemas.microsoft.com/office/drawing/2014/main" id="{C9DF7E80-7476-4946-BBEB-8A5A6307410E}"/>
              </a:ext>
            </a:extLst>
          </p:cNvPr>
          <p:cNvSpPr/>
          <p:nvPr/>
        </p:nvSpPr>
        <p:spPr>
          <a:xfrm>
            <a:off x="548641" y="4775201"/>
            <a:ext cx="900332" cy="12660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alibri" panose="020F0502020204030204" pitchFamily="34" charset="0"/>
                <a:cs typeface="Calibri" panose="020F0502020204030204" pitchFamily="34" charset="0"/>
              </a:rPr>
              <a:t>Relay chain cross-chain</a:t>
            </a:r>
            <a:endParaRPr lang="zh-CN" altLang="en-US" sz="1600" dirty="0">
              <a:solidFill>
                <a:schemeClr val="bg1"/>
              </a:solidFill>
            </a:endParaRPr>
          </a:p>
        </p:txBody>
      </p:sp>
      <p:sp>
        <p:nvSpPr>
          <p:cNvPr id="12" name="箭头: 右 11">
            <a:extLst>
              <a:ext uri="{FF2B5EF4-FFF2-40B4-BE49-F238E27FC236}">
                <a16:creationId xmlns:a16="http://schemas.microsoft.com/office/drawing/2014/main" id="{2BBD0727-FD9E-4641-A3AF-B21DD82DB6FF}"/>
              </a:ext>
            </a:extLst>
          </p:cNvPr>
          <p:cNvSpPr/>
          <p:nvPr/>
        </p:nvSpPr>
        <p:spPr>
          <a:xfrm>
            <a:off x="1448973" y="1885067"/>
            <a:ext cx="351692" cy="506437"/>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8723FC1A-6B39-45E1-B217-67FEC3B273D3}"/>
              </a:ext>
            </a:extLst>
          </p:cNvPr>
          <p:cNvSpPr/>
          <p:nvPr/>
        </p:nvSpPr>
        <p:spPr>
          <a:xfrm>
            <a:off x="1448973" y="3541928"/>
            <a:ext cx="351692" cy="506437"/>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36299DC1-0664-4B18-A033-06C2A7E00DAC}"/>
              </a:ext>
            </a:extLst>
          </p:cNvPr>
          <p:cNvSpPr/>
          <p:nvPr/>
        </p:nvSpPr>
        <p:spPr>
          <a:xfrm>
            <a:off x="1448973" y="5141738"/>
            <a:ext cx="351692" cy="506437"/>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V 形 24">
            <a:extLst>
              <a:ext uri="{FF2B5EF4-FFF2-40B4-BE49-F238E27FC236}">
                <a16:creationId xmlns:a16="http://schemas.microsoft.com/office/drawing/2014/main" id="{81EA7AA8-214E-4FD2-AE4C-E7BC45ECC257}"/>
              </a:ext>
            </a:extLst>
          </p:cNvPr>
          <p:cNvSpPr/>
          <p:nvPr/>
        </p:nvSpPr>
        <p:spPr>
          <a:xfrm>
            <a:off x="6053802" y="3286461"/>
            <a:ext cx="201634" cy="7078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7" name="直接连接符 26">
            <a:extLst>
              <a:ext uri="{FF2B5EF4-FFF2-40B4-BE49-F238E27FC236}">
                <a16:creationId xmlns:a16="http://schemas.microsoft.com/office/drawing/2014/main" id="{53BDCC9B-A96A-4D53-9917-294D2C25CFA0}"/>
              </a:ext>
            </a:extLst>
          </p:cNvPr>
          <p:cNvCxnSpPr>
            <a:cxnSpLocks/>
          </p:cNvCxnSpPr>
          <p:nvPr/>
        </p:nvCxnSpPr>
        <p:spPr>
          <a:xfrm>
            <a:off x="6096000" y="1533376"/>
            <a:ext cx="0" cy="16420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AA21B41-4234-43D7-AF6C-A60E1CB7D776}"/>
              </a:ext>
            </a:extLst>
          </p:cNvPr>
          <p:cNvCxnSpPr>
            <a:cxnSpLocks/>
          </p:cNvCxnSpPr>
          <p:nvPr/>
        </p:nvCxnSpPr>
        <p:spPr>
          <a:xfrm>
            <a:off x="6096000" y="4171065"/>
            <a:ext cx="0" cy="18702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302FF96D-FF86-4FBD-808C-87E20C8B97B3}"/>
              </a:ext>
            </a:extLst>
          </p:cNvPr>
          <p:cNvSpPr/>
          <p:nvPr/>
        </p:nvSpPr>
        <p:spPr>
          <a:xfrm>
            <a:off x="6400800" y="1397000"/>
            <a:ext cx="1219197" cy="571500"/>
          </a:xfrm>
          <a:prstGeom prst="rect">
            <a:avLst/>
          </a:prstGeom>
          <a:solidFill>
            <a:srgbClr val="F3F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Calibri" panose="020F0502020204030204" pitchFamily="34" charset="0"/>
                <a:cs typeface="Calibri" panose="020F0502020204030204" pitchFamily="34" charset="0"/>
              </a:rPr>
              <a:t>Blockchain A</a:t>
            </a:r>
            <a:endParaRPr lang="zh-CN" altLang="en-US" sz="1400" dirty="0">
              <a:solidFill>
                <a:schemeClr val="tx1"/>
              </a:solidFill>
            </a:endParaRPr>
          </a:p>
        </p:txBody>
      </p:sp>
      <p:sp>
        <p:nvSpPr>
          <p:cNvPr id="4" name="矩形 3">
            <a:extLst>
              <a:ext uri="{FF2B5EF4-FFF2-40B4-BE49-F238E27FC236}">
                <a16:creationId xmlns:a16="http://schemas.microsoft.com/office/drawing/2014/main" id="{FEDC2395-96E3-4141-BA3D-912035C53AF9}"/>
              </a:ext>
            </a:extLst>
          </p:cNvPr>
          <p:cNvSpPr/>
          <p:nvPr/>
        </p:nvSpPr>
        <p:spPr>
          <a:xfrm>
            <a:off x="10426700" y="1397000"/>
            <a:ext cx="1219197" cy="571500"/>
          </a:xfrm>
          <a:prstGeom prst="rect">
            <a:avLst/>
          </a:prstGeom>
          <a:solidFill>
            <a:srgbClr val="F3F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Calibri" panose="020F0502020204030204" pitchFamily="34" charset="0"/>
                <a:cs typeface="Calibri" panose="020F0502020204030204" pitchFamily="34" charset="0"/>
              </a:rPr>
              <a:t>Blockchain B</a:t>
            </a:r>
            <a:endParaRPr lang="zh-CN" altLang="en-US" sz="1400" dirty="0">
              <a:solidFill>
                <a:schemeClr val="tx1"/>
              </a:solidFill>
            </a:endParaRPr>
          </a:p>
        </p:txBody>
      </p:sp>
      <p:sp>
        <p:nvSpPr>
          <p:cNvPr id="5" name="矩形 4">
            <a:extLst>
              <a:ext uri="{FF2B5EF4-FFF2-40B4-BE49-F238E27FC236}">
                <a16:creationId xmlns:a16="http://schemas.microsoft.com/office/drawing/2014/main" id="{7E399055-30D1-4BEE-81CB-79165E951E18}"/>
              </a:ext>
            </a:extLst>
          </p:cNvPr>
          <p:cNvSpPr/>
          <p:nvPr/>
        </p:nvSpPr>
        <p:spPr>
          <a:xfrm>
            <a:off x="6400800" y="3607680"/>
            <a:ext cx="1219197" cy="571500"/>
          </a:xfrm>
          <a:prstGeom prst="rect">
            <a:avLst/>
          </a:prstGeom>
          <a:solidFill>
            <a:srgbClr val="F3F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Calibri" panose="020F0502020204030204" pitchFamily="34" charset="0"/>
                <a:cs typeface="Calibri" panose="020F0502020204030204" pitchFamily="34" charset="0"/>
              </a:rPr>
              <a:t>Blockchain A</a:t>
            </a:r>
            <a:endParaRPr lang="zh-CN" altLang="en-US" sz="1400" dirty="0">
              <a:solidFill>
                <a:schemeClr val="tx1"/>
              </a:solidFill>
            </a:endParaRPr>
          </a:p>
        </p:txBody>
      </p:sp>
      <p:sp>
        <p:nvSpPr>
          <p:cNvPr id="8" name="矩形 7">
            <a:extLst>
              <a:ext uri="{FF2B5EF4-FFF2-40B4-BE49-F238E27FC236}">
                <a16:creationId xmlns:a16="http://schemas.microsoft.com/office/drawing/2014/main" id="{07A215FC-CBFE-46A9-B8EC-71F01AA5D465}"/>
              </a:ext>
            </a:extLst>
          </p:cNvPr>
          <p:cNvSpPr/>
          <p:nvPr/>
        </p:nvSpPr>
        <p:spPr>
          <a:xfrm>
            <a:off x="10426700" y="3607680"/>
            <a:ext cx="1219197" cy="571500"/>
          </a:xfrm>
          <a:prstGeom prst="rect">
            <a:avLst/>
          </a:prstGeom>
          <a:solidFill>
            <a:srgbClr val="F3F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Calibri" panose="020F0502020204030204" pitchFamily="34" charset="0"/>
                <a:cs typeface="Calibri" panose="020F0502020204030204" pitchFamily="34" charset="0"/>
              </a:rPr>
              <a:t>Blockchain B</a:t>
            </a:r>
            <a:endParaRPr lang="zh-CN" altLang="en-US" sz="1400" dirty="0">
              <a:solidFill>
                <a:schemeClr val="tx1"/>
              </a:solidFill>
            </a:endParaRPr>
          </a:p>
        </p:txBody>
      </p:sp>
      <p:sp>
        <p:nvSpPr>
          <p:cNvPr id="10" name="矩形 9">
            <a:extLst>
              <a:ext uri="{FF2B5EF4-FFF2-40B4-BE49-F238E27FC236}">
                <a16:creationId xmlns:a16="http://schemas.microsoft.com/office/drawing/2014/main" id="{3A085772-EE51-4EE3-95E4-C403AA5F1B22}"/>
              </a:ext>
            </a:extLst>
          </p:cNvPr>
          <p:cNvSpPr/>
          <p:nvPr/>
        </p:nvSpPr>
        <p:spPr>
          <a:xfrm>
            <a:off x="6400800" y="5332896"/>
            <a:ext cx="1219197" cy="571500"/>
          </a:xfrm>
          <a:prstGeom prst="rect">
            <a:avLst/>
          </a:prstGeom>
          <a:solidFill>
            <a:srgbClr val="F3F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Calibri" panose="020F0502020204030204" pitchFamily="34" charset="0"/>
                <a:cs typeface="Calibri" panose="020F0502020204030204" pitchFamily="34" charset="0"/>
              </a:rPr>
              <a:t>Blockchain A</a:t>
            </a:r>
            <a:endParaRPr lang="zh-CN" altLang="en-US" sz="1400" dirty="0">
              <a:solidFill>
                <a:schemeClr val="tx1"/>
              </a:solidFill>
            </a:endParaRPr>
          </a:p>
        </p:txBody>
      </p:sp>
      <p:sp>
        <p:nvSpPr>
          <p:cNvPr id="13" name="矩形 12">
            <a:extLst>
              <a:ext uri="{FF2B5EF4-FFF2-40B4-BE49-F238E27FC236}">
                <a16:creationId xmlns:a16="http://schemas.microsoft.com/office/drawing/2014/main" id="{97ECC077-72F1-4C62-9B9C-74C37463FAC8}"/>
              </a:ext>
            </a:extLst>
          </p:cNvPr>
          <p:cNvSpPr/>
          <p:nvPr/>
        </p:nvSpPr>
        <p:spPr>
          <a:xfrm>
            <a:off x="10426700" y="5332896"/>
            <a:ext cx="1219197" cy="571500"/>
          </a:xfrm>
          <a:prstGeom prst="rect">
            <a:avLst/>
          </a:prstGeom>
          <a:solidFill>
            <a:srgbClr val="F3F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Calibri" panose="020F0502020204030204" pitchFamily="34" charset="0"/>
                <a:cs typeface="Calibri" panose="020F0502020204030204" pitchFamily="34" charset="0"/>
              </a:rPr>
              <a:t>Blockchain B</a:t>
            </a:r>
            <a:endParaRPr lang="zh-CN" altLang="en-US" sz="1400" dirty="0">
              <a:solidFill>
                <a:schemeClr val="tx1"/>
              </a:solidFill>
            </a:endParaRPr>
          </a:p>
        </p:txBody>
      </p:sp>
      <p:grpSp>
        <p:nvGrpSpPr>
          <p:cNvPr id="30" name="组合 29">
            <a:extLst>
              <a:ext uri="{FF2B5EF4-FFF2-40B4-BE49-F238E27FC236}">
                <a16:creationId xmlns:a16="http://schemas.microsoft.com/office/drawing/2014/main" id="{47939274-57D7-4C10-A0A4-D32403B31A83}"/>
              </a:ext>
            </a:extLst>
          </p:cNvPr>
          <p:cNvGrpSpPr/>
          <p:nvPr/>
        </p:nvGrpSpPr>
        <p:grpSpPr>
          <a:xfrm>
            <a:off x="6584951" y="1955800"/>
            <a:ext cx="850893" cy="610844"/>
            <a:chOff x="6584951" y="2197100"/>
            <a:chExt cx="850893" cy="610844"/>
          </a:xfrm>
          <a:solidFill>
            <a:srgbClr val="C00000">
              <a:alpha val="30000"/>
            </a:srgbClr>
          </a:solidFill>
        </p:grpSpPr>
        <p:sp>
          <p:nvSpPr>
            <p:cNvPr id="15" name="矩形 14">
              <a:extLst>
                <a:ext uri="{FF2B5EF4-FFF2-40B4-BE49-F238E27FC236}">
                  <a16:creationId xmlns:a16="http://schemas.microsoft.com/office/drawing/2014/main" id="{02AF9CF9-2E26-410B-86C4-6BA6A8CE4DB2}"/>
                </a:ext>
              </a:extLst>
            </p:cNvPr>
            <p:cNvSpPr/>
            <p:nvPr/>
          </p:nvSpPr>
          <p:spPr>
            <a:xfrm>
              <a:off x="6584951" y="2409087"/>
              <a:ext cx="850893" cy="398857"/>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Client A</a:t>
              </a:r>
              <a:endParaRPr lang="zh-CN" altLang="en-US" sz="1400" b="1" dirty="0">
                <a:solidFill>
                  <a:schemeClr val="bg1"/>
                </a:solidFill>
              </a:endParaRPr>
            </a:p>
          </p:txBody>
        </p:sp>
        <p:sp>
          <p:nvSpPr>
            <p:cNvPr id="18" name="箭头: 上 17">
              <a:extLst>
                <a:ext uri="{FF2B5EF4-FFF2-40B4-BE49-F238E27FC236}">
                  <a16:creationId xmlns:a16="http://schemas.microsoft.com/office/drawing/2014/main" id="{32A6166C-BC2F-4089-998D-520A939EC95A}"/>
                </a:ext>
              </a:extLst>
            </p:cNvPr>
            <p:cNvSpPr/>
            <p:nvPr/>
          </p:nvSpPr>
          <p:spPr>
            <a:xfrm>
              <a:off x="6946899" y="2197100"/>
              <a:ext cx="126998" cy="211987"/>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1" name="组合 30">
            <a:extLst>
              <a:ext uri="{FF2B5EF4-FFF2-40B4-BE49-F238E27FC236}">
                <a16:creationId xmlns:a16="http://schemas.microsoft.com/office/drawing/2014/main" id="{0238EDA3-6D58-4C03-BE06-D10111361C6C}"/>
              </a:ext>
            </a:extLst>
          </p:cNvPr>
          <p:cNvGrpSpPr/>
          <p:nvPr/>
        </p:nvGrpSpPr>
        <p:grpSpPr>
          <a:xfrm>
            <a:off x="10610851" y="1955800"/>
            <a:ext cx="850893" cy="610844"/>
            <a:chOff x="6584951" y="2197100"/>
            <a:chExt cx="850893" cy="610844"/>
          </a:xfrm>
        </p:grpSpPr>
        <p:sp>
          <p:nvSpPr>
            <p:cNvPr id="32" name="矩形 31">
              <a:extLst>
                <a:ext uri="{FF2B5EF4-FFF2-40B4-BE49-F238E27FC236}">
                  <a16:creationId xmlns:a16="http://schemas.microsoft.com/office/drawing/2014/main" id="{925F76A3-591F-4494-B861-4FBE15EA0714}"/>
                </a:ext>
              </a:extLst>
            </p:cNvPr>
            <p:cNvSpPr/>
            <p:nvPr/>
          </p:nvSpPr>
          <p:spPr>
            <a:xfrm>
              <a:off x="6584951" y="2409087"/>
              <a:ext cx="850893" cy="398857"/>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bg1"/>
                  </a:solidFill>
                </a:rPr>
                <a:t>Client B</a:t>
              </a:r>
              <a:endParaRPr lang="zh-CN" altLang="en-US" sz="1400" b="1" dirty="0">
                <a:solidFill>
                  <a:schemeClr val="bg1"/>
                </a:solidFill>
              </a:endParaRPr>
            </a:p>
          </p:txBody>
        </p:sp>
        <p:sp>
          <p:nvSpPr>
            <p:cNvPr id="33" name="箭头: 上 32">
              <a:extLst>
                <a:ext uri="{FF2B5EF4-FFF2-40B4-BE49-F238E27FC236}">
                  <a16:creationId xmlns:a16="http://schemas.microsoft.com/office/drawing/2014/main" id="{FCC99557-D761-4799-8E6A-4BBDE0EED702}"/>
                </a:ext>
              </a:extLst>
            </p:cNvPr>
            <p:cNvSpPr/>
            <p:nvPr/>
          </p:nvSpPr>
          <p:spPr>
            <a:xfrm>
              <a:off x="6946899" y="2197100"/>
              <a:ext cx="126998" cy="211987"/>
            </a:xfrm>
            <a:prstGeom prst="up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6" name="六边形 35">
            <a:extLst>
              <a:ext uri="{FF2B5EF4-FFF2-40B4-BE49-F238E27FC236}">
                <a16:creationId xmlns:a16="http://schemas.microsoft.com/office/drawing/2014/main" id="{18F22B49-61A5-4AA0-B633-164A3142F01E}"/>
              </a:ext>
            </a:extLst>
          </p:cNvPr>
          <p:cNvSpPr/>
          <p:nvPr/>
        </p:nvSpPr>
        <p:spPr>
          <a:xfrm rot="5400000">
            <a:off x="8445502" y="1474446"/>
            <a:ext cx="1149350" cy="1035049"/>
          </a:xfrm>
          <a:prstGeom prst="hexagon">
            <a:avLst/>
          </a:prstGeom>
          <a:solidFill>
            <a:srgbClr val="C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38" name="六边形 37">
            <a:extLst>
              <a:ext uri="{FF2B5EF4-FFF2-40B4-BE49-F238E27FC236}">
                <a16:creationId xmlns:a16="http://schemas.microsoft.com/office/drawing/2014/main" id="{BEA58615-55D9-4E57-92E1-51E6287DD392}"/>
              </a:ext>
            </a:extLst>
          </p:cNvPr>
          <p:cNvSpPr/>
          <p:nvPr/>
        </p:nvSpPr>
        <p:spPr>
          <a:xfrm rot="5400000">
            <a:off x="8481550" y="3396200"/>
            <a:ext cx="1149350" cy="1035049"/>
          </a:xfrm>
          <a:prstGeom prst="hexagon">
            <a:avLst/>
          </a:prstGeom>
          <a:solidFill>
            <a:srgbClr val="C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文本框 38">
            <a:extLst>
              <a:ext uri="{FF2B5EF4-FFF2-40B4-BE49-F238E27FC236}">
                <a16:creationId xmlns:a16="http://schemas.microsoft.com/office/drawing/2014/main" id="{9861631F-A164-4F75-AA11-165D01432A5A}"/>
              </a:ext>
            </a:extLst>
          </p:cNvPr>
          <p:cNvSpPr txBox="1"/>
          <p:nvPr/>
        </p:nvSpPr>
        <p:spPr>
          <a:xfrm>
            <a:off x="8449800" y="1745367"/>
            <a:ext cx="1151400" cy="492443"/>
          </a:xfrm>
          <a:prstGeom prst="rect">
            <a:avLst/>
          </a:prstGeom>
          <a:noFill/>
        </p:spPr>
        <p:txBody>
          <a:bodyPr wrap="square" rtlCol="0">
            <a:spAutoFit/>
          </a:bodyPr>
          <a:lstStyle/>
          <a:p>
            <a:pPr algn="ctr"/>
            <a:r>
              <a:rPr lang="en-US" altLang="zh-CN" sz="1300" b="1" dirty="0">
                <a:solidFill>
                  <a:schemeClr val="bg1"/>
                </a:solidFill>
              </a:rPr>
              <a:t>Cross-chain middleware</a:t>
            </a:r>
            <a:endParaRPr lang="zh-CN" altLang="en-US" sz="1300" b="1" dirty="0">
              <a:solidFill>
                <a:schemeClr val="bg1"/>
              </a:solidFill>
            </a:endParaRPr>
          </a:p>
        </p:txBody>
      </p:sp>
      <p:sp>
        <p:nvSpPr>
          <p:cNvPr id="41" name="文本框 40">
            <a:extLst>
              <a:ext uri="{FF2B5EF4-FFF2-40B4-BE49-F238E27FC236}">
                <a16:creationId xmlns:a16="http://schemas.microsoft.com/office/drawing/2014/main" id="{AC60CE90-83D5-4091-AE39-16BAE681EF11}"/>
              </a:ext>
            </a:extLst>
          </p:cNvPr>
          <p:cNvSpPr txBox="1"/>
          <p:nvPr/>
        </p:nvSpPr>
        <p:spPr>
          <a:xfrm>
            <a:off x="8449800" y="3672853"/>
            <a:ext cx="1151400" cy="492443"/>
          </a:xfrm>
          <a:prstGeom prst="rect">
            <a:avLst/>
          </a:prstGeom>
          <a:noFill/>
        </p:spPr>
        <p:txBody>
          <a:bodyPr wrap="square" rtlCol="0">
            <a:spAutoFit/>
          </a:bodyPr>
          <a:lstStyle/>
          <a:p>
            <a:pPr algn="ctr"/>
            <a:r>
              <a:rPr lang="en-US" altLang="zh-CN" sz="1300" b="1" dirty="0">
                <a:solidFill>
                  <a:schemeClr val="bg1"/>
                </a:solidFill>
              </a:rPr>
              <a:t>Cross-chain middleware</a:t>
            </a:r>
            <a:endParaRPr lang="zh-CN" altLang="en-US" sz="1300" b="1" dirty="0">
              <a:solidFill>
                <a:schemeClr val="bg1"/>
              </a:solidFill>
            </a:endParaRPr>
          </a:p>
        </p:txBody>
      </p:sp>
      <p:sp>
        <p:nvSpPr>
          <p:cNvPr id="43" name="矩形 42">
            <a:extLst>
              <a:ext uri="{FF2B5EF4-FFF2-40B4-BE49-F238E27FC236}">
                <a16:creationId xmlns:a16="http://schemas.microsoft.com/office/drawing/2014/main" id="{C78B8371-F8C1-4AFF-9C96-CF3156F7CEB3}"/>
              </a:ext>
            </a:extLst>
          </p:cNvPr>
          <p:cNvSpPr/>
          <p:nvPr/>
        </p:nvSpPr>
        <p:spPr>
          <a:xfrm>
            <a:off x="7931148" y="2887604"/>
            <a:ext cx="850893" cy="398857"/>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Client A</a:t>
            </a:r>
            <a:endParaRPr lang="zh-CN" altLang="en-US" sz="1400" b="1" dirty="0">
              <a:solidFill>
                <a:schemeClr val="bg1"/>
              </a:solidFill>
            </a:endParaRPr>
          </a:p>
        </p:txBody>
      </p:sp>
      <p:sp>
        <p:nvSpPr>
          <p:cNvPr id="44" name="箭头: 上 43">
            <a:extLst>
              <a:ext uri="{FF2B5EF4-FFF2-40B4-BE49-F238E27FC236}">
                <a16:creationId xmlns:a16="http://schemas.microsoft.com/office/drawing/2014/main" id="{D21E0B23-0E37-478F-83B2-95DFDE241874}"/>
              </a:ext>
            </a:extLst>
          </p:cNvPr>
          <p:cNvSpPr/>
          <p:nvPr/>
        </p:nvSpPr>
        <p:spPr>
          <a:xfrm rot="10800000">
            <a:off x="8551394" y="3314008"/>
            <a:ext cx="126998" cy="211987"/>
          </a:xfrm>
          <a:prstGeom prst="up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AF4FD9F-0AED-41C0-A8A2-EE0E77F172F5}"/>
              </a:ext>
            </a:extLst>
          </p:cNvPr>
          <p:cNvSpPr/>
          <p:nvPr/>
        </p:nvSpPr>
        <p:spPr>
          <a:xfrm>
            <a:off x="9213846" y="2889746"/>
            <a:ext cx="850893" cy="398857"/>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Client B</a:t>
            </a:r>
            <a:endParaRPr lang="zh-CN" altLang="en-US" sz="1400" b="1" dirty="0">
              <a:solidFill>
                <a:schemeClr val="bg1"/>
              </a:solidFill>
            </a:endParaRPr>
          </a:p>
        </p:txBody>
      </p:sp>
      <p:sp>
        <p:nvSpPr>
          <p:cNvPr id="49" name="箭头: 上 48">
            <a:extLst>
              <a:ext uri="{FF2B5EF4-FFF2-40B4-BE49-F238E27FC236}">
                <a16:creationId xmlns:a16="http://schemas.microsoft.com/office/drawing/2014/main" id="{D0BD21AD-5C38-42A5-A68A-25D77901508B}"/>
              </a:ext>
            </a:extLst>
          </p:cNvPr>
          <p:cNvSpPr/>
          <p:nvPr/>
        </p:nvSpPr>
        <p:spPr>
          <a:xfrm rot="10800000">
            <a:off x="9438338" y="3314008"/>
            <a:ext cx="126998" cy="211987"/>
          </a:xfrm>
          <a:prstGeom prst="up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C6ED4124-2732-4308-BAB0-7FBBD6C6EE85}"/>
              </a:ext>
            </a:extLst>
          </p:cNvPr>
          <p:cNvSpPr/>
          <p:nvPr/>
        </p:nvSpPr>
        <p:spPr>
          <a:xfrm>
            <a:off x="7657434" y="1529469"/>
            <a:ext cx="845218" cy="215898"/>
          </a:xfrm>
          <a:prstGeom prst="righ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右 51">
            <a:extLst>
              <a:ext uri="{FF2B5EF4-FFF2-40B4-BE49-F238E27FC236}">
                <a16:creationId xmlns:a16="http://schemas.microsoft.com/office/drawing/2014/main" id="{F7331BAD-762B-4D7B-B9C0-82C0A82BB09B}"/>
              </a:ext>
            </a:extLst>
          </p:cNvPr>
          <p:cNvSpPr/>
          <p:nvPr/>
        </p:nvSpPr>
        <p:spPr>
          <a:xfrm>
            <a:off x="9601200" y="3798678"/>
            <a:ext cx="845218" cy="239576"/>
          </a:xfrm>
          <a:prstGeom prst="righ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箭头: 左 52">
            <a:extLst>
              <a:ext uri="{FF2B5EF4-FFF2-40B4-BE49-F238E27FC236}">
                <a16:creationId xmlns:a16="http://schemas.microsoft.com/office/drawing/2014/main" id="{B822DB42-57E8-4AB6-8D3E-F8173E9CA78C}"/>
              </a:ext>
            </a:extLst>
          </p:cNvPr>
          <p:cNvSpPr/>
          <p:nvPr/>
        </p:nvSpPr>
        <p:spPr>
          <a:xfrm>
            <a:off x="9512304" y="2237810"/>
            <a:ext cx="1035050" cy="223133"/>
          </a:xfrm>
          <a:prstGeom prst="lef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左 54">
            <a:extLst>
              <a:ext uri="{FF2B5EF4-FFF2-40B4-BE49-F238E27FC236}">
                <a16:creationId xmlns:a16="http://schemas.microsoft.com/office/drawing/2014/main" id="{9649454C-0F1A-45B7-BEB9-56742FB4869C}"/>
              </a:ext>
            </a:extLst>
          </p:cNvPr>
          <p:cNvSpPr/>
          <p:nvPr/>
        </p:nvSpPr>
        <p:spPr>
          <a:xfrm>
            <a:off x="7473946" y="2237812"/>
            <a:ext cx="1035050" cy="223133"/>
          </a:xfrm>
          <a:prstGeom prst="lef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左 56">
            <a:extLst>
              <a:ext uri="{FF2B5EF4-FFF2-40B4-BE49-F238E27FC236}">
                <a16:creationId xmlns:a16="http://schemas.microsoft.com/office/drawing/2014/main" id="{B1A3879C-5277-4E70-B8AD-CA04320F3371}"/>
              </a:ext>
            </a:extLst>
          </p:cNvPr>
          <p:cNvSpPr/>
          <p:nvPr/>
        </p:nvSpPr>
        <p:spPr>
          <a:xfrm>
            <a:off x="7596850" y="3798678"/>
            <a:ext cx="911818" cy="223133"/>
          </a:xfrm>
          <a:prstGeom prst="lef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箭头: 右 58">
            <a:extLst>
              <a:ext uri="{FF2B5EF4-FFF2-40B4-BE49-F238E27FC236}">
                <a16:creationId xmlns:a16="http://schemas.microsoft.com/office/drawing/2014/main" id="{29DEC120-3E1E-427B-BFDE-7BEF5B321812}"/>
              </a:ext>
            </a:extLst>
          </p:cNvPr>
          <p:cNvSpPr/>
          <p:nvPr/>
        </p:nvSpPr>
        <p:spPr>
          <a:xfrm>
            <a:off x="9558700" y="1537532"/>
            <a:ext cx="845218" cy="215898"/>
          </a:xfrm>
          <a:prstGeom prst="righ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BB244B77-23ED-4DA1-AEB9-A2AA3EE1919B}"/>
              </a:ext>
            </a:extLst>
          </p:cNvPr>
          <p:cNvSpPr/>
          <p:nvPr/>
        </p:nvSpPr>
        <p:spPr>
          <a:xfrm>
            <a:off x="8167687" y="4953010"/>
            <a:ext cx="1626412" cy="1590667"/>
          </a:xfrm>
          <a:prstGeom prst="ellipse">
            <a:avLst/>
          </a:prstGeom>
          <a:solidFill>
            <a:srgbClr val="F3F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Calibri" panose="020F0502020204030204" pitchFamily="34" charset="0"/>
                <a:cs typeface="Calibri" panose="020F0502020204030204" pitchFamily="34" charset="0"/>
              </a:rPr>
              <a:t>Relay chain</a:t>
            </a:r>
            <a:endParaRPr lang="zh-CN" altLang="en-US" sz="1600" dirty="0">
              <a:solidFill>
                <a:schemeClr val="tx1"/>
              </a:solidFill>
            </a:endParaRPr>
          </a:p>
        </p:txBody>
      </p:sp>
      <p:sp>
        <p:nvSpPr>
          <p:cNvPr id="63" name="椭圆 62">
            <a:extLst>
              <a:ext uri="{FF2B5EF4-FFF2-40B4-BE49-F238E27FC236}">
                <a16:creationId xmlns:a16="http://schemas.microsoft.com/office/drawing/2014/main" id="{061C1639-1D5E-412D-A8EA-66CB8E6B0CF6}"/>
              </a:ext>
            </a:extLst>
          </p:cNvPr>
          <p:cNvSpPr/>
          <p:nvPr/>
        </p:nvSpPr>
        <p:spPr>
          <a:xfrm>
            <a:off x="8577265" y="4619639"/>
            <a:ext cx="861071" cy="784697"/>
          </a:xfrm>
          <a:prstGeom prst="ellipse">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rPr>
              <a:t>Parallel</a:t>
            </a:r>
          </a:p>
          <a:p>
            <a:pPr algn="ctr"/>
            <a:r>
              <a:rPr lang="en-US" altLang="zh-CN" sz="1000" b="1" dirty="0">
                <a:solidFill>
                  <a:schemeClr val="bg1"/>
                </a:solidFill>
              </a:rPr>
              <a:t> Chain</a:t>
            </a:r>
            <a:endParaRPr lang="zh-CN" altLang="en-US" sz="1000" b="1" dirty="0">
              <a:solidFill>
                <a:schemeClr val="bg1"/>
              </a:solidFill>
            </a:endParaRPr>
          </a:p>
        </p:txBody>
      </p:sp>
      <p:sp>
        <p:nvSpPr>
          <p:cNvPr id="65" name="椭圆 64">
            <a:extLst>
              <a:ext uri="{FF2B5EF4-FFF2-40B4-BE49-F238E27FC236}">
                <a16:creationId xmlns:a16="http://schemas.microsoft.com/office/drawing/2014/main" id="{79B4609A-6E25-4837-B270-8EBC7A1B7D3D}"/>
              </a:ext>
            </a:extLst>
          </p:cNvPr>
          <p:cNvSpPr/>
          <p:nvPr/>
        </p:nvSpPr>
        <p:spPr>
          <a:xfrm>
            <a:off x="7857657" y="5926743"/>
            <a:ext cx="861071" cy="784697"/>
          </a:xfrm>
          <a:prstGeom prst="ellipse">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rPr>
              <a:t>Parallel</a:t>
            </a:r>
          </a:p>
          <a:p>
            <a:pPr algn="ctr"/>
            <a:r>
              <a:rPr lang="en-US" altLang="zh-CN" sz="1000" b="1" dirty="0">
                <a:solidFill>
                  <a:schemeClr val="bg1"/>
                </a:solidFill>
              </a:rPr>
              <a:t> Chain</a:t>
            </a:r>
            <a:endParaRPr lang="zh-CN" altLang="en-US" sz="1000" b="1" dirty="0">
              <a:solidFill>
                <a:schemeClr val="bg1"/>
              </a:solidFill>
            </a:endParaRPr>
          </a:p>
        </p:txBody>
      </p:sp>
      <p:sp>
        <p:nvSpPr>
          <p:cNvPr id="67" name="椭圆 66">
            <a:extLst>
              <a:ext uri="{FF2B5EF4-FFF2-40B4-BE49-F238E27FC236}">
                <a16:creationId xmlns:a16="http://schemas.microsoft.com/office/drawing/2014/main" id="{85BFDF5F-928B-4BA9-9683-5B422D684713}"/>
              </a:ext>
            </a:extLst>
          </p:cNvPr>
          <p:cNvSpPr/>
          <p:nvPr/>
        </p:nvSpPr>
        <p:spPr>
          <a:xfrm>
            <a:off x="9170664" y="5926743"/>
            <a:ext cx="861071" cy="784697"/>
          </a:xfrm>
          <a:prstGeom prst="ellipse">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rPr>
              <a:t>Parallel</a:t>
            </a:r>
          </a:p>
          <a:p>
            <a:pPr algn="ctr"/>
            <a:r>
              <a:rPr lang="en-US" altLang="zh-CN" sz="1000" b="1" dirty="0">
                <a:solidFill>
                  <a:schemeClr val="bg1"/>
                </a:solidFill>
              </a:rPr>
              <a:t> Chain</a:t>
            </a:r>
            <a:endParaRPr lang="zh-CN" altLang="en-US" sz="1000" b="1" dirty="0">
              <a:solidFill>
                <a:schemeClr val="bg1"/>
              </a:solidFill>
            </a:endParaRPr>
          </a:p>
        </p:txBody>
      </p:sp>
      <p:sp>
        <p:nvSpPr>
          <p:cNvPr id="69" name="箭头: 左右 68">
            <a:extLst>
              <a:ext uri="{FF2B5EF4-FFF2-40B4-BE49-F238E27FC236}">
                <a16:creationId xmlns:a16="http://schemas.microsoft.com/office/drawing/2014/main" id="{18C6963A-9C31-4E12-94AB-B9E3D87275E2}"/>
              </a:ext>
            </a:extLst>
          </p:cNvPr>
          <p:cNvSpPr/>
          <p:nvPr/>
        </p:nvSpPr>
        <p:spPr>
          <a:xfrm>
            <a:off x="7596850" y="5536608"/>
            <a:ext cx="592436" cy="223133"/>
          </a:xfrm>
          <a:prstGeom prst="leftRigh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左右 70">
            <a:extLst>
              <a:ext uri="{FF2B5EF4-FFF2-40B4-BE49-F238E27FC236}">
                <a16:creationId xmlns:a16="http://schemas.microsoft.com/office/drawing/2014/main" id="{F5DD02D5-77D4-4248-9408-E30700C81462}"/>
              </a:ext>
            </a:extLst>
          </p:cNvPr>
          <p:cNvSpPr/>
          <p:nvPr/>
        </p:nvSpPr>
        <p:spPr>
          <a:xfrm>
            <a:off x="9807829" y="5553973"/>
            <a:ext cx="592436" cy="223133"/>
          </a:xfrm>
          <a:prstGeom prst="leftRigh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箭头: 左右 72">
            <a:extLst>
              <a:ext uri="{FF2B5EF4-FFF2-40B4-BE49-F238E27FC236}">
                <a16:creationId xmlns:a16="http://schemas.microsoft.com/office/drawing/2014/main" id="{9C88F613-BFAC-4B50-AB92-8E541D01F8C1}"/>
              </a:ext>
            </a:extLst>
          </p:cNvPr>
          <p:cNvSpPr/>
          <p:nvPr/>
        </p:nvSpPr>
        <p:spPr>
          <a:xfrm rot="5400000">
            <a:off x="6750955" y="6001663"/>
            <a:ext cx="389290" cy="205789"/>
          </a:xfrm>
          <a:prstGeom prst="leftRigh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箭头: 左右 74">
            <a:extLst>
              <a:ext uri="{FF2B5EF4-FFF2-40B4-BE49-F238E27FC236}">
                <a16:creationId xmlns:a16="http://schemas.microsoft.com/office/drawing/2014/main" id="{9E9A5D1E-4EEA-4DCB-B25B-6441E0BBA8B2}"/>
              </a:ext>
            </a:extLst>
          </p:cNvPr>
          <p:cNvSpPr/>
          <p:nvPr/>
        </p:nvSpPr>
        <p:spPr>
          <a:xfrm rot="5400000">
            <a:off x="10827657" y="6001663"/>
            <a:ext cx="389290" cy="205789"/>
          </a:xfrm>
          <a:prstGeom prst="leftRightArrow">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9E2B9D39-76F9-492D-B019-51BB3468EA83}"/>
              </a:ext>
            </a:extLst>
          </p:cNvPr>
          <p:cNvSpPr/>
          <p:nvPr/>
        </p:nvSpPr>
        <p:spPr>
          <a:xfrm>
            <a:off x="6520153" y="6295572"/>
            <a:ext cx="850893" cy="398857"/>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Client A</a:t>
            </a:r>
            <a:endParaRPr lang="zh-CN" altLang="en-US" sz="1400" b="1" dirty="0">
              <a:solidFill>
                <a:schemeClr val="bg1"/>
              </a:solidFill>
            </a:endParaRPr>
          </a:p>
        </p:txBody>
      </p:sp>
      <p:sp>
        <p:nvSpPr>
          <p:cNvPr id="79" name="矩形 78">
            <a:extLst>
              <a:ext uri="{FF2B5EF4-FFF2-40B4-BE49-F238E27FC236}">
                <a16:creationId xmlns:a16="http://schemas.microsoft.com/office/drawing/2014/main" id="{81B4B93D-2179-4AAA-B877-E419B3761AC9}"/>
              </a:ext>
            </a:extLst>
          </p:cNvPr>
          <p:cNvSpPr/>
          <p:nvPr/>
        </p:nvSpPr>
        <p:spPr>
          <a:xfrm>
            <a:off x="10622166" y="6295572"/>
            <a:ext cx="850893" cy="398857"/>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Client B</a:t>
            </a:r>
            <a:endParaRPr lang="zh-CN" altLang="en-US" sz="1400" b="1" dirty="0">
              <a:solidFill>
                <a:schemeClr val="bg1"/>
              </a:solidFill>
            </a:endParaRPr>
          </a:p>
        </p:txBody>
      </p:sp>
      <p:sp>
        <p:nvSpPr>
          <p:cNvPr id="51" name="矩形 50">
            <a:extLst>
              <a:ext uri="{FF2B5EF4-FFF2-40B4-BE49-F238E27FC236}">
                <a16:creationId xmlns:a16="http://schemas.microsoft.com/office/drawing/2014/main" id="{C0116C65-3B2E-4B38-9409-CC7E03DB209D}"/>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r>
              <a:rPr lang="en-US" altLang="zh-CN"/>
              <a:t>INTERNAL</a:t>
            </a:r>
            <a:endParaRPr lang="zh-CN" altLang="en-US"/>
          </a:p>
        </p:txBody>
      </p:sp>
    </p:spTree>
    <p:extLst>
      <p:ext uri="{BB962C8B-B14F-4D97-AF65-F5344CB8AC3E}">
        <p14:creationId xmlns:p14="http://schemas.microsoft.com/office/powerpoint/2010/main" val="2097214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8EA8C5-837F-45CA-9986-55D7AF371EFB}"/>
              </a:ext>
            </a:extLst>
          </p:cNvPr>
          <p:cNvSpPr txBox="1"/>
          <p:nvPr/>
        </p:nvSpPr>
        <p:spPr>
          <a:xfrm>
            <a:off x="351693" y="239151"/>
            <a:ext cx="8525022" cy="400110"/>
          </a:xfrm>
          <a:prstGeom prst="rect">
            <a:avLst/>
          </a:prstGeom>
          <a:noFill/>
        </p:spPr>
        <p:txBody>
          <a:bodyPr wrap="square" rtlCol="0">
            <a:spAutoFit/>
          </a:bodyPr>
          <a:lstStyle/>
          <a:p>
            <a:r>
              <a:rPr lang="en-US" altLang="zh-CN" sz="2000" b="1" dirty="0"/>
              <a:t>Technical Architecture </a:t>
            </a:r>
            <a:endParaRPr lang="zh-CN" altLang="en-US" sz="2000" b="1" dirty="0"/>
          </a:p>
        </p:txBody>
      </p:sp>
      <p:sp>
        <p:nvSpPr>
          <p:cNvPr id="8" name="矩形 7">
            <a:extLst>
              <a:ext uri="{FF2B5EF4-FFF2-40B4-BE49-F238E27FC236}">
                <a16:creationId xmlns:a16="http://schemas.microsoft.com/office/drawing/2014/main" id="{CD72B46B-177A-4B02-8371-7AA2346BFCDA}"/>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166647FF-C2C0-42BF-832B-E5AB7C74878D}"/>
              </a:ext>
            </a:extLst>
          </p:cNvPr>
          <p:cNvSpPr/>
          <p:nvPr/>
        </p:nvSpPr>
        <p:spPr>
          <a:xfrm>
            <a:off x="4542971" y="1233712"/>
            <a:ext cx="2757714" cy="362858"/>
          </a:xfrm>
          <a:prstGeom prst="roundRect">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WEB/APP/External app</a:t>
            </a:r>
            <a:endParaRPr lang="zh-CN" altLang="en-US" sz="1600" b="1" dirty="0">
              <a:solidFill>
                <a:schemeClr val="tx1"/>
              </a:solidFill>
            </a:endParaRPr>
          </a:p>
        </p:txBody>
      </p:sp>
      <p:sp>
        <p:nvSpPr>
          <p:cNvPr id="12" name="矩形: 圆角 11">
            <a:extLst>
              <a:ext uri="{FF2B5EF4-FFF2-40B4-BE49-F238E27FC236}">
                <a16:creationId xmlns:a16="http://schemas.microsoft.com/office/drawing/2014/main" id="{87D3FF57-FE2C-4910-B6CD-39A8404608D4}"/>
              </a:ext>
            </a:extLst>
          </p:cNvPr>
          <p:cNvSpPr/>
          <p:nvPr/>
        </p:nvSpPr>
        <p:spPr>
          <a:xfrm>
            <a:off x="5558968" y="1820907"/>
            <a:ext cx="725715" cy="362858"/>
          </a:xfrm>
          <a:prstGeom prst="roundRect">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F5</a:t>
            </a:r>
            <a:endParaRPr lang="zh-CN" altLang="en-US" sz="1600" b="1" dirty="0">
              <a:solidFill>
                <a:schemeClr val="tx1"/>
              </a:solidFill>
            </a:endParaRPr>
          </a:p>
        </p:txBody>
      </p:sp>
      <p:sp>
        <p:nvSpPr>
          <p:cNvPr id="16" name="矩形: 圆角 15">
            <a:extLst>
              <a:ext uri="{FF2B5EF4-FFF2-40B4-BE49-F238E27FC236}">
                <a16:creationId xmlns:a16="http://schemas.microsoft.com/office/drawing/2014/main" id="{A5C74EB7-C25E-455C-A626-B28CEB696C59}"/>
              </a:ext>
            </a:extLst>
          </p:cNvPr>
          <p:cNvSpPr/>
          <p:nvPr/>
        </p:nvSpPr>
        <p:spPr>
          <a:xfrm>
            <a:off x="1139371" y="3026221"/>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WEB Gateway</a:t>
            </a:r>
            <a:endParaRPr lang="zh-CN" altLang="en-US" sz="1600" b="1" dirty="0"/>
          </a:p>
        </p:txBody>
      </p:sp>
      <p:sp>
        <p:nvSpPr>
          <p:cNvPr id="18" name="矩形: 圆角 17">
            <a:extLst>
              <a:ext uri="{FF2B5EF4-FFF2-40B4-BE49-F238E27FC236}">
                <a16:creationId xmlns:a16="http://schemas.microsoft.com/office/drawing/2014/main" id="{9503CBA2-F909-4B12-A2BF-FF58E3515AEB}"/>
              </a:ext>
            </a:extLst>
          </p:cNvPr>
          <p:cNvSpPr/>
          <p:nvPr/>
        </p:nvSpPr>
        <p:spPr>
          <a:xfrm>
            <a:off x="9013376" y="3018964"/>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API Gateway</a:t>
            </a:r>
            <a:endParaRPr lang="zh-CN" altLang="en-US" sz="1600" b="1" dirty="0"/>
          </a:p>
        </p:txBody>
      </p:sp>
      <p:sp>
        <p:nvSpPr>
          <p:cNvPr id="20" name="矩形: 圆角 19">
            <a:extLst>
              <a:ext uri="{FF2B5EF4-FFF2-40B4-BE49-F238E27FC236}">
                <a16:creationId xmlns:a16="http://schemas.microsoft.com/office/drawing/2014/main" id="{15C99A93-5D48-4EAB-BF7D-9F24BF5B6B70}"/>
              </a:ext>
            </a:extLst>
          </p:cNvPr>
          <p:cNvSpPr/>
          <p:nvPr/>
        </p:nvSpPr>
        <p:spPr>
          <a:xfrm>
            <a:off x="1139371" y="4154713"/>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Schedule Job</a:t>
            </a:r>
            <a:endParaRPr lang="zh-CN" altLang="en-US" sz="1600" b="1" dirty="0"/>
          </a:p>
        </p:txBody>
      </p:sp>
      <p:sp>
        <p:nvSpPr>
          <p:cNvPr id="22" name="矩形: 圆角 21">
            <a:extLst>
              <a:ext uri="{FF2B5EF4-FFF2-40B4-BE49-F238E27FC236}">
                <a16:creationId xmlns:a16="http://schemas.microsoft.com/office/drawing/2014/main" id="{B051A4C6-385C-4F5C-9098-5D47D735E889}"/>
              </a:ext>
            </a:extLst>
          </p:cNvPr>
          <p:cNvSpPr/>
          <p:nvPr/>
        </p:nvSpPr>
        <p:spPr>
          <a:xfrm>
            <a:off x="1139371" y="4763678"/>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Certificate Authority</a:t>
            </a:r>
            <a:endParaRPr lang="zh-CN" altLang="en-US" sz="1600" b="1" dirty="0"/>
          </a:p>
        </p:txBody>
      </p:sp>
      <p:sp>
        <p:nvSpPr>
          <p:cNvPr id="24" name="矩形: 圆角 23">
            <a:extLst>
              <a:ext uri="{FF2B5EF4-FFF2-40B4-BE49-F238E27FC236}">
                <a16:creationId xmlns:a16="http://schemas.microsoft.com/office/drawing/2014/main" id="{31BBF8F2-887D-4265-9C73-E54B9963B339}"/>
              </a:ext>
            </a:extLst>
          </p:cNvPr>
          <p:cNvSpPr/>
          <p:nvPr/>
        </p:nvSpPr>
        <p:spPr>
          <a:xfrm>
            <a:off x="1139371" y="5372643"/>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SMS Service</a:t>
            </a:r>
            <a:endParaRPr lang="zh-CN" altLang="en-US" sz="1600" b="1" dirty="0"/>
          </a:p>
        </p:txBody>
      </p:sp>
      <p:sp>
        <p:nvSpPr>
          <p:cNvPr id="26" name="矩形: 圆角 25">
            <a:extLst>
              <a:ext uri="{FF2B5EF4-FFF2-40B4-BE49-F238E27FC236}">
                <a16:creationId xmlns:a16="http://schemas.microsoft.com/office/drawing/2014/main" id="{9181A224-A542-434F-8168-1E39876AD295}"/>
              </a:ext>
            </a:extLst>
          </p:cNvPr>
          <p:cNvSpPr/>
          <p:nvPr/>
        </p:nvSpPr>
        <p:spPr>
          <a:xfrm>
            <a:off x="1139371" y="5981608"/>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Blockchain</a:t>
            </a:r>
            <a:endParaRPr lang="zh-CN" altLang="en-US" sz="1600" b="1" dirty="0"/>
          </a:p>
        </p:txBody>
      </p:sp>
      <p:sp>
        <p:nvSpPr>
          <p:cNvPr id="28" name="矩形: 圆角 27">
            <a:extLst>
              <a:ext uri="{FF2B5EF4-FFF2-40B4-BE49-F238E27FC236}">
                <a16:creationId xmlns:a16="http://schemas.microsoft.com/office/drawing/2014/main" id="{185463A0-3C9C-4E33-A6A2-7DD31B46C9A8}"/>
              </a:ext>
            </a:extLst>
          </p:cNvPr>
          <p:cNvSpPr/>
          <p:nvPr/>
        </p:nvSpPr>
        <p:spPr>
          <a:xfrm>
            <a:off x="9013372" y="4154713"/>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Service Registry</a:t>
            </a:r>
            <a:endParaRPr lang="zh-CN" altLang="en-US" sz="1600" b="1" dirty="0"/>
          </a:p>
        </p:txBody>
      </p:sp>
      <p:sp>
        <p:nvSpPr>
          <p:cNvPr id="30" name="矩形: 圆角 29">
            <a:extLst>
              <a:ext uri="{FF2B5EF4-FFF2-40B4-BE49-F238E27FC236}">
                <a16:creationId xmlns:a16="http://schemas.microsoft.com/office/drawing/2014/main" id="{E07CBA4B-F899-4F3D-BD02-19678C58AB84}"/>
              </a:ext>
            </a:extLst>
          </p:cNvPr>
          <p:cNvSpPr/>
          <p:nvPr/>
        </p:nvSpPr>
        <p:spPr>
          <a:xfrm>
            <a:off x="9013372" y="4763678"/>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t>Ocss</a:t>
            </a:r>
            <a:r>
              <a:rPr lang="en-US" altLang="zh-CN" sz="1600" b="1" dirty="0"/>
              <a:t>-cat</a:t>
            </a:r>
            <a:endParaRPr lang="zh-CN" altLang="en-US" sz="1600" b="1" dirty="0"/>
          </a:p>
        </p:txBody>
      </p:sp>
      <p:sp>
        <p:nvSpPr>
          <p:cNvPr id="32" name="矩形: 圆角 31">
            <a:extLst>
              <a:ext uri="{FF2B5EF4-FFF2-40B4-BE49-F238E27FC236}">
                <a16:creationId xmlns:a16="http://schemas.microsoft.com/office/drawing/2014/main" id="{B414584D-AB74-4F4A-A603-3A422FB4B836}"/>
              </a:ext>
            </a:extLst>
          </p:cNvPr>
          <p:cNvSpPr/>
          <p:nvPr/>
        </p:nvSpPr>
        <p:spPr>
          <a:xfrm>
            <a:off x="9013372" y="5372643"/>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t>Hystrix</a:t>
            </a:r>
            <a:endParaRPr lang="zh-CN" altLang="en-US" sz="1600" b="1" dirty="0"/>
          </a:p>
        </p:txBody>
      </p:sp>
      <p:sp>
        <p:nvSpPr>
          <p:cNvPr id="34" name="矩形: 圆角 33">
            <a:extLst>
              <a:ext uri="{FF2B5EF4-FFF2-40B4-BE49-F238E27FC236}">
                <a16:creationId xmlns:a16="http://schemas.microsoft.com/office/drawing/2014/main" id="{888A92F9-B869-497A-94A7-ADE9342E495D}"/>
              </a:ext>
            </a:extLst>
          </p:cNvPr>
          <p:cNvSpPr/>
          <p:nvPr/>
        </p:nvSpPr>
        <p:spPr>
          <a:xfrm>
            <a:off x="9013372" y="5981608"/>
            <a:ext cx="2256972" cy="29754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a:t>
            </a:r>
            <a:endParaRPr lang="zh-CN" altLang="en-US" sz="1600" b="1" dirty="0"/>
          </a:p>
        </p:txBody>
      </p:sp>
      <p:sp>
        <p:nvSpPr>
          <p:cNvPr id="42" name="矩形: 圆角 41">
            <a:extLst>
              <a:ext uri="{FF2B5EF4-FFF2-40B4-BE49-F238E27FC236}">
                <a16:creationId xmlns:a16="http://schemas.microsoft.com/office/drawing/2014/main" id="{FE92C406-B9A4-42BD-A756-4E1A4DF453FD}"/>
              </a:ext>
            </a:extLst>
          </p:cNvPr>
          <p:cNvSpPr/>
          <p:nvPr/>
        </p:nvSpPr>
        <p:spPr>
          <a:xfrm>
            <a:off x="4013199" y="5916294"/>
            <a:ext cx="928913" cy="362858"/>
          </a:xfrm>
          <a:prstGeom prst="round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ysClr val="windowText" lastClr="000000"/>
                </a:solidFill>
              </a:rPr>
              <a:t>MySQL</a:t>
            </a:r>
            <a:endParaRPr lang="zh-CN" altLang="en-US" sz="1600" b="1" dirty="0">
              <a:solidFill>
                <a:sysClr val="windowText" lastClr="000000"/>
              </a:solidFill>
            </a:endParaRPr>
          </a:p>
        </p:txBody>
      </p:sp>
      <p:sp>
        <p:nvSpPr>
          <p:cNvPr id="44" name="矩形: 圆角 43">
            <a:extLst>
              <a:ext uri="{FF2B5EF4-FFF2-40B4-BE49-F238E27FC236}">
                <a16:creationId xmlns:a16="http://schemas.microsoft.com/office/drawing/2014/main" id="{FA49D500-206B-437C-BB09-968B7627562D}"/>
              </a:ext>
            </a:extLst>
          </p:cNvPr>
          <p:cNvSpPr/>
          <p:nvPr/>
        </p:nvSpPr>
        <p:spPr>
          <a:xfrm>
            <a:off x="7409548" y="5916294"/>
            <a:ext cx="928913" cy="362858"/>
          </a:xfrm>
          <a:prstGeom prst="round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ysClr val="windowText" lastClr="000000"/>
                </a:solidFill>
              </a:rPr>
              <a:t>NAS</a:t>
            </a:r>
            <a:endParaRPr lang="zh-CN" altLang="en-US" sz="1600" b="1" dirty="0">
              <a:solidFill>
                <a:sysClr val="windowText" lastClr="000000"/>
              </a:solidFill>
            </a:endParaRPr>
          </a:p>
        </p:txBody>
      </p:sp>
      <p:sp>
        <p:nvSpPr>
          <p:cNvPr id="46" name="矩形: 圆角 45">
            <a:extLst>
              <a:ext uri="{FF2B5EF4-FFF2-40B4-BE49-F238E27FC236}">
                <a16:creationId xmlns:a16="http://schemas.microsoft.com/office/drawing/2014/main" id="{2D09C367-CB49-4360-B49A-2BBF3BEC4D93}"/>
              </a:ext>
            </a:extLst>
          </p:cNvPr>
          <p:cNvSpPr/>
          <p:nvPr/>
        </p:nvSpPr>
        <p:spPr>
          <a:xfrm>
            <a:off x="6291944" y="5916294"/>
            <a:ext cx="928913" cy="362858"/>
          </a:xfrm>
          <a:prstGeom prst="round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ysClr val="windowText" lastClr="000000"/>
                </a:solidFill>
              </a:rPr>
              <a:t>IOBS</a:t>
            </a:r>
            <a:endParaRPr lang="zh-CN" altLang="en-US" sz="1600" b="1" dirty="0">
              <a:solidFill>
                <a:sysClr val="windowText" lastClr="000000"/>
              </a:solidFill>
            </a:endParaRPr>
          </a:p>
        </p:txBody>
      </p:sp>
      <p:sp>
        <p:nvSpPr>
          <p:cNvPr id="48" name="矩形: 圆角 47">
            <a:extLst>
              <a:ext uri="{FF2B5EF4-FFF2-40B4-BE49-F238E27FC236}">
                <a16:creationId xmlns:a16="http://schemas.microsoft.com/office/drawing/2014/main" id="{AFEBC852-0309-408A-8CED-12E2AFE3884F}"/>
              </a:ext>
            </a:extLst>
          </p:cNvPr>
          <p:cNvSpPr/>
          <p:nvPr/>
        </p:nvSpPr>
        <p:spPr>
          <a:xfrm>
            <a:off x="5145314" y="5916294"/>
            <a:ext cx="928913" cy="362858"/>
          </a:xfrm>
          <a:prstGeom prst="round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ysClr val="windowText" lastClr="000000"/>
                </a:solidFill>
              </a:rPr>
              <a:t>REDIS</a:t>
            </a:r>
            <a:endParaRPr lang="zh-CN" altLang="en-US" sz="1600" b="1" dirty="0">
              <a:solidFill>
                <a:sysClr val="windowText" lastClr="000000"/>
              </a:solidFill>
            </a:endParaRPr>
          </a:p>
        </p:txBody>
      </p:sp>
      <p:sp>
        <p:nvSpPr>
          <p:cNvPr id="50" name="矩形 49">
            <a:extLst>
              <a:ext uri="{FF2B5EF4-FFF2-40B4-BE49-F238E27FC236}">
                <a16:creationId xmlns:a16="http://schemas.microsoft.com/office/drawing/2014/main" id="{B5726C8E-89D0-4BAA-A21C-838D680463EC}"/>
              </a:ext>
            </a:extLst>
          </p:cNvPr>
          <p:cNvSpPr/>
          <p:nvPr/>
        </p:nvSpPr>
        <p:spPr>
          <a:xfrm>
            <a:off x="988189" y="3955144"/>
            <a:ext cx="2538783" cy="251822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7AF17E86-114E-494A-8027-17F2430335C5}"/>
              </a:ext>
            </a:extLst>
          </p:cNvPr>
          <p:cNvSpPr/>
          <p:nvPr/>
        </p:nvSpPr>
        <p:spPr>
          <a:xfrm>
            <a:off x="8860977" y="3955144"/>
            <a:ext cx="2538783" cy="251822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a:extLst>
              <a:ext uri="{FF2B5EF4-FFF2-40B4-BE49-F238E27FC236}">
                <a16:creationId xmlns:a16="http://schemas.microsoft.com/office/drawing/2014/main" id="{357F1671-7C26-4612-9A2C-165E5433E9F6}"/>
              </a:ext>
            </a:extLst>
          </p:cNvPr>
          <p:cNvGrpSpPr/>
          <p:nvPr/>
        </p:nvGrpSpPr>
        <p:grpSpPr>
          <a:xfrm>
            <a:off x="3947889" y="3945343"/>
            <a:ext cx="4463142" cy="1361981"/>
            <a:chOff x="4034973" y="3452500"/>
            <a:chExt cx="4463142" cy="1361981"/>
          </a:xfrm>
        </p:grpSpPr>
        <p:sp>
          <p:nvSpPr>
            <p:cNvPr id="36" name="矩形: 圆角 35">
              <a:extLst>
                <a:ext uri="{FF2B5EF4-FFF2-40B4-BE49-F238E27FC236}">
                  <a16:creationId xmlns:a16="http://schemas.microsoft.com/office/drawing/2014/main" id="{1D8374A3-4001-4AB3-BB9C-CEFE805D2955}"/>
                </a:ext>
              </a:extLst>
            </p:cNvPr>
            <p:cNvSpPr/>
            <p:nvPr/>
          </p:nvSpPr>
          <p:spPr>
            <a:xfrm>
              <a:off x="5709564" y="3643085"/>
              <a:ext cx="1063170" cy="297544"/>
            </a:xfrm>
            <a:prstGeom prst="round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Service B</a:t>
              </a:r>
              <a:endParaRPr lang="zh-CN" altLang="en-US" sz="1600" b="1" dirty="0"/>
            </a:p>
          </p:txBody>
        </p:sp>
        <p:sp>
          <p:nvSpPr>
            <p:cNvPr id="38" name="矩形: 圆角 37">
              <a:extLst>
                <a:ext uri="{FF2B5EF4-FFF2-40B4-BE49-F238E27FC236}">
                  <a16:creationId xmlns:a16="http://schemas.microsoft.com/office/drawing/2014/main" id="{156A1969-AEF0-414D-8018-76B086271AD0}"/>
                </a:ext>
              </a:extLst>
            </p:cNvPr>
            <p:cNvSpPr/>
            <p:nvPr/>
          </p:nvSpPr>
          <p:spPr>
            <a:xfrm>
              <a:off x="4252675" y="4368165"/>
              <a:ext cx="1168407" cy="297544"/>
            </a:xfrm>
            <a:prstGeom prst="round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Service A</a:t>
              </a:r>
              <a:endParaRPr lang="zh-CN" altLang="en-US" sz="1600" b="1" dirty="0"/>
            </a:p>
          </p:txBody>
        </p:sp>
        <p:sp>
          <p:nvSpPr>
            <p:cNvPr id="40" name="矩形: 圆角 39">
              <a:extLst>
                <a:ext uri="{FF2B5EF4-FFF2-40B4-BE49-F238E27FC236}">
                  <a16:creationId xmlns:a16="http://schemas.microsoft.com/office/drawing/2014/main" id="{CB41EDA4-ABA5-4962-A945-DAB77A5C7F79}"/>
                </a:ext>
              </a:extLst>
            </p:cNvPr>
            <p:cNvSpPr/>
            <p:nvPr/>
          </p:nvSpPr>
          <p:spPr>
            <a:xfrm>
              <a:off x="7184568" y="4368165"/>
              <a:ext cx="1168408" cy="297544"/>
            </a:xfrm>
            <a:prstGeom prst="round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Service C</a:t>
              </a:r>
              <a:endParaRPr lang="zh-CN" altLang="en-US" sz="1600" b="1" dirty="0"/>
            </a:p>
          </p:txBody>
        </p:sp>
        <p:sp>
          <p:nvSpPr>
            <p:cNvPr id="54" name="矩形 53">
              <a:extLst>
                <a:ext uri="{FF2B5EF4-FFF2-40B4-BE49-F238E27FC236}">
                  <a16:creationId xmlns:a16="http://schemas.microsoft.com/office/drawing/2014/main" id="{4EFF4DCA-1A6F-4B9F-A4FF-60E670CD9640}"/>
                </a:ext>
              </a:extLst>
            </p:cNvPr>
            <p:cNvSpPr/>
            <p:nvPr/>
          </p:nvSpPr>
          <p:spPr>
            <a:xfrm>
              <a:off x="4034973" y="3452500"/>
              <a:ext cx="4463142" cy="136198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8" name="连接符: 曲线 57">
              <a:extLst>
                <a:ext uri="{FF2B5EF4-FFF2-40B4-BE49-F238E27FC236}">
                  <a16:creationId xmlns:a16="http://schemas.microsoft.com/office/drawing/2014/main" id="{FED9A800-0E5C-4F7E-821E-70FB15084F77}"/>
                </a:ext>
              </a:extLst>
            </p:cNvPr>
            <p:cNvCxnSpPr>
              <a:cxnSpLocks/>
              <a:stCxn id="38" idx="0"/>
              <a:endCxn id="36" idx="1"/>
            </p:cNvCxnSpPr>
            <p:nvPr/>
          </p:nvCxnSpPr>
          <p:spPr>
            <a:xfrm rot="5400000" flipH="1" flipV="1">
              <a:off x="4985067" y="3643669"/>
              <a:ext cx="576308" cy="872685"/>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5AA4B2A9-3F9D-4B23-9071-6B139E227822}"/>
                </a:ext>
              </a:extLst>
            </p:cNvPr>
            <p:cNvCxnSpPr>
              <a:cxnSpLocks/>
              <a:stCxn id="36" idx="3"/>
              <a:endCxn id="40" idx="0"/>
            </p:cNvCxnSpPr>
            <p:nvPr/>
          </p:nvCxnSpPr>
          <p:spPr>
            <a:xfrm>
              <a:off x="6772734" y="3791857"/>
              <a:ext cx="996038" cy="576308"/>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80C30E35-88E2-4C83-955A-270E9B4A731D}"/>
                </a:ext>
              </a:extLst>
            </p:cNvPr>
            <p:cNvCxnSpPr>
              <a:cxnSpLocks/>
              <a:stCxn id="38" idx="3"/>
              <a:endCxn id="40" idx="1"/>
            </p:cNvCxnSpPr>
            <p:nvPr/>
          </p:nvCxnSpPr>
          <p:spPr>
            <a:xfrm>
              <a:off x="5421082" y="4516937"/>
              <a:ext cx="176348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8" name="矩形 67">
            <a:extLst>
              <a:ext uri="{FF2B5EF4-FFF2-40B4-BE49-F238E27FC236}">
                <a16:creationId xmlns:a16="http://schemas.microsoft.com/office/drawing/2014/main" id="{B85E3622-E96D-4BEC-8783-580ECF5F851F}"/>
              </a:ext>
            </a:extLst>
          </p:cNvPr>
          <p:cNvSpPr/>
          <p:nvPr/>
        </p:nvSpPr>
        <p:spPr>
          <a:xfrm>
            <a:off x="3947889" y="5734860"/>
            <a:ext cx="4463142" cy="73851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7E4EB42A-28CD-49FC-972C-F03675FEE25B}"/>
              </a:ext>
            </a:extLst>
          </p:cNvPr>
          <p:cNvSpPr txBox="1"/>
          <p:nvPr/>
        </p:nvSpPr>
        <p:spPr>
          <a:xfrm>
            <a:off x="4013199" y="5372643"/>
            <a:ext cx="2672451" cy="338554"/>
          </a:xfrm>
          <a:prstGeom prst="rect">
            <a:avLst/>
          </a:prstGeom>
          <a:noFill/>
        </p:spPr>
        <p:txBody>
          <a:bodyPr wrap="square" rtlCol="0">
            <a:spAutoFit/>
          </a:bodyPr>
          <a:lstStyle/>
          <a:p>
            <a:r>
              <a:rPr lang="en-US" altLang="zh-CN" sz="1600" b="1" dirty="0"/>
              <a:t>Data Storage</a:t>
            </a:r>
            <a:endParaRPr lang="zh-CN" altLang="en-US" sz="1600" b="1" dirty="0"/>
          </a:p>
        </p:txBody>
      </p:sp>
      <p:sp>
        <p:nvSpPr>
          <p:cNvPr id="71" name="文本框 70">
            <a:extLst>
              <a:ext uri="{FF2B5EF4-FFF2-40B4-BE49-F238E27FC236}">
                <a16:creationId xmlns:a16="http://schemas.microsoft.com/office/drawing/2014/main" id="{A66A7B50-2BB0-412F-9239-023799CC71E0}"/>
              </a:ext>
            </a:extLst>
          </p:cNvPr>
          <p:cNvSpPr txBox="1"/>
          <p:nvPr/>
        </p:nvSpPr>
        <p:spPr>
          <a:xfrm>
            <a:off x="5286826" y="4491924"/>
            <a:ext cx="1763487" cy="523220"/>
          </a:xfrm>
          <a:prstGeom prst="rect">
            <a:avLst/>
          </a:prstGeom>
          <a:noFill/>
        </p:spPr>
        <p:txBody>
          <a:bodyPr wrap="square" rtlCol="0">
            <a:spAutoFit/>
          </a:bodyPr>
          <a:lstStyle/>
          <a:p>
            <a:pPr algn="ctr"/>
            <a:r>
              <a:rPr lang="en-US" altLang="zh-CN" sz="1400" b="1" dirty="0"/>
              <a:t>Back-end business system cluster</a:t>
            </a:r>
            <a:endParaRPr lang="zh-CN" altLang="en-US" sz="1400" b="1" dirty="0"/>
          </a:p>
        </p:txBody>
      </p:sp>
      <p:cxnSp>
        <p:nvCxnSpPr>
          <p:cNvPr id="73" name="直接箭头连接符 72">
            <a:extLst>
              <a:ext uri="{FF2B5EF4-FFF2-40B4-BE49-F238E27FC236}">
                <a16:creationId xmlns:a16="http://schemas.microsoft.com/office/drawing/2014/main" id="{69751CFE-8568-4092-AF7A-CA1B0CA874ED}"/>
              </a:ext>
            </a:extLst>
          </p:cNvPr>
          <p:cNvCxnSpPr>
            <a:cxnSpLocks/>
            <a:stCxn id="10" idx="2"/>
            <a:endCxn id="12" idx="0"/>
          </p:cNvCxnSpPr>
          <p:nvPr/>
        </p:nvCxnSpPr>
        <p:spPr>
          <a:xfrm flipH="1">
            <a:off x="5921826" y="1596570"/>
            <a:ext cx="2" cy="224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4040ABAF-F98E-4B49-BA0B-9E097BC27E30}"/>
              </a:ext>
            </a:extLst>
          </p:cNvPr>
          <p:cNvCxnSpPr>
            <a:cxnSpLocks/>
            <a:stCxn id="12" idx="2"/>
            <a:endCxn id="14" idx="0"/>
          </p:cNvCxnSpPr>
          <p:nvPr/>
        </p:nvCxnSpPr>
        <p:spPr>
          <a:xfrm>
            <a:off x="5921826" y="2183765"/>
            <a:ext cx="1" cy="230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78">
            <a:extLst>
              <a:ext uri="{FF2B5EF4-FFF2-40B4-BE49-F238E27FC236}">
                <a16:creationId xmlns:a16="http://schemas.microsoft.com/office/drawing/2014/main" id="{D00E316F-7642-4F33-BA51-1BF6278D74CF}"/>
              </a:ext>
            </a:extLst>
          </p:cNvPr>
          <p:cNvSpPr/>
          <p:nvPr/>
        </p:nvSpPr>
        <p:spPr>
          <a:xfrm>
            <a:off x="3690254" y="2285820"/>
            <a:ext cx="4463142" cy="136198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2" name="直接箭头连接符 81">
            <a:extLst>
              <a:ext uri="{FF2B5EF4-FFF2-40B4-BE49-F238E27FC236}">
                <a16:creationId xmlns:a16="http://schemas.microsoft.com/office/drawing/2014/main" id="{C809603E-C980-49B5-A730-40AC04E565AE}"/>
              </a:ext>
            </a:extLst>
          </p:cNvPr>
          <p:cNvCxnSpPr>
            <a:cxnSpLocks/>
            <a:stCxn id="14" idx="2"/>
            <a:endCxn id="81" idx="0"/>
          </p:cNvCxnSpPr>
          <p:nvPr/>
        </p:nvCxnSpPr>
        <p:spPr>
          <a:xfrm>
            <a:off x="5921827" y="2777585"/>
            <a:ext cx="5195" cy="25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2F7403F0-9B2F-4E34-B00B-1A8B44CDB61F}"/>
              </a:ext>
            </a:extLst>
          </p:cNvPr>
          <p:cNvGrpSpPr/>
          <p:nvPr/>
        </p:nvGrpSpPr>
        <p:grpSpPr>
          <a:xfrm>
            <a:off x="5226826" y="3031585"/>
            <a:ext cx="1329869" cy="508456"/>
            <a:chOff x="5386846" y="2828386"/>
            <a:chExt cx="1329869" cy="436104"/>
          </a:xfrm>
        </p:grpSpPr>
        <p:sp>
          <p:nvSpPr>
            <p:cNvPr id="81" name="矩形: 圆角 80">
              <a:extLst>
                <a:ext uri="{FF2B5EF4-FFF2-40B4-BE49-F238E27FC236}">
                  <a16:creationId xmlns:a16="http://schemas.microsoft.com/office/drawing/2014/main" id="{E3CAFE4D-ADCB-4843-BCDB-B3FD6852CD25}"/>
                </a:ext>
              </a:extLst>
            </p:cNvPr>
            <p:cNvSpPr/>
            <p:nvPr/>
          </p:nvSpPr>
          <p:spPr>
            <a:xfrm>
              <a:off x="5457368" y="2828386"/>
              <a:ext cx="1259347" cy="362858"/>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Nginx</a:t>
              </a:r>
              <a:endParaRPr lang="zh-CN" altLang="en-US" sz="1600" b="1" dirty="0"/>
            </a:p>
          </p:txBody>
        </p:sp>
        <p:sp>
          <p:nvSpPr>
            <p:cNvPr id="90" name="矩形: 圆角 89">
              <a:extLst>
                <a:ext uri="{FF2B5EF4-FFF2-40B4-BE49-F238E27FC236}">
                  <a16:creationId xmlns:a16="http://schemas.microsoft.com/office/drawing/2014/main" id="{10BA8FEE-D502-446E-8267-476DC3D6F9A3}"/>
                </a:ext>
              </a:extLst>
            </p:cNvPr>
            <p:cNvSpPr/>
            <p:nvPr/>
          </p:nvSpPr>
          <p:spPr>
            <a:xfrm>
              <a:off x="5426303" y="2860361"/>
              <a:ext cx="1259347" cy="362858"/>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Nginx</a:t>
              </a:r>
              <a:endParaRPr lang="zh-CN" altLang="en-US" sz="1600" b="1" dirty="0"/>
            </a:p>
          </p:txBody>
        </p:sp>
        <p:sp>
          <p:nvSpPr>
            <p:cNvPr id="92" name="矩形: 圆角 91">
              <a:extLst>
                <a:ext uri="{FF2B5EF4-FFF2-40B4-BE49-F238E27FC236}">
                  <a16:creationId xmlns:a16="http://schemas.microsoft.com/office/drawing/2014/main" id="{1CAC7144-387F-437C-84AA-9A4E511AE989}"/>
                </a:ext>
              </a:extLst>
            </p:cNvPr>
            <p:cNvSpPr/>
            <p:nvPr/>
          </p:nvSpPr>
          <p:spPr>
            <a:xfrm>
              <a:off x="5386846" y="2901632"/>
              <a:ext cx="1259347" cy="362858"/>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Static Resource</a:t>
              </a:r>
              <a:endParaRPr lang="zh-CN" altLang="en-US" sz="1200" b="1" dirty="0">
                <a:solidFill>
                  <a:schemeClr val="tx1"/>
                </a:solidFill>
              </a:endParaRPr>
            </a:p>
          </p:txBody>
        </p:sp>
      </p:grpSp>
      <p:cxnSp>
        <p:nvCxnSpPr>
          <p:cNvPr id="99" name="直接箭头连接符 98">
            <a:extLst>
              <a:ext uri="{FF2B5EF4-FFF2-40B4-BE49-F238E27FC236}">
                <a16:creationId xmlns:a16="http://schemas.microsoft.com/office/drawing/2014/main" id="{8AA4DF57-8531-4AF3-852B-B2CB9008A5B1}"/>
              </a:ext>
            </a:extLst>
          </p:cNvPr>
          <p:cNvCxnSpPr>
            <a:cxnSpLocks/>
            <a:stCxn id="50" idx="3"/>
            <a:endCxn id="54" idx="1"/>
          </p:cNvCxnSpPr>
          <p:nvPr/>
        </p:nvCxnSpPr>
        <p:spPr>
          <a:xfrm flipV="1">
            <a:off x="3526972" y="4626334"/>
            <a:ext cx="420917" cy="5879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03B463BF-2E97-46CB-9B1C-EB9092DE9A07}"/>
              </a:ext>
            </a:extLst>
          </p:cNvPr>
          <p:cNvCxnSpPr>
            <a:cxnSpLocks/>
            <a:stCxn id="54" idx="3"/>
            <a:endCxn id="52" idx="1"/>
          </p:cNvCxnSpPr>
          <p:nvPr/>
        </p:nvCxnSpPr>
        <p:spPr>
          <a:xfrm>
            <a:off x="8411031" y="4626334"/>
            <a:ext cx="449946" cy="5879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5C15A642-4A64-47AA-80B1-00BE1FB82306}"/>
              </a:ext>
            </a:extLst>
          </p:cNvPr>
          <p:cNvSpPr txBox="1"/>
          <p:nvPr/>
        </p:nvSpPr>
        <p:spPr>
          <a:xfrm>
            <a:off x="1915890" y="3560068"/>
            <a:ext cx="1763487" cy="461665"/>
          </a:xfrm>
          <a:prstGeom prst="rect">
            <a:avLst/>
          </a:prstGeom>
          <a:noFill/>
        </p:spPr>
        <p:txBody>
          <a:bodyPr wrap="square" rtlCol="0">
            <a:spAutoFit/>
          </a:bodyPr>
          <a:lstStyle/>
          <a:p>
            <a:pPr algn="ctr"/>
            <a:r>
              <a:rPr lang="en-US" altLang="zh-CN" sz="1200" b="1" dirty="0"/>
              <a:t>Common component cluster</a:t>
            </a:r>
            <a:endParaRPr lang="zh-CN" altLang="en-US" sz="1200" b="1" dirty="0"/>
          </a:p>
        </p:txBody>
      </p:sp>
      <p:sp>
        <p:nvSpPr>
          <p:cNvPr id="107" name="文本框 106">
            <a:extLst>
              <a:ext uri="{FF2B5EF4-FFF2-40B4-BE49-F238E27FC236}">
                <a16:creationId xmlns:a16="http://schemas.microsoft.com/office/drawing/2014/main" id="{5C0F0864-6257-432F-8195-DDDBA6EEB1C7}"/>
              </a:ext>
            </a:extLst>
          </p:cNvPr>
          <p:cNvSpPr txBox="1"/>
          <p:nvPr/>
        </p:nvSpPr>
        <p:spPr>
          <a:xfrm>
            <a:off x="8603342" y="3553171"/>
            <a:ext cx="1763487" cy="461665"/>
          </a:xfrm>
          <a:prstGeom prst="rect">
            <a:avLst/>
          </a:prstGeom>
          <a:noFill/>
        </p:spPr>
        <p:txBody>
          <a:bodyPr wrap="square" rtlCol="0">
            <a:spAutoFit/>
          </a:bodyPr>
          <a:lstStyle/>
          <a:p>
            <a:pPr algn="ctr"/>
            <a:r>
              <a:rPr lang="en-US" altLang="zh-CN" sz="1200" b="1" dirty="0"/>
              <a:t>Basic component cluster</a:t>
            </a:r>
            <a:endParaRPr lang="zh-CN" altLang="en-US" sz="1200" b="1" dirty="0"/>
          </a:p>
        </p:txBody>
      </p:sp>
      <p:cxnSp>
        <p:nvCxnSpPr>
          <p:cNvPr id="109" name="直接箭头连接符 108">
            <a:extLst>
              <a:ext uri="{FF2B5EF4-FFF2-40B4-BE49-F238E27FC236}">
                <a16:creationId xmlns:a16="http://schemas.microsoft.com/office/drawing/2014/main" id="{02AD7499-49E2-4FDC-A997-7364BB99BDB0}"/>
              </a:ext>
            </a:extLst>
          </p:cNvPr>
          <p:cNvCxnSpPr>
            <a:cxnSpLocks/>
            <a:stCxn id="16" idx="3"/>
            <a:endCxn id="54" idx="0"/>
          </p:cNvCxnSpPr>
          <p:nvPr/>
        </p:nvCxnSpPr>
        <p:spPr>
          <a:xfrm>
            <a:off x="3396343" y="3174993"/>
            <a:ext cx="2783117" cy="770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9479BEE4-71A3-4871-82A6-ACBFD3C77352}"/>
              </a:ext>
            </a:extLst>
          </p:cNvPr>
          <p:cNvCxnSpPr>
            <a:cxnSpLocks/>
            <a:stCxn id="16" idx="3"/>
          </p:cNvCxnSpPr>
          <p:nvPr/>
        </p:nvCxnSpPr>
        <p:spPr>
          <a:xfrm>
            <a:off x="3396343" y="3174993"/>
            <a:ext cx="5617029" cy="780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E507D87A-371A-415C-91F4-23B16C98C4D7}"/>
              </a:ext>
            </a:extLst>
          </p:cNvPr>
          <p:cNvCxnSpPr>
            <a:cxnSpLocks/>
            <a:stCxn id="18" idx="2"/>
          </p:cNvCxnSpPr>
          <p:nvPr/>
        </p:nvCxnSpPr>
        <p:spPr>
          <a:xfrm>
            <a:off x="10141862" y="3316508"/>
            <a:ext cx="0" cy="699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76C02610-7B27-4D01-B0D2-D8674547AEBC}"/>
              </a:ext>
            </a:extLst>
          </p:cNvPr>
          <p:cNvCxnSpPr>
            <a:cxnSpLocks/>
            <a:stCxn id="18" idx="2"/>
            <a:endCxn id="54" idx="0"/>
          </p:cNvCxnSpPr>
          <p:nvPr/>
        </p:nvCxnSpPr>
        <p:spPr>
          <a:xfrm flipH="1">
            <a:off x="6179460" y="3316508"/>
            <a:ext cx="3962402" cy="628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D6CB0E7F-5043-4043-B958-D67AA1FDF780}"/>
              </a:ext>
            </a:extLst>
          </p:cNvPr>
          <p:cNvCxnSpPr>
            <a:cxnSpLocks/>
            <a:stCxn id="54" idx="2"/>
            <a:endCxn id="68" idx="0"/>
          </p:cNvCxnSpPr>
          <p:nvPr/>
        </p:nvCxnSpPr>
        <p:spPr>
          <a:xfrm>
            <a:off x="6179460" y="5307324"/>
            <a:ext cx="0" cy="427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对话气泡: 椭圆形 125">
            <a:extLst>
              <a:ext uri="{FF2B5EF4-FFF2-40B4-BE49-F238E27FC236}">
                <a16:creationId xmlns:a16="http://schemas.microsoft.com/office/drawing/2014/main" id="{E914A125-1D77-481F-B8F2-FEF5B202C5DD}"/>
              </a:ext>
            </a:extLst>
          </p:cNvPr>
          <p:cNvSpPr/>
          <p:nvPr/>
        </p:nvSpPr>
        <p:spPr>
          <a:xfrm>
            <a:off x="9119788" y="1638168"/>
            <a:ext cx="1849352" cy="747649"/>
          </a:xfrm>
          <a:prstGeom prst="wedgeEllipseCallout">
            <a:avLst/>
          </a:prstGeom>
          <a:solidFill>
            <a:srgbClr val="EAE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AES</a:t>
            </a:r>
          </a:p>
          <a:p>
            <a:pPr algn="ctr"/>
            <a:r>
              <a:rPr lang="en-US" altLang="zh-CN" b="1" dirty="0">
                <a:solidFill>
                  <a:schemeClr val="tx1"/>
                </a:solidFill>
              </a:rPr>
              <a:t>RSA</a:t>
            </a:r>
            <a:endParaRPr lang="zh-CN" altLang="en-US" b="1" dirty="0">
              <a:solidFill>
                <a:schemeClr val="tx1"/>
              </a:solidFill>
            </a:endParaRPr>
          </a:p>
        </p:txBody>
      </p:sp>
      <p:sp>
        <p:nvSpPr>
          <p:cNvPr id="128" name="文本框 127">
            <a:extLst>
              <a:ext uri="{FF2B5EF4-FFF2-40B4-BE49-F238E27FC236}">
                <a16:creationId xmlns:a16="http://schemas.microsoft.com/office/drawing/2014/main" id="{42004013-A291-4570-9C2F-C9C0EAC53CF0}"/>
              </a:ext>
            </a:extLst>
          </p:cNvPr>
          <p:cNvSpPr txBox="1"/>
          <p:nvPr/>
        </p:nvSpPr>
        <p:spPr>
          <a:xfrm>
            <a:off x="10172045" y="2363080"/>
            <a:ext cx="1763487" cy="276999"/>
          </a:xfrm>
          <a:prstGeom prst="rect">
            <a:avLst/>
          </a:prstGeom>
          <a:noFill/>
        </p:spPr>
        <p:txBody>
          <a:bodyPr wrap="square" rtlCol="0">
            <a:spAutoFit/>
          </a:bodyPr>
          <a:lstStyle/>
          <a:p>
            <a:r>
              <a:rPr lang="en-US" altLang="zh-CN" sz="1200" b="1" dirty="0"/>
              <a:t>API gateway cluster</a:t>
            </a:r>
            <a:endParaRPr lang="zh-CN" altLang="en-US" sz="1200" b="1" dirty="0"/>
          </a:p>
        </p:txBody>
      </p:sp>
      <p:sp>
        <p:nvSpPr>
          <p:cNvPr id="130" name="文本框 129">
            <a:extLst>
              <a:ext uri="{FF2B5EF4-FFF2-40B4-BE49-F238E27FC236}">
                <a16:creationId xmlns:a16="http://schemas.microsoft.com/office/drawing/2014/main" id="{3FBA4EF0-2B93-4E77-802E-170291A21B9F}"/>
              </a:ext>
            </a:extLst>
          </p:cNvPr>
          <p:cNvSpPr txBox="1"/>
          <p:nvPr/>
        </p:nvSpPr>
        <p:spPr>
          <a:xfrm>
            <a:off x="3327399" y="1978992"/>
            <a:ext cx="1763487" cy="276999"/>
          </a:xfrm>
          <a:prstGeom prst="rect">
            <a:avLst/>
          </a:prstGeom>
          <a:noFill/>
        </p:spPr>
        <p:txBody>
          <a:bodyPr wrap="square" rtlCol="0">
            <a:spAutoFit/>
          </a:bodyPr>
          <a:lstStyle/>
          <a:p>
            <a:r>
              <a:rPr lang="en-US" altLang="zh-CN" sz="1200" b="1" dirty="0"/>
              <a:t>Front-end WEB cluster</a:t>
            </a:r>
            <a:endParaRPr lang="zh-CN" altLang="en-US" sz="1200" b="1" dirty="0"/>
          </a:p>
        </p:txBody>
      </p:sp>
      <p:sp>
        <p:nvSpPr>
          <p:cNvPr id="134" name="文本框 133">
            <a:extLst>
              <a:ext uri="{FF2B5EF4-FFF2-40B4-BE49-F238E27FC236}">
                <a16:creationId xmlns:a16="http://schemas.microsoft.com/office/drawing/2014/main" id="{9EACE73C-F114-4889-AAB7-92A78E780F97}"/>
              </a:ext>
            </a:extLst>
          </p:cNvPr>
          <p:cNvSpPr txBox="1"/>
          <p:nvPr/>
        </p:nvSpPr>
        <p:spPr>
          <a:xfrm>
            <a:off x="759528" y="2385817"/>
            <a:ext cx="1763487" cy="276999"/>
          </a:xfrm>
          <a:prstGeom prst="rect">
            <a:avLst/>
          </a:prstGeom>
          <a:noFill/>
        </p:spPr>
        <p:txBody>
          <a:bodyPr wrap="square" rtlCol="0">
            <a:spAutoFit/>
          </a:bodyPr>
          <a:lstStyle/>
          <a:p>
            <a:r>
              <a:rPr lang="en-US" altLang="zh-CN" sz="1200" b="1" dirty="0"/>
              <a:t>WEB gateway cluster</a:t>
            </a:r>
            <a:endParaRPr lang="zh-CN" altLang="en-US" sz="1200" b="1" dirty="0"/>
          </a:p>
        </p:txBody>
      </p:sp>
      <p:sp>
        <p:nvSpPr>
          <p:cNvPr id="136" name="文本框 135">
            <a:extLst>
              <a:ext uri="{FF2B5EF4-FFF2-40B4-BE49-F238E27FC236}">
                <a16:creationId xmlns:a16="http://schemas.microsoft.com/office/drawing/2014/main" id="{4AC7573F-66B4-42C7-BF8F-835FA4612FAD}"/>
              </a:ext>
            </a:extLst>
          </p:cNvPr>
          <p:cNvSpPr txBox="1"/>
          <p:nvPr/>
        </p:nvSpPr>
        <p:spPr>
          <a:xfrm>
            <a:off x="6262916" y="1565427"/>
            <a:ext cx="1763487" cy="261610"/>
          </a:xfrm>
          <a:prstGeom prst="rect">
            <a:avLst/>
          </a:prstGeom>
          <a:noFill/>
        </p:spPr>
        <p:txBody>
          <a:bodyPr wrap="square" rtlCol="0">
            <a:spAutoFit/>
          </a:bodyPr>
          <a:lstStyle/>
          <a:p>
            <a:r>
              <a:rPr lang="en-US" altLang="zh-CN" sz="1100" b="1" dirty="0">
                <a:solidFill>
                  <a:srgbClr val="C00000"/>
                </a:solidFill>
              </a:rPr>
              <a:t>Domain name access</a:t>
            </a:r>
            <a:endParaRPr lang="zh-CN" altLang="en-US" sz="1100" b="1" dirty="0">
              <a:solidFill>
                <a:srgbClr val="C00000"/>
              </a:solidFill>
            </a:endParaRPr>
          </a:p>
        </p:txBody>
      </p:sp>
      <p:sp>
        <p:nvSpPr>
          <p:cNvPr id="138" name="文本框 137">
            <a:extLst>
              <a:ext uri="{FF2B5EF4-FFF2-40B4-BE49-F238E27FC236}">
                <a16:creationId xmlns:a16="http://schemas.microsoft.com/office/drawing/2014/main" id="{BF6F7F21-03D8-4761-A62F-D430648BD816}"/>
              </a:ext>
            </a:extLst>
          </p:cNvPr>
          <p:cNvSpPr txBox="1"/>
          <p:nvPr/>
        </p:nvSpPr>
        <p:spPr>
          <a:xfrm>
            <a:off x="6272897" y="2022577"/>
            <a:ext cx="1763487" cy="261610"/>
          </a:xfrm>
          <a:prstGeom prst="rect">
            <a:avLst/>
          </a:prstGeom>
          <a:noFill/>
        </p:spPr>
        <p:txBody>
          <a:bodyPr wrap="square" rtlCol="0">
            <a:spAutoFit/>
          </a:bodyPr>
          <a:lstStyle/>
          <a:p>
            <a:r>
              <a:rPr lang="en-US" altLang="zh-CN" sz="1100" b="1" dirty="0">
                <a:solidFill>
                  <a:srgbClr val="C00000"/>
                </a:solidFill>
              </a:rPr>
              <a:t>Load balancing</a:t>
            </a:r>
            <a:endParaRPr lang="zh-CN" altLang="en-US" sz="1100" b="1" dirty="0">
              <a:solidFill>
                <a:srgbClr val="C00000"/>
              </a:solidFill>
            </a:endParaRPr>
          </a:p>
        </p:txBody>
      </p:sp>
      <p:sp>
        <p:nvSpPr>
          <p:cNvPr id="140" name="文本框 139">
            <a:extLst>
              <a:ext uri="{FF2B5EF4-FFF2-40B4-BE49-F238E27FC236}">
                <a16:creationId xmlns:a16="http://schemas.microsoft.com/office/drawing/2014/main" id="{D95CBD56-649D-4C19-AA7C-D588B2A44D15}"/>
              </a:ext>
            </a:extLst>
          </p:cNvPr>
          <p:cNvSpPr txBox="1"/>
          <p:nvPr/>
        </p:nvSpPr>
        <p:spPr>
          <a:xfrm>
            <a:off x="6865263" y="2311782"/>
            <a:ext cx="1400630" cy="307777"/>
          </a:xfrm>
          <a:prstGeom prst="rect">
            <a:avLst/>
          </a:prstGeom>
          <a:noFill/>
        </p:spPr>
        <p:txBody>
          <a:bodyPr wrap="square" rtlCol="0">
            <a:spAutoFit/>
          </a:bodyPr>
          <a:lstStyle/>
          <a:p>
            <a:r>
              <a:rPr lang="en-US" altLang="zh-CN" sz="1400" b="1" dirty="0">
                <a:solidFill>
                  <a:srgbClr val="C00000"/>
                </a:solidFill>
              </a:rPr>
              <a:t>Reverse Proxy</a:t>
            </a:r>
            <a:endParaRPr lang="zh-CN" altLang="en-US" sz="1400" b="1" dirty="0">
              <a:solidFill>
                <a:srgbClr val="C00000"/>
              </a:solidFill>
            </a:endParaRPr>
          </a:p>
        </p:txBody>
      </p:sp>
      <p:sp>
        <p:nvSpPr>
          <p:cNvPr id="142" name="文本框 141">
            <a:extLst>
              <a:ext uri="{FF2B5EF4-FFF2-40B4-BE49-F238E27FC236}">
                <a16:creationId xmlns:a16="http://schemas.microsoft.com/office/drawing/2014/main" id="{1B904A4F-3C90-4C5A-91D6-89674A2DD26A}"/>
              </a:ext>
            </a:extLst>
          </p:cNvPr>
          <p:cNvSpPr txBox="1"/>
          <p:nvPr/>
        </p:nvSpPr>
        <p:spPr>
          <a:xfrm>
            <a:off x="5239183" y="2725029"/>
            <a:ext cx="1400630" cy="307777"/>
          </a:xfrm>
          <a:prstGeom prst="rect">
            <a:avLst/>
          </a:prstGeom>
          <a:noFill/>
        </p:spPr>
        <p:txBody>
          <a:bodyPr wrap="square" rtlCol="0">
            <a:spAutoFit/>
          </a:bodyPr>
          <a:lstStyle/>
          <a:p>
            <a:pPr algn="ctr"/>
            <a:r>
              <a:rPr lang="en-US" altLang="zh-CN" sz="1400" b="1" dirty="0">
                <a:solidFill>
                  <a:srgbClr val="C00000"/>
                </a:solidFill>
              </a:rPr>
              <a:t>Static Proxy</a:t>
            </a:r>
            <a:endParaRPr lang="zh-CN" altLang="en-US" sz="1400" b="1" dirty="0">
              <a:solidFill>
                <a:srgbClr val="C00000"/>
              </a:solidFill>
            </a:endParaRPr>
          </a:p>
        </p:txBody>
      </p:sp>
      <p:sp>
        <p:nvSpPr>
          <p:cNvPr id="144" name="文本框 143">
            <a:extLst>
              <a:ext uri="{FF2B5EF4-FFF2-40B4-BE49-F238E27FC236}">
                <a16:creationId xmlns:a16="http://schemas.microsoft.com/office/drawing/2014/main" id="{8EC72438-7ECF-438C-9AB5-77649A11EF5E}"/>
              </a:ext>
            </a:extLst>
          </p:cNvPr>
          <p:cNvSpPr txBox="1"/>
          <p:nvPr/>
        </p:nvSpPr>
        <p:spPr>
          <a:xfrm>
            <a:off x="3649961" y="2304363"/>
            <a:ext cx="1400630" cy="307777"/>
          </a:xfrm>
          <a:prstGeom prst="rect">
            <a:avLst/>
          </a:prstGeom>
          <a:noFill/>
        </p:spPr>
        <p:txBody>
          <a:bodyPr wrap="square" rtlCol="0">
            <a:spAutoFit/>
          </a:bodyPr>
          <a:lstStyle/>
          <a:p>
            <a:r>
              <a:rPr lang="en-US" altLang="zh-CN" sz="1400" b="1" dirty="0">
                <a:solidFill>
                  <a:srgbClr val="C00000"/>
                </a:solidFill>
              </a:rPr>
              <a:t>Reverse Proxy</a:t>
            </a:r>
            <a:endParaRPr lang="zh-CN" altLang="en-US" sz="1400" b="1" dirty="0">
              <a:solidFill>
                <a:srgbClr val="C00000"/>
              </a:solidFill>
            </a:endParaRPr>
          </a:p>
        </p:txBody>
      </p:sp>
      <p:sp>
        <p:nvSpPr>
          <p:cNvPr id="14" name="矩形: 圆角 13">
            <a:extLst>
              <a:ext uri="{FF2B5EF4-FFF2-40B4-BE49-F238E27FC236}">
                <a16:creationId xmlns:a16="http://schemas.microsoft.com/office/drawing/2014/main" id="{32E363FD-8DBA-4BDB-8253-C7A8A35D9279}"/>
              </a:ext>
            </a:extLst>
          </p:cNvPr>
          <p:cNvSpPr/>
          <p:nvPr/>
        </p:nvSpPr>
        <p:spPr>
          <a:xfrm>
            <a:off x="5457370" y="2414727"/>
            <a:ext cx="928913" cy="362858"/>
          </a:xfrm>
          <a:prstGeom prst="roundRect">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Nginx</a:t>
            </a:r>
            <a:endParaRPr lang="zh-CN" altLang="en-US" sz="1600" b="1" dirty="0">
              <a:solidFill>
                <a:schemeClr val="tx1"/>
              </a:solidFill>
            </a:endParaRPr>
          </a:p>
        </p:txBody>
      </p:sp>
      <p:cxnSp>
        <p:nvCxnSpPr>
          <p:cNvPr id="146" name="连接符: 曲线 145">
            <a:extLst>
              <a:ext uri="{FF2B5EF4-FFF2-40B4-BE49-F238E27FC236}">
                <a16:creationId xmlns:a16="http://schemas.microsoft.com/office/drawing/2014/main" id="{10883D3C-25D5-4B4E-8F57-F94E1539FF70}"/>
              </a:ext>
            </a:extLst>
          </p:cNvPr>
          <p:cNvCxnSpPr>
            <a:cxnSpLocks/>
            <a:stCxn id="18" idx="0"/>
            <a:endCxn id="14" idx="3"/>
          </p:cNvCxnSpPr>
          <p:nvPr/>
        </p:nvCxnSpPr>
        <p:spPr>
          <a:xfrm rot="16200000" flipV="1">
            <a:off x="8052669" y="929770"/>
            <a:ext cx="422808" cy="3755579"/>
          </a:xfrm>
          <a:prstGeom prst="curvedConnector2">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7" name="连接符: 曲线 146">
            <a:extLst>
              <a:ext uri="{FF2B5EF4-FFF2-40B4-BE49-F238E27FC236}">
                <a16:creationId xmlns:a16="http://schemas.microsoft.com/office/drawing/2014/main" id="{B771D7EF-E574-4C6C-B233-CB938B26337C}"/>
              </a:ext>
            </a:extLst>
          </p:cNvPr>
          <p:cNvCxnSpPr>
            <a:cxnSpLocks/>
            <a:stCxn id="14" idx="1"/>
            <a:endCxn id="16" idx="0"/>
          </p:cNvCxnSpPr>
          <p:nvPr/>
        </p:nvCxnSpPr>
        <p:spPr>
          <a:xfrm rot="10800000" flipV="1">
            <a:off x="2267858" y="2596155"/>
            <a:ext cx="3189513" cy="43006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altLang="zh-CN"/>
              <a:t>INTERNAL</a:t>
            </a:r>
            <a:endParaRPr lang="zh-CN" altLang="en-US"/>
          </a:p>
        </p:txBody>
      </p:sp>
    </p:spTree>
    <p:extLst>
      <p:ext uri="{BB962C8B-B14F-4D97-AF65-F5344CB8AC3E}">
        <p14:creationId xmlns:p14="http://schemas.microsoft.com/office/powerpoint/2010/main" val="2626183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79C52149-4522-4754-AC01-B77E02ED40B1}"/>
              </a:ext>
            </a:extLst>
          </p:cNvPr>
          <p:cNvGraphicFramePr>
            <a:graphicFrameLocks noGrp="1"/>
          </p:cNvGraphicFramePr>
          <p:nvPr>
            <p:extLst>
              <p:ext uri="{D42A27DB-BD31-4B8C-83A1-F6EECF244321}">
                <p14:modId xmlns:p14="http://schemas.microsoft.com/office/powerpoint/2010/main" val="814225297"/>
              </p:ext>
            </p:extLst>
          </p:nvPr>
        </p:nvGraphicFramePr>
        <p:xfrm>
          <a:off x="731672" y="1145492"/>
          <a:ext cx="10769599" cy="2595880"/>
        </p:xfrm>
        <a:graphic>
          <a:graphicData uri="http://schemas.openxmlformats.org/drawingml/2006/table">
            <a:tbl>
              <a:tblPr firstRow="1" bandRow="1">
                <a:tableStyleId>{69012ECD-51FC-41F1-AA8D-1B2483CD663E}</a:tableStyleId>
              </a:tblPr>
              <a:tblGrid>
                <a:gridCol w="779963">
                  <a:extLst>
                    <a:ext uri="{9D8B030D-6E8A-4147-A177-3AD203B41FA5}">
                      <a16:colId xmlns:a16="http://schemas.microsoft.com/office/drawing/2014/main" val="2728007216"/>
                    </a:ext>
                  </a:extLst>
                </a:gridCol>
                <a:gridCol w="2013752">
                  <a:extLst>
                    <a:ext uri="{9D8B030D-6E8A-4147-A177-3AD203B41FA5}">
                      <a16:colId xmlns:a16="http://schemas.microsoft.com/office/drawing/2014/main" val="3766411034"/>
                    </a:ext>
                  </a:extLst>
                </a:gridCol>
                <a:gridCol w="7975884">
                  <a:extLst>
                    <a:ext uri="{9D8B030D-6E8A-4147-A177-3AD203B41FA5}">
                      <a16:colId xmlns:a16="http://schemas.microsoft.com/office/drawing/2014/main" val="1781330000"/>
                    </a:ext>
                  </a:extLst>
                </a:gridCol>
              </a:tblGrid>
              <a:tr h="370840">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altLang="zh-CN" dirty="0"/>
                        <a:t>Date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altLang="zh-CN" dirty="0"/>
                        <a:t>Update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556990957"/>
                  </a:ext>
                </a:extLst>
              </a:tr>
              <a:tr h="370840">
                <a:tc>
                  <a:txBody>
                    <a:bodyPr/>
                    <a:lstStyle/>
                    <a:p>
                      <a:r>
                        <a:rPr lang="en-US" altLang="zh-CN" dirty="0"/>
                        <a:t>V1.0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a:t>Draft</a:t>
                      </a:r>
                      <a:r>
                        <a:rPr lang="en-US" altLang="zh-CN" sz="1800" b="0" baseline="0" dirty="0"/>
                        <a:t> Multiple Tiers Supply Chain Finance</a:t>
                      </a:r>
                      <a:endParaRPr lang="en-US" altLang="zh-CN" sz="1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5247710"/>
                  </a:ext>
                </a:extLst>
              </a:tr>
              <a:tr h="370840">
                <a:tc>
                  <a:txBody>
                    <a:bodyPr/>
                    <a:lstStyle/>
                    <a:p>
                      <a:r>
                        <a:rPr lang="en-US" altLang="zh-CN" dirty="0"/>
                        <a:t>V2.0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2020/12/30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a:t>Add</a:t>
                      </a:r>
                      <a:r>
                        <a:rPr lang="en-US" altLang="zh-CN" b="0" baseline="0" dirty="0"/>
                        <a:t> new slides -</a:t>
                      </a:r>
                      <a:r>
                        <a:rPr lang="en-US" altLang="zh-CN" b="0" dirty="0"/>
                        <a:t> </a:t>
                      </a:r>
                      <a:r>
                        <a:rPr lang="en-US" altLang="zh-CN" sz="1800" b="0" dirty="0"/>
                        <a:t>Functional Roadmap Overview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66083"/>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164754"/>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41209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623302"/>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113665"/>
                  </a:ext>
                </a:extLst>
              </a:tr>
            </a:tbl>
          </a:graphicData>
        </a:graphic>
      </p:graphicFrame>
      <p:sp>
        <p:nvSpPr>
          <p:cNvPr id="5" name="文本框 4">
            <a:extLst>
              <a:ext uri="{FF2B5EF4-FFF2-40B4-BE49-F238E27FC236}">
                <a16:creationId xmlns:a16="http://schemas.microsoft.com/office/drawing/2014/main" id="{968BEAA3-42D9-441E-B3F3-DC1A0FB0E8F3}"/>
              </a:ext>
            </a:extLst>
          </p:cNvPr>
          <p:cNvSpPr txBox="1"/>
          <p:nvPr/>
        </p:nvSpPr>
        <p:spPr>
          <a:xfrm>
            <a:off x="480768" y="546754"/>
            <a:ext cx="2627642" cy="369332"/>
          </a:xfrm>
          <a:prstGeom prst="rect">
            <a:avLst/>
          </a:prstGeom>
          <a:noFill/>
        </p:spPr>
        <p:txBody>
          <a:bodyPr wrap="none" rtlCol="0">
            <a:spAutoFit/>
          </a:bodyPr>
          <a:lstStyle/>
          <a:p>
            <a:r>
              <a:rPr lang="en-US" altLang="zh-CN" dirty="0"/>
              <a:t>Version updated records</a:t>
            </a:r>
            <a:endParaRPr lang="zh-CN" altLang="en-US" dirty="0"/>
          </a:p>
        </p:txBody>
      </p:sp>
    </p:spTree>
    <p:extLst>
      <p:ext uri="{BB962C8B-B14F-4D97-AF65-F5344CB8AC3E}">
        <p14:creationId xmlns:p14="http://schemas.microsoft.com/office/powerpoint/2010/main" val="239926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6E4B1241-0BBC-4C03-A127-A8BCE873FA98}"/>
              </a:ext>
            </a:extLst>
          </p:cNvPr>
          <p:cNvSpPr/>
          <p:nvPr/>
        </p:nvSpPr>
        <p:spPr>
          <a:xfrm>
            <a:off x="8046526" y="2536166"/>
            <a:ext cx="3969898" cy="40826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sp>
        <p:nvSpPr>
          <p:cNvPr id="45" name="矩形 44">
            <a:extLst>
              <a:ext uri="{FF2B5EF4-FFF2-40B4-BE49-F238E27FC236}">
                <a16:creationId xmlns:a16="http://schemas.microsoft.com/office/drawing/2014/main" id="{2037C23B-B30E-4FED-9BA5-D9769872D733}"/>
              </a:ext>
            </a:extLst>
          </p:cNvPr>
          <p:cNvSpPr/>
          <p:nvPr/>
        </p:nvSpPr>
        <p:spPr>
          <a:xfrm>
            <a:off x="8166742" y="2679081"/>
            <a:ext cx="599350" cy="48354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cxnSp>
        <p:nvCxnSpPr>
          <p:cNvPr id="4" name="直接箭头连接符 3">
            <a:extLst>
              <a:ext uri="{FF2B5EF4-FFF2-40B4-BE49-F238E27FC236}">
                <a16:creationId xmlns:a16="http://schemas.microsoft.com/office/drawing/2014/main" id="{C72E2B26-8386-4102-8802-037756147553}"/>
              </a:ext>
            </a:extLst>
          </p:cNvPr>
          <p:cNvCxnSpPr>
            <a:cxnSpLocks/>
          </p:cNvCxnSpPr>
          <p:nvPr/>
        </p:nvCxnSpPr>
        <p:spPr>
          <a:xfrm>
            <a:off x="411793" y="1086902"/>
            <a:ext cx="0" cy="789745"/>
          </a:xfrm>
          <a:prstGeom prst="straightConnector1">
            <a:avLst/>
          </a:prstGeom>
          <a:ln>
            <a:solidFill>
              <a:schemeClr val="tx1"/>
            </a:solidFill>
            <a:headEnd type="diamond"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C377C69-A1B9-412D-9B71-7566D2627EF1}"/>
              </a:ext>
            </a:extLst>
          </p:cNvPr>
          <p:cNvSpPr txBox="1"/>
          <p:nvPr/>
        </p:nvSpPr>
        <p:spPr>
          <a:xfrm>
            <a:off x="351692" y="239151"/>
            <a:ext cx="916999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Background of </a:t>
            </a:r>
            <a:r>
              <a:rPr lang="en-US" altLang="zh-CN" sz="2000" b="1" dirty="0">
                <a:solidFill>
                  <a:prstClr val="black"/>
                </a:solidFill>
                <a:latin typeface="等线" panose="020F0502020204030204"/>
                <a:ea typeface="等线" panose="02010600030101010101" pitchFamily="2" charset="-122"/>
              </a:rPr>
              <a:t>Digital Payment Certificate (Token) Platform</a:t>
            </a: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7B062518-6208-45B7-82C6-40A41F1D1AE1}"/>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7679049E-9603-4A6B-B27C-31232DD67262}"/>
              </a:ext>
            </a:extLst>
          </p:cNvPr>
          <p:cNvSpPr/>
          <p:nvPr/>
        </p:nvSpPr>
        <p:spPr>
          <a:xfrm>
            <a:off x="405555" y="2536166"/>
            <a:ext cx="3566501" cy="40826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2" name="矩形 21">
            <a:extLst>
              <a:ext uri="{FF2B5EF4-FFF2-40B4-BE49-F238E27FC236}">
                <a16:creationId xmlns:a16="http://schemas.microsoft.com/office/drawing/2014/main" id="{5CDE01B4-D0FF-4294-B4EA-DC100D75C9EB}"/>
              </a:ext>
            </a:extLst>
          </p:cNvPr>
          <p:cNvSpPr/>
          <p:nvPr/>
        </p:nvSpPr>
        <p:spPr>
          <a:xfrm>
            <a:off x="4105660" y="2536166"/>
            <a:ext cx="3844453" cy="4082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4" name="矩形 23">
            <a:extLst>
              <a:ext uri="{FF2B5EF4-FFF2-40B4-BE49-F238E27FC236}">
                <a16:creationId xmlns:a16="http://schemas.microsoft.com/office/drawing/2014/main" id="{0648237E-AC92-400E-B4C7-CAD024B80F25}"/>
              </a:ext>
            </a:extLst>
          </p:cNvPr>
          <p:cNvSpPr/>
          <p:nvPr/>
        </p:nvSpPr>
        <p:spPr>
          <a:xfrm>
            <a:off x="411793" y="1761009"/>
            <a:ext cx="1971162" cy="5736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cxnSp>
        <p:nvCxnSpPr>
          <p:cNvPr id="30" name="直接箭头连接符 29">
            <a:extLst>
              <a:ext uri="{FF2B5EF4-FFF2-40B4-BE49-F238E27FC236}">
                <a16:creationId xmlns:a16="http://schemas.microsoft.com/office/drawing/2014/main" id="{245B52D4-5E85-49F0-878C-546E30324C87}"/>
              </a:ext>
            </a:extLst>
          </p:cNvPr>
          <p:cNvCxnSpPr>
            <a:cxnSpLocks/>
          </p:cNvCxnSpPr>
          <p:nvPr/>
        </p:nvCxnSpPr>
        <p:spPr>
          <a:xfrm>
            <a:off x="4105660" y="1086902"/>
            <a:ext cx="0" cy="789745"/>
          </a:xfrm>
          <a:prstGeom prst="straightConnector1">
            <a:avLst/>
          </a:prstGeom>
          <a:ln>
            <a:solidFill>
              <a:schemeClr val="tx1"/>
            </a:solidFill>
            <a:headEnd type="diamond"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C619DEA-DD26-4B5D-B146-DDC96249DB4A}"/>
              </a:ext>
            </a:extLst>
          </p:cNvPr>
          <p:cNvSpPr/>
          <p:nvPr/>
        </p:nvSpPr>
        <p:spPr>
          <a:xfrm>
            <a:off x="4106584" y="1766266"/>
            <a:ext cx="1971160" cy="5736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cxnSp>
        <p:nvCxnSpPr>
          <p:cNvPr id="31" name="直接箭头连接符 30">
            <a:extLst>
              <a:ext uri="{FF2B5EF4-FFF2-40B4-BE49-F238E27FC236}">
                <a16:creationId xmlns:a16="http://schemas.microsoft.com/office/drawing/2014/main" id="{06D9A29B-AEDA-480A-98AC-62137424BB60}"/>
              </a:ext>
            </a:extLst>
          </p:cNvPr>
          <p:cNvCxnSpPr>
            <a:cxnSpLocks/>
          </p:cNvCxnSpPr>
          <p:nvPr/>
        </p:nvCxnSpPr>
        <p:spPr>
          <a:xfrm>
            <a:off x="8036571" y="1002456"/>
            <a:ext cx="0" cy="789745"/>
          </a:xfrm>
          <a:prstGeom prst="straightConnector1">
            <a:avLst/>
          </a:prstGeom>
          <a:ln>
            <a:solidFill>
              <a:schemeClr val="tx1"/>
            </a:solidFill>
            <a:headEnd type="diamond"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688174D5-6779-463E-8B4A-895166193575}"/>
              </a:ext>
            </a:extLst>
          </p:cNvPr>
          <p:cNvSpPr>
            <a:spLocks noChangeAspect="1"/>
          </p:cNvSpPr>
          <p:nvPr/>
        </p:nvSpPr>
        <p:spPr>
          <a:xfrm>
            <a:off x="8036572" y="1759244"/>
            <a:ext cx="1971160" cy="5736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32" name="矩形: 圆角 31">
            <a:extLst>
              <a:ext uri="{FF2B5EF4-FFF2-40B4-BE49-F238E27FC236}">
                <a16:creationId xmlns:a16="http://schemas.microsoft.com/office/drawing/2014/main" id="{364CF510-29DC-4127-9D71-533099227EB8}"/>
              </a:ext>
            </a:extLst>
          </p:cNvPr>
          <p:cNvSpPr/>
          <p:nvPr/>
        </p:nvSpPr>
        <p:spPr>
          <a:xfrm>
            <a:off x="4196100" y="2639404"/>
            <a:ext cx="3707296" cy="4680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33" name="矩形: 圆角 32">
            <a:extLst>
              <a:ext uri="{FF2B5EF4-FFF2-40B4-BE49-F238E27FC236}">
                <a16:creationId xmlns:a16="http://schemas.microsoft.com/office/drawing/2014/main" id="{F5B9449C-E197-4A77-BD59-2794D8558962}"/>
              </a:ext>
            </a:extLst>
          </p:cNvPr>
          <p:cNvSpPr/>
          <p:nvPr/>
        </p:nvSpPr>
        <p:spPr>
          <a:xfrm>
            <a:off x="4145681" y="5019069"/>
            <a:ext cx="3707296" cy="4680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mn-ea"/>
                <a:cs typeface="Arial Unicode MS" panose="020B0604020202020204" pitchFamily="34" charset="-122"/>
              </a:rPr>
              <a:t>Anchor buyer have awakened since financial awareness</a:t>
            </a:r>
            <a:endParaRPr kumimoji="0" lang="zh-CN" altLang="en-US" sz="1400" b="1" i="0" u="none" strike="noStrike" kern="1200" cap="none" spc="0" normalizeH="0" baseline="0" noProof="0" dirty="0">
              <a:ln>
                <a:noFill/>
              </a:ln>
              <a:solidFill>
                <a:prstClr val="white"/>
              </a:solidFill>
              <a:effectLst/>
              <a:uLnTx/>
              <a:uFillTx/>
              <a:latin typeface="+mn-ea"/>
              <a:cs typeface="Arial Unicode MS" panose="020B0604020202020204" pitchFamily="34" charset="-122"/>
            </a:endParaRPr>
          </a:p>
        </p:txBody>
      </p:sp>
      <p:sp>
        <p:nvSpPr>
          <p:cNvPr id="35" name="Freeform 101">
            <a:extLst>
              <a:ext uri="{FF2B5EF4-FFF2-40B4-BE49-F238E27FC236}">
                <a16:creationId xmlns:a16="http://schemas.microsoft.com/office/drawing/2014/main" id="{0390B5B8-B9D5-4555-A4B7-E20DB8CBD277}"/>
              </a:ext>
            </a:extLst>
          </p:cNvPr>
          <p:cNvSpPr>
            <a:spLocks noEditPoints="1"/>
          </p:cNvSpPr>
          <p:nvPr/>
        </p:nvSpPr>
        <p:spPr bwMode="auto">
          <a:xfrm>
            <a:off x="4886858" y="1877134"/>
            <a:ext cx="371337" cy="345007"/>
          </a:xfrm>
          <a:custGeom>
            <a:avLst/>
            <a:gdLst>
              <a:gd name="T0" fmla="*/ 133841 w 68"/>
              <a:gd name="T1" fmla="*/ 123371 h 63"/>
              <a:gd name="T2" fmla="*/ 140704 w 68"/>
              <a:gd name="T3" fmla="*/ 150787 h 63"/>
              <a:gd name="T4" fmla="*/ 120113 w 68"/>
              <a:gd name="T5" fmla="*/ 171349 h 63"/>
              <a:gd name="T6" fmla="*/ 92659 w 68"/>
              <a:gd name="T7" fmla="*/ 181630 h 63"/>
              <a:gd name="T8" fmla="*/ 61773 w 68"/>
              <a:gd name="T9" fmla="*/ 181630 h 63"/>
              <a:gd name="T10" fmla="*/ 37750 w 68"/>
              <a:gd name="T11" fmla="*/ 171349 h 63"/>
              <a:gd name="T12" fmla="*/ 13727 w 68"/>
              <a:gd name="T13" fmla="*/ 150787 h 63"/>
              <a:gd name="T14" fmla="*/ 20591 w 68"/>
              <a:gd name="T15" fmla="*/ 123371 h 63"/>
              <a:gd name="T16" fmla="*/ 0 w 68"/>
              <a:gd name="T17" fmla="*/ 95956 h 63"/>
              <a:gd name="T18" fmla="*/ 24023 w 68"/>
              <a:gd name="T19" fmla="*/ 78821 h 63"/>
              <a:gd name="T20" fmla="*/ 13727 w 68"/>
              <a:gd name="T21" fmla="*/ 61686 h 63"/>
              <a:gd name="T22" fmla="*/ 51477 w 68"/>
              <a:gd name="T23" fmla="*/ 54832 h 63"/>
              <a:gd name="T24" fmla="*/ 65204 w 68"/>
              <a:gd name="T25" fmla="*/ 27416 h 63"/>
              <a:gd name="T26" fmla="*/ 96091 w 68"/>
              <a:gd name="T27" fmla="*/ 51405 h 63"/>
              <a:gd name="T28" fmla="*/ 120113 w 68"/>
              <a:gd name="T29" fmla="*/ 41124 h 63"/>
              <a:gd name="T30" fmla="*/ 140704 w 68"/>
              <a:gd name="T31" fmla="*/ 65113 h 63"/>
              <a:gd name="T32" fmla="*/ 154431 w 68"/>
              <a:gd name="T33" fmla="*/ 92529 h 63"/>
              <a:gd name="T34" fmla="*/ 78932 w 68"/>
              <a:gd name="T35" fmla="*/ 75394 h 63"/>
              <a:gd name="T36" fmla="*/ 109818 w 68"/>
              <a:gd name="T37" fmla="*/ 106237 h 63"/>
              <a:gd name="T38" fmla="*/ 216204 w 68"/>
              <a:gd name="T39" fmla="*/ 54832 h 63"/>
              <a:gd name="T40" fmla="*/ 219636 w 68"/>
              <a:gd name="T41" fmla="*/ 82248 h 63"/>
              <a:gd name="T42" fmla="*/ 188749 w 68"/>
              <a:gd name="T43" fmla="*/ 75394 h 63"/>
              <a:gd name="T44" fmla="*/ 157863 w 68"/>
              <a:gd name="T45" fmla="*/ 82248 h 63"/>
              <a:gd name="T46" fmla="*/ 157863 w 68"/>
              <a:gd name="T47" fmla="*/ 54832 h 63"/>
              <a:gd name="T48" fmla="*/ 157863 w 68"/>
              <a:gd name="T49" fmla="*/ 30843 h 63"/>
              <a:gd name="T50" fmla="*/ 157863 w 68"/>
              <a:gd name="T51" fmla="*/ 6854 h 63"/>
              <a:gd name="T52" fmla="*/ 188749 w 68"/>
              <a:gd name="T53" fmla="*/ 13708 h 63"/>
              <a:gd name="T54" fmla="*/ 202477 w 68"/>
              <a:gd name="T55" fmla="*/ 0 h 63"/>
              <a:gd name="T56" fmla="*/ 212772 w 68"/>
              <a:gd name="T57" fmla="*/ 23989 h 63"/>
              <a:gd name="T58" fmla="*/ 233363 w 68"/>
              <a:gd name="T59" fmla="*/ 51405 h 63"/>
              <a:gd name="T60" fmla="*/ 212772 w 68"/>
              <a:gd name="T61" fmla="*/ 188484 h 63"/>
              <a:gd name="T62" fmla="*/ 202477 w 68"/>
              <a:gd name="T63" fmla="*/ 215900 h 63"/>
              <a:gd name="T64" fmla="*/ 185318 w 68"/>
              <a:gd name="T65" fmla="*/ 202192 h 63"/>
              <a:gd name="T66" fmla="*/ 154431 w 68"/>
              <a:gd name="T67" fmla="*/ 205619 h 63"/>
              <a:gd name="T68" fmla="*/ 140704 w 68"/>
              <a:gd name="T69" fmla="*/ 178203 h 63"/>
              <a:gd name="T70" fmla="*/ 161295 w 68"/>
              <a:gd name="T71" fmla="*/ 150787 h 63"/>
              <a:gd name="T72" fmla="*/ 171590 w 68"/>
              <a:gd name="T73" fmla="*/ 123371 h 63"/>
              <a:gd name="T74" fmla="*/ 192181 w 68"/>
              <a:gd name="T75" fmla="*/ 137079 h 63"/>
              <a:gd name="T76" fmla="*/ 219636 w 68"/>
              <a:gd name="T77" fmla="*/ 133652 h 63"/>
              <a:gd name="T78" fmla="*/ 216204 w 68"/>
              <a:gd name="T79" fmla="*/ 157641 h 63"/>
              <a:gd name="T80" fmla="*/ 188749 w 68"/>
              <a:gd name="T81" fmla="*/ 27416 h 63"/>
              <a:gd name="T82" fmla="*/ 202477 w 68"/>
              <a:gd name="T83" fmla="*/ 44551 h 63"/>
              <a:gd name="T84" fmla="*/ 171590 w 68"/>
              <a:gd name="T85" fmla="*/ 167922 h 63"/>
              <a:gd name="T86" fmla="*/ 188749 w 68"/>
              <a:gd name="T87" fmla="*/ 154214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243755" tIns="121877" rIns="243755" bIns="121877"/>
          <a:lstStyle/>
          <a:p>
            <a:pPr marL="0" marR="0" lvl="0" indent="0" algn="l" defTabSz="1218773"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dirty="0">
              <a:ln>
                <a:noFill/>
              </a:ln>
              <a:solidFill>
                <a:prstClr val="black"/>
              </a:solidFill>
              <a:effectLst/>
              <a:uLnTx/>
              <a:uFillTx/>
              <a:latin typeface="+mn-ea"/>
              <a:cs typeface="+mn-cs"/>
            </a:endParaRPr>
          </a:p>
        </p:txBody>
      </p:sp>
      <p:sp>
        <p:nvSpPr>
          <p:cNvPr id="36" name="Freeform 146">
            <a:extLst>
              <a:ext uri="{FF2B5EF4-FFF2-40B4-BE49-F238E27FC236}">
                <a16:creationId xmlns:a16="http://schemas.microsoft.com/office/drawing/2014/main" id="{642ED92C-C69E-4FD3-89C8-673E08E44CC1}"/>
              </a:ext>
            </a:extLst>
          </p:cNvPr>
          <p:cNvSpPr>
            <a:spLocks noChangeAspect="1" noEditPoints="1"/>
          </p:cNvSpPr>
          <p:nvPr/>
        </p:nvSpPr>
        <p:spPr bwMode="auto">
          <a:xfrm>
            <a:off x="8857691" y="1863029"/>
            <a:ext cx="328921" cy="360000"/>
          </a:xfrm>
          <a:custGeom>
            <a:avLst/>
            <a:gdLst>
              <a:gd name="T0" fmla="*/ 167729 w 64"/>
              <a:gd name="T1" fmla="*/ 143828 h 70"/>
              <a:gd name="T2" fmla="*/ 112961 w 64"/>
              <a:gd name="T3" fmla="*/ 198619 h 70"/>
              <a:gd name="T4" fmla="*/ 112961 w 64"/>
              <a:gd name="T5" fmla="*/ 157526 h 70"/>
              <a:gd name="T6" fmla="*/ 106114 w 64"/>
              <a:gd name="T7" fmla="*/ 154101 h 70"/>
              <a:gd name="T8" fmla="*/ 106114 w 64"/>
              <a:gd name="T9" fmla="*/ 198619 h 70"/>
              <a:gd name="T10" fmla="*/ 47923 w 64"/>
              <a:gd name="T11" fmla="*/ 143828 h 70"/>
              <a:gd name="T12" fmla="*/ 3423 w 64"/>
              <a:gd name="T13" fmla="*/ 113008 h 70"/>
              <a:gd name="T14" fmla="*/ 10269 w 64"/>
              <a:gd name="T15" fmla="*/ 106159 h 70"/>
              <a:gd name="T16" fmla="*/ 13692 w 64"/>
              <a:gd name="T17" fmla="*/ 106159 h 70"/>
              <a:gd name="T18" fmla="*/ 13692 w 64"/>
              <a:gd name="T19" fmla="*/ 23971 h 70"/>
              <a:gd name="T20" fmla="*/ 30807 w 64"/>
              <a:gd name="T21" fmla="*/ 0 h 70"/>
              <a:gd name="T22" fmla="*/ 184845 w 64"/>
              <a:gd name="T23" fmla="*/ 0 h 70"/>
              <a:gd name="T24" fmla="*/ 205383 w 64"/>
              <a:gd name="T25" fmla="*/ 23971 h 70"/>
              <a:gd name="T26" fmla="*/ 205383 w 64"/>
              <a:gd name="T27" fmla="*/ 106159 h 70"/>
              <a:gd name="T28" fmla="*/ 208806 w 64"/>
              <a:gd name="T29" fmla="*/ 106159 h 70"/>
              <a:gd name="T30" fmla="*/ 215652 w 64"/>
              <a:gd name="T31" fmla="*/ 113008 h 70"/>
              <a:gd name="T32" fmla="*/ 167729 w 64"/>
              <a:gd name="T33" fmla="*/ 143828 h 70"/>
              <a:gd name="T34" fmla="*/ 195114 w 64"/>
              <a:gd name="T35" fmla="*/ 30820 h 70"/>
              <a:gd name="T36" fmla="*/ 177998 w 64"/>
              <a:gd name="T37" fmla="*/ 13698 h 70"/>
              <a:gd name="T38" fmla="*/ 41077 w 64"/>
              <a:gd name="T39" fmla="*/ 13698 h 70"/>
              <a:gd name="T40" fmla="*/ 23961 w 64"/>
              <a:gd name="T41" fmla="*/ 30820 h 70"/>
              <a:gd name="T42" fmla="*/ 23961 w 64"/>
              <a:gd name="T43" fmla="*/ 113008 h 70"/>
              <a:gd name="T44" fmla="*/ 92422 w 64"/>
              <a:gd name="T45" fmla="*/ 126705 h 70"/>
              <a:gd name="T46" fmla="*/ 102691 w 64"/>
              <a:gd name="T47" fmla="*/ 130130 h 70"/>
              <a:gd name="T48" fmla="*/ 102691 w 64"/>
              <a:gd name="T49" fmla="*/ 130130 h 70"/>
              <a:gd name="T50" fmla="*/ 112961 w 64"/>
              <a:gd name="T51" fmla="*/ 136979 h 70"/>
              <a:gd name="T52" fmla="*/ 126653 w 64"/>
              <a:gd name="T53" fmla="*/ 126705 h 70"/>
              <a:gd name="T54" fmla="*/ 195114 w 64"/>
              <a:gd name="T55" fmla="*/ 113008 h 70"/>
              <a:gd name="T56" fmla="*/ 195114 w 64"/>
              <a:gd name="T57" fmla="*/ 30820 h 70"/>
              <a:gd name="T58" fmla="*/ 78730 w 64"/>
              <a:gd name="T59" fmla="*/ 116432 h 70"/>
              <a:gd name="T60" fmla="*/ 54769 w 64"/>
              <a:gd name="T61" fmla="*/ 92461 h 70"/>
              <a:gd name="T62" fmla="*/ 78730 w 64"/>
              <a:gd name="T63" fmla="*/ 68489 h 70"/>
              <a:gd name="T64" fmla="*/ 106114 w 64"/>
              <a:gd name="T65" fmla="*/ 92461 h 70"/>
              <a:gd name="T66" fmla="*/ 78730 w 64"/>
              <a:gd name="T67" fmla="*/ 116432 h 70"/>
              <a:gd name="T68" fmla="*/ 140345 w 64"/>
              <a:gd name="T69" fmla="*/ 116432 h 70"/>
              <a:gd name="T70" fmla="*/ 112961 w 64"/>
              <a:gd name="T71" fmla="*/ 92461 h 70"/>
              <a:gd name="T72" fmla="*/ 140345 w 64"/>
              <a:gd name="T73" fmla="*/ 68489 h 70"/>
              <a:gd name="T74" fmla="*/ 167729 w 64"/>
              <a:gd name="T75" fmla="*/ 92461 h 70"/>
              <a:gd name="T76" fmla="*/ 140345 w 64"/>
              <a:gd name="T77" fmla="*/ 116432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4" h="70">
                <a:moveTo>
                  <a:pt x="49" y="42"/>
                </a:moveTo>
                <a:cubicBezTo>
                  <a:pt x="56" y="66"/>
                  <a:pt x="32" y="70"/>
                  <a:pt x="33" y="58"/>
                </a:cubicBezTo>
                <a:cubicBezTo>
                  <a:pt x="33" y="58"/>
                  <a:pt x="33" y="51"/>
                  <a:pt x="33" y="46"/>
                </a:cubicBezTo>
                <a:cubicBezTo>
                  <a:pt x="32" y="46"/>
                  <a:pt x="32" y="46"/>
                  <a:pt x="31" y="45"/>
                </a:cubicBezTo>
                <a:cubicBezTo>
                  <a:pt x="31" y="51"/>
                  <a:pt x="31" y="58"/>
                  <a:pt x="31" y="58"/>
                </a:cubicBezTo>
                <a:cubicBezTo>
                  <a:pt x="31" y="70"/>
                  <a:pt x="7" y="66"/>
                  <a:pt x="14" y="42"/>
                </a:cubicBezTo>
                <a:cubicBezTo>
                  <a:pt x="7" y="39"/>
                  <a:pt x="3" y="36"/>
                  <a:pt x="1" y="33"/>
                </a:cubicBezTo>
                <a:cubicBezTo>
                  <a:pt x="0" y="31"/>
                  <a:pt x="1" y="29"/>
                  <a:pt x="3" y="31"/>
                </a:cubicBezTo>
                <a:cubicBezTo>
                  <a:pt x="3" y="31"/>
                  <a:pt x="3" y="31"/>
                  <a:pt x="4" y="31"/>
                </a:cubicBezTo>
                <a:cubicBezTo>
                  <a:pt x="4" y="7"/>
                  <a:pt x="4" y="7"/>
                  <a:pt x="4" y="7"/>
                </a:cubicBezTo>
                <a:cubicBezTo>
                  <a:pt x="4" y="3"/>
                  <a:pt x="6" y="0"/>
                  <a:pt x="9" y="0"/>
                </a:cubicBezTo>
                <a:cubicBezTo>
                  <a:pt x="54" y="0"/>
                  <a:pt x="54" y="0"/>
                  <a:pt x="54" y="0"/>
                </a:cubicBezTo>
                <a:cubicBezTo>
                  <a:pt x="57" y="0"/>
                  <a:pt x="60" y="3"/>
                  <a:pt x="60" y="7"/>
                </a:cubicBezTo>
                <a:cubicBezTo>
                  <a:pt x="60" y="31"/>
                  <a:pt x="60" y="31"/>
                  <a:pt x="60" y="31"/>
                </a:cubicBezTo>
                <a:cubicBezTo>
                  <a:pt x="60" y="31"/>
                  <a:pt x="60" y="31"/>
                  <a:pt x="61" y="31"/>
                </a:cubicBezTo>
                <a:cubicBezTo>
                  <a:pt x="63" y="29"/>
                  <a:pt x="64" y="31"/>
                  <a:pt x="63" y="33"/>
                </a:cubicBezTo>
                <a:cubicBezTo>
                  <a:pt x="60" y="36"/>
                  <a:pt x="56" y="39"/>
                  <a:pt x="49" y="42"/>
                </a:cubicBezTo>
                <a:close/>
                <a:moveTo>
                  <a:pt x="57" y="9"/>
                </a:moveTo>
                <a:cubicBezTo>
                  <a:pt x="57" y="5"/>
                  <a:pt x="56" y="4"/>
                  <a:pt x="52" y="4"/>
                </a:cubicBezTo>
                <a:cubicBezTo>
                  <a:pt x="12" y="4"/>
                  <a:pt x="12" y="4"/>
                  <a:pt x="12" y="4"/>
                </a:cubicBezTo>
                <a:cubicBezTo>
                  <a:pt x="8" y="4"/>
                  <a:pt x="7" y="5"/>
                  <a:pt x="7" y="9"/>
                </a:cubicBezTo>
                <a:cubicBezTo>
                  <a:pt x="7" y="33"/>
                  <a:pt x="7" y="33"/>
                  <a:pt x="7" y="33"/>
                </a:cubicBezTo>
                <a:cubicBezTo>
                  <a:pt x="15" y="38"/>
                  <a:pt x="23" y="37"/>
                  <a:pt x="27" y="37"/>
                </a:cubicBezTo>
                <a:cubicBezTo>
                  <a:pt x="28" y="37"/>
                  <a:pt x="29" y="37"/>
                  <a:pt x="30" y="38"/>
                </a:cubicBezTo>
                <a:cubicBezTo>
                  <a:pt x="30" y="38"/>
                  <a:pt x="30" y="38"/>
                  <a:pt x="30" y="38"/>
                </a:cubicBezTo>
                <a:cubicBezTo>
                  <a:pt x="31" y="39"/>
                  <a:pt x="32" y="39"/>
                  <a:pt x="33" y="40"/>
                </a:cubicBezTo>
                <a:cubicBezTo>
                  <a:pt x="33" y="38"/>
                  <a:pt x="34" y="37"/>
                  <a:pt x="37" y="37"/>
                </a:cubicBezTo>
                <a:cubicBezTo>
                  <a:pt x="41" y="37"/>
                  <a:pt x="48" y="38"/>
                  <a:pt x="57" y="33"/>
                </a:cubicBezTo>
                <a:lnTo>
                  <a:pt x="57" y="9"/>
                </a:lnTo>
                <a:close/>
                <a:moveTo>
                  <a:pt x="23" y="34"/>
                </a:moveTo>
                <a:cubicBezTo>
                  <a:pt x="19" y="34"/>
                  <a:pt x="16" y="31"/>
                  <a:pt x="16" y="27"/>
                </a:cubicBezTo>
                <a:cubicBezTo>
                  <a:pt x="16" y="23"/>
                  <a:pt x="19" y="20"/>
                  <a:pt x="23" y="20"/>
                </a:cubicBezTo>
                <a:cubicBezTo>
                  <a:pt x="27" y="20"/>
                  <a:pt x="31" y="23"/>
                  <a:pt x="31" y="27"/>
                </a:cubicBezTo>
                <a:cubicBezTo>
                  <a:pt x="31" y="31"/>
                  <a:pt x="27" y="34"/>
                  <a:pt x="23" y="34"/>
                </a:cubicBezTo>
                <a:close/>
                <a:moveTo>
                  <a:pt x="41" y="34"/>
                </a:moveTo>
                <a:cubicBezTo>
                  <a:pt x="37" y="34"/>
                  <a:pt x="33" y="31"/>
                  <a:pt x="33" y="27"/>
                </a:cubicBezTo>
                <a:cubicBezTo>
                  <a:pt x="33" y="23"/>
                  <a:pt x="37" y="20"/>
                  <a:pt x="41" y="20"/>
                </a:cubicBezTo>
                <a:cubicBezTo>
                  <a:pt x="45" y="20"/>
                  <a:pt x="49" y="23"/>
                  <a:pt x="49" y="27"/>
                </a:cubicBezTo>
                <a:cubicBezTo>
                  <a:pt x="49" y="31"/>
                  <a:pt x="45" y="34"/>
                  <a:pt x="41"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243755" tIns="121877" rIns="243755" bIns="121877"/>
          <a:lstStyle/>
          <a:p>
            <a:pPr marL="0" marR="0" lvl="0" indent="0" algn="l" defTabSz="1218773"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a:ln>
                <a:noFill/>
              </a:ln>
              <a:solidFill>
                <a:prstClr val="black"/>
              </a:solidFill>
              <a:effectLst/>
              <a:uLnTx/>
              <a:uFillTx/>
              <a:latin typeface="+mn-ea"/>
              <a:cs typeface="+mn-cs"/>
            </a:endParaRPr>
          </a:p>
        </p:txBody>
      </p:sp>
      <p:sp>
        <p:nvSpPr>
          <p:cNvPr id="37" name="Freeform 44">
            <a:extLst>
              <a:ext uri="{FF2B5EF4-FFF2-40B4-BE49-F238E27FC236}">
                <a16:creationId xmlns:a16="http://schemas.microsoft.com/office/drawing/2014/main" id="{AF8312A2-FEFF-4AC9-AFD3-59FEB6161FFA}"/>
              </a:ext>
            </a:extLst>
          </p:cNvPr>
          <p:cNvSpPr>
            <a:spLocks noChangeAspect="1" noEditPoints="1"/>
          </p:cNvSpPr>
          <p:nvPr/>
        </p:nvSpPr>
        <p:spPr bwMode="auto">
          <a:xfrm>
            <a:off x="1256732" y="1898225"/>
            <a:ext cx="281283" cy="288000"/>
          </a:xfrm>
          <a:custGeom>
            <a:avLst/>
            <a:gdLst>
              <a:gd name="T0" fmla="*/ 3417 w 59"/>
              <a:gd name="T1" fmla="*/ 137583 h 60"/>
              <a:gd name="T2" fmla="*/ 3417 w 59"/>
              <a:gd name="T3" fmla="*/ 130704 h 60"/>
              <a:gd name="T4" fmla="*/ 44423 w 59"/>
              <a:gd name="T5" fmla="*/ 134144 h 60"/>
              <a:gd name="T6" fmla="*/ 95681 w 59"/>
              <a:gd name="T7" fmla="*/ 65352 h 60"/>
              <a:gd name="T8" fmla="*/ 54675 w 59"/>
              <a:gd name="T9" fmla="*/ 27517 h 60"/>
              <a:gd name="T10" fmla="*/ 27337 w 59"/>
              <a:gd name="T11" fmla="*/ 48154 h 60"/>
              <a:gd name="T12" fmla="*/ 27337 w 59"/>
              <a:gd name="T13" fmla="*/ 65352 h 60"/>
              <a:gd name="T14" fmla="*/ 58092 w 59"/>
              <a:gd name="T15" fmla="*/ 127265 h 60"/>
              <a:gd name="T16" fmla="*/ 10252 w 59"/>
              <a:gd name="T17" fmla="*/ 82550 h 60"/>
              <a:gd name="T18" fmla="*/ 10252 w 59"/>
              <a:gd name="T19" fmla="*/ 30956 h 60"/>
              <a:gd name="T20" fmla="*/ 54675 w 59"/>
              <a:gd name="T21" fmla="*/ 3440 h 60"/>
              <a:gd name="T22" fmla="*/ 119601 w 59"/>
              <a:gd name="T23" fmla="*/ 55033 h 60"/>
              <a:gd name="T24" fmla="*/ 95681 w 59"/>
              <a:gd name="T25" fmla="*/ 65352 h 60"/>
              <a:gd name="T26" fmla="*/ 17086 w 59"/>
              <a:gd name="T27" fmla="*/ 189177 h 60"/>
              <a:gd name="T28" fmla="*/ 17086 w 59"/>
              <a:gd name="T29" fmla="*/ 182298 h 60"/>
              <a:gd name="T30" fmla="*/ 51258 w 59"/>
              <a:gd name="T31" fmla="*/ 151342 h 60"/>
              <a:gd name="T32" fmla="*/ 20503 w 59"/>
              <a:gd name="T33" fmla="*/ 189177 h 60"/>
              <a:gd name="T34" fmla="*/ 68343 w 59"/>
              <a:gd name="T35" fmla="*/ 206375 h 60"/>
              <a:gd name="T36" fmla="*/ 64926 w 59"/>
              <a:gd name="T37" fmla="*/ 161660 h 60"/>
              <a:gd name="T38" fmla="*/ 71761 w 59"/>
              <a:gd name="T39" fmla="*/ 161660 h 60"/>
              <a:gd name="T40" fmla="*/ 191361 w 59"/>
              <a:gd name="T41" fmla="*/ 175419 h 60"/>
              <a:gd name="T42" fmla="*/ 146938 w 59"/>
              <a:gd name="T43" fmla="*/ 202935 h 60"/>
              <a:gd name="T44" fmla="*/ 82012 w 59"/>
              <a:gd name="T45" fmla="*/ 151342 h 60"/>
              <a:gd name="T46" fmla="*/ 105932 w 59"/>
              <a:gd name="T47" fmla="*/ 144463 h 60"/>
              <a:gd name="T48" fmla="*/ 153773 w 59"/>
              <a:gd name="T49" fmla="*/ 175419 h 60"/>
              <a:gd name="T50" fmla="*/ 177693 w 59"/>
              <a:gd name="T51" fmla="*/ 151342 h 60"/>
              <a:gd name="T52" fmla="*/ 140104 w 59"/>
              <a:gd name="T53" fmla="*/ 110067 h 60"/>
              <a:gd name="T54" fmla="*/ 150355 w 59"/>
              <a:gd name="T55" fmla="*/ 82550 h 60"/>
              <a:gd name="T56" fmla="*/ 201613 w 59"/>
              <a:gd name="T57" fmla="*/ 151342 h 60"/>
              <a:gd name="T58" fmla="*/ 136687 w 59"/>
              <a:gd name="T59" fmla="*/ 44715 h 60"/>
              <a:gd name="T60" fmla="*/ 126435 w 59"/>
              <a:gd name="T61" fmla="*/ 44715 h 60"/>
              <a:gd name="T62" fmla="*/ 133270 w 59"/>
              <a:gd name="T63" fmla="*/ 0 h 60"/>
              <a:gd name="T64" fmla="*/ 136687 w 59"/>
              <a:gd name="T65" fmla="*/ 44715 h 60"/>
              <a:gd name="T66" fmla="*/ 150355 w 59"/>
              <a:gd name="T67" fmla="*/ 55033 h 60"/>
              <a:gd name="T68" fmla="*/ 146938 w 59"/>
              <a:gd name="T69" fmla="*/ 48154 h 60"/>
              <a:gd name="T70" fmla="*/ 184527 w 59"/>
              <a:gd name="T71" fmla="*/ 17198 h 60"/>
              <a:gd name="T72" fmla="*/ 153773 w 59"/>
              <a:gd name="T73" fmla="*/ 55033 h 60"/>
              <a:gd name="T74" fmla="*/ 160607 w 59"/>
              <a:gd name="T75" fmla="*/ 75671 h 60"/>
              <a:gd name="T76" fmla="*/ 160607 w 59"/>
              <a:gd name="T77" fmla="*/ 68792 h 60"/>
              <a:gd name="T78" fmla="*/ 201613 w 59"/>
              <a:gd name="T79" fmla="*/ 72231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243755" tIns="121877" rIns="243755" bIns="121877"/>
          <a:lstStyle/>
          <a:p>
            <a:pPr marL="0" marR="0" lvl="0" indent="0" algn="l" defTabSz="1218773"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a:ln>
                <a:noFill/>
              </a:ln>
              <a:solidFill>
                <a:prstClr val="black"/>
              </a:solidFill>
              <a:effectLst/>
              <a:uLnTx/>
              <a:uFillTx/>
              <a:latin typeface="+mn-ea"/>
              <a:cs typeface="+mn-cs"/>
            </a:endParaRPr>
          </a:p>
        </p:txBody>
      </p:sp>
      <p:sp>
        <p:nvSpPr>
          <p:cNvPr id="42" name="money-bank_71090">
            <a:extLst>
              <a:ext uri="{FF2B5EF4-FFF2-40B4-BE49-F238E27FC236}">
                <a16:creationId xmlns:a16="http://schemas.microsoft.com/office/drawing/2014/main" id="{5C848A4B-E9C1-4E75-B712-239685564BF9}"/>
              </a:ext>
            </a:extLst>
          </p:cNvPr>
          <p:cNvSpPr>
            <a:spLocks noChangeAspect="1"/>
          </p:cNvSpPr>
          <p:nvPr/>
        </p:nvSpPr>
        <p:spPr bwMode="auto">
          <a:xfrm>
            <a:off x="8293804" y="4388389"/>
            <a:ext cx="413546" cy="366518"/>
          </a:xfrm>
          <a:custGeom>
            <a:avLst/>
            <a:gdLst>
              <a:gd name="connsiteX0" fmla="*/ 0 w 608697"/>
              <a:gd name="connsiteY0" fmla="*/ 552985 h 590385"/>
              <a:gd name="connsiteX1" fmla="*/ 608697 w 608697"/>
              <a:gd name="connsiteY1" fmla="*/ 552985 h 590385"/>
              <a:gd name="connsiteX2" fmla="*/ 608697 w 608697"/>
              <a:gd name="connsiteY2" fmla="*/ 590385 h 590385"/>
              <a:gd name="connsiteX3" fmla="*/ 0 w 608697"/>
              <a:gd name="connsiteY3" fmla="*/ 590385 h 590385"/>
              <a:gd name="connsiteX4" fmla="*/ 50031 w 608697"/>
              <a:gd name="connsiteY4" fmla="*/ 495192 h 590385"/>
              <a:gd name="connsiteX5" fmla="*/ 558666 w 608697"/>
              <a:gd name="connsiteY5" fmla="*/ 495192 h 590385"/>
              <a:gd name="connsiteX6" fmla="*/ 558666 w 608697"/>
              <a:gd name="connsiteY6" fmla="*/ 532592 h 590385"/>
              <a:gd name="connsiteX7" fmla="*/ 50031 w 608697"/>
              <a:gd name="connsiteY7" fmla="*/ 532592 h 590385"/>
              <a:gd name="connsiteX8" fmla="*/ 317441 w 608697"/>
              <a:gd name="connsiteY8" fmla="*/ 352934 h 590385"/>
              <a:gd name="connsiteX9" fmla="*/ 317441 w 608697"/>
              <a:gd name="connsiteY9" fmla="*/ 384587 h 590385"/>
              <a:gd name="connsiteX10" fmla="*/ 338404 w 608697"/>
              <a:gd name="connsiteY10" fmla="*/ 369096 h 590385"/>
              <a:gd name="connsiteX11" fmla="*/ 333257 w 608697"/>
              <a:gd name="connsiteY11" fmla="*/ 358446 h 590385"/>
              <a:gd name="connsiteX12" fmla="*/ 317441 w 608697"/>
              <a:gd name="connsiteY12" fmla="*/ 352934 h 590385"/>
              <a:gd name="connsiteX13" fmla="*/ 290658 w 608697"/>
              <a:gd name="connsiteY13" fmla="*/ 283447 h 590385"/>
              <a:gd name="connsiteX14" fmla="*/ 273648 w 608697"/>
              <a:gd name="connsiteY14" fmla="*/ 288958 h 590385"/>
              <a:gd name="connsiteX15" fmla="*/ 268948 w 608697"/>
              <a:gd name="connsiteY15" fmla="*/ 299311 h 590385"/>
              <a:gd name="connsiteX16" fmla="*/ 274319 w 608697"/>
              <a:gd name="connsiteY16" fmla="*/ 310035 h 590385"/>
              <a:gd name="connsiteX17" fmla="*/ 290658 w 608697"/>
              <a:gd name="connsiteY17" fmla="*/ 315770 h 590385"/>
              <a:gd name="connsiteX18" fmla="*/ 290658 w 608697"/>
              <a:gd name="connsiteY18" fmla="*/ 233324 h 590385"/>
              <a:gd name="connsiteX19" fmla="*/ 317441 w 608697"/>
              <a:gd name="connsiteY19" fmla="*/ 233324 h 590385"/>
              <a:gd name="connsiteX20" fmla="*/ 317441 w 608697"/>
              <a:gd name="connsiteY20" fmla="*/ 250156 h 590385"/>
              <a:gd name="connsiteX21" fmla="*/ 342508 w 608697"/>
              <a:gd name="connsiteY21" fmla="*/ 252911 h 590385"/>
              <a:gd name="connsiteX22" fmla="*/ 365859 w 608697"/>
              <a:gd name="connsiteY22" fmla="*/ 258721 h 590385"/>
              <a:gd name="connsiteX23" fmla="*/ 365859 w 608697"/>
              <a:gd name="connsiteY23" fmla="*/ 292012 h 590385"/>
              <a:gd name="connsiteX24" fmla="*/ 317441 w 608697"/>
              <a:gd name="connsiteY24" fmla="*/ 282628 h 590385"/>
              <a:gd name="connsiteX25" fmla="*/ 317441 w 608697"/>
              <a:gd name="connsiteY25" fmla="*/ 319941 h 590385"/>
              <a:gd name="connsiteX26" fmla="*/ 338479 w 608697"/>
              <a:gd name="connsiteY26" fmla="*/ 324409 h 590385"/>
              <a:gd name="connsiteX27" fmla="*/ 356981 w 608697"/>
              <a:gd name="connsiteY27" fmla="*/ 332527 h 590385"/>
              <a:gd name="connsiteX28" fmla="*/ 370335 w 608697"/>
              <a:gd name="connsiteY28" fmla="*/ 346380 h 590385"/>
              <a:gd name="connsiteX29" fmla="*/ 375408 w 608697"/>
              <a:gd name="connsiteY29" fmla="*/ 368425 h 590385"/>
              <a:gd name="connsiteX30" fmla="*/ 360338 w 608697"/>
              <a:gd name="connsiteY30" fmla="*/ 402238 h 590385"/>
              <a:gd name="connsiteX31" fmla="*/ 317441 w 608697"/>
              <a:gd name="connsiteY31" fmla="*/ 417506 h 590385"/>
              <a:gd name="connsiteX32" fmla="*/ 317441 w 608697"/>
              <a:gd name="connsiteY32" fmla="*/ 434859 h 590385"/>
              <a:gd name="connsiteX33" fmla="*/ 290658 w 608697"/>
              <a:gd name="connsiteY33" fmla="*/ 434859 h 590385"/>
              <a:gd name="connsiteX34" fmla="*/ 290658 w 608697"/>
              <a:gd name="connsiteY34" fmla="*/ 418400 h 590385"/>
              <a:gd name="connsiteX35" fmla="*/ 259623 w 608697"/>
              <a:gd name="connsiteY35" fmla="*/ 415420 h 590385"/>
              <a:gd name="connsiteX36" fmla="*/ 235451 w 608697"/>
              <a:gd name="connsiteY36" fmla="*/ 408643 h 590385"/>
              <a:gd name="connsiteX37" fmla="*/ 235451 w 608697"/>
              <a:gd name="connsiteY37" fmla="*/ 375650 h 590385"/>
              <a:gd name="connsiteX38" fmla="*/ 248208 w 608697"/>
              <a:gd name="connsiteY38" fmla="*/ 379746 h 590385"/>
              <a:gd name="connsiteX39" fmla="*/ 261040 w 608697"/>
              <a:gd name="connsiteY39" fmla="*/ 382800 h 590385"/>
              <a:gd name="connsiteX40" fmla="*/ 274842 w 608697"/>
              <a:gd name="connsiteY40" fmla="*/ 384810 h 590385"/>
              <a:gd name="connsiteX41" fmla="*/ 290658 w 608697"/>
              <a:gd name="connsiteY41" fmla="*/ 385779 h 590385"/>
              <a:gd name="connsiteX42" fmla="*/ 290658 w 608697"/>
              <a:gd name="connsiteY42" fmla="*/ 348912 h 590385"/>
              <a:gd name="connsiteX43" fmla="*/ 269619 w 608697"/>
              <a:gd name="connsiteY43" fmla="*/ 344816 h 590385"/>
              <a:gd name="connsiteX44" fmla="*/ 250819 w 608697"/>
              <a:gd name="connsiteY44" fmla="*/ 336996 h 590385"/>
              <a:gd name="connsiteX45" fmla="*/ 237241 w 608697"/>
              <a:gd name="connsiteY45" fmla="*/ 323143 h 590385"/>
              <a:gd name="connsiteX46" fmla="*/ 232019 w 608697"/>
              <a:gd name="connsiteY46" fmla="*/ 300949 h 590385"/>
              <a:gd name="connsiteX47" fmla="*/ 236122 w 608697"/>
              <a:gd name="connsiteY47" fmla="*/ 281213 h 590385"/>
              <a:gd name="connsiteX48" fmla="*/ 247686 w 608697"/>
              <a:gd name="connsiteY48" fmla="*/ 266243 h 590385"/>
              <a:gd name="connsiteX49" fmla="*/ 266188 w 608697"/>
              <a:gd name="connsiteY49" fmla="*/ 256040 h 590385"/>
              <a:gd name="connsiteX50" fmla="*/ 290658 w 608697"/>
              <a:gd name="connsiteY50" fmla="*/ 250677 h 590385"/>
              <a:gd name="connsiteX51" fmla="*/ 435589 w 608697"/>
              <a:gd name="connsiteY51" fmla="*/ 197053 h 590385"/>
              <a:gd name="connsiteX52" fmla="*/ 502433 w 608697"/>
              <a:gd name="connsiteY52" fmla="*/ 197053 h 590385"/>
              <a:gd name="connsiteX53" fmla="*/ 512728 w 608697"/>
              <a:gd name="connsiteY53" fmla="*/ 207257 h 590385"/>
              <a:gd name="connsiteX54" fmla="*/ 502433 w 608697"/>
              <a:gd name="connsiteY54" fmla="*/ 217536 h 590385"/>
              <a:gd name="connsiteX55" fmla="*/ 492511 w 608697"/>
              <a:gd name="connsiteY55" fmla="*/ 217536 h 590385"/>
              <a:gd name="connsiteX56" fmla="*/ 492511 w 608697"/>
              <a:gd name="connsiteY56" fmla="*/ 443448 h 590385"/>
              <a:gd name="connsiteX57" fmla="*/ 502433 w 608697"/>
              <a:gd name="connsiteY57" fmla="*/ 443448 h 590385"/>
              <a:gd name="connsiteX58" fmla="*/ 512728 w 608697"/>
              <a:gd name="connsiteY58" fmla="*/ 453652 h 590385"/>
              <a:gd name="connsiteX59" fmla="*/ 502433 w 608697"/>
              <a:gd name="connsiteY59" fmla="*/ 463931 h 590385"/>
              <a:gd name="connsiteX60" fmla="*/ 435589 w 608697"/>
              <a:gd name="connsiteY60" fmla="*/ 463931 h 590385"/>
              <a:gd name="connsiteX61" fmla="*/ 425368 w 608697"/>
              <a:gd name="connsiteY61" fmla="*/ 453652 h 590385"/>
              <a:gd name="connsiteX62" fmla="*/ 435589 w 608697"/>
              <a:gd name="connsiteY62" fmla="*/ 443448 h 590385"/>
              <a:gd name="connsiteX63" fmla="*/ 445511 w 608697"/>
              <a:gd name="connsiteY63" fmla="*/ 443448 h 590385"/>
              <a:gd name="connsiteX64" fmla="*/ 445511 w 608697"/>
              <a:gd name="connsiteY64" fmla="*/ 217536 h 590385"/>
              <a:gd name="connsiteX65" fmla="*/ 435589 w 608697"/>
              <a:gd name="connsiteY65" fmla="*/ 217536 h 590385"/>
              <a:gd name="connsiteX66" fmla="*/ 425368 w 608697"/>
              <a:gd name="connsiteY66" fmla="*/ 207257 h 590385"/>
              <a:gd name="connsiteX67" fmla="*/ 435589 w 608697"/>
              <a:gd name="connsiteY67" fmla="*/ 197053 h 590385"/>
              <a:gd name="connsiteX68" fmla="*/ 106326 w 608697"/>
              <a:gd name="connsiteY68" fmla="*/ 197053 h 590385"/>
              <a:gd name="connsiteX69" fmla="*/ 173116 w 608697"/>
              <a:gd name="connsiteY69" fmla="*/ 197053 h 590385"/>
              <a:gd name="connsiteX70" fmla="*/ 183328 w 608697"/>
              <a:gd name="connsiteY70" fmla="*/ 207257 h 590385"/>
              <a:gd name="connsiteX71" fmla="*/ 173116 w 608697"/>
              <a:gd name="connsiteY71" fmla="*/ 217536 h 590385"/>
              <a:gd name="connsiteX72" fmla="*/ 163202 w 608697"/>
              <a:gd name="connsiteY72" fmla="*/ 217536 h 590385"/>
              <a:gd name="connsiteX73" fmla="*/ 163202 w 608697"/>
              <a:gd name="connsiteY73" fmla="*/ 443448 h 590385"/>
              <a:gd name="connsiteX74" fmla="*/ 173116 w 608697"/>
              <a:gd name="connsiteY74" fmla="*/ 443448 h 590385"/>
              <a:gd name="connsiteX75" fmla="*/ 183328 w 608697"/>
              <a:gd name="connsiteY75" fmla="*/ 453652 h 590385"/>
              <a:gd name="connsiteX76" fmla="*/ 173116 w 608697"/>
              <a:gd name="connsiteY76" fmla="*/ 463931 h 590385"/>
              <a:gd name="connsiteX77" fmla="*/ 106326 w 608697"/>
              <a:gd name="connsiteY77" fmla="*/ 463931 h 590385"/>
              <a:gd name="connsiteX78" fmla="*/ 96039 w 608697"/>
              <a:gd name="connsiteY78" fmla="*/ 453652 h 590385"/>
              <a:gd name="connsiteX79" fmla="*/ 106326 w 608697"/>
              <a:gd name="connsiteY79" fmla="*/ 443448 h 590385"/>
              <a:gd name="connsiteX80" fmla="*/ 116240 w 608697"/>
              <a:gd name="connsiteY80" fmla="*/ 443448 h 590385"/>
              <a:gd name="connsiteX81" fmla="*/ 116240 w 608697"/>
              <a:gd name="connsiteY81" fmla="*/ 217536 h 590385"/>
              <a:gd name="connsiteX82" fmla="*/ 106326 w 608697"/>
              <a:gd name="connsiteY82" fmla="*/ 217536 h 590385"/>
              <a:gd name="connsiteX83" fmla="*/ 96039 w 608697"/>
              <a:gd name="connsiteY83" fmla="*/ 207257 h 590385"/>
              <a:gd name="connsiteX84" fmla="*/ 106326 w 608697"/>
              <a:gd name="connsiteY84" fmla="*/ 197053 h 590385"/>
              <a:gd name="connsiteX85" fmla="*/ 296964 w 608697"/>
              <a:gd name="connsiteY85" fmla="*/ 2010 h 590385"/>
              <a:gd name="connsiteX86" fmla="*/ 311733 w 608697"/>
              <a:gd name="connsiteY86" fmla="*/ 2010 h 590385"/>
              <a:gd name="connsiteX87" fmla="*/ 556923 w 608697"/>
              <a:gd name="connsiteY87" fmla="*/ 134884 h 590385"/>
              <a:gd name="connsiteX88" fmla="*/ 549538 w 608697"/>
              <a:gd name="connsiteY88" fmla="*/ 161771 h 590385"/>
              <a:gd name="connsiteX89" fmla="*/ 59159 w 608697"/>
              <a:gd name="connsiteY89" fmla="*/ 161771 h 590385"/>
              <a:gd name="connsiteX90" fmla="*/ 51774 w 608697"/>
              <a:gd name="connsiteY90" fmla="*/ 134884 h 59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697" h="590385">
                <a:moveTo>
                  <a:pt x="0" y="552985"/>
                </a:moveTo>
                <a:lnTo>
                  <a:pt x="608697" y="552985"/>
                </a:lnTo>
                <a:lnTo>
                  <a:pt x="608697" y="590385"/>
                </a:lnTo>
                <a:lnTo>
                  <a:pt x="0" y="590385"/>
                </a:lnTo>
                <a:close/>
                <a:moveTo>
                  <a:pt x="50031" y="495192"/>
                </a:moveTo>
                <a:lnTo>
                  <a:pt x="558666" y="495192"/>
                </a:lnTo>
                <a:lnTo>
                  <a:pt x="558666" y="532592"/>
                </a:lnTo>
                <a:lnTo>
                  <a:pt x="50031" y="532592"/>
                </a:lnTo>
                <a:close/>
                <a:moveTo>
                  <a:pt x="317441" y="352934"/>
                </a:moveTo>
                <a:lnTo>
                  <a:pt x="317441" y="384587"/>
                </a:lnTo>
                <a:cubicBezTo>
                  <a:pt x="331392" y="382800"/>
                  <a:pt x="338404" y="377661"/>
                  <a:pt x="338404" y="369096"/>
                </a:cubicBezTo>
                <a:cubicBezTo>
                  <a:pt x="338404" y="364404"/>
                  <a:pt x="336688" y="360829"/>
                  <a:pt x="333257" y="358446"/>
                </a:cubicBezTo>
                <a:cubicBezTo>
                  <a:pt x="329825" y="355988"/>
                  <a:pt x="324528" y="354200"/>
                  <a:pt x="317441" y="352934"/>
                </a:cubicBezTo>
                <a:close/>
                <a:moveTo>
                  <a:pt x="290658" y="283447"/>
                </a:moveTo>
                <a:cubicBezTo>
                  <a:pt x="282451" y="284341"/>
                  <a:pt x="276781" y="286203"/>
                  <a:pt x="273648" y="288958"/>
                </a:cubicBezTo>
                <a:cubicBezTo>
                  <a:pt x="270515" y="291714"/>
                  <a:pt x="268948" y="295140"/>
                  <a:pt x="268948" y="299311"/>
                </a:cubicBezTo>
                <a:cubicBezTo>
                  <a:pt x="268948" y="304003"/>
                  <a:pt x="270739" y="307578"/>
                  <a:pt x="274319" y="310035"/>
                </a:cubicBezTo>
                <a:cubicBezTo>
                  <a:pt x="277900" y="312493"/>
                  <a:pt x="283347" y="314430"/>
                  <a:pt x="290658" y="315770"/>
                </a:cubicBezTo>
                <a:close/>
                <a:moveTo>
                  <a:pt x="290658" y="233324"/>
                </a:moveTo>
                <a:lnTo>
                  <a:pt x="317441" y="233324"/>
                </a:lnTo>
                <a:lnTo>
                  <a:pt x="317441" y="250156"/>
                </a:lnTo>
                <a:cubicBezTo>
                  <a:pt x="325647" y="250603"/>
                  <a:pt x="334003" y="251571"/>
                  <a:pt x="342508" y="252911"/>
                </a:cubicBezTo>
                <a:cubicBezTo>
                  <a:pt x="351012" y="254327"/>
                  <a:pt x="358771" y="256263"/>
                  <a:pt x="365859" y="258721"/>
                </a:cubicBezTo>
                <a:lnTo>
                  <a:pt x="365859" y="292012"/>
                </a:lnTo>
                <a:cubicBezTo>
                  <a:pt x="348551" y="286426"/>
                  <a:pt x="332436" y="283298"/>
                  <a:pt x="317441" y="282628"/>
                </a:cubicBezTo>
                <a:lnTo>
                  <a:pt x="317441" y="319941"/>
                </a:lnTo>
                <a:cubicBezTo>
                  <a:pt x="324528" y="321058"/>
                  <a:pt x="331541" y="322548"/>
                  <a:pt x="338479" y="324409"/>
                </a:cubicBezTo>
                <a:cubicBezTo>
                  <a:pt x="345343" y="326271"/>
                  <a:pt x="351535" y="328953"/>
                  <a:pt x="356981" y="332527"/>
                </a:cubicBezTo>
                <a:cubicBezTo>
                  <a:pt x="362427" y="336028"/>
                  <a:pt x="366829" y="340645"/>
                  <a:pt x="370335" y="346380"/>
                </a:cubicBezTo>
                <a:cubicBezTo>
                  <a:pt x="373692" y="352115"/>
                  <a:pt x="375408" y="359414"/>
                  <a:pt x="375408" y="368425"/>
                </a:cubicBezTo>
                <a:cubicBezTo>
                  <a:pt x="375408" y="382800"/>
                  <a:pt x="370410" y="394046"/>
                  <a:pt x="360338" y="402238"/>
                </a:cubicBezTo>
                <a:cubicBezTo>
                  <a:pt x="350266" y="410431"/>
                  <a:pt x="336017" y="415495"/>
                  <a:pt x="317441" y="417506"/>
                </a:cubicBezTo>
                <a:lnTo>
                  <a:pt x="317441" y="434859"/>
                </a:lnTo>
                <a:lnTo>
                  <a:pt x="290658" y="434859"/>
                </a:lnTo>
                <a:lnTo>
                  <a:pt x="290658" y="418400"/>
                </a:lnTo>
                <a:cubicBezTo>
                  <a:pt x="279691" y="418027"/>
                  <a:pt x="269321" y="417059"/>
                  <a:pt x="259623" y="415420"/>
                </a:cubicBezTo>
                <a:cubicBezTo>
                  <a:pt x="249849" y="413782"/>
                  <a:pt x="241792" y="411548"/>
                  <a:pt x="235451" y="408643"/>
                </a:cubicBezTo>
                <a:lnTo>
                  <a:pt x="235451" y="375650"/>
                </a:lnTo>
                <a:cubicBezTo>
                  <a:pt x="239778" y="377214"/>
                  <a:pt x="244030" y="378629"/>
                  <a:pt x="248208" y="379746"/>
                </a:cubicBezTo>
                <a:cubicBezTo>
                  <a:pt x="252386" y="380938"/>
                  <a:pt x="256638" y="381980"/>
                  <a:pt x="261040" y="382800"/>
                </a:cubicBezTo>
                <a:cubicBezTo>
                  <a:pt x="265442" y="383619"/>
                  <a:pt x="269992" y="384289"/>
                  <a:pt x="274842" y="384810"/>
                </a:cubicBezTo>
                <a:cubicBezTo>
                  <a:pt x="279691" y="385332"/>
                  <a:pt x="284988" y="385630"/>
                  <a:pt x="290658" y="385779"/>
                </a:cubicBezTo>
                <a:lnTo>
                  <a:pt x="290658" y="348912"/>
                </a:lnTo>
                <a:cubicBezTo>
                  <a:pt x="283645" y="347870"/>
                  <a:pt x="276558" y="346529"/>
                  <a:pt x="269619" y="344816"/>
                </a:cubicBezTo>
                <a:cubicBezTo>
                  <a:pt x="262681" y="343029"/>
                  <a:pt x="256415" y="340422"/>
                  <a:pt x="250819" y="336996"/>
                </a:cubicBezTo>
                <a:cubicBezTo>
                  <a:pt x="245299" y="333496"/>
                  <a:pt x="240748" y="328878"/>
                  <a:pt x="237241" y="323143"/>
                </a:cubicBezTo>
                <a:cubicBezTo>
                  <a:pt x="233809" y="317483"/>
                  <a:pt x="232019" y="310035"/>
                  <a:pt x="232019" y="300949"/>
                </a:cubicBezTo>
                <a:cubicBezTo>
                  <a:pt x="232019" y="293576"/>
                  <a:pt x="233362" y="286948"/>
                  <a:pt x="236122" y="281213"/>
                </a:cubicBezTo>
                <a:cubicBezTo>
                  <a:pt x="238808" y="275404"/>
                  <a:pt x="242687" y="270414"/>
                  <a:pt x="247686" y="266243"/>
                </a:cubicBezTo>
                <a:cubicBezTo>
                  <a:pt x="252759" y="261998"/>
                  <a:pt x="258951" y="258646"/>
                  <a:pt x="266188" y="256040"/>
                </a:cubicBezTo>
                <a:cubicBezTo>
                  <a:pt x="273424" y="253507"/>
                  <a:pt x="281556" y="251645"/>
                  <a:pt x="290658" y="250677"/>
                </a:cubicBezTo>
                <a:close/>
                <a:moveTo>
                  <a:pt x="435589" y="197053"/>
                </a:moveTo>
                <a:lnTo>
                  <a:pt x="502433" y="197053"/>
                </a:lnTo>
                <a:cubicBezTo>
                  <a:pt x="508103" y="197053"/>
                  <a:pt x="512728" y="201671"/>
                  <a:pt x="512728" y="207257"/>
                </a:cubicBezTo>
                <a:cubicBezTo>
                  <a:pt x="512728" y="212918"/>
                  <a:pt x="508103" y="217536"/>
                  <a:pt x="502433" y="217536"/>
                </a:cubicBezTo>
                <a:lnTo>
                  <a:pt x="492511" y="217536"/>
                </a:lnTo>
                <a:lnTo>
                  <a:pt x="492511" y="443448"/>
                </a:lnTo>
                <a:lnTo>
                  <a:pt x="502433" y="443448"/>
                </a:lnTo>
                <a:cubicBezTo>
                  <a:pt x="508103" y="443448"/>
                  <a:pt x="512728" y="447991"/>
                  <a:pt x="512728" y="453652"/>
                </a:cubicBezTo>
                <a:cubicBezTo>
                  <a:pt x="512728" y="459313"/>
                  <a:pt x="508103" y="463931"/>
                  <a:pt x="502433" y="463931"/>
                </a:cubicBezTo>
                <a:lnTo>
                  <a:pt x="435589" y="463931"/>
                </a:lnTo>
                <a:cubicBezTo>
                  <a:pt x="429919" y="463931"/>
                  <a:pt x="425368" y="459313"/>
                  <a:pt x="425368" y="453652"/>
                </a:cubicBezTo>
                <a:cubicBezTo>
                  <a:pt x="425368" y="447991"/>
                  <a:pt x="429919" y="443448"/>
                  <a:pt x="435589" y="443448"/>
                </a:cubicBezTo>
                <a:lnTo>
                  <a:pt x="445511" y="443448"/>
                </a:lnTo>
                <a:lnTo>
                  <a:pt x="445511" y="217536"/>
                </a:lnTo>
                <a:lnTo>
                  <a:pt x="435589" y="217536"/>
                </a:lnTo>
                <a:cubicBezTo>
                  <a:pt x="429919" y="217536"/>
                  <a:pt x="425368" y="212918"/>
                  <a:pt x="425368" y="207257"/>
                </a:cubicBezTo>
                <a:cubicBezTo>
                  <a:pt x="425368" y="201671"/>
                  <a:pt x="429919" y="197053"/>
                  <a:pt x="435589" y="197053"/>
                </a:cubicBezTo>
                <a:close/>
                <a:moveTo>
                  <a:pt x="106326" y="197053"/>
                </a:moveTo>
                <a:lnTo>
                  <a:pt x="173116" y="197053"/>
                </a:lnTo>
                <a:cubicBezTo>
                  <a:pt x="178781" y="197053"/>
                  <a:pt x="183328" y="201671"/>
                  <a:pt x="183328" y="207257"/>
                </a:cubicBezTo>
                <a:cubicBezTo>
                  <a:pt x="183328" y="212918"/>
                  <a:pt x="178781" y="217536"/>
                  <a:pt x="173116" y="217536"/>
                </a:cubicBezTo>
                <a:lnTo>
                  <a:pt x="163202" y="217536"/>
                </a:lnTo>
                <a:lnTo>
                  <a:pt x="163202" y="443448"/>
                </a:lnTo>
                <a:lnTo>
                  <a:pt x="173116" y="443448"/>
                </a:lnTo>
                <a:cubicBezTo>
                  <a:pt x="178781" y="443448"/>
                  <a:pt x="183328" y="447991"/>
                  <a:pt x="183328" y="453652"/>
                </a:cubicBezTo>
                <a:cubicBezTo>
                  <a:pt x="183328" y="459313"/>
                  <a:pt x="178781" y="463931"/>
                  <a:pt x="173116" y="463931"/>
                </a:cubicBezTo>
                <a:lnTo>
                  <a:pt x="106326" y="463931"/>
                </a:lnTo>
                <a:cubicBezTo>
                  <a:pt x="100661" y="463931"/>
                  <a:pt x="96039" y="459313"/>
                  <a:pt x="96039" y="453652"/>
                </a:cubicBezTo>
                <a:cubicBezTo>
                  <a:pt x="96039" y="447991"/>
                  <a:pt x="100661" y="443448"/>
                  <a:pt x="106326" y="443448"/>
                </a:cubicBezTo>
                <a:lnTo>
                  <a:pt x="116240" y="443448"/>
                </a:lnTo>
                <a:lnTo>
                  <a:pt x="116240" y="217536"/>
                </a:lnTo>
                <a:lnTo>
                  <a:pt x="106326" y="217536"/>
                </a:lnTo>
                <a:cubicBezTo>
                  <a:pt x="100661" y="217536"/>
                  <a:pt x="96039" y="212918"/>
                  <a:pt x="96039" y="207257"/>
                </a:cubicBezTo>
                <a:cubicBezTo>
                  <a:pt x="96039" y="201671"/>
                  <a:pt x="100661" y="197053"/>
                  <a:pt x="106326" y="197053"/>
                </a:cubicBezTo>
                <a:close/>
                <a:moveTo>
                  <a:pt x="296964" y="2010"/>
                </a:moveTo>
                <a:cubicBezTo>
                  <a:pt x="301514" y="-671"/>
                  <a:pt x="307183" y="-671"/>
                  <a:pt x="311733" y="2010"/>
                </a:cubicBezTo>
                <a:lnTo>
                  <a:pt x="556923" y="134884"/>
                </a:lnTo>
                <a:cubicBezTo>
                  <a:pt x="569604" y="142332"/>
                  <a:pt x="564308" y="161771"/>
                  <a:pt x="549538" y="161771"/>
                </a:cubicBezTo>
                <a:lnTo>
                  <a:pt x="59159" y="161771"/>
                </a:lnTo>
                <a:cubicBezTo>
                  <a:pt x="44389" y="161771"/>
                  <a:pt x="39093" y="142332"/>
                  <a:pt x="51774" y="134884"/>
                </a:cubicBezTo>
                <a:close/>
              </a:path>
            </a:pathLst>
          </a:custGeom>
          <a:solidFill>
            <a:srgbClr val="C4101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sp>
        <p:nvSpPr>
          <p:cNvPr id="43" name="iconfont-10503-5122247">
            <a:extLst>
              <a:ext uri="{FF2B5EF4-FFF2-40B4-BE49-F238E27FC236}">
                <a16:creationId xmlns:a16="http://schemas.microsoft.com/office/drawing/2014/main" id="{2BE482A0-F3CD-4859-8835-1ECCED8A8356}"/>
              </a:ext>
            </a:extLst>
          </p:cNvPr>
          <p:cNvSpPr>
            <a:spLocks noChangeAspect="1"/>
          </p:cNvSpPr>
          <p:nvPr/>
        </p:nvSpPr>
        <p:spPr bwMode="auto">
          <a:xfrm>
            <a:off x="8257582" y="2750985"/>
            <a:ext cx="381190" cy="340753"/>
          </a:xfrm>
          <a:custGeom>
            <a:avLst/>
            <a:gdLst>
              <a:gd name="connsiteX0" fmla="*/ 0 w 437473"/>
              <a:gd name="connsiteY0" fmla="*/ 417433 h 441243"/>
              <a:gd name="connsiteX1" fmla="*/ 437473 w 437473"/>
              <a:gd name="connsiteY1" fmla="*/ 417433 h 441243"/>
              <a:gd name="connsiteX2" fmla="*/ 437473 w 437473"/>
              <a:gd name="connsiteY2" fmla="*/ 441243 h 441243"/>
              <a:gd name="connsiteX3" fmla="*/ 0 w 437473"/>
              <a:gd name="connsiteY3" fmla="*/ 441243 h 441243"/>
              <a:gd name="connsiteX4" fmla="*/ 293257 w 437473"/>
              <a:gd name="connsiteY4" fmla="*/ 324284 h 441243"/>
              <a:gd name="connsiteX5" fmla="*/ 335553 w 437473"/>
              <a:gd name="connsiteY5" fmla="*/ 324284 h 441243"/>
              <a:gd name="connsiteX6" fmla="*/ 335553 w 437473"/>
              <a:gd name="connsiteY6" fmla="*/ 348094 h 441243"/>
              <a:gd name="connsiteX7" fmla="*/ 293257 w 437473"/>
              <a:gd name="connsiteY7" fmla="*/ 348094 h 441243"/>
              <a:gd name="connsiteX8" fmla="*/ 347889 w 437473"/>
              <a:gd name="connsiteY8" fmla="*/ 324141 h 441243"/>
              <a:gd name="connsiteX9" fmla="*/ 369322 w 437473"/>
              <a:gd name="connsiteY9" fmla="*/ 324141 h 441243"/>
              <a:gd name="connsiteX10" fmla="*/ 369322 w 437473"/>
              <a:gd name="connsiteY10" fmla="*/ 347951 h 441243"/>
              <a:gd name="connsiteX11" fmla="*/ 347889 w 437473"/>
              <a:gd name="connsiteY11" fmla="*/ 347951 h 441243"/>
              <a:gd name="connsiteX12" fmla="*/ 83923 w 437473"/>
              <a:gd name="connsiteY12" fmla="*/ 283759 h 441243"/>
              <a:gd name="connsiteX13" fmla="*/ 158178 w 437473"/>
              <a:gd name="connsiteY13" fmla="*/ 283759 h 441243"/>
              <a:gd name="connsiteX14" fmla="*/ 158178 w 437473"/>
              <a:gd name="connsiteY14" fmla="*/ 307569 h 441243"/>
              <a:gd name="connsiteX15" fmla="*/ 83923 w 437473"/>
              <a:gd name="connsiteY15" fmla="*/ 307569 h 441243"/>
              <a:gd name="connsiteX16" fmla="*/ 179898 w 437473"/>
              <a:gd name="connsiteY16" fmla="*/ 283568 h 441243"/>
              <a:gd name="connsiteX17" fmla="*/ 217525 w 437473"/>
              <a:gd name="connsiteY17" fmla="*/ 283568 h 441243"/>
              <a:gd name="connsiteX18" fmla="*/ 217525 w 437473"/>
              <a:gd name="connsiteY18" fmla="*/ 307378 h 441243"/>
              <a:gd name="connsiteX19" fmla="*/ 179898 w 437473"/>
              <a:gd name="connsiteY19" fmla="*/ 307378 h 441243"/>
              <a:gd name="connsiteX20" fmla="*/ 293257 w 437473"/>
              <a:gd name="connsiteY20" fmla="*/ 248805 h 441243"/>
              <a:gd name="connsiteX21" fmla="*/ 335553 w 437473"/>
              <a:gd name="connsiteY21" fmla="*/ 248805 h 441243"/>
              <a:gd name="connsiteX22" fmla="*/ 335553 w 437473"/>
              <a:gd name="connsiteY22" fmla="*/ 272616 h 441243"/>
              <a:gd name="connsiteX23" fmla="*/ 293257 w 437473"/>
              <a:gd name="connsiteY23" fmla="*/ 272616 h 441243"/>
              <a:gd name="connsiteX24" fmla="*/ 347889 w 437473"/>
              <a:gd name="connsiteY24" fmla="*/ 248662 h 441243"/>
              <a:gd name="connsiteX25" fmla="*/ 369322 w 437473"/>
              <a:gd name="connsiteY25" fmla="*/ 248662 h 441243"/>
              <a:gd name="connsiteX26" fmla="*/ 369322 w 437473"/>
              <a:gd name="connsiteY26" fmla="*/ 272473 h 441243"/>
              <a:gd name="connsiteX27" fmla="*/ 347889 w 437473"/>
              <a:gd name="connsiteY27" fmla="*/ 272473 h 441243"/>
              <a:gd name="connsiteX28" fmla="*/ 83923 w 437473"/>
              <a:gd name="connsiteY28" fmla="*/ 207852 h 441243"/>
              <a:gd name="connsiteX29" fmla="*/ 158178 w 437473"/>
              <a:gd name="connsiteY29" fmla="*/ 207852 h 441243"/>
              <a:gd name="connsiteX30" fmla="*/ 158178 w 437473"/>
              <a:gd name="connsiteY30" fmla="*/ 231662 h 441243"/>
              <a:gd name="connsiteX31" fmla="*/ 83923 w 437473"/>
              <a:gd name="connsiteY31" fmla="*/ 231662 h 441243"/>
              <a:gd name="connsiteX32" fmla="*/ 179898 w 437473"/>
              <a:gd name="connsiteY32" fmla="*/ 207709 h 441243"/>
              <a:gd name="connsiteX33" fmla="*/ 217525 w 437473"/>
              <a:gd name="connsiteY33" fmla="*/ 207709 h 441243"/>
              <a:gd name="connsiteX34" fmla="*/ 217525 w 437473"/>
              <a:gd name="connsiteY34" fmla="*/ 231519 h 441243"/>
              <a:gd name="connsiteX35" fmla="*/ 179898 w 437473"/>
              <a:gd name="connsiteY35" fmla="*/ 231519 h 441243"/>
              <a:gd name="connsiteX36" fmla="*/ 293257 w 437473"/>
              <a:gd name="connsiteY36" fmla="*/ 174517 h 441243"/>
              <a:gd name="connsiteX37" fmla="*/ 335553 w 437473"/>
              <a:gd name="connsiteY37" fmla="*/ 174517 h 441243"/>
              <a:gd name="connsiteX38" fmla="*/ 335553 w 437473"/>
              <a:gd name="connsiteY38" fmla="*/ 198328 h 441243"/>
              <a:gd name="connsiteX39" fmla="*/ 293257 w 437473"/>
              <a:gd name="connsiteY39" fmla="*/ 198328 h 441243"/>
              <a:gd name="connsiteX40" fmla="*/ 347889 w 437473"/>
              <a:gd name="connsiteY40" fmla="*/ 174470 h 441243"/>
              <a:gd name="connsiteX41" fmla="*/ 369322 w 437473"/>
              <a:gd name="connsiteY41" fmla="*/ 174470 h 441243"/>
              <a:gd name="connsiteX42" fmla="*/ 369322 w 437473"/>
              <a:gd name="connsiteY42" fmla="*/ 198280 h 441243"/>
              <a:gd name="connsiteX43" fmla="*/ 347889 w 437473"/>
              <a:gd name="connsiteY43" fmla="*/ 198280 h 441243"/>
              <a:gd name="connsiteX44" fmla="*/ 83923 w 437473"/>
              <a:gd name="connsiteY44" fmla="*/ 127468 h 441243"/>
              <a:gd name="connsiteX45" fmla="*/ 158178 w 437473"/>
              <a:gd name="connsiteY45" fmla="*/ 127468 h 441243"/>
              <a:gd name="connsiteX46" fmla="*/ 158178 w 437473"/>
              <a:gd name="connsiteY46" fmla="*/ 151278 h 441243"/>
              <a:gd name="connsiteX47" fmla="*/ 83923 w 437473"/>
              <a:gd name="connsiteY47" fmla="*/ 151278 h 441243"/>
              <a:gd name="connsiteX48" fmla="*/ 179898 w 437473"/>
              <a:gd name="connsiteY48" fmla="*/ 127373 h 441243"/>
              <a:gd name="connsiteX49" fmla="*/ 217525 w 437473"/>
              <a:gd name="connsiteY49" fmla="*/ 127373 h 441243"/>
              <a:gd name="connsiteX50" fmla="*/ 217525 w 437473"/>
              <a:gd name="connsiteY50" fmla="*/ 151183 h 441243"/>
              <a:gd name="connsiteX51" fmla="*/ 179898 w 437473"/>
              <a:gd name="connsiteY51" fmla="*/ 151183 h 441243"/>
              <a:gd name="connsiteX52" fmla="*/ 86342 w 437473"/>
              <a:gd name="connsiteY52" fmla="*/ 0 h 441243"/>
              <a:gd name="connsiteX53" fmla="*/ 221356 w 437473"/>
              <a:gd name="connsiteY53" fmla="*/ 0 h 441243"/>
              <a:gd name="connsiteX54" fmla="*/ 261027 w 437473"/>
              <a:gd name="connsiteY54" fmla="*/ 14667 h 441243"/>
              <a:gd name="connsiteX55" fmla="*/ 278124 w 437473"/>
              <a:gd name="connsiteY55" fmla="*/ 51762 h 441243"/>
              <a:gd name="connsiteX56" fmla="*/ 278124 w 437473"/>
              <a:gd name="connsiteY56" fmla="*/ 95477 h 441243"/>
              <a:gd name="connsiteX57" fmla="*/ 357036 w 437473"/>
              <a:gd name="connsiteY57" fmla="*/ 95477 h 441243"/>
              <a:gd name="connsiteX58" fmla="*/ 408756 w 437473"/>
              <a:gd name="connsiteY58" fmla="*/ 147192 h 441243"/>
              <a:gd name="connsiteX59" fmla="*/ 408756 w 437473"/>
              <a:gd name="connsiteY59" fmla="*/ 393242 h 441243"/>
              <a:gd name="connsiteX60" fmla="*/ 384944 w 437473"/>
              <a:gd name="connsiteY60" fmla="*/ 393242 h 441243"/>
              <a:gd name="connsiteX61" fmla="*/ 384944 w 437473"/>
              <a:gd name="connsiteY61" fmla="*/ 147145 h 441243"/>
              <a:gd name="connsiteX62" fmla="*/ 357036 w 437473"/>
              <a:gd name="connsiteY62" fmla="*/ 119239 h 441243"/>
              <a:gd name="connsiteX63" fmla="*/ 278171 w 437473"/>
              <a:gd name="connsiteY63" fmla="*/ 119239 h 441243"/>
              <a:gd name="connsiteX64" fmla="*/ 278171 w 437473"/>
              <a:gd name="connsiteY64" fmla="*/ 397576 h 441243"/>
              <a:gd name="connsiteX65" fmla="*/ 254359 w 437473"/>
              <a:gd name="connsiteY65" fmla="*/ 397576 h 441243"/>
              <a:gd name="connsiteX66" fmla="*/ 254359 w 437473"/>
              <a:gd name="connsiteY66" fmla="*/ 51762 h 441243"/>
              <a:gd name="connsiteX67" fmla="*/ 221404 w 437473"/>
              <a:gd name="connsiteY67" fmla="*/ 23857 h 441243"/>
              <a:gd name="connsiteX68" fmla="*/ 86342 w 437473"/>
              <a:gd name="connsiteY68" fmla="*/ 23857 h 441243"/>
              <a:gd name="connsiteX69" fmla="*/ 53005 w 437473"/>
              <a:gd name="connsiteY69" fmla="*/ 51762 h 441243"/>
              <a:gd name="connsiteX70" fmla="*/ 53005 w 437473"/>
              <a:gd name="connsiteY70" fmla="*/ 397481 h 441243"/>
              <a:gd name="connsiteX71" fmla="*/ 29193 w 437473"/>
              <a:gd name="connsiteY71" fmla="*/ 397481 h 441243"/>
              <a:gd name="connsiteX72" fmla="*/ 29193 w 437473"/>
              <a:gd name="connsiteY72" fmla="*/ 51715 h 441243"/>
              <a:gd name="connsiteX73" fmla="*/ 86342 w 437473"/>
              <a:gd name="connsiteY73" fmla="*/ 0 h 44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7473" h="441243">
                <a:moveTo>
                  <a:pt x="0" y="417433"/>
                </a:moveTo>
                <a:lnTo>
                  <a:pt x="437473" y="417433"/>
                </a:lnTo>
                <a:lnTo>
                  <a:pt x="437473" y="441243"/>
                </a:lnTo>
                <a:lnTo>
                  <a:pt x="0" y="441243"/>
                </a:lnTo>
                <a:close/>
                <a:moveTo>
                  <a:pt x="293257" y="324284"/>
                </a:moveTo>
                <a:lnTo>
                  <a:pt x="335553" y="324284"/>
                </a:lnTo>
                <a:lnTo>
                  <a:pt x="335553" y="348094"/>
                </a:lnTo>
                <a:lnTo>
                  <a:pt x="293257" y="348094"/>
                </a:lnTo>
                <a:close/>
                <a:moveTo>
                  <a:pt x="347889" y="324141"/>
                </a:moveTo>
                <a:lnTo>
                  <a:pt x="369322" y="324141"/>
                </a:lnTo>
                <a:lnTo>
                  <a:pt x="369322" y="347951"/>
                </a:lnTo>
                <a:lnTo>
                  <a:pt x="347889" y="347951"/>
                </a:lnTo>
                <a:close/>
                <a:moveTo>
                  <a:pt x="83923" y="283759"/>
                </a:moveTo>
                <a:lnTo>
                  <a:pt x="158178" y="283759"/>
                </a:lnTo>
                <a:lnTo>
                  <a:pt x="158178" y="307569"/>
                </a:lnTo>
                <a:lnTo>
                  <a:pt x="83923" y="307569"/>
                </a:lnTo>
                <a:close/>
                <a:moveTo>
                  <a:pt x="179898" y="283568"/>
                </a:moveTo>
                <a:lnTo>
                  <a:pt x="217525" y="283568"/>
                </a:lnTo>
                <a:lnTo>
                  <a:pt x="217525" y="307378"/>
                </a:lnTo>
                <a:lnTo>
                  <a:pt x="179898" y="307378"/>
                </a:lnTo>
                <a:close/>
                <a:moveTo>
                  <a:pt x="293257" y="248805"/>
                </a:moveTo>
                <a:lnTo>
                  <a:pt x="335553" y="248805"/>
                </a:lnTo>
                <a:lnTo>
                  <a:pt x="335553" y="272616"/>
                </a:lnTo>
                <a:lnTo>
                  <a:pt x="293257" y="272616"/>
                </a:lnTo>
                <a:close/>
                <a:moveTo>
                  <a:pt x="347889" y="248662"/>
                </a:moveTo>
                <a:lnTo>
                  <a:pt x="369322" y="248662"/>
                </a:lnTo>
                <a:lnTo>
                  <a:pt x="369322" y="272473"/>
                </a:lnTo>
                <a:lnTo>
                  <a:pt x="347889" y="272473"/>
                </a:lnTo>
                <a:close/>
                <a:moveTo>
                  <a:pt x="83923" y="207852"/>
                </a:moveTo>
                <a:lnTo>
                  <a:pt x="158178" y="207852"/>
                </a:lnTo>
                <a:lnTo>
                  <a:pt x="158178" y="231662"/>
                </a:lnTo>
                <a:lnTo>
                  <a:pt x="83923" y="231662"/>
                </a:lnTo>
                <a:close/>
                <a:moveTo>
                  <a:pt x="179898" y="207709"/>
                </a:moveTo>
                <a:lnTo>
                  <a:pt x="217525" y="207709"/>
                </a:lnTo>
                <a:lnTo>
                  <a:pt x="217525" y="231519"/>
                </a:lnTo>
                <a:lnTo>
                  <a:pt x="179898" y="231519"/>
                </a:lnTo>
                <a:close/>
                <a:moveTo>
                  <a:pt x="293257" y="174517"/>
                </a:moveTo>
                <a:lnTo>
                  <a:pt x="335553" y="174517"/>
                </a:lnTo>
                <a:lnTo>
                  <a:pt x="335553" y="198328"/>
                </a:lnTo>
                <a:lnTo>
                  <a:pt x="293257" y="198328"/>
                </a:lnTo>
                <a:close/>
                <a:moveTo>
                  <a:pt x="347889" y="174470"/>
                </a:moveTo>
                <a:lnTo>
                  <a:pt x="369322" y="174470"/>
                </a:lnTo>
                <a:lnTo>
                  <a:pt x="369322" y="198280"/>
                </a:lnTo>
                <a:lnTo>
                  <a:pt x="347889" y="198280"/>
                </a:lnTo>
                <a:close/>
                <a:moveTo>
                  <a:pt x="83923" y="127468"/>
                </a:moveTo>
                <a:lnTo>
                  <a:pt x="158178" y="127468"/>
                </a:lnTo>
                <a:lnTo>
                  <a:pt x="158178" y="151278"/>
                </a:lnTo>
                <a:lnTo>
                  <a:pt x="83923" y="151278"/>
                </a:lnTo>
                <a:close/>
                <a:moveTo>
                  <a:pt x="179898" y="127373"/>
                </a:moveTo>
                <a:lnTo>
                  <a:pt x="217525" y="127373"/>
                </a:lnTo>
                <a:lnTo>
                  <a:pt x="217525" y="151183"/>
                </a:lnTo>
                <a:lnTo>
                  <a:pt x="179898" y="151183"/>
                </a:lnTo>
                <a:close/>
                <a:moveTo>
                  <a:pt x="86342" y="0"/>
                </a:moveTo>
                <a:lnTo>
                  <a:pt x="221356" y="0"/>
                </a:lnTo>
                <a:cubicBezTo>
                  <a:pt x="236310" y="0"/>
                  <a:pt x="250359" y="5238"/>
                  <a:pt x="261027" y="14667"/>
                </a:cubicBezTo>
                <a:cubicBezTo>
                  <a:pt x="272028" y="24524"/>
                  <a:pt x="278124" y="37667"/>
                  <a:pt x="278124" y="51762"/>
                </a:cubicBezTo>
                <a:lnTo>
                  <a:pt x="278124" y="95477"/>
                </a:lnTo>
                <a:lnTo>
                  <a:pt x="357036" y="95477"/>
                </a:lnTo>
                <a:cubicBezTo>
                  <a:pt x="385563" y="95477"/>
                  <a:pt x="408756" y="118668"/>
                  <a:pt x="408756" y="147192"/>
                </a:cubicBezTo>
                <a:lnTo>
                  <a:pt x="408756" y="393242"/>
                </a:lnTo>
                <a:lnTo>
                  <a:pt x="384944" y="393242"/>
                </a:lnTo>
                <a:lnTo>
                  <a:pt x="384944" y="147145"/>
                </a:lnTo>
                <a:cubicBezTo>
                  <a:pt x="384944" y="131763"/>
                  <a:pt x="372467" y="119239"/>
                  <a:pt x="357036" y="119239"/>
                </a:cubicBezTo>
                <a:lnTo>
                  <a:pt x="278171" y="119239"/>
                </a:lnTo>
                <a:lnTo>
                  <a:pt x="278171" y="397576"/>
                </a:lnTo>
                <a:lnTo>
                  <a:pt x="254359" y="397576"/>
                </a:lnTo>
                <a:lnTo>
                  <a:pt x="254359" y="51762"/>
                </a:lnTo>
                <a:cubicBezTo>
                  <a:pt x="254359" y="36429"/>
                  <a:pt x="239596" y="23857"/>
                  <a:pt x="221404" y="23857"/>
                </a:cubicBezTo>
                <a:lnTo>
                  <a:pt x="86342" y="23857"/>
                </a:lnTo>
                <a:cubicBezTo>
                  <a:pt x="67959" y="23857"/>
                  <a:pt x="53005" y="36381"/>
                  <a:pt x="53005" y="51762"/>
                </a:cubicBezTo>
                <a:lnTo>
                  <a:pt x="53005" y="397481"/>
                </a:lnTo>
                <a:lnTo>
                  <a:pt x="29193" y="397481"/>
                </a:lnTo>
                <a:lnTo>
                  <a:pt x="29193" y="51715"/>
                </a:lnTo>
                <a:cubicBezTo>
                  <a:pt x="29193" y="23191"/>
                  <a:pt x="54862" y="0"/>
                  <a:pt x="86342" y="0"/>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sp>
        <p:nvSpPr>
          <p:cNvPr id="44" name="factory-stock-house_18404">
            <a:extLst>
              <a:ext uri="{FF2B5EF4-FFF2-40B4-BE49-F238E27FC236}">
                <a16:creationId xmlns:a16="http://schemas.microsoft.com/office/drawing/2014/main" id="{17D4DA3B-CAA8-4435-9BDA-17FB6537A392}"/>
              </a:ext>
            </a:extLst>
          </p:cNvPr>
          <p:cNvSpPr>
            <a:spLocks noChangeAspect="1"/>
          </p:cNvSpPr>
          <p:nvPr/>
        </p:nvSpPr>
        <p:spPr bwMode="auto">
          <a:xfrm>
            <a:off x="8329689" y="5649410"/>
            <a:ext cx="339834" cy="340349"/>
          </a:xfrm>
          <a:custGeom>
            <a:avLst/>
            <a:gdLst>
              <a:gd name="connsiteX0" fmla="*/ 394672 w 606368"/>
              <a:gd name="connsiteY0" fmla="*/ 533404 h 607286"/>
              <a:gd name="connsiteX1" fmla="*/ 463473 w 606368"/>
              <a:gd name="connsiteY1" fmla="*/ 533404 h 607286"/>
              <a:gd name="connsiteX2" fmla="*/ 463473 w 606368"/>
              <a:gd name="connsiteY2" fmla="*/ 592679 h 607286"/>
              <a:gd name="connsiteX3" fmla="*/ 394672 w 606368"/>
              <a:gd name="connsiteY3" fmla="*/ 592679 h 607286"/>
              <a:gd name="connsiteX4" fmla="*/ 310135 w 606368"/>
              <a:gd name="connsiteY4" fmla="*/ 533404 h 607286"/>
              <a:gd name="connsiteX5" fmla="*/ 379007 w 606368"/>
              <a:gd name="connsiteY5" fmla="*/ 533404 h 607286"/>
              <a:gd name="connsiteX6" fmla="*/ 379007 w 606368"/>
              <a:gd name="connsiteY6" fmla="*/ 592679 h 607286"/>
              <a:gd name="connsiteX7" fmla="*/ 310135 w 606368"/>
              <a:gd name="connsiteY7" fmla="*/ 592679 h 607286"/>
              <a:gd name="connsiteX8" fmla="*/ 225597 w 606368"/>
              <a:gd name="connsiteY8" fmla="*/ 533404 h 607286"/>
              <a:gd name="connsiteX9" fmla="*/ 294539 w 606368"/>
              <a:gd name="connsiteY9" fmla="*/ 533404 h 607286"/>
              <a:gd name="connsiteX10" fmla="*/ 294539 w 606368"/>
              <a:gd name="connsiteY10" fmla="*/ 592679 h 607286"/>
              <a:gd name="connsiteX11" fmla="*/ 225597 w 606368"/>
              <a:gd name="connsiteY11" fmla="*/ 592679 h 607286"/>
              <a:gd name="connsiteX12" fmla="*/ 141131 w 606368"/>
              <a:gd name="connsiteY12" fmla="*/ 533404 h 607286"/>
              <a:gd name="connsiteX13" fmla="*/ 209932 w 606368"/>
              <a:gd name="connsiteY13" fmla="*/ 533404 h 607286"/>
              <a:gd name="connsiteX14" fmla="*/ 209932 w 606368"/>
              <a:gd name="connsiteY14" fmla="*/ 592679 h 607286"/>
              <a:gd name="connsiteX15" fmla="*/ 141131 w 606368"/>
              <a:gd name="connsiteY15" fmla="*/ 592679 h 607286"/>
              <a:gd name="connsiteX16" fmla="*/ 310135 w 606368"/>
              <a:gd name="connsiteY16" fmla="*/ 452042 h 607286"/>
              <a:gd name="connsiteX17" fmla="*/ 379007 w 606368"/>
              <a:gd name="connsiteY17" fmla="*/ 452042 h 607286"/>
              <a:gd name="connsiteX18" fmla="*/ 379007 w 606368"/>
              <a:gd name="connsiteY18" fmla="*/ 511317 h 607286"/>
              <a:gd name="connsiteX19" fmla="*/ 310135 w 606368"/>
              <a:gd name="connsiteY19" fmla="*/ 511317 h 607286"/>
              <a:gd name="connsiteX20" fmla="*/ 225597 w 606368"/>
              <a:gd name="connsiteY20" fmla="*/ 452042 h 607286"/>
              <a:gd name="connsiteX21" fmla="*/ 294539 w 606368"/>
              <a:gd name="connsiteY21" fmla="*/ 452042 h 607286"/>
              <a:gd name="connsiteX22" fmla="*/ 294539 w 606368"/>
              <a:gd name="connsiteY22" fmla="*/ 511317 h 607286"/>
              <a:gd name="connsiteX23" fmla="*/ 225597 w 606368"/>
              <a:gd name="connsiteY23" fmla="*/ 511317 h 607286"/>
              <a:gd name="connsiteX24" fmla="*/ 141131 w 606368"/>
              <a:gd name="connsiteY24" fmla="*/ 452042 h 607286"/>
              <a:gd name="connsiteX25" fmla="*/ 209932 w 606368"/>
              <a:gd name="connsiteY25" fmla="*/ 452042 h 607286"/>
              <a:gd name="connsiteX26" fmla="*/ 209932 w 606368"/>
              <a:gd name="connsiteY26" fmla="*/ 511317 h 607286"/>
              <a:gd name="connsiteX27" fmla="*/ 141131 w 606368"/>
              <a:gd name="connsiteY27" fmla="*/ 511317 h 607286"/>
              <a:gd name="connsiteX28" fmla="*/ 225597 w 606368"/>
              <a:gd name="connsiteY28" fmla="*/ 370610 h 607286"/>
              <a:gd name="connsiteX29" fmla="*/ 294539 w 606368"/>
              <a:gd name="connsiteY29" fmla="*/ 370610 h 607286"/>
              <a:gd name="connsiteX30" fmla="*/ 294539 w 606368"/>
              <a:gd name="connsiteY30" fmla="*/ 430026 h 607286"/>
              <a:gd name="connsiteX31" fmla="*/ 225597 w 606368"/>
              <a:gd name="connsiteY31" fmla="*/ 430026 h 607286"/>
              <a:gd name="connsiteX32" fmla="*/ 141131 w 606368"/>
              <a:gd name="connsiteY32" fmla="*/ 370610 h 607286"/>
              <a:gd name="connsiteX33" fmla="*/ 209932 w 606368"/>
              <a:gd name="connsiteY33" fmla="*/ 370610 h 607286"/>
              <a:gd name="connsiteX34" fmla="*/ 209932 w 606368"/>
              <a:gd name="connsiteY34" fmla="*/ 430026 h 607286"/>
              <a:gd name="connsiteX35" fmla="*/ 141131 w 606368"/>
              <a:gd name="connsiteY35" fmla="*/ 430026 h 607286"/>
              <a:gd name="connsiteX36" fmla="*/ 294547 w 606368"/>
              <a:gd name="connsiteY36" fmla="*/ 0 h 607286"/>
              <a:gd name="connsiteX37" fmla="*/ 606368 w 606368"/>
              <a:gd name="connsiteY37" fmla="*/ 141363 h 607286"/>
              <a:gd name="connsiteX38" fmla="*/ 606368 w 606368"/>
              <a:gd name="connsiteY38" fmla="*/ 607286 h 607286"/>
              <a:gd name="connsiteX39" fmla="*/ 497166 w 606368"/>
              <a:gd name="connsiteY39" fmla="*/ 607286 h 607286"/>
              <a:gd name="connsiteX40" fmla="*/ 497166 w 606368"/>
              <a:gd name="connsiteY40" fmla="*/ 228501 h 607286"/>
              <a:gd name="connsiteX41" fmla="*/ 109102 w 606368"/>
              <a:gd name="connsiteY41" fmla="*/ 228501 h 607286"/>
              <a:gd name="connsiteX42" fmla="*/ 109102 w 606368"/>
              <a:gd name="connsiteY42" fmla="*/ 607286 h 607286"/>
              <a:gd name="connsiteX43" fmla="*/ 0 w 606368"/>
              <a:gd name="connsiteY43" fmla="*/ 607286 h 607286"/>
              <a:gd name="connsiteX44" fmla="*/ 0 w 606368"/>
              <a:gd name="connsiteY44" fmla="*/ 141363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6368" h="607286">
                <a:moveTo>
                  <a:pt x="394672" y="533404"/>
                </a:moveTo>
                <a:lnTo>
                  <a:pt x="463473" y="533404"/>
                </a:lnTo>
                <a:lnTo>
                  <a:pt x="463473" y="592679"/>
                </a:lnTo>
                <a:lnTo>
                  <a:pt x="394672" y="592679"/>
                </a:lnTo>
                <a:close/>
                <a:moveTo>
                  <a:pt x="310135" y="533404"/>
                </a:moveTo>
                <a:lnTo>
                  <a:pt x="379007" y="533404"/>
                </a:lnTo>
                <a:lnTo>
                  <a:pt x="379007" y="592679"/>
                </a:lnTo>
                <a:lnTo>
                  <a:pt x="310135" y="592679"/>
                </a:lnTo>
                <a:close/>
                <a:moveTo>
                  <a:pt x="225597" y="533404"/>
                </a:moveTo>
                <a:lnTo>
                  <a:pt x="294539" y="533404"/>
                </a:lnTo>
                <a:lnTo>
                  <a:pt x="294539" y="592679"/>
                </a:lnTo>
                <a:lnTo>
                  <a:pt x="225597" y="592679"/>
                </a:lnTo>
                <a:close/>
                <a:moveTo>
                  <a:pt x="141131" y="533404"/>
                </a:moveTo>
                <a:lnTo>
                  <a:pt x="209932" y="533404"/>
                </a:lnTo>
                <a:lnTo>
                  <a:pt x="209932" y="592679"/>
                </a:lnTo>
                <a:lnTo>
                  <a:pt x="141131" y="592679"/>
                </a:lnTo>
                <a:close/>
                <a:moveTo>
                  <a:pt x="310135" y="452042"/>
                </a:moveTo>
                <a:lnTo>
                  <a:pt x="379007" y="452042"/>
                </a:lnTo>
                <a:lnTo>
                  <a:pt x="379007" y="511317"/>
                </a:lnTo>
                <a:lnTo>
                  <a:pt x="310135" y="511317"/>
                </a:lnTo>
                <a:close/>
                <a:moveTo>
                  <a:pt x="225597" y="452042"/>
                </a:moveTo>
                <a:lnTo>
                  <a:pt x="294539" y="452042"/>
                </a:lnTo>
                <a:lnTo>
                  <a:pt x="294539" y="511317"/>
                </a:lnTo>
                <a:lnTo>
                  <a:pt x="225597" y="511317"/>
                </a:lnTo>
                <a:close/>
                <a:moveTo>
                  <a:pt x="141131" y="452042"/>
                </a:moveTo>
                <a:lnTo>
                  <a:pt x="209932" y="452042"/>
                </a:lnTo>
                <a:lnTo>
                  <a:pt x="209932" y="511317"/>
                </a:lnTo>
                <a:lnTo>
                  <a:pt x="141131" y="511317"/>
                </a:lnTo>
                <a:close/>
                <a:moveTo>
                  <a:pt x="225597" y="370610"/>
                </a:moveTo>
                <a:lnTo>
                  <a:pt x="294539" y="370610"/>
                </a:lnTo>
                <a:lnTo>
                  <a:pt x="294539" y="430026"/>
                </a:lnTo>
                <a:lnTo>
                  <a:pt x="225597" y="430026"/>
                </a:lnTo>
                <a:close/>
                <a:moveTo>
                  <a:pt x="141131" y="370610"/>
                </a:moveTo>
                <a:lnTo>
                  <a:pt x="209932" y="370610"/>
                </a:lnTo>
                <a:lnTo>
                  <a:pt x="209932" y="430026"/>
                </a:lnTo>
                <a:lnTo>
                  <a:pt x="141131" y="430026"/>
                </a:lnTo>
                <a:close/>
                <a:moveTo>
                  <a:pt x="294547" y="0"/>
                </a:moveTo>
                <a:lnTo>
                  <a:pt x="606368" y="141363"/>
                </a:lnTo>
                <a:lnTo>
                  <a:pt x="606368" y="607286"/>
                </a:lnTo>
                <a:lnTo>
                  <a:pt x="497166" y="607286"/>
                </a:lnTo>
                <a:lnTo>
                  <a:pt x="497166" y="228501"/>
                </a:lnTo>
                <a:lnTo>
                  <a:pt x="109102" y="228501"/>
                </a:lnTo>
                <a:lnTo>
                  <a:pt x="109102" y="607286"/>
                </a:lnTo>
                <a:lnTo>
                  <a:pt x="0" y="607286"/>
                </a:lnTo>
                <a:lnTo>
                  <a:pt x="0" y="141363"/>
                </a:lnTo>
                <a:close/>
              </a:path>
            </a:pathLst>
          </a:custGeom>
          <a:solidFill>
            <a:srgbClr val="C41010"/>
          </a:solidFill>
          <a:ln>
            <a:noFill/>
          </a:ln>
        </p:spPr>
      </p:sp>
      <p:sp>
        <p:nvSpPr>
          <p:cNvPr id="46" name="矩形 45">
            <a:extLst>
              <a:ext uri="{FF2B5EF4-FFF2-40B4-BE49-F238E27FC236}">
                <a16:creationId xmlns:a16="http://schemas.microsoft.com/office/drawing/2014/main" id="{19E288F3-E0EB-4094-9918-A680000434A2}"/>
              </a:ext>
            </a:extLst>
          </p:cNvPr>
          <p:cNvSpPr/>
          <p:nvPr/>
        </p:nvSpPr>
        <p:spPr>
          <a:xfrm>
            <a:off x="8166618" y="4278171"/>
            <a:ext cx="644666" cy="55354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sp>
        <p:nvSpPr>
          <p:cNvPr id="47" name="矩形 46">
            <a:extLst>
              <a:ext uri="{FF2B5EF4-FFF2-40B4-BE49-F238E27FC236}">
                <a16:creationId xmlns:a16="http://schemas.microsoft.com/office/drawing/2014/main" id="{EEBEFBC4-B9A6-4D36-BAE8-6CF8D9E261FD}"/>
              </a:ext>
            </a:extLst>
          </p:cNvPr>
          <p:cNvSpPr/>
          <p:nvPr/>
        </p:nvSpPr>
        <p:spPr>
          <a:xfrm>
            <a:off x="8213579" y="5552633"/>
            <a:ext cx="598639" cy="5140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grpSp>
        <p:nvGrpSpPr>
          <p:cNvPr id="11" name="组合 10">
            <a:extLst>
              <a:ext uri="{FF2B5EF4-FFF2-40B4-BE49-F238E27FC236}">
                <a16:creationId xmlns:a16="http://schemas.microsoft.com/office/drawing/2014/main" id="{7A20B455-3A2E-4B64-AA98-B4947B93F7EE}"/>
              </a:ext>
            </a:extLst>
          </p:cNvPr>
          <p:cNvGrpSpPr/>
          <p:nvPr/>
        </p:nvGrpSpPr>
        <p:grpSpPr>
          <a:xfrm>
            <a:off x="3091751" y="1815944"/>
            <a:ext cx="585466" cy="463785"/>
            <a:chOff x="3283807" y="1826322"/>
            <a:chExt cx="585466" cy="463785"/>
          </a:xfrm>
        </p:grpSpPr>
        <p:sp>
          <p:nvSpPr>
            <p:cNvPr id="10" name="箭头: V 形 9">
              <a:extLst>
                <a:ext uri="{FF2B5EF4-FFF2-40B4-BE49-F238E27FC236}">
                  <a16:creationId xmlns:a16="http://schemas.microsoft.com/office/drawing/2014/main" id="{A6A23C1B-65EA-4B4A-96C3-40BDAEFD57F4}"/>
                </a:ext>
              </a:extLst>
            </p:cNvPr>
            <p:cNvSpPr/>
            <p:nvPr/>
          </p:nvSpPr>
          <p:spPr>
            <a:xfrm>
              <a:off x="3283807" y="1826322"/>
              <a:ext cx="257147" cy="463785"/>
            </a:xfrm>
            <a:prstGeom prst="chevron">
              <a:avLst>
                <a:gd name="adj" fmla="val 618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sp>
          <p:nvSpPr>
            <p:cNvPr id="51" name="箭头: V 形 50">
              <a:extLst>
                <a:ext uri="{FF2B5EF4-FFF2-40B4-BE49-F238E27FC236}">
                  <a16:creationId xmlns:a16="http://schemas.microsoft.com/office/drawing/2014/main" id="{3A9D926F-21E2-43DD-941B-5B6356FC89F3}"/>
                </a:ext>
              </a:extLst>
            </p:cNvPr>
            <p:cNvSpPr/>
            <p:nvPr/>
          </p:nvSpPr>
          <p:spPr>
            <a:xfrm>
              <a:off x="3448134" y="1826322"/>
              <a:ext cx="257147" cy="463785"/>
            </a:xfrm>
            <a:prstGeom prst="chevron">
              <a:avLst>
                <a:gd name="adj" fmla="val 6185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sp>
          <p:nvSpPr>
            <p:cNvPr id="52" name="箭头: V 形 51">
              <a:extLst>
                <a:ext uri="{FF2B5EF4-FFF2-40B4-BE49-F238E27FC236}">
                  <a16:creationId xmlns:a16="http://schemas.microsoft.com/office/drawing/2014/main" id="{8FA7F70D-FE8F-44CE-B278-243E8E5B8934}"/>
                </a:ext>
              </a:extLst>
            </p:cNvPr>
            <p:cNvSpPr/>
            <p:nvPr/>
          </p:nvSpPr>
          <p:spPr>
            <a:xfrm>
              <a:off x="3612126" y="1826322"/>
              <a:ext cx="257147" cy="463785"/>
            </a:xfrm>
            <a:prstGeom prst="chevron">
              <a:avLst>
                <a:gd name="adj" fmla="val 6185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grpSp>
      <p:grpSp>
        <p:nvGrpSpPr>
          <p:cNvPr id="53" name="组合 52">
            <a:extLst>
              <a:ext uri="{FF2B5EF4-FFF2-40B4-BE49-F238E27FC236}">
                <a16:creationId xmlns:a16="http://schemas.microsoft.com/office/drawing/2014/main" id="{7C18FACE-ACB8-4836-9BF6-E5A98A92E5D1}"/>
              </a:ext>
            </a:extLst>
          </p:cNvPr>
          <p:cNvGrpSpPr/>
          <p:nvPr/>
        </p:nvGrpSpPr>
        <p:grpSpPr>
          <a:xfrm>
            <a:off x="7178510" y="1820710"/>
            <a:ext cx="585466" cy="463785"/>
            <a:chOff x="3283807" y="1826322"/>
            <a:chExt cx="585466" cy="463785"/>
          </a:xfrm>
        </p:grpSpPr>
        <p:sp>
          <p:nvSpPr>
            <p:cNvPr id="54" name="箭头: V 形 53">
              <a:extLst>
                <a:ext uri="{FF2B5EF4-FFF2-40B4-BE49-F238E27FC236}">
                  <a16:creationId xmlns:a16="http://schemas.microsoft.com/office/drawing/2014/main" id="{BD6200AD-0C9A-4D71-A52A-A34319E709BD}"/>
                </a:ext>
              </a:extLst>
            </p:cNvPr>
            <p:cNvSpPr/>
            <p:nvPr/>
          </p:nvSpPr>
          <p:spPr>
            <a:xfrm>
              <a:off x="3283807" y="1826322"/>
              <a:ext cx="257147" cy="463785"/>
            </a:xfrm>
            <a:prstGeom prst="chevron">
              <a:avLst>
                <a:gd name="adj" fmla="val 618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sp>
          <p:nvSpPr>
            <p:cNvPr id="55" name="箭头: V 形 54">
              <a:extLst>
                <a:ext uri="{FF2B5EF4-FFF2-40B4-BE49-F238E27FC236}">
                  <a16:creationId xmlns:a16="http://schemas.microsoft.com/office/drawing/2014/main" id="{BE55CB61-5AF1-4A37-B912-C3DCFEC25565}"/>
                </a:ext>
              </a:extLst>
            </p:cNvPr>
            <p:cNvSpPr/>
            <p:nvPr/>
          </p:nvSpPr>
          <p:spPr>
            <a:xfrm>
              <a:off x="3448134" y="1826322"/>
              <a:ext cx="257147" cy="463785"/>
            </a:xfrm>
            <a:prstGeom prst="chevron">
              <a:avLst>
                <a:gd name="adj" fmla="val 6185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sp>
          <p:nvSpPr>
            <p:cNvPr id="56" name="箭头: V 形 55">
              <a:extLst>
                <a:ext uri="{FF2B5EF4-FFF2-40B4-BE49-F238E27FC236}">
                  <a16:creationId xmlns:a16="http://schemas.microsoft.com/office/drawing/2014/main" id="{EDEC5CB7-9B62-4BE6-9831-F648C9AF0BA5}"/>
                </a:ext>
              </a:extLst>
            </p:cNvPr>
            <p:cNvSpPr/>
            <p:nvPr/>
          </p:nvSpPr>
          <p:spPr>
            <a:xfrm>
              <a:off x="3612126" y="1826322"/>
              <a:ext cx="257147" cy="463785"/>
            </a:xfrm>
            <a:prstGeom prst="chevron">
              <a:avLst>
                <a:gd name="adj" fmla="val 6185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grpSp>
      <p:sp>
        <p:nvSpPr>
          <p:cNvPr id="57" name="文本框 56">
            <a:extLst>
              <a:ext uri="{FF2B5EF4-FFF2-40B4-BE49-F238E27FC236}">
                <a16:creationId xmlns:a16="http://schemas.microsoft.com/office/drawing/2014/main" id="{14EF07FE-0F6D-4BEE-9EBE-671921E49D48}"/>
              </a:ext>
            </a:extLst>
          </p:cNvPr>
          <p:cNvSpPr txBox="1"/>
          <p:nvPr/>
        </p:nvSpPr>
        <p:spPr>
          <a:xfrm>
            <a:off x="416645" y="1241218"/>
            <a:ext cx="365594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C00000"/>
                </a:solidFill>
                <a:effectLst/>
                <a:uLnTx/>
                <a:uFillTx/>
                <a:latin typeface="+mn-ea"/>
                <a:cs typeface="Arial Unicode MS" panose="020B0604020202020204" pitchFamily="34" charset="-122"/>
              </a:rPr>
              <a:t>Pain Points to Resolve</a:t>
            </a:r>
            <a:endParaRPr kumimoji="0" lang="zh-CN" altLang="zh-CN" sz="1600" b="0" i="0" u="none" strike="noStrike" kern="1200" cap="none" spc="0" normalizeH="0" baseline="0" noProof="0" dirty="0">
              <a:ln>
                <a:noFill/>
              </a:ln>
              <a:solidFill>
                <a:srgbClr val="C00000"/>
              </a:solidFill>
              <a:effectLst/>
              <a:uLnTx/>
              <a:uFillTx/>
              <a:latin typeface="+mn-ea"/>
              <a:cs typeface="Arial Unicode MS" panose="020B0604020202020204" pitchFamily="34" charset="-122"/>
            </a:endParaRPr>
          </a:p>
        </p:txBody>
      </p:sp>
      <p:sp>
        <p:nvSpPr>
          <p:cNvPr id="59" name="文本框 58">
            <a:extLst>
              <a:ext uri="{FF2B5EF4-FFF2-40B4-BE49-F238E27FC236}">
                <a16:creationId xmlns:a16="http://schemas.microsoft.com/office/drawing/2014/main" id="{F683083E-8008-4B4C-8A45-11C7CE61E06B}"/>
              </a:ext>
            </a:extLst>
          </p:cNvPr>
          <p:cNvSpPr txBox="1"/>
          <p:nvPr/>
        </p:nvSpPr>
        <p:spPr>
          <a:xfrm>
            <a:off x="405555" y="2639404"/>
            <a:ext cx="3046555"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mn-ea"/>
                <a:cs typeface="Arial Unicode MS" panose="020B0604020202020204" pitchFamily="34" charset="-122"/>
              </a:rPr>
              <a:t>Group/industry chain level</a:t>
            </a:r>
            <a:endParaRPr kumimoji="0" lang="zh-CN" altLang="zh-CN" sz="1400" b="1" i="0" u="none" strike="noStrike" kern="1200" cap="none" spc="0" normalizeH="0" baseline="0" noProof="0" dirty="0">
              <a:ln>
                <a:noFill/>
              </a:ln>
              <a:solidFill>
                <a:srgbClr val="000000"/>
              </a:solidFill>
              <a:effectLst/>
              <a:uLnTx/>
              <a:uFillTx/>
              <a:latin typeface="+mn-ea"/>
              <a:cs typeface="Arial Unicode MS" panose="020B0604020202020204" pitchFamily="34" charset="-122"/>
            </a:endParaRPr>
          </a:p>
        </p:txBody>
      </p:sp>
      <p:sp>
        <p:nvSpPr>
          <p:cNvPr id="61" name="文本框 60">
            <a:extLst>
              <a:ext uri="{FF2B5EF4-FFF2-40B4-BE49-F238E27FC236}">
                <a16:creationId xmlns:a16="http://schemas.microsoft.com/office/drawing/2014/main" id="{687B7E61-7873-4EC3-8399-A49164A687AA}"/>
              </a:ext>
            </a:extLst>
          </p:cNvPr>
          <p:cNvSpPr txBox="1"/>
          <p:nvPr/>
        </p:nvSpPr>
        <p:spPr>
          <a:xfrm>
            <a:off x="552793" y="2994185"/>
            <a:ext cx="3304272"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000000"/>
                </a:solidFill>
                <a:effectLst/>
                <a:uLnTx/>
                <a:uFillTx/>
                <a:latin typeface="+mn-ea"/>
                <a:cs typeface="Arial Unicode MS" panose="020B0604020202020204" pitchFamily="34" charset="-122"/>
              </a:rPr>
              <a:t>Three highs</a:t>
            </a: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 interest-bearing debt, occupation of two funds, management cost.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000000"/>
                </a:solidFill>
                <a:effectLst/>
                <a:uLnTx/>
                <a:uFillTx/>
                <a:latin typeface="+mn-ea"/>
                <a:cs typeface="Arial Unicode MS" panose="020B0604020202020204" pitchFamily="34" charset="-122"/>
              </a:rPr>
              <a:t>One low</a:t>
            </a: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 asset operation efficiency is low.</a:t>
            </a:r>
            <a:endParaRPr kumimoji="0" lang="zh-CN"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000000"/>
                </a:solidFill>
                <a:effectLst/>
                <a:uLnTx/>
                <a:uFillTx/>
                <a:latin typeface="+mn-ea"/>
                <a:cs typeface="Arial Unicode MS" panose="020B0604020202020204" pitchFamily="34" charset="-122"/>
              </a:rPr>
              <a:t>The traditional model of supporting suppliers will occupy margin</a:t>
            </a: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000000"/>
                </a:solidFill>
                <a:effectLst/>
                <a:uLnTx/>
                <a:uFillTx/>
                <a:latin typeface="+mn-ea"/>
                <a:cs typeface="Arial Unicode MS" panose="020B0604020202020204" pitchFamily="34" charset="-122"/>
              </a:rPr>
              <a:t>Banks are idle credit or underutilized</a:t>
            </a: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solidFill>
              <a:effectLst/>
              <a:uLnTx/>
              <a:uFillTx/>
              <a:latin typeface="+mn-ea"/>
            </a:endParaRPr>
          </a:p>
        </p:txBody>
      </p:sp>
      <p:sp>
        <p:nvSpPr>
          <p:cNvPr id="65" name="文本框 64">
            <a:extLst>
              <a:ext uri="{FF2B5EF4-FFF2-40B4-BE49-F238E27FC236}">
                <a16:creationId xmlns:a16="http://schemas.microsoft.com/office/drawing/2014/main" id="{00D0DB3D-7BE8-453F-AE9A-DD351D6E106C}"/>
              </a:ext>
            </a:extLst>
          </p:cNvPr>
          <p:cNvSpPr txBox="1"/>
          <p:nvPr/>
        </p:nvSpPr>
        <p:spPr>
          <a:xfrm>
            <a:off x="441692" y="4313554"/>
            <a:ext cx="2333857"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mn-ea"/>
                <a:cs typeface="Arial Unicode MS" panose="020B0604020202020204" pitchFamily="34" charset="-122"/>
              </a:rPr>
              <a:t>Suppliers level</a:t>
            </a:r>
            <a:endParaRPr kumimoji="0" lang="zh-CN" altLang="zh-CN" sz="1400" b="1" i="0" u="none" strike="noStrike" kern="1200" cap="none" spc="0" normalizeH="0" baseline="0" noProof="0" dirty="0">
              <a:ln>
                <a:noFill/>
              </a:ln>
              <a:solidFill>
                <a:srgbClr val="000000"/>
              </a:solidFill>
              <a:effectLst/>
              <a:uLnTx/>
              <a:uFillTx/>
              <a:latin typeface="+mn-ea"/>
              <a:cs typeface="Arial Unicode MS" panose="020B0604020202020204" pitchFamily="34" charset="-122"/>
            </a:endParaRPr>
          </a:p>
        </p:txBody>
      </p:sp>
      <p:sp>
        <p:nvSpPr>
          <p:cNvPr id="67" name="文本框 66">
            <a:extLst>
              <a:ext uri="{FF2B5EF4-FFF2-40B4-BE49-F238E27FC236}">
                <a16:creationId xmlns:a16="http://schemas.microsoft.com/office/drawing/2014/main" id="{AC1E5407-6E94-4E00-A3C2-D13D88E3889E}"/>
              </a:ext>
            </a:extLst>
          </p:cNvPr>
          <p:cNvSpPr txBox="1"/>
          <p:nvPr/>
        </p:nvSpPr>
        <p:spPr>
          <a:xfrm>
            <a:off x="514503" y="4593875"/>
            <a:ext cx="3380851"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000000"/>
                </a:solidFill>
                <a:effectLst/>
                <a:uLnTx/>
                <a:uFillTx/>
                <a:latin typeface="+mn-ea"/>
                <a:cs typeface="Arial Unicode MS" panose="020B0604020202020204" pitchFamily="34" charset="-122"/>
              </a:rPr>
              <a:t>Difficulty in financing</a:t>
            </a: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 Unable to meet the access requirements, accounts receivable funds account for a large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000000"/>
                </a:solidFill>
                <a:effectLst/>
                <a:uLnTx/>
                <a:uFillTx/>
                <a:latin typeface="+mn-ea"/>
                <a:cs typeface="Arial Unicode MS" panose="020B0604020202020204" pitchFamily="34" charset="-122"/>
              </a:rPr>
              <a:t>Financing is expensive</a:t>
            </a: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 The traditional model can only meet the financing needs of the first-tier suppliers of core enterprises. The lower the level, the higher the financing cost, and the cost is difficult to pass</a:t>
            </a:r>
            <a:endParaRPr kumimoji="0" lang="zh-CN" altLang="en-US" sz="1100" b="0" i="0" u="none" strike="noStrike" kern="1200" cap="none" spc="0" normalizeH="0" baseline="0" noProof="0" dirty="0">
              <a:ln>
                <a:noFill/>
              </a:ln>
              <a:solidFill>
                <a:prstClr val="black"/>
              </a:solidFill>
              <a:effectLst/>
              <a:uLnTx/>
              <a:uFillTx/>
              <a:latin typeface="+mn-ea"/>
            </a:endParaRPr>
          </a:p>
        </p:txBody>
      </p:sp>
      <p:sp>
        <p:nvSpPr>
          <p:cNvPr id="69" name="文本框 68">
            <a:extLst>
              <a:ext uri="{FF2B5EF4-FFF2-40B4-BE49-F238E27FC236}">
                <a16:creationId xmlns:a16="http://schemas.microsoft.com/office/drawing/2014/main" id="{3F43EE11-9BBB-4008-A00C-4036272AF2A4}"/>
              </a:ext>
            </a:extLst>
          </p:cNvPr>
          <p:cNvSpPr txBox="1"/>
          <p:nvPr/>
        </p:nvSpPr>
        <p:spPr>
          <a:xfrm>
            <a:off x="4145681" y="1082046"/>
            <a:ext cx="341965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C00000"/>
                </a:solidFill>
                <a:effectLst/>
                <a:uLnTx/>
                <a:uFillTx/>
                <a:latin typeface="+mn-ea"/>
                <a:cs typeface="Arial Unicode MS" panose="020B0604020202020204" pitchFamily="34" charset="-122"/>
              </a:rPr>
              <a:t>The development background of “Multi-level circulation mode”</a:t>
            </a:r>
            <a:endParaRPr kumimoji="0" lang="zh-CN" altLang="zh-CN" sz="1600" b="0" i="0" u="none" strike="noStrike" kern="1200" cap="none" spc="0" normalizeH="0" baseline="0" noProof="0" dirty="0">
              <a:ln>
                <a:noFill/>
              </a:ln>
              <a:solidFill>
                <a:srgbClr val="C00000"/>
              </a:solidFill>
              <a:effectLst/>
              <a:uLnTx/>
              <a:uFillTx/>
              <a:latin typeface="+mn-ea"/>
              <a:cs typeface="Arial Unicode MS" panose="020B0604020202020204" pitchFamily="34" charset="-122"/>
            </a:endParaRPr>
          </a:p>
        </p:txBody>
      </p:sp>
      <p:sp>
        <p:nvSpPr>
          <p:cNvPr id="71" name="文本框 70">
            <a:extLst>
              <a:ext uri="{FF2B5EF4-FFF2-40B4-BE49-F238E27FC236}">
                <a16:creationId xmlns:a16="http://schemas.microsoft.com/office/drawing/2014/main" id="{BD228179-3313-4FB1-B173-703F99B18050}"/>
              </a:ext>
            </a:extLst>
          </p:cNvPr>
          <p:cNvSpPr txBox="1"/>
          <p:nvPr/>
        </p:nvSpPr>
        <p:spPr>
          <a:xfrm>
            <a:off x="4225814" y="2627688"/>
            <a:ext cx="3700801"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mn-ea"/>
                <a:cs typeface="Arial Unicode MS" panose="020B0604020202020204" pitchFamily="34" charset="-122"/>
              </a:rPr>
              <a:t>National policies continue to encourage and guide accounts receivable financing</a:t>
            </a:r>
            <a:endParaRPr kumimoji="0" lang="zh-CN" altLang="zh-CN" sz="1400" b="1" i="0" u="none" strike="noStrike" kern="1200" cap="none" spc="0" normalizeH="0" baseline="0" noProof="0" dirty="0">
              <a:ln>
                <a:noFill/>
              </a:ln>
              <a:solidFill>
                <a:prstClr val="white"/>
              </a:solidFill>
              <a:effectLst/>
              <a:uLnTx/>
              <a:uFillTx/>
              <a:latin typeface="+mn-ea"/>
              <a:cs typeface="Arial Unicode MS" panose="020B0604020202020204" pitchFamily="34" charset="-122"/>
            </a:endParaRPr>
          </a:p>
        </p:txBody>
      </p:sp>
      <p:sp>
        <p:nvSpPr>
          <p:cNvPr id="73" name="文本框 72">
            <a:extLst>
              <a:ext uri="{FF2B5EF4-FFF2-40B4-BE49-F238E27FC236}">
                <a16:creationId xmlns:a16="http://schemas.microsoft.com/office/drawing/2014/main" id="{64750856-DE03-47A6-866A-1B3F4B099B44}"/>
              </a:ext>
            </a:extLst>
          </p:cNvPr>
          <p:cNvSpPr txBox="1"/>
          <p:nvPr/>
        </p:nvSpPr>
        <p:spPr>
          <a:xfrm>
            <a:off x="4145681" y="3162624"/>
            <a:ext cx="3754015" cy="178510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《Guiding Opinions of the General Office of the State Council on Actively Promoting Supply Chain Innovation and Application》: “Encourage commercial banks and core supply chain companies to establish supply chain financial service platforms”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《Small and Micro Enterprise Accounts Receivable Financing Special Action Work Plan (2017-2019) 》: Promote core companies in the supply chain to support small and micro enterprise accounts receivable financing.</a:t>
            </a:r>
            <a:endParaRPr kumimoji="0" lang="zh-CN" altLang="en-US" sz="1100" b="0" i="0" u="none" strike="noStrike" kern="1200" cap="none" spc="0" normalizeH="0" baseline="0" noProof="0" dirty="0">
              <a:ln>
                <a:noFill/>
              </a:ln>
              <a:solidFill>
                <a:prstClr val="black"/>
              </a:solidFill>
              <a:effectLst/>
              <a:uLnTx/>
              <a:uFillTx/>
              <a:latin typeface="+mn-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zh-CN"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endParaRPr>
          </a:p>
        </p:txBody>
      </p:sp>
      <p:sp>
        <p:nvSpPr>
          <p:cNvPr id="77" name="文本框 76">
            <a:extLst>
              <a:ext uri="{FF2B5EF4-FFF2-40B4-BE49-F238E27FC236}">
                <a16:creationId xmlns:a16="http://schemas.microsoft.com/office/drawing/2014/main" id="{496A564C-AF79-462D-A419-5B938ECAAC07}"/>
              </a:ext>
            </a:extLst>
          </p:cNvPr>
          <p:cNvSpPr txBox="1"/>
          <p:nvPr/>
        </p:nvSpPr>
        <p:spPr>
          <a:xfrm>
            <a:off x="8003504" y="1169421"/>
            <a:ext cx="290278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C00000"/>
                </a:solidFill>
                <a:effectLst/>
                <a:uLnTx/>
                <a:uFillTx/>
                <a:latin typeface="+mn-ea"/>
                <a:cs typeface="Arial Unicode MS" panose="020B0604020202020204" pitchFamily="34" charset="-122"/>
              </a:rPr>
              <a:t>Target Customer Group</a:t>
            </a:r>
            <a:endParaRPr kumimoji="0" lang="zh-CN" altLang="en-US" sz="1600" b="0" i="0" u="none" strike="noStrike" kern="1200" cap="none" spc="0" normalizeH="0" baseline="0" noProof="0" dirty="0">
              <a:ln>
                <a:noFill/>
              </a:ln>
              <a:solidFill>
                <a:srgbClr val="C00000"/>
              </a:solidFill>
              <a:effectLst/>
              <a:uLnTx/>
              <a:uFillTx/>
              <a:latin typeface="+mn-ea"/>
            </a:endParaRPr>
          </a:p>
        </p:txBody>
      </p:sp>
      <p:sp>
        <p:nvSpPr>
          <p:cNvPr id="79" name="文本框 78">
            <a:extLst>
              <a:ext uri="{FF2B5EF4-FFF2-40B4-BE49-F238E27FC236}">
                <a16:creationId xmlns:a16="http://schemas.microsoft.com/office/drawing/2014/main" id="{1E933D2D-5A6B-462B-808C-A2EE84DC48D2}"/>
              </a:ext>
            </a:extLst>
          </p:cNvPr>
          <p:cNvSpPr txBox="1"/>
          <p:nvPr/>
        </p:nvSpPr>
        <p:spPr>
          <a:xfrm>
            <a:off x="4145681" y="5466913"/>
            <a:ext cx="3766145" cy="110799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Anchor buyer have deployed industry-finance integration strategies, and the value of the upstream supply chain is highlighted.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100" b="0" i="0" u="none" strike="noStrike" kern="1200" cap="none" spc="0" normalizeH="0" baseline="0" noProof="0" dirty="0">
                <a:ln>
                  <a:noFill/>
                </a:ln>
                <a:solidFill>
                  <a:srgbClr val="333333"/>
                </a:solidFill>
                <a:effectLst/>
                <a:uLnTx/>
                <a:uFillTx/>
                <a:latin typeface="+mn-ea"/>
              </a:rPr>
              <a:t>Under the background of industrial Internet, many enterprises build supply chain platform to serve the ecology of industrial chain.</a:t>
            </a:r>
            <a:endParaRPr kumimoji="0" lang="zh-CN" altLang="zh-CN" sz="1100" b="0" i="0" u="none" strike="noStrike" kern="1200" cap="none" spc="0" normalizeH="0" baseline="0" noProof="0" dirty="0">
              <a:ln>
                <a:noFill/>
              </a:ln>
              <a:solidFill>
                <a:srgbClr val="000000"/>
              </a:solidFill>
              <a:effectLst/>
              <a:uLnTx/>
              <a:uFillTx/>
              <a:latin typeface="+mn-ea"/>
              <a:cs typeface="Arial Unicode MS" panose="020B0604020202020204" pitchFamily="34" charset="-122"/>
            </a:endParaRPr>
          </a:p>
        </p:txBody>
      </p:sp>
      <p:sp>
        <p:nvSpPr>
          <p:cNvPr id="81" name="文本框 80">
            <a:extLst>
              <a:ext uri="{FF2B5EF4-FFF2-40B4-BE49-F238E27FC236}">
                <a16:creationId xmlns:a16="http://schemas.microsoft.com/office/drawing/2014/main" id="{B34F2BE6-AC3D-4728-86E4-65CA548F0CB6}"/>
              </a:ext>
            </a:extLst>
          </p:cNvPr>
          <p:cNvSpPr txBox="1"/>
          <p:nvPr/>
        </p:nvSpPr>
        <p:spPr>
          <a:xfrm>
            <a:off x="8771302" y="2651095"/>
            <a:ext cx="333554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Large anchor buyer and subordinate factoring companies or financial services companies</a:t>
            </a:r>
            <a:endParaRPr kumimoji="0" lang="zh-CN" altLang="en-US" sz="1200" b="0" i="0" u="none" strike="noStrike" kern="1200" cap="none" spc="0" normalizeH="0" baseline="0" noProof="0" dirty="0">
              <a:ln>
                <a:noFill/>
              </a:ln>
              <a:solidFill>
                <a:prstClr val="black"/>
              </a:solidFill>
              <a:effectLst/>
              <a:uLnTx/>
              <a:uFillTx/>
              <a:latin typeface="+mn-ea"/>
            </a:endParaRPr>
          </a:p>
        </p:txBody>
      </p:sp>
      <p:sp>
        <p:nvSpPr>
          <p:cNvPr id="83" name="文本框 82">
            <a:extLst>
              <a:ext uri="{FF2B5EF4-FFF2-40B4-BE49-F238E27FC236}">
                <a16:creationId xmlns:a16="http://schemas.microsoft.com/office/drawing/2014/main" id="{E883200D-105A-4DE5-A88D-2C938285E463}"/>
              </a:ext>
            </a:extLst>
          </p:cNvPr>
          <p:cNvSpPr txBox="1"/>
          <p:nvPr/>
        </p:nvSpPr>
        <p:spPr>
          <a:xfrm>
            <a:off x="8834536" y="4209902"/>
            <a:ext cx="295877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Banks, factoring companies, guarantee companies and other financial institutions</a:t>
            </a:r>
            <a:endParaRPr kumimoji="0" lang="zh-CN" altLang="en-US" sz="1200" b="0" i="0" u="none" strike="noStrike" kern="1200" cap="none" spc="0" normalizeH="0" baseline="0" noProof="0" dirty="0">
              <a:ln>
                <a:noFill/>
              </a:ln>
              <a:solidFill>
                <a:prstClr val="black"/>
              </a:solidFill>
              <a:effectLst/>
              <a:uLnTx/>
              <a:uFillTx/>
              <a:latin typeface="+mn-ea"/>
            </a:endParaRPr>
          </a:p>
        </p:txBody>
      </p:sp>
      <p:sp>
        <p:nvSpPr>
          <p:cNvPr id="85" name="文本框 84">
            <a:extLst>
              <a:ext uri="{FF2B5EF4-FFF2-40B4-BE49-F238E27FC236}">
                <a16:creationId xmlns:a16="http://schemas.microsoft.com/office/drawing/2014/main" id="{7025C121-ED09-461B-811E-D0923275402B}"/>
              </a:ext>
            </a:extLst>
          </p:cNvPr>
          <p:cNvSpPr txBox="1"/>
          <p:nvPr/>
        </p:nvSpPr>
        <p:spPr>
          <a:xfrm>
            <a:off x="8857691" y="5487069"/>
            <a:ext cx="314437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Asset carrying institutions such as exchanges and third-party operating platforms</a:t>
            </a:r>
            <a:endParaRPr kumimoji="0" lang="zh-CN" altLang="en-US" sz="1200" b="0" i="0" u="none" strike="noStrike" kern="1200" cap="none" spc="0" normalizeH="0" baseline="0" noProof="0" dirty="0">
              <a:ln>
                <a:noFill/>
              </a:ln>
              <a:solidFill>
                <a:prstClr val="black"/>
              </a:solidFill>
              <a:effectLst/>
              <a:uLnTx/>
              <a:uFillTx/>
              <a:latin typeface="+mn-ea"/>
            </a:endParaRPr>
          </a:p>
        </p:txBody>
      </p:sp>
      <p:sp>
        <p:nvSpPr>
          <p:cNvPr id="86" name="矩形: 圆角 85">
            <a:extLst>
              <a:ext uri="{FF2B5EF4-FFF2-40B4-BE49-F238E27FC236}">
                <a16:creationId xmlns:a16="http://schemas.microsoft.com/office/drawing/2014/main" id="{645A8B0A-471C-4A37-8A74-F4A5B4613186}"/>
              </a:ext>
            </a:extLst>
          </p:cNvPr>
          <p:cNvSpPr/>
          <p:nvPr/>
        </p:nvSpPr>
        <p:spPr>
          <a:xfrm>
            <a:off x="8164695" y="3214393"/>
            <a:ext cx="3746481" cy="9619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9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Anchor buyer occupy a leading position in the industrial chain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9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The supply chain has a long depth, a large number and scattered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0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There are basic demands such as developing enterprise self-financing and supporting small and micro suppliers with their own credit</a:t>
            </a:r>
            <a:endParaRPr kumimoji="0" lang="en-US" altLang="zh-CN" sz="300" b="0" i="0" u="none" strike="noStrike" kern="1200" cap="none" spc="0" normalizeH="0" baseline="0" noProof="0" dirty="0">
              <a:ln>
                <a:noFill/>
              </a:ln>
              <a:solidFill>
                <a:srgbClr val="000000"/>
              </a:solidFill>
              <a:effectLst/>
              <a:uLnTx/>
              <a:uFillTx/>
              <a:latin typeface="+mn-ea"/>
              <a:cs typeface="Arial Unicode MS" panose="020B0604020202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00" b="0" i="0" u="none" strike="noStrike" kern="1200" cap="none" spc="0" normalizeH="0" baseline="0" noProof="0" dirty="0">
              <a:ln>
                <a:noFill/>
              </a:ln>
              <a:solidFill>
                <a:prstClr val="white"/>
              </a:solidFill>
              <a:effectLst/>
              <a:uLnTx/>
              <a:uFillTx/>
              <a:latin typeface="+mn-ea"/>
            </a:endParaRPr>
          </a:p>
        </p:txBody>
      </p:sp>
      <p:sp>
        <p:nvSpPr>
          <p:cNvPr id="89" name="矩形: 圆角 88">
            <a:extLst>
              <a:ext uri="{FF2B5EF4-FFF2-40B4-BE49-F238E27FC236}">
                <a16:creationId xmlns:a16="http://schemas.microsoft.com/office/drawing/2014/main" id="{2FCACD7F-43FB-49DF-8D76-CD3645CF23DC}"/>
              </a:ext>
            </a:extLst>
          </p:cNvPr>
          <p:cNvSpPr/>
          <p:nvPr/>
        </p:nvSpPr>
        <p:spPr>
          <a:xfrm>
            <a:off x="8161513" y="4941931"/>
            <a:ext cx="3715748" cy="52498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9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With many anchor buyer resources with long supply chain levels, it is necessary to build an pay certificate platform to support the operation of multi-level circulation products</a:t>
            </a:r>
            <a:endParaRPr kumimoji="0" lang="zh-CN" altLang="en-US" sz="900" b="0" i="0" u="none" strike="noStrike" kern="1200" cap="none" spc="0" normalizeH="0" baseline="0" noProof="0" dirty="0">
              <a:ln>
                <a:noFill/>
              </a:ln>
              <a:solidFill>
                <a:prstClr val="white"/>
              </a:solidFill>
              <a:effectLst/>
              <a:uLnTx/>
              <a:uFillTx/>
              <a:latin typeface="+mn-ea"/>
            </a:endParaRPr>
          </a:p>
        </p:txBody>
      </p:sp>
      <p:sp>
        <p:nvSpPr>
          <p:cNvPr id="90" name="矩形: 圆角 89">
            <a:extLst>
              <a:ext uri="{FF2B5EF4-FFF2-40B4-BE49-F238E27FC236}">
                <a16:creationId xmlns:a16="http://schemas.microsoft.com/office/drawing/2014/main" id="{3B27ADC4-78AE-40E0-9632-D74DF4C018FA}"/>
              </a:ext>
            </a:extLst>
          </p:cNvPr>
          <p:cNvSpPr/>
          <p:nvPr/>
        </p:nvSpPr>
        <p:spPr>
          <a:xfrm>
            <a:off x="8180061" y="6118636"/>
            <a:ext cx="3715748" cy="41557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900" b="0" i="0" u="none" strike="noStrike" kern="1200" cap="none" spc="0" normalizeH="0" baseline="0" noProof="0" dirty="0">
                <a:ln>
                  <a:noFill/>
                </a:ln>
                <a:solidFill>
                  <a:srgbClr val="000000"/>
                </a:solidFill>
                <a:effectLst/>
                <a:uLnTx/>
                <a:uFillTx/>
                <a:latin typeface="+mn-ea"/>
                <a:cs typeface="Arial Unicode MS" panose="020B0604020202020204" pitchFamily="34" charset="-122"/>
              </a:rPr>
              <a:t>Use the platform to realize the standardization and splitting of assets and improve operational efficiency</a:t>
            </a:r>
            <a:endParaRPr kumimoji="0" lang="zh-CN" altLang="en-US" sz="900" b="0" i="0" u="none" strike="noStrike" kern="1200" cap="none" spc="0" normalizeH="0" baseline="0" noProof="0" dirty="0">
              <a:ln>
                <a:noFill/>
              </a:ln>
              <a:solidFill>
                <a:prstClr val="white"/>
              </a:solidFill>
              <a:effectLst/>
              <a:uLnTx/>
              <a:uFillTx/>
              <a:latin typeface="+mn-ea"/>
            </a:endParaRPr>
          </a:p>
        </p:txBody>
      </p:sp>
      <p:sp>
        <p:nvSpPr>
          <p:cNvPr id="3" name="Footer Placeholder 2"/>
          <p:cNvSpPr>
            <a:spLocks noGrp="1"/>
          </p:cNvSpPr>
          <p:nvPr>
            <p:ph type="ftr" sz="quarter" idx="11"/>
          </p:nvPr>
        </p:nvSpPr>
        <p:spPr/>
        <p:txBody>
          <a:bodyPr/>
          <a:lstStyle/>
          <a:p>
            <a:r>
              <a:rPr lang="en-US" altLang="zh-CN" dirty="0"/>
              <a:t>INTERNAL</a:t>
            </a:r>
            <a:endParaRPr lang="zh-CN" altLang="en-US" dirty="0"/>
          </a:p>
        </p:txBody>
      </p:sp>
      <p:grpSp>
        <p:nvGrpSpPr>
          <p:cNvPr id="49" name="组合 10">
            <a:extLst>
              <a:ext uri="{FF2B5EF4-FFF2-40B4-BE49-F238E27FC236}">
                <a16:creationId xmlns:a16="http://schemas.microsoft.com/office/drawing/2014/main" id="{7A20B455-3A2E-4B64-AA98-B4947B93F7EE}"/>
              </a:ext>
            </a:extLst>
          </p:cNvPr>
          <p:cNvGrpSpPr/>
          <p:nvPr/>
        </p:nvGrpSpPr>
        <p:grpSpPr>
          <a:xfrm>
            <a:off x="10721276" y="1808134"/>
            <a:ext cx="585466" cy="463785"/>
            <a:chOff x="3283807" y="1826322"/>
            <a:chExt cx="585466" cy="463785"/>
          </a:xfrm>
        </p:grpSpPr>
        <p:sp>
          <p:nvSpPr>
            <p:cNvPr id="50" name="箭头: V 形 9">
              <a:extLst>
                <a:ext uri="{FF2B5EF4-FFF2-40B4-BE49-F238E27FC236}">
                  <a16:creationId xmlns:a16="http://schemas.microsoft.com/office/drawing/2014/main" id="{A6A23C1B-65EA-4B4A-96C3-40BDAEFD57F4}"/>
                </a:ext>
              </a:extLst>
            </p:cNvPr>
            <p:cNvSpPr/>
            <p:nvPr/>
          </p:nvSpPr>
          <p:spPr>
            <a:xfrm>
              <a:off x="3283807" y="1826322"/>
              <a:ext cx="257147" cy="463785"/>
            </a:xfrm>
            <a:prstGeom prst="chevron">
              <a:avLst>
                <a:gd name="adj" fmla="val 618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sp>
          <p:nvSpPr>
            <p:cNvPr id="58" name="箭头: V 形 50">
              <a:extLst>
                <a:ext uri="{FF2B5EF4-FFF2-40B4-BE49-F238E27FC236}">
                  <a16:creationId xmlns:a16="http://schemas.microsoft.com/office/drawing/2014/main" id="{3A9D926F-21E2-43DD-941B-5B6356FC89F3}"/>
                </a:ext>
              </a:extLst>
            </p:cNvPr>
            <p:cNvSpPr/>
            <p:nvPr/>
          </p:nvSpPr>
          <p:spPr>
            <a:xfrm>
              <a:off x="3448134" y="1826322"/>
              <a:ext cx="257147" cy="463785"/>
            </a:xfrm>
            <a:prstGeom prst="chevron">
              <a:avLst>
                <a:gd name="adj" fmla="val 6185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sp>
          <p:nvSpPr>
            <p:cNvPr id="60" name="箭头: V 形 51">
              <a:extLst>
                <a:ext uri="{FF2B5EF4-FFF2-40B4-BE49-F238E27FC236}">
                  <a16:creationId xmlns:a16="http://schemas.microsoft.com/office/drawing/2014/main" id="{8FA7F70D-FE8F-44CE-B278-243E8E5B8934}"/>
                </a:ext>
              </a:extLst>
            </p:cNvPr>
            <p:cNvSpPr/>
            <p:nvPr/>
          </p:nvSpPr>
          <p:spPr>
            <a:xfrm>
              <a:off x="3612126" y="1826322"/>
              <a:ext cx="257147" cy="463785"/>
            </a:xfrm>
            <a:prstGeom prst="chevron">
              <a:avLst>
                <a:gd name="adj" fmla="val 6185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ea"/>
                <a:cs typeface="+mn-cs"/>
              </a:endParaRPr>
            </a:p>
          </p:txBody>
        </p:sp>
      </p:grpSp>
    </p:spTree>
    <p:extLst>
      <p:ext uri="{BB962C8B-B14F-4D97-AF65-F5344CB8AC3E}">
        <p14:creationId xmlns:p14="http://schemas.microsoft.com/office/powerpoint/2010/main" val="326218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C377C69-A1B9-412D-9B71-7566D2627EF1}"/>
              </a:ext>
            </a:extLst>
          </p:cNvPr>
          <p:cNvSpPr txBox="1"/>
          <p:nvPr/>
        </p:nvSpPr>
        <p:spPr>
          <a:xfrm>
            <a:off x="351693" y="239151"/>
            <a:ext cx="8525022" cy="400110"/>
          </a:xfrm>
          <a:prstGeom prst="rect">
            <a:avLst/>
          </a:prstGeom>
          <a:noFill/>
        </p:spPr>
        <p:txBody>
          <a:bodyPr wrap="square" rtlCol="0">
            <a:spAutoFit/>
          </a:bodyPr>
          <a:lstStyle/>
          <a:p>
            <a:r>
              <a:rPr lang="en-US" altLang="zh-CN" sz="2000" b="1" dirty="0"/>
              <a:t>Digital Payment Certificate (Token) Platform Benefit to…</a:t>
            </a:r>
            <a:endParaRPr lang="zh-CN" altLang="en-US" sz="2000" b="1" dirty="0"/>
          </a:p>
        </p:txBody>
      </p:sp>
      <p:sp>
        <p:nvSpPr>
          <p:cNvPr id="7" name="矩形 6">
            <a:extLst>
              <a:ext uri="{FF2B5EF4-FFF2-40B4-BE49-F238E27FC236}">
                <a16:creationId xmlns:a16="http://schemas.microsoft.com/office/drawing/2014/main" id="{7B062518-6208-45B7-82C6-40A41F1D1AE1}"/>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5" descr="展台">
            <a:extLst>
              <a:ext uri="{FF2B5EF4-FFF2-40B4-BE49-F238E27FC236}">
                <a16:creationId xmlns:a16="http://schemas.microsoft.com/office/drawing/2014/main" id="{ACB50EEC-F119-48DE-B3C2-3F8C44A3F173}"/>
              </a:ext>
            </a:extLst>
          </p:cNvPr>
          <p:cNvSpPr/>
          <p:nvPr/>
        </p:nvSpPr>
        <p:spPr>
          <a:xfrm>
            <a:off x="9408646" y="1351243"/>
            <a:ext cx="352280" cy="357173"/>
          </a:xfrm>
          <a:custGeom>
            <a:avLst/>
            <a:gdLst>
              <a:gd name="connsiteX0" fmla="*/ 685800 w 685800"/>
              <a:gd name="connsiteY0" fmla="*/ 171450 h 695325"/>
              <a:gd name="connsiteX1" fmla="*/ 685800 w 685800"/>
              <a:gd name="connsiteY1" fmla="*/ 139827 h 695325"/>
              <a:gd name="connsiteX2" fmla="*/ 683228 w 685800"/>
              <a:gd name="connsiteY2" fmla="*/ 127444 h 695325"/>
              <a:gd name="connsiteX3" fmla="*/ 627221 w 685800"/>
              <a:gd name="connsiteY3" fmla="*/ 0 h 695325"/>
              <a:gd name="connsiteX4" fmla="*/ 58579 w 685800"/>
              <a:gd name="connsiteY4" fmla="*/ 0 h 695325"/>
              <a:gd name="connsiteX5" fmla="*/ 2572 w 685800"/>
              <a:gd name="connsiteY5" fmla="*/ 127444 h 695325"/>
              <a:gd name="connsiteX6" fmla="*/ 0 w 685800"/>
              <a:gd name="connsiteY6" fmla="*/ 139827 h 695325"/>
              <a:gd name="connsiteX7" fmla="*/ 0 w 685800"/>
              <a:gd name="connsiteY7" fmla="*/ 171450 h 695325"/>
              <a:gd name="connsiteX8" fmla="*/ 38100 w 685800"/>
              <a:gd name="connsiteY8" fmla="*/ 209550 h 695325"/>
              <a:gd name="connsiteX9" fmla="*/ 38100 w 685800"/>
              <a:gd name="connsiteY9" fmla="*/ 438150 h 695325"/>
              <a:gd name="connsiteX10" fmla="*/ 0 w 685800"/>
              <a:gd name="connsiteY10" fmla="*/ 438150 h 695325"/>
              <a:gd name="connsiteX11" fmla="*/ 0 w 685800"/>
              <a:gd name="connsiteY11" fmla="*/ 495300 h 695325"/>
              <a:gd name="connsiteX12" fmla="*/ 38100 w 685800"/>
              <a:gd name="connsiteY12" fmla="*/ 495300 h 695325"/>
              <a:gd name="connsiteX13" fmla="*/ 38100 w 685800"/>
              <a:gd name="connsiteY13" fmla="*/ 695325 h 695325"/>
              <a:gd name="connsiteX14" fmla="*/ 647700 w 685800"/>
              <a:gd name="connsiteY14" fmla="*/ 695325 h 695325"/>
              <a:gd name="connsiteX15" fmla="*/ 647700 w 685800"/>
              <a:gd name="connsiteY15" fmla="*/ 495300 h 695325"/>
              <a:gd name="connsiteX16" fmla="*/ 685800 w 685800"/>
              <a:gd name="connsiteY16" fmla="*/ 495300 h 695325"/>
              <a:gd name="connsiteX17" fmla="*/ 685800 w 685800"/>
              <a:gd name="connsiteY17" fmla="*/ 438150 h 695325"/>
              <a:gd name="connsiteX18" fmla="*/ 647700 w 685800"/>
              <a:gd name="connsiteY18" fmla="*/ 438150 h 695325"/>
              <a:gd name="connsiteX19" fmla="*/ 647700 w 685800"/>
              <a:gd name="connsiteY19" fmla="*/ 209550 h 695325"/>
              <a:gd name="connsiteX20" fmla="*/ 685800 w 685800"/>
              <a:gd name="connsiteY20" fmla="*/ 171450 h 695325"/>
              <a:gd name="connsiteX21" fmla="*/ 573405 w 685800"/>
              <a:gd name="connsiteY21" fmla="*/ 57150 h 695325"/>
              <a:gd name="connsiteX22" fmla="*/ 609600 w 685800"/>
              <a:gd name="connsiteY22" fmla="*/ 133350 h 695325"/>
              <a:gd name="connsiteX23" fmla="*/ 609600 w 685800"/>
              <a:gd name="connsiteY23" fmla="*/ 171450 h 695325"/>
              <a:gd name="connsiteX24" fmla="*/ 571500 w 685800"/>
              <a:gd name="connsiteY24" fmla="*/ 209550 h 695325"/>
              <a:gd name="connsiteX25" fmla="*/ 533400 w 685800"/>
              <a:gd name="connsiteY25" fmla="*/ 171450 h 695325"/>
              <a:gd name="connsiteX26" fmla="*/ 533400 w 685800"/>
              <a:gd name="connsiteY26" fmla="*/ 133350 h 695325"/>
              <a:gd name="connsiteX27" fmla="*/ 497205 w 685800"/>
              <a:gd name="connsiteY27" fmla="*/ 57150 h 695325"/>
              <a:gd name="connsiteX28" fmla="*/ 434340 w 685800"/>
              <a:gd name="connsiteY28" fmla="*/ 57150 h 695325"/>
              <a:gd name="connsiteX29" fmla="*/ 457200 w 685800"/>
              <a:gd name="connsiteY29" fmla="*/ 133350 h 695325"/>
              <a:gd name="connsiteX30" fmla="*/ 457200 w 685800"/>
              <a:gd name="connsiteY30" fmla="*/ 171450 h 695325"/>
              <a:gd name="connsiteX31" fmla="*/ 419100 w 685800"/>
              <a:gd name="connsiteY31" fmla="*/ 209550 h 695325"/>
              <a:gd name="connsiteX32" fmla="*/ 381000 w 685800"/>
              <a:gd name="connsiteY32" fmla="*/ 171450 h 695325"/>
              <a:gd name="connsiteX33" fmla="*/ 381000 w 685800"/>
              <a:gd name="connsiteY33" fmla="*/ 133350 h 695325"/>
              <a:gd name="connsiteX34" fmla="*/ 367665 w 685800"/>
              <a:gd name="connsiteY34" fmla="*/ 57150 h 695325"/>
              <a:gd name="connsiteX35" fmla="*/ 228600 w 685800"/>
              <a:gd name="connsiteY35" fmla="*/ 133350 h 695325"/>
              <a:gd name="connsiteX36" fmla="*/ 251460 w 685800"/>
              <a:gd name="connsiteY36" fmla="*/ 57150 h 695325"/>
              <a:gd name="connsiteX37" fmla="*/ 318135 w 685800"/>
              <a:gd name="connsiteY37" fmla="*/ 57150 h 695325"/>
              <a:gd name="connsiteX38" fmla="*/ 304800 w 685800"/>
              <a:gd name="connsiteY38" fmla="*/ 133350 h 695325"/>
              <a:gd name="connsiteX39" fmla="*/ 304800 w 685800"/>
              <a:gd name="connsiteY39" fmla="*/ 171450 h 695325"/>
              <a:gd name="connsiteX40" fmla="*/ 266700 w 685800"/>
              <a:gd name="connsiteY40" fmla="*/ 209550 h 695325"/>
              <a:gd name="connsiteX41" fmla="*/ 228600 w 685800"/>
              <a:gd name="connsiteY41" fmla="*/ 171450 h 695325"/>
              <a:gd name="connsiteX42" fmla="*/ 76200 w 685800"/>
              <a:gd name="connsiteY42" fmla="*/ 133350 h 695325"/>
              <a:gd name="connsiteX43" fmla="*/ 112395 w 685800"/>
              <a:gd name="connsiteY43" fmla="*/ 57150 h 695325"/>
              <a:gd name="connsiteX44" fmla="*/ 188595 w 685800"/>
              <a:gd name="connsiteY44" fmla="*/ 57150 h 695325"/>
              <a:gd name="connsiteX45" fmla="*/ 152400 w 685800"/>
              <a:gd name="connsiteY45" fmla="*/ 133350 h 695325"/>
              <a:gd name="connsiteX46" fmla="*/ 152400 w 685800"/>
              <a:gd name="connsiteY46" fmla="*/ 171450 h 695325"/>
              <a:gd name="connsiteX47" fmla="*/ 114300 w 685800"/>
              <a:gd name="connsiteY47" fmla="*/ 209550 h 695325"/>
              <a:gd name="connsiteX48" fmla="*/ 76200 w 685800"/>
              <a:gd name="connsiteY48" fmla="*/ 171450 h 695325"/>
              <a:gd name="connsiteX49" fmla="*/ 95250 w 685800"/>
              <a:gd name="connsiteY49" fmla="*/ 438150 h 695325"/>
              <a:gd name="connsiteX50" fmla="*/ 95250 w 685800"/>
              <a:gd name="connsiteY50" fmla="*/ 276225 h 695325"/>
              <a:gd name="connsiteX51" fmla="*/ 590550 w 685800"/>
              <a:gd name="connsiteY51" fmla="*/ 276225 h 695325"/>
              <a:gd name="connsiteX52" fmla="*/ 590550 w 685800"/>
              <a:gd name="connsiteY52" fmla="*/ 438150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85800" h="695325">
                <a:moveTo>
                  <a:pt x="685800" y="171450"/>
                </a:moveTo>
                <a:lnTo>
                  <a:pt x="685800" y="139827"/>
                </a:lnTo>
                <a:cubicBezTo>
                  <a:pt x="685813" y="135566"/>
                  <a:pt x="684936" y="131349"/>
                  <a:pt x="683228" y="127444"/>
                </a:cubicBezTo>
                <a:lnTo>
                  <a:pt x="627221" y="0"/>
                </a:lnTo>
                <a:lnTo>
                  <a:pt x="58579" y="0"/>
                </a:lnTo>
                <a:lnTo>
                  <a:pt x="2572" y="127444"/>
                </a:lnTo>
                <a:cubicBezTo>
                  <a:pt x="864" y="131349"/>
                  <a:pt x="-12" y="135566"/>
                  <a:pt x="0" y="139827"/>
                </a:cubicBezTo>
                <a:lnTo>
                  <a:pt x="0" y="171450"/>
                </a:lnTo>
                <a:cubicBezTo>
                  <a:pt x="0" y="192492"/>
                  <a:pt x="17058" y="209550"/>
                  <a:pt x="38100" y="209550"/>
                </a:cubicBezTo>
                <a:lnTo>
                  <a:pt x="38100" y="438150"/>
                </a:lnTo>
                <a:lnTo>
                  <a:pt x="0" y="438150"/>
                </a:lnTo>
                <a:lnTo>
                  <a:pt x="0" y="495300"/>
                </a:lnTo>
                <a:lnTo>
                  <a:pt x="38100" y="495300"/>
                </a:lnTo>
                <a:lnTo>
                  <a:pt x="38100" y="695325"/>
                </a:lnTo>
                <a:lnTo>
                  <a:pt x="647700" y="695325"/>
                </a:lnTo>
                <a:lnTo>
                  <a:pt x="647700" y="495300"/>
                </a:lnTo>
                <a:lnTo>
                  <a:pt x="685800" y="495300"/>
                </a:lnTo>
                <a:lnTo>
                  <a:pt x="685800" y="438150"/>
                </a:lnTo>
                <a:lnTo>
                  <a:pt x="647700" y="438150"/>
                </a:lnTo>
                <a:lnTo>
                  <a:pt x="647700" y="209550"/>
                </a:lnTo>
                <a:cubicBezTo>
                  <a:pt x="668742" y="209550"/>
                  <a:pt x="685800" y="192492"/>
                  <a:pt x="685800" y="171450"/>
                </a:cubicBezTo>
                <a:close/>
                <a:moveTo>
                  <a:pt x="573405" y="57150"/>
                </a:moveTo>
                <a:lnTo>
                  <a:pt x="609600" y="133350"/>
                </a:lnTo>
                <a:lnTo>
                  <a:pt x="609600" y="171450"/>
                </a:lnTo>
                <a:cubicBezTo>
                  <a:pt x="609600" y="192492"/>
                  <a:pt x="592542" y="209550"/>
                  <a:pt x="571500" y="209550"/>
                </a:cubicBezTo>
                <a:cubicBezTo>
                  <a:pt x="550458" y="209550"/>
                  <a:pt x="533400" y="192492"/>
                  <a:pt x="533400" y="171450"/>
                </a:cubicBezTo>
                <a:lnTo>
                  <a:pt x="533400" y="133350"/>
                </a:lnTo>
                <a:lnTo>
                  <a:pt x="497205" y="57150"/>
                </a:lnTo>
                <a:close/>
                <a:moveTo>
                  <a:pt x="434340" y="57150"/>
                </a:moveTo>
                <a:lnTo>
                  <a:pt x="457200" y="133350"/>
                </a:lnTo>
                <a:lnTo>
                  <a:pt x="457200" y="171450"/>
                </a:lnTo>
                <a:cubicBezTo>
                  <a:pt x="457200" y="192492"/>
                  <a:pt x="440142" y="209550"/>
                  <a:pt x="419100" y="209550"/>
                </a:cubicBezTo>
                <a:cubicBezTo>
                  <a:pt x="398058" y="209550"/>
                  <a:pt x="381000" y="192492"/>
                  <a:pt x="381000" y="171450"/>
                </a:cubicBezTo>
                <a:lnTo>
                  <a:pt x="381000" y="133350"/>
                </a:lnTo>
                <a:lnTo>
                  <a:pt x="367665" y="57150"/>
                </a:lnTo>
                <a:close/>
                <a:moveTo>
                  <a:pt x="228600" y="133350"/>
                </a:moveTo>
                <a:lnTo>
                  <a:pt x="251460" y="57150"/>
                </a:lnTo>
                <a:lnTo>
                  <a:pt x="318135" y="57150"/>
                </a:lnTo>
                <a:lnTo>
                  <a:pt x="304800" y="133350"/>
                </a:lnTo>
                <a:lnTo>
                  <a:pt x="304800" y="171450"/>
                </a:lnTo>
                <a:cubicBezTo>
                  <a:pt x="304800" y="192492"/>
                  <a:pt x="287742" y="209550"/>
                  <a:pt x="266700" y="209550"/>
                </a:cubicBezTo>
                <a:cubicBezTo>
                  <a:pt x="245658" y="209550"/>
                  <a:pt x="228600" y="192492"/>
                  <a:pt x="228600" y="171450"/>
                </a:cubicBezTo>
                <a:close/>
                <a:moveTo>
                  <a:pt x="76200" y="133350"/>
                </a:moveTo>
                <a:lnTo>
                  <a:pt x="112395" y="57150"/>
                </a:lnTo>
                <a:lnTo>
                  <a:pt x="188595" y="57150"/>
                </a:lnTo>
                <a:lnTo>
                  <a:pt x="152400" y="133350"/>
                </a:lnTo>
                <a:lnTo>
                  <a:pt x="152400" y="171450"/>
                </a:lnTo>
                <a:cubicBezTo>
                  <a:pt x="152400" y="192492"/>
                  <a:pt x="135342" y="209550"/>
                  <a:pt x="114300" y="209550"/>
                </a:cubicBezTo>
                <a:cubicBezTo>
                  <a:pt x="93258" y="209550"/>
                  <a:pt x="76200" y="192492"/>
                  <a:pt x="76200" y="171450"/>
                </a:cubicBezTo>
                <a:close/>
                <a:moveTo>
                  <a:pt x="95250" y="438150"/>
                </a:moveTo>
                <a:lnTo>
                  <a:pt x="95250" y="276225"/>
                </a:lnTo>
                <a:lnTo>
                  <a:pt x="590550" y="276225"/>
                </a:lnTo>
                <a:lnTo>
                  <a:pt x="590550" y="438150"/>
                </a:lnTo>
                <a:close/>
              </a:path>
            </a:pathLst>
          </a:custGeom>
          <a:solidFill>
            <a:srgbClr val="C00000"/>
          </a:solidFill>
          <a:ln w="9525" cap="flat">
            <a:noFill/>
            <a:prstDash val="solid"/>
            <a:miter/>
          </a:ln>
        </p:spPr>
        <p:txBody>
          <a:bodyPr rtlCol="0" anchor="ctr"/>
          <a:lstStyle/>
          <a:p>
            <a:endParaRPr lang="zh-CN" altLang="en-US"/>
          </a:p>
        </p:txBody>
      </p:sp>
      <p:grpSp>
        <p:nvGrpSpPr>
          <p:cNvPr id="14" name="图形 7" descr="慈善">
            <a:extLst>
              <a:ext uri="{FF2B5EF4-FFF2-40B4-BE49-F238E27FC236}">
                <a16:creationId xmlns:a16="http://schemas.microsoft.com/office/drawing/2014/main" id="{C2ABEFCA-B3B4-432D-BCFA-09CA9F6284C9}"/>
              </a:ext>
            </a:extLst>
          </p:cNvPr>
          <p:cNvGrpSpPr/>
          <p:nvPr/>
        </p:nvGrpSpPr>
        <p:grpSpPr>
          <a:xfrm>
            <a:off x="5675112" y="1167450"/>
            <a:ext cx="583865" cy="583865"/>
            <a:chOff x="5788800" y="3121800"/>
            <a:chExt cx="914400" cy="914400"/>
          </a:xfrm>
          <a:solidFill>
            <a:srgbClr val="C00000"/>
          </a:solidFill>
        </p:grpSpPr>
        <p:sp>
          <p:nvSpPr>
            <p:cNvPr id="15" name="任意多边形: 形状 14">
              <a:extLst>
                <a:ext uri="{FF2B5EF4-FFF2-40B4-BE49-F238E27FC236}">
                  <a16:creationId xmlns:a16="http://schemas.microsoft.com/office/drawing/2014/main" id="{7C2A0148-C7E5-4F5F-935E-C3E6F7B535CD}"/>
                </a:ext>
              </a:extLst>
            </p:cNvPr>
            <p:cNvSpPr/>
            <p:nvPr/>
          </p:nvSpPr>
          <p:spPr>
            <a:xfrm>
              <a:off x="6074550" y="3278314"/>
              <a:ext cx="361963" cy="310237"/>
            </a:xfrm>
            <a:custGeom>
              <a:avLst/>
              <a:gdLst>
                <a:gd name="connsiteX0" fmla="*/ 336509 w 361963"/>
                <a:gd name="connsiteY0" fmla="*/ 258509 h 310237"/>
                <a:gd name="connsiteX1" fmla="*/ 319269 w 361963"/>
                <a:gd name="connsiteY1" fmla="*/ 273158 h 310237"/>
                <a:gd name="connsiteX2" fmla="*/ 319269 w 361963"/>
                <a:gd name="connsiteY2" fmla="*/ 257642 h 310237"/>
                <a:gd name="connsiteX3" fmla="*/ 336509 w 361963"/>
                <a:gd name="connsiteY3" fmla="*/ 250756 h 310237"/>
                <a:gd name="connsiteX4" fmla="*/ 302038 w 361963"/>
                <a:gd name="connsiteY4" fmla="*/ 230067 h 310237"/>
                <a:gd name="connsiteX5" fmla="*/ 302038 w 361963"/>
                <a:gd name="connsiteY5" fmla="*/ 214561 h 310237"/>
                <a:gd name="connsiteX6" fmla="*/ 319269 w 361963"/>
                <a:gd name="connsiteY6" fmla="*/ 207664 h 310237"/>
                <a:gd name="connsiteX7" fmla="*/ 319269 w 361963"/>
                <a:gd name="connsiteY7" fmla="*/ 215418 h 310237"/>
                <a:gd name="connsiteX8" fmla="*/ 302038 w 361963"/>
                <a:gd name="connsiteY8" fmla="*/ 230067 h 310237"/>
                <a:gd name="connsiteX9" fmla="*/ 302038 w 361963"/>
                <a:gd name="connsiteY9" fmla="*/ 278330 h 310237"/>
                <a:gd name="connsiteX10" fmla="*/ 284798 w 361963"/>
                <a:gd name="connsiteY10" fmla="*/ 281340 h 310237"/>
                <a:gd name="connsiteX11" fmla="*/ 284798 w 361963"/>
                <a:gd name="connsiteY11" fmla="*/ 264538 h 310237"/>
                <a:gd name="connsiteX12" fmla="*/ 302038 w 361963"/>
                <a:gd name="connsiteY12" fmla="*/ 261957 h 310237"/>
                <a:gd name="connsiteX13" fmla="*/ 267567 w 361963"/>
                <a:gd name="connsiteY13" fmla="*/ 221457 h 310237"/>
                <a:gd name="connsiteX14" fmla="*/ 284798 w 361963"/>
                <a:gd name="connsiteY14" fmla="*/ 218866 h 310237"/>
                <a:gd name="connsiteX15" fmla="*/ 284798 w 361963"/>
                <a:gd name="connsiteY15" fmla="*/ 235239 h 310237"/>
                <a:gd name="connsiteX16" fmla="*/ 267567 w 361963"/>
                <a:gd name="connsiteY16" fmla="*/ 238259 h 310237"/>
                <a:gd name="connsiteX17" fmla="*/ 267567 w 361963"/>
                <a:gd name="connsiteY17" fmla="*/ 283493 h 310237"/>
                <a:gd name="connsiteX18" fmla="*/ 250336 w 361963"/>
                <a:gd name="connsiteY18" fmla="*/ 284360 h 310237"/>
                <a:gd name="connsiteX19" fmla="*/ 250336 w 361963"/>
                <a:gd name="connsiteY19" fmla="*/ 267120 h 310237"/>
                <a:gd name="connsiteX20" fmla="*/ 267567 w 361963"/>
                <a:gd name="connsiteY20" fmla="*/ 266262 h 310237"/>
                <a:gd name="connsiteX21" fmla="*/ 233096 w 361963"/>
                <a:gd name="connsiteY21" fmla="*/ 241269 h 310237"/>
                <a:gd name="connsiteX22" fmla="*/ 233096 w 361963"/>
                <a:gd name="connsiteY22" fmla="*/ 224038 h 310237"/>
                <a:gd name="connsiteX23" fmla="*/ 250336 w 361963"/>
                <a:gd name="connsiteY23" fmla="*/ 223171 h 310237"/>
                <a:gd name="connsiteX24" fmla="*/ 250336 w 361963"/>
                <a:gd name="connsiteY24" fmla="*/ 240411 h 310237"/>
                <a:gd name="connsiteX25" fmla="*/ 233096 w 361963"/>
                <a:gd name="connsiteY25" fmla="*/ 241269 h 310237"/>
                <a:gd name="connsiteX26" fmla="*/ 233096 w 361963"/>
                <a:gd name="connsiteY26" fmla="*/ 284360 h 310237"/>
                <a:gd name="connsiteX27" fmla="*/ 215865 w 361963"/>
                <a:gd name="connsiteY27" fmla="*/ 283493 h 310237"/>
                <a:gd name="connsiteX28" fmla="*/ 215865 w 361963"/>
                <a:gd name="connsiteY28" fmla="*/ 267120 h 310237"/>
                <a:gd name="connsiteX29" fmla="*/ 233096 w 361963"/>
                <a:gd name="connsiteY29" fmla="*/ 267120 h 310237"/>
                <a:gd name="connsiteX30" fmla="*/ 198625 w 361963"/>
                <a:gd name="connsiteY30" fmla="*/ 223171 h 310237"/>
                <a:gd name="connsiteX31" fmla="*/ 215865 w 361963"/>
                <a:gd name="connsiteY31" fmla="*/ 224038 h 310237"/>
                <a:gd name="connsiteX32" fmla="*/ 215865 w 361963"/>
                <a:gd name="connsiteY32" fmla="*/ 241269 h 310237"/>
                <a:gd name="connsiteX33" fmla="*/ 198625 w 361963"/>
                <a:gd name="connsiteY33" fmla="*/ 240411 h 310237"/>
                <a:gd name="connsiteX34" fmla="*/ 198625 w 361963"/>
                <a:gd name="connsiteY34" fmla="*/ 281340 h 310237"/>
                <a:gd name="connsiteX35" fmla="*/ 181394 w 361963"/>
                <a:gd name="connsiteY35" fmla="*/ 278330 h 310237"/>
                <a:gd name="connsiteX36" fmla="*/ 181394 w 361963"/>
                <a:gd name="connsiteY36" fmla="*/ 264538 h 310237"/>
                <a:gd name="connsiteX37" fmla="*/ 198625 w 361963"/>
                <a:gd name="connsiteY37" fmla="*/ 266262 h 310237"/>
                <a:gd name="connsiteX38" fmla="*/ 164163 w 361963"/>
                <a:gd name="connsiteY38" fmla="*/ 235239 h 310237"/>
                <a:gd name="connsiteX39" fmla="*/ 164163 w 361963"/>
                <a:gd name="connsiteY39" fmla="*/ 218437 h 310237"/>
                <a:gd name="connsiteX40" fmla="*/ 181394 w 361963"/>
                <a:gd name="connsiteY40" fmla="*/ 221019 h 310237"/>
                <a:gd name="connsiteX41" fmla="*/ 181394 w 361963"/>
                <a:gd name="connsiteY41" fmla="*/ 238259 h 310237"/>
                <a:gd name="connsiteX42" fmla="*/ 164163 w 361963"/>
                <a:gd name="connsiteY42" fmla="*/ 235239 h 310237"/>
                <a:gd name="connsiteX43" fmla="*/ 164163 w 361963"/>
                <a:gd name="connsiteY43" fmla="*/ 273158 h 310237"/>
                <a:gd name="connsiteX44" fmla="*/ 146923 w 361963"/>
                <a:gd name="connsiteY44" fmla="*/ 258509 h 310237"/>
                <a:gd name="connsiteX45" fmla="*/ 146923 w 361963"/>
                <a:gd name="connsiteY45" fmla="*/ 257642 h 310237"/>
                <a:gd name="connsiteX46" fmla="*/ 147352 w 361963"/>
                <a:gd name="connsiteY46" fmla="*/ 257642 h 310237"/>
                <a:gd name="connsiteX47" fmla="*/ 150800 w 361963"/>
                <a:gd name="connsiteY47" fmla="*/ 258509 h 310237"/>
                <a:gd name="connsiteX48" fmla="*/ 164135 w 361963"/>
                <a:gd name="connsiteY48" fmla="*/ 261519 h 310237"/>
                <a:gd name="connsiteX49" fmla="*/ 95250 w 361963"/>
                <a:gd name="connsiteY49" fmla="*/ 214561 h 310237"/>
                <a:gd name="connsiteX50" fmla="*/ 103870 w 361963"/>
                <a:gd name="connsiteY50" fmla="*/ 214989 h 310237"/>
                <a:gd name="connsiteX51" fmla="*/ 103870 w 361963"/>
                <a:gd name="connsiteY51" fmla="*/ 215418 h 310237"/>
                <a:gd name="connsiteX52" fmla="*/ 108175 w 361963"/>
                <a:gd name="connsiteY52" fmla="*/ 232220 h 310237"/>
                <a:gd name="connsiteX53" fmla="*/ 95250 w 361963"/>
                <a:gd name="connsiteY53" fmla="*/ 231363 h 310237"/>
                <a:gd name="connsiteX54" fmla="*/ 77991 w 361963"/>
                <a:gd name="connsiteY54" fmla="*/ 162859 h 310237"/>
                <a:gd name="connsiteX55" fmla="*/ 95221 w 361963"/>
                <a:gd name="connsiteY55" fmla="*/ 165440 h 310237"/>
                <a:gd name="connsiteX56" fmla="*/ 95221 w 361963"/>
                <a:gd name="connsiteY56" fmla="*/ 182671 h 310237"/>
                <a:gd name="connsiteX57" fmla="*/ 77991 w 361963"/>
                <a:gd name="connsiteY57" fmla="*/ 179661 h 310237"/>
                <a:gd name="connsiteX58" fmla="*/ 77991 w 361963"/>
                <a:gd name="connsiteY58" fmla="*/ 229639 h 310237"/>
                <a:gd name="connsiteX59" fmla="*/ 60750 w 361963"/>
                <a:gd name="connsiteY59" fmla="*/ 226619 h 310237"/>
                <a:gd name="connsiteX60" fmla="*/ 60750 w 361963"/>
                <a:gd name="connsiteY60" fmla="*/ 209817 h 310237"/>
                <a:gd name="connsiteX61" fmla="*/ 77991 w 361963"/>
                <a:gd name="connsiteY61" fmla="*/ 212408 h 310237"/>
                <a:gd name="connsiteX62" fmla="*/ 43520 w 361963"/>
                <a:gd name="connsiteY62" fmla="*/ 159411 h 310237"/>
                <a:gd name="connsiteX63" fmla="*/ 43520 w 361963"/>
                <a:gd name="connsiteY63" fmla="*/ 151648 h 310237"/>
                <a:gd name="connsiteX64" fmla="*/ 60750 w 361963"/>
                <a:gd name="connsiteY64" fmla="*/ 158115 h 310237"/>
                <a:gd name="connsiteX65" fmla="*/ 60750 w 361963"/>
                <a:gd name="connsiteY65" fmla="*/ 174060 h 310237"/>
                <a:gd name="connsiteX66" fmla="*/ 43520 w 361963"/>
                <a:gd name="connsiteY66" fmla="*/ 159411 h 310237"/>
                <a:gd name="connsiteX67" fmla="*/ 43520 w 361963"/>
                <a:gd name="connsiteY67" fmla="*/ 221457 h 310237"/>
                <a:gd name="connsiteX68" fmla="*/ 26279 w 361963"/>
                <a:gd name="connsiteY68" fmla="*/ 206807 h 310237"/>
                <a:gd name="connsiteX69" fmla="*/ 26279 w 361963"/>
                <a:gd name="connsiteY69" fmla="*/ 199044 h 310237"/>
                <a:gd name="connsiteX70" fmla="*/ 43520 w 361963"/>
                <a:gd name="connsiteY70" fmla="*/ 205512 h 310237"/>
                <a:gd name="connsiteX71" fmla="*/ 26279 w 361963"/>
                <a:gd name="connsiteY71" fmla="*/ 87021 h 310237"/>
                <a:gd name="connsiteX72" fmla="*/ 43520 w 361963"/>
                <a:gd name="connsiteY72" fmla="*/ 93488 h 310237"/>
                <a:gd name="connsiteX73" fmla="*/ 43520 w 361963"/>
                <a:gd name="connsiteY73" fmla="*/ 109424 h 310237"/>
                <a:gd name="connsiteX74" fmla="*/ 26279 w 361963"/>
                <a:gd name="connsiteY74" fmla="*/ 94774 h 310237"/>
                <a:gd name="connsiteX75" fmla="*/ 77991 w 361963"/>
                <a:gd name="connsiteY75" fmla="*/ 100813 h 310237"/>
                <a:gd name="connsiteX76" fmla="*/ 77991 w 361963"/>
                <a:gd name="connsiteY76" fmla="*/ 118044 h 310237"/>
                <a:gd name="connsiteX77" fmla="*/ 60750 w 361963"/>
                <a:gd name="connsiteY77" fmla="*/ 115024 h 310237"/>
                <a:gd name="connsiteX78" fmla="*/ 60750 w 361963"/>
                <a:gd name="connsiteY78" fmla="*/ 98222 h 310237"/>
                <a:gd name="connsiteX79" fmla="*/ 77991 w 361963"/>
                <a:gd name="connsiteY79" fmla="*/ 100813 h 310237"/>
                <a:gd name="connsiteX80" fmla="*/ 121072 w 361963"/>
                <a:gd name="connsiteY80" fmla="*/ 25842 h 310237"/>
                <a:gd name="connsiteX81" fmla="*/ 215865 w 361963"/>
                <a:gd name="connsiteY81" fmla="*/ 51693 h 310237"/>
                <a:gd name="connsiteX82" fmla="*/ 121072 w 361963"/>
                <a:gd name="connsiteY82" fmla="*/ 77543 h 310237"/>
                <a:gd name="connsiteX83" fmla="*/ 26279 w 361963"/>
                <a:gd name="connsiteY83" fmla="*/ 51693 h 310237"/>
                <a:gd name="connsiteX84" fmla="*/ 121072 w 361963"/>
                <a:gd name="connsiteY84" fmla="*/ 25842 h 310237"/>
                <a:gd name="connsiteX85" fmla="*/ 146923 w 361963"/>
                <a:gd name="connsiteY85" fmla="*/ 230067 h 310237"/>
                <a:gd name="connsiteX86" fmla="*/ 129692 w 361963"/>
                <a:gd name="connsiteY86" fmla="*/ 215418 h 310237"/>
                <a:gd name="connsiteX87" fmla="*/ 129692 w 361963"/>
                <a:gd name="connsiteY87" fmla="*/ 207664 h 310237"/>
                <a:gd name="connsiteX88" fmla="*/ 146923 w 361963"/>
                <a:gd name="connsiteY88" fmla="*/ 214132 h 310237"/>
                <a:gd name="connsiteX89" fmla="*/ 198625 w 361963"/>
                <a:gd name="connsiteY89" fmla="*/ 109424 h 310237"/>
                <a:gd name="connsiteX90" fmla="*/ 198625 w 361963"/>
                <a:gd name="connsiteY90" fmla="*/ 93917 h 310237"/>
                <a:gd name="connsiteX91" fmla="*/ 215865 w 361963"/>
                <a:gd name="connsiteY91" fmla="*/ 87021 h 310237"/>
                <a:gd name="connsiteX92" fmla="*/ 215865 w 361963"/>
                <a:gd name="connsiteY92" fmla="*/ 94774 h 310237"/>
                <a:gd name="connsiteX93" fmla="*/ 198625 w 361963"/>
                <a:gd name="connsiteY93" fmla="*/ 109424 h 310237"/>
                <a:gd name="connsiteX94" fmla="*/ 164163 w 361963"/>
                <a:gd name="connsiteY94" fmla="*/ 117615 h 310237"/>
                <a:gd name="connsiteX95" fmla="*/ 164163 w 361963"/>
                <a:gd name="connsiteY95" fmla="*/ 100813 h 310237"/>
                <a:gd name="connsiteX96" fmla="*/ 181394 w 361963"/>
                <a:gd name="connsiteY96" fmla="*/ 98222 h 310237"/>
                <a:gd name="connsiteX97" fmla="*/ 181394 w 361963"/>
                <a:gd name="connsiteY97" fmla="*/ 114596 h 310237"/>
                <a:gd name="connsiteX98" fmla="*/ 164163 w 361963"/>
                <a:gd name="connsiteY98" fmla="*/ 117615 h 310237"/>
                <a:gd name="connsiteX99" fmla="*/ 129692 w 361963"/>
                <a:gd name="connsiteY99" fmla="*/ 120635 h 310237"/>
                <a:gd name="connsiteX100" fmla="*/ 129692 w 361963"/>
                <a:gd name="connsiteY100" fmla="*/ 103394 h 310237"/>
                <a:gd name="connsiteX101" fmla="*/ 146923 w 361963"/>
                <a:gd name="connsiteY101" fmla="*/ 102537 h 310237"/>
                <a:gd name="connsiteX102" fmla="*/ 146923 w 361963"/>
                <a:gd name="connsiteY102" fmla="*/ 119768 h 310237"/>
                <a:gd name="connsiteX103" fmla="*/ 129692 w 361963"/>
                <a:gd name="connsiteY103" fmla="*/ 120663 h 310237"/>
                <a:gd name="connsiteX104" fmla="*/ 95250 w 361963"/>
                <a:gd name="connsiteY104" fmla="*/ 119768 h 310237"/>
                <a:gd name="connsiteX105" fmla="*/ 95250 w 361963"/>
                <a:gd name="connsiteY105" fmla="*/ 102566 h 310237"/>
                <a:gd name="connsiteX106" fmla="*/ 112481 w 361963"/>
                <a:gd name="connsiteY106" fmla="*/ 103423 h 310237"/>
                <a:gd name="connsiteX107" fmla="*/ 112481 w 361963"/>
                <a:gd name="connsiteY107" fmla="*/ 120663 h 310237"/>
                <a:gd name="connsiteX108" fmla="*/ 95250 w 361963"/>
                <a:gd name="connsiteY108" fmla="*/ 119768 h 310237"/>
                <a:gd name="connsiteX109" fmla="*/ 319297 w 361963"/>
                <a:gd name="connsiteY109" fmla="*/ 172336 h 310237"/>
                <a:gd name="connsiteX110" fmla="*/ 224514 w 361963"/>
                <a:gd name="connsiteY110" fmla="*/ 198187 h 310237"/>
                <a:gd name="connsiteX111" fmla="*/ 129721 w 361963"/>
                <a:gd name="connsiteY111" fmla="*/ 172336 h 310237"/>
                <a:gd name="connsiteX112" fmla="*/ 224514 w 361963"/>
                <a:gd name="connsiteY112" fmla="*/ 146485 h 310237"/>
                <a:gd name="connsiteX113" fmla="*/ 319269 w 361963"/>
                <a:gd name="connsiteY113" fmla="*/ 172336 h 310237"/>
                <a:gd name="connsiteX114" fmla="*/ 345148 w 361963"/>
                <a:gd name="connsiteY114" fmla="*/ 185262 h 310237"/>
                <a:gd name="connsiteX115" fmla="*/ 345148 w 361963"/>
                <a:gd name="connsiteY115" fmla="*/ 172336 h 310237"/>
                <a:gd name="connsiteX116" fmla="*/ 298190 w 361963"/>
                <a:gd name="connsiteY116" fmla="*/ 129245 h 310237"/>
                <a:gd name="connsiteX117" fmla="*/ 258118 w 361963"/>
                <a:gd name="connsiteY117" fmla="*/ 122349 h 310237"/>
                <a:gd name="connsiteX118" fmla="*/ 258547 w 361963"/>
                <a:gd name="connsiteY118" fmla="*/ 116320 h 310237"/>
                <a:gd name="connsiteX119" fmla="*/ 241316 w 361963"/>
                <a:gd name="connsiteY119" fmla="*/ 86164 h 310237"/>
                <a:gd name="connsiteX120" fmla="*/ 241316 w 361963"/>
                <a:gd name="connsiteY120" fmla="*/ 51693 h 310237"/>
                <a:gd name="connsiteX121" fmla="*/ 194348 w 361963"/>
                <a:gd name="connsiteY121" fmla="*/ 8601 h 310237"/>
                <a:gd name="connsiteX122" fmla="*/ 120672 w 361963"/>
                <a:gd name="connsiteY122" fmla="*/ 29 h 310237"/>
                <a:gd name="connsiteX123" fmla="*/ 29 w 361963"/>
                <a:gd name="connsiteY123" fmla="*/ 51731 h 310237"/>
                <a:gd name="connsiteX124" fmla="*/ 29 w 361963"/>
                <a:gd name="connsiteY124" fmla="*/ 94812 h 310237"/>
                <a:gd name="connsiteX125" fmla="*/ 17259 w 361963"/>
                <a:gd name="connsiteY125" fmla="*/ 124978 h 310237"/>
                <a:gd name="connsiteX126" fmla="*/ 17259 w 361963"/>
                <a:gd name="connsiteY126" fmla="*/ 133160 h 310237"/>
                <a:gd name="connsiteX127" fmla="*/ 0 w 361963"/>
                <a:gd name="connsiteY127" fmla="*/ 163716 h 310237"/>
                <a:gd name="connsiteX128" fmla="*/ 0 w 361963"/>
                <a:gd name="connsiteY128" fmla="*/ 206807 h 310237"/>
                <a:gd name="connsiteX129" fmla="*/ 46968 w 361963"/>
                <a:gd name="connsiteY129" fmla="*/ 249889 h 310237"/>
                <a:gd name="connsiteX130" fmla="*/ 120644 w 361963"/>
                <a:gd name="connsiteY130" fmla="*/ 258509 h 310237"/>
                <a:gd name="connsiteX131" fmla="*/ 167611 w 361963"/>
                <a:gd name="connsiteY131" fmla="*/ 301590 h 310237"/>
                <a:gd name="connsiteX132" fmla="*/ 241287 w 361963"/>
                <a:gd name="connsiteY132" fmla="*/ 310211 h 310237"/>
                <a:gd name="connsiteX133" fmla="*/ 361950 w 361963"/>
                <a:gd name="connsiteY133" fmla="*/ 258509 h 310237"/>
                <a:gd name="connsiteX134" fmla="*/ 361950 w 361963"/>
                <a:gd name="connsiteY134" fmla="*/ 215418 h 310237"/>
                <a:gd name="connsiteX135" fmla="*/ 345119 w 361963"/>
                <a:gd name="connsiteY135" fmla="*/ 185262 h 31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61963" h="310237">
                  <a:moveTo>
                    <a:pt x="336509" y="258509"/>
                  </a:moveTo>
                  <a:cubicBezTo>
                    <a:pt x="336509" y="264110"/>
                    <a:pt x="330041" y="269282"/>
                    <a:pt x="319269" y="273158"/>
                  </a:cubicBezTo>
                  <a:lnTo>
                    <a:pt x="319269" y="257642"/>
                  </a:lnTo>
                  <a:cubicBezTo>
                    <a:pt x="325211" y="255870"/>
                    <a:pt x="330981" y="253565"/>
                    <a:pt x="336509" y="250756"/>
                  </a:cubicBezTo>
                  <a:close/>
                  <a:moveTo>
                    <a:pt x="302038" y="230067"/>
                  </a:moveTo>
                  <a:lnTo>
                    <a:pt x="302038" y="214561"/>
                  </a:lnTo>
                  <a:cubicBezTo>
                    <a:pt x="307977" y="212784"/>
                    <a:pt x="313744" y="210476"/>
                    <a:pt x="319269" y="207664"/>
                  </a:cubicBezTo>
                  <a:lnTo>
                    <a:pt x="319269" y="215418"/>
                  </a:lnTo>
                  <a:cubicBezTo>
                    <a:pt x="319269" y="221019"/>
                    <a:pt x="312811" y="226191"/>
                    <a:pt x="302038" y="230067"/>
                  </a:cubicBezTo>
                  <a:close/>
                  <a:moveTo>
                    <a:pt x="302038" y="278330"/>
                  </a:moveTo>
                  <a:cubicBezTo>
                    <a:pt x="296866" y="279616"/>
                    <a:pt x="290836" y="280483"/>
                    <a:pt x="284798" y="281340"/>
                  </a:cubicBezTo>
                  <a:lnTo>
                    <a:pt x="284798" y="264538"/>
                  </a:lnTo>
                  <a:cubicBezTo>
                    <a:pt x="290408" y="263681"/>
                    <a:pt x="296437" y="262814"/>
                    <a:pt x="302038" y="261957"/>
                  </a:cubicBezTo>
                  <a:close/>
                  <a:moveTo>
                    <a:pt x="267567" y="221457"/>
                  </a:moveTo>
                  <a:cubicBezTo>
                    <a:pt x="273167" y="220590"/>
                    <a:pt x="279197" y="219733"/>
                    <a:pt x="284798" y="218866"/>
                  </a:cubicBezTo>
                  <a:lnTo>
                    <a:pt x="284798" y="235239"/>
                  </a:lnTo>
                  <a:cubicBezTo>
                    <a:pt x="279635" y="236535"/>
                    <a:pt x="273596" y="237392"/>
                    <a:pt x="267567" y="238259"/>
                  </a:cubicBezTo>
                  <a:close/>
                  <a:moveTo>
                    <a:pt x="267567" y="283493"/>
                  </a:moveTo>
                  <a:cubicBezTo>
                    <a:pt x="261966" y="283931"/>
                    <a:pt x="256365" y="284360"/>
                    <a:pt x="250336" y="284360"/>
                  </a:cubicBezTo>
                  <a:lnTo>
                    <a:pt x="250336" y="267120"/>
                  </a:lnTo>
                  <a:cubicBezTo>
                    <a:pt x="255499" y="267120"/>
                    <a:pt x="261537" y="266691"/>
                    <a:pt x="267567" y="266262"/>
                  </a:cubicBezTo>
                  <a:close/>
                  <a:moveTo>
                    <a:pt x="233096" y="241269"/>
                  </a:moveTo>
                  <a:lnTo>
                    <a:pt x="233096" y="224038"/>
                  </a:lnTo>
                  <a:cubicBezTo>
                    <a:pt x="238268" y="224038"/>
                    <a:pt x="244297" y="223609"/>
                    <a:pt x="250336" y="223171"/>
                  </a:cubicBezTo>
                  <a:lnTo>
                    <a:pt x="250336" y="240411"/>
                  </a:lnTo>
                  <a:cubicBezTo>
                    <a:pt x="244735" y="240840"/>
                    <a:pt x="239135" y="240840"/>
                    <a:pt x="233096" y="241269"/>
                  </a:cubicBezTo>
                  <a:close/>
                  <a:moveTo>
                    <a:pt x="233096" y="284360"/>
                  </a:moveTo>
                  <a:cubicBezTo>
                    <a:pt x="227066" y="284360"/>
                    <a:pt x="221466" y="283931"/>
                    <a:pt x="215865" y="283493"/>
                  </a:cubicBezTo>
                  <a:lnTo>
                    <a:pt x="215865" y="267120"/>
                  </a:lnTo>
                  <a:lnTo>
                    <a:pt x="233096" y="267120"/>
                  </a:lnTo>
                  <a:close/>
                  <a:moveTo>
                    <a:pt x="198625" y="223171"/>
                  </a:moveTo>
                  <a:cubicBezTo>
                    <a:pt x="204226" y="223609"/>
                    <a:pt x="209836" y="224038"/>
                    <a:pt x="215865" y="224038"/>
                  </a:cubicBezTo>
                  <a:lnTo>
                    <a:pt x="215865" y="241269"/>
                  </a:lnTo>
                  <a:cubicBezTo>
                    <a:pt x="209836" y="241269"/>
                    <a:pt x="204226" y="240840"/>
                    <a:pt x="198625" y="240411"/>
                  </a:cubicBezTo>
                  <a:close/>
                  <a:moveTo>
                    <a:pt x="198625" y="281340"/>
                  </a:moveTo>
                  <a:cubicBezTo>
                    <a:pt x="192596" y="280483"/>
                    <a:pt x="186566" y="279616"/>
                    <a:pt x="181394" y="278330"/>
                  </a:cubicBezTo>
                  <a:lnTo>
                    <a:pt x="181394" y="264538"/>
                  </a:lnTo>
                  <a:cubicBezTo>
                    <a:pt x="186995" y="265405"/>
                    <a:pt x="192596" y="265834"/>
                    <a:pt x="198625" y="266262"/>
                  </a:cubicBezTo>
                  <a:close/>
                  <a:moveTo>
                    <a:pt x="164163" y="235239"/>
                  </a:moveTo>
                  <a:lnTo>
                    <a:pt x="164163" y="218437"/>
                  </a:lnTo>
                  <a:cubicBezTo>
                    <a:pt x="169764" y="219294"/>
                    <a:pt x="175365" y="220590"/>
                    <a:pt x="181394" y="221019"/>
                  </a:cubicBezTo>
                  <a:lnTo>
                    <a:pt x="181394" y="238259"/>
                  </a:lnTo>
                  <a:cubicBezTo>
                    <a:pt x="175365" y="237392"/>
                    <a:pt x="169326" y="236535"/>
                    <a:pt x="164163" y="235239"/>
                  </a:cubicBezTo>
                  <a:close/>
                  <a:moveTo>
                    <a:pt x="164163" y="273158"/>
                  </a:moveTo>
                  <a:cubicBezTo>
                    <a:pt x="153391" y="268844"/>
                    <a:pt x="146923" y="263681"/>
                    <a:pt x="146923" y="258509"/>
                  </a:cubicBezTo>
                  <a:lnTo>
                    <a:pt x="146923" y="257642"/>
                  </a:lnTo>
                  <a:lnTo>
                    <a:pt x="147352" y="257642"/>
                  </a:lnTo>
                  <a:cubicBezTo>
                    <a:pt x="148440" y="258134"/>
                    <a:pt x="149608" y="258427"/>
                    <a:pt x="150800" y="258509"/>
                  </a:cubicBezTo>
                  <a:cubicBezTo>
                    <a:pt x="155185" y="259760"/>
                    <a:pt x="159637" y="260765"/>
                    <a:pt x="164135" y="261519"/>
                  </a:cubicBezTo>
                  <a:close/>
                  <a:moveTo>
                    <a:pt x="95250" y="214561"/>
                  </a:moveTo>
                  <a:cubicBezTo>
                    <a:pt x="98269" y="214561"/>
                    <a:pt x="100851" y="214989"/>
                    <a:pt x="103870" y="214989"/>
                  </a:cubicBezTo>
                  <a:lnTo>
                    <a:pt x="103870" y="215418"/>
                  </a:lnTo>
                  <a:cubicBezTo>
                    <a:pt x="103701" y="221312"/>
                    <a:pt x="105193" y="227134"/>
                    <a:pt x="108175" y="232220"/>
                  </a:cubicBezTo>
                  <a:cubicBezTo>
                    <a:pt x="103870" y="232220"/>
                    <a:pt x="99555" y="231791"/>
                    <a:pt x="95250" y="231363"/>
                  </a:cubicBezTo>
                  <a:close/>
                  <a:moveTo>
                    <a:pt x="77991" y="162859"/>
                  </a:moveTo>
                  <a:cubicBezTo>
                    <a:pt x="83591" y="163716"/>
                    <a:pt x="89192" y="165012"/>
                    <a:pt x="95221" y="165440"/>
                  </a:cubicBezTo>
                  <a:lnTo>
                    <a:pt x="95221" y="182671"/>
                  </a:lnTo>
                  <a:cubicBezTo>
                    <a:pt x="89192" y="181814"/>
                    <a:pt x="83153" y="180947"/>
                    <a:pt x="77991" y="179661"/>
                  </a:cubicBezTo>
                  <a:close/>
                  <a:moveTo>
                    <a:pt x="77991" y="229639"/>
                  </a:moveTo>
                  <a:cubicBezTo>
                    <a:pt x="71952" y="228781"/>
                    <a:pt x="65923" y="227915"/>
                    <a:pt x="60750" y="226619"/>
                  </a:cubicBezTo>
                  <a:lnTo>
                    <a:pt x="60750" y="209817"/>
                  </a:lnTo>
                  <a:cubicBezTo>
                    <a:pt x="66351" y="210684"/>
                    <a:pt x="71952" y="211970"/>
                    <a:pt x="77991" y="212408"/>
                  </a:cubicBezTo>
                  <a:close/>
                  <a:moveTo>
                    <a:pt x="43520" y="159411"/>
                  </a:moveTo>
                  <a:lnTo>
                    <a:pt x="43520" y="151648"/>
                  </a:lnTo>
                  <a:cubicBezTo>
                    <a:pt x="49026" y="154390"/>
                    <a:pt x="54800" y="156557"/>
                    <a:pt x="60750" y="158115"/>
                  </a:cubicBezTo>
                  <a:lnTo>
                    <a:pt x="60750" y="174060"/>
                  </a:lnTo>
                  <a:cubicBezTo>
                    <a:pt x="49978" y="170193"/>
                    <a:pt x="43520" y="165012"/>
                    <a:pt x="43520" y="159411"/>
                  </a:cubicBezTo>
                  <a:close/>
                  <a:moveTo>
                    <a:pt x="43520" y="221457"/>
                  </a:moveTo>
                  <a:cubicBezTo>
                    <a:pt x="32747" y="217142"/>
                    <a:pt x="26279" y="211932"/>
                    <a:pt x="26279" y="206807"/>
                  </a:cubicBezTo>
                  <a:lnTo>
                    <a:pt x="26279" y="199044"/>
                  </a:lnTo>
                  <a:cubicBezTo>
                    <a:pt x="31788" y="201788"/>
                    <a:pt x="37566" y="203955"/>
                    <a:pt x="43520" y="205512"/>
                  </a:cubicBezTo>
                  <a:close/>
                  <a:moveTo>
                    <a:pt x="26279" y="87021"/>
                  </a:moveTo>
                  <a:cubicBezTo>
                    <a:pt x="31788" y="89765"/>
                    <a:pt x="37566" y="91932"/>
                    <a:pt x="43520" y="93488"/>
                  </a:cubicBezTo>
                  <a:lnTo>
                    <a:pt x="43520" y="109424"/>
                  </a:lnTo>
                  <a:cubicBezTo>
                    <a:pt x="32747" y="105118"/>
                    <a:pt x="26279" y="99899"/>
                    <a:pt x="26279" y="94774"/>
                  </a:cubicBezTo>
                  <a:close/>
                  <a:moveTo>
                    <a:pt x="77991" y="100813"/>
                  </a:moveTo>
                  <a:lnTo>
                    <a:pt x="77991" y="118044"/>
                  </a:lnTo>
                  <a:cubicBezTo>
                    <a:pt x="71952" y="117186"/>
                    <a:pt x="65923" y="116320"/>
                    <a:pt x="60750" y="115024"/>
                  </a:cubicBezTo>
                  <a:lnTo>
                    <a:pt x="60750" y="98222"/>
                  </a:lnTo>
                  <a:cubicBezTo>
                    <a:pt x="66351" y="99089"/>
                    <a:pt x="71952" y="99946"/>
                    <a:pt x="77991" y="100813"/>
                  </a:cubicBezTo>
                  <a:close/>
                  <a:moveTo>
                    <a:pt x="121072" y="25842"/>
                  </a:moveTo>
                  <a:cubicBezTo>
                    <a:pt x="173641" y="25842"/>
                    <a:pt x="215865" y="37472"/>
                    <a:pt x="215865" y="51693"/>
                  </a:cubicBezTo>
                  <a:cubicBezTo>
                    <a:pt x="215865" y="65913"/>
                    <a:pt x="173641" y="77543"/>
                    <a:pt x="121072" y="77543"/>
                  </a:cubicBezTo>
                  <a:cubicBezTo>
                    <a:pt x="68504" y="77543"/>
                    <a:pt x="26279" y="65913"/>
                    <a:pt x="26279" y="51693"/>
                  </a:cubicBezTo>
                  <a:cubicBezTo>
                    <a:pt x="26279" y="37472"/>
                    <a:pt x="68504" y="25842"/>
                    <a:pt x="121072" y="25842"/>
                  </a:cubicBezTo>
                  <a:close/>
                  <a:moveTo>
                    <a:pt x="146923" y="230067"/>
                  </a:moveTo>
                  <a:cubicBezTo>
                    <a:pt x="136150" y="225762"/>
                    <a:pt x="129692" y="220590"/>
                    <a:pt x="129692" y="215418"/>
                  </a:cubicBezTo>
                  <a:lnTo>
                    <a:pt x="129692" y="207664"/>
                  </a:lnTo>
                  <a:cubicBezTo>
                    <a:pt x="135201" y="210403"/>
                    <a:pt x="140974" y="212570"/>
                    <a:pt x="146923" y="214132"/>
                  </a:cubicBezTo>
                  <a:close/>
                  <a:moveTo>
                    <a:pt x="198625" y="109424"/>
                  </a:moveTo>
                  <a:lnTo>
                    <a:pt x="198625" y="93917"/>
                  </a:lnTo>
                  <a:cubicBezTo>
                    <a:pt x="204569" y="92146"/>
                    <a:pt x="210340" y="89838"/>
                    <a:pt x="215865" y="87021"/>
                  </a:cubicBezTo>
                  <a:lnTo>
                    <a:pt x="215865" y="94774"/>
                  </a:lnTo>
                  <a:cubicBezTo>
                    <a:pt x="215865" y="100375"/>
                    <a:pt x="209398" y="105547"/>
                    <a:pt x="198625" y="109424"/>
                  </a:cubicBezTo>
                  <a:close/>
                  <a:moveTo>
                    <a:pt x="164163" y="117615"/>
                  </a:moveTo>
                  <a:lnTo>
                    <a:pt x="164163" y="100813"/>
                  </a:lnTo>
                  <a:cubicBezTo>
                    <a:pt x="169764" y="99946"/>
                    <a:pt x="175793" y="99089"/>
                    <a:pt x="181394" y="98222"/>
                  </a:cubicBezTo>
                  <a:lnTo>
                    <a:pt x="181394" y="114596"/>
                  </a:lnTo>
                  <a:cubicBezTo>
                    <a:pt x="176213" y="115901"/>
                    <a:pt x="170193" y="116748"/>
                    <a:pt x="164163" y="117615"/>
                  </a:cubicBezTo>
                  <a:close/>
                  <a:moveTo>
                    <a:pt x="129692" y="120635"/>
                  </a:moveTo>
                  <a:lnTo>
                    <a:pt x="129692" y="103394"/>
                  </a:lnTo>
                  <a:cubicBezTo>
                    <a:pt x="134864" y="103394"/>
                    <a:pt x="140894" y="102966"/>
                    <a:pt x="146923" y="102537"/>
                  </a:cubicBezTo>
                  <a:lnTo>
                    <a:pt x="146923" y="119768"/>
                  </a:lnTo>
                  <a:cubicBezTo>
                    <a:pt x="141322" y="120196"/>
                    <a:pt x="135722" y="120196"/>
                    <a:pt x="129692" y="120663"/>
                  </a:cubicBezTo>
                  <a:close/>
                  <a:moveTo>
                    <a:pt x="95250" y="119768"/>
                  </a:moveTo>
                  <a:lnTo>
                    <a:pt x="95250" y="102566"/>
                  </a:lnTo>
                  <a:cubicBezTo>
                    <a:pt x="100851" y="102994"/>
                    <a:pt x="106451" y="103423"/>
                    <a:pt x="112481" y="103423"/>
                  </a:cubicBezTo>
                  <a:lnTo>
                    <a:pt x="112481" y="120663"/>
                  </a:lnTo>
                  <a:cubicBezTo>
                    <a:pt x="106423" y="120196"/>
                    <a:pt x="100822" y="120196"/>
                    <a:pt x="95250" y="119768"/>
                  </a:cubicBezTo>
                  <a:close/>
                  <a:moveTo>
                    <a:pt x="319297" y="172336"/>
                  </a:moveTo>
                  <a:cubicBezTo>
                    <a:pt x="319297" y="186548"/>
                    <a:pt x="277073" y="198187"/>
                    <a:pt x="224514" y="198187"/>
                  </a:cubicBezTo>
                  <a:cubicBezTo>
                    <a:pt x="171955" y="198187"/>
                    <a:pt x="129721" y="186548"/>
                    <a:pt x="129721" y="172336"/>
                  </a:cubicBezTo>
                  <a:cubicBezTo>
                    <a:pt x="129721" y="158125"/>
                    <a:pt x="171945" y="146485"/>
                    <a:pt x="224514" y="146485"/>
                  </a:cubicBezTo>
                  <a:cubicBezTo>
                    <a:pt x="277082" y="146485"/>
                    <a:pt x="319269" y="158115"/>
                    <a:pt x="319269" y="172336"/>
                  </a:cubicBezTo>
                  <a:close/>
                  <a:moveTo>
                    <a:pt x="345148" y="185262"/>
                  </a:moveTo>
                  <a:lnTo>
                    <a:pt x="345148" y="172336"/>
                  </a:lnTo>
                  <a:cubicBezTo>
                    <a:pt x="345148" y="152086"/>
                    <a:pt x="329213" y="137437"/>
                    <a:pt x="298190" y="129245"/>
                  </a:cubicBezTo>
                  <a:cubicBezTo>
                    <a:pt x="285049" y="125827"/>
                    <a:pt x="271645" y="123520"/>
                    <a:pt x="258118" y="122349"/>
                  </a:cubicBezTo>
                  <a:cubicBezTo>
                    <a:pt x="258489" y="120362"/>
                    <a:pt x="258633" y="118339"/>
                    <a:pt x="258547" y="116320"/>
                  </a:cubicBezTo>
                  <a:cubicBezTo>
                    <a:pt x="258526" y="103931"/>
                    <a:pt x="251977" y="92472"/>
                    <a:pt x="241316" y="86164"/>
                  </a:cubicBezTo>
                  <a:lnTo>
                    <a:pt x="241316" y="51693"/>
                  </a:lnTo>
                  <a:cubicBezTo>
                    <a:pt x="241316" y="31442"/>
                    <a:pt x="225371" y="16793"/>
                    <a:pt x="194348" y="8601"/>
                  </a:cubicBezTo>
                  <a:cubicBezTo>
                    <a:pt x="170266" y="2557"/>
                    <a:pt x="145499" y="-324"/>
                    <a:pt x="120672" y="29"/>
                  </a:cubicBezTo>
                  <a:cubicBezTo>
                    <a:pt x="84477" y="29"/>
                    <a:pt x="29" y="5192"/>
                    <a:pt x="29" y="51731"/>
                  </a:cubicBezTo>
                  <a:lnTo>
                    <a:pt x="29" y="94812"/>
                  </a:lnTo>
                  <a:cubicBezTo>
                    <a:pt x="47" y="107203"/>
                    <a:pt x="6595" y="118668"/>
                    <a:pt x="17259" y="124978"/>
                  </a:cubicBezTo>
                  <a:lnTo>
                    <a:pt x="17259" y="133160"/>
                  </a:lnTo>
                  <a:cubicBezTo>
                    <a:pt x="6679" y="139743"/>
                    <a:pt x="175" y="151256"/>
                    <a:pt x="0" y="163716"/>
                  </a:cubicBezTo>
                  <a:lnTo>
                    <a:pt x="0" y="206807"/>
                  </a:lnTo>
                  <a:cubicBezTo>
                    <a:pt x="0" y="227057"/>
                    <a:pt x="15945" y="241707"/>
                    <a:pt x="46968" y="249889"/>
                  </a:cubicBezTo>
                  <a:cubicBezTo>
                    <a:pt x="71048" y="255950"/>
                    <a:pt x="95815" y="258847"/>
                    <a:pt x="120644" y="258509"/>
                  </a:cubicBezTo>
                  <a:cubicBezTo>
                    <a:pt x="120644" y="278759"/>
                    <a:pt x="136589" y="293409"/>
                    <a:pt x="167611" y="301590"/>
                  </a:cubicBezTo>
                  <a:cubicBezTo>
                    <a:pt x="191692" y="307651"/>
                    <a:pt x="216458" y="310549"/>
                    <a:pt x="241287" y="310211"/>
                  </a:cubicBezTo>
                  <a:cubicBezTo>
                    <a:pt x="277473" y="310211"/>
                    <a:pt x="361950" y="305039"/>
                    <a:pt x="361950" y="258509"/>
                  </a:cubicBezTo>
                  <a:lnTo>
                    <a:pt x="361950" y="215418"/>
                  </a:lnTo>
                  <a:cubicBezTo>
                    <a:pt x="362296" y="203040"/>
                    <a:pt x="355836" y="191466"/>
                    <a:pt x="345119" y="185262"/>
                  </a:cubicBezTo>
                  <a:close/>
                </a:path>
              </a:pathLst>
            </a:custGeom>
            <a:grpFill/>
            <a:ln w="9525"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663CDB11-D0F0-45CF-A317-D5824EBEF28A}"/>
                </a:ext>
              </a:extLst>
            </p:cNvPr>
            <p:cNvSpPr/>
            <p:nvPr/>
          </p:nvSpPr>
          <p:spPr>
            <a:xfrm>
              <a:off x="5826900" y="3569477"/>
              <a:ext cx="838200" cy="352422"/>
            </a:xfrm>
            <a:custGeom>
              <a:avLst/>
              <a:gdLst>
                <a:gd name="connsiteX0" fmla="*/ 838200 w 838200"/>
                <a:gd name="connsiteY0" fmla="*/ 38098 h 352422"/>
                <a:gd name="connsiteX1" fmla="*/ 800479 w 838200"/>
                <a:gd name="connsiteY1" fmla="*/ 0 h 352422"/>
                <a:gd name="connsiteX2" fmla="*/ 780402 w 838200"/>
                <a:gd name="connsiteY2" fmla="*/ 5636 h 352422"/>
                <a:gd name="connsiteX3" fmla="*/ 617525 w 838200"/>
                <a:gd name="connsiteY3" fmla="*/ 98762 h 352422"/>
                <a:gd name="connsiteX4" fmla="*/ 617325 w 838200"/>
                <a:gd name="connsiteY4" fmla="*/ 130871 h 352422"/>
                <a:gd name="connsiteX5" fmla="*/ 540506 w 838200"/>
                <a:gd name="connsiteY5" fmla="*/ 190498 h 352422"/>
                <a:gd name="connsiteX6" fmla="*/ 371475 w 838200"/>
                <a:gd name="connsiteY6" fmla="*/ 190498 h 352422"/>
                <a:gd name="connsiteX7" fmla="*/ 371475 w 838200"/>
                <a:gd name="connsiteY7" fmla="*/ 152398 h 352422"/>
                <a:gd name="connsiteX8" fmla="*/ 542925 w 838200"/>
                <a:gd name="connsiteY8" fmla="*/ 152398 h 352422"/>
                <a:gd name="connsiteX9" fmla="*/ 581025 w 838200"/>
                <a:gd name="connsiteY9" fmla="*/ 114298 h 352422"/>
                <a:gd name="connsiteX10" fmla="*/ 542925 w 838200"/>
                <a:gd name="connsiteY10" fmla="*/ 76198 h 352422"/>
                <a:gd name="connsiteX11" fmla="*/ 314325 w 838200"/>
                <a:gd name="connsiteY11" fmla="*/ 76198 h 352422"/>
                <a:gd name="connsiteX12" fmla="*/ 269357 w 838200"/>
                <a:gd name="connsiteY12" fmla="*/ 89037 h 352422"/>
                <a:gd name="connsiteX13" fmla="*/ 0 w 838200"/>
                <a:gd name="connsiteY13" fmla="*/ 219073 h 352422"/>
                <a:gd name="connsiteX14" fmla="*/ 133350 w 838200"/>
                <a:gd name="connsiteY14" fmla="*/ 352423 h 352422"/>
                <a:gd name="connsiteX15" fmla="*/ 361950 w 838200"/>
                <a:gd name="connsiteY15" fmla="*/ 266698 h 352422"/>
                <a:gd name="connsiteX16" fmla="*/ 539972 w 838200"/>
                <a:gd name="connsiteY16" fmla="*/ 266698 h 352422"/>
                <a:gd name="connsiteX17" fmla="*/ 562508 w 838200"/>
                <a:gd name="connsiteY17" fmla="*/ 259316 h 352422"/>
                <a:gd name="connsiteX18" fmla="*/ 824132 w 838200"/>
                <a:gd name="connsiteY18" fmla="*/ 67435 h 352422"/>
                <a:gd name="connsiteX19" fmla="*/ 838200 w 838200"/>
                <a:gd name="connsiteY19" fmla="*/ 38098 h 352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8200" h="352422">
                  <a:moveTo>
                    <a:pt x="838200" y="38098"/>
                  </a:moveTo>
                  <a:cubicBezTo>
                    <a:pt x="838304" y="17161"/>
                    <a:pt x="821415" y="104"/>
                    <a:pt x="800479" y="0"/>
                  </a:cubicBezTo>
                  <a:cubicBezTo>
                    <a:pt x="793392" y="-35"/>
                    <a:pt x="786436" y="1918"/>
                    <a:pt x="780402" y="5636"/>
                  </a:cubicBezTo>
                  <a:lnTo>
                    <a:pt x="617525" y="98762"/>
                  </a:lnTo>
                  <a:cubicBezTo>
                    <a:pt x="619724" y="109360"/>
                    <a:pt x="619656" y="120302"/>
                    <a:pt x="617325" y="130871"/>
                  </a:cubicBezTo>
                  <a:cubicBezTo>
                    <a:pt x="608780" y="166244"/>
                    <a:pt x="576892" y="190995"/>
                    <a:pt x="540506" y="190498"/>
                  </a:cubicBezTo>
                  <a:lnTo>
                    <a:pt x="371475" y="190498"/>
                  </a:lnTo>
                  <a:lnTo>
                    <a:pt x="371475" y="152398"/>
                  </a:lnTo>
                  <a:lnTo>
                    <a:pt x="542925" y="152398"/>
                  </a:lnTo>
                  <a:cubicBezTo>
                    <a:pt x="563967" y="152398"/>
                    <a:pt x="581025" y="135339"/>
                    <a:pt x="581025" y="114298"/>
                  </a:cubicBezTo>
                  <a:cubicBezTo>
                    <a:pt x="581025" y="93256"/>
                    <a:pt x="563967" y="76198"/>
                    <a:pt x="542925" y="76198"/>
                  </a:cubicBezTo>
                  <a:lnTo>
                    <a:pt x="314325" y="76198"/>
                  </a:lnTo>
                  <a:cubicBezTo>
                    <a:pt x="298432" y="76201"/>
                    <a:pt x="282856" y="80649"/>
                    <a:pt x="269357" y="89037"/>
                  </a:cubicBezTo>
                  <a:lnTo>
                    <a:pt x="0" y="219073"/>
                  </a:lnTo>
                  <a:lnTo>
                    <a:pt x="133350" y="352423"/>
                  </a:lnTo>
                  <a:cubicBezTo>
                    <a:pt x="194967" y="290805"/>
                    <a:pt x="275034" y="266698"/>
                    <a:pt x="361950" y="266698"/>
                  </a:cubicBezTo>
                  <a:lnTo>
                    <a:pt x="539972" y="266698"/>
                  </a:lnTo>
                  <a:cubicBezTo>
                    <a:pt x="548078" y="266697"/>
                    <a:pt x="555973" y="264111"/>
                    <a:pt x="562508" y="259316"/>
                  </a:cubicBezTo>
                  <a:lnTo>
                    <a:pt x="824132" y="67435"/>
                  </a:lnTo>
                  <a:cubicBezTo>
                    <a:pt x="833002" y="60276"/>
                    <a:pt x="838171" y="49497"/>
                    <a:pt x="838200" y="38098"/>
                  </a:cubicBezTo>
                  <a:close/>
                </a:path>
              </a:pathLst>
            </a:custGeom>
            <a:grpFill/>
            <a:ln w="9525" cap="flat">
              <a:noFill/>
              <a:prstDash val="solid"/>
              <a:miter/>
            </a:ln>
          </p:spPr>
          <p:txBody>
            <a:bodyPr rtlCol="0" anchor="ctr"/>
            <a:lstStyle/>
            <a:p>
              <a:endParaRPr lang="zh-CN" altLang="en-US" dirty="0"/>
            </a:p>
          </p:txBody>
        </p:sp>
      </p:grpSp>
      <p:sp>
        <p:nvSpPr>
          <p:cNvPr id="17" name="图形 9" descr="建筑物">
            <a:extLst>
              <a:ext uri="{FF2B5EF4-FFF2-40B4-BE49-F238E27FC236}">
                <a16:creationId xmlns:a16="http://schemas.microsoft.com/office/drawing/2014/main" id="{D86776D4-20F8-4D24-979C-AE60B2EBCFC3}"/>
              </a:ext>
            </a:extLst>
          </p:cNvPr>
          <p:cNvSpPr/>
          <p:nvPr/>
        </p:nvSpPr>
        <p:spPr>
          <a:xfrm>
            <a:off x="2166707" y="1304747"/>
            <a:ext cx="300111" cy="450166"/>
          </a:xfrm>
          <a:custGeom>
            <a:avLst/>
            <a:gdLst>
              <a:gd name="connsiteX0" fmla="*/ 428625 w 533400"/>
              <a:gd name="connsiteY0" fmla="*/ 219075 h 800100"/>
              <a:gd name="connsiteX1" fmla="*/ 371475 w 533400"/>
              <a:gd name="connsiteY1" fmla="*/ 219075 h 800100"/>
              <a:gd name="connsiteX2" fmla="*/ 371475 w 533400"/>
              <a:gd name="connsiteY2" fmla="*/ 161925 h 800100"/>
              <a:gd name="connsiteX3" fmla="*/ 428625 w 533400"/>
              <a:gd name="connsiteY3" fmla="*/ 161925 h 800100"/>
              <a:gd name="connsiteX4" fmla="*/ 428625 w 533400"/>
              <a:gd name="connsiteY4" fmla="*/ 219075 h 800100"/>
              <a:gd name="connsiteX5" fmla="*/ 428625 w 533400"/>
              <a:gd name="connsiteY5" fmla="*/ 371475 h 800100"/>
              <a:gd name="connsiteX6" fmla="*/ 371475 w 533400"/>
              <a:gd name="connsiteY6" fmla="*/ 371475 h 800100"/>
              <a:gd name="connsiteX7" fmla="*/ 371475 w 533400"/>
              <a:gd name="connsiteY7" fmla="*/ 314325 h 800100"/>
              <a:gd name="connsiteX8" fmla="*/ 428625 w 533400"/>
              <a:gd name="connsiteY8" fmla="*/ 314325 h 800100"/>
              <a:gd name="connsiteX9" fmla="*/ 428625 w 533400"/>
              <a:gd name="connsiteY9" fmla="*/ 371475 h 800100"/>
              <a:gd name="connsiteX10" fmla="*/ 428625 w 533400"/>
              <a:gd name="connsiteY10" fmla="*/ 523875 h 800100"/>
              <a:gd name="connsiteX11" fmla="*/ 371475 w 533400"/>
              <a:gd name="connsiteY11" fmla="*/ 523875 h 800100"/>
              <a:gd name="connsiteX12" fmla="*/ 371475 w 533400"/>
              <a:gd name="connsiteY12" fmla="*/ 466725 h 800100"/>
              <a:gd name="connsiteX13" fmla="*/ 428625 w 533400"/>
              <a:gd name="connsiteY13" fmla="*/ 466725 h 800100"/>
              <a:gd name="connsiteX14" fmla="*/ 428625 w 533400"/>
              <a:gd name="connsiteY14" fmla="*/ 523875 h 800100"/>
              <a:gd name="connsiteX15" fmla="*/ 428625 w 533400"/>
              <a:gd name="connsiteY15" fmla="*/ 676275 h 800100"/>
              <a:gd name="connsiteX16" fmla="*/ 371475 w 533400"/>
              <a:gd name="connsiteY16" fmla="*/ 676275 h 800100"/>
              <a:gd name="connsiteX17" fmla="*/ 371475 w 533400"/>
              <a:gd name="connsiteY17" fmla="*/ 619125 h 800100"/>
              <a:gd name="connsiteX18" fmla="*/ 428625 w 533400"/>
              <a:gd name="connsiteY18" fmla="*/ 619125 h 800100"/>
              <a:gd name="connsiteX19" fmla="*/ 428625 w 533400"/>
              <a:gd name="connsiteY19" fmla="*/ 676275 h 800100"/>
              <a:gd name="connsiteX20" fmla="*/ 295275 w 533400"/>
              <a:gd name="connsiteY20" fmla="*/ 219075 h 800100"/>
              <a:gd name="connsiteX21" fmla="*/ 238125 w 533400"/>
              <a:gd name="connsiteY21" fmla="*/ 219075 h 800100"/>
              <a:gd name="connsiteX22" fmla="*/ 238125 w 533400"/>
              <a:gd name="connsiteY22" fmla="*/ 161925 h 800100"/>
              <a:gd name="connsiteX23" fmla="*/ 295275 w 533400"/>
              <a:gd name="connsiteY23" fmla="*/ 161925 h 800100"/>
              <a:gd name="connsiteX24" fmla="*/ 295275 w 533400"/>
              <a:gd name="connsiteY24" fmla="*/ 219075 h 800100"/>
              <a:gd name="connsiteX25" fmla="*/ 295275 w 533400"/>
              <a:gd name="connsiteY25" fmla="*/ 371475 h 800100"/>
              <a:gd name="connsiteX26" fmla="*/ 238125 w 533400"/>
              <a:gd name="connsiteY26" fmla="*/ 371475 h 800100"/>
              <a:gd name="connsiteX27" fmla="*/ 238125 w 533400"/>
              <a:gd name="connsiteY27" fmla="*/ 314325 h 800100"/>
              <a:gd name="connsiteX28" fmla="*/ 295275 w 533400"/>
              <a:gd name="connsiteY28" fmla="*/ 314325 h 800100"/>
              <a:gd name="connsiteX29" fmla="*/ 295275 w 533400"/>
              <a:gd name="connsiteY29" fmla="*/ 371475 h 800100"/>
              <a:gd name="connsiteX30" fmla="*/ 295275 w 533400"/>
              <a:gd name="connsiteY30" fmla="*/ 523875 h 800100"/>
              <a:gd name="connsiteX31" fmla="*/ 238125 w 533400"/>
              <a:gd name="connsiteY31" fmla="*/ 523875 h 800100"/>
              <a:gd name="connsiteX32" fmla="*/ 238125 w 533400"/>
              <a:gd name="connsiteY32" fmla="*/ 466725 h 800100"/>
              <a:gd name="connsiteX33" fmla="*/ 295275 w 533400"/>
              <a:gd name="connsiteY33" fmla="*/ 466725 h 800100"/>
              <a:gd name="connsiteX34" fmla="*/ 295275 w 533400"/>
              <a:gd name="connsiteY34" fmla="*/ 523875 h 800100"/>
              <a:gd name="connsiteX35" fmla="*/ 295275 w 533400"/>
              <a:gd name="connsiteY35" fmla="*/ 733425 h 800100"/>
              <a:gd name="connsiteX36" fmla="*/ 238125 w 533400"/>
              <a:gd name="connsiteY36" fmla="*/ 733425 h 800100"/>
              <a:gd name="connsiteX37" fmla="*/ 238125 w 533400"/>
              <a:gd name="connsiteY37" fmla="*/ 619125 h 800100"/>
              <a:gd name="connsiteX38" fmla="*/ 295275 w 533400"/>
              <a:gd name="connsiteY38" fmla="*/ 619125 h 800100"/>
              <a:gd name="connsiteX39" fmla="*/ 295275 w 533400"/>
              <a:gd name="connsiteY39" fmla="*/ 733425 h 800100"/>
              <a:gd name="connsiteX40" fmla="*/ 161925 w 533400"/>
              <a:gd name="connsiteY40" fmla="*/ 219075 h 800100"/>
              <a:gd name="connsiteX41" fmla="*/ 104775 w 533400"/>
              <a:gd name="connsiteY41" fmla="*/ 219075 h 800100"/>
              <a:gd name="connsiteX42" fmla="*/ 104775 w 533400"/>
              <a:gd name="connsiteY42" fmla="*/ 161925 h 800100"/>
              <a:gd name="connsiteX43" fmla="*/ 161925 w 533400"/>
              <a:gd name="connsiteY43" fmla="*/ 161925 h 800100"/>
              <a:gd name="connsiteX44" fmla="*/ 161925 w 533400"/>
              <a:gd name="connsiteY44" fmla="*/ 219075 h 800100"/>
              <a:gd name="connsiteX45" fmla="*/ 161925 w 533400"/>
              <a:gd name="connsiteY45" fmla="*/ 371475 h 800100"/>
              <a:gd name="connsiteX46" fmla="*/ 104775 w 533400"/>
              <a:gd name="connsiteY46" fmla="*/ 371475 h 800100"/>
              <a:gd name="connsiteX47" fmla="*/ 104775 w 533400"/>
              <a:gd name="connsiteY47" fmla="*/ 314325 h 800100"/>
              <a:gd name="connsiteX48" fmla="*/ 161925 w 533400"/>
              <a:gd name="connsiteY48" fmla="*/ 314325 h 800100"/>
              <a:gd name="connsiteX49" fmla="*/ 161925 w 533400"/>
              <a:gd name="connsiteY49" fmla="*/ 371475 h 800100"/>
              <a:gd name="connsiteX50" fmla="*/ 161925 w 533400"/>
              <a:gd name="connsiteY50" fmla="*/ 523875 h 800100"/>
              <a:gd name="connsiteX51" fmla="*/ 104775 w 533400"/>
              <a:gd name="connsiteY51" fmla="*/ 523875 h 800100"/>
              <a:gd name="connsiteX52" fmla="*/ 104775 w 533400"/>
              <a:gd name="connsiteY52" fmla="*/ 466725 h 800100"/>
              <a:gd name="connsiteX53" fmla="*/ 161925 w 533400"/>
              <a:gd name="connsiteY53" fmla="*/ 466725 h 800100"/>
              <a:gd name="connsiteX54" fmla="*/ 161925 w 533400"/>
              <a:gd name="connsiteY54" fmla="*/ 523875 h 800100"/>
              <a:gd name="connsiteX55" fmla="*/ 161925 w 533400"/>
              <a:gd name="connsiteY55" fmla="*/ 676275 h 800100"/>
              <a:gd name="connsiteX56" fmla="*/ 104775 w 533400"/>
              <a:gd name="connsiteY56" fmla="*/ 676275 h 800100"/>
              <a:gd name="connsiteX57" fmla="*/ 104775 w 533400"/>
              <a:gd name="connsiteY57" fmla="*/ 619125 h 800100"/>
              <a:gd name="connsiteX58" fmla="*/ 161925 w 533400"/>
              <a:gd name="connsiteY58" fmla="*/ 619125 h 800100"/>
              <a:gd name="connsiteX59" fmla="*/ 161925 w 533400"/>
              <a:gd name="connsiteY59" fmla="*/ 676275 h 800100"/>
              <a:gd name="connsiteX60" fmla="*/ 495300 w 533400"/>
              <a:gd name="connsiteY60" fmla="*/ 733425 h 800100"/>
              <a:gd name="connsiteX61" fmla="*/ 495300 w 533400"/>
              <a:gd name="connsiteY61" fmla="*/ 95250 h 800100"/>
              <a:gd name="connsiteX62" fmla="*/ 466725 w 533400"/>
              <a:gd name="connsiteY62" fmla="*/ 95250 h 800100"/>
              <a:gd name="connsiteX63" fmla="*/ 466725 w 533400"/>
              <a:gd name="connsiteY63" fmla="*/ 38100 h 800100"/>
              <a:gd name="connsiteX64" fmla="*/ 438150 w 533400"/>
              <a:gd name="connsiteY64" fmla="*/ 38100 h 800100"/>
              <a:gd name="connsiteX65" fmla="*/ 438150 w 533400"/>
              <a:gd name="connsiteY65" fmla="*/ 0 h 800100"/>
              <a:gd name="connsiteX66" fmla="*/ 95250 w 533400"/>
              <a:gd name="connsiteY66" fmla="*/ 0 h 800100"/>
              <a:gd name="connsiteX67" fmla="*/ 95250 w 533400"/>
              <a:gd name="connsiteY67" fmla="*/ 38100 h 800100"/>
              <a:gd name="connsiteX68" fmla="*/ 66675 w 533400"/>
              <a:gd name="connsiteY68" fmla="*/ 38100 h 800100"/>
              <a:gd name="connsiteX69" fmla="*/ 66675 w 533400"/>
              <a:gd name="connsiteY69" fmla="*/ 95250 h 800100"/>
              <a:gd name="connsiteX70" fmla="*/ 38100 w 533400"/>
              <a:gd name="connsiteY70" fmla="*/ 95250 h 800100"/>
              <a:gd name="connsiteX71" fmla="*/ 38100 w 533400"/>
              <a:gd name="connsiteY71" fmla="*/ 733425 h 800100"/>
              <a:gd name="connsiteX72" fmla="*/ 0 w 533400"/>
              <a:gd name="connsiteY72" fmla="*/ 733425 h 800100"/>
              <a:gd name="connsiteX73" fmla="*/ 0 w 533400"/>
              <a:gd name="connsiteY73" fmla="*/ 800100 h 800100"/>
              <a:gd name="connsiteX74" fmla="*/ 533400 w 533400"/>
              <a:gd name="connsiteY74" fmla="*/ 800100 h 800100"/>
              <a:gd name="connsiteX75" fmla="*/ 533400 w 533400"/>
              <a:gd name="connsiteY75" fmla="*/ 733425 h 800100"/>
              <a:gd name="connsiteX76" fmla="*/ 495300 w 533400"/>
              <a:gd name="connsiteY76" fmla="*/ 73342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33400" h="800100">
                <a:moveTo>
                  <a:pt x="428625" y="219075"/>
                </a:moveTo>
                <a:lnTo>
                  <a:pt x="371475" y="219075"/>
                </a:lnTo>
                <a:lnTo>
                  <a:pt x="371475" y="161925"/>
                </a:lnTo>
                <a:lnTo>
                  <a:pt x="428625" y="161925"/>
                </a:lnTo>
                <a:lnTo>
                  <a:pt x="428625" y="219075"/>
                </a:lnTo>
                <a:close/>
                <a:moveTo>
                  <a:pt x="428625" y="371475"/>
                </a:moveTo>
                <a:lnTo>
                  <a:pt x="371475" y="371475"/>
                </a:lnTo>
                <a:lnTo>
                  <a:pt x="371475" y="314325"/>
                </a:lnTo>
                <a:lnTo>
                  <a:pt x="428625" y="314325"/>
                </a:lnTo>
                <a:lnTo>
                  <a:pt x="428625" y="371475"/>
                </a:lnTo>
                <a:close/>
                <a:moveTo>
                  <a:pt x="428625" y="523875"/>
                </a:moveTo>
                <a:lnTo>
                  <a:pt x="371475" y="523875"/>
                </a:lnTo>
                <a:lnTo>
                  <a:pt x="371475" y="466725"/>
                </a:lnTo>
                <a:lnTo>
                  <a:pt x="428625" y="466725"/>
                </a:lnTo>
                <a:lnTo>
                  <a:pt x="428625" y="523875"/>
                </a:lnTo>
                <a:close/>
                <a:moveTo>
                  <a:pt x="428625" y="676275"/>
                </a:moveTo>
                <a:lnTo>
                  <a:pt x="371475" y="676275"/>
                </a:lnTo>
                <a:lnTo>
                  <a:pt x="371475" y="619125"/>
                </a:lnTo>
                <a:lnTo>
                  <a:pt x="428625" y="619125"/>
                </a:lnTo>
                <a:lnTo>
                  <a:pt x="428625" y="676275"/>
                </a:lnTo>
                <a:close/>
                <a:moveTo>
                  <a:pt x="295275" y="219075"/>
                </a:moveTo>
                <a:lnTo>
                  <a:pt x="238125" y="219075"/>
                </a:lnTo>
                <a:lnTo>
                  <a:pt x="238125" y="161925"/>
                </a:lnTo>
                <a:lnTo>
                  <a:pt x="295275" y="161925"/>
                </a:lnTo>
                <a:lnTo>
                  <a:pt x="295275" y="219075"/>
                </a:lnTo>
                <a:close/>
                <a:moveTo>
                  <a:pt x="295275" y="371475"/>
                </a:moveTo>
                <a:lnTo>
                  <a:pt x="238125" y="371475"/>
                </a:lnTo>
                <a:lnTo>
                  <a:pt x="238125" y="314325"/>
                </a:lnTo>
                <a:lnTo>
                  <a:pt x="295275" y="314325"/>
                </a:lnTo>
                <a:lnTo>
                  <a:pt x="295275" y="371475"/>
                </a:lnTo>
                <a:close/>
                <a:moveTo>
                  <a:pt x="295275" y="523875"/>
                </a:moveTo>
                <a:lnTo>
                  <a:pt x="238125" y="523875"/>
                </a:lnTo>
                <a:lnTo>
                  <a:pt x="238125" y="466725"/>
                </a:lnTo>
                <a:lnTo>
                  <a:pt x="295275" y="466725"/>
                </a:lnTo>
                <a:lnTo>
                  <a:pt x="295275" y="523875"/>
                </a:lnTo>
                <a:close/>
                <a:moveTo>
                  <a:pt x="295275" y="733425"/>
                </a:moveTo>
                <a:lnTo>
                  <a:pt x="238125" y="733425"/>
                </a:lnTo>
                <a:lnTo>
                  <a:pt x="238125" y="619125"/>
                </a:lnTo>
                <a:lnTo>
                  <a:pt x="295275" y="619125"/>
                </a:lnTo>
                <a:lnTo>
                  <a:pt x="295275" y="733425"/>
                </a:lnTo>
                <a:close/>
                <a:moveTo>
                  <a:pt x="161925" y="219075"/>
                </a:moveTo>
                <a:lnTo>
                  <a:pt x="104775" y="219075"/>
                </a:lnTo>
                <a:lnTo>
                  <a:pt x="104775" y="161925"/>
                </a:lnTo>
                <a:lnTo>
                  <a:pt x="161925" y="161925"/>
                </a:lnTo>
                <a:lnTo>
                  <a:pt x="161925" y="219075"/>
                </a:lnTo>
                <a:close/>
                <a:moveTo>
                  <a:pt x="161925" y="371475"/>
                </a:moveTo>
                <a:lnTo>
                  <a:pt x="104775" y="371475"/>
                </a:lnTo>
                <a:lnTo>
                  <a:pt x="104775" y="314325"/>
                </a:lnTo>
                <a:lnTo>
                  <a:pt x="161925" y="314325"/>
                </a:lnTo>
                <a:lnTo>
                  <a:pt x="161925" y="371475"/>
                </a:lnTo>
                <a:close/>
                <a:moveTo>
                  <a:pt x="161925" y="523875"/>
                </a:moveTo>
                <a:lnTo>
                  <a:pt x="104775" y="523875"/>
                </a:lnTo>
                <a:lnTo>
                  <a:pt x="104775" y="466725"/>
                </a:lnTo>
                <a:lnTo>
                  <a:pt x="161925" y="466725"/>
                </a:lnTo>
                <a:lnTo>
                  <a:pt x="161925" y="523875"/>
                </a:lnTo>
                <a:close/>
                <a:moveTo>
                  <a:pt x="161925" y="676275"/>
                </a:moveTo>
                <a:lnTo>
                  <a:pt x="104775" y="676275"/>
                </a:lnTo>
                <a:lnTo>
                  <a:pt x="104775" y="619125"/>
                </a:lnTo>
                <a:lnTo>
                  <a:pt x="161925" y="619125"/>
                </a:lnTo>
                <a:lnTo>
                  <a:pt x="161925" y="676275"/>
                </a:lnTo>
                <a:close/>
                <a:moveTo>
                  <a:pt x="495300" y="733425"/>
                </a:moveTo>
                <a:lnTo>
                  <a:pt x="495300" y="95250"/>
                </a:lnTo>
                <a:lnTo>
                  <a:pt x="466725" y="95250"/>
                </a:lnTo>
                <a:lnTo>
                  <a:pt x="466725" y="38100"/>
                </a:lnTo>
                <a:lnTo>
                  <a:pt x="438150" y="38100"/>
                </a:lnTo>
                <a:lnTo>
                  <a:pt x="438150" y="0"/>
                </a:lnTo>
                <a:lnTo>
                  <a:pt x="95250" y="0"/>
                </a:lnTo>
                <a:lnTo>
                  <a:pt x="95250" y="38100"/>
                </a:lnTo>
                <a:lnTo>
                  <a:pt x="66675" y="38100"/>
                </a:lnTo>
                <a:lnTo>
                  <a:pt x="66675" y="95250"/>
                </a:lnTo>
                <a:lnTo>
                  <a:pt x="38100" y="95250"/>
                </a:lnTo>
                <a:lnTo>
                  <a:pt x="38100" y="733425"/>
                </a:lnTo>
                <a:lnTo>
                  <a:pt x="0" y="733425"/>
                </a:lnTo>
                <a:lnTo>
                  <a:pt x="0" y="800100"/>
                </a:lnTo>
                <a:lnTo>
                  <a:pt x="533400" y="800100"/>
                </a:lnTo>
                <a:lnTo>
                  <a:pt x="533400" y="733425"/>
                </a:lnTo>
                <a:lnTo>
                  <a:pt x="495300" y="733425"/>
                </a:lnTo>
                <a:close/>
              </a:path>
            </a:pathLst>
          </a:custGeom>
          <a:solidFill>
            <a:srgbClr val="C00000"/>
          </a:solidFill>
          <a:ln w="9525" cap="flat">
            <a:noFill/>
            <a:prstDash val="solid"/>
            <a:miter/>
          </a:ln>
        </p:spPr>
        <p:txBody>
          <a:bodyPr rtlCol="0" anchor="ctr"/>
          <a:lstStyle/>
          <a:p>
            <a:endParaRPr lang="zh-CN" altLang="en-US"/>
          </a:p>
        </p:txBody>
      </p:sp>
      <p:sp>
        <p:nvSpPr>
          <p:cNvPr id="18" name="矩形 17">
            <a:extLst>
              <a:ext uri="{FF2B5EF4-FFF2-40B4-BE49-F238E27FC236}">
                <a16:creationId xmlns:a16="http://schemas.microsoft.com/office/drawing/2014/main" id="{72436E91-2534-41B9-8AF1-DD07489176EC}"/>
              </a:ext>
            </a:extLst>
          </p:cNvPr>
          <p:cNvSpPr/>
          <p:nvPr/>
        </p:nvSpPr>
        <p:spPr>
          <a:xfrm>
            <a:off x="633046" y="1913207"/>
            <a:ext cx="3432517" cy="450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Anchor Buyer</a:t>
            </a:r>
            <a:endParaRPr lang="zh-CN" altLang="en-US" b="1" dirty="0">
              <a:solidFill>
                <a:schemeClr val="bg1"/>
              </a:solidFill>
            </a:endParaRPr>
          </a:p>
        </p:txBody>
      </p:sp>
      <p:sp>
        <p:nvSpPr>
          <p:cNvPr id="19" name="矩形 18">
            <a:extLst>
              <a:ext uri="{FF2B5EF4-FFF2-40B4-BE49-F238E27FC236}">
                <a16:creationId xmlns:a16="http://schemas.microsoft.com/office/drawing/2014/main" id="{C95342DF-D399-4819-B859-4819702E1993}"/>
              </a:ext>
            </a:extLst>
          </p:cNvPr>
          <p:cNvSpPr/>
          <p:nvPr/>
        </p:nvSpPr>
        <p:spPr>
          <a:xfrm>
            <a:off x="4250787" y="1913207"/>
            <a:ext cx="3432517" cy="450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Funder</a:t>
            </a:r>
            <a:endParaRPr lang="zh-CN" altLang="en-US" b="1" dirty="0">
              <a:solidFill>
                <a:schemeClr val="bg1"/>
              </a:solidFill>
            </a:endParaRPr>
          </a:p>
        </p:txBody>
      </p:sp>
      <p:sp>
        <p:nvSpPr>
          <p:cNvPr id="20" name="矩形 19">
            <a:extLst>
              <a:ext uri="{FF2B5EF4-FFF2-40B4-BE49-F238E27FC236}">
                <a16:creationId xmlns:a16="http://schemas.microsoft.com/office/drawing/2014/main" id="{457E3DF5-935F-4664-866C-274869C7546F}"/>
              </a:ext>
            </a:extLst>
          </p:cNvPr>
          <p:cNvSpPr/>
          <p:nvPr/>
        </p:nvSpPr>
        <p:spPr>
          <a:xfrm>
            <a:off x="7868528" y="1913207"/>
            <a:ext cx="3432517" cy="450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Supplier</a:t>
            </a:r>
            <a:endParaRPr lang="zh-CN" altLang="en-US" b="1" dirty="0">
              <a:solidFill>
                <a:schemeClr val="bg1"/>
              </a:solidFill>
            </a:endParaRPr>
          </a:p>
        </p:txBody>
      </p:sp>
      <p:cxnSp>
        <p:nvCxnSpPr>
          <p:cNvPr id="21" name="直接连接符 20">
            <a:extLst>
              <a:ext uri="{FF2B5EF4-FFF2-40B4-BE49-F238E27FC236}">
                <a16:creationId xmlns:a16="http://schemas.microsoft.com/office/drawing/2014/main" id="{B40B9F20-5ED1-4D8F-BBCC-6476B6052CC2}"/>
              </a:ext>
            </a:extLst>
          </p:cNvPr>
          <p:cNvCxnSpPr>
            <a:cxnSpLocks/>
          </p:cNvCxnSpPr>
          <p:nvPr/>
        </p:nvCxnSpPr>
        <p:spPr>
          <a:xfrm>
            <a:off x="4152314" y="2025748"/>
            <a:ext cx="0" cy="437505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C2AA6B-F41C-4F45-9735-378831A23E5F}"/>
              </a:ext>
            </a:extLst>
          </p:cNvPr>
          <p:cNvCxnSpPr>
            <a:cxnSpLocks/>
          </p:cNvCxnSpPr>
          <p:nvPr/>
        </p:nvCxnSpPr>
        <p:spPr>
          <a:xfrm>
            <a:off x="7767712" y="2025748"/>
            <a:ext cx="0" cy="437505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49A669E-54E3-42C6-A08E-4ECAE4F92685}"/>
              </a:ext>
            </a:extLst>
          </p:cNvPr>
          <p:cNvSpPr txBox="1"/>
          <p:nvPr/>
        </p:nvSpPr>
        <p:spPr>
          <a:xfrm>
            <a:off x="633046" y="2489983"/>
            <a:ext cx="3432516" cy="3893374"/>
          </a:xfrm>
          <a:prstGeom prst="rect">
            <a:avLst/>
          </a:prstGeom>
          <a:noFill/>
        </p:spPr>
        <p:txBody>
          <a:bodyPr wrap="square" rtlCol="0">
            <a:spAutoFit/>
          </a:bodyPr>
          <a:lstStyle/>
          <a:p>
            <a:pPr marL="144000" indent="-144000">
              <a:buFont typeface="Arial" panose="020B0604020202020204" pitchFamily="34" charset="0"/>
              <a:buChar char="•"/>
            </a:pPr>
            <a:r>
              <a:rPr lang="en-US" altLang="zh-CN" sz="1300" b="1" dirty="0"/>
              <a:t>Promote industry self-finance: </a:t>
            </a:r>
            <a:r>
              <a:rPr lang="en-US" altLang="zh-CN" sz="1300" dirty="0"/>
              <a:t>Help core companies build a multi-level account receivable circulation platform to extend the industry chain financial services.</a:t>
            </a:r>
          </a:p>
          <a:p>
            <a:pPr marL="144000" indent="-144000">
              <a:buFont typeface="Arial" panose="020B0604020202020204" pitchFamily="34" charset="0"/>
              <a:buChar char="•"/>
            </a:pPr>
            <a:r>
              <a:rPr lang="en-US" altLang="zh-CN" sz="1300" b="1" dirty="0"/>
              <a:t>Effective management of subsidiaries: </a:t>
            </a:r>
            <a:r>
              <a:rPr lang="en-US" altLang="zh-CN" sz="1300" dirty="0"/>
              <a:t>The Anchor Buyer group can issue circulation patterns by managing subsidiaries and their certificates.</a:t>
            </a:r>
          </a:p>
          <a:p>
            <a:pPr marL="144000" indent="-144000">
              <a:buFont typeface="Arial" panose="020B0604020202020204" pitchFamily="34" charset="0"/>
              <a:buChar char="•"/>
            </a:pPr>
            <a:r>
              <a:rPr lang="en-US" altLang="zh-CN" sz="1300" b="1" dirty="0"/>
              <a:t>Connect multiple funders: </a:t>
            </a:r>
            <a:r>
              <a:rPr lang="en-US" altLang="zh-CN" sz="1300" dirty="0"/>
              <a:t>The platform supports the introduction of multiple funders to provide suppliers with supply chain financial services.</a:t>
            </a:r>
          </a:p>
          <a:p>
            <a:pPr marL="144000" indent="-144000">
              <a:buFont typeface="Arial" panose="020B0604020202020204" pitchFamily="34" charset="0"/>
              <a:buChar char="•"/>
            </a:pPr>
            <a:r>
              <a:rPr lang="en-US" altLang="zh-CN" sz="1300" b="1" dirty="0"/>
              <a:t>High degree of autonomy, flexible configuration</a:t>
            </a:r>
            <a:r>
              <a:rPr lang="en-US" altLang="zh-CN" sz="1300" dirty="0"/>
              <a:t>: The Anchor Buyer can independently configure the finance solution of the suppliers, instead of the funder control the entire initiative so that Anchor Buyer can provide a more suitable plan to suppliers.</a:t>
            </a:r>
            <a:endParaRPr lang="zh-CN" altLang="en-US" sz="1300" dirty="0"/>
          </a:p>
        </p:txBody>
      </p:sp>
      <p:sp>
        <p:nvSpPr>
          <p:cNvPr id="26" name="文本框 25">
            <a:extLst>
              <a:ext uri="{FF2B5EF4-FFF2-40B4-BE49-F238E27FC236}">
                <a16:creationId xmlns:a16="http://schemas.microsoft.com/office/drawing/2014/main" id="{41D66C87-2210-46C1-97AD-53B0849043A0}"/>
              </a:ext>
            </a:extLst>
          </p:cNvPr>
          <p:cNvSpPr txBox="1"/>
          <p:nvPr/>
        </p:nvSpPr>
        <p:spPr>
          <a:xfrm>
            <a:off x="4234381" y="2489983"/>
            <a:ext cx="3432516" cy="3093154"/>
          </a:xfrm>
          <a:prstGeom prst="rect">
            <a:avLst/>
          </a:prstGeom>
          <a:noFill/>
        </p:spPr>
        <p:txBody>
          <a:bodyPr wrap="square" rtlCol="0">
            <a:spAutoFit/>
          </a:bodyPr>
          <a:lstStyle/>
          <a:p>
            <a:pPr marL="144000" indent="-144000">
              <a:buFont typeface="Arial" panose="020B0604020202020204" pitchFamily="34" charset="0"/>
              <a:buChar char="•"/>
            </a:pPr>
            <a:r>
              <a:rPr lang="en-US" altLang="zh-CN" sz="1300" b="1" dirty="0"/>
              <a:t>Enhance the cohesiveness of Anchor Buyer: </a:t>
            </a:r>
            <a:r>
              <a:rPr lang="en-US" altLang="zh-CN" sz="1300" dirty="0"/>
              <a:t>Financial services are embedded in the Anchor Buyer industry chain, and increase customer stickiness.</a:t>
            </a:r>
          </a:p>
          <a:p>
            <a:pPr marL="144000" indent="-144000">
              <a:buFont typeface="Arial" panose="020B0604020202020204" pitchFamily="34" charset="0"/>
              <a:buChar char="•"/>
            </a:pPr>
            <a:r>
              <a:rPr lang="en-US" altLang="zh-CN" sz="1300" b="1" dirty="0"/>
              <a:t>Bulk Acquisition of high-quality assets: </a:t>
            </a:r>
            <a:r>
              <a:rPr lang="en-US" altLang="zh-CN" sz="1300" dirty="0"/>
              <a:t>Multiple core companies can be associated.</a:t>
            </a:r>
          </a:p>
          <a:p>
            <a:pPr marL="144000" indent="-144000">
              <a:buFont typeface="Arial" panose="020B0604020202020204" pitchFamily="34" charset="0"/>
              <a:buChar char="•"/>
            </a:pPr>
            <a:r>
              <a:rPr lang="en-US" altLang="zh-CN" sz="1300" b="1" dirty="0"/>
              <a:t>Supporting account management, stable financing business settlement and deposit: </a:t>
            </a:r>
            <a:r>
              <a:rPr lang="en-US" altLang="zh-CN" sz="1300" dirty="0"/>
              <a:t>Effectively increase the number of accounts with loans and active cash flow settlement.</a:t>
            </a:r>
          </a:p>
          <a:p>
            <a:pPr marL="144000" indent="-144000">
              <a:buFont typeface="Arial" panose="020B0604020202020204" pitchFamily="34" charset="0"/>
              <a:buChar char="•"/>
            </a:pPr>
            <a:r>
              <a:rPr lang="en-US" altLang="zh-CN" sz="1300" b="1" dirty="0"/>
              <a:t>The financing plan is flexible and configurable, to fulfill bank financing product design and pricing requirement.</a:t>
            </a:r>
          </a:p>
          <a:p>
            <a:endParaRPr lang="zh-CN" altLang="en-US" sz="1300" dirty="0"/>
          </a:p>
        </p:txBody>
      </p:sp>
      <p:sp>
        <p:nvSpPr>
          <p:cNvPr id="27" name="文本框 26">
            <a:extLst>
              <a:ext uri="{FF2B5EF4-FFF2-40B4-BE49-F238E27FC236}">
                <a16:creationId xmlns:a16="http://schemas.microsoft.com/office/drawing/2014/main" id="{C3DA6C32-4785-45C9-9E1D-598213982E06}"/>
              </a:ext>
            </a:extLst>
          </p:cNvPr>
          <p:cNvSpPr txBox="1"/>
          <p:nvPr/>
        </p:nvSpPr>
        <p:spPr>
          <a:xfrm>
            <a:off x="7852120" y="2489982"/>
            <a:ext cx="3432516" cy="1892826"/>
          </a:xfrm>
          <a:prstGeom prst="rect">
            <a:avLst/>
          </a:prstGeom>
          <a:noFill/>
        </p:spPr>
        <p:txBody>
          <a:bodyPr wrap="square" rtlCol="0">
            <a:spAutoFit/>
          </a:bodyPr>
          <a:lstStyle/>
          <a:p>
            <a:pPr marL="144000" indent="-144000">
              <a:buFont typeface="Arial" panose="020B0604020202020204" pitchFamily="34" charset="0"/>
              <a:buChar char="•"/>
            </a:pPr>
            <a:r>
              <a:rPr lang="en-US" altLang="zh-CN" sz="1300" b="1" dirty="0"/>
              <a:t>Operation cost reduction: </a:t>
            </a:r>
            <a:r>
              <a:rPr lang="en-US" altLang="zh-CN" sz="1300" dirty="0"/>
              <a:t>You can join multiple chains to activate more accounts receivable.</a:t>
            </a:r>
          </a:p>
          <a:p>
            <a:pPr marL="144000" indent="-144000">
              <a:buFont typeface="Arial" panose="020B0604020202020204" pitchFamily="34" charset="0"/>
              <a:buChar char="•"/>
            </a:pPr>
            <a:r>
              <a:rPr lang="en-US" altLang="zh-CN" sz="1300" b="1" dirty="0"/>
              <a:t>Broaden financing channels: </a:t>
            </a:r>
            <a:r>
              <a:rPr lang="en-US" altLang="zh-CN" sz="1300" dirty="0"/>
              <a:t>Multiple funding sources and multiple financing solutions can be connected.</a:t>
            </a:r>
          </a:p>
          <a:p>
            <a:pPr marL="144000" indent="-144000">
              <a:buFont typeface="Arial" panose="020B0604020202020204" pitchFamily="34" charset="0"/>
              <a:buChar char="•"/>
            </a:pPr>
            <a:r>
              <a:rPr lang="en-US" altLang="zh-CN" sz="1300" b="1" dirty="0"/>
              <a:t>Reduce financing costs: </a:t>
            </a:r>
            <a:r>
              <a:rPr lang="en-US" altLang="zh-CN" sz="1300" dirty="0"/>
              <a:t>Preferred funder + Parallel funding, Suppliers have certain options.</a:t>
            </a:r>
            <a:endParaRPr lang="zh-CN" altLang="en-US" sz="1300" dirty="0"/>
          </a:p>
        </p:txBody>
      </p:sp>
      <p:sp>
        <p:nvSpPr>
          <p:cNvPr id="2" name="Footer Placeholder 1"/>
          <p:cNvSpPr>
            <a:spLocks noGrp="1"/>
          </p:cNvSpPr>
          <p:nvPr>
            <p:ph type="ftr" sz="quarter" idx="11"/>
          </p:nvPr>
        </p:nvSpPr>
        <p:spPr/>
        <p:txBody>
          <a:bodyPr/>
          <a:lstStyle/>
          <a:p>
            <a:r>
              <a:rPr lang="en-US" altLang="zh-CN"/>
              <a:t>INTERNAL</a:t>
            </a:r>
            <a:endParaRPr lang="zh-CN" altLang="en-US"/>
          </a:p>
        </p:txBody>
      </p:sp>
    </p:spTree>
    <p:extLst>
      <p:ext uri="{BB962C8B-B14F-4D97-AF65-F5344CB8AC3E}">
        <p14:creationId xmlns:p14="http://schemas.microsoft.com/office/powerpoint/2010/main" val="86649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019CD9B3-E619-4734-ADE4-6825E523C19A}"/>
              </a:ext>
            </a:extLst>
          </p:cNvPr>
          <p:cNvSpPr/>
          <p:nvPr/>
        </p:nvSpPr>
        <p:spPr>
          <a:xfrm>
            <a:off x="293081" y="1543492"/>
            <a:ext cx="1897032" cy="533517"/>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Party Management</a:t>
            </a:r>
            <a:endParaRPr lang="en-AU" sz="1600" b="1" dirty="0"/>
          </a:p>
        </p:txBody>
      </p:sp>
      <p:sp>
        <p:nvSpPr>
          <p:cNvPr id="8" name="矩形: 圆角 7">
            <a:extLst>
              <a:ext uri="{FF2B5EF4-FFF2-40B4-BE49-F238E27FC236}">
                <a16:creationId xmlns:a16="http://schemas.microsoft.com/office/drawing/2014/main" id="{556B713C-34AE-4E74-B31D-D048B6111F78}"/>
              </a:ext>
            </a:extLst>
          </p:cNvPr>
          <p:cNvSpPr/>
          <p:nvPr/>
        </p:nvSpPr>
        <p:spPr>
          <a:xfrm>
            <a:off x="283597" y="4363173"/>
            <a:ext cx="1897032" cy="1330578"/>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b="1" dirty="0">
                <a:solidFill>
                  <a:schemeClr val="bg1"/>
                </a:solidFill>
              </a:rPr>
              <a:t>Token Issuance</a:t>
            </a:r>
          </a:p>
          <a:p>
            <a:pPr algn="ctr"/>
            <a:r>
              <a:rPr lang="en-AU" sz="1600" b="1" dirty="0"/>
              <a:t>&amp; Finance </a:t>
            </a:r>
          </a:p>
          <a:p>
            <a:pPr algn="ctr"/>
            <a:r>
              <a:rPr lang="en-AU" sz="1600" b="1" dirty="0"/>
              <a:t> &amp; Payment</a:t>
            </a:r>
          </a:p>
        </p:txBody>
      </p:sp>
      <p:sp>
        <p:nvSpPr>
          <p:cNvPr id="10" name="矩形: 圆角 9">
            <a:extLst>
              <a:ext uri="{FF2B5EF4-FFF2-40B4-BE49-F238E27FC236}">
                <a16:creationId xmlns:a16="http://schemas.microsoft.com/office/drawing/2014/main" id="{230201A6-BDB0-4462-8330-F929EF015DD3}"/>
              </a:ext>
            </a:extLst>
          </p:cNvPr>
          <p:cNvSpPr/>
          <p:nvPr/>
        </p:nvSpPr>
        <p:spPr>
          <a:xfrm>
            <a:off x="283597" y="5835046"/>
            <a:ext cx="1897032" cy="590166"/>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Foundation Process</a:t>
            </a:r>
          </a:p>
        </p:txBody>
      </p:sp>
      <p:sp>
        <p:nvSpPr>
          <p:cNvPr id="54" name="矩形: 圆角 53">
            <a:extLst>
              <a:ext uri="{FF2B5EF4-FFF2-40B4-BE49-F238E27FC236}">
                <a16:creationId xmlns:a16="http://schemas.microsoft.com/office/drawing/2014/main" id="{1F449A83-62DF-4A1E-A002-3F8CE2AE2222}"/>
              </a:ext>
            </a:extLst>
          </p:cNvPr>
          <p:cNvSpPr/>
          <p:nvPr/>
        </p:nvSpPr>
        <p:spPr>
          <a:xfrm>
            <a:off x="2361419" y="1369699"/>
            <a:ext cx="9589949" cy="1116695"/>
          </a:xfrm>
          <a:prstGeom prst="roundRect">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3" name="组合 52">
            <a:extLst>
              <a:ext uri="{FF2B5EF4-FFF2-40B4-BE49-F238E27FC236}">
                <a16:creationId xmlns:a16="http://schemas.microsoft.com/office/drawing/2014/main" id="{71CCB7BC-498D-4967-B875-26F63CC1C261}"/>
              </a:ext>
            </a:extLst>
          </p:cNvPr>
          <p:cNvGrpSpPr/>
          <p:nvPr/>
        </p:nvGrpSpPr>
        <p:grpSpPr>
          <a:xfrm>
            <a:off x="2643847" y="1543493"/>
            <a:ext cx="9105340" cy="834223"/>
            <a:chOff x="2738056" y="730493"/>
            <a:chExt cx="8167210" cy="867059"/>
          </a:xfrm>
          <a:solidFill>
            <a:schemeClr val="bg1">
              <a:lumMod val="75000"/>
              <a:alpha val="50000"/>
            </a:schemeClr>
          </a:solidFill>
        </p:grpSpPr>
        <p:sp>
          <p:nvSpPr>
            <p:cNvPr id="11" name="矩形: 圆角 10">
              <a:extLst>
                <a:ext uri="{FF2B5EF4-FFF2-40B4-BE49-F238E27FC236}">
                  <a16:creationId xmlns:a16="http://schemas.microsoft.com/office/drawing/2014/main" id="{3C1C2FF3-6145-4BB9-910A-AFFE4E5B9CD7}"/>
                </a:ext>
              </a:extLst>
            </p:cNvPr>
            <p:cNvSpPr/>
            <p:nvPr/>
          </p:nvSpPr>
          <p:spPr>
            <a:xfrm>
              <a:off x="2826327" y="730495"/>
              <a:ext cx="1759528" cy="440213"/>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Anchor Buyer</a:t>
              </a:r>
            </a:p>
          </p:txBody>
        </p:sp>
        <p:sp>
          <p:nvSpPr>
            <p:cNvPr id="12" name="矩形: 圆角 11">
              <a:extLst>
                <a:ext uri="{FF2B5EF4-FFF2-40B4-BE49-F238E27FC236}">
                  <a16:creationId xmlns:a16="http://schemas.microsoft.com/office/drawing/2014/main" id="{6891E014-1D33-48C2-BC64-BBDAC14140B5}"/>
                </a:ext>
              </a:extLst>
            </p:cNvPr>
            <p:cNvSpPr/>
            <p:nvPr/>
          </p:nvSpPr>
          <p:spPr>
            <a:xfrm>
              <a:off x="4835237" y="730494"/>
              <a:ext cx="1759528" cy="440213"/>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i="0" dirty="0">
                  <a:solidFill>
                    <a:schemeClr val="bg1"/>
                  </a:solidFill>
                  <a:effectLst/>
                  <a:latin typeface="等线" panose="02010600030101010101" pitchFamily="2" charset="-122"/>
                  <a:ea typeface="等线" panose="02010600030101010101" pitchFamily="2" charset="-122"/>
                </a:rPr>
                <a:t>Subsidiary</a:t>
              </a:r>
              <a:endParaRPr lang="en-AU" sz="1400" b="1" dirty="0">
                <a:solidFill>
                  <a:schemeClr val="bg1"/>
                </a:solidFill>
                <a:latin typeface="等线" panose="02010600030101010101" pitchFamily="2" charset="-122"/>
                <a:ea typeface="等线" panose="02010600030101010101" pitchFamily="2" charset="-122"/>
              </a:endParaRPr>
            </a:p>
          </p:txBody>
        </p:sp>
        <p:sp>
          <p:nvSpPr>
            <p:cNvPr id="13" name="矩形: 圆角 12">
              <a:extLst>
                <a:ext uri="{FF2B5EF4-FFF2-40B4-BE49-F238E27FC236}">
                  <a16:creationId xmlns:a16="http://schemas.microsoft.com/office/drawing/2014/main" id="{EA71933D-3C5A-417A-9186-8CE413424157}"/>
                </a:ext>
              </a:extLst>
            </p:cNvPr>
            <p:cNvSpPr/>
            <p:nvPr/>
          </p:nvSpPr>
          <p:spPr>
            <a:xfrm>
              <a:off x="6906492" y="730493"/>
              <a:ext cx="1759528" cy="440213"/>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latin typeface="等线" panose="02010600030101010101" pitchFamily="2" charset="-122"/>
                  <a:ea typeface="等线" panose="02010600030101010101" pitchFamily="2" charset="-122"/>
                </a:rPr>
                <a:t>Supplier</a:t>
              </a:r>
            </a:p>
          </p:txBody>
        </p:sp>
        <p:sp>
          <p:nvSpPr>
            <p:cNvPr id="14" name="矩形: 圆角 13">
              <a:extLst>
                <a:ext uri="{FF2B5EF4-FFF2-40B4-BE49-F238E27FC236}">
                  <a16:creationId xmlns:a16="http://schemas.microsoft.com/office/drawing/2014/main" id="{E2AB2F84-89F6-4489-A8BC-B717EED6EACA}"/>
                </a:ext>
              </a:extLst>
            </p:cNvPr>
            <p:cNvSpPr/>
            <p:nvPr/>
          </p:nvSpPr>
          <p:spPr>
            <a:xfrm>
              <a:off x="9144001" y="730493"/>
              <a:ext cx="1759528" cy="440213"/>
            </a:xfrm>
            <a:prstGeom prst="round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latin typeface="等线" panose="02010600030101010101" pitchFamily="2" charset="-122"/>
                  <a:ea typeface="等线" panose="02010600030101010101" pitchFamily="2" charset="-122"/>
                </a:rPr>
                <a:t>Funder</a:t>
              </a:r>
            </a:p>
          </p:txBody>
        </p:sp>
        <p:sp>
          <p:nvSpPr>
            <p:cNvPr id="15" name="矩形 14">
              <a:extLst>
                <a:ext uri="{FF2B5EF4-FFF2-40B4-BE49-F238E27FC236}">
                  <a16:creationId xmlns:a16="http://schemas.microsoft.com/office/drawing/2014/main" id="{C8072AD6-35AF-4249-B2EF-71264F2703D0}"/>
                </a:ext>
              </a:extLst>
            </p:cNvPr>
            <p:cNvSpPr/>
            <p:nvPr/>
          </p:nvSpPr>
          <p:spPr>
            <a:xfrm>
              <a:off x="2738056" y="1298865"/>
              <a:ext cx="1470766" cy="297888"/>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dirty="0">
                  <a:solidFill>
                    <a:sysClr val="windowText" lastClr="000000"/>
                  </a:solidFill>
                </a:rPr>
                <a:t>User Creation</a:t>
              </a:r>
              <a:endParaRPr lang="en-AU" sz="1200" dirty="0">
                <a:solidFill>
                  <a:sysClr val="windowText" lastClr="000000"/>
                </a:solidFill>
              </a:endParaRPr>
            </a:p>
          </p:txBody>
        </p:sp>
        <p:sp>
          <p:nvSpPr>
            <p:cNvPr id="16" name="矩形 15">
              <a:extLst>
                <a:ext uri="{FF2B5EF4-FFF2-40B4-BE49-F238E27FC236}">
                  <a16:creationId xmlns:a16="http://schemas.microsoft.com/office/drawing/2014/main" id="{695F4C49-E36E-4622-9EB4-D8FBCD1121E6}"/>
                </a:ext>
              </a:extLst>
            </p:cNvPr>
            <p:cNvSpPr/>
            <p:nvPr/>
          </p:nvSpPr>
          <p:spPr>
            <a:xfrm>
              <a:off x="4208822" y="1291936"/>
              <a:ext cx="1616114" cy="304818"/>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dirty="0">
                  <a:solidFill>
                    <a:sysClr val="windowText" lastClr="000000"/>
                  </a:solidFill>
                </a:rPr>
                <a:t>Role </a:t>
              </a:r>
              <a:r>
                <a:rPr lang="en-AU" sz="1200" dirty="0">
                  <a:solidFill>
                    <a:sysClr val="windowText" lastClr="000000"/>
                  </a:solidFill>
                </a:rPr>
                <a:t>Configuration</a:t>
              </a:r>
            </a:p>
          </p:txBody>
        </p:sp>
        <p:sp>
          <p:nvSpPr>
            <p:cNvPr id="17" name="矩形 16">
              <a:extLst>
                <a:ext uri="{FF2B5EF4-FFF2-40B4-BE49-F238E27FC236}">
                  <a16:creationId xmlns:a16="http://schemas.microsoft.com/office/drawing/2014/main" id="{7468CF5F-FA9B-49FB-AA91-78D54AFAF236}"/>
                </a:ext>
              </a:extLst>
            </p:cNvPr>
            <p:cNvSpPr/>
            <p:nvPr/>
          </p:nvSpPr>
          <p:spPr>
            <a:xfrm>
              <a:off x="5824936" y="1298865"/>
              <a:ext cx="1826173" cy="297888"/>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rPr>
                <a:t>Process Configuration</a:t>
              </a:r>
            </a:p>
          </p:txBody>
        </p:sp>
        <p:sp>
          <p:nvSpPr>
            <p:cNvPr id="18" name="矩形 17">
              <a:extLst>
                <a:ext uri="{FF2B5EF4-FFF2-40B4-BE49-F238E27FC236}">
                  <a16:creationId xmlns:a16="http://schemas.microsoft.com/office/drawing/2014/main" id="{9141F19F-533E-4102-8E7F-E5A6D552CE8E}"/>
                </a:ext>
              </a:extLst>
            </p:cNvPr>
            <p:cNvSpPr/>
            <p:nvPr/>
          </p:nvSpPr>
          <p:spPr>
            <a:xfrm>
              <a:off x="7651109" y="1298373"/>
              <a:ext cx="1598535" cy="297888"/>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rPr>
                <a:t>Client Invitation </a:t>
              </a:r>
            </a:p>
          </p:txBody>
        </p:sp>
        <p:sp>
          <p:nvSpPr>
            <p:cNvPr id="19" name="矩形 18">
              <a:extLst>
                <a:ext uri="{FF2B5EF4-FFF2-40B4-BE49-F238E27FC236}">
                  <a16:creationId xmlns:a16="http://schemas.microsoft.com/office/drawing/2014/main" id="{0DC765EC-23C6-4A1A-B997-4343D06F0ED0}"/>
                </a:ext>
              </a:extLst>
            </p:cNvPr>
            <p:cNvSpPr/>
            <p:nvPr/>
          </p:nvSpPr>
          <p:spPr>
            <a:xfrm>
              <a:off x="9251381" y="1292734"/>
              <a:ext cx="1653885" cy="304818"/>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rPr>
                <a:t>Client Management </a:t>
              </a:r>
            </a:p>
          </p:txBody>
        </p:sp>
      </p:grpSp>
      <p:grpSp>
        <p:nvGrpSpPr>
          <p:cNvPr id="5" name="组合 4">
            <a:extLst>
              <a:ext uri="{FF2B5EF4-FFF2-40B4-BE49-F238E27FC236}">
                <a16:creationId xmlns:a16="http://schemas.microsoft.com/office/drawing/2014/main" id="{72057F4C-380A-4244-97AC-67ED00BF4074}"/>
              </a:ext>
            </a:extLst>
          </p:cNvPr>
          <p:cNvGrpSpPr/>
          <p:nvPr/>
        </p:nvGrpSpPr>
        <p:grpSpPr>
          <a:xfrm>
            <a:off x="2364791" y="4371607"/>
            <a:ext cx="9589948" cy="682967"/>
            <a:chOff x="2351233" y="3542064"/>
            <a:chExt cx="9589948" cy="576161"/>
          </a:xfrm>
        </p:grpSpPr>
        <p:sp>
          <p:nvSpPr>
            <p:cNvPr id="57" name="矩形: 圆角 56">
              <a:extLst>
                <a:ext uri="{FF2B5EF4-FFF2-40B4-BE49-F238E27FC236}">
                  <a16:creationId xmlns:a16="http://schemas.microsoft.com/office/drawing/2014/main" id="{063A1F1D-4C22-4DD6-824F-0B8886AFDDAF}"/>
                </a:ext>
              </a:extLst>
            </p:cNvPr>
            <p:cNvSpPr/>
            <p:nvPr/>
          </p:nvSpPr>
          <p:spPr>
            <a:xfrm>
              <a:off x="2351233" y="3542064"/>
              <a:ext cx="9589948" cy="576161"/>
            </a:xfrm>
            <a:prstGeom prst="roundRect">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latin typeface="+mn-ea"/>
              </a:endParaRPr>
            </a:p>
          </p:txBody>
        </p:sp>
        <p:sp>
          <p:nvSpPr>
            <p:cNvPr id="21" name="矩形: 圆角 20">
              <a:extLst>
                <a:ext uri="{FF2B5EF4-FFF2-40B4-BE49-F238E27FC236}">
                  <a16:creationId xmlns:a16="http://schemas.microsoft.com/office/drawing/2014/main" id="{B6D3E638-B8CD-4F6F-A3AD-2CC0C9C84EF8}"/>
                </a:ext>
              </a:extLst>
            </p:cNvPr>
            <p:cNvSpPr/>
            <p:nvPr/>
          </p:nvSpPr>
          <p:spPr>
            <a:xfrm>
              <a:off x="2728342" y="3627562"/>
              <a:ext cx="1356299"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Configure the issuance</a:t>
              </a:r>
            </a:p>
          </p:txBody>
        </p:sp>
        <p:sp>
          <p:nvSpPr>
            <p:cNvPr id="22" name="矩形: 圆角 21">
              <a:extLst>
                <a:ext uri="{FF2B5EF4-FFF2-40B4-BE49-F238E27FC236}">
                  <a16:creationId xmlns:a16="http://schemas.microsoft.com/office/drawing/2014/main" id="{68DD1564-528E-4A6A-929F-654E231728FF}"/>
                </a:ext>
              </a:extLst>
            </p:cNvPr>
            <p:cNvSpPr/>
            <p:nvPr/>
          </p:nvSpPr>
          <p:spPr>
            <a:xfrm>
              <a:off x="4231328" y="3620539"/>
              <a:ext cx="1447904"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Token Issuance </a:t>
              </a:r>
              <a:r>
                <a:rPr lang="en-AU" altLang="zh-CN" sz="1200" dirty="0">
                  <a:solidFill>
                    <a:sysClr val="windowText" lastClr="000000"/>
                  </a:solidFill>
                  <a:latin typeface="+mn-ea"/>
                </a:rPr>
                <a:t>Application</a:t>
              </a:r>
              <a:endParaRPr lang="en-AU" sz="1200" dirty="0">
                <a:solidFill>
                  <a:sysClr val="windowText" lastClr="000000"/>
                </a:solidFill>
                <a:latin typeface="+mn-ea"/>
              </a:endParaRPr>
            </a:p>
          </p:txBody>
        </p:sp>
        <p:sp>
          <p:nvSpPr>
            <p:cNvPr id="23" name="矩形: 圆角 22">
              <a:extLst>
                <a:ext uri="{FF2B5EF4-FFF2-40B4-BE49-F238E27FC236}">
                  <a16:creationId xmlns:a16="http://schemas.microsoft.com/office/drawing/2014/main" id="{7B747C9F-2A6B-4E57-A17E-0B439E532D07}"/>
                </a:ext>
              </a:extLst>
            </p:cNvPr>
            <p:cNvSpPr/>
            <p:nvPr/>
          </p:nvSpPr>
          <p:spPr>
            <a:xfrm>
              <a:off x="5789463" y="3620539"/>
              <a:ext cx="1527219"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dirty="0">
                  <a:solidFill>
                    <a:sysClr val="windowText" lastClr="000000"/>
                  </a:solidFill>
                  <a:latin typeface="+mn-ea"/>
                </a:rPr>
                <a:t>Token Issuance Acceptance</a:t>
              </a:r>
            </a:p>
          </p:txBody>
        </p:sp>
        <p:sp>
          <p:nvSpPr>
            <p:cNvPr id="24" name="矩形: 圆角 23">
              <a:extLst>
                <a:ext uri="{FF2B5EF4-FFF2-40B4-BE49-F238E27FC236}">
                  <a16:creationId xmlns:a16="http://schemas.microsoft.com/office/drawing/2014/main" id="{7A4915D9-A579-4D2E-A1B5-3F937C898D4C}"/>
                </a:ext>
              </a:extLst>
            </p:cNvPr>
            <p:cNvSpPr/>
            <p:nvPr/>
          </p:nvSpPr>
          <p:spPr>
            <a:xfrm>
              <a:off x="7393948" y="3620539"/>
              <a:ext cx="1102456"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Issue Token</a:t>
              </a:r>
            </a:p>
          </p:txBody>
        </p:sp>
        <p:sp>
          <p:nvSpPr>
            <p:cNvPr id="25" name="矩形: 圆角 24">
              <a:extLst>
                <a:ext uri="{FF2B5EF4-FFF2-40B4-BE49-F238E27FC236}">
                  <a16:creationId xmlns:a16="http://schemas.microsoft.com/office/drawing/2014/main" id="{B8D4E6E2-138C-4A97-99DF-A143D486253B}"/>
                </a:ext>
              </a:extLst>
            </p:cNvPr>
            <p:cNvSpPr/>
            <p:nvPr/>
          </p:nvSpPr>
          <p:spPr>
            <a:xfrm>
              <a:off x="8573670" y="3620539"/>
              <a:ext cx="1483047"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Receive Token</a:t>
              </a:r>
            </a:p>
          </p:txBody>
        </p:sp>
        <p:sp>
          <p:nvSpPr>
            <p:cNvPr id="26" name="矩形: 圆角 25">
              <a:extLst>
                <a:ext uri="{FF2B5EF4-FFF2-40B4-BE49-F238E27FC236}">
                  <a16:creationId xmlns:a16="http://schemas.microsoft.com/office/drawing/2014/main" id="{6C2ACE75-5917-484B-9CCE-14CA23C60BFA}"/>
                </a:ext>
              </a:extLst>
            </p:cNvPr>
            <p:cNvSpPr/>
            <p:nvPr/>
          </p:nvSpPr>
          <p:spPr>
            <a:xfrm>
              <a:off x="10166948" y="3610552"/>
              <a:ext cx="1556394"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Pay Token</a:t>
              </a:r>
            </a:p>
          </p:txBody>
        </p:sp>
      </p:grpSp>
      <p:sp>
        <p:nvSpPr>
          <p:cNvPr id="7" name="矩形: 圆角 6">
            <a:extLst>
              <a:ext uri="{FF2B5EF4-FFF2-40B4-BE49-F238E27FC236}">
                <a16:creationId xmlns:a16="http://schemas.microsoft.com/office/drawing/2014/main" id="{3597447E-AA3D-4429-A617-C443794EEDD2}"/>
              </a:ext>
            </a:extLst>
          </p:cNvPr>
          <p:cNvSpPr/>
          <p:nvPr/>
        </p:nvSpPr>
        <p:spPr>
          <a:xfrm>
            <a:off x="293081" y="2682713"/>
            <a:ext cx="1897032" cy="590166"/>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Product On-boarding</a:t>
            </a:r>
          </a:p>
        </p:txBody>
      </p:sp>
      <p:grpSp>
        <p:nvGrpSpPr>
          <p:cNvPr id="20" name="组合 19">
            <a:extLst>
              <a:ext uri="{FF2B5EF4-FFF2-40B4-BE49-F238E27FC236}">
                <a16:creationId xmlns:a16="http://schemas.microsoft.com/office/drawing/2014/main" id="{7AD6CF62-3881-40AC-A913-8C6B11F9D6D3}"/>
              </a:ext>
            </a:extLst>
          </p:cNvPr>
          <p:cNvGrpSpPr/>
          <p:nvPr/>
        </p:nvGrpSpPr>
        <p:grpSpPr>
          <a:xfrm>
            <a:off x="2366829" y="2699839"/>
            <a:ext cx="9589948" cy="576161"/>
            <a:chOff x="2357344" y="4329827"/>
            <a:chExt cx="9589948" cy="576161"/>
          </a:xfrm>
        </p:grpSpPr>
        <p:sp>
          <p:nvSpPr>
            <p:cNvPr id="58" name="矩形: 圆角 57">
              <a:extLst>
                <a:ext uri="{FF2B5EF4-FFF2-40B4-BE49-F238E27FC236}">
                  <a16:creationId xmlns:a16="http://schemas.microsoft.com/office/drawing/2014/main" id="{B3F86A21-E56F-410A-A655-F2AAFC49CCB0}"/>
                </a:ext>
              </a:extLst>
            </p:cNvPr>
            <p:cNvSpPr/>
            <p:nvPr/>
          </p:nvSpPr>
          <p:spPr>
            <a:xfrm>
              <a:off x="2357344" y="4329827"/>
              <a:ext cx="9589948" cy="576161"/>
            </a:xfrm>
            <a:prstGeom prst="roundRect">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latin typeface="+mn-ea"/>
              </a:endParaRPr>
            </a:p>
          </p:txBody>
        </p:sp>
        <p:grpSp>
          <p:nvGrpSpPr>
            <p:cNvPr id="51" name="组合 50">
              <a:extLst>
                <a:ext uri="{FF2B5EF4-FFF2-40B4-BE49-F238E27FC236}">
                  <a16:creationId xmlns:a16="http://schemas.microsoft.com/office/drawing/2014/main" id="{E15ED33E-2E00-448D-BF83-1167CF9584D4}"/>
                </a:ext>
              </a:extLst>
            </p:cNvPr>
            <p:cNvGrpSpPr/>
            <p:nvPr/>
          </p:nvGrpSpPr>
          <p:grpSpPr>
            <a:xfrm>
              <a:off x="2689356" y="4396230"/>
              <a:ext cx="9036252" cy="441062"/>
              <a:chOff x="2799807" y="2630130"/>
              <a:chExt cx="8105241" cy="458424"/>
            </a:xfrm>
            <a:solidFill>
              <a:schemeClr val="bg1">
                <a:lumMod val="75000"/>
                <a:alpha val="50000"/>
              </a:schemeClr>
            </a:solidFill>
          </p:grpSpPr>
          <p:sp>
            <p:nvSpPr>
              <p:cNvPr id="30" name="矩形: 圆角 29">
                <a:extLst>
                  <a:ext uri="{FF2B5EF4-FFF2-40B4-BE49-F238E27FC236}">
                    <a16:creationId xmlns:a16="http://schemas.microsoft.com/office/drawing/2014/main" id="{ACACEE5E-CCC0-4B5F-A91C-C2ADC4D42770}"/>
                  </a:ext>
                </a:extLst>
              </p:cNvPr>
              <p:cNvSpPr/>
              <p:nvPr/>
            </p:nvSpPr>
            <p:spPr>
              <a:xfrm>
                <a:off x="2799807" y="2630130"/>
                <a:ext cx="1551838"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dirty="0">
                    <a:solidFill>
                      <a:sysClr val="windowText" lastClr="000000"/>
                    </a:solidFill>
                    <a:latin typeface="+mn-ea"/>
                  </a:rPr>
                  <a:t>Establish </a:t>
                </a:r>
                <a:r>
                  <a:rPr lang="en-AU" sz="1200" i="0" dirty="0">
                    <a:solidFill>
                      <a:sysClr val="windowText" lastClr="000000"/>
                    </a:solidFill>
                    <a:effectLst/>
                    <a:latin typeface="+mn-ea"/>
                  </a:rPr>
                  <a:t>Asset-Fund Relationship</a:t>
                </a:r>
                <a:endParaRPr lang="en-AU" sz="1200" dirty="0">
                  <a:solidFill>
                    <a:sysClr val="windowText" lastClr="000000"/>
                  </a:solidFill>
                  <a:latin typeface="+mn-ea"/>
                </a:endParaRPr>
              </a:p>
            </p:txBody>
          </p:sp>
          <p:sp>
            <p:nvSpPr>
              <p:cNvPr id="31" name="矩形: 圆角 30">
                <a:extLst>
                  <a:ext uri="{FF2B5EF4-FFF2-40B4-BE49-F238E27FC236}">
                    <a16:creationId xmlns:a16="http://schemas.microsoft.com/office/drawing/2014/main" id="{AA8AB1A1-FFDB-49B0-800E-4354F51106F4}"/>
                  </a:ext>
                </a:extLst>
              </p:cNvPr>
              <p:cNvSpPr/>
              <p:nvPr/>
            </p:nvSpPr>
            <p:spPr>
              <a:xfrm>
                <a:off x="4608282" y="2648341"/>
                <a:ext cx="1935646"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Establish a facility line</a:t>
                </a:r>
                <a:endParaRPr lang="en-AU" sz="1200" dirty="0">
                  <a:solidFill>
                    <a:sysClr val="windowText" lastClr="000000"/>
                  </a:solidFill>
                  <a:latin typeface="+mn-ea"/>
                </a:endParaRPr>
              </a:p>
            </p:txBody>
          </p:sp>
          <p:sp>
            <p:nvSpPr>
              <p:cNvPr id="32" name="矩形: 圆角 31">
                <a:extLst>
                  <a:ext uri="{FF2B5EF4-FFF2-40B4-BE49-F238E27FC236}">
                    <a16:creationId xmlns:a16="http://schemas.microsoft.com/office/drawing/2014/main" id="{AC2E4476-7DDA-486A-838F-825FA822E094}"/>
                  </a:ext>
                </a:extLst>
              </p:cNvPr>
              <p:cNvSpPr/>
              <p:nvPr/>
            </p:nvSpPr>
            <p:spPr>
              <a:xfrm>
                <a:off x="6797336" y="2630130"/>
                <a:ext cx="1930600"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Add Supplier Whitelist</a:t>
                </a:r>
              </a:p>
            </p:txBody>
          </p:sp>
          <p:sp>
            <p:nvSpPr>
              <p:cNvPr id="33" name="矩形: 圆角 32">
                <a:extLst>
                  <a:ext uri="{FF2B5EF4-FFF2-40B4-BE49-F238E27FC236}">
                    <a16:creationId xmlns:a16="http://schemas.microsoft.com/office/drawing/2014/main" id="{A6A2DE98-CB5D-4222-BA36-43983968C162}"/>
                  </a:ext>
                </a:extLst>
              </p:cNvPr>
              <p:cNvSpPr/>
              <p:nvPr/>
            </p:nvSpPr>
            <p:spPr>
              <a:xfrm>
                <a:off x="8957618" y="2630131"/>
                <a:ext cx="1947430"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Setup Finance Parameters </a:t>
                </a:r>
              </a:p>
            </p:txBody>
          </p:sp>
        </p:grpSp>
      </p:grpSp>
      <p:sp>
        <p:nvSpPr>
          <p:cNvPr id="59" name="矩形: 圆角 58">
            <a:extLst>
              <a:ext uri="{FF2B5EF4-FFF2-40B4-BE49-F238E27FC236}">
                <a16:creationId xmlns:a16="http://schemas.microsoft.com/office/drawing/2014/main" id="{962D71F9-479D-4F76-8F58-9268994A6ECE}"/>
              </a:ext>
            </a:extLst>
          </p:cNvPr>
          <p:cNvSpPr/>
          <p:nvPr/>
        </p:nvSpPr>
        <p:spPr>
          <a:xfrm>
            <a:off x="2367338" y="5117590"/>
            <a:ext cx="9589948" cy="576161"/>
          </a:xfrm>
          <a:prstGeom prst="roundRect">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latin typeface="+mn-ea"/>
            </a:endParaRPr>
          </a:p>
        </p:txBody>
      </p:sp>
      <p:grpSp>
        <p:nvGrpSpPr>
          <p:cNvPr id="50" name="组合 49">
            <a:extLst>
              <a:ext uri="{FF2B5EF4-FFF2-40B4-BE49-F238E27FC236}">
                <a16:creationId xmlns:a16="http://schemas.microsoft.com/office/drawing/2014/main" id="{4508DB71-B8D7-4059-B31C-E943D9DE2CCE}"/>
              </a:ext>
            </a:extLst>
          </p:cNvPr>
          <p:cNvGrpSpPr/>
          <p:nvPr/>
        </p:nvGrpSpPr>
        <p:grpSpPr>
          <a:xfrm>
            <a:off x="2725033" y="5189235"/>
            <a:ext cx="8998309" cy="441500"/>
            <a:chOff x="2826327" y="3429000"/>
            <a:chExt cx="8071207" cy="458879"/>
          </a:xfrm>
          <a:solidFill>
            <a:schemeClr val="bg1">
              <a:lumMod val="75000"/>
              <a:alpha val="50000"/>
            </a:schemeClr>
          </a:solidFill>
        </p:grpSpPr>
        <p:sp>
          <p:nvSpPr>
            <p:cNvPr id="34" name="矩形: 圆角 33">
              <a:extLst>
                <a:ext uri="{FF2B5EF4-FFF2-40B4-BE49-F238E27FC236}">
                  <a16:creationId xmlns:a16="http://schemas.microsoft.com/office/drawing/2014/main" id="{CF5425B9-67BE-47E8-AC6B-0CE01BBF45BA}"/>
                </a:ext>
              </a:extLst>
            </p:cNvPr>
            <p:cNvSpPr/>
            <p:nvPr/>
          </p:nvSpPr>
          <p:spPr>
            <a:xfrm>
              <a:off x="2826327" y="3429000"/>
              <a:ext cx="1551838"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Token Finance Application</a:t>
              </a:r>
              <a:endParaRPr lang="en-AU" sz="1200" dirty="0">
                <a:solidFill>
                  <a:sysClr val="windowText" lastClr="000000"/>
                </a:solidFill>
                <a:latin typeface="+mn-ea"/>
              </a:endParaRPr>
            </a:p>
          </p:txBody>
        </p:sp>
        <p:sp>
          <p:nvSpPr>
            <p:cNvPr id="35" name="矩形: 圆角 34">
              <a:extLst>
                <a:ext uri="{FF2B5EF4-FFF2-40B4-BE49-F238E27FC236}">
                  <a16:creationId xmlns:a16="http://schemas.microsoft.com/office/drawing/2014/main" id="{70E495A0-2F5A-42F2-A14A-17769FA4322B}"/>
                </a:ext>
              </a:extLst>
            </p:cNvPr>
            <p:cNvSpPr/>
            <p:nvPr/>
          </p:nvSpPr>
          <p:spPr>
            <a:xfrm>
              <a:off x="4607848" y="3429000"/>
              <a:ext cx="1930599"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Pr</a:t>
              </a:r>
              <a:r>
                <a:rPr lang="en-AU" sz="1200" dirty="0">
                  <a:solidFill>
                    <a:sysClr val="windowText" lastClr="000000"/>
                  </a:solidFill>
                  <a:latin typeface="+mn-ea"/>
                </a:rPr>
                <a:t>ioritized Funder acceptance</a:t>
              </a:r>
            </a:p>
          </p:txBody>
        </p:sp>
        <p:sp>
          <p:nvSpPr>
            <p:cNvPr id="36" name="矩形: 圆角 35">
              <a:extLst>
                <a:ext uri="{FF2B5EF4-FFF2-40B4-BE49-F238E27FC236}">
                  <a16:creationId xmlns:a16="http://schemas.microsoft.com/office/drawing/2014/main" id="{2E7CAB5C-991E-4C95-B403-B9A55C66B994}"/>
                </a:ext>
              </a:extLst>
            </p:cNvPr>
            <p:cNvSpPr/>
            <p:nvPr/>
          </p:nvSpPr>
          <p:spPr>
            <a:xfrm>
              <a:off x="6791854" y="3447666"/>
              <a:ext cx="1930600"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Transfer to non-Prioritized</a:t>
              </a:r>
              <a:r>
                <a:rPr lang="en-AU" sz="1200" dirty="0">
                  <a:solidFill>
                    <a:sysClr val="windowText" lastClr="000000"/>
                  </a:solidFill>
                  <a:latin typeface="+mn-ea"/>
                </a:rPr>
                <a:t> Funder</a:t>
              </a:r>
            </a:p>
          </p:txBody>
        </p:sp>
        <p:sp>
          <p:nvSpPr>
            <p:cNvPr id="37" name="矩形: 圆角 36">
              <a:extLst>
                <a:ext uri="{FF2B5EF4-FFF2-40B4-BE49-F238E27FC236}">
                  <a16:creationId xmlns:a16="http://schemas.microsoft.com/office/drawing/2014/main" id="{66C2D300-5DD0-48D1-9537-381FBF619C05}"/>
                </a:ext>
              </a:extLst>
            </p:cNvPr>
            <p:cNvSpPr/>
            <p:nvPr/>
          </p:nvSpPr>
          <p:spPr>
            <a:xfrm>
              <a:off x="8952137" y="3429000"/>
              <a:ext cx="1945397"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Token Redemption on Due Date </a:t>
              </a:r>
              <a:endParaRPr lang="en-AU" sz="1200" dirty="0">
                <a:solidFill>
                  <a:sysClr val="windowText" lastClr="000000"/>
                </a:solidFill>
                <a:latin typeface="+mn-ea"/>
              </a:endParaRPr>
            </a:p>
          </p:txBody>
        </p:sp>
      </p:grpSp>
      <p:sp>
        <p:nvSpPr>
          <p:cNvPr id="9" name="矩形: 圆角 8">
            <a:extLst>
              <a:ext uri="{FF2B5EF4-FFF2-40B4-BE49-F238E27FC236}">
                <a16:creationId xmlns:a16="http://schemas.microsoft.com/office/drawing/2014/main" id="{0CB413FD-9EB3-41BA-9714-6EAFEF253462}"/>
              </a:ext>
            </a:extLst>
          </p:cNvPr>
          <p:cNvSpPr/>
          <p:nvPr/>
        </p:nvSpPr>
        <p:spPr>
          <a:xfrm>
            <a:off x="283596" y="3516869"/>
            <a:ext cx="1897032" cy="590166"/>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E-contract Signing</a:t>
            </a:r>
          </a:p>
        </p:txBody>
      </p:sp>
      <p:sp>
        <p:nvSpPr>
          <p:cNvPr id="60" name="矩形: 圆角 59">
            <a:extLst>
              <a:ext uri="{FF2B5EF4-FFF2-40B4-BE49-F238E27FC236}">
                <a16:creationId xmlns:a16="http://schemas.microsoft.com/office/drawing/2014/main" id="{7A6359A4-6F17-4395-B7FF-7D0BEA37FEE9}"/>
              </a:ext>
            </a:extLst>
          </p:cNvPr>
          <p:cNvSpPr/>
          <p:nvPr/>
        </p:nvSpPr>
        <p:spPr>
          <a:xfrm>
            <a:off x="2355306" y="3530874"/>
            <a:ext cx="9589948" cy="576161"/>
          </a:xfrm>
          <a:prstGeom prst="roundRect">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latin typeface="+mn-ea"/>
            </a:endParaRPr>
          </a:p>
        </p:txBody>
      </p:sp>
      <p:sp>
        <p:nvSpPr>
          <p:cNvPr id="71" name="矩形: 圆角 70">
            <a:extLst>
              <a:ext uri="{FF2B5EF4-FFF2-40B4-BE49-F238E27FC236}">
                <a16:creationId xmlns:a16="http://schemas.microsoft.com/office/drawing/2014/main" id="{B03422BC-35ED-4904-8961-186B0E603460}"/>
              </a:ext>
            </a:extLst>
          </p:cNvPr>
          <p:cNvSpPr/>
          <p:nvPr/>
        </p:nvSpPr>
        <p:spPr>
          <a:xfrm>
            <a:off x="4705561" y="3588013"/>
            <a:ext cx="2157985"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Signing Authorization</a:t>
            </a:r>
            <a:endParaRPr lang="en-AU" sz="1200" dirty="0">
              <a:solidFill>
                <a:sysClr val="windowText" lastClr="000000"/>
              </a:solidFill>
              <a:latin typeface="+mn-ea"/>
            </a:endParaRPr>
          </a:p>
        </p:txBody>
      </p:sp>
      <p:sp>
        <p:nvSpPr>
          <p:cNvPr id="72" name="矩形: 圆角 71">
            <a:extLst>
              <a:ext uri="{FF2B5EF4-FFF2-40B4-BE49-F238E27FC236}">
                <a16:creationId xmlns:a16="http://schemas.microsoft.com/office/drawing/2014/main" id="{BEC2A8F6-9B1D-4836-A81F-27776E851C3E}"/>
              </a:ext>
            </a:extLst>
          </p:cNvPr>
          <p:cNvSpPr/>
          <p:nvPr/>
        </p:nvSpPr>
        <p:spPr>
          <a:xfrm>
            <a:off x="7146061" y="3587508"/>
            <a:ext cx="2152359"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Configure Contract </a:t>
            </a:r>
            <a:r>
              <a:rPr lang="en-AU" sz="1200" dirty="0">
                <a:solidFill>
                  <a:sysClr val="windowText" lastClr="000000"/>
                </a:solidFill>
                <a:latin typeface="+mn-ea"/>
              </a:rPr>
              <a:t>T</a:t>
            </a:r>
            <a:r>
              <a:rPr lang="en-AU" sz="1200" i="0" dirty="0">
                <a:solidFill>
                  <a:sysClr val="windowText" lastClr="000000"/>
                </a:solidFill>
                <a:effectLst/>
                <a:latin typeface="+mn-ea"/>
              </a:rPr>
              <a:t>emplate</a:t>
            </a:r>
          </a:p>
        </p:txBody>
      </p:sp>
      <p:sp>
        <p:nvSpPr>
          <p:cNvPr id="73" name="矩形: 圆角 72">
            <a:extLst>
              <a:ext uri="{FF2B5EF4-FFF2-40B4-BE49-F238E27FC236}">
                <a16:creationId xmlns:a16="http://schemas.microsoft.com/office/drawing/2014/main" id="{062B0337-527C-4FFB-915E-F728823B50AB}"/>
              </a:ext>
            </a:extLst>
          </p:cNvPr>
          <p:cNvSpPr/>
          <p:nvPr/>
        </p:nvSpPr>
        <p:spPr>
          <a:xfrm>
            <a:off x="2681946" y="3604151"/>
            <a:ext cx="1737499"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E-Contract Signing Subscription</a:t>
            </a:r>
            <a:endParaRPr lang="en-AU" sz="1200" i="0" dirty="0">
              <a:solidFill>
                <a:sysClr val="windowText" lastClr="000000"/>
              </a:solidFill>
              <a:effectLst/>
              <a:latin typeface="+mn-ea"/>
            </a:endParaRPr>
          </a:p>
        </p:txBody>
      </p:sp>
      <p:sp>
        <p:nvSpPr>
          <p:cNvPr id="74" name="矩形: 圆角 73">
            <a:extLst>
              <a:ext uri="{FF2B5EF4-FFF2-40B4-BE49-F238E27FC236}">
                <a16:creationId xmlns:a16="http://schemas.microsoft.com/office/drawing/2014/main" id="{E55370EE-858A-4DA8-A6B5-35FEED2C52FC}"/>
              </a:ext>
            </a:extLst>
          </p:cNvPr>
          <p:cNvSpPr/>
          <p:nvPr/>
        </p:nvSpPr>
        <p:spPr>
          <a:xfrm>
            <a:off x="9580935" y="3587509"/>
            <a:ext cx="2142406" cy="423541"/>
          </a:xfrm>
          <a:prstGeom prst="roundRect">
            <a:avLst/>
          </a:prstGeom>
          <a:solidFill>
            <a:schemeClr val="bg1">
              <a:lumMod val="75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Sign Contract</a:t>
            </a:r>
            <a:endParaRPr lang="en-AU" sz="1200" i="0" dirty="0">
              <a:solidFill>
                <a:sysClr val="windowText" lastClr="000000"/>
              </a:solidFill>
              <a:effectLst/>
              <a:latin typeface="+mn-ea"/>
            </a:endParaRPr>
          </a:p>
        </p:txBody>
      </p:sp>
      <p:sp>
        <p:nvSpPr>
          <p:cNvPr id="61" name="矩形: 圆角 60">
            <a:extLst>
              <a:ext uri="{FF2B5EF4-FFF2-40B4-BE49-F238E27FC236}">
                <a16:creationId xmlns:a16="http://schemas.microsoft.com/office/drawing/2014/main" id="{542D5BF6-34D6-40BA-BFF3-CFDB7769AA42}"/>
              </a:ext>
            </a:extLst>
          </p:cNvPr>
          <p:cNvSpPr/>
          <p:nvPr/>
        </p:nvSpPr>
        <p:spPr>
          <a:xfrm>
            <a:off x="2359381" y="5849051"/>
            <a:ext cx="9589948" cy="576161"/>
          </a:xfrm>
          <a:prstGeom prst="roundRect">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latin typeface="+mn-ea"/>
            </a:endParaRPr>
          </a:p>
        </p:txBody>
      </p:sp>
      <p:grpSp>
        <p:nvGrpSpPr>
          <p:cNvPr id="48" name="组合 47">
            <a:extLst>
              <a:ext uri="{FF2B5EF4-FFF2-40B4-BE49-F238E27FC236}">
                <a16:creationId xmlns:a16="http://schemas.microsoft.com/office/drawing/2014/main" id="{6BB6AC64-3D8F-4529-8FA3-CFA6B77EE096}"/>
              </a:ext>
            </a:extLst>
          </p:cNvPr>
          <p:cNvGrpSpPr/>
          <p:nvPr/>
        </p:nvGrpSpPr>
        <p:grpSpPr>
          <a:xfrm>
            <a:off x="2643847" y="5920040"/>
            <a:ext cx="9035697" cy="434184"/>
            <a:chOff x="2849689" y="5284839"/>
            <a:chExt cx="8104743" cy="451274"/>
          </a:xfrm>
          <a:solidFill>
            <a:schemeClr val="bg1">
              <a:lumMod val="75000"/>
              <a:alpha val="50000"/>
            </a:schemeClr>
          </a:solidFill>
        </p:grpSpPr>
        <p:sp>
          <p:nvSpPr>
            <p:cNvPr id="42" name="矩形: 圆角 41">
              <a:extLst>
                <a:ext uri="{FF2B5EF4-FFF2-40B4-BE49-F238E27FC236}">
                  <a16:creationId xmlns:a16="http://schemas.microsoft.com/office/drawing/2014/main" id="{9FAE374E-71BF-46D5-98F5-A35C2C293E14}"/>
                </a:ext>
              </a:extLst>
            </p:cNvPr>
            <p:cNvSpPr/>
            <p:nvPr/>
          </p:nvSpPr>
          <p:spPr>
            <a:xfrm>
              <a:off x="2849689" y="5295900"/>
              <a:ext cx="1736166"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Invite Enterprise</a:t>
              </a:r>
              <a:endParaRPr lang="en-AU" sz="1200" i="0" dirty="0">
                <a:solidFill>
                  <a:sysClr val="windowText" lastClr="000000"/>
                </a:solidFill>
                <a:effectLst/>
                <a:latin typeface="+mn-ea"/>
              </a:endParaRPr>
            </a:p>
          </p:txBody>
        </p:sp>
        <p:sp>
          <p:nvSpPr>
            <p:cNvPr id="43" name="矩形: 圆角 42">
              <a:extLst>
                <a:ext uri="{FF2B5EF4-FFF2-40B4-BE49-F238E27FC236}">
                  <a16:creationId xmlns:a16="http://schemas.microsoft.com/office/drawing/2014/main" id="{2A434F51-8D6F-4598-B67C-2BD145DFC0DF}"/>
                </a:ext>
              </a:extLst>
            </p:cNvPr>
            <p:cNvSpPr/>
            <p:nvPr/>
          </p:nvSpPr>
          <p:spPr>
            <a:xfrm>
              <a:off x="4629960" y="5290369"/>
              <a:ext cx="1825278"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Establish Enterprise</a:t>
              </a:r>
              <a:r>
                <a:rPr lang="en-AU" altLang="zh-CN" sz="1200" dirty="0">
                  <a:solidFill>
                    <a:sysClr val="windowText" lastClr="000000"/>
                  </a:solidFill>
                  <a:latin typeface="+mn-ea"/>
                </a:rPr>
                <a:t> R</a:t>
              </a:r>
              <a:r>
                <a:rPr lang="en-AU" sz="1200" dirty="0">
                  <a:solidFill>
                    <a:sysClr val="windowText" lastClr="000000"/>
                  </a:solidFill>
                  <a:latin typeface="+mn-ea"/>
                </a:rPr>
                <a:t>elationship</a:t>
              </a:r>
              <a:endParaRPr lang="en-AU" sz="1200" i="0" dirty="0">
                <a:solidFill>
                  <a:sysClr val="windowText" lastClr="000000"/>
                </a:solidFill>
                <a:effectLst/>
                <a:latin typeface="+mn-ea"/>
              </a:endParaRPr>
            </a:p>
          </p:txBody>
        </p:sp>
        <p:sp>
          <p:nvSpPr>
            <p:cNvPr id="45" name="矩形: 圆角 44">
              <a:extLst>
                <a:ext uri="{FF2B5EF4-FFF2-40B4-BE49-F238E27FC236}">
                  <a16:creationId xmlns:a16="http://schemas.microsoft.com/office/drawing/2014/main" id="{ED9460E0-EE74-45C0-9EC4-7B2E6AFE0B89}"/>
                </a:ext>
              </a:extLst>
            </p:cNvPr>
            <p:cNvSpPr/>
            <p:nvPr/>
          </p:nvSpPr>
          <p:spPr>
            <a:xfrm>
              <a:off x="6499343" y="5287604"/>
              <a:ext cx="1455626"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Assign System Menu</a:t>
              </a:r>
            </a:p>
          </p:txBody>
        </p:sp>
        <p:sp>
          <p:nvSpPr>
            <p:cNvPr id="46" name="矩形: 圆角 45">
              <a:extLst>
                <a:ext uri="{FF2B5EF4-FFF2-40B4-BE49-F238E27FC236}">
                  <a16:creationId xmlns:a16="http://schemas.microsoft.com/office/drawing/2014/main" id="{326CADBC-6374-4063-8EF0-6BB810D5CF1F}"/>
                </a:ext>
              </a:extLst>
            </p:cNvPr>
            <p:cNvSpPr/>
            <p:nvPr/>
          </p:nvSpPr>
          <p:spPr>
            <a:xfrm>
              <a:off x="7999074" y="5284839"/>
              <a:ext cx="1455626"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0" dirty="0">
                  <a:solidFill>
                    <a:sysClr val="windowText" lastClr="000000"/>
                  </a:solidFill>
                  <a:effectLst/>
                  <a:latin typeface="+mn-ea"/>
                </a:rPr>
                <a:t>Configure Prioritized</a:t>
              </a:r>
              <a:r>
                <a:rPr lang="en-AU" sz="1200" dirty="0">
                  <a:solidFill>
                    <a:sysClr val="windowText" lastClr="000000"/>
                  </a:solidFill>
                  <a:latin typeface="+mn-ea"/>
                </a:rPr>
                <a:t> Funder</a:t>
              </a:r>
            </a:p>
          </p:txBody>
        </p:sp>
        <p:sp>
          <p:nvSpPr>
            <p:cNvPr id="47" name="矩形: 圆角 46">
              <a:extLst>
                <a:ext uri="{FF2B5EF4-FFF2-40B4-BE49-F238E27FC236}">
                  <a16:creationId xmlns:a16="http://schemas.microsoft.com/office/drawing/2014/main" id="{3261FD43-1C2E-4E67-BB4E-3E723271AC0B}"/>
                </a:ext>
              </a:extLst>
            </p:cNvPr>
            <p:cNvSpPr/>
            <p:nvPr/>
          </p:nvSpPr>
          <p:spPr>
            <a:xfrm>
              <a:off x="9498806" y="5293134"/>
              <a:ext cx="1455626"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G</a:t>
              </a:r>
              <a:r>
                <a:rPr lang="en-AU" sz="1200" i="0" dirty="0">
                  <a:solidFill>
                    <a:sysClr val="windowText" lastClr="000000"/>
                  </a:solidFill>
                  <a:effectLst/>
                  <a:latin typeface="+mn-ea"/>
                </a:rPr>
                <a:t>enerate Financial Report </a:t>
              </a:r>
              <a:endParaRPr lang="en-AU" sz="1200" dirty="0">
                <a:solidFill>
                  <a:sysClr val="windowText" lastClr="000000"/>
                </a:solidFill>
                <a:latin typeface="+mn-ea"/>
              </a:endParaRPr>
            </a:p>
          </p:txBody>
        </p:sp>
        <p:sp>
          <p:nvSpPr>
            <p:cNvPr id="62" name="矩形: 圆角 61">
              <a:extLst>
                <a:ext uri="{FF2B5EF4-FFF2-40B4-BE49-F238E27FC236}">
                  <a16:creationId xmlns:a16="http://schemas.microsoft.com/office/drawing/2014/main" id="{241AECFB-8E6B-4FBB-A9DD-3D7A6E3DFF30}"/>
                </a:ext>
              </a:extLst>
            </p:cNvPr>
            <p:cNvSpPr/>
            <p:nvPr/>
          </p:nvSpPr>
          <p:spPr>
            <a:xfrm>
              <a:off x="2849689" y="5293134"/>
              <a:ext cx="1736166" cy="4402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latin typeface="+mn-ea"/>
                </a:rPr>
                <a:t>Invite Enterprise</a:t>
              </a:r>
              <a:endParaRPr lang="en-AU" sz="1200" i="0" dirty="0">
                <a:solidFill>
                  <a:sysClr val="windowText" lastClr="000000"/>
                </a:solidFill>
                <a:effectLst/>
                <a:latin typeface="+mn-ea"/>
              </a:endParaRPr>
            </a:p>
          </p:txBody>
        </p:sp>
      </p:grpSp>
      <p:sp>
        <p:nvSpPr>
          <p:cNvPr id="68" name="等腰三角形 67">
            <a:extLst>
              <a:ext uri="{FF2B5EF4-FFF2-40B4-BE49-F238E27FC236}">
                <a16:creationId xmlns:a16="http://schemas.microsoft.com/office/drawing/2014/main" id="{91F4C831-B680-4E58-8790-D91F2E09A6A3}"/>
              </a:ext>
            </a:extLst>
          </p:cNvPr>
          <p:cNvSpPr/>
          <p:nvPr/>
        </p:nvSpPr>
        <p:spPr>
          <a:xfrm>
            <a:off x="2495913" y="659728"/>
            <a:ext cx="9314845" cy="638982"/>
          </a:xfrm>
          <a:prstGeom prst="triangle">
            <a:avLst>
              <a:gd name="adj"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文本框 68"/>
          <p:cNvSpPr txBox="1"/>
          <p:nvPr/>
        </p:nvSpPr>
        <p:spPr>
          <a:xfrm>
            <a:off x="283596" y="292730"/>
            <a:ext cx="6523604" cy="400110"/>
          </a:xfrm>
          <a:prstGeom prst="rect">
            <a:avLst/>
          </a:prstGeom>
          <a:noFill/>
        </p:spPr>
        <p:txBody>
          <a:bodyPr wrap="square" rtlCol="0">
            <a:spAutoFit/>
          </a:bodyPr>
          <a:lstStyle/>
          <a:p>
            <a:r>
              <a:rPr lang="en-US" sz="2000" b="1" dirty="0"/>
              <a:t>Functional Architecture</a:t>
            </a:r>
          </a:p>
        </p:txBody>
      </p:sp>
      <p:sp>
        <p:nvSpPr>
          <p:cNvPr id="70" name="矩形 69">
            <a:extLst>
              <a:ext uri="{FF2B5EF4-FFF2-40B4-BE49-F238E27FC236}">
                <a16:creationId xmlns:a16="http://schemas.microsoft.com/office/drawing/2014/main" id="{4326C64A-3426-42F9-A4A8-F2ACE829857C}"/>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r>
              <a:rPr lang="en-US" altLang="zh-CN" dirty="0">
                <a:latin typeface="+mn-ea"/>
              </a:rPr>
              <a:t>INTERNAL</a:t>
            </a:r>
            <a:endParaRPr lang="zh-CN" altLang="en-US" dirty="0">
              <a:latin typeface="+mn-ea"/>
            </a:endParaRPr>
          </a:p>
        </p:txBody>
      </p:sp>
    </p:spTree>
    <p:extLst>
      <p:ext uri="{BB962C8B-B14F-4D97-AF65-F5344CB8AC3E}">
        <p14:creationId xmlns:p14="http://schemas.microsoft.com/office/powerpoint/2010/main" val="384209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283596" y="292730"/>
            <a:ext cx="6523604" cy="400110"/>
          </a:xfrm>
          <a:prstGeom prst="rect">
            <a:avLst/>
          </a:prstGeom>
          <a:noFill/>
        </p:spPr>
        <p:txBody>
          <a:bodyPr wrap="square" rtlCol="0">
            <a:spAutoFit/>
          </a:bodyPr>
          <a:lstStyle/>
          <a:p>
            <a:r>
              <a:rPr lang="en-US" sz="2000" b="1" dirty="0"/>
              <a:t>Functional </a:t>
            </a:r>
            <a:r>
              <a:rPr lang="en-US" altLang="zh-CN" sz="2000" b="1" dirty="0"/>
              <a:t>Roadmap Overview</a:t>
            </a:r>
            <a:endParaRPr lang="en-US" sz="2000" b="1" dirty="0"/>
          </a:p>
        </p:txBody>
      </p:sp>
      <p:sp>
        <p:nvSpPr>
          <p:cNvPr id="70" name="矩形 69">
            <a:extLst>
              <a:ext uri="{FF2B5EF4-FFF2-40B4-BE49-F238E27FC236}">
                <a16:creationId xmlns:a16="http://schemas.microsoft.com/office/drawing/2014/main" id="{4326C64A-3426-42F9-A4A8-F2ACE829857C}"/>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1B36C42D-0185-4F47-821B-36314E81E168}"/>
              </a:ext>
            </a:extLst>
          </p:cNvPr>
          <p:cNvSpPr/>
          <p:nvPr/>
        </p:nvSpPr>
        <p:spPr>
          <a:xfrm>
            <a:off x="95250" y="5466089"/>
            <a:ext cx="11918232" cy="1166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53" name="矩形 52">
            <a:extLst>
              <a:ext uri="{FF2B5EF4-FFF2-40B4-BE49-F238E27FC236}">
                <a16:creationId xmlns:a16="http://schemas.microsoft.com/office/drawing/2014/main" id="{C50BB635-323F-48D6-87C7-D3FE74120039}"/>
              </a:ext>
            </a:extLst>
          </p:cNvPr>
          <p:cNvSpPr/>
          <p:nvPr/>
        </p:nvSpPr>
        <p:spPr>
          <a:xfrm>
            <a:off x="92296" y="3920547"/>
            <a:ext cx="11918232" cy="1493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52" name="矩形 51">
            <a:extLst>
              <a:ext uri="{FF2B5EF4-FFF2-40B4-BE49-F238E27FC236}">
                <a16:creationId xmlns:a16="http://schemas.microsoft.com/office/drawing/2014/main" id="{1B36C42D-0185-4F47-821B-36314E81E168}"/>
              </a:ext>
            </a:extLst>
          </p:cNvPr>
          <p:cNvSpPr/>
          <p:nvPr/>
        </p:nvSpPr>
        <p:spPr>
          <a:xfrm>
            <a:off x="95250" y="3212041"/>
            <a:ext cx="11918232" cy="651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51" name="矩形 50">
            <a:extLst>
              <a:ext uri="{FF2B5EF4-FFF2-40B4-BE49-F238E27FC236}">
                <a16:creationId xmlns:a16="http://schemas.microsoft.com/office/drawing/2014/main" id="{3E669303-00C0-4F51-B185-806D8DBEB6B6}"/>
              </a:ext>
            </a:extLst>
          </p:cNvPr>
          <p:cNvSpPr/>
          <p:nvPr/>
        </p:nvSpPr>
        <p:spPr>
          <a:xfrm>
            <a:off x="95250" y="2483847"/>
            <a:ext cx="11918232" cy="651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50" name="矩形 49">
            <a:extLst>
              <a:ext uri="{FF2B5EF4-FFF2-40B4-BE49-F238E27FC236}">
                <a16:creationId xmlns:a16="http://schemas.microsoft.com/office/drawing/2014/main" id="{8A602C42-91B9-4EB8-8CDC-BC2782ABE348}"/>
              </a:ext>
            </a:extLst>
          </p:cNvPr>
          <p:cNvSpPr/>
          <p:nvPr/>
        </p:nvSpPr>
        <p:spPr>
          <a:xfrm>
            <a:off x="101009" y="1555693"/>
            <a:ext cx="11918232" cy="889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62" name="矩形 61">
            <a:extLst>
              <a:ext uri="{FF2B5EF4-FFF2-40B4-BE49-F238E27FC236}">
                <a16:creationId xmlns:a16="http://schemas.microsoft.com/office/drawing/2014/main" id="{0F0C724D-AB69-49F5-9D3D-6BC0636D90DB}"/>
              </a:ext>
            </a:extLst>
          </p:cNvPr>
          <p:cNvSpPr/>
          <p:nvPr/>
        </p:nvSpPr>
        <p:spPr>
          <a:xfrm>
            <a:off x="2409189" y="862851"/>
            <a:ext cx="5835649" cy="439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Calibri" panose="020F0502020204030204" pitchFamily="34" charset="0"/>
                <a:cs typeface="Calibri" panose="020F0502020204030204" pitchFamily="34" charset="0"/>
              </a:rPr>
              <a:t>MVP</a:t>
            </a: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63" name="矩形 62">
            <a:extLst>
              <a:ext uri="{FF2B5EF4-FFF2-40B4-BE49-F238E27FC236}">
                <a16:creationId xmlns:a16="http://schemas.microsoft.com/office/drawing/2014/main" id="{2F4F3DF4-9DF5-459E-9773-353571B9D137}"/>
              </a:ext>
            </a:extLst>
          </p:cNvPr>
          <p:cNvSpPr/>
          <p:nvPr/>
        </p:nvSpPr>
        <p:spPr>
          <a:xfrm>
            <a:off x="8695766" y="859871"/>
            <a:ext cx="3314464" cy="44538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Calibri" panose="020F0502020204030204" pitchFamily="34" charset="0"/>
                <a:cs typeface="Calibri" panose="020F0502020204030204" pitchFamily="34" charset="0"/>
              </a:rPr>
              <a:t>Incremental 1</a:t>
            </a:r>
            <a:endParaRPr lang="zh-CN" altLang="en-US" sz="2000" b="1" dirty="0">
              <a:solidFill>
                <a:schemeClr val="bg1"/>
              </a:solidFill>
              <a:latin typeface="Calibri" panose="020F0502020204030204" pitchFamily="34" charset="0"/>
              <a:cs typeface="Calibri" panose="020F0502020204030204" pitchFamily="34" charset="0"/>
            </a:endParaRPr>
          </a:p>
        </p:txBody>
      </p:sp>
      <p:cxnSp>
        <p:nvCxnSpPr>
          <p:cNvPr id="65" name="直接连接符 64">
            <a:extLst>
              <a:ext uri="{FF2B5EF4-FFF2-40B4-BE49-F238E27FC236}">
                <a16:creationId xmlns:a16="http://schemas.microsoft.com/office/drawing/2014/main" id="{709555C7-391B-48BE-A31A-3B7EB3A6FD19}"/>
              </a:ext>
            </a:extLst>
          </p:cNvPr>
          <p:cNvCxnSpPr>
            <a:cxnSpLocks/>
          </p:cNvCxnSpPr>
          <p:nvPr/>
        </p:nvCxnSpPr>
        <p:spPr>
          <a:xfrm>
            <a:off x="8470302" y="657989"/>
            <a:ext cx="0" cy="5774724"/>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67" name="矩形: 圆角 66">
            <a:extLst>
              <a:ext uri="{FF2B5EF4-FFF2-40B4-BE49-F238E27FC236}">
                <a16:creationId xmlns:a16="http://schemas.microsoft.com/office/drawing/2014/main" id="{F07EC4B3-0373-4959-AFFB-2A90D6E17AF3}"/>
              </a:ext>
            </a:extLst>
          </p:cNvPr>
          <p:cNvSpPr/>
          <p:nvPr/>
        </p:nvSpPr>
        <p:spPr>
          <a:xfrm>
            <a:off x="179468" y="1639294"/>
            <a:ext cx="1993749" cy="740268"/>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cs typeface="Calibri" panose="020F0502020204030204" pitchFamily="34" charset="0"/>
              </a:rPr>
              <a:t>Party Management</a:t>
            </a:r>
            <a:endParaRPr lang="en-AU" sz="1600" b="1" dirty="0">
              <a:latin typeface="Calibri" panose="020F0502020204030204" pitchFamily="34" charset="0"/>
              <a:cs typeface="Calibri" panose="020F0502020204030204" pitchFamily="34" charset="0"/>
            </a:endParaRPr>
          </a:p>
        </p:txBody>
      </p:sp>
      <p:sp>
        <p:nvSpPr>
          <p:cNvPr id="75" name="矩形: 圆角 74">
            <a:extLst>
              <a:ext uri="{FF2B5EF4-FFF2-40B4-BE49-F238E27FC236}">
                <a16:creationId xmlns:a16="http://schemas.microsoft.com/office/drawing/2014/main" id="{FD33D555-D662-4539-8A57-C067FBF5F428}"/>
              </a:ext>
            </a:extLst>
          </p:cNvPr>
          <p:cNvSpPr/>
          <p:nvPr/>
        </p:nvSpPr>
        <p:spPr>
          <a:xfrm>
            <a:off x="181472" y="3998553"/>
            <a:ext cx="1987589" cy="1386393"/>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b="1" dirty="0">
                <a:solidFill>
                  <a:schemeClr val="bg1"/>
                </a:solidFill>
                <a:latin typeface="Calibri" panose="020F0502020204030204" pitchFamily="34" charset="0"/>
                <a:cs typeface="Calibri" panose="020F0502020204030204" pitchFamily="34" charset="0"/>
              </a:rPr>
              <a:t>Token Issuance</a:t>
            </a:r>
          </a:p>
          <a:p>
            <a:pPr algn="ctr"/>
            <a:r>
              <a:rPr lang="en-AU" sz="1600" b="1" dirty="0">
                <a:latin typeface="Calibri" panose="020F0502020204030204" pitchFamily="34" charset="0"/>
                <a:cs typeface="Calibri" panose="020F0502020204030204" pitchFamily="34" charset="0"/>
              </a:rPr>
              <a:t>&amp; Finance </a:t>
            </a:r>
          </a:p>
          <a:p>
            <a:pPr algn="ctr"/>
            <a:r>
              <a:rPr lang="en-AU" sz="1600" b="1" dirty="0">
                <a:latin typeface="Calibri" panose="020F0502020204030204" pitchFamily="34" charset="0"/>
                <a:cs typeface="Calibri" panose="020F0502020204030204" pitchFamily="34" charset="0"/>
              </a:rPr>
              <a:t> &amp; Payment</a:t>
            </a:r>
          </a:p>
        </p:txBody>
      </p:sp>
      <p:sp>
        <p:nvSpPr>
          <p:cNvPr id="76" name="矩形: 圆角 75">
            <a:extLst>
              <a:ext uri="{FF2B5EF4-FFF2-40B4-BE49-F238E27FC236}">
                <a16:creationId xmlns:a16="http://schemas.microsoft.com/office/drawing/2014/main" id="{C2BB49E6-8755-4C75-8C15-6E5DCBADC624}"/>
              </a:ext>
            </a:extLst>
          </p:cNvPr>
          <p:cNvSpPr/>
          <p:nvPr/>
        </p:nvSpPr>
        <p:spPr>
          <a:xfrm>
            <a:off x="155506" y="5557404"/>
            <a:ext cx="1987583" cy="1002248"/>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latin typeface="Calibri" panose="020F0502020204030204" pitchFamily="34" charset="0"/>
                <a:cs typeface="Calibri" panose="020F0502020204030204" pitchFamily="34" charset="0"/>
              </a:rPr>
              <a:t>Foundation Process</a:t>
            </a:r>
          </a:p>
        </p:txBody>
      </p:sp>
      <p:sp>
        <p:nvSpPr>
          <p:cNvPr id="77" name="矩形: 圆角 76">
            <a:extLst>
              <a:ext uri="{FF2B5EF4-FFF2-40B4-BE49-F238E27FC236}">
                <a16:creationId xmlns:a16="http://schemas.microsoft.com/office/drawing/2014/main" id="{37906577-CB61-4530-A897-4AD54384FFFA}"/>
              </a:ext>
            </a:extLst>
          </p:cNvPr>
          <p:cNvSpPr/>
          <p:nvPr/>
        </p:nvSpPr>
        <p:spPr>
          <a:xfrm>
            <a:off x="178518" y="2543841"/>
            <a:ext cx="1987590" cy="532120"/>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latin typeface="Calibri" panose="020F0502020204030204" pitchFamily="34" charset="0"/>
                <a:cs typeface="Calibri" panose="020F0502020204030204" pitchFamily="34" charset="0"/>
              </a:rPr>
              <a:t>Product On-boarding</a:t>
            </a:r>
          </a:p>
        </p:txBody>
      </p:sp>
      <p:sp>
        <p:nvSpPr>
          <p:cNvPr id="78" name="矩形: 圆角 77">
            <a:extLst>
              <a:ext uri="{FF2B5EF4-FFF2-40B4-BE49-F238E27FC236}">
                <a16:creationId xmlns:a16="http://schemas.microsoft.com/office/drawing/2014/main" id="{5E376534-24E2-46E1-9CBE-A5C6218D6D56}"/>
              </a:ext>
            </a:extLst>
          </p:cNvPr>
          <p:cNvSpPr/>
          <p:nvPr/>
        </p:nvSpPr>
        <p:spPr>
          <a:xfrm>
            <a:off x="169984" y="3313354"/>
            <a:ext cx="1987590" cy="474233"/>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latin typeface="Calibri" panose="020F0502020204030204" pitchFamily="34" charset="0"/>
                <a:cs typeface="Calibri" panose="020F0502020204030204" pitchFamily="34" charset="0"/>
              </a:rPr>
              <a:t>E-contract Signing</a:t>
            </a:r>
          </a:p>
        </p:txBody>
      </p:sp>
      <p:sp>
        <p:nvSpPr>
          <p:cNvPr id="79" name="矩形: 圆角 78">
            <a:extLst>
              <a:ext uri="{FF2B5EF4-FFF2-40B4-BE49-F238E27FC236}">
                <a16:creationId xmlns:a16="http://schemas.microsoft.com/office/drawing/2014/main" id="{17FB7460-6B47-49D8-AD9B-1E99E1B9AD00}"/>
              </a:ext>
            </a:extLst>
          </p:cNvPr>
          <p:cNvSpPr/>
          <p:nvPr/>
        </p:nvSpPr>
        <p:spPr>
          <a:xfrm>
            <a:off x="2420698" y="1700954"/>
            <a:ext cx="1820977" cy="31051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User Creation</a:t>
            </a:r>
            <a:endParaRPr lang="en-AU" sz="1200" b="1" dirty="0">
              <a:solidFill>
                <a:schemeClr val="bg1"/>
              </a:solidFill>
              <a:latin typeface="Calibri" panose="020F0502020204030204" pitchFamily="34" charset="0"/>
              <a:cs typeface="Calibri" panose="020F0502020204030204" pitchFamily="34" charset="0"/>
            </a:endParaRPr>
          </a:p>
        </p:txBody>
      </p:sp>
      <p:sp>
        <p:nvSpPr>
          <p:cNvPr id="80" name="矩形: 圆角 79">
            <a:extLst>
              <a:ext uri="{FF2B5EF4-FFF2-40B4-BE49-F238E27FC236}">
                <a16:creationId xmlns:a16="http://schemas.microsoft.com/office/drawing/2014/main" id="{88ADFD46-AACF-44F0-B38F-89235D81AE71}"/>
              </a:ext>
            </a:extLst>
          </p:cNvPr>
          <p:cNvSpPr/>
          <p:nvPr/>
        </p:nvSpPr>
        <p:spPr>
          <a:xfrm>
            <a:off x="2435342" y="2063496"/>
            <a:ext cx="1806333" cy="30895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Role </a:t>
            </a:r>
            <a:r>
              <a:rPr lang="en-AU" sz="1200" b="1" dirty="0">
                <a:solidFill>
                  <a:schemeClr val="bg1"/>
                </a:solidFill>
                <a:latin typeface="Calibri" panose="020F0502020204030204" pitchFamily="34" charset="0"/>
                <a:cs typeface="Calibri" panose="020F0502020204030204" pitchFamily="34" charset="0"/>
              </a:rPr>
              <a:t>Configuration</a:t>
            </a:r>
          </a:p>
        </p:txBody>
      </p:sp>
      <p:sp>
        <p:nvSpPr>
          <p:cNvPr id="82" name="矩形: 圆角 81">
            <a:extLst>
              <a:ext uri="{FF2B5EF4-FFF2-40B4-BE49-F238E27FC236}">
                <a16:creationId xmlns:a16="http://schemas.microsoft.com/office/drawing/2014/main" id="{A23B23A4-D5B4-4321-9F55-D8ACF67BD7B7}"/>
              </a:ext>
            </a:extLst>
          </p:cNvPr>
          <p:cNvSpPr/>
          <p:nvPr/>
        </p:nvSpPr>
        <p:spPr>
          <a:xfrm>
            <a:off x="4282573" y="1710892"/>
            <a:ext cx="1646959" cy="324311"/>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Client Invitation </a:t>
            </a:r>
          </a:p>
        </p:txBody>
      </p:sp>
      <p:sp>
        <p:nvSpPr>
          <p:cNvPr id="84" name="矩形: 圆角 83">
            <a:extLst>
              <a:ext uri="{FF2B5EF4-FFF2-40B4-BE49-F238E27FC236}">
                <a16:creationId xmlns:a16="http://schemas.microsoft.com/office/drawing/2014/main" id="{1C694F93-CB19-421C-A076-F8BD5B9B534E}"/>
              </a:ext>
            </a:extLst>
          </p:cNvPr>
          <p:cNvSpPr/>
          <p:nvPr/>
        </p:nvSpPr>
        <p:spPr>
          <a:xfrm>
            <a:off x="2421298" y="2543841"/>
            <a:ext cx="1621191" cy="53212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Establish </a:t>
            </a:r>
            <a:r>
              <a:rPr lang="en-AU" sz="1200" b="1" dirty="0">
                <a:solidFill>
                  <a:schemeClr val="bg1"/>
                </a:solidFill>
                <a:latin typeface="Calibri" panose="020F0502020204030204" pitchFamily="34" charset="0"/>
                <a:cs typeface="Calibri" panose="020F0502020204030204" pitchFamily="34" charset="0"/>
              </a:rPr>
              <a:t>Asset-Fund Relationship</a:t>
            </a:r>
          </a:p>
        </p:txBody>
      </p:sp>
      <p:sp>
        <p:nvSpPr>
          <p:cNvPr id="85" name="矩形: 圆角 84">
            <a:extLst>
              <a:ext uri="{FF2B5EF4-FFF2-40B4-BE49-F238E27FC236}">
                <a16:creationId xmlns:a16="http://schemas.microsoft.com/office/drawing/2014/main" id="{8C57344C-5C10-4DA3-ACE7-1FD600EC07A4}"/>
              </a:ext>
            </a:extLst>
          </p:cNvPr>
          <p:cNvSpPr/>
          <p:nvPr/>
        </p:nvSpPr>
        <p:spPr>
          <a:xfrm>
            <a:off x="2433090" y="3323206"/>
            <a:ext cx="2269908" cy="44512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E-Contract Signing Subscription</a:t>
            </a:r>
            <a:endParaRPr lang="en-AU" sz="1200" b="1" i="0" dirty="0">
              <a:solidFill>
                <a:schemeClr val="bg1"/>
              </a:solidFill>
              <a:effectLst/>
              <a:latin typeface="Calibri" panose="020F0502020204030204" pitchFamily="34" charset="0"/>
              <a:cs typeface="Calibri" panose="020F0502020204030204" pitchFamily="34" charset="0"/>
            </a:endParaRPr>
          </a:p>
        </p:txBody>
      </p:sp>
      <p:sp>
        <p:nvSpPr>
          <p:cNvPr id="86" name="矩形: 圆角 85">
            <a:extLst>
              <a:ext uri="{FF2B5EF4-FFF2-40B4-BE49-F238E27FC236}">
                <a16:creationId xmlns:a16="http://schemas.microsoft.com/office/drawing/2014/main" id="{6E67F5DF-3C52-4B0D-BA93-48671BD2C9D0}"/>
              </a:ext>
            </a:extLst>
          </p:cNvPr>
          <p:cNvSpPr/>
          <p:nvPr/>
        </p:nvSpPr>
        <p:spPr>
          <a:xfrm>
            <a:off x="6807201" y="3308309"/>
            <a:ext cx="1429078" cy="460017"/>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Sign Contract</a:t>
            </a:r>
            <a:endParaRPr lang="en-AU" sz="1200" b="1" i="0" dirty="0">
              <a:solidFill>
                <a:schemeClr val="bg1"/>
              </a:solidFill>
              <a:effectLst/>
              <a:latin typeface="Calibri" panose="020F0502020204030204" pitchFamily="34" charset="0"/>
              <a:cs typeface="Calibri" panose="020F0502020204030204" pitchFamily="34" charset="0"/>
            </a:endParaRPr>
          </a:p>
        </p:txBody>
      </p:sp>
      <p:sp>
        <p:nvSpPr>
          <p:cNvPr id="87" name="矩形: 圆角 86">
            <a:extLst>
              <a:ext uri="{FF2B5EF4-FFF2-40B4-BE49-F238E27FC236}">
                <a16:creationId xmlns:a16="http://schemas.microsoft.com/office/drawing/2014/main" id="{5E056A12-9847-474A-AF02-8D2F25E25927}"/>
              </a:ext>
            </a:extLst>
          </p:cNvPr>
          <p:cNvSpPr/>
          <p:nvPr/>
        </p:nvSpPr>
        <p:spPr>
          <a:xfrm>
            <a:off x="2426315" y="4002080"/>
            <a:ext cx="1815360" cy="39399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Configure the issuance</a:t>
            </a:r>
          </a:p>
        </p:txBody>
      </p:sp>
      <p:sp>
        <p:nvSpPr>
          <p:cNvPr id="88" name="矩形: 圆角 87">
            <a:extLst>
              <a:ext uri="{FF2B5EF4-FFF2-40B4-BE49-F238E27FC236}">
                <a16:creationId xmlns:a16="http://schemas.microsoft.com/office/drawing/2014/main" id="{B99D1DB1-99A7-48C3-8D84-5DB301CCA72B}"/>
              </a:ext>
            </a:extLst>
          </p:cNvPr>
          <p:cNvSpPr/>
          <p:nvPr/>
        </p:nvSpPr>
        <p:spPr>
          <a:xfrm>
            <a:off x="2415866" y="4435880"/>
            <a:ext cx="1796828" cy="433001"/>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Issue Token</a:t>
            </a:r>
          </a:p>
        </p:txBody>
      </p:sp>
      <p:sp>
        <p:nvSpPr>
          <p:cNvPr id="89" name="矩形: 圆角 88">
            <a:extLst>
              <a:ext uri="{FF2B5EF4-FFF2-40B4-BE49-F238E27FC236}">
                <a16:creationId xmlns:a16="http://schemas.microsoft.com/office/drawing/2014/main" id="{8BB60DC2-26B3-413C-A403-C9E1D1B83098}"/>
              </a:ext>
            </a:extLst>
          </p:cNvPr>
          <p:cNvSpPr/>
          <p:nvPr/>
        </p:nvSpPr>
        <p:spPr>
          <a:xfrm>
            <a:off x="6331445" y="4443016"/>
            <a:ext cx="1911481" cy="40708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Pay Token</a:t>
            </a:r>
          </a:p>
        </p:txBody>
      </p:sp>
      <p:sp>
        <p:nvSpPr>
          <p:cNvPr id="90" name="矩形: 圆角 89">
            <a:extLst>
              <a:ext uri="{FF2B5EF4-FFF2-40B4-BE49-F238E27FC236}">
                <a16:creationId xmlns:a16="http://schemas.microsoft.com/office/drawing/2014/main" id="{A3031F70-102B-40A7-89D3-2D56A7DC7369}"/>
              </a:ext>
            </a:extLst>
          </p:cNvPr>
          <p:cNvSpPr/>
          <p:nvPr/>
        </p:nvSpPr>
        <p:spPr>
          <a:xfrm>
            <a:off x="5594726" y="2553781"/>
            <a:ext cx="1377895" cy="52375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i="0" dirty="0">
                <a:solidFill>
                  <a:schemeClr val="bg1"/>
                </a:solidFill>
                <a:effectLst/>
                <a:latin typeface="Calibri" panose="020F0502020204030204" pitchFamily="34" charset="0"/>
                <a:cs typeface="Calibri" panose="020F0502020204030204" pitchFamily="34" charset="0"/>
              </a:rPr>
              <a:t>Setup Finance Parameters </a:t>
            </a:r>
          </a:p>
        </p:txBody>
      </p:sp>
      <p:sp>
        <p:nvSpPr>
          <p:cNvPr id="91" name="矩形: 圆角 90">
            <a:extLst>
              <a:ext uri="{FF2B5EF4-FFF2-40B4-BE49-F238E27FC236}">
                <a16:creationId xmlns:a16="http://schemas.microsoft.com/office/drawing/2014/main" id="{29C479AF-DD36-4DD8-B4A1-FD24B3547B62}"/>
              </a:ext>
            </a:extLst>
          </p:cNvPr>
          <p:cNvSpPr/>
          <p:nvPr/>
        </p:nvSpPr>
        <p:spPr>
          <a:xfrm>
            <a:off x="4184150" y="2544496"/>
            <a:ext cx="1268915" cy="53146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Establish a facility line</a:t>
            </a:r>
          </a:p>
        </p:txBody>
      </p:sp>
      <p:sp>
        <p:nvSpPr>
          <p:cNvPr id="92" name="矩形: 圆角 91">
            <a:extLst>
              <a:ext uri="{FF2B5EF4-FFF2-40B4-BE49-F238E27FC236}">
                <a16:creationId xmlns:a16="http://schemas.microsoft.com/office/drawing/2014/main" id="{7441CD2F-D14B-47BD-AF85-2A86DF9B4AF7}"/>
              </a:ext>
            </a:extLst>
          </p:cNvPr>
          <p:cNvSpPr/>
          <p:nvPr/>
        </p:nvSpPr>
        <p:spPr>
          <a:xfrm>
            <a:off x="8695765" y="2559751"/>
            <a:ext cx="3067953" cy="423541"/>
          </a:xfrm>
          <a:prstGeom prst="round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i="0" dirty="0">
                <a:solidFill>
                  <a:schemeClr val="bg1"/>
                </a:solidFill>
                <a:effectLst/>
                <a:latin typeface="Calibri" panose="020F0502020204030204" pitchFamily="34" charset="0"/>
                <a:cs typeface="Calibri" panose="020F0502020204030204" pitchFamily="34" charset="0"/>
              </a:rPr>
              <a:t>Add Supplier Whitelist</a:t>
            </a:r>
          </a:p>
        </p:txBody>
      </p:sp>
      <p:sp>
        <p:nvSpPr>
          <p:cNvPr id="93" name="矩形: 圆角 92">
            <a:extLst>
              <a:ext uri="{FF2B5EF4-FFF2-40B4-BE49-F238E27FC236}">
                <a16:creationId xmlns:a16="http://schemas.microsoft.com/office/drawing/2014/main" id="{7DAC658E-74ED-4A37-8320-89F88F920DFE}"/>
              </a:ext>
            </a:extLst>
          </p:cNvPr>
          <p:cNvSpPr/>
          <p:nvPr/>
        </p:nvSpPr>
        <p:spPr>
          <a:xfrm>
            <a:off x="4282573" y="2064318"/>
            <a:ext cx="1646959" cy="308133"/>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Process Configuration</a:t>
            </a:r>
          </a:p>
        </p:txBody>
      </p:sp>
      <p:sp>
        <p:nvSpPr>
          <p:cNvPr id="95" name="矩形: 圆角 94">
            <a:extLst>
              <a:ext uri="{FF2B5EF4-FFF2-40B4-BE49-F238E27FC236}">
                <a16:creationId xmlns:a16="http://schemas.microsoft.com/office/drawing/2014/main" id="{C3D06E53-D60E-4CB4-8DC5-C6A3C9977909}"/>
              </a:ext>
            </a:extLst>
          </p:cNvPr>
          <p:cNvSpPr/>
          <p:nvPr/>
        </p:nvSpPr>
        <p:spPr>
          <a:xfrm>
            <a:off x="5970429" y="1698268"/>
            <a:ext cx="1121621" cy="657133"/>
          </a:xfrm>
          <a:prstGeom prst="roundRect">
            <a:avLst/>
          </a:prstGeom>
          <a:solidFill>
            <a:srgbClr val="40404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Client Management </a:t>
            </a:r>
          </a:p>
        </p:txBody>
      </p:sp>
      <p:sp>
        <p:nvSpPr>
          <p:cNvPr id="96" name="矩形: 圆角 95">
            <a:extLst>
              <a:ext uri="{FF2B5EF4-FFF2-40B4-BE49-F238E27FC236}">
                <a16:creationId xmlns:a16="http://schemas.microsoft.com/office/drawing/2014/main" id="{000B2585-A5EA-4F0E-BE0B-F6C579B95D7C}"/>
              </a:ext>
            </a:extLst>
          </p:cNvPr>
          <p:cNvSpPr/>
          <p:nvPr/>
        </p:nvSpPr>
        <p:spPr>
          <a:xfrm>
            <a:off x="4844355" y="3308309"/>
            <a:ext cx="1862931" cy="460017"/>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Signing Authorization</a:t>
            </a:r>
          </a:p>
        </p:txBody>
      </p:sp>
      <p:sp>
        <p:nvSpPr>
          <p:cNvPr id="97" name="矩形: 圆角 96">
            <a:extLst>
              <a:ext uri="{FF2B5EF4-FFF2-40B4-BE49-F238E27FC236}">
                <a16:creationId xmlns:a16="http://schemas.microsoft.com/office/drawing/2014/main" id="{D379FFB3-3B64-419F-8FEF-C40E3496825C}"/>
              </a:ext>
            </a:extLst>
          </p:cNvPr>
          <p:cNvSpPr/>
          <p:nvPr/>
        </p:nvSpPr>
        <p:spPr>
          <a:xfrm>
            <a:off x="8713952" y="3296738"/>
            <a:ext cx="3042663" cy="471588"/>
          </a:xfrm>
          <a:prstGeom prst="round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Configure Contract Template</a:t>
            </a:r>
          </a:p>
        </p:txBody>
      </p:sp>
      <p:sp>
        <p:nvSpPr>
          <p:cNvPr id="98" name="矩形: 圆角 97">
            <a:extLst>
              <a:ext uri="{FF2B5EF4-FFF2-40B4-BE49-F238E27FC236}">
                <a16:creationId xmlns:a16="http://schemas.microsoft.com/office/drawing/2014/main" id="{D01A2BD7-0CCA-4EA7-B556-11A576BAEAE9}"/>
              </a:ext>
            </a:extLst>
          </p:cNvPr>
          <p:cNvSpPr/>
          <p:nvPr/>
        </p:nvSpPr>
        <p:spPr>
          <a:xfrm>
            <a:off x="4288765" y="4005180"/>
            <a:ext cx="1995245" cy="39042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Token Issuance </a:t>
            </a:r>
            <a:r>
              <a:rPr lang="en-AU" altLang="zh-CN" sz="1200" b="1" dirty="0">
                <a:solidFill>
                  <a:schemeClr val="bg1"/>
                </a:solidFill>
                <a:latin typeface="Calibri" panose="020F0502020204030204" pitchFamily="34" charset="0"/>
                <a:cs typeface="Calibri" panose="020F0502020204030204" pitchFamily="34" charset="0"/>
              </a:rPr>
              <a:t>Application</a:t>
            </a:r>
            <a:endParaRPr lang="en-AU" sz="1200" b="1" dirty="0">
              <a:solidFill>
                <a:schemeClr val="bg1"/>
              </a:solidFill>
              <a:latin typeface="Calibri" panose="020F0502020204030204" pitchFamily="34" charset="0"/>
              <a:cs typeface="Calibri" panose="020F0502020204030204" pitchFamily="34" charset="0"/>
            </a:endParaRPr>
          </a:p>
        </p:txBody>
      </p:sp>
      <p:sp>
        <p:nvSpPr>
          <p:cNvPr id="99" name="矩形: 圆角 98">
            <a:extLst>
              <a:ext uri="{FF2B5EF4-FFF2-40B4-BE49-F238E27FC236}">
                <a16:creationId xmlns:a16="http://schemas.microsoft.com/office/drawing/2014/main" id="{ACEF12F3-4277-4619-A055-8B32F9B7E97E}"/>
              </a:ext>
            </a:extLst>
          </p:cNvPr>
          <p:cNvSpPr/>
          <p:nvPr/>
        </p:nvSpPr>
        <p:spPr>
          <a:xfrm>
            <a:off x="6331101" y="3998778"/>
            <a:ext cx="1934541" cy="39737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Token Issuance Acceptance</a:t>
            </a:r>
          </a:p>
        </p:txBody>
      </p:sp>
      <p:sp>
        <p:nvSpPr>
          <p:cNvPr id="100" name="矩形: 圆角 99">
            <a:extLst>
              <a:ext uri="{FF2B5EF4-FFF2-40B4-BE49-F238E27FC236}">
                <a16:creationId xmlns:a16="http://schemas.microsoft.com/office/drawing/2014/main" id="{DB8CA726-79FF-450D-B466-C2BB4B239784}"/>
              </a:ext>
            </a:extLst>
          </p:cNvPr>
          <p:cNvSpPr/>
          <p:nvPr/>
        </p:nvSpPr>
        <p:spPr>
          <a:xfrm>
            <a:off x="4274447" y="4443016"/>
            <a:ext cx="1995245" cy="42219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Receive Token</a:t>
            </a:r>
          </a:p>
        </p:txBody>
      </p:sp>
      <p:sp>
        <p:nvSpPr>
          <p:cNvPr id="101" name="矩形: 圆角 100">
            <a:extLst>
              <a:ext uri="{FF2B5EF4-FFF2-40B4-BE49-F238E27FC236}">
                <a16:creationId xmlns:a16="http://schemas.microsoft.com/office/drawing/2014/main" id="{09D441AA-75F0-464A-AE57-097CF7682B80}"/>
              </a:ext>
            </a:extLst>
          </p:cNvPr>
          <p:cNvSpPr/>
          <p:nvPr/>
        </p:nvSpPr>
        <p:spPr>
          <a:xfrm>
            <a:off x="2406800" y="4916297"/>
            <a:ext cx="1911200" cy="468649"/>
          </a:xfrm>
          <a:prstGeom prst="roundRect">
            <a:avLst/>
          </a:prstGeom>
          <a:solidFill>
            <a:srgbClr val="40404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i="0" dirty="0">
                <a:solidFill>
                  <a:schemeClr val="bg1"/>
                </a:solidFill>
                <a:effectLst/>
                <a:latin typeface="Calibri" panose="020F0502020204030204" pitchFamily="34" charset="0"/>
                <a:cs typeface="Calibri" panose="020F0502020204030204" pitchFamily="34" charset="0"/>
              </a:rPr>
              <a:t>Token Finance Application</a:t>
            </a:r>
            <a:endParaRPr lang="en-AU" sz="1200" b="1" dirty="0">
              <a:solidFill>
                <a:schemeClr val="bg1"/>
              </a:solidFill>
              <a:latin typeface="Calibri" panose="020F0502020204030204" pitchFamily="34" charset="0"/>
              <a:cs typeface="Calibri" panose="020F0502020204030204" pitchFamily="34" charset="0"/>
            </a:endParaRPr>
          </a:p>
        </p:txBody>
      </p:sp>
      <p:sp>
        <p:nvSpPr>
          <p:cNvPr id="102" name="矩形: 圆角 101">
            <a:extLst>
              <a:ext uri="{FF2B5EF4-FFF2-40B4-BE49-F238E27FC236}">
                <a16:creationId xmlns:a16="http://schemas.microsoft.com/office/drawing/2014/main" id="{1B4D72CB-9320-4690-AF57-BF2AA8CA28D5}"/>
              </a:ext>
            </a:extLst>
          </p:cNvPr>
          <p:cNvSpPr/>
          <p:nvPr/>
        </p:nvSpPr>
        <p:spPr>
          <a:xfrm>
            <a:off x="10285781" y="4423818"/>
            <a:ext cx="1498522" cy="423541"/>
          </a:xfrm>
          <a:prstGeom prst="round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Prioritized Funder acceptance</a:t>
            </a:r>
          </a:p>
        </p:txBody>
      </p:sp>
      <p:sp>
        <p:nvSpPr>
          <p:cNvPr id="103" name="矩形: 圆角 102">
            <a:extLst>
              <a:ext uri="{FF2B5EF4-FFF2-40B4-BE49-F238E27FC236}">
                <a16:creationId xmlns:a16="http://schemas.microsoft.com/office/drawing/2014/main" id="{D744ABD6-4A2E-4D8C-940E-CD5CD38F8E90}"/>
              </a:ext>
            </a:extLst>
          </p:cNvPr>
          <p:cNvSpPr/>
          <p:nvPr/>
        </p:nvSpPr>
        <p:spPr>
          <a:xfrm>
            <a:off x="8731450" y="4421217"/>
            <a:ext cx="1498523" cy="432757"/>
          </a:xfrm>
          <a:prstGeom prst="round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Transfer to non-Prioritized Funder</a:t>
            </a:r>
          </a:p>
        </p:txBody>
      </p:sp>
      <p:sp>
        <p:nvSpPr>
          <p:cNvPr id="104" name="矩形: 圆角 103">
            <a:extLst>
              <a:ext uri="{FF2B5EF4-FFF2-40B4-BE49-F238E27FC236}">
                <a16:creationId xmlns:a16="http://schemas.microsoft.com/office/drawing/2014/main" id="{11518F83-ACD7-49E6-AFDA-14B757EACDAB}"/>
              </a:ext>
            </a:extLst>
          </p:cNvPr>
          <p:cNvSpPr/>
          <p:nvPr/>
        </p:nvSpPr>
        <p:spPr>
          <a:xfrm>
            <a:off x="4351518" y="4918741"/>
            <a:ext cx="2291293" cy="468650"/>
          </a:xfrm>
          <a:prstGeom prst="roundRect">
            <a:avLst/>
          </a:prstGeom>
          <a:solidFill>
            <a:srgbClr val="40404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i="0" dirty="0">
                <a:solidFill>
                  <a:schemeClr val="bg1"/>
                </a:solidFill>
                <a:effectLst/>
                <a:latin typeface="Calibri" panose="020F0502020204030204" pitchFamily="34" charset="0"/>
                <a:cs typeface="Calibri" panose="020F0502020204030204" pitchFamily="34" charset="0"/>
              </a:rPr>
              <a:t>Token Redemption on Due Date </a:t>
            </a:r>
            <a:endParaRPr lang="en-AU" sz="1200" b="1" dirty="0">
              <a:solidFill>
                <a:schemeClr val="bg1"/>
              </a:solidFill>
              <a:latin typeface="Calibri" panose="020F0502020204030204" pitchFamily="34" charset="0"/>
              <a:cs typeface="Calibri" panose="020F0502020204030204" pitchFamily="34" charset="0"/>
            </a:endParaRPr>
          </a:p>
        </p:txBody>
      </p:sp>
      <p:sp>
        <p:nvSpPr>
          <p:cNvPr id="106" name="矩形: 圆角 105">
            <a:extLst>
              <a:ext uri="{FF2B5EF4-FFF2-40B4-BE49-F238E27FC236}">
                <a16:creationId xmlns:a16="http://schemas.microsoft.com/office/drawing/2014/main" id="{EDEA2C7E-7B55-4FE1-BE0E-9D723756EB59}"/>
              </a:ext>
            </a:extLst>
          </p:cNvPr>
          <p:cNvSpPr/>
          <p:nvPr/>
        </p:nvSpPr>
        <p:spPr>
          <a:xfrm>
            <a:off x="2426315" y="5581519"/>
            <a:ext cx="902317" cy="70388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Invite Enterprise</a:t>
            </a:r>
            <a:endParaRPr lang="en-AU" sz="1200" b="1" i="0" dirty="0">
              <a:solidFill>
                <a:schemeClr val="bg1"/>
              </a:solidFill>
              <a:effectLst/>
              <a:latin typeface="Calibri" panose="020F0502020204030204" pitchFamily="34" charset="0"/>
              <a:cs typeface="Calibri" panose="020F0502020204030204" pitchFamily="34" charset="0"/>
            </a:endParaRPr>
          </a:p>
        </p:txBody>
      </p:sp>
      <p:sp>
        <p:nvSpPr>
          <p:cNvPr id="107" name="矩形: 圆角 106">
            <a:extLst>
              <a:ext uri="{FF2B5EF4-FFF2-40B4-BE49-F238E27FC236}">
                <a16:creationId xmlns:a16="http://schemas.microsoft.com/office/drawing/2014/main" id="{5068CD82-356C-477C-B045-39D9776E2D24}"/>
              </a:ext>
            </a:extLst>
          </p:cNvPr>
          <p:cNvSpPr/>
          <p:nvPr/>
        </p:nvSpPr>
        <p:spPr>
          <a:xfrm>
            <a:off x="4393290" y="5587233"/>
            <a:ext cx="980911" cy="698353"/>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bg1"/>
                </a:solidFill>
                <a:latin typeface="Calibri" panose="020F0502020204030204" pitchFamily="34" charset="0"/>
                <a:cs typeface="Calibri" panose="020F0502020204030204" pitchFamily="34" charset="0"/>
              </a:rPr>
              <a:t>Establish Enterprise</a:t>
            </a:r>
            <a:r>
              <a:rPr lang="en-AU" altLang="zh-CN" sz="1100" b="1" dirty="0">
                <a:solidFill>
                  <a:schemeClr val="bg1"/>
                </a:solidFill>
                <a:latin typeface="Calibri" panose="020F0502020204030204" pitchFamily="34" charset="0"/>
                <a:cs typeface="Calibri" panose="020F0502020204030204" pitchFamily="34" charset="0"/>
              </a:rPr>
              <a:t> R</a:t>
            </a:r>
            <a:r>
              <a:rPr lang="en-AU" sz="1100" b="1" dirty="0">
                <a:solidFill>
                  <a:schemeClr val="bg1"/>
                </a:solidFill>
                <a:latin typeface="Calibri" panose="020F0502020204030204" pitchFamily="34" charset="0"/>
                <a:cs typeface="Calibri" panose="020F0502020204030204" pitchFamily="34" charset="0"/>
              </a:rPr>
              <a:t>elationship</a:t>
            </a:r>
          </a:p>
        </p:txBody>
      </p:sp>
      <p:sp>
        <p:nvSpPr>
          <p:cNvPr id="110" name="矩形: 圆角 109">
            <a:extLst>
              <a:ext uri="{FF2B5EF4-FFF2-40B4-BE49-F238E27FC236}">
                <a16:creationId xmlns:a16="http://schemas.microsoft.com/office/drawing/2014/main" id="{B5ADF957-C2F2-4535-8420-DD8BA6F25FF6}"/>
              </a:ext>
            </a:extLst>
          </p:cNvPr>
          <p:cNvSpPr/>
          <p:nvPr/>
        </p:nvSpPr>
        <p:spPr>
          <a:xfrm>
            <a:off x="2415866" y="6366542"/>
            <a:ext cx="9519597" cy="185568"/>
          </a:xfrm>
          <a:prstGeom prst="roundRect">
            <a:avLst/>
          </a:prstGeom>
          <a:gradFill flip="none" rotWithShape="1">
            <a:gsLst>
              <a:gs pos="60000">
                <a:srgbClr val="7F7F7F"/>
              </a:gs>
              <a:gs pos="50000">
                <a:srgbClr val="404040"/>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latin typeface="Calibri" panose="020F0502020204030204" pitchFamily="34" charset="0"/>
                <a:cs typeface="Calibri" panose="020F0502020204030204" pitchFamily="34" charset="0"/>
              </a:rPr>
              <a:t>Generate Financial Report </a:t>
            </a:r>
          </a:p>
        </p:txBody>
      </p:sp>
      <p:sp>
        <p:nvSpPr>
          <p:cNvPr id="108" name="矩形: 圆角 107">
            <a:extLst>
              <a:ext uri="{FF2B5EF4-FFF2-40B4-BE49-F238E27FC236}">
                <a16:creationId xmlns:a16="http://schemas.microsoft.com/office/drawing/2014/main" id="{59897AD3-4F32-499A-9519-3301D2C3C5FD}"/>
              </a:ext>
            </a:extLst>
          </p:cNvPr>
          <p:cNvSpPr/>
          <p:nvPr/>
        </p:nvSpPr>
        <p:spPr>
          <a:xfrm>
            <a:off x="3456110" y="5581519"/>
            <a:ext cx="814073" cy="70387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bg1"/>
                </a:solidFill>
                <a:latin typeface="Calibri" panose="020F0502020204030204" pitchFamily="34" charset="0"/>
                <a:cs typeface="Calibri" panose="020F0502020204030204" pitchFamily="34" charset="0"/>
              </a:rPr>
              <a:t>Assign System Menu</a:t>
            </a:r>
          </a:p>
        </p:txBody>
      </p:sp>
      <p:sp>
        <p:nvSpPr>
          <p:cNvPr id="109" name="矩形: 圆角 108">
            <a:extLst>
              <a:ext uri="{FF2B5EF4-FFF2-40B4-BE49-F238E27FC236}">
                <a16:creationId xmlns:a16="http://schemas.microsoft.com/office/drawing/2014/main" id="{05A3C9AD-8DA2-48D4-933B-67E1B6609877}"/>
              </a:ext>
            </a:extLst>
          </p:cNvPr>
          <p:cNvSpPr/>
          <p:nvPr/>
        </p:nvSpPr>
        <p:spPr>
          <a:xfrm>
            <a:off x="8731450" y="5569999"/>
            <a:ext cx="1379392" cy="49156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i="0" dirty="0">
                <a:solidFill>
                  <a:schemeClr val="bg1"/>
                </a:solidFill>
                <a:effectLst/>
                <a:latin typeface="Calibri" panose="020F0502020204030204" pitchFamily="34" charset="0"/>
                <a:cs typeface="Calibri" panose="020F0502020204030204" pitchFamily="34" charset="0"/>
              </a:rPr>
              <a:t>Configure Prioritized</a:t>
            </a:r>
            <a:r>
              <a:rPr lang="en-AU" sz="1100" b="1" dirty="0">
                <a:solidFill>
                  <a:schemeClr val="bg1"/>
                </a:solidFill>
                <a:latin typeface="Calibri" panose="020F0502020204030204" pitchFamily="34" charset="0"/>
                <a:cs typeface="Calibri" panose="020F0502020204030204" pitchFamily="34" charset="0"/>
              </a:rPr>
              <a:t> Funder</a:t>
            </a:r>
          </a:p>
        </p:txBody>
      </p:sp>
      <p:cxnSp>
        <p:nvCxnSpPr>
          <p:cNvPr id="44" name="直接连接符 43">
            <a:extLst>
              <a:ext uri="{FF2B5EF4-FFF2-40B4-BE49-F238E27FC236}">
                <a16:creationId xmlns:a16="http://schemas.microsoft.com/office/drawing/2014/main" id="{5F75A2DC-16EC-42EF-BEEE-0D7880291DBB}"/>
              </a:ext>
            </a:extLst>
          </p:cNvPr>
          <p:cNvCxnSpPr>
            <a:cxnSpLocks/>
          </p:cNvCxnSpPr>
          <p:nvPr/>
        </p:nvCxnSpPr>
        <p:spPr>
          <a:xfrm>
            <a:off x="101009" y="1453711"/>
            <a:ext cx="11942474" cy="0"/>
          </a:xfrm>
          <a:prstGeom prst="line">
            <a:avLst/>
          </a:prstGeom>
          <a:ln w="19050">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0A1D279B-019D-4C52-AA8A-7033416A7E74}"/>
              </a:ext>
            </a:extLst>
          </p:cNvPr>
          <p:cNvSpPr/>
          <p:nvPr/>
        </p:nvSpPr>
        <p:spPr>
          <a:xfrm>
            <a:off x="10162523" y="5571245"/>
            <a:ext cx="1604320" cy="491991"/>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Multiple</a:t>
            </a:r>
            <a:r>
              <a:rPr lang="en-US" altLang="zh-CN" sz="1200" b="1" dirty="0">
                <a:solidFill>
                  <a:schemeClr val="bg1"/>
                </a:solidFill>
                <a:latin typeface="Calibri" panose="020F0502020204030204" pitchFamily="34" charset="0"/>
                <a:cs typeface="Calibri" panose="020F0502020204030204" pitchFamily="34" charset="0"/>
              </a:rPr>
              <a:t> language</a:t>
            </a:r>
          </a:p>
          <a:p>
            <a:pPr algn="ctr"/>
            <a:r>
              <a:rPr lang="en-US" sz="1200" b="1" dirty="0">
                <a:solidFill>
                  <a:schemeClr val="bg1"/>
                </a:solidFill>
                <a:latin typeface="Calibri" panose="020F0502020204030204" pitchFamily="34" charset="0"/>
                <a:cs typeface="Calibri" panose="020F0502020204030204" pitchFamily="34" charset="0"/>
              </a:rPr>
              <a:t>support</a:t>
            </a:r>
            <a:endParaRPr lang="en-AU" sz="1200" b="1" dirty="0">
              <a:solidFill>
                <a:schemeClr val="bg1"/>
              </a:solidFill>
              <a:latin typeface="Calibri" panose="020F0502020204030204" pitchFamily="34" charset="0"/>
              <a:cs typeface="Calibri" panose="020F0502020204030204" pitchFamily="34" charset="0"/>
            </a:endParaRPr>
          </a:p>
        </p:txBody>
      </p:sp>
      <p:sp>
        <p:nvSpPr>
          <p:cNvPr id="55" name="矩形: 圆角 54">
            <a:extLst>
              <a:ext uri="{FF2B5EF4-FFF2-40B4-BE49-F238E27FC236}">
                <a16:creationId xmlns:a16="http://schemas.microsoft.com/office/drawing/2014/main" id="{0DB9CA11-37EB-404D-981A-7B3209DCA110}"/>
              </a:ext>
            </a:extLst>
          </p:cNvPr>
          <p:cNvSpPr/>
          <p:nvPr/>
        </p:nvSpPr>
        <p:spPr>
          <a:xfrm>
            <a:off x="8723456" y="4002577"/>
            <a:ext cx="3033159" cy="389775"/>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i="0" dirty="0">
                <a:solidFill>
                  <a:schemeClr val="bg1"/>
                </a:solidFill>
                <a:effectLst/>
                <a:latin typeface="Calibri" panose="020F0502020204030204" pitchFamily="34" charset="0"/>
                <a:cs typeface="Calibri" panose="020F0502020204030204" pitchFamily="34" charset="0"/>
              </a:rPr>
              <a:t>Support foreign exchange service</a:t>
            </a:r>
            <a:endParaRPr lang="en-AU" sz="1200" b="1" dirty="0">
              <a:solidFill>
                <a:schemeClr val="bg1"/>
              </a:solidFill>
              <a:latin typeface="Calibri" panose="020F0502020204030204" pitchFamily="34" charset="0"/>
              <a:cs typeface="Calibri" panose="020F0502020204030204" pitchFamily="34" charset="0"/>
            </a:endParaRPr>
          </a:p>
        </p:txBody>
      </p:sp>
      <p:sp>
        <p:nvSpPr>
          <p:cNvPr id="56" name="矩形: 圆角 55">
            <a:extLst>
              <a:ext uri="{FF2B5EF4-FFF2-40B4-BE49-F238E27FC236}">
                <a16:creationId xmlns:a16="http://schemas.microsoft.com/office/drawing/2014/main" id="{DDDBDB32-EE48-4D10-9714-1E6E51635138}"/>
              </a:ext>
            </a:extLst>
          </p:cNvPr>
          <p:cNvSpPr/>
          <p:nvPr/>
        </p:nvSpPr>
        <p:spPr>
          <a:xfrm>
            <a:off x="7263927" y="5581519"/>
            <a:ext cx="990435" cy="703879"/>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Token</a:t>
            </a:r>
            <a:r>
              <a:rPr lang="en-US" altLang="zh-CN" sz="1200" b="1" dirty="0">
                <a:solidFill>
                  <a:schemeClr val="bg1"/>
                </a:solidFill>
                <a:latin typeface="Calibri" panose="020F0502020204030204" pitchFamily="34" charset="0"/>
                <a:cs typeface="Calibri" panose="020F0502020204030204" pitchFamily="34" charset="0"/>
              </a:rPr>
              <a:t> on </a:t>
            </a:r>
            <a:r>
              <a:rPr lang="en-AU" sz="1200" b="1" dirty="0">
                <a:solidFill>
                  <a:schemeClr val="bg1"/>
                </a:solidFill>
                <a:latin typeface="Calibri" panose="020F0502020204030204" pitchFamily="34" charset="0"/>
                <a:cs typeface="Calibri" panose="020F0502020204030204" pitchFamily="34" charset="0"/>
              </a:rPr>
              <a:t>Blockchain </a:t>
            </a:r>
          </a:p>
        </p:txBody>
      </p:sp>
      <p:sp>
        <p:nvSpPr>
          <p:cNvPr id="57" name="矩形: 圆角 56">
            <a:extLst>
              <a:ext uri="{FF2B5EF4-FFF2-40B4-BE49-F238E27FC236}">
                <a16:creationId xmlns:a16="http://schemas.microsoft.com/office/drawing/2014/main" id="{5207A553-970C-4A76-ACC6-C40D46798C14}"/>
              </a:ext>
            </a:extLst>
          </p:cNvPr>
          <p:cNvSpPr/>
          <p:nvPr/>
        </p:nvSpPr>
        <p:spPr>
          <a:xfrm>
            <a:off x="7092050" y="2543841"/>
            <a:ext cx="1162313" cy="53212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Calibri" panose="020F0502020204030204" pitchFamily="34" charset="0"/>
                <a:cs typeface="Calibri" panose="020F0502020204030204" pitchFamily="34" charset="0"/>
              </a:rPr>
              <a:t>Supplier KYC</a:t>
            </a:r>
            <a:endParaRPr lang="en-AU" sz="1200" b="1" dirty="0">
              <a:solidFill>
                <a:schemeClr val="bg1"/>
              </a:solidFill>
              <a:latin typeface="Calibri" panose="020F0502020204030204" pitchFamily="34" charset="0"/>
              <a:cs typeface="Calibri" panose="020F0502020204030204" pitchFamily="34" charset="0"/>
            </a:endParaRPr>
          </a:p>
        </p:txBody>
      </p:sp>
      <p:sp>
        <p:nvSpPr>
          <p:cNvPr id="58" name="矩形: 圆角 57">
            <a:extLst>
              <a:ext uri="{FF2B5EF4-FFF2-40B4-BE49-F238E27FC236}">
                <a16:creationId xmlns:a16="http://schemas.microsoft.com/office/drawing/2014/main" id="{2E34365D-FA11-4403-9F75-17FDCA977562}"/>
              </a:ext>
            </a:extLst>
          </p:cNvPr>
          <p:cNvSpPr/>
          <p:nvPr/>
        </p:nvSpPr>
        <p:spPr>
          <a:xfrm>
            <a:off x="10325570" y="4912291"/>
            <a:ext cx="1458733" cy="398426"/>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cs typeface="Calibri" panose="020F0502020204030204" pitchFamily="34" charset="0"/>
              </a:rPr>
              <a:t>D</a:t>
            </a:r>
            <a:r>
              <a:rPr lang="en-US" altLang="zh-CN" sz="1200" b="1" dirty="0">
                <a:solidFill>
                  <a:schemeClr val="bg1"/>
                </a:solidFill>
                <a:latin typeface="Calibri" panose="020F0502020204030204" pitchFamily="34" charset="0"/>
                <a:cs typeface="Calibri" panose="020F0502020204030204" pitchFamily="34" charset="0"/>
              </a:rPr>
              <a:t>ynamic Discount</a:t>
            </a:r>
            <a:endParaRPr lang="en-AU" sz="1200" b="1" dirty="0">
              <a:solidFill>
                <a:schemeClr val="bg1"/>
              </a:solidFill>
              <a:latin typeface="Calibri" panose="020F0502020204030204" pitchFamily="34" charset="0"/>
              <a:cs typeface="Calibri" panose="020F0502020204030204" pitchFamily="34" charset="0"/>
            </a:endParaRPr>
          </a:p>
        </p:txBody>
      </p:sp>
      <p:grpSp>
        <p:nvGrpSpPr>
          <p:cNvPr id="5" name="组合 4">
            <a:extLst>
              <a:ext uri="{FF2B5EF4-FFF2-40B4-BE49-F238E27FC236}">
                <a16:creationId xmlns:a16="http://schemas.microsoft.com/office/drawing/2014/main" id="{D696278A-DEA8-46AC-BA6D-99FC7A1A10A7}"/>
              </a:ext>
            </a:extLst>
          </p:cNvPr>
          <p:cNvGrpSpPr/>
          <p:nvPr/>
        </p:nvGrpSpPr>
        <p:grpSpPr>
          <a:xfrm>
            <a:off x="3422928" y="6630265"/>
            <a:ext cx="5944387" cy="265287"/>
            <a:chOff x="2408246" y="6523747"/>
            <a:chExt cx="5944387" cy="265287"/>
          </a:xfrm>
        </p:grpSpPr>
        <p:sp>
          <p:nvSpPr>
            <p:cNvPr id="59" name="矩形: 圆角 58">
              <a:extLst>
                <a:ext uri="{FF2B5EF4-FFF2-40B4-BE49-F238E27FC236}">
                  <a16:creationId xmlns:a16="http://schemas.microsoft.com/office/drawing/2014/main" id="{A0A9E7B9-6736-43C0-A5CE-9A93551195F8}"/>
                </a:ext>
              </a:extLst>
            </p:cNvPr>
            <p:cNvSpPr/>
            <p:nvPr/>
          </p:nvSpPr>
          <p:spPr>
            <a:xfrm>
              <a:off x="2408246" y="6582552"/>
              <a:ext cx="144000" cy="1440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b="1" dirty="0">
                <a:solidFill>
                  <a:schemeClr val="bg1"/>
                </a:solidFill>
                <a:latin typeface="Calibri" panose="020F0502020204030204" pitchFamily="34" charset="0"/>
                <a:cs typeface="Calibri" panose="020F0502020204030204" pitchFamily="34" charset="0"/>
              </a:endParaRPr>
            </a:p>
          </p:txBody>
        </p:sp>
        <p:sp>
          <p:nvSpPr>
            <p:cNvPr id="61" name="矩形: 圆角 60">
              <a:extLst>
                <a:ext uri="{FF2B5EF4-FFF2-40B4-BE49-F238E27FC236}">
                  <a16:creationId xmlns:a16="http://schemas.microsoft.com/office/drawing/2014/main" id="{8FBE330E-158E-4BC7-A9EF-8E39D1B19BD7}"/>
                </a:ext>
              </a:extLst>
            </p:cNvPr>
            <p:cNvSpPr/>
            <p:nvPr/>
          </p:nvSpPr>
          <p:spPr>
            <a:xfrm>
              <a:off x="4633547" y="6582552"/>
              <a:ext cx="144000" cy="144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b="1" dirty="0">
                <a:solidFill>
                  <a:schemeClr val="bg1"/>
                </a:solidFill>
                <a:latin typeface="Calibri" panose="020F0502020204030204" pitchFamily="34" charset="0"/>
                <a:cs typeface="Calibri" panose="020F0502020204030204" pitchFamily="34" charset="0"/>
              </a:endParaRPr>
            </a:p>
          </p:txBody>
        </p:sp>
        <p:sp>
          <p:nvSpPr>
            <p:cNvPr id="71" name="矩形: 圆角 70">
              <a:extLst>
                <a:ext uri="{FF2B5EF4-FFF2-40B4-BE49-F238E27FC236}">
                  <a16:creationId xmlns:a16="http://schemas.microsoft.com/office/drawing/2014/main" id="{31DB540C-F8AF-43D0-B5E4-151B7010BF40}"/>
                </a:ext>
              </a:extLst>
            </p:cNvPr>
            <p:cNvSpPr/>
            <p:nvPr/>
          </p:nvSpPr>
          <p:spPr>
            <a:xfrm>
              <a:off x="6771687" y="6582552"/>
              <a:ext cx="144000" cy="1440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b="1" dirty="0">
                <a:solidFill>
                  <a:schemeClr val="bg1"/>
                </a:solidFill>
                <a:latin typeface="Calibri" panose="020F0502020204030204" pitchFamily="34" charset="0"/>
                <a:cs typeface="Calibri" panose="020F0502020204030204" pitchFamily="34" charset="0"/>
              </a:endParaRPr>
            </a:p>
          </p:txBody>
        </p:sp>
        <p:sp>
          <p:nvSpPr>
            <p:cNvPr id="68" name="文本框 67">
              <a:extLst>
                <a:ext uri="{FF2B5EF4-FFF2-40B4-BE49-F238E27FC236}">
                  <a16:creationId xmlns:a16="http://schemas.microsoft.com/office/drawing/2014/main" id="{A0E1FF16-097E-441F-84D8-C36C416F8F40}"/>
                </a:ext>
              </a:extLst>
            </p:cNvPr>
            <p:cNvSpPr txBox="1"/>
            <p:nvPr/>
          </p:nvSpPr>
          <p:spPr>
            <a:xfrm>
              <a:off x="6937447" y="6527424"/>
              <a:ext cx="1415186" cy="261610"/>
            </a:xfrm>
            <a:prstGeom prst="rect">
              <a:avLst/>
            </a:prstGeom>
            <a:noFill/>
          </p:spPr>
          <p:txBody>
            <a:bodyPr wrap="square">
              <a:spAutoFit/>
            </a:bodyPr>
            <a:lstStyle/>
            <a:p>
              <a:pPr algn="ctr"/>
              <a:r>
                <a:rPr lang="en-AU" altLang="zh-CN" sz="1100" i="1" dirty="0">
                  <a:latin typeface="Calibri" panose="020F0502020204030204" pitchFamily="34" charset="0"/>
                  <a:cs typeface="Calibri" panose="020F0502020204030204" pitchFamily="34" charset="0"/>
                </a:rPr>
                <a:t>Comment from B</a:t>
              </a:r>
              <a:r>
                <a:rPr lang="en-US" altLang="zh-CN" sz="1100" i="1" dirty="0" err="1">
                  <a:latin typeface="Calibri" panose="020F0502020204030204" pitchFamily="34" charset="0"/>
                  <a:cs typeface="Calibri" panose="020F0502020204030204" pitchFamily="34" charset="0"/>
                </a:rPr>
                <a:t>iz</a:t>
              </a:r>
              <a:endParaRPr lang="en-AU" altLang="zh-CN" sz="1100" i="1" dirty="0">
                <a:latin typeface="Calibri" panose="020F0502020204030204" pitchFamily="34" charset="0"/>
                <a:cs typeface="Calibri" panose="020F0502020204030204" pitchFamily="34" charset="0"/>
              </a:endParaRPr>
            </a:p>
          </p:txBody>
        </p:sp>
        <p:sp>
          <p:nvSpPr>
            <p:cNvPr id="72" name="文本框 71">
              <a:extLst>
                <a:ext uri="{FF2B5EF4-FFF2-40B4-BE49-F238E27FC236}">
                  <a16:creationId xmlns:a16="http://schemas.microsoft.com/office/drawing/2014/main" id="{5A31D665-75FE-43D4-B4EC-60B13DBC603A}"/>
                </a:ext>
              </a:extLst>
            </p:cNvPr>
            <p:cNvSpPr txBox="1"/>
            <p:nvPr/>
          </p:nvSpPr>
          <p:spPr>
            <a:xfrm>
              <a:off x="4746798" y="6523747"/>
              <a:ext cx="2003129" cy="261610"/>
            </a:xfrm>
            <a:prstGeom prst="rect">
              <a:avLst/>
            </a:prstGeom>
            <a:noFill/>
          </p:spPr>
          <p:txBody>
            <a:bodyPr wrap="square">
              <a:spAutoFit/>
            </a:bodyPr>
            <a:lstStyle/>
            <a:p>
              <a:pPr algn="ctr"/>
              <a:r>
                <a:rPr lang="en-US" altLang="zh-CN" sz="1100" i="1" dirty="0">
                  <a:latin typeface="Calibri" panose="020F0502020204030204" pitchFamily="34" charset="0"/>
                  <a:cs typeface="Calibri" panose="020F0502020204030204" pitchFamily="34" charset="0"/>
                </a:rPr>
                <a:t>Base on function architecture </a:t>
              </a:r>
              <a:endParaRPr lang="en-AU" altLang="zh-CN" sz="1100" i="1" dirty="0">
                <a:latin typeface="Calibri" panose="020F0502020204030204" pitchFamily="34" charset="0"/>
                <a:cs typeface="Calibri" panose="020F0502020204030204" pitchFamily="34" charset="0"/>
              </a:endParaRPr>
            </a:p>
          </p:txBody>
        </p:sp>
        <p:sp>
          <p:nvSpPr>
            <p:cNvPr id="73" name="文本框 72">
              <a:extLst>
                <a:ext uri="{FF2B5EF4-FFF2-40B4-BE49-F238E27FC236}">
                  <a16:creationId xmlns:a16="http://schemas.microsoft.com/office/drawing/2014/main" id="{88B632CA-912F-4A24-9298-50766A23B98D}"/>
                </a:ext>
              </a:extLst>
            </p:cNvPr>
            <p:cNvSpPr txBox="1"/>
            <p:nvPr/>
          </p:nvSpPr>
          <p:spPr>
            <a:xfrm>
              <a:off x="2543833" y="6523747"/>
              <a:ext cx="2003129" cy="261610"/>
            </a:xfrm>
            <a:prstGeom prst="rect">
              <a:avLst/>
            </a:prstGeom>
            <a:noFill/>
          </p:spPr>
          <p:txBody>
            <a:bodyPr wrap="square">
              <a:spAutoFit/>
            </a:bodyPr>
            <a:lstStyle/>
            <a:p>
              <a:pPr algn="ctr"/>
              <a:r>
                <a:rPr lang="en-US" altLang="zh-CN" sz="1100" i="1" dirty="0">
                  <a:latin typeface="Calibri" panose="020F0502020204030204" pitchFamily="34" charset="0"/>
                  <a:cs typeface="Calibri" panose="020F0502020204030204" pitchFamily="34" charset="0"/>
                </a:rPr>
                <a:t>Base on function architecture </a:t>
              </a:r>
              <a:endParaRPr lang="en-AU" altLang="zh-CN" sz="1100" i="1" dirty="0">
                <a:latin typeface="Calibri" panose="020F0502020204030204" pitchFamily="34" charset="0"/>
                <a:cs typeface="Calibri" panose="020F0502020204030204" pitchFamily="34" charset="0"/>
              </a:endParaRPr>
            </a:p>
          </p:txBody>
        </p:sp>
      </p:grpSp>
      <p:sp>
        <p:nvSpPr>
          <p:cNvPr id="74" name="Footer Placeholder 7">
            <a:extLst>
              <a:ext uri="{FF2B5EF4-FFF2-40B4-BE49-F238E27FC236}">
                <a16:creationId xmlns:a16="http://schemas.microsoft.com/office/drawing/2014/main" id="{847B8831-3D14-44C1-8D35-9008AE40ACD6}"/>
              </a:ext>
            </a:extLst>
          </p:cNvPr>
          <p:cNvSpPr txBox="1">
            <a:spLocks/>
          </p:cNvSpPr>
          <p:nvPr/>
        </p:nvSpPr>
        <p:spPr>
          <a:xfrm>
            <a:off x="11140820" y="6633067"/>
            <a:ext cx="902663" cy="18697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INTERNAL</a:t>
            </a:r>
          </a:p>
        </p:txBody>
      </p:sp>
      <p:sp>
        <p:nvSpPr>
          <p:cNvPr id="81" name="矩形: 圆角 80">
            <a:extLst>
              <a:ext uri="{FF2B5EF4-FFF2-40B4-BE49-F238E27FC236}">
                <a16:creationId xmlns:a16="http://schemas.microsoft.com/office/drawing/2014/main" id="{1C38DE21-AC93-43CA-A00B-1003FDD5FE1E}"/>
              </a:ext>
            </a:extLst>
          </p:cNvPr>
          <p:cNvSpPr/>
          <p:nvPr/>
        </p:nvSpPr>
        <p:spPr>
          <a:xfrm>
            <a:off x="6679379" y="4914037"/>
            <a:ext cx="1565459" cy="473168"/>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Calibri" panose="020F0502020204030204" pitchFamily="34" charset="0"/>
                <a:cs typeface="Calibri" panose="020F0502020204030204" pitchFamily="34" charset="0"/>
              </a:rPr>
              <a:t>Integration TT/HUB/HIE</a:t>
            </a:r>
            <a:endParaRPr lang="en-AU" sz="1200" b="1" dirty="0">
              <a:solidFill>
                <a:schemeClr val="bg1"/>
              </a:solidFill>
              <a:latin typeface="Calibri" panose="020F0502020204030204" pitchFamily="34" charset="0"/>
              <a:cs typeface="Calibri" panose="020F0502020204030204" pitchFamily="34" charset="0"/>
            </a:endParaRPr>
          </a:p>
        </p:txBody>
      </p:sp>
      <p:sp>
        <p:nvSpPr>
          <p:cNvPr id="83" name="矩形: 圆角 82">
            <a:extLst>
              <a:ext uri="{FF2B5EF4-FFF2-40B4-BE49-F238E27FC236}">
                <a16:creationId xmlns:a16="http://schemas.microsoft.com/office/drawing/2014/main" id="{81B28435-715E-4E76-9F72-5227731050AA}"/>
              </a:ext>
            </a:extLst>
          </p:cNvPr>
          <p:cNvSpPr/>
          <p:nvPr/>
        </p:nvSpPr>
        <p:spPr>
          <a:xfrm>
            <a:off x="7132947" y="1700953"/>
            <a:ext cx="1111891" cy="650772"/>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Calibri" panose="020F0502020204030204" pitchFamily="34" charset="0"/>
                <a:cs typeface="Calibri" panose="020F0502020204030204" pitchFamily="34" charset="0"/>
              </a:rPr>
              <a:t>Channel Integration </a:t>
            </a:r>
            <a:r>
              <a:rPr lang="zh-CN" altLang="en-US" sz="1200" b="1" dirty="0">
                <a:solidFill>
                  <a:schemeClr val="bg1"/>
                </a:solidFill>
                <a:latin typeface="Calibri" panose="020F0502020204030204" pitchFamily="34" charset="0"/>
                <a:cs typeface="Calibri" panose="020F0502020204030204" pitchFamily="34" charset="0"/>
              </a:rPr>
              <a:t>（</a:t>
            </a:r>
            <a:r>
              <a:rPr lang="en-US" altLang="zh-CN" sz="1200" b="1" dirty="0" err="1">
                <a:solidFill>
                  <a:schemeClr val="bg1"/>
                </a:solidFill>
                <a:latin typeface="Calibri" panose="020F0502020204030204" pitchFamily="34" charset="0"/>
                <a:cs typeface="Calibri" panose="020F0502020204030204" pitchFamily="34" charset="0"/>
              </a:rPr>
              <a:t>HSBCnet</a:t>
            </a:r>
            <a:r>
              <a:rPr lang="zh-CN" altLang="en-US" sz="1200" b="1" dirty="0">
                <a:solidFill>
                  <a:schemeClr val="bg1"/>
                </a:solidFill>
                <a:latin typeface="Calibri" panose="020F0502020204030204" pitchFamily="34" charset="0"/>
                <a:cs typeface="Calibri" panose="020F0502020204030204" pitchFamily="34" charset="0"/>
              </a:rPr>
              <a:t>）</a:t>
            </a:r>
            <a:endParaRPr lang="en-AU" sz="1200" b="1" dirty="0">
              <a:solidFill>
                <a:schemeClr val="bg1"/>
              </a:solidFill>
              <a:latin typeface="Calibri" panose="020F0502020204030204" pitchFamily="34" charset="0"/>
              <a:cs typeface="Calibri" panose="020F0502020204030204" pitchFamily="34" charset="0"/>
            </a:endParaRPr>
          </a:p>
        </p:txBody>
      </p:sp>
      <p:sp>
        <p:nvSpPr>
          <p:cNvPr id="111" name="矩形: 圆角 57">
            <a:extLst>
              <a:ext uri="{FF2B5EF4-FFF2-40B4-BE49-F238E27FC236}">
                <a16:creationId xmlns:a16="http://schemas.microsoft.com/office/drawing/2014/main" id="{2E34365D-FA11-4403-9F75-17FDCA977562}"/>
              </a:ext>
            </a:extLst>
          </p:cNvPr>
          <p:cNvSpPr/>
          <p:nvPr/>
        </p:nvSpPr>
        <p:spPr>
          <a:xfrm>
            <a:off x="8745813" y="4922284"/>
            <a:ext cx="1476166" cy="38002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Calibri" panose="020F0502020204030204" pitchFamily="34" charset="0"/>
                <a:cs typeface="Calibri" panose="020F0502020204030204" pitchFamily="34" charset="0"/>
              </a:rPr>
              <a:t>Cross-border business</a:t>
            </a:r>
          </a:p>
        </p:txBody>
      </p:sp>
      <p:sp>
        <p:nvSpPr>
          <p:cNvPr id="2" name="文本框 1">
            <a:extLst>
              <a:ext uri="{FF2B5EF4-FFF2-40B4-BE49-F238E27FC236}">
                <a16:creationId xmlns:a16="http://schemas.microsoft.com/office/drawing/2014/main" id="{1683E783-D2CD-4021-833B-A7389B6D5CE7}"/>
              </a:ext>
            </a:extLst>
          </p:cNvPr>
          <p:cNvSpPr txBox="1"/>
          <p:nvPr/>
        </p:nvSpPr>
        <p:spPr>
          <a:xfrm>
            <a:off x="7272097" y="655325"/>
            <a:ext cx="1047082" cy="246221"/>
          </a:xfrm>
          <a:prstGeom prst="rect">
            <a:avLst/>
          </a:prstGeom>
          <a:noFill/>
        </p:spPr>
        <p:txBody>
          <a:bodyPr wrap="none" rtlCol="0">
            <a:spAutoFit/>
          </a:bodyPr>
          <a:lstStyle/>
          <a:p>
            <a:r>
              <a:rPr lang="zh-CN" altLang="en-US" sz="1000" b="1" i="1" dirty="0"/>
              <a:t>* </a:t>
            </a:r>
            <a:r>
              <a:rPr lang="en-US" altLang="zh-CN" sz="1000" b="1" i="1" dirty="0"/>
              <a:t>For Domestic</a:t>
            </a:r>
            <a:endParaRPr lang="zh-CN" altLang="en-US" sz="1000" b="1" i="1" dirty="0"/>
          </a:p>
        </p:txBody>
      </p:sp>
      <p:sp>
        <p:nvSpPr>
          <p:cNvPr id="66" name="文本框 65">
            <a:extLst>
              <a:ext uri="{FF2B5EF4-FFF2-40B4-BE49-F238E27FC236}">
                <a16:creationId xmlns:a16="http://schemas.microsoft.com/office/drawing/2014/main" id="{23CD6323-8797-4BB5-A4DC-7FC381E0D05F}"/>
              </a:ext>
            </a:extLst>
          </p:cNvPr>
          <p:cNvSpPr txBox="1"/>
          <p:nvPr/>
        </p:nvSpPr>
        <p:spPr>
          <a:xfrm>
            <a:off x="10791170" y="661932"/>
            <a:ext cx="1281120" cy="246221"/>
          </a:xfrm>
          <a:prstGeom prst="rect">
            <a:avLst/>
          </a:prstGeom>
          <a:noFill/>
        </p:spPr>
        <p:txBody>
          <a:bodyPr wrap="none" rtlCol="0">
            <a:spAutoFit/>
          </a:bodyPr>
          <a:lstStyle/>
          <a:p>
            <a:r>
              <a:rPr lang="zh-CN" altLang="en-US" sz="1000" b="1" i="1" dirty="0"/>
              <a:t>* </a:t>
            </a:r>
            <a:r>
              <a:rPr lang="en-US" altLang="zh-CN" sz="1000" b="1" i="1" dirty="0"/>
              <a:t>For  Cross Border</a:t>
            </a:r>
            <a:endParaRPr lang="zh-CN" altLang="en-US" sz="1000" b="1" i="1" dirty="0"/>
          </a:p>
        </p:txBody>
      </p:sp>
      <p:sp>
        <p:nvSpPr>
          <p:cNvPr id="112" name="矩形: 圆角 106">
            <a:extLst>
              <a:ext uri="{FF2B5EF4-FFF2-40B4-BE49-F238E27FC236}">
                <a16:creationId xmlns:a16="http://schemas.microsoft.com/office/drawing/2014/main" id="{5068CD82-356C-477C-B045-39D9776E2D24}"/>
              </a:ext>
            </a:extLst>
          </p:cNvPr>
          <p:cNvSpPr/>
          <p:nvPr/>
        </p:nvSpPr>
        <p:spPr>
          <a:xfrm>
            <a:off x="5469088" y="5587233"/>
            <a:ext cx="1715448" cy="698353"/>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Calibri" panose="020F0502020204030204" pitchFamily="34" charset="0"/>
                <a:cs typeface="Calibri" panose="020F0502020204030204" pitchFamily="34" charset="0"/>
              </a:rPr>
              <a:t>Document Management (integrated with CDG)</a:t>
            </a:r>
            <a:endParaRPr lang="en-AU" altLang="zh-CN" sz="1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567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22341BDA-4C6C-4774-87C5-09F45891F5B4}"/>
              </a:ext>
            </a:extLst>
          </p:cNvPr>
          <p:cNvSpPr/>
          <p:nvPr/>
        </p:nvSpPr>
        <p:spPr>
          <a:xfrm>
            <a:off x="654998" y="781234"/>
            <a:ext cx="10485822" cy="58555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b="1" dirty="0">
                <a:solidFill>
                  <a:schemeClr val="tx1"/>
                </a:solidFill>
              </a:rPr>
              <a:t>MVP should cover all the domestic business. That means all the trade will be happened in China. There will be no any abroad anchor buyers or suppliers. The currency should only be CNY.</a:t>
            </a:r>
          </a:p>
        </p:txBody>
      </p:sp>
      <p:sp>
        <p:nvSpPr>
          <p:cNvPr id="3" name="文本框 2"/>
          <p:cNvSpPr txBox="1"/>
          <p:nvPr/>
        </p:nvSpPr>
        <p:spPr>
          <a:xfrm>
            <a:off x="283596" y="292730"/>
            <a:ext cx="6523604" cy="400110"/>
          </a:xfrm>
          <a:prstGeom prst="rect">
            <a:avLst/>
          </a:prstGeom>
          <a:noFill/>
        </p:spPr>
        <p:txBody>
          <a:bodyPr wrap="square" rtlCol="0">
            <a:spAutoFit/>
          </a:bodyPr>
          <a:lstStyle/>
          <a:p>
            <a:r>
              <a:rPr lang="en-US" sz="2000" b="1" dirty="0"/>
              <a:t>MVP Core F</a:t>
            </a:r>
            <a:r>
              <a:rPr lang="en-US" altLang="zh-CN" sz="2000" b="1" dirty="0"/>
              <a:t>unctions Description</a:t>
            </a:r>
            <a:endParaRPr lang="en-AU" altLang="zh-CN" sz="2000" b="1" dirty="0"/>
          </a:p>
        </p:txBody>
      </p:sp>
      <p:sp>
        <p:nvSpPr>
          <p:cNvPr id="4" name="矩形 3">
            <a:extLst>
              <a:ext uri="{FF2B5EF4-FFF2-40B4-BE49-F238E27FC236}">
                <a16:creationId xmlns:a16="http://schemas.microsoft.com/office/drawing/2014/main" id="{4326C64A-3426-42F9-A4A8-F2ACE829857C}"/>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ooter Placeholder 7">
            <a:extLst>
              <a:ext uri="{FF2B5EF4-FFF2-40B4-BE49-F238E27FC236}">
                <a16:creationId xmlns:a16="http://schemas.microsoft.com/office/drawing/2014/main" id="{847B8831-3D14-44C1-8D35-9008AE40ACD6}"/>
              </a:ext>
            </a:extLst>
          </p:cNvPr>
          <p:cNvSpPr txBox="1">
            <a:spLocks/>
          </p:cNvSpPr>
          <p:nvPr/>
        </p:nvSpPr>
        <p:spPr>
          <a:xfrm>
            <a:off x="11211160" y="6636781"/>
            <a:ext cx="902663" cy="18697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INTERNAL</a:t>
            </a:r>
          </a:p>
        </p:txBody>
      </p:sp>
      <p:grpSp>
        <p:nvGrpSpPr>
          <p:cNvPr id="8" name="组合 7">
            <a:extLst>
              <a:ext uri="{FF2B5EF4-FFF2-40B4-BE49-F238E27FC236}">
                <a16:creationId xmlns:a16="http://schemas.microsoft.com/office/drawing/2014/main" id="{828165A2-989D-48BD-B901-6377D82E34B2}"/>
              </a:ext>
            </a:extLst>
          </p:cNvPr>
          <p:cNvGrpSpPr/>
          <p:nvPr/>
        </p:nvGrpSpPr>
        <p:grpSpPr>
          <a:xfrm>
            <a:off x="985165" y="1886325"/>
            <a:ext cx="10000335" cy="378910"/>
            <a:chOff x="985165" y="1899413"/>
            <a:chExt cx="10000335" cy="439682"/>
          </a:xfrm>
        </p:grpSpPr>
        <p:sp>
          <p:nvSpPr>
            <p:cNvPr id="9" name="矩形: 圆角 80">
              <a:extLst>
                <a:ext uri="{FF2B5EF4-FFF2-40B4-BE49-F238E27FC236}">
                  <a16:creationId xmlns:a16="http://schemas.microsoft.com/office/drawing/2014/main" id="{B10CE861-45C3-49F7-BA35-5B1353DFC70D}"/>
                </a:ext>
              </a:extLst>
            </p:cNvPr>
            <p:cNvSpPr/>
            <p:nvPr/>
          </p:nvSpPr>
          <p:spPr>
            <a:xfrm>
              <a:off x="985165" y="1906517"/>
              <a:ext cx="1715448" cy="41079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Role Configuration</a:t>
              </a:r>
            </a:p>
          </p:txBody>
        </p:sp>
        <p:sp>
          <p:nvSpPr>
            <p:cNvPr id="10" name="矩形 9">
              <a:extLst>
                <a:ext uri="{FF2B5EF4-FFF2-40B4-BE49-F238E27FC236}">
                  <a16:creationId xmlns:a16="http://schemas.microsoft.com/office/drawing/2014/main" id="{76A3CC38-A17A-411F-B5E5-00CD8C58BA79}"/>
                </a:ext>
              </a:extLst>
            </p:cNvPr>
            <p:cNvSpPr/>
            <p:nvPr/>
          </p:nvSpPr>
          <p:spPr>
            <a:xfrm>
              <a:off x="2913294" y="1952053"/>
              <a:ext cx="8072206" cy="365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Admin set different role with different access.</a:t>
              </a:r>
              <a:endParaRPr lang="zh-CN" altLang="en-US" sz="1400" dirty="0">
                <a:solidFill>
                  <a:schemeClr val="tx1"/>
                </a:solidFill>
              </a:endParaRPr>
            </a:p>
          </p:txBody>
        </p:sp>
        <p:sp>
          <p:nvSpPr>
            <p:cNvPr id="11" name="箭头: 右 11">
              <a:extLst>
                <a:ext uri="{FF2B5EF4-FFF2-40B4-BE49-F238E27FC236}">
                  <a16:creationId xmlns:a16="http://schemas.microsoft.com/office/drawing/2014/main" id="{E5EA2246-CC43-4949-BED9-EC11654E0FCD}"/>
                </a:ext>
              </a:extLst>
            </p:cNvPr>
            <p:cNvSpPr/>
            <p:nvPr/>
          </p:nvSpPr>
          <p:spPr>
            <a:xfrm>
              <a:off x="2693455" y="1899413"/>
              <a:ext cx="351692" cy="439682"/>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81953A7B-0321-461D-A46E-41FF87B081BB}"/>
              </a:ext>
            </a:extLst>
          </p:cNvPr>
          <p:cNvGrpSpPr/>
          <p:nvPr/>
        </p:nvGrpSpPr>
        <p:grpSpPr>
          <a:xfrm>
            <a:off x="978022" y="1420152"/>
            <a:ext cx="10007478" cy="384177"/>
            <a:chOff x="978022" y="1363879"/>
            <a:chExt cx="10007478" cy="493901"/>
          </a:xfrm>
        </p:grpSpPr>
        <p:sp>
          <p:nvSpPr>
            <p:cNvPr id="13" name="矩形: 圆角 57">
              <a:extLst>
                <a:ext uri="{FF2B5EF4-FFF2-40B4-BE49-F238E27FC236}">
                  <a16:creationId xmlns:a16="http://schemas.microsoft.com/office/drawing/2014/main" id="{98C7DD69-95CC-4338-AEA1-6F17F10AA6E2}"/>
                </a:ext>
              </a:extLst>
            </p:cNvPr>
            <p:cNvSpPr/>
            <p:nvPr/>
          </p:nvSpPr>
          <p:spPr>
            <a:xfrm>
              <a:off x="978022" y="1410923"/>
              <a:ext cx="1715448" cy="398426"/>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cs typeface="Calibri" panose="020F0502020204030204" pitchFamily="34" charset="0"/>
                </a:rPr>
                <a:t>U</a:t>
              </a:r>
              <a:r>
                <a:rPr lang="en-US" altLang="zh-CN" sz="1200" b="1" dirty="0">
                  <a:solidFill>
                    <a:schemeClr val="bg1"/>
                  </a:solidFill>
                  <a:latin typeface="Calibri" panose="020F0502020204030204" pitchFamily="34" charset="0"/>
                  <a:cs typeface="Calibri" panose="020F0502020204030204" pitchFamily="34" charset="0"/>
                </a:rPr>
                <a:t>ser Creation</a:t>
              </a:r>
              <a:endParaRPr lang="en-AU" sz="1200" b="1" dirty="0">
                <a:solidFill>
                  <a:schemeClr val="bg1"/>
                </a:solidFill>
                <a:latin typeface="Calibri" panose="020F0502020204030204" pitchFamily="34" charset="0"/>
                <a:cs typeface="Calibri" panose="020F0502020204030204" pitchFamily="34" charset="0"/>
              </a:endParaRPr>
            </a:p>
          </p:txBody>
        </p:sp>
        <p:sp>
          <p:nvSpPr>
            <p:cNvPr id="16" name="矩形 15">
              <a:extLst>
                <a:ext uri="{FF2B5EF4-FFF2-40B4-BE49-F238E27FC236}">
                  <a16:creationId xmlns:a16="http://schemas.microsoft.com/office/drawing/2014/main" id="{EBCA7F37-5C50-42B0-A860-91CF9B6B322F}"/>
                </a:ext>
              </a:extLst>
            </p:cNvPr>
            <p:cNvSpPr/>
            <p:nvPr/>
          </p:nvSpPr>
          <p:spPr>
            <a:xfrm>
              <a:off x="2913294" y="1398400"/>
              <a:ext cx="8072206" cy="420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Anchor buyer, suppliers and participant bank registration. </a:t>
              </a:r>
            </a:p>
          </p:txBody>
        </p:sp>
        <p:sp>
          <p:nvSpPr>
            <p:cNvPr id="17" name="箭头: 右 11">
              <a:extLst>
                <a:ext uri="{FF2B5EF4-FFF2-40B4-BE49-F238E27FC236}">
                  <a16:creationId xmlns:a16="http://schemas.microsoft.com/office/drawing/2014/main" id="{EAEE2E5C-7501-4A5E-B5E2-D7B5F522E160}"/>
                </a:ext>
              </a:extLst>
            </p:cNvPr>
            <p:cNvSpPr/>
            <p:nvPr/>
          </p:nvSpPr>
          <p:spPr>
            <a:xfrm>
              <a:off x="2693456" y="1363879"/>
              <a:ext cx="355810" cy="49390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107535DF-0C4B-458F-BE05-79F23DFE7A13}"/>
              </a:ext>
            </a:extLst>
          </p:cNvPr>
          <p:cNvGrpSpPr/>
          <p:nvPr/>
        </p:nvGrpSpPr>
        <p:grpSpPr>
          <a:xfrm>
            <a:off x="985165" y="2384209"/>
            <a:ext cx="10000335" cy="348066"/>
            <a:chOff x="985165" y="2465293"/>
            <a:chExt cx="10000335" cy="542488"/>
          </a:xfrm>
        </p:grpSpPr>
        <p:sp>
          <p:nvSpPr>
            <p:cNvPr id="19" name="矩形: 圆角 56">
              <a:extLst>
                <a:ext uri="{FF2B5EF4-FFF2-40B4-BE49-F238E27FC236}">
                  <a16:creationId xmlns:a16="http://schemas.microsoft.com/office/drawing/2014/main" id="{D4503C81-1B83-4981-BF9D-A2E0DE848221}"/>
                </a:ext>
              </a:extLst>
            </p:cNvPr>
            <p:cNvSpPr/>
            <p:nvPr/>
          </p:nvSpPr>
          <p:spPr>
            <a:xfrm>
              <a:off x="985165" y="2465293"/>
              <a:ext cx="1715448" cy="53212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Process Configuration</a:t>
              </a:r>
            </a:p>
          </p:txBody>
        </p:sp>
        <p:sp>
          <p:nvSpPr>
            <p:cNvPr id="20" name="矩形 19">
              <a:extLst>
                <a:ext uri="{FF2B5EF4-FFF2-40B4-BE49-F238E27FC236}">
                  <a16:creationId xmlns:a16="http://schemas.microsoft.com/office/drawing/2014/main" id="{C18EB365-5A41-4B21-8D34-B2E20978B0FE}"/>
                </a:ext>
              </a:extLst>
            </p:cNvPr>
            <p:cNvSpPr/>
            <p:nvPr/>
          </p:nvSpPr>
          <p:spPr>
            <a:xfrm>
              <a:off x="2913294" y="2537650"/>
              <a:ext cx="8072206" cy="4484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Admin configure the business process level.</a:t>
              </a:r>
            </a:p>
          </p:txBody>
        </p:sp>
        <p:sp>
          <p:nvSpPr>
            <p:cNvPr id="21" name="箭头: 右 11">
              <a:extLst>
                <a:ext uri="{FF2B5EF4-FFF2-40B4-BE49-F238E27FC236}">
                  <a16:creationId xmlns:a16="http://schemas.microsoft.com/office/drawing/2014/main" id="{3E0E8CE0-C55A-4B9F-B16B-36A0CD2D1982}"/>
                </a:ext>
              </a:extLst>
            </p:cNvPr>
            <p:cNvSpPr/>
            <p:nvPr/>
          </p:nvSpPr>
          <p:spPr>
            <a:xfrm>
              <a:off x="2693455" y="2475120"/>
              <a:ext cx="351692" cy="53266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BD5F63B9-C429-4D44-BA4B-F021A8944F71}"/>
              </a:ext>
            </a:extLst>
          </p:cNvPr>
          <p:cNvGrpSpPr/>
          <p:nvPr/>
        </p:nvGrpSpPr>
        <p:grpSpPr>
          <a:xfrm>
            <a:off x="985165" y="2848249"/>
            <a:ext cx="10000335" cy="348066"/>
            <a:chOff x="985165" y="2465293"/>
            <a:chExt cx="10000335" cy="542488"/>
          </a:xfrm>
        </p:grpSpPr>
        <p:sp>
          <p:nvSpPr>
            <p:cNvPr id="23" name="矩形: 圆角 56">
              <a:extLst>
                <a:ext uri="{FF2B5EF4-FFF2-40B4-BE49-F238E27FC236}">
                  <a16:creationId xmlns:a16="http://schemas.microsoft.com/office/drawing/2014/main" id="{FA51ECDD-2841-4098-B0F3-5421AE4D64ED}"/>
                </a:ext>
              </a:extLst>
            </p:cNvPr>
            <p:cNvSpPr/>
            <p:nvPr/>
          </p:nvSpPr>
          <p:spPr>
            <a:xfrm>
              <a:off x="985165" y="2465293"/>
              <a:ext cx="1715448" cy="53212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Client Management </a:t>
              </a:r>
            </a:p>
          </p:txBody>
        </p:sp>
        <p:sp>
          <p:nvSpPr>
            <p:cNvPr id="24" name="矩形 23">
              <a:extLst>
                <a:ext uri="{FF2B5EF4-FFF2-40B4-BE49-F238E27FC236}">
                  <a16:creationId xmlns:a16="http://schemas.microsoft.com/office/drawing/2014/main" id="{67459E7B-ABE4-4013-A8AE-0DEB9FFF9F7B}"/>
                </a:ext>
              </a:extLst>
            </p:cNvPr>
            <p:cNvSpPr/>
            <p:nvPr/>
          </p:nvSpPr>
          <p:spPr>
            <a:xfrm>
              <a:off x="2913294" y="2537650"/>
              <a:ext cx="8072206" cy="3886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HSBC/Participant bank could check and edit the customer info of anchor buyer and the suppliers.</a:t>
              </a:r>
            </a:p>
          </p:txBody>
        </p:sp>
        <p:sp>
          <p:nvSpPr>
            <p:cNvPr id="25" name="箭头: 右 11">
              <a:extLst>
                <a:ext uri="{FF2B5EF4-FFF2-40B4-BE49-F238E27FC236}">
                  <a16:creationId xmlns:a16="http://schemas.microsoft.com/office/drawing/2014/main" id="{152F6D41-A502-4A5D-AD89-5174C18B468A}"/>
                </a:ext>
              </a:extLst>
            </p:cNvPr>
            <p:cNvSpPr/>
            <p:nvPr/>
          </p:nvSpPr>
          <p:spPr>
            <a:xfrm>
              <a:off x="2693455" y="2475120"/>
              <a:ext cx="351692" cy="53266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1" name="组合 30">
            <a:extLst>
              <a:ext uri="{FF2B5EF4-FFF2-40B4-BE49-F238E27FC236}">
                <a16:creationId xmlns:a16="http://schemas.microsoft.com/office/drawing/2014/main" id="{762699C8-C863-4535-8BFE-9DD6FF1FA6FE}"/>
              </a:ext>
            </a:extLst>
          </p:cNvPr>
          <p:cNvGrpSpPr/>
          <p:nvPr/>
        </p:nvGrpSpPr>
        <p:grpSpPr>
          <a:xfrm>
            <a:off x="985165" y="5269023"/>
            <a:ext cx="10000335" cy="378910"/>
            <a:chOff x="985165" y="1899413"/>
            <a:chExt cx="10000335" cy="439682"/>
          </a:xfrm>
        </p:grpSpPr>
        <p:sp>
          <p:nvSpPr>
            <p:cNvPr id="32" name="矩形: 圆角 80">
              <a:extLst>
                <a:ext uri="{FF2B5EF4-FFF2-40B4-BE49-F238E27FC236}">
                  <a16:creationId xmlns:a16="http://schemas.microsoft.com/office/drawing/2014/main" id="{8F23B155-7A2C-4544-B61E-128DFAD42079}"/>
                </a:ext>
              </a:extLst>
            </p:cNvPr>
            <p:cNvSpPr/>
            <p:nvPr/>
          </p:nvSpPr>
          <p:spPr>
            <a:xfrm>
              <a:off x="985165" y="1906517"/>
              <a:ext cx="1715448" cy="41079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Signing Authorization</a:t>
              </a:r>
            </a:p>
          </p:txBody>
        </p:sp>
        <p:sp>
          <p:nvSpPr>
            <p:cNvPr id="33" name="矩形 32">
              <a:extLst>
                <a:ext uri="{FF2B5EF4-FFF2-40B4-BE49-F238E27FC236}">
                  <a16:creationId xmlns:a16="http://schemas.microsoft.com/office/drawing/2014/main" id="{16601591-3AE4-4DD9-B1A3-383BEDC2AD37}"/>
                </a:ext>
              </a:extLst>
            </p:cNvPr>
            <p:cNvSpPr/>
            <p:nvPr/>
          </p:nvSpPr>
          <p:spPr>
            <a:xfrm>
              <a:off x="2913294" y="1952053"/>
              <a:ext cx="8072206" cy="365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Admin configure the signing access.</a:t>
              </a:r>
            </a:p>
          </p:txBody>
        </p:sp>
        <p:sp>
          <p:nvSpPr>
            <p:cNvPr id="34" name="箭头: 右 11">
              <a:extLst>
                <a:ext uri="{FF2B5EF4-FFF2-40B4-BE49-F238E27FC236}">
                  <a16:creationId xmlns:a16="http://schemas.microsoft.com/office/drawing/2014/main" id="{54E9B05B-E10E-424D-85A7-85F2988DE398}"/>
                </a:ext>
              </a:extLst>
            </p:cNvPr>
            <p:cNvSpPr/>
            <p:nvPr/>
          </p:nvSpPr>
          <p:spPr>
            <a:xfrm>
              <a:off x="2693455" y="1899413"/>
              <a:ext cx="351692" cy="439682"/>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a:extLst>
              <a:ext uri="{FF2B5EF4-FFF2-40B4-BE49-F238E27FC236}">
                <a16:creationId xmlns:a16="http://schemas.microsoft.com/office/drawing/2014/main" id="{DE4C0126-078E-418F-B6B7-23C6FB60EABD}"/>
              </a:ext>
            </a:extLst>
          </p:cNvPr>
          <p:cNvGrpSpPr/>
          <p:nvPr/>
        </p:nvGrpSpPr>
        <p:grpSpPr>
          <a:xfrm>
            <a:off x="978022" y="4784514"/>
            <a:ext cx="10007478" cy="416580"/>
            <a:chOff x="978022" y="1322221"/>
            <a:chExt cx="10007478" cy="535559"/>
          </a:xfrm>
        </p:grpSpPr>
        <p:sp>
          <p:nvSpPr>
            <p:cNvPr id="36" name="矩形: 圆角 57">
              <a:extLst>
                <a:ext uri="{FF2B5EF4-FFF2-40B4-BE49-F238E27FC236}">
                  <a16:creationId xmlns:a16="http://schemas.microsoft.com/office/drawing/2014/main" id="{BD82EDBA-ADF2-47D4-9255-030BD8389820}"/>
                </a:ext>
              </a:extLst>
            </p:cNvPr>
            <p:cNvSpPr/>
            <p:nvPr/>
          </p:nvSpPr>
          <p:spPr>
            <a:xfrm>
              <a:off x="978022" y="1322221"/>
              <a:ext cx="1715448" cy="48713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cs typeface="Calibri" panose="020F0502020204030204" pitchFamily="34" charset="0"/>
                </a:rPr>
                <a:t>E-Contract Signing Subscription</a:t>
              </a:r>
            </a:p>
          </p:txBody>
        </p:sp>
        <p:sp>
          <p:nvSpPr>
            <p:cNvPr id="37" name="矩形 36">
              <a:extLst>
                <a:ext uri="{FF2B5EF4-FFF2-40B4-BE49-F238E27FC236}">
                  <a16:creationId xmlns:a16="http://schemas.microsoft.com/office/drawing/2014/main" id="{B015BC92-BD20-4A70-9789-171E21EAA56A}"/>
                </a:ext>
              </a:extLst>
            </p:cNvPr>
            <p:cNvSpPr/>
            <p:nvPr/>
          </p:nvSpPr>
          <p:spPr>
            <a:xfrm>
              <a:off x="2913294" y="1322222"/>
              <a:ext cx="8072206" cy="496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Anchor buyer or participant bank apply to sign the contract.</a:t>
              </a:r>
            </a:p>
          </p:txBody>
        </p:sp>
        <p:sp>
          <p:nvSpPr>
            <p:cNvPr id="38" name="箭头: 右 11">
              <a:extLst>
                <a:ext uri="{FF2B5EF4-FFF2-40B4-BE49-F238E27FC236}">
                  <a16:creationId xmlns:a16="http://schemas.microsoft.com/office/drawing/2014/main" id="{6AC9F52C-6893-4B1A-9749-EFCC65BA8CE3}"/>
                </a:ext>
              </a:extLst>
            </p:cNvPr>
            <p:cNvSpPr/>
            <p:nvPr/>
          </p:nvSpPr>
          <p:spPr>
            <a:xfrm>
              <a:off x="2693456" y="1363879"/>
              <a:ext cx="355810" cy="49390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45B9767E-F16A-4393-87CF-1CDBB7D531DB}"/>
              </a:ext>
            </a:extLst>
          </p:cNvPr>
          <p:cNvGrpSpPr/>
          <p:nvPr/>
        </p:nvGrpSpPr>
        <p:grpSpPr>
          <a:xfrm>
            <a:off x="985165" y="5738773"/>
            <a:ext cx="10000335" cy="348066"/>
            <a:chOff x="985165" y="2465293"/>
            <a:chExt cx="10000335" cy="542488"/>
          </a:xfrm>
        </p:grpSpPr>
        <p:sp>
          <p:nvSpPr>
            <p:cNvPr id="40" name="矩形: 圆角 56">
              <a:extLst>
                <a:ext uri="{FF2B5EF4-FFF2-40B4-BE49-F238E27FC236}">
                  <a16:creationId xmlns:a16="http://schemas.microsoft.com/office/drawing/2014/main" id="{B788CD15-D2D3-467F-847A-FFC727218231}"/>
                </a:ext>
              </a:extLst>
            </p:cNvPr>
            <p:cNvSpPr/>
            <p:nvPr/>
          </p:nvSpPr>
          <p:spPr>
            <a:xfrm>
              <a:off x="985165" y="2465293"/>
              <a:ext cx="1715448" cy="53212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Invite Enterprise</a:t>
              </a:r>
            </a:p>
          </p:txBody>
        </p:sp>
        <p:sp>
          <p:nvSpPr>
            <p:cNvPr id="41" name="矩形 40">
              <a:extLst>
                <a:ext uri="{FF2B5EF4-FFF2-40B4-BE49-F238E27FC236}">
                  <a16:creationId xmlns:a16="http://schemas.microsoft.com/office/drawing/2014/main" id="{C14D0AB3-A580-478C-8A33-4804FC9D4565}"/>
                </a:ext>
              </a:extLst>
            </p:cNvPr>
            <p:cNvSpPr/>
            <p:nvPr/>
          </p:nvSpPr>
          <p:spPr>
            <a:xfrm>
              <a:off x="2913294" y="2537650"/>
              <a:ext cx="8072206" cy="4484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Configure the enterprise info for invitation in the system.</a:t>
              </a:r>
            </a:p>
          </p:txBody>
        </p:sp>
        <p:sp>
          <p:nvSpPr>
            <p:cNvPr id="42" name="箭头: 右 11">
              <a:extLst>
                <a:ext uri="{FF2B5EF4-FFF2-40B4-BE49-F238E27FC236}">
                  <a16:creationId xmlns:a16="http://schemas.microsoft.com/office/drawing/2014/main" id="{B4745BF6-BE9F-4363-9C34-30475FD4D936}"/>
                </a:ext>
              </a:extLst>
            </p:cNvPr>
            <p:cNvSpPr/>
            <p:nvPr/>
          </p:nvSpPr>
          <p:spPr>
            <a:xfrm>
              <a:off x="2693455" y="2475120"/>
              <a:ext cx="351692" cy="53266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a:extLst>
              <a:ext uri="{FF2B5EF4-FFF2-40B4-BE49-F238E27FC236}">
                <a16:creationId xmlns:a16="http://schemas.microsoft.com/office/drawing/2014/main" id="{FCE457D6-D0E6-4024-B123-576C5B902994}"/>
              </a:ext>
            </a:extLst>
          </p:cNvPr>
          <p:cNvGrpSpPr/>
          <p:nvPr/>
        </p:nvGrpSpPr>
        <p:grpSpPr>
          <a:xfrm>
            <a:off x="982817" y="3781030"/>
            <a:ext cx="10000335" cy="436682"/>
            <a:chOff x="985165" y="1856858"/>
            <a:chExt cx="10000335" cy="506721"/>
          </a:xfrm>
        </p:grpSpPr>
        <p:sp>
          <p:nvSpPr>
            <p:cNvPr id="64" name="矩形: 圆角 80">
              <a:extLst>
                <a:ext uri="{FF2B5EF4-FFF2-40B4-BE49-F238E27FC236}">
                  <a16:creationId xmlns:a16="http://schemas.microsoft.com/office/drawing/2014/main" id="{C21EB9A5-0AEC-4DFC-AE3F-321210000852}"/>
                </a:ext>
              </a:extLst>
            </p:cNvPr>
            <p:cNvSpPr/>
            <p:nvPr/>
          </p:nvSpPr>
          <p:spPr>
            <a:xfrm>
              <a:off x="985165" y="1856858"/>
              <a:ext cx="1715448" cy="50672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Establish a facility line</a:t>
              </a:r>
            </a:p>
          </p:txBody>
        </p:sp>
        <p:sp>
          <p:nvSpPr>
            <p:cNvPr id="65" name="矩形 64">
              <a:extLst>
                <a:ext uri="{FF2B5EF4-FFF2-40B4-BE49-F238E27FC236}">
                  <a16:creationId xmlns:a16="http://schemas.microsoft.com/office/drawing/2014/main" id="{B65646D8-0276-49E0-9647-89B5AC0CC320}"/>
                </a:ext>
              </a:extLst>
            </p:cNvPr>
            <p:cNvSpPr/>
            <p:nvPr/>
          </p:nvSpPr>
          <p:spPr>
            <a:xfrm>
              <a:off x="2913294" y="1861555"/>
              <a:ext cx="8072206" cy="502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Funder</a:t>
              </a:r>
              <a:r>
                <a:rPr lang="zh-CN" altLang="en-US" sz="1400" dirty="0">
                  <a:solidFill>
                    <a:schemeClr val="tx1"/>
                  </a:solidFill>
                </a:rPr>
                <a:t> </a:t>
              </a:r>
              <a:r>
                <a:rPr lang="en-US" altLang="zh-CN" sz="1400" dirty="0">
                  <a:solidFill>
                    <a:schemeClr val="tx1"/>
                  </a:solidFill>
                </a:rPr>
                <a:t>will</a:t>
              </a:r>
              <a:r>
                <a:rPr lang="zh-CN" altLang="en-US" sz="1400" dirty="0">
                  <a:solidFill>
                    <a:schemeClr val="tx1"/>
                  </a:solidFill>
                </a:rPr>
                <a:t> </a:t>
              </a:r>
              <a:r>
                <a:rPr lang="en-US" altLang="zh-CN" sz="1400" dirty="0">
                  <a:solidFill>
                    <a:schemeClr val="tx1"/>
                  </a:solidFill>
                </a:rPr>
                <a:t>configure the total facility line for anchor buyer and will assign the shared or non-shared facility line for the suppliers.</a:t>
              </a:r>
            </a:p>
          </p:txBody>
        </p:sp>
        <p:sp>
          <p:nvSpPr>
            <p:cNvPr id="66" name="箭头: 右 11">
              <a:extLst>
                <a:ext uri="{FF2B5EF4-FFF2-40B4-BE49-F238E27FC236}">
                  <a16:creationId xmlns:a16="http://schemas.microsoft.com/office/drawing/2014/main" id="{75F8A959-CA54-4082-8DF1-961E0FA188FF}"/>
                </a:ext>
              </a:extLst>
            </p:cNvPr>
            <p:cNvSpPr/>
            <p:nvPr/>
          </p:nvSpPr>
          <p:spPr>
            <a:xfrm>
              <a:off x="2693455" y="1899413"/>
              <a:ext cx="351692" cy="439682"/>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a:extLst>
              <a:ext uri="{FF2B5EF4-FFF2-40B4-BE49-F238E27FC236}">
                <a16:creationId xmlns:a16="http://schemas.microsoft.com/office/drawing/2014/main" id="{111E9C95-8B60-4595-BDCF-CF126EF571DF}"/>
              </a:ext>
            </a:extLst>
          </p:cNvPr>
          <p:cNvGrpSpPr/>
          <p:nvPr/>
        </p:nvGrpSpPr>
        <p:grpSpPr>
          <a:xfrm>
            <a:off x="975674" y="3305063"/>
            <a:ext cx="10007478" cy="416580"/>
            <a:chOff x="978022" y="1322221"/>
            <a:chExt cx="10007478" cy="535559"/>
          </a:xfrm>
        </p:grpSpPr>
        <p:sp>
          <p:nvSpPr>
            <p:cNvPr id="68" name="矩形: 圆角 57">
              <a:extLst>
                <a:ext uri="{FF2B5EF4-FFF2-40B4-BE49-F238E27FC236}">
                  <a16:creationId xmlns:a16="http://schemas.microsoft.com/office/drawing/2014/main" id="{E141B35A-16DC-449D-A532-78F73062CDF4}"/>
                </a:ext>
              </a:extLst>
            </p:cNvPr>
            <p:cNvSpPr/>
            <p:nvPr/>
          </p:nvSpPr>
          <p:spPr>
            <a:xfrm>
              <a:off x="978022" y="1322221"/>
              <a:ext cx="1715448" cy="48713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Establish Asset-Fund Relationship</a:t>
              </a:r>
            </a:p>
          </p:txBody>
        </p:sp>
        <p:sp>
          <p:nvSpPr>
            <p:cNvPr id="69" name="矩形 68">
              <a:extLst>
                <a:ext uri="{FF2B5EF4-FFF2-40B4-BE49-F238E27FC236}">
                  <a16:creationId xmlns:a16="http://schemas.microsoft.com/office/drawing/2014/main" id="{26178016-5332-4CE5-94A6-60321C8AAAC5}"/>
                </a:ext>
              </a:extLst>
            </p:cNvPr>
            <p:cNvSpPr/>
            <p:nvPr/>
          </p:nvSpPr>
          <p:spPr>
            <a:xfrm>
              <a:off x="2913294" y="1322222"/>
              <a:ext cx="8072206" cy="496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rgbClr val="C00000"/>
                  </a:solidFill>
                </a:rPr>
                <a:t>Multiple</a:t>
              </a:r>
              <a:r>
                <a:rPr lang="zh-CN" altLang="en-US" sz="1400" dirty="0">
                  <a:solidFill>
                    <a:srgbClr val="C00000"/>
                  </a:solidFill>
                </a:rPr>
                <a:t> </a:t>
              </a:r>
              <a:r>
                <a:rPr lang="en-US" altLang="zh-CN" sz="1400" dirty="0">
                  <a:solidFill>
                    <a:srgbClr val="C00000"/>
                  </a:solidFill>
                </a:rPr>
                <a:t>anchor buyers could be associated for high quality assets.</a:t>
              </a:r>
            </a:p>
          </p:txBody>
        </p:sp>
        <p:sp>
          <p:nvSpPr>
            <p:cNvPr id="70" name="箭头: 右 11">
              <a:extLst>
                <a:ext uri="{FF2B5EF4-FFF2-40B4-BE49-F238E27FC236}">
                  <a16:creationId xmlns:a16="http://schemas.microsoft.com/office/drawing/2014/main" id="{EF710F4E-4731-48A1-B76C-9DF81F3A4715}"/>
                </a:ext>
              </a:extLst>
            </p:cNvPr>
            <p:cNvSpPr/>
            <p:nvPr/>
          </p:nvSpPr>
          <p:spPr>
            <a:xfrm>
              <a:off x="2693456" y="1363879"/>
              <a:ext cx="355810" cy="49390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B87635B3-EE51-472E-9084-FCBA00D4EFDB}"/>
              </a:ext>
            </a:extLst>
          </p:cNvPr>
          <p:cNvGrpSpPr/>
          <p:nvPr/>
        </p:nvGrpSpPr>
        <p:grpSpPr>
          <a:xfrm>
            <a:off x="980469" y="4293668"/>
            <a:ext cx="10000335" cy="378910"/>
            <a:chOff x="985165" y="1899413"/>
            <a:chExt cx="10000335" cy="439682"/>
          </a:xfrm>
        </p:grpSpPr>
        <p:sp>
          <p:nvSpPr>
            <p:cNvPr id="72" name="矩形: 圆角 80">
              <a:extLst>
                <a:ext uri="{FF2B5EF4-FFF2-40B4-BE49-F238E27FC236}">
                  <a16:creationId xmlns:a16="http://schemas.microsoft.com/office/drawing/2014/main" id="{53F2DC45-841D-49BE-B005-5A2F4BD8617D}"/>
                </a:ext>
              </a:extLst>
            </p:cNvPr>
            <p:cNvSpPr/>
            <p:nvPr/>
          </p:nvSpPr>
          <p:spPr>
            <a:xfrm>
              <a:off x="985165" y="1906517"/>
              <a:ext cx="1715448" cy="41079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Setup Finance Parameters </a:t>
              </a:r>
            </a:p>
          </p:txBody>
        </p:sp>
        <p:sp>
          <p:nvSpPr>
            <p:cNvPr id="73" name="矩形 72">
              <a:extLst>
                <a:ext uri="{FF2B5EF4-FFF2-40B4-BE49-F238E27FC236}">
                  <a16:creationId xmlns:a16="http://schemas.microsoft.com/office/drawing/2014/main" id="{2B51FEA5-8CC8-4B04-AA84-E3E0E41F4A2E}"/>
                </a:ext>
              </a:extLst>
            </p:cNvPr>
            <p:cNvSpPr/>
            <p:nvPr/>
          </p:nvSpPr>
          <p:spPr>
            <a:xfrm>
              <a:off x="2913294" y="1952053"/>
              <a:ext cx="8072206" cy="3652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Anchor</a:t>
              </a:r>
              <a:r>
                <a:rPr lang="zh-CN" altLang="en-US" sz="1400" dirty="0">
                  <a:solidFill>
                    <a:schemeClr val="tx1"/>
                  </a:solidFill>
                </a:rPr>
                <a:t> </a:t>
              </a:r>
              <a:r>
                <a:rPr lang="en-US" altLang="zh-CN" sz="1400" dirty="0">
                  <a:solidFill>
                    <a:schemeClr val="tx1"/>
                  </a:solidFill>
                </a:rPr>
                <a:t>buyer</a:t>
              </a:r>
              <a:r>
                <a:rPr lang="zh-CN" altLang="en-US" sz="1400" dirty="0">
                  <a:solidFill>
                    <a:schemeClr val="tx1"/>
                  </a:solidFill>
                </a:rPr>
                <a:t> </a:t>
              </a:r>
              <a:r>
                <a:rPr lang="en-US" altLang="zh-CN" sz="1400" dirty="0">
                  <a:solidFill>
                    <a:schemeClr val="tx1"/>
                  </a:solidFill>
                </a:rPr>
                <a:t>and</a:t>
              </a:r>
              <a:r>
                <a:rPr lang="zh-CN" altLang="en-US" sz="1400" dirty="0">
                  <a:solidFill>
                    <a:schemeClr val="tx1"/>
                  </a:solidFill>
                </a:rPr>
                <a:t> </a:t>
              </a:r>
              <a:r>
                <a:rPr lang="en-US" altLang="zh-CN" sz="1400" dirty="0">
                  <a:solidFill>
                    <a:schemeClr val="tx1"/>
                  </a:solidFill>
                </a:rPr>
                <a:t>funder</a:t>
              </a:r>
              <a:r>
                <a:rPr lang="zh-CN" altLang="en-US" sz="1400" dirty="0">
                  <a:solidFill>
                    <a:schemeClr val="tx1"/>
                  </a:solidFill>
                </a:rPr>
                <a:t> </a:t>
              </a:r>
              <a:r>
                <a:rPr lang="en-US" altLang="zh-CN" sz="1400" dirty="0">
                  <a:solidFill>
                    <a:schemeClr val="tx1"/>
                  </a:solidFill>
                </a:rPr>
                <a:t>could</a:t>
              </a:r>
              <a:r>
                <a:rPr lang="zh-CN" altLang="en-US" sz="1400" dirty="0">
                  <a:solidFill>
                    <a:schemeClr val="tx1"/>
                  </a:solidFill>
                </a:rPr>
                <a:t> </a:t>
              </a:r>
              <a:r>
                <a:rPr lang="en-US" altLang="zh-CN" sz="1400" dirty="0">
                  <a:solidFill>
                    <a:schemeClr val="tx1"/>
                  </a:solidFill>
                </a:rPr>
                <a:t>configure</a:t>
              </a:r>
              <a:r>
                <a:rPr lang="zh-CN" altLang="en-US" sz="1400" dirty="0">
                  <a:solidFill>
                    <a:schemeClr val="tx1"/>
                  </a:solidFill>
                </a:rPr>
                <a:t> </a:t>
              </a:r>
              <a:r>
                <a:rPr lang="en-US" altLang="zh-CN" sz="1400" dirty="0">
                  <a:solidFill>
                    <a:schemeClr val="tx1"/>
                  </a:solidFill>
                </a:rPr>
                <a:t>the</a:t>
              </a:r>
              <a:r>
                <a:rPr lang="zh-CN" altLang="en-US" sz="1400" dirty="0">
                  <a:solidFill>
                    <a:schemeClr val="tx1"/>
                  </a:solidFill>
                </a:rPr>
                <a:t> </a:t>
              </a:r>
              <a:r>
                <a:rPr lang="en-US" altLang="zh-CN" sz="1400" dirty="0">
                  <a:solidFill>
                    <a:schemeClr val="tx1"/>
                  </a:solidFill>
                </a:rPr>
                <a:t>finance</a:t>
              </a:r>
              <a:r>
                <a:rPr lang="zh-CN" altLang="en-US" sz="1400" dirty="0">
                  <a:solidFill>
                    <a:schemeClr val="tx1"/>
                  </a:solidFill>
                </a:rPr>
                <a:t> </a:t>
              </a:r>
              <a:r>
                <a:rPr lang="en-US" altLang="zh-CN" sz="1400" dirty="0">
                  <a:solidFill>
                    <a:schemeClr val="tx1"/>
                  </a:solidFill>
                </a:rPr>
                <a:t>parameters.</a:t>
              </a:r>
            </a:p>
          </p:txBody>
        </p:sp>
        <p:sp>
          <p:nvSpPr>
            <p:cNvPr id="74" name="箭头: 右 11">
              <a:extLst>
                <a:ext uri="{FF2B5EF4-FFF2-40B4-BE49-F238E27FC236}">
                  <a16:creationId xmlns:a16="http://schemas.microsoft.com/office/drawing/2014/main" id="{FD518CE3-8F40-4E5E-9CA2-97E28EE2483A}"/>
                </a:ext>
              </a:extLst>
            </p:cNvPr>
            <p:cNvSpPr/>
            <p:nvPr/>
          </p:nvSpPr>
          <p:spPr>
            <a:xfrm>
              <a:off x="2693455" y="1899413"/>
              <a:ext cx="351692" cy="439682"/>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00098D59-C8D8-444C-949D-6B8F336B4B93}"/>
              </a:ext>
            </a:extLst>
          </p:cNvPr>
          <p:cNvGrpSpPr/>
          <p:nvPr/>
        </p:nvGrpSpPr>
        <p:grpSpPr>
          <a:xfrm>
            <a:off x="985738" y="6184098"/>
            <a:ext cx="10000335" cy="348066"/>
            <a:chOff x="985165" y="2465293"/>
            <a:chExt cx="10000335" cy="542488"/>
          </a:xfrm>
        </p:grpSpPr>
        <p:sp>
          <p:nvSpPr>
            <p:cNvPr id="76" name="矩形: 圆角 56">
              <a:extLst>
                <a:ext uri="{FF2B5EF4-FFF2-40B4-BE49-F238E27FC236}">
                  <a16:creationId xmlns:a16="http://schemas.microsoft.com/office/drawing/2014/main" id="{DE0B8D5F-7B95-4E37-B99C-6A5F1CEC7AC9}"/>
                </a:ext>
              </a:extLst>
            </p:cNvPr>
            <p:cNvSpPr/>
            <p:nvPr/>
          </p:nvSpPr>
          <p:spPr>
            <a:xfrm>
              <a:off x="985165" y="2465293"/>
              <a:ext cx="1715448" cy="53212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Assign System Menu</a:t>
              </a:r>
            </a:p>
          </p:txBody>
        </p:sp>
        <p:sp>
          <p:nvSpPr>
            <p:cNvPr id="77" name="矩形 76">
              <a:extLst>
                <a:ext uri="{FF2B5EF4-FFF2-40B4-BE49-F238E27FC236}">
                  <a16:creationId xmlns:a16="http://schemas.microsoft.com/office/drawing/2014/main" id="{5A4E29C3-B0F7-4FB7-9502-5D7601DD0498}"/>
                </a:ext>
              </a:extLst>
            </p:cNvPr>
            <p:cNvSpPr/>
            <p:nvPr/>
          </p:nvSpPr>
          <p:spPr>
            <a:xfrm>
              <a:off x="2913294" y="2537650"/>
              <a:ext cx="8072206" cy="4484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Admin</a:t>
              </a:r>
              <a:r>
                <a:rPr lang="zh-CN" altLang="en-US" sz="1400" dirty="0">
                  <a:solidFill>
                    <a:schemeClr val="tx1"/>
                  </a:solidFill>
                </a:rPr>
                <a:t> </a:t>
              </a:r>
              <a:r>
                <a:rPr lang="en-US" altLang="zh-CN" sz="1400" dirty="0">
                  <a:solidFill>
                    <a:schemeClr val="tx1"/>
                  </a:solidFill>
                </a:rPr>
                <a:t>could</a:t>
              </a:r>
              <a:r>
                <a:rPr lang="zh-CN" altLang="en-US" sz="1400" dirty="0">
                  <a:solidFill>
                    <a:schemeClr val="tx1"/>
                  </a:solidFill>
                </a:rPr>
                <a:t> </a:t>
              </a:r>
              <a:r>
                <a:rPr lang="en-US" altLang="zh-CN" sz="1400" dirty="0">
                  <a:solidFill>
                    <a:schemeClr val="tx1"/>
                  </a:solidFill>
                </a:rPr>
                <a:t>assign</a:t>
              </a:r>
              <a:r>
                <a:rPr lang="zh-CN" altLang="en-US" sz="1400" dirty="0">
                  <a:solidFill>
                    <a:schemeClr val="tx1"/>
                  </a:solidFill>
                </a:rPr>
                <a:t> </a:t>
              </a:r>
              <a:r>
                <a:rPr lang="en-US" altLang="zh-CN" sz="1400" dirty="0">
                  <a:solidFill>
                    <a:schemeClr val="tx1"/>
                  </a:solidFill>
                </a:rPr>
                <a:t>the system menu for anchor buyer, funder and supplier.</a:t>
              </a:r>
            </a:p>
          </p:txBody>
        </p:sp>
        <p:sp>
          <p:nvSpPr>
            <p:cNvPr id="78" name="箭头: 右 11">
              <a:extLst>
                <a:ext uri="{FF2B5EF4-FFF2-40B4-BE49-F238E27FC236}">
                  <a16:creationId xmlns:a16="http://schemas.microsoft.com/office/drawing/2014/main" id="{A5B9B69A-ECB4-4342-96D6-CB7D8564525A}"/>
                </a:ext>
              </a:extLst>
            </p:cNvPr>
            <p:cNvSpPr/>
            <p:nvPr/>
          </p:nvSpPr>
          <p:spPr>
            <a:xfrm>
              <a:off x="2693455" y="2475120"/>
              <a:ext cx="351692" cy="53266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2844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22341BDA-4C6C-4774-87C5-09F45891F5B4}"/>
              </a:ext>
            </a:extLst>
          </p:cNvPr>
          <p:cNvSpPr/>
          <p:nvPr/>
        </p:nvSpPr>
        <p:spPr>
          <a:xfrm>
            <a:off x="654998" y="1111349"/>
            <a:ext cx="10485822" cy="50362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b="1" dirty="0">
                <a:solidFill>
                  <a:schemeClr val="tx1"/>
                </a:solidFill>
              </a:rPr>
              <a:t>MVP should cover all the domestic business. That means all the trade will be happened in China. There will be no any abroad anchor buyers or suppliers. The currency should only be CNY.</a:t>
            </a:r>
          </a:p>
        </p:txBody>
      </p:sp>
      <p:sp>
        <p:nvSpPr>
          <p:cNvPr id="3" name="文本框 2"/>
          <p:cNvSpPr txBox="1"/>
          <p:nvPr/>
        </p:nvSpPr>
        <p:spPr>
          <a:xfrm>
            <a:off x="283596" y="292730"/>
            <a:ext cx="6523604" cy="400110"/>
          </a:xfrm>
          <a:prstGeom prst="rect">
            <a:avLst/>
          </a:prstGeom>
          <a:noFill/>
        </p:spPr>
        <p:txBody>
          <a:bodyPr wrap="square" rtlCol="0">
            <a:spAutoFit/>
          </a:bodyPr>
          <a:lstStyle/>
          <a:p>
            <a:r>
              <a:rPr lang="en-US" sz="2000" b="1" dirty="0"/>
              <a:t>MVP Core F</a:t>
            </a:r>
            <a:r>
              <a:rPr lang="en-US" altLang="zh-CN" sz="2000" b="1" dirty="0"/>
              <a:t>unctions Description</a:t>
            </a:r>
            <a:endParaRPr lang="en-AU" altLang="zh-CN" sz="2000" b="1" dirty="0"/>
          </a:p>
        </p:txBody>
      </p:sp>
      <p:sp>
        <p:nvSpPr>
          <p:cNvPr id="4" name="矩形 3">
            <a:extLst>
              <a:ext uri="{FF2B5EF4-FFF2-40B4-BE49-F238E27FC236}">
                <a16:creationId xmlns:a16="http://schemas.microsoft.com/office/drawing/2014/main" id="{4326C64A-3426-42F9-A4A8-F2ACE829857C}"/>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ooter Placeholder 7">
            <a:extLst>
              <a:ext uri="{FF2B5EF4-FFF2-40B4-BE49-F238E27FC236}">
                <a16:creationId xmlns:a16="http://schemas.microsoft.com/office/drawing/2014/main" id="{847B8831-3D14-44C1-8D35-9008AE40ACD6}"/>
              </a:ext>
            </a:extLst>
          </p:cNvPr>
          <p:cNvSpPr txBox="1">
            <a:spLocks/>
          </p:cNvSpPr>
          <p:nvPr/>
        </p:nvSpPr>
        <p:spPr>
          <a:xfrm>
            <a:off x="11112684" y="6453901"/>
            <a:ext cx="902663" cy="18697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INTERNAL</a:t>
            </a:r>
          </a:p>
        </p:txBody>
      </p:sp>
      <p:grpSp>
        <p:nvGrpSpPr>
          <p:cNvPr id="2" name="组合 1">
            <a:extLst>
              <a:ext uri="{FF2B5EF4-FFF2-40B4-BE49-F238E27FC236}">
                <a16:creationId xmlns:a16="http://schemas.microsoft.com/office/drawing/2014/main" id="{FC3521FC-B28F-4FE4-8E44-FBBC4A364719}"/>
              </a:ext>
            </a:extLst>
          </p:cNvPr>
          <p:cNvGrpSpPr/>
          <p:nvPr/>
        </p:nvGrpSpPr>
        <p:grpSpPr>
          <a:xfrm>
            <a:off x="985165" y="2597369"/>
            <a:ext cx="10000335" cy="834430"/>
            <a:chOff x="985165" y="2985993"/>
            <a:chExt cx="10000335" cy="834430"/>
          </a:xfrm>
        </p:grpSpPr>
        <p:sp>
          <p:nvSpPr>
            <p:cNvPr id="28" name="矩形: 圆角 82">
              <a:extLst>
                <a:ext uri="{FF2B5EF4-FFF2-40B4-BE49-F238E27FC236}">
                  <a16:creationId xmlns:a16="http://schemas.microsoft.com/office/drawing/2014/main" id="{7CE02E6D-3298-4850-876E-BCF13358C658}"/>
                </a:ext>
              </a:extLst>
            </p:cNvPr>
            <p:cNvSpPr/>
            <p:nvPr/>
          </p:nvSpPr>
          <p:spPr>
            <a:xfrm>
              <a:off x="985165" y="2985993"/>
              <a:ext cx="1715448" cy="83443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Calibri" panose="020F0502020204030204" pitchFamily="34" charset="0"/>
                  <a:cs typeface="Calibri" panose="020F0502020204030204" pitchFamily="34" charset="0"/>
                </a:rPr>
                <a:t>Channel Integration </a:t>
              </a:r>
              <a:r>
                <a:rPr lang="zh-CN" altLang="en-US" sz="1200" b="1" dirty="0">
                  <a:solidFill>
                    <a:schemeClr val="bg1"/>
                  </a:solidFill>
                  <a:latin typeface="Calibri" panose="020F0502020204030204" pitchFamily="34" charset="0"/>
                  <a:cs typeface="Calibri" panose="020F0502020204030204" pitchFamily="34" charset="0"/>
                </a:rPr>
                <a:t>（</a:t>
              </a:r>
              <a:r>
                <a:rPr lang="en-US" altLang="zh-CN" sz="1200" b="1" dirty="0" err="1">
                  <a:solidFill>
                    <a:schemeClr val="bg1"/>
                  </a:solidFill>
                  <a:latin typeface="Calibri" panose="020F0502020204030204" pitchFamily="34" charset="0"/>
                  <a:cs typeface="Calibri" panose="020F0502020204030204" pitchFamily="34" charset="0"/>
                </a:rPr>
                <a:t>HSBCnet</a:t>
              </a:r>
              <a:r>
                <a:rPr lang="zh-CN" altLang="en-US" sz="1200" b="1" dirty="0">
                  <a:solidFill>
                    <a:schemeClr val="bg1"/>
                  </a:solidFill>
                  <a:latin typeface="Calibri" panose="020F0502020204030204" pitchFamily="34" charset="0"/>
                  <a:cs typeface="Calibri" panose="020F0502020204030204" pitchFamily="34" charset="0"/>
                </a:rPr>
                <a:t>）</a:t>
              </a:r>
              <a:endParaRPr lang="en-AU" sz="1200" b="1" dirty="0">
                <a:solidFill>
                  <a:schemeClr val="bg1"/>
                </a:solidFill>
                <a:latin typeface="Calibri" panose="020F0502020204030204" pitchFamily="34" charset="0"/>
                <a:cs typeface="Calibri" panose="020F0502020204030204" pitchFamily="34" charset="0"/>
              </a:endParaRPr>
            </a:p>
          </p:txBody>
        </p:sp>
        <p:sp>
          <p:nvSpPr>
            <p:cNvPr id="29" name="矩形 28">
              <a:extLst>
                <a:ext uri="{FF2B5EF4-FFF2-40B4-BE49-F238E27FC236}">
                  <a16:creationId xmlns:a16="http://schemas.microsoft.com/office/drawing/2014/main" id="{34B14E31-63D8-4F93-83E1-0D18C39BD626}"/>
                </a:ext>
              </a:extLst>
            </p:cNvPr>
            <p:cNvSpPr/>
            <p:nvPr/>
          </p:nvSpPr>
          <p:spPr>
            <a:xfrm>
              <a:off x="2913294" y="2985993"/>
              <a:ext cx="8072206" cy="8344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All the customers should use </a:t>
              </a:r>
              <a:r>
                <a:rPr lang="en-US" altLang="zh-CN" sz="1400" dirty="0" err="1">
                  <a:solidFill>
                    <a:schemeClr val="tx1"/>
                  </a:solidFill>
                </a:rPr>
                <a:t>HSBCnet</a:t>
              </a:r>
              <a:r>
                <a:rPr lang="en-US" altLang="zh-CN" sz="1400" dirty="0">
                  <a:solidFill>
                    <a:schemeClr val="tx1"/>
                  </a:solidFill>
                </a:rPr>
                <a:t> as the logon page.</a:t>
              </a:r>
            </a:p>
            <a:p>
              <a:pPr marL="252000" indent="-180000">
                <a:buFont typeface="Wingdings" panose="05000000000000000000" pitchFamily="2" charset="2"/>
                <a:buChar char="l"/>
              </a:pPr>
              <a:r>
                <a:rPr lang="en-US" altLang="zh-CN" sz="1400" dirty="0" err="1">
                  <a:solidFill>
                    <a:schemeClr val="tx1"/>
                  </a:solidFill>
                </a:rPr>
                <a:t>HSBCnet</a:t>
              </a:r>
              <a:r>
                <a:rPr lang="en-US" altLang="zh-CN" sz="1400" dirty="0">
                  <a:solidFill>
                    <a:schemeClr val="tx1"/>
                  </a:solidFill>
                </a:rPr>
                <a:t> will verify the logon authentication for users, whether they can logon multiple tiers supply chain finance. </a:t>
              </a:r>
            </a:p>
            <a:p>
              <a:pPr marL="252000" indent="-180000">
                <a:buFont typeface="Wingdings" panose="05000000000000000000" pitchFamily="2" charset="2"/>
                <a:buChar char="l"/>
              </a:pPr>
              <a:r>
                <a:rPr lang="en-US" altLang="zh-CN" sz="1400" dirty="0">
                  <a:solidFill>
                    <a:schemeClr val="tx1"/>
                  </a:solidFill>
                </a:rPr>
                <a:t>Once the verification passed, users could logon multiple tiers supply chain finance successfully. </a:t>
              </a:r>
              <a:endParaRPr lang="zh-CN" altLang="en-US" sz="1400" dirty="0">
                <a:solidFill>
                  <a:schemeClr val="tx1"/>
                </a:solidFill>
              </a:endParaRPr>
            </a:p>
          </p:txBody>
        </p:sp>
        <p:sp>
          <p:nvSpPr>
            <p:cNvPr id="30" name="箭头: 右 11">
              <a:extLst>
                <a:ext uri="{FF2B5EF4-FFF2-40B4-BE49-F238E27FC236}">
                  <a16:creationId xmlns:a16="http://schemas.microsoft.com/office/drawing/2014/main" id="{B24FDA39-B042-4AD3-A857-AC4BAB7F9928}"/>
                </a:ext>
              </a:extLst>
            </p:cNvPr>
            <p:cNvSpPr/>
            <p:nvPr/>
          </p:nvSpPr>
          <p:spPr>
            <a:xfrm>
              <a:off x="2700599" y="3186375"/>
              <a:ext cx="344548" cy="420916"/>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45B9767E-F16A-4393-87CF-1CDBB7D531DB}"/>
              </a:ext>
            </a:extLst>
          </p:cNvPr>
          <p:cNvGrpSpPr/>
          <p:nvPr/>
        </p:nvGrpSpPr>
        <p:grpSpPr>
          <a:xfrm>
            <a:off x="985165" y="1952402"/>
            <a:ext cx="10000335" cy="484255"/>
            <a:chOff x="985165" y="2242664"/>
            <a:chExt cx="10000335" cy="754749"/>
          </a:xfrm>
        </p:grpSpPr>
        <p:sp>
          <p:nvSpPr>
            <p:cNvPr id="40" name="矩形: 圆角 56">
              <a:extLst>
                <a:ext uri="{FF2B5EF4-FFF2-40B4-BE49-F238E27FC236}">
                  <a16:creationId xmlns:a16="http://schemas.microsoft.com/office/drawing/2014/main" id="{B788CD15-D2D3-467F-847A-FFC727218231}"/>
                </a:ext>
              </a:extLst>
            </p:cNvPr>
            <p:cNvSpPr/>
            <p:nvPr/>
          </p:nvSpPr>
          <p:spPr>
            <a:xfrm>
              <a:off x="985165" y="2242664"/>
              <a:ext cx="1715448" cy="7547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200" b="1" dirty="0">
                  <a:solidFill>
                    <a:schemeClr val="bg1"/>
                  </a:solidFill>
                  <a:latin typeface="Calibri" panose="020F0502020204030204" pitchFamily="34" charset="0"/>
                  <a:cs typeface="Calibri" panose="020F0502020204030204" pitchFamily="34" charset="0"/>
                </a:rPr>
                <a:t>Establish Enterprise Relationship</a:t>
              </a:r>
            </a:p>
          </p:txBody>
        </p:sp>
        <p:sp>
          <p:nvSpPr>
            <p:cNvPr id="41" name="矩形 40">
              <a:extLst>
                <a:ext uri="{FF2B5EF4-FFF2-40B4-BE49-F238E27FC236}">
                  <a16:creationId xmlns:a16="http://schemas.microsoft.com/office/drawing/2014/main" id="{C14D0AB3-A580-478C-8A33-4804FC9D4565}"/>
                </a:ext>
              </a:extLst>
            </p:cNvPr>
            <p:cNvSpPr/>
            <p:nvPr/>
          </p:nvSpPr>
          <p:spPr>
            <a:xfrm>
              <a:off x="2913294" y="2242664"/>
              <a:ext cx="8072206" cy="7434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Establish the relationship between the anchor buyer group, anchor buyer subsidiary and funder.</a:t>
              </a:r>
            </a:p>
          </p:txBody>
        </p:sp>
        <p:sp>
          <p:nvSpPr>
            <p:cNvPr id="42" name="箭头: 右 11">
              <a:extLst>
                <a:ext uri="{FF2B5EF4-FFF2-40B4-BE49-F238E27FC236}">
                  <a16:creationId xmlns:a16="http://schemas.microsoft.com/office/drawing/2014/main" id="{B4745BF6-BE9F-4363-9C34-30475FD4D936}"/>
                </a:ext>
              </a:extLst>
            </p:cNvPr>
            <p:cNvSpPr/>
            <p:nvPr/>
          </p:nvSpPr>
          <p:spPr>
            <a:xfrm>
              <a:off x="2693455" y="2400892"/>
              <a:ext cx="351692" cy="532661"/>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92DB8F2D-3447-4A87-BC26-EE7D7B75F8A4}"/>
              </a:ext>
            </a:extLst>
          </p:cNvPr>
          <p:cNvGrpSpPr/>
          <p:nvPr/>
        </p:nvGrpSpPr>
        <p:grpSpPr>
          <a:xfrm>
            <a:off x="985165" y="4287326"/>
            <a:ext cx="10000335" cy="607323"/>
            <a:chOff x="985165" y="3213099"/>
            <a:chExt cx="10000335" cy="607323"/>
          </a:xfrm>
        </p:grpSpPr>
        <p:sp>
          <p:nvSpPr>
            <p:cNvPr id="44" name="矩形: 圆角 82">
              <a:extLst>
                <a:ext uri="{FF2B5EF4-FFF2-40B4-BE49-F238E27FC236}">
                  <a16:creationId xmlns:a16="http://schemas.microsoft.com/office/drawing/2014/main" id="{052CAA89-081F-4752-A214-AD4FC47F48B0}"/>
                </a:ext>
              </a:extLst>
            </p:cNvPr>
            <p:cNvSpPr/>
            <p:nvPr/>
          </p:nvSpPr>
          <p:spPr>
            <a:xfrm>
              <a:off x="985165" y="3213099"/>
              <a:ext cx="1715448" cy="607323"/>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Calibri" panose="020F0502020204030204" pitchFamily="34" charset="0"/>
                  <a:cs typeface="Calibri" panose="020F0502020204030204" pitchFamily="34" charset="0"/>
                </a:rPr>
                <a:t>Document Management (integrated with CDG)</a:t>
              </a:r>
            </a:p>
          </p:txBody>
        </p:sp>
        <p:sp>
          <p:nvSpPr>
            <p:cNvPr id="45" name="矩形 44">
              <a:extLst>
                <a:ext uri="{FF2B5EF4-FFF2-40B4-BE49-F238E27FC236}">
                  <a16:creationId xmlns:a16="http://schemas.microsoft.com/office/drawing/2014/main" id="{AFE8D40F-E21B-4BD8-9873-38C81EC4A876}"/>
                </a:ext>
              </a:extLst>
            </p:cNvPr>
            <p:cNvSpPr/>
            <p:nvPr/>
          </p:nvSpPr>
          <p:spPr>
            <a:xfrm>
              <a:off x="2913294" y="3213099"/>
              <a:ext cx="8072206" cy="6073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During the whole business process, some customer supporting document will be uploaded such as KYC materials, E-contract and other documents. </a:t>
              </a:r>
              <a:br>
                <a:rPr lang="en-US" altLang="zh-CN" sz="1400" dirty="0">
                  <a:solidFill>
                    <a:schemeClr val="tx1"/>
                  </a:solidFill>
                </a:rPr>
              </a:br>
              <a:r>
                <a:rPr lang="en-US" altLang="zh-CN" sz="1400" dirty="0">
                  <a:solidFill>
                    <a:schemeClr val="tx1"/>
                  </a:solidFill>
                </a:rPr>
                <a:t>(CDG is the document gateway for HSBC)</a:t>
              </a:r>
            </a:p>
          </p:txBody>
        </p:sp>
        <p:sp>
          <p:nvSpPr>
            <p:cNvPr id="46" name="箭头: 右 11">
              <a:extLst>
                <a:ext uri="{FF2B5EF4-FFF2-40B4-BE49-F238E27FC236}">
                  <a16:creationId xmlns:a16="http://schemas.microsoft.com/office/drawing/2014/main" id="{8C5B91BC-1729-4814-B4FB-A90C667B3D23}"/>
                </a:ext>
              </a:extLst>
            </p:cNvPr>
            <p:cNvSpPr/>
            <p:nvPr/>
          </p:nvSpPr>
          <p:spPr>
            <a:xfrm>
              <a:off x="2700599" y="3319235"/>
              <a:ext cx="344548" cy="420916"/>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a:extLst>
              <a:ext uri="{FF2B5EF4-FFF2-40B4-BE49-F238E27FC236}">
                <a16:creationId xmlns:a16="http://schemas.microsoft.com/office/drawing/2014/main" id="{F51FAFE9-291D-4D2E-AF68-AF0C204C8AB3}"/>
              </a:ext>
            </a:extLst>
          </p:cNvPr>
          <p:cNvGrpSpPr/>
          <p:nvPr/>
        </p:nvGrpSpPr>
        <p:grpSpPr>
          <a:xfrm>
            <a:off x="985165" y="3640997"/>
            <a:ext cx="10000335" cy="473430"/>
            <a:chOff x="985165" y="3283439"/>
            <a:chExt cx="10000335" cy="473430"/>
          </a:xfrm>
        </p:grpSpPr>
        <p:sp>
          <p:nvSpPr>
            <p:cNvPr id="48" name="矩形: 圆角 82">
              <a:extLst>
                <a:ext uri="{FF2B5EF4-FFF2-40B4-BE49-F238E27FC236}">
                  <a16:creationId xmlns:a16="http://schemas.microsoft.com/office/drawing/2014/main" id="{75447E24-2F29-4976-86BB-279503603A2E}"/>
                </a:ext>
              </a:extLst>
            </p:cNvPr>
            <p:cNvSpPr/>
            <p:nvPr/>
          </p:nvSpPr>
          <p:spPr>
            <a:xfrm>
              <a:off x="985165" y="3283439"/>
              <a:ext cx="1715448" cy="47343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Calibri" panose="020F0502020204030204" pitchFamily="34" charset="0"/>
                  <a:cs typeface="Calibri" panose="020F0502020204030204" pitchFamily="34" charset="0"/>
                </a:rPr>
                <a:t>Integration TT/HUB/HIE</a:t>
              </a:r>
            </a:p>
          </p:txBody>
        </p:sp>
        <p:sp>
          <p:nvSpPr>
            <p:cNvPr id="49" name="矩形 48">
              <a:extLst>
                <a:ext uri="{FF2B5EF4-FFF2-40B4-BE49-F238E27FC236}">
                  <a16:creationId xmlns:a16="http://schemas.microsoft.com/office/drawing/2014/main" id="{B36E84EF-4364-41D0-924A-80DDDC31528C}"/>
                </a:ext>
              </a:extLst>
            </p:cNvPr>
            <p:cNvSpPr/>
            <p:nvPr/>
          </p:nvSpPr>
          <p:spPr>
            <a:xfrm>
              <a:off x="2913294" y="3283439"/>
              <a:ext cx="8072206" cy="4734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buFont typeface="Wingdings" panose="05000000000000000000" pitchFamily="2" charset="2"/>
                <a:buChar char="l"/>
              </a:pPr>
              <a:r>
                <a:rPr lang="en-US" altLang="zh-CN" sz="1400" dirty="0">
                  <a:solidFill>
                    <a:schemeClr val="tx1"/>
                  </a:solidFill>
                </a:rPr>
                <a:t>All the payment process should be active in TT.</a:t>
              </a:r>
            </a:p>
            <a:p>
              <a:pPr marL="252000" indent="-180000">
                <a:buFont typeface="Wingdings" panose="05000000000000000000" pitchFamily="2" charset="2"/>
                <a:buChar char="l"/>
              </a:pPr>
              <a:r>
                <a:rPr lang="en-US" altLang="zh-CN" sz="1400" dirty="0">
                  <a:solidFill>
                    <a:srgbClr val="000000"/>
                  </a:solidFill>
                  <a:latin typeface="等线" panose="02010600030101010101" pitchFamily="2" charset="-122"/>
                </a:rPr>
                <a:t>Multiple tiers supply chain finance will be as a channel to trigger the related business process.</a:t>
              </a:r>
              <a:endParaRPr lang="en-US" altLang="zh-CN" sz="1400" dirty="0">
                <a:solidFill>
                  <a:schemeClr val="tx1"/>
                </a:solidFill>
              </a:endParaRPr>
            </a:p>
          </p:txBody>
        </p:sp>
        <p:sp>
          <p:nvSpPr>
            <p:cNvPr id="50" name="箭头: 右 11">
              <a:extLst>
                <a:ext uri="{FF2B5EF4-FFF2-40B4-BE49-F238E27FC236}">
                  <a16:creationId xmlns:a16="http://schemas.microsoft.com/office/drawing/2014/main" id="{5EA3DBC5-65C5-431F-815E-931D420093D8}"/>
                </a:ext>
              </a:extLst>
            </p:cNvPr>
            <p:cNvSpPr/>
            <p:nvPr/>
          </p:nvSpPr>
          <p:spPr>
            <a:xfrm>
              <a:off x="2700599" y="3319235"/>
              <a:ext cx="344548" cy="420916"/>
            </a:xfrm>
            <a:prstGeom prst="rightArrow">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6583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FF85E2A0-D0E5-413C-B68E-EDAE60105F30}"/>
              </a:ext>
            </a:extLst>
          </p:cNvPr>
          <p:cNvCxnSpPr>
            <a:cxnSpLocks/>
            <a:endCxn id="347" idx="3"/>
          </p:cNvCxnSpPr>
          <p:nvPr/>
        </p:nvCxnSpPr>
        <p:spPr>
          <a:xfrm rot="10800000">
            <a:off x="3557707" y="1356938"/>
            <a:ext cx="7501164" cy="2744091"/>
          </a:xfrm>
          <a:prstGeom prst="bentConnector3">
            <a:avLst>
              <a:gd name="adj1" fmla="val -5916"/>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9" name="Footer Placeholder 1"/>
          <p:cNvSpPr txBox="1"/>
          <p:nvPr/>
        </p:nvSpPr>
        <p:spPr>
          <a:xfrm>
            <a:off x="10002738" y="6721647"/>
            <a:ext cx="2143126" cy="1443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000">
                <a:solidFill>
                  <a:schemeClr val="accent3"/>
                </a:solidFill>
                <a:latin typeface="Univers Next for HSBC Light"/>
                <a:ea typeface="Univers Next for HSBC Light"/>
                <a:cs typeface="Univers Next for HSBC Light"/>
                <a:sym typeface="Univers Next for HSBC Light"/>
              </a:defRPr>
            </a:lvl1pPr>
          </a:lstStyle>
          <a:p>
            <a:r>
              <a:rPr sz="938" dirty="0"/>
              <a:t>INTERNAL</a:t>
            </a:r>
          </a:p>
        </p:txBody>
      </p:sp>
      <p:grpSp>
        <p:nvGrpSpPr>
          <p:cNvPr id="18" name="组合 17">
            <a:extLst>
              <a:ext uri="{FF2B5EF4-FFF2-40B4-BE49-F238E27FC236}">
                <a16:creationId xmlns:a16="http://schemas.microsoft.com/office/drawing/2014/main" id="{577C2359-463D-40B1-A250-9800F84438C7}"/>
              </a:ext>
            </a:extLst>
          </p:cNvPr>
          <p:cNvGrpSpPr/>
          <p:nvPr/>
        </p:nvGrpSpPr>
        <p:grpSpPr>
          <a:xfrm>
            <a:off x="3196482" y="2824465"/>
            <a:ext cx="1656305" cy="539936"/>
            <a:chOff x="3287497" y="2782905"/>
            <a:chExt cx="1766725" cy="575932"/>
          </a:xfrm>
        </p:grpSpPr>
        <p:sp>
          <p:nvSpPr>
            <p:cNvPr id="332" name="圆角矩形"/>
            <p:cNvSpPr/>
            <p:nvPr/>
          </p:nvSpPr>
          <p:spPr>
            <a:xfrm>
              <a:off x="3287497" y="2782905"/>
              <a:ext cx="1766725" cy="575932"/>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333" name="Anchor Buyer"/>
            <p:cNvSpPr txBox="1"/>
            <p:nvPr/>
          </p:nvSpPr>
          <p:spPr>
            <a:xfrm>
              <a:off x="3361332" y="2893865"/>
              <a:ext cx="1619055" cy="3540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lvl1pPr algn="ctr">
                <a:defRPr sz="1700" b="1">
                  <a:solidFill>
                    <a:srgbClr val="FFFFFF"/>
                  </a:solidFill>
                </a:defRPr>
              </a:lvl1pPr>
            </a:lstStyle>
            <a:p>
              <a:r>
                <a:rPr sz="1594" dirty="0"/>
                <a:t>Anchor Buyer</a:t>
              </a:r>
            </a:p>
          </p:txBody>
        </p:sp>
      </p:grpSp>
      <p:grpSp>
        <p:nvGrpSpPr>
          <p:cNvPr id="17" name="组合 16">
            <a:extLst>
              <a:ext uri="{FF2B5EF4-FFF2-40B4-BE49-F238E27FC236}">
                <a16:creationId xmlns:a16="http://schemas.microsoft.com/office/drawing/2014/main" id="{00D232D8-69BC-4225-B12F-6341851F4ED1}"/>
              </a:ext>
            </a:extLst>
          </p:cNvPr>
          <p:cNvGrpSpPr/>
          <p:nvPr/>
        </p:nvGrpSpPr>
        <p:grpSpPr>
          <a:xfrm>
            <a:off x="6180045" y="2816925"/>
            <a:ext cx="1799783" cy="539936"/>
            <a:chOff x="6469965" y="2774863"/>
            <a:chExt cx="1919768" cy="575932"/>
          </a:xfrm>
        </p:grpSpPr>
        <p:sp>
          <p:nvSpPr>
            <p:cNvPr id="335" name="圆角矩形"/>
            <p:cNvSpPr/>
            <p:nvPr/>
          </p:nvSpPr>
          <p:spPr>
            <a:xfrm>
              <a:off x="6469965" y="2774863"/>
              <a:ext cx="1919768" cy="575932"/>
            </a:xfrm>
            <a:prstGeom prst="roundRect">
              <a:avLst>
                <a:gd name="adj" fmla="val 16667"/>
              </a:avLst>
            </a:prstGeom>
            <a:solidFill>
              <a:srgbClr val="595959"/>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336" name="Tier 1 Supplier"/>
            <p:cNvSpPr txBox="1"/>
            <p:nvPr/>
          </p:nvSpPr>
          <p:spPr>
            <a:xfrm>
              <a:off x="6543799" y="2885823"/>
              <a:ext cx="1772100" cy="3540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lvl1pPr algn="ctr">
                <a:defRPr sz="1700" b="1">
                  <a:solidFill>
                    <a:srgbClr val="FFFFFF"/>
                  </a:solidFill>
                </a:defRPr>
              </a:lvl1pPr>
            </a:lstStyle>
            <a:p>
              <a:r>
                <a:rPr sz="1594"/>
                <a:t>Tier 1 Supplier</a:t>
              </a:r>
            </a:p>
          </p:txBody>
        </p:sp>
      </p:grpSp>
      <p:grpSp>
        <p:nvGrpSpPr>
          <p:cNvPr id="16" name="组合 15">
            <a:extLst>
              <a:ext uri="{FF2B5EF4-FFF2-40B4-BE49-F238E27FC236}">
                <a16:creationId xmlns:a16="http://schemas.microsoft.com/office/drawing/2014/main" id="{584B6F97-F81E-4057-90E4-AA1532C9B90C}"/>
              </a:ext>
            </a:extLst>
          </p:cNvPr>
          <p:cNvGrpSpPr/>
          <p:nvPr/>
        </p:nvGrpSpPr>
        <p:grpSpPr>
          <a:xfrm>
            <a:off x="411781" y="2824468"/>
            <a:ext cx="1426311" cy="539938"/>
            <a:chOff x="317150" y="2782905"/>
            <a:chExt cx="1521398" cy="575933"/>
          </a:xfrm>
        </p:grpSpPr>
        <p:sp>
          <p:nvSpPr>
            <p:cNvPr id="338" name="圆角矩形"/>
            <p:cNvSpPr/>
            <p:nvPr/>
          </p:nvSpPr>
          <p:spPr>
            <a:xfrm>
              <a:off x="317150" y="2782905"/>
              <a:ext cx="1521398" cy="575933"/>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339" name="Participant Bank"/>
            <p:cNvSpPr txBox="1"/>
            <p:nvPr/>
          </p:nvSpPr>
          <p:spPr>
            <a:xfrm>
              <a:off x="390984" y="2827729"/>
              <a:ext cx="1373729" cy="4862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p>
              <a:pPr algn="ctr">
                <a:defRPr b="1">
                  <a:solidFill>
                    <a:srgbClr val="FFFFFF"/>
                  </a:solidFill>
                </a:defRPr>
              </a:pPr>
              <a:r>
                <a:rPr lang="en-US" sz="1200" dirty="0"/>
                <a:t>HSBC/ Participant Bank</a:t>
              </a:r>
            </a:p>
          </p:txBody>
        </p:sp>
      </p:grpSp>
      <p:grpSp>
        <p:nvGrpSpPr>
          <p:cNvPr id="15" name="组合 14">
            <a:extLst>
              <a:ext uri="{FF2B5EF4-FFF2-40B4-BE49-F238E27FC236}">
                <a16:creationId xmlns:a16="http://schemas.microsoft.com/office/drawing/2014/main" id="{DFE5322D-0298-4D6C-BE09-6B467F9FE397}"/>
              </a:ext>
            </a:extLst>
          </p:cNvPr>
          <p:cNvGrpSpPr/>
          <p:nvPr/>
        </p:nvGrpSpPr>
        <p:grpSpPr>
          <a:xfrm>
            <a:off x="9249519" y="2821681"/>
            <a:ext cx="1799783" cy="539936"/>
            <a:chOff x="9744071" y="2779936"/>
            <a:chExt cx="1919768" cy="575932"/>
          </a:xfrm>
        </p:grpSpPr>
        <p:sp>
          <p:nvSpPr>
            <p:cNvPr id="341" name="圆角矩形"/>
            <p:cNvSpPr/>
            <p:nvPr/>
          </p:nvSpPr>
          <p:spPr>
            <a:xfrm>
              <a:off x="9744071" y="2779936"/>
              <a:ext cx="1919768" cy="575932"/>
            </a:xfrm>
            <a:prstGeom prst="roundRect">
              <a:avLst>
                <a:gd name="adj" fmla="val 16667"/>
              </a:avLst>
            </a:prstGeom>
            <a:solidFill>
              <a:srgbClr val="595959"/>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342" name="Tier 2 Supplier"/>
            <p:cNvSpPr txBox="1"/>
            <p:nvPr/>
          </p:nvSpPr>
          <p:spPr>
            <a:xfrm>
              <a:off x="9817905" y="2890896"/>
              <a:ext cx="1772100" cy="3540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lvl1pPr algn="ctr">
                <a:defRPr sz="1700" b="1">
                  <a:solidFill>
                    <a:srgbClr val="FFFFFF"/>
                  </a:solidFill>
                </a:defRPr>
              </a:lvl1pPr>
            </a:lstStyle>
            <a:p>
              <a:r>
                <a:rPr sz="1594"/>
                <a:t>Tier 2 Supplier</a:t>
              </a:r>
            </a:p>
          </p:txBody>
        </p:sp>
      </p:grpSp>
      <p:grpSp>
        <p:nvGrpSpPr>
          <p:cNvPr id="14" name="组合 13">
            <a:extLst>
              <a:ext uri="{FF2B5EF4-FFF2-40B4-BE49-F238E27FC236}">
                <a16:creationId xmlns:a16="http://schemas.microsoft.com/office/drawing/2014/main" id="{6DD407DA-A119-4F0B-975A-8F3C8C3346EA}"/>
              </a:ext>
            </a:extLst>
          </p:cNvPr>
          <p:cNvGrpSpPr/>
          <p:nvPr/>
        </p:nvGrpSpPr>
        <p:grpSpPr>
          <a:xfrm>
            <a:off x="9259532" y="3917808"/>
            <a:ext cx="1799783" cy="539936"/>
            <a:chOff x="9754751" y="3949138"/>
            <a:chExt cx="1919768" cy="575932"/>
          </a:xfrm>
        </p:grpSpPr>
        <p:sp>
          <p:nvSpPr>
            <p:cNvPr id="344" name="圆角矩形"/>
            <p:cNvSpPr/>
            <p:nvPr/>
          </p:nvSpPr>
          <p:spPr>
            <a:xfrm>
              <a:off x="9754751" y="3949138"/>
              <a:ext cx="1919768" cy="575932"/>
            </a:xfrm>
            <a:prstGeom prst="roundRect">
              <a:avLst>
                <a:gd name="adj" fmla="val 16667"/>
              </a:avLst>
            </a:prstGeom>
            <a:solidFill>
              <a:srgbClr val="595959"/>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345" name="Tier 2 Supplier"/>
            <p:cNvSpPr txBox="1"/>
            <p:nvPr/>
          </p:nvSpPr>
          <p:spPr>
            <a:xfrm>
              <a:off x="9828585" y="4060098"/>
              <a:ext cx="1772100" cy="3540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lvl1pPr algn="ctr">
                <a:defRPr sz="1700" b="1">
                  <a:solidFill>
                    <a:srgbClr val="FFFFFF"/>
                  </a:solidFill>
                </a:defRPr>
              </a:lvl1pPr>
            </a:lstStyle>
            <a:p>
              <a:r>
                <a:rPr sz="1594"/>
                <a:t>Tier 2 Supplier</a:t>
              </a:r>
            </a:p>
          </p:txBody>
        </p:sp>
      </p:grpSp>
      <p:grpSp>
        <p:nvGrpSpPr>
          <p:cNvPr id="13" name="组合 12">
            <a:extLst>
              <a:ext uri="{FF2B5EF4-FFF2-40B4-BE49-F238E27FC236}">
                <a16:creationId xmlns:a16="http://schemas.microsoft.com/office/drawing/2014/main" id="{4445AC86-3621-4F1A-A83B-F73561AE5358}"/>
              </a:ext>
            </a:extLst>
          </p:cNvPr>
          <p:cNvGrpSpPr/>
          <p:nvPr/>
        </p:nvGrpSpPr>
        <p:grpSpPr>
          <a:xfrm>
            <a:off x="1757924" y="1086969"/>
            <a:ext cx="1799783" cy="539936"/>
            <a:chOff x="1753036" y="929576"/>
            <a:chExt cx="1919768" cy="575932"/>
          </a:xfrm>
        </p:grpSpPr>
        <p:sp>
          <p:nvSpPr>
            <p:cNvPr id="347" name="圆角矩形"/>
            <p:cNvSpPr/>
            <p:nvPr/>
          </p:nvSpPr>
          <p:spPr>
            <a:xfrm>
              <a:off x="1753036" y="929576"/>
              <a:ext cx="1919768" cy="575932"/>
            </a:xfrm>
            <a:prstGeom prst="roundRect">
              <a:avLst>
                <a:gd name="adj" fmla="val 16667"/>
              </a:avLst>
            </a:prstGeom>
            <a:solidFill>
              <a:srgbClr val="C00000"/>
            </a:solidFill>
            <a:ln w="12700" cap="flat">
              <a:noFill/>
              <a:miter lim="400000"/>
            </a:ln>
            <a:effectLst/>
          </p:spPr>
          <p:txBody>
            <a:bodyPr wrap="square" lIns="42862" tIns="42862" rIns="42862" bIns="42862" numCol="1" anchor="ctr">
              <a:noAutofit/>
            </a:bodyPr>
            <a:lstStyle/>
            <a:p>
              <a:pPr algn="ctr">
                <a:defRPr>
                  <a:solidFill>
                    <a:srgbClr val="FFFFFF"/>
                  </a:solidFill>
                </a:defRPr>
              </a:pPr>
              <a:endParaRPr sz="1688"/>
            </a:p>
          </p:txBody>
        </p:sp>
        <p:sp>
          <p:nvSpPr>
            <p:cNvPr id="348" name="Platform"/>
            <p:cNvSpPr txBox="1"/>
            <p:nvPr/>
          </p:nvSpPr>
          <p:spPr>
            <a:xfrm>
              <a:off x="1826870" y="1040536"/>
              <a:ext cx="1772100" cy="3540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ctr">
              <a:spAutoFit/>
            </a:bodyPr>
            <a:lstStyle>
              <a:lvl1pPr algn="ctr">
                <a:defRPr sz="1700" b="1">
                  <a:solidFill>
                    <a:srgbClr val="FFFFFF"/>
                  </a:solidFill>
                </a:defRPr>
              </a:lvl1pPr>
            </a:lstStyle>
            <a:p>
              <a:r>
                <a:rPr sz="1594"/>
                <a:t>Platform</a:t>
              </a:r>
            </a:p>
          </p:txBody>
        </p:sp>
      </p:grpSp>
      <p:sp>
        <p:nvSpPr>
          <p:cNvPr id="350" name="直接连接符 24"/>
          <p:cNvSpPr/>
          <p:nvPr/>
        </p:nvSpPr>
        <p:spPr>
          <a:xfrm flipV="1">
            <a:off x="1124937" y="1737821"/>
            <a:ext cx="1223307" cy="1086646"/>
          </a:xfrm>
          <a:prstGeom prst="line">
            <a:avLst/>
          </a:prstGeom>
          <a:ln w="19050">
            <a:solidFill>
              <a:srgbClr val="000000"/>
            </a:solidFill>
            <a:headEnd type="triangle"/>
          </a:ln>
        </p:spPr>
        <p:txBody>
          <a:bodyPr lIns="42862" rIns="42862" anchor="ctr"/>
          <a:lstStyle/>
          <a:p>
            <a:endParaRPr sz="1688"/>
          </a:p>
        </p:txBody>
      </p:sp>
      <p:sp>
        <p:nvSpPr>
          <p:cNvPr id="351" name="直接连接符 27"/>
          <p:cNvSpPr/>
          <p:nvPr/>
        </p:nvSpPr>
        <p:spPr>
          <a:xfrm flipH="1" flipV="1">
            <a:off x="3049090" y="1785601"/>
            <a:ext cx="1184924" cy="993211"/>
          </a:xfrm>
          <a:prstGeom prst="line">
            <a:avLst/>
          </a:prstGeom>
          <a:ln w="19050">
            <a:solidFill>
              <a:srgbClr val="000000"/>
            </a:solidFill>
            <a:headEnd type="triangle"/>
          </a:ln>
        </p:spPr>
        <p:txBody>
          <a:bodyPr lIns="42862" rIns="42862" anchor="ctr"/>
          <a:lstStyle/>
          <a:p>
            <a:endParaRPr sz="1688"/>
          </a:p>
        </p:txBody>
      </p:sp>
      <p:sp>
        <p:nvSpPr>
          <p:cNvPr id="352" name="ís1iďè"/>
          <p:cNvSpPr/>
          <p:nvPr/>
        </p:nvSpPr>
        <p:spPr>
          <a:xfrm>
            <a:off x="795673" y="4675069"/>
            <a:ext cx="10501130" cy="1832009"/>
          </a:xfrm>
          <a:prstGeom prst="roundRect">
            <a:avLst>
              <a:gd name="adj" fmla="val 7320"/>
            </a:avLst>
          </a:prstGeom>
          <a:solidFill>
            <a:srgbClr val="FFFFFF"/>
          </a:solidFill>
          <a:ln w="12700">
            <a:miter lim="400000"/>
          </a:ln>
          <a:effectLst>
            <a:outerShdw blurRad="254000" dist="127000" rotWithShape="0">
              <a:srgbClr val="A6A6A6">
                <a:alpha val="20000"/>
              </a:srgbClr>
            </a:outerShdw>
          </a:effectLst>
        </p:spPr>
        <p:txBody>
          <a:bodyPr lIns="42862" rIns="42862" anchor="ctr"/>
          <a:lstStyle/>
          <a:p>
            <a:pPr algn="ctr" defTabSz="914211">
              <a:defRPr sz="2100" b="1">
                <a:solidFill>
                  <a:srgbClr val="FFFFFF"/>
                </a:solidFill>
              </a:defRPr>
            </a:pPr>
            <a:endParaRPr sz="1969"/>
          </a:p>
        </p:txBody>
      </p:sp>
      <p:grpSp>
        <p:nvGrpSpPr>
          <p:cNvPr id="12" name="组合 11">
            <a:extLst>
              <a:ext uri="{FF2B5EF4-FFF2-40B4-BE49-F238E27FC236}">
                <a16:creationId xmlns:a16="http://schemas.microsoft.com/office/drawing/2014/main" id="{D3DB60C6-EBC7-4413-826F-9EE970A61059}"/>
              </a:ext>
            </a:extLst>
          </p:cNvPr>
          <p:cNvGrpSpPr/>
          <p:nvPr/>
        </p:nvGrpSpPr>
        <p:grpSpPr>
          <a:xfrm>
            <a:off x="1128998" y="4875750"/>
            <a:ext cx="4035862" cy="1153925"/>
            <a:chOff x="1197914" y="5200799"/>
            <a:chExt cx="4304919" cy="1230853"/>
          </a:xfrm>
        </p:grpSpPr>
        <p:sp>
          <p:nvSpPr>
            <p:cNvPr id="353" name="ïsḻiḓe"/>
            <p:cNvSpPr txBox="1"/>
            <p:nvPr/>
          </p:nvSpPr>
          <p:spPr>
            <a:xfrm>
              <a:off x="1857274" y="5536433"/>
              <a:ext cx="3645559" cy="895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p>
              <a:pPr marL="171422" indent="-171422">
                <a:lnSpc>
                  <a:spcPct val="150000"/>
                </a:lnSpc>
                <a:buSzPct val="100000"/>
                <a:buFont typeface="Arial"/>
                <a:buChar char="•"/>
                <a:defRPr sz="1200">
                  <a:solidFill>
                    <a:srgbClr val="262626"/>
                  </a:solidFill>
                </a:defRPr>
              </a:pPr>
              <a:r>
                <a:rPr sz="1125"/>
                <a:t>Platform invites Anchor Buyer and Bank.</a:t>
              </a:r>
            </a:p>
            <a:p>
              <a:pPr marL="171422" indent="-171422">
                <a:lnSpc>
                  <a:spcPct val="150000"/>
                </a:lnSpc>
                <a:buSzPct val="100000"/>
                <a:buFont typeface="Arial"/>
                <a:buChar char="•"/>
                <a:defRPr sz="1200">
                  <a:solidFill>
                    <a:srgbClr val="262626"/>
                  </a:solidFill>
                </a:defRPr>
              </a:pPr>
              <a:r>
                <a:rPr sz="1125"/>
                <a:t>Anchor Buyer invites Supplier. </a:t>
              </a:r>
            </a:p>
            <a:p>
              <a:pPr marL="171422" indent="-171422">
                <a:lnSpc>
                  <a:spcPct val="150000"/>
                </a:lnSpc>
                <a:buSzPct val="100000"/>
                <a:buFont typeface="Arial"/>
                <a:buChar char="•"/>
                <a:defRPr sz="1200">
                  <a:solidFill>
                    <a:srgbClr val="262626"/>
                  </a:solidFill>
                </a:defRPr>
              </a:pPr>
              <a:r>
                <a:rPr sz="1125"/>
                <a:t>Send invitations via email or SMS, and so on.</a:t>
              </a:r>
            </a:p>
          </p:txBody>
        </p:sp>
        <p:grpSp>
          <p:nvGrpSpPr>
            <p:cNvPr id="356" name="组合 40"/>
            <p:cNvGrpSpPr/>
            <p:nvPr/>
          </p:nvGrpSpPr>
          <p:grpSpPr>
            <a:xfrm>
              <a:off x="1197914" y="5200799"/>
              <a:ext cx="2432536" cy="473779"/>
              <a:chOff x="0" y="0"/>
              <a:chExt cx="2432534" cy="473777"/>
            </a:xfrm>
          </p:grpSpPr>
          <p:sp>
            <p:nvSpPr>
              <p:cNvPr id="354" name="îśļïďe"/>
              <p:cNvSpPr txBox="1"/>
              <p:nvPr/>
            </p:nvSpPr>
            <p:spPr>
              <a:xfrm>
                <a:off x="587346" y="72110"/>
                <a:ext cx="1845188" cy="3078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defRPr sz="1400" b="1">
                    <a:solidFill>
                      <a:srgbClr val="262626"/>
                    </a:solidFill>
                  </a:defRPr>
                </a:lvl1pPr>
              </a:lstStyle>
              <a:p>
                <a:r>
                  <a:rPr sz="1313"/>
                  <a:t>Invitation</a:t>
                </a:r>
              </a:p>
            </p:txBody>
          </p:sp>
          <p:sp>
            <p:nvSpPr>
              <p:cNvPr id="355" name="išľïḋe"/>
              <p:cNvSpPr/>
              <p:nvPr/>
            </p:nvSpPr>
            <p:spPr>
              <a:xfrm>
                <a:off x="0" y="0"/>
                <a:ext cx="473779" cy="473777"/>
              </a:xfrm>
              <a:prstGeom prst="ellipse">
                <a:avLst/>
              </a:prstGeom>
              <a:solidFill>
                <a:srgbClr val="C00000"/>
              </a:solidFill>
              <a:ln w="12700" cap="flat">
                <a:noFill/>
                <a:miter lim="400000"/>
              </a:ln>
              <a:effectLst>
                <a:outerShdw blurRad="254000" dist="127000" rotWithShape="0">
                  <a:srgbClr val="C00000">
                    <a:alpha val="32000"/>
                  </a:srgbClr>
                </a:outerShdw>
              </a:effectLst>
            </p:spPr>
            <p:txBody>
              <a:bodyPr wrap="square" lIns="42862" tIns="42862" rIns="42862" bIns="42862" numCol="1" anchor="ctr">
                <a:noAutofit/>
              </a:bodyPr>
              <a:lstStyle/>
              <a:p>
                <a:pPr algn="ctr" defTabSz="914211">
                  <a:lnSpc>
                    <a:spcPct val="80000"/>
                  </a:lnSpc>
                  <a:defRPr sz="2100" b="1">
                    <a:solidFill>
                      <a:srgbClr val="FFFFFF"/>
                    </a:solidFill>
                  </a:defRPr>
                </a:pPr>
                <a:endParaRPr sz="1969"/>
              </a:p>
            </p:txBody>
          </p:sp>
        </p:grpSp>
      </p:grpSp>
      <p:grpSp>
        <p:nvGrpSpPr>
          <p:cNvPr id="11" name="组合 10">
            <a:extLst>
              <a:ext uri="{FF2B5EF4-FFF2-40B4-BE49-F238E27FC236}">
                <a16:creationId xmlns:a16="http://schemas.microsoft.com/office/drawing/2014/main" id="{F37FEE46-55B0-44E4-9A91-FBA3C0090EAB}"/>
              </a:ext>
            </a:extLst>
          </p:cNvPr>
          <p:cNvGrpSpPr/>
          <p:nvPr/>
        </p:nvGrpSpPr>
        <p:grpSpPr>
          <a:xfrm>
            <a:off x="6392551" y="4818955"/>
            <a:ext cx="4204406" cy="920805"/>
            <a:chOff x="6812371" y="5140216"/>
            <a:chExt cx="4484700" cy="982192"/>
          </a:xfrm>
        </p:grpSpPr>
        <p:grpSp>
          <p:nvGrpSpPr>
            <p:cNvPr id="362" name="组合 45"/>
            <p:cNvGrpSpPr/>
            <p:nvPr/>
          </p:nvGrpSpPr>
          <p:grpSpPr>
            <a:xfrm>
              <a:off x="6812371" y="5140216"/>
              <a:ext cx="2795168" cy="473780"/>
              <a:chOff x="0" y="0"/>
              <a:chExt cx="2795166" cy="473778"/>
            </a:xfrm>
          </p:grpSpPr>
          <p:grpSp>
            <p:nvGrpSpPr>
              <p:cNvPr id="360" name="组合 47"/>
              <p:cNvGrpSpPr/>
              <p:nvPr/>
            </p:nvGrpSpPr>
            <p:grpSpPr>
              <a:xfrm>
                <a:off x="0" y="0"/>
                <a:ext cx="2795166" cy="473778"/>
                <a:chOff x="0" y="0"/>
                <a:chExt cx="2795165" cy="473777"/>
              </a:xfrm>
            </p:grpSpPr>
            <p:sp>
              <p:nvSpPr>
                <p:cNvPr id="358" name="îśļïďe"/>
                <p:cNvSpPr txBox="1"/>
                <p:nvPr/>
              </p:nvSpPr>
              <p:spPr>
                <a:xfrm>
                  <a:off x="600511" y="72109"/>
                  <a:ext cx="2194654" cy="307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defRPr sz="1400" b="1">
                      <a:solidFill>
                        <a:srgbClr val="262626"/>
                      </a:solidFill>
                    </a:defRPr>
                  </a:lvl1pPr>
                </a:lstStyle>
                <a:p>
                  <a:r>
                    <a:rPr sz="1313"/>
                    <a:t>Certification</a:t>
                  </a:r>
                </a:p>
              </p:txBody>
            </p:sp>
            <p:sp>
              <p:nvSpPr>
                <p:cNvPr id="359" name="išľïḋe"/>
                <p:cNvSpPr/>
                <p:nvPr/>
              </p:nvSpPr>
              <p:spPr>
                <a:xfrm>
                  <a:off x="0" y="0"/>
                  <a:ext cx="485295" cy="473777"/>
                </a:xfrm>
                <a:prstGeom prst="ellipse">
                  <a:avLst/>
                </a:prstGeom>
                <a:solidFill>
                  <a:srgbClr val="C00000"/>
                </a:solidFill>
                <a:ln w="12700" cap="flat">
                  <a:noFill/>
                  <a:miter lim="400000"/>
                </a:ln>
                <a:effectLst>
                  <a:outerShdw blurRad="254000" dist="127000" rotWithShape="0">
                    <a:srgbClr val="C00000">
                      <a:alpha val="32000"/>
                    </a:srgbClr>
                  </a:outerShdw>
                </a:effectLst>
              </p:spPr>
              <p:txBody>
                <a:bodyPr wrap="square" lIns="42862" tIns="42862" rIns="42862" bIns="42862" numCol="1" anchor="ctr">
                  <a:noAutofit/>
                </a:bodyPr>
                <a:lstStyle/>
                <a:p>
                  <a:pPr algn="ctr" defTabSz="914211">
                    <a:lnSpc>
                      <a:spcPct val="80000"/>
                    </a:lnSpc>
                    <a:defRPr sz="2100" b="1">
                      <a:solidFill>
                        <a:srgbClr val="262626"/>
                      </a:solidFill>
                    </a:defRPr>
                  </a:pPr>
                  <a:endParaRPr sz="1969"/>
                </a:p>
              </p:txBody>
            </p:sp>
          </p:grpSp>
          <p:sp>
            <p:nvSpPr>
              <p:cNvPr id="361" name="iconfont-11712-5589015"/>
              <p:cNvSpPr/>
              <p:nvPr/>
            </p:nvSpPr>
            <p:spPr>
              <a:xfrm>
                <a:off x="88373" y="80416"/>
                <a:ext cx="301661" cy="255878"/>
              </a:xfrm>
              <a:custGeom>
                <a:avLst/>
                <a:gdLst/>
                <a:ahLst/>
                <a:cxnLst>
                  <a:cxn ang="0">
                    <a:pos x="wd2" y="hd2"/>
                  </a:cxn>
                  <a:cxn ang="5400000">
                    <a:pos x="wd2" y="hd2"/>
                  </a:cxn>
                  <a:cxn ang="10800000">
                    <a:pos x="wd2" y="hd2"/>
                  </a:cxn>
                  <a:cxn ang="16200000">
                    <a:pos x="wd2" y="hd2"/>
                  </a:cxn>
                </a:cxnLst>
                <a:rect l="0" t="0" r="r" b="b"/>
                <a:pathLst>
                  <a:path w="21600" h="21600" extrusionOk="0">
                    <a:moveTo>
                      <a:pt x="10180" y="13927"/>
                    </a:moveTo>
                    <a:lnTo>
                      <a:pt x="1858" y="16991"/>
                    </a:lnTo>
                    <a:lnTo>
                      <a:pt x="1858" y="19441"/>
                    </a:lnTo>
                    <a:lnTo>
                      <a:pt x="16728" y="19441"/>
                    </a:lnTo>
                    <a:lnTo>
                      <a:pt x="16728" y="17280"/>
                    </a:lnTo>
                    <a:lnTo>
                      <a:pt x="18588" y="17280"/>
                    </a:lnTo>
                    <a:lnTo>
                      <a:pt x="18588" y="19441"/>
                    </a:lnTo>
                    <a:lnTo>
                      <a:pt x="18595" y="19441"/>
                    </a:lnTo>
                    <a:lnTo>
                      <a:pt x="18595" y="21600"/>
                    </a:lnTo>
                    <a:lnTo>
                      <a:pt x="0" y="21600"/>
                    </a:lnTo>
                    <a:lnTo>
                      <a:pt x="0" y="15409"/>
                    </a:lnTo>
                    <a:lnTo>
                      <a:pt x="6614" y="12975"/>
                    </a:lnTo>
                    <a:cubicBezTo>
                      <a:pt x="4910" y="11561"/>
                      <a:pt x="3718" y="8955"/>
                      <a:pt x="3718" y="6426"/>
                    </a:cubicBezTo>
                    <a:cubicBezTo>
                      <a:pt x="3718" y="2874"/>
                      <a:pt x="6216" y="0"/>
                      <a:pt x="9293" y="0"/>
                    </a:cubicBezTo>
                    <a:cubicBezTo>
                      <a:pt x="12372" y="0"/>
                      <a:pt x="14870" y="2874"/>
                      <a:pt x="14870" y="6426"/>
                    </a:cubicBezTo>
                    <a:cubicBezTo>
                      <a:pt x="14870" y="9413"/>
                      <a:pt x="13204" y="12507"/>
                      <a:pt x="11003" y="13615"/>
                    </a:cubicBezTo>
                    <a:lnTo>
                      <a:pt x="11005" y="13623"/>
                    </a:lnTo>
                    <a:lnTo>
                      <a:pt x="10936" y="13647"/>
                    </a:lnTo>
                    <a:cubicBezTo>
                      <a:pt x="10692" y="13767"/>
                      <a:pt x="10438" y="13860"/>
                      <a:pt x="10180" y="13927"/>
                    </a:cubicBezTo>
                    <a:close/>
                    <a:moveTo>
                      <a:pt x="9293" y="11879"/>
                    </a:moveTo>
                    <a:cubicBezTo>
                      <a:pt x="11137" y="11879"/>
                      <a:pt x="13011" y="9060"/>
                      <a:pt x="13011" y="6426"/>
                    </a:cubicBezTo>
                    <a:cubicBezTo>
                      <a:pt x="13011" y="4073"/>
                      <a:pt x="11348" y="2159"/>
                      <a:pt x="9293" y="2159"/>
                    </a:cubicBezTo>
                    <a:cubicBezTo>
                      <a:pt x="7238" y="2159"/>
                      <a:pt x="5575" y="4073"/>
                      <a:pt x="5575" y="6426"/>
                    </a:cubicBezTo>
                    <a:cubicBezTo>
                      <a:pt x="5575" y="9060"/>
                      <a:pt x="7451" y="11879"/>
                      <a:pt x="9293" y="11879"/>
                    </a:cubicBezTo>
                    <a:close/>
                    <a:moveTo>
                      <a:pt x="20286" y="9032"/>
                    </a:moveTo>
                    <a:lnTo>
                      <a:pt x="21600" y="10547"/>
                    </a:lnTo>
                    <a:lnTo>
                      <a:pt x="17619" y="15128"/>
                    </a:lnTo>
                    <a:lnTo>
                      <a:pt x="14990" y="12102"/>
                    </a:lnTo>
                    <a:lnTo>
                      <a:pt x="16318" y="10575"/>
                    </a:lnTo>
                    <a:lnTo>
                      <a:pt x="17633" y="12088"/>
                    </a:lnTo>
                    <a:lnTo>
                      <a:pt x="20286" y="9032"/>
                    </a:lnTo>
                    <a:close/>
                  </a:path>
                </a:pathLst>
              </a:custGeom>
              <a:solidFill>
                <a:srgbClr val="FFFFFF"/>
              </a:solidFill>
              <a:ln w="12700" cap="flat">
                <a:noFill/>
                <a:miter lim="400000"/>
              </a:ln>
              <a:effectLst/>
            </p:spPr>
            <p:txBody>
              <a:bodyPr wrap="square" lIns="42862" tIns="42862" rIns="42862" bIns="42862" numCol="1" anchor="t">
                <a:noAutofit/>
              </a:bodyPr>
              <a:lstStyle/>
              <a:p>
                <a:pPr>
                  <a:defRPr sz="1900">
                    <a:solidFill>
                      <a:srgbClr val="262626"/>
                    </a:solidFill>
                  </a:defRPr>
                </a:pPr>
                <a:endParaRPr sz="1781"/>
              </a:p>
            </p:txBody>
          </p:sp>
        </p:grpSp>
        <p:sp>
          <p:nvSpPr>
            <p:cNvPr id="363" name="ïsḻiḓe"/>
            <p:cNvSpPr txBox="1"/>
            <p:nvPr/>
          </p:nvSpPr>
          <p:spPr>
            <a:xfrm>
              <a:off x="7453435" y="5504188"/>
              <a:ext cx="3843636" cy="6182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p>
              <a:pPr marL="171422" indent="-171422">
                <a:lnSpc>
                  <a:spcPct val="150000"/>
                </a:lnSpc>
                <a:buSzPct val="100000"/>
                <a:buFont typeface="Arial"/>
                <a:buChar char="•"/>
                <a:defRPr sz="1200">
                  <a:solidFill>
                    <a:srgbClr val="262626"/>
                  </a:solidFill>
                </a:defRPr>
              </a:pPr>
              <a:r>
                <a:rPr sz="1125"/>
                <a:t>All company in Chain identified via actual-name.</a:t>
              </a:r>
            </a:p>
            <a:p>
              <a:pPr marL="171422" indent="-171422">
                <a:lnSpc>
                  <a:spcPct val="150000"/>
                </a:lnSpc>
                <a:buSzPct val="100000"/>
                <a:buFont typeface="Arial"/>
                <a:buChar char="•"/>
                <a:defRPr sz="1200">
                  <a:solidFill>
                    <a:srgbClr val="262626"/>
                  </a:solidFill>
                </a:defRPr>
              </a:pPr>
              <a:r>
                <a:rPr sz="1125"/>
                <a:t>Or, Supplier identified by Platform/ Anchor Buyer</a:t>
              </a:r>
            </a:p>
          </p:txBody>
        </p:sp>
      </p:grpSp>
      <p:sp>
        <p:nvSpPr>
          <p:cNvPr id="433" name="直接连接符 60"/>
          <p:cNvSpPr/>
          <p:nvPr/>
        </p:nvSpPr>
        <p:spPr>
          <a:xfrm>
            <a:off x="4852938" y="3089113"/>
            <a:ext cx="1327108" cy="32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19050">
            <a:solidFill>
              <a:srgbClr val="000000"/>
            </a:solidFill>
            <a:headEnd type="triangle"/>
          </a:ln>
        </p:spPr>
        <p:txBody>
          <a:bodyPr/>
          <a:lstStyle/>
          <a:p>
            <a:endParaRPr sz="1688"/>
          </a:p>
        </p:txBody>
      </p:sp>
      <p:sp>
        <p:nvSpPr>
          <p:cNvPr id="366" name="直接连接符 66"/>
          <p:cNvSpPr/>
          <p:nvPr/>
        </p:nvSpPr>
        <p:spPr>
          <a:xfrm flipH="1" flipV="1">
            <a:off x="7989840" y="2978910"/>
            <a:ext cx="1269695" cy="4758"/>
          </a:xfrm>
          <a:prstGeom prst="line">
            <a:avLst/>
          </a:prstGeom>
          <a:ln w="19050">
            <a:solidFill>
              <a:srgbClr val="000000"/>
            </a:solidFill>
            <a:headEnd type="triangle"/>
          </a:ln>
        </p:spPr>
        <p:txBody>
          <a:bodyPr lIns="42862" rIns="42862" anchor="ctr"/>
          <a:lstStyle/>
          <a:p>
            <a:endParaRPr sz="1688"/>
          </a:p>
        </p:txBody>
      </p:sp>
      <p:sp>
        <p:nvSpPr>
          <p:cNvPr id="367" name="直接连接符 67"/>
          <p:cNvSpPr/>
          <p:nvPr/>
        </p:nvSpPr>
        <p:spPr>
          <a:xfrm rot="10800000">
            <a:off x="8049388" y="3249790"/>
            <a:ext cx="1210147" cy="9379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19050">
            <a:solidFill>
              <a:srgbClr val="000000"/>
            </a:solidFill>
            <a:headEnd type="triangle"/>
          </a:ln>
        </p:spPr>
        <p:txBody>
          <a:bodyPr lIns="42862" rIns="42862" anchor="ctr"/>
          <a:lstStyle/>
          <a:p>
            <a:endParaRPr sz="1688"/>
          </a:p>
        </p:txBody>
      </p:sp>
      <p:sp>
        <p:nvSpPr>
          <p:cNvPr id="434" name="直接连接符 80"/>
          <p:cNvSpPr/>
          <p:nvPr/>
        </p:nvSpPr>
        <p:spPr>
          <a:xfrm>
            <a:off x="3556550" y="1356110"/>
            <a:ext cx="6592492" cy="14644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19050">
            <a:solidFill>
              <a:srgbClr val="000000"/>
            </a:solidFill>
            <a:prstDash val="sysDash"/>
            <a:headEnd type="triangle"/>
          </a:ln>
        </p:spPr>
        <p:txBody>
          <a:bodyPr/>
          <a:lstStyle/>
          <a:p>
            <a:endParaRPr sz="1688"/>
          </a:p>
        </p:txBody>
      </p:sp>
      <p:sp>
        <p:nvSpPr>
          <p:cNvPr id="370" name="直接连接符 94"/>
          <p:cNvSpPr/>
          <p:nvPr/>
        </p:nvSpPr>
        <p:spPr>
          <a:xfrm>
            <a:off x="3095731" y="1655357"/>
            <a:ext cx="1361866" cy="1161570"/>
          </a:xfrm>
          <a:prstGeom prst="line">
            <a:avLst/>
          </a:prstGeom>
          <a:ln w="19050">
            <a:solidFill>
              <a:srgbClr val="000000"/>
            </a:solidFill>
            <a:headEnd type="triangle"/>
          </a:ln>
        </p:spPr>
        <p:txBody>
          <a:bodyPr lIns="42862" rIns="42862" anchor="ctr"/>
          <a:lstStyle/>
          <a:p>
            <a:endParaRPr sz="1688"/>
          </a:p>
        </p:txBody>
      </p:sp>
      <p:sp>
        <p:nvSpPr>
          <p:cNvPr id="371" name="直接连接符 97"/>
          <p:cNvSpPr/>
          <p:nvPr/>
        </p:nvSpPr>
        <p:spPr>
          <a:xfrm flipH="1">
            <a:off x="983622" y="1655357"/>
            <a:ext cx="1236279" cy="1105852"/>
          </a:xfrm>
          <a:prstGeom prst="line">
            <a:avLst/>
          </a:prstGeom>
          <a:ln w="19050">
            <a:solidFill>
              <a:srgbClr val="000000"/>
            </a:solidFill>
            <a:headEnd type="triangle"/>
          </a:ln>
        </p:spPr>
        <p:txBody>
          <a:bodyPr lIns="42862" rIns="42862" anchor="ctr"/>
          <a:lstStyle/>
          <a:p>
            <a:endParaRPr sz="1688"/>
          </a:p>
        </p:txBody>
      </p:sp>
      <p:grpSp>
        <p:nvGrpSpPr>
          <p:cNvPr id="10" name="组合 9">
            <a:extLst>
              <a:ext uri="{FF2B5EF4-FFF2-40B4-BE49-F238E27FC236}">
                <a16:creationId xmlns:a16="http://schemas.microsoft.com/office/drawing/2014/main" id="{8380F00C-7A10-48F8-8662-CAFBA2C336F9}"/>
              </a:ext>
            </a:extLst>
          </p:cNvPr>
          <p:cNvGrpSpPr/>
          <p:nvPr/>
        </p:nvGrpSpPr>
        <p:grpSpPr>
          <a:xfrm>
            <a:off x="4618799" y="2565087"/>
            <a:ext cx="400041" cy="550035"/>
            <a:chOff x="4804636" y="2506236"/>
            <a:chExt cx="426710" cy="586704"/>
          </a:xfrm>
        </p:grpSpPr>
        <p:sp>
          <p:nvSpPr>
            <p:cNvPr id="372" name="iconfont-11712-5589015"/>
            <p:cNvSpPr/>
            <p:nvPr/>
          </p:nvSpPr>
          <p:spPr>
            <a:xfrm>
              <a:off x="4923292" y="2616032"/>
              <a:ext cx="210414" cy="185006"/>
            </a:xfrm>
            <a:custGeom>
              <a:avLst/>
              <a:gdLst/>
              <a:ahLst/>
              <a:cxnLst>
                <a:cxn ang="0">
                  <a:pos x="wd2" y="hd2"/>
                </a:cxn>
                <a:cxn ang="5400000">
                  <a:pos x="wd2" y="hd2"/>
                </a:cxn>
                <a:cxn ang="10800000">
                  <a:pos x="wd2" y="hd2"/>
                </a:cxn>
                <a:cxn ang="16200000">
                  <a:pos x="wd2" y="hd2"/>
                </a:cxn>
              </a:cxnLst>
              <a:rect l="0" t="0" r="r" b="b"/>
              <a:pathLst>
                <a:path w="21600" h="21600" extrusionOk="0">
                  <a:moveTo>
                    <a:pt x="10180" y="13927"/>
                  </a:moveTo>
                  <a:lnTo>
                    <a:pt x="1858" y="16991"/>
                  </a:lnTo>
                  <a:lnTo>
                    <a:pt x="1858" y="19441"/>
                  </a:lnTo>
                  <a:lnTo>
                    <a:pt x="16728" y="19441"/>
                  </a:lnTo>
                  <a:lnTo>
                    <a:pt x="16728" y="17280"/>
                  </a:lnTo>
                  <a:lnTo>
                    <a:pt x="18588" y="17280"/>
                  </a:lnTo>
                  <a:lnTo>
                    <a:pt x="18588" y="19441"/>
                  </a:lnTo>
                  <a:lnTo>
                    <a:pt x="18595" y="19441"/>
                  </a:lnTo>
                  <a:lnTo>
                    <a:pt x="18595" y="21600"/>
                  </a:lnTo>
                  <a:lnTo>
                    <a:pt x="0" y="21600"/>
                  </a:lnTo>
                  <a:lnTo>
                    <a:pt x="0" y="15409"/>
                  </a:lnTo>
                  <a:lnTo>
                    <a:pt x="6614" y="12975"/>
                  </a:lnTo>
                  <a:cubicBezTo>
                    <a:pt x="4910" y="11561"/>
                    <a:pt x="3718" y="8955"/>
                    <a:pt x="3718" y="6426"/>
                  </a:cubicBezTo>
                  <a:cubicBezTo>
                    <a:pt x="3718" y="2874"/>
                    <a:pt x="6216" y="0"/>
                    <a:pt x="9293" y="0"/>
                  </a:cubicBezTo>
                  <a:cubicBezTo>
                    <a:pt x="12372" y="0"/>
                    <a:pt x="14870" y="2874"/>
                    <a:pt x="14870" y="6426"/>
                  </a:cubicBezTo>
                  <a:cubicBezTo>
                    <a:pt x="14870" y="9413"/>
                    <a:pt x="13204" y="12507"/>
                    <a:pt x="11003" y="13615"/>
                  </a:cubicBezTo>
                  <a:lnTo>
                    <a:pt x="11005" y="13623"/>
                  </a:lnTo>
                  <a:lnTo>
                    <a:pt x="10936" y="13647"/>
                  </a:lnTo>
                  <a:cubicBezTo>
                    <a:pt x="10692" y="13767"/>
                    <a:pt x="10438" y="13860"/>
                    <a:pt x="10180" y="13927"/>
                  </a:cubicBezTo>
                  <a:close/>
                  <a:moveTo>
                    <a:pt x="9293" y="11879"/>
                  </a:moveTo>
                  <a:cubicBezTo>
                    <a:pt x="11137" y="11879"/>
                    <a:pt x="13011" y="9060"/>
                    <a:pt x="13011" y="6426"/>
                  </a:cubicBezTo>
                  <a:cubicBezTo>
                    <a:pt x="13011" y="4073"/>
                    <a:pt x="11348" y="2159"/>
                    <a:pt x="9293" y="2159"/>
                  </a:cubicBezTo>
                  <a:cubicBezTo>
                    <a:pt x="7238" y="2159"/>
                    <a:pt x="5575" y="4073"/>
                    <a:pt x="5575" y="6426"/>
                  </a:cubicBezTo>
                  <a:cubicBezTo>
                    <a:pt x="5575" y="9060"/>
                    <a:pt x="7451" y="11879"/>
                    <a:pt x="9293" y="11879"/>
                  </a:cubicBezTo>
                  <a:close/>
                  <a:moveTo>
                    <a:pt x="20286" y="9032"/>
                  </a:moveTo>
                  <a:lnTo>
                    <a:pt x="21600" y="10547"/>
                  </a:lnTo>
                  <a:lnTo>
                    <a:pt x="17619" y="15128"/>
                  </a:lnTo>
                  <a:lnTo>
                    <a:pt x="14990" y="12102"/>
                  </a:lnTo>
                  <a:lnTo>
                    <a:pt x="16318" y="10575"/>
                  </a:lnTo>
                  <a:lnTo>
                    <a:pt x="17633" y="12088"/>
                  </a:lnTo>
                  <a:lnTo>
                    <a:pt x="20286" y="9032"/>
                  </a:ln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grpSp>
          <p:nvGrpSpPr>
            <p:cNvPr id="375" name="组合 162"/>
            <p:cNvGrpSpPr/>
            <p:nvPr/>
          </p:nvGrpSpPr>
          <p:grpSpPr>
            <a:xfrm>
              <a:off x="4804636" y="2506236"/>
              <a:ext cx="426710" cy="586704"/>
              <a:chOff x="0" y="0"/>
              <a:chExt cx="426708" cy="586700"/>
            </a:xfrm>
          </p:grpSpPr>
          <p:sp>
            <p:nvSpPr>
              <p:cNvPr id="373" name="Freeform 27"/>
              <p:cNvSpPr/>
              <p:nvPr/>
            </p:nvSpPr>
            <p:spPr>
              <a:xfrm>
                <a:off x="80688" y="424957"/>
                <a:ext cx="264387" cy="161744"/>
              </a:xfrm>
              <a:custGeom>
                <a:avLst/>
                <a:gdLst/>
                <a:ahLst/>
                <a:cxnLst>
                  <a:cxn ang="0">
                    <a:pos x="wd2" y="hd2"/>
                  </a:cxn>
                  <a:cxn ang="5400000">
                    <a:pos x="wd2" y="hd2"/>
                  </a:cxn>
                  <a:cxn ang="10800000">
                    <a:pos x="wd2" y="hd2"/>
                  </a:cxn>
                  <a:cxn ang="16200000">
                    <a:pos x="wd2" y="hd2"/>
                  </a:cxn>
                </a:cxnLst>
                <a:rect l="0" t="0" r="r" b="b"/>
                <a:pathLst>
                  <a:path w="21600" h="21600" extrusionOk="0">
                    <a:moveTo>
                      <a:pt x="19342" y="505"/>
                    </a:moveTo>
                    <a:cubicBezTo>
                      <a:pt x="21600" y="18774"/>
                      <a:pt x="21600" y="18774"/>
                      <a:pt x="21600" y="18774"/>
                    </a:cubicBezTo>
                    <a:cubicBezTo>
                      <a:pt x="17939" y="17260"/>
                      <a:pt x="17939" y="17260"/>
                      <a:pt x="17939" y="17260"/>
                    </a:cubicBezTo>
                    <a:cubicBezTo>
                      <a:pt x="15254" y="21600"/>
                      <a:pt x="15254" y="21600"/>
                      <a:pt x="15254" y="21600"/>
                    </a:cubicBezTo>
                    <a:cubicBezTo>
                      <a:pt x="13119" y="4441"/>
                      <a:pt x="13119" y="4441"/>
                      <a:pt x="13119" y="4441"/>
                    </a:cubicBezTo>
                    <a:cubicBezTo>
                      <a:pt x="13424" y="4542"/>
                      <a:pt x="13729" y="4643"/>
                      <a:pt x="14034" y="4643"/>
                    </a:cubicBezTo>
                    <a:cubicBezTo>
                      <a:pt x="14278" y="4643"/>
                      <a:pt x="14522" y="4643"/>
                      <a:pt x="14705" y="4542"/>
                    </a:cubicBezTo>
                    <a:cubicBezTo>
                      <a:pt x="16108" y="4037"/>
                      <a:pt x="16841" y="2523"/>
                      <a:pt x="17512" y="707"/>
                    </a:cubicBezTo>
                    <a:cubicBezTo>
                      <a:pt x="17634" y="505"/>
                      <a:pt x="17695" y="202"/>
                      <a:pt x="17817" y="0"/>
                    </a:cubicBezTo>
                    <a:cubicBezTo>
                      <a:pt x="18000" y="0"/>
                      <a:pt x="18183" y="101"/>
                      <a:pt x="18305" y="202"/>
                    </a:cubicBezTo>
                    <a:cubicBezTo>
                      <a:pt x="18671" y="303"/>
                      <a:pt x="18976" y="404"/>
                      <a:pt x="19342" y="505"/>
                    </a:cubicBezTo>
                    <a:close/>
                    <a:moveTo>
                      <a:pt x="8542" y="4441"/>
                    </a:moveTo>
                    <a:cubicBezTo>
                      <a:pt x="6407" y="21600"/>
                      <a:pt x="6407" y="21600"/>
                      <a:pt x="6407" y="21600"/>
                    </a:cubicBezTo>
                    <a:cubicBezTo>
                      <a:pt x="3661" y="17260"/>
                      <a:pt x="3661" y="17260"/>
                      <a:pt x="3661" y="17260"/>
                    </a:cubicBezTo>
                    <a:cubicBezTo>
                      <a:pt x="0" y="18774"/>
                      <a:pt x="0" y="18774"/>
                      <a:pt x="0" y="18774"/>
                    </a:cubicBezTo>
                    <a:cubicBezTo>
                      <a:pt x="2319" y="505"/>
                      <a:pt x="2319" y="505"/>
                      <a:pt x="2319" y="505"/>
                    </a:cubicBezTo>
                    <a:cubicBezTo>
                      <a:pt x="2624" y="404"/>
                      <a:pt x="2990" y="303"/>
                      <a:pt x="3356" y="202"/>
                    </a:cubicBezTo>
                    <a:cubicBezTo>
                      <a:pt x="3478" y="101"/>
                      <a:pt x="3661" y="101"/>
                      <a:pt x="3844" y="0"/>
                    </a:cubicBezTo>
                    <a:cubicBezTo>
                      <a:pt x="3966" y="202"/>
                      <a:pt x="4027" y="505"/>
                      <a:pt x="4088" y="707"/>
                    </a:cubicBezTo>
                    <a:cubicBezTo>
                      <a:pt x="4698" y="2120"/>
                      <a:pt x="5247" y="3533"/>
                      <a:pt x="6285" y="4239"/>
                    </a:cubicBezTo>
                    <a:cubicBezTo>
                      <a:pt x="6468" y="4340"/>
                      <a:pt x="6712" y="4441"/>
                      <a:pt x="6956" y="4542"/>
                    </a:cubicBezTo>
                    <a:cubicBezTo>
                      <a:pt x="7505" y="4744"/>
                      <a:pt x="7993" y="4643"/>
                      <a:pt x="8542" y="4441"/>
                    </a:cubicBez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sp>
            <p:nvSpPr>
              <p:cNvPr id="374" name="Freeform 28"/>
              <p:cNvSpPr/>
              <p:nvPr/>
            </p:nvSpPr>
            <p:spPr>
              <a:xfrm>
                <a:off x="-1" y="-1"/>
                <a:ext cx="426710" cy="432131"/>
              </a:xfrm>
              <a:custGeom>
                <a:avLst/>
                <a:gdLst/>
                <a:ahLst/>
                <a:cxnLst>
                  <a:cxn ang="0">
                    <a:pos x="wd2" y="hd2"/>
                  </a:cxn>
                  <a:cxn ang="5400000">
                    <a:pos x="wd2" y="hd2"/>
                  </a:cxn>
                  <a:cxn ang="10800000">
                    <a:pos x="wd2" y="hd2"/>
                  </a:cxn>
                  <a:cxn ang="16200000">
                    <a:pos x="wd2" y="hd2"/>
                  </a:cxn>
                </a:cxnLst>
                <a:rect l="0" t="0" r="r" b="b"/>
                <a:pathLst>
                  <a:path w="21330" h="21330" extrusionOk="0">
                    <a:moveTo>
                      <a:pt x="10646" y="910"/>
                    </a:moveTo>
                    <a:cubicBezTo>
                      <a:pt x="11355" y="947"/>
                      <a:pt x="12064" y="-135"/>
                      <a:pt x="12773" y="14"/>
                    </a:cubicBezTo>
                    <a:cubicBezTo>
                      <a:pt x="13482" y="163"/>
                      <a:pt x="13705" y="1432"/>
                      <a:pt x="14414" y="1656"/>
                    </a:cubicBezTo>
                    <a:cubicBezTo>
                      <a:pt x="15048" y="1954"/>
                      <a:pt x="16093" y="1245"/>
                      <a:pt x="16690" y="1656"/>
                    </a:cubicBezTo>
                    <a:cubicBezTo>
                      <a:pt x="17287" y="2029"/>
                      <a:pt x="17026" y="3297"/>
                      <a:pt x="17585" y="3782"/>
                    </a:cubicBezTo>
                    <a:cubicBezTo>
                      <a:pt x="18033" y="4304"/>
                      <a:pt x="19301" y="4043"/>
                      <a:pt x="19712" y="4640"/>
                    </a:cubicBezTo>
                    <a:cubicBezTo>
                      <a:pt x="20085" y="5237"/>
                      <a:pt x="19376" y="6282"/>
                      <a:pt x="19674" y="6953"/>
                    </a:cubicBezTo>
                    <a:cubicBezTo>
                      <a:pt x="19898" y="7625"/>
                      <a:pt x="21167" y="7848"/>
                      <a:pt x="21316" y="8557"/>
                    </a:cubicBezTo>
                    <a:cubicBezTo>
                      <a:pt x="21465" y="9266"/>
                      <a:pt x="20383" y="9975"/>
                      <a:pt x="20420" y="10684"/>
                    </a:cubicBezTo>
                    <a:cubicBezTo>
                      <a:pt x="20383" y="11392"/>
                      <a:pt x="21465" y="12101"/>
                      <a:pt x="21316" y="12810"/>
                    </a:cubicBezTo>
                    <a:cubicBezTo>
                      <a:pt x="21167" y="13519"/>
                      <a:pt x="19935" y="13743"/>
                      <a:pt x="19674" y="14414"/>
                    </a:cubicBezTo>
                    <a:cubicBezTo>
                      <a:pt x="19376" y="15048"/>
                      <a:pt x="20085" y="16130"/>
                      <a:pt x="19712" y="16727"/>
                    </a:cubicBezTo>
                    <a:cubicBezTo>
                      <a:pt x="19301" y="17324"/>
                      <a:pt x="18033" y="17063"/>
                      <a:pt x="17585" y="17585"/>
                    </a:cubicBezTo>
                    <a:cubicBezTo>
                      <a:pt x="17026" y="18070"/>
                      <a:pt x="17287" y="19301"/>
                      <a:pt x="16690" y="19712"/>
                    </a:cubicBezTo>
                    <a:cubicBezTo>
                      <a:pt x="16093" y="20122"/>
                      <a:pt x="15048" y="19376"/>
                      <a:pt x="14414" y="19712"/>
                    </a:cubicBezTo>
                    <a:cubicBezTo>
                      <a:pt x="13743" y="19935"/>
                      <a:pt x="13482" y="21204"/>
                      <a:pt x="12773" y="21316"/>
                    </a:cubicBezTo>
                    <a:cubicBezTo>
                      <a:pt x="12064" y="21465"/>
                      <a:pt x="11392" y="20383"/>
                      <a:pt x="10646" y="20458"/>
                    </a:cubicBezTo>
                    <a:cubicBezTo>
                      <a:pt x="9938" y="20383"/>
                      <a:pt x="9266" y="21465"/>
                      <a:pt x="8557" y="21316"/>
                    </a:cubicBezTo>
                    <a:cubicBezTo>
                      <a:pt x="7848" y="21204"/>
                      <a:pt x="7587" y="19935"/>
                      <a:pt x="6916" y="19712"/>
                    </a:cubicBezTo>
                    <a:cubicBezTo>
                      <a:pt x="6282" y="19376"/>
                      <a:pt x="5237" y="20122"/>
                      <a:pt x="4640" y="19712"/>
                    </a:cubicBezTo>
                    <a:cubicBezTo>
                      <a:pt x="4043" y="19301"/>
                      <a:pt x="4304" y="18070"/>
                      <a:pt x="3745" y="17585"/>
                    </a:cubicBezTo>
                    <a:cubicBezTo>
                      <a:pt x="3297" y="17063"/>
                      <a:pt x="2029" y="17324"/>
                      <a:pt x="1618" y="16727"/>
                    </a:cubicBezTo>
                    <a:cubicBezTo>
                      <a:pt x="1208" y="16130"/>
                      <a:pt x="1954" y="15048"/>
                      <a:pt x="1618" y="14414"/>
                    </a:cubicBezTo>
                    <a:cubicBezTo>
                      <a:pt x="1395" y="13743"/>
                      <a:pt x="163" y="13519"/>
                      <a:pt x="14" y="12810"/>
                    </a:cubicBezTo>
                    <a:cubicBezTo>
                      <a:pt x="-135" y="12101"/>
                      <a:pt x="947" y="11392"/>
                      <a:pt x="872" y="10684"/>
                    </a:cubicBezTo>
                    <a:cubicBezTo>
                      <a:pt x="947" y="9975"/>
                      <a:pt x="-135" y="9266"/>
                      <a:pt x="14" y="8557"/>
                    </a:cubicBezTo>
                    <a:cubicBezTo>
                      <a:pt x="163" y="7848"/>
                      <a:pt x="1395" y="7625"/>
                      <a:pt x="1618" y="6953"/>
                    </a:cubicBezTo>
                    <a:cubicBezTo>
                      <a:pt x="1954" y="6282"/>
                      <a:pt x="1208" y="5237"/>
                      <a:pt x="1618" y="4640"/>
                    </a:cubicBezTo>
                    <a:cubicBezTo>
                      <a:pt x="2029" y="4043"/>
                      <a:pt x="3297" y="4304"/>
                      <a:pt x="3745" y="3782"/>
                    </a:cubicBezTo>
                    <a:cubicBezTo>
                      <a:pt x="4304" y="3297"/>
                      <a:pt x="4043" y="2029"/>
                      <a:pt x="4640" y="1656"/>
                    </a:cubicBezTo>
                    <a:cubicBezTo>
                      <a:pt x="5237" y="1245"/>
                      <a:pt x="6282" y="1954"/>
                      <a:pt x="6916" y="1656"/>
                    </a:cubicBezTo>
                    <a:cubicBezTo>
                      <a:pt x="7587" y="1432"/>
                      <a:pt x="7848" y="163"/>
                      <a:pt x="8557" y="14"/>
                    </a:cubicBezTo>
                    <a:cubicBezTo>
                      <a:pt x="9266" y="-135"/>
                      <a:pt x="9938" y="947"/>
                      <a:pt x="10646" y="910"/>
                    </a:cubicBezTo>
                    <a:close/>
                    <a:moveTo>
                      <a:pt x="13556" y="3707"/>
                    </a:moveTo>
                    <a:cubicBezTo>
                      <a:pt x="8595" y="1656"/>
                      <a:pt x="3148" y="5274"/>
                      <a:pt x="3111" y="10609"/>
                    </a:cubicBezTo>
                    <a:cubicBezTo>
                      <a:pt x="3073" y="16018"/>
                      <a:pt x="8557" y="19712"/>
                      <a:pt x="13556" y="17660"/>
                    </a:cubicBezTo>
                    <a:cubicBezTo>
                      <a:pt x="18555" y="15571"/>
                      <a:pt x="19786" y="9080"/>
                      <a:pt x="15944" y="5312"/>
                    </a:cubicBezTo>
                    <a:cubicBezTo>
                      <a:pt x="15272" y="4603"/>
                      <a:pt x="14452" y="4081"/>
                      <a:pt x="13556" y="3707"/>
                    </a:cubicBez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grpSp>
      </p:grpSp>
      <p:grpSp>
        <p:nvGrpSpPr>
          <p:cNvPr id="9" name="组合 8">
            <a:extLst>
              <a:ext uri="{FF2B5EF4-FFF2-40B4-BE49-F238E27FC236}">
                <a16:creationId xmlns:a16="http://schemas.microsoft.com/office/drawing/2014/main" id="{849B3D45-F76D-4CE1-8B87-8DFA7D32D971}"/>
              </a:ext>
            </a:extLst>
          </p:cNvPr>
          <p:cNvGrpSpPr/>
          <p:nvPr/>
        </p:nvGrpSpPr>
        <p:grpSpPr>
          <a:xfrm>
            <a:off x="7740884" y="2488123"/>
            <a:ext cx="400041" cy="550035"/>
            <a:chOff x="8134860" y="2424141"/>
            <a:chExt cx="426710" cy="586704"/>
          </a:xfrm>
        </p:grpSpPr>
        <p:sp>
          <p:nvSpPr>
            <p:cNvPr id="377" name="iconfont-11712-5589015"/>
            <p:cNvSpPr/>
            <p:nvPr/>
          </p:nvSpPr>
          <p:spPr>
            <a:xfrm>
              <a:off x="8253516" y="2533937"/>
              <a:ext cx="210414" cy="185006"/>
            </a:xfrm>
            <a:custGeom>
              <a:avLst/>
              <a:gdLst/>
              <a:ahLst/>
              <a:cxnLst>
                <a:cxn ang="0">
                  <a:pos x="wd2" y="hd2"/>
                </a:cxn>
                <a:cxn ang="5400000">
                  <a:pos x="wd2" y="hd2"/>
                </a:cxn>
                <a:cxn ang="10800000">
                  <a:pos x="wd2" y="hd2"/>
                </a:cxn>
                <a:cxn ang="16200000">
                  <a:pos x="wd2" y="hd2"/>
                </a:cxn>
              </a:cxnLst>
              <a:rect l="0" t="0" r="r" b="b"/>
              <a:pathLst>
                <a:path w="21600" h="21600" extrusionOk="0">
                  <a:moveTo>
                    <a:pt x="10180" y="13927"/>
                  </a:moveTo>
                  <a:lnTo>
                    <a:pt x="1858" y="16991"/>
                  </a:lnTo>
                  <a:lnTo>
                    <a:pt x="1858" y="19441"/>
                  </a:lnTo>
                  <a:lnTo>
                    <a:pt x="16728" y="19441"/>
                  </a:lnTo>
                  <a:lnTo>
                    <a:pt x="16728" y="17280"/>
                  </a:lnTo>
                  <a:lnTo>
                    <a:pt x="18588" y="17280"/>
                  </a:lnTo>
                  <a:lnTo>
                    <a:pt x="18588" y="19441"/>
                  </a:lnTo>
                  <a:lnTo>
                    <a:pt x="18595" y="19441"/>
                  </a:lnTo>
                  <a:lnTo>
                    <a:pt x="18595" y="21600"/>
                  </a:lnTo>
                  <a:lnTo>
                    <a:pt x="0" y="21600"/>
                  </a:lnTo>
                  <a:lnTo>
                    <a:pt x="0" y="15409"/>
                  </a:lnTo>
                  <a:lnTo>
                    <a:pt x="6614" y="12975"/>
                  </a:lnTo>
                  <a:cubicBezTo>
                    <a:pt x="4910" y="11561"/>
                    <a:pt x="3718" y="8955"/>
                    <a:pt x="3718" y="6426"/>
                  </a:cubicBezTo>
                  <a:cubicBezTo>
                    <a:pt x="3718" y="2874"/>
                    <a:pt x="6216" y="0"/>
                    <a:pt x="9293" y="0"/>
                  </a:cubicBezTo>
                  <a:cubicBezTo>
                    <a:pt x="12372" y="0"/>
                    <a:pt x="14870" y="2874"/>
                    <a:pt x="14870" y="6426"/>
                  </a:cubicBezTo>
                  <a:cubicBezTo>
                    <a:pt x="14870" y="9413"/>
                    <a:pt x="13204" y="12507"/>
                    <a:pt x="11003" y="13615"/>
                  </a:cubicBezTo>
                  <a:lnTo>
                    <a:pt x="11005" y="13623"/>
                  </a:lnTo>
                  <a:lnTo>
                    <a:pt x="10936" y="13647"/>
                  </a:lnTo>
                  <a:cubicBezTo>
                    <a:pt x="10692" y="13767"/>
                    <a:pt x="10438" y="13860"/>
                    <a:pt x="10180" y="13927"/>
                  </a:cubicBezTo>
                  <a:close/>
                  <a:moveTo>
                    <a:pt x="9293" y="11879"/>
                  </a:moveTo>
                  <a:cubicBezTo>
                    <a:pt x="11137" y="11879"/>
                    <a:pt x="13011" y="9060"/>
                    <a:pt x="13011" y="6426"/>
                  </a:cubicBezTo>
                  <a:cubicBezTo>
                    <a:pt x="13011" y="4073"/>
                    <a:pt x="11348" y="2159"/>
                    <a:pt x="9293" y="2159"/>
                  </a:cubicBezTo>
                  <a:cubicBezTo>
                    <a:pt x="7238" y="2159"/>
                    <a:pt x="5575" y="4073"/>
                    <a:pt x="5575" y="6426"/>
                  </a:cubicBezTo>
                  <a:cubicBezTo>
                    <a:pt x="5575" y="9060"/>
                    <a:pt x="7451" y="11879"/>
                    <a:pt x="9293" y="11879"/>
                  </a:cubicBezTo>
                  <a:close/>
                  <a:moveTo>
                    <a:pt x="20286" y="9032"/>
                  </a:moveTo>
                  <a:lnTo>
                    <a:pt x="21600" y="10547"/>
                  </a:lnTo>
                  <a:lnTo>
                    <a:pt x="17619" y="15128"/>
                  </a:lnTo>
                  <a:lnTo>
                    <a:pt x="14990" y="12102"/>
                  </a:lnTo>
                  <a:lnTo>
                    <a:pt x="16318" y="10575"/>
                  </a:lnTo>
                  <a:lnTo>
                    <a:pt x="17633" y="12088"/>
                  </a:lnTo>
                  <a:lnTo>
                    <a:pt x="20286" y="9032"/>
                  </a:ln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grpSp>
          <p:nvGrpSpPr>
            <p:cNvPr id="380" name="组合 194"/>
            <p:cNvGrpSpPr/>
            <p:nvPr/>
          </p:nvGrpSpPr>
          <p:grpSpPr>
            <a:xfrm>
              <a:off x="8134860" y="2424141"/>
              <a:ext cx="426710" cy="586704"/>
              <a:chOff x="0" y="0"/>
              <a:chExt cx="426708" cy="586700"/>
            </a:xfrm>
          </p:grpSpPr>
          <p:sp>
            <p:nvSpPr>
              <p:cNvPr id="378" name="Freeform 27"/>
              <p:cNvSpPr/>
              <p:nvPr/>
            </p:nvSpPr>
            <p:spPr>
              <a:xfrm>
                <a:off x="80688" y="424957"/>
                <a:ext cx="264387" cy="161744"/>
              </a:xfrm>
              <a:custGeom>
                <a:avLst/>
                <a:gdLst/>
                <a:ahLst/>
                <a:cxnLst>
                  <a:cxn ang="0">
                    <a:pos x="wd2" y="hd2"/>
                  </a:cxn>
                  <a:cxn ang="5400000">
                    <a:pos x="wd2" y="hd2"/>
                  </a:cxn>
                  <a:cxn ang="10800000">
                    <a:pos x="wd2" y="hd2"/>
                  </a:cxn>
                  <a:cxn ang="16200000">
                    <a:pos x="wd2" y="hd2"/>
                  </a:cxn>
                </a:cxnLst>
                <a:rect l="0" t="0" r="r" b="b"/>
                <a:pathLst>
                  <a:path w="21600" h="21600" extrusionOk="0">
                    <a:moveTo>
                      <a:pt x="19342" y="505"/>
                    </a:moveTo>
                    <a:cubicBezTo>
                      <a:pt x="21600" y="18774"/>
                      <a:pt x="21600" y="18774"/>
                      <a:pt x="21600" y="18774"/>
                    </a:cubicBezTo>
                    <a:cubicBezTo>
                      <a:pt x="17939" y="17260"/>
                      <a:pt x="17939" y="17260"/>
                      <a:pt x="17939" y="17260"/>
                    </a:cubicBezTo>
                    <a:cubicBezTo>
                      <a:pt x="15254" y="21600"/>
                      <a:pt x="15254" y="21600"/>
                      <a:pt x="15254" y="21600"/>
                    </a:cubicBezTo>
                    <a:cubicBezTo>
                      <a:pt x="13119" y="4441"/>
                      <a:pt x="13119" y="4441"/>
                      <a:pt x="13119" y="4441"/>
                    </a:cubicBezTo>
                    <a:cubicBezTo>
                      <a:pt x="13424" y="4542"/>
                      <a:pt x="13729" y="4643"/>
                      <a:pt x="14034" y="4643"/>
                    </a:cubicBezTo>
                    <a:cubicBezTo>
                      <a:pt x="14278" y="4643"/>
                      <a:pt x="14522" y="4643"/>
                      <a:pt x="14705" y="4542"/>
                    </a:cubicBezTo>
                    <a:cubicBezTo>
                      <a:pt x="16108" y="4037"/>
                      <a:pt x="16841" y="2523"/>
                      <a:pt x="17512" y="707"/>
                    </a:cubicBezTo>
                    <a:cubicBezTo>
                      <a:pt x="17634" y="505"/>
                      <a:pt x="17695" y="202"/>
                      <a:pt x="17817" y="0"/>
                    </a:cubicBezTo>
                    <a:cubicBezTo>
                      <a:pt x="18000" y="0"/>
                      <a:pt x="18183" y="101"/>
                      <a:pt x="18305" y="202"/>
                    </a:cubicBezTo>
                    <a:cubicBezTo>
                      <a:pt x="18671" y="303"/>
                      <a:pt x="18976" y="404"/>
                      <a:pt x="19342" y="505"/>
                    </a:cubicBezTo>
                    <a:close/>
                    <a:moveTo>
                      <a:pt x="8542" y="4441"/>
                    </a:moveTo>
                    <a:cubicBezTo>
                      <a:pt x="6407" y="21600"/>
                      <a:pt x="6407" y="21600"/>
                      <a:pt x="6407" y="21600"/>
                    </a:cubicBezTo>
                    <a:cubicBezTo>
                      <a:pt x="3661" y="17260"/>
                      <a:pt x="3661" y="17260"/>
                      <a:pt x="3661" y="17260"/>
                    </a:cubicBezTo>
                    <a:cubicBezTo>
                      <a:pt x="0" y="18774"/>
                      <a:pt x="0" y="18774"/>
                      <a:pt x="0" y="18774"/>
                    </a:cubicBezTo>
                    <a:cubicBezTo>
                      <a:pt x="2319" y="505"/>
                      <a:pt x="2319" y="505"/>
                      <a:pt x="2319" y="505"/>
                    </a:cubicBezTo>
                    <a:cubicBezTo>
                      <a:pt x="2624" y="404"/>
                      <a:pt x="2990" y="303"/>
                      <a:pt x="3356" y="202"/>
                    </a:cubicBezTo>
                    <a:cubicBezTo>
                      <a:pt x="3478" y="101"/>
                      <a:pt x="3661" y="101"/>
                      <a:pt x="3844" y="0"/>
                    </a:cubicBezTo>
                    <a:cubicBezTo>
                      <a:pt x="3966" y="202"/>
                      <a:pt x="4027" y="505"/>
                      <a:pt x="4088" y="707"/>
                    </a:cubicBezTo>
                    <a:cubicBezTo>
                      <a:pt x="4698" y="2120"/>
                      <a:pt x="5247" y="3533"/>
                      <a:pt x="6285" y="4239"/>
                    </a:cubicBezTo>
                    <a:cubicBezTo>
                      <a:pt x="6468" y="4340"/>
                      <a:pt x="6712" y="4441"/>
                      <a:pt x="6956" y="4542"/>
                    </a:cubicBezTo>
                    <a:cubicBezTo>
                      <a:pt x="7505" y="4744"/>
                      <a:pt x="7993" y="4643"/>
                      <a:pt x="8542" y="4441"/>
                    </a:cubicBez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sp>
            <p:nvSpPr>
              <p:cNvPr id="379" name="Freeform 28"/>
              <p:cNvSpPr/>
              <p:nvPr/>
            </p:nvSpPr>
            <p:spPr>
              <a:xfrm>
                <a:off x="-1" y="-1"/>
                <a:ext cx="426710" cy="432131"/>
              </a:xfrm>
              <a:custGeom>
                <a:avLst/>
                <a:gdLst/>
                <a:ahLst/>
                <a:cxnLst>
                  <a:cxn ang="0">
                    <a:pos x="wd2" y="hd2"/>
                  </a:cxn>
                  <a:cxn ang="5400000">
                    <a:pos x="wd2" y="hd2"/>
                  </a:cxn>
                  <a:cxn ang="10800000">
                    <a:pos x="wd2" y="hd2"/>
                  </a:cxn>
                  <a:cxn ang="16200000">
                    <a:pos x="wd2" y="hd2"/>
                  </a:cxn>
                </a:cxnLst>
                <a:rect l="0" t="0" r="r" b="b"/>
                <a:pathLst>
                  <a:path w="21330" h="21330" extrusionOk="0">
                    <a:moveTo>
                      <a:pt x="10646" y="910"/>
                    </a:moveTo>
                    <a:cubicBezTo>
                      <a:pt x="11355" y="947"/>
                      <a:pt x="12064" y="-135"/>
                      <a:pt x="12773" y="14"/>
                    </a:cubicBezTo>
                    <a:cubicBezTo>
                      <a:pt x="13482" y="163"/>
                      <a:pt x="13705" y="1432"/>
                      <a:pt x="14414" y="1656"/>
                    </a:cubicBezTo>
                    <a:cubicBezTo>
                      <a:pt x="15048" y="1954"/>
                      <a:pt x="16093" y="1245"/>
                      <a:pt x="16690" y="1656"/>
                    </a:cubicBezTo>
                    <a:cubicBezTo>
                      <a:pt x="17287" y="2029"/>
                      <a:pt x="17026" y="3297"/>
                      <a:pt x="17585" y="3782"/>
                    </a:cubicBezTo>
                    <a:cubicBezTo>
                      <a:pt x="18033" y="4304"/>
                      <a:pt x="19301" y="4043"/>
                      <a:pt x="19712" y="4640"/>
                    </a:cubicBezTo>
                    <a:cubicBezTo>
                      <a:pt x="20085" y="5237"/>
                      <a:pt x="19376" y="6282"/>
                      <a:pt x="19674" y="6953"/>
                    </a:cubicBezTo>
                    <a:cubicBezTo>
                      <a:pt x="19898" y="7625"/>
                      <a:pt x="21167" y="7848"/>
                      <a:pt x="21316" y="8557"/>
                    </a:cubicBezTo>
                    <a:cubicBezTo>
                      <a:pt x="21465" y="9266"/>
                      <a:pt x="20383" y="9975"/>
                      <a:pt x="20420" y="10684"/>
                    </a:cubicBezTo>
                    <a:cubicBezTo>
                      <a:pt x="20383" y="11392"/>
                      <a:pt x="21465" y="12101"/>
                      <a:pt x="21316" y="12810"/>
                    </a:cubicBezTo>
                    <a:cubicBezTo>
                      <a:pt x="21167" y="13519"/>
                      <a:pt x="19935" y="13743"/>
                      <a:pt x="19674" y="14414"/>
                    </a:cubicBezTo>
                    <a:cubicBezTo>
                      <a:pt x="19376" y="15048"/>
                      <a:pt x="20085" y="16130"/>
                      <a:pt x="19712" y="16727"/>
                    </a:cubicBezTo>
                    <a:cubicBezTo>
                      <a:pt x="19301" y="17324"/>
                      <a:pt x="18033" y="17063"/>
                      <a:pt x="17585" y="17585"/>
                    </a:cubicBezTo>
                    <a:cubicBezTo>
                      <a:pt x="17026" y="18070"/>
                      <a:pt x="17287" y="19301"/>
                      <a:pt x="16690" y="19712"/>
                    </a:cubicBezTo>
                    <a:cubicBezTo>
                      <a:pt x="16093" y="20122"/>
                      <a:pt x="15048" y="19376"/>
                      <a:pt x="14414" y="19712"/>
                    </a:cubicBezTo>
                    <a:cubicBezTo>
                      <a:pt x="13743" y="19935"/>
                      <a:pt x="13482" y="21204"/>
                      <a:pt x="12773" y="21316"/>
                    </a:cubicBezTo>
                    <a:cubicBezTo>
                      <a:pt x="12064" y="21465"/>
                      <a:pt x="11392" y="20383"/>
                      <a:pt x="10646" y="20458"/>
                    </a:cubicBezTo>
                    <a:cubicBezTo>
                      <a:pt x="9938" y="20383"/>
                      <a:pt x="9266" y="21465"/>
                      <a:pt x="8557" y="21316"/>
                    </a:cubicBezTo>
                    <a:cubicBezTo>
                      <a:pt x="7848" y="21204"/>
                      <a:pt x="7587" y="19935"/>
                      <a:pt x="6916" y="19712"/>
                    </a:cubicBezTo>
                    <a:cubicBezTo>
                      <a:pt x="6282" y="19376"/>
                      <a:pt x="5237" y="20122"/>
                      <a:pt x="4640" y="19712"/>
                    </a:cubicBezTo>
                    <a:cubicBezTo>
                      <a:pt x="4043" y="19301"/>
                      <a:pt x="4304" y="18070"/>
                      <a:pt x="3745" y="17585"/>
                    </a:cubicBezTo>
                    <a:cubicBezTo>
                      <a:pt x="3297" y="17063"/>
                      <a:pt x="2029" y="17324"/>
                      <a:pt x="1618" y="16727"/>
                    </a:cubicBezTo>
                    <a:cubicBezTo>
                      <a:pt x="1208" y="16130"/>
                      <a:pt x="1954" y="15048"/>
                      <a:pt x="1618" y="14414"/>
                    </a:cubicBezTo>
                    <a:cubicBezTo>
                      <a:pt x="1395" y="13743"/>
                      <a:pt x="163" y="13519"/>
                      <a:pt x="14" y="12810"/>
                    </a:cubicBezTo>
                    <a:cubicBezTo>
                      <a:pt x="-135" y="12101"/>
                      <a:pt x="947" y="11392"/>
                      <a:pt x="872" y="10684"/>
                    </a:cubicBezTo>
                    <a:cubicBezTo>
                      <a:pt x="947" y="9975"/>
                      <a:pt x="-135" y="9266"/>
                      <a:pt x="14" y="8557"/>
                    </a:cubicBezTo>
                    <a:cubicBezTo>
                      <a:pt x="163" y="7848"/>
                      <a:pt x="1395" y="7625"/>
                      <a:pt x="1618" y="6953"/>
                    </a:cubicBezTo>
                    <a:cubicBezTo>
                      <a:pt x="1954" y="6282"/>
                      <a:pt x="1208" y="5237"/>
                      <a:pt x="1618" y="4640"/>
                    </a:cubicBezTo>
                    <a:cubicBezTo>
                      <a:pt x="2029" y="4043"/>
                      <a:pt x="3297" y="4304"/>
                      <a:pt x="3745" y="3782"/>
                    </a:cubicBezTo>
                    <a:cubicBezTo>
                      <a:pt x="4304" y="3297"/>
                      <a:pt x="4043" y="2029"/>
                      <a:pt x="4640" y="1656"/>
                    </a:cubicBezTo>
                    <a:cubicBezTo>
                      <a:pt x="5237" y="1245"/>
                      <a:pt x="6282" y="1954"/>
                      <a:pt x="6916" y="1656"/>
                    </a:cubicBezTo>
                    <a:cubicBezTo>
                      <a:pt x="7587" y="1432"/>
                      <a:pt x="7848" y="163"/>
                      <a:pt x="8557" y="14"/>
                    </a:cubicBezTo>
                    <a:cubicBezTo>
                      <a:pt x="9266" y="-135"/>
                      <a:pt x="9938" y="947"/>
                      <a:pt x="10646" y="910"/>
                    </a:cubicBezTo>
                    <a:close/>
                    <a:moveTo>
                      <a:pt x="13556" y="3707"/>
                    </a:moveTo>
                    <a:cubicBezTo>
                      <a:pt x="8595" y="1656"/>
                      <a:pt x="3148" y="5274"/>
                      <a:pt x="3111" y="10609"/>
                    </a:cubicBezTo>
                    <a:cubicBezTo>
                      <a:pt x="3073" y="16018"/>
                      <a:pt x="8557" y="19712"/>
                      <a:pt x="13556" y="17660"/>
                    </a:cubicBezTo>
                    <a:cubicBezTo>
                      <a:pt x="18555" y="15571"/>
                      <a:pt x="19786" y="9080"/>
                      <a:pt x="15944" y="5312"/>
                    </a:cubicBezTo>
                    <a:cubicBezTo>
                      <a:pt x="15272" y="4603"/>
                      <a:pt x="14452" y="4081"/>
                      <a:pt x="13556" y="3707"/>
                    </a:cubicBez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grpSp>
      </p:grpSp>
      <p:grpSp>
        <p:nvGrpSpPr>
          <p:cNvPr id="8" name="组合 7">
            <a:extLst>
              <a:ext uri="{FF2B5EF4-FFF2-40B4-BE49-F238E27FC236}">
                <a16:creationId xmlns:a16="http://schemas.microsoft.com/office/drawing/2014/main" id="{06343153-B132-402F-9AAB-8975FE463227}"/>
              </a:ext>
            </a:extLst>
          </p:cNvPr>
          <p:cNvGrpSpPr/>
          <p:nvPr/>
        </p:nvGrpSpPr>
        <p:grpSpPr>
          <a:xfrm>
            <a:off x="10707464" y="2521985"/>
            <a:ext cx="400042" cy="550034"/>
            <a:chOff x="11299211" y="2460260"/>
            <a:chExt cx="426711" cy="586703"/>
          </a:xfrm>
        </p:grpSpPr>
        <p:sp>
          <p:nvSpPr>
            <p:cNvPr id="382" name="iconfont-11712-5589015"/>
            <p:cNvSpPr/>
            <p:nvPr/>
          </p:nvSpPr>
          <p:spPr>
            <a:xfrm>
              <a:off x="11417868" y="2570056"/>
              <a:ext cx="210415" cy="185005"/>
            </a:xfrm>
            <a:custGeom>
              <a:avLst/>
              <a:gdLst/>
              <a:ahLst/>
              <a:cxnLst>
                <a:cxn ang="0">
                  <a:pos x="wd2" y="hd2"/>
                </a:cxn>
                <a:cxn ang="5400000">
                  <a:pos x="wd2" y="hd2"/>
                </a:cxn>
                <a:cxn ang="10800000">
                  <a:pos x="wd2" y="hd2"/>
                </a:cxn>
                <a:cxn ang="16200000">
                  <a:pos x="wd2" y="hd2"/>
                </a:cxn>
              </a:cxnLst>
              <a:rect l="0" t="0" r="r" b="b"/>
              <a:pathLst>
                <a:path w="21600" h="21600" extrusionOk="0">
                  <a:moveTo>
                    <a:pt x="10180" y="13927"/>
                  </a:moveTo>
                  <a:lnTo>
                    <a:pt x="1858" y="16991"/>
                  </a:lnTo>
                  <a:lnTo>
                    <a:pt x="1858" y="19441"/>
                  </a:lnTo>
                  <a:lnTo>
                    <a:pt x="16728" y="19441"/>
                  </a:lnTo>
                  <a:lnTo>
                    <a:pt x="16728" y="17280"/>
                  </a:lnTo>
                  <a:lnTo>
                    <a:pt x="18588" y="17280"/>
                  </a:lnTo>
                  <a:lnTo>
                    <a:pt x="18588" y="19441"/>
                  </a:lnTo>
                  <a:lnTo>
                    <a:pt x="18595" y="19441"/>
                  </a:lnTo>
                  <a:lnTo>
                    <a:pt x="18595" y="21600"/>
                  </a:lnTo>
                  <a:lnTo>
                    <a:pt x="0" y="21600"/>
                  </a:lnTo>
                  <a:lnTo>
                    <a:pt x="0" y="15409"/>
                  </a:lnTo>
                  <a:lnTo>
                    <a:pt x="6614" y="12975"/>
                  </a:lnTo>
                  <a:cubicBezTo>
                    <a:pt x="4910" y="11561"/>
                    <a:pt x="3718" y="8955"/>
                    <a:pt x="3718" y="6426"/>
                  </a:cubicBezTo>
                  <a:cubicBezTo>
                    <a:pt x="3718" y="2874"/>
                    <a:pt x="6216" y="0"/>
                    <a:pt x="9293" y="0"/>
                  </a:cubicBezTo>
                  <a:cubicBezTo>
                    <a:pt x="12372" y="0"/>
                    <a:pt x="14870" y="2874"/>
                    <a:pt x="14870" y="6426"/>
                  </a:cubicBezTo>
                  <a:cubicBezTo>
                    <a:pt x="14870" y="9413"/>
                    <a:pt x="13204" y="12507"/>
                    <a:pt x="11003" y="13615"/>
                  </a:cubicBezTo>
                  <a:lnTo>
                    <a:pt x="11005" y="13623"/>
                  </a:lnTo>
                  <a:lnTo>
                    <a:pt x="10936" y="13647"/>
                  </a:lnTo>
                  <a:cubicBezTo>
                    <a:pt x="10692" y="13767"/>
                    <a:pt x="10438" y="13860"/>
                    <a:pt x="10180" y="13927"/>
                  </a:cubicBezTo>
                  <a:close/>
                  <a:moveTo>
                    <a:pt x="9293" y="11879"/>
                  </a:moveTo>
                  <a:cubicBezTo>
                    <a:pt x="11137" y="11879"/>
                    <a:pt x="13011" y="9060"/>
                    <a:pt x="13011" y="6426"/>
                  </a:cubicBezTo>
                  <a:cubicBezTo>
                    <a:pt x="13011" y="4073"/>
                    <a:pt x="11348" y="2159"/>
                    <a:pt x="9293" y="2159"/>
                  </a:cubicBezTo>
                  <a:cubicBezTo>
                    <a:pt x="7238" y="2159"/>
                    <a:pt x="5575" y="4073"/>
                    <a:pt x="5575" y="6426"/>
                  </a:cubicBezTo>
                  <a:cubicBezTo>
                    <a:pt x="5575" y="9060"/>
                    <a:pt x="7451" y="11879"/>
                    <a:pt x="9293" y="11879"/>
                  </a:cubicBezTo>
                  <a:close/>
                  <a:moveTo>
                    <a:pt x="20286" y="9032"/>
                  </a:moveTo>
                  <a:lnTo>
                    <a:pt x="21600" y="10547"/>
                  </a:lnTo>
                  <a:lnTo>
                    <a:pt x="17619" y="15128"/>
                  </a:lnTo>
                  <a:lnTo>
                    <a:pt x="14990" y="12102"/>
                  </a:lnTo>
                  <a:lnTo>
                    <a:pt x="16318" y="10575"/>
                  </a:lnTo>
                  <a:lnTo>
                    <a:pt x="17633" y="12088"/>
                  </a:lnTo>
                  <a:lnTo>
                    <a:pt x="20286" y="9032"/>
                  </a:ln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grpSp>
          <p:nvGrpSpPr>
            <p:cNvPr id="385" name="组合 199"/>
            <p:cNvGrpSpPr/>
            <p:nvPr/>
          </p:nvGrpSpPr>
          <p:grpSpPr>
            <a:xfrm>
              <a:off x="11299211" y="2460260"/>
              <a:ext cx="426711" cy="586703"/>
              <a:chOff x="0" y="0"/>
              <a:chExt cx="426708" cy="586700"/>
            </a:xfrm>
          </p:grpSpPr>
          <p:sp>
            <p:nvSpPr>
              <p:cNvPr id="383" name="Freeform 27"/>
              <p:cNvSpPr/>
              <p:nvPr/>
            </p:nvSpPr>
            <p:spPr>
              <a:xfrm>
                <a:off x="80688" y="424957"/>
                <a:ext cx="264387" cy="161744"/>
              </a:xfrm>
              <a:custGeom>
                <a:avLst/>
                <a:gdLst/>
                <a:ahLst/>
                <a:cxnLst>
                  <a:cxn ang="0">
                    <a:pos x="wd2" y="hd2"/>
                  </a:cxn>
                  <a:cxn ang="5400000">
                    <a:pos x="wd2" y="hd2"/>
                  </a:cxn>
                  <a:cxn ang="10800000">
                    <a:pos x="wd2" y="hd2"/>
                  </a:cxn>
                  <a:cxn ang="16200000">
                    <a:pos x="wd2" y="hd2"/>
                  </a:cxn>
                </a:cxnLst>
                <a:rect l="0" t="0" r="r" b="b"/>
                <a:pathLst>
                  <a:path w="21600" h="21600" extrusionOk="0">
                    <a:moveTo>
                      <a:pt x="19342" y="505"/>
                    </a:moveTo>
                    <a:cubicBezTo>
                      <a:pt x="21600" y="18774"/>
                      <a:pt x="21600" y="18774"/>
                      <a:pt x="21600" y="18774"/>
                    </a:cubicBezTo>
                    <a:cubicBezTo>
                      <a:pt x="17939" y="17260"/>
                      <a:pt x="17939" y="17260"/>
                      <a:pt x="17939" y="17260"/>
                    </a:cubicBezTo>
                    <a:cubicBezTo>
                      <a:pt x="15254" y="21600"/>
                      <a:pt x="15254" y="21600"/>
                      <a:pt x="15254" y="21600"/>
                    </a:cubicBezTo>
                    <a:cubicBezTo>
                      <a:pt x="13119" y="4441"/>
                      <a:pt x="13119" y="4441"/>
                      <a:pt x="13119" y="4441"/>
                    </a:cubicBezTo>
                    <a:cubicBezTo>
                      <a:pt x="13424" y="4542"/>
                      <a:pt x="13729" y="4643"/>
                      <a:pt x="14034" y="4643"/>
                    </a:cubicBezTo>
                    <a:cubicBezTo>
                      <a:pt x="14278" y="4643"/>
                      <a:pt x="14522" y="4643"/>
                      <a:pt x="14705" y="4542"/>
                    </a:cubicBezTo>
                    <a:cubicBezTo>
                      <a:pt x="16108" y="4037"/>
                      <a:pt x="16841" y="2523"/>
                      <a:pt x="17512" y="707"/>
                    </a:cubicBezTo>
                    <a:cubicBezTo>
                      <a:pt x="17634" y="505"/>
                      <a:pt x="17695" y="202"/>
                      <a:pt x="17817" y="0"/>
                    </a:cubicBezTo>
                    <a:cubicBezTo>
                      <a:pt x="18000" y="0"/>
                      <a:pt x="18183" y="101"/>
                      <a:pt x="18305" y="202"/>
                    </a:cubicBezTo>
                    <a:cubicBezTo>
                      <a:pt x="18671" y="303"/>
                      <a:pt x="18976" y="404"/>
                      <a:pt x="19342" y="505"/>
                    </a:cubicBezTo>
                    <a:close/>
                    <a:moveTo>
                      <a:pt x="8542" y="4441"/>
                    </a:moveTo>
                    <a:cubicBezTo>
                      <a:pt x="6407" y="21600"/>
                      <a:pt x="6407" y="21600"/>
                      <a:pt x="6407" y="21600"/>
                    </a:cubicBezTo>
                    <a:cubicBezTo>
                      <a:pt x="3661" y="17260"/>
                      <a:pt x="3661" y="17260"/>
                      <a:pt x="3661" y="17260"/>
                    </a:cubicBezTo>
                    <a:cubicBezTo>
                      <a:pt x="0" y="18774"/>
                      <a:pt x="0" y="18774"/>
                      <a:pt x="0" y="18774"/>
                    </a:cubicBezTo>
                    <a:cubicBezTo>
                      <a:pt x="2319" y="505"/>
                      <a:pt x="2319" y="505"/>
                      <a:pt x="2319" y="505"/>
                    </a:cubicBezTo>
                    <a:cubicBezTo>
                      <a:pt x="2624" y="404"/>
                      <a:pt x="2990" y="303"/>
                      <a:pt x="3356" y="202"/>
                    </a:cubicBezTo>
                    <a:cubicBezTo>
                      <a:pt x="3478" y="101"/>
                      <a:pt x="3661" y="101"/>
                      <a:pt x="3844" y="0"/>
                    </a:cubicBezTo>
                    <a:cubicBezTo>
                      <a:pt x="3966" y="202"/>
                      <a:pt x="4027" y="505"/>
                      <a:pt x="4088" y="707"/>
                    </a:cubicBezTo>
                    <a:cubicBezTo>
                      <a:pt x="4698" y="2120"/>
                      <a:pt x="5247" y="3533"/>
                      <a:pt x="6285" y="4239"/>
                    </a:cubicBezTo>
                    <a:cubicBezTo>
                      <a:pt x="6468" y="4340"/>
                      <a:pt x="6712" y="4441"/>
                      <a:pt x="6956" y="4542"/>
                    </a:cubicBezTo>
                    <a:cubicBezTo>
                      <a:pt x="7505" y="4744"/>
                      <a:pt x="7993" y="4643"/>
                      <a:pt x="8542" y="4441"/>
                    </a:cubicBez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sp>
            <p:nvSpPr>
              <p:cNvPr id="384" name="Freeform 28"/>
              <p:cNvSpPr/>
              <p:nvPr/>
            </p:nvSpPr>
            <p:spPr>
              <a:xfrm>
                <a:off x="-1" y="-1"/>
                <a:ext cx="426710" cy="432131"/>
              </a:xfrm>
              <a:custGeom>
                <a:avLst/>
                <a:gdLst/>
                <a:ahLst/>
                <a:cxnLst>
                  <a:cxn ang="0">
                    <a:pos x="wd2" y="hd2"/>
                  </a:cxn>
                  <a:cxn ang="5400000">
                    <a:pos x="wd2" y="hd2"/>
                  </a:cxn>
                  <a:cxn ang="10800000">
                    <a:pos x="wd2" y="hd2"/>
                  </a:cxn>
                  <a:cxn ang="16200000">
                    <a:pos x="wd2" y="hd2"/>
                  </a:cxn>
                </a:cxnLst>
                <a:rect l="0" t="0" r="r" b="b"/>
                <a:pathLst>
                  <a:path w="21330" h="21330" extrusionOk="0">
                    <a:moveTo>
                      <a:pt x="10646" y="910"/>
                    </a:moveTo>
                    <a:cubicBezTo>
                      <a:pt x="11355" y="947"/>
                      <a:pt x="12064" y="-135"/>
                      <a:pt x="12773" y="14"/>
                    </a:cubicBezTo>
                    <a:cubicBezTo>
                      <a:pt x="13482" y="163"/>
                      <a:pt x="13705" y="1432"/>
                      <a:pt x="14414" y="1656"/>
                    </a:cubicBezTo>
                    <a:cubicBezTo>
                      <a:pt x="15048" y="1954"/>
                      <a:pt x="16093" y="1245"/>
                      <a:pt x="16690" y="1656"/>
                    </a:cubicBezTo>
                    <a:cubicBezTo>
                      <a:pt x="17287" y="2029"/>
                      <a:pt x="17026" y="3297"/>
                      <a:pt x="17585" y="3782"/>
                    </a:cubicBezTo>
                    <a:cubicBezTo>
                      <a:pt x="18033" y="4304"/>
                      <a:pt x="19301" y="4043"/>
                      <a:pt x="19712" y="4640"/>
                    </a:cubicBezTo>
                    <a:cubicBezTo>
                      <a:pt x="20085" y="5237"/>
                      <a:pt x="19376" y="6282"/>
                      <a:pt x="19674" y="6953"/>
                    </a:cubicBezTo>
                    <a:cubicBezTo>
                      <a:pt x="19898" y="7625"/>
                      <a:pt x="21167" y="7848"/>
                      <a:pt x="21316" y="8557"/>
                    </a:cubicBezTo>
                    <a:cubicBezTo>
                      <a:pt x="21465" y="9266"/>
                      <a:pt x="20383" y="9975"/>
                      <a:pt x="20420" y="10684"/>
                    </a:cubicBezTo>
                    <a:cubicBezTo>
                      <a:pt x="20383" y="11392"/>
                      <a:pt x="21465" y="12101"/>
                      <a:pt x="21316" y="12810"/>
                    </a:cubicBezTo>
                    <a:cubicBezTo>
                      <a:pt x="21167" y="13519"/>
                      <a:pt x="19935" y="13743"/>
                      <a:pt x="19674" y="14414"/>
                    </a:cubicBezTo>
                    <a:cubicBezTo>
                      <a:pt x="19376" y="15048"/>
                      <a:pt x="20085" y="16130"/>
                      <a:pt x="19712" y="16727"/>
                    </a:cubicBezTo>
                    <a:cubicBezTo>
                      <a:pt x="19301" y="17324"/>
                      <a:pt x="18033" y="17063"/>
                      <a:pt x="17585" y="17585"/>
                    </a:cubicBezTo>
                    <a:cubicBezTo>
                      <a:pt x="17026" y="18070"/>
                      <a:pt x="17287" y="19301"/>
                      <a:pt x="16690" y="19712"/>
                    </a:cubicBezTo>
                    <a:cubicBezTo>
                      <a:pt x="16093" y="20122"/>
                      <a:pt x="15048" y="19376"/>
                      <a:pt x="14414" y="19712"/>
                    </a:cubicBezTo>
                    <a:cubicBezTo>
                      <a:pt x="13743" y="19935"/>
                      <a:pt x="13482" y="21204"/>
                      <a:pt x="12773" y="21316"/>
                    </a:cubicBezTo>
                    <a:cubicBezTo>
                      <a:pt x="12064" y="21465"/>
                      <a:pt x="11392" y="20383"/>
                      <a:pt x="10646" y="20458"/>
                    </a:cubicBezTo>
                    <a:cubicBezTo>
                      <a:pt x="9938" y="20383"/>
                      <a:pt x="9266" y="21465"/>
                      <a:pt x="8557" y="21316"/>
                    </a:cubicBezTo>
                    <a:cubicBezTo>
                      <a:pt x="7848" y="21204"/>
                      <a:pt x="7587" y="19935"/>
                      <a:pt x="6916" y="19712"/>
                    </a:cubicBezTo>
                    <a:cubicBezTo>
                      <a:pt x="6282" y="19376"/>
                      <a:pt x="5237" y="20122"/>
                      <a:pt x="4640" y="19712"/>
                    </a:cubicBezTo>
                    <a:cubicBezTo>
                      <a:pt x="4043" y="19301"/>
                      <a:pt x="4304" y="18070"/>
                      <a:pt x="3745" y="17585"/>
                    </a:cubicBezTo>
                    <a:cubicBezTo>
                      <a:pt x="3297" y="17063"/>
                      <a:pt x="2029" y="17324"/>
                      <a:pt x="1618" y="16727"/>
                    </a:cubicBezTo>
                    <a:cubicBezTo>
                      <a:pt x="1208" y="16130"/>
                      <a:pt x="1954" y="15048"/>
                      <a:pt x="1618" y="14414"/>
                    </a:cubicBezTo>
                    <a:cubicBezTo>
                      <a:pt x="1395" y="13743"/>
                      <a:pt x="163" y="13519"/>
                      <a:pt x="14" y="12810"/>
                    </a:cubicBezTo>
                    <a:cubicBezTo>
                      <a:pt x="-135" y="12101"/>
                      <a:pt x="947" y="11392"/>
                      <a:pt x="872" y="10684"/>
                    </a:cubicBezTo>
                    <a:cubicBezTo>
                      <a:pt x="947" y="9975"/>
                      <a:pt x="-135" y="9266"/>
                      <a:pt x="14" y="8557"/>
                    </a:cubicBezTo>
                    <a:cubicBezTo>
                      <a:pt x="163" y="7848"/>
                      <a:pt x="1395" y="7625"/>
                      <a:pt x="1618" y="6953"/>
                    </a:cubicBezTo>
                    <a:cubicBezTo>
                      <a:pt x="1954" y="6282"/>
                      <a:pt x="1208" y="5237"/>
                      <a:pt x="1618" y="4640"/>
                    </a:cubicBezTo>
                    <a:cubicBezTo>
                      <a:pt x="2029" y="4043"/>
                      <a:pt x="3297" y="4304"/>
                      <a:pt x="3745" y="3782"/>
                    </a:cubicBezTo>
                    <a:cubicBezTo>
                      <a:pt x="4304" y="3297"/>
                      <a:pt x="4043" y="2029"/>
                      <a:pt x="4640" y="1656"/>
                    </a:cubicBezTo>
                    <a:cubicBezTo>
                      <a:pt x="5237" y="1245"/>
                      <a:pt x="6282" y="1954"/>
                      <a:pt x="6916" y="1656"/>
                    </a:cubicBezTo>
                    <a:cubicBezTo>
                      <a:pt x="7587" y="1432"/>
                      <a:pt x="7848" y="163"/>
                      <a:pt x="8557" y="14"/>
                    </a:cubicBezTo>
                    <a:cubicBezTo>
                      <a:pt x="9266" y="-135"/>
                      <a:pt x="9938" y="947"/>
                      <a:pt x="10646" y="910"/>
                    </a:cubicBezTo>
                    <a:close/>
                    <a:moveTo>
                      <a:pt x="13556" y="3707"/>
                    </a:moveTo>
                    <a:cubicBezTo>
                      <a:pt x="8595" y="1656"/>
                      <a:pt x="3148" y="5274"/>
                      <a:pt x="3111" y="10609"/>
                    </a:cubicBezTo>
                    <a:cubicBezTo>
                      <a:pt x="3073" y="16018"/>
                      <a:pt x="8557" y="19712"/>
                      <a:pt x="13556" y="17660"/>
                    </a:cubicBezTo>
                    <a:cubicBezTo>
                      <a:pt x="18555" y="15571"/>
                      <a:pt x="19786" y="9080"/>
                      <a:pt x="15944" y="5312"/>
                    </a:cubicBezTo>
                    <a:cubicBezTo>
                      <a:pt x="15272" y="4603"/>
                      <a:pt x="14452" y="4081"/>
                      <a:pt x="13556" y="3707"/>
                    </a:cubicBez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grpSp>
      </p:grpSp>
      <p:grpSp>
        <p:nvGrpSpPr>
          <p:cNvPr id="7" name="组合 6">
            <a:extLst>
              <a:ext uri="{FF2B5EF4-FFF2-40B4-BE49-F238E27FC236}">
                <a16:creationId xmlns:a16="http://schemas.microsoft.com/office/drawing/2014/main" id="{9E9A0A13-82B3-41D1-859B-91DE3C48AD43}"/>
              </a:ext>
            </a:extLst>
          </p:cNvPr>
          <p:cNvGrpSpPr/>
          <p:nvPr/>
        </p:nvGrpSpPr>
        <p:grpSpPr>
          <a:xfrm>
            <a:off x="10859292" y="3656878"/>
            <a:ext cx="400041" cy="550035"/>
            <a:chOff x="11461162" y="3670813"/>
            <a:chExt cx="426710" cy="586704"/>
          </a:xfrm>
        </p:grpSpPr>
        <p:sp>
          <p:nvSpPr>
            <p:cNvPr id="387" name="iconfont-11712-5589015"/>
            <p:cNvSpPr/>
            <p:nvPr/>
          </p:nvSpPr>
          <p:spPr>
            <a:xfrm>
              <a:off x="11579818" y="3780609"/>
              <a:ext cx="210414" cy="185006"/>
            </a:xfrm>
            <a:custGeom>
              <a:avLst/>
              <a:gdLst/>
              <a:ahLst/>
              <a:cxnLst>
                <a:cxn ang="0">
                  <a:pos x="wd2" y="hd2"/>
                </a:cxn>
                <a:cxn ang="5400000">
                  <a:pos x="wd2" y="hd2"/>
                </a:cxn>
                <a:cxn ang="10800000">
                  <a:pos x="wd2" y="hd2"/>
                </a:cxn>
                <a:cxn ang="16200000">
                  <a:pos x="wd2" y="hd2"/>
                </a:cxn>
              </a:cxnLst>
              <a:rect l="0" t="0" r="r" b="b"/>
              <a:pathLst>
                <a:path w="21600" h="21600" extrusionOk="0">
                  <a:moveTo>
                    <a:pt x="10180" y="13927"/>
                  </a:moveTo>
                  <a:lnTo>
                    <a:pt x="1858" y="16991"/>
                  </a:lnTo>
                  <a:lnTo>
                    <a:pt x="1858" y="19441"/>
                  </a:lnTo>
                  <a:lnTo>
                    <a:pt x="16728" y="19441"/>
                  </a:lnTo>
                  <a:lnTo>
                    <a:pt x="16728" y="17280"/>
                  </a:lnTo>
                  <a:lnTo>
                    <a:pt x="18588" y="17280"/>
                  </a:lnTo>
                  <a:lnTo>
                    <a:pt x="18588" y="19441"/>
                  </a:lnTo>
                  <a:lnTo>
                    <a:pt x="18595" y="19441"/>
                  </a:lnTo>
                  <a:lnTo>
                    <a:pt x="18595" y="21600"/>
                  </a:lnTo>
                  <a:lnTo>
                    <a:pt x="0" y="21600"/>
                  </a:lnTo>
                  <a:lnTo>
                    <a:pt x="0" y="15409"/>
                  </a:lnTo>
                  <a:lnTo>
                    <a:pt x="6614" y="12975"/>
                  </a:lnTo>
                  <a:cubicBezTo>
                    <a:pt x="4910" y="11561"/>
                    <a:pt x="3718" y="8955"/>
                    <a:pt x="3718" y="6426"/>
                  </a:cubicBezTo>
                  <a:cubicBezTo>
                    <a:pt x="3718" y="2874"/>
                    <a:pt x="6216" y="0"/>
                    <a:pt x="9293" y="0"/>
                  </a:cubicBezTo>
                  <a:cubicBezTo>
                    <a:pt x="12372" y="0"/>
                    <a:pt x="14870" y="2874"/>
                    <a:pt x="14870" y="6426"/>
                  </a:cubicBezTo>
                  <a:cubicBezTo>
                    <a:pt x="14870" y="9413"/>
                    <a:pt x="13204" y="12507"/>
                    <a:pt x="11003" y="13615"/>
                  </a:cubicBezTo>
                  <a:lnTo>
                    <a:pt x="11005" y="13623"/>
                  </a:lnTo>
                  <a:lnTo>
                    <a:pt x="10936" y="13647"/>
                  </a:lnTo>
                  <a:cubicBezTo>
                    <a:pt x="10692" y="13767"/>
                    <a:pt x="10438" y="13860"/>
                    <a:pt x="10180" y="13927"/>
                  </a:cubicBezTo>
                  <a:close/>
                  <a:moveTo>
                    <a:pt x="9293" y="11879"/>
                  </a:moveTo>
                  <a:cubicBezTo>
                    <a:pt x="11137" y="11879"/>
                    <a:pt x="13011" y="9060"/>
                    <a:pt x="13011" y="6426"/>
                  </a:cubicBezTo>
                  <a:cubicBezTo>
                    <a:pt x="13011" y="4073"/>
                    <a:pt x="11348" y="2159"/>
                    <a:pt x="9293" y="2159"/>
                  </a:cubicBezTo>
                  <a:cubicBezTo>
                    <a:pt x="7238" y="2159"/>
                    <a:pt x="5575" y="4073"/>
                    <a:pt x="5575" y="6426"/>
                  </a:cubicBezTo>
                  <a:cubicBezTo>
                    <a:pt x="5575" y="9060"/>
                    <a:pt x="7451" y="11879"/>
                    <a:pt x="9293" y="11879"/>
                  </a:cubicBezTo>
                  <a:close/>
                  <a:moveTo>
                    <a:pt x="20286" y="9032"/>
                  </a:moveTo>
                  <a:lnTo>
                    <a:pt x="21600" y="10547"/>
                  </a:lnTo>
                  <a:lnTo>
                    <a:pt x="17619" y="15128"/>
                  </a:lnTo>
                  <a:lnTo>
                    <a:pt x="14990" y="12102"/>
                  </a:lnTo>
                  <a:lnTo>
                    <a:pt x="16318" y="10575"/>
                  </a:lnTo>
                  <a:lnTo>
                    <a:pt x="17633" y="12088"/>
                  </a:lnTo>
                  <a:lnTo>
                    <a:pt x="20286" y="9032"/>
                  </a:ln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grpSp>
          <p:nvGrpSpPr>
            <p:cNvPr id="390" name="组合 206"/>
            <p:cNvGrpSpPr/>
            <p:nvPr/>
          </p:nvGrpSpPr>
          <p:grpSpPr>
            <a:xfrm>
              <a:off x="11461162" y="3670813"/>
              <a:ext cx="426710" cy="586704"/>
              <a:chOff x="0" y="0"/>
              <a:chExt cx="426708" cy="586700"/>
            </a:xfrm>
          </p:grpSpPr>
          <p:sp>
            <p:nvSpPr>
              <p:cNvPr id="388" name="Freeform 27"/>
              <p:cNvSpPr/>
              <p:nvPr/>
            </p:nvSpPr>
            <p:spPr>
              <a:xfrm>
                <a:off x="80688" y="424957"/>
                <a:ext cx="264387" cy="161744"/>
              </a:xfrm>
              <a:custGeom>
                <a:avLst/>
                <a:gdLst/>
                <a:ahLst/>
                <a:cxnLst>
                  <a:cxn ang="0">
                    <a:pos x="wd2" y="hd2"/>
                  </a:cxn>
                  <a:cxn ang="5400000">
                    <a:pos x="wd2" y="hd2"/>
                  </a:cxn>
                  <a:cxn ang="10800000">
                    <a:pos x="wd2" y="hd2"/>
                  </a:cxn>
                  <a:cxn ang="16200000">
                    <a:pos x="wd2" y="hd2"/>
                  </a:cxn>
                </a:cxnLst>
                <a:rect l="0" t="0" r="r" b="b"/>
                <a:pathLst>
                  <a:path w="21600" h="21600" extrusionOk="0">
                    <a:moveTo>
                      <a:pt x="19342" y="505"/>
                    </a:moveTo>
                    <a:cubicBezTo>
                      <a:pt x="21600" y="18774"/>
                      <a:pt x="21600" y="18774"/>
                      <a:pt x="21600" y="18774"/>
                    </a:cubicBezTo>
                    <a:cubicBezTo>
                      <a:pt x="17939" y="17260"/>
                      <a:pt x="17939" y="17260"/>
                      <a:pt x="17939" y="17260"/>
                    </a:cubicBezTo>
                    <a:cubicBezTo>
                      <a:pt x="15254" y="21600"/>
                      <a:pt x="15254" y="21600"/>
                      <a:pt x="15254" y="21600"/>
                    </a:cubicBezTo>
                    <a:cubicBezTo>
                      <a:pt x="13119" y="4441"/>
                      <a:pt x="13119" y="4441"/>
                      <a:pt x="13119" y="4441"/>
                    </a:cubicBezTo>
                    <a:cubicBezTo>
                      <a:pt x="13424" y="4542"/>
                      <a:pt x="13729" y="4643"/>
                      <a:pt x="14034" y="4643"/>
                    </a:cubicBezTo>
                    <a:cubicBezTo>
                      <a:pt x="14278" y="4643"/>
                      <a:pt x="14522" y="4643"/>
                      <a:pt x="14705" y="4542"/>
                    </a:cubicBezTo>
                    <a:cubicBezTo>
                      <a:pt x="16108" y="4037"/>
                      <a:pt x="16841" y="2523"/>
                      <a:pt x="17512" y="707"/>
                    </a:cubicBezTo>
                    <a:cubicBezTo>
                      <a:pt x="17634" y="505"/>
                      <a:pt x="17695" y="202"/>
                      <a:pt x="17817" y="0"/>
                    </a:cubicBezTo>
                    <a:cubicBezTo>
                      <a:pt x="18000" y="0"/>
                      <a:pt x="18183" y="101"/>
                      <a:pt x="18305" y="202"/>
                    </a:cubicBezTo>
                    <a:cubicBezTo>
                      <a:pt x="18671" y="303"/>
                      <a:pt x="18976" y="404"/>
                      <a:pt x="19342" y="505"/>
                    </a:cubicBezTo>
                    <a:close/>
                    <a:moveTo>
                      <a:pt x="8542" y="4441"/>
                    </a:moveTo>
                    <a:cubicBezTo>
                      <a:pt x="6407" y="21600"/>
                      <a:pt x="6407" y="21600"/>
                      <a:pt x="6407" y="21600"/>
                    </a:cubicBezTo>
                    <a:cubicBezTo>
                      <a:pt x="3661" y="17260"/>
                      <a:pt x="3661" y="17260"/>
                      <a:pt x="3661" y="17260"/>
                    </a:cubicBezTo>
                    <a:cubicBezTo>
                      <a:pt x="0" y="18774"/>
                      <a:pt x="0" y="18774"/>
                      <a:pt x="0" y="18774"/>
                    </a:cubicBezTo>
                    <a:cubicBezTo>
                      <a:pt x="2319" y="505"/>
                      <a:pt x="2319" y="505"/>
                      <a:pt x="2319" y="505"/>
                    </a:cubicBezTo>
                    <a:cubicBezTo>
                      <a:pt x="2624" y="404"/>
                      <a:pt x="2990" y="303"/>
                      <a:pt x="3356" y="202"/>
                    </a:cubicBezTo>
                    <a:cubicBezTo>
                      <a:pt x="3478" y="101"/>
                      <a:pt x="3661" y="101"/>
                      <a:pt x="3844" y="0"/>
                    </a:cubicBezTo>
                    <a:cubicBezTo>
                      <a:pt x="3966" y="202"/>
                      <a:pt x="4027" y="505"/>
                      <a:pt x="4088" y="707"/>
                    </a:cubicBezTo>
                    <a:cubicBezTo>
                      <a:pt x="4698" y="2120"/>
                      <a:pt x="5247" y="3533"/>
                      <a:pt x="6285" y="4239"/>
                    </a:cubicBezTo>
                    <a:cubicBezTo>
                      <a:pt x="6468" y="4340"/>
                      <a:pt x="6712" y="4441"/>
                      <a:pt x="6956" y="4542"/>
                    </a:cubicBezTo>
                    <a:cubicBezTo>
                      <a:pt x="7505" y="4744"/>
                      <a:pt x="7993" y="4643"/>
                      <a:pt x="8542" y="4441"/>
                    </a:cubicBez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sp>
            <p:nvSpPr>
              <p:cNvPr id="389" name="Freeform 28"/>
              <p:cNvSpPr/>
              <p:nvPr/>
            </p:nvSpPr>
            <p:spPr>
              <a:xfrm>
                <a:off x="-1" y="-1"/>
                <a:ext cx="426710" cy="432131"/>
              </a:xfrm>
              <a:custGeom>
                <a:avLst/>
                <a:gdLst/>
                <a:ahLst/>
                <a:cxnLst>
                  <a:cxn ang="0">
                    <a:pos x="wd2" y="hd2"/>
                  </a:cxn>
                  <a:cxn ang="5400000">
                    <a:pos x="wd2" y="hd2"/>
                  </a:cxn>
                  <a:cxn ang="10800000">
                    <a:pos x="wd2" y="hd2"/>
                  </a:cxn>
                  <a:cxn ang="16200000">
                    <a:pos x="wd2" y="hd2"/>
                  </a:cxn>
                </a:cxnLst>
                <a:rect l="0" t="0" r="r" b="b"/>
                <a:pathLst>
                  <a:path w="21330" h="21330" extrusionOk="0">
                    <a:moveTo>
                      <a:pt x="10646" y="910"/>
                    </a:moveTo>
                    <a:cubicBezTo>
                      <a:pt x="11355" y="947"/>
                      <a:pt x="12064" y="-135"/>
                      <a:pt x="12773" y="14"/>
                    </a:cubicBezTo>
                    <a:cubicBezTo>
                      <a:pt x="13482" y="163"/>
                      <a:pt x="13705" y="1432"/>
                      <a:pt x="14414" y="1656"/>
                    </a:cubicBezTo>
                    <a:cubicBezTo>
                      <a:pt x="15048" y="1954"/>
                      <a:pt x="16093" y="1245"/>
                      <a:pt x="16690" y="1656"/>
                    </a:cubicBezTo>
                    <a:cubicBezTo>
                      <a:pt x="17287" y="2029"/>
                      <a:pt x="17026" y="3297"/>
                      <a:pt x="17585" y="3782"/>
                    </a:cubicBezTo>
                    <a:cubicBezTo>
                      <a:pt x="18033" y="4304"/>
                      <a:pt x="19301" y="4043"/>
                      <a:pt x="19712" y="4640"/>
                    </a:cubicBezTo>
                    <a:cubicBezTo>
                      <a:pt x="20085" y="5237"/>
                      <a:pt x="19376" y="6282"/>
                      <a:pt x="19674" y="6953"/>
                    </a:cubicBezTo>
                    <a:cubicBezTo>
                      <a:pt x="19898" y="7625"/>
                      <a:pt x="21167" y="7848"/>
                      <a:pt x="21316" y="8557"/>
                    </a:cubicBezTo>
                    <a:cubicBezTo>
                      <a:pt x="21465" y="9266"/>
                      <a:pt x="20383" y="9975"/>
                      <a:pt x="20420" y="10684"/>
                    </a:cubicBezTo>
                    <a:cubicBezTo>
                      <a:pt x="20383" y="11392"/>
                      <a:pt x="21465" y="12101"/>
                      <a:pt x="21316" y="12810"/>
                    </a:cubicBezTo>
                    <a:cubicBezTo>
                      <a:pt x="21167" y="13519"/>
                      <a:pt x="19935" y="13743"/>
                      <a:pt x="19674" y="14414"/>
                    </a:cubicBezTo>
                    <a:cubicBezTo>
                      <a:pt x="19376" y="15048"/>
                      <a:pt x="20085" y="16130"/>
                      <a:pt x="19712" y="16727"/>
                    </a:cubicBezTo>
                    <a:cubicBezTo>
                      <a:pt x="19301" y="17324"/>
                      <a:pt x="18033" y="17063"/>
                      <a:pt x="17585" y="17585"/>
                    </a:cubicBezTo>
                    <a:cubicBezTo>
                      <a:pt x="17026" y="18070"/>
                      <a:pt x="17287" y="19301"/>
                      <a:pt x="16690" y="19712"/>
                    </a:cubicBezTo>
                    <a:cubicBezTo>
                      <a:pt x="16093" y="20122"/>
                      <a:pt x="15048" y="19376"/>
                      <a:pt x="14414" y="19712"/>
                    </a:cubicBezTo>
                    <a:cubicBezTo>
                      <a:pt x="13743" y="19935"/>
                      <a:pt x="13482" y="21204"/>
                      <a:pt x="12773" y="21316"/>
                    </a:cubicBezTo>
                    <a:cubicBezTo>
                      <a:pt x="12064" y="21465"/>
                      <a:pt x="11392" y="20383"/>
                      <a:pt x="10646" y="20458"/>
                    </a:cubicBezTo>
                    <a:cubicBezTo>
                      <a:pt x="9938" y="20383"/>
                      <a:pt x="9266" y="21465"/>
                      <a:pt x="8557" y="21316"/>
                    </a:cubicBezTo>
                    <a:cubicBezTo>
                      <a:pt x="7848" y="21204"/>
                      <a:pt x="7587" y="19935"/>
                      <a:pt x="6916" y="19712"/>
                    </a:cubicBezTo>
                    <a:cubicBezTo>
                      <a:pt x="6282" y="19376"/>
                      <a:pt x="5237" y="20122"/>
                      <a:pt x="4640" y="19712"/>
                    </a:cubicBezTo>
                    <a:cubicBezTo>
                      <a:pt x="4043" y="19301"/>
                      <a:pt x="4304" y="18070"/>
                      <a:pt x="3745" y="17585"/>
                    </a:cubicBezTo>
                    <a:cubicBezTo>
                      <a:pt x="3297" y="17063"/>
                      <a:pt x="2029" y="17324"/>
                      <a:pt x="1618" y="16727"/>
                    </a:cubicBezTo>
                    <a:cubicBezTo>
                      <a:pt x="1208" y="16130"/>
                      <a:pt x="1954" y="15048"/>
                      <a:pt x="1618" y="14414"/>
                    </a:cubicBezTo>
                    <a:cubicBezTo>
                      <a:pt x="1395" y="13743"/>
                      <a:pt x="163" y="13519"/>
                      <a:pt x="14" y="12810"/>
                    </a:cubicBezTo>
                    <a:cubicBezTo>
                      <a:pt x="-135" y="12101"/>
                      <a:pt x="947" y="11392"/>
                      <a:pt x="872" y="10684"/>
                    </a:cubicBezTo>
                    <a:cubicBezTo>
                      <a:pt x="947" y="9975"/>
                      <a:pt x="-135" y="9266"/>
                      <a:pt x="14" y="8557"/>
                    </a:cubicBezTo>
                    <a:cubicBezTo>
                      <a:pt x="163" y="7848"/>
                      <a:pt x="1395" y="7625"/>
                      <a:pt x="1618" y="6953"/>
                    </a:cubicBezTo>
                    <a:cubicBezTo>
                      <a:pt x="1954" y="6282"/>
                      <a:pt x="1208" y="5237"/>
                      <a:pt x="1618" y="4640"/>
                    </a:cubicBezTo>
                    <a:cubicBezTo>
                      <a:pt x="2029" y="4043"/>
                      <a:pt x="3297" y="4304"/>
                      <a:pt x="3745" y="3782"/>
                    </a:cubicBezTo>
                    <a:cubicBezTo>
                      <a:pt x="4304" y="3297"/>
                      <a:pt x="4043" y="2029"/>
                      <a:pt x="4640" y="1656"/>
                    </a:cubicBezTo>
                    <a:cubicBezTo>
                      <a:pt x="5237" y="1245"/>
                      <a:pt x="6282" y="1954"/>
                      <a:pt x="6916" y="1656"/>
                    </a:cubicBezTo>
                    <a:cubicBezTo>
                      <a:pt x="7587" y="1432"/>
                      <a:pt x="7848" y="163"/>
                      <a:pt x="8557" y="14"/>
                    </a:cubicBezTo>
                    <a:cubicBezTo>
                      <a:pt x="9266" y="-135"/>
                      <a:pt x="9938" y="947"/>
                      <a:pt x="10646" y="910"/>
                    </a:cubicBezTo>
                    <a:close/>
                    <a:moveTo>
                      <a:pt x="13556" y="3707"/>
                    </a:moveTo>
                    <a:cubicBezTo>
                      <a:pt x="8595" y="1656"/>
                      <a:pt x="3148" y="5274"/>
                      <a:pt x="3111" y="10609"/>
                    </a:cubicBezTo>
                    <a:cubicBezTo>
                      <a:pt x="3073" y="16018"/>
                      <a:pt x="8557" y="19712"/>
                      <a:pt x="13556" y="17660"/>
                    </a:cubicBezTo>
                    <a:cubicBezTo>
                      <a:pt x="18555" y="15571"/>
                      <a:pt x="19786" y="9080"/>
                      <a:pt x="15944" y="5312"/>
                    </a:cubicBezTo>
                    <a:cubicBezTo>
                      <a:pt x="15272" y="4603"/>
                      <a:pt x="14452" y="4081"/>
                      <a:pt x="13556" y="3707"/>
                    </a:cubicBezTo>
                    <a:close/>
                  </a:path>
                </a:pathLst>
              </a:custGeom>
              <a:solidFill>
                <a:srgbClr val="334152"/>
              </a:solidFill>
              <a:ln w="12700" cap="flat">
                <a:noFill/>
                <a:miter lim="400000"/>
              </a:ln>
              <a:effectLst/>
            </p:spPr>
            <p:txBody>
              <a:bodyPr wrap="square" lIns="42862" tIns="42862" rIns="42862" bIns="42862" numCol="1" anchor="t">
                <a:noAutofit/>
              </a:bodyPr>
              <a:lstStyle/>
              <a:p>
                <a:pPr>
                  <a:defRPr sz="1900"/>
                </a:pPr>
                <a:endParaRPr sz="1781"/>
              </a:p>
            </p:txBody>
          </p:sp>
        </p:grpSp>
      </p:grpSp>
      <p:sp>
        <p:nvSpPr>
          <p:cNvPr id="392" name="文本框 210"/>
          <p:cNvSpPr txBox="1"/>
          <p:nvPr/>
        </p:nvSpPr>
        <p:spPr>
          <a:xfrm rot="2700000">
            <a:off x="3489411" y="2155607"/>
            <a:ext cx="1057175" cy="265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200" b="1"/>
            </a:lvl1pPr>
          </a:lstStyle>
          <a:p>
            <a:r>
              <a:rPr sz="1125"/>
              <a:t>Register</a:t>
            </a:r>
          </a:p>
        </p:txBody>
      </p:sp>
      <p:sp>
        <p:nvSpPr>
          <p:cNvPr id="393" name="文本框 212"/>
          <p:cNvSpPr txBox="1"/>
          <p:nvPr/>
        </p:nvSpPr>
        <p:spPr>
          <a:xfrm rot="19105443">
            <a:off x="1212812" y="1829899"/>
            <a:ext cx="956929" cy="265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200" b="1"/>
            </a:lvl1pPr>
          </a:lstStyle>
          <a:p>
            <a:r>
              <a:rPr sz="1125"/>
              <a:t>Register</a:t>
            </a:r>
          </a:p>
        </p:txBody>
      </p:sp>
      <p:grpSp>
        <p:nvGrpSpPr>
          <p:cNvPr id="6" name="组合 5">
            <a:extLst>
              <a:ext uri="{FF2B5EF4-FFF2-40B4-BE49-F238E27FC236}">
                <a16:creationId xmlns:a16="http://schemas.microsoft.com/office/drawing/2014/main" id="{A005B945-85F4-449F-AC6E-CFCEA198BE2B}"/>
              </a:ext>
            </a:extLst>
          </p:cNvPr>
          <p:cNvGrpSpPr/>
          <p:nvPr/>
        </p:nvGrpSpPr>
        <p:grpSpPr>
          <a:xfrm>
            <a:off x="5171719" y="2795701"/>
            <a:ext cx="956930" cy="719123"/>
            <a:chOff x="5394417" y="2752223"/>
            <a:chExt cx="1020725" cy="767064"/>
          </a:xfrm>
        </p:grpSpPr>
        <p:sp>
          <p:nvSpPr>
            <p:cNvPr id="394" name="文本框 145"/>
            <p:cNvSpPr txBox="1"/>
            <p:nvPr/>
          </p:nvSpPr>
          <p:spPr>
            <a:xfrm>
              <a:off x="5394417" y="3242290"/>
              <a:ext cx="1020725" cy="2769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defRPr sz="1200" b="1">
                  <a:solidFill>
                    <a:srgbClr val="262626"/>
                  </a:solidFill>
                </a:defRPr>
              </a:lvl1pPr>
            </a:lstStyle>
            <a:p>
              <a:r>
                <a:rPr sz="1125"/>
                <a:t>Invitation</a:t>
              </a:r>
            </a:p>
          </p:txBody>
        </p:sp>
        <p:grpSp>
          <p:nvGrpSpPr>
            <p:cNvPr id="397" name="组合 30"/>
            <p:cNvGrpSpPr/>
            <p:nvPr/>
          </p:nvGrpSpPr>
          <p:grpSpPr>
            <a:xfrm>
              <a:off x="5453064" y="2752223"/>
              <a:ext cx="546903" cy="557800"/>
              <a:chOff x="0" y="0"/>
              <a:chExt cx="546901" cy="557798"/>
            </a:xfrm>
          </p:grpSpPr>
          <p:sp>
            <p:nvSpPr>
              <p:cNvPr id="395" name="矩形: 圆角 14"/>
              <p:cNvSpPr/>
              <p:nvPr/>
            </p:nvSpPr>
            <p:spPr>
              <a:xfrm>
                <a:off x="0" y="0"/>
                <a:ext cx="546902" cy="557799"/>
              </a:xfrm>
              <a:prstGeom prst="roundRect">
                <a:avLst>
                  <a:gd name="adj" fmla="val 16667"/>
                </a:avLst>
              </a:prstGeom>
              <a:solidFill>
                <a:srgbClr val="FFFFFF"/>
              </a:solidFill>
              <a:ln w="12700" cap="flat">
                <a:noFill/>
                <a:miter lim="400000"/>
              </a:ln>
              <a:effectLst/>
            </p:spPr>
            <p:txBody>
              <a:bodyPr wrap="square" lIns="42862" tIns="42862" rIns="42862" bIns="42862" numCol="1" anchor="ctr">
                <a:noAutofit/>
              </a:bodyPr>
              <a:lstStyle/>
              <a:p>
                <a:pPr algn="ctr">
                  <a:defRPr sz="1900">
                    <a:solidFill>
                      <a:srgbClr val="FFFFFF"/>
                    </a:solidFill>
                  </a:defRPr>
                </a:pPr>
                <a:endParaRPr sz="1781"/>
              </a:p>
            </p:txBody>
          </p:sp>
          <p:pic>
            <p:nvPicPr>
              <p:cNvPr id="396" name="图片 10" descr="图片 10"/>
              <p:cNvPicPr>
                <a:picLocks noChangeAspect="1"/>
              </p:cNvPicPr>
              <p:nvPr/>
            </p:nvPicPr>
            <p:blipFill>
              <a:blip r:embed="rId2"/>
              <a:stretch>
                <a:fillRect/>
              </a:stretch>
            </p:blipFill>
            <p:spPr>
              <a:xfrm>
                <a:off x="95488" y="55626"/>
                <a:ext cx="401595" cy="472465"/>
              </a:xfrm>
              <a:prstGeom prst="rect">
                <a:avLst/>
              </a:prstGeom>
              <a:ln w="12700" cap="flat">
                <a:noFill/>
                <a:miter lim="400000"/>
              </a:ln>
              <a:effectLst/>
            </p:spPr>
          </p:pic>
        </p:grpSp>
      </p:grpSp>
      <p:sp>
        <p:nvSpPr>
          <p:cNvPr id="399" name="Freeform 1477"/>
          <p:cNvSpPr/>
          <p:nvPr/>
        </p:nvSpPr>
        <p:spPr>
          <a:xfrm>
            <a:off x="5494858" y="-7552982"/>
            <a:ext cx="415875" cy="481533"/>
          </a:xfrm>
          <a:custGeom>
            <a:avLst/>
            <a:gdLst/>
            <a:ahLst/>
            <a:cxnLst>
              <a:cxn ang="0">
                <a:pos x="wd2" y="hd2"/>
              </a:cxn>
              <a:cxn ang="5400000">
                <a:pos x="wd2" y="hd2"/>
              </a:cxn>
              <a:cxn ang="10800000">
                <a:pos x="wd2" y="hd2"/>
              </a:cxn>
              <a:cxn ang="16200000">
                <a:pos x="wd2" y="hd2"/>
              </a:cxn>
            </a:cxnLst>
            <a:rect l="0" t="0" r="r" b="b"/>
            <a:pathLst>
              <a:path w="21600" h="21344" extrusionOk="0">
                <a:moveTo>
                  <a:pt x="4000" y="2359"/>
                </a:moveTo>
                <a:cubicBezTo>
                  <a:pt x="4000" y="5087"/>
                  <a:pt x="4000" y="5087"/>
                  <a:pt x="4000" y="5087"/>
                </a:cubicBezTo>
                <a:cubicBezTo>
                  <a:pt x="0" y="5087"/>
                  <a:pt x="0" y="5087"/>
                  <a:pt x="0" y="5087"/>
                </a:cubicBezTo>
                <a:cubicBezTo>
                  <a:pt x="0" y="15091"/>
                  <a:pt x="0" y="15091"/>
                  <a:pt x="0" y="15091"/>
                </a:cubicBezTo>
                <a:cubicBezTo>
                  <a:pt x="4000" y="15091"/>
                  <a:pt x="4000" y="15091"/>
                  <a:pt x="4000" y="15091"/>
                </a:cubicBezTo>
                <a:cubicBezTo>
                  <a:pt x="4133" y="18502"/>
                  <a:pt x="7333" y="21344"/>
                  <a:pt x="11067" y="21344"/>
                </a:cubicBezTo>
                <a:cubicBezTo>
                  <a:pt x="14800" y="21344"/>
                  <a:pt x="18000" y="18502"/>
                  <a:pt x="18000" y="15091"/>
                </a:cubicBezTo>
                <a:cubicBezTo>
                  <a:pt x="21600" y="15091"/>
                  <a:pt x="21600" y="15091"/>
                  <a:pt x="21600" y="15091"/>
                </a:cubicBezTo>
                <a:cubicBezTo>
                  <a:pt x="21600" y="5087"/>
                  <a:pt x="21600" y="5087"/>
                  <a:pt x="21600" y="5087"/>
                </a:cubicBezTo>
                <a:cubicBezTo>
                  <a:pt x="15333" y="5087"/>
                  <a:pt x="15333" y="5087"/>
                  <a:pt x="15333" y="5087"/>
                </a:cubicBezTo>
                <a:cubicBezTo>
                  <a:pt x="15333" y="1563"/>
                  <a:pt x="15333" y="1563"/>
                  <a:pt x="15333" y="1563"/>
                </a:cubicBezTo>
                <a:cubicBezTo>
                  <a:pt x="15067" y="426"/>
                  <a:pt x="13467" y="540"/>
                  <a:pt x="13067" y="1563"/>
                </a:cubicBezTo>
                <a:cubicBezTo>
                  <a:pt x="13067" y="5087"/>
                  <a:pt x="13067" y="5087"/>
                  <a:pt x="13067" y="5087"/>
                </a:cubicBezTo>
                <a:cubicBezTo>
                  <a:pt x="12267" y="5087"/>
                  <a:pt x="12267" y="5087"/>
                  <a:pt x="12267" y="5087"/>
                </a:cubicBezTo>
                <a:cubicBezTo>
                  <a:pt x="12267" y="767"/>
                  <a:pt x="12267" y="767"/>
                  <a:pt x="12267" y="767"/>
                </a:cubicBezTo>
                <a:cubicBezTo>
                  <a:pt x="11733" y="-256"/>
                  <a:pt x="10533" y="-256"/>
                  <a:pt x="10000" y="767"/>
                </a:cubicBezTo>
                <a:cubicBezTo>
                  <a:pt x="10000" y="5087"/>
                  <a:pt x="10000" y="5087"/>
                  <a:pt x="10000" y="5087"/>
                </a:cubicBezTo>
                <a:cubicBezTo>
                  <a:pt x="9200" y="5087"/>
                  <a:pt x="9200" y="5087"/>
                  <a:pt x="9200" y="5087"/>
                </a:cubicBezTo>
                <a:cubicBezTo>
                  <a:pt x="9200" y="1563"/>
                  <a:pt x="9200" y="1563"/>
                  <a:pt x="9200" y="1563"/>
                </a:cubicBezTo>
                <a:cubicBezTo>
                  <a:pt x="8800" y="653"/>
                  <a:pt x="7600" y="426"/>
                  <a:pt x="6933" y="1563"/>
                </a:cubicBezTo>
                <a:cubicBezTo>
                  <a:pt x="6933" y="5087"/>
                  <a:pt x="6933" y="5087"/>
                  <a:pt x="6933" y="5087"/>
                </a:cubicBezTo>
                <a:cubicBezTo>
                  <a:pt x="6133" y="5087"/>
                  <a:pt x="6133" y="5087"/>
                  <a:pt x="6133" y="5087"/>
                </a:cubicBezTo>
                <a:cubicBezTo>
                  <a:pt x="6133" y="2359"/>
                  <a:pt x="6133" y="2359"/>
                  <a:pt x="6133" y="2359"/>
                </a:cubicBezTo>
                <a:cubicBezTo>
                  <a:pt x="5733" y="1449"/>
                  <a:pt x="4533" y="1222"/>
                  <a:pt x="4000" y="2359"/>
                </a:cubicBezTo>
                <a:close/>
                <a:moveTo>
                  <a:pt x="15733" y="9976"/>
                </a:moveTo>
                <a:cubicBezTo>
                  <a:pt x="16267" y="7702"/>
                  <a:pt x="17600" y="8270"/>
                  <a:pt x="18000" y="9976"/>
                </a:cubicBezTo>
                <a:cubicBezTo>
                  <a:pt x="18000" y="14523"/>
                  <a:pt x="18000" y="14523"/>
                  <a:pt x="18000" y="14523"/>
                </a:cubicBezTo>
                <a:cubicBezTo>
                  <a:pt x="20933" y="14523"/>
                  <a:pt x="20933" y="14523"/>
                  <a:pt x="20933" y="14523"/>
                </a:cubicBezTo>
                <a:cubicBezTo>
                  <a:pt x="20933" y="5656"/>
                  <a:pt x="20933" y="5656"/>
                  <a:pt x="20933" y="5656"/>
                </a:cubicBezTo>
                <a:cubicBezTo>
                  <a:pt x="667" y="5656"/>
                  <a:pt x="667" y="5656"/>
                  <a:pt x="667" y="5656"/>
                </a:cubicBezTo>
                <a:cubicBezTo>
                  <a:pt x="667" y="14523"/>
                  <a:pt x="667" y="14523"/>
                  <a:pt x="667" y="14523"/>
                </a:cubicBezTo>
                <a:cubicBezTo>
                  <a:pt x="15733" y="14523"/>
                  <a:pt x="15733" y="14523"/>
                  <a:pt x="15733" y="14523"/>
                </a:cubicBezTo>
                <a:lnTo>
                  <a:pt x="15733" y="9976"/>
                </a:lnTo>
                <a:close/>
              </a:path>
            </a:pathLst>
          </a:custGeom>
          <a:solidFill>
            <a:srgbClr val="FFFFFF"/>
          </a:solidFill>
          <a:ln w="12700">
            <a:miter lim="400000"/>
          </a:ln>
        </p:spPr>
        <p:txBody>
          <a:bodyPr lIns="42862" rIns="42862"/>
          <a:lstStyle/>
          <a:p>
            <a:pPr>
              <a:defRPr sz="1900"/>
            </a:pPr>
            <a:endParaRPr sz="1781"/>
          </a:p>
        </p:txBody>
      </p:sp>
      <p:pic>
        <p:nvPicPr>
          <p:cNvPr id="400" name="图片 25" descr="图片 25"/>
          <p:cNvPicPr>
            <a:picLocks noChangeAspect="1"/>
          </p:cNvPicPr>
          <p:nvPr/>
        </p:nvPicPr>
        <p:blipFill>
          <a:blip r:embed="rId3"/>
          <a:stretch>
            <a:fillRect/>
          </a:stretch>
        </p:blipFill>
        <p:spPr>
          <a:xfrm>
            <a:off x="1216718" y="4943355"/>
            <a:ext cx="255315" cy="300370"/>
          </a:xfrm>
          <a:prstGeom prst="rect">
            <a:avLst/>
          </a:prstGeom>
          <a:ln w="12700">
            <a:miter lim="400000"/>
          </a:ln>
        </p:spPr>
      </p:pic>
      <p:grpSp>
        <p:nvGrpSpPr>
          <p:cNvPr id="5" name="组合 4">
            <a:extLst>
              <a:ext uri="{FF2B5EF4-FFF2-40B4-BE49-F238E27FC236}">
                <a16:creationId xmlns:a16="http://schemas.microsoft.com/office/drawing/2014/main" id="{77E61B73-CA9A-45F4-8B72-404CD4BF764B}"/>
              </a:ext>
            </a:extLst>
          </p:cNvPr>
          <p:cNvGrpSpPr/>
          <p:nvPr/>
        </p:nvGrpSpPr>
        <p:grpSpPr>
          <a:xfrm>
            <a:off x="8298288" y="3405967"/>
            <a:ext cx="956930" cy="719123"/>
            <a:chOff x="8729423" y="3403172"/>
            <a:chExt cx="1020725" cy="767064"/>
          </a:xfrm>
        </p:grpSpPr>
        <p:sp>
          <p:nvSpPr>
            <p:cNvPr id="401" name="文本框 113"/>
            <p:cNvSpPr txBox="1"/>
            <p:nvPr/>
          </p:nvSpPr>
          <p:spPr>
            <a:xfrm>
              <a:off x="8729423" y="3893239"/>
              <a:ext cx="1020725" cy="2769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defRPr sz="1200" b="1">
                  <a:solidFill>
                    <a:srgbClr val="262626"/>
                  </a:solidFill>
                </a:defRPr>
              </a:lvl1pPr>
            </a:lstStyle>
            <a:p>
              <a:r>
                <a:rPr sz="1125"/>
                <a:t>Invitation</a:t>
              </a:r>
            </a:p>
          </p:txBody>
        </p:sp>
        <p:grpSp>
          <p:nvGrpSpPr>
            <p:cNvPr id="404" name="组合 114"/>
            <p:cNvGrpSpPr/>
            <p:nvPr/>
          </p:nvGrpSpPr>
          <p:grpSpPr>
            <a:xfrm>
              <a:off x="8788070" y="3403172"/>
              <a:ext cx="546903" cy="557800"/>
              <a:chOff x="0" y="0"/>
              <a:chExt cx="546901" cy="557798"/>
            </a:xfrm>
          </p:grpSpPr>
          <p:sp>
            <p:nvSpPr>
              <p:cNvPr id="402" name="矩形: 圆角 115"/>
              <p:cNvSpPr/>
              <p:nvPr/>
            </p:nvSpPr>
            <p:spPr>
              <a:xfrm>
                <a:off x="0" y="0"/>
                <a:ext cx="546902" cy="557799"/>
              </a:xfrm>
              <a:prstGeom prst="roundRect">
                <a:avLst>
                  <a:gd name="adj" fmla="val 16667"/>
                </a:avLst>
              </a:prstGeom>
              <a:solidFill>
                <a:srgbClr val="FFFFFF"/>
              </a:solidFill>
              <a:ln w="12700" cap="flat">
                <a:noFill/>
                <a:miter lim="400000"/>
              </a:ln>
              <a:effectLst/>
            </p:spPr>
            <p:txBody>
              <a:bodyPr wrap="square" lIns="42862" tIns="42862" rIns="42862" bIns="42862" numCol="1" anchor="ctr">
                <a:noAutofit/>
              </a:bodyPr>
              <a:lstStyle/>
              <a:p>
                <a:pPr algn="ctr">
                  <a:defRPr sz="1900">
                    <a:solidFill>
                      <a:srgbClr val="FFFFFF"/>
                    </a:solidFill>
                  </a:defRPr>
                </a:pPr>
                <a:endParaRPr sz="1781"/>
              </a:p>
            </p:txBody>
          </p:sp>
          <p:pic>
            <p:nvPicPr>
              <p:cNvPr id="403" name="图片 116" descr="图片 116"/>
              <p:cNvPicPr>
                <a:picLocks noChangeAspect="1"/>
              </p:cNvPicPr>
              <p:nvPr/>
            </p:nvPicPr>
            <p:blipFill>
              <a:blip r:embed="rId2"/>
              <a:stretch>
                <a:fillRect/>
              </a:stretch>
            </p:blipFill>
            <p:spPr>
              <a:xfrm>
                <a:off x="95488" y="55626"/>
                <a:ext cx="401595" cy="472465"/>
              </a:xfrm>
              <a:prstGeom prst="rect">
                <a:avLst/>
              </a:prstGeom>
              <a:ln w="12700" cap="flat">
                <a:noFill/>
                <a:miter lim="400000"/>
              </a:ln>
              <a:effectLst/>
            </p:spPr>
          </p:pic>
        </p:grpSp>
      </p:grpSp>
      <p:grpSp>
        <p:nvGrpSpPr>
          <p:cNvPr id="4" name="组合 3">
            <a:extLst>
              <a:ext uri="{FF2B5EF4-FFF2-40B4-BE49-F238E27FC236}">
                <a16:creationId xmlns:a16="http://schemas.microsoft.com/office/drawing/2014/main" id="{A0E60BB8-97ED-41F3-B2E3-B814F2C915F8}"/>
              </a:ext>
            </a:extLst>
          </p:cNvPr>
          <p:cNvGrpSpPr/>
          <p:nvPr/>
        </p:nvGrpSpPr>
        <p:grpSpPr>
          <a:xfrm>
            <a:off x="8323895" y="2500927"/>
            <a:ext cx="956930" cy="719123"/>
            <a:chOff x="8756738" y="2437797"/>
            <a:chExt cx="1020725" cy="767064"/>
          </a:xfrm>
        </p:grpSpPr>
        <p:sp>
          <p:nvSpPr>
            <p:cNvPr id="406" name="文本框 118"/>
            <p:cNvSpPr txBox="1"/>
            <p:nvPr/>
          </p:nvSpPr>
          <p:spPr>
            <a:xfrm>
              <a:off x="8756738" y="2927864"/>
              <a:ext cx="1020725" cy="2769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2862" tIns="42862" rIns="42862" bIns="42862" numCol="1" anchor="t">
              <a:spAutoFit/>
            </a:bodyPr>
            <a:lstStyle>
              <a:lvl1pPr>
                <a:defRPr sz="1200" b="1">
                  <a:solidFill>
                    <a:srgbClr val="262626"/>
                  </a:solidFill>
                </a:defRPr>
              </a:lvl1pPr>
            </a:lstStyle>
            <a:p>
              <a:r>
                <a:rPr sz="1125"/>
                <a:t>Invitation</a:t>
              </a:r>
            </a:p>
          </p:txBody>
        </p:sp>
        <p:grpSp>
          <p:nvGrpSpPr>
            <p:cNvPr id="409" name="组合 119"/>
            <p:cNvGrpSpPr/>
            <p:nvPr/>
          </p:nvGrpSpPr>
          <p:grpSpPr>
            <a:xfrm>
              <a:off x="8815385" y="2437797"/>
              <a:ext cx="546903" cy="557800"/>
              <a:chOff x="0" y="0"/>
              <a:chExt cx="546901" cy="557798"/>
            </a:xfrm>
          </p:grpSpPr>
          <p:sp>
            <p:nvSpPr>
              <p:cNvPr id="407" name="矩形: 圆角 120"/>
              <p:cNvSpPr/>
              <p:nvPr/>
            </p:nvSpPr>
            <p:spPr>
              <a:xfrm>
                <a:off x="0" y="0"/>
                <a:ext cx="546902" cy="557799"/>
              </a:xfrm>
              <a:prstGeom prst="roundRect">
                <a:avLst>
                  <a:gd name="adj" fmla="val 16667"/>
                </a:avLst>
              </a:prstGeom>
              <a:solidFill>
                <a:srgbClr val="FFFFFF"/>
              </a:solidFill>
              <a:ln w="12700" cap="flat">
                <a:noFill/>
                <a:miter lim="400000"/>
              </a:ln>
              <a:effectLst/>
            </p:spPr>
            <p:txBody>
              <a:bodyPr wrap="square" lIns="42862" tIns="42862" rIns="42862" bIns="42862" numCol="1" anchor="ctr">
                <a:noAutofit/>
              </a:bodyPr>
              <a:lstStyle/>
              <a:p>
                <a:pPr algn="ctr">
                  <a:defRPr sz="1900">
                    <a:solidFill>
                      <a:srgbClr val="FFFFFF"/>
                    </a:solidFill>
                  </a:defRPr>
                </a:pPr>
                <a:endParaRPr sz="1781"/>
              </a:p>
            </p:txBody>
          </p:sp>
          <p:pic>
            <p:nvPicPr>
              <p:cNvPr id="408" name="图片 121" descr="图片 121"/>
              <p:cNvPicPr>
                <a:picLocks noChangeAspect="1"/>
              </p:cNvPicPr>
              <p:nvPr/>
            </p:nvPicPr>
            <p:blipFill>
              <a:blip r:embed="rId2"/>
              <a:stretch>
                <a:fillRect/>
              </a:stretch>
            </p:blipFill>
            <p:spPr>
              <a:xfrm>
                <a:off x="95488" y="55626"/>
                <a:ext cx="401595" cy="472465"/>
              </a:xfrm>
              <a:prstGeom prst="rect">
                <a:avLst/>
              </a:prstGeom>
              <a:ln w="12700" cap="flat">
                <a:noFill/>
                <a:miter lim="400000"/>
              </a:ln>
              <a:effectLst/>
            </p:spPr>
          </p:pic>
        </p:grpSp>
      </p:grpSp>
      <p:sp>
        <p:nvSpPr>
          <p:cNvPr id="436" name="直接连接符 80"/>
          <p:cNvSpPr/>
          <p:nvPr/>
        </p:nvSpPr>
        <p:spPr>
          <a:xfrm>
            <a:off x="3556550" y="1356110"/>
            <a:ext cx="3523059" cy="14597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19050">
            <a:solidFill>
              <a:srgbClr val="000000"/>
            </a:solidFill>
            <a:prstDash val="sysDash"/>
            <a:headEnd type="triangle"/>
          </a:ln>
        </p:spPr>
        <p:txBody>
          <a:bodyPr/>
          <a:lstStyle/>
          <a:p>
            <a:endParaRPr sz="1688"/>
          </a:p>
        </p:txBody>
      </p:sp>
      <p:sp>
        <p:nvSpPr>
          <p:cNvPr id="412" name="矩形: 圆角 69"/>
          <p:cNvSpPr/>
          <p:nvPr/>
        </p:nvSpPr>
        <p:spPr>
          <a:xfrm>
            <a:off x="5767042" y="785795"/>
            <a:ext cx="980666" cy="1021583"/>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sp>
        <p:nvSpPr>
          <p:cNvPr id="413" name="文本框 149"/>
          <p:cNvSpPr txBox="1"/>
          <p:nvPr/>
        </p:nvSpPr>
        <p:spPr>
          <a:xfrm>
            <a:off x="6019136" y="1521856"/>
            <a:ext cx="956929" cy="265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200" b="1"/>
            </a:lvl1pPr>
          </a:lstStyle>
          <a:p>
            <a:r>
              <a:rPr sz="1125"/>
              <a:t>Register</a:t>
            </a:r>
          </a:p>
        </p:txBody>
      </p:sp>
      <p:grpSp>
        <p:nvGrpSpPr>
          <p:cNvPr id="3" name="组合 2">
            <a:extLst>
              <a:ext uri="{FF2B5EF4-FFF2-40B4-BE49-F238E27FC236}">
                <a16:creationId xmlns:a16="http://schemas.microsoft.com/office/drawing/2014/main" id="{B57C1EAA-C26E-4203-A633-E9382786689C}"/>
              </a:ext>
            </a:extLst>
          </p:cNvPr>
          <p:cNvGrpSpPr/>
          <p:nvPr/>
        </p:nvGrpSpPr>
        <p:grpSpPr>
          <a:xfrm>
            <a:off x="6022208" y="888075"/>
            <a:ext cx="526614" cy="612871"/>
            <a:chOff x="6301605" y="717422"/>
            <a:chExt cx="561722" cy="653729"/>
          </a:xfrm>
        </p:grpSpPr>
        <p:sp>
          <p:nvSpPr>
            <p:cNvPr id="414" name="Freeform 507"/>
            <p:cNvSpPr/>
            <p:nvPr/>
          </p:nvSpPr>
          <p:spPr>
            <a:xfrm>
              <a:off x="6474385" y="941190"/>
              <a:ext cx="388942" cy="317737"/>
            </a:xfrm>
            <a:custGeom>
              <a:avLst/>
              <a:gdLst/>
              <a:ahLst/>
              <a:cxnLst>
                <a:cxn ang="0">
                  <a:pos x="wd2" y="hd2"/>
                </a:cxn>
                <a:cxn ang="5400000">
                  <a:pos x="wd2" y="hd2"/>
                </a:cxn>
                <a:cxn ang="10800000">
                  <a:pos x="wd2" y="hd2"/>
                </a:cxn>
                <a:cxn ang="16200000">
                  <a:pos x="wd2" y="hd2"/>
                </a:cxn>
              </a:cxnLst>
              <a:rect l="0" t="0" r="r" b="b"/>
              <a:pathLst>
                <a:path w="21600" h="21600" extrusionOk="0">
                  <a:moveTo>
                    <a:pt x="13942" y="0"/>
                  </a:moveTo>
                  <a:cubicBezTo>
                    <a:pt x="10702" y="1411"/>
                    <a:pt x="10702" y="1411"/>
                    <a:pt x="10702" y="1411"/>
                  </a:cubicBezTo>
                  <a:cubicBezTo>
                    <a:pt x="13255" y="11831"/>
                    <a:pt x="13255" y="11831"/>
                    <a:pt x="13255" y="11831"/>
                  </a:cubicBezTo>
                  <a:cubicBezTo>
                    <a:pt x="10702" y="15956"/>
                    <a:pt x="10702" y="15956"/>
                    <a:pt x="10702" y="15956"/>
                  </a:cubicBezTo>
                  <a:cubicBezTo>
                    <a:pt x="8149" y="11831"/>
                    <a:pt x="8149" y="11831"/>
                    <a:pt x="8149" y="11831"/>
                  </a:cubicBezTo>
                  <a:cubicBezTo>
                    <a:pt x="10702" y="1411"/>
                    <a:pt x="10702" y="1411"/>
                    <a:pt x="10702" y="1411"/>
                  </a:cubicBezTo>
                  <a:cubicBezTo>
                    <a:pt x="7462" y="0"/>
                    <a:pt x="7462" y="0"/>
                    <a:pt x="7462" y="0"/>
                  </a:cubicBezTo>
                  <a:cubicBezTo>
                    <a:pt x="4811" y="868"/>
                    <a:pt x="687" y="2714"/>
                    <a:pt x="0" y="7055"/>
                  </a:cubicBezTo>
                  <a:cubicBezTo>
                    <a:pt x="5400" y="7055"/>
                    <a:pt x="5400" y="7055"/>
                    <a:pt x="5400" y="7055"/>
                  </a:cubicBezTo>
                  <a:cubicBezTo>
                    <a:pt x="6284" y="7055"/>
                    <a:pt x="7069" y="7924"/>
                    <a:pt x="7069" y="8901"/>
                  </a:cubicBezTo>
                  <a:cubicBezTo>
                    <a:pt x="7069" y="11831"/>
                    <a:pt x="7069" y="11831"/>
                    <a:pt x="7069" y="11831"/>
                  </a:cubicBezTo>
                  <a:cubicBezTo>
                    <a:pt x="7069" y="21491"/>
                    <a:pt x="7069" y="21491"/>
                    <a:pt x="7069" y="21491"/>
                  </a:cubicBezTo>
                  <a:cubicBezTo>
                    <a:pt x="7855" y="21600"/>
                    <a:pt x="8738" y="21600"/>
                    <a:pt x="9720" y="21600"/>
                  </a:cubicBezTo>
                  <a:cubicBezTo>
                    <a:pt x="11684" y="21600"/>
                    <a:pt x="11684" y="21600"/>
                    <a:pt x="11684" y="21600"/>
                  </a:cubicBezTo>
                  <a:cubicBezTo>
                    <a:pt x="21305" y="21600"/>
                    <a:pt x="21600" y="17584"/>
                    <a:pt x="21600" y="17584"/>
                  </a:cubicBezTo>
                  <a:cubicBezTo>
                    <a:pt x="21600" y="17584"/>
                    <a:pt x="21600" y="16281"/>
                    <a:pt x="21600" y="8466"/>
                  </a:cubicBezTo>
                  <a:cubicBezTo>
                    <a:pt x="21600" y="3148"/>
                    <a:pt x="16887" y="868"/>
                    <a:pt x="13942" y="0"/>
                  </a:cubicBezTo>
                  <a:close/>
                </a:path>
              </a:pathLst>
            </a:custGeom>
            <a:solidFill>
              <a:srgbClr val="595959"/>
            </a:solidFill>
            <a:ln w="12700" cap="flat">
              <a:noFill/>
              <a:miter lim="400000"/>
            </a:ln>
            <a:effectLst/>
          </p:spPr>
          <p:txBody>
            <a:bodyPr wrap="square" lIns="42862" tIns="42862" rIns="42862" bIns="42862" numCol="1" anchor="t">
              <a:noAutofit/>
            </a:bodyPr>
            <a:lstStyle/>
            <a:p>
              <a:pPr>
                <a:defRPr sz="1900"/>
              </a:pPr>
              <a:endParaRPr sz="1781"/>
            </a:p>
          </p:txBody>
        </p:sp>
        <p:sp>
          <p:nvSpPr>
            <p:cNvPr id="415" name="Oval 508"/>
            <p:cNvSpPr/>
            <p:nvPr/>
          </p:nvSpPr>
          <p:spPr>
            <a:xfrm>
              <a:off x="6568628" y="717422"/>
              <a:ext cx="197463" cy="209573"/>
            </a:xfrm>
            <a:prstGeom prst="ellipse">
              <a:avLst/>
            </a:prstGeom>
            <a:solidFill>
              <a:srgbClr val="595959"/>
            </a:solidFill>
            <a:ln w="12700" cap="flat">
              <a:noFill/>
              <a:miter lim="400000"/>
            </a:ln>
            <a:effectLst/>
          </p:spPr>
          <p:txBody>
            <a:bodyPr wrap="square" lIns="42862" tIns="42862" rIns="42862" bIns="42862" numCol="1" anchor="t">
              <a:noAutofit/>
            </a:bodyPr>
            <a:lstStyle/>
            <a:p>
              <a:pPr>
                <a:defRPr sz="1900"/>
              </a:pPr>
              <a:endParaRPr sz="1781"/>
            </a:p>
          </p:txBody>
        </p:sp>
        <p:sp>
          <p:nvSpPr>
            <p:cNvPr id="416" name="Freeform 509"/>
            <p:cNvSpPr/>
            <p:nvPr/>
          </p:nvSpPr>
          <p:spPr>
            <a:xfrm>
              <a:off x="6335264" y="1335995"/>
              <a:ext cx="225885" cy="351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1600" y="21600"/>
                    <a:pt x="21600" y="21600"/>
                    <a:pt x="21600" y="21600"/>
                  </a:cubicBezTo>
                  <a:cubicBezTo>
                    <a:pt x="21600" y="0"/>
                    <a:pt x="21600" y="0"/>
                    <a:pt x="21600" y="0"/>
                  </a:cubicBezTo>
                  <a:cubicBezTo>
                    <a:pt x="0" y="0"/>
                    <a:pt x="0" y="0"/>
                    <a:pt x="0" y="0"/>
                  </a:cubicBezTo>
                  <a:lnTo>
                    <a:pt x="0" y="21600"/>
                  </a:lnTo>
                  <a:close/>
                  <a:moveTo>
                    <a:pt x="17550" y="4909"/>
                  </a:moveTo>
                  <a:cubicBezTo>
                    <a:pt x="18225" y="4909"/>
                    <a:pt x="18563" y="7855"/>
                    <a:pt x="18563" y="10800"/>
                  </a:cubicBezTo>
                  <a:cubicBezTo>
                    <a:pt x="18563" y="14727"/>
                    <a:pt x="18225" y="17673"/>
                    <a:pt x="17550" y="17673"/>
                  </a:cubicBezTo>
                  <a:cubicBezTo>
                    <a:pt x="16875" y="17673"/>
                    <a:pt x="16369" y="14727"/>
                    <a:pt x="16369" y="10800"/>
                  </a:cubicBezTo>
                  <a:cubicBezTo>
                    <a:pt x="16369" y="7855"/>
                    <a:pt x="16875" y="4909"/>
                    <a:pt x="17550" y="4909"/>
                  </a:cubicBezTo>
                  <a:close/>
                </a:path>
              </a:pathLst>
            </a:custGeom>
            <a:solidFill>
              <a:srgbClr val="595959"/>
            </a:solidFill>
            <a:ln w="12700" cap="flat">
              <a:noFill/>
              <a:miter lim="400000"/>
            </a:ln>
            <a:effectLst/>
          </p:spPr>
          <p:txBody>
            <a:bodyPr wrap="square" lIns="42862" tIns="42862" rIns="42862" bIns="42862" numCol="1" anchor="t">
              <a:noAutofit/>
            </a:bodyPr>
            <a:lstStyle/>
            <a:p>
              <a:pPr>
                <a:defRPr sz="1900"/>
              </a:pPr>
              <a:endParaRPr sz="1781"/>
            </a:p>
          </p:txBody>
        </p:sp>
        <p:sp>
          <p:nvSpPr>
            <p:cNvPr id="417" name="Freeform 510"/>
            <p:cNvSpPr/>
            <p:nvPr/>
          </p:nvSpPr>
          <p:spPr>
            <a:xfrm>
              <a:off x="6368922" y="1294081"/>
              <a:ext cx="150341" cy="30423"/>
            </a:xfrm>
            <a:custGeom>
              <a:avLst/>
              <a:gdLst/>
              <a:ahLst/>
              <a:cxnLst>
                <a:cxn ang="0">
                  <a:pos x="wd2" y="hd2"/>
                </a:cxn>
                <a:cxn ang="5400000">
                  <a:pos x="wd2" y="hd2"/>
                </a:cxn>
                <a:cxn ang="10800000">
                  <a:pos x="wd2" y="hd2"/>
                </a:cxn>
                <a:cxn ang="16200000">
                  <a:pos x="wd2" y="hd2"/>
                </a:cxn>
              </a:cxnLst>
              <a:rect l="0" t="0" r="r" b="b"/>
              <a:pathLst>
                <a:path w="21600" h="21600" extrusionOk="0">
                  <a:moveTo>
                    <a:pt x="19313" y="21600"/>
                  </a:moveTo>
                  <a:cubicBezTo>
                    <a:pt x="20584" y="21600"/>
                    <a:pt x="21600" y="17053"/>
                    <a:pt x="21600" y="11368"/>
                  </a:cubicBezTo>
                  <a:cubicBezTo>
                    <a:pt x="21600" y="5684"/>
                    <a:pt x="20584" y="0"/>
                    <a:pt x="19313" y="0"/>
                  </a:cubicBezTo>
                  <a:cubicBezTo>
                    <a:pt x="2287" y="0"/>
                    <a:pt x="2287" y="0"/>
                    <a:pt x="2287" y="0"/>
                  </a:cubicBezTo>
                  <a:cubicBezTo>
                    <a:pt x="1779" y="0"/>
                    <a:pt x="1016" y="1137"/>
                    <a:pt x="762" y="3411"/>
                  </a:cubicBezTo>
                  <a:cubicBezTo>
                    <a:pt x="254" y="5684"/>
                    <a:pt x="0" y="7958"/>
                    <a:pt x="0" y="11368"/>
                  </a:cubicBezTo>
                  <a:cubicBezTo>
                    <a:pt x="0" y="17053"/>
                    <a:pt x="1016" y="21600"/>
                    <a:pt x="2287" y="21600"/>
                  </a:cubicBezTo>
                  <a:lnTo>
                    <a:pt x="19313" y="21600"/>
                  </a:lnTo>
                  <a:close/>
                </a:path>
              </a:pathLst>
            </a:custGeom>
            <a:solidFill>
              <a:srgbClr val="595959"/>
            </a:solidFill>
            <a:ln w="12700" cap="flat">
              <a:noFill/>
              <a:miter lim="400000"/>
            </a:ln>
            <a:effectLst/>
          </p:spPr>
          <p:txBody>
            <a:bodyPr wrap="square" lIns="42862" tIns="42862" rIns="42862" bIns="42862" numCol="1" anchor="t">
              <a:noAutofit/>
            </a:bodyPr>
            <a:lstStyle/>
            <a:p>
              <a:pPr>
                <a:defRPr sz="1900"/>
              </a:pPr>
              <a:endParaRPr sz="1781"/>
            </a:p>
          </p:txBody>
        </p:sp>
        <p:sp>
          <p:nvSpPr>
            <p:cNvPr id="418" name="Freeform 511"/>
            <p:cNvSpPr/>
            <p:nvPr/>
          </p:nvSpPr>
          <p:spPr>
            <a:xfrm>
              <a:off x="6301605" y="1058145"/>
              <a:ext cx="282732" cy="218360"/>
            </a:xfrm>
            <a:custGeom>
              <a:avLst/>
              <a:gdLst/>
              <a:ahLst/>
              <a:cxnLst>
                <a:cxn ang="0">
                  <a:pos x="wd2" y="hd2"/>
                </a:cxn>
                <a:cxn ang="5400000">
                  <a:pos x="wd2" y="hd2"/>
                </a:cxn>
                <a:cxn ang="10800000">
                  <a:pos x="wd2" y="hd2"/>
                </a:cxn>
                <a:cxn ang="16200000">
                  <a:pos x="wd2" y="hd2"/>
                </a:cxn>
              </a:cxnLst>
              <a:rect l="0" t="0" r="r" b="b"/>
              <a:pathLst>
                <a:path w="21600" h="21600" extrusionOk="0">
                  <a:moveTo>
                    <a:pt x="19575" y="0"/>
                  </a:moveTo>
                  <a:cubicBezTo>
                    <a:pt x="13095" y="0"/>
                    <a:pt x="13095" y="0"/>
                    <a:pt x="13095" y="0"/>
                  </a:cubicBezTo>
                  <a:cubicBezTo>
                    <a:pt x="2160" y="0"/>
                    <a:pt x="2160" y="0"/>
                    <a:pt x="2160" y="0"/>
                  </a:cubicBezTo>
                  <a:cubicBezTo>
                    <a:pt x="945" y="0"/>
                    <a:pt x="0" y="1104"/>
                    <a:pt x="0" y="2365"/>
                  </a:cubicBezTo>
                  <a:cubicBezTo>
                    <a:pt x="0" y="19235"/>
                    <a:pt x="0" y="19235"/>
                    <a:pt x="0" y="19235"/>
                  </a:cubicBezTo>
                  <a:cubicBezTo>
                    <a:pt x="0" y="20496"/>
                    <a:pt x="945" y="21600"/>
                    <a:pt x="2160" y="21600"/>
                  </a:cubicBezTo>
                  <a:cubicBezTo>
                    <a:pt x="19575" y="21600"/>
                    <a:pt x="19575" y="21600"/>
                    <a:pt x="19575" y="21600"/>
                  </a:cubicBezTo>
                  <a:cubicBezTo>
                    <a:pt x="20655" y="21600"/>
                    <a:pt x="21465" y="20654"/>
                    <a:pt x="21600" y="19550"/>
                  </a:cubicBezTo>
                  <a:cubicBezTo>
                    <a:pt x="21600" y="19393"/>
                    <a:pt x="21600" y="19393"/>
                    <a:pt x="21600" y="19235"/>
                  </a:cubicBezTo>
                  <a:cubicBezTo>
                    <a:pt x="21600" y="2365"/>
                    <a:pt x="21600" y="2365"/>
                    <a:pt x="21600" y="2365"/>
                  </a:cubicBezTo>
                  <a:cubicBezTo>
                    <a:pt x="21600" y="1104"/>
                    <a:pt x="20790" y="0"/>
                    <a:pt x="19575" y="0"/>
                  </a:cubicBezTo>
                  <a:close/>
                  <a:moveTo>
                    <a:pt x="18225" y="19393"/>
                  </a:moveTo>
                  <a:cubicBezTo>
                    <a:pt x="3510" y="19393"/>
                    <a:pt x="3510" y="19393"/>
                    <a:pt x="3510" y="19393"/>
                  </a:cubicBezTo>
                  <a:cubicBezTo>
                    <a:pt x="2565" y="19393"/>
                    <a:pt x="1755" y="18447"/>
                    <a:pt x="1755" y="17501"/>
                  </a:cubicBezTo>
                  <a:cubicBezTo>
                    <a:pt x="1755" y="4257"/>
                    <a:pt x="1755" y="4257"/>
                    <a:pt x="1755" y="4257"/>
                  </a:cubicBezTo>
                  <a:cubicBezTo>
                    <a:pt x="1755" y="3153"/>
                    <a:pt x="2565" y="2365"/>
                    <a:pt x="3510" y="2365"/>
                  </a:cubicBezTo>
                  <a:cubicBezTo>
                    <a:pt x="13095" y="2365"/>
                    <a:pt x="13095" y="2365"/>
                    <a:pt x="13095" y="2365"/>
                  </a:cubicBezTo>
                  <a:cubicBezTo>
                    <a:pt x="18225" y="2365"/>
                    <a:pt x="18225" y="2365"/>
                    <a:pt x="18225" y="2365"/>
                  </a:cubicBezTo>
                  <a:cubicBezTo>
                    <a:pt x="19170" y="2365"/>
                    <a:pt x="19845" y="3153"/>
                    <a:pt x="19845" y="4257"/>
                  </a:cubicBezTo>
                  <a:cubicBezTo>
                    <a:pt x="19845" y="17501"/>
                    <a:pt x="19845" y="17501"/>
                    <a:pt x="19845" y="17501"/>
                  </a:cubicBezTo>
                  <a:cubicBezTo>
                    <a:pt x="19845" y="18131"/>
                    <a:pt x="19575" y="18762"/>
                    <a:pt x="19170" y="19077"/>
                  </a:cubicBezTo>
                  <a:cubicBezTo>
                    <a:pt x="18900" y="19235"/>
                    <a:pt x="18495" y="19393"/>
                    <a:pt x="18225" y="19393"/>
                  </a:cubicBezTo>
                  <a:close/>
                </a:path>
              </a:pathLst>
            </a:custGeom>
            <a:solidFill>
              <a:srgbClr val="595959"/>
            </a:solidFill>
            <a:ln w="12700" cap="flat">
              <a:noFill/>
              <a:miter lim="400000"/>
            </a:ln>
            <a:effectLst/>
          </p:spPr>
          <p:txBody>
            <a:bodyPr wrap="square" lIns="42862" tIns="42862" rIns="42862" bIns="42862" numCol="1" anchor="t">
              <a:noAutofit/>
            </a:bodyPr>
            <a:lstStyle/>
            <a:p>
              <a:pPr>
                <a:defRPr sz="1900"/>
              </a:pPr>
              <a:endParaRPr sz="1781"/>
            </a:p>
          </p:txBody>
        </p:sp>
      </p:grpSp>
      <p:sp>
        <p:nvSpPr>
          <p:cNvPr id="420" name="文本框 71"/>
          <p:cNvSpPr txBox="1"/>
          <p:nvPr/>
        </p:nvSpPr>
        <p:spPr>
          <a:xfrm rot="2493847">
            <a:off x="3143616" y="2251754"/>
            <a:ext cx="956929" cy="265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200" b="1">
                <a:solidFill>
                  <a:srgbClr val="262626"/>
                </a:solidFill>
              </a:defRPr>
            </a:lvl1pPr>
          </a:lstStyle>
          <a:p>
            <a:r>
              <a:rPr sz="1125"/>
              <a:t>Invitation</a:t>
            </a:r>
          </a:p>
        </p:txBody>
      </p:sp>
      <p:sp>
        <p:nvSpPr>
          <p:cNvPr id="421" name="文本框 72"/>
          <p:cNvSpPr txBox="1"/>
          <p:nvPr/>
        </p:nvSpPr>
        <p:spPr>
          <a:xfrm rot="18997289">
            <a:off x="1419499" y="2074468"/>
            <a:ext cx="956929" cy="265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200" b="1">
                <a:solidFill>
                  <a:srgbClr val="262626"/>
                </a:solidFill>
              </a:defRPr>
            </a:lvl1pPr>
          </a:lstStyle>
          <a:p>
            <a:r>
              <a:rPr sz="1125"/>
              <a:t>Invitation</a:t>
            </a:r>
          </a:p>
        </p:txBody>
      </p:sp>
      <p:sp>
        <p:nvSpPr>
          <p:cNvPr id="422" name="弧形 76"/>
          <p:cNvSpPr/>
          <p:nvPr/>
        </p:nvSpPr>
        <p:spPr>
          <a:xfrm rot="7043165">
            <a:off x="2002382" y="2632878"/>
            <a:ext cx="1045792" cy="16264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6165"/>
                  <a:pt x="21600" y="13771"/>
                </a:cubicBezTo>
                <a:cubicBezTo>
                  <a:pt x="21600" y="16568"/>
                  <a:pt x="20264" y="19299"/>
                  <a:pt x="17770" y="21600"/>
                </a:cubicBezTo>
              </a:path>
            </a:pathLst>
          </a:custGeom>
          <a:ln w="19050">
            <a:solidFill>
              <a:srgbClr val="0D0D0D"/>
            </a:solidFill>
            <a:prstDash val="dash"/>
            <a:headEnd type="triangle"/>
            <a:tailEnd type="triangle"/>
          </a:ln>
        </p:spPr>
        <p:txBody>
          <a:bodyPr lIns="42862" rIns="42862" anchor="ctr"/>
          <a:lstStyle/>
          <a:p>
            <a:pPr algn="ctr">
              <a:defRPr sz="1900"/>
            </a:pPr>
            <a:endParaRPr sz="1781"/>
          </a:p>
        </p:txBody>
      </p:sp>
      <p:sp>
        <p:nvSpPr>
          <p:cNvPr id="423" name="矩形: 圆角 77"/>
          <p:cNvSpPr/>
          <p:nvPr/>
        </p:nvSpPr>
        <p:spPr>
          <a:xfrm>
            <a:off x="2068018" y="3469357"/>
            <a:ext cx="982146" cy="917418"/>
          </a:xfrm>
          <a:prstGeom prst="roundRect">
            <a:avLst>
              <a:gd name="adj" fmla="val 16667"/>
            </a:avLst>
          </a:prstGeom>
          <a:solidFill>
            <a:srgbClr val="FFFFFF"/>
          </a:solidFill>
          <a:ln w="12700">
            <a:miter lim="400000"/>
          </a:ln>
        </p:spPr>
        <p:txBody>
          <a:bodyPr lIns="42862" rIns="42862" anchor="ctr"/>
          <a:lstStyle/>
          <a:p>
            <a:pPr algn="ctr">
              <a:defRPr sz="1900">
                <a:solidFill>
                  <a:srgbClr val="FFFFFF"/>
                </a:solidFill>
              </a:defRPr>
            </a:pPr>
            <a:endParaRPr sz="1781"/>
          </a:p>
        </p:txBody>
      </p:sp>
      <p:grpSp>
        <p:nvGrpSpPr>
          <p:cNvPr id="2" name="组合 1">
            <a:extLst>
              <a:ext uri="{FF2B5EF4-FFF2-40B4-BE49-F238E27FC236}">
                <a16:creationId xmlns:a16="http://schemas.microsoft.com/office/drawing/2014/main" id="{8E11A60A-1B05-435D-900D-7D44075784F7}"/>
              </a:ext>
            </a:extLst>
          </p:cNvPr>
          <p:cNvGrpSpPr/>
          <p:nvPr/>
        </p:nvGrpSpPr>
        <p:grpSpPr>
          <a:xfrm>
            <a:off x="2242923" y="3578081"/>
            <a:ext cx="605680" cy="494341"/>
            <a:chOff x="2270367" y="3586762"/>
            <a:chExt cx="646059" cy="527297"/>
          </a:xfrm>
        </p:grpSpPr>
        <p:sp>
          <p:nvSpPr>
            <p:cNvPr id="424" name="Oval 423"/>
            <p:cNvSpPr/>
            <p:nvPr/>
          </p:nvSpPr>
          <p:spPr>
            <a:xfrm>
              <a:off x="2755067" y="3656720"/>
              <a:ext cx="150727" cy="161312"/>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425" name="Freeform 424"/>
            <p:cNvSpPr/>
            <p:nvPr/>
          </p:nvSpPr>
          <p:spPr>
            <a:xfrm>
              <a:off x="2723796" y="3827282"/>
              <a:ext cx="192630" cy="235321"/>
            </a:xfrm>
            <a:custGeom>
              <a:avLst/>
              <a:gdLst/>
              <a:ahLst/>
              <a:cxnLst>
                <a:cxn ang="0">
                  <a:pos x="wd2" y="hd2"/>
                </a:cxn>
                <a:cxn ang="5400000">
                  <a:pos x="wd2" y="hd2"/>
                </a:cxn>
                <a:cxn ang="10800000">
                  <a:pos x="wd2" y="hd2"/>
                </a:cxn>
                <a:cxn ang="16200000">
                  <a:pos x="wd2" y="hd2"/>
                </a:cxn>
              </a:cxnLst>
              <a:rect l="0" t="0" r="r" b="b"/>
              <a:pathLst>
                <a:path w="21600" h="21235" extrusionOk="0">
                  <a:moveTo>
                    <a:pt x="10800" y="5"/>
                  </a:moveTo>
                  <a:cubicBezTo>
                    <a:pt x="8640" y="10620"/>
                    <a:pt x="8640" y="10620"/>
                    <a:pt x="8640" y="10620"/>
                  </a:cubicBezTo>
                  <a:cubicBezTo>
                    <a:pt x="2326" y="13459"/>
                    <a:pt x="2326" y="13459"/>
                    <a:pt x="2326" y="13459"/>
                  </a:cubicBezTo>
                  <a:cubicBezTo>
                    <a:pt x="2326" y="9262"/>
                    <a:pt x="2326" y="9262"/>
                    <a:pt x="2326" y="9262"/>
                  </a:cubicBezTo>
                  <a:cubicBezTo>
                    <a:pt x="10800" y="5"/>
                    <a:pt x="10800" y="5"/>
                    <a:pt x="10800" y="5"/>
                  </a:cubicBezTo>
                  <a:cubicBezTo>
                    <a:pt x="5815" y="5"/>
                    <a:pt x="2991" y="3708"/>
                    <a:pt x="1495" y="6794"/>
                  </a:cubicBezTo>
                  <a:cubicBezTo>
                    <a:pt x="498" y="8892"/>
                    <a:pt x="0" y="10620"/>
                    <a:pt x="0" y="10620"/>
                  </a:cubicBezTo>
                  <a:cubicBezTo>
                    <a:pt x="0" y="10620"/>
                    <a:pt x="0" y="13953"/>
                    <a:pt x="0" y="16545"/>
                  </a:cubicBezTo>
                  <a:cubicBezTo>
                    <a:pt x="0" y="17656"/>
                    <a:pt x="332" y="18520"/>
                    <a:pt x="1163" y="19384"/>
                  </a:cubicBezTo>
                  <a:cubicBezTo>
                    <a:pt x="2326" y="20494"/>
                    <a:pt x="5151" y="21235"/>
                    <a:pt x="10800" y="21235"/>
                  </a:cubicBezTo>
                  <a:cubicBezTo>
                    <a:pt x="20271" y="21235"/>
                    <a:pt x="21600" y="18026"/>
                    <a:pt x="21600" y="18026"/>
                  </a:cubicBezTo>
                  <a:cubicBezTo>
                    <a:pt x="21600" y="18026"/>
                    <a:pt x="21600" y="10620"/>
                    <a:pt x="21600" y="5189"/>
                  </a:cubicBezTo>
                  <a:cubicBezTo>
                    <a:pt x="21600" y="-365"/>
                    <a:pt x="10800" y="5"/>
                    <a:pt x="10800" y="5"/>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426" name="Freeform 425"/>
            <p:cNvSpPr/>
            <p:nvPr/>
          </p:nvSpPr>
          <p:spPr>
            <a:xfrm>
              <a:off x="2431100" y="3970670"/>
              <a:ext cx="313960" cy="143389"/>
            </a:xfrm>
            <a:custGeom>
              <a:avLst/>
              <a:gdLst/>
              <a:ahLst/>
              <a:cxnLst>
                <a:cxn ang="0">
                  <a:pos x="wd2" y="hd2"/>
                </a:cxn>
                <a:cxn ang="5400000">
                  <a:pos x="wd2" y="hd2"/>
                </a:cxn>
                <a:cxn ang="10800000">
                  <a:pos x="wd2" y="hd2"/>
                </a:cxn>
                <a:cxn ang="16200000">
                  <a:pos x="wd2" y="hd2"/>
                </a:cxn>
              </a:cxnLst>
              <a:rect l="0" t="0" r="r" b="b"/>
              <a:pathLst>
                <a:path w="21600" h="21600" extrusionOk="0">
                  <a:moveTo>
                    <a:pt x="19053" y="11314"/>
                  </a:moveTo>
                  <a:cubicBezTo>
                    <a:pt x="17626" y="6789"/>
                    <a:pt x="18136" y="0"/>
                    <a:pt x="18136" y="0"/>
                  </a:cubicBezTo>
                  <a:cubicBezTo>
                    <a:pt x="18136" y="0"/>
                    <a:pt x="15894" y="4114"/>
                    <a:pt x="11208" y="4114"/>
                  </a:cubicBezTo>
                  <a:cubicBezTo>
                    <a:pt x="6521" y="4114"/>
                    <a:pt x="4483" y="0"/>
                    <a:pt x="4483" y="0"/>
                  </a:cubicBezTo>
                  <a:cubicBezTo>
                    <a:pt x="4483" y="0"/>
                    <a:pt x="4992" y="6994"/>
                    <a:pt x="3057" y="11520"/>
                  </a:cubicBezTo>
                  <a:cubicBezTo>
                    <a:pt x="2343" y="13166"/>
                    <a:pt x="1426" y="14400"/>
                    <a:pt x="0" y="14811"/>
                  </a:cubicBezTo>
                  <a:cubicBezTo>
                    <a:pt x="0" y="14811"/>
                    <a:pt x="3260" y="21600"/>
                    <a:pt x="11208" y="21600"/>
                  </a:cubicBezTo>
                  <a:cubicBezTo>
                    <a:pt x="19053" y="21600"/>
                    <a:pt x="21600" y="14811"/>
                    <a:pt x="21600" y="14811"/>
                  </a:cubicBezTo>
                  <a:cubicBezTo>
                    <a:pt x="20377" y="14400"/>
                    <a:pt x="19664" y="12960"/>
                    <a:pt x="19053" y="11314"/>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427" name="Freeform 426"/>
            <p:cNvSpPr/>
            <p:nvPr/>
          </p:nvSpPr>
          <p:spPr>
            <a:xfrm>
              <a:off x="2471127" y="3730150"/>
              <a:ext cx="245790" cy="205254"/>
            </a:xfrm>
            <a:custGeom>
              <a:avLst/>
              <a:gdLst/>
              <a:ahLst/>
              <a:cxnLst>
                <a:cxn ang="0">
                  <a:pos x="wd2" y="hd2"/>
                </a:cxn>
                <a:cxn ang="5400000">
                  <a:pos x="wd2" y="hd2"/>
                </a:cxn>
                <a:cxn ang="10800000">
                  <a:pos x="wd2" y="hd2"/>
                </a:cxn>
                <a:cxn ang="16200000">
                  <a:pos x="wd2" y="hd2"/>
                </a:cxn>
              </a:cxnLst>
              <a:rect l="0" t="0" r="r" b="b"/>
              <a:pathLst>
                <a:path w="21600" h="21600" extrusionOk="0">
                  <a:moveTo>
                    <a:pt x="9759" y="21600"/>
                  </a:moveTo>
                  <a:cubicBezTo>
                    <a:pt x="11841" y="21600"/>
                    <a:pt x="11841" y="21600"/>
                    <a:pt x="11841" y="21600"/>
                  </a:cubicBezTo>
                  <a:cubicBezTo>
                    <a:pt x="19518" y="21600"/>
                    <a:pt x="21210" y="19008"/>
                    <a:pt x="21600" y="18000"/>
                  </a:cubicBezTo>
                  <a:cubicBezTo>
                    <a:pt x="21600" y="17712"/>
                    <a:pt x="21600" y="17568"/>
                    <a:pt x="21600" y="17568"/>
                  </a:cubicBezTo>
                  <a:cubicBezTo>
                    <a:pt x="21600" y="17568"/>
                    <a:pt x="21600" y="16272"/>
                    <a:pt x="21600" y="8496"/>
                  </a:cubicBezTo>
                  <a:cubicBezTo>
                    <a:pt x="21600" y="3168"/>
                    <a:pt x="16916" y="864"/>
                    <a:pt x="14053" y="0"/>
                  </a:cubicBezTo>
                  <a:cubicBezTo>
                    <a:pt x="14053" y="0"/>
                    <a:pt x="14053" y="0"/>
                    <a:pt x="14053" y="0"/>
                  </a:cubicBezTo>
                  <a:cubicBezTo>
                    <a:pt x="10800" y="1440"/>
                    <a:pt x="10800" y="1440"/>
                    <a:pt x="10800" y="1440"/>
                  </a:cubicBezTo>
                  <a:cubicBezTo>
                    <a:pt x="13272" y="11808"/>
                    <a:pt x="13272" y="11808"/>
                    <a:pt x="13272" y="11808"/>
                  </a:cubicBezTo>
                  <a:cubicBezTo>
                    <a:pt x="10800" y="15984"/>
                    <a:pt x="10800" y="15984"/>
                    <a:pt x="10800" y="15984"/>
                  </a:cubicBezTo>
                  <a:cubicBezTo>
                    <a:pt x="8198" y="11808"/>
                    <a:pt x="8198" y="11808"/>
                    <a:pt x="8198" y="11808"/>
                  </a:cubicBezTo>
                  <a:cubicBezTo>
                    <a:pt x="10800" y="1440"/>
                    <a:pt x="10800" y="1440"/>
                    <a:pt x="10800" y="1440"/>
                  </a:cubicBezTo>
                  <a:cubicBezTo>
                    <a:pt x="7547" y="0"/>
                    <a:pt x="7547" y="0"/>
                    <a:pt x="7547" y="0"/>
                  </a:cubicBezTo>
                  <a:cubicBezTo>
                    <a:pt x="4684" y="864"/>
                    <a:pt x="0" y="3168"/>
                    <a:pt x="0" y="8496"/>
                  </a:cubicBezTo>
                  <a:cubicBezTo>
                    <a:pt x="0" y="16272"/>
                    <a:pt x="0" y="17568"/>
                    <a:pt x="0" y="17568"/>
                  </a:cubicBezTo>
                  <a:cubicBezTo>
                    <a:pt x="0" y="17568"/>
                    <a:pt x="0" y="17712"/>
                    <a:pt x="0" y="17712"/>
                  </a:cubicBezTo>
                  <a:cubicBezTo>
                    <a:pt x="130" y="18288"/>
                    <a:pt x="1171" y="21600"/>
                    <a:pt x="9759" y="21600"/>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428" name="Oval 427"/>
            <p:cNvSpPr/>
            <p:nvPr/>
          </p:nvSpPr>
          <p:spPr>
            <a:xfrm>
              <a:off x="2531792" y="3586762"/>
              <a:ext cx="124459" cy="134138"/>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429" name="Freeform 428"/>
            <p:cNvSpPr/>
            <p:nvPr/>
          </p:nvSpPr>
          <p:spPr>
            <a:xfrm>
              <a:off x="2270367" y="3826116"/>
              <a:ext cx="190753" cy="234752"/>
            </a:xfrm>
            <a:custGeom>
              <a:avLst/>
              <a:gdLst/>
              <a:ahLst/>
              <a:cxnLst>
                <a:cxn ang="0">
                  <a:pos x="wd2" y="hd2"/>
                </a:cxn>
                <a:cxn ang="5400000">
                  <a:pos x="wd2" y="hd2"/>
                </a:cxn>
                <a:cxn ang="10800000">
                  <a:pos x="wd2" y="hd2"/>
                </a:cxn>
                <a:cxn ang="16200000">
                  <a:pos x="wd2" y="hd2"/>
                </a:cxn>
              </a:cxnLst>
              <a:rect l="0" t="0" r="r" b="b"/>
              <a:pathLst>
                <a:path w="21600" h="21235" extrusionOk="0">
                  <a:moveTo>
                    <a:pt x="21600" y="16668"/>
                  </a:moveTo>
                  <a:cubicBezTo>
                    <a:pt x="21600" y="14076"/>
                    <a:pt x="21600" y="10620"/>
                    <a:pt x="21600" y="10620"/>
                  </a:cubicBezTo>
                  <a:cubicBezTo>
                    <a:pt x="21600" y="10620"/>
                    <a:pt x="21265" y="8892"/>
                    <a:pt x="20260" y="6794"/>
                  </a:cubicBezTo>
                  <a:cubicBezTo>
                    <a:pt x="18753" y="3708"/>
                    <a:pt x="15907" y="5"/>
                    <a:pt x="10884" y="5"/>
                  </a:cubicBezTo>
                  <a:cubicBezTo>
                    <a:pt x="19423" y="9262"/>
                    <a:pt x="19423" y="9262"/>
                    <a:pt x="19423" y="9262"/>
                  </a:cubicBezTo>
                  <a:cubicBezTo>
                    <a:pt x="19423" y="13582"/>
                    <a:pt x="19423" y="13582"/>
                    <a:pt x="19423" y="13582"/>
                  </a:cubicBezTo>
                  <a:cubicBezTo>
                    <a:pt x="13060" y="10620"/>
                    <a:pt x="13060" y="10620"/>
                    <a:pt x="13060" y="10620"/>
                  </a:cubicBezTo>
                  <a:cubicBezTo>
                    <a:pt x="10884" y="5"/>
                    <a:pt x="10884" y="5"/>
                    <a:pt x="10884" y="5"/>
                  </a:cubicBezTo>
                  <a:cubicBezTo>
                    <a:pt x="10884" y="5"/>
                    <a:pt x="0" y="-365"/>
                    <a:pt x="0" y="5189"/>
                  </a:cubicBezTo>
                  <a:cubicBezTo>
                    <a:pt x="0" y="10744"/>
                    <a:pt x="0" y="18026"/>
                    <a:pt x="0" y="18026"/>
                  </a:cubicBezTo>
                  <a:cubicBezTo>
                    <a:pt x="0" y="18026"/>
                    <a:pt x="1340" y="21235"/>
                    <a:pt x="10884" y="21235"/>
                  </a:cubicBezTo>
                  <a:cubicBezTo>
                    <a:pt x="16242" y="21235"/>
                    <a:pt x="19088" y="20618"/>
                    <a:pt x="20428" y="19507"/>
                  </a:cubicBezTo>
                  <a:cubicBezTo>
                    <a:pt x="21433" y="18766"/>
                    <a:pt x="21600" y="17779"/>
                    <a:pt x="21600" y="16668"/>
                  </a:cubicBezTo>
                  <a:close/>
                </a:path>
              </a:pathLst>
            </a:cu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sp>
          <p:nvSpPr>
            <p:cNvPr id="430" name="Oval 429"/>
            <p:cNvSpPr/>
            <p:nvPr/>
          </p:nvSpPr>
          <p:spPr>
            <a:xfrm>
              <a:off x="2280374" y="3654985"/>
              <a:ext cx="150727" cy="163048"/>
            </a:xfrm>
            <a:prstGeom prst="ellipse">
              <a:avLst/>
            </a:prstGeom>
            <a:solidFill>
              <a:srgbClr val="58595B"/>
            </a:solidFill>
            <a:ln w="12700" cap="flat">
              <a:noFill/>
              <a:miter lim="400000"/>
            </a:ln>
            <a:effectLst/>
          </p:spPr>
          <p:txBody>
            <a:bodyPr wrap="square" lIns="42862" tIns="42862" rIns="42862" bIns="42862" numCol="1" anchor="t">
              <a:noAutofit/>
            </a:bodyPr>
            <a:lstStyle/>
            <a:p>
              <a:pPr>
                <a:defRPr sz="1900"/>
              </a:pPr>
              <a:endParaRPr sz="1781"/>
            </a:p>
          </p:txBody>
        </p:sp>
      </p:grpSp>
      <p:sp>
        <p:nvSpPr>
          <p:cNvPr id="432" name="文本框 124"/>
          <p:cNvSpPr txBox="1"/>
          <p:nvPr/>
        </p:nvSpPr>
        <p:spPr>
          <a:xfrm>
            <a:off x="2170051" y="4047690"/>
            <a:ext cx="1083865" cy="265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2862" rIns="42862">
            <a:spAutoFit/>
          </a:bodyPr>
          <a:lstStyle>
            <a:lvl1pPr>
              <a:defRPr sz="1200"/>
            </a:lvl1pPr>
          </a:lstStyle>
          <a:p>
            <a:r>
              <a:rPr sz="1125"/>
              <a:t>Sign protocol </a:t>
            </a:r>
          </a:p>
        </p:txBody>
      </p:sp>
      <p:sp>
        <p:nvSpPr>
          <p:cNvPr id="106" name="矩形 105">
            <a:extLst>
              <a:ext uri="{FF2B5EF4-FFF2-40B4-BE49-F238E27FC236}">
                <a16:creationId xmlns:a16="http://schemas.microsoft.com/office/drawing/2014/main" id="{F840AC72-8214-4A1A-B214-0576E9A0D177}"/>
              </a:ext>
            </a:extLst>
          </p:cNvPr>
          <p:cNvSpPr/>
          <p:nvPr/>
        </p:nvSpPr>
        <p:spPr>
          <a:xfrm>
            <a:off x="0" y="239151"/>
            <a:ext cx="95250" cy="518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a:extLst>
              <a:ext uri="{FF2B5EF4-FFF2-40B4-BE49-F238E27FC236}">
                <a16:creationId xmlns:a16="http://schemas.microsoft.com/office/drawing/2014/main" id="{C0453035-AC49-4F85-8B63-ABEFCE9828F3}"/>
              </a:ext>
            </a:extLst>
          </p:cNvPr>
          <p:cNvSpPr txBox="1"/>
          <p:nvPr/>
        </p:nvSpPr>
        <p:spPr>
          <a:xfrm>
            <a:off x="283596" y="292730"/>
            <a:ext cx="6523604" cy="400110"/>
          </a:xfrm>
          <a:prstGeom prst="rect">
            <a:avLst/>
          </a:prstGeom>
          <a:noFill/>
        </p:spPr>
        <p:txBody>
          <a:bodyPr wrap="square" rtlCol="0">
            <a:spAutoFit/>
          </a:bodyPr>
          <a:lstStyle/>
          <a:p>
            <a:r>
              <a:rPr lang="en-US" altLang="zh-CN" sz="2000" b="1" dirty="0"/>
              <a:t>MVP Core Functions Work Flow——</a:t>
            </a:r>
            <a:r>
              <a:rPr lang="en-US" sz="2000" b="1" dirty="0"/>
              <a:t>Client Invitation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gATvLUTOQFeTMY1ydBIgdw"/>
</p:tagLst>
</file>

<file path=ppt/tags/tag3.xml><?xml version="1.0" encoding="utf-8"?>
<p:tagLst xmlns:a="http://schemas.openxmlformats.org/drawingml/2006/main" xmlns:r="http://schemas.openxmlformats.org/officeDocument/2006/relationships" xmlns:p="http://schemas.openxmlformats.org/presentationml/2006/main">
  <p:tag name="ISLIDE.ICON" val="158389;380054;374103;58060;102541;"/>
</p:tagLst>
</file>

<file path=ppt/tags/tag4.xml><?xml version="1.0" encoding="utf-8"?>
<p:tagLst xmlns:a="http://schemas.openxmlformats.org/drawingml/2006/main" xmlns:r="http://schemas.openxmlformats.org/officeDocument/2006/relationships" xmlns:p="http://schemas.openxmlformats.org/presentationml/2006/main">
  <p:tag name="ISLIDE.ICON" val="133217;11514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FAE3912-A3C5-45A9-A73A-FFC1E9103BD9}">
  <we:reference id="wa104380510" version="1.0.0.3" store="zh-CN" storeType="OMEX"/>
  <we:alternateReferences>
    <we:reference id="WA104380510" version="1.0.0.3" store="WA10438051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4545D1B-A073-4A25-870B-0321C38A08D2}">
  <we:reference id="wa104381063" version="1.0.0.1" store="zh-CN"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4304</TotalTime>
  <Words>3190</Words>
  <Application>Microsoft Office PowerPoint</Application>
  <PresentationFormat>宽屏</PresentationFormat>
  <Paragraphs>852</Paragraphs>
  <Slides>26</Slides>
  <Notes>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41" baseType="lpstr">
      <vt:lpstr>Linux Libertine G</vt:lpstr>
      <vt:lpstr>Univers Next</vt:lpstr>
      <vt:lpstr>Univers Next for HSBC Light</vt:lpstr>
      <vt:lpstr>Univers Next for HSBC Medium</vt:lpstr>
      <vt:lpstr>等线</vt:lpstr>
      <vt:lpstr>等线 Light</vt:lpstr>
      <vt:lpstr>微软雅黑</vt:lpstr>
      <vt:lpstr>Arial</vt:lpstr>
      <vt:lpstr>Bahnschrift SemiBold Condensed</vt:lpstr>
      <vt:lpstr>Bahnschrift SemiLight Condensed</vt:lpstr>
      <vt:lpstr>Calibri</vt:lpstr>
      <vt:lpstr>Wingdings</vt:lpstr>
      <vt:lpstr>Office 主题​​</vt:lpstr>
      <vt:lpstr>1_Office 主题​​</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Vivi</dc:creator>
  <cp:keywords>INTERNAL</cp:keywords>
  <dc:description>INTERNAL</dc:description>
  <cp:lastModifiedBy>徐 曼婷</cp:lastModifiedBy>
  <cp:revision>374</cp:revision>
  <dcterms:created xsi:type="dcterms:W3CDTF">2020-11-19T09:21:56Z</dcterms:created>
  <dcterms:modified xsi:type="dcterms:W3CDTF">2021-01-05T03:53:03Z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INTERNAL</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CLAINTERN</vt:lpwstr>
  </property>
</Properties>
</file>