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1" r:id="rId2"/>
    <p:sldId id="31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A6A6A6"/>
    <a:srgbClr val="404040"/>
    <a:srgbClr val="FF9933"/>
    <a:srgbClr val="C00000"/>
    <a:srgbClr val="EAEAE9"/>
    <a:srgbClr val="D9D9D9"/>
    <a:srgbClr val="BCC2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2DFA5-C72E-48B4-BD65-8FB13E394A3E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7AD0F-B080-459E-BCE0-913228F7D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3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7AD0F-B080-459E-BCE0-913228F7DC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78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2D16F-F366-4A79-AF13-64000DE03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C71242-DDB3-4A57-9ED6-1EFFF0D6A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14578-F988-491E-8B93-86EA3C18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F41FB-EDA1-451E-BD6D-F1136E9A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2154E-F899-4CC8-B5E8-1C377D0D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9133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337D3-28A0-454C-A059-F5B4A15E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364F12-7E99-475D-8828-5C4E2DD74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C163A-FCB9-44DB-9274-02AF61BE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C1698-A444-494E-A449-358C50FB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E4DCE-CA88-495F-85AB-460E9078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44143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5C67-2D8C-4274-BD80-072DF769E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30913D-97AD-48E2-AC7D-55B810507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B5FE3-FDEA-418C-B78E-7C14C2BD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17C18-E231-4035-BDB9-535CC507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F1A99C-F21D-4996-9D3D-16E0847B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1010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D7D8D6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24" name="Co-branding logo" hidden="1"/>
          <p:cNvGrpSpPr/>
          <p:nvPr userDrawn="1"/>
        </p:nvGrpSpPr>
        <p:grpSpPr>
          <a:xfrm>
            <a:off x="2011624" y="5933637"/>
            <a:ext cx="1004413" cy="692262"/>
            <a:chOff x="2117251" y="6274418"/>
            <a:chExt cx="1071243" cy="738413"/>
          </a:xfrm>
        </p:grpSpPr>
        <p:cxnSp>
          <p:nvCxnSpPr>
            <p:cNvPr id="26" name="Straight Connector 25" hidden="1"/>
            <p:cNvCxnSpPr/>
            <p:nvPr userDrawn="1"/>
          </p:nvCxnSpPr>
          <p:spPr bwMode="auto">
            <a:xfrm flipH="1">
              <a:off x="2117251" y="6296568"/>
              <a:ext cx="1" cy="6941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Rectangle 26" hidden="1"/>
            <p:cNvSpPr/>
            <p:nvPr userDrawn="1"/>
          </p:nvSpPr>
          <p:spPr bwMode="auto">
            <a:xfrm>
              <a:off x="2192615" y="6274418"/>
              <a:ext cx="995879" cy="738413"/>
            </a:xfrm>
            <a:prstGeom prst="rect">
              <a:avLst/>
            </a:prstGeom>
            <a:solidFill>
              <a:schemeClr val="bg1">
                <a:alpha val="43922"/>
              </a:schemeClr>
            </a:solidFill>
            <a:ln w="6350" cap="flat" cmpd="sng" algn="ctr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05161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63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CO-BRANDING LOGO</a:t>
              </a:r>
            </a:p>
          </p:txBody>
        </p:sp>
      </p:grpSp>
      <p:sp>
        <p:nvSpPr>
          <p:cNvPr id="185" name="Date"/>
          <p:cNvSpPr>
            <a:spLocks noGrp="1"/>
          </p:cNvSpPr>
          <p:nvPr>
            <p:ph type="body" sz="quarter" idx="11" hasCustomPrompt="1"/>
          </p:nvPr>
        </p:nvSpPr>
        <p:spPr>
          <a:xfrm>
            <a:off x="383568" y="1745066"/>
            <a:ext cx="3662074" cy="155812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lang="en-US" sz="1125" b="0" kern="1200" dirty="0" smtClean="0">
                <a:solidFill>
                  <a:srgbClr val="FFFFFF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Date: XXXX</a:t>
            </a:r>
          </a:p>
        </p:txBody>
      </p:sp>
      <p:sp>
        <p:nvSpPr>
          <p:cNvPr id="186" name="Prepared by"/>
          <p:cNvSpPr>
            <a:spLocks noGrp="1"/>
          </p:cNvSpPr>
          <p:nvPr>
            <p:ph type="body" sz="quarter" idx="14" hasCustomPrompt="1"/>
          </p:nvPr>
        </p:nvSpPr>
        <p:spPr>
          <a:xfrm>
            <a:off x="383568" y="2071828"/>
            <a:ext cx="3662074" cy="155812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lang="en-US" sz="1125" b="0" kern="1200" dirty="0" smtClean="0">
                <a:solidFill>
                  <a:srgbClr val="FFFFFF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Prepared by: XXXX</a:t>
            </a:r>
          </a:p>
        </p:txBody>
      </p:sp>
      <p:sp>
        <p:nvSpPr>
          <p:cNvPr id="184" name="Master subtitle"/>
          <p:cNvSpPr>
            <a:spLocks noGrp="1"/>
          </p:cNvSpPr>
          <p:nvPr>
            <p:ph type="body" sz="quarter" idx="13"/>
          </p:nvPr>
        </p:nvSpPr>
        <p:spPr>
          <a:xfrm>
            <a:off x="382804" y="966461"/>
            <a:ext cx="11402817" cy="375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altLang="zh-TW" sz="2438" b="0" baseline="0" dirty="0" smtClean="0">
                <a:solidFill>
                  <a:srgbClr val="FFFFFF"/>
                </a:solidFill>
                <a:latin typeface="Univers Next for HSBC Light" panose="020B0403030202020203" pitchFamily="34" charset="0"/>
                <a:ea typeface="SimHei"/>
                <a:cs typeface="+mn-cs"/>
              </a:defRPr>
            </a:lvl1pPr>
          </a:lstStyle>
          <a:p>
            <a:pPr marL="0" marR="0" lvl="0" indent="0" algn="l" defTabSz="845344" rtl="0" eaLnBrk="0" fontAlgn="base" latinLnBrk="0" hangingPunct="0">
              <a:lnSpc>
                <a:spcPct val="100000"/>
              </a:lnSpc>
              <a:spcBef>
                <a:spcPts val="188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Master title"/>
          <p:cNvSpPr>
            <a:spLocks noGrp="1"/>
          </p:cNvSpPr>
          <p:nvPr>
            <p:ph type="title"/>
          </p:nvPr>
        </p:nvSpPr>
        <p:spPr>
          <a:xfrm>
            <a:off x="382804" y="466896"/>
            <a:ext cx="11402817" cy="377190"/>
          </a:xfrm>
        </p:spPr>
        <p:txBody>
          <a:bodyPr bIns="0"/>
          <a:lstStyle>
            <a:lvl1pPr>
              <a:defRPr lang="en-US" sz="2438" b="0" baseline="0" dirty="0" smtClean="0">
                <a:solidFill>
                  <a:srgbClr val="FFFFFF"/>
                </a:solidFill>
                <a:latin typeface="Univers Next for HSBC Medium" panose="020B0603030202020203" pitchFamily="34" charset="0"/>
                <a:ea typeface="SimHei"/>
                <a:cs typeface="+mj-cs"/>
              </a:defRPr>
            </a:lvl1pPr>
          </a:lstStyle>
          <a:p>
            <a:pPr lvl="0" algn="l" defTabSz="1092398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pic>
        <p:nvPicPr>
          <p:cNvPr id="10" name="HSBC Masterbrand RGBW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1535"/>
            <a:ext cx="2200242" cy="1156465"/>
          </a:xfrm>
          <a:prstGeom prst="rect">
            <a:avLst/>
          </a:prstGeom>
        </p:spPr>
      </p:pic>
      <p:pic>
        <p:nvPicPr>
          <p:cNvPr id="11" name="HSBC Masterbrand MonoB" hidden="1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1535"/>
            <a:ext cx="2200242" cy="1156465"/>
          </a:xfrm>
          <a:prstGeom prst="rect">
            <a:avLst/>
          </a:prstGeom>
        </p:spPr>
      </p:pic>
      <p:pic>
        <p:nvPicPr>
          <p:cNvPr id="12" name="HSBC Masterbrand MonoW" hidden="1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1535"/>
            <a:ext cx="2200242" cy="1156465"/>
          </a:xfrm>
          <a:prstGeom prst="rect">
            <a:avLst/>
          </a:prstGeom>
        </p:spPr>
      </p:pic>
      <p:pic>
        <p:nvPicPr>
          <p:cNvPr id="25" name="HSBC Masterbrand RGBB" hidden="1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1535"/>
            <a:ext cx="2200242" cy="11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9159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3F27D-AF96-4D76-8516-2512E798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A7687-4C78-40FA-8D5F-CA49206C0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A3C19-8573-48C0-AA7D-2E7414A7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6CFB0-065F-4037-BEF2-E713182B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355D2-4817-4B27-AB13-813072B9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04333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E7FB1-C4F3-4A2D-8EDF-6FEB8878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5967A-50B9-494A-A527-722F4CC62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3B4AF-85FD-4E1C-AC30-08944F6C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B4B79-E030-4784-BBF5-73B84A8C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3442E-E6F0-43EE-BC57-E2ECED82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73705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A2999-C59D-47E5-B680-922F571B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34A3A-BDAE-4DE2-8CE7-27D3C2DC0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0E30CD-B848-4FE9-BD04-7DC214DD2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D49E14-0D68-43D0-8CDE-16F32093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63F789-4C50-4D70-B9F1-08364CED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3014A7-329A-4262-9F94-39B097F2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608355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271C1-B89A-4417-9B3A-37AA8C68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F8E2DE-36CC-426E-B52D-6D0478431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05B90E-88B7-40A3-9DB3-DB36558DB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396B92-9FED-42B2-95B4-CBF408914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F3788F-1311-49B8-9456-16FC0DBBA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E15B03-EC51-4F5B-8DBA-D0E868C3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FFE68D-C697-479A-9436-75B1157F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B6C10C-B897-4780-80A2-AC905BF9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9491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B1E52-ED36-4532-9012-1D46F5EE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18E8F8-B407-4CA7-A566-A84C2E12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ABABF5-A8B3-42D0-9B9D-17C30846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138C48-06F0-428B-97BA-C2EAF9B9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8516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AD4C42-C4D2-4509-919B-EB532D9A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9577F3-A6D2-41CF-BBAB-E8C83A6A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2FBC27-6DED-4BC1-B9A8-1F0BA981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696342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1D99D-2643-4945-B2F1-75B5AFBB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6B65A-D5D6-42FA-BEAD-A96C9FF37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D6A5F2-4B27-4177-8010-F849AA8DA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BB04E7-3E8F-4764-9312-8EF76D29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2DE004-4002-4051-91B9-4B66191E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73437-A1DC-49CB-8D02-FAD373C6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02729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7B675-0A6D-4F07-98DF-E0463CA6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51744F-1AA3-4E5B-ADC4-E1CC12E19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45BDA5-4F06-4088-9E91-013A7DAED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0F75F2-D25E-425F-BA6C-90A92450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E6D220-3F28-4E8A-8E04-E07E8DAB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E38F2C-AFDA-4F6C-AB43-F4C53CEE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19974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38759F-7EC3-4C88-B653-27F80639A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DB6D9F-280A-4469-AA68-AC1471A98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A3F17-DDE5-443B-BA8F-6B03361A2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FC4C6-D716-4700-8FA6-905923BC8A1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F3BAC-D7D4-4987-8663-548F244B5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BF3B5-DC17-43EC-B251-D50C6F386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46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233" y="1489"/>
          <a:ext cx="1489" cy="1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33" y="1489"/>
                        <a:ext cx="1489" cy="1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2"/>
            </p:custDataLst>
          </p:nvPr>
        </p:nvSpPr>
        <p:spPr bwMode="auto">
          <a:xfrm>
            <a:off x="744" y="0"/>
            <a:ext cx="148828" cy="148828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516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38" dirty="0">
              <a:latin typeface="Univers Next for HSBC Medium" panose="020B0603030202020203" pitchFamily="34" charset="0"/>
              <a:ea typeface="SimHei" panose="02010609060101010101"/>
              <a:cs typeface="Arial" panose="020B0604020202020204" pitchFamily="34" charset="0"/>
              <a:sym typeface="Univers Next for HSBC Medium" panose="020B060303020202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INTERNAL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535463" y="1688194"/>
            <a:ext cx="3661628" cy="207749"/>
          </a:xfrm>
        </p:spPr>
        <p:txBody>
          <a:bodyPr/>
          <a:lstStyle/>
          <a:p>
            <a:r>
              <a:rPr lang="en-GB" sz="1500" dirty="0"/>
              <a:t>Date: </a:t>
            </a:r>
            <a:r>
              <a:rPr lang="en-US" altLang="zh-CN" sz="1500" dirty="0"/>
              <a:t>Dec</a:t>
            </a:r>
            <a:r>
              <a:rPr lang="en-GB" sz="1500" dirty="0"/>
              <a:t>-2020</a:t>
            </a:r>
            <a:endParaRPr lang="en-GB" altLang="zh-TW" sz="1500" dirty="0"/>
          </a:p>
        </p:txBody>
      </p:sp>
      <p:sp>
        <p:nvSpPr>
          <p:cNvPr id="12" name="Title 20"/>
          <p:cNvSpPr txBox="1">
            <a:spLocks/>
          </p:cNvSpPr>
          <p:nvPr/>
        </p:nvSpPr>
        <p:spPr bwMode="gray">
          <a:xfrm>
            <a:off x="534700" y="410023"/>
            <a:ext cx="11401425" cy="377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175479" rtl="0" eaLnBrk="0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600" b="0" baseline="0" dirty="0" smtClean="0">
                <a:solidFill>
                  <a:srgbClr val="FFFFFF"/>
                </a:solidFill>
                <a:latin typeface="Univers Next for HSBC Medium" panose="020B0603030202020203" pitchFamily="34" charset="0"/>
                <a:ea typeface="SimHei"/>
                <a:cs typeface="+mj-cs"/>
              </a:defRPr>
            </a:lvl1pPr>
            <a:lvl2pPr algn="l" defTabSz="1175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19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75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19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75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19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75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19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61223" algn="l" defTabSz="1119428" rtl="0" eaLnBrk="1" fontAlgn="base" hangingPunct="1">
              <a:spcBef>
                <a:spcPct val="0"/>
              </a:spcBef>
              <a:spcAft>
                <a:spcPct val="0"/>
              </a:spcAft>
              <a:defRPr sz="2421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22447" algn="l" defTabSz="1119428" rtl="0" eaLnBrk="1" fontAlgn="base" hangingPunct="1">
              <a:spcBef>
                <a:spcPct val="0"/>
              </a:spcBef>
              <a:spcAft>
                <a:spcPct val="0"/>
              </a:spcAft>
              <a:defRPr sz="2421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83670" algn="l" defTabSz="1119428" rtl="0" eaLnBrk="1" fontAlgn="base" hangingPunct="1">
              <a:spcBef>
                <a:spcPct val="0"/>
              </a:spcBef>
              <a:spcAft>
                <a:spcPct val="0"/>
              </a:spcAft>
              <a:defRPr sz="2421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44893" algn="l" defTabSz="1119428" rtl="0" eaLnBrk="1" fontAlgn="base" hangingPunct="1">
              <a:spcBef>
                <a:spcPct val="0"/>
              </a:spcBef>
              <a:spcAft>
                <a:spcPct val="0"/>
              </a:spcAft>
              <a:defRPr sz="2421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2438" kern="0" dirty="0"/>
              <a:t>Multi-Tiers Supply Chain Finance – </a:t>
            </a:r>
            <a:r>
              <a:rPr lang="en-US" altLang="zh-CN" sz="2438" kern="0" dirty="0"/>
              <a:t>Roadmap</a:t>
            </a:r>
            <a:endParaRPr lang="en-GB" sz="2438" kern="0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897525" y="6080977"/>
            <a:ext cx="0" cy="35569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85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/>
          <p:cNvSpPr txBox="1"/>
          <p:nvPr/>
        </p:nvSpPr>
        <p:spPr>
          <a:xfrm>
            <a:off x="283596" y="292730"/>
            <a:ext cx="6523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Functional </a:t>
            </a:r>
            <a:r>
              <a:rPr lang="en-US" altLang="zh-CN" sz="2000" b="1" dirty="0"/>
              <a:t>Roadmap Overview</a:t>
            </a:r>
            <a:endParaRPr lang="en-US" sz="2000" b="1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326C64A-3426-42F9-A4A8-F2ACE829857C}"/>
              </a:ext>
            </a:extLst>
          </p:cNvPr>
          <p:cNvSpPr/>
          <p:nvPr/>
        </p:nvSpPr>
        <p:spPr>
          <a:xfrm>
            <a:off x="0" y="239151"/>
            <a:ext cx="95250" cy="5181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EBA9833-892B-4549-84D2-202A6D8B6B0C}"/>
              </a:ext>
            </a:extLst>
          </p:cNvPr>
          <p:cNvGrpSpPr/>
          <p:nvPr/>
        </p:nvGrpSpPr>
        <p:grpSpPr>
          <a:xfrm>
            <a:off x="95250" y="667101"/>
            <a:ext cx="11948233" cy="5774724"/>
            <a:chOff x="89492" y="960589"/>
            <a:chExt cx="11948233" cy="577472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B36C42D-0185-4F47-821B-36314E81E168}"/>
                </a:ext>
              </a:extLst>
            </p:cNvPr>
            <p:cNvSpPr/>
            <p:nvPr/>
          </p:nvSpPr>
          <p:spPr>
            <a:xfrm>
              <a:off x="89492" y="5860096"/>
              <a:ext cx="11918232" cy="875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50BB635-323F-48D6-87C7-D3FE74120039}"/>
                </a:ext>
              </a:extLst>
            </p:cNvPr>
            <p:cNvSpPr/>
            <p:nvPr/>
          </p:nvSpPr>
          <p:spPr>
            <a:xfrm>
              <a:off x="89492" y="4242687"/>
              <a:ext cx="11918232" cy="1583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B36C42D-0185-4F47-821B-36314E81E168}"/>
                </a:ext>
              </a:extLst>
            </p:cNvPr>
            <p:cNvSpPr/>
            <p:nvPr/>
          </p:nvSpPr>
          <p:spPr>
            <a:xfrm>
              <a:off x="89492" y="3505529"/>
              <a:ext cx="11918232" cy="651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E669303-00C0-4F51-B185-806D8DBEB6B6}"/>
                </a:ext>
              </a:extLst>
            </p:cNvPr>
            <p:cNvSpPr/>
            <p:nvPr/>
          </p:nvSpPr>
          <p:spPr>
            <a:xfrm>
              <a:off x="89492" y="2777335"/>
              <a:ext cx="11918232" cy="651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A602C42-91B9-4EB8-8CDC-BC2782ABE348}"/>
                </a:ext>
              </a:extLst>
            </p:cNvPr>
            <p:cNvSpPr/>
            <p:nvPr/>
          </p:nvSpPr>
          <p:spPr>
            <a:xfrm>
              <a:off x="95251" y="1849181"/>
              <a:ext cx="11918232" cy="8897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F0C724D-AB69-49F5-9D3D-6BC0636D90DB}"/>
                </a:ext>
              </a:extLst>
            </p:cNvPr>
            <p:cNvSpPr/>
            <p:nvPr/>
          </p:nvSpPr>
          <p:spPr>
            <a:xfrm>
              <a:off x="2403432" y="1158859"/>
              <a:ext cx="3834631" cy="4628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MVP</a:t>
              </a:r>
              <a:endPara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F4F3DF4-9DF5-459E-9773-353571B9D137}"/>
                </a:ext>
              </a:extLst>
            </p:cNvPr>
            <p:cNvSpPr/>
            <p:nvPr/>
          </p:nvSpPr>
          <p:spPr>
            <a:xfrm>
              <a:off x="6578124" y="1153359"/>
              <a:ext cx="3263156" cy="4453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Incremental 1</a:t>
              </a:r>
              <a:endPara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2DD8D76-77D5-4AF4-93F4-C054A6BCAE44}"/>
                </a:ext>
              </a:extLst>
            </p:cNvPr>
            <p:cNvSpPr/>
            <p:nvPr/>
          </p:nvSpPr>
          <p:spPr>
            <a:xfrm>
              <a:off x="10193317" y="1153359"/>
              <a:ext cx="1686344" cy="44538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Incremental 2</a:t>
              </a:r>
              <a:endPara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09555C7-391B-48BE-A31A-3B7EB3A6FD19}"/>
                </a:ext>
              </a:extLst>
            </p:cNvPr>
            <p:cNvCxnSpPr>
              <a:cxnSpLocks/>
            </p:cNvCxnSpPr>
            <p:nvPr/>
          </p:nvCxnSpPr>
          <p:spPr>
            <a:xfrm>
              <a:off x="6389364" y="960589"/>
              <a:ext cx="0" cy="5774724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30801956-4B62-4F8D-B2DF-85D0097D6E9A}"/>
                </a:ext>
              </a:extLst>
            </p:cNvPr>
            <p:cNvCxnSpPr>
              <a:cxnSpLocks/>
            </p:cNvCxnSpPr>
            <p:nvPr/>
          </p:nvCxnSpPr>
          <p:spPr>
            <a:xfrm>
              <a:off x="10017298" y="1011510"/>
              <a:ext cx="0" cy="565826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F07EC4B3-0373-4959-AFFB-2A90D6E17AF3}"/>
                </a:ext>
              </a:extLst>
            </p:cNvPr>
            <p:cNvSpPr/>
            <p:nvPr/>
          </p:nvSpPr>
          <p:spPr>
            <a:xfrm>
              <a:off x="173710" y="1932782"/>
              <a:ext cx="1993749" cy="74026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Party Management</a:t>
              </a:r>
              <a:endParaRPr lang="en-AU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FD33D555-D662-4539-8A57-C067FBF5F428}"/>
                </a:ext>
              </a:extLst>
            </p:cNvPr>
            <p:cNvSpPr/>
            <p:nvPr/>
          </p:nvSpPr>
          <p:spPr>
            <a:xfrm>
              <a:off x="166209" y="4349187"/>
              <a:ext cx="1987589" cy="138177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altLang="zh-CN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Token Issuance</a:t>
              </a:r>
            </a:p>
            <a:p>
              <a:pPr algn="ctr"/>
              <a:r>
                <a:rPr lang="en-AU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&amp; Finance </a:t>
              </a:r>
            </a:p>
            <a:p>
              <a:pPr algn="ctr"/>
              <a:r>
                <a:rPr lang="en-AU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 &amp; Payment</a:t>
              </a: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C2BB49E6-8755-4C75-8C15-6E5DCBADC624}"/>
                </a:ext>
              </a:extLst>
            </p:cNvPr>
            <p:cNvSpPr/>
            <p:nvPr/>
          </p:nvSpPr>
          <p:spPr>
            <a:xfrm>
              <a:off x="164205" y="5971490"/>
              <a:ext cx="1987583" cy="65242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Foundation Process</a:t>
              </a: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37906577-CB61-4530-A897-4AD54384FFFA}"/>
                </a:ext>
              </a:extLst>
            </p:cNvPr>
            <p:cNvSpPr/>
            <p:nvPr/>
          </p:nvSpPr>
          <p:spPr>
            <a:xfrm>
              <a:off x="173711" y="2860189"/>
              <a:ext cx="1987590" cy="53212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Product On-boarding</a:t>
              </a:r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5E376534-24E2-46E1-9CBE-A5C6218D6D56}"/>
                </a:ext>
              </a:extLst>
            </p:cNvPr>
            <p:cNvSpPr/>
            <p:nvPr/>
          </p:nvSpPr>
          <p:spPr>
            <a:xfrm>
              <a:off x="164226" y="3606842"/>
              <a:ext cx="1987590" cy="474233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E-contract Signing</a:t>
              </a:r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17FB7460-6B47-49D8-AD9B-1E99E1B9AD00}"/>
                </a:ext>
              </a:extLst>
            </p:cNvPr>
            <p:cNvSpPr/>
            <p:nvPr/>
          </p:nvSpPr>
          <p:spPr>
            <a:xfrm>
              <a:off x="2414940" y="1932787"/>
              <a:ext cx="1777653" cy="31475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altLang="zh-CN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User Creation</a:t>
              </a:r>
              <a:endPara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88ADFD46-AACF-44F0-B38F-89235D81AE71}"/>
                </a:ext>
              </a:extLst>
            </p:cNvPr>
            <p:cNvSpPr/>
            <p:nvPr/>
          </p:nvSpPr>
          <p:spPr>
            <a:xfrm>
              <a:off x="4308153" y="1932787"/>
              <a:ext cx="1942213" cy="31475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altLang="zh-CN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Role </a:t>
              </a:r>
              <a:r>
                <a:rPr lang="en-AU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Configuration</a:t>
              </a: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A23B23A4-D5B4-4321-9F55-D8ACF67BD7B7}"/>
                </a:ext>
              </a:extLst>
            </p:cNvPr>
            <p:cNvSpPr/>
            <p:nvPr/>
          </p:nvSpPr>
          <p:spPr>
            <a:xfrm>
              <a:off x="2414939" y="2378174"/>
              <a:ext cx="1777652" cy="30633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Client Invitation </a:t>
              </a: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1C694F93-CB19-421C-A076-F8BD5B9B534E}"/>
                </a:ext>
              </a:extLst>
            </p:cNvPr>
            <p:cNvSpPr/>
            <p:nvPr/>
          </p:nvSpPr>
          <p:spPr>
            <a:xfrm>
              <a:off x="2415540" y="2837329"/>
              <a:ext cx="1398601" cy="53212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altLang="zh-CN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Establish </a:t>
              </a:r>
              <a:r>
                <a:rPr lang="en-AU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Asset-Fund Relationship</a:t>
              </a:r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8C57344C-5C10-4DA3-ACE7-1FD600EC07A4}"/>
                </a:ext>
              </a:extLst>
            </p:cNvPr>
            <p:cNvSpPr/>
            <p:nvPr/>
          </p:nvSpPr>
          <p:spPr>
            <a:xfrm>
              <a:off x="2415152" y="3571072"/>
              <a:ext cx="1406609" cy="53553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E-Contract Signing Subscription</a:t>
              </a:r>
              <a:endParaRPr lang="en-AU" sz="1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6E67F5DF-3C52-4B0D-BA93-48671BD2C9D0}"/>
                </a:ext>
              </a:extLst>
            </p:cNvPr>
            <p:cNvSpPr/>
            <p:nvPr/>
          </p:nvSpPr>
          <p:spPr>
            <a:xfrm>
              <a:off x="5404502" y="3579307"/>
              <a:ext cx="862758" cy="52729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Sign Contract</a:t>
              </a:r>
              <a:endParaRPr lang="en-AU" sz="1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5E056A12-9847-474A-AF02-8D2F25E25927}"/>
                </a:ext>
              </a:extLst>
            </p:cNvPr>
            <p:cNvSpPr/>
            <p:nvPr/>
          </p:nvSpPr>
          <p:spPr>
            <a:xfrm>
              <a:off x="2411052" y="4322329"/>
              <a:ext cx="1146771" cy="39399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Configure the issuance</a:t>
              </a:r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B99D1DB1-99A7-48C3-8D84-5DB301CCA72B}"/>
                </a:ext>
              </a:extLst>
            </p:cNvPr>
            <p:cNvSpPr/>
            <p:nvPr/>
          </p:nvSpPr>
          <p:spPr>
            <a:xfrm>
              <a:off x="2410109" y="4775126"/>
              <a:ext cx="699548" cy="39399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Issue Token</a:t>
              </a:r>
            </a:p>
          </p:txBody>
        </p: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8BB60DC2-26B3-413C-A403-C9E1D1B83098}"/>
                </a:ext>
              </a:extLst>
            </p:cNvPr>
            <p:cNvSpPr/>
            <p:nvPr/>
          </p:nvSpPr>
          <p:spPr>
            <a:xfrm>
              <a:off x="4283278" y="4783361"/>
              <a:ext cx="692087" cy="36768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Pay Token</a:t>
              </a:r>
            </a:p>
          </p:txBody>
        </p:sp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A3031F70-102B-40A7-89D3-2D56A7DC7369}"/>
                </a:ext>
              </a:extLst>
            </p:cNvPr>
            <p:cNvSpPr/>
            <p:nvPr/>
          </p:nvSpPr>
          <p:spPr>
            <a:xfrm>
              <a:off x="5012855" y="2837330"/>
              <a:ext cx="1278262" cy="52375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Setup Finance Parameters </a:t>
              </a:r>
            </a:p>
          </p:txBody>
        </p:sp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29C479AF-DD36-4DD8-B4A1-FD24B3547B62}"/>
                </a:ext>
              </a:extLst>
            </p:cNvPr>
            <p:cNvSpPr/>
            <p:nvPr/>
          </p:nvSpPr>
          <p:spPr>
            <a:xfrm>
              <a:off x="3887443" y="2837984"/>
              <a:ext cx="1005903" cy="53146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Establish a facility line</a:t>
              </a:r>
            </a:p>
          </p:txBody>
        </p: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7441CD2F-D14B-47BD-AF85-2A86DF9B4AF7}"/>
                </a:ext>
              </a:extLst>
            </p:cNvPr>
            <p:cNvSpPr/>
            <p:nvPr/>
          </p:nvSpPr>
          <p:spPr>
            <a:xfrm>
              <a:off x="6611707" y="2860189"/>
              <a:ext cx="3126976" cy="423541"/>
            </a:xfrm>
            <a:prstGeom prst="roundRect">
              <a:avLst/>
            </a:prstGeom>
            <a:solidFill>
              <a:srgbClr val="7F7F7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Add Supplier Whitelist</a:t>
              </a:r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7DAC658E-74ED-4A37-8320-89F88F920DFE}"/>
                </a:ext>
              </a:extLst>
            </p:cNvPr>
            <p:cNvSpPr/>
            <p:nvPr/>
          </p:nvSpPr>
          <p:spPr>
            <a:xfrm>
              <a:off x="4308154" y="2378174"/>
              <a:ext cx="1942210" cy="29487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Process Configuration</a:t>
              </a:r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C3D06E53-D60E-4CB4-8DC5-C6A3C9977909}"/>
                </a:ext>
              </a:extLst>
            </p:cNvPr>
            <p:cNvSpPr/>
            <p:nvPr/>
          </p:nvSpPr>
          <p:spPr>
            <a:xfrm>
              <a:off x="6617479" y="1972628"/>
              <a:ext cx="3159576" cy="349022"/>
            </a:xfrm>
            <a:prstGeom prst="roundRect">
              <a:avLst/>
            </a:prstGeom>
            <a:solidFill>
              <a:srgbClr val="7F7F7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Client Management </a:t>
              </a:r>
            </a:p>
          </p:txBody>
        </p: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000B2585-A5EA-4F0E-BE0B-F6C579B95D7C}"/>
                </a:ext>
              </a:extLst>
            </p:cNvPr>
            <p:cNvSpPr/>
            <p:nvPr/>
          </p:nvSpPr>
          <p:spPr>
            <a:xfrm>
              <a:off x="3995087" y="3575467"/>
              <a:ext cx="1220656" cy="53553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Signing Authorization</a:t>
              </a:r>
            </a:p>
          </p:txBody>
        </p:sp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D379FFB3-3B64-419F-8FEF-C40E3496825C}"/>
                </a:ext>
              </a:extLst>
            </p:cNvPr>
            <p:cNvSpPr/>
            <p:nvPr/>
          </p:nvSpPr>
          <p:spPr>
            <a:xfrm>
              <a:off x="6610405" y="3606842"/>
              <a:ext cx="3128275" cy="423541"/>
            </a:xfrm>
            <a:prstGeom prst="roundRect">
              <a:avLst/>
            </a:prstGeom>
            <a:solidFill>
              <a:srgbClr val="7F7F7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Configure </a:t>
              </a:r>
              <a:r>
                <a:rPr lang="en-AU" sz="12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Contract T</a:t>
              </a:r>
              <a:r>
                <a:rPr lang="en-AU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emplate</a:t>
              </a:r>
            </a:p>
          </p:txBody>
        </p:sp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D01A2BD7-0CCA-4EA7-B556-11A576BAEAE9}"/>
                </a:ext>
              </a:extLst>
            </p:cNvPr>
            <p:cNvSpPr/>
            <p:nvPr/>
          </p:nvSpPr>
          <p:spPr>
            <a:xfrm>
              <a:off x="3638310" y="4322330"/>
              <a:ext cx="1301783" cy="39042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Token Issuance </a:t>
              </a:r>
              <a:r>
                <a:rPr lang="en-AU" altLang="zh-CN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Application</a:t>
              </a:r>
              <a:endPara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ACEF12F3-4277-4619-A055-8B32F9B7E97E}"/>
                </a:ext>
              </a:extLst>
            </p:cNvPr>
            <p:cNvSpPr/>
            <p:nvPr/>
          </p:nvSpPr>
          <p:spPr>
            <a:xfrm>
              <a:off x="5018688" y="4322329"/>
              <a:ext cx="1256366" cy="39399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altLang="zh-CN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Token Issuance Acceptance</a:t>
              </a:r>
            </a:p>
          </p:txBody>
        </p:sp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DB8CA726-79FF-450D-B466-C2BB4B239784}"/>
                </a:ext>
              </a:extLst>
            </p:cNvPr>
            <p:cNvSpPr/>
            <p:nvPr/>
          </p:nvSpPr>
          <p:spPr>
            <a:xfrm>
              <a:off x="3229312" y="4775126"/>
              <a:ext cx="963344" cy="39399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Receive Token</a:t>
              </a:r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09D441AA-75F0-464A-AE57-097CF7682B80}"/>
                </a:ext>
              </a:extLst>
            </p:cNvPr>
            <p:cNvSpPr/>
            <p:nvPr/>
          </p:nvSpPr>
          <p:spPr>
            <a:xfrm>
              <a:off x="5064791" y="4778375"/>
              <a:ext cx="1209010" cy="405595"/>
            </a:xfrm>
            <a:prstGeom prst="roundRect">
              <a:avLst/>
            </a:prstGeom>
            <a:solidFill>
              <a:srgbClr val="40404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Token Finance Application</a:t>
              </a:r>
              <a:endPara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1B4D72CB-9320-4690-AF57-BF2AA8CA28D5}"/>
                </a:ext>
              </a:extLst>
            </p:cNvPr>
            <p:cNvSpPr/>
            <p:nvPr/>
          </p:nvSpPr>
          <p:spPr>
            <a:xfrm>
              <a:off x="6617478" y="5349386"/>
              <a:ext cx="3159571" cy="342013"/>
            </a:xfrm>
            <a:prstGeom prst="roundRect">
              <a:avLst/>
            </a:prstGeom>
            <a:solidFill>
              <a:srgbClr val="7F7F7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Prioritized Funder acceptance</a:t>
              </a:r>
            </a:p>
          </p:txBody>
        </p:sp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D744ABD6-4A2E-4D8C-940E-CD5CD38F8E90}"/>
                </a:ext>
              </a:extLst>
            </p:cNvPr>
            <p:cNvSpPr/>
            <p:nvPr/>
          </p:nvSpPr>
          <p:spPr>
            <a:xfrm>
              <a:off x="6617479" y="4828707"/>
              <a:ext cx="3159571" cy="423541"/>
            </a:xfrm>
            <a:prstGeom prst="roundRect">
              <a:avLst/>
            </a:prstGeom>
            <a:solidFill>
              <a:srgbClr val="7F7F7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Transfer to non-Prioritized Funder</a:t>
              </a:r>
            </a:p>
          </p:txBody>
        </p:sp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11518F83-ACD7-49E6-AFDA-14B757EACDAB}"/>
                </a:ext>
              </a:extLst>
            </p:cNvPr>
            <p:cNvSpPr/>
            <p:nvPr/>
          </p:nvSpPr>
          <p:spPr>
            <a:xfrm>
              <a:off x="2402488" y="5319422"/>
              <a:ext cx="3859447" cy="398603"/>
            </a:xfrm>
            <a:prstGeom prst="roundRect">
              <a:avLst/>
            </a:prstGeom>
            <a:solidFill>
              <a:srgbClr val="40404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Token Redemption on Due Date </a:t>
              </a:r>
              <a:endPara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EDEA2C7E-7B55-4FE1-BE0E-9D723756EB59}"/>
                </a:ext>
              </a:extLst>
            </p:cNvPr>
            <p:cNvSpPr/>
            <p:nvPr/>
          </p:nvSpPr>
          <p:spPr>
            <a:xfrm>
              <a:off x="2404206" y="5961590"/>
              <a:ext cx="1050407" cy="38959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Invite Enterprise</a:t>
              </a:r>
              <a:endParaRPr lang="en-AU" sz="1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5068CD82-356C-477C-B045-39D9776E2D24}"/>
                </a:ext>
              </a:extLst>
            </p:cNvPr>
            <p:cNvSpPr/>
            <p:nvPr/>
          </p:nvSpPr>
          <p:spPr>
            <a:xfrm>
              <a:off x="4656264" y="5961591"/>
              <a:ext cx="1590725" cy="38959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Establish Enterprise</a:t>
              </a:r>
              <a:r>
                <a:rPr lang="en-AU" altLang="zh-CN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AU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elationship</a:t>
              </a:r>
            </a:p>
          </p:txBody>
        </p: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59897AD3-4F32-499A-9519-3301D2C3C5FD}"/>
                </a:ext>
              </a:extLst>
            </p:cNvPr>
            <p:cNvSpPr/>
            <p:nvPr/>
          </p:nvSpPr>
          <p:spPr>
            <a:xfrm>
              <a:off x="3491474" y="5961672"/>
              <a:ext cx="1101076" cy="38076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Assign System Menu</a:t>
              </a:r>
            </a:p>
          </p:txBody>
        </p:sp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B5ADF957-C2F2-4535-8420-DD8BA6F25FF6}"/>
                </a:ext>
              </a:extLst>
            </p:cNvPr>
            <p:cNvSpPr/>
            <p:nvPr/>
          </p:nvSpPr>
          <p:spPr>
            <a:xfrm>
              <a:off x="2410110" y="6408118"/>
              <a:ext cx="7328570" cy="255130"/>
            </a:xfrm>
            <a:prstGeom prst="roundRect">
              <a:avLst/>
            </a:prstGeom>
            <a:gradFill flip="none" rotWithShape="1">
              <a:gsLst>
                <a:gs pos="60000">
                  <a:srgbClr val="7F7F7F"/>
                </a:gs>
                <a:gs pos="50000">
                  <a:srgbClr val="404040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Generate Financial Report </a:t>
              </a:r>
            </a:p>
          </p:txBody>
        </p: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05A3C9AD-8DA2-48D4-933B-67E1B6609877}"/>
                </a:ext>
              </a:extLst>
            </p:cNvPr>
            <p:cNvSpPr/>
            <p:nvPr/>
          </p:nvSpPr>
          <p:spPr>
            <a:xfrm>
              <a:off x="6617480" y="5991301"/>
              <a:ext cx="1379392" cy="351132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b="1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Configure Prioritized</a:t>
              </a:r>
              <a:r>
                <a:rPr lang="en-AU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Funder</a:t>
              </a: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F75A2DC-16EC-42EF-BEEE-0D7880291DBB}"/>
                </a:ext>
              </a:extLst>
            </p:cNvPr>
            <p:cNvCxnSpPr>
              <a:cxnSpLocks/>
            </p:cNvCxnSpPr>
            <p:nvPr/>
          </p:nvCxnSpPr>
          <p:spPr>
            <a:xfrm>
              <a:off x="356323" y="1706951"/>
              <a:ext cx="11681402" cy="40248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0A1D279B-019D-4C52-AA8A-7033416A7E74}"/>
                </a:ext>
              </a:extLst>
            </p:cNvPr>
            <p:cNvSpPr/>
            <p:nvPr/>
          </p:nvSpPr>
          <p:spPr>
            <a:xfrm>
              <a:off x="8134360" y="5988126"/>
              <a:ext cx="1604320" cy="36306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altLang="zh-CN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Multiple</a:t>
              </a:r>
              <a:r>
                <a:rPr lang="en-US" altLang="zh-CN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language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support</a:t>
              </a:r>
              <a:endPara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0DB9CA11-37EB-404D-981A-7B3209DCA110}"/>
                </a:ext>
              </a:extLst>
            </p:cNvPr>
            <p:cNvSpPr/>
            <p:nvPr/>
          </p:nvSpPr>
          <p:spPr>
            <a:xfrm>
              <a:off x="6611706" y="4318678"/>
              <a:ext cx="3165348" cy="42354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Support foreign exchange service</a:t>
              </a:r>
              <a:endPara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DDDBDB32-EE48-4D10-9714-1E6E51635138}"/>
                </a:ext>
              </a:extLst>
            </p:cNvPr>
            <p:cNvSpPr/>
            <p:nvPr/>
          </p:nvSpPr>
          <p:spPr>
            <a:xfrm>
              <a:off x="10192417" y="6045477"/>
              <a:ext cx="1637553" cy="4892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altLang="zh-CN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Token</a:t>
              </a:r>
              <a:r>
                <a:rPr lang="en-US" altLang="zh-CN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on </a:t>
              </a:r>
              <a:r>
                <a:rPr lang="en-AU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Blockchain </a:t>
              </a: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5207A553-970C-4A76-ACC6-C40D46798C14}"/>
                </a:ext>
              </a:extLst>
            </p:cNvPr>
            <p:cNvSpPr/>
            <p:nvPr/>
          </p:nvSpPr>
          <p:spPr>
            <a:xfrm>
              <a:off x="10242108" y="2874606"/>
              <a:ext cx="1637553" cy="39319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Supplier KYC</a:t>
              </a:r>
              <a:endPara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2E34365D-FA11-4403-9F75-17FDCA977562}"/>
                </a:ext>
              </a:extLst>
            </p:cNvPr>
            <p:cNvSpPr/>
            <p:nvPr/>
          </p:nvSpPr>
          <p:spPr>
            <a:xfrm>
              <a:off x="10242107" y="4318678"/>
              <a:ext cx="1637553" cy="39319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Early Payment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696278A-DEA8-46AC-BA6D-99FC7A1A10A7}"/>
              </a:ext>
            </a:extLst>
          </p:cNvPr>
          <p:cNvGrpSpPr/>
          <p:nvPr/>
        </p:nvGrpSpPr>
        <p:grpSpPr>
          <a:xfrm>
            <a:off x="3422928" y="6630265"/>
            <a:ext cx="5944387" cy="265287"/>
            <a:chOff x="2408246" y="6523747"/>
            <a:chExt cx="5944387" cy="265287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A0A9E7B9-6736-43C0-A5CE-9A93551195F8}"/>
                </a:ext>
              </a:extLst>
            </p:cNvPr>
            <p:cNvSpPr/>
            <p:nvPr/>
          </p:nvSpPr>
          <p:spPr>
            <a:xfrm>
              <a:off x="2408246" y="6582552"/>
              <a:ext cx="144000" cy="144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8FBE330E-158E-4BC7-A9EF-8E39D1B19BD7}"/>
                </a:ext>
              </a:extLst>
            </p:cNvPr>
            <p:cNvSpPr/>
            <p:nvPr/>
          </p:nvSpPr>
          <p:spPr>
            <a:xfrm>
              <a:off x="4633547" y="6582552"/>
              <a:ext cx="144000" cy="144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31DB540C-F8AF-43D0-B5E4-151B7010BF40}"/>
                </a:ext>
              </a:extLst>
            </p:cNvPr>
            <p:cNvSpPr/>
            <p:nvPr/>
          </p:nvSpPr>
          <p:spPr>
            <a:xfrm>
              <a:off x="6771687" y="6582552"/>
              <a:ext cx="144000" cy="14400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A0E1FF16-097E-441F-84D8-C36C416F8F40}"/>
                </a:ext>
              </a:extLst>
            </p:cNvPr>
            <p:cNvSpPr txBox="1"/>
            <p:nvPr/>
          </p:nvSpPr>
          <p:spPr>
            <a:xfrm>
              <a:off x="6937447" y="6527424"/>
              <a:ext cx="141518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altLang="zh-CN" sz="1100" i="1" dirty="0">
                  <a:latin typeface="Calibri" panose="020F0502020204030204" pitchFamily="34" charset="0"/>
                  <a:cs typeface="Calibri" panose="020F0502020204030204" pitchFamily="34" charset="0"/>
                </a:rPr>
                <a:t>Comment from BU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A31D665-75FE-43D4-B4EC-60B13DBC603A}"/>
                </a:ext>
              </a:extLst>
            </p:cNvPr>
            <p:cNvSpPr txBox="1"/>
            <p:nvPr/>
          </p:nvSpPr>
          <p:spPr>
            <a:xfrm>
              <a:off x="4746798" y="6523747"/>
              <a:ext cx="200312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i="1" dirty="0">
                  <a:latin typeface="Calibri" panose="020F0502020204030204" pitchFamily="34" charset="0"/>
                  <a:cs typeface="Calibri" panose="020F0502020204030204" pitchFamily="34" charset="0"/>
                </a:rPr>
                <a:t>Base on function architecture </a:t>
              </a:r>
              <a:endParaRPr lang="en-AU" altLang="zh-CN" sz="11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88B632CA-912F-4A24-9298-50766A23B98D}"/>
                </a:ext>
              </a:extLst>
            </p:cNvPr>
            <p:cNvSpPr txBox="1"/>
            <p:nvPr/>
          </p:nvSpPr>
          <p:spPr>
            <a:xfrm>
              <a:off x="2543833" y="6523747"/>
              <a:ext cx="200312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i="1" dirty="0">
                  <a:latin typeface="Calibri" panose="020F0502020204030204" pitchFamily="34" charset="0"/>
                  <a:cs typeface="Calibri" panose="020F0502020204030204" pitchFamily="34" charset="0"/>
                </a:rPr>
                <a:t>Base on function architecture </a:t>
              </a:r>
              <a:endParaRPr lang="en-AU" altLang="zh-CN" sz="11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4" name="Footer Placeholder 7">
            <a:extLst>
              <a:ext uri="{FF2B5EF4-FFF2-40B4-BE49-F238E27FC236}">
                <a16:creationId xmlns:a16="http://schemas.microsoft.com/office/drawing/2014/main" id="{847B8831-3D14-44C1-8D35-9008AE40ACD6}"/>
              </a:ext>
            </a:extLst>
          </p:cNvPr>
          <p:cNvSpPr txBox="1">
            <a:spLocks/>
          </p:cNvSpPr>
          <p:nvPr/>
        </p:nvSpPr>
        <p:spPr>
          <a:xfrm>
            <a:off x="11140820" y="6633067"/>
            <a:ext cx="902663" cy="1869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INTERNAL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6792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TvLUTOQFeTMY1ydBIgdw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3570</TotalTime>
  <Words>138</Words>
  <Application>Microsoft Office PowerPoint</Application>
  <PresentationFormat>宽屏</PresentationFormat>
  <Paragraphs>53</Paragraphs>
  <Slides>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Univers Next for HSBC Light</vt:lpstr>
      <vt:lpstr>Univers Next for HSBC Medium</vt:lpstr>
      <vt:lpstr>等线</vt:lpstr>
      <vt:lpstr>等线 Light</vt:lpstr>
      <vt:lpstr>Arial</vt:lpstr>
      <vt:lpstr>Calibri</vt:lpstr>
      <vt:lpstr>Office 主题​​</vt:lpstr>
      <vt:lpstr>think-cell Slide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Vivi</dc:creator>
  <cp:keywords>INTERNAL</cp:keywords>
  <dc:description>INTERNAL</dc:description>
  <cp:lastModifiedBy>weiwei zeng</cp:lastModifiedBy>
  <cp:revision>250</cp:revision>
  <dcterms:created xsi:type="dcterms:W3CDTF">2020-11-19T09:21:56Z</dcterms:created>
  <dcterms:modified xsi:type="dcterms:W3CDTF">2020-12-14T08:57:48Z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INTERNAL</vt:lpwstr>
  </property>
  <property fmtid="{D5CDD505-2E9C-101B-9397-08002B2CF9AE}" pid="3" name="Source">
    <vt:lpwstr>Internal</vt:lpwstr>
  </property>
  <property fmtid="{D5CDD505-2E9C-101B-9397-08002B2CF9AE}" pid="4" name="Footers">
    <vt:lpwstr>Footers</vt:lpwstr>
  </property>
  <property fmtid="{D5CDD505-2E9C-101B-9397-08002B2CF9AE}" pid="5" name="DocClassification">
    <vt:lpwstr>CLAINTERN</vt:lpwstr>
  </property>
</Properties>
</file>