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50D76-2BA1-4464-A672-34700503D2C0}" type="datetimeFigureOut">
              <a:rPr lang="zh-CN" altLang="en-US" smtClean="0"/>
              <a:t>2020/12/31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AD304-0E85-4B2E-BEBF-AD7452060B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5215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50D76-2BA1-4464-A672-34700503D2C0}" type="datetimeFigureOut">
              <a:rPr lang="zh-CN" altLang="en-US" smtClean="0"/>
              <a:t>2020/12/31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AD304-0E85-4B2E-BEBF-AD7452060B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810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50D76-2BA1-4464-A672-34700503D2C0}" type="datetimeFigureOut">
              <a:rPr lang="zh-CN" altLang="en-US" smtClean="0"/>
              <a:t>2020/12/31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AD304-0E85-4B2E-BEBF-AD7452060B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7001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50D76-2BA1-4464-A672-34700503D2C0}" type="datetimeFigureOut">
              <a:rPr lang="zh-CN" altLang="en-US" smtClean="0"/>
              <a:t>2020/12/31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AD304-0E85-4B2E-BEBF-AD7452060B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6873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50D76-2BA1-4464-A672-34700503D2C0}" type="datetimeFigureOut">
              <a:rPr lang="zh-CN" altLang="en-US" smtClean="0"/>
              <a:t>2020/12/31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AD304-0E85-4B2E-BEBF-AD7452060B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0438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50D76-2BA1-4464-A672-34700503D2C0}" type="datetimeFigureOut">
              <a:rPr lang="zh-CN" altLang="en-US" smtClean="0"/>
              <a:t>2020/12/31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AD304-0E85-4B2E-BEBF-AD7452060B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9617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50D76-2BA1-4464-A672-34700503D2C0}" type="datetimeFigureOut">
              <a:rPr lang="zh-CN" altLang="en-US" smtClean="0"/>
              <a:t>2020/12/31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AD304-0E85-4B2E-BEBF-AD7452060B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321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50D76-2BA1-4464-A672-34700503D2C0}" type="datetimeFigureOut">
              <a:rPr lang="zh-CN" altLang="en-US" smtClean="0"/>
              <a:t>2020/12/31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AD304-0E85-4B2E-BEBF-AD7452060B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1085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50D76-2BA1-4464-A672-34700503D2C0}" type="datetimeFigureOut">
              <a:rPr lang="zh-CN" altLang="en-US" smtClean="0"/>
              <a:t>2020/12/31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AD304-0E85-4B2E-BEBF-AD7452060B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749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50D76-2BA1-4464-A672-34700503D2C0}" type="datetimeFigureOut">
              <a:rPr lang="zh-CN" altLang="en-US" smtClean="0"/>
              <a:t>2020/12/31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AD304-0E85-4B2E-BEBF-AD7452060B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6020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50D76-2BA1-4464-A672-34700503D2C0}" type="datetimeFigureOut">
              <a:rPr lang="zh-CN" altLang="en-US" smtClean="0"/>
              <a:t>2020/12/31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AD304-0E85-4B2E-BEBF-AD7452060B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129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D50D76-2BA1-4464-A672-34700503D2C0}" type="datetimeFigureOut">
              <a:rPr lang="zh-CN" altLang="en-US" smtClean="0"/>
              <a:t>2020/12/31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CAD304-0E85-4B2E-BEBF-AD7452060B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8115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8FC0094E-35AE-40A9-9DE7-5A684BF69687}"/>
              </a:ext>
            </a:extLst>
          </p:cNvPr>
          <p:cNvSpPr txBox="1"/>
          <p:nvPr/>
        </p:nvSpPr>
        <p:spPr>
          <a:xfrm>
            <a:off x="480768" y="1115526"/>
            <a:ext cx="10435472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dirty="0"/>
              <a:t>Review comment from Helen:</a:t>
            </a:r>
          </a:p>
          <a:p>
            <a:r>
              <a:rPr lang="en-US" altLang="zh-CN" b="1" dirty="0"/>
              <a:t>1</a:t>
            </a:r>
            <a:r>
              <a:rPr lang="zh-CN" altLang="en-US" b="1" dirty="0"/>
              <a:t>、</a:t>
            </a:r>
            <a:r>
              <a:rPr lang="en-US" altLang="zh-CN" b="1" dirty="0"/>
              <a:t>Support multiple tiers supply chain, including buyers and suppliers. It should support multiple tiers suppliers invitation.</a:t>
            </a:r>
          </a:p>
          <a:p>
            <a:r>
              <a:rPr lang="en-US" altLang="zh-CN" sz="1800" b="1" dirty="0"/>
              <a:t>2</a:t>
            </a:r>
            <a:r>
              <a:rPr lang="zh-CN" altLang="en-US" sz="1800" b="1" dirty="0"/>
              <a:t>、</a:t>
            </a:r>
            <a:r>
              <a:rPr lang="en-US" altLang="zh-CN" b="1" dirty="0"/>
              <a:t>Support online suppliers KYC. Suppliers could provide not only KYC basic templates, but also the third party files for automated verification and online on-boarding.</a:t>
            </a:r>
            <a:endParaRPr lang="en-US" altLang="zh-CN" sz="1800" b="1" dirty="0"/>
          </a:p>
          <a:p>
            <a:r>
              <a:rPr lang="en-US" altLang="zh-CN" sz="1800" b="1" dirty="0"/>
              <a:t>3</a:t>
            </a:r>
            <a:r>
              <a:rPr lang="zh-CN" altLang="en-US" sz="1800" b="1" dirty="0"/>
              <a:t>、</a:t>
            </a:r>
            <a:r>
              <a:rPr lang="en-US" altLang="zh-CN" sz="1800" b="1" dirty="0"/>
              <a:t>Support multiple tiers token issuance lifecycle.</a:t>
            </a:r>
          </a:p>
          <a:p>
            <a:r>
              <a:rPr lang="en-US" altLang="zh-CN" b="1" dirty="0"/>
              <a:t>4</a:t>
            </a:r>
            <a:r>
              <a:rPr lang="zh-CN" altLang="en-US" b="1" dirty="0"/>
              <a:t>、</a:t>
            </a:r>
            <a:r>
              <a:rPr lang="en-US" altLang="zh-CN" b="1" dirty="0"/>
              <a:t>Support report generated. Reports could reflect the flow of token.</a:t>
            </a:r>
          </a:p>
          <a:p>
            <a:r>
              <a:rPr lang="en-US" altLang="zh-CN" b="1" dirty="0"/>
              <a:t>5</a:t>
            </a:r>
            <a:r>
              <a:rPr lang="zh-CN" altLang="en-US" b="1" dirty="0"/>
              <a:t>、</a:t>
            </a:r>
            <a:r>
              <a:rPr lang="en-US" altLang="zh-CN" b="1" dirty="0"/>
              <a:t>Support trade relationship verification, the attachments could be uploaded for verification in backend especially in cases which happened in China. And all the contract might be signed online.</a:t>
            </a:r>
          </a:p>
          <a:p>
            <a:endParaRPr lang="en-US" altLang="zh-CN" b="1" dirty="0"/>
          </a:p>
          <a:p>
            <a:r>
              <a:rPr lang="en-US" altLang="zh-CN" sz="1800" b="1" dirty="0"/>
              <a:t>Th</a:t>
            </a:r>
            <a:r>
              <a:rPr lang="en-US" altLang="zh-CN" b="1" dirty="0"/>
              <a:t>e points above are based on block chain for the security requirement.</a:t>
            </a:r>
            <a:endParaRPr lang="en-US" altLang="zh-CN" sz="1800" b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68BEAA3-42D9-441E-B3F3-DC1A0FB0E8F3}"/>
              </a:ext>
            </a:extLst>
          </p:cNvPr>
          <p:cNvSpPr txBox="1"/>
          <p:nvPr/>
        </p:nvSpPr>
        <p:spPr>
          <a:xfrm>
            <a:off x="480768" y="546754"/>
            <a:ext cx="2045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Date</a:t>
            </a:r>
            <a:r>
              <a:rPr lang="zh-CN" altLang="en-US" b="1" dirty="0"/>
              <a:t>：</a:t>
            </a:r>
            <a:r>
              <a:rPr lang="en-US" altLang="zh-CN" b="1" dirty="0"/>
              <a:t>2020.12.28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604993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79C52149-4522-4754-AC01-B77E02ED40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9612831"/>
              </p:ext>
            </p:extLst>
          </p:nvPr>
        </p:nvGraphicFramePr>
        <p:xfrm>
          <a:off x="377071" y="1084276"/>
          <a:ext cx="11274459" cy="488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6526">
                  <a:extLst>
                    <a:ext uri="{9D8B030D-6E8A-4147-A177-3AD203B41FA5}">
                      <a16:colId xmlns:a16="http://schemas.microsoft.com/office/drawing/2014/main" val="2728007216"/>
                    </a:ext>
                  </a:extLst>
                </a:gridCol>
                <a:gridCol w="3026790">
                  <a:extLst>
                    <a:ext uri="{9D8B030D-6E8A-4147-A177-3AD203B41FA5}">
                      <a16:colId xmlns:a16="http://schemas.microsoft.com/office/drawing/2014/main" val="3766411034"/>
                    </a:ext>
                  </a:extLst>
                </a:gridCol>
                <a:gridCol w="7431143">
                  <a:extLst>
                    <a:ext uri="{9D8B030D-6E8A-4147-A177-3AD203B41FA5}">
                      <a16:colId xmlns:a16="http://schemas.microsoft.com/office/drawing/2014/main" val="178133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 No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Item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Description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69909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Integration with 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TT planned to launch in</a:t>
                      </a:r>
                      <a:r>
                        <a:rPr lang="en-US" altLang="zh-CN" sz="1800" baseline="0" dirty="0"/>
                        <a:t> Nov. 2021. IT team suggest to integrate with TT directly at that time instead of HIE.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5247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Integration model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Comment from Kevin: like Kyriba, more as a channel</a:t>
                      </a:r>
                      <a:r>
                        <a:rPr lang="zh-CN" altLang="en-US" sz="1800" dirty="0"/>
                        <a:t>，</a:t>
                      </a:r>
                      <a:r>
                        <a:rPr lang="en-US" altLang="zh-CN" sz="1800" dirty="0"/>
                        <a:t>data storge in HTS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166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Supplier KYC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Supplier</a:t>
                      </a:r>
                      <a:r>
                        <a:rPr lang="en-US" altLang="zh-CN" baseline="0" dirty="0"/>
                        <a:t> KYC need more info from </a:t>
                      </a:r>
                      <a:r>
                        <a:rPr lang="en-US" altLang="zh-CN" baseline="0" dirty="0" err="1"/>
                        <a:t>Pingan</a:t>
                      </a:r>
                      <a:r>
                        <a:rPr lang="en-US" altLang="zh-CN" baseline="0" dirty="0"/>
                        <a:t> for cost estimation;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9164754"/>
                  </a:ext>
                </a:extLst>
              </a:tr>
              <a:tr h="36294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Document management functions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/>
                        <a:t>Not all the functions in </a:t>
                      </a:r>
                      <a:r>
                        <a:rPr lang="en-US" altLang="zh-CN" baseline="0" dirty="0" err="1"/>
                        <a:t>OneConnect</a:t>
                      </a:r>
                      <a:r>
                        <a:rPr lang="en-US" altLang="zh-CN" baseline="0" dirty="0"/>
                        <a:t> will be used, such as: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/>
                        <a:t>Integration CDG-Document management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14120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Onboarding function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Integration SBI or use </a:t>
                      </a:r>
                      <a:r>
                        <a:rPr lang="en-US" altLang="zh-CN" dirty="0" err="1"/>
                        <a:t>Oneconnect</a:t>
                      </a:r>
                      <a:r>
                        <a:rPr lang="zh-CN" altLang="en-US" dirty="0"/>
                        <a:t>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46036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Infra &amp; Hardware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Ali cloud node and data storage cost estimation</a:t>
                      </a:r>
                      <a:r>
                        <a:rPr lang="en-US" altLang="zh-CN" baseline="0" dirty="0"/>
                        <a:t> could be discussed with </a:t>
                      </a:r>
                      <a:r>
                        <a:rPr lang="en-US" altLang="zh-CN" baseline="0" dirty="0" err="1"/>
                        <a:t>Pingan</a:t>
                      </a:r>
                      <a:r>
                        <a:rPr lang="en-US" altLang="zh-CN" baseline="0" dirty="0"/>
                        <a:t>.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2623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Regular report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There is basically no new external regular reporting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3113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Cost</a:t>
                      </a:r>
                      <a:r>
                        <a:rPr lang="en-US" altLang="zh-CN" baseline="0" dirty="0"/>
                        <a:t> estimation </a:t>
                      </a:r>
                      <a:r>
                        <a:rPr lang="en-US" altLang="zh-CN" dirty="0"/>
                        <a:t>timeline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Planned to get the cost estimation in next week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7723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3112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049227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968BEAA3-42D9-441E-B3F3-DC1A0FB0E8F3}"/>
              </a:ext>
            </a:extLst>
          </p:cNvPr>
          <p:cNvSpPr txBox="1"/>
          <p:nvPr/>
        </p:nvSpPr>
        <p:spPr>
          <a:xfrm>
            <a:off x="377072" y="160519"/>
            <a:ext cx="2045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Date</a:t>
            </a:r>
            <a:r>
              <a:rPr lang="zh-CN" altLang="en-US" b="1" dirty="0"/>
              <a:t>：</a:t>
            </a:r>
            <a:r>
              <a:rPr lang="en-US" altLang="zh-CN" b="1" dirty="0"/>
              <a:t>2020.12.29</a:t>
            </a:r>
            <a:endParaRPr lang="zh-CN" altLang="en-US" b="1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FC0094E-35AE-40A9-9DE7-5A684BF69687}"/>
              </a:ext>
            </a:extLst>
          </p:cNvPr>
          <p:cNvSpPr txBox="1"/>
          <p:nvPr/>
        </p:nvSpPr>
        <p:spPr>
          <a:xfrm>
            <a:off x="377071" y="714944"/>
            <a:ext cx="20457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dirty="0"/>
              <a:t>Assumptions:</a:t>
            </a:r>
          </a:p>
        </p:txBody>
      </p:sp>
    </p:spTree>
    <p:extLst>
      <p:ext uri="{BB962C8B-B14F-4D97-AF65-F5344CB8AC3E}">
        <p14:creationId xmlns:p14="http://schemas.microsoft.com/office/powerpoint/2010/main" val="2826766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4">
            <a:extLst>
              <a:ext uri="{FF2B5EF4-FFF2-40B4-BE49-F238E27FC236}">
                <a16:creationId xmlns:a16="http://schemas.microsoft.com/office/drawing/2014/main" id="{79C52149-4522-4754-AC01-B77E02ED40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0235672"/>
              </p:ext>
            </p:extLst>
          </p:nvPr>
        </p:nvGraphicFramePr>
        <p:xfrm>
          <a:off x="759382" y="1034653"/>
          <a:ext cx="10769599" cy="259588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779963">
                  <a:extLst>
                    <a:ext uri="{9D8B030D-6E8A-4147-A177-3AD203B41FA5}">
                      <a16:colId xmlns:a16="http://schemas.microsoft.com/office/drawing/2014/main" val="2728007216"/>
                    </a:ext>
                  </a:extLst>
                </a:gridCol>
                <a:gridCol w="1665768">
                  <a:extLst>
                    <a:ext uri="{9D8B030D-6E8A-4147-A177-3AD203B41FA5}">
                      <a16:colId xmlns:a16="http://schemas.microsoft.com/office/drawing/2014/main" val="3766411034"/>
                    </a:ext>
                  </a:extLst>
                </a:gridCol>
                <a:gridCol w="8323868">
                  <a:extLst>
                    <a:ext uri="{9D8B030D-6E8A-4147-A177-3AD203B41FA5}">
                      <a16:colId xmlns:a16="http://schemas.microsoft.com/office/drawing/2014/main" val="178133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#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Date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Subject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69909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2020/12/28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dirty="0"/>
                        <a:t>Review comment from Helen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5247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2020/12/29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Review assumptions for multiple tiers supply chain finance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166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altLang="zh-CN" baseline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9164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baseline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14120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2623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3113665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968BEAA3-42D9-441E-B3F3-DC1A0FB0E8F3}"/>
              </a:ext>
            </a:extLst>
          </p:cNvPr>
          <p:cNvSpPr txBox="1"/>
          <p:nvPr/>
        </p:nvSpPr>
        <p:spPr>
          <a:xfrm>
            <a:off x="759382" y="565608"/>
            <a:ext cx="2760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Version updated records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2665138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483</TotalTime>
  <Words>290</Words>
  <Application>Microsoft Office PowerPoint</Application>
  <PresentationFormat>宽屏</PresentationFormat>
  <Paragraphs>49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徐曼婷</dc:creator>
  <cp:lastModifiedBy>weiwei zeng</cp:lastModifiedBy>
  <cp:revision>33</cp:revision>
  <dcterms:created xsi:type="dcterms:W3CDTF">2020-12-29T10:30:16Z</dcterms:created>
  <dcterms:modified xsi:type="dcterms:W3CDTF">2020-12-31T02:33:03Z</dcterms:modified>
</cp:coreProperties>
</file>