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31" r:id="rId2"/>
    <p:sldId id="334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14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 曼婷" initials="徐" lastIdx="2" clrIdx="0">
    <p:extLst>
      <p:ext uri="{19B8F6BF-5375-455C-9EA6-DF929625EA0E}">
        <p15:presenceInfo xmlns:p15="http://schemas.microsoft.com/office/powerpoint/2012/main" userId="7002a78b59f4b5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52"/>
      </p:cViewPr>
      <p:guideLst>
        <p:guide orient="horz" pos="414"/>
        <p:guide pos="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52328-8DBA-461A-B921-22CB54C995B3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02BF3-7B3A-4A2D-B3C1-3A2323246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02BF3-7B3A-4A2D-B3C1-3A23232466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83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02BF3-7B3A-4A2D-B3C1-3A23232466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7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CB5BE-EB2B-4175-BBA6-7E5F54444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43F652-A542-4001-9FBD-9DA8A959D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CEF6D-91F7-40ED-B0C2-2D1C55A8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1744-15CE-4A05-9AD7-F91CED467985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F89B7-9200-4BAB-89FB-632D0B2C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42A3C-65A8-4BB1-9223-9593DC47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017-0D6E-4A4F-AB98-ACC5124AD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99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06AE5-6872-413E-B74E-658AD251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520B1C-75FB-4A95-B51F-71529978C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E523DD-0127-408A-97C7-363CB7BD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1744-15CE-4A05-9AD7-F91CED467985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095F9-39FE-4CD6-96AE-250A038F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98702-CFCA-4E9A-B77D-4EC8EBC1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017-0D6E-4A4F-AB98-ACC5124AD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34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BFC633-746D-4106-8D1B-C680FB9C2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EBF906-8894-4DA3-864B-864D6D144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B61939-6D4D-413E-B570-5655A8B3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1744-15CE-4A05-9AD7-F91CED467985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6CF2C-C824-4BE0-9E33-611F3063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BF060-BCA6-4FC3-A8E9-47EC892A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017-0D6E-4A4F-AB98-ACC5124AD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20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C021C-FCEF-4BD2-A788-FB2CD642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322BA-5F46-42C0-A3F5-A5F5285B0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D79480-7371-4282-8072-E1C0CFB9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1744-15CE-4A05-9AD7-F91CED467985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4AAE7-079E-445A-9C36-E7BF7ABF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8CE03-2B81-4D73-9B64-A40FC312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017-0D6E-4A4F-AB98-ACC5124AD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46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5D840-EA8E-4160-9760-78F69831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98DD20-C525-45DE-8967-D154A1DF7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F73232-EF86-49E8-B261-B09DDF43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1744-15CE-4A05-9AD7-F91CED467985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E74B0-1B56-44E8-B215-B81829E3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F6040-C9EC-4662-AE84-31756B0F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017-0D6E-4A4F-AB98-ACC5124AD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71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42D43-B690-4582-AD37-3040586B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5959D-0AB0-42B7-AD27-1737C30D3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3DEBAA-52EA-48E7-8CAF-F438720F3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917DFA-471B-4012-8D20-536E10E5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1744-15CE-4A05-9AD7-F91CED467985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7E6E8-E376-4FB4-AB82-42166189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7E500-1557-479A-B9DD-BBBA01BF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017-0D6E-4A4F-AB98-ACC5124AD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96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A4FB7-5F6D-4252-9915-630CF5B7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F74D84-3B5B-4221-8D09-6F5DCCA28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67B349-5611-4AA0-BB3D-AF1455A2B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12A4B5-F814-4161-BCB7-1C8A0CDB3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37A91C-FCE5-44DE-8F33-A63EB62F9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2D363A-26A8-437A-988D-91F3E1DC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1744-15CE-4A05-9AD7-F91CED467985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10CBC7-3501-44DC-AF04-ACB0CC89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5E66BE-136E-438E-B94A-CD4DB5DE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017-0D6E-4A4F-AB98-ACC5124AD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15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B9A2A-2765-47CC-A381-C5BCEE14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9C43F4-C997-430D-827F-D5C51743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1744-15CE-4A05-9AD7-F91CED467985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311FFC-3400-4452-BBE7-D7D06ADA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0E8ED8-9A87-41F3-B8B8-57EB9B92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017-0D6E-4A4F-AB98-ACC5124AD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60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43D229-6598-4E5F-A531-193752E3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1744-15CE-4A05-9AD7-F91CED467985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3DA7FC-DB33-459E-B721-6AFD36FE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6DD9EC-3542-469E-A471-CABDBDCA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017-0D6E-4A4F-AB98-ACC5124AD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97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9D42F-379E-4676-9FF1-FBB3A2E7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D8C3A-7BE8-49FF-B88D-9B387ADE4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470865-7456-4F7A-B24B-7F5E6AEDF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76E960-0C1F-41CA-B9FB-C0DE6A62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1744-15CE-4A05-9AD7-F91CED467985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5ADCDD-3808-48A8-B3CF-FEDF3746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A984FC-31DE-4573-954D-B8EDCD8F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017-0D6E-4A4F-AB98-ACC5124AD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91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58A5-C7F7-47CD-9220-C08037BB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DD9F2B-54F5-4CC2-A7C6-430A9F10F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A62796-B0BC-41A6-88E9-163D819E9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26A3A6-0E38-4305-B7C3-F47D0941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1744-15CE-4A05-9AD7-F91CED467985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67995D-C18E-4162-A826-D81F54FB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DA6C9C-0EA7-43B8-92F1-9DD3A6F4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017-0D6E-4A4F-AB98-ACC5124AD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4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BAECB7-AC81-42F9-A386-CBCF3452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50635-0ACC-4DD5-9F28-51C234E1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08397-0ADE-4078-B9CB-C2FBD8D42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1744-15CE-4A05-9AD7-F91CED467985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025D01-9A3D-4C13-9A09-F187DD320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F09099-4D8E-4744-A3CB-9282566CD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A6017-0D6E-4A4F-AB98-ACC5124AD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41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ís1iďè">
            <a:extLst>
              <a:ext uri="{FF2B5EF4-FFF2-40B4-BE49-F238E27FC236}">
                <a16:creationId xmlns:a16="http://schemas.microsoft.com/office/drawing/2014/main" id="{C743450C-8E8B-49FF-831B-C239C5FB6D19}"/>
              </a:ext>
            </a:extLst>
          </p:cNvPr>
          <p:cNvSpPr/>
          <p:nvPr/>
        </p:nvSpPr>
        <p:spPr>
          <a:xfrm>
            <a:off x="9607365" y="879305"/>
            <a:ext cx="2402393" cy="5424589"/>
          </a:xfrm>
          <a:prstGeom prst="roundRect">
            <a:avLst>
              <a:gd name="adj" fmla="val 7320"/>
            </a:avLst>
          </a:prstGeom>
          <a:solidFill>
            <a:schemeClr val="bg1"/>
          </a:solidFill>
          <a:ln w="12700">
            <a:miter lim="400000"/>
          </a:ln>
          <a:effectLst>
            <a:outerShdw blurRad="254000" dist="127000" rotWithShape="0">
              <a:srgbClr val="A6A6A6">
                <a:alpha val="20000"/>
              </a:srgbClr>
            </a:outerShdw>
          </a:effectLst>
        </p:spPr>
        <p:txBody>
          <a:bodyPr lIns="42862" rIns="42862" anchor="ctr"/>
          <a:lstStyle/>
          <a:p>
            <a:pPr algn="ctr" defTabSz="914211">
              <a:defRPr sz="2100" b="1">
                <a:solidFill>
                  <a:srgbClr val="FFFFFF"/>
                </a:solidFill>
              </a:defRPr>
            </a:pPr>
            <a:endParaRPr sz="1969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8EFB5C-33EF-4875-9DAF-9641E6734E5C}"/>
              </a:ext>
            </a:extLst>
          </p:cNvPr>
          <p:cNvSpPr/>
          <p:nvPr/>
        </p:nvSpPr>
        <p:spPr>
          <a:xfrm>
            <a:off x="0" y="239151"/>
            <a:ext cx="95250" cy="5181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4298FA7-91B7-4FD0-9FF8-9C7E11E5351C}"/>
              </a:ext>
            </a:extLst>
          </p:cNvPr>
          <p:cNvSpPr txBox="1"/>
          <p:nvPr/>
        </p:nvSpPr>
        <p:spPr>
          <a:xfrm>
            <a:off x="283596" y="292730"/>
            <a:ext cx="6523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MVP Core Functions Work Flow—— </a:t>
            </a:r>
            <a:r>
              <a:rPr lang="en-US" sz="2000" b="1" dirty="0"/>
              <a:t>Supplier KYC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07BC0EF-C14C-412D-BF31-42CA219A63AA}"/>
              </a:ext>
            </a:extLst>
          </p:cNvPr>
          <p:cNvCxnSpPr>
            <a:cxnSpLocks/>
          </p:cNvCxnSpPr>
          <p:nvPr/>
        </p:nvCxnSpPr>
        <p:spPr>
          <a:xfrm>
            <a:off x="1630743" y="3086770"/>
            <a:ext cx="744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组合 77">
            <a:extLst>
              <a:ext uri="{FF2B5EF4-FFF2-40B4-BE49-F238E27FC236}">
                <a16:creationId xmlns:a16="http://schemas.microsoft.com/office/drawing/2014/main" id="{8D51A2DA-D2F8-4664-A0D7-2E6240B0AA9C}"/>
              </a:ext>
            </a:extLst>
          </p:cNvPr>
          <p:cNvGrpSpPr/>
          <p:nvPr/>
        </p:nvGrpSpPr>
        <p:grpSpPr>
          <a:xfrm>
            <a:off x="632587" y="2574239"/>
            <a:ext cx="940962" cy="1039606"/>
            <a:chOff x="298126" y="0"/>
            <a:chExt cx="1003692" cy="1108912"/>
          </a:xfrm>
        </p:grpSpPr>
        <p:sp>
          <p:nvSpPr>
            <p:cNvPr id="34" name="iconfont-10503-5122247">
              <a:extLst>
                <a:ext uri="{FF2B5EF4-FFF2-40B4-BE49-F238E27FC236}">
                  <a16:creationId xmlns:a16="http://schemas.microsoft.com/office/drawing/2014/main" id="{597B2306-B765-4DE8-AF61-4697B0813EFF}"/>
                </a:ext>
              </a:extLst>
            </p:cNvPr>
            <p:cNvSpPr/>
            <p:nvPr/>
          </p:nvSpPr>
          <p:spPr>
            <a:xfrm>
              <a:off x="414874" y="0"/>
              <a:ext cx="761346" cy="767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434"/>
                  </a:moveTo>
                  <a:lnTo>
                    <a:pt x="21600" y="20434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14479" y="15875"/>
                  </a:moveTo>
                  <a:lnTo>
                    <a:pt x="16568" y="15875"/>
                  </a:lnTo>
                  <a:lnTo>
                    <a:pt x="16568" y="17040"/>
                  </a:lnTo>
                  <a:lnTo>
                    <a:pt x="14479" y="17040"/>
                  </a:lnTo>
                  <a:close/>
                  <a:moveTo>
                    <a:pt x="17177" y="15868"/>
                  </a:moveTo>
                  <a:lnTo>
                    <a:pt x="18235" y="15868"/>
                  </a:lnTo>
                  <a:lnTo>
                    <a:pt x="18235" y="17033"/>
                  </a:lnTo>
                  <a:lnTo>
                    <a:pt x="17177" y="17033"/>
                  </a:lnTo>
                  <a:close/>
                  <a:moveTo>
                    <a:pt x="4144" y="13891"/>
                  </a:moveTo>
                  <a:lnTo>
                    <a:pt x="7810" y="13891"/>
                  </a:lnTo>
                  <a:lnTo>
                    <a:pt x="7810" y="15056"/>
                  </a:lnTo>
                  <a:lnTo>
                    <a:pt x="4144" y="15056"/>
                  </a:lnTo>
                  <a:close/>
                  <a:moveTo>
                    <a:pt x="8882" y="13881"/>
                  </a:moveTo>
                  <a:lnTo>
                    <a:pt x="10740" y="13881"/>
                  </a:lnTo>
                  <a:lnTo>
                    <a:pt x="10740" y="15047"/>
                  </a:lnTo>
                  <a:lnTo>
                    <a:pt x="8882" y="15047"/>
                  </a:lnTo>
                  <a:close/>
                  <a:moveTo>
                    <a:pt x="14479" y="12180"/>
                  </a:moveTo>
                  <a:lnTo>
                    <a:pt x="16568" y="12180"/>
                  </a:lnTo>
                  <a:lnTo>
                    <a:pt x="16568" y="13345"/>
                  </a:lnTo>
                  <a:lnTo>
                    <a:pt x="14479" y="13345"/>
                  </a:lnTo>
                  <a:close/>
                  <a:moveTo>
                    <a:pt x="17177" y="12173"/>
                  </a:moveTo>
                  <a:lnTo>
                    <a:pt x="18235" y="12173"/>
                  </a:lnTo>
                  <a:lnTo>
                    <a:pt x="18235" y="13338"/>
                  </a:lnTo>
                  <a:lnTo>
                    <a:pt x="17177" y="13338"/>
                  </a:lnTo>
                  <a:close/>
                  <a:moveTo>
                    <a:pt x="4144" y="10175"/>
                  </a:moveTo>
                  <a:lnTo>
                    <a:pt x="7810" y="10175"/>
                  </a:lnTo>
                  <a:lnTo>
                    <a:pt x="7810" y="11340"/>
                  </a:lnTo>
                  <a:lnTo>
                    <a:pt x="4144" y="11340"/>
                  </a:lnTo>
                  <a:close/>
                  <a:moveTo>
                    <a:pt x="8882" y="10168"/>
                  </a:moveTo>
                  <a:lnTo>
                    <a:pt x="10740" y="10168"/>
                  </a:lnTo>
                  <a:lnTo>
                    <a:pt x="10740" y="11333"/>
                  </a:lnTo>
                  <a:lnTo>
                    <a:pt x="8882" y="11333"/>
                  </a:lnTo>
                  <a:close/>
                  <a:moveTo>
                    <a:pt x="14479" y="8543"/>
                  </a:moveTo>
                  <a:lnTo>
                    <a:pt x="16568" y="8543"/>
                  </a:lnTo>
                  <a:lnTo>
                    <a:pt x="16568" y="9709"/>
                  </a:lnTo>
                  <a:lnTo>
                    <a:pt x="14479" y="9709"/>
                  </a:lnTo>
                  <a:close/>
                  <a:moveTo>
                    <a:pt x="17177" y="8541"/>
                  </a:moveTo>
                  <a:lnTo>
                    <a:pt x="18235" y="8541"/>
                  </a:lnTo>
                  <a:lnTo>
                    <a:pt x="18235" y="9706"/>
                  </a:lnTo>
                  <a:lnTo>
                    <a:pt x="17177" y="9706"/>
                  </a:lnTo>
                  <a:close/>
                  <a:moveTo>
                    <a:pt x="4144" y="6240"/>
                  </a:moveTo>
                  <a:lnTo>
                    <a:pt x="7810" y="6240"/>
                  </a:lnTo>
                  <a:lnTo>
                    <a:pt x="7810" y="7405"/>
                  </a:lnTo>
                  <a:lnTo>
                    <a:pt x="4144" y="7405"/>
                  </a:lnTo>
                  <a:close/>
                  <a:moveTo>
                    <a:pt x="8882" y="6235"/>
                  </a:moveTo>
                  <a:lnTo>
                    <a:pt x="10740" y="6235"/>
                  </a:lnTo>
                  <a:lnTo>
                    <a:pt x="10740" y="7401"/>
                  </a:lnTo>
                  <a:lnTo>
                    <a:pt x="8882" y="7401"/>
                  </a:lnTo>
                  <a:close/>
                  <a:moveTo>
                    <a:pt x="4263" y="0"/>
                  </a:moveTo>
                  <a:lnTo>
                    <a:pt x="10929" y="0"/>
                  </a:lnTo>
                  <a:cubicBezTo>
                    <a:pt x="11668" y="0"/>
                    <a:pt x="12361" y="256"/>
                    <a:pt x="12888" y="718"/>
                  </a:cubicBezTo>
                  <a:cubicBezTo>
                    <a:pt x="13431" y="1201"/>
                    <a:pt x="13732" y="1844"/>
                    <a:pt x="13732" y="2534"/>
                  </a:cubicBezTo>
                  <a:lnTo>
                    <a:pt x="13732" y="4674"/>
                  </a:lnTo>
                  <a:lnTo>
                    <a:pt x="17628" y="4674"/>
                  </a:lnTo>
                  <a:cubicBezTo>
                    <a:pt x="19037" y="4674"/>
                    <a:pt x="20182" y="5809"/>
                    <a:pt x="20182" y="7205"/>
                  </a:cubicBezTo>
                  <a:lnTo>
                    <a:pt x="20182" y="19250"/>
                  </a:lnTo>
                  <a:lnTo>
                    <a:pt x="19006" y="19250"/>
                  </a:lnTo>
                  <a:lnTo>
                    <a:pt x="19006" y="7203"/>
                  </a:lnTo>
                  <a:cubicBezTo>
                    <a:pt x="19006" y="6450"/>
                    <a:pt x="18390" y="5837"/>
                    <a:pt x="17628" y="5837"/>
                  </a:cubicBezTo>
                  <a:lnTo>
                    <a:pt x="13735" y="5837"/>
                  </a:lnTo>
                  <a:lnTo>
                    <a:pt x="13735" y="19462"/>
                  </a:lnTo>
                  <a:lnTo>
                    <a:pt x="12559" y="19462"/>
                  </a:lnTo>
                  <a:lnTo>
                    <a:pt x="12559" y="2534"/>
                  </a:lnTo>
                  <a:cubicBezTo>
                    <a:pt x="12559" y="1783"/>
                    <a:pt x="11830" y="1168"/>
                    <a:pt x="10932" y="1168"/>
                  </a:cubicBezTo>
                  <a:lnTo>
                    <a:pt x="4263" y="1168"/>
                  </a:lnTo>
                  <a:cubicBezTo>
                    <a:pt x="3355" y="1168"/>
                    <a:pt x="2617" y="1781"/>
                    <a:pt x="2617" y="2534"/>
                  </a:cubicBezTo>
                  <a:lnTo>
                    <a:pt x="2617" y="19458"/>
                  </a:lnTo>
                  <a:lnTo>
                    <a:pt x="1441" y="19458"/>
                  </a:lnTo>
                  <a:lnTo>
                    <a:pt x="1441" y="2532"/>
                  </a:lnTo>
                  <a:cubicBezTo>
                    <a:pt x="1441" y="1135"/>
                    <a:pt x="2709" y="0"/>
                    <a:pt x="4263" y="0"/>
                  </a:cubicBezTo>
                  <a:close/>
                </a:path>
              </a:pathLst>
            </a:custGeom>
            <a:solidFill>
              <a:srgbClr val="3B3B3B"/>
            </a:solidFill>
            <a:ln w="9525" cap="flat">
              <a:solidFill>
                <a:srgbClr val="3B3B3B"/>
              </a:solidFill>
              <a:prstDash val="solid"/>
              <a:round/>
            </a:ln>
            <a:effectLst/>
          </p:spPr>
          <p:txBody>
            <a:bodyPr wrap="square" lIns="42862" tIns="42862" rIns="42862" bIns="42862" numCol="1" anchor="t">
              <a:noAutofit/>
            </a:bodyPr>
            <a:lstStyle/>
            <a:p>
              <a:endParaRPr sz="1688"/>
            </a:p>
          </p:txBody>
        </p:sp>
        <p:sp>
          <p:nvSpPr>
            <p:cNvPr id="35" name="矩形 48">
              <a:extLst>
                <a:ext uri="{FF2B5EF4-FFF2-40B4-BE49-F238E27FC236}">
                  <a16:creationId xmlns:a16="http://schemas.microsoft.com/office/drawing/2014/main" id="{8B50618C-7A53-4F09-9C3E-A09ED2C0657D}"/>
                </a:ext>
              </a:extLst>
            </p:cNvPr>
            <p:cNvSpPr txBox="1"/>
            <p:nvPr/>
          </p:nvSpPr>
          <p:spPr>
            <a:xfrm>
              <a:off x="298126" y="754902"/>
              <a:ext cx="1003692" cy="3540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2862" tIns="42862" rIns="42862" bIns="42862" numCol="1" anchor="t">
              <a:spAutoFit/>
            </a:bodyPr>
            <a:lstStyle>
              <a:lvl1pPr algn="ctr">
                <a:defRPr sz="1700" b="1"/>
              </a:lvl1pPr>
            </a:lstStyle>
            <a:p>
              <a:r>
                <a:rPr sz="1594" dirty="0"/>
                <a:t>Supplier</a:t>
              </a:r>
              <a:r>
                <a:rPr lang="en-US" sz="1594" dirty="0"/>
                <a:t>s</a:t>
              </a:r>
              <a:endParaRPr sz="1594" dirty="0"/>
            </a:p>
          </p:txBody>
        </p:sp>
      </p:grpSp>
      <p:sp>
        <p:nvSpPr>
          <p:cNvPr id="44" name="Freeform 59">
            <a:extLst>
              <a:ext uri="{FF2B5EF4-FFF2-40B4-BE49-F238E27FC236}">
                <a16:creationId xmlns:a16="http://schemas.microsoft.com/office/drawing/2014/main" id="{6BA6B206-2470-44E0-9C27-2CCE25F7633F}"/>
              </a:ext>
            </a:extLst>
          </p:cNvPr>
          <p:cNvSpPr/>
          <p:nvPr/>
        </p:nvSpPr>
        <p:spPr>
          <a:xfrm>
            <a:off x="4692255" y="1520576"/>
            <a:ext cx="317648" cy="377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79" y="18580"/>
                </a:moveTo>
                <a:cubicBezTo>
                  <a:pt x="18434" y="21103"/>
                  <a:pt x="18434" y="21103"/>
                  <a:pt x="18434" y="21103"/>
                </a:cubicBezTo>
                <a:cubicBezTo>
                  <a:pt x="18174" y="21351"/>
                  <a:pt x="17913" y="21600"/>
                  <a:pt x="17652" y="21600"/>
                </a:cubicBezTo>
                <a:cubicBezTo>
                  <a:pt x="17392" y="21600"/>
                  <a:pt x="17131" y="21351"/>
                  <a:pt x="16870" y="21103"/>
                </a:cubicBezTo>
                <a:cubicBezTo>
                  <a:pt x="15530" y="19824"/>
                  <a:pt x="15530" y="19824"/>
                  <a:pt x="15530" y="19824"/>
                </a:cubicBezTo>
                <a:cubicBezTo>
                  <a:pt x="15269" y="19575"/>
                  <a:pt x="15269" y="19326"/>
                  <a:pt x="15269" y="19078"/>
                </a:cubicBezTo>
                <a:cubicBezTo>
                  <a:pt x="15269" y="18580"/>
                  <a:pt x="15530" y="18083"/>
                  <a:pt x="16349" y="18083"/>
                </a:cubicBezTo>
                <a:cubicBezTo>
                  <a:pt x="16610" y="18083"/>
                  <a:pt x="16870" y="18332"/>
                  <a:pt x="16870" y="18580"/>
                </a:cubicBezTo>
                <a:cubicBezTo>
                  <a:pt x="17652" y="19078"/>
                  <a:pt x="17652" y="19078"/>
                  <a:pt x="17652" y="19078"/>
                </a:cubicBezTo>
                <a:cubicBezTo>
                  <a:pt x="19738" y="17088"/>
                  <a:pt x="19738" y="17088"/>
                  <a:pt x="19738" y="17088"/>
                </a:cubicBezTo>
                <a:cubicBezTo>
                  <a:pt x="19999" y="16839"/>
                  <a:pt x="20297" y="16839"/>
                  <a:pt x="20557" y="16839"/>
                </a:cubicBezTo>
                <a:cubicBezTo>
                  <a:pt x="21079" y="16839"/>
                  <a:pt x="21600" y="17337"/>
                  <a:pt x="21600" y="17834"/>
                </a:cubicBezTo>
                <a:cubicBezTo>
                  <a:pt x="21600" y="18083"/>
                  <a:pt x="21339" y="18332"/>
                  <a:pt x="21079" y="18580"/>
                </a:cubicBezTo>
                <a:close/>
                <a:moveTo>
                  <a:pt x="17652" y="17586"/>
                </a:moveTo>
                <a:cubicBezTo>
                  <a:pt x="17392" y="17337"/>
                  <a:pt x="16870" y="17088"/>
                  <a:pt x="16349" y="17088"/>
                </a:cubicBezTo>
                <a:cubicBezTo>
                  <a:pt x="15008" y="17088"/>
                  <a:pt x="14226" y="18083"/>
                  <a:pt x="14226" y="19078"/>
                </a:cubicBezTo>
                <a:cubicBezTo>
                  <a:pt x="14226" y="19824"/>
                  <a:pt x="14487" y="20357"/>
                  <a:pt x="14748" y="20605"/>
                </a:cubicBezTo>
                <a:cubicBezTo>
                  <a:pt x="15790" y="21600"/>
                  <a:pt x="15790" y="21600"/>
                  <a:pt x="15790" y="21600"/>
                </a:cubicBezTo>
                <a:cubicBezTo>
                  <a:pt x="1080" y="21600"/>
                  <a:pt x="1080" y="21600"/>
                  <a:pt x="1080" y="21600"/>
                </a:cubicBezTo>
                <a:cubicBezTo>
                  <a:pt x="559" y="21600"/>
                  <a:pt x="0" y="21103"/>
                  <a:pt x="0" y="20605"/>
                </a:cubicBezTo>
                <a:cubicBezTo>
                  <a:pt x="0" y="3020"/>
                  <a:pt x="0" y="3020"/>
                  <a:pt x="0" y="3020"/>
                </a:cubicBezTo>
                <a:cubicBezTo>
                  <a:pt x="0" y="2522"/>
                  <a:pt x="559" y="1989"/>
                  <a:pt x="1080" y="1989"/>
                </a:cubicBezTo>
                <a:cubicBezTo>
                  <a:pt x="2905" y="1989"/>
                  <a:pt x="2905" y="1989"/>
                  <a:pt x="2905" y="1989"/>
                </a:cubicBezTo>
                <a:cubicBezTo>
                  <a:pt x="2905" y="3020"/>
                  <a:pt x="2905" y="3020"/>
                  <a:pt x="2905" y="3020"/>
                </a:cubicBezTo>
                <a:cubicBezTo>
                  <a:pt x="2905" y="4263"/>
                  <a:pt x="3948" y="5009"/>
                  <a:pt x="5028" y="5009"/>
                </a:cubicBezTo>
                <a:cubicBezTo>
                  <a:pt x="6070" y="5009"/>
                  <a:pt x="7113" y="4263"/>
                  <a:pt x="7113" y="3020"/>
                </a:cubicBezTo>
                <a:cubicBezTo>
                  <a:pt x="7113" y="1989"/>
                  <a:pt x="7113" y="1989"/>
                  <a:pt x="7113" y="1989"/>
                </a:cubicBezTo>
                <a:cubicBezTo>
                  <a:pt x="8156" y="1989"/>
                  <a:pt x="8156" y="1989"/>
                  <a:pt x="8156" y="1989"/>
                </a:cubicBezTo>
                <a:cubicBezTo>
                  <a:pt x="8156" y="3020"/>
                  <a:pt x="8156" y="3020"/>
                  <a:pt x="8156" y="3020"/>
                </a:cubicBezTo>
                <a:cubicBezTo>
                  <a:pt x="8156" y="4263"/>
                  <a:pt x="9236" y="5009"/>
                  <a:pt x="10279" y="5009"/>
                </a:cubicBezTo>
                <a:cubicBezTo>
                  <a:pt x="11321" y="5009"/>
                  <a:pt x="12401" y="4263"/>
                  <a:pt x="12401" y="3020"/>
                </a:cubicBezTo>
                <a:cubicBezTo>
                  <a:pt x="12401" y="1989"/>
                  <a:pt x="12401" y="1989"/>
                  <a:pt x="12401" y="1989"/>
                </a:cubicBezTo>
                <a:cubicBezTo>
                  <a:pt x="13444" y="1989"/>
                  <a:pt x="13444" y="1989"/>
                  <a:pt x="13444" y="1989"/>
                </a:cubicBezTo>
                <a:cubicBezTo>
                  <a:pt x="13444" y="3020"/>
                  <a:pt x="13444" y="3020"/>
                  <a:pt x="13444" y="3020"/>
                </a:cubicBezTo>
                <a:cubicBezTo>
                  <a:pt x="13444" y="4263"/>
                  <a:pt x="14487" y="5009"/>
                  <a:pt x="15530" y="5009"/>
                </a:cubicBezTo>
                <a:cubicBezTo>
                  <a:pt x="16610" y="5009"/>
                  <a:pt x="17652" y="4263"/>
                  <a:pt x="17652" y="3020"/>
                </a:cubicBezTo>
                <a:cubicBezTo>
                  <a:pt x="17652" y="1989"/>
                  <a:pt x="17652" y="1989"/>
                  <a:pt x="17652" y="1989"/>
                </a:cubicBezTo>
                <a:cubicBezTo>
                  <a:pt x="19477" y="1989"/>
                  <a:pt x="19477" y="1989"/>
                  <a:pt x="19477" y="1989"/>
                </a:cubicBezTo>
                <a:cubicBezTo>
                  <a:pt x="19999" y="1989"/>
                  <a:pt x="20557" y="2522"/>
                  <a:pt x="20557" y="3020"/>
                </a:cubicBezTo>
                <a:cubicBezTo>
                  <a:pt x="20557" y="15809"/>
                  <a:pt x="20557" y="15809"/>
                  <a:pt x="20557" y="15809"/>
                </a:cubicBezTo>
                <a:cubicBezTo>
                  <a:pt x="19738" y="15809"/>
                  <a:pt x="19217" y="16058"/>
                  <a:pt x="18956" y="16342"/>
                </a:cubicBezTo>
                <a:lnTo>
                  <a:pt x="17652" y="17586"/>
                </a:lnTo>
                <a:close/>
                <a:moveTo>
                  <a:pt x="2905" y="17337"/>
                </a:moveTo>
                <a:cubicBezTo>
                  <a:pt x="2905" y="17834"/>
                  <a:pt x="3166" y="18083"/>
                  <a:pt x="3687" y="18083"/>
                </a:cubicBezTo>
                <a:cubicBezTo>
                  <a:pt x="10539" y="18083"/>
                  <a:pt x="10539" y="18083"/>
                  <a:pt x="10539" y="18083"/>
                </a:cubicBezTo>
                <a:cubicBezTo>
                  <a:pt x="11061" y="18083"/>
                  <a:pt x="11321" y="17834"/>
                  <a:pt x="11321" y="17337"/>
                </a:cubicBezTo>
                <a:cubicBezTo>
                  <a:pt x="11321" y="16839"/>
                  <a:pt x="11061" y="16591"/>
                  <a:pt x="10539" y="16591"/>
                </a:cubicBezTo>
                <a:cubicBezTo>
                  <a:pt x="3687" y="16591"/>
                  <a:pt x="3687" y="16591"/>
                  <a:pt x="3687" y="16591"/>
                </a:cubicBezTo>
                <a:cubicBezTo>
                  <a:pt x="3166" y="16591"/>
                  <a:pt x="2905" y="16839"/>
                  <a:pt x="2905" y="17337"/>
                </a:cubicBezTo>
                <a:close/>
                <a:moveTo>
                  <a:pt x="16610" y="7780"/>
                </a:moveTo>
                <a:cubicBezTo>
                  <a:pt x="3948" y="7780"/>
                  <a:pt x="3948" y="7780"/>
                  <a:pt x="3948" y="7780"/>
                </a:cubicBezTo>
                <a:cubicBezTo>
                  <a:pt x="3426" y="7780"/>
                  <a:pt x="2905" y="8278"/>
                  <a:pt x="2905" y="8775"/>
                </a:cubicBezTo>
                <a:cubicBezTo>
                  <a:pt x="2905" y="9308"/>
                  <a:pt x="3426" y="9805"/>
                  <a:pt x="3948" y="9805"/>
                </a:cubicBezTo>
                <a:cubicBezTo>
                  <a:pt x="16610" y="9805"/>
                  <a:pt x="16610" y="9805"/>
                  <a:pt x="16610" y="9805"/>
                </a:cubicBezTo>
                <a:cubicBezTo>
                  <a:pt x="17131" y="9805"/>
                  <a:pt x="17652" y="9308"/>
                  <a:pt x="17652" y="8775"/>
                </a:cubicBezTo>
                <a:cubicBezTo>
                  <a:pt x="17652" y="8278"/>
                  <a:pt x="17131" y="7780"/>
                  <a:pt x="16610" y="7780"/>
                </a:cubicBezTo>
                <a:close/>
                <a:moveTo>
                  <a:pt x="16610" y="12043"/>
                </a:moveTo>
                <a:cubicBezTo>
                  <a:pt x="10279" y="12043"/>
                  <a:pt x="10279" y="12043"/>
                  <a:pt x="10279" y="12043"/>
                </a:cubicBezTo>
                <a:cubicBezTo>
                  <a:pt x="8417" y="12043"/>
                  <a:pt x="8417" y="12043"/>
                  <a:pt x="8417" y="12043"/>
                </a:cubicBezTo>
                <a:cubicBezTo>
                  <a:pt x="3948" y="12043"/>
                  <a:pt x="3948" y="12043"/>
                  <a:pt x="3948" y="12043"/>
                </a:cubicBezTo>
                <a:cubicBezTo>
                  <a:pt x="3426" y="12043"/>
                  <a:pt x="2905" y="12541"/>
                  <a:pt x="2905" y="13038"/>
                </a:cubicBezTo>
                <a:cubicBezTo>
                  <a:pt x="2905" y="13820"/>
                  <a:pt x="3426" y="14068"/>
                  <a:pt x="3948" y="14068"/>
                </a:cubicBezTo>
                <a:cubicBezTo>
                  <a:pt x="8417" y="14068"/>
                  <a:pt x="8417" y="14068"/>
                  <a:pt x="8417" y="14068"/>
                </a:cubicBezTo>
                <a:cubicBezTo>
                  <a:pt x="10279" y="14068"/>
                  <a:pt x="10279" y="14068"/>
                  <a:pt x="10279" y="14068"/>
                </a:cubicBezTo>
                <a:cubicBezTo>
                  <a:pt x="16610" y="14068"/>
                  <a:pt x="16610" y="14068"/>
                  <a:pt x="16610" y="14068"/>
                </a:cubicBezTo>
                <a:cubicBezTo>
                  <a:pt x="17131" y="14068"/>
                  <a:pt x="17652" y="13820"/>
                  <a:pt x="17652" y="13038"/>
                </a:cubicBezTo>
                <a:cubicBezTo>
                  <a:pt x="17652" y="12541"/>
                  <a:pt x="17131" y="12043"/>
                  <a:pt x="16610" y="12043"/>
                </a:cubicBezTo>
                <a:close/>
                <a:moveTo>
                  <a:pt x="15530" y="4014"/>
                </a:moveTo>
                <a:cubicBezTo>
                  <a:pt x="15008" y="4014"/>
                  <a:pt x="14487" y="3766"/>
                  <a:pt x="14487" y="3020"/>
                </a:cubicBezTo>
                <a:cubicBezTo>
                  <a:pt x="14487" y="995"/>
                  <a:pt x="14487" y="995"/>
                  <a:pt x="14487" y="995"/>
                </a:cubicBezTo>
                <a:cubicBezTo>
                  <a:pt x="14487" y="497"/>
                  <a:pt x="15008" y="0"/>
                  <a:pt x="15530" y="0"/>
                </a:cubicBezTo>
                <a:cubicBezTo>
                  <a:pt x="16051" y="0"/>
                  <a:pt x="16610" y="497"/>
                  <a:pt x="16610" y="995"/>
                </a:cubicBezTo>
                <a:cubicBezTo>
                  <a:pt x="16610" y="3020"/>
                  <a:pt x="16610" y="3020"/>
                  <a:pt x="16610" y="3020"/>
                </a:cubicBezTo>
                <a:cubicBezTo>
                  <a:pt x="16610" y="3766"/>
                  <a:pt x="16051" y="4014"/>
                  <a:pt x="15530" y="4014"/>
                </a:cubicBezTo>
                <a:close/>
                <a:moveTo>
                  <a:pt x="10279" y="4014"/>
                </a:moveTo>
                <a:cubicBezTo>
                  <a:pt x="9757" y="4014"/>
                  <a:pt x="9236" y="3766"/>
                  <a:pt x="9236" y="3020"/>
                </a:cubicBezTo>
                <a:cubicBezTo>
                  <a:pt x="9236" y="995"/>
                  <a:pt x="9236" y="995"/>
                  <a:pt x="9236" y="995"/>
                </a:cubicBezTo>
                <a:cubicBezTo>
                  <a:pt x="9236" y="497"/>
                  <a:pt x="9757" y="0"/>
                  <a:pt x="10279" y="0"/>
                </a:cubicBezTo>
                <a:cubicBezTo>
                  <a:pt x="10800" y="0"/>
                  <a:pt x="11321" y="497"/>
                  <a:pt x="11321" y="995"/>
                </a:cubicBezTo>
                <a:cubicBezTo>
                  <a:pt x="11321" y="3020"/>
                  <a:pt x="11321" y="3020"/>
                  <a:pt x="11321" y="3020"/>
                </a:cubicBezTo>
                <a:cubicBezTo>
                  <a:pt x="11321" y="3766"/>
                  <a:pt x="10800" y="4014"/>
                  <a:pt x="10279" y="4014"/>
                </a:cubicBezTo>
                <a:close/>
                <a:moveTo>
                  <a:pt x="5028" y="4014"/>
                </a:moveTo>
                <a:cubicBezTo>
                  <a:pt x="4506" y="4014"/>
                  <a:pt x="3948" y="3766"/>
                  <a:pt x="3948" y="3020"/>
                </a:cubicBezTo>
                <a:cubicBezTo>
                  <a:pt x="3948" y="995"/>
                  <a:pt x="3948" y="995"/>
                  <a:pt x="3948" y="995"/>
                </a:cubicBezTo>
                <a:cubicBezTo>
                  <a:pt x="3948" y="497"/>
                  <a:pt x="4506" y="0"/>
                  <a:pt x="5028" y="0"/>
                </a:cubicBezTo>
                <a:cubicBezTo>
                  <a:pt x="5549" y="0"/>
                  <a:pt x="6070" y="497"/>
                  <a:pt x="6070" y="995"/>
                </a:cubicBezTo>
                <a:cubicBezTo>
                  <a:pt x="6070" y="3020"/>
                  <a:pt x="6070" y="3020"/>
                  <a:pt x="6070" y="3020"/>
                </a:cubicBezTo>
                <a:cubicBezTo>
                  <a:pt x="6070" y="3766"/>
                  <a:pt x="5549" y="4014"/>
                  <a:pt x="5028" y="4014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2862" rIns="42862" anchor="ctr"/>
          <a:lstStyle/>
          <a:p>
            <a:pPr defTabSz="1218582">
              <a:defRPr sz="5100"/>
            </a:pPr>
            <a:endParaRPr sz="4781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731FE1-4C4B-4D0A-A775-A02E4154EE80}"/>
              </a:ext>
            </a:extLst>
          </p:cNvPr>
          <p:cNvSpPr txBox="1"/>
          <p:nvPr/>
        </p:nvSpPr>
        <p:spPr>
          <a:xfrm>
            <a:off x="5127171" y="1261636"/>
            <a:ext cx="3497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Industrial and commercial information certification of the Ministry of Industry and Information Technology: </a:t>
            </a:r>
            <a:r>
              <a:rPr lang="en-US" altLang="zh-CN" sz="1600" dirty="0">
                <a:solidFill>
                  <a:schemeClr val="tx1"/>
                </a:solidFill>
              </a:rPr>
              <a:t>Uniform social credit code</a:t>
            </a:r>
            <a:endParaRPr lang="zh-CN" altLang="en-US" sz="16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BD6607E-BD7B-48C0-AA37-88A1B0A04941}"/>
              </a:ext>
            </a:extLst>
          </p:cNvPr>
          <p:cNvSpPr txBox="1"/>
          <p:nvPr/>
        </p:nvSpPr>
        <p:spPr>
          <a:xfrm>
            <a:off x="5157762" y="2644515"/>
            <a:ext cx="3497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Personal or legal representative information authentication</a:t>
            </a:r>
            <a:endParaRPr lang="zh-CN" altLang="en-US" sz="1600" dirty="0"/>
          </a:p>
        </p:txBody>
      </p:sp>
      <p:grpSp>
        <p:nvGrpSpPr>
          <p:cNvPr id="48" name="组合 189">
            <a:extLst>
              <a:ext uri="{FF2B5EF4-FFF2-40B4-BE49-F238E27FC236}">
                <a16:creationId xmlns:a16="http://schemas.microsoft.com/office/drawing/2014/main" id="{E5FD6896-1A0A-49E0-8958-A415E80FC59B}"/>
              </a:ext>
            </a:extLst>
          </p:cNvPr>
          <p:cNvGrpSpPr/>
          <p:nvPr/>
        </p:nvGrpSpPr>
        <p:grpSpPr>
          <a:xfrm>
            <a:off x="4736777" y="4620139"/>
            <a:ext cx="273125" cy="299055"/>
            <a:chOff x="0" y="0"/>
            <a:chExt cx="335618" cy="367482"/>
          </a:xfrm>
          <a:solidFill>
            <a:srgbClr val="000000"/>
          </a:solidFill>
        </p:grpSpPr>
        <p:sp>
          <p:nvSpPr>
            <p:cNvPr id="49" name="Freeform 175">
              <a:extLst>
                <a:ext uri="{FF2B5EF4-FFF2-40B4-BE49-F238E27FC236}">
                  <a16:creationId xmlns:a16="http://schemas.microsoft.com/office/drawing/2014/main" id="{A05D5D4E-D498-468F-9885-EE6DDDB19686}"/>
                </a:ext>
              </a:extLst>
            </p:cNvPr>
            <p:cNvSpPr/>
            <p:nvPr/>
          </p:nvSpPr>
          <p:spPr>
            <a:xfrm>
              <a:off x="86093" y="220913"/>
              <a:ext cx="166837" cy="14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4" y="0"/>
                  </a:moveTo>
                  <a:cubicBezTo>
                    <a:pt x="596" y="0"/>
                    <a:pt x="447" y="1543"/>
                    <a:pt x="298" y="3086"/>
                  </a:cubicBezTo>
                  <a:cubicBezTo>
                    <a:pt x="149" y="4629"/>
                    <a:pt x="0" y="7714"/>
                    <a:pt x="0" y="10800"/>
                  </a:cubicBezTo>
                  <a:cubicBezTo>
                    <a:pt x="0" y="15429"/>
                    <a:pt x="298" y="18514"/>
                    <a:pt x="447" y="21600"/>
                  </a:cubicBezTo>
                  <a:cubicBezTo>
                    <a:pt x="596" y="21600"/>
                    <a:pt x="596" y="21600"/>
                    <a:pt x="745" y="21600"/>
                  </a:cubicBezTo>
                  <a:cubicBezTo>
                    <a:pt x="745" y="21600"/>
                    <a:pt x="894" y="21600"/>
                    <a:pt x="894" y="21600"/>
                  </a:cubicBezTo>
                  <a:cubicBezTo>
                    <a:pt x="20855" y="21600"/>
                    <a:pt x="20855" y="21600"/>
                    <a:pt x="20855" y="21600"/>
                  </a:cubicBezTo>
                  <a:cubicBezTo>
                    <a:pt x="21302" y="21600"/>
                    <a:pt x="21600" y="16971"/>
                    <a:pt x="21600" y="10800"/>
                  </a:cubicBezTo>
                  <a:cubicBezTo>
                    <a:pt x="21600" y="4629"/>
                    <a:pt x="21302" y="0"/>
                    <a:pt x="20855" y="0"/>
                  </a:cubicBezTo>
                  <a:lnTo>
                    <a:pt x="894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2862" tIns="42862" rIns="42862" bIns="42862" numCol="1" anchor="t">
              <a:noAutofit/>
            </a:bodyPr>
            <a:lstStyle/>
            <a:p>
              <a:pPr>
                <a:defRPr sz="1900"/>
              </a:pPr>
              <a:endParaRPr sz="1781"/>
            </a:p>
          </p:txBody>
        </p:sp>
        <p:sp>
          <p:nvSpPr>
            <p:cNvPr id="50" name="Freeform 176">
              <a:extLst>
                <a:ext uri="{FF2B5EF4-FFF2-40B4-BE49-F238E27FC236}">
                  <a16:creationId xmlns:a16="http://schemas.microsoft.com/office/drawing/2014/main" id="{F985A371-EAA8-4893-9E2D-D1AF13E26593}"/>
                </a:ext>
              </a:extLst>
            </p:cNvPr>
            <p:cNvSpPr/>
            <p:nvPr/>
          </p:nvSpPr>
          <p:spPr>
            <a:xfrm>
              <a:off x="84148" y="96437"/>
              <a:ext cx="166351" cy="14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4" y="21600"/>
                  </a:moveTo>
                  <a:cubicBezTo>
                    <a:pt x="20855" y="21600"/>
                    <a:pt x="20855" y="21600"/>
                    <a:pt x="20855" y="21600"/>
                  </a:cubicBezTo>
                  <a:cubicBezTo>
                    <a:pt x="21302" y="21600"/>
                    <a:pt x="21600" y="16971"/>
                    <a:pt x="21600" y="10800"/>
                  </a:cubicBezTo>
                  <a:cubicBezTo>
                    <a:pt x="21600" y="4629"/>
                    <a:pt x="21302" y="0"/>
                    <a:pt x="20855" y="0"/>
                  </a:cubicBezTo>
                  <a:cubicBezTo>
                    <a:pt x="894" y="0"/>
                    <a:pt x="894" y="0"/>
                    <a:pt x="894" y="0"/>
                  </a:cubicBezTo>
                  <a:cubicBezTo>
                    <a:pt x="596" y="0"/>
                    <a:pt x="447" y="0"/>
                    <a:pt x="298" y="3086"/>
                  </a:cubicBezTo>
                  <a:cubicBezTo>
                    <a:pt x="149" y="4629"/>
                    <a:pt x="0" y="7714"/>
                    <a:pt x="0" y="10800"/>
                  </a:cubicBezTo>
                  <a:cubicBezTo>
                    <a:pt x="0" y="16971"/>
                    <a:pt x="447" y="21600"/>
                    <a:pt x="894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2862" tIns="42862" rIns="42862" bIns="42862" numCol="1" anchor="t">
              <a:noAutofit/>
            </a:bodyPr>
            <a:lstStyle/>
            <a:p>
              <a:pPr>
                <a:defRPr sz="1900"/>
              </a:pPr>
              <a:endParaRPr sz="1781"/>
            </a:p>
          </p:txBody>
        </p:sp>
        <p:sp>
          <p:nvSpPr>
            <p:cNvPr id="51" name="Freeform 177">
              <a:extLst>
                <a:ext uri="{FF2B5EF4-FFF2-40B4-BE49-F238E27FC236}">
                  <a16:creationId xmlns:a16="http://schemas.microsoft.com/office/drawing/2014/main" id="{ED0B1370-9266-47C8-AB73-81171A37D7F9}"/>
                </a:ext>
              </a:extLst>
            </p:cNvPr>
            <p:cNvSpPr/>
            <p:nvPr/>
          </p:nvSpPr>
          <p:spPr>
            <a:xfrm>
              <a:off x="84148" y="54378"/>
              <a:ext cx="166351" cy="14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4" y="21600"/>
                  </a:moveTo>
                  <a:cubicBezTo>
                    <a:pt x="20855" y="21600"/>
                    <a:pt x="20855" y="21600"/>
                    <a:pt x="20855" y="21600"/>
                  </a:cubicBezTo>
                  <a:cubicBezTo>
                    <a:pt x="21302" y="21600"/>
                    <a:pt x="21600" y="17280"/>
                    <a:pt x="21600" y="11520"/>
                  </a:cubicBezTo>
                  <a:cubicBezTo>
                    <a:pt x="21600" y="5760"/>
                    <a:pt x="21302" y="0"/>
                    <a:pt x="20855" y="0"/>
                  </a:cubicBezTo>
                  <a:cubicBezTo>
                    <a:pt x="894" y="0"/>
                    <a:pt x="894" y="0"/>
                    <a:pt x="894" y="0"/>
                  </a:cubicBezTo>
                  <a:cubicBezTo>
                    <a:pt x="596" y="0"/>
                    <a:pt x="447" y="1440"/>
                    <a:pt x="298" y="4320"/>
                  </a:cubicBezTo>
                  <a:cubicBezTo>
                    <a:pt x="149" y="5760"/>
                    <a:pt x="0" y="8640"/>
                    <a:pt x="0" y="11520"/>
                  </a:cubicBezTo>
                  <a:cubicBezTo>
                    <a:pt x="0" y="17280"/>
                    <a:pt x="447" y="21600"/>
                    <a:pt x="894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2862" tIns="42862" rIns="42862" bIns="42862" numCol="1" anchor="t">
              <a:noAutofit/>
            </a:bodyPr>
            <a:lstStyle/>
            <a:p>
              <a:pPr>
                <a:defRPr sz="1900"/>
              </a:pPr>
              <a:endParaRPr sz="1781"/>
            </a:p>
          </p:txBody>
        </p:sp>
        <p:sp>
          <p:nvSpPr>
            <p:cNvPr id="52" name="Freeform 178">
              <a:extLst>
                <a:ext uri="{FF2B5EF4-FFF2-40B4-BE49-F238E27FC236}">
                  <a16:creationId xmlns:a16="http://schemas.microsoft.com/office/drawing/2014/main" id="{51CA047B-C53B-444E-931B-52DF528123EE}"/>
                </a:ext>
              </a:extLst>
            </p:cNvPr>
            <p:cNvSpPr/>
            <p:nvPr/>
          </p:nvSpPr>
          <p:spPr>
            <a:xfrm>
              <a:off x="84148" y="176731"/>
              <a:ext cx="166351" cy="15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4" y="21600"/>
                  </a:moveTo>
                  <a:cubicBezTo>
                    <a:pt x="20706" y="21600"/>
                    <a:pt x="20706" y="21600"/>
                    <a:pt x="20706" y="21600"/>
                  </a:cubicBezTo>
                  <a:cubicBezTo>
                    <a:pt x="21153" y="21600"/>
                    <a:pt x="21600" y="17280"/>
                    <a:pt x="21600" y="11520"/>
                  </a:cubicBezTo>
                  <a:cubicBezTo>
                    <a:pt x="21600" y="5760"/>
                    <a:pt x="21153" y="0"/>
                    <a:pt x="20706" y="0"/>
                  </a:cubicBezTo>
                  <a:cubicBezTo>
                    <a:pt x="894" y="0"/>
                    <a:pt x="894" y="0"/>
                    <a:pt x="894" y="0"/>
                  </a:cubicBezTo>
                  <a:cubicBezTo>
                    <a:pt x="596" y="0"/>
                    <a:pt x="447" y="1440"/>
                    <a:pt x="298" y="4320"/>
                  </a:cubicBezTo>
                  <a:cubicBezTo>
                    <a:pt x="149" y="5760"/>
                    <a:pt x="0" y="8640"/>
                    <a:pt x="0" y="11520"/>
                  </a:cubicBezTo>
                  <a:cubicBezTo>
                    <a:pt x="0" y="17280"/>
                    <a:pt x="447" y="21600"/>
                    <a:pt x="894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2862" tIns="42862" rIns="42862" bIns="42862" numCol="1" anchor="t">
              <a:noAutofit/>
            </a:bodyPr>
            <a:lstStyle/>
            <a:p>
              <a:pPr>
                <a:defRPr sz="1900"/>
              </a:pPr>
              <a:endParaRPr sz="1781"/>
            </a:p>
          </p:txBody>
        </p:sp>
        <p:sp>
          <p:nvSpPr>
            <p:cNvPr id="53" name="Freeform 179">
              <a:extLst>
                <a:ext uri="{FF2B5EF4-FFF2-40B4-BE49-F238E27FC236}">
                  <a16:creationId xmlns:a16="http://schemas.microsoft.com/office/drawing/2014/main" id="{37CC6B82-5A35-4794-831E-DE3E22216C9B}"/>
                </a:ext>
              </a:extLst>
            </p:cNvPr>
            <p:cNvSpPr/>
            <p:nvPr/>
          </p:nvSpPr>
          <p:spPr>
            <a:xfrm>
              <a:off x="84148" y="135522"/>
              <a:ext cx="166351" cy="15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4" y="21600"/>
                  </a:moveTo>
                  <a:cubicBezTo>
                    <a:pt x="20706" y="21600"/>
                    <a:pt x="20706" y="21600"/>
                    <a:pt x="20706" y="21600"/>
                  </a:cubicBezTo>
                  <a:cubicBezTo>
                    <a:pt x="21153" y="21600"/>
                    <a:pt x="21600" y="17280"/>
                    <a:pt x="21600" y="11520"/>
                  </a:cubicBezTo>
                  <a:cubicBezTo>
                    <a:pt x="21600" y="5760"/>
                    <a:pt x="21153" y="0"/>
                    <a:pt x="20706" y="0"/>
                  </a:cubicBezTo>
                  <a:cubicBezTo>
                    <a:pt x="894" y="0"/>
                    <a:pt x="894" y="0"/>
                    <a:pt x="894" y="0"/>
                  </a:cubicBezTo>
                  <a:cubicBezTo>
                    <a:pt x="596" y="0"/>
                    <a:pt x="447" y="1440"/>
                    <a:pt x="298" y="2880"/>
                  </a:cubicBezTo>
                  <a:cubicBezTo>
                    <a:pt x="149" y="5760"/>
                    <a:pt x="0" y="8640"/>
                    <a:pt x="0" y="11520"/>
                  </a:cubicBezTo>
                  <a:cubicBezTo>
                    <a:pt x="0" y="17280"/>
                    <a:pt x="447" y="21600"/>
                    <a:pt x="894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2862" tIns="42862" rIns="42862" bIns="42862" numCol="1" anchor="t">
              <a:noAutofit/>
            </a:bodyPr>
            <a:lstStyle/>
            <a:p>
              <a:pPr>
                <a:defRPr sz="1900"/>
              </a:pPr>
              <a:endParaRPr sz="1781"/>
            </a:p>
          </p:txBody>
        </p:sp>
        <p:sp>
          <p:nvSpPr>
            <p:cNvPr id="54" name="Oval 180">
              <a:extLst>
                <a:ext uri="{FF2B5EF4-FFF2-40B4-BE49-F238E27FC236}">
                  <a16:creationId xmlns:a16="http://schemas.microsoft.com/office/drawing/2014/main" id="{9E04D123-22EF-44EE-A84E-1D939C67B95F}"/>
                </a:ext>
              </a:extLst>
            </p:cNvPr>
            <p:cNvSpPr/>
            <p:nvPr/>
          </p:nvSpPr>
          <p:spPr>
            <a:xfrm>
              <a:off x="42803" y="258299"/>
              <a:ext cx="51559" cy="45033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2862" tIns="42862" rIns="42862" bIns="42862" numCol="1" anchor="t">
              <a:noAutofit/>
            </a:bodyPr>
            <a:lstStyle/>
            <a:p>
              <a:pPr>
                <a:defRPr sz="1900"/>
              </a:pPr>
              <a:endParaRPr sz="1781"/>
            </a:p>
          </p:txBody>
        </p:sp>
        <p:sp>
          <p:nvSpPr>
            <p:cNvPr id="55" name="Freeform 181">
              <a:extLst>
                <a:ext uri="{FF2B5EF4-FFF2-40B4-BE49-F238E27FC236}">
                  <a16:creationId xmlns:a16="http://schemas.microsoft.com/office/drawing/2014/main" id="{C818ED18-B0F7-4D8B-B339-13D42B6CC4E5}"/>
                </a:ext>
              </a:extLst>
            </p:cNvPr>
            <p:cNvSpPr/>
            <p:nvPr/>
          </p:nvSpPr>
          <p:spPr>
            <a:xfrm>
              <a:off x="21888" y="240880"/>
              <a:ext cx="91931" cy="79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40" y="21600"/>
                    <a:pt x="21600" y="16678"/>
                    <a:pt x="21600" y="10937"/>
                  </a:cubicBezTo>
                  <a:cubicBezTo>
                    <a:pt x="21600" y="4922"/>
                    <a:pt x="16740" y="0"/>
                    <a:pt x="10800" y="0"/>
                  </a:cubicBezTo>
                  <a:cubicBezTo>
                    <a:pt x="4860" y="0"/>
                    <a:pt x="0" y="4922"/>
                    <a:pt x="0" y="10937"/>
                  </a:cubicBezTo>
                  <a:cubicBezTo>
                    <a:pt x="0" y="16678"/>
                    <a:pt x="4860" y="21600"/>
                    <a:pt x="10800" y="21600"/>
                  </a:cubicBezTo>
                  <a:close/>
                  <a:moveTo>
                    <a:pt x="10800" y="1641"/>
                  </a:moveTo>
                  <a:cubicBezTo>
                    <a:pt x="15660" y="1641"/>
                    <a:pt x="19710" y="5742"/>
                    <a:pt x="19710" y="10937"/>
                  </a:cubicBezTo>
                  <a:cubicBezTo>
                    <a:pt x="19710" y="15858"/>
                    <a:pt x="15660" y="19959"/>
                    <a:pt x="10800" y="19959"/>
                  </a:cubicBezTo>
                  <a:cubicBezTo>
                    <a:pt x="5940" y="19959"/>
                    <a:pt x="1890" y="15858"/>
                    <a:pt x="1890" y="10937"/>
                  </a:cubicBezTo>
                  <a:cubicBezTo>
                    <a:pt x="1890" y="5742"/>
                    <a:pt x="5940" y="1641"/>
                    <a:pt x="10800" y="164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2862" tIns="42862" rIns="42862" bIns="42862" numCol="1" anchor="t">
              <a:noAutofit/>
            </a:bodyPr>
            <a:lstStyle/>
            <a:p>
              <a:pPr>
                <a:defRPr sz="1900"/>
              </a:pPr>
              <a:endParaRPr sz="1781"/>
            </a:p>
          </p:txBody>
        </p:sp>
        <p:sp>
          <p:nvSpPr>
            <p:cNvPr id="56" name="Freeform 182">
              <a:extLst>
                <a:ext uri="{FF2B5EF4-FFF2-40B4-BE49-F238E27FC236}">
                  <a16:creationId xmlns:a16="http://schemas.microsoft.com/office/drawing/2014/main" id="{C01A1F51-F03C-4669-9FF4-EFA2CF09967B}"/>
                </a:ext>
              </a:extLst>
            </p:cNvPr>
            <p:cNvSpPr/>
            <p:nvPr/>
          </p:nvSpPr>
          <p:spPr>
            <a:xfrm>
              <a:off x="-1" y="0"/>
              <a:ext cx="335620" cy="367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715"/>
                    <a:pt x="0" y="20715"/>
                    <a:pt x="0" y="20715"/>
                  </a:cubicBezTo>
                  <a:cubicBezTo>
                    <a:pt x="814" y="20715"/>
                    <a:pt x="814" y="20715"/>
                    <a:pt x="814" y="20715"/>
                  </a:cubicBezTo>
                  <a:cubicBezTo>
                    <a:pt x="1701" y="20715"/>
                    <a:pt x="1701" y="20715"/>
                    <a:pt x="1701" y="20715"/>
                  </a:cubicBezTo>
                  <a:cubicBezTo>
                    <a:pt x="1923" y="20715"/>
                    <a:pt x="1923" y="20715"/>
                    <a:pt x="1923" y="20715"/>
                  </a:cubicBezTo>
                  <a:cubicBezTo>
                    <a:pt x="1923" y="20715"/>
                    <a:pt x="1923" y="20715"/>
                    <a:pt x="1923" y="20715"/>
                  </a:cubicBezTo>
                  <a:cubicBezTo>
                    <a:pt x="3181" y="21600"/>
                    <a:pt x="3181" y="21600"/>
                    <a:pt x="3181" y="21600"/>
                  </a:cubicBezTo>
                  <a:cubicBezTo>
                    <a:pt x="3181" y="20715"/>
                    <a:pt x="3181" y="20715"/>
                    <a:pt x="3181" y="20715"/>
                  </a:cubicBezTo>
                  <a:cubicBezTo>
                    <a:pt x="4364" y="20715"/>
                    <a:pt x="4364" y="20715"/>
                    <a:pt x="4364" y="20715"/>
                  </a:cubicBezTo>
                  <a:cubicBezTo>
                    <a:pt x="4364" y="21600"/>
                    <a:pt x="4364" y="21600"/>
                    <a:pt x="4364" y="21600"/>
                  </a:cubicBezTo>
                  <a:cubicBezTo>
                    <a:pt x="5178" y="20715"/>
                    <a:pt x="5178" y="20715"/>
                    <a:pt x="5178" y="20715"/>
                  </a:cubicBezTo>
                  <a:cubicBezTo>
                    <a:pt x="5252" y="20715"/>
                    <a:pt x="5252" y="20715"/>
                    <a:pt x="5252" y="20715"/>
                  </a:cubicBezTo>
                  <a:cubicBezTo>
                    <a:pt x="5252" y="20715"/>
                    <a:pt x="5252" y="20715"/>
                    <a:pt x="5252" y="20715"/>
                  </a:cubicBezTo>
                  <a:cubicBezTo>
                    <a:pt x="6658" y="21600"/>
                    <a:pt x="6658" y="21600"/>
                    <a:pt x="6658" y="21600"/>
                  </a:cubicBezTo>
                  <a:cubicBezTo>
                    <a:pt x="6362" y="20715"/>
                    <a:pt x="6362" y="20715"/>
                    <a:pt x="6362" y="20715"/>
                  </a:cubicBezTo>
                  <a:cubicBezTo>
                    <a:pt x="21600" y="20715"/>
                    <a:pt x="21600" y="20715"/>
                    <a:pt x="21600" y="20715"/>
                  </a:cubicBezTo>
                  <a:lnTo>
                    <a:pt x="21600" y="0"/>
                  </a:lnTo>
                  <a:close/>
                  <a:moveTo>
                    <a:pt x="20121" y="19652"/>
                  </a:moveTo>
                  <a:cubicBezTo>
                    <a:pt x="5992" y="19652"/>
                    <a:pt x="5992" y="19652"/>
                    <a:pt x="5992" y="19652"/>
                  </a:cubicBezTo>
                  <a:cubicBezTo>
                    <a:pt x="5844" y="19180"/>
                    <a:pt x="5844" y="19180"/>
                    <a:pt x="5844" y="19180"/>
                  </a:cubicBezTo>
                  <a:cubicBezTo>
                    <a:pt x="5400" y="19357"/>
                    <a:pt x="4882" y="19416"/>
                    <a:pt x="4364" y="19416"/>
                  </a:cubicBezTo>
                  <a:cubicBezTo>
                    <a:pt x="4364" y="19652"/>
                    <a:pt x="4364" y="19652"/>
                    <a:pt x="4364" y="19652"/>
                  </a:cubicBezTo>
                  <a:cubicBezTo>
                    <a:pt x="3181" y="19652"/>
                    <a:pt x="3181" y="19652"/>
                    <a:pt x="3181" y="19652"/>
                  </a:cubicBezTo>
                  <a:cubicBezTo>
                    <a:pt x="3181" y="19298"/>
                    <a:pt x="3181" y="19298"/>
                    <a:pt x="3181" y="19298"/>
                  </a:cubicBezTo>
                  <a:cubicBezTo>
                    <a:pt x="2811" y="19180"/>
                    <a:pt x="2441" y="19003"/>
                    <a:pt x="2145" y="18826"/>
                  </a:cubicBezTo>
                  <a:cubicBezTo>
                    <a:pt x="1553" y="19652"/>
                    <a:pt x="1553" y="19652"/>
                    <a:pt x="1553" y="19652"/>
                  </a:cubicBezTo>
                  <a:cubicBezTo>
                    <a:pt x="1405" y="19652"/>
                    <a:pt x="1405" y="19652"/>
                    <a:pt x="1405" y="19652"/>
                  </a:cubicBezTo>
                  <a:cubicBezTo>
                    <a:pt x="1405" y="18236"/>
                    <a:pt x="1405" y="18236"/>
                    <a:pt x="1405" y="18236"/>
                  </a:cubicBezTo>
                  <a:cubicBezTo>
                    <a:pt x="962" y="17764"/>
                    <a:pt x="666" y="17174"/>
                    <a:pt x="666" y="16525"/>
                  </a:cubicBezTo>
                  <a:cubicBezTo>
                    <a:pt x="666" y="15816"/>
                    <a:pt x="962" y="15226"/>
                    <a:pt x="1405" y="14754"/>
                  </a:cubicBezTo>
                  <a:cubicBezTo>
                    <a:pt x="1405" y="1003"/>
                    <a:pt x="1405" y="1003"/>
                    <a:pt x="1405" y="1003"/>
                  </a:cubicBezTo>
                  <a:cubicBezTo>
                    <a:pt x="20121" y="1003"/>
                    <a:pt x="20121" y="1003"/>
                    <a:pt x="20121" y="1003"/>
                  </a:cubicBezTo>
                  <a:lnTo>
                    <a:pt x="20121" y="19652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2862" tIns="42862" rIns="42862" bIns="42862" numCol="1" anchor="t">
              <a:noAutofit/>
            </a:bodyPr>
            <a:lstStyle/>
            <a:p>
              <a:pPr>
                <a:defRPr sz="1900"/>
              </a:pPr>
              <a:endParaRPr sz="1781"/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2FA33E0E-A363-4D99-B532-8B0E74AFA0A4}"/>
              </a:ext>
            </a:extLst>
          </p:cNvPr>
          <p:cNvSpPr txBox="1"/>
          <p:nvPr/>
        </p:nvSpPr>
        <p:spPr>
          <a:xfrm>
            <a:off x="5157762" y="4675525"/>
            <a:ext cx="349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Small Payment, account certification</a:t>
            </a:r>
            <a:endParaRPr lang="zh-CN" altLang="en-US" sz="1600" dirty="0"/>
          </a:p>
        </p:txBody>
      </p:sp>
      <p:sp>
        <p:nvSpPr>
          <p:cNvPr id="58" name="矩形 48">
            <a:extLst>
              <a:ext uri="{FF2B5EF4-FFF2-40B4-BE49-F238E27FC236}">
                <a16:creationId xmlns:a16="http://schemas.microsoft.com/office/drawing/2014/main" id="{227B572C-51D6-45EA-A87E-B440FC04C368}"/>
              </a:ext>
            </a:extLst>
          </p:cNvPr>
          <p:cNvSpPr txBox="1"/>
          <p:nvPr/>
        </p:nvSpPr>
        <p:spPr>
          <a:xfrm>
            <a:off x="2253278" y="3480750"/>
            <a:ext cx="1149352" cy="331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2862" tIns="42862" rIns="42862" bIns="42862" numCol="1" anchor="t">
            <a:spAutoFit/>
          </a:bodyPr>
          <a:lstStyle>
            <a:lvl1pPr algn="ctr">
              <a:defRPr sz="1700" b="1"/>
            </a:lvl1pPr>
          </a:lstStyle>
          <a:p>
            <a:r>
              <a:rPr lang="en-US" sz="1594" dirty="0"/>
              <a:t>V</a:t>
            </a:r>
            <a:r>
              <a:rPr lang="en-US" altLang="zh-CN" sz="1594" dirty="0"/>
              <a:t>erification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E632516-848C-4EF2-87C3-CE88A130F0D1}"/>
              </a:ext>
            </a:extLst>
          </p:cNvPr>
          <p:cNvCxnSpPr>
            <a:cxnSpLocks/>
          </p:cNvCxnSpPr>
          <p:nvPr/>
        </p:nvCxnSpPr>
        <p:spPr>
          <a:xfrm flipV="1">
            <a:off x="3455092" y="1927428"/>
            <a:ext cx="877753" cy="8632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52A6FD4-64E7-4420-B57D-730BD1C09322}"/>
              </a:ext>
            </a:extLst>
          </p:cNvPr>
          <p:cNvCxnSpPr>
            <a:cxnSpLocks/>
          </p:cNvCxnSpPr>
          <p:nvPr/>
        </p:nvCxnSpPr>
        <p:spPr>
          <a:xfrm>
            <a:off x="3525885" y="3328816"/>
            <a:ext cx="988972" cy="1338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CE9C2945-244A-473D-B48A-371F19B42EF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75" y="2790700"/>
            <a:ext cx="538116" cy="538116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2FCDB52E-2E24-46E0-8655-21BEEA62CEB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1622" y="3617363"/>
            <a:ext cx="505549" cy="505549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FF8ED725-88CA-4CA2-92DE-AFF3A01A1BB6}"/>
              </a:ext>
            </a:extLst>
          </p:cNvPr>
          <p:cNvSpPr txBox="1"/>
          <p:nvPr/>
        </p:nvSpPr>
        <p:spPr>
          <a:xfrm>
            <a:off x="5127171" y="3627190"/>
            <a:ext cx="3587395" cy="58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Mobile phone Number real-name authentication </a:t>
            </a:r>
            <a:endParaRPr lang="zh-CN" altLang="en-US" sz="1600" dirty="0"/>
          </a:p>
        </p:txBody>
      </p:sp>
      <p:sp>
        <p:nvSpPr>
          <p:cNvPr id="70" name="Footer Placeholder 7">
            <a:extLst>
              <a:ext uri="{FF2B5EF4-FFF2-40B4-BE49-F238E27FC236}">
                <a16:creationId xmlns:a16="http://schemas.microsoft.com/office/drawing/2014/main" id="{177BDA2D-2DCB-41FB-AB18-D659AEF2AC9B}"/>
              </a:ext>
            </a:extLst>
          </p:cNvPr>
          <p:cNvSpPr txBox="1">
            <a:spLocks/>
          </p:cNvSpPr>
          <p:nvPr/>
        </p:nvSpPr>
        <p:spPr>
          <a:xfrm>
            <a:off x="11140820" y="6467967"/>
            <a:ext cx="902663" cy="186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INTERNAL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49DCE81-A898-4CD9-A626-8DDF4CD4F29E}"/>
              </a:ext>
            </a:extLst>
          </p:cNvPr>
          <p:cNvCxnSpPr>
            <a:cxnSpLocks/>
          </p:cNvCxnSpPr>
          <p:nvPr/>
        </p:nvCxnSpPr>
        <p:spPr>
          <a:xfrm>
            <a:off x="8714566" y="1660173"/>
            <a:ext cx="1479668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ED0A77D-54EF-4F19-A7DF-DD6473913CC5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8655705" y="4844802"/>
            <a:ext cx="1521997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A7A82D2-83C5-4E82-846D-FCA68ED21C20}"/>
              </a:ext>
            </a:extLst>
          </p:cNvPr>
          <p:cNvCxnSpPr>
            <a:cxnSpLocks/>
          </p:cNvCxnSpPr>
          <p:nvPr/>
        </p:nvCxnSpPr>
        <p:spPr>
          <a:xfrm>
            <a:off x="8714566" y="3884491"/>
            <a:ext cx="1502086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0A1D8C9-C733-47FC-AB5D-F938CED7951C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565034" y="3196796"/>
            <a:ext cx="1056588" cy="6733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ED9F039-2022-4524-999E-E08247FA21BA}"/>
              </a:ext>
            </a:extLst>
          </p:cNvPr>
          <p:cNvCxnSpPr>
            <a:cxnSpLocks/>
          </p:cNvCxnSpPr>
          <p:nvPr/>
        </p:nvCxnSpPr>
        <p:spPr>
          <a:xfrm>
            <a:off x="3545398" y="2942960"/>
            <a:ext cx="9951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流程图: 接点 222">
            <a:extLst>
              <a:ext uri="{FF2B5EF4-FFF2-40B4-BE49-F238E27FC236}">
                <a16:creationId xmlns:a16="http://schemas.microsoft.com/office/drawing/2014/main" id="{CF3A7378-9A48-40EF-9C4B-E569836B9875}"/>
              </a:ext>
            </a:extLst>
          </p:cNvPr>
          <p:cNvSpPr/>
          <p:nvPr/>
        </p:nvSpPr>
        <p:spPr>
          <a:xfrm>
            <a:off x="2467771" y="2644515"/>
            <a:ext cx="843621" cy="850905"/>
          </a:xfrm>
          <a:prstGeom prst="flowChartConnector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C5D3165-AF71-46F1-B5CA-F19B7D6CC361}"/>
              </a:ext>
            </a:extLst>
          </p:cNvPr>
          <p:cNvCxnSpPr>
            <a:cxnSpLocks/>
          </p:cNvCxnSpPr>
          <p:nvPr/>
        </p:nvCxnSpPr>
        <p:spPr>
          <a:xfrm>
            <a:off x="3419651" y="3447902"/>
            <a:ext cx="1111499" cy="21502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8CAA847-B9B8-4E75-BE93-ED5B7A163B6E}"/>
              </a:ext>
            </a:extLst>
          </p:cNvPr>
          <p:cNvSpPr txBox="1"/>
          <p:nvPr/>
        </p:nvSpPr>
        <p:spPr>
          <a:xfrm>
            <a:off x="5180180" y="5441914"/>
            <a:ext cx="349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Face recognition (</a:t>
            </a:r>
            <a:r>
              <a:rPr lang="en-US" altLang="zh-CN" sz="1200" b="0" i="1" dirty="0">
                <a:solidFill>
                  <a:srgbClr val="000000"/>
                </a:solidFill>
                <a:effectLst/>
                <a:latin typeface="+mn-ea"/>
              </a:rPr>
              <a:t>Reserved</a:t>
            </a:r>
            <a:r>
              <a:rPr lang="en-US" altLang="zh-CN" sz="1600" i="1" dirty="0"/>
              <a:t>)</a:t>
            </a:r>
            <a:endParaRPr lang="zh-CN" altLang="en-US" sz="1600" i="1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F721BE6-8CAC-447E-9CD2-4A81BFCCE0FC}"/>
              </a:ext>
            </a:extLst>
          </p:cNvPr>
          <p:cNvSpPr txBox="1"/>
          <p:nvPr/>
        </p:nvSpPr>
        <p:spPr>
          <a:xfrm>
            <a:off x="9781824" y="866877"/>
            <a:ext cx="21209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i="0" dirty="0">
                <a:solidFill>
                  <a:srgbClr val="000000"/>
                </a:solidFill>
                <a:effectLst/>
                <a:latin typeface="+mn-ea"/>
              </a:rPr>
              <a:t>Third-party certification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4" name="iconfont-11712-5589015">
            <a:extLst>
              <a:ext uri="{FF2B5EF4-FFF2-40B4-BE49-F238E27FC236}">
                <a16:creationId xmlns:a16="http://schemas.microsoft.com/office/drawing/2014/main" id="{D6A406EF-7F4A-43F6-A74E-1465FC3658F7}"/>
              </a:ext>
            </a:extLst>
          </p:cNvPr>
          <p:cNvSpPr/>
          <p:nvPr/>
        </p:nvSpPr>
        <p:spPr>
          <a:xfrm>
            <a:off x="4686021" y="2705613"/>
            <a:ext cx="380287" cy="334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80" y="13927"/>
                </a:moveTo>
                <a:lnTo>
                  <a:pt x="1858" y="16991"/>
                </a:lnTo>
                <a:lnTo>
                  <a:pt x="1858" y="19441"/>
                </a:lnTo>
                <a:lnTo>
                  <a:pt x="16728" y="19441"/>
                </a:lnTo>
                <a:lnTo>
                  <a:pt x="16728" y="17280"/>
                </a:lnTo>
                <a:lnTo>
                  <a:pt x="18588" y="17280"/>
                </a:lnTo>
                <a:lnTo>
                  <a:pt x="18588" y="19441"/>
                </a:lnTo>
                <a:lnTo>
                  <a:pt x="18595" y="19441"/>
                </a:lnTo>
                <a:lnTo>
                  <a:pt x="18595" y="21600"/>
                </a:lnTo>
                <a:lnTo>
                  <a:pt x="0" y="21600"/>
                </a:lnTo>
                <a:lnTo>
                  <a:pt x="0" y="15409"/>
                </a:lnTo>
                <a:lnTo>
                  <a:pt x="6614" y="12975"/>
                </a:lnTo>
                <a:cubicBezTo>
                  <a:pt x="4910" y="11561"/>
                  <a:pt x="3718" y="8955"/>
                  <a:pt x="3718" y="6426"/>
                </a:cubicBezTo>
                <a:cubicBezTo>
                  <a:pt x="3718" y="2874"/>
                  <a:pt x="6216" y="0"/>
                  <a:pt x="9293" y="0"/>
                </a:cubicBezTo>
                <a:cubicBezTo>
                  <a:pt x="12372" y="0"/>
                  <a:pt x="14870" y="2874"/>
                  <a:pt x="14870" y="6426"/>
                </a:cubicBezTo>
                <a:cubicBezTo>
                  <a:pt x="14870" y="9413"/>
                  <a:pt x="13204" y="12507"/>
                  <a:pt x="11003" y="13615"/>
                </a:cubicBezTo>
                <a:lnTo>
                  <a:pt x="11005" y="13623"/>
                </a:lnTo>
                <a:lnTo>
                  <a:pt x="10936" y="13647"/>
                </a:lnTo>
                <a:cubicBezTo>
                  <a:pt x="10692" y="13767"/>
                  <a:pt x="10438" y="13860"/>
                  <a:pt x="10180" y="13927"/>
                </a:cubicBezTo>
                <a:close/>
                <a:moveTo>
                  <a:pt x="9293" y="11879"/>
                </a:moveTo>
                <a:cubicBezTo>
                  <a:pt x="11137" y="11879"/>
                  <a:pt x="13011" y="9060"/>
                  <a:pt x="13011" y="6426"/>
                </a:cubicBezTo>
                <a:cubicBezTo>
                  <a:pt x="13011" y="4073"/>
                  <a:pt x="11348" y="2159"/>
                  <a:pt x="9293" y="2159"/>
                </a:cubicBezTo>
                <a:cubicBezTo>
                  <a:pt x="7238" y="2159"/>
                  <a:pt x="5575" y="4073"/>
                  <a:pt x="5575" y="6426"/>
                </a:cubicBezTo>
                <a:cubicBezTo>
                  <a:pt x="5575" y="9060"/>
                  <a:pt x="7451" y="11879"/>
                  <a:pt x="9293" y="11879"/>
                </a:cubicBezTo>
                <a:close/>
                <a:moveTo>
                  <a:pt x="20286" y="9032"/>
                </a:moveTo>
                <a:lnTo>
                  <a:pt x="21600" y="10547"/>
                </a:lnTo>
                <a:lnTo>
                  <a:pt x="17619" y="15128"/>
                </a:lnTo>
                <a:lnTo>
                  <a:pt x="14990" y="12102"/>
                </a:lnTo>
                <a:lnTo>
                  <a:pt x="16318" y="10575"/>
                </a:lnTo>
                <a:lnTo>
                  <a:pt x="17633" y="12088"/>
                </a:lnTo>
                <a:lnTo>
                  <a:pt x="20286" y="9032"/>
                </a:lnTo>
                <a:close/>
              </a:path>
            </a:pathLst>
          </a:custGeom>
          <a:solidFill>
            <a:srgbClr val="334152"/>
          </a:solidFill>
          <a:ln w="12700" cap="flat">
            <a:noFill/>
            <a:miter lim="400000"/>
          </a:ln>
          <a:effectLst/>
        </p:spPr>
        <p:txBody>
          <a:bodyPr wrap="square" lIns="42862" tIns="42862" rIns="42862" bIns="42862" numCol="1" anchor="t">
            <a:noAutofit/>
          </a:bodyPr>
          <a:lstStyle/>
          <a:p>
            <a:pPr>
              <a:defRPr sz="1900"/>
            </a:pPr>
            <a:endParaRPr sz="1781"/>
          </a:p>
        </p:txBody>
      </p:sp>
      <p:sp>
        <p:nvSpPr>
          <p:cNvPr id="65" name="Freeform 45">
            <a:extLst>
              <a:ext uri="{FF2B5EF4-FFF2-40B4-BE49-F238E27FC236}">
                <a16:creationId xmlns:a16="http://schemas.microsoft.com/office/drawing/2014/main" id="{0946F83F-13FC-439E-9A4A-67E32FE214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709729" y="5438695"/>
            <a:ext cx="363312" cy="363407"/>
          </a:xfrm>
          <a:custGeom>
            <a:avLst/>
            <a:gdLst>
              <a:gd name="T0" fmla="*/ 400968 w 256"/>
              <a:gd name="T1" fmla="*/ 420688 h 256"/>
              <a:gd name="T2" fmla="*/ 19720 w 256"/>
              <a:gd name="T3" fmla="*/ 420688 h 256"/>
              <a:gd name="T4" fmla="*/ 0 w 256"/>
              <a:gd name="T5" fmla="*/ 400968 h 256"/>
              <a:gd name="T6" fmla="*/ 0 w 256"/>
              <a:gd name="T7" fmla="*/ 19720 h 256"/>
              <a:gd name="T8" fmla="*/ 19720 w 256"/>
              <a:gd name="T9" fmla="*/ 0 h 256"/>
              <a:gd name="T10" fmla="*/ 400968 w 256"/>
              <a:gd name="T11" fmla="*/ 0 h 256"/>
              <a:gd name="T12" fmla="*/ 420688 w 256"/>
              <a:gd name="T13" fmla="*/ 19720 h 256"/>
              <a:gd name="T14" fmla="*/ 420688 w 256"/>
              <a:gd name="T15" fmla="*/ 400968 h 256"/>
              <a:gd name="T16" fmla="*/ 400968 w 256"/>
              <a:gd name="T17" fmla="*/ 420688 h 256"/>
              <a:gd name="T18" fmla="*/ 39440 w 256"/>
              <a:gd name="T19" fmla="*/ 39440 h 256"/>
              <a:gd name="T20" fmla="*/ 39440 w 256"/>
              <a:gd name="T21" fmla="*/ 373032 h 256"/>
              <a:gd name="T22" fmla="*/ 77236 w 256"/>
              <a:gd name="T23" fmla="*/ 327019 h 256"/>
              <a:gd name="T24" fmla="*/ 128178 w 256"/>
              <a:gd name="T25" fmla="*/ 308943 h 256"/>
              <a:gd name="T26" fmla="*/ 170905 w 256"/>
              <a:gd name="T27" fmla="*/ 289223 h 256"/>
              <a:gd name="T28" fmla="*/ 170905 w 256"/>
              <a:gd name="T29" fmla="*/ 256357 h 256"/>
              <a:gd name="T30" fmla="*/ 154471 w 256"/>
              <a:gd name="T31" fmla="*/ 215274 h 256"/>
              <a:gd name="T32" fmla="*/ 142968 w 256"/>
              <a:gd name="T33" fmla="*/ 198841 h 256"/>
              <a:gd name="T34" fmla="*/ 149541 w 256"/>
              <a:gd name="T35" fmla="*/ 169261 h 256"/>
              <a:gd name="T36" fmla="*/ 146255 w 256"/>
              <a:gd name="T37" fmla="*/ 133108 h 256"/>
              <a:gd name="T38" fmla="*/ 210344 w 256"/>
              <a:gd name="T39" fmla="*/ 78879 h 256"/>
              <a:gd name="T40" fmla="*/ 274433 w 256"/>
              <a:gd name="T41" fmla="*/ 133108 h 256"/>
              <a:gd name="T42" fmla="*/ 272790 w 256"/>
              <a:gd name="T43" fmla="*/ 169261 h 256"/>
              <a:gd name="T44" fmla="*/ 277720 w 256"/>
              <a:gd name="T45" fmla="*/ 198841 h 256"/>
              <a:gd name="T46" fmla="*/ 266217 w 256"/>
              <a:gd name="T47" fmla="*/ 215274 h 256"/>
              <a:gd name="T48" fmla="*/ 249784 w 256"/>
              <a:gd name="T49" fmla="*/ 256357 h 256"/>
              <a:gd name="T50" fmla="*/ 249784 w 256"/>
              <a:gd name="T51" fmla="*/ 289223 h 256"/>
              <a:gd name="T52" fmla="*/ 292510 w 256"/>
              <a:gd name="T53" fmla="*/ 308943 h 256"/>
              <a:gd name="T54" fmla="*/ 343452 w 256"/>
              <a:gd name="T55" fmla="*/ 327019 h 256"/>
              <a:gd name="T56" fmla="*/ 381249 w 256"/>
              <a:gd name="T57" fmla="*/ 373032 h 256"/>
              <a:gd name="T58" fmla="*/ 381249 w 256"/>
              <a:gd name="T59" fmla="*/ 39440 h 256"/>
              <a:gd name="T60" fmla="*/ 39440 w 256"/>
              <a:gd name="T61" fmla="*/ 39440 h 25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" y="24"/>
                </a:moveTo>
                <a:cubicBezTo>
                  <a:pt x="24" y="227"/>
                  <a:pt x="24" y="227"/>
                  <a:pt x="24" y="227"/>
                </a:cubicBezTo>
                <a:cubicBezTo>
                  <a:pt x="28" y="217"/>
                  <a:pt x="34" y="205"/>
                  <a:pt x="47" y="199"/>
                </a:cubicBezTo>
                <a:cubicBezTo>
                  <a:pt x="64" y="190"/>
                  <a:pt x="57" y="197"/>
                  <a:pt x="78" y="188"/>
                </a:cubicBezTo>
                <a:cubicBezTo>
                  <a:pt x="99" y="180"/>
                  <a:pt x="104" y="176"/>
                  <a:pt x="104" y="176"/>
                </a:cubicBezTo>
                <a:cubicBezTo>
                  <a:pt x="104" y="156"/>
                  <a:pt x="104" y="156"/>
                  <a:pt x="104" y="156"/>
                </a:cubicBezTo>
                <a:cubicBezTo>
                  <a:pt x="104" y="156"/>
                  <a:pt x="97" y="150"/>
                  <a:pt x="94" y="131"/>
                </a:cubicBezTo>
                <a:cubicBezTo>
                  <a:pt x="89" y="132"/>
                  <a:pt x="88" y="125"/>
                  <a:pt x="87" y="121"/>
                </a:cubicBezTo>
                <a:cubicBezTo>
                  <a:pt x="87" y="116"/>
                  <a:pt x="85" y="102"/>
                  <a:pt x="91" y="103"/>
                </a:cubicBezTo>
                <a:cubicBezTo>
                  <a:pt x="89" y="94"/>
                  <a:pt x="88" y="86"/>
                  <a:pt x="89" y="81"/>
                </a:cubicBezTo>
                <a:cubicBezTo>
                  <a:pt x="90" y="66"/>
                  <a:pt x="105" y="49"/>
                  <a:pt x="128" y="48"/>
                </a:cubicBezTo>
                <a:cubicBezTo>
                  <a:pt x="155" y="49"/>
                  <a:pt x="166" y="66"/>
                  <a:pt x="167" y="81"/>
                </a:cubicBezTo>
                <a:cubicBezTo>
                  <a:pt x="168" y="86"/>
                  <a:pt x="167" y="94"/>
                  <a:pt x="166" y="103"/>
                </a:cubicBezTo>
                <a:cubicBezTo>
                  <a:pt x="172" y="102"/>
                  <a:pt x="169" y="116"/>
                  <a:pt x="169" y="121"/>
                </a:cubicBezTo>
                <a:cubicBezTo>
                  <a:pt x="168" y="125"/>
                  <a:pt x="167" y="132"/>
                  <a:pt x="162" y="131"/>
                </a:cubicBezTo>
                <a:cubicBezTo>
                  <a:pt x="159" y="150"/>
                  <a:pt x="152" y="156"/>
                  <a:pt x="152" y="15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2" y="176"/>
                  <a:pt x="157" y="179"/>
                  <a:pt x="178" y="188"/>
                </a:cubicBezTo>
                <a:cubicBezTo>
                  <a:pt x="199" y="197"/>
                  <a:pt x="192" y="190"/>
                  <a:pt x="209" y="199"/>
                </a:cubicBezTo>
                <a:cubicBezTo>
                  <a:pt x="222" y="205"/>
                  <a:pt x="228" y="217"/>
                  <a:pt x="232" y="227"/>
                </a:cubicBezTo>
                <a:cubicBezTo>
                  <a:pt x="232" y="24"/>
                  <a:pt x="232" y="24"/>
                  <a:pt x="232" y="24"/>
                </a:cubicBezTo>
                <a:lnTo>
                  <a:pt x="24" y="2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243755" tIns="121877" rIns="243755" bIns="121877"/>
          <a:lstStyle/>
          <a:p>
            <a:pPr marL="0" marR="0" lvl="0" indent="0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2491C03-BCB0-4602-8F28-25B2E521FAE3}"/>
              </a:ext>
            </a:extLst>
          </p:cNvPr>
          <p:cNvCxnSpPr>
            <a:cxnSpLocks/>
          </p:cNvCxnSpPr>
          <p:nvPr/>
        </p:nvCxnSpPr>
        <p:spPr>
          <a:xfrm>
            <a:off x="8655705" y="5681474"/>
            <a:ext cx="1453166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0D207B2A-F4A9-4664-B3A6-F022B7CBD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3023" y="1383355"/>
            <a:ext cx="521818" cy="540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851A6F3-ECF2-4863-8257-4633E9308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9463" y="2629503"/>
            <a:ext cx="505851" cy="540000"/>
          </a:xfrm>
          <a:prstGeom prst="rect">
            <a:avLst/>
          </a:prstGeom>
        </p:spPr>
      </p:pic>
      <p:grpSp>
        <p:nvGrpSpPr>
          <p:cNvPr id="77" name="组合 76">
            <a:extLst>
              <a:ext uri="{FF2B5EF4-FFF2-40B4-BE49-F238E27FC236}">
                <a16:creationId xmlns:a16="http://schemas.microsoft.com/office/drawing/2014/main" id="{3B94AE59-F72C-4C63-A0BA-7293E753D4BC}"/>
              </a:ext>
            </a:extLst>
          </p:cNvPr>
          <p:cNvGrpSpPr/>
          <p:nvPr/>
        </p:nvGrpSpPr>
        <p:grpSpPr>
          <a:xfrm>
            <a:off x="10670778" y="3681896"/>
            <a:ext cx="454536" cy="311213"/>
            <a:chOff x="4065588" y="1779588"/>
            <a:chExt cx="176213" cy="120650"/>
          </a:xfrm>
          <a:solidFill>
            <a:schemeClr val="tx1"/>
          </a:solidFill>
        </p:grpSpPr>
        <p:sp>
          <p:nvSpPr>
            <p:cNvPr id="78" name="Freeform 352">
              <a:extLst>
                <a:ext uri="{FF2B5EF4-FFF2-40B4-BE49-F238E27FC236}">
                  <a16:creationId xmlns:a16="http://schemas.microsoft.com/office/drawing/2014/main" id="{119337DA-7530-49D6-8F26-AD3D70424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063" y="1787526"/>
              <a:ext cx="58738" cy="104775"/>
            </a:xfrm>
            <a:custGeom>
              <a:avLst/>
              <a:gdLst>
                <a:gd name="T0" fmla="*/ 94 w 95"/>
                <a:gd name="T1" fmla="*/ 171 h 171"/>
                <a:gd name="T2" fmla="*/ 95 w 95"/>
                <a:gd name="T3" fmla="*/ 166 h 171"/>
                <a:gd name="T4" fmla="*/ 95 w 95"/>
                <a:gd name="T5" fmla="*/ 6 h 171"/>
                <a:gd name="T6" fmla="*/ 94 w 95"/>
                <a:gd name="T7" fmla="*/ 0 h 171"/>
                <a:gd name="T8" fmla="*/ 0 w 95"/>
                <a:gd name="T9" fmla="*/ 81 h 171"/>
                <a:gd name="T10" fmla="*/ 94 w 95"/>
                <a:gd name="T11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171">
                  <a:moveTo>
                    <a:pt x="94" y="171"/>
                  </a:moveTo>
                  <a:cubicBezTo>
                    <a:pt x="95" y="170"/>
                    <a:pt x="95" y="168"/>
                    <a:pt x="95" y="166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4"/>
                    <a:pt x="95" y="2"/>
                    <a:pt x="94" y="0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94" y="1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53">
              <a:extLst>
                <a:ext uri="{FF2B5EF4-FFF2-40B4-BE49-F238E27FC236}">
                  <a16:creationId xmlns:a16="http://schemas.microsoft.com/office/drawing/2014/main" id="{98355284-6E81-46C1-88AB-2D100FAE2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526" y="1779588"/>
              <a:ext cx="161925" cy="69850"/>
            </a:xfrm>
            <a:custGeom>
              <a:avLst/>
              <a:gdLst>
                <a:gd name="T0" fmla="*/ 132 w 264"/>
                <a:gd name="T1" fmla="*/ 112 h 112"/>
                <a:gd name="T2" fmla="*/ 156 w 264"/>
                <a:gd name="T3" fmla="*/ 92 h 112"/>
                <a:gd name="T4" fmla="*/ 169 w 264"/>
                <a:gd name="T5" fmla="*/ 82 h 112"/>
                <a:gd name="T6" fmla="*/ 264 w 264"/>
                <a:gd name="T7" fmla="*/ 1 h 112"/>
                <a:gd name="T8" fmla="*/ 259 w 264"/>
                <a:gd name="T9" fmla="*/ 0 h 112"/>
                <a:gd name="T10" fmla="*/ 5 w 264"/>
                <a:gd name="T11" fmla="*/ 0 h 112"/>
                <a:gd name="T12" fmla="*/ 0 w 264"/>
                <a:gd name="T13" fmla="*/ 1 h 112"/>
                <a:gd name="T14" fmla="*/ 94 w 264"/>
                <a:gd name="T15" fmla="*/ 82 h 112"/>
                <a:gd name="T16" fmla="*/ 107 w 264"/>
                <a:gd name="T17" fmla="*/ 92 h 112"/>
                <a:gd name="T18" fmla="*/ 132 w 2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4" h="112">
                  <a:moveTo>
                    <a:pt x="132" y="112"/>
                  </a:moveTo>
                  <a:cubicBezTo>
                    <a:pt x="156" y="92"/>
                    <a:pt x="156" y="92"/>
                    <a:pt x="156" y="92"/>
                  </a:cubicBezTo>
                  <a:cubicBezTo>
                    <a:pt x="169" y="82"/>
                    <a:pt x="169" y="82"/>
                    <a:pt x="169" y="82"/>
                  </a:cubicBezTo>
                  <a:cubicBezTo>
                    <a:pt x="264" y="1"/>
                    <a:pt x="264" y="1"/>
                    <a:pt x="264" y="1"/>
                  </a:cubicBezTo>
                  <a:cubicBezTo>
                    <a:pt x="262" y="1"/>
                    <a:pt x="260" y="0"/>
                    <a:pt x="25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1"/>
                    <a:pt x="0" y="1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107" y="92"/>
                    <a:pt x="107" y="92"/>
                    <a:pt x="107" y="92"/>
                  </a:cubicBezTo>
                  <a:lnTo>
                    <a:pt x="13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54">
              <a:extLst>
                <a:ext uri="{FF2B5EF4-FFF2-40B4-BE49-F238E27FC236}">
                  <a16:creationId xmlns:a16="http://schemas.microsoft.com/office/drawing/2014/main" id="{BE7521FA-13F4-48BE-B86F-B424A58EE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526" y="1843088"/>
              <a:ext cx="160338" cy="57150"/>
            </a:xfrm>
            <a:custGeom>
              <a:avLst/>
              <a:gdLst>
                <a:gd name="T0" fmla="*/ 259 w 263"/>
                <a:gd name="T1" fmla="*/ 92 h 92"/>
                <a:gd name="T2" fmla="*/ 263 w 263"/>
                <a:gd name="T3" fmla="*/ 91 h 92"/>
                <a:gd name="T4" fmla="*/ 168 w 263"/>
                <a:gd name="T5" fmla="*/ 0 h 92"/>
                <a:gd name="T6" fmla="*/ 132 w 263"/>
                <a:gd name="T7" fmla="*/ 30 h 92"/>
                <a:gd name="T8" fmla="*/ 95 w 263"/>
                <a:gd name="T9" fmla="*/ 0 h 92"/>
                <a:gd name="T10" fmla="*/ 0 w 263"/>
                <a:gd name="T11" fmla="*/ 91 h 92"/>
                <a:gd name="T12" fmla="*/ 5 w 263"/>
                <a:gd name="T13" fmla="*/ 92 h 92"/>
                <a:gd name="T14" fmla="*/ 259 w 263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92">
                  <a:moveTo>
                    <a:pt x="259" y="92"/>
                  </a:moveTo>
                  <a:cubicBezTo>
                    <a:pt x="260" y="92"/>
                    <a:pt x="262" y="92"/>
                    <a:pt x="263" y="91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" y="92"/>
                    <a:pt x="3" y="92"/>
                    <a:pt x="5" y="92"/>
                  </a:cubicBezTo>
                  <a:lnTo>
                    <a:pt x="259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55">
              <a:extLst>
                <a:ext uri="{FF2B5EF4-FFF2-40B4-BE49-F238E27FC236}">
                  <a16:creationId xmlns:a16="http://schemas.microsoft.com/office/drawing/2014/main" id="{2F5F46F4-52A6-445C-8149-B455BFD0B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588" y="1787526"/>
              <a:ext cx="57150" cy="104775"/>
            </a:xfrm>
            <a:custGeom>
              <a:avLst/>
              <a:gdLst>
                <a:gd name="T0" fmla="*/ 1 w 95"/>
                <a:gd name="T1" fmla="*/ 0 h 171"/>
                <a:gd name="T2" fmla="*/ 0 w 95"/>
                <a:gd name="T3" fmla="*/ 6 h 171"/>
                <a:gd name="T4" fmla="*/ 0 w 95"/>
                <a:gd name="T5" fmla="*/ 166 h 171"/>
                <a:gd name="T6" fmla="*/ 1 w 95"/>
                <a:gd name="T7" fmla="*/ 171 h 171"/>
                <a:gd name="T8" fmla="*/ 95 w 95"/>
                <a:gd name="T9" fmla="*/ 81 h 171"/>
                <a:gd name="T10" fmla="*/ 1 w 95"/>
                <a:gd name="T1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171">
                  <a:moveTo>
                    <a:pt x="1" y="0"/>
                  </a:moveTo>
                  <a:cubicBezTo>
                    <a:pt x="1" y="2"/>
                    <a:pt x="0" y="4"/>
                    <a:pt x="0" y="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8"/>
                    <a:pt x="1" y="170"/>
                    <a:pt x="1" y="171"/>
                  </a:cubicBezTo>
                  <a:cubicBezTo>
                    <a:pt x="95" y="81"/>
                    <a:pt x="95" y="81"/>
                    <a:pt x="95" y="8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2" name="Freeform 1560">
            <a:extLst>
              <a:ext uri="{FF2B5EF4-FFF2-40B4-BE49-F238E27FC236}">
                <a16:creationId xmlns:a16="http://schemas.microsoft.com/office/drawing/2014/main" id="{14C0E5D3-9C61-4FC4-BC91-26FF874FDAA3}"/>
              </a:ext>
            </a:extLst>
          </p:cNvPr>
          <p:cNvSpPr>
            <a:spLocks noEditPoints="1"/>
          </p:cNvSpPr>
          <p:nvPr/>
        </p:nvSpPr>
        <p:spPr bwMode="auto">
          <a:xfrm>
            <a:off x="10674464" y="4610508"/>
            <a:ext cx="450850" cy="401638"/>
          </a:xfrm>
          <a:custGeom>
            <a:avLst/>
            <a:gdLst>
              <a:gd name="T0" fmla="*/ 85 w 176"/>
              <a:gd name="T1" fmla="*/ 125 h 157"/>
              <a:gd name="T2" fmla="*/ 91 w 176"/>
              <a:gd name="T3" fmla="*/ 125 h 157"/>
              <a:gd name="T4" fmla="*/ 89 w 176"/>
              <a:gd name="T5" fmla="*/ 108 h 157"/>
              <a:gd name="T6" fmla="*/ 73 w 176"/>
              <a:gd name="T7" fmla="*/ 85 h 157"/>
              <a:gd name="T8" fmla="*/ 76 w 176"/>
              <a:gd name="T9" fmla="*/ 90 h 157"/>
              <a:gd name="T10" fmla="*/ 73 w 176"/>
              <a:gd name="T11" fmla="*/ 85 h 157"/>
              <a:gd name="T12" fmla="*/ 85 w 176"/>
              <a:gd name="T13" fmla="*/ 76 h 157"/>
              <a:gd name="T14" fmla="*/ 89 w 176"/>
              <a:gd name="T15" fmla="*/ 95 h 157"/>
              <a:gd name="T16" fmla="*/ 91 w 176"/>
              <a:gd name="T17" fmla="*/ 77 h 157"/>
              <a:gd name="T18" fmla="*/ 129 w 176"/>
              <a:gd name="T19" fmla="*/ 55 h 157"/>
              <a:gd name="T20" fmla="*/ 104 w 176"/>
              <a:gd name="T21" fmla="*/ 32 h 157"/>
              <a:gd name="T22" fmla="*/ 103 w 176"/>
              <a:gd name="T23" fmla="*/ 28 h 157"/>
              <a:gd name="T24" fmla="*/ 112 w 176"/>
              <a:gd name="T25" fmla="*/ 6 h 157"/>
              <a:gd name="T26" fmla="*/ 60 w 176"/>
              <a:gd name="T27" fmla="*/ 6 h 157"/>
              <a:gd name="T28" fmla="*/ 70 w 176"/>
              <a:gd name="T29" fmla="*/ 30 h 157"/>
              <a:gd name="T30" fmla="*/ 73 w 176"/>
              <a:gd name="T31" fmla="*/ 33 h 157"/>
              <a:gd name="T32" fmla="*/ 57 w 176"/>
              <a:gd name="T33" fmla="*/ 156 h 157"/>
              <a:gd name="T34" fmla="*/ 118 w 176"/>
              <a:gd name="T35" fmla="*/ 156 h 157"/>
              <a:gd name="T36" fmla="*/ 114 w 176"/>
              <a:gd name="T37" fmla="*/ 114 h 157"/>
              <a:gd name="T38" fmla="*/ 101 w 176"/>
              <a:gd name="T39" fmla="*/ 129 h 157"/>
              <a:gd name="T40" fmla="*/ 98 w 176"/>
              <a:gd name="T41" fmla="*/ 136 h 157"/>
              <a:gd name="T42" fmla="*/ 91 w 176"/>
              <a:gd name="T43" fmla="*/ 136 h 157"/>
              <a:gd name="T44" fmla="*/ 89 w 176"/>
              <a:gd name="T45" fmla="*/ 132 h 157"/>
              <a:gd name="T46" fmla="*/ 86 w 176"/>
              <a:gd name="T47" fmla="*/ 136 h 157"/>
              <a:gd name="T48" fmla="*/ 78 w 176"/>
              <a:gd name="T49" fmla="*/ 136 h 157"/>
              <a:gd name="T50" fmla="*/ 71 w 176"/>
              <a:gd name="T51" fmla="*/ 127 h 157"/>
              <a:gd name="T52" fmla="*/ 67 w 176"/>
              <a:gd name="T53" fmla="*/ 108 h 157"/>
              <a:gd name="T54" fmla="*/ 77 w 176"/>
              <a:gd name="T55" fmla="*/ 122 h 157"/>
              <a:gd name="T56" fmla="*/ 72 w 176"/>
              <a:gd name="T57" fmla="*/ 102 h 157"/>
              <a:gd name="T58" fmla="*/ 63 w 176"/>
              <a:gd name="T59" fmla="*/ 87 h 157"/>
              <a:gd name="T60" fmla="*/ 71 w 176"/>
              <a:gd name="T61" fmla="*/ 73 h 157"/>
              <a:gd name="T62" fmla="*/ 77 w 176"/>
              <a:gd name="T63" fmla="*/ 63 h 157"/>
              <a:gd name="T64" fmla="*/ 85 w 176"/>
              <a:gd name="T65" fmla="*/ 63 h 157"/>
              <a:gd name="T66" fmla="*/ 87 w 176"/>
              <a:gd name="T67" fmla="*/ 68 h 157"/>
              <a:gd name="T68" fmla="*/ 91 w 176"/>
              <a:gd name="T69" fmla="*/ 63 h 157"/>
              <a:gd name="T70" fmla="*/ 99 w 176"/>
              <a:gd name="T71" fmla="*/ 63 h 157"/>
              <a:gd name="T72" fmla="*/ 100 w 176"/>
              <a:gd name="T73" fmla="*/ 71 h 157"/>
              <a:gd name="T74" fmla="*/ 112 w 176"/>
              <a:gd name="T75" fmla="*/ 87 h 157"/>
              <a:gd name="T76" fmla="*/ 103 w 176"/>
              <a:gd name="T77" fmla="*/ 86 h 157"/>
              <a:gd name="T78" fmla="*/ 100 w 176"/>
              <a:gd name="T79" fmla="*/ 98 h 157"/>
              <a:gd name="T80" fmla="*/ 112 w 176"/>
              <a:gd name="T81" fmla="*/ 106 h 157"/>
              <a:gd name="T82" fmla="*/ 101 w 176"/>
              <a:gd name="T83" fmla="*/ 111 h 157"/>
              <a:gd name="T84" fmla="*/ 99 w 176"/>
              <a:gd name="T85" fmla="*/ 123 h 157"/>
              <a:gd name="T86" fmla="*/ 104 w 176"/>
              <a:gd name="T87" fmla="*/ 11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6" h="157">
                <a:moveTo>
                  <a:pt x="85" y="106"/>
                </a:moveTo>
                <a:cubicBezTo>
                  <a:pt x="85" y="125"/>
                  <a:pt x="85" y="125"/>
                  <a:pt x="85" y="125"/>
                </a:cubicBezTo>
                <a:cubicBezTo>
                  <a:pt x="87" y="125"/>
                  <a:pt x="88" y="125"/>
                  <a:pt x="89" y="125"/>
                </a:cubicBezTo>
                <a:cubicBezTo>
                  <a:pt x="90" y="125"/>
                  <a:pt x="90" y="125"/>
                  <a:pt x="91" y="125"/>
                </a:cubicBezTo>
                <a:cubicBezTo>
                  <a:pt x="91" y="108"/>
                  <a:pt x="91" y="108"/>
                  <a:pt x="91" y="108"/>
                </a:cubicBezTo>
                <a:cubicBezTo>
                  <a:pt x="90" y="108"/>
                  <a:pt x="90" y="108"/>
                  <a:pt x="89" y="108"/>
                </a:cubicBezTo>
                <a:cubicBezTo>
                  <a:pt x="88" y="107"/>
                  <a:pt x="86" y="107"/>
                  <a:pt x="85" y="106"/>
                </a:cubicBezTo>
                <a:close/>
                <a:moveTo>
                  <a:pt x="73" y="85"/>
                </a:moveTo>
                <a:cubicBezTo>
                  <a:pt x="73" y="86"/>
                  <a:pt x="73" y="88"/>
                  <a:pt x="74" y="89"/>
                </a:cubicBezTo>
                <a:cubicBezTo>
                  <a:pt x="75" y="89"/>
                  <a:pt x="75" y="90"/>
                  <a:pt x="76" y="90"/>
                </a:cubicBezTo>
                <a:cubicBezTo>
                  <a:pt x="76" y="79"/>
                  <a:pt x="76" y="79"/>
                  <a:pt x="76" y="79"/>
                </a:cubicBezTo>
                <a:cubicBezTo>
                  <a:pt x="74" y="81"/>
                  <a:pt x="73" y="83"/>
                  <a:pt x="73" y="85"/>
                </a:cubicBezTo>
                <a:close/>
                <a:moveTo>
                  <a:pt x="88" y="76"/>
                </a:moveTo>
                <a:cubicBezTo>
                  <a:pt x="87" y="76"/>
                  <a:pt x="86" y="76"/>
                  <a:pt x="85" y="76"/>
                </a:cubicBezTo>
                <a:cubicBezTo>
                  <a:pt x="85" y="94"/>
                  <a:pt x="85" y="94"/>
                  <a:pt x="85" y="94"/>
                </a:cubicBezTo>
                <a:cubicBezTo>
                  <a:pt x="86" y="94"/>
                  <a:pt x="87" y="94"/>
                  <a:pt x="89" y="95"/>
                </a:cubicBezTo>
                <a:cubicBezTo>
                  <a:pt x="90" y="95"/>
                  <a:pt x="90" y="95"/>
                  <a:pt x="91" y="95"/>
                </a:cubicBezTo>
                <a:cubicBezTo>
                  <a:pt x="91" y="77"/>
                  <a:pt x="91" y="77"/>
                  <a:pt x="91" y="77"/>
                </a:cubicBezTo>
                <a:cubicBezTo>
                  <a:pt x="90" y="76"/>
                  <a:pt x="89" y="76"/>
                  <a:pt x="88" y="76"/>
                </a:cubicBezTo>
                <a:close/>
                <a:moveTo>
                  <a:pt x="129" y="55"/>
                </a:moveTo>
                <a:cubicBezTo>
                  <a:pt x="122" y="48"/>
                  <a:pt x="105" y="38"/>
                  <a:pt x="104" y="33"/>
                </a:cubicBezTo>
                <a:cubicBezTo>
                  <a:pt x="104" y="33"/>
                  <a:pt x="104" y="32"/>
                  <a:pt x="104" y="32"/>
                </a:cubicBezTo>
                <a:cubicBezTo>
                  <a:pt x="105" y="32"/>
                  <a:pt x="106" y="31"/>
                  <a:pt x="106" y="30"/>
                </a:cubicBezTo>
                <a:cubicBezTo>
                  <a:pt x="106" y="29"/>
                  <a:pt x="105" y="28"/>
                  <a:pt x="103" y="28"/>
                </a:cubicBezTo>
                <a:cubicBezTo>
                  <a:pt x="103" y="28"/>
                  <a:pt x="103" y="28"/>
                  <a:pt x="103" y="28"/>
                </a:cubicBezTo>
                <a:cubicBezTo>
                  <a:pt x="103" y="23"/>
                  <a:pt x="108" y="21"/>
                  <a:pt x="112" y="6"/>
                </a:cubicBezTo>
                <a:cubicBezTo>
                  <a:pt x="95" y="1"/>
                  <a:pt x="95" y="5"/>
                  <a:pt x="82" y="11"/>
                </a:cubicBezTo>
                <a:cubicBezTo>
                  <a:pt x="72" y="13"/>
                  <a:pt x="73" y="0"/>
                  <a:pt x="60" y="6"/>
                </a:cubicBezTo>
                <a:cubicBezTo>
                  <a:pt x="67" y="19"/>
                  <a:pt x="72" y="23"/>
                  <a:pt x="73" y="28"/>
                </a:cubicBezTo>
                <a:cubicBezTo>
                  <a:pt x="71" y="28"/>
                  <a:pt x="70" y="29"/>
                  <a:pt x="70" y="30"/>
                </a:cubicBezTo>
                <a:cubicBezTo>
                  <a:pt x="70" y="31"/>
                  <a:pt x="71" y="32"/>
                  <a:pt x="73" y="32"/>
                </a:cubicBezTo>
                <a:cubicBezTo>
                  <a:pt x="73" y="32"/>
                  <a:pt x="73" y="32"/>
                  <a:pt x="73" y="33"/>
                </a:cubicBezTo>
                <a:cubicBezTo>
                  <a:pt x="71" y="38"/>
                  <a:pt x="54" y="48"/>
                  <a:pt x="47" y="55"/>
                </a:cubicBezTo>
                <a:cubicBezTo>
                  <a:pt x="31" y="70"/>
                  <a:pt x="0" y="154"/>
                  <a:pt x="57" y="156"/>
                </a:cubicBezTo>
                <a:cubicBezTo>
                  <a:pt x="84" y="157"/>
                  <a:pt x="88" y="157"/>
                  <a:pt x="88" y="157"/>
                </a:cubicBezTo>
                <a:cubicBezTo>
                  <a:pt x="88" y="157"/>
                  <a:pt x="91" y="157"/>
                  <a:pt x="118" y="156"/>
                </a:cubicBezTo>
                <a:cubicBezTo>
                  <a:pt x="176" y="154"/>
                  <a:pt x="144" y="70"/>
                  <a:pt x="129" y="55"/>
                </a:cubicBezTo>
                <a:close/>
                <a:moveTo>
                  <a:pt x="114" y="114"/>
                </a:moveTo>
                <a:cubicBezTo>
                  <a:pt x="113" y="117"/>
                  <a:pt x="112" y="120"/>
                  <a:pt x="110" y="123"/>
                </a:cubicBezTo>
                <a:cubicBezTo>
                  <a:pt x="108" y="126"/>
                  <a:pt x="105" y="128"/>
                  <a:pt x="101" y="129"/>
                </a:cubicBezTo>
                <a:cubicBezTo>
                  <a:pt x="100" y="130"/>
                  <a:pt x="99" y="130"/>
                  <a:pt x="99" y="130"/>
                </a:cubicBezTo>
                <a:cubicBezTo>
                  <a:pt x="98" y="136"/>
                  <a:pt x="98" y="136"/>
                  <a:pt x="98" y="136"/>
                </a:cubicBezTo>
                <a:cubicBezTo>
                  <a:pt x="98" y="138"/>
                  <a:pt x="96" y="139"/>
                  <a:pt x="94" y="139"/>
                </a:cubicBezTo>
                <a:cubicBezTo>
                  <a:pt x="92" y="139"/>
                  <a:pt x="91" y="138"/>
                  <a:pt x="91" y="136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0" y="132"/>
                  <a:pt x="89" y="132"/>
                  <a:pt x="89" y="132"/>
                </a:cubicBezTo>
                <a:cubicBezTo>
                  <a:pt x="88" y="132"/>
                  <a:pt x="87" y="132"/>
                  <a:pt x="86" y="132"/>
                </a:cubicBezTo>
                <a:cubicBezTo>
                  <a:pt x="86" y="136"/>
                  <a:pt x="86" y="136"/>
                  <a:pt x="86" y="136"/>
                </a:cubicBezTo>
                <a:cubicBezTo>
                  <a:pt x="86" y="138"/>
                  <a:pt x="84" y="139"/>
                  <a:pt x="82" y="139"/>
                </a:cubicBezTo>
                <a:cubicBezTo>
                  <a:pt x="80" y="139"/>
                  <a:pt x="78" y="138"/>
                  <a:pt x="78" y="136"/>
                </a:cubicBezTo>
                <a:cubicBezTo>
                  <a:pt x="78" y="130"/>
                  <a:pt x="78" y="130"/>
                  <a:pt x="78" y="130"/>
                </a:cubicBezTo>
                <a:cubicBezTo>
                  <a:pt x="75" y="129"/>
                  <a:pt x="73" y="128"/>
                  <a:pt x="71" y="127"/>
                </a:cubicBezTo>
                <a:cubicBezTo>
                  <a:pt x="67" y="124"/>
                  <a:pt x="64" y="119"/>
                  <a:pt x="63" y="113"/>
                </a:cubicBezTo>
                <a:cubicBezTo>
                  <a:pt x="62" y="110"/>
                  <a:pt x="64" y="108"/>
                  <a:pt x="67" y="108"/>
                </a:cubicBezTo>
                <a:cubicBezTo>
                  <a:pt x="69" y="109"/>
                  <a:pt x="72" y="111"/>
                  <a:pt x="72" y="114"/>
                </a:cubicBezTo>
                <a:cubicBezTo>
                  <a:pt x="73" y="117"/>
                  <a:pt x="75" y="120"/>
                  <a:pt x="77" y="122"/>
                </a:cubicBezTo>
                <a:cubicBezTo>
                  <a:pt x="76" y="103"/>
                  <a:pt x="76" y="103"/>
                  <a:pt x="76" y="103"/>
                </a:cubicBezTo>
                <a:cubicBezTo>
                  <a:pt x="74" y="103"/>
                  <a:pt x="73" y="102"/>
                  <a:pt x="72" y="102"/>
                </a:cubicBezTo>
                <a:cubicBezTo>
                  <a:pt x="69" y="100"/>
                  <a:pt x="67" y="98"/>
                  <a:pt x="65" y="95"/>
                </a:cubicBezTo>
                <a:cubicBezTo>
                  <a:pt x="64" y="93"/>
                  <a:pt x="63" y="90"/>
                  <a:pt x="63" y="87"/>
                </a:cubicBezTo>
                <a:cubicBezTo>
                  <a:pt x="64" y="84"/>
                  <a:pt x="64" y="81"/>
                  <a:pt x="66" y="79"/>
                </a:cubicBezTo>
                <a:cubicBezTo>
                  <a:pt x="67" y="77"/>
                  <a:pt x="69" y="75"/>
                  <a:pt x="71" y="73"/>
                </a:cubicBezTo>
                <a:cubicBezTo>
                  <a:pt x="72" y="72"/>
                  <a:pt x="74" y="71"/>
                  <a:pt x="77" y="70"/>
                </a:cubicBezTo>
                <a:cubicBezTo>
                  <a:pt x="77" y="63"/>
                  <a:pt x="77" y="63"/>
                  <a:pt x="77" y="63"/>
                </a:cubicBezTo>
                <a:cubicBezTo>
                  <a:pt x="78" y="62"/>
                  <a:pt x="79" y="60"/>
                  <a:pt x="82" y="60"/>
                </a:cubicBezTo>
                <a:cubicBezTo>
                  <a:pt x="84" y="60"/>
                  <a:pt x="85" y="61"/>
                  <a:pt x="85" y="63"/>
                </a:cubicBezTo>
                <a:cubicBezTo>
                  <a:pt x="85" y="68"/>
                  <a:pt x="85" y="68"/>
                  <a:pt x="85" y="68"/>
                </a:cubicBezTo>
                <a:cubicBezTo>
                  <a:pt x="86" y="68"/>
                  <a:pt x="86" y="68"/>
                  <a:pt x="87" y="68"/>
                </a:cubicBezTo>
                <a:cubicBezTo>
                  <a:pt x="88" y="68"/>
                  <a:pt x="90" y="68"/>
                  <a:pt x="91" y="69"/>
                </a:cubicBezTo>
                <a:cubicBezTo>
                  <a:pt x="91" y="63"/>
                  <a:pt x="91" y="63"/>
                  <a:pt x="91" y="63"/>
                </a:cubicBezTo>
                <a:cubicBezTo>
                  <a:pt x="91" y="61"/>
                  <a:pt x="92" y="60"/>
                  <a:pt x="95" y="60"/>
                </a:cubicBezTo>
                <a:cubicBezTo>
                  <a:pt x="97" y="60"/>
                  <a:pt x="99" y="62"/>
                  <a:pt x="99" y="63"/>
                </a:cubicBezTo>
                <a:cubicBezTo>
                  <a:pt x="99" y="70"/>
                  <a:pt x="99" y="70"/>
                  <a:pt x="99" y="70"/>
                </a:cubicBezTo>
                <a:cubicBezTo>
                  <a:pt x="100" y="70"/>
                  <a:pt x="100" y="70"/>
                  <a:pt x="100" y="71"/>
                </a:cubicBezTo>
                <a:cubicBezTo>
                  <a:pt x="104" y="72"/>
                  <a:pt x="106" y="74"/>
                  <a:pt x="108" y="76"/>
                </a:cubicBezTo>
                <a:cubicBezTo>
                  <a:pt x="110" y="79"/>
                  <a:pt x="112" y="83"/>
                  <a:pt x="112" y="87"/>
                </a:cubicBezTo>
                <a:cubicBezTo>
                  <a:pt x="113" y="90"/>
                  <a:pt x="111" y="92"/>
                  <a:pt x="108" y="92"/>
                </a:cubicBezTo>
                <a:cubicBezTo>
                  <a:pt x="105" y="92"/>
                  <a:pt x="103" y="89"/>
                  <a:pt x="103" y="86"/>
                </a:cubicBezTo>
                <a:cubicBezTo>
                  <a:pt x="102" y="84"/>
                  <a:pt x="101" y="83"/>
                  <a:pt x="100" y="81"/>
                </a:cubicBezTo>
                <a:cubicBezTo>
                  <a:pt x="100" y="98"/>
                  <a:pt x="100" y="98"/>
                  <a:pt x="100" y="98"/>
                </a:cubicBezTo>
                <a:cubicBezTo>
                  <a:pt x="103" y="99"/>
                  <a:pt x="105" y="100"/>
                  <a:pt x="106" y="100"/>
                </a:cubicBezTo>
                <a:cubicBezTo>
                  <a:pt x="109" y="101"/>
                  <a:pt x="111" y="103"/>
                  <a:pt x="112" y="106"/>
                </a:cubicBezTo>
                <a:cubicBezTo>
                  <a:pt x="113" y="108"/>
                  <a:pt x="114" y="111"/>
                  <a:pt x="114" y="114"/>
                </a:cubicBezTo>
                <a:close/>
                <a:moveTo>
                  <a:pt x="101" y="111"/>
                </a:moveTo>
                <a:cubicBezTo>
                  <a:pt x="101" y="111"/>
                  <a:pt x="100" y="111"/>
                  <a:pt x="100" y="111"/>
                </a:cubicBezTo>
                <a:cubicBezTo>
                  <a:pt x="99" y="123"/>
                  <a:pt x="99" y="123"/>
                  <a:pt x="99" y="123"/>
                </a:cubicBezTo>
                <a:cubicBezTo>
                  <a:pt x="99" y="123"/>
                  <a:pt x="99" y="123"/>
                  <a:pt x="100" y="122"/>
                </a:cubicBezTo>
                <a:cubicBezTo>
                  <a:pt x="102" y="121"/>
                  <a:pt x="103" y="118"/>
                  <a:pt x="104" y="116"/>
                </a:cubicBezTo>
                <a:cubicBezTo>
                  <a:pt x="104" y="114"/>
                  <a:pt x="103" y="112"/>
                  <a:pt x="101" y="111"/>
                </a:cubicBezTo>
                <a:close/>
              </a:path>
            </a:pathLst>
          </a:custGeom>
          <a:solidFill>
            <a:srgbClr val="0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36F8273-63B8-425B-84BA-A77E2678DC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5121" y="5422521"/>
            <a:ext cx="505851" cy="540000"/>
          </a:xfrm>
          <a:prstGeom prst="rect">
            <a:avLst/>
          </a:prstGeom>
        </p:spPr>
      </p:pic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3B2510E-DCEE-4E20-8913-C7254BE519FB}"/>
              </a:ext>
            </a:extLst>
          </p:cNvPr>
          <p:cNvCxnSpPr>
            <a:cxnSpLocks/>
          </p:cNvCxnSpPr>
          <p:nvPr/>
        </p:nvCxnSpPr>
        <p:spPr>
          <a:xfrm flipV="1">
            <a:off x="8714566" y="2879530"/>
            <a:ext cx="1463136" cy="876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30E80C84-7F98-482C-B35C-D2F5C68F45B9}"/>
              </a:ext>
            </a:extLst>
          </p:cNvPr>
          <p:cNvSpPr txBox="1"/>
          <p:nvPr/>
        </p:nvSpPr>
        <p:spPr>
          <a:xfrm>
            <a:off x="9948479" y="4046988"/>
            <a:ext cx="1899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深圳前海征信中心股份有限公司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FD8322C-FBF4-4EF9-BB1E-290333BF0BC8}"/>
              </a:ext>
            </a:extLst>
          </p:cNvPr>
          <p:cNvSpPr txBox="1"/>
          <p:nvPr/>
        </p:nvSpPr>
        <p:spPr>
          <a:xfrm>
            <a:off x="9948479" y="5037719"/>
            <a:ext cx="1899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中金支付有限公司</a:t>
            </a:r>
            <a:endParaRPr lang="en-US" altLang="zh-CN" sz="12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31CE7A4-2A4D-45CC-A02D-E5D99106699B}"/>
              </a:ext>
            </a:extLst>
          </p:cNvPr>
          <p:cNvSpPr txBox="1"/>
          <p:nvPr/>
        </p:nvSpPr>
        <p:spPr>
          <a:xfrm>
            <a:off x="9641089" y="1948140"/>
            <a:ext cx="2402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i="0" dirty="0">
                <a:effectLst/>
                <a:latin typeface="Arial" panose="020B0604020202020204" pitchFamily="34" charset="0"/>
              </a:rPr>
              <a:t>北京中数智汇科技股份有限公司</a:t>
            </a:r>
            <a:endParaRPr lang="zh-CN" altLang="en-US" sz="115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82321A4-4D64-400D-BD64-7C383AEFD280}"/>
              </a:ext>
            </a:extLst>
          </p:cNvPr>
          <p:cNvSpPr txBox="1"/>
          <p:nvPr/>
        </p:nvSpPr>
        <p:spPr>
          <a:xfrm>
            <a:off x="9671192" y="3183895"/>
            <a:ext cx="2402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i="0" dirty="0">
                <a:effectLst/>
                <a:latin typeface="Arial" panose="020B0604020202020204" pitchFamily="34" charset="0"/>
              </a:rPr>
              <a:t>北京中数智汇科技股份有限公司</a:t>
            </a:r>
            <a:endParaRPr lang="zh-CN" altLang="en-US" sz="1150" dirty="0"/>
          </a:p>
        </p:txBody>
      </p:sp>
    </p:spTree>
    <p:extLst>
      <p:ext uri="{BB962C8B-B14F-4D97-AF65-F5344CB8AC3E}">
        <p14:creationId xmlns:p14="http://schemas.microsoft.com/office/powerpoint/2010/main" val="264810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431754AC-E2EE-40F0-A029-C86B76BBF7FE}"/>
              </a:ext>
            </a:extLst>
          </p:cNvPr>
          <p:cNvCxnSpPr>
            <a:cxnSpLocks/>
          </p:cNvCxnSpPr>
          <p:nvPr/>
        </p:nvCxnSpPr>
        <p:spPr>
          <a:xfrm flipV="1">
            <a:off x="362864" y="6245676"/>
            <a:ext cx="11256062" cy="27687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C622E986-BEC0-45BF-976A-44C09026075C}"/>
              </a:ext>
            </a:extLst>
          </p:cNvPr>
          <p:cNvCxnSpPr>
            <a:cxnSpLocks/>
          </p:cNvCxnSpPr>
          <p:nvPr/>
        </p:nvCxnSpPr>
        <p:spPr>
          <a:xfrm flipV="1">
            <a:off x="362864" y="3535369"/>
            <a:ext cx="11256062" cy="27687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2B2BFC7-4EA0-488D-A28E-0CEEE2D19473}"/>
              </a:ext>
            </a:extLst>
          </p:cNvPr>
          <p:cNvCxnSpPr>
            <a:cxnSpLocks/>
          </p:cNvCxnSpPr>
          <p:nvPr/>
        </p:nvCxnSpPr>
        <p:spPr>
          <a:xfrm flipV="1">
            <a:off x="400899" y="1994690"/>
            <a:ext cx="11256062" cy="27687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6A6D783-849B-46F3-9004-D898944AC870}"/>
              </a:ext>
            </a:extLst>
          </p:cNvPr>
          <p:cNvSpPr txBox="1"/>
          <p:nvPr/>
        </p:nvSpPr>
        <p:spPr>
          <a:xfrm>
            <a:off x="225079" y="239153"/>
            <a:ext cx="576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CN" dirty="0"/>
              <a:t>Supplier KYC Work Flow——Pingan oneConnect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A16E10-E7E5-4FFB-B231-732E51BF6A43}"/>
              </a:ext>
            </a:extLst>
          </p:cNvPr>
          <p:cNvSpPr/>
          <p:nvPr/>
        </p:nvSpPr>
        <p:spPr>
          <a:xfrm>
            <a:off x="0" y="235874"/>
            <a:ext cx="114300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2">
            <a:extLst>
              <a:ext uri="{FF2B5EF4-FFF2-40B4-BE49-F238E27FC236}">
                <a16:creationId xmlns:a16="http://schemas.microsoft.com/office/drawing/2014/main" id="{BA946A37-7E85-46D6-BDE9-8BA4841A3E0E}"/>
              </a:ext>
            </a:extLst>
          </p:cNvPr>
          <p:cNvSpPr txBox="1"/>
          <p:nvPr/>
        </p:nvSpPr>
        <p:spPr>
          <a:xfrm>
            <a:off x="1363744" y="682433"/>
            <a:ext cx="1262583" cy="3020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2862" tIns="42862" rIns="42862" bIns="42862" numCol="1" anchor="t">
            <a:spAutoFit/>
          </a:bodyPr>
          <a:lstStyle>
            <a:lvl1pPr algn="ctr">
              <a:defRPr sz="1700">
                <a:solidFill>
                  <a:srgbClr val="FFFFFF"/>
                </a:solidFill>
              </a:defRPr>
            </a:lvl1pPr>
          </a:lstStyle>
          <a:p>
            <a:r>
              <a:rPr lang="en-US" altLang="zh-CN" sz="1400" b="1" dirty="0">
                <a:solidFill>
                  <a:schemeClr val="tx1"/>
                </a:solidFill>
              </a:rPr>
              <a:t>Anchor Buyer</a:t>
            </a: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8B82AF6D-89EB-46D0-B3E9-08555063AB69}"/>
              </a:ext>
            </a:extLst>
          </p:cNvPr>
          <p:cNvGrpSpPr/>
          <p:nvPr/>
        </p:nvGrpSpPr>
        <p:grpSpPr>
          <a:xfrm>
            <a:off x="1046277" y="674722"/>
            <a:ext cx="305888" cy="301018"/>
            <a:chOff x="5038051" y="2511666"/>
            <a:chExt cx="301735" cy="296931"/>
          </a:xfrm>
        </p:grpSpPr>
        <p:pic>
          <p:nvPicPr>
            <p:cNvPr id="106" name="图片 12" descr="图片 12">
              <a:extLst>
                <a:ext uri="{FF2B5EF4-FFF2-40B4-BE49-F238E27FC236}">
                  <a16:creationId xmlns:a16="http://schemas.microsoft.com/office/drawing/2014/main" id="{3C616AD6-C2B2-41D9-91EF-F36F4C53A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04188" y="2577607"/>
              <a:ext cx="171787" cy="174450"/>
            </a:xfrm>
            <a:prstGeom prst="rect">
              <a:avLst/>
            </a:prstGeom>
            <a:ln w="12700" cap="flat">
              <a:solidFill>
                <a:schemeClr val="bg1">
                  <a:lumMod val="50000"/>
                </a:schemeClr>
              </a:solidFill>
              <a:miter lim="400000"/>
            </a:ln>
            <a:effectLst/>
          </p:spPr>
        </p:pic>
        <p:sp>
          <p:nvSpPr>
            <p:cNvPr id="109" name="流程图: 接点 13">
              <a:extLst>
                <a:ext uri="{FF2B5EF4-FFF2-40B4-BE49-F238E27FC236}">
                  <a16:creationId xmlns:a16="http://schemas.microsoft.com/office/drawing/2014/main" id="{57536140-C2A6-425A-9F6C-0E9E3887482F}"/>
                </a:ext>
              </a:extLst>
            </p:cNvPr>
            <p:cNvSpPr/>
            <p:nvPr/>
          </p:nvSpPr>
          <p:spPr>
            <a:xfrm>
              <a:off x="5038051" y="2511666"/>
              <a:ext cx="301735" cy="296931"/>
            </a:xfrm>
            <a:prstGeom prst="ellipse">
              <a:avLst/>
            </a:prstGeom>
            <a:noFill/>
            <a:ln w="38100" cap="flat">
              <a:solidFill>
                <a:schemeClr val="bg1">
                  <a:lumMod val="50000"/>
                </a:schemeClr>
              </a:solidFill>
              <a:prstDash val="solid"/>
              <a:round/>
            </a:ln>
            <a:effectLst/>
          </p:spPr>
          <p:txBody>
            <a:bodyPr wrap="square" lIns="42862" tIns="42862" rIns="42862" bIns="42862" numCol="1" anchor="ctr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</a:defRPr>
              </a:pPr>
              <a:endParaRPr sz="1781"/>
            </a:p>
          </p:txBody>
        </p:sp>
      </p:grpSp>
      <p:sp>
        <p:nvSpPr>
          <p:cNvPr id="113" name="iconfont-10503-5122247">
            <a:extLst>
              <a:ext uri="{FF2B5EF4-FFF2-40B4-BE49-F238E27FC236}">
                <a16:creationId xmlns:a16="http://schemas.microsoft.com/office/drawing/2014/main" id="{3170F93B-53D2-41EE-9DEE-5A7C392EC0BD}"/>
              </a:ext>
            </a:extLst>
          </p:cNvPr>
          <p:cNvSpPr/>
          <p:nvPr/>
        </p:nvSpPr>
        <p:spPr>
          <a:xfrm>
            <a:off x="3490844" y="705556"/>
            <a:ext cx="253573" cy="255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434"/>
                </a:moveTo>
                <a:lnTo>
                  <a:pt x="21600" y="20434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14479" y="15875"/>
                </a:moveTo>
                <a:lnTo>
                  <a:pt x="16568" y="15875"/>
                </a:lnTo>
                <a:lnTo>
                  <a:pt x="16568" y="17040"/>
                </a:lnTo>
                <a:lnTo>
                  <a:pt x="14479" y="17040"/>
                </a:lnTo>
                <a:close/>
                <a:moveTo>
                  <a:pt x="17177" y="15868"/>
                </a:moveTo>
                <a:lnTo>
                  <a:pt x="18235" y="15868"/>
                </a:lnTo>
                <a:lnTo>
                  <a:pt x="18235" y="17033"/>
                </a:lnTo>
                <a:lnTo>
                  <a:pt x="17177" y="17033"/>
                </a:lnTo>
                <a:close/>
                <a:moveTo>
                  <a:pt x="4144" y="13891"/>
                </a:moveTo>
                <a:lnTo>
                  <a:pt x="7810" y="13891"/>
                </a:lnTo>
                <a:lnTo>
                  <a:pt x="7810" y="15056"/>
                </a:lnTo>
                <a:lnTo>
                  <a:pt x="4144" y="15056"/>
                </a:lnTo>
                <a:close/>
                <a:moveTo>
                  <a:pt x="8882" y="13881"/>
                </a:moveTo>
                <a:lnTo>
                  <a:pt x="10740" y="13881"/>
                </a:lnTo>
                <a:lnTo>
                  <a:pt x="10740" y="15047"/>
                </a:lnTo>
                <a:lnTo>
                  <a:pt x="8882" y="15047"/>
                </a:lnTo>
                <a:close/>
                <a:moveTo>
                  <a:pt x="14479" y="12180"/>
                </a:moveTo>
                <a:lnTo>
                  <a:pt x="16568" y="12180"/>
                </a:lnTo>
                <a:lnTo>
                  <a:pt x="16568" y="13345"/>
                </a:lnTo>
                <a:lnTo>
                  <a:pt x="14479" y="13345"/>
                </a:lnTo>
                <a:close/>
                <a:moveTo>
                  <a:pt x="17177" y="12173"/>
                </a:moveTo>
                <a:lnTo>
                  <a:pt x="18235" y="12173"/>
                </a:lnTo>
                <a:lnTo>
                  <a:pt x="18235" y="13338"/>
                </a:lnTo>
                <a:lnTo>
                  <a:pt x="17177" y="13338"/>
                </a:lnTo>
                <a:close/>
                <a:moveTo>
                  <a:pt x="4144" y="10175"/>
                </a:moveTo>
                <a:lnTo>
                  <a:pt x="7810" y="10175"/>
                </a:lnTo>
                <a:lnTo>
                  <a:pt x="7810" y="11340"/>
                </a:lnTo>
                <a:lnTo>
                  <a:pt x="4144" y="11340"/>
                </a:lnTo>
                <a:close/>
                <a:moveTo>
                  <a:pt x="8882" y="10168"/>
                </a:moveTo>
                <a:lnTo>
                  <a:pt x="10740" y="10168"/>
                </a:lnTo>
                <a:lnTo>
                  <a:pt x="10740" y="11333"/>
                </a:lnTo>
                <a:lnTo>
                  <a:pt x="8882" y="11333"/>
                </a:lnTo>
                <a:close/>
                <a:moveTo>
                  <a:pt x="14479" y="8543"/>
                </a:moveTo>
                <a:lnTo>
                  <a:pt x="16568" y="8543"/>
                </a:lnTo>
                <a:lnTo>
                  <a:pt x="16568" y="9709"/>
                </a:lnTo>
                <a:lnTo>
                  <a:pt x="14479" y="9709"/>
                </a:lnTo>
                <a:close/>
                <a:moveTo>
                  <a:pt x="17177" y="8541"/>
                </a:moveTo>
                <a:lnTo>
                  <a:pt x="18235" y="8541"/>
                </a:lnTo>
                <a:lnTo>
                  <a:pt x="18235" y="9706"/>
                </a:lnTo>
                <a:lnTo>
                  <a:pt x="17177" y="9706"/>
                </a:lnTo>
                <a:close/>
                <a:moveTo>
                  <a:pt x="4144" y="6240"/>
                </a:moveTo>
                <a:lnTo>
                  <a:pt x="7810" y="6240"/>
                </a:lnTo>
                <a:lnTo>
                  <a:pt x="7810" y="7405"/>
                </a:lnTo>
                <a:lnTo>
                  <a:pt x="4144" y="7405"/>
                </a:lnTo>
                <a:close/>
                <a:moveTo>
                  <a:pt x="8882" y="6235"/>
                </a:moveTo>
                <a:lnTo>
                  <a:pt x="10740" y="6235"/>
                </a:lnTo>
                <a:lnTo>
                  <a:pt x="10740" y="7401"/>
                </a:lnTo>
                <a:lnTo>
                  <a:pt x="8882" y="7401"/>
                </a:lnTo>
                <a:close/>
                <a:moveTo>
                  <a:pt x="4263" y="0"/>
                </a:moveTo>
                <a:lnTo>
                  <a:pt x="10929" y="0"/>
                </a:lnTo>
                <a:cubicBezTo>
                  <a:pt x="11668" y="0"/>
                  <a:pt x="12361" y="256"/>
                  <a:pt x="12888" y="718"/>
                </a:cubicBezTo>
                <a:cubicBezTo>
                  <a:pt x="13431" y="1201"/>
                  <a:pt x="13732" y="1844"/>
                  <a:pt x="13732" y="2534"/>
                </a:cubicBezTo>
                <a:lnTo>
                  <a:pt x="13732" y="4674"/>
                </a:lnTo>
                <a:lnTo>
                  <a:pt x="17628" y="4674"/>
                </a:lnTo>
                <a:cubicBezTo>
                  <a:pt x="19037" y="4674"/>
                  <a:pt x="20182" y="5809"/>
                  <a:pt x="20182" y="7205"/>
                </a:cubicBezTo>
                <a:lnTo>
                  <a:pt x="20182" y="19250"/>
                </a:lnTo>
                <a:lnTo>
                  <a:pt x="19006" y="19250"/>
                </a:lnTo>
                <a:lnTo>
                  <a:pt x="19006" y="7203"/>
                </a:lnTo>
                <a:cubicBezTo>
                  <a:pt x="19006" y="6450"/>
                  <a:pt x="18390" y="5837"/>
                  <a:pt x="17628" y="5837"/>
                </a:cubicBezTo>
                <a:lnTo>
                  <a:pt x="13735" y="5837"/>
                </a:lnTo>
                <a:lnTo>
                  <a:pt x="13735" y="19462"/>
                </a:lnTo>
                <a:lnTo>
                  <a:pt x="12559" y="19462"/>
                </a:lnTo>
                <a:lnTo>
                  <a:pt x="12559" y="2534"/>
                </a:lnTo>
                <a:cubicBezTo>
                  <a:pt x="12559" y="1783"/>
                  <a:pt x="11830" y="1168"/>
                  <a:pt x="10932" y="1168"/>
                </a:cubicBezTo>
                <a:lnTo>
                  <a:pt x="4263" y="1168"/>
                </a:lnTo>
                <a:cubicBezTo>
                  <a:pt x="3355" y="1168"/>
                  <a:pt x="2617" y="1781"/>
                  <a:pt x="2617" y="2534"/>
                </a:cubicBezTo>
                <a:lnTo>
                  <a:pt x="2617" y="19458"/>
                </a:lnTo>
                <a:lnTo>
                  <a:pt x="1441" y="19458"/>
                </a:lnTo>
                <a:lnTo>
                  <a:pt x="1441" y="2532"/>
                </a:lnTo>
                <a:cubicBezTo>
                  <a:pt x="1441" y="1135"/>
                  <a:pt x="2709" y="0"/>
                  <a:pt x="4263" y="0"/>
                </a:cubicBezTo>
                <a:close/>
              </a:path>
            </a:pathLst>
          </a:custGeom>
          <a:solidFill>
            <a:srgbClr val="3B3B3B"/>
          </a:solidFill>
          <a:ln w="9525" cap="flat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wrap="square" lIns="42862" tIns="42862" rIns="42862" bIns="42862" numCol="1" anchor="t">
            <a:noAutofit/>
          </a:bodyPr>
          <a:lstStyle/>
          <a:p>
            <a:endParaRPr sz="1688"/>
          </a:p>
        </p:txBody>
      </p:sp>
      <p:sp>
        <p:nvSpPr>
          <p:cNvPr id="114" name="矩形 48">
            <a:extLst>
              <a:ext uri="{FF2B5EF4-FFF2-40B4-BE49-F238E27FC236}">
                <a16:creationId xmlns:a16="http://schemas.microsoft.com/office/drawing/2014/main" id="{DE31E3AF-1CD2-416F-BD68-288FD8422B57}"/>
              </a:ext>
            </a:extLst>
          </p:cNvPr>
          <p:cNvSpPr txBox="1"/>
          <p:nvPr/>
        </p:nvSpPr>
        <p:spPr>
          <a:xfrm>
            <a:off x="3710662" y="682433"/>
            <a:ext cx="1029077" cy="3020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2862" tIns="42862" rIns="42862" bIns="42862" numCol="1" anchor="t">
            <a:spAutoFit/>
          </a:bodyPr>
          <a:lstStyle>
            <a:lvl1pPr algn="ctr">
              <a:defRPr sz="1700" b="1"/>
            </a:lvl1pPr>
          </a:lstStyle>
          <a:p>
            <a:r>
              <a:rPr sz="1400" dirty="0"/>
              <a:t>Supplier</a:t>
            </a:r>
            <a:r>
              <a:rPr lang="en-US" sz="1400" dirty="0"/>
              <a:t>s</a:t>
            </a:r>
            <a:endParaRPr lang="zh-CN" altLang="en-US" sz="1400" dirty="0"/>
          </a:p>
        </p:txBody>
      </p:sp>
      <p:sp>
        <p:nvSpPr>
          <p:cNvPr id="64" name="矩形 48">
            <a:extLst>
              <a:ext uri="{FF2B5EF4-FFF2-40B4-BE49-F238E27FC236}">
                <a16:creationId xmlns:a16="http://schemas.microsoft.com/office/drawing/2014/main" id="{4BF21FEA-ADBF-43A5-822E-B898BC145928}"/>
              </a:ext>
            </a:extLst>
          </p:cNvPr>
          <p:cNvSpPr txBox="1"/>
          <p:nvPr/>
        </p:nvSpPr>
        <p:spPr>
          <a:xfrm>
            <a:off x="6040918" y="682433"/>
            <a:ext cx="2215263" cy="3020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2862" tIns="42862" rIns="42862" bIns="42862" numCol="1" anchor="t">
            <a:spAutoFit/>
          </a:bodyPr>
          <a:lstStyle>
            <a:lvl1pPr algn="ctr">
              <a:defRPr sz="1700" b="1"/>
            </a:lvl1pPr>
          </a:lstStyle>
          <a:p>
            <a:r>
              <a:rPr lang="en-US" sz="1400" dirty="0"/>
              <a:t>O</a:t>
            </a:r>
            <a:r>
              <a:rPr lang="en-US" altLang="zh-CN" sz="1400" dirty="0"/>
              <a:t>neConnect Platform</a:t>
            </a:r>
            <a:endParaRPr lang="zh-CN" altLang="en-US" sz="1400" dirty="0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6BAC0037-74F4-436D-A096-822B0D29D5E7}"/>
              </a:ext>
            </a:extLst>
          </p:cNvPr>
          <p:cNvCxnSpPr>
            <a:cxnSpLocks/>
          </p:cNvCxnSpPr>
          <p:nvPr/>
        </p:nvCxnSpPr>
        <p:spPr>
          <a:xfrm>
            <a:off x="2919576" y="900228"/>
            <a:ext cx="0" cy="59403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7679C5C6-07EB-4E75-9EFF-3BF4BDEE6F45}"/>
              </a:ext>
            </a:extLst>
          </p:cNvPr>
          <p:cNvCxnSpPr>
            <a:cxnSpLocks/>
          </p:cNvCxnSpPr>
          <p:nvPr/>
        </p:nvCxnSpPr>
        <p:spPr>
          <a:xfrm>
            <a:off x="5569779" y="881271"/>
            <a:ext cx="0" cy="59403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C28315FD-D0B3-4060-B265-586CF16E902F}"/>
              </a:ext>
            </a:extLst>
          </p:cNvPr>
          <p:cNvCxnSpPr>
            <a:cxnSpLocks/>
          </p:cNvCxnSpPr>
          <p:nvPr/>
        </p:nvCxnSpPr>
        <p:spPr>
          <a:xfrm>
            <a:off x="8564997" y="863192"/>
            <a:ext cx="0" cy="59403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矩形 48">
            <a:extLst>
              <a:ext uri="{FF2B5EF4-FFF2-40B4-BE49-F238E27FC236}">
                <a16:creationId xmlns:a16="http://schemas.microsoft.com/office/drawing/2014/main" id="{9886DE94-D6B3-458A-8871-8C6F89C27D41}"/>
              </a:ext>
            </a:extLst>
          </p:cNvPr>
          <p:cNvSpPr txBox="1"/>
          <p:nvPr/>
        </p:nvSpPr>
        <p:spPr>
          <a:xfrm>
            <a:off x="9180831" y="688646"/>
            <a:ext cx="2215263" cy="3020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2862" tIns="42862" rIns="42862" bIns="42862" numCol="1" anchor="t">
            <a:spAutoFit/>
          </a:bodyPr>
          <a:lstStyle>
            <a:lvl1pPr algn="ctr">
              <a:defRPr sz="1700" b="1"/>
            </a:lvl1pPr>
          </a:lstStyle>
          <a:p>
            <a:r>
              <a:rPr lang="en-US" sz="1400" dirty="0"/>
              <a:t>T</a:t>
            </a:r>
            <a:r>
              <a:rPr lang="en-US" altLang="zh-CN" sz="1400" dirty="0"/>
              <a:t>hird-Parties Platform</a:t>
            </a:r>
            <a:endParaRPr lang="zh-CN" altLang="en-US" sz="1400" dirty="0"/>
          </a:p>
        </p:txBody>
      </p: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4B0E3A04-D8E1-4CE3-A84A-EC4E7CBCA046}"/>
              </a:ext>
            </a:extLst>
          </p:cNvPr>
          <p:cNvGrpSpPr/>
          <p:nvPr/>
        </p:nvGrpSpPr>
        <p:grpSpPr>
          <a:xfrm>
            <a:off x="5787612" y="705556"/>
            <a:ext cx="294683" cy="342951"/>
            <a:chOff x="6301605" y="717422"/>
            <a:chExt cx="561722" cy="653729"/>
          </a:xfrm>
        </p:grpSpPr>
        <p:sp>
          <p:nvSpPr>
            <p:cNvPr id="259" name="Freeform 507">
              <a:extLst>
                <a:ext uri="{FF2B5EF4-FFF2-40B4-BE49-F238E27FC236}">
                  <a16:creationId xmlns:a16="http://schemas.microsoft.com/office/drawing/2014/main" id="{A4F29CA9-BE4D-4A52-88EB-7341A31A81B3}"/>
                </a:ext>
              </a:extLst>
            </p:cNvPr>
            <p:cNvSpPr/>
            <p:nvPr/>
          </p:nvSpPr>
          <p:spPr>
            <a:xfrm>
              <a:off x="6474385" y="941190"/>
              <a:ext cx="388942" cy="317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42" y="0"/>
                  </a:moveTo>
                  <a:cubicBezTo>
                    <a:pt x="10702" y="1411"/>
                    <a:pt x="10702" y="1411"/>
                    <a:pt x="10702" y="1411"/>
                  </a:cubicBezTo>
                  <a:cubicBezTo>
                    <a:pt x="13255" y="11831"/>
                    <a:pt x="13255" y="11831"/>
                    <a:pt x="13255" y="11831"/>
                  </a:cubicBezTo>
                  <a:cubicBezTo>
                    <a:pt x="10702" y="15956"/>
                    <a:pt x="10702" y="15956"/>
                    <a:pt x="10702" y="15956"/>
                  </a:cubicBezTo>
                  <a:cubicBezTo>
                    <a:pt x="8149" y="11831"/>
                    <a:pt x="8149" y="11831"/>
                    <a:pt x="8149" y="11831"/>
                  </a:cubicBezTo>
                  <a:cubicBezTo>
                    <a:pt x="10702" y="1411"/>
                    <a:pt x="10702" y="1411"/>
                    <a:pt x="10702" y="1411"/>
                  </a:cubicBezTo>
                  <a:cubicBezTo>
                    <a:pt x="7462" y="0"/>
                    <a:pt x="7462" y="0"/>
                    <a:pt x="7462" y="0"/>
                  </a:cubicBezTo>
                  <a:cubicBezTo>
                    <a:pt x="4811" y="868"/>
                    <a:pt x="687" y="2714"/>
                    <a:pt x="0" y="7055"/>
                  </a:cubicBezTo>
                  <a:cubicBezTo>
                    <a:pt x="5400" y="7055"/>
                    <a:pt x="5400" y="7055"/>
                    <a:pt x="5400" y="7055"/>
                  </a:cubicBezTo>
                  <a:cubicBezTo>
                    <a:pt x="6284" y="7055"/>
                    <a:pt x="7069" y="7924"/>
                    <a:pt x="7069" y="8901"/>
                  </a:cubicBezTo>
                  <a:cubicBezTo>
                    <a:pt x="7069" y="11831"/>
                    <a:pt x="7069" y="11831"/>
                    <a:pt x="7069" y="11831"/>
                  </a:cubicBezTo>
                  <a:cubicBezTo>
                    <a:pt x="7069" y="21491"/>
                    <a:pt x="7069" y="21491"/>
                    <a:pt x="7069" y="21491"/>
                  </a:cubicBezTo>
                  <a:cubicBezTo>
                    <a:pt x="7855" y="21600"/>
                    <a:pt x="8738" y="21600"/>
                    <a:pt x="9720" y="21600"/>
                  </a:cubicBezTo>
                  <a:cubicBezTo>
                    <a:pt x="11684" y="21600"/>
                    <a:pt x="11684" y="21600"/>
                    <a:pt x="11684" y="21600"/>
                  </a:cubicBezTo>
                  <a:cubicBezTo>
                    <a:pt x="21305" y="21600"/>
                    <a:pt x="21600" y="17584"/>
                    <a:pt x="21600" y="17584"/>
                  </a:cubicBezTo>
                  <a:cubicBezTo>
                    <a:pt x="21600" y="17584"/>
                    <a:pt x="21600" y="16281"/>
                    <a:pt x="21600" y="8466"/>
                  </a:cubicBezTo>
                  <a:cubicBezTo>
                    <a:pt x="21600" y="3148"/>
                    <a:pt x="16887" y="868"/>
                    <a:pt x="13942" y="0"/>
                  </a:cubicBez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2862" tIns="42862" rIns="42862" bIns="42862" numCol="1" anchor="t">
              <a:noAutofit/>
            </a:bodyPr>
            <a:lstStyle/>
            <a:p>
              <a:pPr>
                <a:defRPr sz="1900"/>
              </a:pPr>
              <a:endParaRPr sz="1781"/>
            </a:p>
          </p:txBody>
        </p:sp>
        <p:sp>
          <p:nvSpPr>
            <p:cNvPr id="260" name="Oval 508">
              <a:extLst>
                <a:ext uri="{FF2B5EF4-FFF2-40B4-BE49-F238E27FC236}">
                  <a16:creationId xmlns:a16="http://schemas.microsoft.com/office/drawing/2014/main" id="{4DFB77FF-662E-4D7D-B439-7AECC8AA6398}"/>
                </a:ext>
              </a:extLst>
            </p:cNvPr>
            <p:cNvSpPr/>
            <p:nvPr/>
          </p:nvSpPr>
          <p:spPr>
            <a:xfrm>
              <a:off x="6568628" y="717422"/>
              <a:ext cx="197463" cy="209573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2862" tIns="42862" rIns="42862" bIns="42862" numCol="1" anchor="t">
              <a:noAutofit/>
            </a:bodyPr>
            <a:lstStyle/>
            <a:p>
              <a:pPr>
                <a:defRPr sz="1900"/>
              </a:pPr>
              <a:endParaRPr sz="1781"/>
            </a:p>
          </p:txBody>
        </p:sp>
        <p:sp>
          <p:nvSpPr>
            <p:cNvPr id="261" name="Freeform 509">
              <a:extLst>
                <a:ext uri="{FF2B5EF4-FFF2-40B4-BE49-F238E27FC236}">
                  <a16:creationId xmlns:a16="http://schemas.microsoft.com/office/drawing/2014/main" id="{C58B56AA-5059-4B38-BFAA-2A40C542A472}"/>
                </a:ext>
              </a:extLst>
            </p:cNvPr>
            <p:cNvSpPr/>
            <p:nvPr/>
          </p:nvSpPr>
          <p:spPr>
            <a:xfrm>
              <a:off x="6335264" y="1335995"/>
              <a:ext cx="225885" cy="35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17550" y="4909"/>
                  </a:moveTo>
                  <a:cubicBezTo>
                    <a:pt x="18225" y="4909"/>
                    <a:pt x="18563" y="7855"/>
                    <a:pt x="18563" y="10800"/>
                  </a:cubicBezTo>
                  <a:cubicBezTo>
                    <a:pt x="18563" y="14727"/>
                    <a:pt x="18225" y="17673"/>
                    <a:pt x="17550" y="17673"/>
                  </a:cubicBezTo>
                  <a:cubicBezTo>
                    <a:pt x="16875" y="17673"/>
                    <a:pt x="16369" y="14727"/>
                    <a:pt x="16369" y="10800"/>
                  </a:cubicBezTo>
                  <a:cubicBezTo>
                    <a:pt x="16369" y="7855"/>
                    <a:pt x="16875" y="4909"/>
                    <a:pt x="17550" y="4909"/>
                  </a:cubicBez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2862" tIns="42862" rIns="42862" bIns="42862" numCol="1" anchor="t">
              <a:noAutofit/>
            </a:bodyPr>
            <a:lstStyle/>
            <a:p>
              <a:pPr>
                <a:defRPr sz="1900"/>
              </a:pPr>
              <a:endParaRPr sz="1781"/>
            </a:p>
          </p:txBody>
        </p:sp>
        <p:sp>
          <p:nvSpPr>
            <p:cNvPr id="262" name="Freeform 510">
              <a:extLst>
                <a:ext uri="{FF2B5EF4-FFF2-40B4-BE49-F238E27FC236}">
                  <a16:creationId xmlns:a16="http://schemas.microsoft.com/office/drawing/2014/main" id="{39F07579-CEFE-443A-9B0B-16DF10B6EA76}"/>
                </a:ext>
              </a:extLst>
            </p:cNvPr>
            <p:cNvSpPr/>
            <p:nvPr/>
          </p:nvSpPr>
          <p:spPr>
            <a:xfrm>
              <a:off x="6368922" y="1294081"/>
              <a:ext cx="150341" cy="30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13" y="21600"/>
                  </a:moveTo>
                  <a:cubicBezTo>
                    <a:pt x="20584" y="21600"/>
                    <a:pt x="21600" y="17053"/>
                    <a:pt x="21600" y="11368"/>
                  </a:cubicBezTo>
                  <a:cubicBezTo>
                    <a:pt x="21600" y="5684"/>
                    <a:pt x="20584" y="0"/>
                    <a:pt x="19313" y="0"/>
                  </a:cubicBezTo>
                  <a:cubicBezTo>
                    <a:pt x="2287" y="0"/>
                    <a:pt x="2287" y="0"/>
                    <a:pt x="2287" y="0"/>
                  </a:cubicBezTo>
                  <a:cubicBezTo>
                    <a:pt x="1779" y="0"/>
                    <a:pt x="1016" y="1137"/>
                    <a:pt x="762" y="3411"/>
                  </a:cubicBezTo>
                  <a:cubicBezTo>
                    <a:pt x="254" y="5684"/>
                    <a:pt x="0" y="7958"/>
                    <a:pt x="0" y="11368"/>
                  </a:cubicBezTo>
                  <a:cubicBezTo>
                    <a:pt x="0" y="17053"/>
                    <a:pt x="1016" y="21600"/>
                    <a:pt x="2287" y="21600"/>
                  </a:cubicBezTo>
                  <a:lnTo>
                    <a:pt x="19313" y="2160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2862" tIns="42862" rIns="42862" bIns="42862" numCol="1" anchor="t">
              <a:noAutofit/>
            </a:bodyPr>
            <a:lstStyle/>
            <a:p>
              <a:pPr>
                <a:defRPr sz="1900"/>
              </a:pPr>
              <a:endParaRPr sz="1781"/>
            </a:p>
          </p:txBody>
        </p:sp>
        <p:sp>
          <p:nvSpPr>
            <p:cNvPr id="263" name="Freeform 511">
              <a:extLst>
                <a:ext uri="{FF2B5EF4-FFF2-40B4-BE49-F238E27FC236}">
                  <a16:creationId xmlns:a16="http://schemas.microsoft.com/office/drawing/2014/main" id="{DD53C2C1-E321-4FB7-84E1-354AC59B0431}"/>
                </a:ext>
              </a:extLst>
            </p:cNvPr>
            <p:cNvSpPr/>
            <p:nvPr/>
          </p:nvSpPr>
          <p:spPr>
            <a:xfrm>
              <a:off x="6301605" y="1058145"/>
              <a:ext cx="282732" cy="218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75" y="0"/>
                  </a:moveTo>
                  <a:cubicBezTo>
                    <a:pt x="13095" y="0"/>
                    <a:pt x="13095" y="0"/>
                    <a:pt x="13095" y="0"/>
                  </a:cubicBezTo>
                  <a:cubicBezTo>
                    <a:pt x="2160" y="0"/>
                    <a:pt x="2160" y="0"/>
                    <a:pt x="2160" y="0"/>
                  </a:cubicBezTo>
                  <a:cubicBezTo>
                    <a:pt x="945" y="0"/>
                    <a:pt x="0" y="1104"/>
                    <a:pt x="0" y="2365"/>
                  </a:cubicBezTo>
                  <a:cubicBezTo>
                    <a:pt x="0" y="19235"/>
                    <a:pt x="0" y="19235"/>
                    <a:pt x="0" y="19235"/>
                  </a:cubicBezTo>
                  <a:cubicBezTo>
                    <a:pt x="0" y="20496"/>
                    <a:pt x="945" y="21600"/>
                    <a:pt x="2160" y="21600"/>
                  </a:cubicBezTo>
                  <a:cubicBezTo>
                    <a:pt x="19575" y="21600"/>
                    <a:pt x="19575" y="21600"/>
                    <a:pt x="19575" y="21600"/>
                  </a:cubicBezTo>
                  <a:cubicBezTo>
                    <a:pt x="20655" y="21600"/>
                    <a:pt x="21465" y="20654"/>
                    <a:pt x="21600" y="19550"/>
                  </a:cubicBezTo>
                  <a:cubicBezTo>
                    <a:pt x="21600" y="19393"/>
                    <a:pt x="21600" y="19393"/>
                    <a:pt x="21600" y="19235"/>
                  </a:cubicBezTo>
                  <a:cubicBezTo>
                    <a:pt x="21600" y="2365"/>
                    <a:pt x="21600" y="2365"/>
                    <a:pt x="21600" y="2365"/>
                  </a:cubicBezTo>
                  <a:cubicBezTo>
                    <a:pt x="21600" y="1104"/>
                    <a:pt x="20790" y="0"/>
                    <a:pt x="19575" y="0"/>
                  </a:cubicBezTo>
                  <a:close/>
                  <a:moveTo>
                    <a:pt x="18225" y="19393"/>
                  </a:moveTo>
                  <a:cubicBezTo>
                    <a:pt x="3510" y="19393"/>
                    <a:pt x="3510" y="19393"/>
                    <a:pt x="3510" y="19393"/>
                  </a:cubicBezTo>
                  <a:cubicBezTo>
                    <a:pt x="2565" y="19393"/>
                    <a:pt x="1755" y="18447"/>
                    <a:pt x="1755" y="17501"/>
                  </a:cubicBezTo>
                  <a:cubicBezTo>
                    <a:pt x="1755" y="4257"/>
                    <a:pt x="1755" y="4257"/>
                    <a:pt x="1755" y="4257"/>
                  </a:cubicBezTo>
                  <a:cubicBezTo>
                    <a:pt x="1755" y="3153"/>
                    <a:pt x="2565" y="2365"/>
                    <a:pt x="3510" y="2365"/>
                  </a:cubicBezTo>
                  <a:cubicBezTo>
                    <a:pt x="13095" y="2365"/>
                    <a:pt x="13095" y="2365"/>
                    <a:pt x="13095" y="2365"/>
                  </a:cubicBezTo>
                  <a:cubicBezTo>
                    <a:pt x="18225" y="2365"/>
                    <a:pt x="18225" y="2365"/>
                    <a:pt x="18225" y="2365"/>
                  </a:cubicBezTo>
                  <a:cubicBezTo>
                    <a:pt x="19170" y="2365"/>
                    <a:pt x="19845" y="3153"/>
                    <a:pt x="19845" y="4257"/>
                  </a:cubicBezTo>
                  <a:cubicBezTo>
                    <a:pt x="19845" y="17501"/>
                    <a:pt x="19845" y="17501"/>
                    <a:pt x="19845" y="17501"/>
                  </a:cubicBezTo>
                  <a:cubicBezTo>
                    <a:pt x="19845" y="18131"/>
                    <a:pt x="19575" y="18762"/>
                    <a:pt x="19170" y="19077"/>
                  </a:cubicBezTo>
                  <a:cubicBezTo>
                    <a:pt x="18900" y="19235"/>
                    <a:pt x="18495" y="19393"/>
                    <a:pt x="18225" y="19393"/>
                  </a:cubicBez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2862" tIns="42862" rIns="42862" bIns="42862" numCol="1" anchor="t">
              <a:noAutofit/>
            </a:bodyPr>
            <a:lstStyle/>
            <a:p>
              <a:pPr>
                <a:defRPr sz="1900"/>
              </a:pPr>
              <a:endParaRPr sz="1781"/>
            </a:p>
          </p:txBody>
        </p:sp>
      </p:grp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D723C730-162A-431E-A09B-EBBEF8BB2E3A}"/>
              </a:ext>
            </a:extLst>
          </p:cNvPr>
          <p:cNvGrpSpPr/>
          <p:nvPr/>
        </p:nvGrpSpPr>
        <p:grpSpPr>
          <a:xfrm>
            <a:off x="8941205" y="723492"/>
            <a:ext cx="294683" cy="342951"/>
            <a:chOff x="6301605" y="717422"/>
            <a:chExt cx="561722" cy="653729"/>
          </a:xfrm>
        </p:grpSpPr>
        <p:sp>
          <p:nvSpPr>
            <p:cNvPr id="271" name="Freeform 507">
              <a:extLst>
                <a:ext uri="{FF2B5EF4-FFF2-40B4-BE49-F238E27FC236}">
                  <a16:creationId xmlns:a16="http://schemas.microsoft.com/office/drawing/2014/main" id="{4AB6A425-189E-4446-8EAB-1B05617C9A42}"/>
                </a:ext>
              </a:extLst>
            </p:cNvPr>
            <p:cNvSpPr/>
            <p:nvPr/>
          </p:nvSpPr>
          <p:spPr>
            <a:xfrm>
              <a:off x="6474385" y="941190"/>
              <a:ext cx="388942" cy="317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42" y="0"/>
                  </a:moveTo>
                  <a:cubicBezTo>
                    <a:pt x="10702" y="1411"/>
                    <a:pt x="10702" y="1411"/>
                    <a:pt x="10702" y="1411"/>
                  </a:cubicBezTo>
                  <a:cubicBezTo>
                    <a:pt x="13255" y="11831"/>
                    <a:pt x="13255" y="11831"/>
                    <a:pt x="13255" y="11831"/>
                  </a:cubicBezTo>
                  <a:cubicBezTo>
                    <a:pt x="10702" y="15956"/>
                    <a:pt x="10702" y="15956"/>
                    <a:pt x="10702" y="15956"/>
                  </a:cubicBezTo>
                  <a:cubicBezTo>
                    <a:pt x="8149" y="11831"/>
                    <a:pt x="8149" y="11831"/>
                    <a:pt x="8149" y="11831"/>
                  </a:cubicBezTo>
                  <a:cubicBezTo>
                    <a:pt x="10702" y="1411"/>
                    <a:pt x="10702" y="1411"/>
                    <a:pt x="10702" y="1411"/>
                  </a:cubicBezTo>
                  <a:cubicBezTo>
                    <a:pt x="7462" y="0"/>
                    <a:pt x="7462" y="0"/>
                    <a:pt x="7462" y="0"/>
                  </a:cubicBezTo>
                  <a:cubicBezTo>
                    <a:pt x="4811" y="868"/>
                    <a:pt x="687" y="2714"/>
                    <a:pt x="0" y="7055"/>
                  </a:cubicBezTo>
                  <a:cubicBezTo>
                    <a:pt x="5400" y="7055"/>
                    <a:pt x="5400" y="7055"/>
                    <a:pt x="5400" y="7055"/>
                  </a:cubicBezTo>
                  <a:cubicBezTo>
                    <a:pt x="6284" y="7055"/>
                    <a:pt x="7069" y="7924"/>
                    <a:pt x="7069" y="8901"/>
                  </a:cubicBezTo>
                  <a:cubicBezTo>
                    <a:pt x="7069" y="11831"/>
                    <a:pt x="7069" y="11831"/>
                    <a:pt x="7069" y="11831"/>
                  </a:cubicBezTo>
                  <a:cubicBezTo>
                    <a:pt x="7069" y="21491"/>
                    <a:pt x="7069" y="21491"/>
                    <a:pt x="7069" y="21491"/>
                  </a:cubicBezTo>
                  <a:cubicBezTo>
                    <a:pt x="7855" y="21600"/>
                    <a:pt x="8738" y="21600"/>
                    <a:pt x="9720" y="21600"/>
                  </a:cubicBezTo>
                  <a:cubicBezTo>
                    <a:pt x="11684" y="21600"/>
                    <a:pt x="11684" y="21600"/>
                    <a:pt x="11684" y="21600"/>
                  </a:cubicBezTo>
                  <a:cubicBezTo>
                    <a:pt x="21305" y="21600"/>
                    <a:pt x="21600" y="17584"/>
                    <a:pt x="21600" y="17584"/>
                  </a:cubicBezTo>
                  <a:cubicBezTo>
                    <a:pt x="21600" y="17584"/>
                    <a:pt x="21600" y="16281"/>
                    <a:pt x="21600" y="8466"/>
                  </a:cubicBezTo>
                  <a:cubicBezTo>
                    <a:pt x="21600" y="3148"/>
                    <a:pt x="16887" y="868"/>
                    <a:pt x="13942" y="0"/>
                  </a:cubicBez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2862" tIns="42862" rIns="42862" bIns="42862" numCol="1" anchor="t">
              <a:noAutofit/>
            </a:bodyPr>
            <a:lstStyle/>
            <a:p>
              <a:pPr>
                <a:defRPr sz="1900"/>
              </a:pPr>
              <a:endParaRPr sz="1781"/>
            </a:p>
          </p:txBody>
        </p:sp>
        <p:sp>
          <p:nvSpPr>
            <p:cNvPr id="272" name="Oval 508">
              <a:extLst>
                <a:ext uri="{FF2B5EF4-FFF2-40B4-BE49-F238E27FC236}">
                  <a16:creationId xmlns:a16="http://schemas.microsoft.com/office/drawing/2014/main" id="{974A447C-E70D-43F7-82CB-155FBE29C5A3}"/>
                </a:ext>
              </a:extLst>
            </p:cNvPr>
            <p:cNvSpPr/>
            <p:nvPr/>
          </p:nvSpPr>
          <p:spPr>
            <a:xfrm>
              <a:off x="6568628" y="717422"/>
              <a:ext cx="197463" cy="209573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2862" tIns="42862" rIns="42862" bIns="42862" numCol="1" anchor="t">
              <a:noAutofit/>
            </a:bodyPr>
            <a:lstStyle/>
            <a:p>
              <a:pPr>
                <a:defRPr sz="1900"/>
              </a:pPr>
              <a:endParaRPr sz="1781"/>
            </a:p>
          </p:txBody>
        </p:sp>
        <p:sp>
          <p:nvSpPr>
            <p:cNvPr id="273" name="Freeform 509">
              <a:extLst>
                <a:ext uri="{FF2B5EF4-FFF2-40B4-BE49-F238E27FC236}">
                  <a16:creationId xmlns:a16="http://schemas.microsoft.com/office/drawing/2014/main" id="{9403F12A-613B-4975-B67A-D3668165CFBD}"/>
                </a:ext>
              </a:extLst>
            </p:cNvPr>
            <p:cNvSpPr/>
            <p:nvPr/>
          </p:nvSpPr>
          <p:spPr>
            <a:xfrm>
              <a:off x="6335264" y="1335995"/>
              <a:ext cx="225885" cy="35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17550" y="4909"/>
                  </a:moveTo>
                  <a:cubicBezTo>
                    <a:pt x="18225" y="4909"/>
                    <a:pt x="18563" y="7855"/>
                    <a:pt x="18563" y="10800"/>
                  </a:cubicBezTo>
                  <a:cubicBezTo>
                    <a:pt x="18563" y="14727"/>
                    <a:pt x="18225" y="17673"/>
                    <a:pt x="17550" y="17673"/>
                  </a:cubicBezTo>
                  <a:cubicBezTo>
                    <a:pt x="16875" y="17673"/>
                    <a:pt x="16369" y="14727"/>
                    <a:pt x="16369" y="10800"/>
                  </a:cubicBezTo>
                  <a:cubicBezTo>
                    <a:pt x="16369" y="7855"/>
                    <a:pt x="16875" y="4909"/>
                    <a:pt x="17550" y="4909"/>
                  </a:cubicBez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2862" tIns="42862" rIns="42862" bIns="42862" numCol="1" anchor="t">
              <a:noAutofit/>
            </a:bodyPr>
            <a:lstStyle/>
            <a:p>
              <a:pPr>
                <a:defRPr sz="1900"/>
              </a:pPr>
              <a:endParaRPr sz="1781"/>
            </a:p>
          </p:txBody>
        </p:sp>
        <p:sp>
          <p:nvSpPr>
            <p:cNvPr id="274" name="Freeform 510">
              <a:extLst>
                <a:ext uri="{FF2B5EF4-FFF2-40B4-BE49-F238E27FC236}">
                  <a16:creationId xmlns:a16="http://schemas.microsoft.com/office/drawing/2014/main" id="{DB967575-199C-47E4-A3BC-1CD70F055FF1}"/>
                </a:ext>
              </a:extLst>
            </p:cNvPr>
            <p:cNvSpPr/>
            <p:nvPr/>
          </p:nvSpPr>
          <p:spPr>
            <a:xfrm>
              <a:off x="6368922" y="1294081"/>
              <a:ext cx="150341" cy="30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13" y="21600"/>
                  </a:moveTo>
                  <a:cubicBezTo>
                    <a:pt x="20584" y="21600"/>
                    <a:pt x="21600" y="17053"/>
                    <a:pt x="21600" y="11368"/>
                  </a:cubicBezTo>
                  <a:cubicBezTo>
                    <a:pt x="21600" y="5684"/>
                    <a:pt x="20584" y="0"/>
                    <a:pt x="19313" y="0"/>
                  </a:cubicBezTo>
                  <a:cubicBezTo>
                    <a:pt x="2287" y="0"/>
                    <a:pt x="2287" y="0"/>
                    <a:pt x="2287" y="0"/>
                  </a:cubicBezTo>
                  <a:cubicBezTo>
                    <a:pt x="1779" y="0"/>
                    <a:pt x="1016" y="1137"/>
                    <a:pt x="762" y="3411"/>
                  </a:cubicBezTo>
                  <a:cubicBezTo>
                    <a:pt x="254" y="5684"/>
                    <a:pt x="0" y="7958"/>
                    <a:pt x="0" y="11368"/>
                  </a:cubicBezTo>
                  <a:cubicBezTo>
                    <a:pt x="0" y="17053"/>
                    <a:pt x="1016" y="21600"/>
                    <a:pt x="2287" y="21600"/>
                  </a:cubicBezTo>
                  <a:lnTo>
                    <a:pt x="19313" y="2160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2862" tIns="42862" rIns="42862" bIns="42862" numCol="1" anchor="t">
              <a:noAutofit/>
            </a:bodyPr>
            <a:lstStyle/>
            <a:p>
              <a:pPr>
                <a:defRPr sz="1900"/>
              </a:pPr>
              <a:endParaRPr sz="1781"/>
            </a:p>
          </p:txBody>
        </p:sp>
        <p:sp>
          <p:nvSpPr>
            <p:cNvPr id="275" name="Freeform 511">
              <a:extLst>
                <a:ext uri="{FF2B5EF4-FFF2-40B4-BE49-F238E27FC236}">
                  <a16:creationId xmlns:a16="http://schemas.microsoft.com/office/drawing/2014/main" id="{1246B234-9149-4D61-BE97-61583ED4CC6C}"/>
                </a:ext>
              </a:extLst>
            </p:cNvPr>
            <p:cNvSpPr/>
            <p:nvPr/>
          </p:nvSpPr>
          <p:spPr>
            <a:xfrm>
              <a:off x="6301605" y="1058145"/>
              <a:ext cx="282732" cy="218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75" y="0"/>
                  </a:moveTo>
                  <a:cubicBezTo>
                    <a:pt x="13095" y="0"/>
                    <a:pt x="13095" y="0"/>
                    <a:pt x="13095" y="0"/>
                  </a:cubicBezTo>
                  <a:cubicBezTo>
                    <a:pt x="2160" y="0"/>
                    <a:pt x="2160" y="0"/>
                    <a:pt x="2160" y="0"/>
                  </a:cubicBezTo>
                  <a:cubicBezTo>
                    <a:pt x="945" y="0"/>
                    <a:pt x="0" y="1104"/>
                    <a:pt x="0" y="2365"/>
                  </a:cubicBezTo>
                  <a:cubicBezTo>
                    <a:pt x="0" y="19235"/>
                    <a:pt x="0" y="19235"/>
                    <a:pt x="0" y="19235"/>
                  </a:cubicBezTo>
                  <a:cubicBezTo>
                    <a:pt x="0" y="20496"/>
                    <a:pt x="945" y="21600"/>
                    <a:pt x="2160" y="21600"/>
                  </a:cubicBezTo>
                  <a:cubicBezTo>
                    <a:pt x="19575" y="21600"/>
                    <a:pt x="19575" y="21600"/>
                    <a:pt x="19575" y="21600"/>
                  </a:cubicBezTo>
                  <a:cubicBezTo>
                    <a:pt x="20655" y="21600"/>
                    <a:pt x="21465" y="20654"/>
                    <a:pt x="21600" y="19550"/>
                  </a:cubicBezTo>
                  <a:cubicBezTo>
                    <a:pt x="21600" y="19393"/>
                    <a:pt x="21600" y="19393"/>
                    <a:pt x="21600" y="19235"/>
                  </a:cubicBezTo>
                  <a:cubicBezTo>
                    <a:pt x="21600" y="2365"/>
                    <a:pt x="21600" y="2365"/>
                    <a:pt x="21600" y="2365"/>
                  </a:cubicBezTo>
                  <a:cubicBezTo>
                    <a:pt x="21600" y="1104"/>
                    <a:pt x="20790" y="0"/>
                    <a:pt x="19575" y="0"/>
                  </a:cubicBezTo>
                  <a:close/>
                  <a:moveTo>
                    <a:pt x="18225" y="19393"/>
                  </a:moveTo>
                  <a:cubicBezTo>
                    <a:pt x="3510" y="19393"/>
                    <a:pt x="3510" y="19393"/>
                    <a:pt x="3510" y="19393"/>
                  </a:cubicBezTo>
                  <a:cubicBezTo>
                    <a:pt x="2565" y="19393"/>
                    <a:pt x="1755" y="18447"/>
                    <a:pt x="1755" y="17501"/>
                  </a:cubicBezTo>
                  <a:cubicBezTo>
                    <a:pt x="1755" y="4257"/>
                    <a:pt x="1755" y="4257"/>
                    <a:pt x="1755" y="4257"/>
                  </a:cubicBezTo>
                  <a:cubicBezTo>
                    <a:pt x="1755" y="3153"/>
                    <a:pt x="2565" y="2365"/>
                    <a:pt x="3510" y="2365"/>
                  </a:cubicBezTo>
                  <a:cubicBezTo>
                    <a:pt x="13095" y="2365"/>
                    <a:pt x="13095" y="2365"/>
                    <a:pt x="13095" y="2365"/>
                  </a:cubicBezTo>
                  <a:cubicBezTo>
                    <a:pt x="18225" y="2365"/>
                    <a:pt x="18225" y="2365"/>
                    <a:pt x="18225" y="2365"/>
                  </a:cubicBezTo>
                  <a:cubicBezTo>
                    <a:pt x="19170" y="2365"/>
                    <a:pt x="19845" y="3153"/>
                    <a:pt x="19845" y="4257"/>
                  </a:cubicBezTo>
                  <a:cubicBezTo>
                    <a:pt x="19845" y="17501"/>
                    <a:pt x="19845" y="17501"/>
                    <a:pt x="19845" y="17501"/>
                  </a:cubicBezTo>
                  <a:cubicBezTo>
                    <a:pt x="19845" y="18131"/>
                    <a:pt x="19575" y="18762"/>
                    <a:pt x="19170" y="19077"/>
                  </a:cubicBezTo>
                  <a:cubicBezTo>
                    <a:pt x="18900" y="19235"/>
                    <a:pt x="18495" y="19393"/>
                    <a:pt x="18225" y="19393"/>
                  </a:cubicBez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2862" tIns="42862" rIns="42862" bIns="42862" numCol="1" anchor="t">
              <a:noAutofit/>
            </a:bodyPr>
            <a:lstStyle/>
            <a:p>
              <a:pPr>
                <a:defRPr sz="1900"/>
              </a:pPr>
              <a:endParaRPr sz="1781"/>
            </a:p>
          </p:txBody>
        </p:sp>
      </p:grpSp>
      <p:sp>
        <p:nvSpPr>
          <p:cNvPr id="98" name="矩形 97">
            <a:extLst>
              <a:ext uri="{FF2B5EF4-FFF2-40B4-BE49-F238E27FC236}">
                <a16:creationId xmlns:a16="http://schemas.microsoft.com/office/drawing/2014/main" id="{9D513CF1-9099-489C-B2F7-10F445A7275C}"/>
              </a:ext>
            </a:extLst>
          </p:cNvPr>
          <p:cNvSpPr/>
          <p:nvPr/>
        </p:nvSpPr>
        <p:spPr>
          <a:xfrm>
            <a:off x="1207133" y="1271926"/>
            <a:ext cx="1346907" cy="5160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</a:rPr>
              <a:t>Entry supplier </a:t>
            </a:r>
          </a:p>
          <a:p>
            <a:pPr algn="ctr"/>
            <a:r>
              <a:rPr lang="en-US" altLang="zh-CN" sz="1100" b="1" dirty="0">
                <a:solidFill>
                  <a:schemeClr val="bg1"/>
                </a:solidFill>
              </a:rPr>
              <a:t>basic info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2C855DD-2E24-4080-BB94-A3AF828B47EC}"/>
              </a:ext>
            </a:extLst>
          </p:cNvPr>
          <p:cNvSpPr/>
          <p:nvPr/>
        </p:nvSpPr>
        <p:spPr>
          <a:xfrm>
            <a:off x="6376857" y="1249431"/>
            <a:ext cx="1346907" cy="557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</a:rPr>
              <a:t>Invitation code &amp; URL send via SNS/Email</a:t>
            </a:r>
          </a:p>
        </p:txBody>
      </p: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695C0EC1-DAA7-4C4B-83AE-065F4157D95F}"/>
              </a:ext>
            </a:extLst>
          </p:cNvPr>
          <p:cNvCxnSpPr>
            <a:cxnSpLocks/>
            <a:stCxn id="98" idx="3"/>
            <a:endCxn id="99" idx="1"/>
          </p:cNvCxnSpPr>
          <p:nvPr/>
        </p:nvCxnSpPr>
        <p:spPr>
          <a:xfrm flipV="1">
            <a:off x="2554040" y="1528177"/>
            <a:ext cx="3822817" cy="17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52F87F70-8597-4B6F-8207-D89C0181B762}"/>
              </a:ext>
            </a:extLst>
          </p:cNvPr>
          <p:cNvSpPr/>
          <p:nvPr/>
        </p:nvSpPr>
        <p:spPr>
          <a:xfrm>
            <a:off x="3415795" y="2050068"/>
            <a:ext cx="1346907" cy="557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</a:rPr>
              <a:t>Open URL &amp; Entry basic info</a:t>
            </a:r>
          </a:p>
        </p:txBody>
      </p:sp>
      <p:sp>
        <p:nvSpPr>
          <p:cNvPr id="21" name="流程图: 决策 20">
            <a:extLst>
              <a:ext uri="{FF2B5EF4-FFF2-40B4-BE49-F238E27FC236}">
                <a16:creationId xmlns:a16="http://schemas.microsoft.com/office/drawing/2014/main" id="{395E1063-CB7C-47AB-9D14-9E3955CB835D}"/>
              </a:ext>
            </a:extLst>
          </p:cNvPr>
          <p:cNvSpPr/>
          <p:nvPr/>
        </p:nvSpPr>
        <p:spPr>
          <a:xfrm>
            <a:off x="6182132" y="2065917"/>
            <a:ext cx="1557016" cy="531336"/>
          </a:xfrm>
          <a:prstGeom prst="flowChartDecisi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Verify mapping </a:t>
            </a:r>
            <a:endParaRPr lang="zh-CN" altLang="en-US" sz="1100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587A9E14-8461-46D2-A94C-4DAA4BE40E08}"/>
              </a:ext>
            </a:extLst>
          </p:cNvPr>
          <p:cNvSpPr/>
          <p:nvPr/>
        </p:nvSpPr>
        <p:spPr>
          <a:xfrm>
            <a:off x="3415794" y="2851412"/>
            <a:ext cx="1346907" cy="557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Register Successfully and logon</a:t>
            </a:r>
            <a:endParaRPr lang="zh-CN" altLang="en-US" sz="1100" dirty="0"/>
          </a:p>
        </p:txBody>
      </p:sp>
      <p:cxnSp>
        <p:nvCxnSpPr>
          <p:cNvPr id="129" name="连接符: 肘形 128">
            <a:extLst>
              <a:ext uri="{FF2B5EF4-FFF2-40B4-BE49-F238E27FC236}">
                <a16:creationId xmlns:a16="http://schemas.microsoft.com/office/drawing/2014/main" id="{69B4F900-C247-4DEA-8AA9-D1EEA623904B}"/>
              </a:ext>
            </a:extLst>
          </p:cNvPr>
          <p:cNvCxnSpPr>
            <a:cxnSpLocks/>
            <a:stCxn id="99" idx="2"/>
            <a:endCxn id="125" idx="0"/>
          </p:cNvCxnSpPr>
          <p:nvPr/>
        </p:nvCxnSpPr>
        <p:spPr>
          <a:xfrm rot="5400000">
            <a:off x="5448207" y="447964"/>
            <a:ext cx="243146" cy="29610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FC17378E-0DF7-4CA0-A3D2-EE490A28E7E3}"/>
              </a:ext>
            </a:extLst>
          </p:cNvPr>
          <p:cNvCxnSpPr>
            <a:cxnSpLocks/>
            <a:stCxn id="21" idx="3"/>
            <a:endCxn id="98" idx="0"/>
          </p:cNvCxnSpPr>
          <p:nvPr/>
        </p:nvCxnSpPr>
        <p:spPr>
          <a:xfrm flipH="1" flipV="1">
            <a:off x="1880587" y="1271926"/>
            <a:ext cx="5858561" cy="1059659"/>
          </a:xfrm>
          <a:prstGeom prst="bentConnector4">
            <a:avLst>
              <a:gd name="adj1" fmla="val -3902"/>
              <a:gd name="adj2" fmla="val 1215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37CCC212-99E2-4139-B1D0-EF813881DCFE}"/>
              </a:ext>
            </a:extLst>
          </p:cNvPr>
          <p:cNvCxnSpPr>
            <a:cxnSpLocks/>
            <a:stCxn id="125" idx="3"/>
            <a:endCxn id="21" idx="1"/>
          </p:cNvCxnSpPr>
          <p:nvPr/>
        </p:nvCxnSpPr>
        <p:spPr>
          <a:xfrm>
            <a:off x="4762702" y="2328814"/>
            <a:ext cx="1419430" cy="2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36192D66-2494-4BCA-AB5C-120684CA4BA5}"/>
              </a:ext>
            </a:extLst>
          </p:cNvPr>
          <p:cNvSpPr/>
          <p:nvPr/>
        </p:nvSpPr>
        <p:spPr>
          <a:xfrm>
            <a:off x="3415064" y="3625306"/>
            <a:ext cx="1346907" cy="557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Entry Company\Person\Account info</a:t>
            </a:r>
            <a:endParaRPr lang="zh-CN" altLang="en-US" sz="1100" dirty="0"/>
          </a:p>
        </p:txBody>
      </p:sp>
      <p:sp>
        <p:nvSpPr>
          <p:cNvPr id="143" name="流程图: 决策 142">
            <a:extLst>
              <a:ext uri="{FF2B5EF4-FFF2-40B4-BE49-F238E27FC236}">
                <a16:creationId xmlns:a16="http://schemas.microsoft.com/office/drawing/2014/main" id="{0019D163-8597-42B4-BC83-58E317D2A572}"/>
              </a:ext>
            </a:extLst>
          </p:cNvPr>
          <p:cNvSpPr/>
          <p:nvPr/>
        </p:nvSpPr>
        <p:spPr>
          <a:xfrm>
            <a:off x="8571088" y="3636679"/>
            <a:ext cx="1553351" cy="531336"/>
          </a:xfrm>
          <a:prstGeom prst="flowChartDecisi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Verify Company</a:t>
            </a:r>
            <a:endParaRPr lang="zh-CN" altLang="en-US" sz="1100" dirty="0"/>
          </a:p>
        </p:txBody>
      </p:sp>
      <p:sp>
        <p:nvSpPr>
          <p:cNvPr id="144" name="流程图: 决策 143">
            <a:extLst>
              <a:ext uri="{FF2B5EF4-FFF2-40B4-BE49-F238E27FC236}">
                <a16:creationId xmlns:a16="http://schemas.microsoft.com/office/drawing/2014/main" id="{EBEFEA7A-A09A-428A-9C47-120098E11CEA}"/>
              </a:ext>
            </a:extLst>
          </p:cNvPr>
          <p:cNvSpPr/>
          <p:nvPr/>
        </p:nvSpPr>
        <p:spPr>
          <a:xfrm>
            <a:off x="9569848" y="4006130"/>
            <a:ext cx="1553351" cy="531336"/>
          </a:xfrm>
          <a:prstGeom prst="flowChartDecisi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Verify Person ID</a:t>
            </a:r>
            <a:endParaRPr lang="zh-CN" altLang="en-US" sz="1100" dirty="0"/>
          </a:p>
        </p:txBody>
      </p:sp>
      <p:sp>
        <p:nvSpPr>
          <p:cNvPr id="146" name="流程图: 决策 145">
            <a:extLst>
              <a:ext uri="{FF2B5EF4-FFF2-40B4-BE49-F238E27FC236}">
                <a16:creationId xmlns:a16="http://schemas.microsoft.com/office/drawing/2014/main" id="{E8A08997-B53B-476F-8052-90E35321204F}"/>
              </a:ext>
            </a:extLst>
          </p:cNvPr>
          <p:cNvSpPr/>
          <p:nvPr/>
        </p:nvSpPr>
        <p:spPr>
          <a:xfrm>
            <a:off x="10562644" y="4475590"/>
            <a:ext cx="1219485" cy="531336"/>
          </a:xfrm>
          <a:prstGeom prst="flowChartDecisi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Verify TEL</a:t>
            </a:r>
            <a:endParaRPr lang="zh-CN" altLang="en-US" sz="1100" dirty="0"/>
          </a:p>
        </p:txBody>
      </p:sp>
      <p:sp>
        <p:nvSpPr>
          <p:cNvPr id="149" name="流程图: 决策 148">
            <a:extLst>
              <a:ext uri="{FF2B5EF4-FFF2-40B4-BE49-F238E27FC236}">
                <a16:creationId xmlns:a16="http://schemas.microsoft.com/office/drawing/2014/main" id="{E8504EBB-B581-4F0C-B1F7-38DAC1673CD8}"/>
              </a:ext>
            </a:extLst>
          </p:cNvPr>
          <p:cNvSpPr/>
          <p:nvPr/>
        </p:nvSpPr>
        <p:spPr>
          <a:xfrm>
            <a:off x="9458030" y="5324378"/>
            <a:ext cx="1714356" cy="531336"/>
          </a:xfrm>
          <a:prstGeom prst="flowChartDecisi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Verify the Amount</a:t>
            </a: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D4B03240-6937-48AA-9798-8834BD11BDE0}"/>
              </a:ext>
            </a:extLst>
          </p:cNvPr>
          <p:cNvSpPr/>
          <p:nvPr/>
        </p:nvSpPr>
        <p:spPr>
          <a:xfrm>
            <a:off x="3391383" y="5310706"/>
            <a:ext cx="1346907" cy="557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Entry </a:t>
            </a:r>
            <a:r>
              <a:rPr lang="en-US" altLang="zh-CN" sz="1100" b="1" dirty="0">
                <a:solidFill>
                  <a:schemeClr val="bg1"/>
                </a:solidFill>
              </a:rPr>
              <a:t>the Small Payment amount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50" name="流程图: 终止 49">
            <a:extLst>
              <a:ext uri="{FF2B5EF4-FFF2-40B4-BE49-F238E27FC236}">
                <a16:creationId xmlns:a16="http://schemas.microsoft.com/office/drawing/2014/main" id="{7F6AC768-F7CD-4749-A165-FF073FDEC7AC}"/>
              </a:ext>
            </a:extLst>
          </p:cNvPr>
          <p:cNvSpPr/>
          <p:nvPr/>
        </p:nvSpPr>
        <p:spPr>
          <a:xfrm>
            <a:off x="3429956" y="6461007"/>
            <a:ext cx="1346901" cy="323122"/>
          </a:xfrm>
          <a:prstGeom prst="flowChartTermina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</a:rPr>
              <a:t>Verification Successfully</a:t>
            </a:r>
            <a:endParaRPr lang="zh-CN" altLang="en-US" sz="1100" dirty="0"/>
          </a:p>
        </p:txBody>
      </p: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D639FF9D-3CAE-470C-850E-F1600667FC34}"/>
              </a:ext>
            </a:extLst>
          </p:cNvPr>
          <p:cNvCxnSpPr>
            <a:cxnSpLocks/>
            <a:stCxn id="125" idx="2"/>
            <a:endCxn id="126" idx="0"/>
          </p:cNvCxnSpPr>
          <p:nvPr/>
        </p:nvCxnSpPr>
        <p:spPr>
          <a:xfrm rot="5400000">
            <a:off x="3967323" y="2729485"/>
            <a:ext cx="24385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81603C62-D252-482B-A0E0-9C578844CF08}"/>
              </a:ext>
            </a:extLst>
          </p:cNvPr>
          <p:cNvCxnSpPr>
            <a:cxnSpLocks/>
            <a:stCxn id="126" idx="2"/>
            <a:endCxn id="142" idx="0"/>
          </p:cNvCxnSpPr>
          <p:nvPr/>
        </p:nvCxnSpPr>
        <p:spPr>
          <a:xfrm rot="5400000">
            <a:off x="3980682" y="3516739"/>
            <a:ext cx="216403" cy="7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CEE57761-B5E9-45D9-A6C9-886A1BB902EC}"/>
              </a:ext>
            </a:extLst>
          </p:cNvPr>
          <p:cNvCxnSpPr>
            <a:cxnSpLocks/>
            <a:stCxn id="142" idx="3"/>
            <a:endCxn id="143" idx="1"/>
          </p:cNvCxnSpPr>
          <p:nvPr/>
        </p:nvCxnSpPr>
        <p:spPr>
          <a:xfrm flipV="1">
            <a:off x="4761971" y="3902347"/>
            <a:ext cx="3809117" cy="1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364DEEA6-78A4-491A-B05B-FFCDD7331841}"/>
              </a:ext>
            </a:extLst>
          </p:cNvPr>
          <p:cNvCxnSpPr>
            <a:cxnSpLocks/>
            <a:stCxn id="143" idx="2"/>
            <a:endCxn id="144" idx="1"/>
          </p:cNvCxnSpPr>
          <p:nvPr/>
        </p:nvCxnSpPr>
        <p:spPr>
          <a:xfrm rot="16200000" flipH="1">
            <a:off x="9406915" y="4108864"/>
            <a:ext cx="103783" cy="222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655328F3-8AE2-402E-9B6B-16911F131040}"/>
              </a:ext>
            </a:extLst>
          </p:cNvPr>
          <p:cNvCxnSpPr>
            <a:cxnSpLocks/>
            <a:stCxn id="144" idx="2"/>
            <a:endCxn id="146" idx="1"/>
          </p:cNvCxnSpPr>
          <p:nvPr/>
        </p:nvCxnSpPr>
        <p:spPr>
          <a:xfrm rot="16200000" flipH="1">
            <a:off x="10352688" y="4531302"/>
            <a:ext cx="203792" cy="216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03781A88-6061-4B25-B189-F2660F89EAA8}"/>
              </a:ext>
            </a:extLst>
          </p:cNvPr>
          <p:cNvCxnSpPr>
            <a:cxnSpLocks/>
            <a:stCxn id="146" idx="2"/>
            <a:endCxn id="150" idx="0"/>
          </p:cNvCxnSpPr>
          <p:nvPr/>
        </p:nvCxnSpPr>
        <p:spPr>
          <a:xfrm rot="5400000">
            <a:off x="7466722" y="1605041"/>
            <a:ext cx="303780" cy="7107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连接符: 肘形 171">
            <a:extLst>
              <a:ext uri="{FF2B5EF4-FFF2-40B4-BE49-F238E27FC236}">
                <a16:creationId xmlns:a16="http://schemas.microsoft.com/office/drawing/2014/main" id="{18E8467E-B57D-4E03-BBFA-262074E5F392}"/>
              </a:ext>
            </a:extLst>
          </p:cNvPr>
          <p:cNvCxnSpPr>
            <a:cxnSpLocks/>
            <a:stCxn id="150" idx="3"/>
            <a:endCxn id="149" idx="1"/>
          </p:cNvCxnSpPr>
          <p:nvPr/>
        </p:nvCxnSpPr>
        <p:spPr>
          <a:xfrm>
            <a:off x="4738290" y="5589452"/>
            <a:ext cx="4719740" cy="5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连接符: 肘形 174">
            <a:extLst>
              <a:ext uri="{FF2B5EF4-FFF2-40B4-BE49-F238E27FC236}">
                <a16:creationId xmlns:a16="http://schemas.microsoft.com/office/drawing/2014/main" id="{2827B51A-A620-47F5-8972-680334DD478C}"/>
              </a:ext>
            </a:extLst>
          </p:cNvPr>
          <p:cNvCxnSpPr>
            <a:cxnSpLocks/>
            <a:stCxn id="149" idx="2"/>
            <a:endCxn id="50" idx="0"/>
          </p:cNvCxnSpPr>
          <p:nvPr/>
        </p:nvCxnSpPr>
        <p:spPr>
          <a:xfrm rot="5400000">
            <a:off x="6906662" y="3052460"/>
            <a:ext cx="605293" cy="6211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文本框 186">
            <a:extLst>
              <a:ext uri="{FF2B5EF4-FFF2-40B4-BE49-F238E27FC236}">
                <a16:creationId xmlns:a16="http://schemas.microsoft.com/office/drawing/2014/main" id="{3A25C3B3-DA31-4014-B3C1-FF5633C9CDB6}"/>
              </a:ext>
            </a:extLst>
          </p:cNvPr>
          <p:cNvSpPr txBox="1"/>
          <p:nvPr/>
        </p:nvSpPr>
        <p:spPr>
          <a:xfrm>
            <a:off x="4070957" y="6216765"/>
            <a:ext cx="394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</a:t>
            </a:r>
            <a:endParaRPr lang="zh-CN" altLang="en-US" sz="1200" dirty="0"/>
          </a:p>
        </p:txBody>
      </p:sp>
      <p:cxnSp>
        <p:nvCxnSpPr>
          <p:cNvPr id="190" name="连接符: 肘形 189">
            <a:extLst>
              <a:ext uri="{FF2B5EF4-FFF2-40B4-BE49-F238E27FC236}">
                <a16:creationId xmlns:a16="http://schemas.microsoft.com/office/drawing/2014/main" id="{1ACADDEA-58E6-49F2-A2D8-AA2D1AA37DB8}"/>
              </a:ext>
            </a:extLst>
          </p:cNvPr>
          <p:cNvCxnSpPr>
            <a:cxnSpLocks/>
            <a:stCxn id="143" idx="3"/>
            <a:endCxn id="126" idx="3"/>
          </p:cNvCxnSpPr>
          <p:nvPr/>
        </p:nvCxnSpPr>
        <p:spPr>
          <a:xfrm flipH="1" flipV="1">
            <a:off x="4762701" y="3130158"/>
            <a:ext cx="5361738" cy="772189"/>
          </a:xfrm>
          <a:prstGeom prst="bentConnector3">
            <a:avLst>
              <a:gd name="adj1" fmla="val -42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6B32D3FB-48BE-4FBE-90BD-361EDC05E08F}"/>
              </a:ext>
            </a:extLst>
          </p:cNvPr>
          <p:cNvCxnSpPr>
            <a:cxnSpLocks/>
            <a:stCxn id="144" idx="3"/>
            <a:endCxn id="126" idx="3"/>
          </p:cNvCxnSpPr>
          <p:nvPr/>
        </p:nvCxnSpPr>
        <p:spPr>
          <a:xfrm flipH="1" flipV="1">
            <a:off x="4762701" y="3130158"/>
            <a:ext cx="6360498" cy="1141640"/>
          </a:xfrm>
          <a:prstGeom prst="bentConnector3">
            <a:avLst>
              <a:gd name="adj1" fmla="val -35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连接符: 肘形 195">
            <a:extLst>
              <a:ext uri="{FF2B5EF4-FFF2-40B4-BE49-F238E27FC236}">
                <a16:creationId xmlns:a16="http://schemas.microsoft.com/office/drawing/2014/main" id="{AB15BB26-A4B3-434B-9A07-06F39BB97DF8}"/>
              </a:ext>
            </a:extLst>
          </p:cNvPr>
          <p:cNvCxnSpPr>
            <a:cxnSpLocks/>
            <a:stCxn id="146" idx="3"/>
            <a:endCxn id="126" idx="3"/>
          </p:cNvCxnSpPr>
          <p:nvPr/>
        </p:nvCxnSpPr>
        <p:spPr>
          <a:xfrm flipH="1" flipV="1">
            <a:off x="4762701" y="3130158"/>
            <a:ext cx="7019428" cy="1611100"/>
          </a:xfrm>
          <a:prstGeom prst="bentConnector3">
            <a:avLst>
              <a:gd name="adj1" fmla="val -13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文本框 207">
            <a:extLst>
              <a:ext uri="{FF2B5EF4-FFF2-40B4-BE49-F238E27FC236}">
                <a16:creationId xmlns:a16="http://schemas.microsoft.com/office/drawing/2014/main" id="{6928285C-85AF-4B1B-AA3D-BD09EB40AF3B}"/>
              </a:ext>
            </a:extLst>
          </p:cNvPr>
          <p:cNvSpPr txBox="1"/>
          <p:nvPr/>
        </p:nvSpPr>
        <p:spPr>
          <a:xfrm>
            <a:off x="10023889" y="3673201"/>
            <a:ext cx="394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</a:t>
            </a:r>
            <a:endParaRPr lang="zh-CN" altLang="en-US" sz="1200" dirty="0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F56EAABA-D776-4897-AB90-92F31BE9ACD9}"/>
              </a:ext>
            </a:extLst>
          </p:cNvPr>
          <p:cNvSpPr txBox="1"/>
          <p:nvPr/>
        </p:nvSpPr>
        <p:spPr>
          <a:xfrm>
            <a:off x="8952131" y="4089015"/>
            <a:ext cx="394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</a:t>
            </a:r>
            <a:endParaRPr lang="zh-CN" altLang="en-US" sz="1200" dirty="0"/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6831127B-01E8-483E-BEBD-0A156CCD4541}"/>
              </a:ext>
            </a:extLst>
          </p:cNvPr>
          <p:cNvSpPr txBox="1"/>
          <p:nvPr/>
        </p:nvSpPr>
        <p:spPr>
          <a:xfrm>
            <a:off x="9944446" y="4471094"/>
            <a:ext cx="394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</a:t>
            </a:r>
            <a:endParaRPr lang="zh-CN" altLang="en-US" sz="1200" dirty="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6F1C49DB-0D6D-48FD-882E-DBC3315D7C21}"/>
              </a:ext>
            </a:extLst>
          </p:cNvPr>
          <p:cNvSpPr txBox="1"/>
          <p:nvPr/>
        </p:nvSpPr>
        <p:spPr>
          <a:xfrm>
            <a:off x="10878259" y="4909956"/>
            <a:ext cx="394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</a:t>
            </a:r>
            <a:endParaRPr lang="zh-CN" altLang="en-US" sz="12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1B0CCB28-639C-49E9-BDA6-6EE99BA6E3C3}"/>
              </a:ext>
            </a:extLst>
          </p:cNvPr>
          <p:cNvSpPr txBox="1"/>
          <p:nvPr/>
        </p:nvSpPr>
        <p:spPr>
          <a:xfrm>
            <a:off x="6388170" y="2467365"/>
            <a:ext cx="394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</a:t>
            </a:r>
            <a:endParaRPr lang="zh-CN" altLang="en-US" sz="1200" dirty="0"/>
          </a:p>
        </p:txBody>
      </p:sp>
      <p:cxnSp>
        <p:nvCxnSpPr>
          <p:cNvPr id="217" name="连接符: 肘形 216">
            <a:extLst>
              <a:ext uri="{FF2B5EF4-FFF2-40B4-BE49-F238E27FC236}">
                <a16:creationId xmlns:a16="http://schemas.microsoft.com/office/drawing/2014/main" id="{FAE48739-9E71-4616-AEEB-7EE64BC37931}"/>
              </a:ext>
            </a:extLst>
          </p:cNvPr>
          <p:cNvCxnSpPr>
            <a:cxnSpLocks/>
            <a:stCxn id="21" idx="2"/>
            <a:endCxn id="126" idx="0"/>
          </p:cNvCxnSpPr>
          <p:nvPr/>
        </p:nvCxnSpPr>
        <p:spPr>
          <a:xfrm rot="5400000">
            <a:off x="5397865" y="1288636"/>
            <a:ext cx="254159" cy="28713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文本框 229">
            <a:extLst>
              <a:ext uri="{FF2B5EF4-FFF2-40B4-BE49-F238E27FC236}">
                <a16:creationId xmlns:a16="http://schemas.microsoft.com/office/drawing/2014/main" id="{2B8BE130-9C08-4F5E-AE84-B0CFA5C97438}"/>
              </a:ext>
            </a:extLst>
          </p:cNvPr>
          <p:cNvSpPr txBox="1"/>
          <p:nvPr/>
        </p:nvSpPr>
        <p:spPr>
          <a:xfrm>
            <a:off x="7603329" y="2109200"/>
            <a:ext cx="394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</a:t>
            </a:r>
            <a:endParaRPr lang="zh-CN" altLang="en-US" sz="1200" dirty="0"/>
          </a:p>
        </p:txBody>
      </p:sp>
      <p:sp>
        <p:nvSpPr>
          <p:cNvPr id="232" name="箭头: V 形 231">
            <a:extLst>
              <a:ext uri="{FF2B5EF4-FFF2-40B4-BE49-F238E27FC236}">
                <a16:creationId xmlns:a16="http://schemas.microsoft.com/office/drawing/2014/main" id="{54781E92-01E7-44CB-96CA-700B5E56D1F5}"/>
              </a:ext>
            </a:extLst>
          </p:cNvPr>
          <p:cNvSpPr/>
          <p:nvPr/>
        </p:nvSpPr>
        <p:spPr>
          <a:xfrm rot="5400000">
            <a:off x="-384032" y="1317754"/>
            <a:ext cx="1404000" cy="396000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Invitation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33" name="箭头: V 形 232">
            <a:extLst>
              <a:ext uri="{FF2B5EF4-FFF2-40B4-BE49-F238E27FC236}">
                <a16:creationId xmlns:a16="http://schemas.microsoft.com/office/drawing/2014/main" id="{56345581-5D9B-459B-A0FE-2BF00B2320C3}"/>
              </a:ext>
            </a:extLst>
          </p:cNvPr>
          <p:cNvSpPr/>
          <p:nvPr/>
        </p:nvSpPr>
        <p:spPr>
          <a:xfrm rot="5400000">
            <a:off x="-490122" y="2701699"/>
            <a:ext cx="1596383" cy="396000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Register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35" name="箭头: V 形 234">
            <a:extLst>
              <a:ext uri="{FF2B5EF4-FFF2-40B4-BE49-F238E27FC236}">
                <a16:creationId xmlns:a16="http://schemas.microsoft.com/office/drawing/2014/main" id="{EEDD5A0B-9AA0-4090-AB46-E8E5A27DF4C6}"/>
              </a:ext>
            </a:extLst>
          </p:cNvPr>
          <p:cNvSpPr/>
          <p:nvPr/>
        </p:nvSpPr>
        <p:spPr>
          <a:xfrm rot="5400000">
            <a:off x="-1047864" y="4735158"/>
            <a:ext cx="2703028" cy="396000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Real-Name Verification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47C48895-F74D-4A41-B64A-D66755EB74E3}"/>
              </a:ext>
            </a:extLst>
          </p:cNvPr>
          <p:cNvSpPr txBox="1"/>
          <p:nvPr/>
        </p:nvSpPr>
        <p:spPr>
          <a:xfrm>
            <a:off x="8563218" y="2916585"/>
            <a:ext cx="196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Roboto"/>
              </a:rPr>
              <a:t>Failed less than 5 times </a:t>
            </a:r>
            <a:endParaRPr lang="zh-CN" altLang="en-US" sz="1200" dirty="0"/>
          </a:p>
        </p:txBody>
      </p:sp>
      <p:cxnSp>
        <p:nvCxnSpPr>
          <p:cNvPr id="264" name="连接符: 肘形 263">
            <a:extLst>
              <a:ext uri="{FF2B5EF4-FFF2-40B4-BE49-F238E27FC236}">
                <a16:creationId xmlns:a16="http://schemas.microsoft.com/office/drawing/2014/main" id="{B325B4C0-712A-4CEC-9E29-196895F66C13}"/>
              </a:ext>
            </a:extLst>
          </p:cNvPr>
          <p:cNvCxnSpPr>
            <a:cxnSpLocks/>
            <a:stCxn id="149" idx="3"/>
            <a:endCxn id="126" idx="3"/>
          </p:cNvCxnSpPr>
          <p:nvPr/>
        </p:nvCxnSpPr>
        <p:spPr>
          <a:xfrm flipH="1" flipV="1">
            <a:off x="4762701" y="3130158"/>
            <a:ext cx="6409685" cy="2459888"/>
          </a:xfrm>
          <a:prstGeom prst="bentConnector3">
            <a:avLst>
              <a:gd name="adj1" fmla="val -132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文本框 264">
            <a:extLst>
              <a:ext uri="{FF2B5EF4-FFF2-40B4-BE49-F238E27FC236}">
                <a16:creationId xmlns:a16="http://schemas.microsoft.com/office/drawing/2014/main" id="{65280022-3002-4C37-B8B0-BD8D0C93CEC1}"/>
              </a:ext>
            </a:extLst>
          </p:cNvPr>
          <p:cNvSpPr txBox="1"/>
          <p:nvPr/>
        </p:nvSpPr>
        <p:spPr>
          <a:xfrm>
            <a:off x="10914068" y="4014815"/>
            <a:ext cx="394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</a:t>
            </a:r>
            <a:endParaRPr lang="zh-CN" altLang="en-US" sz="1200" dirty="0"/>
          </a:p>
        </p:txBody>
      </p:sp>
      <p:sp>
        <p:nvSpPr>
          <p:cNvPr id="266" name="文本框 207">
            <a:extLst>
              <a:ext uri="{FF2B5EF4-FFF2-40B4-BE49-F238E27FC236}">
                <a16:creationId xmlns:a16="http://schemas.microsoft.com/office/drawing/2014/main" id="{6928285C-85AF-4B1B-AA3D-BD09EB40AF3B}"/>
              </a:ext>
            </a:extLst>
          </p:cNvPr>
          <p:cNvSpPr txBox="1"/>
          <p:nvPr/>
        </p:nvSpPr>
        <p:spPr>
          <a:xfrm>
            <a:off x="11125157" y="5369528"/>
            <a:ext cx="394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N</a:t>
            </a:r>
            <a:endParaRPr lang="zh-CN" altLang="en-US" sz="1200" dirty="0"/>
          </a:p>
        </p:txBody>
      </p:sp>
      <p:sp>
        <p:nvSpPr>
          <p:cNvPr id="267" name="文本框 207">
            <a:extLst>
              <a:ext uri="{FF2B5EF4-FFF2-40B4-BE49-F238E27FC236}">
                <a16:creationId xmlns:a16="http://schemas.microsoft.com/office/drawing/2014/main" id="{6928285C-85AF-4B1B-AA3D-BD09EB40AF3B}"/>
              </a:ext>
            </a:extLst>
          </p:cNvPr>
          <p:cNvSpPr txBox="1"/>
          <p:nvPr/>
        </p:nvSpPr>
        <p:spPr>
          <a:xfrm>
            <a:off x="11636908" y="4506740"/>
            <a:ext cx="394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4647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A6D783-849B-46F3-9004-D898944AC870}"/>
              </a:ext>
            </a:extLst>
          </p:cNvPr>
          <p:cNvSpPr txBox="1"/>
          <p:nvPr/>
        </p:nvSpPr>
        <p:spPr>
          <a:xfrm>
            <a:off x="225079" y="239153"/>
            <a:ext cx="569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CN" dirty="0"/>
              <a:t>Supplier KYC Work Flow——HSBC Assumption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A16E10-E7E5-4FFB-B231-732E51BF6A43}"/>
              </a:ext>
            </a:extLst>
          </p:cNvPr>
          <p:cNvSpPr/>
          <p:nvPr/>
        </p:nvSpPr>
        <p:spPr>
          <a:xfrm>
            <a:off x="0" y="235874"/>
            <a:ext cx="114300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V 形 5">
            <a:extLst>
              <a:ext uri="{FF2B5EF4-FFF2-40B4-BE49-F238E27FC236}">
                <a16:creationId xmlns:a16="http://schemas.microsoft.com/office/drawing/2014/main" id="{97DA6FA6-DB9E-426A-AD45-C8EA41F1A266}"/>
              </a:ext>
            </a:extLst>
          </p:cNvPr>
          <p:cNvSpPr/>
          <p:nvPr/>
        </p:nvSpPr>
        <p:spPr>
          <a:xfrm>
            <a:off x="423648" y="900763"/>
            <a:ext cx="1983221" cy="32664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Invitation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199DEFBB-63BA-4D98-A524-C7CCEE5C01BC}"/>
              </a:ext>
            </a:extLst>
          </p:cNvPr>
          <p:cNvSpPr/>
          <p:nvPr/>
        </p:nvSpPr>
        <p:spPr>
          <a:xfrm>
            <a:off x="5241491" y="912181"/>
            <a:ext cx="3182197" cy="315219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Real-Name Verification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iconfont-10503-5122247">
            <a:extLst>
              <a:ext uri="{FF2B5EF4-FFF2-40B4-BE49-F238E27FC236}">
                <a16:creationId xmlns:a16="http://schemas.microsoft.com/office/drawing/2014/main" id="{1EEB86B3-1B81-4697-B43C-78DE4DC99BBF}"/>
              </a:ext>
            </a:extLst>
          </p:cNvPr>
          <p:cNvSpPr/>
          <p:nvPr/>
        </p:nvSpPr>
        <p:spPr>
          <a:xfrm>
            <a:off x="4569192" y="1306307"/>
            <a:ext cx="253573" cy="255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434"/>
                </a:moveTo>
                <a:lnTo>
                  <a:pt x="21600" y="20434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14479" y="15875"/>
                </a:moveTo>
                <a:lnTo>
                  <a:pt x="16568" y="15875"/>
                </a:lnTo>
                <a:lnTo>
                  <a:pt x="16568" y="17040"/>
                </a:lnTo>
                <a:lnTo>
                  <a:pt x="14479" y="17040"/>
                </a:lnTo>
                <a:close/>
                <a:moveTo>
                  <a:pt x="17177" y="15868"/>
                </a:moveTo>
                <a:lnTo>
                  <a:pt x="18235" y="15868"/>
                </a:lnTo>
                <a:lnTo>
                  <a:pt x="18235" y="17033"/>
                </a:lnTo>
                <a:lnTo>
                  <a:pt x="17177" y="17033"/>
                </a:lnTo>
                <a:close/>
                <a:moveTo>
                  <a:pt x="4144" y="13891"/>
                </a:moveTo>
                <a:lnTo>
                  <a:pt x="7810" y="13891"/>
                </a:lnTo>
                <a:lnTo>
                  <a:pt x="7810" y="15056"/>
                </a:lnTo>
                <a:lnTo>
                  <a:pt x="4144" y="15056"/>
                </a:lnTo>
                <a:close/>
                <a:moveTo>
                  <a:pt x="8882" y="13881"/>
                </a:moveTo>
                <a:lnTo>
                  <a:pt x="10740" y="13881"/>
                </a:lnTo>
                <a:lnTo>
                  <a:pt x="10740" y="15047"/>
                </a:lnTo>
                <a:lnTo>
                  <a:pt x="8882" y="15047"/>
                </a:lnTo>
                <a:close/>
                <a:moveTo>
                  <a:pt x="14479" y="12180"/>
                </a:moveTo>
                <a:lnTo>
                  <a:pt x="16568" y="12180"/>
                </a:lnTo>
                <a:lnTo>
                  <a:pt x="16568" y="13345"/>
                </a:lnTo>
                <a:lnTo>
                  <a:pt x="14479" y="13345"/>
                </a:lnTo>
                <a:close/>
                <a:moveTo>
                  <a:pt x="17177" y="12173"/>
                </a:moveTo>
                <a:lnTo>
                  <a:pt x="18235" y="12173"/>
                </a:lnTo>
                <a:lnTo>
                  <a:pt x="18235" y="13338"/>
                </a:lnTo>
                <a:lnTo>
                  <a:pt x="17177" y="13338"/>
                </a:lnTo>
                <a:close/>
                <a:moveTo>
                  <a:pt x="4144" y="10175"/>
                </a:moveTo>
                <a:lnTo>
                  <a:pt x="7810" y="10175"/>
                </a:lnTo>
                <a:lnTo>
                  <a:pt x="7810" y="11340"/>
                </a:lnTo>
                <a:lnTo>
                  <a:pt x="4144" y="11340"/>
                </a:lnTo>
                <a:close/>
                <a:moveTo>
                  <a:pt x="8882" y="10168"/>
                </a:moveTo>
                <a:lnTo>
                  <a:pt x="10740" y="10168"/>
                </a:lnTo>
                <a:lnTo>
                  <a:pt x="10740" y="11333"/>
                </a:lnTo>
                <a:lnTo>
                  <a:pt x="8882" y="11333"/>
                </a:lnTo>
                <a:close/>
                <a:moveTo>
                  <a:pt x="14479" y="8543"/>
                </a:moveTo>
                <a:lnTo>
                  <a:pt x="16568" y="8543"/>
                </a:lnTo>
                <a:lnTo>
                  <a:pt x="16568" y="9709"/>
                </a:lnTo>
                <a:lnTo>
                  <a:pt x="14479" y="9709"/>
                </a:lnTo>
                <a:close/>
                <a:moveTo>
                  <a:pt x="17177" y="8541"/>
                </a:moveTo>
                <a:lnTo>
                  <a:pt x="18235" y="8541"/>
                </a:lnTo>
                <a:lnTo>
                  <a:pt x="18235" y="9706"/>
                </a:lnTo>
                <a:lnTo>
                  <a:pt x="17177" y="9706"/>
                </a:lnTo>
                <a:close/>
                <a:moveTo>
                  <a:pt x="4144" y="6240"/>
                </a:moveTo>
                <a:lnTo>
                  <a:pt x="7810" y="6240"/>
                </a:lnTo>
                <a:lnTo>
                  <a:pt x="7810" y="7405"/>
                </a:lnTo>
                <a:lnTo>
                  <a:pt x="4144" y="7405"/>
                </a:lnTo>
                <a:close/>
                <a:moveTo>
                  <a:pt x="8882" y="6235"/>
                </a:moveTo>
                <a:lnTo>
                  <a:pt x="10740" y="6235"/>
                </a:lnTo>
                <a:lnTo>
                  <a:pt x="10740" y="7401"/>
                </a:lnTo>
                <a:lnTo>
                  <a:pt x="8882" y="7401"/>
                </a:lnTo>
                <a:close/>
                <a:moveTo>
                  <a:pt x="4263" y="0"/>
                </a:moveTo>
                <a:lnTo>
                  <a:pt x="10929" y="0"/>
                </a:lnTo>
                <a:cubicBezTo>
                  <a:pt x="11668" y="0"/>
                  <a:pt x="12361" y="256"/>
                  <a:pt x="12888" y="718"/>
                </a:cubicBezTo>
                <a:cubicBezTo>
                  <a:pt x="13431" y="1201"/>
                  <a:pt x="13732" y="1844"/>
                  <a:pt x="13732" y="2534"/>
                </a:cubicBezTo>
                <a:lnTo>
                  <a:pt x="13732" y="4674"/>
                </a:lnTo>
                <a:lnTo>
                  <a:pt x="17628" y="4674"/>
                </a:lnTo>
                <a:cubicBezTo>
                  <a:pt x="19037" y="4674"/>
                  <a:pt x="20182" y="5809"/>
                  <a:pt x="20182" y="7205"/>
                </a:cubicBezTo>
                <a:lnTo>
                  <a:pt x="20182" y="19250"/>
                </a:lnTo>
                <a:lnTo>
                  <a:pt x="19006" y="19250"/>
                </a:lnTo>
                <a:lnTo>
                  <a:pt x="19006" y="7203"/>
                </a:lnTo>
                <a:cubicBezTo>
                  <a:pt x="19006" y="6450"/>
                  <a:pt x="18390" y="5837"/>
                  <a:pt x="17628" y="5837"/>
                </a:cubicBezTo>
                <a:lnTo>
                  <a:pt x="13735" y="5837"/>
                </a:lnTo>
                <a:lnTo>
                  <a:pt x="13735" y="19462"/>
                </a:lnTo>
                <a:lnTo>
                  <a:pt x="12559" y="19462"/>
                </a:lnTo>
                <a:lnTo>
                  <a:pt x="12559" y="2534"/>
                </a:lnTo>
                <a:cubicBezTo>
                  <a:pt x="12559" y="1783"/>
                  <a:pt x="11830" y="1168"/>
                  <a:pt x="10932" y="1168"/>
                </a:cubicBezTo>
                <a:lnTo>
                  <a:pt x="4263" y="1168"/>
                </a:lnTo>
                <a:cubicBezTo>
                  <a:pt x="3355" y="1168"/>
                  <a:pt x="2617" y="1781"/>
                  <a:pt x="2617" y="2534"/>
                </a:cubicBezTo>
                <a:lnTo>
                  <a:pt x="2617" y="19458"/>
                </a:lnTo>
                <a:lnTo>
                  <a:pt x="1441" y="19458"/>
                </a:lnTo>
                <a:lnTo>
                  <a:pt x="1441" y="2532"/>
                </a:lnTo>
                <a:cubicBezTo>
                  <a:pt x="1441" y="1135"/>
                  <a:pt x="2709" y="0"/>
                  <a:pt x="4263" y="0"/>
                </a:cubicBezTo>
                <a:close/>
              </a:path>
            </a:pathLst>
          </a:custGeom>
          <a:solidFill>
            <a:srgbClr val="3B3B3B"/>
          </a:solidFill>
          <a:ln w="9525" cap="flat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wrap="square" lIns="42862" tIns="42862" rIns="42862" bIns="42862" numCol="1" anchor="t">
            <a:noAutofit/>
          </a:bodyPr>
          <a:lstStyle/>
          <a:p>
            <a:endParaRPr sz="1688"/>
          </a:p>
        </p:txBody>
      </p:sp>
      <p:sp>
        <p:nvSpPr>
          <p:cNvPr id="10" name="矩形 48">
            <a:extLst>
              <a:ext uri="{FF2B5EF4-FFF2-40B4-BE49-F238E27FC236}">
                <a16:creationId xmlns:a16="http://schemas.microsoft.com/office/drawing/2014/main" id="{16FF6238-8C97-492E-9209-507D23EA6564}"/>
              </a:ext>
            </a:extLst>
          </p:cNvPr>
          <p:cNvSpPr txBox="1"/>
          <p:nvPr/>
        </p:nvSpPr>
        <p:spPr>
          <a:xfrm>
            <a:off x="4774942" y="1283184"/>
            <a:ext cx="1029077" cy="3020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2862" tIns="42862" rIns="42862" bIns="42862" numCol="1" anchor="t">
            <a:spAutoFit/>
          </a:bodyPr>
          <a:lstStyle>
            <a:lvl1pPr algn="ctr">
              <a:defRPr sz="1700" b="1"/>
            </a:lvl1pPr>
          </a:lstStyle>
          <a:p>
            <a:r>
              <a:rPr sz="1400" dirty="0"/>
              <a:t>Supplier</a:t>
            </a:r>
            <a:r>
              <a:rPr lang="en-US" sz="1400" dirty="0"/>
              <a:t>s</a:t>
            </a:r>
            <a:endParaRPr lang="zh-CN" altLang="en-US" sz="1400" dirty="0"/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03160622-AF15-4285-BBC4-F541F548A930}"/>
              </a:ext>
            </a:extLst>
          </p:cNvPr>
          <p:cNvSpPr txBox="1"/>
          <p:nvPr/>
        </p:nvSpPr>
        <p:spPr>
          <a:xfrm>
            <a:off x="701217" y="1240248"/>
            <a:ext cx="1734898" cy="5174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2862" tIns="42862" rIns="42862" bIns="42862" numCol="1" anchor="t">
            <a:spAutoFit/>
          </a:bodyPr>
          <a:lstStyle>
            <a:lvl1pPr algn="ctr">
              <a:defRPr sz="1700">
                <a:solidFill>
                  <a:srgbClr val="FFFFFF"/>
                </a:solidFill>
              </a:defRPr>
            </a:lvl1pPr>
          </a:lstStyle>
          <a:p>
            <a:r>
              <a:rPr lang="en-US" altLang="zh-CN" sz="1400" b="1" dirty="0">
                <a:solidFill>
                  <a:schemeClr val="tx1"/>
                </a:solidFill>
              </a:rPr>
              <a:t>Anchor Buyer/</a:t>
            </a:r>
          </a:p>
          <a:p>
            <a:r>
              <a:rPr lang="en-US" altLang="zh-CN" sz="1400" b="1" dirty="0">
                <a:solidFill>
                  <a:schemeClr val="tx1"/>
                </a:solidFill>
              </a:rPr>
              <a:t>Tier 1 Supplier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DF2EB3-1BFA-48DF-A2C6-2E355A18F4AD}"/>
              </a:ext>
            </a:extLst>
          </p:cNvPr>
          <p:cNvGrpSpPr/>
          <p:nvPr/>
        </p:nvGrpSpPr>
        <p:grpSpPr>
          <a:xfrm>
            <a:off x="595794" y="1312397"/>
            <a:ext cx="305888" cy="301018"/>
            <a:chOff x="5038051" y="2511666"/>
            <a:chExt cx="301735" cy="296931"/>
          </a:xfrm>
        </p:grpSpPr>
        <p:pic>
          <p:nvPicPr>
            <p:cNvPr id="13" name="图片 12" descr="图片 12">
              <a:extLst>
                <a:ext uri="{FF2B5EF4-FFF2-40B4-BE49-F238E27FC236}">
                  <a16:creationId xmlns:a16="http://schemas.microsoft.com/office/drawing/2014/main" id="{972E074D-9501-4208-BB14-3759CC6A3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04188" y="2577607"/>
              <a:ext cx="171787" cy="174450"/>
            </a:xfrm>
            <a:prstGeom prst="rect">
              <a:avLst/>
            </a:prstGeom>
            <a:ln w="12700" cap="flat">
              <a:solidFill>
                <a:schemeClr val="bg1">
                  <a:lumMod val="50000"/>
                </a:schemeClr>
              </a:solidFill>
              <a:miter lim="400000"/>
            </a:ln>
            <a:effectLst/>
          </p:spPr>
        </p:pic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03AEFA23-5B97-450C-9869-A1F6653379DE}"/>
                </a:ext>
              </a:extLst>
            </p:cNvPr>
            <p:cNvSpPr/>
            <p:nvPr/>
          </p:nvSpPr>
          <p:spPr>
            <a:xfrm>
              <a:off x="5038051" y="2511666"/>
              <a:ext cx="301735" cy="296931"/>
            </a:xfrm>
            <a:prstGeom prst="ellipse">
              <a:avLst/>
            </a:prstGeom>
            <a:noFill/>
            <a:ln w="38100" cap="flat">
              <a:solidFill>
                <a:schemeClr val="bg1">
                  <a:lumMod val="50000"/>
                </a:schemeClr>
              </a:solidFill>
              <a:prstDash val="solid"/>
              <a:round/>
            </a:ln>
            <a:effectLst/>
          </p:spPr>
          <p:txBody>
            <a:bodyPr wrap="square" lIns="42862" tIns="42862" rIns="42862" bIns="42862" numCol="1" anchor="ctr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</a:defRPr>
              </a:pPr>
              <a:endParaRPr sz="1781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2D77F7E-EFB8-49F1-8224-5AD4CDC2E576}"/>
              </a:ext>
            </a:extLst>
          </p:cNvPr>
          <p:cNvSpPr/>
          <p:nvPr/>
        </p:nvSpPr>
        <p:spPr>
          <a:xfrm>
            <a:off x="698989" y="1818948"/>
            <a:ext cx="1346907" cy="4691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Submit Supplier information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574D2E8-39E6-4B90-82D6-819C4C02032B}"/>
              </a:ext>
            </a:extLst>
          </p:cNvPr>
          <p:cNvSpPr/>
          <p:nvPr/>
        </p:nvSpPr>
        <p:spPr>
          <a:xfrm>
            <a:off x="2755186" y="1818948"/>
            <a:ext cx="1992225" cy="4691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Submit Supplier information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EC70C93-8438-4973-9D49-0DDFE8F5022C}"/>
              </a:ext>
            </a:extLst>
          </p:cNvPr>
          <p:cNvSpPr/>
          <p:nvPr/>
        </p:nvSpPr>
        <p:spPr>
          <a:xfrm>
            <a:off x="5498275" y="2547395"/>
            <a:ext cx="2095054" cy="5947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Verification Company &amp;Personal Information with Third-party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DC37E11-6DDD-4BFC-869D-2EC1B2D6317A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045896" y="2053522"/>
            <a:ext cx="709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B9DF2DA-BC64-4989-87B2-0F359E2A65DA}"/>
              </a:ext>
            </a:extLst>
          </p:cNvPr>
          <p:cNvCxnSpPr>
            <a:cxnSpLocks/>
            <a:stCxn id="16" idx="2"/>
            <a:endCxn id="234" idx="0"/>
          </p:cNvCxnSpPr>
          <p:nvPr/>
        </p:nvCxnSpPr>
        <p:spPr>
          <a:xfrm rot="5400000">
            <a:off x="3618130" y="2420535"/>
            <a:ext cx="265608" cy="7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B80CA50-4E81-4AEA-BC9E-B50C5FDF273C}"/>
              </a:ext>
            </a:extLst>
          </p:cNvPr>
          <p:cNvSpPr/>
          <p:nvPr/>
        </p:nvSpPr>
        <p:spPr>
          <a:xfrm>
            <a:off x="5498274" y="3376485"/>
            <a:ext cx="2097248" cy="6366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Verification Bank Account with Third-party Small Payment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箭头: V 形 23">
            <a:extLst>
              <a:ext uri="{FF2B5EF4-FFF2-40B4-BE49-F238E27FC236}">
                <a16:creationId xmlns:a16="http://schemas.microsoft.com/office/drawing/2014/main" id="{C074A522-6FF2-4A27-A198-F0809E800101}"/>
              </a:ext>
            </a:extLst>
          </p:cNvPr>
          <p:cNvSpPr/>
          <p:nvPr/>
        </p:nvSpPr>
        <p:spPr>
          <a:xfrm>
            <a:off x="8423689" y="912180"/>
            <a:ext cx="3182198" cy="317529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Banker Verification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8EB4987-1645-49A9-877F-64FC5489AB8F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rot="16200000" flipH="1">
            <a:off x="6429185" y="3258772"/>
            <a:ext cx="234330" cy="10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money-bank_71090">
            <a:extLst>
              <a:ext uri="{FF2B5EF4-FFF2-40B4-BE49-F238E27FC236}">
                <a16:creationId xmlns:a16="http://schemas.microsoft.com/office/drawing/2014/main" id="{47939A54-8DDB-4BD5-ABB5-F158DBA7BD74}"/>
              </a:ext>
            </a:extLst>
          </p:cNvPr>
          <p:cNvSpPr>
            <a:spLocks noChangeAspect="1"/>
          </p:cNvSpPr>
          <p:nvPr/>
        </p:nvSpPr>
        <p:spPr bwMode="auto">
          <a:xfrm>
            <a:off x="9497714" y="1306800"/>
            <a:ext cx="339641" cy="301018"/>
          </a:xfrm>
          <a:custGeom>
            <a:avLst/>
            <a:gdLst>
              <a:gd name="connsiteX0" fmla="*/ 0 w 608697"/>
              <a:gd name="connsiteY0" fmla="*/ 552985 h 590385"/>
              <a:gd name="connsiteX1" fmla="*/ 608697 w 608697"/>
              <a:gd name="connsiteY1" fmla="*/ 552985 h 590385"/>
              <a:gd name="connsiteX2" fmla="*/ 608697 w 608697"/>
              <a:gd name="connsiteY2" fmla="*/ 590385 h 590385"/>
              <a:gd name="connsiteX3" fmla="*/ 0 w 608697"/>
              <a:gd name="connsiteY3" fmla="*/ 590385 h 590385"/>
              <a:gd name="connsiteX4" fmla="*/ 50031 w 608697"/>
              <a:gd name="connsiteY4" fmla="*/ 495192 h 590385"/>
              <a:gd name="connsiteX5" fmla="*/ 558666 w 608697"/>
              <a:gd name="connsiteY5" fmla="*/ 495192 h 590385"/>
              <a:gd name="connsiteX6" fmla="*/ 558666 w 608697"/>
              <a:gd name="connsiteY6" fmla="*/ 532592 h 590385"/>
              <a:gd name="connsiteX7" fmla="*/ 50031 w 608697"/>
              <a:gd name="connsiteY7" fmla="*/ 532592 h 590385"/>
              <a:gd name="connsiteX8" fmla="*/ 317441 w 608697"/>
              <a:gd name="connsiteY8" fmla="*/ 352934 h 590385"/>
              <a:gd name="connsiteX9" fmla="*/ 317441 w 608697"/>
              <a:gd name="connsiteY9" fmla="*/ 384587 h 590385"/>
              <a:gd name="connsiteX10" fmla="*/ 338404 w 608697"/>
              <a:gd name="connsiteY10" fmla="*/ 369096 h 590385"/>
              <a:gd name="connsiteX11" fmla="*/ 333257 w 608697"/>
              <a:gd name="connsiteY11" fmla="*/ 358446 h 590385"/>
              <a:gd name="connsiteX12" fmla="*/ 317441 w 608697"/>
              <a:gd name="connsiteY12" fmla="*/ 352934 h 590385"/>
              <a:gd name="connsiteX13" fmla="*/ 290658 w 608697"/>
              <a:gd name="connsiteY13" fmla="*/ 283447 h 590385"/>
              <a:gd name="connsiteX14" fmla="*/ 273648 w 608697"/>
              <a:gd name="connsiteY14" fmla="*/ 288958 h 590385"/>
              <a:gd name="connsiteX15" fmla="*/ 268948 w 608697"/>
              <a:gd name="connsiteY15" fmla="*/ 299311 h 590385"/>
              <a:gd name="connsiteX16" fmla="*/ 274319 w 608697"/>
              <a:gd name="connsiteY16" fmla="*/ 310035 h 590385"/>
              <a:gd name="connsiteX17" fmla="*/ 290658 w 608697"/>
              <a:gd name="connsiteY17" fmla="*/ 315770 h 590385"/>
              <a:gd name="connsiteX18" fmla="*/ 290658 w 608697"/>
              <a:gd name="connsiteY18" fmla="*/ 233324 h 590385"/>
              <a:gd name="connsiteX19" fmla="*/ 317441 w 608697"/>
              <a:gd name="connsiteY19" fmla="*/ 233324 h 590385"/>
              <a:gd name="connsiteX20" fmla="*/ 317441 w 608697"/>
              <a:gd name="connsiteY20" fmla="*/ 250156 h 590385"/>
              <a:gd name="connsiteX21" fmla="*/ 342508 w 608697"/>
              <a:gd name="connsiteY21" fmla="*/ 252911 h 590385"/>
              <a:gd name="connsiteX22" fmla="*/ 365859 w 608697"/>
              <a:gd name="connsiteY22" fmla="*/ 258721 h 590385"/>
              <a:gd name="connsiteX23" fmla="*/ 365859 w 608697"/>
              <a:gd name="connsiteY23" fmla="*/ 292012 h 590385"/>
              <a:gd name="connsiteX24" fmla="*/ 317441 w 608697"/>
              <a:gd name="connsiteY24" fmla="*/ 282628 h 590385"/>
              <a:gd name="connsiteX25" fmla="*/ 317441 w 608697"/>
              <a:gd name="connsiteY25" fmla="*/ 319941 h 590385"/>
              <a:gd name="connsiteX26" fmla="*/ 338479 w 608697"/>
              <a:gd name="connsiteY26" fmla="*/ 324409 h 590385"/>
              <a:gd name="connsiteX27" fmla="*/ 356981 w 608697"/>
              <a:gd name="connsiteY27" fmla="*/ 332527 h 590385"/>
              <a:gd name="connsiteX28" fmla="*/ 370335 w 608697"/>
              <a:gd name="connsiteY28" fmla="*/ 346380 h 590385"/>
              <a:gd name="connsiteX29" fmla="*/ 375408 w 608697"/>
              <a:gd name="connsiteY29" fmla="*/ 368425 h 590385"/>
              <a:gd name="connsiteX30" fmla="*/ 360338 w 608697"/>
              <a:gd name="connsiteY30" fmla="*/ 402238 h 590385"/>
              <a:gd name="connsiteX31" fmla="*/ 317441 w 608697"/>
              <a:gd name="connsiteY31" fmla="*/ 417506 h 590385"/>
              <a:gd name="connsiteX32" fmla="*/ 317441 w 608697"/>
              <a:gd name="connsiteY32" fmla="*/ 434859 h 590385"/>
              <a:gd name="connsiteX33" fmla="*/ 290658 w 608697"/>
              <a:gd name="connsiteY33" fmla="*/ 434859 h 590385"/>
              <a:gd name="connsiteX34" fmla="*/ 290658 w 608697"/>
              <a:gd name="connsiteY34" fmla="*/ 418400 h 590385"/>
              <a:gd name="connsiteX35" fmla="*/ 259623 w 608697"/>
              <a:gd name="connsiteY35" fmla="*/ 415420 h 590385"/>
              <a:gd name="connsiteX36" fmla="*/ 235451 w 608697"/>
              <a:gd name="connsiteY36" fmla="*/ 408643 h 590385"/>
              <a:gd name="connsiteX37" fmla="*/ 235451 w 608697"/>
              <a:gd name="connsiteY37" fmla="*/ 375650 h 590385"/>
              <a:gd name="connsiteX38" fmla="*/ 248208 w 608697"/>
              <a:gd name="connsiteY38" fmla="*/ 379746 h 590385"/>
              <a:gd name="connsiteX39" fmla="*/ 261040 w 608697"/>
              <a:gd name="connsiteY39" fmla="*/ 382800 h 590385"/>
              <a:gd name="connsiteX40" fmla="*/ 274842 w 608697"/>
              <a:gd name="connsiteY40" fmla="*/ 384810 h 590385"/>
              <a:gd name="connsiteX41" fmla="*/ 290658 w 608697"/>
              <a:gd name="connsiteY41" fmla="*/ 385779 h 590385"/>
              <a:gd name="connsiteX42" fmla="*/ 290658 w 608697"/>
              <a:gd name="connsiteY42" fmla="*/ 348912 h 590385"/>
              <a:gd name="connsiteX43" fmla="*/ 269619 w 608697"/>
              <a:gd name="connsiteY43" fmla="*/ 344816 h 590385"/>
              <a:gd name="connsiteX44" fmla="*/ 250819 w 608697"/>
              <a:gd name="connsiteY44" fmla="*/ 336996 h 590385"/>
              <a:gd name="connsiteX45" fmla="*/ 237241 w 608697"/>
              <a:gd name="connsiteY45" fmla="*/ 323143 h 590385"/>
              <a:gd name="connsiteX46" fmla="*/ 232019 w 608697"/>
              <a:gd name="connsiteY46" fmla="*/ 300949 h 590385"/>
              <a:gd name="connsiteX47" fmla="*/ 236122 w 608697"/>
              <a:gd name="connsiteY47" fmla="*/ 281213 h 590385"/>
              <a:gd name="connsiteX48" fmla="*/ 247686 w 608697"/>
              <a:gd name="connsiteY48" fmla="*/ 266243 h 590385"/>
              <a:gd name="connsiteX49" fmla="*/ 266188 w 608697"/>
              <a:gd name="connsiteY49" fmla="*/ 256040 h 590385"/>
              <a:gd name="connsiteX50" fmla="*/ 290658 w 608697"/>
              <a:gd name="connsiteY50" fmla="*/ 250677 h 590385"/>
              <a:gd name="connsiteX51" fmla="*/ 435589 w 608697"/>
              <a:gd name="connsiteY51" fmla="*/ 197053 h 590385"/>
              <a:gd name="connsiteX52" fmla="*/ 502433 w 608697"/>
              <a:gd name="connsiteY52" fmla="*/ 197053 h 590385"/>
              <a:gd name="connsiteX53" fmla="*/ 512728 w 608697"/>
              <a:gd name="connsiteY53" fmla="*/ 207257 h 590385"/>
              <a:gd name="connsiteX54" fmla="*/ 502433 w 608697"/>
              <a:gd name="connsiteY54" fmla="*/ 217536 h 590385"/>
              <a:gd name="connsiteX55" fmla="*/ 492511 w 608697"/>
              <a:gd name="connsiteY55" fmla="*/ 217536 h 590385"/>
              <a:gd name="connsiteX56" fmla="*/ 492511 w 608697"/>
              <a:gd name="connsiteY56" fmla="*/ 443448 h 590385"/>
              <a:gd name="connsiteX57" fmla="*/ 502433 w 608697"/>
              <a:gd name="connsiteY57" fmla="*/ 443448 h 590385"/>
              <a:gd name="connsiteX58" fmla="*/ 512728 w 608697"/>
              <a:gd name="connsiteY58" fmla="*/ 453652 h 590385"/>
              <a:gd name="connsiteX59" fmla="*/ 502433 w 608697"/>
              <a:gd name="connsiteY59" fmla="*/ 463931 h 590385"/>
              <a:gd name="connsiteX60" fmla="*/ 435589 w 608697"/>
              <a:gd name="connsiteY60" fmla="*/ 463931 h 590385"/>
              <a:gd name="connsiteX61" fmla="*/ 425368 w 608697"/>
              <a:gd name="connsiteY61" fmla="*/ 453652 h 590385"/>
              <a:gd name="connsiteX62" fmla="*/ 435589 w 608697"/>
              <a:gd name="connsiteY62" fmla="*/ 443448 h 590385"/>
              <a:gd name="connsiteX63" fmla="*/ 445511 w 608697"/>
              <a:gd name="connsiteY63" fmla="*/ 443448 h 590385"/>
              <a:gd name="connsiteX64" fmla="*/ 445511 w 608697"/>
              <a:gd name="connsiteY64" fmla="*/ 217536 h 590385"/>
              <a:gd name="connsiteX65" fmla="*/ 435589 w 608697"/>
              <a:gd name="connsiteY65" fmla="*/ 217536 h 590385"/>
              <a:gd name="connsiteX66" fmla="*/ 425368 w 608697"/>
              <a:gd name="connsiteY66" fmla="*/ 207257 h 590385"/>
              <a:gd name="connsiteX67" fmla="*/ 435589 w 608697"/>
              <a:gd name="connsiteY67" fmla="*/ 197053 h 590385"/>
              <a:gd name="connsiteX68" fmla="*/ 106326 w 608697"/>
              <a:gd name="connsiteY68" fmla="*/ 197053 h 590385"/>
              <a:gd name="connsiteX69" fmla="*/ 173116 w 608697"/>
              <a:gd name="connsiteY69" fmla="*/ 197053 h 590385"/>
              <a:gd name="connsiteX70" fmla="*/ 183328 w 608697"/>
              <a:gd name="connsiteY70" fmla="*/ 207257 h 590385"/>
              <a:gd name="connsiteX71" fmla="*/ 173116 w 608697"/>
              <a:gd name="connsiteY71" fmla="*/ 217536 h 590385"/>
              <a:gd name="connsiteX72" fmla="*/ 163202 w 608697"/>
              <a:gd name="connsiteY72" fmla="*/ 217536 h 590385"/>
              <a:gd name="connsiteX73" fmla="*/ 163202 w 608697"/>
              <a:gd name="connsiteY73" fmla="*/ 443448 h 590385"/>
              <a:gd name="connsiteX74" fmla="*/ 173116 w 608697"/>
              <a:gd name="connsiteY74" fmla="*/ 443448 h 590385"/>
              <a:gd name="connsiteX75" fmla="*/ 183328 w 608697"/>
              <a:gd name="connsiteY75" fmla="*/ 453652 h 590385"/>
              <a:gd name="connsiteX76" fmla="*/ 173116 w 608697"/>
              <a:gd name="connsiteY76" fmla="*/ 463931 h 590385"/>
              <a:gd name="connsiteX77" fmla="*/ 106326 w 608697"/>
              <a:gd name="connsiteY77" fmla="*/ 463931 h 590385"/>
              <a:gd name="connsiteX78" fmla="*/ 96039 w 608697"/>
              <a:gd name="connsiteY78" fmla="*/ 453652 h 590385"/>
              <a:gd name="connsiteX79" fmla="*/ 106326 w 608697"/>
              <a:gd name="connsiteY79" fmla="*/ 443448 h 590385"/>
              <a:gd name="connsiteX80" fmla="*/ 116240 w 608697"/>
              <a:gd name="connsiteY80" fmla="*/ 443448 h 590385"/>
              <a:gd name="connsiteX81" fmla="*/ 116240 w 608697"/>
              <a:gd name="connsiteY81" fmla="*/ 217536 h 590385"/>
              <a:gd name="connsiteX82" fmla="*/ 106326 w 608697"/>
              <a:gd name="connsiteY82" fmla="*/ 217536 h 590385"/>
              <a:gd name="connsiteX83" fmla="*/ 96039 w 608697"/>
              <a:gd name="connsiteY83" fmla="*/ 207257 h 590385"/>
              <a:gd name="connsiteX84" fmla="*/ 106326 w 608697"/>
              <a:gd name="connsiteY84" fmla="*/ 197053 h 590385"/>
              <a:gd name="connsiteX85" fmla="*/ 296964 w 608697"/>
              <a:gd name="connsiteY85" fmla="*/ 2010 h 590385"/>
              <a:gd name="connsiteX86" fmla="*/ 311733 w 608697"/>
              <a:gd name="connsiteY86" fmla="*/ 2010 h 590385"/>
              <a:gd name="connsiteX87" fmla="*/ 556923 w 608697"/>
              <a:gd name="connsiteY87" fmla="*/ 134884 h 590385"/>
              <a:gd name="connsiteX88" fmla="*/ 549538 w 608697"/>
              <a:gd name="connsiteY88" fmla="*/ 161771 h 590385"/>
              <a:gd name="connsiteX89" fmla="*/ 59159 w 608697"/>
              <a:gd name="connsiteY89" fmla="*/ 161771 h 590385"/>
              <a:gd name="connsiteX90" fmla="*/ 51774 w 608697"/>
              <a:gd name="connsiteY90" fmla="*/ 134884 h 59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608697" h="590385">
                <a:moveTo>
                  <a:pt x="0" y="552985"/>
                </a:moveTo>
                <a:lnTo>
                  <a:pt x="608697" y="552985"/>
                </a:lnTo>
                <a:lnTo>
                  <a:pt x="608697" y="590385"/>
                </a:lnTo>
                <a:lnTo>
                  <a:pt x="0" y="590385"/>
                </a:lnTo>
                <a:close/>
                <a:moveTo>
                  <a:pt x="50031" y="495192"/>
                </a:moveTo>
                <a:lnTo>
                  <a:pt x="558666" y="495192"/>
                </a:lnTo>
                <a:lnTo>
                  <a:pt x="558666" y="532592"/>
                </a:lnTo>
                <a:lnTo>
                  <a:pt x="50031" y="532592"/>
                </a:lnTo>
                <a:close/>
                <a:moveTo>
                  <a:pt x="317441" y="352934"/>
                </a:moveTo>
                <a:lnTo>
                  <a:pt x="317441" y="384587"/>
                </a:lnTo>
                <a:cubicBezTo>
                  <a:pt x="331392" y="382800"/>
                  <a:pt x="338404" y="377661"/>
                  <a:pt x="338404" y="369096"/>
                </a:cubicBezTo>
                <a:cubicBezTo>
                  <a:pt x="338404" y="364404"/>
                  <a:pt x="336688" y="360829"/>
                  <a:pt x="333257" y="358446"/>
                </a:cubicBezTo>
                <a:cubicBezTo>
                  <a:pt x="329825" y="355988"/>
                  <a:pt x="324528" y="354200"/>
                  <a:pt x="317441" y="352934"/>
                </a:cubicBezTo>
                <a:close/>
                <a:moveTo>
                  <a:pt x="290658" y="283447"/>
                </a:moveTo>
                <a:cubicBezTo>
                  <a:pt x="282451" y="284341"/>
                  <a:pt x="276781" y="286203"/>
                  <a:pt x="273648" y="288958"/>
                </a:cubicBezTo>
                <a:cubicBezTo>
                  <a:pt x="270515" y="291714"/>
                  <a:pt x="268948" y="295140"/>
                  <a:pt x="268948" y="299311"/>
                </a:cubicBezTo>
                <a:cubicBezTo>
                  <a:pt x="268948" y="304003"/>
                  <a:pt x="270739" y="307578"/>
                  <a:pt x="274319" y="310035"/>
                </a:cubicBezTo>
                <a:cubicBezTo>
                  <a:pt x="277900" y="312493"/>
                  <a:pt x="283347" y="314430"/>
                  <a:pt x="290658" y="315770"/>
                </a:cubicBezTo>
                <a:close/>
                <a:moveTo>
                  <a:pt x="290658" y="233324"/>
                </a:moveTo>
                <a:lnTo>
                  <a:pt x="317441" y="233324"/>
                </a:lnTo>
                <a:lnTo>
                  <a:pt x="317441" y="250156"/>
                </a:lnTo>
                <a:cubicBezTo>
                  <a:pt x="325647" y="250603"/>
                  <a:pt x="334003" y="251571"/>
                  <a:pt x="342508" y="252911"/>
                </a:cubicBezTo>
                <a:cubicBezTo>
                  <a:pt x="351012" y="254327"/>
                  <a:pt x="358771" y="256263"/>
                  <a:pt x="365859" y="258721"/>
                </a:cubicBezTo>
                <a:lnTo>
                  <a:pt x="365859" y="292012"/>
                </a:lnTo>
                <a:cubicBezTo>
                  <a:pt x="348551" y="286426"/>
                  <a:pt x="332436" y="283298"/>
                  <a:pt x="317441" y="282628"/>
                </a:cubicBezTo>
                <a:lnTo>
                  <a:pt x="317441" y="319941"/>
                </a:lnTo>
                <a:cubicBezTo>
                  <a:pt x="324528" y="321058"/>
                  <a:pt x="331541" y="322548"/>
                  <a:pt x="338479" y="324409"/>
                </a:cubicBezTo>
                <a:cubicBezTo>
                  <a:pt x="345343" y="326271"/>
                  <a:pt x="351535" y="328953"/>
                  <a:pt x="356981" y="332527"/>
                </a:cubicBezTo>
                <a:cubicBezTo>
                  <a:pt x="362427" y="336028"/>
                  <a:pt x="366829" y="340645"/>
                  <a:pt x="370335" y="346380"/>
                </a:cubicBezTo>
                <a:cubicBezTo>
                  <a:pt x="373692" y="352115"/>
                  <a:pt x="375408" y="359414"/>
                  <a:pt x="375408" y="368425"/>
                </a:cubicBezTo>
                <a:cubicBezTo>
                  <a:pt x="375408" y="382800"/>
                  <a:pt x="370410" y="394046"/>
                  <a:pt x="360338" y="402238"/>
                </a:cubicBezTo>
                <a:cubicBezTo>
                  <a:pt x="350266" y="410431"/>
                  <a:pt x="336017" y="415495"/>
                  <a:pt x="317441" y="417506"/>
                </a:cubicBezTo>
                <a:lnTo>
                  <a:pt x="317441" y="434859"/>
                </a:lnTo>
                <a:lnTo>
                  <a:pt x="290658" y="434859"/>
                </a:lnTo>
                <a:lnTo>
                  <a:pt x="290658" y="418400"/>
                </a:lnTo>
                <a:cubicBezTo>
                  <a:pt x="279691" y="418027"/>
                  <a:pt x="269321" y="417059"/>
                  <a:pt x="259623" y="415420"/>
                </a:cubicBezTo>
                <a:cubicBezTo>
                  <a:pt x="249849" y="413782"/>
                  <a:pt x="241792" y="411548"/>
                  <a:pt x="235451" y="408643"/>
                </a:cubicBezTo>
                <a:lnTo>
                  <a:pt x="235451" y="375650"/>
                </a:lnTo>
                <a:cubicBezTo>
                  <a:pt x="239778" y="377214"/>
                  <a:pt x="244030" y="378629"/>
                  <a:pt x="248208" y="379746"/>
                </a:cubicBezTo>
                <a:cubicBezTo>
                  <a:pt x="252386" y="380938"/>
                  <a:pt x="256638" y="381980"/>
                  <a:pt x="261040" y="382800"/>
                </a:cubicBezTo>
                <a:cubicBezTo>
                  <a:pt x="265442" y="383619"/>
                  <a:pt x="269992" y="384289"/>
                  <a:pt x="274842" y="384810"/>
                </a:cubicBezTo>
                <a:cubicBezTo>
                  <a:pt x="279691" y="385332"/>
                  <a:pt x="284988" y="385630"/>
                  <a:pt x="290658" y="385779"/>
                </a:cubicBezTo>
                <a:lnTo>
                  <a:pt x="290658" y="348912"/>
                </a:lnTo>
                <a:cubicBezTo>
                  <a:pt x="283645" y="347870"/>
                  <a:pt x="276558" y="346529"/>
                  <a:pt x="269619" y="344816"/>
                </a:cubicBezTo>
                <a:cubicBezTo>
                  <a:pt x="262681" y="343029"/>
                  <a:pt x="256415" y="340422"/>
                  <a:pt x="250819" y="336996"/>
                </a:cubicBezTo>
                <a:cubicBezTo>
                  <a:pt x="245299" y="333496"/>
                  <a:pt x="240748" y="328878"/>
                  <a:pt x="237241" y="323143"/>
                </a:cubicBezTo>
                <a:cubicBezTo>
                  <a:pt x="233809" y="317483"/>
                  <a:pt x="232019" y="310035"/>
                  <a:pt x="232019" y="300949"/>
                </a:cubicBezTo>
                <a:cubicBezTo>
                  <a:pt x="232019" y="293576"/>
                  <a:pt x="233362" y="286948"/>
                  <a:pt x="236122" y="281213"/>
                </a:cubicBezTo>
                <a:cubicBezTo>
                  <a:pt x="238808" y="275404"/>
                  <a:pt x="242687" y="270414"/>
                  <a:pt x="247686" y="266243"/>
                </a:cubicBezTo>
                <a:cubicBezTo>
                  <a:pt x="252759" y="261998"/>
                  <a:pt x="258951" y="258646"/>
                  <a:pt x="266188" y="256040"/>
                </a:cubicBezTo>
                <a:cubicBezTo>
                  <a:pt x="273424" y="253507"/>
                  <a:pt x="281556" y="251645"/>
                  <a:pt x="290658" y="250677"/>
                </a:cubicBezTo>
                <a:close/>
                <a:moveTo>
                  <a:pt x="435589" y="197053"/>
                </a:moveTo>
                <a:lnTo>
                  <a:pt x="502433" y="197053"/>
                </a:lnTo>
                <a:cubicBezTo>
                  <a:pt x="508103" y="197053"/>
                  <a:pt x="512728" y="201671"/>
                  <a:pt x="512728" y="207257"/>
                </a:cubicBezTo>
                <a:cubicBezTo>
                  <a:pt x="512728" y="212918"/>
                  <a:pt x="508103" y="217536"/>
                  <a:pt x="502433" y="217536"/>
                </a:cubicBezTo>
                <a:lnTo>
                  <a:pt x="492511" y="217536"/>
                </a:lnTo>
                <a:lnTo>
                  <a:pt x="492511" y="443448"/>
                </a:lnTo>
                <a:lnTo>
                  <a:pt x="502433" y="443448"/>
                </a:lnTo>
                <a:cubicBezTo>
                  <a:pt x="508103" y="443448"/>
                  <a:pt x="512728" y="447991"/>
                  <a:pt x="512728" y="453652"/>
                </a:cubicBezTo>
                <a:cubicBezTo>
                  <a:pt x="512728" y="459313"/>
                  <a:pt x="508103" y="463931"/>
                  <a:pt x="502433" y="463931"/>
                </a:cubicBezTo>
                <a:lnTo>
                  <a:pt x="435589" y="463931"/>
                </a:lnTo>
                <a:cubicBezTo>
                  <a:pt x="429919" y="463931"/>
                  <a:pt x="425368" y="459313"/>
                  <a:pt x="425368" y="453652"/>
                </a:cubicBezTo>
                <a:cubicBezTo>
                  <a:pt x="425368" y="447991"/>
                  <a:pt x="429919" y="443448"/>
                  <a:pt x="435589" y="443448"/>
                </a:cubicBezTo>
                <a:lnTo>
                  <a:pt x="445511" y="443448"/>
                </a:lnTo>
                <a:lnTo>
                  <a:pt x="445511" y="217536"/>
                </a:lnTo>
                <a:lnTo>
                  <a:pt x="435589" y="217536"/>
                </a:lnTo>
                <a:cubicBezTo>
                  <a:pt x="429919" y="217536"/>
                  <a:pt x="425368" y="212918"/>
                  <a:pt x="425368" y="207257"/>
                </a:cubicBezTo>
                <a:cubicBezTo>
                  <a:pt x="425368" y="201671"/>
                  <a:pt x="429919" y="197053"/>
                  <a:pt x="435589" y="197053"/>
                </a:cubicBezTo>
                <a:close/>
                <a:moveTo>
                  <a:pt x="106326" y="197053"/>
                </a:moveTo>
                <a:lnTo>
                  <a:pt x="173116" y="197053"/>
                </a:lnTo>
                <a:cubicBezTo>
                  <a:pt x="178781" y="197053"/>
                  <a:pt x="183328" y="201671"/>
                  <a:pt x="183328" y="207257"/>
                </a:cubicBezTo>
                <a:cubicBezTo>
                  <a:pt x="183328" y="212918"/>
                  <a:pt x="178781" y="217536"/>
                  <a:pt x="173116" y="217536"/>
                </a:cubicBezTo>
                <a:lnTo>
                  <a:pt x="163202" y="217536"/>
                </a:lnTo>
                <a:lnTo>
                  <a:pt x="163202" y="443448"/>
                </a:lnTo>
                <a:lnTo>
                  <a:pt x="173116" y="443448"/>
                </a:lnTo>
                <a:cubicBezTo>
                  <a:pt x="178781" y="443448"/>
                  <a:pt x="183328" y="447991"/>
                  <a:pt x="183328" y="453652"/>
                </a:cubicBezTo>
                <a:cubicBezTo>
                  <a:pt x="183328" y="459313"/>
                  <a:pt x="178781" y="463931"/>
                  <a:pt x="173116" y="463931"/>
                </a:cubicBezTo>
                <a:lnTo>
                  <a:pt x="106326" y="463931"/>
                </a:lnTo>
                <a:cubicBezTo>
                  <a:pt x="100661" y="463931"/>
                  <a:pt x="96039" y="459313"/>
                  <a:pt x="96039" y="453652"/>
                </a:cubicBezTo>
                <a:cubicBezTo>
                  <a:pt x="96039" y="447991"/>
                  <a:pt x="100661" y="443448"/>
                  <a:pt x="106326" y="443448"/>
                </a:cubicBezTo>
                <a:lnTo>
                  <a:pt x="116240" y="443448"/>
                </a:lnTo>
                <a:lnTo>
                  <a:pt x="116240" y="217536"/>
                </a:lnTo>
                <a:lnTo>
                  <a:pt x="106326" y="217536"/>
                </a:lnTo>
                <a:cubicBezTo>
                  <a:pt x="100661" y="217536"/>
                  <a:pt x="96039" y="212918"/>
                  <a:pt x="96039" y="207257"/>
                </a:cubicBezTo>
                <a:cubicBezTo>
                  <a:pt x="96039" y="201671"/>
                  <a:pt x="100661" y="197053"/>
                  <a:pt x="106326" y="197053"/>
                </a:cubicBezTo>
                <a:close/>
                <a:moveTo>
                  <a:pt x="296964" y="2010"/>
                </a:moveTo>
                <a:cubicBezTo>
                  <a:pt x="301514" y="-671"/>
                  <a:pt x="307183" y="-671"/>
                  <a:pt x="311733" y="2010"/>
                </a:cubicBezTo>
                <a:lnTo>
                  <a:pt x="556923" y="134884"/>
                </a:lnTo>
                <a:cubicBezTo>
                  <a:pt x="569604" y="142332"/>
                  <a:pt x="564308" y="161771"/>
                  <a:pt x="549538" y="161771"/>
                </a:cubicBezTo>
                <a:lnTo>
                  <a:pt x="59159" y="161771"/>
                </a:lnTo>
                <a:cubicBezTo>
                  <a:pt x="44389" y="161771"/>
                  <a:pt x="39093" y="142332"/>
                  <a:pt x="51774" y="13488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</p:sp>
      <p:sp>
        <p:nvSpPr>
          <p:cNvPr id="33" name="矩形 48">
            <a:extLst>
              <a:ext uri="{FF2B5EF4-FFF2-40B4-BE49-F238E27FC236}">
                <a16:creationId xmlns:a16="http://schemas.microsoft.com/office/drawing/2014/main" id="{7777FEA7-6278-4B4E-B20F-EF82EC937171}"/>
              </a:ext>
            </a:extLst>
          </p:cNvPr>
          <p:cNvSpPr txBox="1"/>
          <p:nvPr/>
        </p:nvSpPr>
        <p:spPr>
          <a:xfrm>
            <a:off x="9619131" y="1306307"/>
            <a:ext cx="1029077" cy="3020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2862" tIns="42862" rIns="42862" bIns="42862" numCol="1" anchor="t">
            <a:spAutoFit/>
          </a:bodyPr>
          <a:lstStyle>
            <a:lvl1pPr algn="ctr">
              <a:defRPr sz="1700" b="1"/>
            </a:lvl1pPr>
          </a:lstStyle>
          <a:p>
            <a:r>
              <a:rPr lang="en-US" sz="1400" dirty="0"/>
              <a:t>HSBC</a:t>
            </a:r>
            <a:endParaRPr lang="zh-CN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B6E26FB-9184-4569-A011-69E636676B53}"/>
              </a:ext>
            </a:extLst>
          </p:cNvPr>
          <p:cNvSpPr/>
          <p:nvPr/>
        </p:nvSpPr>
        <p:spPr>
          <a:xfrm>
            <a:off x="5498274" y="4336222"/>
            <a:ext cx="2097249" cy="5003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Upload Materials</a:t>
            </a: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company policy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Authorization file  </a:t>
            </a:r>
            <a:r>
              <a:rPr lang="zh-CN" altLang="en-US" sz="12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584D61A-1A8B-45D3-8B41-84490678FBC3}"/>
              </a:ext>
            </a:extLst>
          </p:cNvPr>
          <p:cNvSpPr/>
          <p:nvPr/>
        </p:nvSpPr>
        <p:spPr>
          <a:xfrm>
            <a:off x="9167032" y="3418489"/>
            <a:ext cx="2016690" cy="460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Review the Materials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32A3348-4EE7-4340-9820-3BEC24777E7B}"/>
              </a:ext>
            </a:extLst>
          </p:cNvPr>
          <p:cNvCxnSpPr>
            <a:cxnSpLocks/>
            <a:stCxn id="23" idx="2"/>
            <a:endCxn id="41" idx="0"/>
          </p:cNvCxnSpPr>
          <p:nvPr/>
        </p:nvCxnSpPr>
        <p:spPr>
          <a:xfrm rot="16200000" flipH="1">
            <a:off x="6385368" y="4174691"/>
            <a:ext cx="32306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0C9E487-7799-4C3D-AE01-90FFF002647A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7595523" y="3648806"/>
            <a:ext cx="1571509" cy="9375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72D9187A-DA11-43E3-93E0-B7F0BB96D480}"/>
              </a:ext>
            </a:extLst>
          </p:cNvPr>
          <p:cNvCxnSpPr>
            <a:cxnSpLocks/>
          </p:cNvCxnSpPr>
          <p:nvPr/>
        </p:nvCxnSpPr>
        <p:spPr>
          <a:xfrm>
            <a:off x="8335610" y="1263579"/>
            <a:ext cx="0" cy="523108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8AD665E-F06D-4393-AB2B-194EE7D4588F}"/>
              </a:ext>
            </a:extLst>
          </p:cNvPr>
          <p:cNvCxnSpPr>
            <a:cxnSpLocks/>
          </p:cNvCxnSpPr>
          <p:nvPr/>
        </p:nvCxnSpPr>
        <p:spPr>
          <a:xfrm>
            <a:off x="2400541" y="1265223"/>
            <a:ext cx="0" cy="520805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箭头: V 形 146">
            <a:extLst>
              <a:ext uri="{FF2B5EF4-FFF2-40B4-BE49-F238E27FC236}">
                <a16:creationId xmlns:a16="http://schemas.microsoft.com/office/drawing/2014/main" id="{921E7F9D-5CC6-4E6E-9BCE-FEB1DEB4E8A0}"/>
              </a:ext>
            </a:extLst>
          </p:cNvPr>
          <p:cNvSpPr/>
          <p:nvPr/>
        </p:nvSpPr>
        <p:spPr>
          <a:xfrm>
            <a:off x="2510168" y="912181"/>
            <a:ext cx="2731324" cy="312007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Register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93" name="流程图: 终止 192">
            <a:extLst>
              <a:ext uri="{FF2B5EF4-FFF2-40B4-BE49-F238E27FC236}">
                <a16:creationId xmlns:a16="http://schemas.microsoft.com/office/drawing/2014/main" id="{96A8F760-C8ED-4E09-A68C-78E8EFFD421A}"/>
              </a:ext>
            </a:extLst>
          </p:cNvPr>
          <p:cNvSpPr/>
          <p:nvPr/>
        </p:nvSpPr>
        <p:spPr>
          <a:xfrm>
            <a:off x="5464762" y="5109486"/>
            <a:ext cx="2044299" cy="460633"/>
          </a:xfrm>
          <a:prstGeom prst="flowChartTermina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Verification Failed</a:t>
            </a:r>
          </a:p>
        </p:txBody>
      </p:sp>
      <p:sp>
        <p:nvSpPr>
          <p:cNvPr id="194" name="流程图: 终止 193">
            <a:extLst>
              <a:ext uri="{FF2B5EF4-FFF2-40B4-BE49-F238E27FC236}">
                <a16:creationId xmlns:a16="http://schemas.microsoft.com/office/drawing/2014/main" id="{6E2942D2-2704-4617-8514-5AA5DA575591}"/>
              </a:ext>
            </a:extLst>
          </p:cNvPr>
          <p:cNvSpPr/>
          <p:nvPr/>
        </p:nvSpPr>
        <p:spPr>
          <a:xfrm>
            <a:off x="9167037" y="5632588"/>
            <a:ext cx="2016685" cy="460633"/>
          </a:xfrm>
          <a:prstGeom prst="flowChartTermina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Verification Successfully</a:t>
            </a:r>
          </a:p>
        </p:txBody>
      </p:sp>
      <p:cxnSp>
        <p:nvCxnSpPr>
          <p:cNvPr id="195" name="直接箭头连接符 46">
            <a:extLst>
              <a:ext uri="{FF2B5EF4-FFF2-40B4-BE49-F238E27FC236}">
                <a16:creationId xmlns:a16="http://schemas.microsoft.com/office/drawing/2014/main" id="{4C5E183A-641F-4B5F-AC39-FA8801A8597A}"/>
              </a:ext>
            </a:extLst>
          </p:cNvPr>
          <p:cNvCxnSpPr>
            <a:cxnSpLocks/>
            <a:stCxn id="42" idx="2"/>
            <a:endCxn id="220" idx="0"/>
          </p:cNvCxnSpPr>
          <p:nvPr/>
        </p:nvCxnSpPr>
        <p:spPr>
          <a:xfrm rot="5400000">
            <a:off x="9842433" y="4211932"/>
            <a:ext cx="665755" cy="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箭头连接符 46">
            <a:extLst>
              <a:ext uri="{FF2B5EF4-FFF2-40B4-BE49-F238E27FC236}">
                <a16:creationId xmlns:a16="http://schemas.microsoft.com/office/drawing/2014/main" id="{FAD388EB-DEED-40FB-9D94-898362B30BB0}"/>
              </a:ext>
            </a:extLst>
          </p:cNvPr>
          <p:cNvCxnSpPr>
            <a:cxnSpLocks/>
            <a:stCxn id="220" idx="2"/>
            <a:endCxn id="194" idx="0"/>
          </p:cNvCxnSpPr>
          <p:nvPr/>
        </p:nvCxnSpPr>
        <p:spPr>
          <a:xfrm rot="16200000" flipH="1">
            <a:off x="9913761" y="5370968"/>
            <a:ext cx="523101" cy="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直接箭头连接符 46" descr="N">
            <a:extLst>
              <a:ext uri="{FF2B5EF4-FFF2-40B4-BE49-F238E27FC236}">
                <a16:creationId xmlns:a16="http://schemas.microsoft.com/office/drawing/2014/main" id="{F8F536C9-9543-4537-97AC-390DBC9ED039}"/>
              </a:ext>
            </a:extLst>
          </p:cNvPr>
          <p:cNvCxnSpPr>
            <a:cxnSpLocks/>
            <a:stCxn id="220" idx="1"/>
            <a:endCxn id="193" idx="3"/>
          </p:cNvCxnSpPr>
          <p:nvPr/>
        </p:nvCxnSpPr>
        <p:spPr>
          <a:xfrm rot="10800000" flipV="1">
            <a:off x="7509061" y="4827181"/>
            <a:ext cx="1720072" cy="512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流程图: 决策 219">
            <a:extLst>
              <a:ext uri="{FF2B5EF4-FFF2-40B4-BE49-F238E27FC236}">
                <a16:creationId xmlns:a16="http://schemas.microsoft.com/office/drawing/2014/main" id="{40C97CC6-DD55-4D7C-99B8-7EF8354991E4}"/>
              </a:ext>
            </a:extLst>
          </p:cNvPr>
          <p:cNvSpPr/>
          <p:nvPr/>
        </p:nvSpPr>
        <p:spPr>
          <a:xfrm>
            <a:off x="9229133" y="4544877"/>
            <a:ext cx="1892219" cy="564610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Approve</a:t>
            </a:r>
            <a:endParaRPr lang="zh-CN" altLang="en-US" sz="1200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B48DC32D-A109-4F59-A428-81F33D7AD607}"/>
              </a:ext>
            </a:extLst>
          </p:cNvPr>
          <p:cNvSpPr txBox="1"/>
          <p:nvPr/>
        </p:nvSpPr>
        <p:spPr>
          <a:xfrm>
            <a:off x="8541638" y="4816038"/>
            <a:ext cx="394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</a:t>
            </a:r>
            <a:endParaRPr lang="zh-CN" altLang="en-US" sz="1200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CABAC78B-8C89-4F78-9167-CA01FB4BCB4D}"/>
              </a:ext>
            </a:extLst>
          </p:cNvPr>
          <p:cNvSpPr txBox="1"/>
          <p:nvPr/>
        </p:nvSpPr>
        <p:spPr>
          <a:xfrm>
            <a:off x="10133669" y="5125273"/>
            <a:ext cx="394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</a:t>
            </a:r>
            <a:endParaRPr lang="zh-CN" altLang="en-US" sz="1200" dirty="0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ED48B4D1-7DEF-414A-9877-E86104E92078}"/>
              </a:ext>
            </a:extLst>
          </p:cNvPr>
          <p:cNvSpPr/>
          <p:nvPr/>
        </p:nvSpPr>
        <p:spPr>
          <a:xfrm>
            <a:off x="2754456" y="2553704"/>
            <a:ext cx="1992225" cy="5947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Register Successful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A3FAAEC4-5E13-4C7D-9074-FA761E7E172D}"/>
              </a:ext>
            </a:extLst>
          </p:cNvPr>
          <p:cNvCxnSpPr>
            <a:cxnSpLocks/>
            <a:stCxn id="234" idx="3"/>
            <a:endCxn id="17" idx="1"/>
          </p:cNvCxnSpPr>
          <p:nvPr/>
        </p:nvCxnSpPr>
        <p:spPr>
          <a:xfrm flipV="1">
            <a:off x="4746681" y="2844775"/>
            <a:ext cx="751594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矩形 289">
            <a:extLst>
              <a:ext uri="{FF2B5EF4-FFF2-40B4-BE49-F238E27FC236}">
                <a16:creationId xmlns:a16="http://schemas.microsoft.com/office/drawing/2014/main" id="{C167043A-37A0-4239-8535-ED6ED8D44560}"/>
              </a:ext>
            </a:extLst>
          </p:cNvPr>
          <p:cNvSpPr/>
          <p:nvPr/>
        </p:nvSpPr>
        <p:spPr>
          <a:xfrm>
            <a:off x="6293985" y="6631280"/>
            <a:ext cx="108000" cy="10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C2D5F800-A8F4-46C5-8696-8D6D01200CFD}"/>
              </a:ext>
            </a:extLst>
          </p:cNvPr>
          <p:cNvSpPr/>
          <p:nvPr/>
        </p:nvSpPr>
        <p:spPr>
          <a:xfrm>
            <a:off x="4216825" y="6631280"/>
            <a:ext cx="108000" cy="10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36718610-388D-436D-AE6E-AAADFDFCC813}"/>
              </a:ext>
            </a:extLst>
          </p:cNvPr>
          <p:cNvSpPr txBox="1"/>
          <p:nvPr/>
        </p:nvSpPr>
        <p:spPr>
          <a:xfrm>
            <a:off x="4324825" y="6577558"/>
            <a:ext cx="191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i="1" dirty="0"/>
              <a:t>Base on Pingan OneConnect</a:t>
            </a:r>
            <a:endParaRPr lang="zh-CN" altLang="en-US" sz="800" i="1" dirty="0"/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C2DB8C0D-5BB0-44DA-A9A0-435097013A36}"/>
              </a:ext>
            </a:extLst>
          </p:cNvPr>
          <p:cNvSpPr txBox="1"/>
          <p:nvPr/>
        </p:nvSpPr>
        <p:spPr>
          <a:xfrm>
            <a:off x="6395039" y="6579222"/>
            <a:ext cx="191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i="1" dirty="0"/>
              <a:t>Comment by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Business</a:t>
            </a:r>
          </a:p>
        </p:txBody>
      </p:sp>
      <p:cxnSp>
        <p:nvCxnSpPr>
          <p:cNvPr id="305" name="直接箭头连接符 46">
            <a:extLst>
              <a:ext uri="{FF2B5EF4-FFF2-40B4-BE49-F238E27FC236}">
                <a16:creationId xmlns:a16="http://schemas.microsoft.com/office/drawing/2014/main" id="{6C7BA7C0-8A8C-40BE-8394-7AB42CFECCDD}"/>
              </a:ext>
            </a:extLst>
          </p:cNvPr>
          <p:cNvCxnSpPr>
            <a:cxnSpLocks/>
            <a:stCxn id="193" idx="1"/>
            <a:endCxn id="234" idx="2"/>
          </p:cNvCxnSpPr>
          <p:nvPr/>
        </p:nvCxnSpPr>
        <p:spPr>
          <a:xfrm rot="10800000">
            <a:off x="3750570" y="3148465"/>
            <a:ext cx="1714193" cy="2191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15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86BA7A3-12AE-4ACD-A660-D6F7517FA26A}">
  <we:reference id="wa104381063" version="1.0.0.1" store="zh-CN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215</Words>
  <Application>Microsoft Office PowerPoint</Application>
  <PresentationFormat>宽屏</PresentationFormat>
  <Paragraphs>71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Roboto</vt:lpstr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曼婷</dc:creator>
  <cp:lastModifiedBy>weiwei zeng</cp:lastModifiedBy>
  <cp:revision>86</cp:revision>
  <dcterms:created xsi:type="dcterms:W3CDTF">2021-01-27T10:05:33Z</dcterms:created>
  <dcterms:modified xsi:type="dcterms:W3CDTF">2021-01-29T07:16:40Z</dcterms:modified>
</cp:coreProperties>
</file>