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301" r:id="rId3"/>
    <p:sldId id="306" r:id="rId4"/>
    <p:sldId id="311" r:id="rId5"/>
    <p:sldId id="308" r:id="rId6"/>
    <p:sldId id="256" r:id="rId7"/>
    <p:sldId id="257" r:id="rId8"/>
    <p:sldId id="309" r:id="rId9"/>
    <p:sldId id="258" r:id="rId10"/>
    <p:sldId id="310" r:id="rId11"/>
    <p:sldId id="260" r:id="rId12"/>
    <p:sldId id="266" r:id="rId13"/>
    <p:sldId id="259" r:id="rId14"/>
    <p:sldId id="307" r:id="rId15"/>
    <p:sldId id="261" r:id="rId16"/>
    <p:sldId id="263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AEAE9"/>
    <a:srgbClr val="D9D9D9"/>
    <a:srgbClr val="BCC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6431E-6518-4BF5-B1F5-36E32FCDBD6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A81C6B-5C07-46F4-A635-E4A37DE27F16}">
      <dgm:prSet phldrT="[文本]" custT="1"/>
      <dgm:spPr>
        <a:solidFill>
          <a:srgbClr val="EAEAE9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Operating Platform invite </a:t>
          </a:r>
          <a:r>
            <a:rPr lang="en-AU" sz="1600" dirty="0">
              <a:solidFill>
                <a:schemeClr val="tx1"/>
              </a:solidFill>
            </a:rPr>
            <a:t>Anchor Buyer </a:t>
          </a:r>
          <a:r>
            <a:rPr lang="en-US" sz="1600" dirty="0">
              <a:solidFill>
                <a:schemeClr val="tx1"/>
              </a:solidFill>
            </a:rPr>
            <a:t>and </a:t>
          </a:r>
          <a:r>
            <a:rPr lang="en-AU" sz="1600" dirty="0">
              <a:solidFill>
                <a:schemeClr val="tx1"/>
              </a:solidFill>
            </a:rPr>
            <a:t>Funder</a:t>
          </a:r>
          <a:r>
            <a:rPr lang="en-US" sz="1600" dirty="0">
              <a:solidFill>
                <a:schemeClr val="tx1"/>
              </a:solidFill>
            </a:rPr>
            <a:t>, then </a:t>
          </a:r>
          <a:r>
            <a:rPr lang="en-AU" sz="1600" dirty="0">
              <a:solidFill>
                <a:schemeClr val="tx1"/>
              </a:solidFill>
            </a:rPr>
            <a:t>Anchor Buyer </a:t>
          </a:r>
          <a:r>
            <a:rPr lang="en-US" sz="1600" dirty="0">
              <a:solidFill>
                <a:schemeClr val="tx1"/>
              </a:solidFill>
            </a:rPr>
            <a:t>invite </a:t>
          </a:r>
          <a:r>
            <a:rPr lang="en-AU" sz="1600" dirty="0">
              <a:solidFill>
                <a:schemeClr val="tx1"/>
              </a:solidFill>
            </a:rPr>
            <a:t>Supplier</a:t>
          </a:r>
          <a:r>
            <a:rPr lang="en-US" sz="1600" dirty="0">
              <a:solidFill>
                <a:schemeClr val="tx1"/>
              </a:solidFill>
            </a:rPr>
            <a:t> to establish </a:t>
          </a:r>
          <a:r>
            <a:rPr lang="en-AU" sz="1600" dirty="0">
              <a:solidFill>
                <a:schemeClr val="tx1"/>
              </a:solidFill>
            </a:rPr>
            <a:t>Supply</a:t>
          </a:r>
          <a:r>
            <a:rPr lang="en-US" sz="1600" dirty="0">
              <a:solidFill>
                <a:schemeClr val="tx1"/>
              </a:solidFill>
            </a:rPr>
            <a:t> chain.</a:t>
          </a:r>
        </a:p>
      </dgm:t>
    </dgm:pt>
    <dgm:pt modelId="{580E37C8-17D4-4198-8DFA-4F5A3CC2AA27}" type="parTrans" cxnId="{D2C42C86-AD6C-488B-AB76-1D2BF145E1F5}">
      <dgm:prSet/>
      <dgm:spPr/>
      <dgm:t>
        <a:bodyPr/>
        <a:lstStyle/>
        <a:p>
          <a:endParaRPr lang="en-US"/>
        </a:p>
      </dgm:t>
    </dgm:pt>
    <dgm:pt modelId="{1B429695-FF6C-458A-85DA-79F30702F448}" type="sibTrans" cxnId="{D2C42C86-AD6C-488B-AB76-1D2BF145E1F5}">
      <dgm:prSet/>
      <dgm:spPr/>
      <dgm:t>
        <a:bodyPr/>
        <a:lstStyle/>
        <a:p>
          <a:endParaRPr lang="en-US"/>
        </a:p>
      </dgm:t>
    </dgm:pt>
    <dgm:pt modelId="{A4EEBCC9-7254-4729-BCDB-98A740F9559A}">
      <dgm:prSet phldrT="[文本]" custT="1"/>
      <dgm:spPr>
        <a:solidFill>
          <a:srgbClr val="EAEAE9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Many-To-Many Relationship between </a:t>
          </a:r>
          <a:r>
            <a:rPr lang="en-AU" sz="1600" dirty="0">
              <a:solidFill>
                <a:schemeClr val="tx1"/>
              </a:solidFill>
            </a:rPr>
            <a:t>Enterprise</a:t>
          </a:r>
          <a:r>
            <a:rPr lang="en-US" sz="1600" dirty="0">
              <a:solidFill>
                <a:schemeClr val="tx1"/>
              </a:solidFill>
            </a:rPr>
            <a:t> and Funder</a:t>
          </a:r>
        </a:p>
      </dgm:t>
    </dgm:pt>
    <dgm:pt modelId="{B5264628-A9BB-409E-9AC0-D557908FF85E}" type="parTrans" cxnId="{9C6BC736-441E-43DF-90B8-682643BEDDFD}">
      <dgm:prSet/>
      <dgm:spPr/>
      <dgm:t>
        <a:bodyPr/>
        <a:lstStyle/>
        <a:p>
          <a:endParaRPr lang="en-US"/>
        </a:p>
      </dgm:t>
    </dgm:pt>
    <dgm:pt modelId="{FF122FE2-0F12-4804-BE88-002ED8A92DEB}" type="sibTrans" cxnId="{9C6BC736-441E-43DF-90B8-682643BEDDFD}">
      <dgm:prSet/>
      <dgm:spPr/>
      <dgm:t>
        <a:bodyPr/>
        <a:lstStyle/>
        <a:p>
          <a:endParaRPr lang="en-US"/>
        </a:p>
      </dgm:t>
    </dgm:pt>
    <dgm:pt modelId="{E967E0B0-02C0-4905-99DA-FCFF19AB246B}">
      <dgm:prSet phldrT="[文本]" custT="1"/>
      <dgm:spPr>
        <a:solidFill>
          <a:srgbClr val="EAEAE9"/>
        </a:solidFill>
      </dgm:spPr>
      <dgm:t>
        <a:bodyPr/>
        <a:lstStyle/>
        <a:p>
          <a:r>
            <a:rPr lang="en-AU" sz="1600" dirty="0">
              <a:solidFill>
                <a:schemeClr val="tx1"/>
              </a:solidFill>
            </a:rPr>
            <a:t>A Supplier</a:t>
          </a:r>
          <a:r>
            <a:rPr lang="en-US" sz="1600" dirty="0">
              <a:solidFill>
                <a:schemeClr val="tx1"/>
              </a:solidFill>
            </a:rPr>
            <a:t> can existed in Multiple Anchor Buyer Chain Network, and centralize manage the tokens issued by different Buyers.</a:t>
          </a:r>
        </a:p>
      </dgm:t>
    </dgm:pt>
    <dgm:pt modelId="{2D00B667-AB78-42DF-BAC7-08BCC48207A9}" type="parTrans" cxnId="{FE2D6432-5A9C-4FD6-BF15-3CA37CD2E97A}">
      <dgm:prSet/>
      <dgm:spPr/>
      <dgm:t>
        <a:bodyPr/>
        <a:lstStyle/>
        <a:p>
          <a:endParaRPr lang="en-US"/>
        </a:p>
      </dgm:t>
    </dgm:pt>
    <dgm:pt modelId="{94696030-9129-443D-BFF0-3E0E12F29854}" type="sibTrans" cxnId="{FE2D6432-5A9C-4FD6-BF15-3CA37CD2E97A}">
      <dgm:prSet/>
      <dgm:spPr/>
      <dgm:t>
        <a:bodyPr/>
        <a:lstStyle/>
        <a:p>
          <a:endParaRPr lang="en-US"/>
        </a:p>
      </dgm:t>
    </dgm:pt>
    <dgm:pt modelId="{57D3E1F5-9204-4972-AB08-568959211294}" type="pres">
      <dgm:prSet presAssocID="{EF16431E-6518-4BF5-B1F5-36E32FCDBD60}" presName="linear" presStyleCnt="0">
        <dgm:presLayoutVars>
          <dgm:animLvl val="lvl"/>
          <dgm:resizeHandles val="exact"/>
        </dgm:presLayoutVars>
      </dgm:prSet>
      <dgm:spPr/>
    </dgm:pt>
    <dgm:pt modelId="{91E444BF-7E10-47C4-9DF1-4FD004890D6C}" type="pres">
      <dgm:prSet presAssocID="{4BA81C6B-5C07-46F4-A635-E4A37DE27F16}" presName="parentText" presStyleLbl="node1" presStyleIdx="0" presStyleCnt="3" custLinFactY="-7766" custLinFactNeighborX="-601" custLinFactNeighborY="-100000">
        <dgm:presLayoutVars>
          <dgm:chMax val="0"/>
          <dgm:bulletEnabled val="1"/>
        </dgm:presLayoutVars>
      </dgm:prSet>
      <dgm:spPr/>
    </dgm:pt>
    <dgm:pt modelId="{34A7E31B-903B-4A83-8910-ADD97C21E46B}" type="pres">
      <dgm:prSet presAssocID="{1B429695-FF6C-458A-85DA-79F30702F448}" presName="spacer" presStyleCnt="0"/>
      <dgm:spPr/>
    </dgm:pt>
    <dgm:pt modelId="{59AC4175-12F6-4387-91AF-36C8600440BE}" type="pres">
      <dgm:prSet presAssocID="{A4EEBCC9-7254-4729-BCDB-98A740F955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212A79-20AB-4481-96E9-0C4B64ECD4A0}" type="pres">
      <dgm:prSet presAssocID="{FF122FE2-0F12-4804-BE88-002ED8A92DEB}" presName="spacer" presStyleCnt="0"/>
      <dgm:spPr/>
    </dgm:pt>
    <dgm:pt modelId="{F172CDEA-05EB-4337-A96D-4F2B8D35FEFD}" type="pres">
      <dgm:prSet presAssocID="{E967E0B0-02C0-4905-99DA-FCFF19AB246B}" presName="parentText" presStyleLbl="node1" presStyleIdx="2" presStyleCnt="3" custLinFactY="7778" custLinFactNeighborX="-797" custLinFactNeighborY="100000">
        <dgm:presLayoutVars>
          <dgm:chMax val="0"/>
          <dgm:bulletEnabled val="1"/>
        </dgm:presLayoutVars>
      </dgm:prSet>
      <dgm:spPr/>
    </dgm:pt>
  </dgm:ptLst>
  <dgm:cxnLst>
    <dgm:cxn modelId="{F3E03C27-CE54-4E26-935C-7261D039DF1D}" type="presOf" srcId="{EF16431E-6518-4BF5-B1F5-36E32FCDBD60}" destId="{57D3E1F5-9204-4972-AB08-568959211294}" srcOrd="0" destOrd="0" presId="urn:microsoft.com/office/officeart/2005/8/layout/vList2"/>
    <dgm:cxn modelId="{2AD13A2B-32C0-43DE-9E52-5BB2EA2CF52B}" type="presOf" srcId="{4BA81C6B-5C07-46F4-A635-E4A37DE27F16}" destId="{91E444BF-7E10-47C4-9DF1-4FD004890D6C}" srcOrd="0" destOrd="0" presId="urn:microsoft.com/office/officeart/2005/8/layout/vList2"/>
    <dgm:cxn modelId="{FE2D6432-5A9C-4FD6-BF15-3CA37CD2E97A}" srcId="{EF16431E-6518-4BF5-B1F5-36E32FCDBD60}" destId="{E967E0B0-02C0-4905-99DA-FCFF19AB246B}" srcOrd="2" destOrd="0" parTransId="{2D00B667-AB78-42DF-BAC7-08BCC48207A9}" sibTransId="{94696030-9129-443D-BFF0-3E0E12F29854}"/>
    <dgm:cxn modelId="{9C6BC736-441E-43DF-90B8-682643BEDDFD}" srcId="{EF16431E-6518-4BF5-B1F5-36E32FCDBD60}" destId="{A4EEBCC9-7254-4729-BCDB-98A740F9559A}" srcOrd="1" destOrd="0" parTransId="{B5264628-A9BB-409E-9AC0-D557908FF85E}" sibTransId="{FF122FE2-0F12-4804-BE88-002ED8A92DEB}"/>
    <dgm:cxn modelId="{EE0A5656-AFF3-49D8-801B-98049AACD430}" type="presOf" srcId="{E967E0B0-02C0-4905-99DA-FCFF19AB246B}" destId="{F172CDEA-05EB-4337-A96D-4F2B8D35FEFD}" srcOrd="0" destOrd="0" presId="urn:microsoft.com/office/officeart/2005/8/layout/vList2"/>
    <dgm:cxn modelId="{D2C42C86-AD6C-488B-AB76-1D2BF145E1F5}" srcId="{EF16431E-6518-4BF5-B1F5-36E32FCDBD60}" destId="{4BA81C6B-5C07-46F4-A635-E4A37DE27F16}" srcOrd="0" destOrd="0" parTransId="{580E37C8-17D4-4198-8DFA-4F5A3CC2AA27}" sibTransId="{1B429695-FF6C-458A-85DA-79F30702F448}"/>
    <dgm:cxn modelId="{54475CEA-7BC6-4F32-BBC5-E4FA2FF5389B}" type="presOf" srcId="{A4EEBCC9-7254-4729-BCDB-98A740F9559A}" destId="{59AC4175-12F6-4387-91AF-36C8600440BE}" srcOrd="0" destOrd="0" presId="urn:microsoft.com/office/officeart/2005/8/layout/vList2"/>
    <dgm:cxn modelId="{29357F1B-5196-45F8-89AC-58FFA9BD9FA9}" type="presParOf" srcId="{57D3E1F5-9204-4972-AB08-568959211294}" destId="{91E444BF-7E10-47C4-9DF1-4FD004890D6C}" srcOrd="0" destOrd="0" presId="urn:microsoft.com/office/officeart/2005/8/layout/vList2"/>
    <dgm:cxn modelId="{38CA8BBF-3947-4B1A-B091-2FB9C8EE499D}" type="presParOf" srcId="{57D3E1F5-9204-4972-AB08-568959211294}" destId="{34A7E31B-903B-4A83-8910-ADD97C21E46B}" srcOrd="1" destOrd="0" presId="urn:microsoft.com/office/officeart/2005/8/layout/vList2"/>
    <dgm:cxn modelId="{55E81EDA-8E9A-4342-8CE9-89305DF77BBA}" type="presParOf" srcId="{57D3E1F5-9204-4972-AB08-568959211294}" destId="{59AC4175-12F6-4387-91AF-36C8600440BE}" srcOrd="2" destOrd="0" presId="urn:microsoft.com/office/officeart/2005/8/layout/vList2"/>
    <dgm:cxn modelId="{F631A43B-0A77-42C5-9B94-A62CFA6762AE}" type="presParOf" srcId="{57D3E1F5-9204-4972-AB08-568959211294}" destId="{BC212A79-20AB-4481-96E9-0C4B64ECD4A0}" srcOrd="3" destOrd="0" presId="urn:microsoft.com/office/officeart/2005/8/layout/vList2"/>
    <dgm:cxn modelId="{47E2B008-0220-4CE3-A377-D1C1A660526F}" type="presParOf" srcId="{57D3E1F5-9204-4972-AB08-568959211294}" destId="{F172CDEA-05EB-4337-A96D-4F2B8D35FEF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444BF-7E10-47C4-9DF1-4FD004890D6C}">
      <dsp:nvSpPr>
        <dsp:cNvPr id="0" name=""/>
        <dsp:cNvSpPr/>
      </dsp:nvSpPr>
      <dsp:spPr>
        <a:xfrm>
          <a:off x="0" y="722691"/>
          <a:ext cx="4619736" cy="1216800"/>
        </a:xfrm>
        <a:prstGeom prst="roundRect">
          <a:avLst/>
        </a:prstGeom>
        <a:solidFill>
          <a:srgbClr val="EAEA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Operating Platform invite </a:t>
          </a:r>
          <a:r>
            <a:rPr lang="en-AU" sz="1600" kern="1200" dirty="0">
              <a:solidFill>
                <a:schemeClr val="tx1"/>
              </a:solidFill>
            </a:rPr>
            <a:t>Anchor Buyer </a:t>
          </a:r>
          <a:r>
            <a:rPr lang="en-US" sz="1600" kern="1200" dirty="0">
              <a:solidFill>
                <a:schemeClr val="tx1"/>
              </a:solidFill>
            </a:rPr>
            <a:t>and </a:t>
          </a:r>
          <a:r>
            <a:rPr lang="en-AU" sz="1600" kern="1200" dirty="0">
              <a:solidFill>
                <a:schemeClr val="tx1"/>
              </a:solidFill>
            </a:rPr>
            <a:t>Funder</a:t>
          </a:r>
          <a:r>
            <a:rPr lang="en-US" sz="1600" kern="1200" dirty="0">
              <a:solidFill>
                <a:schemeClr val="tx1"/>
              </a:solidFill>
            </a:rPr>
            <a:t>, then </a:t>
          </a:r>
          <a:r>
            <a:rPr lang="en-AU" sz="1600" kern="1200" dirty="0">
              <a:solidFill>
                <a:schemeClr val="tx1"/>
              </a:solidFill>
            </a:rPr>
            <a:t>Anchor Buyer </a:t>
          </a:r>
          <a:r>
            <a:rPr lang="en-US" sz="1600" kern="1200" dirty="0">
              <a:solidFill>
                <a:schemeClr val="tx1"/>
              </a:solidFill>
            </a:rPr>
            <a:t>invite </a:t>
          </a:r>
          <a:r>
            <a:rPr lang="en-AU" sz="1600" kern="1200" dirty="0">
              <a:solidFill>
                <a:schemeClr val="tx1"/>
              </a:solidFill>
            </a:rPr>
            <a:t>Supplier</a:t>
          </a:r>
          <a:r>
            <a:rPr lang="en-US" sz="1600" kern="1200" dirty="0">
              <a:solidFill>
                <a:schemeClr val="tx1"/>
              </a:solidFill>
            </a:rPr>
            <a:t> to establish </a:t>
          </a:r>
          <a:r>
            <a:rPr lang="en-AU" sz="1600" kern="1200" dirty="0">
              <a:solidFill>
                <a:schemeClr val="tx1"/>
              </a:solidFill>
            </a:rPr>
            <a:t>Supply</a:t>
          </a:r>
          <a:r>
            <a:rPr lang="en-US" sz="1600" kern="1200" dirty="0">
              <a:solidFill>
                <a:schemeClr val="tx1"/>
              </a:solidFill>
            </a:rPr>
            <a:t> chain.</a:t>
          </a:r>
        </a:p>
      </dsp:txBody>
      <dsp:txXfrm>
        <a:off x="59399" y="782090"/>
        <a:ext cx="4500938" cy="1098002"/>
      </dsp:txXfrm>
    </dsp:sp>
    <dsp:sp modelId="{59AC4175-12F6-4387-91AF-36C8600440BE}">
      <dsp:nvSpPr>
        <dsp:cNvPr id="0" name=""/>
        <dsp:cNvSpPr/>
      </dsp:nvSpPr>
      <dsp:spPr>
        <a:xfrm>
          <a:off x="0" y="2408387"/>
          <a:ext cx="4619736" cy="1216800"/>
        </a:xfrm>
        <a:prstGeom prst="roundRect">
          <a:avLst/>
        </a:prstGeom>
        <a:solidFill>
          <a:srgbClr val="EAEA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Many-To-Many Relationship between </a:t>
          </a:r>
          <a:r>
            <a:rPr lang="en-AU" sz="1600" kern="1200" dirty="0">
              <a:solidFill>
                <a:schemeClr val="tx1"/>
              </a:solidFill>
            </a:rPr>
            <a:t>Enterprise</a:t>
          </a:r>
          <a:r>
            <a:rPr lang="en-US" sz="1600" kern="1200" dirty="0">
              <a:solidFill>
                <a:schemeClr val="tx1"/>
              </a:solidFill>
            </a:rPr>
            <a:t> and Funder</a:t>
          </a:r>
        </a:p>
      </dsp:txBody>
      <dsp:txXfrm>
        <a:off x="59399" y="2467786"/>
        <a:ext cx="4500938" cy="1098002"/>
      </dsp:txXfrm>
    </dsp:sp>
    <dsp:sp modelId="{F172CDEA-05EB-4337-A96D-4F2B8D35FEFD}">
      <dsp:nvSpPr>
        <dsp:cNvPr id="0" name=""/>
        <dsp:cNvSpPr/>
      </dsp:nvSpPr>
      <dsp:spPr>
        <a:xfrm>
          <a:off x="0" y="4094230"/>
          <a:ext cx="4619736" cy="1216800"/>
        </a:xfrm>
        <a:prstGeom prst="roundRect">
          <a:avLst/>
        </a:prstGeom>
        <a:solidFill>
          <a:srgbClr val="EAEA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chemeClr val="tx1"/>
              </a:solidFill>
            </a:rPr>
            <a:t>A Supplier</a:t>
          </a:r>
          <a:r>
            <a:rPr lang="en-US" sz="1600" kern="1200" dirty="0">
              <a:solidFill>
                <a:schemeClr val="tx1"/>
              </a:solidFill>
            </a:rPr>
            <a:t> can existed in Multiple Anchor Buyer Chain Network, and centralize manage the tokens issued by different Buyers.</a:t>
          </a:r>
        </a:p>
      </dsp:txBody>
      <dsp:txXfrm>
        <a:off x="59399" y="4153629"/>
        <a:ext cx="4500938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DFA5-C72E-48B4-BD65-8FB13E394A3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7AD0F-B080-459E-BCE0-913228F7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3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7AD0F-B080-459E-BCE0-913228F7DC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2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1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D16F-F366-4A79-AF13-64000DE0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C71242-DDB3-4A57-9ED6-1EFFF0D6A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14578-F988-491E-8B93-86EA3C18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F41FB-EDA1-451E-BD6D-F1136E9A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2154E-F899-4CC8-B5E8-1C377D0D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133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37D3-28A0-454C-A059-F5B4A15E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64F12-7E99-475D-8828-5C4E2DD74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C163A-FCB9-44DB-9274-02AF61BE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C1698-A444-494E-A449-358C50FB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E4DCE-CA88-495F-85AB-460E9078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4143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5C67-2D8C-4274-BD80-072DF769E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0913D-97AD-48E2-AC7D-55B81050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B5FE3-FDEA-418C-B78E-7C14C2BD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17C18-E231-4035-BDB9-535CC507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1A99C-F21D-4996-9D3D-16E0847B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01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7D8D6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4" name="Co-branding logo" hidden="1"/>
          <p:cNvGrpSpPr/>
          <p:nvPr userDrawn="1"/>
        </p:nvGrpSpPr>
        <p:grpSpPr>
          <a:xfrm>
            <a:off x="2011624" y="5933637"/>
            <a:ext cx="1004413" cy="692262"/>
            <a:chOff x="2117251" y="6274418"/>
            <a:chExt cx="1071243" cy="738413"/>
          </a:xfrm>
        </p:grpSpPr>
        <p:cxnSp>
          <p:nvCxnSpPr>
            <p:cNvPr id="26" name="Straight Connector 25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5161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63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18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383568" y="1745066"/>
            <a:ext cx="3662074" cy="1558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125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186" name="Prepared by"/>
          <p:cNvSpPr>
            <a:spLocks noGrp="1"/>
          </p:cNvSpPr>
          <p:nvPr>
            <p:ph type="body" sz="quarter" idx="14" hasCustomPrompt="1"/>
          </p:nvPr>
        </p:nvSpPr>
        <p:spPr>
          <a:xfrm>
            <a:off x="383568" y="2071828"/>
            <a:ext cx="3662074" cy="1558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125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184" name="Master subtitle"/>
          <p:cNvSpPr>
            <a:spLocks noGrp="1"/>
          </p:cNvSpPr>
          <p:nvPr>
            <p:ph type="body" sz="quarter" idx="13"/>
          </p:nvPr>
        </p:nvSpPr>
        <p:spPr>
          <a:xfrm>
            <a:off x="382804" y="966461"/>
            <a:ext cx="11402817" cy="37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438" b="0" baseline="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845344" rtl="0" eaLnBrk="0" fontAlgn="base" latinLnBrk="0" hangingPunct="0">
              <a:lnSpc>
                <a:spcPct val="100000"/>
              </a:lnSpc>
              <a:spcBef>
                <a:spcPts val="188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Master title"/>
          <p:cNvSpPr>
            <a:spLocks noGrp="1"/>
          </p:cNvSpPr>
          <p:nvPr>
            <p:ph type="title"/>
          </p:nvPr>
        </p:nvSpPr>
        <p:spPr>
          <a:xfrm>
            <a:off x="382804" y="466896"/>
            <a:ext cx="11402817" cy="377190"/>
          </a:xfrm>
        </p:spPr>
        <p:txBody>
          <a:bodyPr bIns="0"/>
          <a:lstStyle>
            <a:lvl1pPr>
              <a:defRPr lang="en-US" sz="2438" b="0" baseline="0" dirty="0" smtClean="0">
                <a:solidFill>
                  <a:srgbClr val="FFFFFF"/>
                </a:solidFill>
                <a:latin typeface="Univers Next for HSBC Medium" panose="020B0603030202020203" pitchFamily="34" charset="0"/>
                <a:ea typeface="SimHei"/>
                <a:cs typeface="+mj-cs"/>
              </a:defRPr>
            </a:lvl1pPr>
          </a:lstStyle>
          <a:p>
            <a:pPr lvl="0" algn="l" defTabSz="1092398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pic>
        <p:nvPicPr>
          <p:cNvPr id="10" name="HSBC Masterbrand RGBW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11" name="HSBC Masterbrand MonoB" hidden="1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12" name="HSBC Masterbrand MonoW" hidden="1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25" name="HSBC Masterbrand RGBB" hidden="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159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D16F-F366-4A79-AF13-64000DE0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C71242-DDB3-4A57-9ED6-1EFFF0D6A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14578-F988-491E-8B93-86EA3C18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F41FB-EDA1-451E-BD6D-F1136E9A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2154E-F899-4CC8-B5E8-1C377D0D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1227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3F27D-AF96-4D76-8516-2512E798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A7687-4C78-40FA-8D5F-CA49206C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A3C19-8573-48C0-AA7D-2E7414A7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6CFB0-065F-4037-BEF2-E713182B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355D2-4817-4B27-AB13-813072B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8231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7FB1-C4F3-4A2D-8EDF-6FEB8878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967A-50B9-494A-A527-722F4CC6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3B4AF-85FD-4E1C-AC30-08944F6C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B4B79-E030-4784-BBF5-73B84A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3442E-E6F0-43EE-BC57-E2ECED82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0392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2999-C59D-47E5-B680-922F571B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34A3A-BDAE-4DE2-8CE7-27D3C2DC0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E30CD-B848-4FE9-BD04-7DC214DD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49E14-0D68-43D0-8CDE-16F32093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3F789-4C50-4D70-B9F1-08364CE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014A7-329A-4262-9F94-39B097F2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5902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71C1-B89A-4417-9B3A-37AA8C68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8E2DE-36CC-426E-B52D-6D047843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05B90E-88B7-40A3-9DB3-DB36558DB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396B92-9FED-42B2-95B4-CBF408914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3788F-1311-49B8-9456-16FC0DBBA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15B03-EC51-4F5B-8DBA-D0E868C3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FFE68D-C697-479A-9436-75B1157F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6C10C-B897-4780-80A2-AC905BF9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49832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B1E52-ED36-4532-9012-1D46F5EE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18E8F8-B407-4CA7-A566-A84C2E12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BABF5-A8B3-42D0-9B9D-17C30846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38C48-06F0-428B-97BA-C2EAF9B9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3556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D4C42-C4D2-4509-919B-EB532D9A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577F3-A6D2-41CF-BBAB-E8C83A6A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FBC27-6DED-4BC1-B9A8-1F0BA981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4152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3F27D-AF96-4D76-8516-2512E798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A7687-4C78-40FA-8D5F-CA49206C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A3C19-8573-48C0-AA7D-2E7414A7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6CFB0-065F-4037-BEF2-E713182B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355D2-4817-4B27-AB13-813072B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4333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D99D-2643-4945-B2F1-75B5AFBB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6B65A-D5D6-42FA-BEAD-A96C9FF3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6A5F2-4B27-4177-8010-F849AA8D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B04E7-3E8F-4764-9312-8EF76D29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DE004-4002-4051-91B9-4B66191E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73437-A1DC-49CB-8D02-FAD373C6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91221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B675-0A6D-4F07-98DF-E0463CA6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1744F-1AA3-4E5B-ADC4-E1CC12E19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5BDA5-4F06-4088-9E91-013A7DAE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F75F2-D25E-425F-BA6C-90A92450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6D220-3F28-4E8A-8E04-E07E8DA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38F2C-AFDA-4F6C-AB43-F4C53CEE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88118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37D3-28A0-454C-A059-F5B4A15E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64F12-7E99-475D-8828-5C4E2DD74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C163A-FCB9-44DB-9274-02AF61BE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C1698-A444-494E-A449-358C50FB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E4DCE-CA88-495F-85AB-460E9078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42979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5C67-2D8C-4274-BD80-072DF769E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0913D-97AD-48E2-AC7D-55B81050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B5FE3-FDEA-418C-B78E-7C14C2BD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17C18-E231-4035-BDB9-535CC507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1A99C-F21D-4996-9D3D-16E0847B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7947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7D8D6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4" name="Co-branding logo" hidden="1"/>
          <p:cNvGrpSpPr/>
          <p:nvPr userDrawn="1"/>
        </p:nvGrpSpPr>
        <p:grpSpPr>
          <a:xfrm>
            <a:off x="2011624" y="5933637"/>
            <a:ext cx="1004413" cy="692262"/>
            <a:chOff x="2117251" y="6274418"/>
            <a:chExt cx="1071243" cy="738413"/>
          </a:xfrm>
        </p:grpSpPr>
        <p:cxnSp>
          <p:nvCxnSpPr>
            <p:cNvPr id="26" name="Straight Connector 25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5161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63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18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383568" y="1745066"/>
            <a:ext cx="3662074" cy="1558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125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186" name="Prepared by"/>
          <p:cNvSpPr>
            <a:spLocks noGrp="1"/>
          </p:cNvSpPr>
          <p:nvPr>
            <p:ph type="body" sz="quarter" idx="14" hasCustomPrompt="1"/>
          </p:nvPr>
        </p:nvSpPr>
        <p:spPr>
          <a:xfrm>
            <a:off x="383568" y="2071828"/>
            <a:ext cx="3662074" cy="1558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125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184" name="Master subtitle"/>
          <p:cNvSpPr>
            <a:spLocks noGrp="1"/>
          </p:cNvSpPr>
          <p:nvPr>
            <p:ph type="body" sz="quarter" idx="13"/>
          </p:nvPr>
        </p:nvSpPr>
        <p:spPr>
          <a:xfrm>
            <a:off x="382804" y="966461"/>
            <a:ext cx="11402817" cy="37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438" b="0" baseline="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845344" rtl="0" eaLnBrk="0" fontAlgn="base" latinLnBrk="0" hangingPunct="0">
              <a:lnSpc>
                <a:spcPct val="100000"/>
              </a:lnSpc>
              <a:spcBef>
                <a:spcPts val="188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Master title"/>
          <p:cNvSpPr>
            <a:spLocks noGrp="1"/>
          </p:cNvSpPr>
          <p:nvPr>
            <p:ph type="title"/>
          </p:nvPr>
        </p:nvSpPr>
        <p:spPr>
          <a:xfrm>
            <a:off x="382804" y="466896"/>
            <a:ext cx="11402817" cy="377190"/>
          </a:xfrm>
        </p:spPr>
        <p:txBody>
          <a:bodyPr bIns="0"/>
          <a:lstStyle>
            <a:lvl1pPr>
              <a:defRPr lang="en-US" sz="2438" b="0" baseline="0" dirty="0" smtClean="0">
                <a:solidFill>
                  <a:srgbClr val="FFFFFF"/>
                </a:solidFill>
                <a:latin typeface="Univers Next for HSBC Medium" panose="020B0603030202020203" pitchFamily="34" charset="0"/>
                <a:ea typeface="SimHei"/>
                <a:cs typeface="+mj-cs"/>
              </a:defRPr>
            </a:lvl1pPr>
          </a:lstStyle>
          <a:p>
            <a:pPr lvl="0" algn="l" defTabSz="1092398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pic>
        <p:nvPicPr>
          <p:cNvPr id="10" name="HSBC Masterbrand RGBW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11" name="HSBC Masterbrand MonoB" hidden="1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12" name="HSBC Masterbrand MonoW" hidden="1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25" name="HSBC Masterbrand RGBB" hidden="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0169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7FB1-C4F3-4A2D-8EDF-6FEB8878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967A-50B9-494A-A527-722F4CC6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3B4AF-85FD-4E1C-AC30-08944F6C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B4B79-E030-4784-BBF5-73B84A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3442E-E6F0-43EE-BC57-E2ECED82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370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2999-C59D-47E5-B680-922F571B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34A3A-BDAE-4DE2-8CE7-27D3C2DC0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E30CD-B848-4FE9-BD04-7DC214DD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49E14-0D68-43D0-8CDE-16F32093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3F789-4C50-4D70-B9F1-08364CE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014A7-329A-4262-9F94-39B097F2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0835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71C1-B89A-4417-9B3A-37AA8C68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8E2DE-36CC-426E-B52D-6D047843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05B90E-88B7-40A3-9DB3-DB36558DB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396B92-9FED-42B2-95B4-CBF408914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3788F-1311-49B8-9456-16FC0DBBA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15B03-EC51-4F5B-8DBA-D0E868C3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FFE68D-C697-479A-9436-75B1157F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6C10C-B897-4780-80A2-AC905BF9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491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B1E52-ED36-4532-9012-1D46F5EE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18E8F8-B407-4CA7-A566-A84C2E12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BABF5-A8B3-42D0-9B9D-17C30846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38C48-06F0-428B-97BA-C2EAF9B9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8516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D4C42-C4D2-4509-919B-EB532D9A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577F3-A6D2-41CF-BBAB-E8C83A6A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FBC27-6DED-4BC1-B9A8-1F0BA981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9634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D99D-2643-4945-B2F1-75B5AFBB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6B65A-D5D6-42FA-BEAD-A96C9FF3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6A5F2-4B27-4177-8010-F849AA8D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B04E7-3E8F-4764-9312-8EF76D29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DE004-4002-4051-91B9-4B66191E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73437-A1DC-49CB-8D02-FAD373C6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2729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B675-0A6D-4F07-98DF-E0463CA6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1744F-1AA3-4E5B-ADC4-E1CC12E19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5BDA5-4F06-4088-9E91-013A7DAE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F75F2-D25E-425F-BA6C-90A92450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6D220-3F28-4E8A-8E04-E07E8DA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38F2C-AFDA-4F6C-AB43-F4C53CEE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9974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38759F-7EC3-4C88-B653-27F80639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B6D9F-280A-4469-AA68-AC1471A9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A3F17-DDE5-443B-BA8F-6B03361A2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F3BAC-D7D4-4987-8663-548F244B5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F3B5-DC17-43EC-B251-D50C6F38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6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38759F-7EC3-4C88-B653-27F80639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B6D9F-280A-4469-AA68-AC1471A9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A3F17-DDE5-443B-BA8F-6B03361A2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C4C6-D716-4700-8FA6-905923BC8A1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F3BAC-D7D4-4987-8663-548F244B5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F3B5-DC17-43EC-B251-D50C6F38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33" y="1489"/>
          <a:ext cx="1489" cy="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3" y="1489"/>
                        <a:ext cx="1489" cy="1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744" y="0"/>
            <a:ext cx="148828" cy="14882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516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38" dirty="0">
              <a:latin typeface="Univers Next for HSBC Medium" panose="020B0603030202020203" pitchFamily="34" charset="0"/>
              <a:ea typeface="SimHei" panose="02010609060101010101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35463" y="1688194"/>
            <a:ext cx="3661628" cy="207749"/>
          </a:xfrm>
        </p:spPr>
        <p:txBody>
          <a:bodyPr/>
          <a:lstStyle/>
          <a:p>
            <a:r>
              <a:rPr lang="en-GB" sz="1500" dirty="0"/>
              <a:t>Date: Nov-2020</a:t>
            </a:r>
            <a:endParaRPr lang="en-GB" altLang="zh-TW" sz="1500" dirty="0"/>
          </a:p>
        </p:txBody>
      </p:sp>
      <p:sp>
        <p:nvSpPr>
          <p:cNvPr id="12" name="Title 20"/>
          <p:cNvSpPr txBox="1">
            <a:spLocks/>
          </p:cNvSpPr>
          <p:nvPr/>
        </p:nvSpPr>
        <p:spPr bwMode="gray">
          <a:xfrm>
            <a:off x="534700" y="410023"/>
            <a:ext cx="11401425" cy="37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175479" rtl="0" eaLnBrk="0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600" b="0" baseline="0" dirty="0" smtClean="0">
                <a:solidFill>
                  <a:srgbClr val="FFFFFF"/>
                </a:solidFill>
                <a:latin typeface="Univers Next for HSBC Medium" panose="020B0603030202020203" pitchFamily="34" charset="0"/>
                <a:ea typeface="SimHei"/>
                <a:cs typeface="+mj-cs"/>
              </a:defRPr>
            </a:lvl1pPr>
            <a:lvl2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1223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22447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83670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44893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438" kern="0" dirty="0"/>
              <a:t>Multi-Tiers Supply Chain Finance – </a:t>
            </a:r>
            <a:r>
              <a:rPr lang="en-GB" sz="2438" kern="0" dirty="0" err="1"/>
              <a:t>OneConnect</a:t>
            </a:r>
            <a:r>
              <a:rPr lang="en-GB" sz="2438" kern="0" dirty="0"/>
              <a:t> Introduction 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97525" y="6080977"/>
            <a:ext cx="0" cy="35569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5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0870" y="267931"/>
            <a:ext cx="4697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Certificate cloud platform process </a:t>
            </a:r>
            <a:r>
              <a:rPr lang="en-US" altLang="zh-CN" sz="2000" b="1" dirty="0"/>
              <a:t>flow</a:t>
            </a:r>
            <a:endParaRPr 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86778D-3F65-443B-AE85-51BBA9AA35FD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图形用户界面, 图示&#10;&#10;描述已自动生成">
            <a:extLst>
              <a:ext uri="{FF2B5EF4-FFF2-40B4-BE49-F238E27FC236}">
                <a16:creationId xmlns:a16="http://schemas.microsoft.com/office/drawing/2014/main" id="{BAFD27E2-EE5A-42A5-B10F-7B937C577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531"/>
            <a:ext cx="12192000" cy="518029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6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7F36A7-EB8B-4085-82F2-12FA8BA0D575}"/>
              </a:ext>
            </a:extLst>
          </p:cNvPr>
          <p:cNvSpPr txBox="1"/>
          <p:nvPr/>
        </p:nvSpPr>
        <p:spPr>
          <a:xfrm>
            <a:off x="351693" y="239151"/>
            <a:ext cx="8525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Application Architecture 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DEA5A6-E3B7-46BF-994D-BD6F7A8736EA}"/>
              </a:ext>
            </a:extLst>
          </p:cNvPr>
          <p:cNvSpPr txBox="1"/>
          <p:nvPr/>
        </p:nvSpPr>
        <p:spPr>
          <a:xfrm>
            <a:off x="602564" y="757311"/>
            <a:ext cx="11284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The new digital payment certificate (Token) platform is centered on the </a:t>
            </a:r>
            <a:r>
              <a:rPr lang="en-US" altLang="zh-CN" sz="1400" dirty="0">
                <a:cs typeface="Univers Next" panose="020B0405030202020203" pitchFamily="34" charset="-78"/>
              </a:rPr>
              <a:t>Anchor Buyer</a:t>
            </a:r>
            <a:r>
              <a:rPr lang="en-US" altLang="zh-CN" sz="1400" dirty="0"/>
              <a:t>, focusing on accounts payable/receivable, and carries out token issuance, payment, financing, redemption and other businesses, and realizes the whole process through online platform; adds enterprise and legal person authentication to ensure operation Security; core business data such as accounts payable and digital payment certificate (Token) are synchronized on the chain to ensure data security; at the same time, it is highly flexible and configurable.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FF33244-4718-477E-A8A3-2C9D2CD10F7A}"/>
              </a:ext>
            </a:extLst>
          </p:cNvPr>
          <p:cNvSpPr/>
          <p:nvPr/>
        </p:nvSpPr>
        <p:spPr>
          <a:xfrm>
            <a:off x="1167618" y="2019300"/>
            <a:ext cx="1153551" cy="1138238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40F549-67EB-4D83-9139-ACBB3F3C3EF9}"/>
              </a:ext>
            </a:extLst>
          </p:cNvPr>
          <p:cNvSpPr txBox="1"/>
          <p:nvPr/>
        </p:nvSpPr>
        <p:spPr>
          <a:xfrm>
            <a:off x="2157463" y="2237499"/>
            <a:ext cx="94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Chain </a:t>
            </a:r>
          </a:p>
          <a:p>
            <a:pPr algn="ctr"/>
            <a:r>
              <a:rPr lang="en-US" altLang="zh-CN" sz="1400" dirty="0"/>
              <a:t>Network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C31536-AE9E-42BF-B4BB-CC7E40CBCC77}"/>
              </a:ext>
            </a:extLst>
          </p:cNvPr>
          <p:cNvSpPr/>
          <p:nvPr/>
        </p:nvSpPr>
        <p:spPr>
          <a:xfrm>
            <a:off x="168812" y="2954215"/>
            <a:ext cx="1083213" cy="18288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AFD25-45EE-4E66-8005-A9DDFF2F14B2}"/>
              </a:ext>
            </a:extLst>
          </p:cNvPr>
          <p:cNvSpPr/>
          <p:nvPr/>
        </p:nvSpPr>
        <p:spPr>
          <a:xfrm>
            <a:off x="2195898" y="3137096"/>
            <a:ext cx="942536" cy="135049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6AF62C5-C32C-4A3D-BCDD-7CA0C7373352}"/>
              </a:ext>
            </a:extLst>
          </p:cNvPr>
          <p:cNvSpPr/>
          <p:nvPr/>
        </p:nvSpPr>
        <p:spPr>
          <a:xfrm>
            <a:off x="3152948" y="3450755"/>
            <a:ext cx="838200" cy="597625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D818D1DD-EC00-4B39-86E3-220A13B95B3E}"/>
              </a:ext>
            </a:extLst>
          </p:cNvPr>
          <p:cNvSpPr/>
          <p:nvPr/>
        </p:nvSpPr>
        <p:spPr>
          <a:xfrm>
            <a:off x="1252025" y="3495856"/>
            <a:ext cx="942536" cy="507425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" dirty="0">
                <a:solidFill>
                  <a:schemeClr val="tx1"/>
                </a:solidFill>
              </a:rPr>
              <a:t>Invitation</a:t>
            </a:r>
            <a:endParaRPr lang="zh-CN" altLang="en-US" sz="1250" dirty="0">
              <a:solidFill>
                <a:schemeClr val="tx1"/>
              </a:solidFill>
            </a:endParaRPr>
          </a:p>
        </p:txBody>
      </p:sp>
      <p:sp>
        <p:nvSpPr>
          <p:cNvPr id="21" name="iconfont-10503-5122247">
            <a:extLst>
              <a:ext uri="{FF2B5EF4-FFF2-40B4-BE49-F238E27FC236}">
                <a16:creationId xmlns:a16="http://schemas.microsoft.com/office/drawing/2014/main" id="{BDE63C40-0BE8-4A08-871B-3754AFA0525C}"/>
              </a:ext>
            </a:extLst>
          </p:cNvPr>
          <p:cNvSpPr>
            <a:spLocks noChangeAspect="1"/>
          </p:cNvSpPr>
          <p:nvPr/>
        </p:nvSpPr>
        <p:spPr bwMode="auto">
          <a:xfrm>
            <a:off x="597867" y="3217345"/>
            <a:ext cx="252793" cy="220983"/>
          </a:xfrm>
          <a:custGeom>
            <a:avLst/>
            <a:gdLst>
              <a:gd name="connsiteX0" fmla="*/ 0 w 437473"/>
              <a:gd name="connsiteY0" fmla="*/ 417433 h 441243"/>
              <a:gd name="connsiteX1" fmla="*/ 437473 w 437473"/>
              <a:gd name="connsiteY1" fmla="*/ 417433 h 441243"/>
              <a:gd name="connsiteX2" fmla="*/ 437473 w 437473"/>
              <a:gd name="connsiteY2" fmla="*/ 441243 h 441243"/>
              <a:gd name="connsiteX3" fmla="*/ 0 w 437473"/>
              <a:gd name="connsiteY3" fmla="*/ 441243 h 441243"/>
              <a:gd name="connsiteX4" fmla="*/ 293257 w 437473"/>
              <a:gd name="connsiteY4" fmla="*/ 324284 h 441243"/>
              <a:gd name="connsiteX5" fmla="*/ 335553 w 437473"/>
              <a:gd name="connsiteY5" fmla="*/ 324284 h 441243"/>
              <a:gd name="connsiteX6" fmla="*/ 335553 w 437473"/>
              <a:gd name="connsiteY6" fmla="*/ 348094 h 441243"/>
              <a:gd name="connsiteX7" fmla="*/ 293257 w 437473"/>
              <a:gd name="connsiteY7" fmla="*/ 348094 h 441243"/>
              <a:gd name="connsiteX8" fmla="*/ 347889 w 437473"/>
              <a:gd name="connsiteY8" fmla="*/ 324141 h 441243"/>
              <a:gd name="connsiteX9" fmla="*/ 369322 w 437473"/>
              <a:gd name="connsiteY9" fmla="*/ 324141 h 441243"/>
              <a:gd name="connsiteX10" fmla="*/ 369322 w 437473"/>
              <a:gd name="connsiteY10" fmla="*/ 347951 h 441243"/>
              <a:gd name="connsiteX11" fmla="*/ 347889 w 437473"/>
              <a:gd name="connsiteY11" fmla="*/ 347951 h 441243"/>
              <a:gd name="connsiteX12" fmla="*/ 83923 w 437473"/>
              <a:gd name="connsiteY12" fmla="*/ 283759 h 441243"/>
              <a:gd name="connsiteX13" fmla="*/ 158178 w 437473"/>
              <a:gd name="connsiteY13" fmla="*/ 283759 h 441243"/>
              <a:gd name="connsiteX14" fmla="*/ 158178 w 437473"/>
              <a:gd name="connsiteY14" fmla="*/ 307569 h 441243"/>
              <a:gd name="connsiteX15" fmla="*/ 83923 w 437473"/>
              <a:gd name="connsiteY15" fmla="*/ 307569 h 441243"/>
              <a:gd name="connsiteX16" fmla="*/ 179898 w 437473"/>
              <a:gd name="connsiteY16" fmla="*/ 283568 h 441243"/>
              <a:gd name="connsiteX17" fmla="*/ 217525 w 437473"/>
              <a:gd name="connsiteY17" fmla="*/ 283568 h 441243"/>
              <a:gd name="connsiteX18" fmla="*/ 217525 w 437473"/>
              <a:gd name="connsiteY18" fmla="*/ 307378 h 441243"/>
              <a:gd name="connsiteX19" fmla="*/ 179898 w 437473"/>
              <a:gd name="connsiteY19" fmla="*/ 307378 h 441243"/>
              <a:gd name="connsiteX20" fmla="*/ 293257 w 437473"/>
              <a:gd name="connsiteY20" fmla="*/ 248805 h 441243"/>
              <a:gd name="connsiteX21" fmla="*/ 335553 w 437473"/>
              <a:gd name="connsiteY21" fmla="*/ 248805 h 441243"/>
              <a:gd name="connsiteX22" fmla="*/ 335553 w 437473"/>
              <a:gd name="connsiteY22" fmla="*/ 272616 h 441243"/>
              <a:gd name="connsiteX23" fmla="*/ 293257 w 437473"/>
              <a:gd name="connsiteY23" fmla="*/ 272616 h 441243"/>
              <a:gd name="connsiteX24" fmla="*/ 347889 w 437473"/>
              <a:gd name="connsiteY24" fmla="*/ 248662 h 441243"/>
              <a:gd name="connsiteX25" fmla="*/ 369322 w 437473"/>
              <a:gd name="connsiteY25" fmla="*/ 248662 h 441243"/>
              <a:gd name="connsiteX26" fmla="*/ 369322 w 437473"/>
              <a:gd name="connsiteY26" fmla="*/ 272473 h 441243"/>
              <a:gd name="connsiteX27" fmla="*/ 347889 w 437473"/>
              <a:gd name="connsiteY27" fmla="*/ 272473 h 441243"/>
              <a:gd name="connsiteX28" fmla="*/ 83923 w 437473"/>
              <a:gd name="connsiteY28" fmla="*/ 207852 h 441243"/>
              <a:gd name="connsiteX29" fmla="*/ 158178 w 437473"/>
              <a:gd name="connsiteY29" fmla="*/ 207852 h 441243"/>
              <a:gd name="connsiteX30" fmla="*/ 158178 w 437473"/>
              <a:gd name="connsiteY30" fmla="*/ 231662 h 441243"/>
              <a:gd name="connsiteX31" fmla="*/ 83923 w 437473"/>
              <a:gd name="connsiteY31" fmla="*/ 231662 h 441243"/>
              <a:gd name="connsiteX32" fmla="*/ 179898 w 437473"/>
              <a:gd name="connsiteY32" fmla="*/ 207709 h 441243"/>
              <a:gd name="connsiteX33" fmla="*/ 217525 w 437473"/>
              <a:gd name="connsiteY33" fmla="*/ 207709 h 441243"/>
              <a:gd name="connsiteX34" fmla="*/ 217525 w 437473"/>
              <a:gd name="connsiteY34" fmla="*/ 231519 h 441243"/>
              <a:gd name="connsiteX35" fmla="*/ 179898 w 437473"/>
              <a:gd name="connsiteY35" fmla="*/ 231519 h 441243"/>
              <a:gd name="connsiteX36" fmla="*/ 293257 w 437473"/>
              <a:gd name="connsiteY36" fmla="*/ 174517 h 441243"/>
              <a:gd name="connsiteX37" fmla="*/ 335553 w 437473"/>
              <a:gd name="connsiteY37" fmla="*/ 174517 h 441243"/>
              <a:gd name="connsiteX38" fmla="*/ 335553 w 437473"/>
              <a:gd name="connsiteY38" fmla="*/ 198328 h 441243"/>
              <a:gd name="connsiteX39" fmla="*/ 293257 w 437473"/>
              <a:gd name="connsiteY39" fmla="*/ 198328 h 441243"/>
              <a:gd name="connsiteX40" fmla="*/ 347889 w 437473"/>
              <a:gd name="connsiteY40" fmla="*/ 174470 h 441243"/>
              <a:gd name="connsiteX41" fmla="*/ 369322 w 437473"/>
              <a:gd name="connsiteY41" fmla="*/ 174470 h 441243"/>
              <a:gd name="connsiteX42" fmla="*/ 369322 w 437473"/>
              <a:gd name="connsiteY42" fmla="*/ 198280 h 441243"/>
              <a:gd name="connsiteX43" fmla="*/ 347889 w 437473"/>
              <a:gd name="connsiteY43" fmla="*/ 198280 h 441243"/>
              <a:gd name="connsiteX44" fmla="*/ 83923 w 437473"/>
              <a:gd name="connsiteY44" fmla="*/ 127468 h 441243"/>
              <a:gd name="connsiteX45" fmla="*/ 158178 w 437473"/>
              <a:gd name="connsiteY45" fmla="*/ 127468 h 441243"/>
              <a:gd name="connsiteX46" fmla="*/ 158178 w 437473"/>
              <a:gd name="connsiteY46" fmla="*/ 151278 h 441243"/>
              <a:gd name="connsiteX47" fmla="*/ 83923 w 437473"/>
              <a:gd name="connsiteY47" fmla="*/ 151278 h 441243"/>
              <a:gd name="connsiteX48" fmla="*/ 179898 w 437473"/>
              <a:gd name="connsiteY48" fmla="*/ 127373 h 441243"/>
              <a:gd name="connsiteX49" fmla="*/ 217525 w 437473"/>
              <a:gd name="connsiteY49" fmla="*/ 127373 h 441243"/>
              <a:gd name="connsiteX50" fmla="*/ 217525 w 437473"/>
              <a:gd name="connsiteY50" fmla="*/ 151183 h 441243"/>
              <a:gd name="connsiteX51" fmla="*/ 179898 w 437473"/>
              <a:gd name="connsiteY51" fmla="*/ 151183 h 441243"/>
              <a:gd name="connsiteX52" fmla="*/ 86342 w 437473"/>
              <a:gd name="connsiteY52" fmla="*/ 0 h 441243"/>
              <a:gd name="connsiteX53" fmla="*/ 221356 w 437473"/>
              <a:gd name="connsiteY53" fmla="*/ 0 h 441243"/>
              <a:gd name="connsiteX54" fmla="*/ 261027 w 437473"/>
              <a:gd name="connsiteY54" fmla="*/ 14667 h 441243"/>
              <a:gd name="connsiteX55" fmla="*/ 278124 w 437473"/>
              <a:gd name="connsiteY55" fmla="*/ 51762 h 441243"/>
              <a:gd name="connsiteX56" fmla="*/ 278124 w 437473"/>
              <a:gd name="connsiteY56" fmla="*/ 95477 h 441243"/>
              <a:gd name="connsiteX57" fmla="*/ 357036 w 437473"/>
              <a:gd name="connsiteY57" fmla="*/ 95477 h 441243"/>
              <a:gd name="connsiteX58" fmla="*/ 408756 w 437473"/>
              <a:gd name="connsiteY58" fmla="*/ 147192 h 441243"/>
              <a:gd name="connsiteX59" fmla="*/ 408756 w 437473"/>
              <a:gd name="connsiteY59" fmla="*/ 393242 h 441243"/>
              <a:gd name="connsiteX60" fmla="*/ 384944 w 437473"/>
              <a:gd name="connsiteY60" fmla="*/ 393242 h 441243"/>
              <a:gd name="connsiteX61" fmla="*/ 384944 w 437473"/>
              <a:gd name="connsiteY61" fmla="*/ 147145 h 441243"/>
              <a:gd name="connsiteX62" fmla="*/ 357036 w 437473"/>
              <a:gd name="connsiteY62" fmla="*/ 119239 h 441243"/>
              <a:gd name="connsiteX63" fmla="*/ 278171 w 437473"/>
              <a:gd name="connsiteY63" fmla="*/ 119239 h 441243"/>
              <a:gd name="connsiteX64" fmla="*/ 278171 w 437473"/>
              <a:gd name="connsiteY64" fmla="*/ 397576 h 441243"/>
              <a:gd name="connsiteX65" fmla="*/ 254359 w 437473"/>
              <a:gd name="connsiteY65" fmla="*/ 397576 h 441243"/>
              <a:gd name="connsiteX66" fmla="*/ 254359 w 437473"/>
              <a:gd name="connsiteY66" fmla="*/ 51762 h 441243"/>
              <a:gd name="connsiteX67" fmla="*/ 221404 w 437473"/>
              <a:gd name="connsiteY67" fmla="*/ 23857 h 441243"/>
              <a:gd name="connsiteX68" fmla="*/ 86342 w 437473"/>
              <a:gd name="connsiteY68" fmla="*/ 23857 h 441243"/>
              <a:gd name="connsiteX69" fmla="*/ 53005 w 437473"/>
              <a:gd name="connsiteY69" fmla="*/ 51762 h 441243"/>
              <a:gd name="connsiteX70" fmla="*/ 53005 w 437473"/>
              <a:gd name="connsiteY70" fmla="*/ 397481 h 441243"/>
              <a:gd name="connsiteX71" fmla="*/ 29193 w 437473"/>
              <a:gd name="connsiteY71" fmla="*/ 397481 h 441243"/>
              <a:gd name="connsiteX72" fmla="*/ 29193 w 437473"/>
              <a:gd name="connsiteY72" fmla="*/ 51715 h 441243"/>
              <a:gd name="connsiteX73" fmla="*/ 86342 w 437473"/>
              <a:gd name="connsiteY73" fmla="*/ 0 h 44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37473" h="441243">
                <a:moveTo>
                  <a:pt x="0" y="417433"/>
                </a:moveTo>
                <a:lnTo>
                  <a:pt x="437473" y="417433"/>
                </a:lnTo>
                <a:lnTo>
                  <a:pt x="437473" y="441243"/>
                </a:lnTo>
                <a:lnTo>
                  <a:pt x="0" y="441243"/>
                </a:lnTo>
                <a:close/>
                <a:moveTo>
                  <a:pt x="293257" y="324284"/>
                </a:moveTo>
                <a:lnTo>
                  <a:pt x="335553" y="324284"/>
                </a:lnTo>
                <a:lnTo>
                  <a:pt x="335553" y="348094"/>
                </a:lnTo>
                <a:lnTo>
                  <a:pt x="293257" y="348094"/>
                </a:lnTo>
                <a:close/>
                <a:moveTo>
                  <a:pt x="347889" y="324141"/>
                </a:moveTo>
                <a:lnTo>
                  <a:pt x="369322" y="324141"/>
                </a:lnTo>
                <a:lnTo>
                  <a:pt x="369322" y="347951"/>
                </a:lnTo>
                <a:lnTo>
                  <a:pt x="347889" y="347951"/>
                </a:lnTo>
                <a:close/>
                <a:moveTo>
                  <a:pt x="83923" y="283759"/>
                </a:moveTo>
                <a:lnTo>
                  <a:pt x="158178" y="283759"/>
                </a:lnTo>
                <a:lnTo>
                  <a:pt x="158178" y="307569"/>
                </a:lnTo>
                <a:lnTo>
                  <a:pt x="83923" y="307569"/>
                </a:lnTo>
                <a:close/>
                <a:moveTo>
                  <a:pt x="179898" y="283568"/>
                </a:moveTo>
                <a:lnTo>
                  <a:pt x="217525" y="283568"/>
                </a:lnTo>
                <a:lnTo>
                  <a:pt x="217525" y="307378"/>
                </a:lnTo>
                <a:lnTo>
                  <a:pt x="179898" y="307378"/>
                </a:lnTo>
                <a:close/>
                <a:moveTo>
                  <a:pt x="293257" y="248805"/>
                </a:moveTo>
                <a:lnTo>
                  <a:pt x="335553" y="248805"/>
                </a:lnTo>
                <a:lnTo>
                  <a:pt x="335553" y="272616"/>
                </a:lnTo>
                <a:lnTo>
                  <a:pt x="293257" y="272616"/>
                </a:lnTo>
                <a:close/>
                <a:moveTo>
                  <a:pt x="347889" y="248662"/>
                </a:moveTo>
                <a:lnTo>
                  <a:pt x="369322" y="248662"/>
                </a:lnTo>
                <a:lnTo>
                  <a:pt x="369322" y="272473"/>
                </a:lnTo>
                <a:lnTo>
                  <a:pt x="347889" y="272473"/>
                </a:lnTo>
                <a:close/>
                <a:moveTo>
                  <a:pt x="83923" y="207852"/>
                </a:moveTo>
                <a:lnTo>
                  <a:pt x="158178" y="207852"/>
                </a:lnTo>
                <a:lnTo>
                  <a:pt x="158178" y="231662"/>
                </a:lnTo>
                <a:lnTo>
                  <a:pt x="83923" y="231662"/>
                </a:lnTo>
                <a:close/>
                <a:moveTo>
                  <a:pt x="179898" y="207709"/>
                </a:moveTo>
                <a:lnTo>
                  <a:pt x="217525" y="207709"/>
                </a:lnTo>
                <a:lnTo>
                  <a:pt x="217525" y="231519"/>
                </a:lnTo>
                <a:lnTo>
                  <a:pt x="179898" y="231519"/>
                </a:lnTo>
                <a:close/>
                <a:moveTo>
                  <a:pt x="293257" y="174517"/>
                </a:moveTo>
                <a:lnTo>
                  <a:pt x="335553" y="174517"/>
                </a:lnTo>
                <a:lnTo>
                  <a:pt x="335553" y="198328"/>
                </a:lnTo>
                <a:lnTo>
                  <a:pt x="293257" y="198328"/>
                </a:lnTo>
                <a:close/>
                <a:moveTo>
                  <a:pt x="347889" y="174470"/>
                </a:moveTo>
                <a:lnTo>
                  <a:pt x="369322" y="174470"/>
                </a:lnTo>
                <a:lnTo>
                  <a:pt x="369322" y="198280"/>
                </a:lnTo>
                <a:lnTo>
                  <a:pt x="347889" y="198280"/>
                </a:lnTo>
                <a:close/>
                <a:moveTo>
                  <a:pt x="83923" y="127468"/>
                </a:moveTo>
                <a:lnTo>
                  <a:pt x="158178" y="127468"/>
                </a:lnTo>
                <a:lnTo>
                  <a:pt x="158178" y="151278"/>
                </a:lnTo>
                <a:lnTo>
                  <a:pt x="83923" y="151278"/>
                </a:lnTo>
                <a:close/>
                <a:moveTo>
                  <a:pt x="179898" y="127373"/>
                </a:moveTo>
                <a:lnTo>
                  <a:pt x="217525" y="127373"/>
                </a:lnTo>
                <a:lnTo>
                  <a:pt x="217525" y="151183"/>
                </a:lnTo>
                <a:lnTo>
                  <a:pt x="179898" y="151183"/>
                </a:lnTo>
                <a:close/>
                <a:moveTo>
                  <a:pt x="86342" y="0"/>
                </a:moveTo>
                <a:lnTo>
                  <a:pt x="221356" y="0"/>
                </a:lnTo>
                <a:cubicBezTo>
                  <a:pt x="236310" y="0"/>
                  <a:pt x="250359" y="5238"/>
                  <a:pt x="261027" y="14667"/>
                </a:cubicBezTo>
                <a:cubicBezTo>
                  <a:pt x="272028" y="24524"/>
                  <a:pt x="278124" y="37667"/>
                  <a:pt x="278124" y="51762"/>
                </a:cubicBezTo>
                <a:lnTo>
                  <a:pt x="278124" y="95477"/>
                </a:lnTo>
                <a:lnTo>
                  <a:pt x="357036" y="95477"/>
                </a:lnTo>
                <a:cubicBezTo>
                  <a:pt x="385563" y="95477"/>
                  <a:pt x="408756" y="118668"/>
                  <a:pt x="408756" y="147192"/>
                </a:cubicBezTo>
                <a:lnTo>
                  <a:pt x="408756" y="393242"/>
                </a:lnTo>
                <a:lnTo>
                  <a:pt x="384944" y="393242"/>
                </a:lnTo>
                <a:lnTo>
                  <a:pt x="384944" y="147145"/>
                </a:lnTo>
                <a:cubicBezTo>
                  <a:pt x="384944" y="131763"/>
                  <a:pt x="372467" y="119239"/>
                  <a:pt x="357036" y="119239"/>
                </a:cubicBezTo>
                <a:lnTo>
                  <a:pt x="278171" y="119239"/>
                </a:lnTo>
                <a:lnTo>
                  <a:pt x="278171" y="397576"/>
                </a:lnTo>
                <a:lnTo>
                  <a:pt x="254359" y="397576"/>
                </a:lnTo>
                <a:lnTo>
                  <a:pt x="254359" y="51762"/>
                </a:lnTo>
                <a:cubicBezTo>
                  <a:pt x="254359" y="36429"/>
                  <a:pt x="239596" y="23857"/>
                  <a:pt x="221404" y="23857"/>
                </a:cubicBezTo>
                <a:lnTo>
                  <a:pt x="86342" y="23857"/>
                </a:lnTo>
                <a:cubicBezTo>
                  <a:pt x="67959" y="23857"/>
                  <a:pt x="53005" y="36381"/>
                  <a:pt x="53005" y="51762"/>
                </a:cubicBezTo>
                <a:lnTo>
                  <a:pt x="53005" y="397481"/>
                </a:lnTo>
                <a:lnTo>
                  <a:pt x="29193" y="397481"/>
                </a:lnTo>
                <a:lnTo>
                  <a:pt x="29193" y="51715"/>
                </a:lnTo>
                <a:cubicBezTo>
                  <a:pt x="29193" y="23191"/>
                  <a:pt x="54862" y="0"/>
                  <a:pt x="86342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solidFill>
              <a:srgbClr val="C00000"/>
            </a:solidFill>
          </a:ln>
        </p:spPr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E1E9BD-8C2D-4C4F-BB2A-65793EEA5F61}"/>
              </a:ext>
            </a:extLst>
          </p:cNvPr>
          <p:cNvSpPr/>
          <p:nvPr/>
        </p:nvSpPr>
        <p:spPr>
          <a:xfrm>
            <a:off x="178950" y="3418504"/>
            <a:ext cx="1085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Tier 1 Supplier</a:t>
            </a:r>
            <a:endParaRPr lang="en-AU" sz="12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" name="production-plant_20557">
            <a:extLst>
              <a:ext uri="{FF2B5EF4-FFF2-40B4-BE49-F238E27FC236}">
                <a16:creationId xmlns:a16="http://schemas.microsoft.com/office/drawing/2014/main" id="{1BD7CBA8-C039-4DD9-B38C-AAB1A23920CA}"/>
              </a:ext>
            </a:extLst>
          </p:cNvPr>
          <p:cNvSpPr>
            <a:spLocks noChangeAspect="1"/>
          </p:cNvSpPr>
          <p:nvPr/>
        </p:nvSpPr>
        <p:spPr bwMode="auto">
          <a:xfrm>
            <a:off x="602565" y="4050859"/>
            <a:ext cx="262609" cy="212380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740280-27F0-4105-9CB5-830E42041FA8}"/>
              </a:ext>
            </a:extLst>
          </p:cNvPr>
          <p:cNvSpPr/>
          <p:nvPr/>
        </p:nvSpPr>
        <p:spPr>
          <a:xfrm>
            <a:off x="174437" y="4241507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Tier N Supplier</a:t>
            </a:r>
            <a:endParaRPr lang="en-AU" sz="12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6FE5794-B652-47E3-B11B-241705E8918D}"/>
              </a:ext>
            </a:extLst>
          </p:cNvPr>
          <p:cNvSpPr/>
          <p:nvPr/>
        </p:nvSpPr>
        <p:spPr>
          <a:xfrm>
            <a:off x="2126011" y="4003281"/>
            <a:ext cx="1079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cs typeface="Univers Next" panose="020B0405030202020203" pitchFamily="34" charset="-78"/>
              </a:rPr>
              <a:t>Anchor Buyer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1590215-55F1-4319-A172-547758B26BC4}"/>
              </a:ext>
            </a:extLst>
          </p:cNvPr>
          <p:cNvSpPr/>
          <p:nvPr/>
        </p:nvSpPr>
        <p:spPr>
          <a:xfrm>
            <a:off x="1288159" y="4905829"/>
            <a:ext cx="1454245" cy="187120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iconfont-11145-6996223">
            <a:extLst>
              <a:ext uri="{FF2B5EF4-FFF2-40B4-BE49-F238E27FC236}">
                <a16:creationId xmlns:a16="http://schemas.microsoft.com/office/drawing/2014/main" id="{C77BB75A-58F5-4929-BDA3-85BCB18424AD}"/>
              </a:ext>
            </a:extLst>
          </p:cNvPr>
          <p:cNvSpPr>
            <a:spLocks noChangeAspect="1"/>
          </p:cNvSpPr>
          <p:nvPr/>
        </p:nvSpPr>
        <p:spPr bwMode="auto">
          <a:xfrm>
            <a:off x="1712052" y="5027958"/>
            <a:ext cx="606454" cy="606454"/>
          </a:xfrm>
          <a:custGeom>
            <a:avLst/>
            <a:gdLst>
              <a:gd name="T0" fmla="*/ 3420 w 11200"/>
              <a:gd name="T1" fmla="*/ 10760 h 11200"/>
              <a:gd name="T2" fmla="*/ 440 w 11200"/>
              <a:gd name="T3" fmla="*/ 7780 h 11200"/>
              <a:gd name="T4" fmla="*/ 440 w 11200"/>
              <a:gd name="T5" fmla="*/ 3420 h 11200"/>
              <a:gd name="T6" fmla="*/ 3420 w 11200"/>
              <a:gd name="T7" fmla="*/ 440 h 11200"/>
              <a:gd name="T8" fmla="*/ 7780 w 11200"/>
              <a:gd name="T9" fmla="*/ 440 h 11200"/>
              <a:gd name="T10" fmla="*/ 10760 w 11200"/>
              <a:gd name="T11" fmla="*/ 3420 h 11200"/>
              <a:gd name="T12" fmla="*/ 10760 w 11200"/>
              <a:gd name="T13" fmla="*/ 7780 h 11200"/>
              <a:gd name="T14" fmla="*/ 7780 w 11200"/>
              <a:gd name="T15" fmla="*/ 10760 h 11200"/>
              <a:gd name="T16" fmla="*/ 5600 w 11200"/>
              <a:gd name="T17" fmla="*/ 800 h 11200"/>
              <a:gd name="T18" fmla="*/ 5600 w 11200"/>
              <a:gd name="T19" fmla="*/ 10400 h 11200"/>
              <a:gd name="T20" fmla="*/ 5600 w 11200"/>
              <a:gd name="T21" fmla="*/ 800 h 11200"/>
              <a:gd name="T22" fmla="*/ 2822 w 11200"/>
              <a:gd name="T23" fmla="*/ 7145 h 11200"/>
              <a:gd name="T24" fmla="*/ 2556 w 11200"/>
              <a:gd name="T25" fmla="*/ 4757 h 11200"/>
              <a:gd name="T26" fmla="*/ 3883 w 11200"/>
              <a:gd name="T27" fmla="*/ 4492 h 11200"/>
              <a:gd name="T28" fmla="*/ 3618 w 11200"/>
              <a:gd name="T29" fmla="*/ 5023 h 11200"/>
              <a:gd name="T30" fmla="*/ 5210 w 11200"/>
              <a:gd name="T31" fmla="*/ 7145 h 11200"/>
              <a:gd name="T32" fmla="*/ 4414 w 11200"/>
              <a:gd name="T33" fmla="*/ 5023 h 11200"/>
              <a:gd name="T34" fmla="*/ 4148 w 11200"/>
              <a:gd name="T35" fmla="*/ 4492 h 11200"/>
              <a:gd name="T36" fmla="*/ 5475 w 11200"/>
              <a:gd name="T37" fmla="*/ 4757 h 11200"/>
              <a:gd name="T38" fmla="*/ 5210 w 11200"/>
              <a:gd name="T39" fmla="*/ 7145 h 11200"/>
              <a:gd name="T40" fmla="*/ 6006 w 11200"/>
              <a:gd name="T41" fmla="*/ 7145 h 11200"/>
              <a:gd name="T42" fmla="*/ 5740 w 11200"/>
              <a:gd name="T43" fmla="*/ 4757 h 11200"/>
              <a:gd name="T44" fmla="*/ 7067 w 11200"/>
              <a:gd name="T45" fmla="*/ 4492 h 11200"/>
              <a:gd name="T46" fmla="*/ 6802 w 11200"/>
              <a:gd name="T47" fmla="*/ 5023 h 11200"/>
              <a:gd name="T48" fmla="*/ 8394 w 11200"/>
              <a:gd name="T49" fmla="*/ 7145 h 11200"/>
              <a:gd name="T50" fmla="*/ 7598 w 11200"/>
              <a:gd name="T51" fmla="*/ 5023 h 11200"/>
              <a:gd name="T52" fmla="*/ 7332 w 11200"/>
              <a:gd name="T53" fmla="*/ 4492 h 11200"/>
              <a:gd name="T54" fmla="*/ 8659 w 11200"/>
              <a:gd name="T55" fmla="*/ 4757 h 11200"/>
              <a:gd name="T56" fmla="*/ 8394 w 11200"/>
              <a:gd name="T57" fmla="*/ 7145 h 11200"/>
              <a:gd name="T58" fmla="*/ 8924 w 11200"/>
              <a:gd name="T59" fmla="*/ 8206 h 11200"/>
              <a:gd name="T60" fmla="*/ 8659 w 11200"/>
              <a:gd name="T61" fmla="*/ 8737 h 11200"/>
              <a:gd name="T62" fmla="*/ 2291 w 11200"/>
              <a:gd name="T63" fmla="*/ 8472 h 11200"/>
              <a:gd name="T64" fmla="*/ 2556 w 11200"/>
              <a:gd name="T65" fmla="*/ 7941 h 11200"/>
              <a:gd name="T66" fmla="*/ 2822 w 11200"/>
              <a:gd name="T67" fmla="*/ 7410 h 11200"/>
              <a:gd name="T68" fmla="*/ 8394 w 11200"/>
              <a:gd name="T69" fmla="*/ 7941 h 11200"/>
              <a:gd name="T70" fmla="*/ 2546 w 11200"/>
              <a:gd name="T71" fmla="*/ 4227 h 11200"/>
              <a:gd name="T72" fmla="*/ 2417 w 11200"/>
              <a:gd name="T73" fmla="*/ 3732 h 11200"/>
              <a:gd name="T74" fmla="*/ 5734 w 11200"/>
              <a:gd name="T75" fmla="*/ 1875 h 11200"/>
              <a:gd name="T76" fmla="*/ 8924 w 11200"/>
              <a:gd name="T77" fmla="*/ 3961 h 11200"/>
              <a:gd name="T78" fmla="*/ 2546 w 11200"/>
              <a:gd name="T79" fmla="*/ 4227 h 11200"/>
              <a:gd name="T80" fmla="*/ 5041 w 11200"/>
              <a:gd name="T81" fmla="*/ 3034 h 11200"/>
              <a:gd name="T82" fmla="*/ 6182 w 11200"/>
              <a:gd name="T83" fmla="*/ 3034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200" h="11200">
                <a:moveTo>
                  <a:pt x="5600" y="11200"/>
                </a:moveTo>
                <a:cubicBezTo>
                  <a:pt x="4844" y="11200"/>
                  <a:pt x="4111" y="11052"/>
                  <a:pt x="3420" y="10760"/>
                </a:cubicBezTo>
                <a:cubicBezTo>
                  <a:pt x="2753" y="10478"/>
                  <a:pt x="2154" y="10074"/>
                  <a:pt x="1640" y="9560"/>
                </a:cubicBezTo>
                <a:cubicBezTo>
                  <a:pt x="1126" y="9045"/>
                  <a:pt x="722" y="8447"/>
                  <a:pt x="440" y="7780"/>
                </a:cubicBezTo>
                <a:cubicBezTo>
                  <a:pt x="148" y="7089"/>
                  <a:pt x="0" y="6356"/>
                  <a:pt x="0" y="5600"/>
                </a:cubicBezTo>
                <a:cubicBezTo>
                  <a:pt x="0" y="4844"/>
                  <a:pt x="148" y="4111"/>
                  <a:pt x="440" y="3420"/>
                </a:cubicBezTo>
                <a:cubicBezTo>
                  <a:pt x="722" y="2753"/>
                  <a:pt x="1126" y="2154"/>
                  <a:pt x="1640" y="1640"/>
                </a:cubicBezTo>
                <a:cubicBezTo>
                  <a:pt x="2154" y="1126"/>
                  <a:pt x="2753" y="722"/>
                  <a:pt x="3420" y="440"/>
                </a:cubicBezTo>
                <a:cubicBezTo>
                  <a:pt x="4111" y="148"/>
                  <a:pt x="4844" y="0"/>
                  <a:pt x="5600" y="0"/>
                </a:cubicBezTo>
                <a:cubicBezTo>
                  <a:pt x="6356" y="0"/>
                  <a:pt x="7089" y="148"/>
                  <a:pt x="7780" y="440"/>
                </a:cubicBezTo>
                <a:cubicBezTo>
                  <a:pt x="8447" y="722"/>
                  <a:pt x="9045" y="1126"/>
                  <a:pt x="9560" y="1640"/>
                </a:cubicBezTo>
                <a:cubicBezTo>
                  <a:pt x="10074" y="2154"/>
                  <a:pt x="10478" y="2753"/>
                  <a:pt x="10760" y="3420"/>
                </a:cubicBezTo>
                <a:cubicBezTo>
                  <a:pt x="11052" y="4110"/>
                  <a:pt x="11200" y="4844"/>
                  <a:pt x="11200" y="5600"/>
                </a:cubicBezTo>
                <a:cubicBezTo>
                  <a:pt x="11200" y="6356"/>
                  <a:pt x="11052" y="7089"/>
                  <a:pt x="10760" y="7780"/>
                </a:cubicBezTo>
                <a:cubicBezTo>
                  <a:pt x="10478" y="8447"/>
                  <a:pt x="10074" y="9045"/>
                  <a:pt x="9560" y="9560"/>
                </a:cubicBezTo>
                <a:cubicBezTo>
                  <a:pt x="9045" y="10074"/>
                  <a:pt x="8447" y="10478"/>
                  <a:pt x="7780" y="10760"/>
                </a:cubicBezTo>
                <a:cubicBezTo>
                  <a:pt x="7089" y="11052"/>
                  <a:pt x="6356" y="11200"/>
                  <a:pt x="5600" y="11200"/>
                </a:cubicBezTo>
                <a:close/>
                <a:moveTo>
                  <a:pt x="5600" y="800"/>
                </a:moveTo>
                <a:cubicBezTo>
                  <a:pt x="2953" y="800"/>
                  <a:pt x="800" y="2953"/>
                  <a:pt x="800" y="5600"/>
                </a:cubicBezTo>
                <a:cubicBezTo>
                  <a:pt x="800" y="8247"/>
                  <a:pt x="2953" y="10400"/>
                  <a:pt x="5600" y="10400"/>
                </a:cubicBezTo>
                <a:cubicBezTo>
                  <a:pt x="8247" y="10400"/>
                  <a:pt x="10400" y="8247"/>
                  <a:pt x="10400" y="5600"/>
                </a:cubicBezTo>
                <a:cubicBezTo>
                  <a:pt x="10400" y="2953"/>
                  <a:pt x="8247" y="800"/>
                  <a:pt x="5600" y="800"/>
                </a:cubicBezTo>
                <a:close/>
                <a:moveTo>
                  <a:pt x="3618" y="7145"/>
                </a:moveTo>
                <a:lnTo>
                  <a:pt x="2822" y="7145"/>
                </a:lnTo>
                <a:lnTo>
                  <a:pt x="2822" y="5023"/>
                </a:lnTo>
                <a:cubicBezTo>
                  <a:pt x="2676" y="5023"/>
                  <a:pt x="2556" y="4903"/>
                  <a:pt x="2556" y="4757"/>
                </a:cubicBezTo>
                <a:lnTo>
                  <a:pt x="2556" y="4492"/>
                </a:lnTo>
                <a:lnTo>
                  <a:pt x="3883" y="4492"/>
                </a:lnTo>
                <a:lnTo>
                  <a:pt x="3883" y="4757"/>
                </a:lnTo>
                <a:cubicBezTo>
                  <a:pt x="3883" y="4903"/>
                  <a:pt x="3764" y="5023"/>
                  <a:pt x="3618" y="5023"/>
                </a:cubicBezTo>
                <a:lnTo>
                  <a:pt x="3618" y="7145"/>
                </a:lnTo>
                <a:close/>
                <a:moveTo>
                  <a:pt x="5210" y="7145"/>
                </a:moveTo>
                <a:lnTo>
                  <a:pt x="4414" y="7145"/>
                </a:lnTo>
                <a:lnTo>
                  <a:pt x="4414" y="5023"/>
                </a:lnTo>
                <a:cubicBezTo>
                  <a:pt x="4268" y="5023"/>
                  <a:pt x="4148" y="4903"/>
                  <a:pt x="4148" y="4757"/>
                </a:cubicBezTo>
                <a:lnTo>
                  <a:pt x="4148" y="4492"/>
                </a:lnTo>
                <a:lnTo>
                  <a:pt x="5475" y="4492"/>
                </a:lnTo>
                <a:lnTo>
                  <a:pt x="5475" y="4757"/>
                </a:lnTo>
                <a:cubicBezTo>
                  <a:pt x="5475" y="4903"/>
                  <a:pt x="5356" y="5023"/>
                  <a:pt x="5210" y="5023"/>
                </a:cubicBezTo>
                <a:lnTo>
                  <a:pt x="5210" y="7145"/>
                </a:lnTo>
                <a:close/>
                <a:moveTo>
                  <a:pt x="6802" y="7145"/>
                </a:moveTo>
                <a:lnTo>
                  <a:pt x="6006" y="7145"/>
                </a:lnTo>
                <a:lnTo>
                  <a:pt x="6006" y="5023"/>
                </a:lnTo>
                <a:cubicBezTo>
                  <a:pt x="5859" y="5023"/>
                  <a:pt x="5740" y="4903"/>
                  <a:pt x="5740" y="4757"/>
                </a:cubicBezTo>
                <a:lnTo>
                  <a:pt x="5740" y="4492"/>
                </a:lnTo>
                <a:lnTo>
                  <a:pt x="7067" y="4492"/>
                </a:lnTo>
                <a:lnTo>
                  <a:pt x="7067" y="4757"/>
                </a:lnTo>
                <a:cubicBezTo>
                  <a:pt x="7067" y="4903"/>
                  <a:pt x="6948" y="5023"/>
                  <a:pt x="6802" y="5023"/>
                </a:cubicBezTo>
                <a:lnTo>
                  <a:pt x="6802" y="7145"/>
                </a:lnTo>
                <a:close/>
                <a:moveTo>
                  <a:pt x="8394" y="7145"/>
                </a:moveTo>
                <a:lnTo>
                  <a:pt x="7598" y="7145"/>
                </a:lnTo>
                <a:lnTo>
                  <a:pt x="7598" y="5023"/>
                </a:lnTo>
                <a:cubicBezTo>
                  <a:pt x="7451" y="5023"/>
                  <a:pt x="7332" y="4903"/>
                  <a:pt x="7332" y="4757"/>
                </a:cubicBezTo>
                <a:lnTo>
                  <a:pt x="7332" y="4492"/>
                </a:lnTo>
                <a:lnTo>
                  <a:pt x="8659" y="4492"/>
                </a:lnTo>
                <a:lnTo>
                  <a:pt x="8659" y="4757"/>
                </a:lnTo>
                <a:cubicBezTo>
                  <a:pt x="8659" y="4903"/>
                  <a:pt x="8540" y="5023"/>
                  <a:pt x="8394" y="5023"/>
                </a:cubicBezTo>
                <a:lnTo>
                  <a:pt x="8394" y="7145"/>
                </a:lnTo>
                <a:close/>
                <a:moveTo>
                  <a:pt x="8659" y="7941"/>
                </a:moveTo>
                <a:cubicBezTo>
                  <a:pt x="8805" y="7941"/>
                  <a:pt x="8924" y="8060"/>
                  <a:pt x="8924" y="8206"/>
                </a:cubicBezTo>
                <a:lnTo>
                  <a:pt x="8924" y="8472"/>
                </a:lnTo>
                <a:cubicBezTo>
                  <a:pt x="8924" y="8618"/>
                  <a:pt x="8805" y="8737"/>
                  <a:pt x="8659" y="8737"/>
                </a:cubicBezTo>
                <a:lnTo>
                  <a:pt x="2556" y="8737"/>
                </a:lnTo>
                <a:cubicBezTo>
                  <a:pt x="2410" y="8737"/>
                  <a:pt x="2291" y="8618"/>
                  <a:pt x="2291" y="8472"/>
                </a:cubicBezTo>
                <a:lnTo>
                  <a:pt x="2291" y="8206"/>
                </a:lnTo>
                <a:cubicBezTo>
                  <a:pt x="2291" y="8060"/>
                  <a:pt x="2410" y="7941"/>
                  <a:pt x="2556" y="7941"/>
                </a:cubicBezTo>
                <a:lnTo>
                  <a:pt x="2822" y="7941"/>
                </a:lnTo>
                <a:lnTo>
                  <a:pt x="2822" y="7410"/>
                </a:lnTo>
                <a:lnTo>
                  <a:pt x="8394" y="7410"/>
                </a:lnTo>
                <a:lnTo>
                  <a:pt x="8394" y="7941"/>
                </a:lnTo>
                <a:lnTo>
                  <a:pt x="8659" y="7941"/>
                </a:lnTo>
                <a:close/>
                <a:moveTo>
                  <a:pt x="2546" y="4227"/>
                </a:moveTo>
                <a:cubicBezTo>
                  <a:pt x="2431" y="4227"/>
                  <a:pt x="2330" y="4146"/>
                  <a:pt x="2300" y="4030"/>
                </a:cubicBezTo>
                <a:cubicBezTo>
                  <a:pt x="2270" y="3915"/>
                  <a:pt x="2318" y="3793"/>
                  <a:pt x="2417" y="3732"/>
                </a:cubicBezTo>
                <a:lnTo>
                  <a:pt x="5476" y="1875"/>
                </a:lnTo>
                <a:cubicBezTo>
                  <a:pt x="5555" y="1826"/>
                  <a:pt x="5655" y="1826"/>
                  <a:pt x="5734" y="1875"/>
                </a:cubicBezTo>
                <a:lnTo>
                  <a:pt x="8765" y="3715"/>
                </a:lnTo>
                <a:cubicBezTo>
                  <a:pt x="8858" y="3754"/>
                  <a:pt x="8924" y="3850"/>
                  <a:pt x="8924" y="3961"/>
                </a:cubicBezTo>
                <a:cubicBezTo>
                  <a:pt x="8924" y="4108"/>
                  <a:pt x="8810" y="4227"/>
                  <a:pt x="8669" y="4227"/>
                </a:cubicBezTo>
                <a:lnTo>
                  <a:pt x="2546" y="4227"/>
                </a:lnTo>
                <a:close/>
                <a:moveTo>
                  <a:pt x="5611" y="2464"/>
                </a:moveTo>
                <a:cubicBezTo>
                  <a:pt x="5296" y="2464"/>
                  <a:pt x="5041" y="2719"/>
                  <a:pt x="5041" y="3034"/>
                </a:cubicBezTo>
                <a:cubicBezTo>
                  <a:pt x="5041" y="3349"/>
                  <a:pt x="5296" y="3604"/>
                  <a:pt x="5611" y="3604"/>
                </a:cubicBezTo>
                <a:cubicBezTo>
                  <a:pt x="5927" y="3604"/>
                  <a:pt x="6182" y="3349"/>
                  <a:pt x="6182" y="3034"/>
                </a:cubicBezTo>
                <a:cubicBezTo>
                  <a:pt x="6182" y="2719"/>
                  <a:pt x="5927" y="2464"/>
                  <a:pt x="5611" y="246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0" name="iconfont-11145-6996223">
            <a:extLst>
              <a:ext uri="{FF2B5EF4-FFF2-40B4-BE49-F238E27FC236}">
                <a16:creationId xmlns:a16="http://schemas.microsoft.com/office/drawing/2014/main" id="{851E3A79-5CBD-4AD4-A6A9-B4D59AF2A752}"/>
              </a:ext>
            </a:extLst>
          </p:cNvPr>
          <p:cNvSpPr>
            <a:spLocks noChangeAspect="1"/>
          </p:cNvSpPr>
          <p:nvPr/>
        </p:nvSpPr>
        <p:spPr bwMode="auto">
          <a:xfrm>
            <a:off x="1726566" y="5855947"/>
            <a:ext cx="606454" cy="606454"/>
          </a:xfrm>
          <a:custGeom>
            <a:avLst/>
            <a:gdLst>
              <a:gd name="T0" fmla="*/ 3420 w 11200"/>
              <a:gd name="T1" fmla="*/ 10760 h 11200"/>
              <a:gd name="T2" fmla="*/ 440 w 11200"/>
              <a:gd name="T3" fmla="*/ 7780 h 11200"/>
              <a:gd name="T4" fmla="*/ 440 w 11200"/>
              <a:gd name="T5" fmla="*/ 3420 h 11200"/>
              <a:gd name="T6" fmla="*/ 3420 w 11200"/>
              <a:gd name="T7" fmla="*/ 440 h 11200"/>
              <a:gd name="T8" fmla="*/ 7780 w 11200"/>
              <a:gd name="T9" fmla="*/ 440 h 11200"/>
              <a:gd name="T10" fmla="*/ 10760 w 11200"/>
              <a:gd name="T11" fmla="*/ 3420 h 11200"/>
              <a:gd name="T12" fmla="*/ 10760 w 11200"/>
              <a:gd name="T13" fmla="*/ 7780 h 11200"/>
              <a:gd name="T14" fmla="*/ 7780 w 11200"/>
              <a:gd name="T15" fmla="*/ 10760 h 11200"/>
              <a:gd name="T16" fmla="*/ 5600 w 11200"/>
              <a:gd name="T17" fmla="*/ 800 h 11200"/>
              <a:gd name="T18" fmla="*/ 5600 w 11200"/>
              <a:gd name="T19" fmla="*/ 10400 h 11200"/>
              <a:gd name="T20" fmla="*/ 5600 w 11200"/>
              <a:gd name="T21" fmla="*/ 800 h 11200"/>
              <a:gd name="T22" fmla="*/ 2822 w 11200"/>
              <a:gd name="T23" fmla="*/ 7145 h 11200"/>
              <a:gd name="T24" fmla="*/ 2556 w 11200"/>
              <a:gd name="T25" fmla="*/ 4757 h 11200"/>
              <a:gd name="T26" fmla="*/ 3883 w 11200"/>
              <a:gd name="T27" fmla="*/ 4492 h 11200"/>
              <a:gd name="T28" fmla="*/ 3618 w 11200"/>
              <a:gd name="T29" fmla="*/ 5023 h 11200"/>
              <a:gd name="T30" fmla="*/ 5210 w 11200"/>
              <a:gd name="T31" fmla="*/ 7145 h 11200"/>
              <a:gd name="T32" fmla="*/ 4414 w 11200"/>
              <a:gd name="T33" fmla="*/ 5023 h 11200"/>
              <a:gd name="T34" fmla="*/ 4148 w 11200"/>
              <a:gd name="T35" fmla="*/ 4492 h 11200"/>
              <a:gd name="T36" fmla="*/ 5475 w 11200"/>
              <a:gd name="T37" fmla="*/ 4757 h 11200"/>
              <a:gd name="T38" fmla="*/ 5210 w 11200"/>
              <a:gd name="T39" fmla="*/ 7145 h 11200"/>
              <a:gd name="T40" fmla="*/ 6006 w 11200"/>
              <a:gd name="T41" fmla="*/ 7145 h 11200"/>
              <a:gd name="T42" fmla="*/ 5740 w 11200"/>
              <a:gd name="T43" fmla="*/ 4757 h 11200"/>
              <a:gd name="T44" fmla="*/ 7067 w 11200"/>
              <a:gd name="T45" fmla="*/ 4492 h 11200"/>
              <a:gd name="T46" fmla="*/ 6802 w 11200"/>
              <a:gd name="T47" fmla="*/ 5023 h 11200"/>
              <a:gd name="T48" fmla="*/ 8394 w 11200"/>
              <a:gd name="T49" fmla="*/ 7145 h 11200"/>
              <a:gd name="T50" fmla="*/ 7598 w 11200"/>
              <a:gd name="T51" fmla="*/ 5023 h 11200"/>
              <a:gd name="T52" fmla="*/ 7332 w 11200"/>
              <a:gd name="T53" fmla="*/ 4492 h 11200"/>
              <a:gd name="T54" fmla="*/ 8659 w 11200"/>
              <a:gd name="T55" fmla="*/ 4757 h 11200"/>
              <a:gd name="T56" fmla="*/ 8394 w 11200"/>
              <a:gd name="T57" fmla="*/ 7145 h 11200"/>
              <a:gd name="T58" fmla="*/ 8924 w 11200"/>
              <a:gd name="T59" fmla="*/ 8206 h 11200"/>
              <a:gd name="T60" fmla="*/ 8659 w 11200"/>
              <a:gd name="T61" fmla="*/ 8737 h 11200"/>
              <a:gd name="T62" fmla="*/ 2291 w 11200"/>
              <a:gd name="T63" fmla="*/ 8472 h 11200"/>
              <a:gd name="T64" fmla="*/ 2556 w 11200"/>
              <a:gd name="T65" fmla="*/ 7941 h 11200"/>
              <a:gd name="T66" fmla="*/ 2822 w 11200"/>
              <a:gd name="T67" fmla="*/ 7410 h 11200"/>
              <a:gd name="T68" fmla="*/ 8394 w 11200"/>
              <a:gd name="T69" fmla="*/ 7941 h 11200"/>
              <a:gd name="T70" fmla="*/ 2546 w 11200"/>
              <a:gd name="T71" fmla="*/ 4227 h 11200"/>
              <a:gd name="T72" fmla="*/ 2417 w 11200"/>
              <a:gd name="T73" fmla="*/ 3732 h 11200"/>
              <a:gd name="T74" fmla="*/ 5734 w 11200"/>
              <a:gd name="T75" fmla="*/ 1875 h 11200"/>
              <a:gd name="T76" fmla="*/ 8924 w 11200"/>
              <a:gd name="T77" fmla="*/ 3961 h 11200"/>
              <a:gd name="T78" fmla="*/ 2546 w 11200"/>
              <a:gd name="T79" fmla="*/ 4227 h 11200"/>
              <a:gd name="T80" fmla="*/ 5041 w 11200"/>
              <a:gd name="T81" fmla="*/ 3034 h 11200"/>
              <a:gd name="T82" fmla="*/ 6182 w 11200"/>
              <a:gd name="T83" fmla="*/ 3034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200" h="11200">
                <a:moveTo>
                  <a:pt x="5600" y="11200"/>
                </a:moveTo>
                <a:cubicBezTo>
                  <a:pt x="4844" y="11200"/>
                  <a:pt x="4111" y="11052"/>
                  <a:pt x="3420" y="10760"/>
                </a:cubicBezTo>
                <a:cubicBezTo>
                  <a:pt x="2753" y="10478"/>
                  <a:pt x="2154" y="10074"/>
                  <a:pt x="1640" y="9560"/>
                </a:cubicBezTo>
                <a:cubicBezTo>
                  <a:pt x="1126" y="9045"/>
                  <a:pt x="722" y="8447"/>
                  <a:pt x="440" y="7780"/>
                </a:cubicBezTo>
                <a:cubicBezTo>
                  <a:pt x="148" y="7089"/>
                  <a:pt x="0" y="6356"/>
                  <a:pt x="0" y="5600"/>
                </a:cubicBezTo>
                <a:cubicBezTo>
                  <a:pt x="0" y="4844"/>
                  <a:pt x="148" y="4111"/>
                  <a:pt x="440" y="3420"/>
                </a:cubicBezTo>
                <a:cubicBezTo>
                  <a:pt x="722" y="2753"/>
                  <a:pt x="1126" y="2154"/>
                  <a:pt x="1640" y="1640"/>
                </a:cubicBezTo>
                <a:cubicBezTo>
                  <a:pt x="2154" y="1126"/>
                  <a:pt x="2753" y="722"/>
                  <a:pt x="3420" y="440"/>
                </a:cubicBezTo>
                <a:cubicBezTo>
                  <a:pt x="4111" y="148"/>
                  <a:pt x="4844" y="0"/>
                  <a:pt x="5600" y="0"/>
                </a:cubicBezTo>
                <a:cubicBezTo>
                  <a:pt x="6356" y="0"/>
                  <a:pt x="7089" y="148"/>
                  <a:pt x="7780" y="440"/>
                </a:cubicBezTo>
                <a:cubicBezTo>
                  <a:pt x="8447" y="722"/>
                  <a:pt x="9045" y="1126"/>
                  <a:pt x="9560" y="1640"/>
                </a:cubicBezTo>
                <a:cubicBezTo>
                  <a:pt x="10074" y="2154"/>
                  <a:pt x="10478" y="2753"/>
                  <a:pt x="10760" y="3420"/>
                </a:cubicBezTo>
                <a:cubicBezTo>
                  <a:pt x="11052" y="4110"/>
                  <a:pt x="11200" y="4844"/>
                  <a:pt x="11200" y="5600"/>
                </a:cubicBezTo>
                <a:cubicBezTo>
                  <a:pt x="11200" y="6356"/>
                  <a:pt x="11052" y="7089"/>
                  <a:pt x="10760" y="7780"/>
                </a:cubicBezTo>
                <a:cubicBezTo>
                  <a:pt x="10478" y="8447"/>
                  <a:pt x="10074" y="9045"/>
                  <a:pt x="9560" y="9560"/>
                </a:cubicBezTo>
                <a:cubicBezTo>
                  <a:pt x="9045" y="10074"/>
                  <a:pt x="8447" y="10478"/>
                  <a:pt x="7780" y="10760"/>
                </a:cubicBezTo>
                <a:cubicBezTo>
                  <a:pt x="7089" y="11052"/>
                  <a:pt x="6356" y="11200"/>
                  <a:pt x="5600" y="11200"/>
                </a:cubicBezTo>
                <a:close/>
                <a:moveTo>
                  <a:pt x="5600" y="800"/>
                </a:moveTo>
                <a:cubicBezTo>
                  <a:pt x="2953" y="800"/>
                  <a:pt x="800" y="2953"/>
                  <a:pt x="800" y="5600"/>
                </a:cubicBezTo>
                <a:cubicBezTo>
                  <a:pt x="800" y="8247"/>
                  <a:pt x="2953" y="10400"/>
                  <a:pt x="5600" y="10400"/>
                </a:cubicBezTo>
                <a:cubicBezTo>
                  <a:pt x="8247" y="10400"/>
                  <a:pt x="10400" y="8247"/>
                  <a:pt x="10400" y="5600"/>
                </a:cubicBezTo>
                <a:cubicBezTo>
                  <a:pt x="10400" y="2953"/>
                  <a:pt x="8247" y="800"/>
                  <a:pt x="5600" y="800"/>
                </a:cubicBezTo>
                <a:close/>
                <a:moveTo>
                  <a:pt x="3618" y="7145"/>
                </a:moveTo>
                <a:lnTo>
                  <a:pt x="2822" y="7145"/>
                </a:lnTo>
                <a:lnTo>
                  <a:pt x="2822" y="5023"/>
                </a:lnTo>
                <a:cubicBezTo>
                  <a:pt x="2676" y="5023"/>
                  <a:pt x="2556" y="4903"/>
                  <a:pt x="2556" y="4757"/>
                </a:cubicBezTo>
                <a:lnTo>
                  <a:pt x="2556" y="4492"/>
                </a:lnTo>
                <a:lnTo>
                  <a:pt x="3883" y="4492"/>
                </a:lnTo>
                <a:lnTo>
                  <a:pt x="3883" y="4757"/>
                </a:lnTo>
                <a:cubicBezTo>
                  <a:pt x="3883" y="4903"/>
                  <a:pt x="3764" y="5023"/>
                  <a:pt x="3618" y="5023"/>
                </a:cubicBezTo>
                <a:lnTo>
                  <a:pt x="3618" y="7145"/>
                </a:lnTo>
                <a:close/>
                <a:moveTo>
                  <a:pt x="5210" y="7145"/>
                </a:moveTo>
                <a:lnTo>
                  <a:pt x="4414" y="7145"/>
                </a:lnTo>
                <a:lnTo>
                  <a:pt x="4414" y="5023"/>
                </a:lnTo>
                <a:cubicBezTo>
                  <a:pt x="4268" y="5023"/>
                  <a:pt x="4148" y="4903"/>
                  <a:pt x="4148" y="4757"/>
                </a:cubicBezTo>
                <a:lnTo>
                  <a:pt x="4148" y="4492"/>
                </a:lnTo>
                <a:lnTo>
                  <a:pt x="5475" y="4492"/>
                </a:lnTo>
                <a:lnTo>
                  <a:pt x="5475" y="4757"/>
                </a:lnTo>
                <a:cubicBezTo>
                  <a:pt x="5475" y="4903"/>
                  <a:pt x="5356" y="5023"/>
                  <a:pt x="5210" y="5023"/>
                </a:cubicBezTo>
                <a:lnTo>
                  <a:pt x="5210" y="7145"/>
                </a:lnTo>
                <a:close/>
                <a:moveTo>
                  <a:pt x="6802" y="7145"/>
                </a:moveTo>
                <a:lnTo>
                  <a:pt x="6006" y="7145"/>
                </a:lnTo>
                <a:lnTo>
                  <a:pt x="6006" y="5023"/>
                </a:lnTo>
                <a:cubicBezTo>
                  <a:pt x="5859" y="5023"/>
                  <a:pt x="5740" y="4903"/>
                  <a:pt x="5740" y="4757"/>
                </a:cubicBezTo>
                <a:lnTo>
                  <a:pt x="5740" y="4492"/>
                </a:lnTo>
                <a:lnTo>
                  <a:pt x="7067" y="4492"/>
                </a:lnTo>
                <a:lnTo>
                  <a:pt x="7067" y="4757"/>
                </a:lnTo>
                <a:cubicBezTo>
                  <a:pt x="7067" y="4903"/>
                  <a:pt x="6948" y="5023"/>
                  <a:pt x="6802" y="5023"/>
                </a:cubicBezTo>
                <a:lnTo>
                  <a:pt x="6802" y="7145"/>
                </a:lnTo>
                <a:close/>
                <a:moveTo>
                  <a:pt x="8394" y="7145"/>
                </a:moveTo>
                <a:lnTo>
                  <a:pt x="7598" y="7145"/>
                </a:lnTo>
                <a:lnTo>
                  <a:pt x="7598" y="5023"/>
                </a:lnTo>
                <a:cubicBezTo>
                  <a:pt x="7451" y="5023"/>
                  <a:pt x="7332" y="4903"/>
                  <a:pt x="7332" y="4757"/>
                </a:cubicBezTo>
                <a:lnTo>
                  <a:pt x="7332" y="4492"/>
                </a:lnTo>
                <a:lnTo>
                  <a:pt x="8659" y="4492"/>
                </a:lnTo>
                <a:lnTo>
                  <a:pt x="8659" y="4757"/>
                </a:lnTo>
                <a:cubicBezTo>
                  <a:pt x="8659" y="4903"/>
                  <a:pt x="8540" y="5023"/>
                  <a:pt x="8394" y="5023"/>
                </a:cubicBezTo>
                <a:lnTo>
                  <a:pt x="8394" y="7145"/>
                </a:lnTo>
                <a:close/>
                <a:moveTo>
                  <a:pt x="8659" y="7941"/>
                </a:moveTo>
                <a:cubicBezTo>
                  <a:pt x="8805" y="7941"/>
                  <a:pt x="8924" y="8060"/>
                  <a:pt x="8924" y="8206"/>
                </a:cubicBezTo>
                <a:lnTo>
                  <a:pt x="8924" y="8472"/>
                </a:lnTo>
                <a:cubicBezTo>
                  <a:pt x="8924" y="8618"/>
                  <a:pt x="8805" y="8737"/>
                  <a:pt x="8659" y="8737"/>
                </a:cubicBezTo>
                <a:lnTo>
                  <a:pt x="2556" y="8737"/>
                </a:lnTo>
                <a:cubicBezTo>
                  <a:pt x="2410" y="8737"/>
                  <a:pt x="2291" y="8618"/>
                  <a:pt x="2291" y="8472"/>
                </a:cubicBezTo>
                <a:lnTo>
                  <a:pt x="2291" y="8206"/>
                </a:lnTo>
                <a:cubicBezTo>
                  <a:pt x="2291" y="8060"/>
                  <a:pt x="2410" y="7941"/>
                  <a:pt x="2556" y="7941"/>
                </a:cubicBezTo>
                <a:lnTo>
                  <a:pt x="2822" y="7941"/>
                </a:lnTo>
                <a:lnTo>
                  <a:pt x="2822" y="7410"/>
                </a:lnTo>
                <a:lnTo>
                  <a:pt x="8394" y="7410"/>
                </a:lnTo>
                <a:lnTo>
                  <a:pt x="8394" y="7941"/>
                </a:lnTo>
                <a:lnTo>
                  <a:pt x="8659" y="7941"/>
                </a:lnTo>
                <a:close/>
                <a:moveTo>
                  <a:pt x="2546" y="4227"/>
                </a:moveTo>
                <a:cubicBezTo>
                  <a:pt x="2431" y="4227"/>
                  <a:pt x="2330" y="4146"/>
                  <a:pt x="2300" y="4030"/>
                </a:cubicBezTo>
                <a:cubicBezTo>
                  <a:pt x="2270" y="3915"/>
                  <a:pt x="2318" y="3793"/>
                  <a:pt x="2417" y="3732"/>
                </a:cubicBezTo>
                <a:lnTo>
                  <a:pt x="5476" y="1875"/>
                </a:lnTo>
                <a:cubicBezTo>
                  <a:pt x="5555" y="1826"/>
                  <a:pt x="5655" y="1826"/>
                  <a:pt x="5734" y="1875"/>
                </a:cubicBezTo>
                <a:lnTo>
                  <a:pt x="8765" y="3715"/>
                </a:lnTo>
                <a:cubicBezTo>
                  <a:pt x="8858" y="3754"/>
                  <a:pt x="8924" y="3850"/>
                  <a:pt x="8924" y="3961"/>
                </a:cubicBezTo>
                <a:cubicBezTo>
                  <a:pt x="8924" y="4108"/>
                  <a:pt x="8810" y="4227"/>
                  <a:pt x="8669" y="4227"/>
                </a:cubicBezTo>
                <a:lnTo>
                  <a:pt x="2546" y="4227"/>
                </a:lnTo>
                <a:close/>
                <a:moveTo>
                  <a:pt x="5611" y="2464"/>
                </a:moveTo>
                <a:cubicBezTo>
                  <a:pt x="5296" y="2464"/>
                  <a:pt x="5041" y="2719"/>
                  <a:pt x="5041" y="3034"/>
                </a:cubicBezTo>
                <a:cubicBezTo>
                  <a:pt x="5041" y="3349"/>
                  <a:pt x="5296" y="3604"/>
                  <a:pt x="5611" y="3604"/>
                </a:cubicBezTo>
                <a:cubicBezTo>
                  <a:pt x="5927" y="3604"/>
                  <a:pt x="6182" y="3349"/>
                  <a:pt x="6182" y="3034"/>
                </a:cubicBezTo>
                <a:cubicBezTo>
                  <a:pt x="6182" y="2719"/>
                  <a:pt x="5927" y="2464"/>
                  <a:pt x="5611" y="246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A35C172-7344-48BF-9CD2-068CF78ED7F6}"/>
              </a:ext>
            </a:extLst>
          </p:cNvPr>
          <p:cNvSpPr/>
          <p:nvPr/>
        </p:nvSpPr>
        <p:spPr>
          <a:xfrm>
            <a:off x="1557463" y="5580937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cs typeface="Univers Next" panose="020B0405030202020203" pitchFamily="34" charset="-78"/>
              </a:rPr>
              <a:t>HSBC Bank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03059FD-D49D-46AC-AA2A-B285617CC539}"/>
              </a:ext>
            </a:extLst>
          </p:cNvPr>
          <p:cNvSpPr/>
          <p:nvPr/>
        </p:nvSpPr>
        <p:spPr>
          <a:xfrm>
            <a:off x="1406068" y="6439943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cs typeface="Univers Next" panose="020B0405030202020203" pitchFamily="34" charset="-78"/>
              </a:rPr>
              <a:t>Participant Bank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CD26A7A-9B01-49E3-8C8C-2E6D4A2BD7E9}"/>
              </a:ext>
            </a:extLst>
          </p:cNvPr>
          <p:cNvSpPr/>
          <p:nvPr/>
        </p:nvSpPr>
        <p:spPr>
          <a:xfrm>
            <a:off x="2756911" y="5561549"/>
            <a:ext cx="1219721" cy="597625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2C87E23-D1FF-4B99-A82F-A6CE0803A131}"/>
              </a:ext>
            </a:extLst>
          </p:cNvPr>
          <p:cNvSpPr/>
          <p:nvPr/>
        </p:nvSpPr>
        <p:spPr>
          <a:xfrm>
            <a:off x="3976632" y="2009806"/>
            <a:ext cx="7896052" cy="4815290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C5AB9C2-4789-457E-8086-8337987CD616}"/>
              </a:ext>
            </a:extLst>
          </p:cNvPr>
          <p:cNvGrpSpPr/>
          <p:nvPr/>
        </p:nvGrpSpPr>
        <p:grpSpPr>
          <a:xfrm>
            <a:off x="4210012" y="2249149"/>
            <a:ext cx="7731165" cy="2918496"/>
            <a:chOff x="4210012" y="2586781"/>
            <a:chExt cx="7176822" cy="2918496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5C509E8-F7CE-4E9D-824D-67B0A42E56EB}"/>
                </a:ext>
              </a:extLst>
            </p:cNvPr>
            <p:cNvGrpSpPr/>
            <p:nvPr/>
          </p:nvGrpSpPr>
          <p:grpSpPr>
            <a:xfrm>
              <a:off x="4280353" y="2643053"/>
              <a:ext cx="6059403" cy="2787075"/>
              <a:chOff x="4322557" y="2643054"/>
              <a:chExt cx="6853206" cy="2703646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333E497A-104C-48D4-A033-DB07AA5A5E52}"/>
                  </a:ext>
                </a:extLst>
              </p:cNvPr>
              <p:cNvGrpSpPr/>
              <p:nvPr/>
            </p:nvGrpSpPr>
            <p:grpSpPr>
              <a:xfrm>
                <a:off x="4322557" y="2643054"/>
                <a:ext cx="6853206" cy="2703646"/>
                <a:chOff x="5010776" y="2643054"/>
                <a:chExt cx="5523392" cy="2703646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ADEAAE5-0CBE-478B-A29A-C2E18C5F46F7}"/>
                    </a:ext>
                  </a:extLst>
                </p:cNvPr>
                <p:cNvSpPr/>
                <p:nvPr/>
              </p:nvSpPr>
              <p:spPr>
                <a:xfrm>
                  <a:off x="5010777" y="2643054"/>
                  <a:ext cx="5523391" cy="421472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Digital Payment Certificate Platform</a:t>
                  </a:r>
                  <a:endParaRPr lang="zh-CN" altLang="en-US" b="1" dirty="0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AF76DB3-832C-46D7-B9D7-C3C7EE9F4E57}"/>
                    </a:ext>
                  </a:extLst>
                </p:cNvPr>
                <p:cNvSpPr/>
                <p:nvPr/>
              </p:nvSpPr>
              <p:spPr>
                <a:xfrm>
                  <a:off x="5010776" y="3064943"/>
                  <a:ext cx="5523391" cy="22817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</p:grp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84AFE84-6CE6-4FD9-8712-7A8BAE2B48EF}"/>
                  </a:ext>
                </a:extLst>
              </p:cNvPr>
              <p:cNvSpPr/>
              <p:nvPr/>
            </p:nvSpPr>
            <p:spPr>
              <a:xfrm>
                <a:off x="4587211" y="3184025"/>
                <a:ext cx="1867171" cy="349273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ysClr val="windowText" lastClr="000000"/>
                    </a:solidFill>
                  </a:rPr>
                  <a:t>User Management Center</a:t>
                </a:r>
                <a:endParaRPr lang="zh-CN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C751FEE-26EE-435C-A046-FC13EB2A6764}"/>
                  </a:ext>
                </a:extLst>
              </p:cNvPr>
              <p:cNvSpPr/>
              <p:nvPr/>
            </p:nvSpPr>
            <p:spPr>
              <a:xfrm>
                <a:off x="6836170" y="3184025"/>
                <a:ext cx="1867171" cy="349273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ysClr val="windowText" lastClr="000000"/>
                    </a:solidFill>
                  </a:rPr>
                  <a:t>Product Management</a:t>
                </a:r>
                <a:endParaRPr lang="zh-CN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85C2355-1AC2-4C8E-A879-5B99A6C2DB11}"/>
                  </a:ext>
                </a:extLst>
              </p:cNvPr>
              <p:cNvSpPr/>
              <p:nvPr/>
            </p:nvSpPr>
            <p:spPr>
              <a:xfrm>
                <a:off x="9085131" y="3184025"/>
                <a:ext cx="1867171" cy="349273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ysClr val="windowText" lastClr="000000"/>
                    </a:solidFill>
                  </a:rPr>
                  <a:t>Redemption management</a:t>
                </a:r>
                <a:endParaRPr lang="zh-CN" altLang="en-US" sz="11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5DF13D0-9A21-4ED9-906F-668C0082F7DE}"/>
                  </a:ext>
                </a:extLst>
              </p:cNvPr>
              <p:cNvSpPr/>
              <p:nvPr/>
            </p:nvSpPr>
            <p:spPr>
              <a:xfrm>
                <a:off x="4587211" y="3692732"/>
                <a:ext cx="1867171" cy="360196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ysClr val="windowText" lastClr="000000"/>
                    </a:solidFill>
                  </a:rPr>
                  <a:t>Authentication</a:t>
                </a:r>
                <a:endParaRPr lang="zh-CN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FD71992-BFC8-461E-987E-573E3891324D}"/>
                  </a:ext>
                </a:extLst>
              </p:cNvPr>
              <p:cNvSpPr/>
              <p:nvPr/>
            </p:nvSpPr>
            <p:spPr>
              <a:xfrm>
                <a:off x="4587211" y="4200339"/>
                <a:ext cx="1867171" cy="400132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ysClr val="windowText" lastClr="000000"/>
                    </a:solidFill>
                  </a:rPr>
                  <a:t>Customer management</a:t>
                </a:r>
                <a:endParaRPr lang="zh-CN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ADF6807-B72C-4233-837C-F70DFCDDC336}"/>
                  </a:ext>
                </a:extLst>
              </p:cNvPr>
              <p:cNvSpPr/>
              <p:nvPr/>
            </p:nvSpPr>
            <p:spPr>
              <a:xfrm>
                <a:off x="4587211" y="4759905"/>
                <a:ext cx="1867171" cy="428536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ysClr val="windowText" lastClr="000000"/>
                    </a:solidFill>
                  </a:rPr>
                  <a:t>Process management</a:t>
                </a:r>
                <a:endParaRPr lang="zh-CN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69DB365-CC18-44AD-8607-E4073F220F2C}"/>
                  </a:ext>
                </a:extLst>
              </p:cNvPr>
              <p:cNvSpPr/>
              <p:nvPr/>
            </p:nvSpPr>
            <p:spPr>
              <a:xfrm>
                <a:off x="6836170" y="3692733"/>
                <a:ext cx="1867171" cy="358239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ysClr val="windowText" lastClr="000000"/>
                    </a:solidFill>
                  </a:rPr>
                  <a:t>Credit Management</a:t>
                </a:r>
                <a:endParaRPr lang="zh-CN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E91CEB5F-A1C4-4D23-A97D-23C72EA034F4}"/>
                  </a:ext>
                </a:extLst>
              </p:cNvPr>
              <p:cNvSpPr/>
              <p:nvPr/>
            </p:nvSpPr>
            <p:spPr>
              <a:xfrm>
                <a:off x="6836170" y="4207968"/>
                <a:ext cx="1867171" cy="400132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ysClr val="windowText" lastClr="000000"/>
                    </a:solidFill>
                  </a:rPr>
                  <a:t>Token management</a:t>
                </a:r>
                <a:endParaRPr lang="zh-CN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B0008F5-241B-40B1-843E-23B1B507A356}"/>
                  </a:ext>
                </a:extLst>
              </p:cNvPr>
              <p:cNvSpPr/>
              <p:nvPr/>
            </p:nvSpPr>
            <p:spPr>
              <a:xfrm>
                <a:off x="6836170" y="4794182"/>
                <a:ext cx="1867171" cy="400132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ysClr val="windowText" lastClr="000000"/>
                    </a:solidFill>
                  </a:rPr>
                  <a:t>Financing management</a:t>
                </a:r>
                <a:endParaRPr lang="zh-CN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E12245C-288E-4EC2-B34F-E285814122A4}"/>
                  </a:ext>
                </a:extLst>
              </p:cNvPr>
              <p:cNvSpPr/>
              <p:nvPr/>
            </p:nvSpPr>
            <p:spPr>
              <a:xfrm>
                <a:off x="9085131" y="3690776"/>
                <a:ext cx="1867171" cy="349274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ysClr val="windowText" lastClr="000000"/>
                    </a:solidFill>
                  </a:rPr>
                  <a:t>Operating platform</a:t>
                </a:r>
                <a:endParaRPr lang="zh-CN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699EF54-A856-4059-9A20-ECAF5A972D75}"/>
                  </a:ext>
                </a:extLst>
              </p:cNvPr>
              <p:cNvSpPr/>
              <p:nvPr/>
            </p:nvSpPr>
            <p:spPr>
              <a:xfrm>
                <a:off x="9076703" y="4194148"/>
                <a:ext cx="1867171" cy="400132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ysClr val="windowText" lastClr="000000"/>
                    </a:solidFill>
                  </a:rPr>
                  <a:t>Blockchain and Verification</a:t>
                </a:r>
                <a:endParaRPr lang="zh-CN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09B4086-8D60-4709-86E5-60A5438D6CF1}"/>
                  </a:ext>
                </a:extLst>
              </p:cNvPr>
              <p:cNvSpPr/>
              <p:nvPr/>
            </p:nvSpPr>
            <p:spPr>
              <a:xfrm>
                <a:off x="9085131" y="4788310"/>
                <a:ext cx="1867171" cy="400132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ysClr val="windowText" lastClr="000000"/>
                    </a:solidFill>
                  </a:rPr>
                  <a:t>Electronic contract signing</a:t>
                </a:r>
                <a:endParaRPr lang="zh-CN" altLang="en-US" sz="1400" b="1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53E50-DD50-4FA6-9FB9-B9DCDE915A01}"/>
                </a:ext>
              </a:extLst>
            </p:cNvPr>
            <p:cNvSpPr/>
            <p:nvPr/>
          </p:nvSpPr>
          <p:spPr>
            <a:xfrm>
              <a:off x="4210012" y="2586781"/>
              <a:ext cx="6199596" cy="2918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6B4C246-E6D9-4957-9307-D68EA883FE55}"/>
                </a:ext>
              </a:extLst>
            </p:cNvPr>
            <p:cNvSpPr txBox="1"/>
            <p:nvPr/>
          </p:nvSpPr>
          <p:spPr>
            <a:xfrm>
              <a:off x="10444298" y="3325697"/>
              <a:ext cx="9425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System </a:t>
              </a:r>
            </a:p>
            <a:p>
              <a:pPr algn="ctr"/>
              <a:r>
                <a:rPr lang="en-US" altLang="zh-CN" sz="1600" dirty="0"/>
                <a:t>Menu</a:t>
              </a:r>
              <a:endParaRPr lang="zh-CN" altLang="en-US" sz="1600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6C11FA5-2630-4B54-BC85-DFDF1C9F717A}"/>
              </a:ext>
            </a:extLst>
          </p:cNvPr>
          <p:cNvSpPr txBox="1"/>
          <p:nvPr/>
        </p:nvSpPr>
        <p:spPr>
          <a:xfrm>
            <a:off x="10925839" y="5687744"/>
            <a:ext cx="94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Business</a:t>
            </a:r>
          </a:p>
          <a:p>
            <a:pPr algn="ctr"/>
            <a:r>
              <a:rPr lang="en-US" altLang="zh-CN" sz="1600" dirty="0"/>
              <a:t>System</a:t>
            </a:r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D35C66A-04ED-4FF0-B2AC-C12EF12EF04F}"/>
              </a:ext>
            </a:extLst>
          </p:cNvPr>
          <p:cNvSpPr/>
          <p:nvPr/>
        </p:nvSpPr>
        <p:spPr>
          <a:xfrm>
            <a:off x="4210012" y="5561549"/>
            <a:ext cx="6678456" cy="9678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6085D792-4AB5-47CC-8C28-D83BFC0053B9}"/>
              </a:ext>
            </a:extLst>
          </p:cNvPr>
          <p:cNvGrpSpPr/>
          <p:nvPr/>
        </p:nvGrpSpPr>
        <p:grpSpPr>
          <a:xfrm>
            <a:off x="4285786" y="5632337"/>
            <a:ext cx="2534847" cy="811057"/>
            <a:chOff x="4285786" y="5632337"/>
            <a:chExt cx="2592484" cy="811057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94C4F4F-7D3E-4535-9EE8-1827937CA64F}"/>
                </a:ext>
              </a:extLst>
            </p:cNvPr>
            <p:cNvSpPr/>
            <p:nvPr/>
          </p:nvSpPr>
          <p:spPr>
            <a:xfrm>
              <a:off x="4285786" y="5632337"/>
              <a:ext cx="2592484" cy="811057"/>
            </a:xfrm>
            <a:prstGeom prst="rect">
              <a:avLst/>
            </a:prstGeom>
            <a:solidFill>
              <a:srgbClr val="EAE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F0A0B8C-FACA-40A1-90C7-89131F807D5D}"/>
                </a:ext>
              </a:extLst>
            </p:cNvPr>
            <p:cNvSpPr/>
            <p:nvPr/>
          </p:nvSpPr>
          <p:spPr>
            <a:xfrm>
              <a:off x="4394322" y="5687744"/>
              <a:ext cx="1185417" cy="328539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</a:rPr>
                <a:t>Customer Service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6C4AC87-84A3-4973-9273-1AF00E001743}"/>
                </a:ext>
              </a:extLst>
            </p:cNvPr>
            <p:cNvSpPr/>
            <p:nvPr/>
          </p:nvSpPr>
          <p:spPr>
            <a:xfrm>
              <a:off x="4394322" y="6049456"/>
              <a:ext cx="1185417" cy="360731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</a:rPr>
                <a:t>Finance Product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ED55C09-E32D-42C7-94F6-31D45AE7FA2A}"/>
                </a:ext>
              </a:extLst>
            </p:cNvPr>
            <p:cNvSpPr/>
            <p:nvPr/>
          </p:nvSpPr>
          <p:spPr>
            <a:xfrm>
              <a:off x="5636583" y="5687744"/>
              <a:ext cx="1185417" cy="328539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</a:rPr>
                <a:t>Token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7666230-A87F-40D5-BEA5-8699A93432B2}"/>
                </a:ext>
              </a:extLst>
            </p:cNvPr>
            <p:cNvSpPr/>
            <p:nvPr/>
          </p:nvSpPr>
          <p:spPr>
            <a:xfrm>
              <a:off x="5636583" y="6049456"/>
              <a:ext cx="1185417" cy="360731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</a:rPr>
                <a:t>Operation Management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36216BB1-3E49-431E-B42A-5192C0E98FCA}"/>
              </a:ext>
            </a:extLst>
          </p:cNvPr>
          <p:cNvGrpSpPr/>
          <p:nvPr/>
        </p:nvGrpSpPr>
        <p:grpSpPr>
          <a:xfrm>
            <a:off x="7249718" y="5632336"/>
            <a:ext cx="3563502" cy="811057"/>
            <a:chOff x="7015178" y="5632336"/>
            <a:chExt cx="3798042" cy="81105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74EF100E-59C9-4456-9355-DC9B555F7D09}"/>
                </a:ext>
              </a:extLst>
            </p:cNvPr>
            <p:cNvSpPr/>
            <p:nvPr/>
          </p:nvSpPr>
          <p:spPr>
            <a:xfrm>
              <a:off x="7015178" y="5632336"/>
              <a:ext cx="3798042" cy="811057"/>
            </a:xfrm>
            <a:prstGeom prst="rect">
              <a:avLst/>
            </a:prstGeom>
            <a:solidFill>
              <a:srgbClr val="EAE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E33A9DF-DCF2-4CD3-BB3A-34E0C86584D9}"/>
                </a:ext>
              </a:extLst>
            </p:cNvPr>
            <p:cNvSpPr/>
            <p:nvPr/>
          </p:nvSpPr>
          <p:spPr>
            <a:xfrm>
              <a:off x="7090423" y="5687744"/>
              <a:ext cx="1185417" cy="32853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</a:rPr>
                <a:t>User service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75A96C7-FD3E-403B-9FEE-3E4BEF871A2E}"/>
                </a:ext>
              </a:extLst>
            </p:cNvPr>
            <p:cNvSpPr/>
            <p:nvPr/>
          </p:nvSpPr>
          <p:spPr>
            <a:xfrm>
              <a:off x="7090423" y="6049456"/>
              <a:ext cx="1185417" cy="32853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</a:rPr>
                <a:t>Public Service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7DBD618-D064-47AA-A4FB-F0BBED2D081E}"/>
                </a:ext>
              </a:extLst>
            </p:cNvPr>
            <p:cNvSpPr/>
            <p:nvPr/>
          </p:nvSpPr>
          <p:spPr>
            <a:xfrm>
              <a:off x="8332684" y="5687744"/>
              <a:ext cx="1185417" cy="32853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</a:rPr>
                <a:t>Certification Services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EC9418C-26D8-4AA5-8E45-4255CA10EE7F}"/>
                </a:ext>
              </a:extLst>
            </p:cNvPr>
            <p:cNvSpPr/>
            <p:nvPr/>
          </p:nvSpPr>
          <p:spPr>
            <a:xfrm>
              <a:off x="8332684" y="6049456"/>
              <a:ext cx="1185417" cy="32853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</a:rPr>
                <a:t>Verification Service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74C1BC7-F667-4A79-BF95-B3AE2430CFA0}"/>
                </a:ext>
              </a:extLst>
            </p:cNvPr>
            <p:cNvSpPr/>
            <p:nvPr/>
          </p:nvSpPr>
          <p:spPr>
            <a:xfrm>
              <a:off x="9569661" y="5687744"/>
              <a:ext cx="1185417" cy="32853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</a:rPr>
                <a:t>Gateway Service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A199D5C9-FA61-4656-8768-1F48EC296F4F}"/>
                </a:ext>
              </a:extLst>
            </p:cNvPr>
            <p:cNvSpPr/>
            <p:nvPr/>
          </p:nvSpPr>
          <p:spPr>
            <a:xfrm>
              <a:off x="9569661" y="6049456"/>
              <a:ext cx="1185417" cy="32853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</a:rPr>
                <a:t>Contract Service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FE23B42-8266-465A-BB58-94FD5976C401}"/>
              </a:ext>
            </a:extLst>
          </p:cNvPr>
          <p:cNvSpPr txBox="1"/>
          <p:nvPr/>
        </p:nvSpPr>
        <p:spPr>
          <a:xfrm>
            <a:off x="4494018" y="6529389"/>
            <a:ext cx="2326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Core business system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70705C8-F141-41E7-87B3-1B21568985D3}"/>
              </a:ext>
            </a:extLst>
          </p:cNvPr>
          <p:cNvSpPr txBox="1"/>
          <p:nvPr/>
        </p:nvSpPr>
        <p:spPr>
          <a:xfrm>
            <a:off x="7565419" y="6519661"/>
            <a:ext cx="2849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Basic application system</a:t>
            </a:r>
          </a:p>
        </p:txBody>
      </p:sp>
      <p:sp>
        <p:nvSpPr>
          <p:cNvPr id="127" name="箭头: 上 126">
            <a:extLst>
              <a:ext uri="{FF2B5EF4-FFF2-40B4-BE49-F238E27FC236}">
                <a16:creationId xmlns:a16="http://schemas.microsoft.com/office/drawing/2014/main" id="{82775DEC-9E03-4659-9213-25630012DE01}"/>
              </a:ext>
            </a:extLst>
          </p:cNvPr>
          <p:cNvSpPr/>
          <p:nvPr/>
        </p:nvSpPr>
        <p:spPr>
          <a:xfrm>
            <a:off x="5467013" y="5167645"/>
            <a:ext cx="280644" cy="39390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箭头: 上 128">
            <a:extLst>
              <a:ext uri="{FF2B5EF4-FFF2-40B4-BE49-F238E27FC236}">
                <a16:creationId xmlns:a16="http://schemas.microsoft.com/office/drawing/2014/main" id="{5127FEEA-A209-46E2-B2E7-0A7F495D23E7}"/>
              </a:ext>
            </a:extLst>
          </p:cNvPr>
          <p:cNvSpPr/>
          <p:nvPr/>
        </p:nvSpPr>
        <p:spPr>
          <a:xfrm>
            <a:off x="8805301" y="5167430"/>
            <a:ext cx="280644" cy="39390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453D45A-177C-4F7E-800C-1CC1FFAC41C8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箭头: 左 134">
            <a:extLst>
              <a:ext uri="{FF2B5EF4-FFF2-40B4-BE49-F238E27FC236}">
                <a16:creationId xmlns:a16="http://schemas.microsoft.com/office/drawing/2014/main" id="{DC17B75B-2A2F-4532-BF82-2A21C8F388CB}"/>
              </a:ext>
            </a:extLst>
          </p:cNvPr>
          <p:cNvSpPr/>
          <p:nvPr/>
        </p:nvSpPr>
        <p:spPr>
          <a:xfrm>
            <a:off x="6833841" y="5896907"/>
            <a:ext cx="402668" cy="28191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  <p:pic>
        <p:nvPicPr>
          <p:cNvPr id="65" name="图片 12" descr="图片 12">
            <a:extLst>
              <a:ext uri="{FF2B5EF4-FFF2-40B4-BE49-F238E27FC236}">
                <a16:creationId xmlns:a16="http://schemas.microsoft.com/office/drawing/2014/main" id="{76B9B2F7-8DE6-49E1-A916-B627B140E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10" y="3508837"/>
            <a:ext cx="341754" cy="34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9" name="流程图: 接点 222">
            <a:extLst>
              <a:ext uri="{FF2B5EF4-FFF2-40B4-BE49-F238E27FC236}">
                <a16:creationId xmlns:a16="http://schemas.microsoft.com/office/drawing/2014/main" id="{5665E520-F752-42B4-8389-B1402D13AE3C}"/>
              </a:ext>
            </a:extLst>
          </p:cNvPr>
          <p:cNvSpPr/>
          <p:nvPr/>
        </p:nvSpPr>
        <p:spPr>
          <a:xfrm>
            <a:off x="2300022" y="3369041"/>
            <a:ext cx="647334" cy="652923"/>
          </a:xfrm>
          <a:prstGeom prst="flowChartConnector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</p:spTree>
    <p:extLst>
      <p:ext uri="{BB962C8B-B14F-4D97-AF65-F5344CB8AC3E}">
        <p14:creationId xmlns:p14="http://schemas.microsoft.com/office/powerpoint/2010/main" val="239071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90142"/>
              </p:ext>
            </p:extLst>
          </p:nvPr>
        </p:nvGraphicFramePr>
        <p:xfrm>
          <a:off x="0" y="329054"/>
          <a:ext cx="12108266" cy="698851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2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1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1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6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6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Function category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First level order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Secondary menu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Remote party authority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Funding authority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Anchor Buyer (group) authority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Core corporate authority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Supplier authority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1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Operating platform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Operational configuration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Inviting companies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Enterprise Association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Function menu assignment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Customer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verification method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data query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system notification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11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User system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User registration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Account overview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Statistics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notification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 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Warning information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User Center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Role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Process configuration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Customer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Customer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Supplier query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Supplier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Supplier invitation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Supplier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Supplier Domain 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202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Certificate issuance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Certificate issuance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Issuance quota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Issue application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6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Issuance and acceptance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Issuance certificate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81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Certificate issuance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Inventory document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Inventory voucher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8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Voucher payment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5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Certificate financing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162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Financing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Financing quota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16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Product solution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16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Certificate financing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16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Voucher redemption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Voucher payment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16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Voucher query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Issuance certificate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7202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Contract signing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Contract signing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Electronic signature authorization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72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Contract template configuration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16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Initiation of contract signing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16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Contract signing ledger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nux Libertine G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0" marR="4300" marT="4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3422" y="30145"/>
            <a:ext cx="454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Certificate cloud platform </a:t>
            </a:r>
            <a:r>
              <a:rPr lang="en-US" altLang="zh-CN" b="1" dirty="0"/>
              <a:t>function model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7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5" r="1362"/>
          <a:stretch>
            <a:fillRect/>
          </a:stretch>
        </p:blipFill>
        <p:spPr>
          <a:xfrm>
            <a:off x="6015019" y="0"/>
            <a:ext cx="6176981" cy="6858000"/>
          </a:xfrm>
          <a:custGeom>
            <a:avLst/>
            <a:gdLst>
              <a:gd name="connsiteX0" fmla="*/ 1032959 w 6176981"/>
              <a:gd name="connsiteY0" fmla="*/ 0 h 6858000"/>
              <a:gd name="connsiteX1" fmla="*/ 6176981 w 6176981"/>
              <a:gd name="connsiteY1" fmla="*/ 0 h 6858000"/>
              <a:gd name="connsiteX2" fmla="*/ 6176981 w 6176981"/>
              <a:gd name="connsiteY2" fmla="*/ 549836 h 6858000"/>
              <a:gd name="connsiteX3" fmla="*/ 6061795 w 6176981"/>
              <a:gd name="connsiteY3" fmla="*/ 552749 h 6858000"/>
              <a:gd name="connsiteX4" fmla="*/ 3329999 w 6176981"/>
              <a:gd name="connsiteY4" fmla="*/ 3429001 h 6858000"/>
              <a:gd name="connsiteX5" fmla="*/ 6061795 w 6176981"/>
              <a:gd name="connsiteY5" fmla="*/ 6305254 h 6858000"/>
              <a:gd name="connsiteX6" fmla="*/ 6176981 w 6176981"/>
              <a:gd name="connsiteY6" fmla="*/ 6308166 h 6858000"/>
              <a:gd name="connsiteX7" fmla="*/ 6176981 w 6176981"/>
              <a:gd name="connsiteY7" fmla="*/ 6858000 h 6858000"/>
              <a:gd name="connsiteX8" fmla="*/ 1032958 w 6176981"/>
              <a:gd name="connsiteY8" fmla="*/ 6858000 h 6858000"/>
              <a:gd name="connsiteX9" fmla="*/ 899042 w 6176981"/>
              <a:gd name="connsiteY9" fmla="*/ 6649112 h 6858000"/>
              <a:gd name="connsiteX10" fmla="*/ 0 w 6176981"/>
              <a:gd name="connsiteY10" fmla="*/ 3429001 h 6858000"/>
              <a:gd name="connsiteX11" fmla="*/ 899042 w 6176981"/>
              <a:gd name="connsiteY11" fmla="*/ 2088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6981" h="6858000">
                <a:moveTo>
                  <a:pt x="1032959" y="0"/>
                </a:moveTo>
                <a:lnTo>
                  <a:pt x="6176981" y="0"/>
                </a:lnTo>
                <a:lnTo>
                  <a:pt x="6176981" y="549836"/>
                </a:lnTo>
                <a:lnTo>
                  <a:pt x="6061795" y="552749"/>
                </a:lnTo>
                <a:cubicBezTo>
                  <a:pt x="4540089" y="629884"/>
                  <a:pt x="3329999" y="1888127"/>
                  <a:pt x="3329999" y="3429001"/>
                </a:cubicBezTo>
                <a:cubicBezTo>
                  <a:pt x="3329999" y="4969876"/>
                  <a:pt x="4540089" y="6228118"/>
                  <a:pt x="6061795" y="6305254"/>
                </a:cubicBezTo>
                <a:lnTo>
                  <a:pt x="6176981" y="6308166"/>
                </a:lnTo>
                <a:lnTo>
                  <a:pt x="6176981" y="6858000"/>
                </a:lnTo>
                <a:lnTo>
                  <a:pt x="1032958" y="6858000"/>
                </a:lnTo>
                <a:lnTo>
                  <a:pt x="899042" y="6649112"/>
                </a:lnTo>
                <a:cubicBezTo>
                  <a:pt x="328533" y="5710179"/>
                  <a:pt x="0" y="4607956"/>
                  <a:pt x="0" y="3429001"/>
                </a:cubicBezTo>
                <a:cubicBezTo>
                  <a:pt x="0" y="2250046"/>
                  <a:pt x="328533" y="1147824"/>
                  <a:pt x="899042" y="208890"/>
                </a:cubicBezTo>
                <a:close/>
              </a:path>
            </a:pathLst>
          </a:cu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7" r="58773"/>
          <a:stretch>
            <a:fillRect/>
          </a:stretch>
        </p:blipFill>
        <p:spPr>
          <a:xfrm>
            <a:off x="0" y="2"/>
            <a:ext cx="1975339" cy="6857999"/>
          </a:xfrm>
          <a:custGeom>
            <a:avLst/>
            <a:gdLst>
              <a:gd name="connsiteX0" fmla="*/ 0 w 1975339"/>
              <a:gd name="connsiteY0" fmla="*/ 0 h 6857999"/>
              <a:gd name="connsiteX1" fmla="*/ 7944 w 1975339"/>
              <a:gd name="connsiteY1" fmla="*/ 0 h 6857999"/>
              <a:gd name="connsiteX2" fmla="*/ 62630 w 1975339"/>
              <a:gd name="connsiteY2" fmla="*/ 31444 h 6857999"/>
              <a:gd name="connsiteX3" fmla="*/ 1975339 w 1975339"/>
              <a:gd name="connsiteY3" fmla="*/ 3429000 h 6857999"/>
              <a:gd name="connsiteX4" fmla="*/ 62630 w 1975339"/>
              <a:gd name="connsiteY4" fmla="*/ 6826557 h 6857999"/>
              <a:gd name="connsiteX5" fmla="*/ 7946 w 1975339"/>
              <a:gd name="connsiteY5" fmla="*/ 6857999 h 6857999"/>
              <a:gd name="connsiteX6" fmla="*/ 0 w 1975339"/>
              <a:gd name="connsiteY6" fmla="*/ 6857999 h 6857999"/>
              <a:gd name="connsiteX7" fmla="*/ 0 w 1975339"/>
              <a:gd name="connsiteY7" fmla="*/ 4897482 h 6857999"/>
              <a:gd name="connsiteX8" fmla="*/ 60519 w 1975339"/>
              <a:gd name="connsiteY8" fmla="*/ 4816551 h 6857999"/>
              <a:gd name="connsiteX9" fmla="*/ 484357 w 1975339"/>
              <a:gd name="connsiteY9" fmla="*/ 3429000 h 6857999"/>
              <a:gd name="connsiteX10" fmla="*/ 60519 w 1975339"/>
              <a:gd name="connsiteY10" fmla="*/ 2041450 h 6857999"/>
              <a:gd name="connsiteX11" fmla="*/ 0 w 1975339"/>
              <a:gd name="connsiteY11" fmla="*/ 19605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75339" h="6857999">
                <a:moveTo>
                  <a:pt x="0" y="0"/>
                </a:moveTo>
                <a:lnTo>
                  <a:pt x="7944" y="0"/>
                </a:lnTo>
                <a:lnTo>
                  <a:pt x="62630" y="31444"/>
                </a:lnTo>
                <a:cubicBezTo>
                  <a:pt x="1209344" y="728204"/>
                  <a:pt x="1975339" y="1989148"/>
                  <a:pt x="1975339" y="3429000"/>
                </a:cubicBezTo>
                <a:cubicBezTo>
                  <a:pt x="1975339" y="4868852"/>
                  <a:pt x="1209344" y="6129796"/>
                  <a:pt x="62630" y="6826557"/>
                </a:cubicBezTo>
                <a:lnTo>
                  <a:pt x="7946" y="6857999"/>
                </a:lnTo>
                <a:lnTo>
                  <a:pt x="0" y="6857999"/>
                </a:lnTo>
                <a:lnTo>
                  <a:pt x="0" y="4897482"/>
                </a:lnTo>
                <a:lnTo>
                  <a:pt x="60519" y="4816551"/>
                </a:lnTo>
                <a:cubicBezTo>
                  <a:pt x="328108" y="4420466"/>
                  <a:pt x="484357" y="3942980"/>
                  <a:pt x="484357" y="3429000"/>
                </a:cubicBezTo>
                <a:cubicBezTo>
                  <a:pt x="484357" y="2915020"/>
                  <a:pt x="328108" y="2437534"/>
                  <a:pt x="60519" y="2041450"/>
                </a:cubicBezTo>
                <a:lnTo>
                  <a:pt x="0" y="1960519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flipH="1">
            <a:off x="0" y="1"/>
            <a:ext cx="1975339" cy="6857999"/>
          </a:xfrm>
          <a:custGeom>
            <a:avLst/>
            <a:gdLst>
              <a:gd name="connsiteX0" fmla="*/ 1967395 w 1975339"/>
              <a:gd name="connsiteY0" fmla="*/ 0 h 6857999"/>
              <a:gd name="connsiteX1" fmla="*/ 1975339 w 1975339"/>
              <a:gd name="connsiteY1" fmla="*/ 0 h 6857999"/>
              <a:gd name="connsiteX2" fmla="*/ 1975339 w 1975339"/>
              <a:gd name="connsiteY2" fmla="*/ 1960519 h 6857999"/>
              <a:gd name="connsiteX3" fmla="*/ 1914820 w 1975339"/>
              <a:gd name="connsiteY3" fmla="*/ 2041450 h 6857999"/>
              <a:gd name="connsiteX4" fmla="*/ 1490982 w 1975339"/>
              <a:gd name="connsiteY4" fmla="*/ 3429000 h 6857999"/>
              <a:gd name="connsiteX5" fmla="*/ 1914820 w 1975339"/>
              <a:gd name="connsiteY5" fmla="*/ 4816551 h 6857999"/>
              <a:gd name="connsiteX6" fmla="*/ 1975339 w 1975339"/>
              <a:gd name="connsiteY6" fmla="*/ 4897482 h 6857999"/>
              <a:gd name="connsiteX7" fmla="*/ 1975339 w 1975339"/>
              <a:gd name="connsiteY7" fmla="*/ 6857999 h 6857999"/>
              <a:gd name="connsiteX8" fmla="*/ 1967393 w 1975339"/>
              <a:gd name="connsiteY8" fmla="*/ 6857999 h 6857999"/>
              <a:gd name="connsiteX9" fmla="*/ 1912709 w 1975339"/>
              <a:gd name="connsiteY9" fmla="*/ 6826557 h 6857999"/>
              <a:gd name="connsiteX10" fmla="*/ 0 w 1975339"/>
              <a:gd name="connsiteY10" fmla="*/ 3429000 h 6857999"/>
              <a:gd name="connsiteX11" fmla="*/ 1912709 w 1975339"/>
              <a:gd name="connsiteY11" fmla="*/ 3144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75339" h="6857999">
                <a:moveTo>
                  <a:pt x="1967395" y="0"/>
                </a:moveTo>
                <a:lnTo>
                  <a:pt x="1975339" y="0"/>
                </a:lnTo>
                <a:lnTo>
                  <a:pt x="1975339" y="1960519"/>
                </a:lnTo>
                <a:lnTo>
                  <a:pt x="1914820" y="2041450"/>
                </a:lnTo>
                <a:cubicBezTo>
                  <a:pt x="1647231" y="2437534"/>
                  <a:pt x="1490982" y="2915020"/>
                  <a:pt x="1490982" y="3429000"/>
                </a:cubicBezTo>
                <a:cubicBezTo>
                  <a:pt x="1490982" y="3942980"/>
                  <a:pt x="1647231" y="4420466"/>
                  <a:pt x="1914820" y="4816551"/>
                </a:cubicBezTo>
                <a:lnTo>
                  <a:pt x="1975339" y="4897482"/>
                </a:lnTo>
                <a:lnTo>
                  <a:pt x="1975339" y="6857999"/>
                </a:lnTo>
                <a:lnTo>
                  <a:pt x="1967393" y="6857999"/>
                </a:lnTo>
                <a:lnTo>
                  <a:pt x="1912709" y="6826557"/>
                </a:lnTo>
                <a:cubicBezTo>
                  <a:pt x="765995" y="6129796"/>
                  <a:pt x="0" y="4868852"/>
                  <a:pt x="0" y="3429000"/>
                </a:cubicBezTo>
                <a:cubicBezTo>
                  <a:pt x="0" y="1989148"/>
                  <a:pt x="765995" y="728204"/>
                  <a:pt x="1912709" y="31444"/>
                </a:cubicBezTo>
                <a:close/>
              </a:path>
            </a:pathLst>
          </a:custGeom>
          <a:gradFill flip="none" rotWithShape="1">
            <a:gsLst>
              <a:gs pos="0">
                <a:srgbClr val="C00000"/>
              </a:gs>
              <a:gs pos="50000">
                <a:srgbClr val="C00000">
                  <a:alpha val="60000"/>
                </a:srgbClr>
              </a:gs>
              <a:gs pos="100000">
                <a:srgbClr val="C00000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81744" y="2564999"/>
            <a:ext cx="1728000" cy="172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83850" y="2828834"/>
            <a:ext cx="172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Adobe Gothic Std B" panose="020B0800000000000000" pitchFamily="34" charset="-128"/>
              </a:rPr>
              <a:t>2</a:t>
            </a:r>
            <a:endParaRPr lang="zh-CN" altLang="en-US" sz="72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6015019" y="0"/>
            <a:ext cx="6176981" cy="6858000"/>
          </a:xfrm>
          <a:custGeom>
            <a:avLst/>
            <a:gdLst>
              <a:gd name="connsiteX0" fmla="*/ 1032959 w 6176981"/>
              <a:gd name="connsiteY0" fmla="*/ 0 h 6858000"/>
              <a:gd name="connsiteX1" fmla="*/ 6176981 w 6176981"/>
              <a:gd name="connsiteY1" fmla="*/ 0 h 6858000"/>
              <a:gd name="connsiteX2" fmla="*/ 6176981 w 6176981"/>
              <a:gd name="connsiteY2" fmla="*/ 549836 h 6858000"/>
              <a:gd name="connsiteX3" fmla="*/ 6061795 w 6176981"/>
              <a:gd name="connsiteY3" fmla="*/ 552749 h 6858000"/>
              <a:gd name="connsiteX4" fmla="*/ 3329999 w 6176981"/>
              <a:gd name="connsiteY4" fmla="*/ 3429001 h 6858000"/>
              <a:gd name="connsiteX5" fmla="*/ 6061795 w 6176981"/>
              <a:gd name="connsiteY5" fmla="*/ 6305254 h 6858000"/>
              <a:gd name="connsiteX6" fmla="*/ 6176981 w 6176981"/>
              <a:gd name="connsiteY6" fmla="*/ 6308166 h 6858000"/>
              <a:gd name="connsiteX7" fmla="*/ 6176981 w 6176981"/>
              <a:gd name="connsiteY7" fmla="*/ 6858000 h 6858000"/>
              <a:gd name="connsiteX8" fmla="*/ 1032958 w 6176981"/>
              <a:gd name="connsiteY8" fmla="*/ 6858000 h 6858000"/>
              <a:gd name="connsiteX9" fmla="*/ 899042 w 6176981"/>
              <a:gd name="connsiteY9" fmla="*/ 6649112 h 6858000"/>
              <a:gd name="connsiteX10" fmla="*/ 0 w 6176981"/>
              <a:gd name="connsiteY10" fmla="*/ 3429001 h 6858000"/>
              <a:gd name="connsiteX11" fmla="*/ 899042 w 6176981"/>
              <a:gd name="connsiteY11" fmla="*/ 2088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6981" h="6858000">
                <a:moveTo>
                  <a:pt x="1032959" y="0"/>
                </a:moveTo>
                <a:lnTo>
                  <a:pt x="6176981" y="0"/>
                </a:lnTo>
                <a:lnTo>
                  <a:pt x="6176981" y="549836"/>
                </a:lnTo>
                <a:lnTo>
                  <a:pt x="6061795" y="552749"/>
                </a:lnTo>
                <a:cubicBezTo>
                  <a:pt x="4540089" y="629884"/>
                  <a:pt x="3329999" y="1888127"/>
                  <a:pt x="3329999" y="3429001"/>
                </a:cubicBezTo>
                <a:cubicBezTo>
                  <a:pt x="3329999" y="4969876"/>
                  <a:pt x="4540089" y="6228118"/>
                  <a:pt x="6061795" y="6305254"/>
                </a:cubicBezTo>
                <a:lnTo>
                  <a:pt x="6176981" y="6308166"/>
                </a:lnTo>
                <a:lnTo>
                  <a:pt x="6176981" y="6858000"/>
                </a:lnTo>
                <a:lnTo>
                  <a:pt x="1032958" y="6858000"/>
                </a:lnTo>
                <a:lnTo>
                  <a:pt x="899042" y="6649112"/>
                </a:lnTo>
                <a:cubicBezTo>
                  <a:pt x="328533" y="5710179"/>
                  <a:pt x="0" y="4607956"/>
                  <a:pt x="0" y="3429001"/>
                </a:cubicBezTo>
                <a:cubicBezTo>
                  <a:pt x="0" y="2250046"/>
                  <a:pt x="328533" y="1147824"/>
                  <a:pt x="899042" y="208890"/>
                </a:cubicBezTo>
                <a:close/>
              </a:path>
            </a:pathLst>
          </a:custGeom>
          <a:gradFill flip="none" rotWithShape="1">
            <a:gsLst>
              <a:gs pos="0">
                <a:srgbClr val="E6E6E6">
                  <a:alpha val="90000"/>
                </a:srgbClr>
              </a:gs>
              <a:gs pos="50000">
                <a:srgbClr val="E6E6E6">
                  <a:alpha val="75000"/>
                </a:srgbClr>
              </a:gs>
              <a:gs pos="100000">
                <a:srgbClr val="E6E6E6">
                  <a:alpha val="6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072500" y="2685096"/>
            <a:ext cx="74310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600" spc="-150" dirty="0">
                <a:solidFill>
                  <a:srgbClr val="C00000"/>
                </a:solidFill>
                <a:latin typeface="Bahnschrift SemiBold Condensed" panose="020B0502040204020203" pitchFamily="34" charset="0"/>
                <a:ea typeface="Adobe Gothic Std B" panose="020B0800000000000000" pitchFamily="34" charset="-128"/>
              </a:rPr>
              <a:t>Technical Description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49527"/>
      </p:ext>
    </p:extLst>
  </p:cSld>
  <p:clrMapOvr>
    <a:masterClrMapping/>
  </p:clrMapOvr>
  <p:transition spd="slow" advClick="0" advTm="4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9025B6D2-46FF-4680-8E57-0E635E144F2C}"/>
              </a:ext>
            </a:extLst>
          </p:cNvPr>
          <p:cNvSpPr/>
          <p:nvPr/>
        </p:nvSpPr>
        <p:spPr>
          <a:xfrm>
            <a:off x="9186114" y="1798300"/>
            <a:ext cx="1291386" cy="143172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4B9FBE-084F-444C-9A05-545FD33DFBA7}"/>
              </a:ext>
            </a:extLst>
          </p:cNvPr>
          <p:cNvSpPr txBox="1"/>
          <p:nvPr/>
        </p:nvSpPr>
        <p:spPr>
          <a:xfrm>
            <a:off x="375920" y="251843"/>
            <a:ext cx="1133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Blockchain Open Platform: Scenarios--Open Platform--Middle Platform—T</a:t>
            </a:r>
            <a:r>
              <a:rPr lang="en-US" altLang="zh-C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echnology,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Four-tier Architecture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E6C37FE-29DE-4090-8412-FA4F80ECD8C0}"/>
              </a:ext>
            </a:extLst>
          </p:cNvPr>
          <p:cNvSpPr/>
          <p:nvPr/>
        </p:nvSpPr>
        <p:spPr>
          <a:xfrm>
            <a:off x="1260357" y="1179731"/>
            <a:ext cx="9162006" cy="511662"/>
          </a:xfrm>
          <a:prstGeom prst="triangle">
            <a:avLst>
              <a:gd name="adj" fmla="val 49693"/>
            </a:avLst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Blockchain Open Platform(BaaS)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C639A1-E9A9-43B0-A584-3B9529A8AC85}"/>
              </a:ext>
            </a:extLst>
          </p:cNvPr>
          <p:cNvSpPr/>
          <p:nvPr/>
        </p:nvSpPr>
        <p:spPr>
          <a:xfrm>
            <a:off x="1260357" y="1849100"/>
            <a:ext cx="1185449" cy="133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</a:rPr>
              <a:t>Financial Services</a:t>
            </a:r>
          </a:p>
          <a:p>
            <a:pPr algn="ctr"/>
            <a:endParaRPr lang="en-US" altLang="zh-CN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Supply-Chain Finance</a:t>
            </a:r>
          </a:p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Trade Finance</a:t>
            </a:r>
          </a:p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Insurance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AEFFD2-DEBB-48E6-AEA9-CEE2F8C69A93}"/>
              </a:ext>
            </a:extLst>
          </p:cNvPr>
          <p:cNvSpPr/>
          <p:nvPr/>
        </p:nvSpPr>
        <p:spPr>
          <a:xfrm>
            <a:off x="2855669" y="1849100"/>
            <a:ext cx="1185449" cy="133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</a:rPr>
              <a:t>Smart City</a:t>
            </a:r>
          </a:p>
          <a:p>
            <a:pPr algn="ctr"/>
            <a:endParaRPr lang="en-US" altLang="zh-CN" sz="3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Government platform</a:t>
            </a:r>
          </a:p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Traceability of Chinese herbal medicines</a:t>
            </a:r>
          </a:p>
          <a:p>
            <a:pPr algn="ctr"/>
            <a:r>
              <a:rPr lang="en-US" altLang="zh-CN" sz="1100" dirty="0" err="1">
                <a:solidFill>
                  <a:sysClr val="windowText" lastClr="000000"/>
                </a:solidFill>
              </a:rPr>
              <a:t>i</a:t>
            </a:r>
            <a:r>
              <a:rPr lang="en-US" altLang="zh-CN" sz="1100" dirty="0">
                <a:solidFill>
                  <a:sysClr val="windowText" lastClr="000000"/>
                </a:solidFill>
              </a:rPr>
              <a:t>-Shen Zhen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98E756-67A6-430F-AEFE-E8EA91401B1D}"/>
              </a:ext>
            </a:extLst>
          </p:cNvPr>
          <p:cNvSpPr/>
          <p:nvPr/>
        </p:nvSpPr>
        <p:spPr>
          <a:xfrm>
            <a:off x="4450980" y="1849100"/>
            <a:ext cx="1185449" cy="133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</a:rPr>
              <a:t>Medical Treatment and Health</a:t>
            </a:r>
          </a:p>
          <a:p>
            <a:pPr algn="ctr"/>
            <a:endParaRPr lang="en-US" altLang="zh-CN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e-prescriptions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FE426A-3A04-4B13-AA19-54E0ABE67624}"/>
              </a:ext>
            </a:extLst>
          </p:cNvPr>
          <p:cNvSpPr/>
          <p:nvPr/>
        </p:nvSpPr>
        <p:spPr>
          <a:xfrm>
            <a:off x="6046292" y="1849100"/>
            <a:ext cx="1185449" cy="133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Car Service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CAD02-D0C3-4DEE-89B9-C1FECCEB1929}"/>
              </a:ext>
            </a:extLst>
          </p:cNvPr>
          <p:cNvSpPr/>
          <p:nvPr/>
        </p:nvSpPr>
        <p:spPr>
          <a:xfrm>
            <a:off x="7641603" y="1849100"/>
            <a:ext cx="1185449" cy="133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Real estate service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78C16F-AAE1-4E3A-BF63-E520FCFB058A}"/>
              </a:ext>
            </a:extLst>
          </p:cNvPr>
          <p:cNvSpPr/>
          <p:nvPr/>
        </p:nvSpPr>
        <p:spPr>
          <a:xfrm>
            <a:off x="9236914" y="1849100"/>
            <a:ext cx="1185449" cy="133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External construction scene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258D20-1F78-4F34-9010-A92296A557F2}"/>
              </a:ext>
            </a:extLst>
          </p:cNvPr>
          <p:cNvSpPr txBox="1"/>
          <p:nvPr/>
        </p:nvSpPr>
        <p:spPr>
          <a:xfrm>
            <a:off x="190500" y="2173838"/>
            <a:ext cx="8652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300" dirty="0"/>
              <a:t>Scenario Layer</a:t>
            </a:r>
            <a:endParaRPr lang="zh-CN" altLang="en-US" sz="13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B62363-1E4D-4663-95C6-2F59C6460D14}"/>
              </a:ext>
            </a:extLst>
          </p:cNvPr>
          <p:cNvSpPr txBox="1"/>
          <p:nvPr/>
        </p:nvSpPr>
        <p:spPr>
          <a:xfrm>
            <a:off x="190500" y="3280826"/>
            <a:ext cx="8652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300" dirty="0"/>
              <a:t>Open Platform</a:t>
            </a:r>
            <a:endParaRPr lang="zh-CN" altLang="en-US" sz="13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D64CC4-8D47-4B94-A6C4-A3E2087E5CD0}"/>
              </a:ext>
            </a:extLst>
          </p:cNvPr>
          <p:cNvSpPr/>
          <p:nvPr/>
        </p:nvSpPr>
        <p:spPr>
          <a:xfrm>
            <a:off x="1260357" y="3403426"/>
            <a:ext cx="9162006" cy="223849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Blockchain Open Platform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BDAC51-C9C4-4800-B949-2709EC034133}"/>
              </a:ext>
            </a:extLst>
          </p:cNvPr>
          <p:cNvSpPr txBox="1"/>
          <p:nvPr/>
        </p:nvSpPr>
        <p:spPr>
          <a:xfrm>
            <a:off x="190500" y="3851124"/>
            <a:ext cx="8652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Middle Platform</a:t>
            </a:r>
          </a:p>
          <a:p>
            <a:pPr algn="r"/>
            <a:r>
              <a:rPr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zh-CN" altLang="en-US" sz="13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350E17-2365-4970-9B44-2156854E9B20}"/>
              </a:ext>
            </a:extLst>
          </p:cNvPr>
          <p:cNvSpPr/>
          <p:nvPr/>
        </p:nvSpPr>
        <p:spPr>
          <a:xfrm>
            <a:off x="1260357" y="3851124"/>
            <a:ext cx="1185449" cy="669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Blockchain deposit certificate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F8B95F5-0A5C-46BC-AEB3-AA02B772A62D}"/>
              </a:ext>
            </a:extLst>
          </p:cNvPr>
          <p:cNvSpPr/>
          <p:nvPr/>
        </p:nvSpPr>
        <p:spPr>
          <a:xfrm>
            <a:off x="2613429" y="3851124"/>
            <a:ext cx="1069497" cy="669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Blockchain traceability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F82BA4A-D740-4758-AAE8-7EF88C6DDD1C}"/>
              </a:ext>
            </a:extLst>
          </p:cNvPr>
          <p:cNvSpPr/>
          <p:nvPr/>
        </p:nvSpPr>
        <p:spPr>
          <a:xfrm>
            <a:off x="3850549" y="3851124"/>
            <a:ext cx="1172489" cy="669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Blockchain cross-validation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3E396BB-7232-4142-B140-A949BE1B1005}"/>
              </a:ext>
            </a:extLst>
          </p:cNvPr>
          <p:cNvSpPr/>
          <p:nvPr/>
        </p:nvSpPr>
        <p:spPr>
          <a:xfrm>
            <a:off x="5147577" y="3851124"/>
            <a:ext cx="1228534" cy="669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Blockchain reconciliation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E283943-121C-4BA3-9D8A-ABE64397D2BE}"/>
              </a:ext>
            </a:extLst>
          </p:cNvPr>
          <p:cNvSpPr/>
          <p:nvPr/>
        </p:nvSpPr>
        <p:spPr>
          <a:xfrm>
            <a:off x="6530773" y="3851124"/>
            <a:ext cx="1185449" cy="669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Blockchain digital asset trading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23E73AA-A4E6-4EB8-8621-7DFC0E6DA0A0}"/>
              </a:ext>
            </a:extLst>
          </p:cNvPr>
          <p:cNvSpPr/>
          <p:nvPr/>
        </p:nvSpPr>
        <p:spPr>
          <a:xfrm>
            <a:off x="7883845" y="3851124"/>
            <a:ext cx="1185449" cy="669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Blockchain business collaboration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9B86607-59F0-4A07-8006-4D4024599EC5}"/>
              </a:ext>
            </a:extLst>
          </p:cNvPr>
          <p:cNvSpPr/>
          <p:nvPr/>
        </p:nvSpPr>
        <p:spPr>
          <a:xfrm>
            <a:off x="9120502" y="3851124"/>
            <a:ext cx="1353917" cy="669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External construction of the middle stage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4F267C1-9917-43E9-99E5-EAD301D59FE4}"/>
              </a:ext>
            </a:extLst>
          </p:cNvPr>
          <p:cNvSpPr/>
          <p:nvPr/>
        </p:nvSpPr>
        <p:spPr>
          <a:xfrm>
            <a:off x="7759307" y="3876198"/>
            <a:ext cx="1309987" cy="669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</a:rPr>
              <a:t>Blockchain business collaboration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523732-9867-414E-8215-1F544F59FD25}"/>
              </a:ext>
            </a:extLst>
          </p:cNvPr>
          <p:cNvSpPr txBox="1"/>
          <p:nvPr/>
        </p:nvSpPr>
        <p:spPr>
          <a:xfrm>
            <a:off x="-129683" y="5084709"/>
            <a:ext cx="11854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  <a:p>
            <a:pPr algn="r"/>
            <a:r>
              <a:rPr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zh-CN" altLang="en-US" sz="13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A4D5DD6-BF94-4049-AB41-084011BB9588}"/>
              </a:ext>
            </a:extLst>
          </p:cNvPr>
          <p:cNvSpPr/>
          <p:nvPr/>
        </p:nvSpPr>
        <p:spPr>
          <a:xfrm>
            <a:off x="1260357" y="4744907"/>
            <a:ext cx="9162006" cy="332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API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1A19EDF-8766-4EBC-B4FE-DFE381CCB076}"/>
              </a:ext>
            </a:extLst>
          </p:cNvPr>
          <p:cNvSpPr/>
          <p:nvPr/>
        </p:nvSpPr>
        <p:spPr>
          <a:xfrm>
            <a:off x="1260357" y="5275805"/>
            <a:ext cx="2590192" cy="332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Basic development tools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FF96A5E-86D1-4BC5-8E36-1A4228804598}"/>
              </a:ext>
            </a:extLst>
          </p:cNvPr>
          <p:cNvSpPr/>
          <p:nvPr/>
        </p:nvSpPr>
        <p:spPr>
          <a:xfrm>
            <a:off x="4185810" y="5275805"/>
            <a:ext cx="2926190" cy="332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Enhanced technical functions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CBB8BA5-96E3-4744-840F-82A7DC5200D9}"/>
              </a:ext>
            </a:extLst>
          </p:cNvPr>
          <p:cNvSpPr/>
          <p:nvPr/>
        </p:nvSpPr>
        <p:spPr>
          <a:xfrm>
            <a:off x="7378701" y="5292443"/>
            <a:ext cx="3039548" cy="332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DevOps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51D5A1C-1C09-4039-8329-00CD9C1DCAD0}"/>
              </a:ext>
            </a:extLst>
          </p:cNvPr>
          <p:cNvSpPr/>
          <p:nvPr/>
        </p:nvSpPr>
        <p:spPr>
          <a:xfrm>
            <a:off x="9121347" y="3797446"/>
            <a:ext cx="1356154" cy="748687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501CA74-B2EC-4022-A07C-42B384661EC4}"/>
              </a:ext>
            </a:extLst>
          </p:cNvPr>
          <p:cNvSpPr/>
          <p:nvPr/>
        </p:nvSpPr>
        <p:spPr>
          <a:xfrm>
            <a:off x="1260356" y="5862538"/>
            <a:ext cx="4784844" cy="428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Multi-cloud support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2A7B418-EAB2-4B6E-AAD8-49C3CF6AEA9A}"/>
              </a:ext>
            </a:extLst>
          </p:cNvPr>
          <p:cNvSpPr/>
          <p:nvPr/>
        </p:nvSpPr>
        <p:spPr>
          <a:xfrm>
            <a:off x="5994400" y="5862537"/>
            <a:ext cx="4423849" cy="428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Multi-layer support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6E32B2E-130C-4707-A092-C1497E900352}"/>
              </a:ext>
            </a:extLst>
          </p:cNvPr>
          <p:cNvGrpSpPr/>
          <p:nvPr/>
        </p:nvGrpSpPr>
        <p:grpSpPr>
          <a:xfrm>
            <a:off x="10413807" y="2514163"/>
            <a:ext cx="378953" cy="3073837"/>
            <a:chOff x="10413807" y="2514163"/>
            <a:chExt cx="508193" cy="3073837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E87F68E-18E9-4665-BE2F-8E46726869EE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249" y="2514163"/>
              <a:ext cx="495300" cy="4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124D56A-0A73-4AFA-A9A0-1033D8207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700" y="3533952"/>
              <a:ext cx="495300" cy="4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71FA333-7A81-429B-B031-8C9F0B0C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807" y="4168748"/>
              <a:ext cx="495300" cy="4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E0F63A4-6FBD-4980-AD14-FA10F29FFA4D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249" y="5587563"/>
              <a:ext cx="495300" cy="4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5AE97B6-ED9B-4A0F-A101-B526EDA7FE84}"/>
              </a:ext>
            </a:extLst>
          </p:cNvPr>
          <p:cNvCxnSpPr>
            <a:cxnSpLocks/>
          </p:cNvCxnSpPr>
          <p:nvPr/>
        </p:nvCxnSpPr>
        <p:spPr>
          <a:xfrm>
            <a:off x="1168400" y="1849100"/>
            <a:ext cx="0" cy="138092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D941490-6C7B-438B-A7BB-472CA6F216A2}"/>
              </a:ext>
            </a:extLst>
          </p:cNvPr>
          <p:cNvCxnSpPr>
            <a:cxnSpLocks/>
          </p:cNvCxnSpPr>
          <p:nvPr/>
        </p:nvCxnSpPr>
        <p:spPr>
          <a:xfrm>
            <a:off x="1168400" y="3363981"/>
            <a:ext cx="0" cy="43346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9749CE2-310A-4D1C-B3B6-2F62FE758C5A}"/>
              </a:ext>
            </a:extLst>
          </p:cNvPr>
          <p:cNvCxnSpPr>
            <a:cxnSpLocks/>
          </p:cNvCxnSpPr>
          <p:nvPr/>
        </p:nvCxnSpPr>
        <p:spPr>
          <a:xfrm>
            <a:off x="1168400" y="3876198"/>
            <a:ext cx="0" cy="71359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4F6737E-A894-42C6-8F66-001FD9F81947}"/>
              </a:ext>
            </a:extLst>
          </p:cNvPr>
          <p:cNvCxnSpPr>
            <a:cxnSpLocks/>
          </p:cNvCxnSpPr>
          <p:nvPr/>
        </p:nvCxnSpPr>
        <p:spPr>
          <a:xfrm>
            <a:off x="1168400" y="4744907"/>
            <a:ext cx="0" cy="154640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0442117-1903-4010-9251-69D3938CEC17}"/>
              </a:ext>
            </a:extLst>
          </p:cNvPr>
          <p:cNvCxnSpPr>
            <a:cxnSpLocks/>
          </p:cNvCxnSpPr>
          <p:nvPr/>
        </p:nvCxnSpPr>
        <p:spPr>
          <a:xfrm>
            <a:off x="10782300" y="1824026"/>
            <a:ext cx="0" cy="13809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EE63444-F2DB-4D1A-A8E1-70C60380212D}"/>
              </a:ext>
            </a:extLst>
          </p:cNvPr>
          <p:cNvCxnSpPr>
            <a:cxnSpLocks/>
          </p:cNvCxnSpPr>
          <p:nvPr/>
        </p:nvCxnSpPr>
        <p:spPr>
          <a:xfrm>
            <a:off x="10782300" y="3338907"/>
            <a:ext cx="0" cy="43346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0BE10B4-032A-4E84-96BD-F0CABA868064}"/>
              </a:ext>
            </a:extLst>
          </p:cNvPr>
          <p:cNvCxnSpPr>
            <a:cxnSpLocks/>
          </p:cNvCxnSpPr>
          <p:nvPr/>
        </p:nvCxnSpPr>
        <p:spPr>
          <a:xfrm>
            <a:off x="10782300" y="3851124"/>
            <a:ext cx="0" cy="7135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A6F09D6-8224-46EB-81CF-3FE95646FB87}"/>
              </a:ext>
            </a:extLst>
          </p:cNvPr>
          <p:cNvCxnSpPr>
            <a:cxnSpLocks/>
          </p:cNvCxnSpPr>
          <p:nvPr/>
        </p:nvCxnSpPr>
        <p:spPr>
          <a:xfrm>
            <a:off x="10782300" y="4719833"/>
            <a:ext cx="0" cy="15464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244E98A9-2962-47B0-91D3-7A811702223A}"/>
              </a:ext>
            </a:extLst>
          </p:cNvPr>
          <p:cNvSpPr/>
          <p:nvPr/>
        </p:nvSpPr>
        <p:spPr>
          <a:xfrm>
            <a:off x="10426700" y="2454568"/>
            <a:ext cx="126807" cy="107881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9B1415FF-4A0C-4817-BAAA-605DAA745982}"/>
              </a:ext>
            </a:extLst>
          </p:cNvPr>
          <p:cNvSpPr/>
          <p:nvPr/>
        </p:nvSpPr>
        <p:spPr>
          <a:xfrm>
            <a:off x="10400212" y="3483174"/>
            <a:ext cx="126807" cy="107881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9160106-84FF-4229-80C1-58A4749C3DF9}"/>
              </a:ext>
            </a:extLst>
          </p:cNvPr>
          <p:cNvSpPr/>
          <p:nvPr/>
        </p:nvSpPr>
        <p:spPr>
          <a:xfrm>
            <a:off x="10426699" y="4119048"/>
            <a:ext cx="126807" cy="107881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5706B04-70F6-45AF-BD13-BEF27205C10A}"/>
              </a:ext>
            </a:extLst>
          </p:cNvPr>
          <p:cNvSpPr/>
          <p:nvPr/>
        </p:nvSpPr>
        <p:spPr>
          <a:xfrm>
            <a:off x="10401915" y="5541288"/>
            <a:ext cx="126807" cy="107881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B9F4B29-8B03-4F59-BF9E-2A4F3E3ABE29}"/>
              </a:ext>
            </a:extLst>
          </p:cNvPr>
          <p:cNvSpPr txBox="1"/>
          <p:nvPr/>
        </p:nvSpPr>
        <p:spPr>
          <a:xfrm>
            <a:off x="10853408" y="2085395"/>
            <a:ext cx="14274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Focus on the five major ecological layouts</a:t>
            </a:r>
            <a:endParaRPr lang="zh-CN" altLang="en-US" sz="13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CFC1D7-F463-4C08-A74E-927D1F73F563}"/>
              </a:ext>
            </a:extLst>
          </p:cNvPr>
          <p:cNvSpPr txBox="1"/>
          <p:nvPr/>
        </p:nvSpPr>
        <p:spPr>
          <a:xfrm>
            <a:off x="10853409" y="3293998"/>
            <a:ext cx="15544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Module products</a:t>
            </a:r>
          </a:p>
          <a:p>
            <a:r>
              <a:rPr lang="en-US" altLang="zh-CN" sz="1300" dirty="0"/>
              <a:t>Fast output</a:t>
            </a:r>
            <a:endParaRPr lang="zh-CN" altLang="en-US" sz="13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BD05804-0CEC-4FE7-B496-E1C9277EEF96}"/>
              </a:ext>
            </a:extLst>
          </p:cNvPr>
          <p:cNvSpPr txBox="1"/>
          <p:nvPr/>
        </p:nvSpPr>
        <p:spPr>
          <a:xfrm>
            <a:off x="10853409" y="3917982"/>
            <a:ext cx="15544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Standard components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E06338D-1D76-4C61-9E32-7FCEBDD604B3}"/>
              </a:ext>
            </a:extLst>
          </p:cNvPr>
          <p:cNvSpPr txBox="1"/>
          <p:nvPr/>
        </p:nvSpPr>
        <p:spPr>
          <a:xfrm>
            <a:off x="10853409" y="5341341"/>
            <a:ext cx="15544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Leading technology</a:t>
            </a:r>
          </a:p>
          <a:p>
            <a:r>
              <a:rPr lang="en-US" altLang="zh-CN" sz="1300" dirty="0"/>
              <a:t>Focused breakthrough</a:t>
            </a:r>
          </a:p>
        </p:txBody>
      </p:sp>
      <p:grpSp>
        <p:nvGrpSpPr>
          <p:cNvPr id="107" name="图形 103" descr="流程图">
            <a:extLst>
              <a:ext uri="{FF2B5EF4-FFF2-40B4-BE49-F238E27FC236}">
                <a16:creationId xmlns:a16="http://schemas.microsoft.com/office/drawing/2014/main" id="{740D98BC-358C-48D8-BFBB-3C72F716D227}"/>
              </a:ext>
            </a:extLst>
          </p:cNvPr>
          <p:cNvGrpSpPr/>
          <p:nvPr/>
        </p:nvGrpSpPr>
        <p:grpSpPr>
          <a:xfrm>
            <a:off x="6770286" y="5845899"/>
            <a:ext cx="451724" cy="451724"/>
            <a:chOff x="2295806" y="5647145"/>
            <a:chExt cx="914400" cy="914400"/>
          </a:xfrm>
          <a:solidFill>
            <a:srgbClr val="C00000"/>
          </a:solidFill>
        </p:grpSpPr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558C9939-FCF7-4076-85D8-5E2EEAC9BA3E}"/>
                </a:ext>
              </a:extLst>
            </p:cNvPr>
            <p:cNvSpPr/>
            <p:nvPr/>
          </p:nvSpPr>
          <p:spPr>
            <a:xfrm>
              <a:off x="2591081" y="5799545"/>
              <a:ext cx="323850" cy="133350"/>
            </a:xfrm>
            <a:custGeom>
              <a:avLst/>
              <a:gdLst>
                <a:gd name="connsiteX0" fmla="*/ 0 w 323850"/>
                <a:gd name="connsiteY0" fmla="*/ 0 h 133350"/>
                <a:gd name="connsiteX1" fmla="*/ 323850 w 323850"/>
                <a:gd name="connsiteY1" fmla="*/ 0 h 133350"/>
                <a:gd name="connsiteX2" fmla="*/ 323850 w 323850"/>
                <a:gd name="connsiteY2" fmla="*/ 133350 h 133350"/>
                <a:gd name="connsiteX3" fmla="*/ 0 w 3238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133350">
                  <a:moveTo>
                    <a:pt x="0" y="0"/>
                  </a:moveTo>
                  <a:lnTo>
                    <a:pt x="323850" y="0"/>
                  </a:lnTo>
                  <a:lnTo>
                    <a:pt x="323850" y="13335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9A313433-197F-4256-BE8F-10081C661198}"/>
                </a:ext>
              </a:extLst>
            </p:cNvPr>
            <p:cNvSpPr/>
            <p:nvPr/>
          </p:nvSpPr>
          <p:spPr>
            <a:xfrm>
              <a:off x="2410106" y="630437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B33CB858-7179-4812-B2EA-C479B04DC397}"/>
                </a:ext>
              </a:extLst>
            </p:cNvPr>
            <p:cNvSpPr/>
            <p:nvPr/>
          </p:nvSpPr>
          <p:spPr>
            <a:xfrm>
              <a:off x="2695856" y="630437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6A4585C0-C1F2-49FF-A8ED-63D3C0BE96E1}"/>
                </a:ext>
              </a:extLst>
            </p:cNvPr>
            <p:cNvSpPr/>
            <p:nvPr/>
          </p:nvSpPr>
          <p:spPr>
            <a:xfrm>
              <a:off x="2981606" y="630437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4839A25F-C4D3-415B-8CF9-A478B1C693FF}"/>
                </a:ext>
              </a:extLst>
            </p:cNvPr>
            <p:cNvSpPr/>
            <p:nvPr/>
          </p:nvSpPr>
          <p:spPr>
            <a:xfrm>
              <a:off x="2448206" y="5970995"/>
              <a:ext cx="609600" cy="304800"/>
            </a:xfrm>
            <a:custGeom>
              <a:avLst/>
              <a:gdLst>
                <a:gd name="connsiteX0" fmla="*/ 366713 w 609600"/>
                <a:gd name="connsiteY0" fmla="*/ 133350 h 304800"/>
                <a:gd name="connsiteX1" fmla="*/ 323850 w 609600"/>
                <a:gd name="connsiteY1" fmla="*/ 90488 h 304800"/>
                <a:gd name="connsiteX2" fmla="*/ 323850 w 609600"/>
                <a:gd name="connsiteY2" fmla="*/ 0 h 304800"/>
                <a:gd name="connsiteX3" fmla="*/ 285750 w 609600"/>
                <a:gd name="connsiteY3" fmla="*/ 0 h 304800"/>
                <a:gd name="connsiteX4" fmla="*/ 285750 w 609600"/>
                <a:gd name="connsiteY4" fmla="*/ 90488 h 304800"/>
                <a:gd name="connsiteX5" fmla="*/ 242888 w 609600"/>
                <a:gd name="connsiteY5" fmla="*/ 133350 h 304800"/>
                <a:gd name="connsiteX6" fmla="*/ 0 w 609600"/>
                <a:gd name="connsiteY6" fmla="*/ 133350 h 304800"/>
                <a:gd name="connsiteX7" fmla="*/ 0 w 609600"/>
                <a:gd name="connsiteY7" fmla="*/ 304800 h 304800"/>
                <a:gd name="connsiteX8" fmla="*/ 38100 w 609600"/>
                <a:gd name="connsiteY8" fmla="*/ 304800 h 304800"/>
                <a:gd name="connsiteX9" fmla="*/ 38100 w 609600"/>
                <a:gd name="connsiteY9" fmla="*/ 171450 h 304800"/>
                <a:gd name="connsiteX10" fmla="*/ 242888 w 609600"/>
                <a:gd name="connsiteY10" fmla="*/ 171450 h 304800"/>
                <a:gd name="connsiteX11" fmla="*/ 285750 w 609600"/>
                <a:gd name="connsiteY11" fmla="*/ 214313 h 304800"/>
                <a:gd name="connsiteX12" fmla="*/ 285750 w 609600"/>
                <a:gd name="connsiteY12" fmla="*/ 304800 h 304800"/>
                <a:gd name="connsiteX13" fmla="*/ 323850 w 609600"/>
                <a:gd name="connsiteY13" fmla="*/ 304800 h 304800"/>
                <a:gd name="connsiteX14" fmla="*/ 323850 w 609600"/>
                <a:gd name="connsiteY14" fmla="*/ 214313 h 304800"/>
                <a:gd name="connsiteX15" fmla="*/ 366713 w 609600"/>
                <a:gd name="connsiteY15" fmla="*/ 171450 h 304800"/>
                <a:gd name="connsiteX16" fmla="*/ 571500 w 609600"/>
                <a:gd name="connsiteY16" fmla="*/ 171450 h 304800"/>
                <a:gd name="connsiteX17" fmla="*/ 571500 w 609600"/>
                <a:gd name="connsiteY17" fmla="*/ 304800 h 304800"/>
                <a:gd name="connsiteX18" fmla="*/ 609600 w 609600"/>
                <a:gd name="connsiteY18" fmla="*/ 304800 h 304800"/>
                <a:gd name="connsiteX19" fmla="*/ 609600 w 609600"/>
                <a:gd name="connsiteY19" fmla="*/ 133350 h 304800"/>
                <a:gd name="connsiteX20" fmla="*/ 304800 w 609600"/>
                <a:gd name="connsiteY20" fmla="*/ 200025 h 304800"/>
                <a:gd name="connsiteX21" fmla="*/ 257175 w 609600"/>
                <a:gd name="connsiteY21" fmla="*/ 152400 h 304800"/>
                <a:gd name="connsiteX22" fmla="*/ 304800 w 609600"/>
                <a:gd name="connsiteY22" fmla="*/ 104775 h 304800"/>
                <a:gd name="connsiteX23" fmla="*/ 352425 w 609600"/>
                <a:gd name="connsiteY23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0" h="304800">
                  <a:moveTo>
                    <a:pt x="366713" y="133350"/>
                  </a:moveTo>
                  <a:lnTo>
                    <a:pt x="323850" y="90488"/>
                  </a:lnTo>
                  <a:lnTo>
                    <a:pt x="323850" y="0"/>
                  </a:lnTo>
                  <a:lnTo>
                    <a:pt x="285750" y="0"/>
                  </a:lnTo>
                  <a:lnTo>
                    <a:pt x="285750" y="90488"/>
                  </a:lnTo>
                  <a:lnTo>
                    <a:pt x="242888" y="133350"/>
                  </a:lnTo>
                  <a:lnTo>
                    <a:pt x="0" y="133350"/>
                  </a:lnTo>
                  <a:lnTo>
                    <a:pt x="0" y="304800"/>
                  </a:lnTo>
                  <a:lnTo>
                    <a:pt x="38100" y="304800"/>
                  </a:lnTo>
                  <a:lnTo>
                    <a:pt x="38100" y="171450"/>
                  </a:lnTo>
                  <a:lnTo>
                    <a:pt x="242888" y="171450"/>
                  </a:lnTo>
                  <a:lnTo>
                    <a:pt x="285750" y="214313"/>
                  </a:lnTo>
                  <a:lnTo>
                    <a:pt x="285750" y="304800"/>
                  </a:lnTo>
                  <a:lnTo>
                    <a:pt x="323850" y="304800"/>
                  </a:lnTo>
                  <a:lnTo>
                    <a:pt x="323850" y="214313"/>
                  </a:lnTo>
                  <a:lnTo>
                    <a:pt x="366713" y="171450"/>
                  </a:lnTo>
                  <a:lnTo>
                    <a:pt x="571500" y="171450"/>
                  </a:lnTo>
                  <a:lnTo>
                    <a:pt x="571500" y="304800"/>
                  </a:lnTo>
                  <a:lnTo>
                    <a:pt x="609600" y="304800"/>
                  </a:lnTo>
                  <a:lnTo>
                    <a:pt x="609600" y="133350"/>
                  </a:lnTo>
                  <a:close/>
                  <a:moveTo>
                    <a:pt x="304800" y="200025"/>
                  </a:moveTo>
                  <a:lnTo>
                    <a:pt x="257175" y="152400"/>
                  </a:lnTo>
                  <a:lnTo>
                    <a:pt x="304800" y="104775"/>
                  </a:lnTo>
                  <a:lnTo>
                    <a:pt x="352425" y="152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3" name="图形 105" descr="雾">
            <a:extLst>
              <a:ext uri="{FF2B5EF4-FFF2-40B4-BE49-F238E27FC236}">
                <a16:creationId xmlns:a16="http://schemas.microsoft.com/office/drawing/2014/main" id="{BD120DCA-91D7-48AD-9A9B-131E7BD45B01}"/>
              </a:ext>
            </a:extLst>
          </p:cNvPr>
          <p:cNvGrpSpPr/>
          <p:nvPr/>
        </p:nvGrpSpPr>
        <p:grpSpPr>
          <a:xfrm>
            <a:off x="2272918" y="5862536"/>
            <a:ext cx="428779" cy="428779"/>
            <a:chOff x="2445806" y="5797145"/>
            <a:chExt cx="914400" cy="914400"/>
          </a:xfrm>
          <a:solidFill>
            <a:srgbClr val="C00000"/>
          </a:solidFill>
        </p:grpSpPr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5DC7F274-841B-4A1A-83EA-14593CA129F1}"/>
                </a:ext>
              </a:extLst>
            </p:cNvPr>
            <p:cNvSpPr/>
            <p:nvPr/>
          </p:nvSpPr>
          <p:spPr>
            <a:xfrm>
              <a:off x="2579142" y="5939545"/>
              <a:ext cx="649261" cy="362424"/>
            </a:xfrm>
            <a:custGeom>
              <a:avLst/>
              <a:gdLst>
                <a:gd name="connsiteX0" fmla="*/ 544843 w 649261"/>
                <a:gd name="connsiteY0" fmla="*/ 181450 h 362424"/>
                <a:gd name="connsiteX1" fmla="*/ 430521 w 649261"/>
                <a:gd name="connsiteY1" fmla="*/ 67172 h 362424"/>
                <a:gd name="connsiteX2" fmla="*/ 394920 w 649261"/>
                <a:gd name="connsiteY2" fmla="*/ 72865 h 362424"/>
                <a:gd name="connsiteX3" fmla="*/ 208083 w 649261"/>
                <a:gd name="connsiteY3" fmla="*/ 16387 h 362424"/>
                <a:gd name="connsiteX4" fmla="*/ 135268 w 649261"/>
                <a:gd name="connsiteY4" fmla="*/ 135540 h 362424"/>
                <a:gd name="connsiteX5" fmla="*/ 1956 w 649261"/>
                <a:gd name="connsiteY5" fmla="*/ 226956 h 362424"/>
                <a:gd name="connsiteX6" fmla="*/ 93372 w 649261"/>
                <a:gd name="connsiteY6" fmla="*/ 360268 h 362424"/>
                <a:gd name="connsiteX7" fmla="*/ 106693 w 649261"/>
                <a:gd name="connsiteY7" fmla="*/ 361949 h 362424"/>
                <a:gd name="connsiteX8" fmla="*/ 563893 w 649261"/>
                <a:gd name="connsiteY8" fmla="*/ 362425 h 362424"/>
                <a:gd name="connsiteX9" fmla="*/ 649079 w 649261"/>
                <a:gd name="connsiteY9" fmla="*/ 265831 h 362424"/>
                <a:gd name="connsiteX10" fmla="*/ 552485 w 649261"/>
                <a:gd name="connsiteY10" fmla="*/ 180645 h 362424"/>
                <a:gd name="connsiteX11" fmla="*/ 544843 w 649261"/>
                <a:gd name="connsiteY11" fmla="*/ 181450 h 36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9261" h="362424">
                  <a:moveTo>
                    <a:pt x="544843" y="181450"/>
                  </a:moveTo>
                  <a:cubicBezTo>
                    <a:pt x="544831" y="118324"/>
                    <a:pt x="493647" y="67160"/>
                    <a:pt x="430521" y="67172"/>
                  </a:cubicBezTo>
                  <a:cubicBezTo>
                    <a:pt x="418427" y="67174"/>
                    <a:pt x="406411" y="69096"/>
                    <a:pt x="394920" y="72865"/>
                  </a:cubicBezTo>
                  <a:cubicBezTo>
                    <a:pt x="358922" y="5676"/>
                    <a:pt x="275272" y="-19610"/>
                    <a:pt x="208083" y="16387"/>
                  </a:cubicBezTo>
                  <a:cubicBezTo>
                    <a:pt x="164028" y="39990"/>
                    <a:pt x="136175" y="85568"/>
                    <a:pt x="135268" y="135540"/>
                  </a:cubicBezTo>
                  <a:cubicBezTo>
                    <a:pt x="73211" y="123970"/>
                    <a:pt x="13525" y="164898"/>
                    <a:pt x="1956" y="226956"/>
                  </a:cubicBezTo>
                  <a:cubicBezTo>
                    <a:pt x="-9613" y="289012"/>
                    <a:pt x="31315" y="348699"/>
                    <a:pt x="93372" y="360268"/>
                  </a:cubicBezTo>
                  <a:cubicBezTo>
                    <a:pt x="97776" y="361089"/>
                    <a:pt x="102224" y="361650"/>
                    <a:pt x="106693" y="361949"/>
                  </a:cubicBezTo>
                  <a:lnTo>
                    <a:pt x="563893" y="362425"/>
                  </a:lnTo>
                  <a:cubicBezTo>
                    <a:pt x="614090" y="359275"/>
                    <a:pt x="652229" y="316029"/>
                    <a:pt x="649079" y="265831"/>
                  </a:cubicBezTo>
                  <a:cubicBezTo>
                    <a:pt x="645929" y="215634"/>
                    <a:pt x="602683" y="177495"/>
                    <a:pt x="552485" y="180645"/>
                  </a:cubicBezTo>
                  <a:cubicBezTo>
                    <a:pt x="549928" y="180806"/>
                    <a:pt x="547378" y="181075"/>
                    <a:pt x="544843" y="181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4DCD5F36-BC7B-4FF1-B4B0-93DE864B5CDC}"/>
                </a:ext>
              </a:extLst>
            </p:cNvPr>
            <p:cNvSpPr/>
            <p:nvPr/>
          </p:nvSpPr>
          <p:spPr>
            <a:xfrm>
              <a:off x="2669632" y="6351230"/>
              <a:ext cx="466738" cy="91198"/>
            </a:xfrm>
            <a:custGeom>
              <a:avLst/>
              <a:gdLst>
                <a:gd name="connsiteX0" fmla="*/ 455049 w 466738"/>
                <a:gd name="connsiteY0" fmla="*/ 33903 h 91198"/>
                <a:gd name="connsiteX1" fmla="*/ 444466 w 466738"/>
                <a:gd name="connsiteY1" fmla="*/ 25864 h 91198"/>
                <a:gd name="connsiteX2" fmla="*/ 433036 w 466738"/>
                <a:gd name="connsiteY2" fmla="*/ 18967 h 91198"/>
                <a:gd name="connsiteX3" fmla="*/ 421997 w 466738"/>
                <a:gd name="connsiteY3" fmla="*/ 13443 h 91198"/>
                <a:gd name="connsiteX4" fmla="*/ 413281 w 466738"/>
                <a:gd name="connsiteY4" fmla="*/ 9719 h 91198"/>
                <a:gd name="connsiteX5" fmla="*/ 389069 w 466738"/>
                <a:gd name="connsiteY5" fmla="*/ 2556 h 91198"/>
                <a:gd name="connsiteX6" fmla="*/ 334967 w 466738"/>
                <a:gd name="connsiteY6" fmla="*/ 3908 h 91198"/>
                <a:gd name="connsiteX7" fmla="*/ 311402 w 466738"/>
                <a:gd name="connsiteY7" fmla="*/ 13338 h 91198"/>
                <a:gd name="connsiteX8" fmla="*/ 291228 w 466738"/>
                <a:gd name="connsiteY8" fmla="*/ 25473 h 91198"/>
                <a:gd name="connsiteX9" fmla="*/ 273007 w 466738"/>
                <a:gd name="connsiteY9" fmla="*/ 37084 h 91198"/>
                <a:gd name="connsiteX10" fmla="*/ 254281 w 466738"/>
                <a:gd name="connsiteY10" fmla="*/ 45799 h 91198"/>
                <a:gd name="connsiteX11" fmla="*/ 212485 w 466738"/>
                <a:gd name="connsiteY11" fmla="*/ 45799 h 91198"/>
                <a:gd name="connsiteX12" fmla="*/ 193759 w 466738"/>
                <a:gd name="connsiteY12" fmla="*/ 37093 h 91198"/>
                <a:gd name="connsiteX13" fmla="*/ 175537 w 466738"/>
                <a:gd name="connsiteY13" fmla="*/ 25482 h 91198"/>
                <a:gd name="connsiteX14" fmla="*/ 155363 w 466738"/>
                <a:gd name="connsiteY14" fmla="*/ 13348 h 91198"/>
                <a:gd name="connsiteX15" fmla="*/ 131789 w 466738"/>
                <a:gd name="connsiteY15" fmla="*/ 3918 h 91198"/>
                <a:gd name="connsiteX16" fmla="*/ 77916 w 466738"/>
                <a:gd name="connsiteY16" fmla="*/ 2794 h 91198"/>
                <a:gd name="connsiteX17" fmla="*/ 51617 w 466738"/>
                <a:gd name="connsiteY17" fmla="*/ 10414 h 91198"/>
                <a:gd name="connsiteX18" fmla="*/ 27005 w 466738"/>
                <a:gd name="connsiteY18" fmla="*/ 22254 h 91198"/>
                <a:gd name="connsiteX19" fmla="*/ 7202 w 466738"/>
                <a:gd name="connsiteY19" fmla="*/ 37979 h 91198"/>
                <a:gd name="connsiteX20" fmla="*/ 2163 w 466738"/>
                <a:gd name="connsiteY20" fmla="*/ 44485 h 91198"/>
                <a:gd name="connsiteX21" fmla="*/ 20 w 466738"/>
                <a:gd name="connsiteY21" fmla="*/ 53953 h 91198"/>
                <a:gd name="connsiteX22" fmla="*/ 6231 w 466738"/>
                <a:gd name="connsiteY22" fmla="*/ 68831 h 91198"/>
                <a:gd name="connsiteX23" fmla="*/ 36520 w 466738"/>
                <a:gd name="connsiteY23" fmla="*/ 68831 h 91198"/>
                <a:gd name="connsiteX24" fmla="*/ 53189 w 466738"/>
                <a:gd name="connsiteY24" fmla="*/ 57877 h 91198"/>
                <a:gd name="connsiteX25" fmla="*/ 74953 w 466738"/>
                <a:gd name="connsiteY25" fmla="*/ 47104 h 91198"/>
                <a:gd name="connsiteX26" fmla="*/ 102719 w 466738"/>
                <a:gd name="connsiteY26" fmla="*/ 42342 h 91198"/>
                <a:gd name="connsiteX27" fmla="*/ 123845 w 466738"/>
                <a:gd name="connsiteY27" fmla="*/ 45704 h 91198"/>
                <a:gd name="connsiteX28" fmla="*/ 142724 w 466738"/>
                <a:gd name="connsiteY28" fmla="*/ 54429 h 91198"/>
                <a:gd name="connsiteX29" fmla="*/ 160926 w 466738"/>
                <a:gd name="connsiteY29" fmla="*/ 65935 h 91198"/>
                <a:gd name="connsiteX30" fmla="*/ 180833 w 466738"/>
                <a:gd name="connsiteY30" fmla="*/ 77918 h 91198"/>
                <a:gd name="connsiteX31" fmla="*/ 204312 w 466738"/>
                <a:gd name="connsiteY31" fmla="*/ 87376 h 91198"/>
                <a:gd name="connsiteX32" fmla="*/ 262415 w 466738"/>
                <a:gd name="connsiteY32" fmla="*/ 87376 h 91198"/>
                <a:gd name="connsiteX33" fmla="*/ 285885 w 466738"/>
                <a:gd name="connsiteY33" fmla="*/ 77918 h 91198"/>
                <a:gd name="connsiteX34" fmla="*/ 305801 w 466738"/>
                <a:gd name="connsiteY34" fmla="*/ 65935 h 91198"/>
                <a:gd name="connsiteX35" fmla="*/ 324004 w 466738"/>
                <a:gd name="connsiteY35" fmla="*/ 54429 h 91198"/>
                <a:gd name="connsiteX36" fmla="*/ 342873 w 466738"/>
                <a:gd name="connsiteY36" fmla="*/ 45704 h 91198"/>
                <a:gd name="connsiteX37" fmla="*/ 363999 w 466738"/>
                <a:gd name="connsiteY37" fmla="*/ 42342 h 91198"/>
                <a:gd name="connsiteX38" fmla="*/ 391669 w 466738"/>
                <a:gd name="connsiteY38" fmla="*/ 47104 h 91198"/>
                <a:gd name="connsiteX39" fmla="*/ 413577 w 466738"/>
                <a:gd name="connsiteY39" fmla="*/ 57868 h 91198"/>
                <a:gd name="connsiteX40" fmla="*/ 430236 w 466738"/>
                <a:gd name="connsiteY40" fmla="*/ 68821 h 91198"/>
                <a:gd name="connsiteX41" fmla="*/ 460535 w 466738"/>
                <a:gd name="connsiteY41" fmla="*/ 68821 h 91198"/>
                <a:gd name="connsiteX42" fmla="*/ 466736 w 466738"/>
                <a:gd name="connsiteY42" fmla="*/ 53943 h 91198"/>
                <a:gd name="connsiteX43" fmla="*/ 463078 w 466738"/>
                <a:gd name="connsiteY43" fmla="*/ 42970 h 91198"/>
                <a:gd name="connsiteX44" fmla="*/ 455049 w 466738"/>
                <a:gd name="connsiteY44" fmla="*/ 33903 h 9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6738" h="91198">
                  <a:moveTo>
                    <a:pt x="455049" y="33903"/>
                  </a:moveTo>
                  <a:cubicBezTo>
                    <a:pt x="451737" y="30951"/>
                    <a:pt x="448198" y="28263"/>
                    <a:pt x="444466" y="25864"/>
                  </a:cubicBezTo>
                  <a:cubicBezTo>
                    <a:pt x="440656" y="23358"/>
                    <a:pt x="436846" y="21101"/>
                    <a:pt x="433036" y="18967"/>
                  </a:cubicBezTo>
                  <a:cubicBezTo>
                    <a:pt x="429226" y="16834"/>
                    <a:pt x="425521" y="15015"/>
                    <a:pt x="421997" y="13443"/>
                  </a:cubicBezTo>
                  <a:cubicBezTo>
                    <a:pt x="418473" y="11871"/>
                    <a:pt x="415625" y="10671"/>
                    <a:pt x="413281" y="9719"/>
                  </a:cubicBezTo>
                  <a:cubicBezTo>
                    <a:pt x="405432" y="6639"/>
                    <a:pt x="397331" y="4243"/>
                    <a:pt x="389069" y="2556"/>
                  </a:cubicBezTo>
                  <a:cubicBezTo>
                    <a:pt x="371172" y="-1181"/>
                    <a:pt x="352654" y="-718"/>
                    <a:pt x="334967" y="3908"/>
                  </a:cubicBezTo>
                  <a:cubicBezTo>
                    <a:pt x="326832" y="6299"/>
                    <a:pt x="318941" y="9457"/>
                    <a:pt x="311402" y="13338"/>
                  </a:cubicBezTo>
                  <a:cubicBezTo>
                    <a:pt x="304430" y="16957"/>
                    <a:pt x="297692" y="21010"/>
                    <a:pt x="291228" y="25473"/>
                  </a:cubicBezTo>
                  <a:cubicBezTo>
                    <a:pt x="285265" y="29588"/>
                    <a:pt x="279141" y="33493"/>
                    <a:pt x="273007" y="37084"/>
                  </a:cubicBezTo>
                  <a:cubicBezTo>
                    <a:pt x="267053" y="40571"/>
                    <a:pt x="260782" y="43490"/>
                    <a:pt x="254281" y="45799"/>
                  </a:cubicBezTo>
                  <a:cubicBezTo>
                    <a:pt x="240706" y="50257"/>
                    <a:pt x="226060" y="50257"/>
                    <a:pt x="212485" y="45799"/>
                  </a:cubicBezTo>
                  <a:cubicBezTo>
                    <a:pt x="205982" y="43494"/>
                    <a:pt x="199712" y="40580"/>
                    <a:pt x="193759" y="37093"/>
                  </a:cubicBezTo>
                  <a:cubicBezTo>
                    <a:pt x="187625" y="33503"/>
                    <a:pt x="181500" y="29597"/>
                    <a:pt x="175537" y="25482"/>
                  </a:cubicBezTo>
                  <a:cubicBezTo>
                    <a:pt x="169074" y="21019"/>
                    <a:pt x="162336" y="16966"/>
                    <a:pt x="155363" y="13348"/>
                  </a:cubicBezTo>
                  <a:cubicBezTo>
                    <a:pt x="147822" y="9465"/>
                    <a:pt x="139928" y="6308"/>
                    <a:pt x="131789" y="3918"/>
                  </a:cubicBezTo>
                  <a:cubicBezTo>
                    <a:pt x="114198" y="-893"/>
                    <a:pt x="95691" y="-1280"/>
                    <a:pt x="77916" y="2794"/>
                  </a:cubicBezTo>
                  <a:cubicBezTo>
                    <a:pt x="68958" y="4622"/>
                    <a:pt x="60164" y="7171"/>
                    <a:pt x="51617" y="10414"/>
                  </a:cubicBezTo>
                  <a:cubicBezTo>
                    <a:pt x="43082" y="13631"/>
                    <a:pt x="34846" y="17592"/>
                    <a:pt x="27005" y="22254"/>
                  </a:cubicBezTo>
                  <a:cubicBezTo>
                    <a:pt x="19680" y="26513"/>
                    <a:pt x="13010" y="31810"/>
                    <a:pt x="7202" y="37979"/>
                  </a:cubicBezTo>
                  <a:cubicBezTo>
                    <a:pt x="5306" y="39971"/>
                    <a:pt x="3618" y="42150"/>
                    <a:pt x="2163" y="44485"/>
                  </a:cubicBezTo>
                  <a:cubicBezTo>
                    <a:pt x="606" y="47389"/>
                    <a:pt x="-135" y="50661"/>
                    <a:pt x="20" y="53953"/>
                  </a:cubicBezTo>
                  <a:cubicBezTo>
                    <a:pt x="-78" y="59562"/>
                    <a:pt x="2174" y="64956"/>
                    <a:pt x="6231" y="68831"/>
                  </a:cubicBezTo>
                  <a:cubicBezTo>
                    <a:pt x="13622" y="76051"/>
                    <a:pt x="23852" y="77889"/>
                    <a:pt x="36520" y="68831"/>
                  </a:cubicBezTo>
                  <a:cubicBezTo>
                    <a:pt x="41283" y="65411"/>
                    <a:pt x="46921" y="61725"/>
                    <a:pt x="53189" y="57877"/>
                  </a:cubicBezTo>
                  <a:cubicBezTo>
                    <a:pt x="60127" y="53679"/>
                    <a:pt x="67408" y="50075"/>
                    <a:pt x="74953" y="47104"/>
                  </a:cubicBezTo>
                  <a:cubicBezTo>
                    <a:pt x="83822" y="43767"/>
                    <a:pt x="93245" y="42150"/>
                    <a:pt x="102719" y="42342"/>
                  </a:cubicBezTo>
                  <a:cubicBezTo>
                    <a:pt x="109902" y="42248"/>
                    <a:pt x="117046" y="43386"/>
                    <a:pt x="123845" y="45704"/>
                  </a:cubicBezTo>
                  <a:cubicBezTo>
                    <a:pt x="130391" y="48030"/>
                    <a:pt x="136711" y="50950"/>
                    <a:pt x="142724" y="54429"/>
                  </a:cubicBezTo>
                  <a:cubicBezTo>
                    <a:pt x="148915" y="58020"/>
                    <a:pt x="155049" y="61887"/>
                    <a:pt x="160926" y="65935"/>
                  </a:cubicBezTo>
                  <a:cubicBezTo>
                    <a:pt x="167319" y="70319"/>
                    <a:pt x="173967" y="74320"/>
                    <a:pt x="180833" y="77918"/>
                  </a:cubicBezTo>
                  <a:cubicBezTo>
                    <a:pt x="188330" y="81832"/>
                    <a:pt x="196195" y="85000"/>
                    <a:pt x="204312" y="87376"/>
                  </a:cubicBezTo>
                  <a:cubicBezTo>
                    <a:pt x="223344" y="92473"/>
                    <a:pt x="243383" y="92473"/>
                    <a:pt x="262415" y="87376"/>
                  </a:cubicBezTo>
                  <a:cubicBezTo>
                    <a:pt x="270530" y="85002"/>
                    <a:pt x="278391" y="81834"/>
                    <a:pt x="285885" y="77918"/>
                  </a:cubicBezTo>
                  <a:cubicBezTo>
                    <a:pt x="292753" y="74318"/>
                    <a:pt x="299403" y="70317"/>
                    <a:pt x="305801" y="65935"/>
                  </a:cubicBezTo>
                  <a:cubicBezTo>
                    <a:pt x="311678" y="61887"/>
                    <a:pt x="317803" y="58020"/>
                    <a:pt x="324004" y="54429"/>
                  </a:cubicBezTo>
                  <a:cubicBezTo>
                    <a:pt x="330015" y="50952"/>
                    <a:pt x="336331" y="48032"/>
                    <a:pt x="342873" y="45704"/>
                  </a:cubicBezTo>
                  <a:cubicBezTo>
                    <a:pt x="349672" y="43386"/>
                    <a:pt x="356816" y="42248"/>
                    <a:pt x="363999" y="42342"/>
                  </a:cubicBezTo>
                  <a:cubicBezTo>
                    <a:pt x="373440" y="42166"/>
                    <a:pt x="382830" y="43782"/>
                    <a:pt x="391669" y="47104"/>
                  </a:cubicBezTo>
                  <a:cubicBezTo>
                    <a:pt x="399268" y="50054"/>
                    <a:pt x="406598" y="53655"/>
                    <a:pt x="413577" y="57868"/>
                  </a:cubicBezTo>
                  <a:cubicBezTo>
                    <a:pt x="419835" y="61678"/>
                    <a:pt x="425435" y="65402"/>
                    <a:pt x="430236" y="68821"/>
                  </a:cubicBezTo>
                  <a:cubicBezTo>
                    <a:pt x="442895" y="77860"/>
                    <a:pt x="453096" y="76013"/>
                    <a:pt x="460535" y="68821"/>
                  </a:cubicBezTo>
                  <a:cubicBezTo>
                    <a:pt x="464585" y="64943"/>
                    <a:pt x="466833" y="59550"/>
                    <a:pt x="466736" y="53943"/>
                  </a:cubicBezTo>
                  <a:cubicBezTo>
                    <a:pt x="466648" y="50001"/>
                    <a:pt x="465374" y="46177"/>
                    <a:pt x="463078" y="42970"/>
                  </a:cubicBezTo>
                  <a:cubicBezTo>
                    <a:pt x="460778" y="39635"/>
                    <a:pt x="458081" y="36590"/>
                    <a:pt x="455049" y="33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0DE8A5A6-C067-44ED-A48F-D77511EBCA67}"/>
                </a:ext>
              </a:extLst>
            </p:cNvPr>
            <p:cNvSpPr/>
            <p:nvPr/>
          </p:nvSpPr>
          <p:spPr>
            <a:xfrm>
              <a:off x="2669636" y="6462480"/>
              <a:ext cx="466738" cy="91454"/>
            </a:xfrm>
            <a:custGeom>
              <a:avLst/>
              <a:gdLst>
                <a:gd name="connsiteX0" fmla="*/ 459569 w 466738"/>
                <a:gd name="connsiteY0" fmla="*/ 38257 h 91454"/>
                <a:gd name="connsiteX1" fmla="*/ 439747 w 466738"/>
                <a:gd name="connsiteY1" fmla="*/ 22493 h 91454"/>
                <a:gd name="connsiteX2" fmla="*/ 388827 w 466738"/>
                <a:gd name="connsiteY2" fmla="*/ 2824 h 91454"/>
                <a:gd name="connsiteX3" fmla="*/ 334172 w 466738"/>
                <a:gd name="connsiteY3" fmla="*/ 3948 h 91454"/>
                <a:gd name="connsiteX4" fmla="*/ 310655 w 466738"/>
                <a:gd name="connsiteY4" fmla="*/ 13406 h 91454"/>
                <a:gd name="connsiteX5" fmla="*/ 291034 w 466738"/>
                <a:gd name="connsiteY5" fmla="*/ 25560 h 91454"/>
                <a:gd name="connsiteX6" fmla="*/ 273317 w 466738"/>
                <a:gd name="connsiteY6" fmla="*/ 37152 h 91454"/>
                <a:gd name="connsiteX7" fmla="*/ 254715 w 466738"/>
                <a:gd name="connsiteY7" fmla="*/ 45848 h 91454"/>
                <a:gd name="connsiteX8" fmla="*/ 211909 w 466738"/>
                <a:gd name="connsiteY8" fmla="*/ 45848 h 91454"/>
                <a:gd name="connsiteX9" fmla="*/ 193421 w 466738"/>
                <a:gd name="connsiteY9" fmla="*/ 37143 h 91454"/>
                <a:gd name="connsiteX10" fmla="*/ 175705 w 466738"/>
                <a:gd name="connsiteY10" fmla="*/ 25560 h 91454"/>
                <a:gd name="connsiteX11" fmla="*/ 156074 w 466738"/>
                <a:gd name="connsiteY11" fmla="*/ 13406 h 91454"/>
                <a:gd name="connsiteX12" fmla="*/ 132566 w 466738"/>
                <a:gd name="connsiteY12" fmla="*/ 3948 h 91454"/>
                <a:gd name="connsiteX13" fmla="*/ 77902 w 466738"/>
                <a:gd name="connsiteY13" fmla="*/ 2824 h 91454"/>
                <a:gd name="connsiteX14" fmla="*/ 26991 w 466738"/>
                <a:gd name="connsiteY14" fmla="*/ 22493 h 91454"/>
                <a:gd name="connsiteX15" fmla="*/ 7179 w 466738"/>
                <a:gd name="connsiteY15" fmla="*/ 38238 h 91454"/>
                <a:gd name="connsiteX16" fmla="*/ 2245 w 466738"/>
                <a:gd name="connsiteY16" fmla="*/ 44763 h 91454"/>
                <a:gd name="connsiteX17" fmla="*/ 7 w 466738"/>
                <a:gd name="connsiteY17" fmla="*/ 53964 h 91454"/>
                <a:gd name="connsiteX18" fmla="*/ 21000 w 466738"/>
                <a:gd name="connsiteY18" fmla="*/ 75090 h 91454"/>
                <a:gd name="connsiteX19" fmla="*/ 21133 w 466738"/>
                <a:gd name="connsiteY19" fmla="*/ 75090 h 91454"/>
                <a:gd name="connsiteX20" fmla="*/ 36135 w 466738"/>
                <a:gd name="connsiteY20" fmla="*/ 69109 h 91454"/>
                <a:gd name="connsiteX21" fmla="*/ 53070 w 466738"/>
                <a:gd name="connsiteY21" fmla="*/ 58012 h 91454"/>
                <a:gd name="connsiteX22" fmla="*/ 75149 w 466738"/>
                <a:gd name="connsiteY22" fmla="*/ 47153 h 91454"/>
                <a:gd name="connsiteX23" fmla="*/ 102705 w 466738"/>
                <a:gd name="connsiteY23" fmla="*/ 42391 h 91454"/>
                <a:gd name="connsiteX24" fmla="*/ 124060 w 466738"/>
                <a:gd name="connsiteY24" fmla="*/ 45744 h 91454"/>
                <a:gd name="connsiteX25" fmla="*/ 142663 w 466738"/>
                <a:gd name="connsiteY25" fmla="*/ 54450 h 91454"/>
                <a:gd name="connsiteX26" fmla="*/ 160370 w 466738"/>
                <a:gd name="connsiteY26" fmla="*/ 66042 h 91454"/>
                <a:gd name="connsiteX27" fmla="*/ 180029 w 466738"/>
                <a:gd name="connsiteY27" fmla="*/ 78167 h 91454"/>
                <a:gd name="connsiteX28" fmla="*/ 203537 w 466738"/>
                <a:gd name="connsiteY28" fmla="*/ 87625 h 91454"/>
                <a:gd name="connsiteX29" fmla="*/ 263259 w 466738"/>
                <a:gd name="connsiteY29" fmla="*/ 87625 h 91454"/>
                <a:gd name="connsiteX30" fmla="*/ 286776 w 466738"/>
                <a:gd name="connsiteY30" fmla="*/ 78167 h 91454"/>
                <a:gd name="connsiteX31" fmla="*/ 306397 w 466738"/>
                <a:gd name="connsiteY31" fmla="*/ 66022 h 91454"/>
                <a:gd name="connsiteX32" fmla="*/ 324114 w 466738"/>
                <a:gd name="connsiteY32" fmla="*/ 54421 h 91454"/>
                <a:gd name="connsiteX33" fmla="*/ 342602 w 466738"/>
                <a:gd name="connsiteY33" fmla="*/ 45725 h 91454"/>
                <a:gd name="connsiteX34" fmla="*/ 364062 w 466738"/>
                <a:gd name="connsiteY34" fmla="*/ 42372 h 91454"/>
                <a:gd name="connsiteX35" fmla="*/ 391618 w 466738"/>
                <a:gd name="connsiteY35" fmla="*/ 47134 h 91454"/>
                <a:gd name="connsiteX36" fmla="*/ 413839 w 466738"/>
                <a:gd name="connsiteY36" fmla="*/ 58002 h 91454"/>
                <a:gd name="connsiteX37" fmla="*/ 430861 w 466738"/>
                <a:gd name="connsiteY37" fmla="*/ 69090 h 91454"/>
                <a:gd name="connsiteX38" fmla="*/ 445634 w 466738"/>
                <a:gd name="connsiteY38" fmla="*/ 75071 h 91454"/>
                <a:gd name="connsiteX39" fmla="*/ 466732 w 466738"/>
                <a:gd name="connsiteY39" fmla="*/ 54088 h 91454"/>
                <a:gd name="connsiteX40" fmla="*/ 466732 w 466738"/>
                <a:gd name="connsiteY40" fmla="*/ 53964 h 91454"/>
                <a:gd name="connsiteX41" fmla="*/ 464493 w 466738"/>
                <a:gd name="connsiteY41" fmla="*/ 44753 h 91454"/>
                <a:gd name="connsiteX42" fmla="*/ 459569 w 466738"/>
                <a:gd name="connsiteY42" fmla="*/ 38257 h 9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38" h="91454">
                  <a:moveTo>
                    <a:pt x="459569" y="38257"/>
                  </a:moveTo>
                  <a:cubicBezTo>
                    <a:pt x="453761" y="32070"/>
                    <a:pt x="447084" y="26759"/>
                    <a:pt x="439747" y="22493"/>
                  </a:cubicBezTo>
                  <a:cubicBezTo>
                    <a:pt x="423982" y="13160"/>
                    <a:pt x="406773" y="6512"/>
                    <a:pt x="388827" y="2824"/>
                  </a:cubicBezTo>
                  <a:cubicBezTo>
                    <a:pt x="370791" y="-1284"/>
                    <a:pt x="352023" y="-898"/>
                    <a:pt x="334172" y="3948"/>
                  </a:cubicBezTo>
                  <a:cubicBezTo>
                    <a:pt x="326035" y="6303"/>
                    <a:pt x="318157" y="9472"/>
                    <a:pt x="310655" y="13406"/>
                  </a:cubicBezTo>
                  <a:cubicBezTo>
                    <a:pt x="303855" y="17023"/>
                    <a:pt x="297300" y="21083"/>
                    <a:pt x="291034" y="25560"/>
                  </a:cubicBezTo>
                  <a:cubicBezTo>
                    <a:pt x="285319" y="29694"/>
                    <a:pt x="279318" y="33599"/>
                    <a:pt x="273317" y="37152"/>
                  </a:cubicBezTo>
                  <a:cubicBezTo>
                    <a:pt x="267412" y="40645"/>
                    <a:pt x="261182" y="43558"/>
                    <a:pt x="254715" y="45848"/>
                  </a:cubicBezTo>
                  <a:cubicBezTo>
                    <a:pt x="240796" y="50316"/>
                    <a:pt x="225828" y="50316"/>
                    <a:pt x="211909" y="45848"/>
                  </a:cubicBezTo>
                  <a:cubicBezTo>
                    <a:pt x="205483" y="43543"/>
                    <a:pt x="199293" y="40628"/>
                    <a:pt x="193421" y="37143"/>
                  </a:cubicBezTo>
                  <a:cubicBezTo>
                    <a:pt x="187421" y="33599"/>
                    <a:pt x="181458" y="29694"/>
                    <a:pt x="175705" y="25560"/>
                  </a:cubicBezTo>
                  <a:cubicBezTo>
                    <a:pt x="169437" y="21079"/>
                    <a:pt x="162879" y="17018"/>
                    <a:pt x="156074" y="13406"/>
                  </a:cubicBezTo>
                  <a:cubicBezTo>
                    <a:pt x="148578" y="9467"/>
                    <a:pt x="140701" y="6298"/>
                    <a:pt x="132566" y="3948"/>
                  </a:cubicBezTo>
                  <a:cubicBezTo>
                    <a:pt x="114712" y="-904"/>
                    <a:pt x="95940" y="-1290"/>
                    <a:pt x="77902" y="2824"/>
                  </a:cubicBezTo>
                  <a:cubicBezTo>
                    <a:pt x="59959" y="6515"/>
                    <a:pt x="42755" y="13162"/>
                    <a:pt x="26991" y="22493"/>
                  </a:cubicBezTo>
                  <a:cubicBezTo>
                    <a:pt x="19663" y="26759"/>
                    <a:pt x="12989" y="32063"/>
                    <a:pt x="7179" y="38238"/>
                  </a:cubicBezTo>
                  <a:cubicBezTo>
                    <a:pt x="5305" y="40230"/>
                    <a:pt x="3650" y="42417"/>
                    <a:pt x="2245" y="44763"/>
                  </a:cubicBezTo>
                  <a:cubicBezTo>
                    <a:pt x="692" y="47575"/>
                    <a:pt x="-81" y="50752"/>
                    <a:pt x="7" y="53964"/>
                  </a:cubicBezTo>
                  <a:cubicBezTo>
                    <a:pt x="-30" y="65595"/>
                    <a:pt x="9369" y="75053"/>
                    <a:pt x="21000" y="75090"/>
                  </a:cubicBezTo>
                  <a:cubicBezTo>
                    <a:pt x="21045" y="75090"/>
                    <a:pt x="21088" y="75090"/>
                    <a:pt x="21133" y="75090"/>
                  </a:cubicBezTo>
                  <a:cubicBezTo>
                    <a:pt x="26628" y="74678"/>
                    <a:pt x="31864" y="72590"/>
                    <a:pt x="36135" y="69109"/>
                  </a:cubicBezTo>
                  <a:cubicBezTo>
                    <a:pt x="40917" y="65756"/>
                    <a:pt x="46562" y="62057"/>
                    <a:pt x="53070" y="58012"/>
                  </a:cubicBezTo>
                  <a:cubicBezTo>
                    <a:pt x="60091" y="53742"/>
                    <a:pt x="67481" y="50107"/>
                    <a:pt x="75149" y="47153"/>
                  </a:cubicBezTo>
                  <a:cubicBezTo>
                    <a:pt x="83954" y="43849"/>
                    <a:pt x="93302" y="42234"/>
                    <a:pt x="102705" y="42391"/>
                  </a:cubicBezTo>
                  <a:cubicBezTo>
                    <a:pt x="109962" y="42293"/>
                    <a:pt x="117183" y="43426"/>
                    <a:pt x="124060" y="45744"/>
                  </a:cubicBezTo>
                  <a:cubicBezTo>
                    <a:pt x="130526" y="48043"/>
                    <a:pt x="136755" y="50959"/>
                    <a:pt x="142663" y="54450"/>
                  </a:cubicBezTo>
                  <a:cubicBezTo>
                    <a:pt x="148616" y="57964"/>
                    <a:pt x="154569" y="61879"/>
                    <a:pt x="160370" y="66042"/>
                  </a:cubicBezTo>
                  <a:cubicBezTo>
                    <a:pt x="166650" y="70509"/>
                    <a:pt x="173218" y="74560"/>
                    <a:pt x="180029" y="78167"/>
                  </a:cubicBezTo>
                  <a:cubicBezTo>
                    <a:pt x="187522" y="82114"/>
                    <a:pt x="195399" y="85284"/>
                    <a:pt x="203537" y="87625"/>
                  </a:cubicBezTo>
                  <a:cubicBezTo>
                    <a:pt x="223116" y="92731"/>
                    <a:pt x="243679" y="92731"/>
                    <a:pt x="263259" y="87625"/>
                  </a:cubicBezTo>
                  <a:cubicBezTo>
                    <a:pt x="271399" y="85280"/>
                    <a:pt x="279279" y="82111"/>
                    <a:pt x="286776" y="78167"/>
                  </a:cubicBezTo>
                  <a:cubicBezTo>
                    <a:pt x="293577" y="74555"/>
                    <a:pt x="300131" y="70497"/>
                    <a:pt x="306397" y="66022"/>
                  </a:cubicBezTo>
                  <a:cubicBezTo>
                    <a:pt x="312208" y="61860"/>
                    <a:pt x="318161" y="57945"/>
                    <a:pt x="324114" y="54421"/>
                  </a:cubicBezTo>
                  <a:cubicBezTo>
                    <a:pt x="329988" y="50944"/>
                    <a:pt x="336178" y="48033"/>
                    <a:pt x="342602" y="45725"/>
                  </a:cubicBezTo>
                  <a:cubicBezTo>
                    <a:pt x="349510" y="43385"/>
                    <a:pt x="356769" y="42252"/>
                    <a:pt x="364062" y="42372"/>
                  </a:cubicBezTo>
                  <a:cubicBezTo>
                    <a:pt x="373465" y="42214"/>
                    <a:pt x="382813" y="43829"/>
                    <a:pt x="391618" y="47134"/>
                  </a:cubicBezTo>
                  <a:cubicBezTo>
                    <a:pt x="399326" y="50106"/>
                    <a:pt x="406761" y="53743"/>
                    <a:pt x="413839" y="58002"/>
                  </a:cubicBezTo>
                  <a:cubicBezTo>
                    <a:pt x="420399" y="62041"/>
                    <a:pt x="426072" y="65737"/>
                    <a:pt x="430861" y="69090"/>
                  </a:cubicBezTo>
                  <a:cubicBezTo>
                    <a:pt x="435065" y="72536"/>
                    <a:pt x="440217" y="74622"/>
                    <a:pt x="445634" y="75071"/>
                  </a:cubicBezTo>
                  <a:cubicBezTo>
                    <a:pt x="457254" y="75103"/>
                    <a:pt x="466700" y="65708"/>
                    <a:pt x="466732" y="54088"/>
                  </a:cubicBezTo>
                  <a:cubicBezTo>
                    <a:pt x="466732" y="54047"/>
                    <a:pt x="466732" y="54005"/>
                    <a:pt x="466732" y="53964"/>
                  </a:cubicBezTo>
                  <a:cubicBezTo>
                    <a:pt x="466817" y="50749"/>
                    <a:pt x="466045" y="47570"/>
                    <a:pt x="464493" y="44753"/>
                  </a:cubicBezTo>
                  <a:cubicBezTo>
                    <a:pt x="463090" y="42418"/>
                    <a:pt x="461439" y="40239"/>
                    <a:pt x="459569" y="38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D3958E08-135F-486C-B098-6D3346A86BF3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6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E293AE39-56BD-4BB8-B575-78761AA111E1}"/>
              </a:ext>
            </a:extLst>
          </p:cNvPr>
          <p:cNvSpPr/>
          <p:nvPr/>
        </p:nvSpPr>
        <p:spPr>
          <a:xfrm>
            <a:off x="1624819" y="2897944"/>
            <a:ext cx="4297679" cy="174439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18000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Directly assume cross-chain middleware with proxy functions in different types of blockchains</a:t>
            </a:r>
          </a:p>
          <a:p>
            <a:pPr marL="252000" indent="-18000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Read and write operations on the blockchain are initiated by the client and submitted to the cross-chain middleware for completion. The cross-chain middleware has the consistency of reading and writing on different types of blockchains.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DEA451-33A2-4A45-AED4-3861D34EA722}"/>
              </a:ext>
            </a:extLst>
          </p:cNvPr>
          <p:cNvSpPr/>
          <p:nvPr/>
        </p:nvSpPr>
        <p:spPr>
          <a:xfrm>
            <a:off x="1624819" y="4775201"/>
            <a:ext cx="4297679" cy="1266093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18000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Connect different types of blockchains by building a relay chain</a:t>
            </a:r>
          </a:p>
          <a:p>
            <a:pPr marL="252000" indent="-18000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Provide consensus and transactions across different types of blockchains through parallel chains on the relay chain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F520A2-FB24-48D4-9C5A-750981B6B79A}"/>
              </a:ext>
            </a:extLst>
          </p:cNvPr>
          <p:cNvSpPr/>
          <p:nvPr/>
        </p:nvSpPr>
        <p:spPr>
          <a:xfrm>
            <a:off x="1624819" y="1533376"/>
            <a:ext cx="4297679" cy="1266093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18000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Connect different types of blockchains through cross-chain middleware</a:t>
            </a:r>
          </a:p>
          <a:p>
            <a:pPr marL="252000" indent="-18000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Keep data synchronization between different types of blockchains to complete data exchange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6E07EF-D10F-477F-9ACC-854D34740CDD}"/>
              </a:ext>
            </a:extLst>
          </p:cNvPr>
          <p:cNvSpPr txBox="1"/>
          <p:nvPr/>
        </p:nvSpPr>
        <p:spPr>
          <a:xfrm>
            <a:off x="384522" y="271533"/>
            <a:ext cx="1133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Blockchain cross-chain products: Intermediary cross-chain, Agent cross-chain, Relay chain cross-chain</a:t>
            </a:r>
            <a:r>
              <a:rPr lang="en-US" altLang="zh-C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three Architectures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3A6307-FE68-4376-B95F-B82662651DC0}"/>
              </a:ext>
            </a:extLst>
          </p:cNvPr>
          <p:cNvSpPr/>
          <p:nvPr/>
        </p:nvSpPr>
        <p:spPr>
          <a:xfrm>
            <a:off x="548641" y="1533376"/>
            <a:ext cx="900332" cy="12660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Intermediary cross-chain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D513BA-7739-43B2-A54A-30FCABF1FD65}"/>
              </a:ext>
            </a:extLst>
          </p:cNvPr>
          <p:cNvSpPr/>
          <p:nvPr/>
        </p:nvSpPr>
        <p:spPr>
          <a:xfrm>
            <a:off x="548641" y="3175391"/>
            <a:ext cx="900332" cy="12660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cross-chain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DF7E80-7476-4946-BBEB-8A5A6307410E}"/>
              </a:ext>
            </a:extLst>
          </p:cNvPr>
          <p:cNvSpPr/>
          <p:nvPr/>
        </p:nvSpPr>
        <p:spPr>
          <a:xfrm>
            <a:off x="548641" y="4775201"/>
            <a:ext cx="900332" cy="12660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Relay chain cross-chain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BBD0727-FD9E-4641-A3AF-B21DD82DB6FF}"/>
              </a:ext>
            </a:extLst>
          </p:cNvPr>
          <p:cNvSpPr/>
          <p:nvPr/>
        </p:nvSpPr>
        <p:spPr>
          <a:xfrm>
            <a:off x="1448973" y="1885067"/>
            <a:ext cx="351692" cy="506437"/>
          </a:xfrm>
          <a:prstGeom prst="rightArrow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723FC1A-6B39-45E1-B217-67FEC3B273D3}"/>
              </a:ext>
            </a:extLst>
          </p:cNvPr>
          <p:cNvSpPr/>
          <p:nvPr/>
        </p:nvSpPr>
        <p:spPr>
          <a:xfrm>
            <a:off x="1448973" y="3541928"/>
            <a:ext cx="351692" cy="506437"/>
          </a:xfrm>
          <a:prstGeom prst="rightArrow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6299DC1-0664-4B18-A033-06C2A7E00DAC}"/>
              </a:ext>
            </a:extLst>
          </p:cNvPr>
          <p:cNvSpPr/>
          <p:nvPr/>
        </p:nvSpPr>
        <p:spPr>
          <a:xfrm>
            <a:off x="1448973" y="5141738"/>
            <a:ext cx="351692" cy="506437"/>
          </a:xfrm>
          <a:prstGeom prst="rightArrow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V 形 24">
            <a:extLst>
              <a:ext uri="{FF2B5EF4-FFF2-40B4-BE49-F238E27FC236}">
                <a16:creationId xmlns:a16="http://schemas.microsoft.com/office/drawing/2014/main" id="{81EA7AA8-214E-4FD2-AE4C-E7BC45ECC257}"/>
              </a:ext>
            </a:extLst>
          </p:cNvPr>
          <p:cNvSpPr/>
          <p:nvPr/>
        </p:nvSpPr>
        <p:spPr>
          <a:xfrm>
            <a:off x="6053802" y="3286461"/>
            <a:ext cx="201634" cy="707886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3BDCC9B-A96A-4D53-9917-294D2C25CFA0}"/>
              </a:ext>
            </a:extLst>
          </p:cNvPr>
          <p:cNvCxnSpPr>
            <a:cxnSpLocks/>
          </p:cNvCxnSpPr>
          <p:nvPr/>
        </p:nvCxnSpPr>
        <p:spPr>
          <a:xfrm>
            <a:off x="6096000" y="1533376"/>
            <a:ext cx="0" cy="16420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AA21B41-4234-43D7-AF6C-A60E1CB7D776}"/>
              </a:ext>
            </a:extLst>
          </p:cNvPr>
          <p:cNvCxnSpPr>
            <a:cxnSpLocks/>
          </p:cNvCxnSpPr>
          <p:nvPr/>
        </p:nvCxnSpPr>
        <p:spPr>
          <a:xfrm>
            <a:off x="6096000" y="4171065"/>
            <a:ext cx="0" cy="18702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02FF96D-FF86-4FBD-808C-87E20C8B97B3}"/>
              </a:ext>
            </a:extLst>
          </p:cNvPr>
          <p:cNvSpPr/>
          <p:nvPr/>
        </p:nvSpPr>
        <p:spPr>
          <a:xfrm>
            <a:off x="6400800" y="1397000"/>
            <a:ext cx="1219197" cy="571500"/>
          </a:xfrm>
          <a:prstGeom prst="rect">
            <a:avLst/>
          </a:prstGeom>
          <a:solidFill>
            <a:srgbClr val="F3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DC2395-96E3-4141-BA3D-912035C53AF9}"/>
              </a:ext>
            </a:extLst>
          </p:cNvPr>
          <p:cNvSpPr/>
          <p:nvPr/>
        </p:nvSpPr>
        <p:spPr>
          <a:xfrm>
            <a:off x="10426700" y="1397000"/>
            <a:ext cx="1219197" cy="571500"/>
          </a:xfrm>
          <a:prstGeom prst="rect">
            <a:avLst/>
          </a:prstGeom>
          <a:solidFill>
            <a:srgbClr val="F3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399055-30D1-4BEE-81CB-79165E951E18}"/>
              </a:ext>
            </a:extLst>
          </p:cNvPr>
          <p:cNvSpPr/>
          <p:nvPr/>
        </p:nvSpPr>
        <p:spPr>
          <a:xfrm>
            <a:off x="6400800" y="3607680"/>
            <a:ext cx="1219197" cy="571500"/>
          </a:xfrm>
          <a:prstGeom prst="rect">
            <a:avLst/>
          </a:prstGeom>
          <a:solidFill>
            <a:srgbClr val="F3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A215FC-CBFE-46A9-B8EC-71F01AA5D465}"/>
              </a:ext>
            </a:extLst>
          </p:cNvPr>
          <p:cNvSpPr/>
          <p:nvPr/>
        </p:nvSpPr>
        <p:spPr>
          <a:xfrm>
            <a:off x="10426700" y="3607680"/>
            <a:ext cx="1219197" cy="571500"/>
          </a:xfrm>
          <a:prstGeom prst="rect">
            <a:avLst/>
          </a:prstGeom>
          <a:solidFill>
            <a:srgbClr val="F3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085772-EE51-4EE3-95E4-C403AA5F1B22}"/>
              </a:ext>
            </a:extLst>
          </p:cNvPr>
          <p:cNvSpPr/>
          <p:nvPr/>
        </p:nvSpPr>
        <p:spPr>
          <a:xfrm>
            <a:off x="6400800" y="5332896"/>
            <a:ext cx="1219197" cy="571500"/>
          </a:xfrm>
          <a:prstGeom prst="rect">
            <a:avLst/>
          </a:prstGeom>
          <a:solidFill>
            <a:srgbClr val="F3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ECC077-72F1-4C62-9B9C-74C37463FAC8}"/>
              </a:ext>
            </a:extLst>
          </p:cNvPr>
          <p:cNvSpPr/>
          <p:nvPr/>
        </p:nvSpPr>
        <p:spPr>
          <a:xfrm>
            <a:off x="10426700" y="5332896"/>
            <a:ext cx="1219197" cy="571500"/>
          </a:xfrm>
          <a:prstGeom prst="rect">
            <a:avLst/>
          </a:prstGeom>
          <a:solidFill>
            <a:srgbClr val="F3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7939274-57D7-4C10-A0A4-D32403B31A83}"/>
              </a:ext>
            </a:extLst>
          </p:cNvPr>
          <p:cNvGrpSpPr/>
          <p:nvPr/>
        </p:nvGrpSpPr>
        <p:grpSpPr>
          <a:xfrm>
            <a:off x="6584951" y="1955800"/>
            <a:ext cx="850893" cy="610844"/>
            <a:chOff x="6584951" y="2197100"/>
            <a:chExt cx="850893" cy="610844"/>
          </a:xfrm>
          <a:solidFill>
            <a:srgbClr val="C00000">
              <a:alpha val="30000"/>
            </a:srgb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AF9CF9-2E26-410B-86C4-6BA6A8CE4DB2}"/>
                </a:ext>
              </a:extLst>
            </p:cNvPr>
            <p:cNvSpPr/>
            <p:nvPr/>
          </p:nvSpPr>
          <p:spPr>
            <a:xfrm>
              <a:off x="6584951" y="2409087"/>
              <a:ext cx="850893" cy="398857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Client A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32A6166C-BC2F-4089-998D-520A939EC95A}"/>
                </a:ext>
              </a:extLst>
            </p:cNvPr>
            <p:cNvSpPr/>
            <p:nvPr/>
          </p:nvSpPr>
          <p:spPr>
            <a:xfrm>
              <a:off x="6946899" y="2197100"/>
              <a:ext cx="126998" cy="211987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238EDA3-6D58-4C03-BE06-D10111361C6C}"/>
              </a:ext>
            </a:extLst>
          </p:cNvPr>
          <p:cNvGrpSpPr/>
          <p:nvPr/>
        </p:nvGrpSpPr>
        <p:grpSpPr>
          <a:xfrm>
            <a:off x="10610851" y="1955800"/>
            <a:ext cx="850893" cy="610844"/>
            <a:chOff x="6584951" y="2197100"/>
            <a:chExt cx="850893" cy="61084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25F76A3-591F-4494-B861-4FBE15EA0714}"/>
                </a:ext>
              </a:extLst>
            </p:cNvPr>
            <p:cNvSpPr/>
            <p:nvPr/>
          </p:nvSpPr>
          <p:spPr>
            <a:xfrm>
              <a:off x="6584951" y="2409087"/>
              <a:ext cx="850893" cy="398857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Client B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箭头: 上 32">
              <a:extLst>
                <a:ext uri="{FF2B5EF4-FFF2-40B4-BE49-F238E27FC236}">
                  <a16:creationId xmlns:a16="http://schemas.microsoft.com/office/drawing/2014/main" id="{FCC99557-D761-4799-8E6A-4BBDE0EED702}"/>
                </a:ext>
              </a:extLst>
            </p:cNvPr>
            <p:cNvSpPr/>
            <p:nvPr/>
          </p:nvSpPr>
          <p:spPr>
            <a:xfrm>
              <a:off x="6946899" y="2197100"/>
              <a:ext cx="126998" cy="211987"/>
            </a:xfrm>
            <a:prstGeom prst="upArrow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六边形 35">
            <a:extLst>
              <a:ext uri="{FF2B5EF4-FFF2-40B4-BE49-F238E27FC236}">
                <a16:creationId xmlns:a16="http://schemas.microsoft.com/office/drawing/2014/main" id="{18F22B49-61A5-4AA0-B633-164A3142F01E}"/>
              </a:ext>
            </a:extLst>
          </p:cNvPr>
          <p:cNvSpPr/>
          <p:nvPr/>
        </p:nvSpPr>
        <p:spPr>
          <a:xfrm rot="5400000">
            <a:off x="8445502" y="1474446"/>
            <a:ext cx="1149350" cy="1035049"/>
          </a:xfrm>
          <a:prstGeom prst="hexagon">
            <a:avLst/>
          </a:prstGeom>
          <a:solidFill>
            <a:srgbClr val="C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六边形 37">
            <a:extLst>
              <a:ext uri="{FF2B5EF4-FFF2-40B4-BE49-F238E27FC236}">
                <a16:creationId xmlns:a16="http://schemas.microsoft.com/office/drawing/2014/main" id="{BEA58615-55D9-4E57-92E1-51E6287DD392}"/>
              </a:ext>
            </a:extLst>
          </p:cNvPr>
          <p:cNvSpPr/>
          <p:nvPr/>
        </p:nvSpPr>
        <p:spPr>
          <a:xfrm rot="5400000">
            <a:off x="8481550" y="3396200"/>
            <a:ext cx="1149350" cy="1035049"/>
          </a:xfrm>
          <a:prstGeom prst="hexagon">
            <a:avLst/>
          </a:prstGeom>
          <a:solidFill>
            <a:srgbClr val="C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61631F-A164-4F75-AA11-165D01432A5A}"/>
              </a:ext>
            </a:extLst>
          </p:cNvPr>
          <p:cNvSpPr txBox="1"/>
          <p:nvPr/>
        </p:nvSpPr>
        <p:spPr>
          <a:xfrm>
            <a:off x="8449800" y="1745367"/>
            <a:ext cx="115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b="1" dirty="0">
                <a:solidFill>
                  <a:schemeClr val="bg1"/>
                </a:solidFill>
              </a:rPr>
              <a:t>Cross-chain middleware</a:t>
            </a:r>
            <a:endParaRPr lang="zh-CN" altLang="en-US" sz="1300" b="1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60CE90-83D5-4091-AE39-16BAE681EF11}"/>
              </a:ext>
            </a:extLst>
          </p:cNvPr>
          <p:cNvSpPr txBox="1"/>
          <p:nvPr/>
        </p:nvSpPr>
        <p:spPr>
          <a:xfrm>
            <a:off x="8449800" y="3672853"/>
            <a:ext cx="115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b="1" dirty="0">
                <a:solidFill>
                  <a:schemeClr val="bg1"/>
                </a:solidFill>
              </a:rPr>
              <a:t>Cross-chain middleware</a:t>
            </a:r>
            <a:endParaRPr lang="zh-CN" altLang="en-US" sz="1300" b="1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78B8371-F8C1-4AFF-9C96-CF3156F7CEB3}"/>
              </a:ext>
            </a:extLst>
          </p:cNvPr>
          <p:cNvSpPr/>
          <p:nvPr/>
        </p:nvSpPr>
        <p:spPr>
          <a:xfrm>
            <a:off x="7931148" y="2887604"/>
            <a:ext cx="850893" cy="398857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Client A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D21E0B23-0E37-478F-83B2-95DFDE241874}"/>
              </a:ext>
            </a:extLst>
          </p:cNvPr>
          <p:cNvSpPr/>
          <p:nvPr/>
        </p:nvSpPr>
        <p:spPr>
          <a:xfrm rot="10800000">
            <a:off x="8551394" y="3314008"/>
            <a:ext cx="126998" cy="211987"/>
          </a:xfrm>
          <a:prstGeom prst="up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AF4FD9F-0AED-41C0-A8A2-EE0E77F172F5}"/>
              </a:ext>
            </a:extLst>
          </p:cNvPr>
          <p:cNvSpPr/>
          <p:nvPr/>
        </p:nvSpPr>
        <p:spPr>
          <a:xfrm>
            <a:off x="9213846" y="2889746"/>
            <a:ext cx="850893" cy="398857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Client B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箭头: 上 48">
            <a:extLst>
              <a:ext uri="{FF2B5EF4-FFF2-40B4-BE49-F238E27FC236}">
                <a16:creationId xmlns:a16="http://schemas.microsoft.com/office/drawing/2014/main" id="{D0BD21AD-5C38-42A5-A68A-25D77901508B}"/>
              </a:ext>
            </a:extLst>
          </p:cNvPr>
          <p:cNvSpPr/>
          <p:nvPr/>
        </p:nvSpPr>
        <p:spPr>
          <a:xfrm rot="10800000">
            <a:off x="9438338" y="3314008"/>
            <a:ext cx="126998" cy="211987"/>
          </a:xfrm>
          <a:prstGeom prst="up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C6ED4124-2732-4308-BAB0-7FBBD6C6EE85}"/>
              </a:ext>
            </a:extLst>
          </p:cNvPr>
          <p:cNvSpPr/>
          <p:nvPr/>
        </p:nvSpPr>
        <p:spPr>
          <a:xfrm>
            <a:off x="7657434" y="1529469"/>
            <a:ext cx="845218" cy="215898"/>
          </a:xfrm>
          <a:prstGeom prst="right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F7331BAD-762B-4D7B-B9C0-82C0A82BB09B}"/>
              </a:ext>
            </a:extLst>
          </p:cNvPr>
          <p:cNvSpPr/>
          <p:nvPr/>
        </p:nvSpPr>
        <p:spPr>
          <a:xfrm>
            <a:off x="9601200" y="3798678"/>
            <a:ext cx="845218" cy="239576"/>
          </a:xfrm>
          <a:prstGeom prst="right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左 52">
            <a:extLst>
              <a:ext uri="{FF2B5EF4-FFF2-40B4-BE49-F238E27FC236}">
                <a16:creationId xmlns:a16="http://schemas.microsoft.com/office/drawing/2014/main" id="{B822DB42-57E8-4AB6-8D3E-F8173E9CA78C}"/>
              </a:ext>
            </a:extLst>
          </p:cNvPr>
          <p:cNvSpPr/>
          <p:nvPr/>
        </p:nvSpPr>
        <p:spPr>
          <a:xfrm>
            <a:off x="9512304" y="2237810"/>
            <a:ext cx="1035050" cy="223133"/>
          </a:xfrm>
          <a:prstGeom prst="left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左 54">
            <a:extLst>
              <a:ext uri="{FF2B5EF4-FFF2-40B4-BE49-F238E27FC236}">
                <a16:creationId xmlns:a16="http://schemas.microsoft.com/office/drawing/2014/main" id="{9649454C-0F1A-45B7-BEB9-56742FB4869C}"/>
              </a:ext>
            </a:extLst>
          </p:cNvPr>
          <p:cNvSpPr/>
          <p:nvPr/>
        </p:nvSpPr>
        <p:spPr>
          <a:xfrm>
            <a:off x="7473946" y="2237812"/>
            <a:ext cx="1035050" cy="223133"/>
          </a:xfrm>
          <a:prstGeom prst="left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左 56">
            <a:extLst>
              <a:ext uri="{FF2B5EF4-FFF2-40B4-BE49-F238E27FC236}">
                <a16:creationId xmlns:a16="http://schemas.microsoft.com/office/drawing/2014/main" id="{B1A3879C-5277-4E70-B8AD-CA04320F3371}"/>
              </a:ext>
            </a:extLst>
          </p:cNvPr>
          <p:cNvSpPr/>
          <p:nvPr/>
        </p:nvSpPr>
        <p:spPr>
          <a:xfrm>
            <a:off x="7596850" y="3798678"/>
            <a:ext cx="911818" cy="223133"/>
          </a:xfrm>
          <a:prstGeom prst="left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29DEC120-3E1E-427B-BFDE-7BEF5B321812}"/>
              </a:ext>
            </a:extLst>
          </p:cNvPr>
          <p:cNvSpPr/>
          <p:nvPr/>
        </p:nvSpPr>
        <p:spPr>
          <a:xfrm>
            <a:off x="9558700" y="1537532"/>
            <a:ext cx="845218" cy="215898"/>
          </a:xfrm>
          <a:prstGeom prst="right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B244B77-23ED-4DA1-AEB9-A2AA3EE1919B}"/>
              </a:ext>
            </a:extLst>
          </p:cNvPr>
          <p:cNvSpPr/>
          <p:nvPr/>
        </p:nvSpPr>
        <p:spPr>
          <a:xfrm>
            <a:off x="8167687" y="4953010"/>
            <a:ext cx="1626412" cy="1590667"/>
          </a:xfrm>
          <a:prstGeom prst="ellipse">
            <a:avLst/>
          </a:prstGeom>
          <a:solidFill>
            <a:srgbClr val="F3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Relay chain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61C1639-1D5E-412D-A8EA-66CB8E6B0CF6}"/>
              </a:ext>
            </a:extLst>
          </p:cNvPr>
          <p:cNvSpPr/>
          <p:nvPr/>
        </p:nvSpPr>
        <p:spPr>
          <a:xfrm>
            <a:off x="8577265" y="4619639"/>
            <a:ext cx="861071" cy="784697"/>
          </a:xfrm>
          <a:prstGeom prst="ellips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</a:rPr>
              <a:t>Parallel</a:t>
            </a:r>
          </a:p>
          <a:p>
            <a:pPr algn="ctr"/>
            <a:r>
              <a:rPr lang="en-US" altLang="zh-CN" sz="1000" b="1" dirty="0">
                <a:solidFill>
                  <a:schemeClr val="bg1"/>
                </a:solidFill>
              </a:rPr>
              <a:t> Chain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9B4609A-6E25-4837-B270-8EBC7A1B7D3D}"/>
              </a:ext>
            </a:extLst>
          </p:cNvPr>
          <p:cNvSpPr/>
          <p:nvPr/>
        </p:nvSpPr>
        <p:spPr>
          <a:xfrm>
            <a:off x="7857657" y="5926743"/>
            <a:ext cx="861071" cy="784697"/>
          </a:xfrm>
          <a:prstGeom prst="ellips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</a:rPr>
              <a:t>Parallel</a:t>
            </a:r>
          </a:p>
          <a:p>
            <a:pPr algn="ctr"/>
            <a:r>
              <a:rPr lang="en-US" altLang="zh-CN" sz="1000" b="1" dirty="0">
                <a:solidFill>
                  <a:schemeClr val="bg1"/>
                </a:solidFill>
              </a:rPr>
              <a:t> Chain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5BFDF5F-928B-4BA9-9683-5B422D684713}"/>
              </a:ext>
            </a:extLst>
          </p:cNvPr>
          <p:cNvSpPr/>
          <p:nvPr/>
        </p:nvSpPr>
        <p:spPr>
          <a:xfrm>
            <a:off x="9170664" y="5926743"/>
            <a:ext cx="861071" cy="784697"/>
          </a:xfrm>
          <a:prstGeom prst="ellips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</a:rPr>
              <a:t>Parallel</a:t>
            </a:r>
          </a:p>
          <a:p>
            <a:pPr algn="ctr"/>
            <a:r>
              <a:rPr lang="en-US" altLang="zh-CN" sz="1000" b="1" dirty="0">
                <a:solidFill>
                  <a:schemeClr val="bg1"/>
                </a:solidFill>
              </a:rPr>
              <a:t> Chain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69" name="箭头: 左右 68">
            <a:extLst>
              <a:ext uri="{FF2B5EF4-FFF2-40B4-BE49-F238E27FC236}">
                <a16:creationId xmlns:a16="http://schemas.microsoft.com/office/drawing/2014/main" id="{18C6963A-9C31-4E12-94AB-B9E3D87275E2}"/>
              </a:ext>
            </a:extLst>
          </p:cNvPr>
          <p:cNvSpPr/>
          <p:nvPr/>
        </p:nvSpPr>
        <p:spPr>
          <a:xfrm>
            <a:off x="7596850" y="5536608"/>
            <a:ext cx="592436" cy="223133"/>
          </a:xfrm>
          <a:prstGeom prst="leftRight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F5DD02D5-77D4-4248-9408-E30700C81462}"/>
              </a:ext>
            </a:extLst>
          </p:cNvPr>
          <p:cNvSpPr/>
          <p:nvPr/>
        </p:nvSpPr>
        <p:spPr>
          <a:xfrm>
            <a:off x="9807829" y="5553973"/>
            <a:ext cx="592436" cy="223133"/>
          </a:xfrm>
          <a:prstGeom prst="leftRight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左右 72">
            <a:extLst>
              <a:ext uri="{FF2B5EF4-FFF2-40B4-BE49-F238E27FC236}">
                <a16:creationId xmlns:a16="http://schemas.microsoft.com/office/drawing/2014/main" id="{9C88F613-BFAC-4B50-AB92-8E541D01F8C1}"/>
              </a:ext>
            </a:extLst>
          </p:cNvPr>
          <p:cNvSpPr/>
          <p:nvPr/>
        </p:nvSpPr>
        <p:spPr>
          <a:xfrm rot="5400000">
            <a:off x="6750955" y="6001663"/>
            <a:ext cx="389290" cy="205789"/>
          </a:xfrm>
          <a:prstGeom prst="leftRight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左右 74">
            <a:extLst>
              <a:ext uri="{FF2B5EF4-FFF2-40B4-BE49-F238E27FC236}">
                <a16:creationId xmlns:a16="http://schemas.microsoft.com/office/drawing/2014/main" id="{9E9A5D1E-4EEA-4DCB-B25B-6441E0BBA8B2}"/>
              </a:ext>
            </a:extLst>
          </p:cNvPr>
          <p:cNvSpPr/>
          <p:nvPr/>
        </p:nvSpPr>
        <p:spPr>
          <a:xfrm rot="5400000">
            <a:off x="10827657" y="6001663"/>
            <a:ext cx="389290" cy="205789"/>
          </a:xfrm>
          <a:prstGeom prst="leftRightArrow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E2B9D39-76F9-492D-B019-51BB3468EA83}"/>
              </a:ext>
            </a:extLst>
          </p:cNvPr>
          <p:cNvSpPr/>
          <p:nvPr/>
        </p:nvSpPr>
        <p:spPr>
          <a:xfrm>
            <a:off x="6520153" y="6295572"/>
            <a:ext cx="850893" cy="398857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Client A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1B4B93D-2179-4AAA-B877-E419B3761AC9}"/>
              </a:ext>
            </a:extLst>
          </p:cNvPr>
          <p:cNvSpPr/>
          <p:nvPr/>
        </p:nvSpPr>
        <p:spPr>
          <a:xfrm>
            <a:off x="10622166" y="6295572"/>
            <a:ext cx="850893" cy="398857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Client B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0116C65-3B2E-4B38-9409-CC7E03DB209D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1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8EA8C5-837F-45CA-9986-55D7AF371EFB}"/>
              </a:ext>
            </a:extLst>
          </p:cNvPr>
          <p:cNvSpPr txBox="1"/>
          <p:nvPr/>
        </p:nvSpPr>
        <p:spPr>
          <a:xfrm>
            <a:off x="351693" y="239151"/>
            <a:ext cx="8525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Technical Architecture </a:t>
            </a:r>
            <a:endParaRPr lang="zh-CN" altLang="en-US" sz="20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72B46B-177A-4B02-8371-7AA2346BFCDA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66647FF-C2C0-42BF-832B-E5AB7C74878D}"/>
              </a:ext>
            </a:extLst>
          </p:cNvPr>
          <p:cNvSpPr/>
          <p:nvPr/>
        </p:nvSpPr>
        <p:spPr>
          <a:xfrm>
            <a:off x="4542971" y="1233712"/>
            <a:ext cx="2757714" cy="362858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WEB/APP/External app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D3FF57-FE2C-4910-B6CD-39A8404608D4}"/>
              </a:ext>
            </a:extLst>
          </p:cNvPr>
          <p:cNvSpPr/>
          <p:nvPr/>
        </p:nvSpPr>
        <p:spPr>
          <a:xfrm>
            <a:off x="5558968" y="1820907"/>
            <a:ext cx="725715" cy="362858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F5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C74EB7-C25E-455C-A626-B28CEB696C59}"/>
              </a:ext>
            </a:extLst>
          </p:cNvPr>
          <p:cNvSpPr/>
          <p:nvPr/>
        </p:nvSpPr>
        <p:spPr>
          <a:xfrm>
            <a:off x="1139371" y="3026221"/>
            <a:ext cx="2256972" cy="29754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WEB Gateway</a:t>
            </a:r>
            <a:endParaRPr lang="zh-CN" altLang="en-US" sz="1600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03CBA2-F909-4B12-A2BF-FF58E3515AEB}"/>
              </a:ext>
            </a:extLst>
          </p:cNvPr>
          <p:cNvSpPr/>
          <p:nvPr/>
        </p:nvSpPr>
        <p:spPr>
          <a:xfrm>
            <a:off x="9013376" y="3018964"/>
            <a:ext cx="2256972" cy="29754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API Gateway</a:t>
            </a:r>
            <a:endParaRPr lang="zh-CN" altLang="en-US" sz="1600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5C99A93-5D48-4EAB-BF7D-9F24BF5B6B70}"/>
              </a:ext>
            </a:extLst>
          </p:cNvPr>
          <p:cNvSpPr/>
          <p:nvPr/>
        </p:nvSpPr>
        <p:spPr>
          <a:xfrm>
            <a:off x="1139371" y="4154713"/>
            <a:ext cx="2256972" cy="29754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Schedule Job</a:t>
            </a:r>
            <a:endParaRPr lang="zh-CN" altLang="en-US" sz="1600" b="1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051A4C6-385C-4F5C-9098-5D47D735E889}"/>
              </a:ext>
            </a:extLst>
          </p:cNvPr>
          <p:cNvSpPr/>
          <p:nvPr/>
        </p:nvSpPr>
        <p:spPr>
          <a:xfrm>
            <a:off x="1139371" y="4763678"/>
            <a:ext cx="2256972" cy="29754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Certificate Authority</a:t>
            </a:r>
            <a:endParaRPr lang="zh-CN" altLang="en-US" sz="1600" b="1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1BBF8F2-887D-4265-9C73-E54B9963B339}"/>
              </a:ext>
            </a:extLst>
          </p:cNvPr>
          <p:cNvSpPr/>
          <p:nvPr/>
        </p:nvSpPr>
        <p:spPr>
          <a:xfrm>
            <a:off x="1139371" y="5372643"/>
            <a:ext cx="2256972" cy="29754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SMS Service</a:t>
            </a:r>
            <a:endParaRPr lang="zh-CN" altLang="en-US" sz="1600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181A224-A542-434F-8168-1E39876AD295}"/>
              </a:ext>
            </a:extLst>
          </p:cNvPr>
          <p:cNvSpPr/>
          <p:nvPr/>
        </p:nvSpPr>
        <p:spPr>
          <a:xfrm>
            <a:off x="1139371" y="5981608"/>
            <a:ext cx="2256972" cy="29754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Blockchain</a:t>
            </a:r>
            <a:endParaRPr lang="zh-CN" altLang="en-US" sz="16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85463A0-3C9C-4E33-A6A2-7DD31B46C9A8}"/>
              </a:ext>
            </a:extLst>
          </p:cNvPr>
          <p:cNvSpPr/>
          <p:nvPr/>
        </p:nvSpPr>
        <p:spPr>
          <a:xfrm>
            <a:off x="9013372" y="4154713"/>
            <a:ext cx="2256972" cy="29754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Service Registry</a:t>
            </a:r>
            <a:endParaRPr lang="zh-CN" altLang="en-US" sz="1600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07CBA4B-F899-4F3D-BD02-19678C58AB84}"/>
              </a:ext>
            </a:extLst>
          </p:cNvPr>
          <p:cNvSpPr/>
          <p:nvPr/>
        </p:nvSpPr>
        <p:spPr>
          <a:xfrm>
            <a:off x="9013372" y="4763678"/>
            <a:ext cx="2256972" cy="29754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Ocss</a:t>
            </a:r>
            <a:r>
              <a:rPr lang="en-US" altLang="zh-CN" sz="1600" b="1" dirty="0"/>
              <a:t>-cat</a:t>
            </a:r>
            <a:endParaRPr lang="zh-CN" altLang="en-US" sz="1600" b="1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414584D-AB74-4F4A-A603-3A422FB4B836}"/>
              </a:ext>
            </a:extLst>
          </p:cNvPr>
          <p:cNvSpPr/>
          <p:nvPr/>
        </p:nvSpPr>
        <p:spPr>
          <a:xfrm>
            <a:off x="9013372" y="5372643"/>
            <a:ext cx="2256972" cy="29754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Hystrix</a:t>
            </a:r>
            <a:endParaRPr lang="zh-CN" altLang="en-US" sz="1600" b="1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8A92F9-B869-497A-94A7-ADE9342E495D}"/>
              </a:ext>
            </a:extLst>
          </p:cNvPr>
          <p:cNvSpPr/>
          <p:nvPr/>
        </p:nvSpPr>
        <p:spPr>
          <a:xfrm>
            <a:off x="9013372" y="5981608"/>
            <a:ext cx="2256972" cy="29754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……</a:t>
            </a:r>
            <a:endParaRPr lang="zh-CN" altLang="en-US" sz="1600" b="1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E92C406-B9A4-42BD-A756-4E1A4DF453FD}"/>
              </a:ext>
            </a:extLst>
          </p:cNvPr>
          <p:cNvSpPr/>
          <p:nvPr/>
        </p:nvSpPr>
        <p:spPr>
          <a:xfrm>
            <a:off x="4013199" y="5916294"/>
            <a:ext cx="928913" cy="36285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MySQL</a:t>
            </a:r>
            <a:endParaRPr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A49D500-206B-437C-BB09-968B7627562D}"/>
              </a:ext>
            </a:extLst>
          </p:cNvPr>
          <p:cNvSpPr/>
          <p:nvPr/>
        </p:nvSpPr>
        <p:spPr>
          <a:xfrm>
            <a:off x="7409548" y="5916294"/>
            <a:ext cx="928913" cy="36285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NAS</a:t>
            </a:r>
            <a:endParaRPr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D09C367-CB49-4360-B49A-2BBF3BEC4D93}"/>
              </a:ext>
            </a:extLst>
          </p:cNvPr>
          <p:cNvSpPr/>
          <p:nvPr/>
        </p:nvSpPr>
        <p:spPr>
          <a:xfrm>
            <a:off x="6291944" y="5916294"/>
            <a:ext cx="928913" cy="36285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IOBS</a:t>
            </a:r>
            <a:endParaRPr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FEBC852-0309-408A-8CED-12E2AFE3884F}"/>
              </a:ext>
            </a:extLst>
          </p:cNvPr>
          <p:cNvSpPr/>
          <p:nvPr/>
        </p:nvSpPr>
        <p:spPr>
          <a:xfrm>
            <a:off x="5145314" y="5916294"/>
            <a:ext cx="928913" cy="36285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REDIS</a:t>
            </a:r>
            <a:endParaRPr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726C8E-89D0-4BAA-A21C-838D680463EC}"/>
              </a:ext>
            </a:extLst>
          </p:cNvPr>
          <p:cNvSpPr/>
          <p:nvPr/>
        </p:nvSpPr>
        <p:spPr>
          <a:xfrm>
            <a:off x="988189" y="3955144"/>
            <a:ext cx="2538783" cy="251822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AF17E86-114E-494A-8027-17F2430335C5}"/>
              </a:ext>
            </a:extLst>
          </p:cNvPr>
          <p:cNvSpPr/>
          <p:nvPr/>
        </p:nvSpPr>
        <p:spPr>
          <a:xfrm>
            <a:off x="8860977" y="3955144"/>
            <a:ext cx="2538783" cy="251822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57F1671-7C26-4612-9A2C-165E5433E9F6}"/>
              </a:ext>
            </a:extLst>
          </p:cNvPr>
          <p:cNvGrpSpPr/>
          <p:nvPr/>
        </p:nvGrpSpPr>
        <p:grpSpPr>
          <a:xfrm>
            <a:off x="3947889" y="3945343"/>
            <a:ext cx="4463142" cy="1361981"/>
            <a:chOff x="4034973" y="3452500"/>
            <a:chExt cx="4463142" cy="136198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1D8374A3-4001-4AB3-BB9C-CEFE805D2955}"/>
                </a:ext>
              </a:extLst>
            </p:cNvPr>
            <p:cNvSpPr/>
            <p:nvPr/>
          </p:nvSpPr>
          <p:spPr>
            <a:xfrm>
              <a:off x="5709564" y="3643085"/>
              <a:ext cx="1063170" cy="297544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Service B</a:t>
              </a:r>
              <a:endParaRPr lang="zh-CN" altLang="en-US" sz="1600" b="1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56A1969-AEF0-414D-8018-76B086271AD0}"/>
                </a:ext>
              </a:extLst>
            </p:cNvPr>
            <p:cNvSpPr/>
            <p:nvPr/>
          </p:nvSpPr>
          <p:spPr>
            <a:xfrm>
              <a:off x="4252675" y="4368165"/>
              <a:ext cx="1168407" cy="297544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Service A</a:t>
              </a:r>
              <a:endParaRPr lang="zh-CN" altLang="en-US" sz="1600" b="1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CB41EDA4-ABA5-4962-A945-DAB77A5C7F79}"/>
                </a:ext>
              </a:extLst>
            </p:cNvPr>
            <p:cNvSpPr/>
            <p:nvPr/>
          </p:nvSpPr>
          <p:spPr>
            <a:xfrm>
              <a:off x="7184568" y="4368165"/>
              <a:ext cx="1168408" cy="297544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Service C</a:t>
              </a:r>
              <a:endParaRPr lang="zh-CN" altLang="en-US" sz="1600" b="1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EFF4DCA-1A6F-4B9F-A4FF-60E670CD9640}"/>
                </a:ext>
              </a:extLst>
            </p:cNvPr>
            <p:cNvSpPr/>
            <p:nvPr/>
          </p:nvSpPr>
          <p:spPr>
            <a:xfrm>
              <a:off x="4034973" y="3452500"/>
              <a:ext cx="4463142" cy="13619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FED9A800-0E5C-4F7E-821E-70FB15084F77}"/>
                </a:ext>
              </a:extLst>
            </p:cNvPr>
            <p:cNvCxnSpPr>
              <a:cxnSpLocks/>
              <a:stCxn id="38" idx="0"/>
              <a:endCxn id="36" idx="1"/>
            </p:cNvCxnSpPr>
            <p:nvPr/>
          </p:nvCxnSpPr>
          <p:spPr>
            <a:xfrm rot="5400000" flipH="1" flipV="1">
              <a:off x="4985067" y="3643669"/>
              <a:ext cx="576308" cy="872685"/>
            </a:xfrm>
            <a:prstGeom prst="curved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曲线 59">
              <a:extLst>
                <a:ext uri="{FF2B5EF4-FFF2-40B4-BE49-F238E27FC236}">
                  <a16:creationId xmlns:a16="http://schemas.microsoft.com/office/drawing/2014/main" id="{5AA4B2A9-3F9D-4B23-9071-6B139E227822}"/>
                </a:ext>
              </a:extLst>
            </p:cNvPr>
            <p:cNvCxnSpPr>
              <a:cxnSpLocks/>
              <a:stCxn id="36" idx="3"/>
              <a:endCxn id="40" idx="0"/>
            </p:cNvCxnSpPr>
            <p:nvPr/>
          </p:nvCxnSpPr>
          <p:spPr>
            <a:xfrm>
              <a:off x="6772734" y="3791857"/>
              <a:ext cx="996038" cy="576308"/>
            </a:xfrm>
            <a:prstGeom prst="curved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80C30E35-88E2-4C83-955A-270E9B4A731D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421082" y="4516937"/>
              <a:ext cx="17634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B85E3622-E96D-4BEC-8783-580ECF5F851F}"/>
              </a:ext>
            </a:extLst>
          </p:cNvPr>
          <p:cNvSpPr/>
          <p:nvPr/>
        </p:nvSpPr>
        <p:spPr>
          <a:xfrm>
            <a:off x="3947889" y="5734860"/>
            <a:ext cx="4463142" cy="73851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E4EB42A-28CD-49FC-972C-F03675FEE25B}"/>
              </a:ext>
            </a:extLst>
          </p:cNvPr>
          <p:cNvSpPr txBox="1"/>
          <p:nvPr/>
        </p:nvSpPr>
        <p:spPr>
          <a:xfrm>
            <a:off x="4013199" y="5372643"/>
            <a:ext cx="2672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Storage</a:t>
            </a:r>
            <a:endParaRPr lang="zh-CN" altLang="en-US" sz="16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6A7B50-2BB0-412F-9239-023799CC71E0}"/>
              </a:ext>
            </a:extLst>
          </p:cNvPr>
          <p:cNvSpPr txBox="1"/>
          <p:nvPr/>
        </p:nvSpPr>
        <p:spPr>
          <a:xfrm>
            <a:off x="5286826" y="4491924"/>
            <a:ext cx="176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Back-end business system cluster</a:t>
            </a:r>
            <a:endParaRPr lang="zh-CN" altLang="en-US" sz="1400" b="1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9751CFE-8568-4092-AF7A-CA1B0CA874ED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5921826" y="1596570"/>
            <a:ext cx="2" cy="224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40ABAF-F98E-4B49-BA0B-9E097BC27E3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5921826" y="2183765"/>
            <a:ext cx="1" cy="230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D00E316F-7642-4F33-BA51-1BF6278D74CF}"/>
              </a:ext>
            </a:extLst>
          </p:cNvPr>
          <p:cNvSpPr/>
          <p:nvPr/>
        </p:nvSpPr>
        <p:spPr>
          <a:xfrm>
            <a:off x="3690254" y="2285820"/>
            <a:ext cx="4463142" cy="136198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09603E-C980-49B5-A730-40AC04E565AE}"/>
              </a:ext>
            </a:extLst>
          </p:cNvPr>
          <p:cNvCxnSpPr>
            <a:cxnSpLocks/>
            <a:stCxn id="14" idx="2"/>
            <a:endCxn id="81" idx="0"/>
          </p:cNvCxnSpPr>
          <p:nvPr/>
        </p:nvCxnSpPr>
        <p:spPr>
          <a:xfrm>
            <a:off x="5921827" y="2777585"/>
            <a:ext cx="5195" cy="25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F7403F0-9B2F-4E34-B00B-1A8B44CDB61F}"/>
              </a:ext>
            </a:extLst>
          </p:cNvPr>
          <p:cNvGrpSpPr/>
          <p:nvPr/>
        </p:nvGrpSpPr>
        <p:grpSpPr>
          <a:xfrm>
            <a:off x="5226826" y="3031585"/>
            <a:ext cx="1329869" cy="508456"/>
            <a:chOff x="5386846" y="2828386"/>
            <a:chExt cx="1329869" cy="436104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E3CAFE4D-ADCB-4843-BCDB-B3FD6852CD25}"/>
                </a:ext>
              </a:extLst>
            </p:cNvPr>
            <p:cNvSpPr/>
            <p:nvPr/>
          </p:nvSpPr>
          <p:spPr>
            <a:xfrm>
              <a:off x="5457368" y="2828386"/>
              <a:ext cx="1259347" cy="362858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Nginx</a:t>
              </a:r>
              <a:endParaRPr lang="zh-CN" altLang="en-US" sz="1600" b="1" dirty="0"/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10BA8FEE-D502-446E-8267-476DC3D6F9A3}"/>
                </a:ext>
              </a:extLst>
            </p:cNvPr>
            <p:cNvSpPr/>
            <p:nvPr/>
          </p:nvSpPr>
          <p:spPr>
            <a:xfrm>
              <a:off x="5426303" y="2860361"/>
              <a:ext cx="1259347" cy="362858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Nginx</a:t>
              </a:r>
              <a:endParaRPr lang="zh-CN" altLang="en-US" sz="1600" b="1" dirty="0"/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1CAC7144-387F-437C-84AA-9A4E511AE989}"/>
                </a:ext>
              </a:extLst>
            </p:cNvPr>
            <p:cNvSpPr/>
            <p:nvPr/>
          </p:nvSpPr>
          <p:spPr>
            <a:xfrm>
              <a:off x="5386846" y="2901632"/>
              <a:ext cx="1259347" cy="362858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Static Resource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AA4DF57-8531-4AF3-852B-B2CB9008A5B1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 flipV="1">
            <a:off x="3526972" y="4626334"/>
            <a:ext cx="420917" cy="5879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3B463BF-2E97-46CB-9B1C-EB9092DE9A07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8411031" y="4626334"/>
            <a:ext cx="449946" cy="5879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C15A642-4A64-47AA-80B1-00BE1FB82306}"/>
              </a:ext>
            </a:extLst>
          </p:cNvPr>
          <p:cNvSpPr txBox="1"/>
          <p:nvPr/>
        </p:nvSpPr>
        <p:spPr>
          <a:xfrm>
            <a:off x="1915890" y="3560068"/>
            <a:ext cx="176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Common component cluster</a:t>
            </a:r>
            <a:endParaRPr lang="zh-CN" altLang="en-US" sz="1200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C0F0864-6257-432F-8195-DDDBA6EEB1C7}"/>
              </a:ext>
            </a:extLst>
          </p:cNvPr>
          <p:cNvSpPr txBox="1"/>
          <p:nvPr/>
        </p:nvSpPr>
        <p:spPr>
          <a:xfrm>
            <a:off x="8603342" y="3553171"/>
            <a:ext cx="176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Basic component cluster</a:t>
            </a:r>
            <a:endParaRPr lang="zh-CN" altLang="en-US" sz="1200" b="1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AD7499-49E2-4FDC-A997-7364BB99BDB0}"/>
              </a:ext>
            </a:extLst>
          </p:cNvPr>
          <p:cNvCxnSpPr>
            <a:cxnSpLocks/>
            <a:stCxn id="16" idx="3"/>
            <a:endCxn id="54" idx="0"/>
          </p:cNvCxnSpPr>
          <p:nvPr/>
        </p:nvCxnSpPr>
        <p:spPr>
          <a:xfrm>
            <a:off x="3396343" y="3174993"/>
            <a:ext cx="2783117" cy="770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479BEE4-71A3-4871-82A6-ACBFD3C7735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396343" y="3174993"/>
            <a:ext cx="5617029" cy="780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E507D87A-371A-415C-91F4-23B16C98C4D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141862" y="3316508"/>
            <a:ext cx="0" cy="69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76C02610-7B27-4D01-B0D2-D8674547AEBC}"/>
              </a:ext>
            </a:extLst>
          </p:cNvPr>
          <p:cNvCxnSpPr>
            <a:cxnSpLocks/>
            <a:stCxn id="18" idx="2"/>
            <a:endCxn id="54" idx="0"/>
          </p:cNvCxnSpPr>
          <p:nvPr/>
        </p:nvCxnSpPr>
        <p:spPr>
          <a:xfrm flipH="1">
            <a:off x="6179460" y="3316508"/>
            <a:ext cx="3962402" cy="628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D6CB0E7F-5043-4043-B958-D67AA1FDF780}"/>
              </a:ext>
            </a:extLst>
          </p:cNvPr>
          <p:cNvCxnSpPr>
            <a:cxnSpLocks/>
            <a:stCxn id="54" idx="2"/>
            <a:endCxn id="68" idx="0"/>
          </p:cNvCxnSpPr>
          <p:nvPr/>
        </p:nvCxnSpPr>
        <p:spPr>
          <a:xfrm>
            <a:off x="6179460" y="5307324"/>
            <a:ext cx="0" cy="42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对话气泡: 椭圆形 125">
            <a:extLst>
              <a:ext uri="{FF2B5EF4-FFF2-40B4-BE49-F238E27FC236}">
                <a16:creationId xmlns:a16="http://schemas.microsoft.com/office/drawing/2014/main" id="{E914A125-1D77-481F-B8F2-FEF5B202C5DD}"/>
              </a:ext>
            </a:extLst>
          </p:cNvPr>
          <p:cNvSpPr/>
          <p:nvPr/>
        </p:nvSpPr>
        <p:spPr>
          <a:xfrm>
            <a:off x="9119788" y="1638168"/>
            <a:ext cx="1849352" cy="747649"/>
          </a:xfrm>
          <a:prstGeom prst="wedgeEllipseCallou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RSA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2004013-A291-4570-9C2F-C9C0EAC53CF0}"/>
              </a:ext>
            </a:extLst>
          </p:cNvPr>
          <p:cNvSpPr txBox="1"/>
          <p:nvPr/>
        </p:nvSpPr>
        <p:spPr>
          <a:xfrm>
            <a:off x="10172045" y="2363080"/>
            <a:ext cx="176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API gateway cluster</a:t>
            </a:r>
            <a:endParaRPr lang="zh-CN" altLang="en-US" sz="1200" b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FBA4EF0-2B93-4E77-802E-170291A21B9F}"/>
              </a:ext>
            </a:extLst>
          </p:cNvPr>
          <p:cNvSpPr txBox="1"/>
          <p:nvPr/>
        </p:nvSpPr>
        <p:spPr>
          <a:xfrm>
            <a:off x="3327399" y="1978992"/>
            <a:ext cx="176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Front-end WEB cluster</a:t>
            </a:r>
            <a:endParaRPr lang="zh-CN" altLang="en-US" sz="12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EACE73C-F114-4889-AAB7-92A78E780F97}"/>
              </a:ext>
            </a:extLst>
          </p:cNvPr>
          <p:cNvSpPr txBox="1"/>
          <p:nvPr/>
        </p:nvSpPr>
        <p:spPr>
          <a:xfrm>
            <a:off x="759528" y="2385817"/>
            <a:ext cx="176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WEB gateway cluster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AC7573F-66B4-42C7-BF8F-835FA4612FAD}"/>
              </a:ext>
            </a:extLst>
          </p:cNvPr>
          <p:cNvSpPr txBox="1"/>
          <p:nvPr/>
        </p:nvSpPr>
        <p:spPr>
          <a:xfrm>
            <a:off x="6262916" y="1565427"/>
            <a:ext cx="1763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Domain name access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F6F7F21-03D8-4761-A62F-D430648BD816}"/>
              </a:ext>
            </a:extLst>
          </p:cNvPr>
          <p:cNvSpPr txBox="1"/>
          <p:nvPr/>
        </p:nvSpPr>
        <p:spPr>
          <a:xfrm>
            <a:off x="6272897" y="2022577"/>
            <a:ext cx="1763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Load balancing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95CBD56-649D-4C19-AA7C-D588B2A44D15}"/>
              </a:ext>
            </a:extLst>
          </p:cNvPr>
          <p:cNvSpPr txBox="1"/>
          <p:nvPr/>
        </p:nvSpPr>
        <p:spPr>
          <a:xfrm>
            <a:off x="6865263" y="2311782"/>
            <a:ext cx="140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Reverse Proxy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B904A4F-3C90-4C5A-91D6-89674A2DD26A}"/>
              </a:ext>
            </a:extLst>
          </p:cNvPr>
          <p:cNvSpPr txBox="1"/>
          <p:nvPr/>
        </p:nvSpPr>
        <p:spPr>
          <a:xfrm>
            <a:off x="5239183" y="2725029"/>
            <a:ext cx="140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</a:rPr>
              <a:t>Static Proxy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EC72438-7ECF-438C-9AB5-77649A11EF5E}"/>
              </a:ext>
            </a:extLst>
          </p:cNvPr>
          <p:cNvSpPr txBox="1"/>
          <p:nvPr/>
        </p:nvSpPr>
        <p:spPr>
          <a:xfrm>
            <a:off x="3649961" y="2304363"/>
            <a:ext cx="140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Reverse Proxy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2E363FD-8DBA-4BDB-8253-C7A8A35D9279}"/>
              </a:ext>
            </a:extLst>
          </p:cNvPr>
          <p:cNvSpPr/>
          <p:nvPr/>
        </p:nvSpPr>
        <p:spPr>
          <a:xfrm>
            <a:off x="5457370" y="2414727"/>
            <a:ext cx="928913" cy="362858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Nginx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10883D3C-25D5-4B4E-8F57-F94E1539FF70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rot="16200000" flipV="1">
            <a:off x="8052669" y="929770"/>
            <a:ext cx="422808" cy="3755579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连接符: 曲线 146">
            <a:extLst>
              <a:ext uri="{FF2B5EF4-FFF2-40B4-BE49-F238E27FC236}">
                <a16:creationId xmlns:a16="http://schemas.microsoft.com/office/drawing/2014/main" id="{B771D7EF-E574-4C6C-B233-CB938B26337C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rot="10800000" flipV="1">
            <a:off x="2267858" y="2596155"/>
            <a:ext cx="3189513" cy="43006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8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0" r="64079"/>
          <a:stretch>
            <a:fillRect/>
          </a:stretch>
        </p:blipFill>
        <p:spPr>
          <a:xfrm>
            <a:off x="10216661" y="1"/>
            <a:ext cx="1975339" cy="6857998"/>
          </a:xfrm>
          <a:custGeom>
            <a:avLst/>
            <a:gdLst>
              <a:gd name="connsiteX0" fmla="*/ 1967395 w 1975339"/>
              <a:gd name="connsiteY0" fmla="*/ 0 h 6857998"/>
              <a:gd name="connsiteX1" fmla="*/ 1975339 w 1975339"/>
              <a:gd name="connsiteY1" fmla="*/ 0 h 6857998"/>
              <a:gd name="connsiteX2" fmla="*/ 1975339 w 1975339"/>
              <a:gd name="connsiteY2" fmla="*/ 1960519 h 6857998"/>
              <a:gd name="connsiteX3" fmla="*/ 1914820 w 1975339"/>
              <a:gd name="connsiteY3" fmla="*/ 2041450 h 6857998"/>
              <a:gd name="connsiteX4" fmla="*/ 1490982 w 1975339"/>
              <a:gd name="connsiteY4" fmla="*/ 3429000 h 6857998"/>
              <a:gd name="connsiteX5" fmla="*/ 1914820 w 1975339"/>
              <a:gd name="connsiteY5" fmla="*/ 4816551 h 6857998"/>
              <a:gd name="connsiteX6" fmla="*/ 1975339 w 1975339"/>
              <a:gd name="connsiteY6" fmla="*/ 4897482 h 6857998"/>
              <a:gd name="connsiteX7" fmla="*/ 1975339 w 1975339"/>
              <a:gd name="connsiteY7" fmla="*/ 6857998 h 6857998"/>
              <a:gd name="connsiteX8" fmla="*/ 1967391 w 1975339"/>
              <a:gd name="connsiteY8" fmla="*/ 6857998 h 6857998"/>
              <a:gd name="connsiteX9" fmla="*/ 1912709 w 1975339"/>
              <a:gd name="connsiteY9" fmla="*/ 6826557 h 6857998"/>
              <a:gd name="connsiteX10" fmla="*/ 0 w 1975339"/>
              <a:gd name="connsiteY10" fmla="*/ 3429000 h 6857998"/>
              <a:gd name="connsiteX11" fmla="*/ 1912709 w 1975339"/>
              <a:gd name="connsiteY11" fmla="*/ 31444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75339" h="6857998">
                <a:moveTo>
                  <a:pt x="1967395" y="0"/>
                </a:moveTo>
                <a:lnTo>
                  <a:pt x="1975339" y="0"/>
                </a:lnTo>
                <a:lnTo>
                  <a:pt x="1975339" y="1960519"/>
                </a:lnTo>
                <a:lnTo>
                  <a:pt x="1914820" y="2041450"/>
                </a:lnTo>
                <a:cubicBezTo>
                  <a:pt x="1647231" y="2437534"/>
                  <a:pt x="1490982" y="2915020"/>
                  <a:pt x="1490982" y="3429000"/>
                </a:cubicBezTo>
                <a:cubicBezTo>
                  <a:pt x="1490982" y="3942980"/>
                  <a:pt x="1647231" y="4420466"/>
                  <a:pt x="1914820" y="4816551"/>
                </a:cubicBezTo>
                <a:lnTo>
                  <a:pt x="1975339" y="4897482"/>
                </a:lnTo>
                <a:lnTo>
                  <a:pt x="1975339" y="6857998"/>
                </a:lnTo>
                <a:lnTo>
                  <a:pt x="1967391" y="6857998"/>
                </a:lnTo>
                <a:lnTo>
                  <a:pt x="1912709" y="6826557"/>
                </a:lnTo>
                <a:cubicBezTo>
                  <a:pt x="765995" y="6129796"/>
                  <a:pt x="0" y="4868852"/>
                  <a:pt x="0" y="3429000"/>
                </a:cubicBezTo>
                <a:cubicBezTo>
                  <a:pt x="0" y="1989148"/>
                  <a:pt x="765995" y="728204"/>
                  <a:pt x="1912709" y="31444"/>
                </a:cubicBez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>
            <a:off x="10216661" y="1"/>
            <a:ext cx="1975339" cy="6857999"/>
          </a:xfrm>
          <a:custGeom>
            <a:avLst/>
            <a:gdLst>
              <a:gd name="connsiteX0" fmla="*/ 1967395 w 1975339"/>
              <a:gd name="connsiteY0" fmla="*/ 0 h 6857999"/>
              <a:gd name="connsiteX1" fmla="*/ 1975339 w 1975339"/>
              <a:gd name="connsiteY1" fmla="*/ 0 h 6857999"/>
              <a:gd name="connsiteX2" fmla="*/ 1975339 w 1975339"/>
              <a:gd name="connsiteY2" fmla="*/ 1960519 h 6857999"/>
              <a:gd name="connsiteX3" fmla="*/ 1914820 w 1975339"/>
              <a:gd name="connsiteY3" fmla="*/ 2041450 h 6857999"/>
              <a:gd name="connsiteX4" fmla="*/ 1490982 w 1975339"/>
              <a:gd name="connsiteY4" fmla="*/ 3429000 h 6857999"/>
              <a:gd name="connsiteX5" fmla="*/ 1914820 w 1975339"/>
              <a:gd name="connsiteY5" fmla="*/ 4816551 h 6857999"/>
              <a:gd name="connsiteX6" fmla="*/ 1975339 w 1975339"/>
              <a:gd name="connsiteY6" fmla="*/ 4897482 h 6857999"/>
              <a:gd name="connsiteX7" fmla="*/ 1975339 w 1975339"/>
              <a:gd name="connsiteY7" fmla="*/ 6857999 h 6857999"/>
              <a:gd name="connsiteX8" fmla="*/ 1967393 w 1975339"/>
              <a:gd name="connsiteY8" fmla="*/ 6857999 h 6857999"/>
              <a:gd name="connsiteX9" fmla="*/ 1912709 w 1975339"/>
              <a:gd name="connsiteY9" fmla="*/ 6826557 h 6857999"/>
              <a:gd name="connsiteX10" fmla="*/ 0 w 1975339"/>
              <a:gd name="connsiteY10" fmla="*/ 3429000 h 6857999"/>
              <a:gd name="connsiteX11" fmla="*/ 1912709 w 1975339"/>
              <a:gd name="connsiteY11" fmla="*/ 3144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75339" h="6857999">
                <a:moveTo>
                  <a:pt x="1967395" y="0"/>
                </a:moveTo>
                <a:lnTo>
                  <a:pt x="1975339" y="0"/>
                </a:lnTo>
                <a:lnTo>
                  <a:pt x="1975339" y="1960519"/>
                </a:lnTo>
                <a:lnTo>
                  <a:pt x="1914820" y="2041450"/>
                </a:lnTo>
                <a:cubicBezTo>
                  <a:pt x="1647231" y="2437534"/>
                  <a:pt x="1490982" y="2915020"/>
                  <a:pt x="1490982" y="3429000"/>
                </a:cubicBezTo>
                <a:cubicBezTo>
                  <a:pt x="1490982" y="3942980"/>
                  <a:pt x="1647231" y="4420466"/>
                  <a:pt x="1914820" y="4816551"/>
                </a:cubicBezTo>
                <a:lnTo>
                  <a:pt x="1975339" y="4897482"/>
                </a:lnTo>
                <a:lnTo>
                  <a:pt x="1975339" y="6857999"/>
                </a:lnTo>
                <a:lnTo>
                  <a:pt x="1967393" y="6857999"/>
                </a:lnTo>
                <a:lnTo>
                  <a:pt x="1912709" y="6826557"/>
                </a:lnTo>
                <a:cubicBezTo>
                  <a:pt x="765995" y="6129796"/>
                  <a:pt x="0" y="4868852"/>
                  <a:pt x="0" y="3429000"/>
                </a:cubicBezTo>
                <a:cubicBezTo>
                  <a:pt x="0" y="1989148"/>
                  <a:pt x="765995" y="728204"/>
                  <a:pt x="1912709" y="31444"/>
                </a:cubicBezTo>
                <a:close/>
              </a:path>
            </a:pathLst>
          </a:custGeom>
          <a:gradFill flip="none" rotWithShape="1">
            <a:gsLst>
              <a:gs pos="0">
                <a:srgbClr val="C00000"/>
              </a:gs>
              <a:gs pos="50000">
                <a:srgbClr val="C00000">
                  <a:alpha val="62000"/>
                </a:srgbClr>
              </a:gs>
              <a:gs pos="100000">
                <a:srgbClr val="C00000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491807" y="2564999"/>
            <a:ext cx="1728000" cy="172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74"/>
          <a:stretch>
            <a:fillRect/>
          </a:stretch>
        </p:blipFill>
        <p:spPr>
          <a:xfrm>
            <a:off x="0" y="1"/>
            <a:ext cx="6176981" cy="6857999"/>
          </a:xfrm>
          <a:custGeom>
            <a:avLst/>
            <a:gdLst>
              <a:gd name="connsiteX0" fmla="*/ 0 w 6176981"/>
              <a:gd name="connsiteY0" fmla="*/ 0 h 6857999"/>
              <a:gd name="connsiteX1" fmla="*/ 5144023 w 6176981"/>
              <a:gd name="connsiteY1" fmla="*/ 0 h 6857999"/>
              <a:gd name="connsiteX2" fmla="*/ 5277939 w 6176981"/>
              <a:gd name="connsiteY2" fmla="*/ 208889 h 6857999"/>
              <a:gd name="connsiteX3" fmla="*/ 6176981 w 6176981"/>
              <a:gd name="connsiteY3" fmla="*/ 3429000 h 6857999"/>
              <a:gd name="connsiteX4" fmla="*/ 5277939 w 6176981"/>
              <a:gd name="connsiteY4" fmla="*/ 6649111 h 6857999"/>
              <a:gd name="connsiteX5" fmla="*/ 5144023 w 6176981"/>
              <a:gd name="connsiteY5" fmla="*/ 6857999 h 6857999"/>
              <a:gd name="connsiteX6" fmla="*/ 0 w 6176981"/>
              <a:gd name="connsiteY6" fmla="*/ 6857999 h 6857999"/>
              <a:gd name="connsiteX7" fmla="*/ 0 w 6176981"/>
              <a:gd name="connsiteY7" fmla="*/ 6308165 h 6857999"/>
              <a:gd name="connsiteX8" fmla="*/ 115186 w 6176981"/>
              <a:gd name="connsiteY8" fmla="*/ 6305253 h 6857999"/>
              <a:gd name="connsiteX9" fmla="*/ 2846982 w 6176981"/>
              <a:gd name="connsiteY9" fmla="*/ 3429000 h 6857999"/>
              <a:gd name="connsiteX10" fmla="*/ 115186 w 6176981"/>
              <a:gd name="connsiteY10" fmla="*/ 552748 h 6857999"/>
              <a:gd name="connsiteX11" fmla="*/ 0 w 6176981"/>
              <a:gd name="connsiteY11" fmla="*/ 5498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6981" h="6857999">
                <a:moveTo>
                  <a:pt x="0" y="0"/>
                </a:moveTo>
                <a:lnTo>
                  <a:pt x="5144023" y="0"/>
                </a:lnTo>
                <a:lnTo>
                  <a:pt x="5277939" y="208889"/>
                </a:lnTo>
                <a:cubicBezTo>
                  <a:pt x="5848448" y="1147823"/>
                  <a:pt x="6176981" y="2250045"/>
                  <a:pt x="6176981" y="3429000"/>
                </a:cubicBezTo>
                <a:cubicBezTo>
                  <a:pt x="6176981" y="4607955"/>
                  <a:pt x="5848448" y="5710178"/>
                  <a:pt x="5277939" y="6649111"/>
                </a:cubicBezTo>
                <a:lnTo>
                  <a:pt x="5144023" y="6857999"/>
                </a:lnTo>
                <a:lnTo>
                  <a:pt x="0" y="6857999"/>
                </a:lnTo>
                <a:lnTo>
                  <a:pt x="0" y="6308165"/>
                </a:lnTo>
                <a:lnTo>
                  <a:pt x="115186" y="6305253"/>
                </a:lnTo>
                <a:cubicBezTo>
                  <a:pt x="1636892" y="6228117"/>
                  <a:pt x="2846982" y="4969875"/>
                  <a:pt x="2846982" y="3429000"/>
                </a:cubicBezTo>
                <a:cubicBezTo>
                  <a:pt x="2846982" y="1888126"/>
                  <a:pt x="1636892" y="629883"/>
                  <a:pt x="115186" y="552748"/>
                </a:cubicBezTo>
                <a:lnTo>
                  <a:pt x="0" y="549835"/>
                </a:lnTo>
                <a:close/>
              </a:path>
            </a:pathLst>
          </a:custGeom>
        </p:spPr>
      </p:pic>
      <p:sp>
        <p:nvSpPr>
          <p:cNvPr id="17" name="文本框 16"/>
          <p:cNvSpPr txBox="1"/>
          <p:nvPr/>
        </p:nvSpPr>
        <p:spPr>
          <a:xfrm>
            <a:off x="9410300" y="2828834"/>
            <a:ext cx="172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Adobe Gothic Std B" panose="020B0800000000000000" pitchFamily="34" charset="-128"/>
              </a:rPr>
              <a:t>1</a:t>
            </a:r>
            <a:endParaRPr lang="zh-CN" altLang="en-US" sz="72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 flipH="1">
            <a:off x="0" y="0"/>
            <a:ext cx="6176981" cy="6858000"/>
          </a:xfrm>
          <a:custGeom>
            <a:avLst/>
            <a:gdLst>
              <a:gd name="connsiteX0" fmla="*/ 1032959 w 6176981"/>
              <a:gd name="connsiteY0" fmla="*/ 0 h 6858000"/>
              <a:gd name="connsiteX1" fmla="*/ 6176981 w 6176981"/>
              <a:gd name="connsiteY1" fmla="*/ 0 h 6858000"/>
              <a:gd name="connsiteX2" fmla="*/ 6176981 w 6176981"/>
              <a:gd name="connsiteY2" fmla="*/ 549836 h 6858000"/>
              <a:gd name="connsiteX3" fmla="*/ 6061795 w 6176981"/>
              <a:gd name="connsiteY3" fmla="*/ 552749 h 6858000"/>
              <a:gd name="connsiteX4" fmla="*/ 3329999 w 6176981"/>
              <a:gd name="connsiteY4" fmla="*/ 3429001 h 6858000"/>
              <a:gd name="connsiteX5" fmla="*/ 6061795 w 6176981"/>
              <a:gd name="connsiteY5" fmla="*/ 6305254 h 6858000"/>
              <a:gd name="connsiteX6" fmla="*/ 6176981 w 6176981"/>
              <a:gd name="connsiteY6" fmla="*/ 6308166 h 6858000"/>
              <a:gd name="connsiteX7" fmla="*/ 6176981 w 6176981"/>
              <a:gd name="connsiteY7" fmla="*/ 6858000 h 6858000"/>
              <a:gd name="connsiteX8" fmla="*/ 1032958 w 6176981"/>
              <a:gd name="connsiteY8" fmla="*/ 6858000 h 6858000"/>
              <a:gd name="connsiteX9" fmla="*/ 899042 w 6176981"/>
              <a:gd name="connsiteY9" fmla="*/ 6649112 h 6858000"/>
              <a:gd name="connsiteX10" fmla="*/ 0 w 6176981"/>
              <a:gd name="connsiteY10" fmla="*/ 3429001 h 6858000"/>
              <a:gd name="connsiteX11" fmla="*/ 899042 w 6176981"/>
              <a:gd name="connsiteY11" fmla="*/ 2088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6981" h="6858000">
                <a:moveTo>
                  <a:pt x="1032959" y="0"/>
                </a:moveTo>
                <a:lnTo>
                  <a:pt x="6176981" y="0"/>
                </a:lnTo>
                <a:lnTo>
                  <a:pt x="6176981" y="549836"/>
                </a:lnTo>
                <a:lnTo>
                  <a:pt x="6061795" y="552749"/>
                </a:lnTo>
                <a:cubicBezTo>
                  <a:pt x="4540089" y="629884"/>
                  <a:pt x="3329999" y="1888127"/>
                  <a:pt x="3329999" y="3429001"/>
                </a:cubicBezTo>
                <a:cubicBezTo>
                  <a:pt x="3329999" y="4969876"/>
                  <a:pt x="4540089" y="6228118"/>
                  <a:pt x="6061795" y="6305254"/>
                </a:cubicBezTo>
                <a:lnTo>
                  <a:pt x="6176981" y="6308166"/>
                </a:lnTo>
                <a:lnTo>
                  <a:pt x="6176981" y="6858000"/>
                </a:lnTo>
                <a:lnTo>
                  <a:pt x="1032958" y="6858000"/>
                </a:lnTo>
                <a:lnTo>
                  <a:pt x="899042" y="6649112"/>
                </a:lnTo>
                <a:cubicBezTo>
                  <a:pt x="328533" y="5710179"/>
                  <a:pt x="0" y="4607956"/>
                  <a:pt x="0" y="3429001"/>
                </a:cubicBezTo>
                <a:cubicBezTo>
                  <a:pt x="0" y="2250046"/>
                  <a:pt x="328533" y="1147824"/>
                  <a:pt x="899042" y="208890"/>
                </a:cubicBezTo>
                <a:close/>
              </a:path>
            </a:pathLst>
          </a:custGeom>
          <a:gradFill flip="none" rotWithShape="1">
            <a:gsLst>
              <a:gs pos="0">
                <a:srgbClr val="E6E6E6">
                  <a:alpha val="85000"/>
                </a:srgbClr>
              </a:gs>
              <a:gs pos="50000">
                <a:srgbClr val="E6E6E6">
                  <a:alpha val="80000"/>
                </a:srgbClr>
              </a:gs>
              <a:gs pos="100000">
                <a:srgbClr val="E6E6E6">
                  <a:alpha val="7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83718" y="2228724"/>
            <a:ext cx="72174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600" spc="-150" dirty="0">
                <a:solidFill>
                  <a:srgbClr val="C00000"/>
                </a:solidFill>
                <a:latin typeface="Bahnschrift SemiBold Condensed" panose="020B0502040204020203" pitchFamily="34" charset="0"/>
                <a:ea typeface="Adobe Gothic Std B" panose="020B0800000000000000" pitchFamily="34" charset="-128"/>
              </a:rPr>
              <a:t>Function Description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82114"/>
      </p:ext>
    </p:extLst>
  </p:cSld>
  <p:clrMapOvr>
    <a:masterClrMapping/>
  </p:clrMapOvr>
  <p:transition spd="slow" advClick="0"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6E4B1241-0BBC-4C03-A127-A8BCE873FA98}"/>
              </a:ext>
            </a:extLst>
          </p:cNvPr>
          <p:cNvSpPr/>
          <p:nvPr/>
        </p:nvSpPr>
        <p:spPr>
          <a:xfrm>
            <a:off x="8046526" y="2536166"/>
            <a:ext cx="3969898" cy="4082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037C23B-B30E-4FED-9BA5-D9769872D733}"/>
              </a:ext>
            </a:extLst>
          </p:cNvPr>
          <p:cNvSpPr/>
          <p:nvPr/>
        </p:nvSpPr>
        <p:spPr>
          <a:xfrm>
            <a:off x="8166742" y="2679081"/>
            <a:ext cx="599350" cy="4835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72E2B26-8386-4102-8802-037756147553}"/>
              </a:ext>
            </a:extLst>
          </p:cNvPr>
          <p:cNvCxnSpPr>
            <a:cxnSpLocks/>
          </p:cNvCxnSpPr>
          <p:nvPr/>
        </p:nvCxnSpPr>
        <p:spPr>
          <a:xfrm>
            <a:off x="411793" y="1086902"/>
            <a:ext cx="0" cy="789745"/>
          </a:xfrm>
          <a:prstGeom prst="straightConnector1">
            <a:avLst/>
          </a:prstGeom>
          <a:ln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C377C69-A1B9-412D-9B71-7566D2627EF1}"/>
              </a:ext>
            </a:extLst>
          </p:cNvPr>
          <p:cNvSpPr txBox="1"/>
          <p:nvPr/>
        </p:nvSpPr>
        <p:spPr>
          <a:xfrm>
            <a:off x="351692" y="239151"/>
            <a:ext cx="916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Background of 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Digital Payment Certificate (Token) Platform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062518-6208-45B7-82C6-40A41F1D1AE1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79049E-9603-4A6B-B27C-31232DD67262}"/>
              </a:ext>
            </a:extLst>
          </p:cNvPr>
          <p:cNvSpPr/>
          <p:nvPr/>
        </p:nvSpPr>
        <p:spPr>
          <a:xfrm>
            <a:off x="405555" y="2536166"/>
            <a:ext cx="3566501" cy="4082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DE01B4-D0FF-4294-B4EA-DC100D75C9EB}"/>
              </a:ext>
            </a:extLst>
          </p:cNvPr>
          <p:cNvSpPr/>
          <p:nvPr/>
        </p:nvSpPr>
        <p:spPr>
          <a:xfrm>
            <a:off x="4105660" y="2536166"/>
            <a:ext cx="3844453" cy="4082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648237E-AC92-400E-B4C7-CAD024B80F25}"/>
              </a:ext>
            </a:extLst>
          </p:cNvPr>
          <p:cNvSpPr/>
          <p:nvPr/>
        </p:nvSpPr>
        <p:spPr>
          <a:xfrm>
            <a:off x="411793" y="1761009"/>
            <a:ext cx="1971162" cy="5736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45B52D4-5E85-49F0-878C-546E30324C87}"/>
              </a:ext>
            </a:extLst>
          </p:cNvPr>
          <p:cNvCxnSpPr>
            <a:cxnSpLocks/>
          </p:cNvCxnSpPr>
          <p:nvPr/>
        </p:nvCxnSpPr>
        <p:spPr>
          <a:xfrm>
            <a:off x="4105660" y="1086902"/>
            <a:ext cx="0" cy="789745"/>
          </a:xfrm>
          <a:prstGeom prst="straightConnector1">
            <a:avLst/>
          </a:prstGeom>
          <a:ln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9C619DEA-DD26-4B5D-B146-DDC96249DB4A}"/>
              </a:ext>
            </a:extLst>
          </p:cNvPr>
          <p:cNvSpPr/>
          <p:nvPr/>
        </p:nvSpPr>
        <p:spPr>
          <a:xfrm>
            <a:off x="4106584" y="1766266"/>
            <a:ext cx="1971160" cy="5736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D9A29B-AEDA-480A-98AC-62137424BB60}"/>
              </a:ext>
            </a:extLst>
          </p:cNvPr>
          <p:cNvCxnSpPr>
            <a:cxnSpLocks/>
          </p:cNvCxnSpPr>
          <p:nvPr/>
        </p:nvCxnSpPr>
        <p:spPr>
          <a:xfrm>
            <a:off x="8036571" y="1002456"/>
            <a:ext cx="0" cy="789745"/>
          </a:xfrm>
          <a:prstGeom prst="straightConnector1">
            <a:avLst/>
          </a:prstGeom>
          <a:ln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688174D5-6779-463E-8B4A-895166193575}"/>
              </a:ext>
            </a:extLst>
          </p:cNvPr>
          <p:cNvSpPr>
            <a:spLocks noChangeAspect="1"/>
          </p:cNvSpPr>
          <p:nvPr/>
        </p:nvSpPr>
        <p:spPr>
          <a:xfrm>
            <a:off x="8036572" y="1759244"/>
            <a:ext cx="1971160" cy="5736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64CF510-29DC-4127-9D71-533099227EB8}"/>
              </a:ext>
            </a:extLst>
          </p:cNvPr>
          <p:cNvSpPr/>
          <p:nvPr/>
        </p:nvSpPr>
        <p:spPr>
          <a:xfrm>
            <a:off x="4196100" y="2639404"/>
            <a:ext cx="3707296" cy="468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5B9449C-E197-4A77-BD59-2794D8558962}"/>
              </a:ext>
            </a:extLst>
          </p:cNvPr>
          <p:cNvSpPr/>
          <p:nvPr/>
        </p:nvSpPr>
        <p:spPr>
          <a:xfrm>
            <a:off x="4145681" y="5019069"/>
            <a:ext cx="3707296" cy="468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Anchor buyer have awakened since financial awareness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35" name="Freeform 101">
            <a:extLst>
              <a:ext uri="{FF2B5EF4-FFF2-40B4-BE49-F238E27FC236}">
                <a16:creationId xmlns:a16="http://schemas.microsoft.com/office/drawing/2014/main" id="{0390B5B8-B9D5-4555-A4B7-E20DB8CBD277}"/>
              </a:ext>
            </a:extLst>
          </p:cNvPr>
          <p:cNvSpPr>
            <a:spLocks noEditPoints="1"/>
          </p:cNvSpPr>
          <p:nvPr/>
        </p:nvSpPr>
        <p:spPr bwMode="auto">
          <a:xfrm>
            <a:off x="5072419" y="1842215"/>
            <a:ext cx="371337" cy="345007"/>
          </a:xfrm>
          <a:custGeom>
            <a:avLst/>
            <a:gdLst>
              <a:gd name="T0" fmla="*/ 133841 w 68"/>
              <a:gd name="T1" fmla="*/ 123371 h 63"/>
              <a:gd name="T2" fmla="*/ 140704 w 68"/>
              <a:gd name="T3" fmla="*/ 150787 h 63"/>
              <a:gd name="T4" fmla="*/ 120113 w 68"/>
              <a:gd name="T5" fmla="*/ 171349 h 63"/>
              <a:gd name="T6" fmla="*/ 92659 w 68"/>
              <a:gd name="T7" fmla="*/ 181630 h 63"/>
              <a:gd name="T8" fmla="*/ 61773 w 68"/>
              <a:gd name="T9" fmla="*/ 181630 h 63"/>
              <a:gd name="T10" fmla="*/ 37750 w 68"/>
              <a:gd name="T11" fmla="*/ 171349 h 63"/>
              <a:gd name="T12" fmla="*/ 13727 w 68"/>
              <a:gd name="T13" fmla="*/ 150787 h 63"/>
              <a:gd name="T14" fmla="*/ 20591 w 68"/>
              <a:gd name="T15" fmla="*/ 123371 h 63"/>
              <a:gd name="T16" fmla="*/ 0 w 68"/>
              <a:gd name="T17" fmla="*/ 95956 h 63"/>
              <a:gd name="T18" fmla="*/ 24023 w 68"/>
              <a:gd name="T19" fmla="*/ 78821 h 63"/>
              <a:gd name="T20" fmla="*/ 13727 w 68"/>
              <a:gd name="T21" fmla="*/ 61686 h 63"/>
              <a:gd name="T22" fmla="*/ 51477 w 68"/>
              <a:gd name="T23" fmla="*/ 54832 h 63"/>
              <a:gd name="T24" fmla="*/ 65204 w 68"/>
              <a:gd name="T25" fmla="*/ 27416 h 63"/>
              <a:gd name="T26" fmla="*/ 96091 w 68"/>
              <a:gd name="T27" fmla="*/ 51405 h 63"/>
              <a:gd name="T28" fmla="*/ 120113 w 68"/>
              <a:gd name="T29" fmla="*/ 41124 h 63"/>
              <a:gd name="T30" fmla="*/ 140704 w 68"/>
              <a:gd name="T31" fmla="*/ 65113 h 63"/>
              <a:gd name="T32" fmla="*/ 154431 w 68"/>
              <a:gd name="T33" fmla="*/ 92529 h 63"/>
              <a:gd name="T34" fmla="*/ 78932 w 68"/>
              <a:gd name="T35" fmla="*/ 75394 h 63"/>
              <a:gd name="T36" fmla="*/ 109818 w 68"/>
              <a:gd name="T37" fmla="*/ 106237 h 63"/>
              <a:gd name="T38" fmla="*/ 216204 w 68"/>
              <a:gd name="T39" fmla="*/ 54832 h 63"/>
              <a:gd name="T40" fmla="*/ 219636 w 68"/>
              <a:gd name="T41" fmla="*/ 82248 h 63"/>
              <a:gd name="T42" fmla="*/ 188749 w 68"/>
              <a:gd name="T43" fmla="*/ 75394 h 63"/>
              <a:gd name="T44" fmla="*/ 157863 w 68"/>
              <a:gd name="T45" fmla="*/ 82248 h 63"/>
              <a:gd name="T46" fmla="*/ 157863 w 68"/>
              <a:gd name="T47" fmla="*/ 54832 h 63"/>
              <a:gd name="T48" fmla="*/ 157863 w 68"/>
              <a:gd name="T49" fmla="*/ 30843 h 63"/>
              <a:gd name="T50" fmla="*/ 157863 w 68"/>
              <a:gd name="T51" fmla="*/ 6854 h 63"/>
              <a:gd name="T52" fmla="*/ 188749 w 68"/>
              <a:gd name="T53" fmla="*/ 13708 h 63"/>
              <a:gd name="T54" fmla="*/ 202477 w 68"/>
              <a:gd name="T55" fmla="*/ 0 h 63"/>
              <a:gd name="T56" fmla="*/ 212772 w 68"/>
              <a:gd name="T57" fmla="*/ 23989 h 63"/>
              <a:gd name="T58" fmla="*/ 233363 w 68"/>
              <a:gd name="T59" fmla="*/ 51405 h 63"/>
              <a:gd name="T60" fmla="*/ 212772 w 68"/>
              <a:gd name="T61" fmla="*/ 188484 h 63"/>
              <a:gd name="T62" fmla="*/ 202477 w 68"/>
              <a:gd name="T63" fmla="*/ 215900 h 63"/>
              <a:gd name="T64" fmla="*/ 185318 w 68"/>
              <a:gd name="T65" fmla="*/ 202192 h 63"/>
              <a:gd name="T66" fmla="*/ 154431 w 68"/>
              <a:gd name="T67" fmla="*/ 205619 h 63"/>
              <a:gd name="T68" fmla="*/ 140704 w 68"/>
              <a:gd name="T69" fmla="*/ 178203 h 63"/>
              <a:gd name="T70" fmla="*/ 161295 w 68"/>
              <a:gd name="T71" fmla="*/ 150787 h 63"/>
              <a:gd name="T72" fmla="*/ 171590 w 68"/>
              <a:gd name="T73" fmla="*/ 123371 h 63"/>
              <a:gd name="T74" fmla="*/ 192181 w 68"/>
              <a:gd name="T75" fmla="*/ 137079 h 63"/>
              <a:gd name="T76" fmla="*/ 219636 w 68"/>
              <a:gd name="T77" fmla="*/ 133652 h 63"/>
              <a:gd name="T78" fmla="*/ 216204 w 68"/>
              <a:gd name="T79" fmla="*/ 157641 h 63"/>
              <a:gd name="T80" fmla="*/ 188749 w 68"/>
              <a:gd name="T81" fmla="*/ 27416 h 63"/>
              <a:gd name="T82" fmla="*/ 202477 w 68"/>
              <a:gd name="T83" fmla="*/ 44551 h 63"/>
              <a:gd name="T84" fmla="*/ 171590 w 68"/>
              <a:gd name="T85" fmla="*/ 167922 h 63"/>
              <a:gd name="T86" fmla="*/ 188749 w 68"/>
              <a:gd name="T87" fmla="*/ 154214 h 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55" tIns="121877" rIns="243755" bIns="121877"/>
          <a:lstStyle/>
          <a:p>
            <a:pPr marL="0" marR="0" lvl="0" indent="0" algn="l" defTabSz="12187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6" name="Freeform 146">
            <a:extLst>
              <a:ext uri="{FF2B5EF4-FFF2-40B4-BE49-F238E27FC236}">
                <a16:creationId xmlns:a16="http://schemas.microsoft.com/office/drawing/2014/main" id="{642ED92C-C69E-4FD3-89C8-673E08E44C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57691" y="1863029"/>
            <a:ext cx="328921" cy="360000"/>
          </a:xfrm>
          <a:custGeom>
            <a:avLst/>
            <a:gdLst>
              <a:gd name="T0" fmla="*/ 167729 w 64"/>
              <a:gd name="T1" fmla="*/ 143828 h 70"/>
              <a:gd name="T2" fmla="*/ 112961 w 64"/>
              <a:gd name="T3" fmla="*/ 198619 h 70"/>
              <a:gd name="T4" fmla="*/ 112961 w 64"/>
              <a:gd name="T5" fmla="*/ 157526 h 70"/>
              <a:gd name="T6" fmla="*/ 106114 w 64"/>
              <a:gd name="T7" fmla="*/ 154101 h 70"/>
              <a:gd name="T8" fmla="*/ 106114 w 64"/>
              <a:gd name="T9" fmla="*/ 198619 h 70"/>
              <a:gd name="T10" fmla="*/ 47923 w 64"/>
              <a:gd name="T11" fmla="*/ 143828 h 70"/>
              <a:gd name="T12" fmla="*/ 3423 w 64"/>
              <a:gd name="T13" fmla="*/ 113008 h 70"/>
              <a:gd name="T14" fmla="*/ 10269 w 64"/>
              <a:gd name="T15" fmla="*/ 106159 h 70"/>
              <a:gd name="T16" fmla="*/ 13692 w 64"/>
              <a:gd name="T17" fmla="*/ 106159 h 70"/>
              <a:gd name="T18" fmla="*/ 13692 w 64"/>
              <a:gd name="T19" fmla="*/ 23971 h 70"/>
              <a:gd name="T20" fmla="*/ 30807 w 64"/>
              <a:gd name="T21" fmla="*/ 0 h 70"/>
              <a:gd name="T22" fmla="*/ 184845 w 64"/>
              <a:gd name="T23" fmla="*/ 0 h 70"/>
              <a:gd name="T24" fmla="*/ 205383 w 64"/>
              <a:gd name="T25" fmla="*/ 23971 h 70"/>
              <a:gd name="T26" fmla="*/ 205383 w 64"/>
              <a:gd name="T27" fmla="*/ 106159 h 70"/>
              <a:gd name="T28" fmla="*/ 208806 w 64"/>
              <a:gd name="T29" fmla="*/ 106159 h 70"/>
              <a:gd name="T30" fmla="*/ 215652 w 64"/>
              <a:gd name="T31" fmla="*/ 113008 h 70"/>
              <a:gd name="T32" fmla="*/ 167729 w 64"/>
              <a:gd name="T33" fmla="*/ 143828 h 70"/>
              <a:gd name="T34" fmla="*/ 195114 w 64"/>
              <a:gd name="T35" fmla="*/ 30820 h 70"/>
              <a:gd name="T36" fmla="*/ 177998 w 64"/>
              <a:gd name="T37" fmla="*/ 13698 h 70"/>
              <a:gd name="T38" fmla="*/ 41077 w 64"/>
              <a:gd name="T39" fmla="*/ 13698 h 70"/>
              <a:gd name="T40" fmla="*/ 23961 w 64"/>
              <a:gd name="T41" fmla="*/ 30820 h 70"/>
              <a:gd name="T42" fmla="*/ 23961 w 64"/>
              <a:gd name="T43" fmla="*/ 113008 h 70"/>
              <a:gd name="T44" fmla="*/ 92422 w 64"/>
              <a:gd name="T45" fmla="*/ 126705 h 70"/>
              <a:gd name="T46" fmla="*/ 102691 w 64"/>
              <a:gd name="T47" fmla="*/ 130130 h 70"/>
              <a:gd name="T48" fmla="*/ 102691 w 64"/>
              <a:gd name="T49" fmla="*/ 130130 h 70"/>
              <a:gd name="T50" fmla="*/ 112961 w 64"/>
              <a:gd name="T51" fmla="*/ 136979 h 70"/>
              <a:gd name="T52" fmla="*/ 126653 w 64"/>
              <a:gd name="T53" fmla="*/ 126705 h 70"/>
              <a:gd name="T54" fmla="*/ 195114 w 64"/>
              <a:gd name="T55" fmla="*/ 113008 h 70"/>
              <a:gd name="T56" fmla="*/ 195114 w 64"/>
              <a:gd name="T57" fmla="*/ 30820 h 70"/>
              <a:gd name="T58" fmla="*/ 78730 w 64"/>
              <a:gd name="T59" fmla="*/ 116432 h 70"/>
              <a:gd name="T60" fmla="*/ 54769 w 64"/>
              <a:gd name="T61" fmla="*/ 92461 h 70"/>
              <a:gd name="T62" fmla="*/ 78730 w 64"/>
              <a:gd name="T63" fmla="*/ 68489 h 70"/>
              <a:gd name="T64" fmla="*/ 106114 w 64"/>
              <a:gd name="T65" fmla="*/ 92461 h 70"/>
              <a:gd name="T66" fmla="*/ 78730 w 64"/>
              <a:gd name="T67" fmla="*/ 116432 h 70"/>
              <a:gd name="T68" fmla="*/ 140345 w 64"/>
              <a:gd name="T69" fmla="*/ 116432 h 70"/>
              <a:gd name="T70" fmla="*/ 112961 w 64"/>
              <a:gd name="T71" fmla="*/ 92461 h 70"/>
              <a:gd name="T72" fmla="*/ 140345 w 64"/>
              <a:gd name="T73" fmla="*/ 68489 h 70"/>
              <a:gd name="T74" fmla="*/ 167729 w 64"/>
              <a:gd name="T75" fmla="*/ 92461 h 70"/>
              <a:gd name="T76" fmla="*/ 140345 w 64"/>
              <a:gd name="T77" fmla="*/ 116432 h 7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55" tIns="121877" rIns="243755" bIns="121877"/>
          <a:lstStyle/>
          <a:p>
            <a:pPr marL="0" marR="0" lvl="0" indent="0" algn="l" defTabSz="12187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7" name="Freeform 44">
            <a:extLst>
              <a:ext uri="{FF2B5EF4-FFF2-40B4-BE49-F238E27FC236}">
                <a16:creationId xmlns:a16="http://schemas.microsoft.com/office/drawing/2014/main" id="{AF8312A2-FEFF-4AC9-AFD3-59FEB6161F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56732" y="1898225"/>
            <a:ext cx="281283" cy="288000"/>
          </a:xfrm>
          <a:custGeom>
            <a:avLst/>
            <a:gdLst>
              <a:gd name="T0" fmla="*/ 3417 w 59"/>
              <a:gd name="T1" fmla="*/ 137583 h 60"/>
              <a:gd name="T2" fmla="*/ 3417 w 59"/>
              <a:gd name="T3" fmla="*/ 130704 h 60"/>
              <a:gd name="T4" fmla="*/ 44423 w 59"/>
              <a:gd name="T5" fmla="*/ 134144 h 60"/>
              <a:gd name="T6" fmla="*/ 95681 w 59"/>
              <a:gd name="T7" fmla="*/ 65352 h 60"/>
              <a:gd name="T8" fmla="*/ 54675 w 59"/>
              <a:gd name="T9" fmla="*/ 27517 h 60"/>
              <a:gd name="T10" fmla="*/ 27337 w 59"/>
              <a:gd name="T11" fmla="*/ 48154 h 60"/>
              <a:gd name="T12" fmla="*/ 27337 w 59"/>
              <a:gd name="T13" fmla="*/ 65352 h 60"/>
              <a:gd name="T14" fmla="*/ 58092 w 59"/>
              <a:gd name="T15" fmla="*/ 127265 h 60"/>
              <a:gd name="T16" fmla="*/ 10252 w 59"/>
              <a:gd name="T17" fmla="*/ 82550 h 60"/>
              <a:gd name="T18" fmla="*/ 10252 w 59"/>
              <a:gd name="T19" fmla="*/ 30956 h 60"/>
              <a:gd name="T20" fmla="*/ 54675 w 59"/>
              <a:gd name="T21" fmla="*/ 3440 h 60"/>
              <a:gd name="T22" fmla="*/ 119601 w 59"/>
              <a:gd name="T23" fmla="*/ 55033 h 60"/>
              <a:gd name="T24" fmla="*/ 95681 w 59"/>
              <a:gd name="T25" fmla="*/ 65352 h 60"/>
              <a:gd name="T26" fmla="*/ 17086 w 59"/>
              <a:gd name="T27" fmla="*/ 189177 h 60"/>
              <a:gd name="T28" fmla="*/ 17086 w 59"/>
              <a:gd name="T29" fmla="*/ 182298 h 60"/>
              <a:gd name="T30" fmla="*/ 51258 w 59"/>
              <a:gd name="T31" fmla="*/ 151342 h 60"/>
              <a:gd name="T32" fmla="*/ 20503 w 59"/>
              <a:gd name="T33" fmla="*/ 189177 h 60"/>
              <a:gd name="T34" fmla="*/ 68343 w 59"/>
              <a:gd name="T35" fmla="*/ 206375 h 60"/>
              <a:gd name="T36" fmla="*/ 64926 w 59"/>
              <a:gd name="T37" fmla="*/ 161660 h 60"/>
              <a:gd name="T38" fmla="*/ 71761 w 59"/>
              <a:gd name="T39" fmla="*/ 161660 h 60"/>
              <a:gd name="T40" fmla="*/ 191361 w 59"/>
              <a:gd name="T41" fmla="*/ 175419 h 60"/>
              <a:gd name="T42" fmla="*/ 146938 w 59"/>
              <a:gd name="T43" fmla="*/ 202935 h 60"/>
              <a:gd name="T44" fmla="*/ 82012 w 59"/>
              <a:gd name="T45" fmla="*/ 151342 h 60"/>
              <a:gd name="T46" fmla="*/ 105932 w 59"/>
              <a:gd name="T47" fmla="*/ 144463 h 60"/>
              <a:gd name="T48" fmla="*/ 153773 w 59"/>
              <a:gd name="T49" fmla="*/ 175419 h 60"/>
              <a:gd name="T50" fmla="*/ 177693 w 59"/>
              <a:gd name="T51" fmla="*/ 151342 h 60"/>
              <a:gd name="T52" fmla="*/ 140104 w 59"/>
              <a:gd name="T53" fmla="*/ 110067 h 60"/>
              <a:gd name="T54" fmla="*/ 150355 w 59"/>
              <a:gd name="T55" fmla="*/ 82550 h 60"/>
              <a:gd name="T56" fmla="*/ 201613 w 59"/>
              <a:gd name="T57" fmla="*/ 151342 h 60"/>
              <a:gd name="T58" fmla="*/ 136687 w 59"/>
              <a:gd name="T59" fmla="*/ 44715 h 60"/>
              <a:gd name="T60" fmla="*/ 126435 w 59"/>
              <a:gd name="T61" fmla="*/ 44715 h 60"/>
              <a:gd name="T62" fmla="*/ 133270 w 59"/>
              <a:gd name="T63" fmla="*/ 0 h 60"/>
              <a:gd name="T64" fmla="*/ 136687 w 59"/>
              <a:gd name="T65" fmla="*/ 44715 h 60"/>
              <a:gd name="T66" fmla="*/ 150355 w 59"/>
              <a:gd name="T67" fmla="*/ 55033 h 60"/>
              <a:gd name="T68" fmla="*/ 146938 w 59"/>
              <a:gd name="T69" fmla="*/ 48154 h 60"/>
              <a:gd name="T70" fmla="*/ 184527 w 59"/>
              <a:gd name="T71" fmla="*/ 17198 h 60"/>
              <a:gd name="T72" fmla="*/ 153773 w 59"/>
              <a:gd name="T73" fmla="*/ 55033 h 60"/>
              <a:gd name="T74" fmla="*/ 160607 w 59"/>
              <a:gd name="T75" fmla="*/ 75671 h 60"/>
              <a:gd name="T76" fmla="*/ 160607 w 59"/>
              <a:gd name="T77" fmla="*/ 68792 h 60"/>
              <a:gd name="T78" fmla="*/ 201613 w 59"/>
              <a:gd name="T79" fmla="*/ 72231 h 6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" h="60">
                <a:moveTo>
                  <a:pt x="12" y="40"/>
                </a:move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9"/>
                  <a:pt x="0" y="38"/>
                  <a:pt x="1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3" y="39"/>
                  <a:pt x="13" y="39"/>
                </a:cubicBezTo>
                <a:cubicBezTo>
                  <a:pt x="13" y="40"/>
                  <a:pt x="13" y="40"/>
                  <a:pt x="12" y="40"/>
                </a:cubicBezTo>
                <a:close/>
                <a:moveTo>
                  <a:pt x="28" y="19"/>
                </a:move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6" y="8"/>
                </a:cubicBezTo>
                <a:cubicBezTo>
                  <a:pt x="15" y="8"/>
                  <a:pt x="14" y="8"/>
                  <a:pt x="13" y="9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7" y="15"/>
                  <a:pt x="7" y="16"/>
                </a:cubicBezTo>
                <a:cubicBezTo>
                  <a:pt x="7" y="17"/>
                  <a:pt x="8" y="18"/>
                  <a:pt x="8" y="19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6" y="36"/>
                  <a:pt x="15" y="36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2"/>
                  <a:pt x="0" y="19"/>
                  <a:pt x="0" y="16"/>
                </a:cubicBezTo>
                <a:cubicBezTo>
                  <a:pt x="0" y="14"/>
                  <a:pt x="1" y="11"/>
                  <a:pt x="3" y="9"/>
                </a:cubicBezTo>
                <a:cubicBezTo>
                  <a:pt x="9" y="4"/>
                  <a:pt x="9" y="4"/>
                  <a:pt x="9" y="4"/>
                </a:cubicBezTo>
                <a:cubicBezTo>
                  <a:pt x="11" y="2"/>
                  <a:pt x="13" y="1"/>
                  <a:pt x="16" y="1"/>
                </a:cubicBezTo>
                <a:cubicBezTo>
                  <a:pt x="19" y="1"/>
                  <a:pt x="21" y="2"/>
                  <a:pt x="23" y="4"/>
                </a:cubicBezTo>
                <a:cubicBezTo>
                  <a:pt x="35" y="16"/>
                  <a:pt x="35" y="16"/>
                  <a:pt x="35" y="16"/>
                </a:cubicBezTo>
                <a:cubicBezTo>
                  <a:pt x="36" y="17"/>
                  <a:pt x="36" y="17"/>
                  <a:pt x="37" y="18"/>
                </a:cubicBezTo>
                <a:lnTo>
                  <a:pt x="28" y="19"/>
                </a:lnTo>
                <a:close/>
                <a:moveTo>
                  <a:pt x="6" y="55"/>
                </a:moveTo>
                <a:cubicBezTo>
                  <a:pt x="6" y="55"/>
                  <a:pt x="6" y="55"/>
                  <a:pt x="5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4" y="54"/>
                  <a:pt x="4" y="54"/>
                  <a:pt x="5" y="53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5" y="44"/>
                  <a:pt x="15" y="44"/>
                </a:cubicBezTo>
                <a:cubicBezTo>
                  <a:pt x="16" y="45"/>
                  <a:pt x="16" y="45"/>
                  <a:pt x="15" y="46"/>
                </a:cubicBezTo>
                <a:lnTo>
                  <a:pt x="6" y="55"/>
                </a:lnTo>
                <a:close/>
                <a:moveTo>
                  <a:pt x="21" y="59"/>
                </a:moveTo>
                <a:cubicBezTo>
                  <a:pt x="21" y="59"/>
                  <a:pt x="21" y="60"/>
                  <a:pt x="20" y="60"/>
                </a:cubicBezTo>
                <a:cubicBezTo>
                  <a:pt x="20" y="60"/>
                  <a:pt x="19" y="59"/>
                  <a:pt x="19" y="59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20" y="46"/>
                  <a:pt x="20" y="46"/>
                </a:cubicBezTo>
                <a:cubicBezTo>
                  <a:pt x="21" y="46"/>
                  <a:pt x="21" y="47"/>
                  <a:pt x="21" y="47"/>
                </a:cubicBezTo>
                <a:lnTo>
                  <a:pt x="21" y="59"/>
                </a:lnTo>
                <a:close/>
                <a:moveTo>
                  <a:pt x="56" y="51"/>
                </a:moveTo>
                <a:cubicBezTo>
                  <a:pt x="50" y="56"/>
                  <a:pt x="50" y="56"/>
                  <a:pt x="50" y="56"/>
                </a:cubicBezTo>
                <a:cubicBezTo>
                  <a:pt x="48" y="58"/>
                  <a:pt x="46" y="59"/>
                  <a:pt x="43" y="59"/>
                </a:cubicBezTo>
                <a:cubicBezTo>
                  <a:pt x="40" y="59"/>
                  <a:pt x="38" y="58"/>
                  <a:pt x="36" y="56"/>
                </a:cubicBezTo>
                <a:cubicBezTo>
                  <a:pt x="24" y="44"/>
                  <a:pt x="24" y="44"/>
                  <a:pt x="24" y="44"/>
                </a:cubicBezTo>
                <a:cubicBezTo>
                  <a:pt x="23" y="44"/>
                  <a:pt x="23" y="43"/>
                  <a:pt x="22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41" y="51"/>
                  <a:pt x="41" y="51"/>
                  <a:pt x="41" y="51"/>
                </a:cubicBezTo>
                <a:cubicBezTo>
                  <a:pt x="42" y="53"/>
                  <a:pt x="44" y="53"/>
                  <a:pt x="45" y="51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6"/>
                  <a:pt x="52" y="45"/>
                  <a:pt x="52" y="44"/>
                </a:cubicBezTo>
                <a:cubicBezTo>
                  <a:pt x="52" y="43"/>
                  <a:pt x="51" y="42"/>
                  <a:pt x="51" y="41"/>
                </a:cubicBezTo>
                <a:cubicBezTo>
                  <a:pt x="41" y="32"/>
                  <a:pt x="41" y="32"/>
                  <a:pt x="41" y="32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3"/>
                  <a:pt x="43" y="24"/>
                  <a:pt x="44" y="24"/>
                </a:cubicBezTo>
                <a:cubicBezTo>
                  <a:pt x="56" y="36"/>
                  <a:pt x="56" y="36"/>
                  <a:pt x="56" y="36"/>
                </a:cubicBezTo>
                <a:cubicBezTo>
                  <a:pt x="58" y="38"/>
                  <a:pt x="59" y="41"/>
                  <a:pt x="59" y="44"/>
                </a:cubicBezTo>
                <a:cubicBezTo>
                  <a:pt x="59" y="47"/>
                  <a:pt x="58" y="49"/>
                  <a:pt x="56" y="51"/>
                </a:cubicBezTo>
                <a:close/>
                <a:moveTo>
                  <a:pt x="40" y="13"/>
                </a:moveTo>
                <a:cubicBezTo>
                  <a:pt x="40" y="14"/>
                  <a:pt x="39" y="14"/>
                  <a:pt x="39" y="14"/>
                </a:cubicBezTo>
                <a:cubicBezTo>
                  <a:pt x="38" y="14"/>
                  <a:pt x="37" y="14"/>
                  <a:pt x="37" y="13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8" y="0"/>
                  <a:pt x="39" y="0"/>
                </a:cubicBezTo>
                <a:cubicBezTo>
                  <a:pt x="39" y="0"/>
                  <a:pt x="40" y="1"/>
                  <a:pt x="40" y="1"/>
                </a:cubicBezTo>
                <a:lnTo>
                  <a:pt x="40" y="13"/>
                </a:lnTo>
                <a:close/>
                <a:moveTo>
                  <a:pt x="45" y="16"/>
                </a:moveTo>
                <a:cubicBezTo>
                  <a:pt x="45" y="16"/>
                  <a:pt x="45" y="16"/>
                  <a:pt x="44" y="16"/>
                </a:cubicBezTo>
                <a:cubicBezTo>
                  <a:pt x="44" y="16"/>
                  <a:pt x="44" y="16"/>
                  <a:pt x="43" y="16"/>
                </a:cubicBezTo>
                <a:cubicBezTo>
                  <a:pt x="43" y="16"/>
                  <a:pt x="43" y="15"/>
                  <a:pt x="43" y="14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4" y="5"/>
                  <a:pt x="54" y="5"/>
                </a:cubicBezTo>
                <a:cubicBezTo>
                  <a:pt x="55" y="6"/>
                  <a:pt x="55" y="6"/>
                  <a:pt x="54" y="7"/>
                </a:cubicBezTo>
                <a:lnTo>
                  <a:pt x="45" y="16"/>
                </a:lnTo>
                <a:close/>
                <a:moveTo>
                  <a:pt x="58" y="22"/>
                </a:moveTo>
                <a:cubicBezTo>
                  <a:pt x="47" y="22"/>
                  <a:pt x="47" y="22"/>
                  <a:pt x="47" y="22"/>
                </a:cubicBezTo>
                <a:cubicBezTo>
                  <a:pt x="46" y="22"/>
                  <a:pt x="45" y="22"/>
                  <a:pt x="45" y="21"/>
                </a:cubicBezTo>
                <a:cubicBezTo>
                  <a:pt x="45" y="20"/>
                  <a:pt x="46" y="20"/>
                  <a:pt x="47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59" y="20"/>
                  <a:pt x="59" y="21"/>
                </a:cubicBezTo>
                <a:cubicBezTo>
                  <a:pt x="59" y="22"/>
                  <a:pt x="59" y="22"/>
                  <a:pt x="5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55" tIns="121877" rIns="243755" bIns="121877"/>
          <a:lstStyle/>
          <a:p>
            <a:pPr marL="0" marR="0" lvl="0" indent="0" algn="l" defTabSz="12187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2" name="money-bank_71090">
            <a:extLst>
              <a:ext uri="{FF2B5EF4-FFF2-40B4-BE49-F238E27FC236}">
                <a16:creationId xmlns:a16="http://schemas.microsoft.com/office/drawing/2014/main" id="{5C848A4B-E9C1-4E75-B712-239685564BF9}"/>
              </a:ext>
            </a:extLst>
          </p:cNvPr>
          <p:cNvSpPr>
            <a:spLocks noChangeAspect="1"/>
          </p:cNvSpPr>
          <p:nvPr/>
        </p:nvSpPr>
        <p:spPr bwMode="auto">
          <a:xfrm>
            <a:off x="8293804" y="4388389"/>
            <a:ext cx="413546" cy="366518"/>
          </a:xfrm>
          <a:custGeom>
            <a:avLst/>
            <a:gdLst>
              <a:gd name="connsiteX0" fmla="*/ 0 w 608697"/>
              <a:gd name="connsiteY0" fmla="*/ 552985 h 590385"/>
              <a:gd name="connsiteX1" fmla="*/ 608697 w 608697"/>
              <a:gd name="connsiteY1" fmla="*/ 552985 h 590385"/>
              <a:gd name="connsiteX2" fmla="*/ 608697 w 608697"/>
              <a:gd name="connsiteY2" fmla="*/ 590385 h 590385"/>
              <a:gd name="connsiteX3" fmla="*/ 0 w 608697"/>
              <a:gd name="connsiteY3" fmla="*/ 590385 h 590385"/>
              <a:gd name="connsiteX4" fmla="*/ 50031 w 608697"/>
              <a:gd name="connsiteY4" fmla="*/ 495192 h 590385"/>
              <a:gd name="connsiteX5" fmla="*/ 558666 w 608697"/>
              <a:gd name="connsiteY5" fmla="*/ 495192 h 590385"/>
              <a:gd name="connsiteX6" fmla="*/ 558666 w 608697"/>
              <a:gd name="connsiteY6" fmla="*/ 532592 h 590385"/>
              <a:gd name="connsiteX7" fmla="*/ 50031 w 608697"/>
              <a:gd name="connsiteY7" fmla="*/ 532592 h 590385"/>
              <a:gd name="connsiteX8" fmla="*/ 317441 w 608697"/>
              <a:gd name="connsiteY8" fmla="*/ 352934 h 590385"/>
              <a:gd name="connsiteX9" fmla="*/ 317441 w 608697"/>
              <a:gd name="connsiteY9" fmla="*/ 384587 h 590385"/>
              <a:gd name="connsiteX10" fmla="*/ 338404 w 608697"/>
              <a:gd name="connsiteY10" fmla="*/ 369096 h 590385"/>
              <a:gd name="connsiteX11" fmla="*/ 333257 w 608697"/>
              <a:gd name="connsiteY11" fmla="*/ 358446 h 590385"/>
              <a:gd name="connsiteX12" fmla="*/ 317441 w 608697"/>
              <a:gd name="connsiteY12" fmla="*/ 352934 h 590385"/>
              <a:gd name="connsiteX13" fmla="*/ 290658 w 608697"/>
              <a:gd name="connsiteY13" fmla="*/ 283447 h 590385"/>
              <a:gd name="connsiteX14" fmla="*/ 273648 w 608697"/>
              <a:gd name="connsiteY14" fmla="*/ 288958 h 590385"/>
              <a:gd name="connsiteX15" fmla="*/ 268948 w 608697"/>
              <a:gd name="connsiteY15" fmla="*/ 299311 h 590385"/>
              <a:gd name="connsiteX16" fmla="*/ 274319 w 608697"/>
              <a:gd name="connsiteY16" fmla="*/ 310035 h 590385"/>
              <a:gd name="connsiteX17" fmla="*/ 290658 w 608697"/>
              <a:gd name="connsiteY17" fmla="*/ 315770 h 590385"/>
              <a:gd name="connsiteX18" fmla="*/ 290658 w 608697"/>
              <a:gd name="connsiteY18" fmla="*/ 233324 h 590385"/>
              <a:gd name="connsiteX19" fmla="*/ 317441 w 608697"/>
              <a:gd name="connsiteY19" fmla="*/ 233324 h 590385"/>
              <a:gd name="connsiteX20" fmla="*/ 317441 w 608697"/>
              <a:gd name="connsiteY20" fmla="*/ 250156 h 590385"/>
              <a:gd name="connsiteX21" fmla="*/ 342508 w 608697"/>
              <a:gd name="connsiteY21" fmla="*/ 252911 h 590385"/>
              <a:gd name="connsiteX22" fmla="*/ 365859 w 608697"/>
              <a:gd name="connsiteY22" fmla="*/ 258721 h 590385"/>
              <a:gd name="connsiteX23" fmla="*/ 365859 w 608697"/>
              <a:gd name="connsiteY23" fmla="*/ 292012 h 590385"/>
              <a:gd name="connsiteX24" fmla="*/ 317441 w 608697"/>
              <a:gd name="connsiteY24" fmla="*/ 282628 h 590385"/>
              <a:gd name="connsiteX25" fmla="*/ 317441 w 608697"/>
              <a:gd name="connsiteY25" fmla="*/ 319941 h 590385"/>
              <a:gd name="connsiteX26" fmla="*/ 338479 w 608697"/>
              <a:gd name="connsiteY26" fmla="*/ 324409 h 590385"/>
              <a:gd name="connsiteX27" fmla="*/ 356981 w 608697"/>
              <a:gd name="connsiteY27" fmla="*/ 332527 h 590385"/>
              <a:gd name="connsiteX28" fmla="*/ 370335 w 608697"/>
              <a:gd name="connsiteY28" fmla="*/ 346380 h 590385"/>
              <a:gd name="connsiteX29" fmla="*/ 375408 w 608697"/>
              <a:gd name="connsiteY29" fmla="*/ 368425 h 590385"/>
              <a:gd name="connsiteX30" fmla="*/ 360338 w 608697"/>
              <a:gd name="connsiteY30" fmla="*/ 402238 h 590385"/>
              <a:gd name="connsiteX31" fmla="*/ 317441 w 608697"/>
              <a:gd name="connsiteY31" fmla="*/ 417506 h 590385"/>
              <a:gd name="connsiteX32" fmla="*/ 317441 w 608697"/>
              <a:gd name="connsiteY32" fmla="*/ 434859 h 590385"/>
              <a:gd name="connsiteX33" fmla="*/ 290658 w 608697"/>
              <a:gd name="connsiteY33" fmla="*/ 434859 h 590385"/>
              <a:gd name="connsiteX34" fmla="*/ 290658 w 608697"/>
              <a:gd name="connsiteY34" fmla="*/ 418400 h 590385"/>
              <a:gd name="connsiteX35" fmla="*/ 259623 w 608697"/>
              <a:gd name="connsiteY35" fmla="*/ 415420 h 590385"/>
              <a:gd name="connsiteX36" fmla="*/ 235451 w 608697"/>
              <a:gd name="connsiteY36" fmla="*/ 408643 h 590385"/>
              <a:gd name="connsiteX37" fmla="*/ 235451 w 608697"/>
              <a:gd name="connsiteY37" fmla="*/ 375650 h 590385"/>
              <a:gd name="connsiteX38" fmla="*/ 248208 w 608697"/>
              <a:gd name="connsiteY38" fmla="*/ 379746 h 590385"/>
              <a:gd name="connsiteX39" fmla="*/ 261040 w 608697"/>
              <a:gd name="connsiteY39" fmla="*/ 382800 h 590385"/>
              <a:gd name="connsiteX40" fmla="*/ 274842 w 608697"/>
              <a:gd name="connsiteY40" fmla="*/ 384810 h 590385"/>
              <a:gd name="connsiteX41" fmla="*/ 290658 w 608697"/>
              <a:gd name="connsiteY41" fmla="*/ 385779 h 590385"/>
              <a:gd name="connsiteX42" fmla="*/ 290658 w 608697"/>
              <a:gd name="connsiteY42" fmla="*/ 348912 h 590385"/>
              <a:gd name="connsiteX43" fmla="*/ 269619 w 608697"/>
              <a:gd name="connsiteY43" fmla="*/ 344816 h 590385"/>
              <a:gd name="connsiteX44" fmla="*/ 250819 w 608697"/>
              <a:gd name="connsiteY44" fmla="*/ 336996 h 590385"/>
              <a:gd name="connsiteX45" fmla="*/ 237241 w 608697"/>
              <a:gd name="connsiteY45" fmla="*/ 323143 h 590385"/>
              <a:gd name="connsiteX46" fmla="*/ 232019 w 608697"/>
              <a:gd name="connsiteY46" fmla="*/ 300949 h 590385"/>
              <a:gd name="connsiteX47" fmla="*/ 236122 w 608697"/>
              <a:gd name="connsiteY47" fmla="*/ 281213 h 590385"/>
              <a:gd name="connsiteX48" fmla="*/ 247686 w 608697"/>
              <a:gd name="connsiteY48" fmla="*/ 266243 h 590385"/>
              <a:gd name="connsiteX49" fmla="*/ 266188 w 608697"/>
              <a:gd name="connsiteY49" fmla="*/ 256040 h 590385"/>
              <a:gd name="connsiteX50" fmla="*/ 290658 w 608697"/>
              <a:gd name="connsiteY50" fmla="*/ 250677 h 590385"/>
              <a:gd name="connsiteX51" fmla="*/ 435589 w 608697"/>
              <a:gd name="connsiteY51" fmla="*/ 197053 h 590385"/>
              <a:gd name="connsiteX52" fmla="*/ 502433 w 608697"/>
              <a:gd name="connsiteY52" fmla="*/ 197053 h 590385"/>
              <a:gd name="connsiteX53" fmla="*/ 512728 w 608697"/>
              <a:gd name="connsiteY53" fmla="*/ 207257 h 590385"/>
              <a:gd name="connsiteX54" fmla="*/ 502433 w 608697"/>
              <a:gd name="connsiteY54" fmla="*/ 217536 h 590385"/>
              <a:gd name="connsiteX55" fmla="*/ 492511 w 608697"/>
              <a:gd name="connsiteY55" fmla="*/ 217536 h 590385"/>
              <a:gd name="connsiteX56" fmla="*/ 492511 w 608697"/>
              <a:gd name="connsiteY56" fmla="*/ 443448 h 590385"/>
              <a:gd name="connsiteX57" fmla="*/ 502433 w 608697"/>
              <a:gd name="connsiteY57" fmla="*/ 443448 h 590385"/>
              <a:gd name="connsiteX58" fmla="*/ 512728 w 608697"/>
              <a:gd name="connsiteY58" fmla="*/ 453652 h 590385"/>
              <a:gd name="connsiteX59" fmla="*/ 502433 w 608697"/>
              <a:gd name="connsiteY59" fmla="*/ 463931 h 590385"/>
              <a:gd name="connsiteX60" fmla="*/ 435589 w 608697"/>
              <a:gd name="connsiteY60" fmla="*/ 463931 h 590385"/>
              <a:gd name="connsiteX61" fmla="*/ 425368 w 608697"/>
              <a:gd name="connsiteY61" fmla="*/ 453652 h 590385"/>
              <a:gd name="connsiteX62" fmla="*/ 435589 w 608697"/>
              <a:gd name="connsiteY62" fmla="*/ 443448 h 590385"/>
              <a:gd name="connsiteX63" fmla="*/ 445511 w 608697"/>
              <a:gd name="connsiteY63" fmla="*/ 443448 h 590385"/>
              <a:gd name="connsiteX64" fmla="*/ 445511 w 608697"/>
              <a:gd name="connsiteY64" fmla="*/ 217536 h 590385"/>
              <a:gd name="connsiteX65" fmla="*/ 435589 w 608697"/>
              <a:gd name="connsiteY65" fmla="*/ 217536 h 590385"/>
              <a:gd name="connsiteX66" fmla="*/ 425368 w 608697"/>
              <a:gd name="connsiteY66" fmla="*/ 207257 h 590385"/>
              <a:gd name="connsiteX67" fmla="*/ 435589 w 608697"/>
              <a:gd name="connsiteY67" fmla="*/ 197053 h 590385"/>
              <a:gd name="connsiteX68" fmla="*/ 106326 w 608697"/>
              <a:gd name="connsiteY68" fmla="*/ 197053 h 590385"/>
              <a:gd name="connsiteX69" fmla="*/ 173116 w 608697"/>
              <a:gd name="connsiteY69" fmla="*/ 197053 h 590385"/>
              <a:gd name="connsiteX70" fmla="*/ 183328 w 608697"/>
              <a:gd name="connsiteY70" fmla="*/ 207257 h 590385"/>
              <a:gd name="connsiteX71" fmla="*/ 173116 w 608697"/>
              <a:gd name="connsiteY71" fmla="*/ 217536 h 590385"/>
              <a:gd name="connsiteX72" fmla="*/ 163202 w 608697"/>
              <a:gd name="connsiteY72" fmla="*/ 217536 h 590385"/>
              <a:gd name="connsiteX73" fmla="*/ 163202 w 608697"/>
              <a:gd name="connsiteY73" fmla="*/ 443448 h 590385"/>
              <a:gd name="connsiteX74" fmla="*/ 173116 w 608697"/>
              <a:gd name="connsiteY74" fmla="*/ 443448 h 590385"/>
              <a:gd name="connsiteX75" fmla="*/ 183328 w 608697"/>
              <a:gd name="connsiteY75" fmla="*/ 453652 h 590385"/>
              <a:gd name="connsiteX76" fmla="*/ 173116 w 608697"/>
              <a:gd name="connsiteY76" fmla="*/ 463931 h 590385"/>
              <a:gd name="connsiteX77" fmla="*/ 106326 w 608697"/>
              <a:gd name="connsiteY77" fmla="*/ 463931 h 590385"/>
              <a:gd name="connsiteX78" fmla="*/ 96039 w 608697"/>
              <a:gd name="connsiteY78" fmla="*/ 453652 h 590385"/>
              <a:gd name="connsiteX79" fmla="*/ 106326 w 608697"/>
              <a:gd name="connsiteY79" fmla="*/ 443448 h 590385"/>
              <a:gd name="connsiteX80" fmla="*/ 116240 w 608697"/>
              <a:gd name="connsiteY80" fmla="*/ 443448 h 590385"/>
              <a:gd name="connsiteX81" fmla="*/ 116240 w 608697"/>
              <a:gd name="connsiteY81" fmla="*/ 217536 h 590385"/>
              <a:gd name="connsiteX82" fmla="*/ 106326 w 608697"/>
              <a:gd name="connsiteY82" fmla="*/ 217536 h 590385"/>
              <a:gd name="connsiteX83" fmla="*/ 96039 w 608697"/>
              <a:gd name="connsiteY83" fmla="*/ 207257 h 590385"/>
              <a:gd name="connsiteX84" fmla="*/ 106326 w 608697"/>
              <a:gd name="connsiteY84" fmla="*/ 197053 h 590385"/>
              <a:gd name="connsiteX85" fmla="*/ 296964 w 608697"/>
              <a:gd name="connsiteY85" fmla="*/ 2010 h 590385"/>
              <a:gd name="connsiteX86" fmla="*/ 311733 w 608697"/>
              <a:gd name="connsiteY86" fmla="*/ 2010 h 590385"/>
              <a:gd name="connsiteX87" fmla="*/ 556923 w 608697"/>
              <a:gd name="connsiteY87" fmla="*/ 134884 h 590385"/>
              <a:gd name="connsiteX88" fmla="*/ 549538 w 608697"/>
              <a:gd name="connsiteY88" fmla="*/ 161771 h 590385"/>
              <a:gd name="connsiteX89" fmla="*/ 59159 w 608697"/>
              <a:gd name="connsiteY89" fmla="*/ 161771 h 590385"/>
              <a:gd name="connsiteX90" fmla="*/ 51774 w 608697"/>
              <a:gd name="connsiteY90" fmla="*/ 134884 h 59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08697" h="590385">
                <a:moveTo>
                  <a:pt x="0" y="552985"/>
                </a:moveTo>
                <a:lnTo>
                  <a:pt x="608697" y="552985"/>
                </a:lnTo>
                <a:lnTo>
                  <a:pt x="608697" y="590385"/>
                </a:lnTo>
                <a:lnTo>
                  <a:pt x="0" y="590385"/>
                </a:lnTo>
                <a:close/>
                <a:moveTo>
                  <a:pt x="50031" y="495192"/>
                </a:moveTo>
                <a:lnTo>
                  <a:pt x="558666" y="495192"/>
                </a:lnTo>
                <a:lnTo>
                  <a:pt x="558666" y="532592"/>
                </a:lnTo>
                <a:lnTo>
                  <a:pt x="50031" y="532592"/>
                </a:lnTo>
                <a:close/>
                <a:moveTo>
                  <a:pt x="317441" y="352934"/>
                </a:moveTo>
                <a:lnTo>
                  <a:pt x="317441" y="384587"/>
                </a:lnTo>
                <a:cubicBezTo>
                  <a:pt x="331392" y="382800"/>
                  <a:pt x="338404" y="377661"/>
                  <a:pt x="338404" y="369096"/>
                </a:cubicBezTo>
                <a:cubicBezTo>
                  <a:pt x="338404" y="364404"/>
                  <a:pt x="336688" y="360829"/>
                  <a:pt x="333257" y="358446"/>
                </a:cubicBezTo>
                <a:cubicBezTo>
                  <a:pt x="329825" y="355988"/>
                  <a:pt x="324528" y="354200"/>
                  <a:pt x="317441" y="352934"/>
                </a:cubicBezTo>
                <a:close/>
                <a:moveTo>
                  <a:pt x="290658" y="283447"/>
                </a:moveTo>
                <a:cubicBezTo>
                  <a:pt x="282451" y="284341"/>
                  <a:pt x="276781" y="286203"/>
                  <a:pt x="273648" y="288958"/>
                </a:cubicBezTo>
                <a:cubicBezTo>
                  <a:pt x="270515" y="291714"/>
                  <a:pt x="268948" y="295140"/>
                  <a:pt x="268948" y="299311"/>
                </a:cubicBezTo>
                <a:cubicBezTo>
                  <a:pt x="268948" y="304003"/>
                  <a:pt x="270739" y="307578"/>
                  <a:pt x="274319" y="310035"/>
                </a:cubicBezTo>
                <a:cubicBezTo>
                  <a:pt x="277900" y="312493"/>
                  <a:pt x="283347" y="314430"/>
                  <a:pt x="290658" y="315770"/>
                </a:cubicBezTo>
                <a:close/>
                <a:moveTo>
                  <a:pt x="290658" y="233324"/>
                </a:moveTo>
                <a:lnTo>
                  <a:pt x="317441" y="233324"/>
                </a:lnTo>
                <a:lnTo>
                  <a:pt x="317441" y="250156"/>
                </a:lnTo>
                <a:cubicBezTo>
                  <a:pt x="325647" y="250603"/>
                  <a:pt x="334003" y="251571"/>
                  <a:pt x="342508" y="252911"/>
                </a:cubicBezTo>
                <a:cubicBezTo>
                  <a:pt x="351012" y="254327"/>
                  <a:pt x="358771" y="256263"/>
                  <a:pt x="365859" y="258721"/>
                </a:cubicBezTo>
                <a:lnTo>
                  <a:pt x="365859" y="292012"/>
                </a:lnTo>
                <a:cubicBezTo>
                  <a:pt x="348551" y="286426"/>
                  <a:pt x="332436" y="283298"/>
                  <a:pt x="317441" y="282628"/>
                </a:cubicBezTo>
                <a:lnTo>
                  <a:pt x="317441" y="319941"/>
                </a:lnTo>
                <a:cubicBezTo>
                  <a:pt x="324528" y="321058"/>
                  <a:pt x="331541" y="322548"/>
                  <a:pt x="338479" y="324409"/>
                </a:cubicBezTo>
                <a:cubicBezTo>
                  <a:pt x="345343" y="326271"/>
                  <a:pt x="351535" y="328953"/>
                  <a:pt x="356981" y="332527"/>
                </a:cubicBezTo>
                <a:cubicBezTo>
                  <a:pt x="362427" y="336028"/>
                  <a:pt x="366829" y="340645"/>
                  <a:pt x="370335" y="346380"/>
                </a:cubicBezTo>
                <a:cubicBezTo>
                  <a:pt x="373692" y="352115"/>
                  <a:pt x="375408" y="359414"/>
                  <a:pt x="375408" y="368425"/>
                </a:cubicBezTo>
                <a:cubicBezTo>
                  <a:pt x="375408" y="382800"/>
                  <a:pt x="370410" y="394046"/>
                  <a:pt x="360338" y="402238"/>
                </a:cubicBezTo>
                <a:cubicBezTo>
                  <a:pt x="350266" y="410431"/>
                  <a:pt x="336017" y="415495"/>
                  <a:pt x="317441" y="417506"/>
                </a:cubicBezTo>
                <a:lnTo>
                  <a:pt x="317441" y="434859"/>
                </a:lnTo>
                <a:lnTo>
                  <a:pt x="290658" y="434859"/>
                </a:lnTo>
                <a:lnTo>
                  <a:pt x="290658" y="418400"/>
                </a:lnTo>
                <a:cubicBezTo>
                  <a:pt x="279691" y="418027"/>
                  <a:pt x="269321" y="417059"/>
                  <a:pt x="259623" y="415420"/>
                </a:cubicBezTo>
                <a:cubicBezTo>
                  <a:pt x="249849" y="413782"/>
                  <a:pt x="241792" y="411548"/>
                  <a:pt x="235451" y="408643"/>
                </a:cubicBezTo>
                <a:lnTo>
                  <a:pt x="235451" y="375650"/>
                </a:lnTo>
                <a:cubicBezTo>
                  <a:pt x="239778" y="377214"/>
                  <a:pt x="244030" y="378629"/>
                  <a:pt x="248208" y="379746"/>
                </a:cubicBezTo>
                <a:cubicBezTo>
                  <a:pt x="252386" y="380938"/>
                  <a:pt x="256638" y="381980"/>
                  <a:pt x="261040" y="382800"/>
                </a:cubicBezTo>
                <a:cubicBezTo>
                  <a:pt x="265442" y="383619"/>
                  <a:pt x="269992" y="384289"/>
                  <a:pt x="274842" y="384810"/>
                </a:cubicBezTo>
                <a:cubicBezTo>
                  <a:pt x="279691" y="385332"/>
                  <a:pt x="284988" y="385630"/>
                  <a:pt x="290658" y="385779"/>
                </a:cubicBezTo>
                <a:lnTo>
                  <a:pt x="290658" y="348912"/>
                </a:lnTo>
                <a:cubicBezTo>
                  <a:pt x="283645" y="347870"/>
                  <a:pt x="276558" y="346529"/>
                  <a:pt x="269619" y="344816"/>
                </a:cubicBezTo>
                <a:cubicBezTo>
                  <a:pt x="262681" y="343029"/>
                  <a:pt x="256415" y="340422"/>
                  <a:pt x="250819" y="336996"/>
                </a:cubicBezTo>
                <a:cubicBezTo>
                  <a:pt x="245299" y="333496"/>
                  <a:pt x="240748" y="328878"/>
                  <a:pt x="237241" y="323143"/>
                </a:cubicBezTo>
                <a:cubicBezTo>
                  <a:pt x="233809" y="317483"/>
                  <a:pt x="232019" y="310035"/>
                  <a:pt x="232019" y="300949"/>
                </a:cubicBezTo>
                <a:cubicBezTo>
                  <a:pt x="232019" y="293576"/>
                  <a:pt x="233362" y="286948"/>
                  <a:pt x="236122" y="281213"/>
                </a:cubicBezTo>
                <a:cubicBezTo>
                  <a:pt x="238808" y="275404"/>
                  <a:pt x="242687" y="270414"/>
                  <a:pt x="247686" y="266243"/>
                </a:cubicBezTo>
                <a:cubicBezTo>
                  <a:pt x="252759" y="261998"/>
                  <a:pt x="258951" y="258646"/>
                  <a:pt x="266188" y="256040"/>
                </a:cubicBezTo>
                <a:cubicBezTo>
                  <a:pt x="273424" y="253507"/>
                  <a:pt x="281556" y="251645"/>
                  <a:pt x="290658" y="250677"/>
                </a:cubicBezTo>
                <a:close/>
                <a:moveTo>
                  <a:pt x="435589" y="197053"/>
                </a:moveTo>
                <a:lnTo>
                  <a:pt x="502433" y="197053"/>
                </a:lnTo>
                <a:cubicBezTo>
                  <a:pt x="508103" y="197053"/>
                  <a:pt x="512728" y="201671"/>
                  <a:pt x="512728" y="207257"/>
                </a:cubicBezTo>
                <a:cubicBezTo>
                  <a:pt x="512728" y="212918"/>
                  <a:pt x="508103" y="217536"/>
                  <a:pt x="502433" y="217536"/>
                </a:cubicBezTo>
                <a:lnTo>
                  <a:pt x="492511" y="217536"/>
                </a:lnTo>
                <a:lnTo>
                  <a:pt x="492511" y="443448"/>
                </a:lnTo>
                <a:lnTo>
                  <a:pt x="502433" y="443448"/>
                </a:lnTo>
                <a:cubicBezTo>
                  <a:pt x="508103" y="443448"/>
                  <a:pt x="512728" y="447991"/>
                  <a:pt x="512728" y="453652"/>
                </a:cubicBezTo>
                <a:cubicBezTo>
                  <a:pt x="512728" y="459313"/>
                  <a:pt x="508103" y="463931"/>
                  <a:pt x="502433" y="463931"/>
                </a:cubicBezTo>
                <a:lnTo>
                  <a:pt x="435589" y="463931"/>
                </a:lnTo>
                <a:cubicBezTo>
                  <a:pt x="429919" y="463931"/>
                  <a:pt x="425368" y="459313"/>
                  <a:pt x="425368" y="453652"/>
                </a:cubicBezTo>
                <a:cubicBezTo>
                  <a:pt x="425368" y="447991"/>
                  <a:pt x="429919" y="443448"/>
                  <a:pt x="435589" y="443448"/>
                </a:cubicBezTo>
                <a:lnTo>
                  <a:pt x="445511" y="443448"/>
                </a:lnTo>
                <a:lnTo>
                  <a:pt x="445511" y="217536"/>
                </a:lnTo>
                <a:lnTo>
                  <a:pt x="435589" y="217536"/>
                </a:lnTo>
                <a:cubicBezTo>
                  <a:pt x="429919" y="217536"/>
                  <a:pt x="425368" y="212918"/>
                  <a:pt x="425368" y="207257"/>
                </a:cubicBezTo>
                <a:cubicBezTo>
                  <a:pt x="425368" y="201671"/>
                  <a:pt x="429919" y="197053"/>
                  <a:pt x="435589" y="197053"/>
                </a:cubicBezTo>
                <a:close/>
                <a:moveTo>
                  <a:pt x="106326" y="197053"/>
                </a:moveTo>
                <a:lnTo>
                  <a:pt x="173116" y="197053"/>
                </a:lnTo>
                <a:cubicBezTo>
                  <a:pt x="178781" y="197053"/>
                  <a:pt x="183328" y="201671"/>
                  <a:pt x="183328" y="207257"/>
                </a:cubicBezTo>
                <a:cubicBezTo>
                  <a:pt x="183328" y="212918"/>
                  <a:pt x="178781" y="217536"/>
                  <a:pt x="173116" y="217536"/>
                </a:cubicBezTo>
                <a:lnTo>
                  <a:pt x="163202" y="217536"/>
                </a:lnTo>
                <a:lnTo>
                  <a:pt x="163202" y="443448"/>
                </a:lnTo>
                <a:lnTo>
                  <a:pt x="173116" y="443448"/>
                </a:lnTo>
                <a:cubicBezTo>
                  <a:pt x="178781" y="443448"/>
                  <a:pt x="183328" y="447991"/>
                  <a:pt x="183328" y="453652"/>
                </a:cubicBezTo>
                <a:cubicBezTo>
                  <a:pt x="183328" y="459313"/>
                  <a:pt x="178781" y="463931"/>
                  <a:pt x="173116" y="463931"/>
                </a:cubicBezTo>
                <a:lnTo>
                  <a:pt x="106326" y="463931"/>
                </a:lnTo>
                <a:cubicBezTo>
                  <a:pt x="100661" y="463931"/>
                  <a:pt x="96039" y="459313"/>
                  <a:pt x="96039" y="453652"/>
                </a:cubicBezTo>
                <a:cubicBezTo>
                  <a:pt x="96039" y="447991"/>
                  <a:pt x="100661" y="443448"/>
                  <a:pt x="106326" y="443448"/>
                </a:cubicBezTo>
                <a:lnTo>
                  <a:pt x="116240" y="443448"/>
                </a:lnTo>
                <a:lnTo>
                  <a:pt x="116240" y="217536"/>
                </a:lnTo>
                <a:lnTo>
                  <a:pt x="106326" y="217536"/>
                </a:lnTo>
                <a:cubicBezTo>
                  <a:pt x="100661" y="217536"/>
                  <a:pt x="96039" y="212918"/>
                  <a:pt x="96039" y="207257"/>
                </a:cubicBezTo>
                <a:cubicBezTo>
                  <a:pt x="96039" y="201671"/>
                  <a:pt x="100661" y="197053"/>
                  <a:pt x="106326" y="197053"/>
                </a:cubicBezTo>
                <a:close/>
                <a:moveTo>
                  <a:pt x="296964" y="2010"/>
                </a:moveTo>
                <a:cubicBezTo>
                  <a:pt x="301514" y="-671"/>
                  <a:pt x="307183" y="-671"/>
                  <a:pt x="311733" y="2010"/>
                </a:cubicBezTo>
                <a:lnTo>
                  <a:pt x="556923" y="134884"/>
                </a:lnTo>
                <a:cubicBezTo>
                  <a:pt x="569604" y="142332"/>
                  <a:pt x="564308" y="161771"/>
                  <a:pt x="549538" y="161771"/>
                </a:cubicBezTo>
                <a:lnTo>
                  <a:pt x="59159" y="161771"/>
                </a:lnTo>
                <a:cubicBezTo>
                  <a:pt x="44389" y="161771"/>
                  <a:pt x="39093" y="142332"/>
                  <a:pt x="51774" y="134884"/>
                </a:cubicBezTo>
                <a:close/>
              </a:path>
            </a:pathLst>
          </a:custGeom>
          <a:solidFill>
            <a:srgbClr val="C4101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" name="iconfont-10503-5122247">
            <a:extLst>
              <a:ext uri="{FF2B5EF4-FFF2-40B4-BE49-F238E27FC236}">
                <a16:creationId xmlns:a16="http://schemas.microsoft.com/office/drawing/2014/main" id="{2BE482A0-F3CD-4859-8835-1ECCED8A8356}"/>
              </a:ext>
            </a:extLst>
          </p:cNvPr>
          <p:cNvSpPr>
            <a:spLocks noChangeAspect="1"/>
          </p:cNvSpPr>
          <p:nvPr/>
        </p:nvSpPr>
        <p:spPr bwMode="auto">
          <a:xfrm>
            <a:off x="8257582" y="2750985"/>
            <a:ext cx="381190" cy="340753"/>
          </a:xfrm>
          <a:custGeom>
            <a:avLst/>
            <a:gdLst>
              <a:gd name="connsiteX0" fmla="*/ 0 w 437473"/>
              <a:gd name="connsiteY0" fmla="*/ 417433 h 441243"/>
              <a:gd name="connsiteX1" fmla="*/ 437473 w 437473"/>
              <a:gd name="connsiteY1" fmla="*/ 417433 h 441243"/>
              <a:gd name="connsiteX2" fmla="*/ 437473 w 437473"/>
              <a:gd name="connsiteY2" fmla="*/ 441243 h 441243"/>
              <a:gd name="connsiteX3" fmla="*/ 0 w 437473"/>
              <a:gd name="connsiteY3" fmla="*/ 441243 h 441243"/>
              <a:gd name="connsiteX4" fmla="*/ 293257 w 437473"/>
              <a:gd name="connsiteY4" fmla="*/ 324284 h 441243"/>
              <a:gd name="connsiteX5" fmla="*/ 335553 w 437473"/>
              <a:gd name="connsiteY5" fmla="*/ 324284 h 441243"/>
              <a:gd name="connsiteX6" fmla="*/ 335553 w 437473"/>
              <a:gd name="connsiteY6" fmla="*/ 348094 h 441243"/>
              <a:gd name="connsiteX7" fmla="*/ 293257 w 437473"/>
              <a:gd name="connsiteY7" fmla="*/ 348094 h 441243"/>
              <a:gd name="connsiteX8" fmla="*/ 347889 w 437473"/>
              <a:gd name="connsiteY8" fmla="*/ 324141 h 441243"/>
              <a:gd name="connsiteX9" fmla="*/ 369322 w 437473"/>
              <a:gd name="connsiteY9" fmla="*/ 324141 h 441243"/>
              <a:gd name="connsiteX10" fmla="*/ 369322 w 437473"/>
              <a:gd name="connsiteY10" fmla="*/ 347951 h 441243"/>
              <a:gd name="connsiteX11" fmla="*/ 347889 w 437473"/>
              <a:gd name="connsiteY11" fmla="*/ 347951 h 441243"/>
              <a:gd name="connsiteX12" fmla="*/ 83923 w 437473"/>
              <a:gd name="connsiteY12" fmla="*/ 283759 h 441243"/>
              <a:gd name="connsiteX13" fmla="*/ 158178 w 437473"/>
              <a:gd name="connsiteY13" fmla="*/ 283759 h 441243"/>
              <a:gd name="connsiteX14" fmla="*/ 158178 w 437473"/>
              <a:gd name="connsiteY14" fmla="*/ 307569 h 441243"/>
              <a:gd name="connsiteX15" fmla="*/ 83923 w 437473"/>
              <a:gd name="connsiteY15" fmla="*/ 307569 h 441243"/>
              <a:gd name="connsiteX16" fmla="*/ 179898 w 437473"/>
              <a:gd name="connsiteY16" fmla="*/ 283568 h 441243"/>
              <a:gd name="connsiteX17" fmla="*/ 217525 w 437473"/>
              <a:gd name="connsiteY17" fmla="*/ 283568 h 441243"/>
              <a:gd name="connsiteX18" fmla="*/ 217525 w 437473"/>
              <a:gd name="connsiteY18" fmla="*/ 307378 h 441243"/>
              <a:gd name="connsiteX19" fmla="*/ 179898 w 437473"/>
              <a:gd name="connsiteY19" fmla="*/ 307378 h 441243"/>
              <a:gd name="connsiteX20" fmla="*/ 293257 w 437473"/>
              <a:gd name="connsiteY20" fmla="*/ 248805 h 441243"/>
              <a:gd name="connsiteX21" fmla="*/ 335553 w 437473"/>
              <a:gd name="connsiteY21" fmla="*/ 248805 h 441243"/>
              <a:gd name="connsiteX22" fmla="*/ 335553 w 437473"/>
              <a:gd name="connsiteY22" fmla="*/ 272616 h 441243"/>
              <a:gd name="connsiteX23" fmla="*/ 293257 w 437473"/>
              <a:gd name="connsiteY23" fmla="*/ 272616 h 441243"/>
              <a:gd name="connsiteX24" fmla="*/ 347889 w 437473"/>
              <a:gd name="connsiteY24" fmla="*/ 248662 h 441243"/>
              <a:gd name="connsiteX25" fmla="*/ 369322 w 437473"/>
              <a:gd name="connsiteY25" fmla="*/ 248662 h 441243"/>
              <a:gd name="connsiteX26" fmla="*/ 369322 w 437473"/>
              <a:gd name="connsiteY26" fmla="*/ 272473 h 441243"/>
              <a:gd name="connsiteX27" fmla="*/ 347889 w 437473"/>
              <a:gd name="connsiteY27" fmla="*/ 272473 h 441243"/>
              <a:gd name="connsiteX28" fmla="*/ 83923 w 437473"/>
              <a:gd name="connsiteY28" fmla="*/ 207852 h 441243"/>
              <a:gd name="connsiteX29" fmla="*/ 158178 w 437473"/>
              <a:gd name="connsiteY29" fmla="*/ 207852 h 441243"/>
              <a:gd name="connsiteX30" fmla="*/ 158178 w 437473"/>
              <a:gd name="connsiteY30" fmla="*/ 231662 h 441243"/>
              <a:gd name="connsiteX31" fmla="*/ 83923 w 437473"/>
              <a:gd name="connsiteY31" fmla="*/ 231662 h 441243"/>
              <a:gd name="connsiteX32" fmla="*/ 179898 w 437473"/>
              <a:gd name="connsiteY32" fmla="*/ 207709 h 441243"/>
              <a:gd name="connsiteX33" fmla="*/ 217525 w 437473"/>
              <a:gd name="connsiteY33" fmla="*/ 207709 h 441243"/>
              <a:gd name="connsiteX34" fmla="*/ 217525 w 437473"/>
              <a:gd name="connsiteY34" fmla="*/ 231519 h 441243"/>
              <a:gd name="connsiteX35" fmla="*/ 179898 w 437473"/>
              <a:gd name="connsiteY35" fmla="*/ 231519 h 441243"/>
              <a:gd name="connsiteX36" fmla="*/ 293257 w 437473"/>
              <a:gd name="connsiteY36" fmla="*/ 174517 h 441243"/>
              <a:gd name="connsiteX37" fmla="*/ 335553 w 437473"/>
              <a:gd name="connsiteY37" fmla="*/ 174517 h 441243"/>
              <a:gd name="connsiteX38" fmla="*/ 335553 w 437473"/>
              <a:gd name="connsiteY38" fmla="*/ 198328 h 441243"/>
              <a:gd name="connsiteX39" fmla="*/ 293257 w 437473"/>
              <a:gd name="connsiteY39" fmla="*/ 198328 h 441243"/>
              <a:gd name="connsiteX40" fmla="*/ 347889 w 437473"/>
              <a:gd name="connsiteY40" fmla="*/ 174470 h 441243"/>
              <a:gd name="connsiteX41" fmla="*/ 369322 w 437473"/>
              <a:gd name="connsiteY41" fmla="*/ 174470 h 441243"/>
              <a:gd name="connsiteX42" fmla="*/ 369322 w 437473"/>
              <a:gd name="connsiteY42" fmla="*/ 198280 h 441243"/>
              <a:gd name="connsiteX43" fmla="*/ 347889 w 437473"/>
              <a:gd name="connsiteY43" fmla="*/ 198280 h 441243"/>
              <a:gd name="connsiteX44" fmla="*/ 83923 w 437473"/>
              <a:gd name="connsiteY44" fmla="*/ 127468 h 441243"/>
              <a:gd name="connsiteX45" fmla="*/ 158178 w 437473"/>
              <a:gd name="connsiteY45" fmla="*/ 127468 h 441243"/>
              <a:gd name="connsiteX46" fmla="*/ 158178 w 437473"/>
              <a:gd name="connsiteY46" fmla="*/ 151278 h 441243"/>
              <a:gd name="connsiteX47" fmla="*/ 83923 w 437473"/>
              <a:gd name="connsiteY47" fmla="*/ 151278 h 441243"/>
              <a:gd name="connsiteX48" fmla="*/ 179898 w 437473"/>
              <a:gd name="connsiteY48" fmla="*/ 127373 h 441243"/>
              <a:gd name="connsiteX49" fmla="*/ 217525 w 437473"/>
              <a:gd name="connsiteY49" fmla="*/ 127373 h 441243"/>
              <a:gd name="connsiteX50" fmla="*/ 217525 w 437473"/>
              <a:gd name="connsiteY50" fmla="*/ 151183 h 441243"/>
              <a:gd name="connsiteX51" fmla="*/ 179898 w 437473"/>
              <a:gd name="connsiteY51" fmla="*/ 151183 h 441243"/>
              <a:gd name="connsiteX52" fmla="*/ 86342 w 437473"/>
              <a:gd name="connsiteY52" fmla="*/ 0 h 441243"/>
              <a:gd name="connsiteX53" fmla="*/ 221356 w 437473"/>
              <a:gd name="connsiteY53" fmla="*/ 0 h 441243"/>
              <a:gd name="connsiteX54" fmla="*/ 261027 w 437473"/>
              <a:gd name="connsiteY54" fmla="*/ 14667 h 441243"/>
              <a:gd name="connsiteX55" fmla="*/ 278124 w 437473"/>
              <a:gd name="connsiteY55" fmla="*/ 51762 h 441243"/>
              <a:gd name="connsiteX56" fmla="*/ 278124 w 437473"/>
              <a:gd name="connsiteY56" fmla="*/ 95477 h 441243"/>
              <a:gd name="connsiteX57" fmla="*/ 357036 w 437473"/>
              <a:gd name="connsiteY57" fmla="*/ 95477 h 441243"/>
              <a:gd name="connsiteX58" fmla="*/ 408756 w 437473"/>
              <a:gd name="connsiteY58" fmla="*/ 147192 h 441243"/>
              <a:gd name="connsiteX59" fmla="*/ 408756 w 437473"/>
              <a:gd name="connsiteY59" fmla="*/ 393242 h 441243"/>
              <a:gd name="connsiteX60" fmla="*/ 384944 w 437473"/>
              <a:gd name="connsiteY60" fmla="*/ 393242 h 441243"/>
              <a:gd name="connsiteX61" fmla="*/ 384944 w 437473"/>
              <a:gd name="connsiteY61" fmla="*/ 147145 h 441243"/>
              <a:gd name="connsiteX62" fmla="*/ 357036 w 437473"/>
              <a:gd name="connsiteY62" fmla="*/ 119239 h 441243"/>
              <a:gd name="connsiteX63" fmla="*/ 278171 w 437473"/>
              <a:gd name="connsiteY63" fmla="*/ 119239 h 441243"/>
              <a:gd name="connsiteX64" fmla="*/ 278171 w 437473"/>
              <a:gd name="connsiteY64" fmla="*/ 397576 h 441243"/>
              <a:gd name="connsiteX65" fmla="*/ 254359 w 437473"/>
              <a:gd name="connsiteY65" fmla="*/ 397576 h 441243"/>
              <a:gd name="connsiteX66" fmla="*/ 254359 w 437473"/>
              <a:gd name="connsiteY66" fmla="*/ 51762 h 441243"/>
              <a:gd name="connsiteX67" fmla="*/ 221404 w 437473"/>
              <a:gd name="connsiteY67" fmla="*/ 23857 h 441243"/>
              <a:gd name="connsiteX68" fmla="*/ 86342 w 437473"/>
              <a:gd name="connsiteY68" fmla="*/ 23857 h 441243"/>
              <a:gd name="connsiteX69" fmla="*/ 53005 w 437473"/>
              <a:gd name="connsiteY69" fmla="*/ 51762 h 441243"/>
              <a:gd name="connsiteX70" fmla="*/ 53005 w 437473"/>
              <a:gd name="connsiteY70" fmla="*/ 397481 h 441243"/>
              <a:gd name="connsiteX71" fmla="*/ 29193 w 437473"/>
              <a:gd name="connsiteY71" fmla="*/ 397481 h 441243"/>
              <a:gd name="connsiteX72" fmla="*/ 29193 w 437473"/>
              <a:gd name="connsiteY72" fmla="*/ 51715 h 441243"/>
              <a:gd name="connsiteX73" fmla="*/ 86342 w 437473"/>
              <a:gd name="connsiteY73" fmla="*/ 0 h 44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37473" h="441243">
                <a:moveTo>
                  <a:pt x="0" y="417433"/>
                </a:moveTo>
                <a:lnTo>
                  <a:pt x="437473" y="417433"/>
                </a:lnTo>
                <a:lnTo>
                  <a:pt x="437473" y="441243"/>
                </a:lnTo>
                <a:lnTo>
                  <a:pt x="0" y="441243"/>
                </a:lnTo>
                <a:close/>
                <a:moveTo>
                  <a:pt x="293257" y="324284"/>
                </a:moveTo>
                <a:lnTo>
                  <a:pt x="335553" y="324284"/>
                </a:lnTo>
                <a:lnTo>
                  <a:pt x="335553" y="348094"/>
                </a:lnTo>
                <a:lnTo>
                  <a:pt x="293257" y="348094"/>
                </a:lnTo>
                <a:close/>
                <a:moveTo>
                  <a:pt x="347889" y="324141"/>
                </a:moveTo>
                <a:lnTo>
                  <a:pt x="369322" y="324141"/>
                </a:lnTo>
                <a:lnTo>
                  <a:pt x="369322" y="347951"/>
                </a:lnTo>
                <a:lnTo>
                  <a:pt x="347889" y="347951"/>
                </a:lnTo>
                <a:close/>
                <a:moveTo>
                  <a:pt x="83923" y="283759"/>
                </a:moveTo>
                <a:lnTo>
                  <a:pt x="158178" y="283759"/>
                </a:lnTo>
                <a:lnTo>
                  <a:pt x="158178" y="307569"/>
                </a:lnTo>
                <a:lnTo>
                  <a:pt x="83923" y="307569"/>
                </a:lnTo>
                <a:close/>
                <a:moveTo>
                  <a:pt x="179898" y="283568"/>
                </a:moveTo>
                <a:lnTo>
                  <a:pt x="217525" y="283568"/>
                </a:lnTo>
                <a:lnTo>
                  <a:pt x="217525" y="307378"/>
                </a:lnTo>
                <a:lnTo>
                  <a:pt x="179898" y="307378"/>
                </a:lnTo>
                <a:close/>
                <a:moveTo>
                  <a:pt x="293257" y="248805"/>
                </a:moveTo>
                <a:lnTo>
                  <a:pt x="335553" y="248805"/>
                </a:lnTo>
                <a:lnTo>
                  <a:pt x="335553" y="272616"/>
                </a:lnTo>
                <a:lnTo>
                  <a:pt x="293257" y="272616"/>
                </a:lnTo>
                <a:close/>
                <a:moveTo>
                  <a:pt x="347889" y="248662"/>
                </a:moveTo>
                <a:lnTo>
                  <a:pt x="369322" y="248662"/>
                </a:lnTo>
                <a:lnTo>
                  <a:pt x="369322" y="272473"/>
                </a:lnTo>
                <a:lnTo>
                  <a:pt x="347889" y="272473"/>
                </a:lnTo>
                <a:close/>
                <a:moveTo>
                  <a:pt x="83923" y="207852"/>
                </a:moveTo>
                <a:lnTo>
                  <a:pt x="158178" y="207852"/>
                </a:lnTo>
                <a:lnTo>
                  <a:pt x="158178" y="231662"/>
                </a:lnTo>
                <a:lnTo>
                  <a:pt x="83923" y="231662"/>
                </a:lnTo>
                <a:close/>
                <a:moveTo>
                  <a:pt x="179898" y="207709"/>
                </a:moveTo>
                <a:lnTo>
                  <a:pt x="217525" y="207709"/>
                </a:lnTo>
                <a:lnTo>
                  <a:pt x="217525" y="231519"/>
                </a:lnTo>
                <a:lnTo>
                  <a:pt x="179898" y="231519"/>
                </a:lnTo>
                <a:close/>
                <a:moveTo>
                  <a:pt x="293257" y="174517"/>
                </a:moveTo>
                <a:lnTo>
                  <a:pt x="335553" y="174517"/>
                </a:lnTo>
                <a:lnTo>
                  <a:pt x="335553" y="198328"/>
                </a:lnTo>
                <a:lnTo>
                  <a:pt x="293257" y="198328"/>
                </a:lnTo>
                <a:close/>
                <a:moveTo>
                  <a:pt x="347889" y="174470"/>
                </a:moveTo>
                <a:lnTo>
                  <a:pt x="369322" y="174470"/>
                </a:lnTo>
                <a:lnTo>
                  <a:pt x="369322" y="198280"/>
                </a:lnTo>
                <a:lnTo>
                  <a:pt x="347889" y="198280"/>
                </a:lnTo>
                <a:close/>
                <a:moveTo>
                  <a:pt x="83923" y="127468"/>
                </a:moveTo>
                <a:lnTo>
                  <a:pt x="158178" y="127468"/>
                </a:lnTo>
                <a:lnTo>
                  <a:pt x="158178" y="151278"/>
                </a:lnTo>
                <a:lnTo>
                  <a:pt x="83923" y="151278"/>
                </a:lnTo>
                <a:close/>
                <a:moveTo>
                  <a:pt x="179898" y="127373"/>
                </a:moveTo>
                <a:lnTo>
                  <a:pt x="217525" y="127373"/>
                </a:lnTo>
                <a:lnTo>
                  <a:pt x="217525" y="151183"/>
                </a:lnTo>
                <a:lnTo>
                  <a:pt x="179898" y="151183"/>
                </a:lnTo>
                <a:close/>
                <a:moveTo>
                  <a:pt x="86342" y="0"/>
                </a:moveTo>
                <a:lnTo>
                  <a:pt x="221356" y="0"/>
                </a:lnTo>
                <a:cubicBezTo>
                  <a:pt x="236310" y="0"/>
                  <a:pt x="250359" y="5238"/>
                  <a:pt x="261027" y="14667"/>
                </a:cubicBezTo>
                <a:cubicBezTo>
                  <a:pt x="272028" y="24524"/>
                  <a:pt x="278124" y="37667"/>
                  <a:pt x="278124" y="51762"/>
                </a:cubicBezTo>
                <a:lnTo>
                  <a:pt x="278124" y="95477"/>
                </a:lnTo>
                <a:lnTo>
                  <a:pt x="357036" y="95477"/>
                </a:lnTo>
                <a:cubicBezTo>
                  <a:pt x="385563" y="95477"/>
                  <a:pt x="408756" y="118668"/>
                  <a:pt x="408756" y="147192"/>
                </a:cubicBezTo>
                <a:lnTo>
                  <a:pt x="408756" y="393242"/>
                </a:lnTo>
                <a:lnTo>
                  <a:pt x="384944" y="393242"/>
                </a:lnTo>
                <a:lnTo>
                  <a:pt x="384944" y="147145"/>
                </a:lnTo>
                <a:cubicBezTo>
                  <a:pt x="384944" y="131763"/>
                  <a:pt x="372467" y="119239"/>
                  <a:pt x="357036" y="119239"/>
                </a:cubicBezTo>
                <a:lnTo>
                  <a:pt x="278171" y="119239"/>
                </a:lnTo>
                <a:lnTo>
                  <a:pt x="278171" y="397576"/>
                </a:lnTo>
                <a:lnTo>
                  <a:pt x="254359" y="397576"/>
                </a:lnTo>
                <a:lnTo>
                  <a:pt x="254359" y="51762"/>
                </a:lnTo>
                <a:cubicBezTo>
                  <a:pt x="254359" y="36429"/>
                  <a:pt x="239596" y="23857"/>
                  <a:pt x="221404" y="23857"/>
                </a:cubicBezTo>
                <a:lnTo>
                  <a:pt x="86342" y="23857"/>
                </a:lnTo>
                <a:cubicBezTo>
                  <a:pt x="67959" y="23857"/>
                  <a:pt x="53005" y="36381"/>
                  <a:pt x="53005" y="51762"/>
                </a:cubicBezTo>
                <a:lnTo>
                  <a:pt x="53005" y="397481"/>
                </a:lnTo>
                <a:lnTo>
                  <a:pt x="29193" y="397481"/>
                </a:lnTo>
                <a:lnTo>
                  <a:pt x="29193" y="51715"/>
                </a:lnTo>
                <a:cubicBezTo>
                  <a:pt x="29193" y="23191"/>
                  <a:pt x="54862" y="0"/>
                  <a:pt x="8634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4" name="factory-stock-house_18404">
            <a:extLst>
              <a:ext uri="{FF2B5EF4-FFF2-40B4-BE49-F238E27FC236}">
                <a16:creationId xmlns:a16="http://schemas.microsoft.com/office/drawing/2014/main" id="{17D4DA3B-CAA8-4435-9BDA-17FB6537A392}"/>
              </a:ext>
            </a:extLst>
          </p:cNvPr>
          <p:cNvSpPr>
            <a:spLocks noChangeAspect="1"/>
          </p:cNvSpPr>
          <p:nvPr/>
        </p:nvSpPr>
        <p:spPr bwMode="auto">
          <a:xfrm>
            <a:off x="8329689" y="5649410"/>
            <a:ext cx="339834" cy="340349"/>
          </a:xfrm>
          <a:custGeom>
            <a:avLst/>
            <a:gdLst>
              <a:gd name="connsiteX0" fmla="*/ 394672 w 606368"/>
              <a:gd name="connsiteY0" fmla="*/ 533404 h 607286"/>
              <a:gd name="connsiteX1" fmla="*/ 463473 w 606368"/>
              <a:gd name="connsiteY1" fmla="*/ 533404 h 607286"/>
              <a:gd name="connsiteX2" fmla="*/ 463473 w 606368"/>
              <a:gd name="connsiteY2" fmla="*/ 592679 h 607286"/>
              <a:gd name="connsiteX3" fmla="*/ 394672 w 606368"/>
              <a:gd name="connsiteY3" fmla="*/ 592679 h 607286"/>
              <a:gd name="connsiteX4" fmla="*/ 310135 w 606368"/>
              <a:gd name="connsiteY4" fmla="*/ 533404 h 607286"/>
              <a:gd name="connsiteX5" fmla="*/ 379007 w 606368"/>
              <a:gd name="connsiteY5" fmla="*/ 533404 h 607286"/>
              <a:gd name="connsiteX6" fmla="*/ 379007 w 606368"/>
              <a:gd name="connsiteY6" fmla="*/ 592679 h 607286"/>
              <a:gd name="connsiteX7" fmla="*/ 310135 w 606368"/>
              <a:gd name="connsiteY7" fmla="*/ 592679 h 607286"/>
              <a:gd name="connsiteX8" fmla="*/ 225597 w 606368"/>
              <a:gd name="connsiteY8" fmla="*/ 533404 h 607286"/>
              <a:gd name="connsiteX9" fmla="*/ 294539 w 606368"/>
              <a:gd name="connsiteY9" fmla="*/ 533404 h 607286"/>
              <a:gd name="connsiteX10" fmla="*/ 294539 w 606368"/>
              <a:gd name="connsiteY10" fmla="*/ 592679 h 607286"/>
              <a:gd name="connsiteX11" fmla="*/ 225597 w 606368"/>
              <a:gd name="connsiteY11" fmla="*/ 592679 h 607286"/>
              <a:gd name="connsiteX12" fmla="*/ 141131 w 606368"/>
              <a:gd name="connsiteY12" fmla="*/ 533404 h 607286"/>
              <a:gd name="connsiteX13" fmla="*/ 209932 w 606368"/>
              <a:gd name="connsiteY13" fmla="*/ 533404 h 607286"/>
              <a:gd name="connsiteX14" fmla="*/ 209932 w 606368"/>
              <a:gd name="connsiteY14" fmla="*/ 592679 h 607286"/>
              <a:gd name="connsiteX15" fmla="*/ 141131 w 606368"/>
              <a:gd name="connsiteY15" fmla="*/ 592679 h 607286"/>
              <a:gd name="connsiteX16" fmla="*/ 310135 w 606368"/>
              <a:gd name="connsiteY16" fmla="*/ 452042 h 607286"/>
              <a:gd name="connsiteX17" fmla="*/ 379007 w 606368"/>
              <a:gd name="connsiteY17" fmla="*/ 452042 h 607286"/>
              <a:gd name="connsiteX18" fmla="*/ 379007 w 606368"/>
              <a:gd name="connsiteY18" fmla="*/ 511317 h 607286"/>
              <a:gd name="connsiteX19" fmla="*/ 310135 w 606368"/>
              <a:gd name="connsiteY19" fmla="*/ 511317 h 607286"/>
              <a:gd name="connsiteX20" fmla="*/ 225597 w 606368"/>
              <a:gd name="connsiteY20" fmla="*/ 452042 h 607286"/>
              <a:gd name="connsiteX21" fmla="*/ 294539 w 606368"/>
              <a:gd name="connsiteY21" fmla="*/ 452042 h 607286"/>
              <a:gd name="connsiteX22" fmla="*/ 294539 w 606368"/>
              <a:gd name="connsiteY22" fmla="*/ 511317 h 607286"/>
              <a:gd name="connsiteX23" fmla="*/ 225597 w 606368"/>
              <a:gd name="connsiteY23" fmla="*/ 511317 h 607286"/>
              <a:gd name="connsiteX24" fmla="*/ 141131 w 606368"/>
              <a:gd name="connsiteY24" fmla="*/ 452042 h 607286"/>
              <a:gd name="connsiteX25" fmla="*/ 209932 w 606368"/>
              <a:gd name="connsiteY25" fmla="*/ 452042 h 607286"/>
              <a:gd name="connsiteX26" fmla="*/ 209932 w 606368"/>
              <a:gd name="connsiteY26" fmla="*/ 511317 h 607286"/>
              <a:gd name="connsiteX27" fmla="*/ 141131 w 606368"/>
              <a:gd name="connsiteY27" fmla="*/ 511317 h 607286"/>
              <a:gd name="connsiteX28" fmla="*/ 225597 w 606368"/>
              <a:gd name="connsiteY28" fmla="*/ 370610 h 607286"/>
              <a:gd name="connsiteX29" fmla="*/ 294539 w 606368"/>
              <a:gd name="connsiteY29" fmla="*/ 370610 h 607286"/>
              <a:gd name="connsiteX30" fmla="*/ 294539 w 606368"/>
              <a:gd name="connsiteY30" fmla="*/ 430026 h 607286"/>
              <a:gd name="connsiteX31" fmla="*/ 225597 w 606368"/>
              <a:gd name="connsiteY31" fmla="*/ 430026 h 607286"/>
              <a:gd name="connsiteX32" fmla="*/ 141131 w 606368"/>
              <a:gd name="connsiteY32" fmla="*/ 370610 h 607286"/>
              <a:gd name="connsiteX33" fmla="*/ 209932 w 606368"/>
              <a:gd name="connsiteY33" fmla="*/ 370610 h 607286"/>
              <a:gd name="connsiteX34" fmla="*/ 209932 w 606368"/>
              <a:gd name="connsiteY34" fmla="*/ 430026 h 607286"/>
              <a:gd name="connsiteX35" fmla="*/ 141131 w 606368"/>
              <a:gd name="connsiteY35" fmla="*/ 430026 h 607286"/>
              <a:gd name="connsiteX36" fmla="*/ 294547 w 606368"/>
              <a:gd name="connsiteY36" fmla="*/ 0 h 607286"/>
              <a:gd name="connsiteX37" fmla="*/ 606368 w 606368"/>
              <a:gd name="connsiteY37" fmla="*/ 141363 h 607286"/>
              <a:gd name="connsiteX38" fmla="*/ 606368 w 606368"/>
              <a:gd name="connsiteY38" fmla="*/ 607286 h 607286"/>
              <a:gd name="connsiteX39" fmla="*/ 497166 w 606368"/>
              <a:gd name="connsiteY39" fmla="*/ 607286 h 607286"/>
              <a:gd name="connsiteX40" fmla="*/ 497166 w 606368"/>
              <a:gd name="connsiteY40" fmla="*/ 228501 h 607286"/>
              <a:gd name="connsiteX41" fmla="*/ 109102 w 606368"/>
              <a:gd name="connsiteY41" fmla="*/ 228501 h 607286"/>
              <a:gd name="connsiteX42" fmla="*/ 109102 w 606368"/>
              <a:gd name="connsiteY42" fmla="*/ 607286 h 607286"/>
              <a:gd name="connsiteX43" fmla="*/ 0 w 606368"/>
              <a:gd name="connsiteY43" fmla="*/ 607286 h 607286"/>
              <a:gd name="connsiteX44" fmla="*/ 0 w 606368"/>
              <a:gd name="connsiteY44" fmla="*/ 141363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368" h="607286">
                <a:moveTo>
                  <a:pt x="394672" y="533404"/>
                </a:moveTo>
                <a:lnTo>
                  <a:pt x="463473" y="533404"/>
                </a:lnTo>
                <a:lnTo>
                  <a:pt x="463473" y="592679"/>
                </a:lnTo>
                <a:lnTo>
                  <a:pt x="394672" y="592679"/>
                </a:lnTo>
                <a:close/>
                <a:moveTo>
                  <a:pt x="310135" y="533404"/>
                </a:moveTo>
                <a:lnTo>
                  <a:pt x="379007" y="533404"/>
                </a:lnTo>
                <a:lnTo>
                  <a:pt x="379007" y="592679"/>
                </a:lnTo>
                <a:lnTo>
                  <a:pt x="310135" y="592679"/>
                </a:lnTo>
                <a:close/>
                <a:moveTo>
                  <a:pt x="225597" y="533404"/>
                </a:moveTo>
                <a:lnTo>
                  <a:pt x="294539" y="533404"/>
                </a:lnTo>
                <a:lnTo>
                  <a:pt x="294539" y="592679"/>
                </a:lnTo>
                <a:lnTo>
                  <a:pt x="225597" y="592679"/>
                </a:lnTo>
                <a:close/>
                <a:moveTo>
                  <a:pt x="141131" y="533404"/>
                </a:moveTo>
                <a:lnTo>
                  <a:pt x="209932" y="533404"/>
                </a:lnTo>
                <a:lnTo>
                  <a:pt x="209932" y="592679"/>
                </a:lnTo>
                <a:lnTo>
                  <a:pt x="141131" y="592679"/>
                </a:lnTo>
                <a:close/>
                <a:moveTo>
                  <a:pt x="310135" y="452042"/>
                </a:moveTo>
                <a:lnTo>
                  <a:pt x="379007" y="452042"/>
                </a:lnTo>
                <a:lnTo>
                  <a:pt x="379007" y="511317"/>
                </a:lnTo>
                <a:lnTo>
                  <a:pt x="310135" y="511317"/>
                </a:lnTo>
                <a:close/>
                <a:moveTo>
                  <a:pt x="225597" y="452042"/>
                </a:moveTo>
                <a:lnTo>
                  <a:pt x="294539" y="452042"/>
                </a:lnTo>
                <a:lnTo>
                  <a:pt x="294539" y="511317"/>
                </a:lnTo>
                <a:lnTo>
                  <a:pt x="225597" y="511317"/>
                </a:lnTo>
                <a:close/>
                <a:moveTo>
                  <a:pt x="141131" y="452042"/>
                </a:moveTo>
                <a:lnTo>
                  <a:pt x="209932" y="452042"/>
                </a:lnTo>
                <a:lnTo>
                  <a:pt x="209932" y="511317"/>
                </a:lnTo>
                <a:lnTo>
                  <a:pt x="141131" y="511317"/>
                </a:lnTo>
                <a:close/>
                <a:moveTo>
                  <a:pt x="225597" y="370610"/>
                </a:moveTo>
                <a:lnTo>
                  <a:pt x="294539" y="370610"/>
                </a:lnTo>
                <a:lnTo>
                  <a:pt x="294539" y="430026"/>
                </a:lnTo>
                <a:lnTo>
                  <a:pt x="225597" y="430026"/>
                </a:lnTo>
                <a:close/>
                <a:moveTo>
                  <a:pt x="141131" y="370610"/>
                </a:moveTo>
                <a:lnTo>
                  <a:pt x="209932" y="370610"/>
                </a:lnTo>
                <a:lnTo>
                  <a:pt x="209932" y="430026"/>
                </a:lnTo>
                <a:lnTo>
                  <a:pt x="141131" y="430026"/>
                </a:lnTo>
                <a:close/>
                <a:moveTo>
                  <a:pt x="294547" y="0"/>
                </a:moveTo>
                <a:lnTo>
                  <a:pt x="606368" y="141363"/>
                </a:lnTo>
                <a:lnTo>
                  <a:pt x="606368" y="607286"/>
                </a:lnTo>
                <a:lnTo>
                  <a:pt x="497166" y="607286"/>
                </a:lnTo>
                <a:lnTo>
                  <a:pt x="497166" y="228501"/>
                </a:lnTo>
                <a:lnTo>
                  <a:pt x="109102" y="228501"/>
                </a:lnTo>
                <a:lnTo>
                  <a:pt x="109102" y="607286"/>
                </a:lnTo>
                <a:lnTo>
                  <a:pt x="0" y="607286"/>
                </a:lnTo>
                <a:lnTo>
                  <a:pt x="0" y="141363"/>
                </a:lnTo>
                <a:close/>
              </a:path>
            </a:pathLst>
          </a:custGeom>
          <a:solidFill>
            <a:srgbClr val="C41010"/>
          </a:solidFill>
          <a:ln>
            <a:noFill/>
          </a:ln>
        </p:spPr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E288F3-E0EB-4094-9918-A680000434A2}"/>
              </a:ext>
            </a:extLst>
          </p:cNvPr>
          <p:cNvSpPr/>
          <p:nvPr/>
        </p:nvSpPr>
        <p:spPr>
          <a:xfrm>
            <a:off x="8166618" y="4278171"/>
            <a:ext cx="644666" cy="5535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EBEFBC4-B9A6-4D36-BAE8-6CF8D9E261FD}"/>
              </a:ext>
            </a:extLst>
          </p:cNvPr>
          <p:cNvSpPr/>
          <p:nvPr/>
        </p:nvSpPr>
        <p:spPr>
          <a:xfrm>
            <a:off x="8213579" y="5552633"/>
            <a:ext cx="598639" cy="5140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20B455-3A2E-4B64-AA98-B4947B93F7EE}"/>
              </a:ext>
            </a:extLst>
          </p:cNvPr>
          <p:cNvGrpSpPr/>
          <p:nvPr/>
        </p:nvGrpSpPr>
        <p:grpSpPr>
          <a:xfrm>
            <a:off x="3091751" y="1815944"/>
            <a:ext cx="585466" cy="463785"/>
            <a:chOff x="3283807" y="1826322"/>
            <a:chExt cx="585466" cy="463785"/>
          </a:xfrm>
        </p:grpSpPr>
        <p:sp>
          <p:nvSpPr>
            <p:cNvPr id="10" name="箭头: V 形 9">
              <a:extLst>
                <a:ext uri="{FF2B5EF4-FFF2-40B4-BE49-F238E27FC236}">
                  <a16:creationId xmlns:a16="http://schemas.microsoft.com/office/drawing/2014/main" id="{A6A23C1B-65EA-4B4A-96C3-40BDAEFD57F4}"/>
                </a:ext>
              </a:extLst>
            </p:cNvPr>
            <p:cNvSpPr/>
            <p:nvPr/>
          </p:nvSpPr>
          <p:spPr>
            <a:xfrm>
              <a:off x="3283807" y="1826322"/>
              <a:ext cx="257147" cy="463785"/>
            </a:xfrm>
            <a:prstGeom prst="chevron">
              <a:avLst>
                <a:gd name="adj" fmla="val 6185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3A9D926F-21E2-43DD-941B-5B6356FC89F3}"/>
                </a:ext>
              </a:extLst>
            </p:cNvPr>
            <p:cNvSpPr/>
            <p:nvPr/>
          </p:nvSpPr>
          <p:spPr>
            <a:xfrm>
              <a:off x="3448134" y="1826322"/>
              <a:ext cx="257147" cy="463785"/>
            </a:xfrm>
            <a:prstGeom prst="chevron">
              <a:avLst>
                <a:gd name="adj" fmla="val 6185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2" name="箭头: V 形 51">
              <a:extLst>
                <a:ext uri="{FF2B5EF4-FFF2-40B4-BE49-F238E27FC236}">
                  <a16:creationId xmlns:a16="http://schemas.microsoft.com/office/drawing/2014/main" id="{8FA7F70D-FE8F-44CE-B278-243E8E5B8934}"/>
                </a:ext>
              </a:extLst>
            </p:cNvPr>
            <p:cNvSpPr/>
            <p:nvPr/>
          </p:nvSpPr>
          <p:spPr>
            <a:xfrm>
              <a:off x="3612126" y="1826322"/>
              <a:ext cx="257147" cy="463785"/>
            </a:xfrm>
            <a:prstGeom prst="chevron">
              <a:avLst>
                <a:gd name="adj" fmla="val 6185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C18FACE-ACB8-4836-9BF6-E5A98A92E5D1}"/>
              </a:ext>
            </a:extLst>
          </p:cNvPr>
          <p:cNvGrpSpPr/>
          <p:nvPr/>
        </p:nvGrpSpPr>
        <p:grpSpPr>
          <a:xfrm>
            <a:off x="7178510" y="1820710"/>
            <a:ext cx="585466" cy="463785"/>
            <a:chOff x="3283807" y="1826322"/>
            <a:chExt cx="585466" cy="463785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BD6200AD-0C9A-4D71-A52A-A34319E709BD}"/>
                </a:ext>
              </a:extLst>
            </p:cNvPr>
            <p:cNvSpPr/>
            <p:nvPr/>
          </p:nvSpPr>
          <p:spPr>
            <a:xfrm>
              <a:off x="3283807" y="1826322"/>
              <a:ext cx="257147" cy="463785"/>
            </a:xfrm>
            <a:prstGeom prst="chevron">
              <a:avLst>
                <a:gd name="adj" fmla="val 6185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5" name="箭头: V 形 54">
              <a:extLst>
                <a:ext uri="{FF2B5EF4-FFF2-40B4-BE49-F238E27FC236}">
                  <a16:creationId xmlns:a16="http://schemas.microsoft.com/office/drawing/2014/main" id="{BE55CB61-5AF1-4A37-B912-C3DCFEC25565}"/>
                </a:ext>
              </a:extLst>
            </p:cNvPr>
            <p:cNvSpPr/>
            <p:nvPr/>
          </p:nvSpPr>
          <p:spPr>
            <a:xfrm>
              <a:off x="3448134" y="1826322"/>
              <a:ext cx="257147" cy="463785"/>
            </a:xfrm>
            <a:prstGeom prst="chevron">
              <a:avLst>
                <a:gd name="adj" fmla="val 6185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6" name="箭头: V 形 55">
              <a:extLst>
                <a:ext uri="{FF2B5EF4-FFF2-40B4-BE49-F238E27FC236}">
                  <a16:creationId xmlns:a16="http://schemas.microsoft.com/office/drawing/2014/main" id="{EDEC5CB7-9B62-4BE6-9831-F648C9AF0BA5}"/>
                </a:ext>
              </a:extLst>
            </p:cNvPr>
            <p:cNvSpPr/>
            <p:nvPr/>
          </p:nvSpPr>
          <p:spPr>
            <a:xfrm>
              <a:off x="3612126" y="1826322"/>
              <a:ext cx="257147" cy="463785"/>
            </a:xfrm>
            <a:prstGeom prst="chevron">
              <a:avLst>
                <a:gd name="adj" fmla="val 6185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14EF07FE-0F6D-4BEE-9EBE-671921E49D48}"/>
              </a:ext>
            </a:extLst>
          </p:cNvPr>
          <p:cNvSpPr txBox="1"/>
          <p:nvPr/>
        </p:nvSpPr>
        <p:spPr>
          <a:xfrm>
            <a:off x="416645" y="1241218"/>
            <a:ext cx="3655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Pain Points to Resolve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683083E-8008-4B4C-8A45-11C7CE61E06B}"/>
              </a:ext>
            </a:extLst>
          </p:cNvPr>
          <p:cNvSpPr txBox="1"/>
          <p:nvPr/>
        </p:nvSpPr>
        <p:spPr>
          <a:xfrm>
            <a:off x="405555" y="2639404"/>
            <a:ext cx="3046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Group/industry chain level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7B7E61-7873-4EC3-8399-A49164A687AA}"/>
              </a:ext>
            </a:extLst>
          </p:cNvPr>
          <p:cNvSpPr txBox="1"/>
          <p:nvPr/>
        </p:nvSpPr>
        <p:spPr>
          <a:xfrm>
            <a:off x="552793" y="2994185"/>
            <a:ext cx="33042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Three highs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: interest-bearing debt, occupation of two funds, management cost.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One low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: asset operation efficiency is low.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The traditional model of supporting suppliers will occupy margin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Banks are idle credit or underutilized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0D0DB3D-7BE8-453F-AE9A-DD351D6E106C}"/>
              </a:ext>
            </a:extLst>
          </p:cNvPr>
          <p:cNvSpPr txBox="1"/>
          <p:nvPr/>
        </p:nvSpPr>
        <p:spPr>
          <a:xfrm>
            <a:off x="441692" y="4313554"/>
            <a:ext cx="2333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Suppliers level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C1E5407-6E94-4E00-A3C2-D13D88E3889E}"/>
              </a:ext>
            </a:extLst>
          </p:cNvPr>
          <p:cNvSpPr txBox="1"/>
          <p:nvPr/>
        </p:nvSpPr>
        <p:spPr>
          <a:xfrm>
            <a:off x="514503" y="4593875"/>
            <a:ext cx="33808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Difficulty in financing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: Unable to meet the access requirements, accounts receivable funds account for a large amount.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Financing is expensive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: The traditional model can only meet the financing needs of the first-tier suppliers of core enterprises. The lower the level, the higher the financing cost, and the cost is difficult to pass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F43EE11-9BBB-4008-A00C-4036272AF2A4}"/>
              </a:ext>
            </a:extLst>
          </p:cNvPr>
          <p:cNvSpPr txBox="1"/>
          <p:nvPr/>
        </p:nvSpPr>
        <p:spPr>
          <a:xfrm>
            <a:off x="4145681" y="1082046"/>
            <a:ext cx="3419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The development background of “Multi-level circulation mode”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D228179-3313-4FB1-B173-703F99B18050}"/>
              </a:ext>
            </a:extLst>
          </p:cNvPr>
          <p:cNvSpPr txBox="1"/>
          <p:nvPr/>
        </p:nvSpPr>
        <p:spPr>
          <a:xfrm>
            <a:off x="4225814" y="2627688"/>
            <a:ext cx="3700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National policies continue to encourage and guide accounts receivable financing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4750856-DE03-47A6-866A-1B3F4B099B44}"/>
              </a:ext>
            </a:extLst>
          </p:cNvPr>
          <p:cNvSpPr txBox="1"/>
          <p:nvPr/>
        </p:nvSpPr>
        <p:spPr>
          <a:xfrm>
            <a:off x="4145681" y="3162624"/>
            <a:ext cx="375401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《Guiding Opinions of the General Office of the State Council on Actively Promoting Supply Chain Innovation and Application》: “Encourage commercial banks and core supply chain companies to establish supply chain financial service platforms”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《Small and Micro Enterprise Accounts Receivable Financing Special Action Work Plan (2017-2019) 》: Promote core companies in the supply chain to support small and micro enterprise accounts receivable financing.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96A564C-AF79-462D-A419-5B938ECAAC07}"/>
              </a:ext>
            </a:extLst>
          </p:cNvPr>
          <p:cNvSpPr txBox="1"/>
          <p:nvPr/>
        </p:nvSpPr>
        <p:spPr>
          <a:xfrm>
            <a:off x="8003504" y="1169421"/>
            <a:ext cx="29027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Target Customer Group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933D2D-5A6B-462B-808C-A2EE84DC48D2}"/>
              </a:ext>
            </a:extLst>
          </p:cNvPr>
          <p:cNvSpPr txBox="1"/>
          <p:nvPr/>
        </p:nvSpPr>
        <p:spPr>
          <a:xfrm>
            <a:off x="4145681" y="5466913"/>
            <a:ext cx="37661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Anchor buyer have deployed industry-finance integration strategies, and the value of the upstream supply chain is highlighted.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</a:rPr>
              <a:t>Under the background of industrial Internet, many enterprises build supply chain platform to serve the ecology of industrial chain.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34F2BE6-AC3D-4728-86E4-65CA548F0CB6}"/>
              </a:ext>
            </a:extLst>
          </p:cNvPr>
          <p:cNvSpPr txBox="1"/>
          <p:nvPr/>
        </p:nvSpPr>
        <p:spPr>
          <a:xfrm>
            <a:off x="8771302" y="2651095"/>
            <a:ext cx="3335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Large anchor buyer and subordinate factoring companies or financial services companies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883200D-105A-4DE5-A88D-2C938285E463}"/>
              </a:ext>
            </a:extLst>
          </p:cNvPr>
          <p:cNvSpPr txBox="1"/>
          <p:nvPr/>
        </p:nvSpPr>
        <p:spPr>
          <a:xfrm>
            <a:off x="8834536" y="4209902"/>
            <a:ext cx="2958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Banks, factoring companies, guarantee companies and other financial institutions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025C121-ED09-461B-811E-D0923275402B}"/>
              </a:ext>
            </a:extLst>
          </p:cNvPr>
          <p:cNvSpPr txBox="1"/>
          <p:nvPr/>
        </p:nvSpPr>
        <p:spPr>
          <a:xfrm>
            <a:off x="8857691" y="5487069"/>
            <a:ext cx="3144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Asset carrying institutions such as exchanges and third-party operating platforms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45A8B0A-471C-4A37-8A74-F4A5B4613186}"/>
              </a:ext>
            </a:extLst>
          </p:cNvPr>
          <p:cNvSpPr/>
          <p:nvPr/>
        </p:nvSpPr>
        <p:spPr>
          <a:xfrm>
            <a:off x="8164695" y="3214393"/>
            <a:ext cx="3746481" cy="9619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Anchor buyer occupy a leading position in the industrial chain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The supply chain has a long depth, a large number and scattered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There are basic demands such as developing enterprise self-financing and supporting small and micro suppliers with their own credit</a:t>
            </a:r>
            <a:endParaRPr kumimoji="0" lang="en-US" altLang="zh-CN" sz="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FCACD7F-43FB-49DF-8D76-CD3645CF23DC}"/>
              </a:ext>
            </a:extLst>
          </p:cNvPr>
          <p:cNvSpPr/>
          <p:nvPr/>
        </p:nvSpPr>
        <p:spPr>
          <a:xfrm>
            <a:off x="8161513" y="4941931"/>
            <a:ext cx="3715748" cy="524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With many anchor buyer resources with long supply chain levels, it is necessary to build an pay certificate platform to support the operation of multi-level circulation products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3B27ADC4-78AE-40E0-9632-D74DF4C018FA}"/>
              </a:ext>
            </a:extLst>
          </p:cNvPr>
          <p:cNvSpPr/>
          <p:nvPr/>
        </p:nvSpPr>
        <p:spPr>
          <a:xfrm>
            <a:off x="8180061" y="6118636"/>
            <a:ext cx="3715748" cy="41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Use the platform to realize the standardization and splitting of assets and improve operational efficiency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  <p:grpSp>
        <p:nvGrpSpPr>
          <p:cNvPr id="49" name="组合 10">
            <a:extLst>
              <a:ext uri="{FF2B5EF4-FFF2-40B4-BE49-F238E27FC236}">
                <a16:creationId xmlns:a16="http://schemas.microsoft.com/office/drawing/2014/main" id="{7A20B455-3A2E-4B64-AA98-B4947B93F7EE}"/>
              </a:ext>
            </a:extLst>
          </p:cNvPr>
          <p:cNvGrpSpPr/>
          <p:nvPr/>
        </p:nvGrpSpPr>
        <p:grpSpPr>
          <a:xfrm>
            <a:off x="10721276" y="1808134"/>
            <a:ext cx="585466" cy="463785"/>
            <a:chOff x="3283807" y="1826322"/>
            <a:chExt cx="585466" cy="463785"/>
          </a:xfrm>
        </p:grpSpPr>
        <p:sp>
          <p:nvSpPr>
            <p:cNvPr id="50" name="箭头: V 形 9">
              <a:extLst>
                <a:ext uri="{FF2B5EF4-FFF2-40B4-BE49-F238E27FC236}">
                  <a16:creationId xmlns:a16="http://schemas.microsoft.com/office/drawing/2014/main" id="{A6A23C1B-65EA-4B4A-96C3-40BDAEFD57F4}"/>
                </a:ext>
              </a:extLst>
            </p:cNvPr>
            <p:cNvSpPr/>
            <p:nvPr/>
          </p:nvSpPr>
          <p:spPr>
            <a:xfrm>
              <a:off x="3283807" y="1826322"/>
              <a:ext cx="257147" cy="463785"/>
            </a:xfrm>
            <a:prstGeom prst="chevron">
              <a:avLst>
                <a:gd name="adj" fmla="val 6185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8" name="箭头: V 形 50">
              <a:extLst>
                <a:ext uri="{FF2B5EF4-FFF2-40B4-BE49-F238E27FC236}">
                  <a16:creationId xmlns:a16="http://schemas.microsoft.com/office/drawing/2014/main" id="{3A9D926F-21E2-43DD-941B-5B6356FC89F3}"/>
                </a:ext>
              </a:extLst>
            </p:cNvPr>
            <p:cNvSpPr/>
            <p:nvPr/>
          </p:nvSpPr>
          <p:spPr>
            <a:xfrm>
              <a:off x="3448134" y="1826322"/>
              <a:ext cx="257147" cy="463785"/>
            </a:xfrm>
            <a:prstGeom prst="chevron">
              <a:avLst>
                <a:gd name="adj" fmla="val 6185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0" name="箭头: V 形 51">
              <a:extLst>
                <a:ext uri="{FF2B5EF4-FFF2-40B4-BE49-F238E27FC236}">
                  <a16:creationId xmlns:a16="http://schemas.microsoft.com/office/drawing/2014/main" id="{8FA7F70D-FE8F-44CE-B278-243E8E5B8934}"/>
                </a:ext>
              </a:extLst>
            </p:cNvPr>
            <p:cNvSpPr/>
            <p:nvPr/>
          </p:nvSpPr>
          <p:spPr>
            <a:xfrm>
              <a:off x="3612126" y="1826322"/>
              <a:ext cx="257147" cy="463785"/>
            </a:xfrm>
            <a:prstGeom prst="chevron">
              <a:avLst>
                <a:gd name="adj" fmla="val 6185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18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C377C69-A1B9-412D-9B71-7566D2627EF1}"/>
              </a:ext>
            </a:extLst>
          </p:cNvPr>
          <p:cNvSpPr txBox="1"/>
          <p:nvPr/>
        </p:nvSpPr>
        <p:spPr>
          <a:xfrm>
            <a:off x="351693" y="239151"/>
            <a:ext cx="8525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Digital Payment Certificate (Token) Platform Benefit to…</a:t>
            </a:r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062518-6208-45B7-82C6-40A41F1D1AE1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5" descr="展台">
            <a:extLst>
              <a:ext uri="{FF2B5EF4-FFF2-40B4-BE49-F238E27FC236}">
                <a16:creationId xmlns:a16="http://schemas.microsoft.com/office/drawing/2014/main" id="{ACB50EEC-F119-48DE-B3C2-3F8C44A3F173}"/>
              </a:ext>
            </a:extLst>
          </p:cNvPr>
          <p:cNvSpPr/>
          <p:nvPr/>
        </p:nvSpPr>
        <p:spPr>
          <a:xfrm>
            <a:off x="9408646" y="1351243"/>
            <a:ext cx="352280" cy="357173"/>
          </a:xfrm>
          <a:custGeom>
            <a:avLst/>
            <a:gdLst>
              <a:gd name="connsiteX0" fmla="*/ 685800 w 685800"/>
              <a:gd name="connsiteY0" fmla="*/ 171450 h 695325"/>
              <a:gd name="connsiteX1" fmla="*/ 685800 w 685800"/>
              <a:gd name="connsiteY1" fmla="*/ 139827 h 695325"/>
              <a:gd name="connsiteX2" fmla="*/ 683228 w 685800"/>
              <a:gd name="connsiteY2" fmla="*/ 127444 h 695325"/>
              <a:gd name="connsiteX3" fmla="*/ 627221 w 685800"/>
              <a:gd name="connsiteY3" fmla="*/ 0 h 695325"/>
              <a:gd name="connsiteX4" fmla="*/ 58579 w 685800"/>
              <a:gd name="connsiteY4" fmla="*/ 0 h 695325"/>
              <a:gd name="connsiteX5" fmla="*/ 2572 w 685800"/>
              <a:gd name="connsiteY5" fmla="*/ 127444 h 695325"/>
              <a:gd name="connsiteX6" fmla="*/ 0 w 685800"/>
              <a:gd name="connsiteY6" fmla="*/ 139827 h 695325"/>
              <a:gd name="connsiteX7" fmla="*/ 0 w 685800"/>
              <a:gd name="connsiteY7" fmla="*/ 171450 h 695325"/>
              <a:gd name="connsiteX8" fmla="*/ 38100 w 685800"/>
              <a:gd name="connsiteY8" fmla="*/ 209550 h 695325"/>
              <a:gd name="connsiteX9" fmla="*/ 38100 w 685800"/>
              <a:gd name="connsiteY9" fmla="*/ 438150 h 695325"/>
              <a:gd name="connsiteX10" fmla="*/ 0 w 685800"/>
              <a:gd name="connsiteY10" fmla="*/ 438150 h 695325"/>
              <a:gd name="connsiteX11" fmla="*/ 0 w 685800"/>
              <a:gd name="connsiteY11" fmla="*/ 495300 h 695325"/>
              <a:gd name="connsiteX12" fmla="*/ 38100 w 685800"/>
              <a:gd name="connsiteY12" fmla="*/ 495300 h 695325"/>
              <a:gd name="connsiteX13" fmla="*/ 38100 w 685800"/>
              <a:gd name="connsiteY13" fmla="*/ 695325 h 695325"/>
              <a:gd name="connsiteX14" fmla="*/ 647700 w 685800"/>
              <a:gd name="connsiteY14" fmla="*/ 695325 h 695325"/>
              <a:gd name="connsiteX15" fmla="*/ 647700 w 685800"/>
              <a:gd name="connsiteY15" fmla="*/ 495300 h 695325"/>
              <a:gd name="connsiteX16" fmla="*/ 685800 w 685800"/>
              <a:gd name="connsiteY16" fmla="*/ 495300 h 695325"/>
              <a:gd name="connsiteX17" fmla="*/ 685800 w 685800"/>
              <a:gd name="connsiteY17" fmla="*/ 438150 h 695325"/>
              <a:gd name="connsiteX18" fmla="*/ 647700 w 685800"/>
              <a:gd name="connsiteY18" fmla="*/ 438150 h 695325"/>
              <a:gd name="connsiteX19" fmla="*/ 647700 w 685800"/>
              <a:gd name="connsiteY19" fmla="*/ 209550 h 695325"/>
              <a:gd name="connsiteX20" fmla="*/ 685800 w 685800"/>
              <a:gd name="connsiteY20" fmla="*/ 171450 h 695325"/>
              <a:gd name="connsiteX21" fmla="*/ 573405 w 685800"/>
              <a:gd name="connsiteY21" fmla="*/ 57150 h 695325"/>
              <a:gd name="connsiteX22" fmla="*/ 609600 w 685800"/>
              <a:gd name="connsiteY22" fmla="*/ 133350 h 695325"/>
              <a:gd name="connsiteX23" fmla="*/ 609600 w 685800"/>
              <a:gd name="connsiteY23" fmla="*/ 171450 h 695325"/>
              <a:gd name="connsiteX24" fmla="*/ 571500 w 685800"/>
              <a:gd name="connsiteY24" fmla="*/ 209550 h 695325"/>
              <a:gd name="connsiteX25" fmla="*/ 533400 w 685800"/>
              <a:gd name="connsiteY25" fmla="*/ 171450 h 695325"/>
              <a:gd name="connsiteX26" fmla="*/ 533400 w 685800"/>
              <a:gd name="connsiteY26" fmla="*/ 133350 h 695325"/>
              <a:gd name="connsiteX27" fmla="*/ 497205 w 685800"/>
              <a:gd name="connsiteY27" fmla="*/ 57150 h 695325"/>
              <a:gd name="connsiteX28" fmla="*/ 434340 w 685800"/>
              <a:gd name="connsiteY28" fmla="*/ 57150 h 695325"/>
              <a:gd name="connsiteX29" fmla="*/ 457200 w 685800"/>
              <a:gd name="connsiteY29" fmla="*/ 133350 h 695325"/>
              <a:gd name="connsiteX30" fmla="*/ 457200 w 685800"/>
              <a:gd name="connsiteY30" fmla="*/ 171450 h 695325"/>
              <a:gd name="connsiteX31" fmla="*/ 419100 w 685800"/>
              <a:gd name="connsiteY31" fmla="*/ 209550 h 695325"/>
              <a:gd name="connsiteX32" fmla="*/ 381000 w 685800"/>
              <a:gd name="connsiteY32" fmla="*/ 171450 h 695325"/>
              <a:gd name="connsiteX33" fmla="*/ 381000 w 685800"/>
              <a:gd name="connsiteY33" fmla="*/ 133350 h 695325"/>
              <a:gd name="connsiteX34" fmla="*/ 367665 w 685800"/>
              <a:gd name="connsiteY34" fmla="*/ 57150 h 695325"/>
              <a:gd name="connsiteX35" fmla="*/ 228600 w 685800"/>
              <a:gd name="connsiteY35" fmla="*/ 133350 h 695325"/>
              <a:gd name="connsiteX36" fmla="*/ 251460 w 685800"/>
              <a:gd name="connsiteY36" fmla="*/ 57150 h 695325"/>
              <a:gd name="connsiteX37" fmla="*/ 318135 w 685800"/>
              <a:gd name="connsiteY37" fmla="*/ 57150 h 695325"/>
              <a:gd name="connsiteX38" fmla="*/ 304800 w 685800"/>
              <a:gd name="connsiteY38" fmla="*/ 133350 h 695325"/>
              <a:gd name="connsiteX39" fmla="*/ 304800 w 685800"/>
              <a:gd name="connsiteY39" fmla="*/ 171450 h 695325"/>
              <a:gd name="connsiteX40" fmla="*/ 266700 w 685800"/>
              <a:gd name="connsiteY40" fmla="*/ 209550 h 695325"/>
              <a:gd name="connsiteX41" fmla="*/ 228600 w 685800"/>
              <a:gd name="connsiteY41" fmla="*/ 171450 h 695325"/>
              <a:gd name="connsiteX42" fmla="*/ 76200 w 685800"/>
              <a:gd name="connsiteY42" fmla="*/ 133350 h 695325"/>
              <a:gd name="connsiteX43" fmla="*/ 112395 w 685800"/>
              <a:gd name="connsiteY43" fmla="*/ 57150 h 695325"/>
              <a:gd name="connsiteX44" fmla="*/ 188595 w 685800"/>
              <a:gd name="connsiteY44" fmla="*/ 57150 h 695325"/>
              <a:gd name="connsiteX45" fmla="*/ 152400 w 685800"/>
              <a:gd name="connsiteY45" fmla="*/ 133350 h 695325"/>
              <a:gd name="connsiteX46" fmla="*/ 152400 w 685800"/>
              <a:gd name="connsiteY46" fmla="*/ 171450 h 695325"/>
              <a:gd name="connsiteX47" fmla="*/ 114300 w 685800"/>
              <a:gd name="connsiteY47" fmla="*/ 209550 h 695325"/>
              <a:gd name="connsiteX48" fmla="*/ 76200 w 685800"/>
              <a:gd name="connsiteY48" fmla="*/ 171450 h 695325"/>
              <a:gd name="connsiteX49" fmla="*/ 95250 w 685800"/>
              <a:gd name="connsiteY49" fmla="*/ 438150 h 695325"/>
              <a:gd name="connsiteX50" fmla="*/ 95250 w 685800"/>
              <a:gd name="connsiteY50" fmla="*/ 276225 h 695325"/>
              <a:gd name="connsiteX51" fmla="*/ 590550 w 685800"/>
              <a:gd name="connsiteY51" fmla="*/ 276225 h 695325"/>
              <a:gd name="connsiteX52" fmla="*/ 590550 w 685800"/>
              <a:gd name="connsiteY52" fmla="*/ 43815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85800" h="695325">
                <a:moveTo>
                  <a:pt x="685800" y="171450"/>
                </a:moveTo>
                <a:lnTo>
                  <a:pt x="685800" y="139827"/>
                </a:lnTo>
                <a:cubicBezTo>
                  <a:pt x="685813" y="135566"/>
                  <a:pt x="684936" y="131349"/>
                  <a:pt x="683228" y="127444"/>
                </a:cubicBezTo>
                <a:lnTo>
                  <a:pt x="627221" y="0"/>
                </a:lnTo>
                <a:lnTo>
                  <a:pt x="58579" y="0"/>
                </a:lnTo>
                <a:lnTo>
                  <a:pt x="2572" y="127444"/>
                </a:lnTo>
                <a:cubicBezTo>
                  <a:pt x="864" y="131349"/>
                  <a:pt x="-12" y="135566"/>
                  <a:pt x="0" y="139827"/>
                </a:cubicBezTo>
                <a:lnTo>
                  <a:pt x="0" y="171450"/>
                </a:lnTo>
                <a:cubicBezTo>
                  <a:pt x="0" y="192492"/>
                  <a:pt x="17058" y="209550"/>
                  <a:pt x="38100" y="209550"/>
                </a:cubicBezTo>
                <a:lnTo>
                  <a:pt x="38100" y="438150"/>
                </a:lnTo>
                <a:lnTo>
                  <a:pt x="0" y="43815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695325"/>
                </a:lnTo>
                <a:lnTo>
                  <a:pt x="647700" y="695325"/>
                </a:lnTo>
                <a:lnTo>
                  <a:pt x="647700" y="495300"/>
                </a:lnTo>
                <a:lnTo>
                  <a:pt x="685800" y="495300"/>
                </a:lnTo>
                <a:lnTo>
                  <a:pt x="685800" y="438150"/>
                </a:lnTo>
                <a:lnTo>
                  <a:pt x="647700" y="438150"/>
                </a:lnTo>
                <a:lnTo>
                  <a:pt x="647700" y="209550"/>
                </a:lnTo>
                <a:cubicBezTo>
                  <a:pt x="668742" y="209550"/>
                  <a:pt x="685800" y="192492"/>
                  <a:pt x="685800" y="171450"/>
                </a:cubicBezTo>
                <a:close/>
                <a:moveTo>
                  <a:pt x="573405" y="57150"/>
                </a:moveTo>
                <a:lnTo>
                  <a:pt x="609600" y="133350"/>
                </a:lnTo>
                <a:lnTo>
                  <a:pt x="609600" y="171450"/>
                </a:lnTo>
                <a:cubicBezTo>
                  <a:pt x="609600" y="192492"/>
                  <a:pt x="592542" y="209550"/>
                  <a:pt x="571500" y="209550"/>
                </a:cubicBezTo>
                <a:cubicBezTo>
                  <a:pt x="550458" y="209550"/>
                  <a:pt x="533400" y="192492"/>
                  <a:pt x="533400" y="171450"/>
                </a:cubicBezTo>
                <a:lnTo>
                  <a:pt x="533400" y="133350"/>
                </a:lnTo>
                <a:lnTo>
                  <a:pt x="497205" y="57150"/>
                </a:lnTo>
                <a:close/>
                <a:moveTo>
                  <a:pt x="434340" y="57150"/>
                </a:moveTo>
                <a:lnTo>
                  <a:pt x="457200" y="133350"/>
                </a:lnTo>
                <a:lnTo>
                  <a:pt x="457200" y="171450"/>
                </a:lnTo>
                <a:cubicBezTo>
                  <a:pt x="457200" y="192492"/>
                  <a:pt x="440142" y="209550"/>
                  <a:pt x="419100" y="209550"/>
                </a:cubicBezTo>
                <a:cubicBezTo>
                  <a:pt x="398058" y="209550"/>
                  <a:pt x="381000" y="192492"/>
                  <a:pt x="381000" y="171450"/>
                </a:cubicBezTo>
                <a:lnTo>
                  <a:pt x="381000" y="133350"/>
                </a:lnTo>
                <a:lnTo>
                  <a:pt x="367665" y="57150"/>
                </a:lnTo>
                <a:close/>
                <a:moveTo>
                  <a:pt x="228600" y="133350"/>
                </a:moveTo>
                <a:lnTo>
                  <a:pt x="251460" y="57150"/>
                </a:lnTo>
                <a:lnTo>
                  <a:pt x="318135" y="57150"/>
                </a:lnTo>
                <a:lnTo>
                  <a:pt x="304800" y="133350"/>
                </a:lnTo>
                <a:lnTo>
                  <a:pt x="304800" y="171450"/>
                </a:lnTo>
                <a:cubicBezTo>
                  <a:pt x="304800" y="192492"/>
                  <a:pt x="287742" y="209550"/>
                  <a:pt x="266700" y="209550"/>
                </a:cubicBezTo>
                <a:cubicBezTo>
                  <a:pt x="245658" y="209550"/>
                  <a:pt x="228600" y="192492"/>
                  <a:pt x="228600" y="171450"/>
                </a:cubicBezTo>
                <a:close/>
                <a:moveTo>
                  <a:pt x="76200" y="133350"/>
                </a:moveTo>
                <a:lnTo>
                  <a:pt x="112395" y="57150"/>
                </a:lnTo>
                <a:lnTo>
                  <a:pt x="188595" y="57150"/>
                </a:lnTo>
                <a:lnTo>
                  <a:pt x="152400" y="133350"/>
                </a:lnTo>
                <a:lnTo>
                  <a:pt x="152400" y="171450"/>
                </a:lnTo>
                <a:cubicBezTo>
                  <a:pt x="152400" y="192492"/>
                  <a:pt x="135342" y="209550"/>
                  <a:pt x="114300" y="209550"/>
                </a:cubicBezTo>
                <a:cubicBezTo>
                  <a:pt x="93258" y="209550"/>
                  <a:pt x="76200" y="192492"/>
                  <a:pt x="76200" y="171450"/>
                </a:cubicBezTo>
                <a:close/>
                <a:moveTo>
                  <a:pt x="95250" y="438150"/>
                </a:moveTo>
                <a:lnTo>
                  <a:pt x="95250" y="276225"/>
                </a:lnTo>
                <a:lnTo>
                  <a:pt x="590550" y="276225"/>
                </a:lnTo>
                <a:lnTo>
                  <a:pt x="590550" y="438150"/>
                </a:lnTo>
                <a:close/>
              </a:path>
            </a:pathLst>
          </a:custGeom>
          <a:solidFill>
            <a:srgbClr val="C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4" name="图形 7" descr="慈善">
            <a:extLst>
              <a:ext uri="{FF2B5EF4-FFF2-40B4-BE49-F238E27FC236}">
                <a16:creationId xmlns:a16="http://schemas.microsoft.com/office/drawing/2014/main" id="{C2ABEFCA-B3B4-432D-BCFA-09CA9F6284C9}"/>
              </a:ext>
            </a:extLst>
          </p:cNvPr>
          <p:cNvGrpSpPr/>
          <p:nvPr/>
        </p:nvGrpSpPr>
        <p:grpSpPr>
          <a:xfrm>
            <a:off x="5675112" y="1167450"/>
            <a:ext cx="583865" cy="583865"/>
            <a:chOff x="5788800" y="3121800"/>
            <a:chExt cx="914400" cy="914400"/>
          </a:xfrm>
          <a:solidFill>
            <a:srgbClr val="C00000"/>
          </a:solidFill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C2A0148-C7E5-4F5F-935E-C3E6F7B535CD}"/>
                </a:ext>
              </a:extLst>
            </p:cNvPr>
            <p:cNvSpPr/>
            <p:nvPr/>
          </p:nvSpPr>
          <p:spPr>
            <a:xfrm>
              <a:off x="6074550" y="3278314"/>
              <a:ext cx="361963" cy="310237"/>
            </a:xfrm>
            <a:custGeom>
              <a:avLst/>
              <a:gdLst>
                <a:gd name="connsiteX0" fmla="*/ 336509 w 361963"/>
                <a:gd name="connsiteY0" fmla="*/ 258509 h 310237"/>
                <a:gd name="connsiteX1" fmla="*/ 319269 w 361963"/>
                <a:gd name="connsiteY1" fmla="*/ 273158 h 310237"/>
                <a:gd name="connsiteX2" fmla="*/ 319269 w 361963"/>
                <a:gd name="connsiteY2" fmla="*/ 257642 h 310237"/>
                <a:gd name="connsiteX3" fmla="*/ 336509 w 361963"/>
                <a:gd name="connsiteY3" fmla="*/ 250756 h 310237"/>
                <a:gd name="connsiteX4" fmla="*/ 302038 w 361963"/>
                <a:gd name="connsiteY4" fmla="*/ 230067 h 310237"/>
                <a:gd name="connsiteX5" fmla="*/ 302038 w 361963"/>
                <a:gd name="connsiteY5" fmla="*/ 214561 h 310237"/>
                <a:gd name="connsiteX6" fmla="*/ 319269 w 361963"/>
                <a:gd name="connsiteY6" fmla="*/ 207664 h 310237"/>
                <a:gd name="connsiteX7" fmla="*/ 319269 w 361963"/>
                <a:gd name="connsiteY7" fmla="*/ 215418 h 310237"/>
                <a:gd name="connsiteX8" fmla="*/ 302038 w 361963"/>
                <a:gd name="connsiteY8" fmla="*/ 230067 h 310237"/>
                <a:gd name="connsiteX9" fmla="*/ 302038 w 361963"/>
                <a:gd name="connsiteY9" fmla="*/ 278330 h 310237"/>
                <a:gd name="connsiteX10" fmla="*/ 284798 w 361963"/>
                <a:gd name="connsiteY10" fmla="*/ 281340 h 310237"/>
                <a:gd name="connsiteX11" fmla="*/ 284798 w 361963"/>
                <a:gd name="connsiteY11" fmla="*/ 264538 h 310237"/>
                <a:gd name="connsiteX12" fmla="*/ 302038 w 361963"/>
                <a:gd name="connsiteY12" fmla="*/ 261957 h 310237"/>
                <a:gd name="connsiteX13" fmla="*/ 267567 w 361963"/>
                <a:gd name="connsiteY13" fmla="*/ 221457 h 310237"/>
                <a:gd name="connsiteX14" fmla="*/ 284798 w 361963"/>
                <a:gd name="connsiteY14" fmla="*/ 218866 h 310237"/>
                <a:gd name="connsiteX15" fmla="*/ 284798 w 361963"/>
                <a:gd name="connsiteY15" fmla="*/ 235239 h 310237"/>
                <a:gd name="connsiteX16" fmla="*/ 267567 w 361963"/>
                <a:gd name="connsiteY16" fmla="*/ 238259 h 310237"/>
                <a:gd name="connsiteX17" fmla="*/ 267567 w 361963"/>
                <a:gd name="connsiteY17" fmla="*/ 283493 h 310237"/>
                <a:gd name="connsiteX18" fmla="*/ 250336 w 361963"/>
                <a:gd name="connsiteY18" fmla="*/ 284360 h 310237"/>
                <a:gd name="connsiteX19" fmla="*/ 250336 w 361963"/>
                <a:gd name="connsiteY19" fmla="*/ 267120 h 310237"/>
                <a:gd name="connsiteX20" fmla="*/ 267567 w 361963"/>
                <a:gd name="connsiteY20" fmla="*/ 266262 h 310237"/>
                <a:gd name="connsiteX21" fmla="*/ 233096 w 361963"/>
                <a:gd name="connsiteY21" fmla="*/ 241269 h 310237"/>
                <a:gd name="connsiteX22" fmla="*/ 233096 w 361963"/>
                <a:gd name="connsiteY22" fmla="*/ 224038 h 310237"/>
                <a:gd name="connsiteX23" fmla="*/ 250336 w 361963"/>
                <a:gd name="connsiteY23" fmla="*/ 223171 h 310237"/>
                <a:gd name="connsiteX24" fmla="*/ 250336 w 361963"/>
                <a:gd name="connsiteY24" fmla="*/ 240411 h 310237"/>
                <a:gd name="connsiteX25" fmla="*/ 233096 w 361963"/>
                <a:gd name="connsiteY25" fmla="*/ 241269 h 310237"/>
                <a:gd name="connsiteX26" fmla="*/ 233096 w 361963"/>
                <a:gd name="connsiteY26" fmla="*/ 284360 h 310237"/>
                <a:gd name="connsiteX27" fmla="*/ 215865 w 361963"/>
                <a:gd name="connsiteY27" fmla="*/ 283493 h 310237"/>
                <a:gd name="connsiteX28" fmla="*/ 215865 w 361963"/>
                <a:gd name="connsiteY28" fmla="*/ 267120 h 310237"/>
                <a:gd name="connsiteX29" fmla="*/ 233096 w 361963"/>
                <a:gd name="connsiteY29" fmla="*/ 267120 h 310237"/>
                <a:gd name="connsiteX30" fmla="*/ 198625 w 361963"/>
                <a:gd name="connsiteY30" fmla="*/ 223171 h 310237"/>
                <a:gd name="connsiteX31" fmla="*/ 215865 w 361963"/>
                <a:gd name="connsiteY31" fmla="*/ 224038 h 310237"/>
                <a:gd name="connsiteX32" fmla="*/ 215865 w 361963"/>
                <a:gd name="connsiteY32" fmla="*/ 241269 h 310237"/>
                <a:gd name="connsiteX33" fmla="*/ 198625 w 361963"/>
                <a:gd name="connsiteY33" fmla="*/ 240411 h 310237"/>
                <a:gd name="connsiteX34" fmla="*/ 198625 w 361963"/>
                <a:gd name="connsiteY34" fmla="*/ 281340 h 310237"/>
                <a:gd name="connsiteX35" fmla="*/ 181394 w 361963"/>
                <a:gd name="connsiteY35" fmla="*/ 278330 h 310237"/>
                <a:gd name="connsiteX36" fmla="*/ 181394 w 361963"/>
                <a:gd name="connsiteY36" fmla="*/ 264538 h 310237"/>
                <a:gd name="connsiteX37" fmla="*/ 198625 w 361963"/>
                <a:gd name="connsiteY37" fmla="*/ 266262 h 310237"/>
                <a:gd name="connsiteX38" fmla="*/ 164163 w 361963"/>
                <a:gd name="connsiteY38" fmla="*/ 235239 h 310237"/>
                <a:gd name="connsiteX39" fmla="*/ 164163 w 361963"/>
                <a:gd name="connsiteY39" fmla="*/ 218437 h 310237"/>
                <a:gd name="connsiteX40" fmla="*/ 181394 w 361963"/>
                <a:gd name="connsiteY40" fmla="*/ 221019 h 310237"/>
                <a:gd name="connsiteX41" fmla="*/ 181394 w 361963"/>
                <a:gd name="connsiteY41" fmla="*/ 238259 h 310237"/>
                <a:gd name="connsiteX42" fmla="*/ 164163 w 361963"/>
                <a:gd name="connsiteY42" fmla="*/ 235239 h 310237"/>
                <a:gd name="connsiteX43" fmla="*/ 164163 w 361963"/>
                <a:gd name="connsiteY43" fmla="*/ 273158 h 310237"/>
                <a:gd name="connsiteX44" fmla="*/ 146923 w 361963"/>
                <a:gd name="connsiteY44" fmla="*/ 258509 h 310237"/>
                <a:gd name="connsiteX45" fmla="*/ 146923 w 361963"/>
                <a:gd name="connsiteY45" fmla="*/ 257642 h 310237"/>
                <a:gd name="connsiteX46" fmla="*/ 147352 w 361963"/>
                <a:gd name="connsiteY46" fmla="*/ 257642 h 310237"/>
                <a:gd name="connsiteX47" fmla="*/ 150800 w 361963"/>
                <a:gd name="connsiteY47" fmla="*/ 258509 h 310237"/>
                <a:gd name="connsiteX48" fmla="*/ 164135 w 361963"/>
                <a:gd name="connsiteY48" fmla="*/ 261519 h 310237"/>
                <a:gd name="connsiteX49" fmla="*/ 95250 w 361963"/>
                <a:gd name="connsiteY49" fmla="*/ 214561 h 310237"/>
                <a:gd name="connsiteX50" fmla="*/ 103870 w 361963"/>
                <a:gd name="connsiteY50" fmla="*/ 214989 h 310237"/>
                <a:gd name="connsiteX51" fmla="*/ 103870 w 361963"/>
                <a:gd name="connsiteY51" fmla="*/ 215418 h 310237"/>
                <a:gd name="connsiteX52" fmla="*/ 108175 w 361963"/>
                <a:gd name="connsiteY52" fmla="*/ 232220 h 310237"/>
                <a:gd name="connsiteX53" fmla="*/ 95250 w 361963"/>
                <a:gd name="connsiteY53" fmla="*/ 231363 h 310237"/>
                <a:gd name="connsiteX54" fmla="*/ 77991 w 361963"/>
                <a:gd name="connsiteY54" fmla="*/ 162859 h 310237"/>
                <a:gd name="connsiteX55" fmla="*/ 95221 w 361963"/>
                <a:gd name="connsiteY55" fmla="*/ 165440 h 310237"/>
                <a:gd name="connsiteX56" fmla="*/ 95221 w 361963"/>
                <a:gd name="connsiteY56" fmla="*/ 182671 h 310237"/>
                <a:gd name="connsiteX57" fmla="*/ 77991 w 361963"/>
                <a:gd name="connsiteY57" fmla="*/ 179661 h 310237"/>
                <a:gd name="connsiteX58" fmla="*/ 77991 w 361963"/>
                <a:gd name="connsiteY58" fmla="*/ 229639 h 310237"/>
                <a:gd name="connsiteX59" fmla="*/ 60750 w 361963"/>
                <a:gd name="connsiteY59" fmla="*/ 226619 h 310237"/>
                <a:gd name="connsiteX60" fmla="*/ 60750 w 361963"/>
                <a:gd name="connsiteY60" fmla="*/ 209817 h 310237"/>
                <a:gd name="connsiteX61" fmla="*/ 77991 w 361963"/>
                <a:gd name="connsiteY61" fmla="*/ 212408 h 310237"/>
                <a:gd name="connsiteX62" fmla="*/ 43520 w 361963"/>
                <a:gd name="connsiteY62" fmla="*/ 159411 h 310237"/>
                <a:gd name="connsiteX63" fmla="*/ 43520 w 361963"/>
                <a:gd name="connsiteY63" fmla="*/ 151648 h 310237"/>
                <a:gd name="connsiteX64" fmla="*/ 60750 w 361963"/>
                <a:gd name="connsiteY64" fmla="*/ 158115 h 310237"/>
                <a:gd name="connsiteX65" fmla="*/ 60750 w 361963"/>
                <a:gd name="connsiteY65" fmla="*/ 174060 h 310237"/>
                <a:gd name="connsiteX66" fmla="*/ 43520 w 361963"/>
                <a:gd name="connsiteY66" fmla="*/ 159411 h 310237"/>
                <a:gd name="connsiteX67" fmla="*/ 43520 w 361963"/>
                <a:gd name="connsiteY67" fmla="*/ 221457 h 310237"/>
                <a:gd name="connsiteX68" fmla="*/ 26279 w 361963"/>
                <a:gd name="connsiteY68" fmla="*/ 206807 h 310237"/>
                <a:gd name="connsiteX69" fmla="*/ 26279 w 361963"/>
                <a:gd name="connsiteY69" fmla="*/ 199044 h 310237"/>
                <a:gd name="connsiteX70" fmla="*/ 43520 w 361963"/>
                <a:gd name="connsiteY70" fmla="*/ 205512 h 310237"/>
                <a:gd name="connsiteX71" fmla="*/ 26279 w 361963"/>
                <a:gd name="connsiteY71" fmla="*/ 87021 h 310237"/>
                <a:gd name="connsiteX72" fmla="*/ 43520 w 361963"/>
                <a:gd name="connsiteY72" fmla="*/ 93488 h 310237"/>
                <a:gd name="connsiteX73" fmla="*/ 43520 w 361963"/>
                <a:gd name="connsiteY73" fmla="*/ 109424 h 310237"/>
                <a:gd name="connsiteX74" fmla="*/ 26279 w 361963"/>
                <a:gd name="connsiteY74" fmla="*/ 94774 h 310237"/>
                <a:gd name="connsiteX75" fmla="*/ 77991 w 361963"/>
                <a:gd name="connsiteY75" fmla="*/ 100813 h 310237"/>
                <a:gd name="connsiteX76" fmla="*/ 77991 w 361963"/>
                <a:gd name="connsiteY76" fmla="*/ 118044 h 310237"/>
                <a:gd name="connsiteX77" fmla="*/ 60750 w 361963"/>
                <a:gd name="connsiteY77" fmla="*/ 115024 h 310237"/>
                <a:gd name="connsiteX78" fmla="*/ 60750 w 361963"/>
                <a:gd name="connsiteY78" fmla="*/ 98222 h 310237"/>
                <a:gd name="connsiteX79" fmla="*/ 77991 w 361963"/>
                <a:gd name="connsiteY79" fmla="*/ 100813 h 310237"/>
                <a:gd name="connsiteX80" fmla="*/ 121072 w 361963"/>
                <a:gd name="connsiteY80" fmla="*/ 25842 h 310237"/>
                <a:gd name="connsiteX81" fmla="*/ 215865 w 361963"/>
                <a:gd name="connsiteY81" fmla="*/ 51693 h 310237"/>
                <a:gd name="connsiteX82" fmla="*/ 121072 w 361963"/>
                <a:gd name="connsiteY82" fmla="*/ 77543 h 310237"/>
                <a:gd name="connsiteX83" fmla="*/ 26279 w 361963"/>
                <a:gd name="connsiteY83" fmla="*/ 51693 h 310237"/>
                <a:gd name="connsiteX84" fmla="*/ 121072 w 361963"/>
                <a:gd name="connsiteY84" fmla="*/ 25842 h 310237"/>
                <a:gd name="connsiteX85" fmla="*/ 146923 w 361963"/>
                <a:gd name="connsiteY85" fmla="*/ 230067 h 310237"/>
                <a:gd name="connsiteX86" fmla="*/ 129692 w 361963"/>
                <a:gd name="connsiteY86" fmla="*/ 215418 h 310237"/>
                <a:gd name="connsiteX87" fmla="*/ 129692 w 361963"/>
                <a:gd name="connsiteY87" fmla="*/ 207664 h 310237"/>
                <a:gd name="connsiteX88" fmla="*/ 146923 w 361963"/>
                <a:gd name="connsiteY88" fmla="*/ 214132 h 310237"/>
                <a:gd name="connsiteX89" fmla="*/ 198625 w 361963"/>
                <a:gd name="connsiteY89" fmla="*/ 109424 h 310237"/>
                <a:gd name="connsiteX90" fmla="*/ 198625 w 361963"/>
                <a:gd name="connsiteY90" fmla="*/ 93917 h 310237"/>
                <a:gd name="connsiteX91" fmla="*/ 215865 w 361963"/>
                <a:gd name="connsiteY91" fmla="*/ 87021 h 310237"/>
                <a:gd name="connsiteX92" fmla="*/ 215865 w 361963"/>
                <a:gd name="connsiteY92" fmla="*/ 94774 h 310237"/>
                <a:gd name="connsiteX93" fmla="*/ 198625 w 361963"/>
                <a:gd name="connsiteY93" fmla="*/ 109424 h 310237"/>
                <a:gd name="connsiteX94" fmla="*/ 164163 w 361963"/>
                <a:gd name="connsiteY94" fmla="*/ 117615 h 310237"/>
                <a:gd name="connsiteX95" fmla="*/ 164163 w 361963"/>
                <a:gd name="connsiteY95" fmla="*/ 100813 h 310237"/>
                <a:gd name="connsiteX96" fmla="*/ 181394 w 361963"/>
                <a:gd name="connsiteY96" fmla="*/ 98222 h 310237"/>
                <a:gd name="connsiteX97" fmla="*/ 181394 w 361963"/>
                <a:gd name="connsiteY97" fmla="*/ 114596 h 310237"/>
                <a:gd name="connsiteX98" fmla="*/ 164163 w 361963"/>
                <a:gd name="connsiteY98" fmla="*/ 117615 h 310237"/>
                <a:gd name="connsiteX99" fmla="*/ 129692 w 361963"/>
                <a:gd name="connsiteY99" fmla="*/ 120635 h 310237"/>
                <a:gd name="connsiteX100" fmla="*/ 129692 w 361963"/>
                <a:gd name="connsiteY100" fmla="*/ 103394 h 310237"/>
                <a:gd name="connsiteX101" fmla="*/ 146923 w 361963"/>
                <a:gd name="connsiteY101" fmla="*/ 102537 h 310237"/>
                <a:gd name="connsiteX102" fmla="*/ 146923 w 361963"/>
                <a:gd name="connsiteY102" fmla="*/ 119768 h 310237"/>
                <a:gd name="connsiteX103" fmla="*/ 129692 w 361963"/>
                <a:gd name="connsiteY103" fmla="*/ 120663 h 310237"/>
                <a:gd name="connsiteX104" fmla="*/ 95250 w 361963"/>
                <a:gd name="connsiteY104" fmla="*/ 119768 h 310237"/>
                <a:gd name="connsiteX105" fmla="*/ 95250 w 361963"/>
                <a:gd name="connsiteY105" fmla="*/ 102566 h 310237"/>
                <a:gd name="connsiteX106" fmla="*/ 112481 w 361963"/>
                <a:gd name="connsiteY106" fmla="*/ 103423 h 310237"/>
                <a:gd name="connsiteX107" fmla="*/ 112481 w 361963"/>
                <a:gd name="connsiteY107" fmla="*/ 120663 h 310237"/>
                <a:gd name="connsiteX108" fmla="*/ 95250 w 361963"/>
                <a:gd name="connsiteY108" fmla="*/ 119768 h 310237"/>
                <a:gd name="connsiteX109" fmla="*/ 319297 w 361963"/>
                <a:gd name="connsiteY109" fmla="*/ 172336 h 310237"/>
                <a:gd name="connsiteX110" fmla="*/ 224514 w 361963"/>
                <a:gd name="connsiteY110" fmla="*/ 198187 h 310237"/>
                <a:gd name="connsiteX111" fmla="*/ 129721 w 361963"/>
                <a:gd name="connsiteY111" fmla="*/ 172336 h 310237"/>
                <a:gd name="connsiteX112" fmla="*/ 224514 w 361963"/>
                <a:gd name="connsiteY112" fmla="*/ 146485 h 310237"/>
                <a:gd name="connsiteX113" fmla="*/ 319269 w 361963"/>
                <a:gd name="connsiteY113" fmla="*/ 172336 h 310237"/>
                <a:gd name="connsiteX114" fmla="*/ 345148 w 361963"/>
                <a:gd name="connsiteY114" fmla="*/ 185262 h 310237"/>
                <a:gd name="connsiteX115" fmla="*/ 345148 w 361963"/>
                <a:gd name="connsiteY115" fmla="*/ 172336 h 310237"/>
                <a:gd name="connsiteX116" fmla="*/ 298190 w 361963"/>
                <a:gd name="connsiteY116" fmla="*/ 129245 h 310237"/>
                <a:gd name="connsiteX117" fmla="*/ 258118 w 361963"/>
                <a:gd name="connsiteY117" fmla="*/ 122349 h 310237"/>
                <a:gd name="connsiteX118" fmla="*/ 258547 w 361963"/>
                <a:gd name="connsiteY118" fmla="*/ 116320 h 310237"/>
                <a:gd name="connsiteX119" fmla="*/ 241316 w 361963"/>
                <a:gd name="connsiteY119" fmla="*/ 86164 h 310237"/>
                <a:gd name="connsiteX120" fmla="*/ 241316 w 361963"/>
                <a:gd name="connsiteY120" fmla="*/ 51693 h 310237"/>
                <a:gd name="connsiteX121" fmla="*/ 194348 w 361963"/>
                <a:gd name="connsiteY121" fmla="*/ 8601 h 310237"/>
                <a:gd name="connsiteX122" fmla="*/ 120672 w 361963"/>
                <a:gd name="connsiteY122" fmla="*/ 29 h 310237"/>
                <a:gd name="connsiteX123" fmla="*/ 29 w 361963"/>
                <a:gd name="connsiteY123" fmla="*/ 51731 h 310237"/>
                <a:gd name="connsiteX124" fmla="*/ 29 w 361963"/>
                <a:gd name="connsiteY124" fmla="*/ 94812 h 310237"/>
                <a:gd name="connsiteX125" fmla="*/ 17259 w 361963"/>
                <a:gd name="connsiteY125" fmla="*/ 124978 h 310237"/>
                <a:gd name="connsiteX126" fmla="*/ 17259 w 361963"/>
                <a:gd name="connsiteY126" fmla="*/ 133160 h 310237"/>
                <a:gd name="connsiteX127" fmla="*/ 0 w 361963"/>
                <a:gd name="connsiteY127" fmla="*/ 163716 h 310237"/>
                <a:gd name="connsiteX128" fmla="*/ 0 w 361963"/>
                <a:gd name="connsiteY128" fmla="*/ 206807 h 310237"/>
                <a:gd name="connsiteX129" fmla="*/ 46968 w 361963"/>
                <a:gd name="connsiteY129" fmla="*/ 249889 h 310237"/>
                <a:gd name="connsiteX130" fmla="*/ 120644 w 361963"/>
                <a:gd name="connsiteY130" fmla="*/ 258509 h 310237"/>
                <a:gd name="connsiteX131" fmla="*/ 167611 w 361963"/>
                <a:gd name="connsiteY131" fmla="*/ 301590 h 310237"/>
                <a:gd name="connsiteX132" fmla="*/ 241287 w 361963"/>
                <a:gd name="connsiteY132" fmla="*/ 310211 h 310237"/>
                <a:gd name="connsiteX133" fmla="*/ 361950 w 361963"/>
                <a:gd name="connsiteY133" fmla="*/ 258509 h 310237"/>
                <a:gd name="connsiteX134" fmla="*/ 361950 w 361963"/>
                <a:gd name="connsiteY134" fmla="*/ 215418 h 310237"/>
                <a:gd name="connsiteX135" fmla="*/ 345119 w 361963"/>
                <a:gd name="connsiteY135" fmla="*/ 185262 h 31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61963" h="310237">
                  <a:moveTo>
                    <a:pt x="336509" y="258509"/>
                  </a:moveTo>
                  <a:cubicBezTo>
                    <a:pt x="336509" y="264110"/>
                    <a:pt x="330041" y="269282"/>
                    <a:pt x="319269" y="273158"/>
                  </a:cubicBezTo>
                  <a:lnTo>
                    <a:pt x="319269" y="257642"/>
                  </a:lnTo>
                  <a:cubicBezTo>
                    <a:pt x="325211" y="255870"/>
                    <a:pt x="330981" y="253565"/>
                    <a:pt x="336509" y="250756"/>
                  </a:cubicBezTo>
                  <a:close/>
                  <a:moveTo>
                    <a:pt x="302038" y="230067"/>
                  </a:moveTo>
                  <a:lnTo>
                    <a:pt x="302038" y="214561"/>
                  </a:lnTo>
                  <a:cubicBezTo>
                    <a:pt x="307977" y="212784"/>
                    <a:pt x="313744" y="210476"/>
                    <a:pt x="319269" y="207664"/>
                  </a:cubicBezTo>
                  <a:lnTo>
                    <a:pt x="319269" y="215418"/>
                  </a:lnTo>
                  <a:cubicBezTo>
                    <a:pt x="319269" y="221019"/>
                    <a:pt x="312811" y="226191"/>
                    <a:pt x="302038" y="230067"/>
                  </a:cubicBezTo>
                  <a:close/>
                  <a:moveTo>
                    <a:pt x="302038" y="278330"/>
                  </a:moveTo>
                  <a:cubicBezTo>
                    <a:pt x="296866" y="279616"/>
                    <a:pt x="290836" y="280483"/>
                    <a:pt x="284798" y="281340"/>
                  </a:cubicBezTo>
                  <a:lnTo>
                    <a:pt x="284798" y="264538"/>
                  </a:lnTo>
                  <a:cubicBezTo>
                    <a:pt x="290408" y="263681"/>
                    <a:pt x="296437" y="262814"/>
                    <a:pt x="302038" y="261957"/>
                  </a:cubicBezTo>
                  <a:close/>
                  <a:moveTo>
                    <a:pt x="267567" y="221457"/>
                  </a:moveTo>
                  <a:cubicBezTo>
                    <a:pt x="273167" y="220590"/>
                    <a:pt x="279197" y="219733"/>
                    <a:pt x="284798" y="218866"/>
                  </a:cubicBezTo>
                  <a:lnTo>
                    <a:pt x="284798" y="235239"/>
                  </a:lnTo>
                  <a:cubicBezTo>
                    <a:pt x="279635" y="236535"/>
                    <a:pt x="273596" y="237392"/>
                    <a:pt x="267567" y="238259"/>
                  </a:cubicBezTo>
                  <a:close/>
                  <a:moveTo>
                    <a:pt x="267567" y="283493"/>
                  </a:moveTo>
                  <a:cubicBezTo>
                    <a:pt x="261966" y="283931"/>
                    <a:pt x="256365" y="284360"/>
                    <a:pt x="250336" y="284360"/>
                  </a:cubicBezTo>
                  <a:lnTo>
                    <a:pt x="250336" y="267120"/>
                  </a:lnTo>
                  <a:cubicBezTo>
                    <a:pt x="255499" y="267120"/>
                    <a:pt x="261537" y="266691"/>
                    <a:pt x="267567" y="266262"/>
                  </a:cubicBezTo>
                  <a:close/>
                  <a:moveTo>
                    <a:pt x="233096" y="241269"/>
                  </a:moveTo>
                  <a:lnTo>
                    <a:pt x="233096" y="224038"/>
                  </a:lnTo>
                  <a:cubicBezTo>
                    <a:pt x="238268" y="224038"/>
                    <a:pt x="244297" y="223609"/>
                    <a:pt x="250336" y="223171"/>
                  </a:cubicBezTo>
                  <a:lnTo>
                    <a:pt x="250336" y="240411"/>
                  </a:lnTo>
                  <a:cubicBezTo>
                    <a:pt x="244735" y="240840"/>
                    <a:pt x="239135" y="240840"/>
                    <a:pt x="233096" y="241269"/>
                  </a:cubicBezTo>
                  <a:close/>
                  <a:moveTo>
                    <a:pt x="233096" y="284360"/>
                  </a:moveTo>
                  <a:cubicBezTo>
                    <a:pt x="227066" y="284360"/>
                    <a:pt x="221466" y="283931"/>
                    <a:pt x="215865" y="283493"/>
                  </a:cubicBezTo>
                  <a:lnTo>
                    <a:pt x="215865" y="267120"/>
                  </a:lnTo>
                  <a:lnTo>
                    <a:pt x="233096" y="267120"/>
                  </a:lnTo>
                  <a:close/>
                  <a:moveTo>
                    <a:pt x="198625" y="223171"/>
                  </a:moveTo>
                  <a:cubicBezTo>
                    <a:pt x="204226" y="223609"/>
                    <a:pt x="209836" y="224038"/>
                    <a:pt x="215865" y="224038"/>
                  </a:cubicBezTo>
                  <a:lnTo>
                    <a:pt x="215865" y="241269"/>
                  </a:lnTo>
                  <a:cubicBezTo>
                    <a:pt x="209836" y="241269"/>
                    <a:pt x="204226" y="240840"/>
                    <a:pt x="198625" y="240411"/>
                  </a:cubicBezTo>
                  <a:close/>
                  <a:moveTo>
                    <a:pt x="198625" y="281340"/>
                  </a:moveTo>
                  <a:cubicBezTo>
                    <a:pt x="192596" y="280483"/>
                    <a:pt x="186566" y="279616"/>
                    <a:pt x="181394" y="278330"/>
                  </a:cubicBezTo>
                  <a:lnTo>
                    <a:pt x="181394" y="264538"/>
                  </a:lnTo>
                  <a:cubicBezTo>
                    <a:pt x="186995" y="265405"/>
                    <a:pt x="192596" y="265834"/>
                    <a:pt x="198625" y="266262"/>
                  </a:cubicBezTo>
                  <a:close/>
                  <a:moveTo>
                    <a:pt x="164163" y="235239"/>
                  </a:moveTo>
                  <a:lnTo>
                    <a:pt x="164163" y="218437"/>
                  </a:lnTo>
                  <a:cubicBezTo>
                    <a:pt x="169764" y="219294"/>
                    <a:pt x="175365" y="220590"/>
                    <a:pt x="181394" y="221019"/>
                  </a:cubicBezTo>
                  <a:lnTo>
                    <a:pt x="181394" y="238259"/>
                  </a:lnTo>
                  <a:cubicBezTo>
                    <a:pt x="175365" y="237392"/>
                    <a:pt x="169326" y="236535"/>
                    <a:pt x="164163" y="235239"/>
                  </a:cubicBezTo>
                  <a:close/>
                  <a:moveTo>
                    <a:pt x="164163" y="273158"/>
                  </a:moveTo>
                  <a:cubicBezTo>
                    <a:pt x="153391" y="268844"/>
                    <a:pt x="146923" y="263681"/>
                    <a:pt x="146923" y="258509"/>
                  </a:cubicBezTo>
                  <a:lnTo>
                    <a:pt x="146923" y="257642"/>
                  </a:lnTo>
                  <a:lnTo>
                    <a:pt x="147352" y="257642"/>
                  </a:lnTo>
                  <a:cubicBezTo>
                    <a:pt x="148440" y="258134"/>
                    <a:pt x="149608" y="258427"/>
                    <a:pt x="150800" y="258509"/>
                  </a:cubicBezTo>
                  <a:cubicBezTo>
                    <a:pt x="155185" y="259760"/>
                    <a:pt x="159637" y="260765"/>
                    <a:pt x="164135" y="261519"/>
                  </a:cubicBezTo>
                  <a:close/>
                  <a:moveTo>
                    <a:pt x="95250" y="214561"/>
                  </a:moveTo>
                  <a:cubicBezTo>
                    <a:pt x="98269" y="214561"/>
                    <a:pt x="100851" y="214989"/>
                    <a:pt x="103870" y="214989"/>
                  </a:cubicBezTo>
                  <a:lnTo>
                    <a:pt x="103870" y="215418"/>
                  </a:lnTo>
                  <a:cubicBezTo>
                    <a:pt x="103701" y="221312"/>
                    <a:pt x="105193" y="227134"/>
                    <a:pt x="108175" y="232220"/>
                  </a:cubicBezTo>
                  <a:cubicBezTo>
                    <a:pt x="103870" y="232220"/>
                    <a:pt x="99555" y="231791"/>
                    <a:pt x="95250" y="231363"/>
                  </a:cubicBezTo>
                  <a:close/>
                  <a:moveTo>
                    <a:pt x="77991" y="162859"/>
                  </a:moveTo>
                  <a:cubicBezTo>
                    <a:pt x="83591" y="163716"/>
                    <a:pt x="89192" y="165012"/>
                    <a:pt x="95221" y="165440"/>
                  </a:cubicBezTo>
                  <a:lnTo>
                    <a:pt x="95221" y="182671"/>
                  </a:lnTo>
                  <a:cubicBezTo>
                    <a:pt x="89192" y="181814"/>
                    <a:pt x="83153" y="180947"/>
                    <a:pt x="77991" y="179661"/>
                  </a:cubicBezTo>
                  <a:close/>
                  <a:moveTo>
                    <a:pt x="77991" y="229639"/>
                  </a:moveTo>
                  <a:cubicBezTo>
                    <a:pt x="71952" y="228781"/>
                    <a:pt x="65923" y="227915"/>
                    <a:pt x="60750" y="226619"/>
                  </a:cubicBezTo>
                  <a:lnTo>
                    <a:pt x="60750" y="209817"/>
                  </a:lnTo>
                  <a:cubicBezTo>
                    <a:pt x="66351" y="210684"/>
                    <a:pt x="71952" y="211970"/>
                    <a:pt x="77991" y="212408"/>
                  </a:cubicBezTo>
                  <a:close/>
                  <a:moveTo>
                    <a:pt x="43520" y="159411"/>
                  </a:moveTo>
                  <a:lnTo>
                    <a:pt x="43520" y="151648"/>
                  </a:lnTo>
                  <a:cubicBezTo>
                    <a:pt x="49026" y="154390"/>
                    <a:pt x="54800" y="156557"/>
                    <a:pt x="60750" y="158115"/>
                  </a:cubicBezTo>
                  <a:lnTo>
                    <a:pt x="60750" y="174060"/>
                  </a:lnTo>
                  <a:cubicBezTo>
                    <a:pt x="49978" y="170193"/>
                    <a:pt x="43520" y="165012"/>
                    <a:pt x="43520" y="159411"/>
                  </a:cubicBezTo>
                  <a:close/>
                  <a:moveTo>
                    <a:pt x="43520" y="221457"/>
                  </a:moveTo>
                  <a:cubicBezTo>
                    <a:pt x="32747" y="217142"/>
                    <a:pt x="26279" y="211932"/>
                    <a:pt x="26279" y="206807"/>
                  </a:cubicBezTo>
                  <a:lnTo>
                    <a:pt x="26279" y="199044"/>
                  </a:lnTo>
                  <a:cubicBezTo>
                    <a:pt x="31788" y="201788"/>
                    <a:pt x="37566" y="203955"/>
                    <a:pt x="43520" y="205512"/>
                  </a:cubicBezTo>
                  <a:close/>
                  <a:moveTo>
                    <a:pt x="26279" y="87021"/>
                  </a:moveTo>
                  <a:cubicBezTo>
                    <a:pt x="31788" y="89765"/>
                    <a:pt x="37566" y="91932"/>
                    <a:pt x="43520" y="93488"/>
                  </a:cubicBezTo>
                  <a:lnTo>
                    <a:pt x="43520" y="109424"/>
                  </a:lnTo>
                  <a:cubicBezTo>
                    <a:pt x="32747" y="105118"/>
                    <a:pt x="26279" y="99899"/>
                    <a:pt x="26279" y="94774"/>
                  </a:cubicBezTo>
                  <a:close/>
                  <a:moveTo>
                    <a:pt x="77991" y="100813"/>
                  </a:moveTo>
                  <a:lnTo>
                    <a:pt x="77991" y="118044"/>
                  </a:lnTo>
                  <a:cubicBezTo>
                    <a:pt x="71952" y="117186"/>
                    <a:pt x="65923" y="116320"/>
                    <a:pt x="60750" y="115024"/>
                  </a:cubicBezTo>
                  <a:lnTo>
                    <a:pt x="60750" y="98222"/>
                  </a:lnTo>
                  <a:cubicBezTo>
                    <a:pt x="66351" y="99089"/>
                    <a:pt x="71952" y="99946"/>
                    <a:pt x="77991" y="100813"/>
                  </a:cubicBezTo>
                  <a:close/>
                  <a:moveTo>
                    <a:pt x="121072" y="25842"/>
                  </a:moveTo>
                  <a:cubicBezTo>
                    <a:pt x="173641" y="25842"/>
                    <a:pt x="215865" y="37472"/>
                    <a:pt x="215865" y="51693"/>
                  </a:cubicBezTo>
                  <a:cubicBezTo>
                    <a:pt x="215865" y="65913"/>
                    <a:pt x="173641" y="77543"/>
                    <a:pt x="121072" y="77543"/>
                  </a:cubicBezTo>
                  <a:cubicBezTo>
                    <a:pt x="68504" y="77543"/>
                    <a:pt x="26279" y="65913"/>
                    <a:pt x="26279" y="51693"/>
                  </a:cubicBezTo>
                  <a:cubicBezTo>
                    <a:pt x="26279" y="37472"/>
                    <a:pt x="68504" y="25842"/>
                    <a:pt x="121072" y="25842"/>
                  </a:cubicBezTo>
                  <a:close/>
                  <a:moveTo>
                    <a:pt x="146923" y="230067"/>
                  </a:moveTo>
                  <a:cubicBezTo>
                    <a:pt x="136150" y="225762"/>
                    <a:pt x="129692" y="220590"/>
                    <a:pt x="129692" y="215418"/>
                  </a:cubicBezTo>
                  <a:lnTo>
                    <a:pt x="129692" y="207664"/>
                  </a:lnTo>
                  <a:cubicBezTo>
                    <a:pt x="135201" y="210403"/>
                    <a:pt x="140974" y="212570"/>
                    <a:pt x="146923" y="214132"/>
                  </a:cubicBezTo>
                  <a:close/>
                  <a:moveTo>
                    <a:pt x="198625" y="109424"/>
                  </a:moveTo>
                  <a:lnTo>
                    <a:pt x="198625" y="93917"/>
                  </a:lnTo>
                  <a:cubicBezTo>
                    <a:pt x="204569" y="92146"/>
                    <a:pt x="210340" y="89838"/>
                    <a:pt x="215865" y="87021"/>
                  </a:cubicBezTo>
                  <a:lnTo>
                    <a:pt x="215865" y="94774"/>
                  </a:lnTo>
                  <a:cubicBezTo>
                    <a:pt x="215865" y="100375"/>
                    <a:pt x="209398" y="105547"/>
                    <a:pt x="198625" y="109424"/>
                  </a:cubicBezTo>
                  <a:close/>
                  <a:moveTo>
                    <a:pt x="164163" y="117615"/>
                  </a:moveTo>
                  <a:lnTo>
                    <a:pt x="164163" y="100813"/>
                  </a:lnTo>
                  <a:cubicBezTo>
                    <a:pt x="169764" y="99946"/>
                    <a:pt x="175793" y="99089"/>
                    <a:pt x="181394" y="98222"/>
                  </a:cubicBezTo>
                  <a:lnTo>
                    <a:pt x="181394" y="114596"/>
                  </a:lnTo>
                  <a:cubicBezTo>
                    <a:pt x="176213" y="115901"/>
                    <a:pt x="170193" y="116748"/>
                    <a:pt x="164163" y="117615"/>
                  </a:cubicBezTo>
                  <a:close/>
                  <a:moveTo>
                    <a:pt x="129692" y="120635"/>
                  </a:moveTo>
                  <a:lnTo>
                    <a:pt x="129692" y="103394"/>
                  </a:lnTo>
                  <a:cubicBezTo>
                    <a:pt x="134864" y="103394"/>
                    <a:pt x="140894" y="102966"/>
                    <a:pt x="146923" y="102537"/>
                  </a:cubicBezTo>
                  <a:lnTo>
                    <a:pt x="146923" y="119768"/>
                  </a:lnTo>
                  <a:cubicBezTo>
                    <a:pt x="141322" y="120196"/>
                    <a:pt x="135722" y="120196"/>
                    <a:pt x="129692" y="120663"/>
                  </a:cubicBezTo>
                  <a:close/>
                  <a:moveTo>
                    <a:pt x="95250" y="119768"/>
                  </a:moveTo>
                  <a:lnTo>
                    <a:pt x="95250" y="102566"/>
                  </a:lnTo>
                  <a:cubicBezTo>
                    <a:pt x="100851" y="102994"/>
                    <a:pt x="106451" y="103423"/>
                    <a:pt x="112481" y="103423"/>
                  </a:cubicBezTo>
                  <a:lnTo>
                    <a:pt x="112481" y="120663"/>
                  </a:lnTo>
                  <a:cubicBezTo>
                    <a:pt x="106423" y="120196"/>
                    <a:pt x="100822" y="120196"/>
                    <a:pt x="95250" y="119768"/>
                  </a:cubicBezTo>
                  <a:close/>
                  <a:moveTo>
                    <a:pt x="319297" y="172336"/>
                  </a:moveTo>
                  <a:cubicBezTo>
                    <a:pt x="319297" y="186548"/>
                    <a:pt x="277073" y="198187"/>
                    <a:pt x="224514" y="198187"/>
                  </a:cubicBezTo>
                  <a:cubicBezTo>
                    <a:pt x="171955" y="198187"/>
                    <a:pt x="129721" y="186548"/>
                    <a:pt x="129721" y="172336"/>
                  </a:cubicBezTo>
                  <a:cubicBezTo>
                    <a:pt x="129721" y="158125"/>
                    <a:pt x="171945" y="146485"/>
                    <a:pt x="224514" y="146485"/>
                  </a:cubicBezTo>
                  <a:cubicBezTo>
                    <a:pt x="277082" y="146485"/>
                    <a:pt x="319269" y="158115"/>
                    <a:pt x="319269" y="172336"/>
                  </a:cubicBezTo>
                  <a:close/>
                  <a:moveTo>
                    <a:pt x="345148" y="185262"/>
                  </a:moveTo>
                  <a:lnTo>
                    <a:pt x="345148" y="172336"/>
                  </a:lnTo>
                  <a:cubicBezTo>
                    <a:pt x="345148" y="152086"/>
                    <a:pt x="329213" y="137437"/>
                    <a:pt x="298190" y="129245"/>
                  </a:cubicBezTo>
                  <a:cubicBezTo>
                    <a:pt x="285049" y="125827"/>
                    <a:pt x="271645" y="123520"/>
                    <a:pt x="258118" y="122349"/>
                  </a:cubicBezTo>
                  <a:cubicBezTo>
                    <a:pt x="258489" y="120362"/>
                    <a:pt x="258633" y="118339"/>
                    <a:pt x="258547" y="116320"/>
                  </a:cubicBezTo>
                  <a:cubicBezTo>
                    <a:pt x="258526" y="103931"/>
                    <a:pt x="251977" y="92472"/>
                    <a:pt x="241316" y="86164"/>
                  </a:cubicBezTo>
                  <a:lnTo>
                    <a:pt x="241316" y="51693"/>
                  </a:lnTo>
                  <a:cubicBezTo>
                    <a:pt x="241316" y="31442"/>
                    <a:pt x="225371" y="16793"/>
                    <a:pt x="194348" y="8601"/>
                  </a:cubicBezTo>
                  <a:cubicBezTo>
                    <a:pt x="170266" y="2557"/>
                    <a:pt x="145499" y="-324"/>
                    <a:pt x="120672" y="29"/>
                  </a:cubicBezTo>
                  <a:cubicBezTo>
                    <a:pt x="84477" y="29"/>
                    <a:pt x="29" y="5192"/>
                    <a:pt x="29" y="51731"/>
                  </a:cubicBezTo>
                  <a:lnTo>
                    <a:pt x="29" y="94812"/>
                  </a:lnTo>
                  <a:cubicBezTo>
                    <a:pt x="47" y="107203"/>
                    <a:pt x="6595" y="118668"/>
                    <a:pt x="17259" y="124978"/>
                  </a:cubicBezTo>
                  <a:lnTo>
                    <a:pt x="17259" y="133160"/>
                  </a:lnTo>
                  <a:cubicBezTo>
                    <a:pt x="6679" y="139743"/>
                    <a:pt x="175" y="151256"/>
                    <a:pt x="0" y="163716"/>
                  </a:cubicBezTo>
                  <a:lnTo>
                    <a:pt x="0" y="206807"/>
                  </a:lnTo>
                  <a:cubicBezTo>
                    <a:pt x="0" y="227057"/>
                    <a:pt x="15945" y="241707"/>
                    <a:pt x="46968" y="249889"/>
                  </a:cubicBezTo>
                  <a:cubicBezTo>
                    <a:pt x="71048" y="255950"/>
                    <a:pt x="95815" y="258847"/>
                    <a:pt x="120644" y="258509"/>
                  </a:cubicBezTo>
                  <a:cubicBezTo>
                    <a:pt x="120644" y="278759"/>
                    <a:pt x="136589" y="293409"/>
                    <a:pt x="167611" y="301590"/>
                  </a:cubicBezTo>
                  <a:cubicBezTo>
                    <a:pt x="191692" y="307651"/>
                    <a:pt x="216458" y="310549"/>
                    <a:pt x="241287" y="310211"/>
                  </a:cubicBezTo>
                  <a:cubicBezTo>
                    <a:pt x="277473" y="310211"/>
                    <a:pt x="361950" y="305039"/>
                    <a:pt x="361950" y="258509"/>
                  </a:cubicBezTo>
                  <a:lnTo>
                    <a:pt x="361950" y="215418"/>
                  </a:lnTo>
                  <a:cubicBezTo>
                    <a:pt x="362296" y="203040"/>
                    <a:pt x="355836" y="191466"/>
                    <a:pt x="345119" y="18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63CDB11-D0F0-45CF-A317-D5824EBEF28A}"/>
                </a:ext>
              </a:extLst>
            </p:cNvPr>
            <p:cNvSpPr/>
            <p:nvPr/>
          </p:nvSpPr>
          <p:spPr>
            <a:xfrm>
              <a:off x="5826900" y="3569477"/>
              <a:ext cx="838200" cy="352422"/>
            </a:xfrm>
            <a:custGeom>
              <a:avLst/>
              <a:gdLst>
                <a:gd name="connsiteX0" fmla="*/ 838200 w 838200"/>
                <a:gd name="connsiteY0" fmla="*/ 38098 h 352422"/>
                <a:gd name="connsiteX1" fmla="*/ 800479 w 838200"/>
                <a:gd name="connsiteY1" fmla="*/ 0 h 352422"/>
                <a:gd name="connsiteX2" fmla="*/ 780402 w 838200"/>
                <a:gd name="connsiteY2" fmla="*/ 5636 h 352422"/>
                <a:gd name="connsiteX3" fmla="*/ 617525 w 838200"/>
                <a:gd name="connsiteY3" fmla="*/ 98762 h 352422"/>
                <a:gd name="connsiteX4" fmla="*/ 617325 w 838200"/>
                <a:gd name="connsiteY4" fmla="*/ 130871 h 352422"/>
                <a:gd name="connsiteX5" fmla="*/ 540506 w 838200"/>
                <a:gd name="connsiteY5" fmla="*/ 190498 h 352422"/>
                <a:gd name="connsiteX6" fmla="*/ 371475 w 838200"/>
                <a:gd name="connsiteY6" fmla="*/ 190498 h 352422"/>
                <a:gd name="connsiteX7" fmla="*/ 371475 w 838200"/>
                <a:gd name="connsiteY7" fmla="*/ 152398 h 352422"/>
                <a:gd name="connsiteX8" fmla="*/ 542925 w 838200"/>
                <a:gd name="connsiteY8" fmla="*/ 152398 h 352422"/>
                <a:gd name="connsiteX9" fmla="*/ 581025 w 838200"/>
                <a:gd name="connsiteY9" fmla="*/ 114298 h 352422"/>
                <a:gd name="connsiteX10" fmla="*/ 542925 w 838200"/>
                <a:gd name="connsiteY10" fmla="*/ 76198 h 352422"/>
                <a:gd name="connsiteX11" fmla="*/ 314325 w 838200"/>
                <a:gd name="connsiteY11" fmla="*/ 76198 h 352422"/>
                <a:gd name="connsiteX12" fmla="*/ 269357 w 838200"/>
                <a:gd name="connsiteY12" fmla="*/ 89037 h 352422"/>
                <a:gd name="connsiteX13" fmla="*/ 0 w 838200"/>
                <a:gd name="connsiteY13" fmla="*/ 219073 h 352422"/>
                <a:gd name="connsiteX14" fmla="*/ 133350 w 838200"/>
                <a:gd name="connsiteY14" fmla="*/ 352423 h 352422"/>
                <a:gd name="connsiteX15" fmla="*/ 361950 w 838200"/>
                <a:gd name="connsiteY15" fmla="*/ 266698 h 352422"/>
                <a:gd name="connsiteX16" fmla="*/ 539972 w 838200"/>
                <a:gd name="connsiteY16" fmla="*/ 266698 h 352422"/>
                <a:gd name="connsiteX17" fmla="*/ 562508 w 838200"/>
                <a:gd name="connsiteY17" fmla="*/ 259316 h 352422"/>
                <a:gd name="connsiteX18" fmla="*/ 824132 w 838200"/>
                <a:gd name="connsiteY18" fmla="*/ 67435 h 352422"/>
                <a:gd name="connsiteX19" fmla="*/ 838200 w 838200"/>
                <a:gd name="connsiteY19" fmla="*/ 38098 h 352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8200" h="352422">
                  <a:moveTo>
                    <a:pt x="838200" y="38098"/>
                  </a:moveTo>
                  <a:cubicBezTo>
                    <a:pt x="838304" y="17161"/>
                    <a:pt x="821415" y="104"/>
                    <a:pt x="800479" y="0"/>
                  </a:cubicBezTo>
                  <a:cubicBezTo>
                    <a:pt x="793392" y="-35"/>
                    <a:pt x="786436" y="1918"/>
                    <a:pt x="780402" y="5636"/>
                  </a:cubicBezTo>
                  <a:lnTo>
                    <a:pt x="617525" y="98762"/>
                  </a:lnTo>
                  <a:cubicBezTo>
                    <a:pt x="619724" y="109360"/>
                    <a:pt x="619656" y="120302"/>
                    <a:pt x="617325" y="130871"/>
                  </a:cubicBezTo>
                  <a:cubicBezTo>
                    <a:pt x="608780" y="166244"/>
                    <a:pt x="576892" y="190995"/>
                    <a:pt x="540506" y="190498"/>
                  </a:cubicBezTo>
                  <a:lnTo>
                    <a:pt x="371475" y="190498"/>
                  </a:lnTo>
                  <a:lnTo>
                    <a:pt x="371475" y="152398"/>
                  </a:lnTo>
                  <a:lnTo>
                    <a:pt x="542925" y="152398"/>
                  </a:lnTo>
                  <a:cubicBezTo>
                    <a:pt x="563967" y="152398"/>
                    <a:pt x="581025" y="135339"/>
                    <a:pt x="581025" y="114298"/>
                  </a:cubicBezTo>
                  <a:cubicBezTo>
                    <a:pt x="581025" y="93256"/>
                    <a:pt x="563967" y="76198"/>
                    <a:pt x="542925" y="76198"/>
                  </a:cubicBezTo>
                  <a:lnTo>
                    <a:pt x="314325" y="76198"/>
                  </a:lnTo>
                  <a:cubicBezTo>
                    <a:pt x="298432" y="76201"/>
                    <a:pt x="282856" y="80649"/>
                    <a:pt x="269357" y="89037"/>
                  </a:cubicBezTo>
                  <a:lnTo>
                    <a:pt x="0" y="219073"/>
                  </a:lnTo>
                  <a:lnTo>
                    <a:pt x="133350" y="352423"/>
                  </a:lnTo>
                  <a:cubicBezTo>
                    <a:pt x="194967" y="290805"/>
                    <a:pt x="275034" y="266698"/>
                    <a:pt x="361950" y="266698"/>
                  </a:cubicBezTo>
                  <a:lnTo>
                    <a:pt x="539972" y="266698"/>
                  </a:lnTo>
                  <a:cubicBezTo>
                    <a:pt x="548078" y="266697"/>
                    <a:pt x="555973" y="264111"/>
                    <a:pt x="562508" y="259316"/>
                  </a:cubicBezTo>
                  <a:lnTo>
                    <a:pt x="824132" y="67435"/>
                  </a:lnTo>
                  <a:cubicBezTo>
                    <a:pt x="833002" y="60276"/>
                    <a:pt x="838171" y="49497"/>
                    <a:pt x="838200" y="380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17" name="图形 9" descr="建筑物">
            <a:extLst>
              <a:ext uri="{FF2B5EF4-FFF2-40B4-BE49-F238E27FC236}">
                <a16:creationId xmlns:a16="http://schemas.microsoft.com/office/drawing/2014/main" id="{D86776D4-20F8-4D24-979C-AE60B2EBCFC3}"/>
              </a:ext>
            </a:extLst>
          </p:cNvPr>
          <p:cNvSpPr/>
          <p:nvPr/>
        </p:nvSpPr>
        <p:spPr>
          <a:xfrm>
            <a:off x="2166707" y="1304747"/>
            <a:ext cx="300111" cy="450166"/>
          </a:xfrm>
          <a:custGeom>
            <a:avLst/>
            <a:gdLst>
              <a:gd name="connsiteX0" fmla="*/ 428625 w 533400"/>
              <a:gd name="connsiteY0" fmla="*/ 219075 h 800100"/>
              <a:gd name="connsiteX1" fmla="*/ 371475 w 533400"/>
              <a:gd name="connsiteY1" fmla="*/ 219075 h 800100"/>
              <a:gd name="connsiteX2" fmla="*/ 371475 w 533400"/>
              <a:gd name="connsiteY2" fmla="*/ 161925 h 800100"/>
              <a:gd name="connsiteX3" fmla="*/ 428625 w 533400"/>
              <a:gd name="connsiteY3" fmla="*/ 161925 h 800100"/>
              <a:gd name="connsiteX4" fmla="*/ 428625 w 533400"/>
              <a:gd name="connsiteY4" fmla="*/ 219075 h 800100"/>
              <a:gd name="connsiteX5" fmla="*/ 428625 w 533400"/>
              <a:gd name="connsiteY5" fmla="*/ 371475 h 800100"/>
              <a:gd name="connsiteX6" fmla="*/ 371475 w 533400"/>
              <a:gd name="connsiteY6" fmla="*/ 371475 h 800100"/>
              <a:gd name="connsiteX7" fmla="*/ 371475 w 533400"/>
              <a:gd name="connsiteY7" fmla="*/ 314325 h 800100"/>
              <a:gd name="connsiteX8" fmla="*/ 428625 w 533400"/>
              <a:gd name="connsiteY8" fmla="*/ 314325 h 800100"/>
              <a:gd name="connsiteX9" fmla="*/ 428625 w 533400"/>
              <a:gd name="connsiteY9" fmla="*/ 371475 h 800100"/>
              <a:gd name="connsiteX10" fmla="*/ 428625 w 533400"/>
              <a:gd name="connsiteY10" fmla="*/ 523875 h 800100"/>
              <a:gd name="connsiteX11" fmla="*/ 371475 w 533400"/>
              <a:gd name="connsiteY11" fmla="*/ 523875 h 800100"/>
              <a:gd name="connsiteX12" fmla="*/ 371475 w 533400"/>
              <a:gd name="connsiteY12" fmla="*/ 466725 h 800100"/>
              <a:gd name="connsiteX13" fmla="*/ 428625 w 533400"/>
              <a:gd name="connsiteY13" fmla="*/ 466725 h 800100"/>
              <a:gd name="connsiteX14" fmla="*/ 428625 w 533400"/>
              <a:gd name="connsiteY14" fmla="*/ 523875 h 800100"/>
              <a:gd name="connsiteX15" fmla="*/ 428625 w 533400"/>
              <a:gd name="connsiteY15" fmla="*/ 676275 h 800100"/>
              <a:gd name="connsiteX16" fmla="*/ 371475 w 533400"/>
              <a:gd name="connsiteY16" fmla="*/ 676275 h 800100"/>
              <a:gd name="connsiteX17" fmla="*/ 371475 w 533400"/>
              <a:gd name="connsiteY17" fmla="*/ 619125 h 800100"/>
              <a:gd name="connsiteX18" fmla="*/ 428625 w 533400"/>
              <a:gd name="connsiteY18" fmla="*/ 619125 h 800100"/>
              <a:gd name="connsiteX19" fmla="*/ 428625 w 533400"/>
              <a:gd name="connsiteY19" fmla="*/ 676275 h 800100"/>
              <a:gd name="connsiteX20" fmla="*/ 295275 w 533400"/>
              <a:gd name="connsiteY20" fmla="*/ 219075 h 800100"/>
              <a:gd name="connsiteX21" fmla="*/ 238125 w 533400"/>
              <a:gd name="connsiteY21" fmla="*/ 219075 h 800100"/>
              <a:gd name="connsiteX22" fmla="*/ 238125 w 533400"/>
              <a:gd name="connsiteY22" fmla="*/ 161925 h 800100"/>
              <a:gd name="connsiteX23" fmla="*/ 295275 w 533400"/>
              <a:gd name="connsiteY23" fmla="*/ 161925 h 800100"/>
              <a:gd name="connsiteX24" fmla="*/ 295275 w 533400"/>
              <a:gd name="connsiteY24" fmla="*/ 219075 h 800100"/>
              <a:gd name="connsiteX25" fmla="*/ 295275 w 533400"/>
              <a:gd name="connsiteY25" fmla="*/ 371475 h 800100"/>
              <a:gd name="connsiteX26" fmla="*/ 238125 w 533400"/>
              <a:gd name="connsiteY26" fmla="*/ 371475 h 800100"/>
              <a:gd name="connsiteX27" fmla="*/ 238125 w 533400"/>
              <a:gd name="connsiteY27" fmla="*/ 314325 h 800100"/>
              <a:gd name="connsiteX28" fmla="*/ 295275 w 533400"/>
              <a:gd name="connsiteY28" fmla="*/ 314325 h 800100"/>
              <a:gd name="connsiteX29" fmla="*/ 295275 w 533400"/>
              <a:gd name="connsiteY29" fmla="*/ 371475 h 800100"/>
              <a:gd name="connsiteX30" fmla="*/ 295275 w 533400"/>
              <a:gd name="connsiteY30" fmla="*/ 523875 h 800100"/>
              <a:gd name="connsiteX31" fmla="*/ 238125 w 533400"/>
              <a:gd name="connsiteY31" fmla="*/ 523875 h 800100"/>
              <a:gd name="connsiteX32" fmla="*/ 238125 w 533400"/>
              <a:gd name="connsiteY32" fmla="*/ 466725 h 800100"/>
              <a:gd name="connsiteX33" fmla="*/ 295275 w 533400"/>
              <a:gd name="connsiteY33" fmla="*/ 466725 h 800100"/>
              <a:gd name="connsiteX34" fmla="*/ 295275 w 533400"/>
              <a:gd name="connsiteY34" fmla="*/ 523875 h 800100"/>
              <a:gd name="connsiteX35" fmla="*/ 295275 w 533400"/>
              <a:gd name="connsiteY35" fmla="*/ 733425 h 800100"/>
              <a:gd name="connsiteX36" fmla="*/ 238125 w 533400"/>
              <a:gd name="connsiteY36" fmla="*/ 733425 h 800100"/>
              <a:gd name="connsiteX37" fmla="*/ 238125 w 533400"/>
              <a:gd name="connsiteY37" fmla="*/ 619125 h 800100"/>
              <a:gd name="connsiteX38" fmla="*/ 295275 w 533400"/>
              <a:gd name="connsiteY38" fmla="*/ 619125 h 800100"/>
              <a:gd name="connsiteX39" fmla="*/ 295275 w 533400"/>
              <a:gd name="connsiteY39" fmla="*/ 733425 h 800100"/>
              <a:gd name="connsiteX40" fmla="*/ 161925 w 533400"/>
              <a:gd name="connsiteY40" fmla="*/ 219075 h 800100"/>
              <a:gd name="connsiteX41" fmla="*/ 104775 w 533400"/>
              <a:gd name="connsiteY41" fmla="*/ 219075 h 800100"/>
              <a:gd name="connsiteX42" fmla="*/ 104775 w 533400"/>
              <a:gd name="connsiteY42" fmla="*/ 161925 h 800100"/>
              <a:gd name="connsiteX43" fmla="*/ 161925 w 533400"/>
              <a:gd name="connsiteY43" fmla="*/ 161925 h 800100"/>
              <a:gd name="connsiteX44" fmla="*/ 161925 w 533400"/>
              <a:gd name="connsiteY44" fmla="*/ 219075 h 800100"/>
              <a:gd name="connsiteX45" fmla="*/ 161925 w 533400"/>
              <a:gd name="connsiteY45" fmla="*/ 371475 h 800100"/>
              <a:gd name="connsiteX46" fmla="*/ 104775 w 533400"/>
              <a:gd name="connsiteY46" fmla="*/ 371475 h 800100"/>
              <a:gd name="connsiteX47" fmla="*/ 104775 w 533400"/>
              <a:gd name="connsiteY47" fmla="*/ 314325 h 800100"/>
              <a:gd name="connsiteX48" fmla="*/ 161925 w 533400"/>
              <a:gd name="connsiteY48" fmla="*/ 314325 h 800100"/>
              <a:gd name="connsiteX49" fmla="*/ 161925 w 533400"/>
              <a:gd name="connsiteY49" fmla="*/ 371475 h 800100"/>
              <a:gd name="connsiteX50" fmla="*/ 161925 w 533400"/>
              <a:gd name="connsiteY50" fmla="*/ 523875 h 800100"/>
              <a:gd name="connsiteX51" fmla="*/ 104775 w 533400"/>
              <a:gd name="connsiteY51" fmla="*/ 523875 h 800100"/>
              <a:gd name="connsiteX52" fmla="*/ 104775 w 533400"/>
              <a:gd name="connsiteY52" fmla="*/ 466725 h 800100"/>
              <a:gd name="connsiteX53" fmla="*/ 161925 w 533400"/>
              <a:gd name="connsiteY53" fmla="*/ 466725 h 800100"/>
              <a:gd name="connsiteX54" fmla="*/ 161925 w 533400"/>
              <a:gd name="connsiteY54" fmla="*/ 523875 h 800100"/>
              <a:gd name="connsiteX55" fmla="*/ 161925 w 533400"/>
              <a:gd name="connsiteY55" fmla="*/ 676275 h 800100"/>
              <a:gd name="connsiteX56" fmla="*/ 104775 w 533400"/>
              <a:gd name="connsiteY56" fmla="*/ 676275 h 800100"/>
              <a:gd name="connsiteX57" fmla="*/ 104775 w 533400"/>
              <a:gd name="connsiteY57" fmla="*/ 619125 h 800100"/>
              <a:gd name="connsiteX58" fmla="*/ 161925 w 533400"/>
              <a:gd name="connsiteY58" fmla="*/ 619125 h 800100"/>
              <a:gd name="connsiteX59" fmla="*/ 161925 w 533400"/>
              <a:gd name="connsiteY59" fmla="*/ 676275 h 800100"/>
              <a:gd name="connsiteX60" fmla="*/ 495300 w 533400"/>
              <a:gd name="connsiteY60" fmla="*/ 733425 h 800100"/>
              <a:gd name="connsiteX61" fmla="*/ 495300 w 533400"/>
              <a:gd name="connsiteY61" fmla="*/ 95250 h 800100"/>
              <a:gd name="connsiteX62" fmla="*/ 466725 w 533400"/>
              <a:gd name="connsiteY62" fmla="*/ 95250 h 800100"/>
              <a:gd name="connsiteX63" fmla="*/ 466725 w 533400"/>
              <a:gd name="connsiteY63" fmla="*/ 38100 h 800100"/>
              <a:gd name="connsiteX64" fmla="*/ 438150 w 533400"/>
              <a:gd name="connsiteY64" fmla="*/ 38100 h 800100"/>
              <a:gd name="connsiteX65" fmla="*/ 438150 w 533400"/>
              <a:gd name="connsiteY65" fmla="*/ 0 h 800100"/>
              <a:gd name="connsiteX66" fmla="*/ 95250 w 533400"/>
              <a:gd name="connsiteY66" fmla="*/ 0 h 800100"/>
              <a:gd name="connsiteX67" fmla="*/ 95250 w 533400"/>
              <a:gd name="connsiteY67" fmla="*/ 38100 h 800100"/>
              <a:gd name="connsiteX68" fmla="*/ 66675 w 533400"/>
              <a:gd name="connsiteY68" fmla="*/ 38100 h 800100"/>
              <a:gd name="connsiteX69" fmla="*/ 66675 w 533400"/>
              <a:gd name="connsiteY69" fmla="*/ 95250 h 800100"/>
              <a:gd name="connsiteX70" fmla="*/ 38100 w 533400"/>
              <a:gd name="connsiteY70" fmla="*/ 95250 h 800100"/>
              <a:gd name="connsiteX71" fmla="*/ 38100 w 533400"/>
              <a:gd name="connsiteY71" fmla="*/ 733425 h 800100"/>
              <a:gd name="connsiteX72" fmla="*/ 0 w 533400"/>
              <a:gd name="connsiteY72" fmla="*/ 733425 h 800100"/>
              <a:gd name="connsiteX73" fmla="*/ 0 w 533400"/>
              <a:gd name="connsiteY73" fmla="*/ 800100 h 800100"/>
              <a:gd name="connsiteX74" fmla="*/ 533400 w 533400"/>
              <a:gd name="connsiteY74" fmla="*/ 800100 h 800100"/>
              <a:gd name="connsiteX75" fmla="*/ 533400 w 533400"/>
              <a:gd name="connsiteY75" fmla="*/ 733425 h 800100"/>
              <a:gd name="connsiteX76" fmla="*/ 495300 w 533400"/>
              <a:gd name="connsiteY76" fmla="*/ 733425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33400" h="800100">
                <a:moveTo>
                  <a:pt x="428625" y="219075"/>
                </a:moveTo>
                <a:lnTo>
                  <a:pt x="371475" y="219075"/>
                </a:lnTo>
                <a:lnTo>
                  <a:pt x="371475" y="161925"/>
                </a:lnTo>
                <a:lnTo>
                  <a:pt x="428625" y="161925"/>
                </a:lnTo>
                <a:lnTo>
                  <a:pt x="428625" y="219075"/>
                </a:lnTo>
                <a:close/>
                <a:moveTo>
                  <a:pt x="428625" y="371475"/>
                </a:moveTo>
                <a:lnTo>
                  <a:pt x="371475" y="371475"/>
                </a:lnTo>
                <a:lnTo>
                  <a:pt x="371475" y="314325"/>
                </a:lnTo>
                <a:lnTo>
                  <a:pt x="428625" y="314325"/>
                </a:lnTo>
                <a:lnTo>
                  <a:pt x="428625" y="371475"/>
                </a:lnTo>
                <a:close/>
                <a:moveTo>
                  <a:pt x="428625" y="523875"/>
                </a:moveTo>
                <a:lnTo>
                  <a:pt x="371475" y="523875"/>
                </a:lnTo>
                <a:lnTo>
                  <a:pt x="371475" y="466725"/>
                </a:lnTo>
                <a:lnTo>
                  <a:pt x="428625" y="466725"/>
                </a:lnTo>
                <a:lnTo>
                  <a:pt x="428625" y="523875"/>
                </a:lnTo>
                <a:close/>
                <a:moveTo>
                  <a:pt x="428625" y="676275"/>
                </a:moveTo>
                <a:lnTo>
                  <a:pt x="371475" y="676275"/>
                </a:lnTo>
                <a:lnTo>
                  <a:pt x="371475" y="619125"/>
                </a:lnTo>
                <a:lnTo>
                  <a:pt x="428625" y="619125"/>
                </a:lnTo>
                <a:lnTo>
                  <a:pt x="428625" y="676275"/>
                </a:lnTo>
                <a:close/>
                <a:moveTo>
                  <a:pt x="295275" y="219075"/>
                </a:moveTo>
                <a:lnTo>
                  <a:pt x="238125" y="219075"/>
                </a:lnTo>
                <a:lnTo>
                  <a:pt x="238125" y="161925"/>
                </a:lnTo>
                <a:lnTo>
                  <a:pt x="295275" y="161925"/>
                </a:lnTo>
                <a:lnTo>
                  <a:pt x="295275" y="219075"/>
                </a:lnTo>
                <a:close/>
                <a:moveTo>
                  <a:pt x="295275" y="371475"/>
                </a:moveTo>
                <a:lnTo>
                  <a:pt x="238125" y="371475"/>
                </a:lnTo>
                <a:lnTo>
                  <a:pt x="238125" y="314325"/>
                </a:lnTo>
                <a:lnTo>
                  <a:pt x="295275" y="314325"/>
                </a:lnTo>
                <a:lnTo>
                  <a:pt x="295275" y="371475"/>
                </a:lnTo>
                <a:close/>
                <a:moveTo>
                  <a:pt x="295275" y="523875"/>
                </a:moveTo>
                <a:lnTo>
                  <a:pt x="238125" y="523875"/>
                </a:lnTo>
                <a:lnTo>
                  <a:pt x="238125" y="466725"/>
                </a:lnTo>
                <a:lnTo>
                  <a:pt x="295275" y="466725"/>
                </a:lnTo>
                <a:lnTo>
                  <a:pt x="295275" y="523875"/>
                </a:lnTo>
                <a:close/>
                <a:moveTo>
                  <a:pt x="295275" y="733425"/>
                </a:moveTo>
                <a:lnTo>
                  <a:pt x="238125" y="733425"/>
                </a:lnTo>
                <a:lnTo>
                  <a:pt x="238125" y="619125"/>
                </a:lnTo>
                <a:lnTo>
                  <a:pt x="295275" y="619125"/>
                </a:lnTo>
                <a:lnTo>
                  <a:pt x="295275" y="733425"/>
                </a:lnTo>
                <a:close/>
                <a:moveTo>
                  <a:pt x="161925" y="219075"/>
                </a:moveTo>
                <a:lnTo>
                  <a:pt x="104775" y="219075"/>
                </a:lnTo>
                <a:lnTo>
                  <a:pt x="104775" y="161925"/>
                </a:lnTo>
                <a:lnTo>
                  <a:pt x="161925" y="161925"/>
                </a:lnTo>
                <a:lnTo>
                  <a:pt x="161925" y="219075"/>
                </a:lnTo>
                <a:close/>
                <a:moveTo>
                  <a:pt x="161925" y="371475"/>
                </a:moveTo>
                <a:lnTo>
                  <a:pt x="104775" y="371475"/>
                </a:lnTo>
                <a:lnTo>
                  <a:pt x="104775" y="314325"/>
                </a:lnTo>
                <a:lnTo>
                  <a:pt x="161925" y="314325"/>
                </a:lnTo>
                <a:lnTo>
                  <a:pt x="161925" y="371475"/>
                </a:lnTo>
                <a:close/>
                <a:moveTo>
                  <a:pt x="161925" y="523875"/>
                </a:moveTo>
                <a:lnTo>
                  <a:pt x="104775" y="523875"/>
                </a:lnTo>
                <a:lnTo>
                  <a:pt x="104775" y="466725"/>
                </a:lnTo>
                <a:lnTo>
                  <a:pt x="161925" y="466725"/>
                </a:lnTo>
                <a:lnTo>
                  <a:pt x="161925" y="523875"/>
                </a:lnTo>
                <a:close/>
                <a:moveTo>
                  <a:pt x="161925" y="676275"/>
                </a:moveTo>
                <a:lnTo>
                  <a:pt x="104775" y="676275"/>
                </a:lnTo>
                <a:lnTo>
                  <a:pt x="104775" y="619125"/>
                </a:lnTo>
                <a:lnTo>
                  <a:pt x="161925" y="619125"/>
                </a:lnTo>
                <a:lnTo>
                  <a:pt x="161925" y="676275"/>
                </a:lnTo>
                <a:close/>
                <a:moveTo>
                  <a:pt x="495300" y="733425"/>
                </a:moveTo>
                <a:lnTo>
                  <a:pt x="495300" y="95250"/>
                </a:lnTo>
                <a:lnTo>
                  <a:pt x="466725" y="95250"/>
                </a:lnTo>
                <a:lnTo>
                  <a:pt x="466725" y="38100"/>
                </a:lnTo>
                <a:lnTo>
                  <a:pt x="438150" y="38100"/>
                </a:lnTo>
                <a:lnTo>
                  <a:pt x="438150" y="0"/>
                </a:lnTo>
                <a:lnTo>
                  <a:pt x="95250" y="0"/>
                </a:lnTo>
                <a:lnTo>
                  <a:pt x="95250" y="38100"/>
                </a:lnTo>
                <a:lnTo>
                  <a:pt x="66675" y="38100"/>
                </a:lnTo>
                <a:lnTo>
                  <a:pt x="66675" y="95250"/>
                </a:lnTo>
                <a:lnTo>
                  <a:pt x="38100" y="95250"/>
                </a:lnTo>
                <a:lnTo>
                  <a:pt x="38100" y="733425"/>
                </a:lnTo>
                <a:lnTo>
                  <a:pt x="0" y="733425"/>
                </a:lnTo>
                <a:lnTo>
                  <a:pt x="0" y="800100"/>
                </a:lnTo>
                <a:lnTo>
                  <a:pt x="533400" y="800100"/>
                </a:lnTo>
                <a:lnTo>
                  <a:pt x="533400" y="733425"/>
                </a:lnTo>
                <a:lnTo>
                  <a:pt x="495300" y="733425"/>
                </a:lnTo>
                <a:close/>
              </a:path>
            </a:pathLst>
          </a:custGeom>
          <a:solidFill>
            <a:srgbClr val="C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436E91-2534-41B9-8AF1-DD07489176EC}"/>
              </a:ext>
            </a:extLst>
          </p:cNvPr>
          <p:cNvSpPr/>
          <p:nvPr/>
        </p:nvSpPr>
        <p:spPr>
          <a:xfrm>
            <a:off x="633046" y="1913207"/>
            <a:ext cx="3432517" cy="4501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Anchor Buyer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5342DF-D399-4819-B859-4819702E1993}"/>
              </a:ext>
            </a:extLst>
          </p:cNvPr>
          <p:cNvSpPr/>
          <p:nvPr/>
        </p:nvSpPr>
        <p:spPr>
          <a:xfrm>
            <a:off x="4250787" y="1913207"/>
            <a:ext cx="3432517" cy="4501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Funder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7E3DF5-935F-4664-866C-274869C7546F}"/>
              </a:ext>
            </a:extLst>
          </p:cNvPr>
          <p:cNvSpPr/>
          <p:nvPr/>
        </p:nvSpPr>
        <p:spPr>
          <a:xfrm>
            <a:off x="7868528" y="1913207"/>
            <a:ext cx="3432517" cy="4501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Supplier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40B9F20-5ED1-4D8F-BBCC-6476B6052CC2}"/>
              </a:ext>
            </a:extLst>
          </p:cNvPr>
          <p:cNvCxnSpPr>
            <a:cxnSpLocks/>
          </p:cNvCxnSpPr>
          <p:nvPr/>
        </p:nvCxnSpPr>
        <p:spPr>
          <a:xfrm>
            <a:off x="4152314" y="2025748"/>
            <a:ext cx="0" cy="43750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7C2AA6B-F41C-4F45-9735-378831A23E5F}"/>
              </a:ext>
            </a:extLst>
          </p:cNvPr>
          <p:cNvCxnSpPr>
            <a:cxnSpLocks/>
          </p:cNvCxnSpPr>
          <p:nvPr/>
        </p:nvCxnSpPr>
        <p:spPr>
          <a:xfrm>
            <a:off x="7767712" y="2025748"/>
            <a:ext cx="0" cy="43750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9A669E-54E3-42C6-A08E-4ECAE4F92685}"/>
              </a:ext>
            </a:extLst>
          </p:cNvPr>
          <p:cNvSpPr txBox="1"/>
          <p:nvPr/>
        </p:nvSpPr>
        <p:spPr>
          <a:xfrm>
            <a:off x="633046" y="2489983"/>
            <a:ext cx="343251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zh-CN" sz="1300" b="1" dirty="0"/>
              <a:t>Promote industry self-finance: </a:t>
            </a:r>
            <a:r>
              <a:rPr lang="en-US" altLang="zh-CN" sz="1300" dirty="0"/>
              <a:t>Help core companies build a multi-level account receivable circulation platform to extend the industry chain financial services.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zh-CN" sz="1300" b="1" dirty="0"/>
              <a:t>Effective management of subsidiaries: </a:t>
            </a:r>
            <a:r>
              <a:rPr lang="en-US" altLang="zh-CN" sz="1300" dirty="0"/>
              <a:t>The Anchor Buyer group can issue circulation patterns by managing subsidiaries and their certificates.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zh-CN" sz="1300" b="1" dirty="0"/>
              <a:t>Connect multiple funders: </a:t>
            </a:r>
            <a:r>
              <a:rPr lang="en-US" altLang="zh-CN" sz="1300" dirty="0"/>
              <a:t>The platform supports the introduction of multiple funders to provide suppliers with supply chain financial services.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zh-CN" sz="1300" b="1" dirty="0"/>
              <a:t>High degree of autonomy, flexible configuration</a:t>
            </a:r>
            <a:r>
              <a:rPr lang="en-US" altLang="zh-CN" sz="1300" dirty="0"/>
              <a:t>: The Anchor Buyer can independently configure the finance solution of the suppliers, instead of the funder control the entire initiative so that Anchor Buyer can provide a more suitable plan to suppliers.</a:t>
            </a:r>
            <a:endParaRPr lang="zh-CN" altLang="en-US" sz="13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D66C87-2210-46C1-97AD-53B0849043A0}"/>
              </a:ext>
            </a:extLst>
          </p:cNvPr>
          <p:cNvSpPr txBox="1"/>
          <p:nvPr/>
        </p:nvSpPr>
        <p:spPr>
          <a:xfrm>
            <a:off x="4234381" y="2489983"/>
            <a:ext cx="343251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zh-CN" sz="1300" b="1" dirty="0"/>
              <a:t>Enhance the cohesiveness of Anchor Buyer: </a:t>
            </a:r>
            <a:r>
              <a:rPr lang="en-US" altLang="zh-CN" sz="1300" dirty="0"/>
              <a:t>Financial services are embedded in the Anchor Buyer industry chain, and increase customer stickiness.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zh-CN" sz="1300" b="1" dirty="0"/>
              <a:t>Bulk Acquisition of high-quality assets: </a:t>
            </a:r>
            <a:r>
              <a:rPr lang="en-US" altLang="zh-CN" sz="1300" dirty="0"/>
              <a:t>Multiple core companies can be associated.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zh-CN" sz="1300" b="1" dirty="0"/>
              <a:t>Supporting account management, stable financing business settlement and deposit: </a:t>
            </a:r>
            <a:r>
              <a:rPr lang="en-US" altLang="zh-CN" sz="1300" dirty="0"/>
              <a:t>Effectively increase the number of accounts with loans and active cash flow settlement.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zh-CN" sz="1300" b="1" dirty="0"/>
              <a:t>The financing plan is flexible and configurable, to fulfill bank financing product design and pricing requirement.</a:t>
            </a:r>
          </a:p>
          <a:p>
            <a:endParaRPr lang="zh-CN" altLang="en-US" sz="13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DA6C32-4785-45C9-9E1D-598213982E06}"/>
              </a:ext>
            </a:extLst>
          </p:cNvPr>
          <p:cNvSpPr txBox="1"/>
          <p:nvPr/>
        </p:nvSpPr>
        <p:spPr>
          <a:xfrm>
            <a:off x="7852120" y="2489982"/>
            <a:ext cx="34325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zh-CN" sz="1300" b="1" dirty="0"/>
              <a:t>Operation cost reduction: </a:t>
            </a:r>
            <a:r>
              <a:rPr lang="en-US" altLang="zh-CN" sz="1300" dirty="0"/>
              <a:t>You can join multiple chains to activate more accounts receivable.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zh-CN" sz="1300" b="1" dirty="0"/>
              <a:t>Broaden financing channels: </a:t>
            </a:r>
            <a:r>
              <a:rPr lang="en-US" altLang="zh-CN" sz="1300" dirty="0"/>
              <a:t>Multiple funding sources and multiple financing solutions can be connected.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zh-CN" sz="1300" b="1" dirty="0"/>
              <a:t>Reduce financing costs: </a:t>
            </a:r>
            <a:r>
              <a:rPr lang="en-US" altLang="zh-CN" sz="1300" dirty="0"/>
              <a:t>Preferred funder + Parallel funding, Suppliers have certain options.</a:t>
            </a:r>
            <a:endParaRPr lang="zh-CN" altLang="en-US" sz="1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9CD9B3-E619-4734-ADE4-6825E523C19A}"/>
              </a:ext>
            </a:extLst>
          </p:cNvPr>
          <p:cNvSpPr/>
          <p:nvPr/>
        </p:nvSpPr>
        <p:spPr>
          <a:xfrm>
            <a:off x="293081" y="1543493"/>
            <a:ext cx="1897032" cy="42354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Party Management</a:t>
            </a:r>
            <a:endParaRPr lang="en-AU" sz="16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220999-ECC9-4CF7-B4CE-46913713C228}"/>
              </a:ext>
            </a:extLst>
          </p:cNvPr>
          <p:cNvSpPr/>
          <p:nvPr/>
        </p:nvSpPr>
        <p:spPr>
          <a:xfrm>
            <a:off x="283596" y="2753317"/>
            <a:ext cx="1897032" cy="42354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Token Issuance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97447E-AA3D-4429-A617-C443794EEDD2}"/>
              </a:ext>
            </a:extLst>
          </p:cNvPr>
          <p:cNvSpPr/>
          <p:nvPr/>
        </p:nvSpPr>
        <p:spPr>
          <a:xfrm>
            <a:off x="283596" y="3451550"/>
            <a:ext cx="1897032" cy="59016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/>
              <a:t>Product </a:t>
            </a:r>
            <a:r>
              <a:rPr lang="en-AU" sz="1600" b="1" dirty="0" err="1"/>
              <a:t>Onboarding</a:t>
            </a:r>
            <a:endParaRPr lang="en-AU" sz="1600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6B713C-34AE-4E74-B31D-D048B6111F78}"/>
              </a:ext>
            </a:extLst>
          </p:cNvPr>
          <p:cNvSpPr/>
          <p:nvPr/>
        </p:nvSpPr>
        <p:spPr>
          <a:xfrm>
            <a:off x="283597" y="4259516"/>
            <a:ext cx="1897032" cy="59016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/>
              <a:t>Token Finance &amp; Payment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B413FD-9EB3-41BA-9714-6EAFEF253462}"/>
              </a:ext>
            </a:extLst>
          </p:cNvPr>
          <p:cNvSpPr/>
          <p:nvPr/>
        </p:nvSpPr>
        <p:spPr>
          <a:xfrm>
            <a:off x="283597" y="5047281"/>
            <a:ext cx="1897032" cy="59016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/>
              <a:t>E-contract Signing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30201A6-BDB0-4462-8330-F929EF015DD3}"/>
              </a:ext>
            </a:extLst>
          </p:cNvPr>
          <p:cNvSpPr/>
          <p:nvPr/>
        </p:nvSpPr>
        <p:spPr>
          <a:xfrm>
            <a:off x="283597" y="5835046"/>
            <a:ext cx="1897032" cy="59016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/>
              <a:t>Operating System 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F449A83-62DF-4A1E-A002-3F8CE2AE2222}"/>
              </a:ext>
            </a:extLst>
          </p:cNvPr>
          <p:cNvSpPr/>
          <p:nvPr/>
        </p:nvSpPr>
        <p:spPr>
          <a:xfrm>
            <a:off x="2361419" y="1369699"/>
            <a:ext cx="9589949" cy="11166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1CCB7BC-498D-4967-B875-26F63CC1C261}"/>
              </a:ext>
            </a:extLst>
          </p:cNvPr>
          <p:cNvGrpSpPr/>
          <p:nvPr/>
        </p:nvGrpSpPr>
        <p:grpSpPr>
          <a:xfrm>
            <a:off x="2643847" y="1543493"/>
            <a:ext cx="9103403" cy="840121"/>
            <a:chOff x="2738056" y="730493"/>
            <a:chExt cx="8165473" cy="873189"/>
          </a:xfrm>
          <a:solidFill>
            <a:schemeClr val="bg1">
              <a:lumMod val="75000"/>
              <a:alpha val="50000"/>
            </a:schemeClr>
          </a:solidFill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C1C2FF3-6145-4BB9-910A-AFFE4E5B9CD7}"/>
                </a:ext>
              </a:extLst>
            </p:cNvPr>
            <p:cNvSpPr/>
            <p:nvPr/>
          </p:nvSpPr>
          <p:spPr>
            <a:xfrm>
              <a:off x="2826327" y="730495"/>
              <a:ext cx="1759528" cy="4402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Anchor Buyer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891E014-1D33-48C2-BC64-BBDAC14140B5}"/>
                </a:ext>
              </a:extLst>
            </p:cNvPr>
            <p:cNvSpPr/>
            <p:nvPr/>
          </p:nvSpPr>
          <p:spPr>
            <a:xfrm>
              <a:off x="4835237" y="730494"/>
              <a:ext cx="1759528" cy="4402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i="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Subsidiary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A71933D-3C5A-417A-9186-8CE413424157}"/>
                </a:ext>
              </a:extLst>
            </p:cNvPr>
            <p:cNvSpPr/>
            <p:nvPr/>
          </p:nvSpPr>
          <p:spPr>
            <a:xfrm>
              <a:off x="6906492" y="730493"/>
              <a:ext cx="1759528" cy="4402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Supplier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2AB2F84-89F6-4489-A8BC-B717EED6EACA}"/>
                </a:ext>
              </a:extLst>
            </p:cNvPr>
            <p:cNvSpPr/>
            <p:nvPr/>
          </p:nvSpPr>
          <p:spPr>
            <a:xfrm>
              <a:off x="9144001" y="730493"/>
              <a:ext cx="1759528" cy="4402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Funder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8072AD6-35AF-4249-B2EF-71264F2703D0}"/>
                </a:ext>
              </a:extLst>
            </p:cNvPr>
            <p:cNvSpPr/>
            <p:nvPr/>
          </p:nvSpPr>
          <p:spPr>
            <a:xfrm>
              <a:off x="2738056" y="1298865"/>
              <a:ext cx="1470766" cy="29788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sz="1200" dirty="0">
                  <a:solidFill>
                    <a:sysClr val="windowText" lastClr="000000"/>
                  </a:solidFill>
                </a:rPr>
                <a:t>User Creation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5F4C49-E36E-4622-9EB4-D8FBCD1121E6}"/>
                </a:ext>
              </a:extLst>
            </p:cNvPr>
            <p:cNvSpPr/>
            <p:nvPr/>
          </p:nvSpPr>
          <p:spPr>
            <a:xfrm>
              <a:off x="4208822" y="1291936"/>
              <a:ext cx="1616114" cy="30481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sz="1200" dirty="0">
                  <a:solidFill>
                    <a:sysClr val="windowText" lastClr="000000"/>
                  </a:solidFill>
                </a:rPr>
                <a:t>Role </a:t>
              </a:r>
              <a:r>
                <a:rPr lang="en-AU" sz="1200" dirty="0"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468CF5F-FA9B-49FB-AA91-78D54AFAF236}"/>
                </a:ext>
              </a:extLst>
            </p:cNvPr>
            <p:cNvSpPr/>
            <p:nvPr/>
          </p:nvSpPr>
          <p:spPr>
            <a:xfrm>
              <a:off x="5824936" y="1298865"/>
              <a:ext cx="1826173" cy="30481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ysClr val="windowText" lastClr="000000"/>
                  </a:solidFill>
                </a:rPr>
                <a:t>Process Configuration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141F19F-533E-4102-8E7F-E5A6D552CE8E}"/>
                </a:ext>
              </a:extLst>
            </p:cNvPr>
            <p:cNvSpPr/>
            <p:nvPr/>
          </p:nvSpPr>
          <p:spPr>
            <a:xfrm>
              <a:off x="7651109" y="1298373"/>
              <a:ext cx="1598535" cy="30481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ysClr val="windowText" lastClr="000000"/>
                  </a:solidFill>
                </a:rPr>
                <a:t>Client Invitation 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DC765EC-23C6-4A1A-B997-4343D06F0ED0}"/>
                </a:ext>
              </a:extLst>
            </p:cNvPr>
            <p:cNvSpPr/>
            <p:nvPr/>
          </p:nvSpPr>
          <p:spPr>
            <a:xfrm>
              <a:off x="9249644" y="1285010"/>
              <a:ext cx="1653885" cy="31174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ysClr val="windowText" lastClr="000000"/>
                  </a:solidFill>
                </a:rPr>
                <a:t>Client Management </a:t>
              </a:r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63A1F1D-4C22-4DD6-824F-0B8886AFDDAF}"/>
              </a:ext>
            </a:extLst>
          </p:cNvPr>
          <p:cNvSpPr/>
          <p:nvPr/>
        </p:nvSpPr>
        <p:spPr>
          <a:xfrm>
            <a:off x="2351233" y="2697996"/>
            <a:ext cx="9589948" cy="576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D3E638-B8CD-4F6F-A3AD-2CC0C9C84EF8}"/>
              </a:ext>
            </a:extLst>
          </p:cNvPr>
          <p:cNvSpPr/>
          <p:nvPr/>
        </p:nvSpPr>
        <p:spPr>
          <a:xfrm>
            <a:off x="2728342" y="2783494"/>
            <a:ext cx="1356299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  <a:latin typeface="+mn-ea"/>
              </a:rPr>
              <a:t>Configure the issuance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8DD1564-528E-4A6A-929F-654E231728FF}"/>
              </a:ext>
            </a:extLst>
          </p:cNvPr>
          <p:cNvSpPr/>
          <p:nvPr/>
        </p:nvSpPr>
        <p:spPr>
          <a:xfrm>
            <a:off x="4231328" y="2776471"/>
            <a:ext cx="1447904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  <a:latin typeface="+mn-ea"/>
              </a:rPr>
              <a:t>Token Issuance </a:t>
            </a:r>
            <a:r>
              <a:rPr lang="en-AU" altLang="zh-CN" sz="1200" dirty="0">
                <a:solidFill>
                  <a:sysClr val="windowText" lastClr="000000"/>
                </a:solidFill>
                <a:latin typeface="+mn-ea"/>
              </a:rPr>
              <a:t>Application</a:t>
            </a:r>
            <a:endParaRPr lang="en-AU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B747C9F-2A6B-4E57-A17E-0B439E532D07}"/>
              </a:ext>
            </a:extLst>
          </p:cNvPr>
          <p:cNvSpPr/>
          <p:nvPr/>
        </p:nvSpPr>
        <p:spPr>
          <a:xfrm>
            <a:off x="5789463" y="2776471"/>
            <a:ext cx="1527219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dirty="0">
                <a:solidFill>
                  <a:sysClr val="windowText" lastClr="000000"/>
                </a:solidFill>
                <a:latin typeface="+mn-ea"/>
              </a:rPr>
              <a:t>Token Issuance Acceptance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A4915D9-A579-4D2E-A1B5-3F937C898D4C}"/>
              </a:ext>
            </a:extLst>
          </p:cNvPr>
          <p:cNvSpPr/>
          <p:nvPr/>
        </p:nvSpPr>
        <p:spPr>
          <a:xfrm>
            <a:off x="7393948" y="2776471"/>
            <a:ext cx="1102456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  <a:latin typeface="+mn-ea"/>
              </a:rPr>
              <a:t>Issue Token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8D4E6E2-138C-4A97-99DF-A143D486253B}"/>
              </a:ext>
            </a:extLst>
          </p:cNvPr>
          <p:cNvSpPr/>
          <p:nvPr/>
        </p:nvSpPr>
        <p:spPr>
          <a:xfrm>
            <a:off x="8573670" y="2776471"/>
            <a:ext cx="1483047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  <a:latin typeface="+mn-ea"/>
              </a:rPr>
              <a:t>Receive Token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C2ACE75-5917-484B-9CCE-14CA23C60BFA}"/>
              </a:ext>
            </a:extLst>
          </p:cNvPr>
          <p:cNvSpPr/>
          <p:nvPr/>
        </p:nvSpPr>
        <p:spPr>
          <a:xfrm>
            <a:off x="10166948" y="2766484"/>
            <a:ext cx="1556394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  <a:latin typeface="+mn-ea"/>
              </a:rPr>
              <a:t>Pay Token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3F86A21-E56F-410A-A655-F2AAFC49CCB0}"/>
              </a:ext>
            </a:extLst>
          </p:cNvPr>
          <p:cNvSpPr/>
          <p:nvPr/>
        </p:nvSpPr>
        <p:spPr>
          <a:xfrm>
            <a:off x="2357344" y="3485759"/>
            <a:ext cx="9589948" cy="576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+mn-ea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15ED33E-2E00-448D-BF83-1167CF9584D4}"/>
              </a:ext>
            </a:extLst>
          </p:cNvPr>
          <p:cNvGrpSpPr/>
          <p:nvPr/>
        </p:nvGrpSpPr>
        <p:grpSpPr>
          <a:xfrm>
            <a:off x="2689356" y="3552162"/>
            <a:ext cx="9036252" cy="441062"/>
            <a:chOff x="2799807" y="2630130"/>
            <a:chExt cx="8105241" cy="458424"/>
          </a:xfrm>
          <a:solidFill>
            <a:schemeClr val="bg1">
              <a:lumMod val="75000"/>
              <a:alpha val="50000"/>
            </a:schemeClr>
          </a:solidFill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CACEE5E-CCC0-4B5F-A91C-C2ADC4D42770}"/>
                </a:ext>
              </a:extLst>
            </p:cNvPr>
            <p:cNvSpPr/>
            <p:nvPr/>
          </p:nvSpPr>
          <p:spPr>
            <a:xfrm>
              <a:off x="2799807" y="2630130"/>
              <a:ext cx="1551838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sz="1200" dirty="0">
                  <a:solidFill>
                    <a:sysClr val="windowText" lastClr="000000"/>
                  </a:solidFill>
                  <a:latin typeface="+mn-ea"/>
                </a:rPr>
                <a:t>Establish </a:t>
              </a:r>
              <a:r>
                <a:rPr lang="en-AU" sz="1200" i="0" dirty="0">
                  <a:solidFill>
                    <a:sysClr val="windowText" lastClr="000000"/>
                  </a:solidFill>
                  <a:effectLst/>
                  <a:latin typeface="+mn-ea"/>
                </a:rPr>
                <a:t>Asset-Fund Relationship</a:t>
              </a:r>
              <a:endParaRPr lang="en-AU" sz="12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A8AB1A1-FFDB-49B0-800E-4354F51106F4}"/>
                </a:ext>
              </a:extLst>
            </p:cNvPr>
            <p:cNvSpPr/>
            <p:nvPr/>
          </p:nvSpPr>
          <p:spPr>
            <a:xfrm>
              <a:off x="4608282" y="2648341"/>
              <a:ext cx="1935646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i="0" dirty="0">
                  <a:solidFill>
                    <a:sysClr val="windowText" lastClr="000000"/>
                  </a:solidFill>
                  <a:effectLst/>
                  <a:latin typeface="+mn-ea"/>
                </a:rPr>
                <a:t>Establish a facility line</a:t>
              </a:r>
              <a:endParaRPr lang="en-AU" sz="12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AC2E4476-7DDA-486A-838F-825FA822E094}"/>
                </a:ext>
              </a:extLst>
            </p:cNvPr>
            <p:cNvSpPr/>
            <p:nvPr/>
          </p:nvSpPr>
          <p:spPr>
            <a:xfrm>
              <a:off x="6797336" y="2630130"/>
              <a:ext cx="1930600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i="0" dirty="0">
                  <a:solidFill>
                    <a:sysClr val="windowText" lastClr="000000"/>
                  </a:solidFill>
                  <a:effectLst/>
                  <a:latin typeface="+mn-ea"/>
                </a:rPr>
                <a:t>Add Supplier Whitelist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6A2DE98-CB5D-4222-BA36-43983968C162}"/>
                </a:ext>
              </a:extLst>
            </p:cNvPr>
            <p:cNvSpPr/>
            <p:nvPr/>
          </p:nvSpPr>
          <p:spPr>
            <a:xfrm>
              <a:off x="8957618" y="2630131"/>
              <a:ext cx="1947430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i="0" dirty="0">
                  <a:solidFill>
                    <a:sysClr val="windowText" lastClr="000000"/>
                  </a:solidFill>
                  <a:effectLst/>
                  <a:latin typeface="+mn-ea"/>
                </a:rPr>
                <a:t>Setup Finance Parameters </a:t>
              </a:r>
            </a:p>
          </p:txBody>
        </p:sp>
      </p:grp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962D71F9-479D-4F76-8F58-9268994A6ECE}"/>
              </a:ext>
            </a:extLst>
          </p:cNvPr>
          <p:cNvSpPr/>
          <p:nvPr/>
        </p:nvSpPr>
        <p:spPr>
          <a:xfrm>
            <a:off x="2353270" y="4273522"/>
            <a:ext cx="9589948" cy="576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+mn-ea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508DB71-B8D7-4059-B31C-E943D9DE2CCE}"/>
              </a:ext>
            </a:extLst>
          </p:cNvPr>
          <p:cNvGrpSpPr/>
          <p:nvPr/>
        </p:nvGrpSpPr>
        <p:grpSpPr>
          <a:xfrm>
            <a:off x="2725033" y="4345167"/>
            <a:ext cx="8998309" cy="441500"/>
            <a:chOff x="2826327" y="3429000"/>
            <a:chExt cx="8071207" cy="458879"/>
          </a:xfrm>
          <a:solidFill>
            <a:schemeClr val="bg1">
              <a:lumMod val="75000"/>
              <a:alpha val="50000"/>
            </a:schemeClr>
          </a:solidFill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CF5425B9-67BE-47E8-AC6B-0CE01BBF45BA}"/>
                </a:ext>
              </a:extLst>
            </p:cNvPr>
            <p:cNvSpPr/>
            <p:nvPr/>
          </p:nvSpPr>
          <p:spPr>
            <a:xfrm>
              <a:off x="2826327" y="3429000"/>
              <a:ext cx="1551838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i="0" dirty="0">
                  <a:solidFill>
                    <a:sysClr val="windowText" lastClr="000000"/>
                  </a:solidFill>
                  <a:effectLst/>
                  <a:latin typeface="+mn-ea"/>
                </a:rPr>
                <a:t>Token Finance Application</a:t>
              </a:r>
              <a:endParaRPr lang="en-AU" sz="12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0E495A0-2F5A-42F2-A14A-17769FA4322B}"/>
                </a:ext>
              </a:extLst>
            </p:cNvPr>
            <p:cNvSpPr/>
            <p:nvPr/>
          </p:nvSpPr>
          <p:spPr>
            <a:xfrm>
              <a:off x="4607848" y="3429000"/>
              <a:ext cx="1930599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i="0" dirty="0">
                  <a:solidFill>
                    <a:sysClr val="windowText" lastClr="000000"/>
                  </a:solidFill>
                  <a:effectLst/>
                  <a:latin typeface="+mn-ea"/>
                </a:rPr>
                <a:t>Pr</a:t>
              </a:r>
              <a:r>
                <a:rPr lang="en-AU" sz="1200" dirty="0">
                  <a:solidFill>
                    <a:sysClr val="windowText" lastClr="000000"/>
                  </a:solidFill>
                  <a:latin typeface="+mn-ea"/>
                </a:rPr>
                <a:t>ioritized Funder acceptance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E7CAB5C-991E-4C95-B403-B9A55C66B994}"/>
                </a:ext>
              </a:extLst>
            </p:cNvPr>
            <p:cNvSpPr/>
            <p:nvPr/>
          </p:nvSpPr>
          <p:spPr>
            <a:xfrm>
              <a:off x="6791854" y="3447666"/>
              <a:ext cx="1930600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i="0" dirty="0">
                  <a:solidFill>
                    <a:sysClr val="windowText" lastClr="000000"/>
                  </a:solidFill>
                  <a:effectLst/>
                  <a:latin typeface="+mn-ea"/>
                </a:rPr>
                <a:t>Transfer to non-Prioritized</a:t>
              </a:r>
              <a:r>
                <a:rPr lang="en-AU" sz="1200" dirty="0">
                  <a:solidFill>
                    <a:sysClr val="windowText" lastClr="000000"/>
                  </a:solidFill>
                  <a:latin typeface="+mn-ea"/>
                </a:rPr>
                <a:t> Funder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66C2D300-5DD0-48D1-9537-381FBF619C05}"/>
                </a:ext>
              </a:extLst>
            </p:cNvPr>
            <p:cNvSpPr/>
            <p:nvPr/>
          </p:nvSpPr>
          <p:spPr>
            <a:xfrm>
              <a:off x="8952137" y="3429000"/>
              <a:ext cx="1945397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i="0" dirty="0">
                  <a:solidFill>
                    <a:sysClr val="windowText" lastClr="000000"/>
                  </a:solidFill>
                  <a:effectLst/>
                  <a:latin typeface="+mn-ea"/>
                </a:rPr>
                <a:t>Token Redemption on Due Date </a:t>
              </a:r>
              <a:endParaRPr lang="en-AU" sz="1200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A6359A4-6F17-4395-B7FF-7D0BEA37FEE9}"/>
              </a:ext>
            </a:extLst>
          </p:cNvPr>
          <p:cNvSpPr/>
          <p:nvPr/>
        </p:nvSpPr>
        <p:spPr>
          <a:xfrm>
            <a:off x="2355307" y="5061286"/>
            <a:ext cx="9589948" cy="576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+mn-ea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03422BC-35ED-4904-8961-186B0E603460}"/>
              </a:ext>
            </a:extLst>
          </p:cNvPr>
          <p:cNvSpPr/>
          <p:nvPr/>
        </p:nvSpPr>
        <p:spPr>
          <a:xfrm>
            <a:off x="4705562" y="5118425"/>
            <a:ext cx="2157985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i="0" dirty="0">
                <a:solidFill>
                  <a:sysClr val="windowText" lastClr="000000"/>
                </a:solidFill>
                <a:effectLst/>
                <a:latin typeface="+mn-ea"/>
              </a:rPr>
              <a:t>Signing Authorization</a:t>
            </a:r>
            <a:endParaRPr lang="en-AU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EC2A8F6-9B1D-4836-A81F-27776E851C3E}"/>
              </a:ext>
            </a:extLst>
          </p:cNvPr>
          <p:cNvSpPr/>
          <p:nvPr/>
        </p:nvSpPr>
        <p:spPr>
          <a:xfrm>
            <a:off x="7146062" y="5117920"/>
            <a:ext cx="2152359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i="0" dirty="0">
                <a:solidFill>
                  <a:sysClr val="windowText" lastClr="000000"/>
                </a:solidFill>
                <a:effectLst/>
                <a:latin typeface="+mn-ea"/>
              </a:rPr>
              <a:t>Configure Contract </a:t>
            </a:r>
            <a:r>
              <a:rPr lang="en-AU" sz="1200" dirty="0">
                <a:solidFill>
                  <a:sysClr val="windowText" lastClr="000000"/>
                </a:solidFill>
                <a:latin typeface="+mn-ea"/>
              </a:rPr>
              <a:t>T</a:t>
            </a:r>
            <a:r>
              <a:rPr lang="en-AU" sz="1200" i="0" dirty="0">
                <a:solidFill>
                  <a:sysClr val="windowText" lastClr="000000"/>
                </a:solidFill>
                <a:effectLst/>
                <a:latin typeface="+mn-ea"/>
              </a:rPr>
              <a:t>emplate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62B0337-527C-4FFB-915E-F728823B50AB}"/>
              </a:ext>
            </a:extLst>
          </p:cNvPr>
          <p:cNvSpPr/>
          <p:nvPr/>
        </p:nvSpPr>
        <p:spPr>
          <a:xfrm>
            <a:off x="2681947" y="5134563"/>
            <a:ext cx="1737499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  <a:latin typeface="+mn-ea"/>
              </a:rPr>
              <a:t>E-Contract Signing Subscription</a:t>
            </a:r>
            <a:endParaRPr lang="en-AU" sz="1200" i="0" dirty="0">
              <a:solidFill>
                <a:sysClr val="windowText" lastClr="000000"/>
              </a:solidFill>
              <a:effectLst/>
              <a:latin typeface="+mn-ea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55370EE-858A-4DA8-A6B5-35FEED2C52FC}"/>
              </a:ext>
            </a:extLst>
          </p:cNvPr>
          <p:cNvSpPr/>
          <p:nvPr/>
        </p:nvSpPr>
        <p:spPr>
          <a:xfrm>
            <a:off x="9580936" y="5117921"/>
            <a:ext cx="2142406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  <a:latin typeface="+mn-ea"/>
              </a:rPr>
              <a:t>Sign Contract</a:t>
            </a:r>
            <a:endParaRPr lang="en-AU" sz="1200" i="0" dirty="0">
              <a:solidFill>
                <a:sysClr val="windowText" lastClr="000000"/>
              </a:solidFill>
              <a:effectLst/>
              <a:latin typeface="+mn-ea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42D5BF6-34D6-40BA-BFF3-CFDB7769AA42}"/>
              </a:ext>
            </a:extLst>
          </p:cNvPr>
          <p:cNvSpPr/>
          <p:nvPr/>
        </p:nvSpPr>
        <p:spPr>
          <a:xfrm>
            <a:off x="2359381" y="5849051"/>
            <a:ext cx="9589948" cy="576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BB6AC64-3D8F-4529-8FA3-CFA6B77EE096}"/>
              </a:ext>
            </a:extLst>
          </p:cNvPr>
          <p:cNvGrpSpPr/>
          <p:nvPr/>
        </p:nvGrpSpPr>
        <p:grpSpPr>
          <a:xfrm>
            <a:off x="2643847" y="5920040"/>
            <a:ext cx="9035697" cy="434184"/>
            <a:chOff x="2849689" y="5284839"/>
            <a:chExt cx="8104743" cy="451274"/>
          </a:xfrm>
          <a:solidFill>
            <a:schemeClr val="bg1">
              <a:lumMod val="75000"/>
              <a:alpha val="50000"/>
            </a:schemeClr>
          </a:solidFill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9FAE374E-71BF-46D5-98F5-A35C2C293E14}"/>
                </a:ext>
              </a:extLst>
            </p:cNvPr>
            <p:cNvSpPr/>
            <p:nvPr/>
          </p:nvSpPr>
          <p:spPr>
            <a:xfrm>
              <a:off x="2849689" y="5295900"/>
              <a:ext cx="1736166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ysClr val="windowText" lastClr="000000"/>
                  </a:solidFill>
                  <a:latin typeface="+mn-ea"/>
                </a:rPr>
                <a:t>Invite Enterprise</a:t>
              </a:r>
              <a:endParaRPr lang="en-AU" sz="1200" i="0" dirty="0">
                <a:solidFill>
                  <a:sysClr val="windowText" lastClr="000000"/>
                </a:solidFill>
                <a:effectLst/>
                <a:latin typeface="+mn-ea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2A434F51-8D6F-4598-B67C-2BD145DFC0DF}"/>
                </a:ext>
              </a:extLst>
            </p:cNvPr>
            <p:cNvSpPr/>
            <p:nvPr/>
          </p:nvSpPr>
          <p:spPr>
            <a:xfrm>
              <a:off x="4629960" y="5290369"/>
              <a:ext cx="1825278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ysClr val="windowText" lastClr="000000"/>
                  </a:solidFill>
                  <a:latin typeface="+mn-ea"/>
                </a:rPr>
                <a:t>Establish Enterprise</a:t>
              </a:r>
              <a:r>
                <a:rPr lang="en-AU" altLang="zh-CN" sz="1200" dirty="0">
                  <a:solidFill>
                    <a:sysClr val="windowText" lastClr="000000"/>
                  </a:solidFill>
                  <a:latin typeface="+mn-ea"/>
                </a:rPr>
                <a:t> R</a:t>
              </a:r>
              <a:r>
                <a:rPr lang="en-AU" sz="1200" dirty="0">
                  <a:solidFill>
                    <a:sysClr val="windowText" lastClr="000000"/>
                  </a:solidFill>
                  <a:latin typeface="+mn-ea"/>
                </a:rPr>
                <a:t>elationship</a:t>
              </a:r>
              <a:endParaRPr lang="en-AU" sz="1200" i="0" dirty="0">
                <a:solidFill>
                  <a:sysClr val="windowText" lastClr="000000"/>
                </a:solidFill>
                <a:effectLst/>
                <a:latin typeface="+mn-ea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D9460E0-EE74-45C0-9EC4-7B2E6AFE0B89}"/>
                </a:ext>
              </a:extLst>
            </p:cNvPr>
            <p:cNvSpPr/>
            <p:nvPr/>
          </p:nvSpPr>
          <p:spPr>
            <a:xfrm>
              <a:off x="6499343" y="5287604"/>
              <a:ext cx="1455626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ysClr val="windowText" lastClr="000000"/>
                  </a:solidFill>
                  <a:latin typeface="+mn-ea"/>
                </a:rPr>
                <a:t>Assign System Menu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326CADBC-6374-4063-8EF0-6BB810D5CF1F}"/>
                </a:ext>
              </a:extLst>
            </p:cNvPr>
            <p:cNvSpPr/>
            <p:nvPr/>
          </p:nvSpPr>
          <p:spPr>
            <a:xfrm>
              <a:off x="7999074" y="5284839"/>
              <a:ext cx="1455626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i="0" dirty="0">
                  <a:solidFill>
                    <a:sysClr val="windowText" lastClr="000000"/>
                  </a:solidFill>
                  <a:effectLst/>
                  <a:latin typeface="+mn-ea"/>
                </a:rPr>
                <a:t>Configure Prioritized</a:t>
              </a:r>
              <a:r>
                <a:rPr lang="en-AU" sz="1200" dirty="0">
                  <a:solidFill>
                    <a:sysClr val="windowText" lastClr="000000"/>
                  </a:solidFill>
                  <a:latin typeface="+mn-ea"/>
                </a:rPr>
                <a:t> Funder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3261FD43-1C2E-4E67-BB4E-3E723271AC0B}"/>
                </a:ext>
              </a:extLst>
            </p:cNvPr>
            <p:cNvSpPr/>
            <p:nvPr/>
          </p:nvSpPr>
          <p:spPr>
            <a:xfrm>
              <a:off x="9498806" y="5293134"/>
              <a:ext cx="1455626" cy="440213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ysClr val="windowText" lastClr="000000"/>
                  </a:solidFill>
                  <a:latin typeface="+mn-ea"/>
                </a:rPr>
                <a:t>G</a:t>
              </a:r>
              <a:r>
                <a:rPr lang="en-AU" sz="1200" i="0" dirty="0">
                  <a:solidFill>
                    <a:sysClr val="windowText" lastClr="000000"/>
                  </a:solidFill>
                  <a:effectLst/>
                  <a:latin typeface="+mn-ea"/>
                </a:rPr>
                <a:t>enerate Financial Report </a:t>
              </a:r>
              <a:endParaRPr lang="en-AU" sz="1200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91F4C831-B680-4E58-8790-D91F2E09A6A3}"/>
              </a:ext>
            </a:extLst>
          </p:cNvPr>
          <p:cNvSpPr/>
          <p:nvPr/>
        </p:nvSpPr>
        <p:spPr>
          <a:xfrm>
            <a:off x="2495913" y="659728"/>
            <a:ext cx="9314845" cy="638982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文本框 68"/>
          <p:cNvSpPr txBox="1"/>
          <p:nvPr/>
        </p:nvSpPr>
        <p:spPr>
          <a:xfrm>
            <a:off x="283596" y="292730"/>
            <a:ext cx="652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Functional Architecture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326C64A-3426-42F9-A4A8-F2ACE829857C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INTERNAL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09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284598" y="323785"/>
            <a:ext cx="543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N+N+N System </a:t>
            </a:r>
            <a:r>
              <a:rPr lang="en-US" altLang="zh-CN" sz="2000" b="1" dirty="0"/>
              <a:t>Architecture</a:t>
            </a:r>
            <a:r>
              <a:rPr lang="en-US" sz="2000" b="1" dirty="0"/>
              <a:t> 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A477263-EEB2-4204-8922-645C76B69970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E978431-969A-4390-8F34-656150EF577E}"/>
              </a:ext>
            </a:extLst>
          </p:cNvPr>
          <p:cNvGrpSpPr/>
          <p:nvPr/>
        </p:nvGrpSpPr>
        <p:grpSpPr>
          <a:xfrm>
            <a:off x="191039" y="1039867"/>
            <a:ext cx="7218721" cy="5622773"/>
            <a:chOff x="100604" y="183448"/>
            <a:chExt cx="7218721" cy="6153364"/>
          </a:xfrm>
        </p:grpSpPr>
        <p:sp>
          <p:nvSpPr>
            <p:cNvPr id="70" name="圆角矩形 63">
              <a:extLst>
                <a:ext uri="{FF2B5EF4-FFF2-40B4-BE49-F238E27FC236}">
                  <a16:creationId xmlns:a16="http://schemas.microsoft.com/office/drawing/2014/main" id="{7AF0942F-688A-4C6C-B19E-1D78FC04B943}"/>
                </a:ext>
              </a:extLst>
            </p:cNvPr>
            <p:cNvSpPr/>
            <p:nvPr/>
          </p:nvSpPr>
          <p:spPr>
            <a:xfrm>
              <a:off x="2346452" y="3386364"/>
              <a:ext cx="3484346" cy="295044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圆角矩形 61">
              <a:extLst>
                <a:ext uri="{FF2B5EF4-FFF2-40B4-BE49-F238E27FC236}">
                  <a16:creationId xmlns:a16="http://schemas.microsoft.com/office/drawing/2014/main" id="{5DE89FF4-E6BB-40EF-802C-BF315B16F2F6}"/>
                </a:ext>
              </a:extLst>
            </p:cNvPr>
            <p:cNvSpPr/>
            <p:nvPr/>
          </p:nvSpPr>
          <p:spPr>
            <a:xfrm>
              <a:off x="2346452" y="183448"/>
              <a:ext cx="3484346" cy="295044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sers-group_32441">
              <a:extLst>
                <a:ext uri="{FF2B5EF4-FFF2-40B4-BE49-F238E27FC236}">
                  <a16:creationId xmlns:a16="http://schemas.microsoft.com/office/drawing/2014/main" id="{A5067A0C-55A4-4EAD-9141-C4BA28326D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40892" y="831265"/>
              <a:ext cx="609685" cy="557939"/>
            </a:xfrm>
            <a:custGeom>
              <a:avLst/>
              <a:gdLst>
                <a:gd name="T0" fmla="*/ 2878 w 7148"/>
                <a:gd name="T1" fmla="*/ 0 h 6551"/>
                <a:gd name="T2" fmla="*/ 2878 w 7148"/>
                <a:gd name="T3" fmla="*/ 1833 h 6551"/>
                <a:gd name="T4" fmla="*/ 3318 w 7148"/>
                <a:gd name="T5" fmla="*/ 2457 h 6551"/>
                <a:gd name="T6" fmla="*/ 3267 w 7148"/>
                <a:gd name="T7" fmla="*/ 1895 h 6551"/>
                <a:gd name="T8" fmla="*/ 2250 w 7148"/>
                <a:gd name="T9" fmla="*/ 1920 h 6551"/>
                <a:gd name="T10" fmla="*/ 2920 w 7148"/>
                <a:gd name="T11" fmla="*/ 2374 h 6551"/>
                <a:gd name="T12" fmla="*/ 3473 w 7148"/>
                <a:gd name="T13" fmla="*/ 2539 h 6551"/>
                <a:gd name="T14" fmla="*/ 4317 w 7148"/>
                <a:gd name="T15" fmla="*/ 3396 h 6551"/>
                <a:gd name="T16" fmla="*/ 4317 w 7148"/>
                <a:gd name="T17" fmla="*/ 1708 h 6551"/>
                <a:gd name="T18" fmla="*/ 2920 w 7148"/>
                <a:gd name="T19" fmla="*/ 4267 h 6551"/>
                <a:gd name="T20" fmla="*/ 2920 w 7148"/>
                <a:gd name="T21" fmla="*/ 2579 h 6551"/>
                <a:gd name="T22" fmla="*/ 2920 w 7148"/>
                <a:gd name="T23" fmla="*/ 4267 h 6551"/>
                <a:gd name="T24" fmla="*/ 2562 w 7148"/>
                <a:gd name="T25" fmla="*/ 4325 h 6551"/>
                <a:gd name="T26" fmla="*/ 1481 w 7148"/>
                <a:gd name="T27" fmla="*/ 6282 h 6551"/>
                <a:gd name="T28" fmla="*/ 1544 w 7148"/>
                <a:gd name="T29" fmla="*/ 6314 h 6551"/>
                <a:gd name="T30" fmla="*/ 4297 w 7148"/>
                <a:gd name="T31" fmla="*/ 6310 h 6551"/>
                <a:gd name="T32" fmla="*/ 4359 w 7148"/>
                <a:gd name="T33" fmla="*/ 6282 h 6551"/>
                <a:gd name="T34" fmla="*/ 3278 w 7148"/>
                <a:gd name="T35" fmla="*/ 4325 h 6551"/>
                <a:gd name="T36" fmla="*/ 3964 w 7148"/>
                <a:gd name="T37" fmla="*/ 3454 h 6551"/>
                <a:gd name="T38" fmla="*/ 4561 w 7148"/>
                <a:gd name="T39" fmla="*/ 5407 h 6551"/>
                <a:gd name="T40" fmla="*/ 5693 w 7148"/>
                <a:gd name="T41" fmla="*/ 5439 h 6551"/>
                <a:gd name="T42" fmla="*/ 5756 w 7148"/>
                <a:gd name="T43" fmla="*/ 5410 h 6551"/>
                <a:gd name="T44" fmla="*/ 4675 w 7148"/>
                <a:gd name="T45" fmla="*/ 3454 h 6551"/>
                <a:gd name="T46" fmla="*/ 5352 w 7148"/>
                <a:gd name="T47" fmla="*/ 2467 h 6551"/>
                <a:gd name="T48" fmla="*/ 6553 w 7148"/>
                <a:gd name="T49" fmla="*/ 1702 h 6551"/>
                <a:gd name="T50" fmla="*/ 4865 w 7148"/>
                <a:gd name="T51" fmla="*/ 1690 h 6551"/>
                <a:gd name="T52" fmla="*/ 5356 w 7148"/>
                <a:gd name="T53" fmla="*/ 2604 h 6551"/>
                <a:gd name="T54" fmla="*/ 5952 w 7148"/>
                <a:gd name="T55" fmla="*/ 4558 h 6551"/>
                <a:gd name="T56" fmla="*/ 7085 w 7148"/>
                <a:gd name="T57" fmla="*/ 4590 h 6551"/>
                <a:gd name="T58" fmla="*/ 7148 w 7148"/>
                <a:gd name="T59" fmla="*/ 4561 h 6551"/>
                <a:gd name="T60" fmla="*/ 6067 w 7148"/>
                <a:gd name="T61" fmla="*/ 2604 h 6551"/>
                <a:gd name="T62" fmla="*/ 1888 w 7148"/>
                <a:gd name="T63" fmla="*/ 3266 h 6551"/>
                <a:gd name="T64" fmla="*/ 2283 w 7148"/>
                <a:gd name="T65" fmla="*/ 2552 h 6551"/>
                <a:gd name="T66" fmla="*/ 595 w 7148"/>
                <a:gd name="T67" fmla="*/ 2552 h 6551"/>
                <a:gd name="T68" fmla="*/ 2197 w 7148"/>
                <a:gd name="T69" fmla="*/ 4178 h 6551"/>
                <a:gd name="T70" fmla="*/ 1797 w 7148"/>
                <a:gd name="T71" fmla="*/ 3454 h 6551"/>
                <a:gd name="T72" fmla="*/ 0 w 7148"/>
                <a:gd name="T73" fmla="*/ 4534 h 6551"/>
                <a:gd name="T74" fmla="*/ 2 w 7148"/>
                <a:gd name="T75" fmla="*/ 5424 h 6551"/>
                <a:gd name="T76" fmla="*/ 1280 w 7148"/>
                <a:gd name="T77" fmla="*/ 5672 h 6551"/>
                <a:gd name="T78" fmla="*/ 2197 w 7148"/>
                <a:gd name="T79" fmla="*/ 4178 h 6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48" h="6551">
                  <a:moveTo>
                    <a:pt x="1962" y="916"/>
                  </a:moveTo>
                  <a:cubicBezTo>
                    <a:pt x="1962" y="410"/>
                    <a:pt x="2372" y="0"/>
                    <a:pt x="2878" y="0"/>
                  </a:cubicBezTo>
                  <a:cubicBezTo>
                    <a:pt x="3384" y="0"/>
                    <a:pt x="3794" y="410"/>
                    <a:pt x="3794" y="916"/>
                  </a:cubicBezTo>
                  <a:cubicBezTo>
                    <a:pt x="3794" y="1422"/>
                    <a:pt x="3384" y="1833"/>
                    <a:pt x="2878" y="1833"/>
                  </a:cubicBezTo>
                  <a:cubicBezTo>
                    <a:pt x="2372" y="1833"/>
                    <a:pt x="1962" y="1422"/>
                    <a:pt x="1962" y="916"/>
                  </a:cubicBezTo>
                  <a:close/>
                  <a:moveTo>
                    <a:pt x="3318" y="2457"/>
                  </a:moveTo>
                  <a:cubicBezTo>
                    <a:pt x="3327" y="2257"/>
                    <a:pt x="3396" y="2073"/>
                    <a:pt x="3507" y="1920"/>
                  </a:cubicBezTo>
                  <a:cubicBezTo>
                    <a:pt x="3429" y="1904"/>
                    <a:pt x="3349" y="1895"/>
                    <a:pt x="3267" y="1895"/>
                  </a:cubicBezTo>
                  <a:lnTo>
                    <a:pt x="2489" y="1895"/>
                  </a:lnTo>
                  <a:cubicBezTo>
                    <a:pt x="2407" y="1895"/>
                    <a:pt x="2327" y="1904"/>
                    <a:pt x="2250" y="1920"/>
                  </a:cubicBezTo>
                  <a:cubicBezTo>
                    <a:pt x="2368" y="2083"/>
                    <a:pt x="2438" y="2282"/>
                    <a:pt x="2439" y="2498"/>
                  </a:cubicBezTo>
                  <a:cubicBezTo>
                    <a:pt x="2582" y="2419"/>
                    <a:pt x="2746" y="2374"/>
                    <a:pt x="2920" y="2374"/>
                  </a:cubicBezTo>
                  <a:cubicBezTo>
                    <a:pt x="3062" y="2374"/>
                    <a:pt x="3196" y="2404"/>
                    <a:pt x="3318" y="2457"/>
                  </a:cubicBezTo>
                  <a:close/>
                  <a:moveTo>
                    <a:pt x="3473" y="2539"/>
                  </a:moveTo>
                  <a:cubicBezTo>
                    <a:pt x="3740" y="2706"/>
                    <a:pt x="3926" y="2988"/>
                    <a:pt x="3960" y="3316"/>
                  </a:cubicBezTo>
                  <a:cubicBezTo>
                    <a:pt x="4069" y="3367"/>
                    <a:pt x="4189" y="3396"/>
                    <a:pt x="4317" y="3396"/>
                  </a:cubicBezTo>
                  <a:cubicBezTo>
                    <a:pt x="4783" y="3396"/>
                    <a:pt x="5161" y="3018"/>
                    <a:pt x="5161" y="2552"/>
                  </a:cubicBezTo>
                  <a:cubicBezTo>
                    <a:pt x="5161" y="2085"/>
                    <a:pt x="4783" y="1708"/>
                    <a:pt x="4317" y="1708"/>
                  </a:cubicBezTo>
                  <a:cubicBezTo>
                    <a:pt x="3855" y="1708"/>
                    <a:pt x="3480" y="2079"/>
                    <a:pt x="3473" y="2539"/>
                  </a:cubicBezTo>
                  <a:close/>
                  <a:moveTo>
                    <a:pt x="2920" y="4267"/>
                  </a:moveTo>
                  <a:cubicBezTo>
                    <a:pt x="3387" y="4267"/>
                    <a:pt x="3764" y="3889"/>
                    <a:pt x="3764" y="3423"/>
                  </a:cubicBezTo>
                  <a:cubicBezTo>
                    <a:pt x="3764" y="2957"/>
                    <a:pt x="3387" y="2579"/>
                    <a:pt x="2920" y="2579"/>
                  </a:cubicBezTo>
                  <a:cubicBezTo>
                    <a:pt x="2454" y="2579"/>
                    <a:pt x="2076" y="2957"/>
                    <a:pt x="2076" y="3423"/>
                  </a:cubicBezTo>
                  <a:cubicBezTo>
                    <a:pt x="2076" y="3889"/>
                    <a:pt x="2454" y="4267"/>
                    <a:pt x="2920" y="4267"/>
                  </a:cubicBezTo>
                  <a:close/>
                  <a:moveTo>
                    <a:pt x="3278" y="4325"/>
                  </a:moveTo>
                  <a:lnTo>
                    <a:pt x="2562" y="4325"/>
                  </a:lnTo>
                  <a:cubicBezTo>
                    <a:pt x="1966" y="4325"/>
                    <a:pt x="1481" y="4810"/>
                    <a:pt x="1481" y="5406"/>
                  </a:cubicBezTo>
                  <a:lnTo>
                    <a:pt x="1481" y="6282"/>
                  </a:lnTo>
                  <a:lnTo>
                    <a:pt x="1484" y="6296"/>
                  </a:lnTo>
                  <a:lnTo>
                    <a:pt x="1544" y="6314"/>
                  </a:lnTo>
                  <a:cubicBezTo>
                    <a:pt x="2113" y="6492"/>
                    <a:pt x="2607" y="6551"/>
                    <a:pt x="3014" y="6551"/>
                  </a:cubicBezTo>
                  <a:cubicBezTo>
                    <a:pt x="3808" y="6551"/>
                    <a:pt x="4268" y="6325"/>
                    <a:pt x="4297" y="6310"/>
                  </a:cubicBezTo>
                  <a:lnTo>
                    <a:pt x="4353" y="6282"/>
                  </a:lnTo>
                  <a:lnTo>
                    <a:pt x="4359" y="6282"/>
                  </a:lnTo>
                  <a:lnTo>
                    <a:pt x="4359" y="5406"/>
                  </a:lnTo>
                  <a:cubicBezTo>
                    <a:pt x="4359" y="4810"/>
                    <a:pt x="3874" y="4325"/>
                    <a:pt x="3278" y="4325"/>
                  </a:cubicBezTo>
                  <a:close/>
                  <a:moveTo>
                    <a:pt x="4675" y="3454"/>
                  </a:moveTo>
                  <a:lnTo>
                    <a:pt x="3964" y="3454"/>
                  </a:lnTo>
                  <a:cubicBezTo>
                    <a:pt x="3957" y="3738"/>
                    <a:pt x="3835" y="3994"/>
                    <a:pt x="3643" y="4178"/>
                  </a:cubicBezTo>
                  <a:cubicBezTo>
                    <a:pt x="4173" y="4336"/>
                    <a:pt x="4561" y="4827"/>
                    <a:pt x="4561" y="5407"/>
                  </a:cubicBezTo>
                  <a:lnTo>
                    <a:pt x="4561" y="5677"/>
                  </a:lnTo>
                  <a:cubicBezTo>
                    <a:pt x="5262" y="5651"/>
                    <a:pt x="5667" y="5453"/>
                    <a:pt x="5693" y="5439"/>
                  </a:cubicBezTo>
                  <a:lnTo>
                    <a:pt x="5750" y="5410"/>
                  </a:lnTo>
                  <a:lnTo>
                    <a:pt x="5756" y="5410"/>
                  </a:lnTo>
                  <a:lnTo>
                    <a:pt x="5756" y="4534"/>
                  </a:lnTo>
                  <a:cubicBezTo>
                    <a:pt x="5756" y="3938"/>
                    <a:pt x="5271" y="3454"/>
                    <a:pt x="4675" y="3454"/>
                  </a:cubicBezTo>
                  <a:close/>
                  <a:moveTo>
                    <a:pt x="4865" y="1690"/>
                  </a:moveTo>
                  <a:cubicBezTo>
                    <a:pt x="5131" y="1857"/>
                    <a:pt x="5318" y="2139"/>
                    <a:pt x="5352" y="2467"/>
                  </a:cubicBezTo>
                  <a:cubicBezTo>
                    <a:pt x="5460" y="2517"/>
                    <a:pt x="5581" y="2546"/>
                    <a:pt x="5709" y="2546"/>
                  </a:cubicBezTo>
                  <a:cubicBezTo>
                    <a:pt x="6175" y="2546"/>
                    <a:pt x="6553" y="2169"/>
                    <a:pt x="6553" y="1702"/>
                  </a:cubicBezTo>
                  <a:cubicBezTo>
                    <a:pt x="6553" y="1236"/>
                    <a:pt x="6175" y="858"/>
                    <a:pt x="5709" y="858"/>
                  </a:cubicBezTo>
                  <a:cubicBezTo>
                    <a:pt x="5247" y="858"/>
                    <a:pt x="4872" y="1229"/>
                    <a:pt x="4865" y="1690"/>
                  </a:cubicBezTo>
                  <a:close/>
                  <a:moveTo>
                    <a:pt x="6067" y="2604"/>
                  </a:moveTo>
                  <a:lnTo>
                    <a:pt x="5356" y="2604"/>
                  </a:lnTo>
                  <a:cubicBezTo>
                    <a:pt x="5348" y="2889"/>
                    <a:pt x="5227" y="3145"/>
                    <a:pt x="5035" y="3329"/>
                  </a:cubicBezTo>
                  <a:cubicBezTo>
                    <a:pt x="5565" y="3486"/>
                    <a:pt x="5952" y="3978"/>
                    <a:pt x="5952" y="4558"/>
                  </a:cubicBezTo>
                  <a:lnTo>
                    <a:pt x="5952" y="4828"/>
                  </a:lnTo>
                  <a:cubicBezTo>
                    <a:pt x="6654" y="4802"/>
                    <a:pt x="7059" y="4603"/>
                    <a:pt x="7085" y="4590"/>
                  </a:cubicBezTo>
                  <a:lnTo>
                    <a:pt x="7142" y="4561"/>
                  </a:lnTo>
                  <a:lnTo>
                    <a:pt x="7148" y="4561"/>
                  </a:lnTo>
                  <a:lnTo>
                    <a:pt x="7148" y="3685"/>
                  </a:lnTo>
                  <a:cubicBezTo>
                    <a:pt x="7148" y="3089"/>
                    <a:pt x="6663" y="2604"/>
                    <a:pt x="6067" y="2604"/>
                  </a:cubicBezTo>
                  <a:close/>
                  <a:moveTo>
                    <a:pt x="1439" y="3396"/>
                  </a:moveTo>
                  <a:cubicBezTo>
                    <a:pt x="1604" y="3396"/>
                    <a:pt x="1758" y="3348"/>
                    <a:pt x="1888" y="3266"/>
                  </a:cubicBezTo>
                  <a:cubicBezTo>
                    <a:pt x="1930" y="2996"/>
                    <a:pt x="2074" y="2760"/>
                    <a:pt x="2281" y="2599"/>
                  </a:cubicBezTo>
                  <a:cubicBezTo>
                    <a:pt x="2282" y="2583"/>
                    <a:pt x="2283" y="2568"/>
                    <a:pt x="2283" y="2552"/>
                  </a:cubicBezTo>
                  <a:cubicBezTo>
                    <a:pt x="2283" y="2085"/>
                    <a:pt x="1905" y="1708"/>
                    <a:pt x="1439" y="1708"/>
                  </a:cubicBezTo>
                  <a:cubicBezTo>
                    <a:pt x="973" y="1708"/>
                    <a:pt x="595" y="2085"/>
                    <a:pt x="595" y="2552"/>
                  </a:cubicBezTo>
                  <a:cubicBezTo>
                    <a:pt x="595" y="3018"/>
                    <a:pt x="973" y="3396"/>
                    <a:pt x="1439" y="3396"/>
                  </a:cubicBezTo>
                  <a:close/>
                  <a:moveTo>
                    <a:pt x="2197" y="4178"/>
                  </a:moveTo>
                  <a:cubicBezTo>
                    <a:pt x="2006" y="3995"/>
                    <a:pt x="1885" y="3740"/>
                    <a:pt x="1876" y="3457"/>
                  </a:cubicBezTo>
                  <a:cubicBezTo>
                    <a:pt x="1850" y="3455"/>
                    <a:pt x="1824" y="3454"/>
                    <a:pt x="1797" y="3454"/>
                  </a:cubicBezTo>
                  <a:lnTo>
                    <a:pt x="1081" y="3454"/>
                  </a:lnTo>
                  <a:cubicBezTo>
                    <a:pt x="485" y="3454"/>
                    <a:pt x="0" y="3938"/>
                    <a:pt x="0" y="4534"/>
                  </a:cubicBezTo>
                  <a:lnTo>
                    <a:pt x="0" y="5410"/>
                  </a:lnTo>
                  <a:lnTo>
                    <a:pt x="2" y="5424"/>
                  </a:lnTo>
                  <a:lnTo>
                    <a:pt x="63" y="5443"/>
                  </a:lnTo>
                  <a:cubicBezTo>
                    <a:pt x="519" y="5586"/>
                    <a:pt x="926" y="5651"/>
                    <a:pt x="1280" y="5672"/>
                  </a:cubicBezTo>
                  <a:lnTo>
                    <a:pt x="1280" y="5407"/>
                  </a:lnTo>
                  <a:cubicBezTo>
                    <a:pt x="1280" y="4827"/>
                    <a:pt x="1667" y="4336"/>
                    <a:pt x="2197" y="4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74" name="iconfont-10503-5122247">
              <a:extLst>
                <a:ext uri="{FF2B5EF4-FFF2-40B4-BE49-F238E27FC236}">
                  <a16:creationId xmlns:a16="http://schemas.microsoft.com/office/drawing/2014/main" id="{2DCA7C0C-4EBD-494F-97A7-8F97AFFC87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63344" y="1389204"/>
              <a:ext cx="604476" cy="609685"/>
            </a:xfrm>
            <a:custGeom>
              <a:avLst/>
              <a:gdLst>
                <a:gd name="connsiteX0" fmla="*/ 0 w 437473"/>
                <a:gd name="connsiteY0" fmla="*/ 417433 h 441243"/>
                <a:gd name="connsiteX1" fmla="*/ 437473 w 437473"/>
                <a:gd name="connsiteY1" fmla="*/ 417433 h 441243"/>
                <a:gd name="connsiteX2" fmla="*/ 437473 w 437473"/>
                <a:gd name="connsiteY2" fmla="*/ 441243 h 441243"/>
                <a:gd name="connsiteX3" fmla="*/ 0 w 437473"/>
                <a:gd name="connsiteY3" fmla="*/ 441243 h 441243"/>
                <a:gd name="connsiteX4" fmla="*/ 293257 w 437473"/>
                <a:gd name="connsiteY4" fmla="*/ 324284 h 441243"/>
                <a:gd name="connsiteX5" fmla="*/ 335553 w 437473"/>
                <a:gd name="connsiteY5" fmla="*/ 324284 h 441243"/>
                <a:gd name="connsiteX6" fmla="*/ 335553 w 437473"/>
                <a:gd name="connsiteY6" fmla="*/ 348094 h 441243"/>
                <a:gd name="connsiteX7" fmla="*/ 293257 w 437473"/>
                <a:gd name="connsiteY7" fmla="*/ 348094 h 441243"/>
                <a:gd name="connsiteX8" fmla="*/ 347889 w 437473"/>
                <a:gd name="connsiteY8" fmla="*/ 324141 h 441243"/>
                <a:gd name="connsiteX9" fmla="*/ 369322 w 437473"/>
                <a:gd name="connsiteY9" fmla="*/ 324141 h 441243"/>
                <a:gd name="connsiteX10" fmla="*/ 369322 w 437473"/>
                <a:gd name="connsiteY10" fmla="*/ 347951 h 441243"/>
                <a:gd name="connsiteX11" fmla="*/ 347889 w 437473"/>
                <a:gd name="connsiteY11" fmla="*/ 347951 h 441243"/>
                <a:gd name="connsiteX12" fmla="*/ 83923 w 437473"/>
                <a:gd name="connsiteY12" fmla="*/ 283759 h 441243"/>
                <a:gd name="connsiteX13" fmla="*/ 158178 w 437473"/>
                <a:gd name="connsiteY13" fmla="*/ 283759 h 441243"/>
                <a:gd name="connsiteX14" fmla="*/ 158178 w 437473"/>
                <a:gd name="connsiteY14" fmla="*/ 307569 h 441243"/>
                <a:gd name="connsiteX15" fmla="*/ 83923 w 437473"/>
                <a:gd name="connsiteY15" fmla="*/ 307569 h 441243"/>
                <a:gd name="connsiteX16" fmla="*/ 179898 w 437473"/>
                <a:gd name="connsiteY16" fmla="*/ 283568 h 441243"/>
                <a:gd name="connsiteX17" fmla="*/ 217525 w 437473"/>
                <a:gd name="connsiteY17" fmla="*/ 283568 h 441243"/>
                <a:gd name="connsiteX18" fmla="*/ 217525 w 437473"/>
                <a:gd name="connsiteY18" fmla="*/ 307378 h 441243"/>
                <a:gd name="connsiteX19" fmla="*/ 179898 w 437473"/>
                <a:gd name="connsiteY19" fmla="*/ 307378 h 441243"/>
                <a:gd name="connsiteX20" fmla="*/ 293257 w 437473"/>
                <a:gd name="connsiteY20" fmla="*/ 248805 h 441243"/>
                <a:gd name="connsiteX21" fmla="*/ 335553 w 437473"/>
                <a:gd name="connsiteY21" fmla="*/ 248805 h 441243"/>
                <a:gd name="connsiteX22" fmla="*/ 335553 w 437473"/>
                <a:gd name="connsiteY22" fmla="*/ 272616 h 441243"/>
                <a:gd name="connsiteX23" fmla="*/ 293257 w 437473"/>
                <a:gd name="connsiteY23" fmla="*/ 272616 h 441243"/>
                <a:gd name="connsiteX24" fmla="*/ 347889 w 437473"/>
                <a:gd name="connsiteY24" fmla="*/ 248662 h 441243"/>
                <a:gd name="connsiteX25" fmla="*/ 369322 w 437473"/>
                <a:gd name="connsiteY25" fmla="*/ 248662 h 441243"/>
                <a:gd name="connsiteX26" fmla="*/ 369322 w 437473"/>
                <a:gd name="connsiteY26" fmla="*/ 272473 h 441243"/>
                <a:gd name="connsiteX27" fmla="*/ 347889 w 437473"/>
                <a:gd name="connsiteY27" fmla="*/ 272473 h 441243"/>
                <a:gd name="connsiteX28" fmla="*/ 83923 w 437473"/>
                <a:gd name="connsiteY28" fmla="*/ 207852 h 441243"/>
                <a:gd name="connsiteX29" fmla="*/ 158178 w 437473"/>
                <a:gd name="connsiteY29" fmla="*/ 207852 h 441243"/>
                <a:gd name="connsiteX30" fmla="*/ 158178 w 437473"/>
                <a:gd name="connsiteY30" fmla="*/ 231662 h 441243"/>
                <a:gd name="connsiteX31" fmla="*/ 83923 w 437473"/>
                <a:gd name="connsiteY31" fmla="*/ 231662 h 441243"/>
                <a:gd name="connsiteX32" fmla="*/ 179898 w 437473"/>
                <a:gd name="connsiteY32" fmla="*/ 207709 h 441243"/>
                <a:gd name="connsiteX33" fmla="*/ 217525 w 437473"/>
                <a:gd name="connsiteY33" fmla="*/ 207709 h 441243"/>
                <a:gd name="connsiteX34" fmla="*/ 217525 w 437473"/>
                <a:gd name="connsiteY34" fmla="*/ 231519 h 441243"/>
                <a:gd name="connsiteX35" fmla="*/ 179898 w 437473"/>
                <a:gd name="connsiteY35" fmla="*/ 231519 h 441243"/>
                <a:gd name="connsiteX36" fmla="*/ 293257 w 437473"/>
                <a:gd name="connsiteY36" fmla="*/ 174517 h 441243"/>
                <a:gd name="connsiteX37" fmla="*/ 335553 w 437473"/>
                <a:gd name="connsiteY37" fmla="*/ 174517 h 441243"/>
                <a:gd name="connsiteX38" fmla="*/ 335553 w 437473"/>
                <a:gd name="connsiteY38" fmla="*/ 198328 h 441243"/>
                <a:gd name="connsiteX39" fmla="*/ 293257 w 437473"/>
                <a:gd name="connsiteY39" fmla="*/ 198328 h 441243"/>
                <a:gd name="connsiteX40" fmla="*/ 347889 w 437473"/>
                <a:gd name="connsiteY40" fmla="*/ 174470 h 441243"/>
                <a:gd name="connsiteX41" fmla="*/ 369322 w 437473"/>
                <a:gd name="connsiteY41" fmla="*/ 174470 h 441243"/>
                <a:gd name="connsiteX42" fmla="*/ 369322 w 437473"/>
                <a:gd name="connsiteY42" fmla="*/ 198280 h 441243"/>
                <a:gd name="connsiteX43" fmla="*/ 347889 w 437473"/>
                <a:gd name="connsiteY43" fmla="*/ 198280 h 441243"/>
                <a:gd name="connsiteX44" fmla="*/ 83923 w 437473"/>
                <a:gd name="connsiteY44" fmla="*/ 127468 h 441243"/>
                <a:gd name="connsiteX45" fmla="*/ 158178 w 437473"/>
                <a:gd name="connsiteY45" fmla="*/ 127468 h 441243"/>
                <a:gd name="connsiteX46" fmla="*/ 158178 w 437473"/>
                <a:gd name="connsiteY46" fmla="*/ 151278 h 441243"/>
                <a:gd name="connsiteX47" fmla="*/ 83923 w 437473"/>
                <a:gd name="connsiteY47" fmla="*/ 151278 h 441243"/>
                <a:gd name="connsiteX48" fmla="*/ 179898 w 437473"/>
                <a:gd name="connsiteY48" fmla="*/ 127373 h 441243"/>
                <a:gd name="connsiteX49" fmla="*/ 217525 w 437473"/>
                <a:gd name="connsiteY49" fmla="*/ 127373 h 441243"/>
                <a:gd name="connsiteX50" fmla="*/ 217525 w 437473"/>
                <a:gd name="connsiteY50" fmla="*/ 151183 h 441243"/>
                <a:gd name="connsiteX51" fmla="*/ 179898 w 437473"/>
                <a:gd name="connsiteY51" fmla="*/ 151183 h 441243"/>
                <a:gd name="connsiteX52" fmla="*/ 86342 w 437473"/>
                <a:gd name="connsiteY52" fmla="*/ 0 h 441243"/>
                <a:gd name="connsiteX53" fmla="*/ 221356 w 437473"/>
                <a:gd name="connsiteY53" fmla="*/ 0 h 441243"/>
                <a:gd name="connsiteX54" fmla="*/ 261027 w 437473"/>
                <a:gd name="connsiteY54" fmla="*/ 14667 h 441243"/>
                <a:gd name="connsiteX55" fmla="*/ 278124 w 437473"/>
                <a:gd name="connsiteY55" fmla="*/ 51762 h 441243"/>
                <a:gd name="connsiteX56" fmla="*/ 278124 w 437473"/>
                <a:gd name="connsiteY56" fmla="*/ 95477 h 441243"/>
                <a:gd name="connsiteX57" fmla="*/ 357036 w 437473"/>
                <a:gd name="connsiteY57" fmla="*/ 95477 h 441243"/>
                <a:gd name="connsiteX58" fmla="*/ 408756 w 437473"/>
                <a:gd name="connsiteY58" fmla="*/ 147192 h 441243"/>
                <a:gd name="connsiteX59" fmla="*/ 408756 w 437473"/>
                <a:gd name="connsiteY59" fmla="*/ 393242 h 441243"/>
                <a:gd name="connsiteX60" fmla="*/ 384944 w 437473"/>
                <a:gd name="connsiteY60" fmla="*/ 393242 h 441243"/>
                <a:gd name="connsiteX61" fmla="*/ 384944 w 437473"/>
                <a:gd name="connsiteY61" fmla="*/ 147145 h 441243"/>
                <a:gd name="connsiteX62" fmla="*/ 357036 w 437473"/>
                <a:gd name="connsiteY62" fmla="*/ 119239 h 441243"/>
                <a:gd name="connsiteX63" fmla="*/ 278171 w 437473"/>
                <a:gd name="connsiteY63" fmla="*/ 119239 h 441243"/>
                <a:gd name="connsiteX64" fmla="*/ 278171 w 437473"/>
                <a:gd name="connsiteY64" fmla="*/ 397576 h 441243"/>
                <a:gd name="connsiteX65" fmla="*/ 254359 w 437473"/>
                <a:gd name="connsiteY65" fmla="*/ 397576 h 441243"/>
                <a:gd name="connsiteX66" fmla="*/ 254359 w 437473"/>
                <a:gd name="connsiteY66" fmla="*/ 51762 h 441243"/>
                <a:gd name="connsiteX67" fmla="*/ 221404 w 437473"/>
                <a:gd name="connsiteY67" fmla="*/ 23857 h 441243"/>
                <a:gd name="connsiteX68" fmla="*/ 86342 w 437473"/>
                <a:gd name="connsiteY68" fmla="*/ 23857 h 441243"/>
                <a:gd name="connsiteX69" fmla="*/ 53005 w 437473"/>
                <a:gd name="connsiteY69" fmla="*/ 51762 h 441243"/>
                <a:gd name="connsiteX70" fmla="*/ 53005 w 437473"/>
                <a:gd name="connsiteY70" fmla="*/ 397481 h 441243"/>
                <a:gd name="connsiteX71" fmla="*/ 29193 w 437473"/>
                <a:gd name="connsiteY71" fmla="*/ 397481 h 441243"/>
                <a:gd name="connsiteX72" fmla="*/ 29193 w 437473"/>
                <a:gd name="connsiteY72" fmla="*/ 51715 h 441243"/>
                <a:gd name="connsiteX73" fmla="*/ 86342 w 437473"/>
                <a:gd name="connsiteY73" fmla="*/ 0 h 44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37473" h="441243">
                  <a:moveTo>
                    <a:pt x="0" y="417433"/>
                  </a:moveTo>
                  <a:lnTo>
                    <a:pt x="437473" y="417433"/>
                  </a:lnTo>
                  <a:lnTo>
                    <a:pt x="437473" y="441243"/>
                  </a:lnTo>
                  <a:lnTo>
                    <a:pt x="0" y="441243"/>
                  </a:lnTo>
                  <a:close/>
                  <a:moveTo>
                    <a:pt x="293257" y="324284"/>
                  </a:moveTo>
                  <a:lnTo>
                    <a:pt x="335553" y="324284"/>
                  </a:lnTo>
                  <a:lnTo>
                    <a:pt x="335553" y="348094"/>
                  </a:lnTo>
                  <a:lnTo>
                    <a:pt x="293257" y="348094"/>
                  </a:lnTo>
                  <a:close/>
                  <a:moveTo>
                    <a:pt x="347889" y="324141"/>
                  </a:moveTo>
                  <a:lnTo>
                    <a:pt x="369322" y="324141"/>
                  </a:lnTo>
                  <a:lnTo>
                    <a:pt x="369322" y="347951"/>
                  </a:lnTo>
                  <a:lnTo>
                    <a:pt x="347889" y="347951"/>
                  </a:lnTo>
                  <a:close/>
                  <a:moveTo>
                    <a:pt x="83923" y="283759"/>
                  </a:moveTo>
                  <a:lnTo>
                    <a:pt x="158178" y="283759"/>
                  </a:lnTo>
                  <a:lnTo>
                    <a:pt x="158178" y="307569"/>
                  </a:lnTo>
                  <a:lnTo>
                    <a:pt x="83923" y="307569"/>
                  </a:lnTo>
                  <a:close/>
                  <a:moveTo>
                    <a:pt x="179898" y="283568"/>
                  </a:moveTo>
                  <a:lnTo>
                    <a:pt x="217525" y="283568"/>
                  </a:lnTo>
                  <a:lnTo>
                    <a:pt x="217525" y="307378"/>
                  </a:lnTo>
                  <a:lnTo>
                    <a:pt x="179898" y="307378"/>
                  </a:lnTo>
                  <a:close/>
                  <a:moveTo>
                    <a:pt x="293257" y="248805"/>
                  </a:moveTo>
                  <a:lnTo>
                    <a:pt x="335553" y="248805"/>
                  </a:lnTo>
                  <a:lnTo>
                    <a:pt x="335553" y="272616"/>
                  </a:lnTo>
                  <a:lnTo>
                    <a:pt x="293257" y="272616"/>
                  </a:lnTo>
                  <a:close/>
                  <a:moveTo>
                    <a:pt x="347889" y="248662"/>
                  </a:moveTo>
                  <a:lnTo>
                    <a:pt x="369322" y="248662"/>
                  </a:lnTo>
                  <a:lnTo>
                    <a:pt x="369322" y="272473"/>
                  </a:lnTo>
                  <a:lnTo>
                    <a:pt x="347889" y="272473"/>
                  </a:lnTo>
                  <a:close/>
                  <a:moveTo>
                    <a:pt x="83923" y="207852"/>
                  </a:moveTo>
                  <a:lnTo>
                    <a:pt x="158178" y="207852"/>
                  </a:lnTo>
                  <a:lnTo>
                    <a:pt x="158178" y="231662"/>
                  </a:lnTo>
                  <a:lnTo>
                    <a:pt x="83923" y="231662"/>
                  </a:lnTo>
                  <a:close/>
                  <a:moveTo>
                    <a:pt x="179898" y="207709"/>
                  </a:moveTo>
                  <a:lnTo>
                    <a:pt x="217525" y="207709"/>
                  </a:lnTo>
                  <a:lnTo>
                    <a:pt x="217525" y="231519"/>
                  </a:lnTo>
                  <a:lnTo>
                    <a:pt x="179898" y="231519"/>
                  </a:lnTo>
                  <a:close/>
                  <a:moveTo>
                    <a:pt x="293257" y="174517"/>
                  </a:moveTo>
                  <a:lnTo>
                    <a:pt x="335553" y="174517"/>
                  </a:lnTo>
                  <a:lnTo>
                    <a:pt x="335553" y="198328"/>
                  </a:lnTo>
                  <a:lnTo>
                    <a:pt x="293257" y="198328"/>
                  </a:lnTo>
                  <a:close/>
                  <a:moveTo>
                    <a:pt x="347889" y="174470"/>
                  </a:moveTo>
                  <a:lnTo>
                    <a:pt x="369322" y="174470"/>
                  </a:lnTo>
                  <a:lnTo>
                    <a:pt x="369322" y="198280"/>
                  </a:lnTo>
                  <a:lnTo>
                    <a:pt x="347889" y="198280"/>
                  </a:lnTo>
                  <a:close/>
                  <a:moveTo>
                    <a:pt x="83923" y="127468"/>
                  </a:moveTo>
                  <a:lnTo>
                    <a:pt x="158178" y="127468"/>
                  </a:lnTo>
                  <a:lnTo>
                    <a:pt x="158178" y="151278"/>
                  </a:lnTo>
                  <a:lnTo>
                    <a:pt x="83923" y="151278"/>
                  </a:lnTo>
                  <a:close/>
                  <a:moveTo>
                    <a:pt x="179898" y="127373"/>
                  </a:moveTo>
                  <a:lnTo>
                    <a:pt x="217525" y="127373"/>
                  </a:lnTo>
                  <a:lnTo>
                    <a:pt x="217525" y="151183"/>
                  </a:lnTo>
                  <a:lnTo>
                    <a:pt x="179898" y="151183"/>
                  </a:lnTo>
                  <a:close/>
                  <a:moveTo>
                    <a:pt x="86342" y="0"/>
                  </a:moveTo>
                  <a:lnTo>
                    <a:pt x="221356" y="0"/>
                  </a:lnTo>
                  <a:cubicBezTo>
                    <a:pt x="236310" y="0"/>
                    <a:pt x="250359" y="5238"/>
                    <a:pt x="261027" y="14667"/>
                  </a:cubicBezTo>
                  <a:cubicBezTo>
                    <a:pt x="272028" y="24524"/>
                    <a:pt x="278124" y="37667"/>
                    <a:pt x="278124" y="51762"/>
                  </a:cubicBezTo>
                  <a:lnTo>
                    <a:pt x="278124" y="95477"/>
                  </a:lnTo>
                  <a:lnTo>
                    <a:pt x="357036" y="95477"/>
                  </a:lnTo>
                  <a:cubicBezTo>
                    <a:pt x="385563" y="95477"/>
                    <a:pt x="408756" y="118668"/>
                    <a:pt x="408756" y="147192"/>
                  </a:cubicBezTo>
                  <a:lnTo>
                    <a:pt x="408756" y="393242"/>
                  </a:lnTo>
                  <a:lnTo>
                    <a:pt x="384944" y="393242"/>
                  </a:lnTo>
                  <a:lnTo>
                    <a:pt x="384944" y="147145"/>
                  </a:lnTo>
                  <a:cubicBezTo>
                    <a:pt x="384944" y="131763"/>
                    <a:pt x="372467" y="119239"/>
                    <a:pt x="357036" y="119239"/>
                  </a:cubicBezTo>
                  <a:lnTo>
                    <a:pt x="278171" y="119239"/>
                  </a:lnTo>
                  <a:lnTo>
                    <a:pt x="278171" y="397576"/>
                  </a:lnTo>
                  <a:lnTo>
                    <a:pt x="254359" y="397576"/>
                  </a:lnTo>
                  <a:lnTo>
                    <a:pt x="254359" y="51762"/>
                  </a:lnTo>
                  <a:cubicBezTo>
                    <a:pt x="254359" y="36429"/>
                    <a:pt x="239596" y="23857"/>
                    <a:pt x="221404" y="23857"/>
                  </a:cubicBezTo>
                  <a:lnTo>
                    <a:pt x="86342" y="23857"/>
                  </a:lnTo>
                  <a:cubicBezTo>
                    <a:pt x="67959" y="23857"/>
                    <a:pt x="53005" y="36381"/>
                    <a:pt x="53005" y="51762"/>
                  </a:cubicBezTo>
                  <a:lnTo>
                    <a:pt x="53005" y="397481"/>
                  </a:lnTo>
                  <a:lnTo>
                    <a:pt x="29193" y="397481"/>
                  </a:lnTo>
                  <a:lnTo>
                    <a:pt x="29193" y="51715"/>
                  </a:lnTo>
                  <a:cubicBezTo>
                    <a:pt x="29193" y="23191"/>
                    <a:pt x="54862" y="0"/>
                    <a:pt x="86342" y="0"/>
                  </a:cubicBezTo>
                  <a:close/>
                </a:path>
              </a:pathLst>
            </a:custGeom>
            <a:solidFill>
              <a:srgbClr val="C00000">
                <a:alpha val="70000"/>
              </a:srgbClr>
            </a:solidFill>
            <a:ln>
              <a:noFill/>
            </a:ln>
          </p:spPr>
        </p:sp>
        <p:sp>
          <p:nvSpPr>
            <p:cNvPr id="75" name="money-bank_71090">
              <a:extLst>
                <a:ext uri="{FF2B5EF4-FFF2-40B4-BE49-F238E27FC236}">
                  <a16:creationId xmlns:a16="http://schemas.microsoft.com/office/drawing/2014/main" id="{E73DCCBA-93D9-4256-B17E-3A49B0CA6E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87123" y="4606171"/>
              <a:ext cx="609685" cy="591343"/>
            </a:xfrm>
            <a:custGeom>
              <a:avLst/>
              <a:gdLst>
                <a:gd name="connsiteX0" fmla="*/ 0 w 608697"/>
                <a:gd name="connsiteY0" fmla="*/ 552985 h 590385"/>
                <a:gd name="connsiteX1" fmla="*/ 608697 w 608697"/>
                <a:gd name="connsiteY1" fmla="*/ 552985 h 590385"/>
                <a:gd name="connsiteX2" fmla="*/ 608697 w 608697"/>
                <a:gd name="connsiteY2" fmla="*/ 590385 h 590385"/>
                <a:gd name="connsiteX3" fmla="*/ 0 w 608697"/>
                <a:gd name="connsiteY3" fmla="*/ 590385 h 590385"/>
                <a:gd name="connsiteX4" fmla="*/ 50031 w 608697"/>
                <a:gd name="connsiteY4" fmla="*/ 495192 h 590385"/>
                <a:gd name="connsiteX5" fmla="*/ 558666 w 608697"/>
                <a:gd name="connsiteY5" fmla="*/ 495192 h 590385"/>
                <a:gd name="connsiteX6" fmla="*/ 558666 w 608697"/>
                <a:gd name="connsiteY6" fmla="*/ 532592 h 590385"/>
                <a:gd name="connsiteX7" fmla="*/ 50031 w 608697"/>
                <a:gd name="connsiteY7" fmla="*/ 532592 h 590385"/>
                <a:gd name="connsiteX8" fmla="*/ 317441 w 608697"/>
                <a:gd name="connsiteY8" fmla="*/ 352934 h 590385"/>
                <a:gd name="connsiteX9" fmla="*/ 317441 w 608697"/>
                <a:gd name="connsiteY9" fmla="*/ 384587 h 590385"/>
                <a:gd name="connsiteX10" fmla="*/ 338404 w 608697"/>
                <a:gd name="connsiteY10" fmla="*/ 369096 h 590385"/>
                <a:gd name="connsiteX11" fmla="*/ 333257 w 608697"/>
                <a:gd name="connsiteY11" fmla="*/ 358446 h 590385"/>
                <a:gd name="connsiteX12" fmla="*/ 317441 w 608697"/>
                <a:gd name="connsiteY12" fmla="*/ 352934 h 590385"/>
                <a:gd name="connsiteX13" fmla="*/ 290658 w 608697"/>
                <a:gd name="connsiteY13" fmla="*/ 283447 h 590385"/>
                <a:gd name="connsiteX14" fmla="*/ 273648 w 608697"/>
                <a:gd name="connsiteY14" fmla="*/ 288958 h 590385"/>
                <a:gd name="connsiteX15" fmla="*/ 268948 w 608697"/>
                <a:gd name="connsiteY15" fmla="*/ 299311 h 590385"/>
                <a:gd name="connsiteX16" fmla="*/ 274319 w 608697"/>
                <a:gd name="connsiteY16" fmla="*/ 310035 h 590385"/>
                <a:gd name="connsiteX17" fmla="*/ 290658 w 608697"/>
                <a:gd name="connsiteY17" fmla="*/ 315770 h 590385"/>
                <a:gd name="connsiteX18" fmla="*/ 290658 w 608697"/>
                <a:gd name="connsiteY18" fmla="*/ 233324 h 590385"/>
                <a:gd name="connsiteX19" fmla="*/ 317441 w 608697"/>
                <a:gd name="connsiteY19" fmla="*/ 233324 h 590385"/>
                <a:gd name="connsiteX20" fmla="*/ 317441 w 608697"/>
                <a:gd name="connsiteY20" fmla="*/ 250156 h 590385"/>
                <a:gd name="connsiteX21" fmla="*/ 342508 w 608697"/>
                <a:gd name="connsiteY21" fmla="*/ 252911 h 590385"/>
                <a:gd name="connsiteX22" fmla="*/ 365859 w 608697"/>
                <a:gd name="connsiteY22" fmla="*/ 258721 h 590385"/>
                <a:gd name="connsiteX23" fmla="*/ 365859 w 608697"/>
                <a:gd name="connsiteY23" fmla="*/ 292012 h 590385"/>
                <a:gd name="connsiteX24" fmla="*/ 317441 w 608697"/>
                <a:gd name="connsiteY24" fmla="*/ 282628 h 590385"/>
                <a:gd name="connsiteX25" fmla="*/ 317441 w 608697"/>
                <a:gd name="connsiteY25" fmla="*/ 319941 h 590385"/>
                <a:gd name="connsiteX26" fmla="*/ 338479 w 608697"/>
                <a:gd name="connsiteY26" fmla="*/ 324409 h 590385"/>
                <a:gd name="connsiteX27" fmla="*/ 356981 w 608697"/>
                <a:gd name="connsiteY27" fmla="*/ 332527 h 590385"/>
                <a:gd name="connsiteX28" fmla="*/ 370335 w 608697"/>
                <a:gd name="connsiteY28" fmla="*/ 346380 h 590385"/>
                <a:gd name="connsiteX29" fmla="*/ 375408 w 608697"/>
                <a:gd name="connsiteY29" fmla="*/ 368425 h 590385"/>
                <a:gd name="connsiteX30" fmla="*/ 360338 w 608697"/>
                <a:gd name="connsiteY30" fmla="*/ 402238 h 590385"/>
                <a:gd name="connsiteX31" fmla="*/ 317441 w 608697"/>
                <a:gd name="connsiteY31" fmla="*/ 417506 h 590385"/>
                <a:gd name="connsiteX32" fmla="*/ 317441 w 608697"/>
                <a:gd name="connsiteY32" fmla="*/ 434859 h 590385"/>
                <a:gd name="connsiteX33" fmla="*/ 290658 w 608697"/>
                <a:gd name="connsiteY33" fmla="*/ 434859 h 590385"/>
                <a:gd name="connsiteX34" fmla="*/ 290658 w 608697"/>
                <a:gd name="connsiteY34" fmla="*/ 418400 h 590385"/>
                <a:gd name="connsiteX35" fmla="*/ 259623 w 608697"/>
                <a:gd name="connsiteY35" fmla="*/ 415420 h 590385"/>
                <a:gd name="connsiteX36" fmla="*/ 235451 w 608697"/>
                <a:gd name="connsiteY36" fmla="*/ 408643 h 590385"/>
                <a:gd name="connsiteX37" fmla="*/ 235451 w 608697"/>
                <a:gd name="connsiteY37" fmla="*/ 375650 h 590385"/>
                <a:gd name="connsiteX38" fmla="*/ 248208 w 608697"/>
                <a:gd name="connsiteY38" fmla="*/ 379746 h 590385"/>
                <a:gd name="connsiteX39" fmla="*/ 261040 w 608697"/>
                <a:gd name="connsiteY39" fmla="*/ 382800 h 590385"/>
                <a:gd name="connsiteX40" fmla="*/ 274842 w 608697"/>
                <a:gd name="connsiteY40" fmla="*/ 384810 h 590385"/>
                <a:gd name="connsiteX41" fmla="*/ 290658 w 608697"/>
                <a:gd name="connsiteY41" fmla="*/ 385779 h 590385"/>
                <a:gd name="connsiteX42" fmla="*/ 290658 w 608697"/>
                <a:gd name="connsiteY42" fmla="*/ 348912 h 590385"/>
                <a:gd name="connsiteX43" fmla="*/ 269619 w 608697"/>
                <a:gd name="connsiteY43" fmla="*/ 344816 h 590385"/>
                <a:gd name="connsiteX44" fmla="*/ 250819 w 608697"/>
                <a:gd name="connsiteY44" fmla="*/ 336996 h 590385"/>
                <a:gd name="connsiteX45" fmla="*/ 237241 w 608697"/>
                <a:gd name="connsiteY45" fmla="*/ 323143 h 590385"/>
                <a:gd name="connsiteX46" fmla="*/ 232019 w 608697"/>
                <a:gd name="connsiteY46" fmla="*/ 300949 h 590385"/>
                <a:gd name="connsiteX47" fmla="*/ 236122 w 608697"/>
                <a:gd name="connsiteY47" fmla="*/ 281213 h 590385"/>
                <a:gd name="connsiteX48" fmla="*/ 247686 w 608697"/>
                <a:gd name="connsiteY48" fmla="*/ 266243 h 590385"/>
                <a:gd name="connsiteX49" fmla="*/ 266188 w 608697"/>
                <a:gd name="connsiteY49" fmla="*/ 256040 h 590385"/>
                <a:gd name="connsiteX50" fmla="*/ 290658 w 608697"/>
                <a:gd name="connsiteY50" fmla="*/ 250677 h 590385"/>
                <a:gd name="connsiteX51" fmla="*/ 435589 w 608697"/>
                <a:gd name="connsiteY51" fmla="*/ 197053 h 590385"/>
                <a:gd name="connsiteX52" fmla="*/ 502433 w 608697"/>
                <a:gd name="connsiteY52" fmla="*/ 197053 h 590385"/>
                <a:gd name="connsiteX53" fmla="*/ 512728 w 608697"/>
                <a:gd name="connsiteY53" fmla="*/ 207257 h 590385"/>
                <a:gd name="connsiteX54" fmla="*/ 502433 w 608697"/>
                <a:gd name="connsiteY54" fmla="*/ 217536 h 590385"/>
                <a:gd name="connsiteX55" fmla="*/ 492511 w 608697"/>
                <a:gd name="connsiteY55" fmla="*/ 217536 h 590385"/>
                <a:gd name="connsiteX56" fmla="*/ 492511 w 608697"/>
                <a:gd name="connsiteY56" fmla="*/ 443448 h 590385"/>
                <a:gd name="connsiteX57" fmla="*/ 502433 w 608697"/>
                <a:gd name="connsiteY57" fmla="*/ 443448 h 590385"/>
                <a:gd name="connsiteX58" fmla="*/ 512728 w 608697"/>
                <a:gd name="connsiteY58" fmla="*/ 453652 h 590385"/>
                <a:gd name="connsiteX59" fmla="*/ 502433 w 608697"/>
                <a:gd name="connsiteY59" fmla="*/ 463931 h 590385"/>
                <a:gd name="connsiteX60" fmla="*/ 435589 w 608697"/>
                <a:gd name="connsiteY60" fmla="*/ 463931 h 590385"/>
                <a:gd name="connsiteX61" fmla="*/ 425368 w 608697"/>
                <a:gd name="connsiteY61" fmla="*/ 453652 h 590385"/>
                <a:gd name="connsiteX62" fmla="*/ 435589 w 608697"/>
                <a:gd name="connsiteY62" fmla="*/ 443448 h 590385"/>
                <a:gd name="connsiteX63" fmla="*/ 445511 w 608697"/>
                <a:gd name="connsiteY63" fmla="*/ 443448 h 590385"/>
                <a:gd name="connsiteX64" fmla="*/ 445511 w 608697"/>
                <a:gd name="connsiteY64" fmla="*/ 217536 h 590385"/>
                <a:gd name="connsiteX65" fmla="*/ 435589 w 608697"/>
                <a:gd name="connsiteY65" fmla="*/ 217536 h 590385"/>
                <a:gd name="connsiteX66" fmla="*/ 425368 w 608697"/>
                <a:gd name="connsiteY66" fmla="*/ 207257 h 590385"/>
                <a:gd name="connsiteX67" fmla="*/ 435589 w 608697"/>
                <a:gd name="connsiteY67" fmla="*/ 197053 h 590385"/>
                <a:gd name="connsiteX68" fmla="*/ 106326 w 608697"/>
                <a:gd name="connsiteY68" fmla="*/ 197053 h 590385"/>
                <a:gd name="connsiteX69" fmla="*/ 173116 w 608697"/>
                <a:gd name="connsiteY69" fmla="*/ 197053 h 590385"/>
                <a:gd name="connsiteX70" fmla="*/ 183328 w 608697"/>
                <a:gd name="connsiteY70" fmla="*/ 207257 h 590385"/>
                <a:gd name="connsiteX71" fmla="*/ 173116 w 608697"/>
                <a:gd name="connsiteY71" fmla="*/ 217536 h 590385"/>
                <a:gd name="connsiteX72" fmla="*/ 163202 w 608697"/>
                <a:gd name="connsiteY72" fmla="*/ 217536 h 590385"/>
                <a:gd name="connsiteX73" fmla="*/ 163202 w 608697"/>
                <a:gd name="connsiteY73" fmla="*/ 443448 h 590385"/>
                <a:gd name="connsiteX74" fmla="*/ 173116 w 608697"/>
                <a:gd name="connsiteY74" fmla="*/ 443448 h 590385"/>
                <a:gd name="connsiteX75" fmla="*/ 183328 w 608697"/>
                <a:gd name="connsiteY75" fmla="*/ 453652 h 590385"/>
                <a:gd name="connsiteX76" fmla="*/ 173116 w 608697"/>
                <a:gd name="connsiteY76" fmla="*/ 463931 h 590385"/>
                <a:gd name="connsiteX77" fmla="*/ 106326 w 608697"/>
                <a:gd name="connsiteY77" fmla="*/ 463931 h 590385"/>
                <a:gd name="connsiteX78" fmla="*/ 96039 w 608697"/>
                <a:gd name="connsiteY78" fmla="*/ 453652 h 590385"/>
                <a:gd name="connsiteX79" fmla="*/ 106326 w 608697"/>
                <a:gd name="connsiteY79" fmla="*/ 443448 h 590385"/>
                <a:gd name="connsiteX80" fmla="*/ 116240 w 608697"/>
                <a:gd name="connsiteY80" fmla="*/ 443448 h 590385"/>
                <a:gd name="connsiteX81" fmla="*/ 116240 w 608697"/>
                <a:gd name="connsiteY81" fmla="*/ 217536 h 590385"/>
                <a:gd name="connsiteX82" fmla="*/ 106326 w 608697"/>
                <a:gd name="connsiteY82" fmla="*/ 217536 h 590385"/>
                <a:gd name="connsiteX83" fmla="*/ 96039 w 608697"/>
                <a:gd name="connsiteY83" fmla="*/ 207257 h 590385"/>
                <a:gd name="connsiteX84" fmla="*/ 106326 w 608697"/>
                <a:gd name="connsiteY84" fmla="*/ 197053 h 590385"/>
                <a:gd name="connsiteX85" fmla="*/ 296964 w 608697"/>
                <a:gd name="connsiteY85" fmla="*/ 2010 h 590385"/>
                <a:gd name="connsiteX86" fmla="*/ 311733 w 608697"/>
                <a:gd name="connsiteY86" fmla="*/ 2010 h 590385"/>
                <a:gd name="connsiteX87" fmla="*/ 556923 w 608697"/>
                <a:gd name="connsiteY87" fmla="*/ 134884 h 590385"/>
                <a:gd name="connsiteX88" fmla="*/ 549538 w 608697"/>
                <a:gd name="connsiteY88" fmla="*/ 161771 h 590385"/>
                <a:gd name="connsiteX89" fmla="*/ 59159 w 608697"/>
                <a:gd name="connsiteY89" fmla="*/ 161771 h 590385"/>
                <a:gd name="connsiteX90" fmla="*/ 51774 w 608697"/>
                <a:gd name="connsiteY90" fmla="*/ 134884 h 59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08697" h="590385">
                  <a:moveTo>
                    <a:pt x="0" y="552985"/>
                  </a:moveTo>
                  <a:lnTo>
                    <a:pt x="608697" y="552985"/>
                  </a:lnTo>
                  <a:lnTo>
                    <a:pt x="608697" y="590385"/>
                  </a:lnTo>
                  <a:lnTo>
                    <a:pt x="0" y="590385"/>
                  </a:lnTo>
                  <a:close/>
                  <a:moveTo>
                    <a:pt x="50031" y="495192"/>
                  </a:moveTo>
                  <a:lnTo>
                    <a:pt x="558666" y="495192"/>
                  </a:lnTo>
                  <a:lnTo>
                    <a:pt x="558666" y="532592"/>
                  </a:lnTo>
                  <a:lnTo>
                    <a:pt x="50031" y="532592"/>
                  </a:lnTo>
                  <a:close/>
                  <a:moveTo>
                    <a:pt x="317441" y="352934"/>
                  </a:moveTo>
                  <a:lnTo>
                    <a:pt x="317441" y="384587"/>
                  </a:lnTo>
                  <a:cubicBezTo>
                    <a:pt x="331392" y="382800"/>
                    <a:pt x="338404" y="377661"/>
                    <a:pt x="338404" y="369096"/>
                  </a:cubicBezTo>
                  <a:cubicBezTo>
                    <a:pt x="338404" y="364404"/>
                    <a:pt x="336688" y="360829"/>
                    <a:pt x="333257" y="358446"/>
                  </a:cubicBezTo>
                  <a:cubicBezTo>
                    <a:pt x="329825" y="355988"/>
                    <a:pt x="324528" y="354200"/>
                    <a:pt x="317441" y="352934"/>
                  </a:cubicBezTo>
                  <a:close/>
                  <a:moveTo>
                    <a:pt x="290658" y="283447"/>
                  </a:moveTo>
                  <a:cubicBezTo>
                    <a:pt x="282451" y="284341"/>
                    <a:pt x="276781" y="286203"/>
                    <a:pt x="273648" y="288958"/>
                  </a:cubicBezTo>
                  <a:cubicBezTo>
                    <a:pt x="270515" y="291714"/>
                    <a:pt x="268948" y="295140"/>
                    <a:pt x="268948" y="299311"/>
                  </a:cubicBezTo>
                  <a:cubicBezTo>
                    <a:pt x="268948" y="304003"/>
                    <a:pt x="270739" y="307578"/>
                    <a:pt x="274319" y="310035"/>
                  </a:cubicBezTo>
                  <a:cubicBezTo>
                    <a:pt x="277900" y="312493"/>
                    <a:pt x="283347" y="314430"/>
                    <a:pt x="290658" y="315770"/>
                  </a:cubicBezTo>
                  <a:close/>
                  <a:moveTo>
                    <a:pt x="290658" y="233324"/>
                  </a:moveTo>
                  <a:lnTo>
                    <a:pt x="317441" y="233324"/>
                  </a:lnTo>
                  <a:lnTo>
                    <a:pt x="317441" y="250156"/>
                  </a:lnTo>
                  <a:cubicBezTo>
                    <a:pt x="325647" y="250603"/>
                    <a:pt x="334003" y="251571"/>
                    <a:pt x="342508" y="252911"/>
                  </a:cubicBezTo>
                  <a:cubicBezTo>
                    <a:pt x="351012" y="254327"/>
                    <a:pt x="358771" y="256263"/>
                    <a:pt x="365859" y="258721"/>
                  </a:cubicBezTo>
                  <a:lnTo>
                    <a:pt x="365859" y="292012"/>
                  </a:lnTo>
                  <a:cubicBezTo>
                    <a:pt x="348551" y="286426"/>
                    <a:pt x="332436" y="283298"/>
                    <a:pt x="317441" y="282628"/>
                  </a:cubicBezTo>
                  <a:lnTo>
                    <a:pt x="317441" y="319941"/>
                  </a:lnTo>
                  <a:cubicBezTo>
                    <a:pt x="324528" y="321058"/>
                    <a:pt x="331541" y="322548"/>
                    <a:pt x="338479" y="324409"/>
                  </a:cubicBezTo>
                  <a:cubicBezTo>
                    <a:pt x="345343" y="326271"/>
                    <a:pt x="351535" y="328953"/>
                    <a:pt x="356981" y="332527"/>
                  </a:cubicBezTo>
                  <a:cubicBezTo>
                    <a:pt x="362427" y="336028"/>
                    <a:pt x="366829" y="340645"/>
                    <a:pt x="370335" y="346380"/>
                  </a:cubicBezTo>
                  <a:cubicBezTo>
                    <a:pt x="373692" y="352115"/>
                    <a:pt x="375408" y="359414"/>
                    <a:pt x="375408" y="368425"/>
                  </a:cubicBezTo>
                  <a:cubicBezTo>
                    <a:pt x="375408" y="382800"/>
                    <a:pt x="370410" y="394046"/>
                    <a:pt x="360338" y="402238"/>
                  </a:cubicBezTo>
                  <a:cubicBezTo>
                    <a:pt x="350266" y="410431"/>
                    <a:pt x="336017" y="415495"/>
                    <a:pt x="317441" y="417506"/>
                  </a:cubicBezTo>
                  <a:lnTo>
                    <a:pt x="317441" y="434859"/>
                  </a:lnTo>
                  <a:lnTo>
                    <a:pt x="290658" y="434859"/>
                  </a:lnTo>
                  <a:lnTo>
                    <a:pt x="290658" y="418400"/>
                  </a:lnTo>
                  <a:cubicBezTo>
                    <a:pt x="279691" y="418027"/>
                    <a:pt x="269321" y="417059"/>
                    <a:pt x="259623" y="415420"/>
                  </a:cubicBezTo>
                  <a:cubicBezTo>
                    <a:pt x="249849" y="413782"/>
                    <a:pt x="241792" y="411548"/>
                    <a:pt x="235451" y="408643"/>
                  </a:cubicBezTo>
                  <a:lnTo>
                    <a:pt x="235451" y="375650"/>
                  </a:lnTo>
                  <a:cubicBezTo>
                    <a:pt x="239778" y="377214"/>
                    <a:pt x="244030" y="378629"/>
                    <a:pt x="248208" y="379746"/>
                  </a:cubicBezTo>
                  <a:cubicBezTo>
                    <a:pt x="252386" y="380938"/>
                    <a:pt x="256638" y="381980"/>
                    <a:pt x="261040" y="382800"/>
                  </a:cubicBezTo>
                  <a:cubicBezTo>
                    <a:pt x="265442" y="383619"/>
                    <a:pt x="269992" y="384289"/>
                    <a:pt x="274842" y="384810"/>
                  </a:cubicBezTo>
                  <a:cubicBezTo>
                    <a:pt x="279691" y="385332"/>
                    <a:pt x="284988" y="385630"/>
                    <a:pt x="290658" y="385779"/>
                  </a:cubicBezTo>
                  <a:lnTo>
                    <a:pt x="290658" y="348912"/>
                  </a:lnTo>
                  <a:cubicBezTo>
                    <a:pt x="283645" y="347870"/>
                    <a:pt x="276558" y="346529"/>
                    <a:pt x="269619" y="344816"/>
                  </a:cubicBezTo>
                  <a:cubicBezTo>
                    <a:pt x="262681" y="343029"/>
                    <a:pt x="256415" y="340422"/>
                    <a:pt x="250819" y="336996"/>
                  </a:cubicBezTo>
                  <a:cubicBezTo>
                    <a:pt x="245299" y="333496"/>
                    <a:pt x="240748" y="328878"/>
                    <a:pt x="237241" y="323143"/>
                  </a:cubicBezTo>
                  <a:cubicBezTo>
                    <a:pt x="233809" y="317483"/>
                    <a:pt x="232019" y="310035"/>
                    <a:pt x="232019" y="300949"/>
                  </a:cubicBezTo>
                  <a:cubicBezTo>
                    <a:pt x="232019" y="293576"/>
                    <a:pt x="233362" y="286948"/>
                    <a:pt x="236122" y="281213"/>
                  </a:cubicBezTo>
                  <a:cubicBezTo>
                    <a:pt x="238808" y="275404"/>
                    <a:pt x="242687" y="270414"/>
                    <a:pt x="247686" y="266243"/>
                  </a:cubicBezTo>
                  <a:cubicBezTo>
                    <a:pt x="252759" y="261998"/>
                    <a:pt x="258951" y="258646"/>
                    <a:pt x="266188" y="256040"/>
                  </a:cubicBezTo>
                  <a:cubicBezTo>
                    <a:pt x="273424" y="253507"/>
                    <a:pt x="281556" y="251645"/>
                    <a:pt x="290658" y="250677"/>
                  </a:cubicBezTo>
                  <a:close/>
                  <a:moveTo>
                    <a:pt x="435589" y="197053"/>
                  </a:moveTo>
                  <a:lnTo>
                    <a:pt x="502433" y="197053"/>
                  </a:lnTo>
                  <a:cubicBezTo>
                    <a:pt x="508103" y="197053"/>
                    <a:pt x="512728" y="201671"/>
                    <a:pt x="512728" y="207257"/>
                  </a:cubicBezTo>
                  <a:cubicBezTo>
                    <a:pt x="512728" y="212918"/>
                    <a:pt x="508103" y="217536"/>
                    <a:pt x="502433" y="217536"/>
                  </a:cubicBezTo>
                  <a:lnTo>
                    <a:pt x="492511" y="217536"/>
                  </a:lnTo>
                  <a:lnTo>
                    <a:pt x="492511" y="443448"/>
                  </a:lnTo>
                  <a:lnTo>
                    <a:pt x="502433" y="443448"/>
                  </a:lnTo>
                  <a:cubicBezTo>
                    <a:pt x="508103" y="443448"/>
                    <a:pt x="512728" y="447991"/>
                    <a:pt x="512728" y="453652"/>
                  </a:cubicBezTo>
                  <a:cubicBezTo>
                    <a:pt x="512728" y="459313"/>
                    <a:pt x="508103" y="463931"/>
                    <a:pt x="502433" y="463931"/>
                  </a:cubicBezTo>
                  <a:lnTo>
                    <a:pt x="435589" y="463931"/>
                  </a:lnTo>
                  <a:cubicBezTo>
                    <a:pt x="429919" y="463931"/>
                    <a:pt x="425368" y="459313"/>
                    <a:pt x="425368" y="453652"/>
                  </a:cubicBezTo>
                  <a:cubicBezTo>
                    <a:pt x="425368" y="447991"/>
                    <a:pt x="429919" y="443448"/>
                    <a:pt x="435589" y="443448"/>
                  </a:cubicBezTo>
                  <a:lnTo>
                    <a:pt x="445511" y="443448"/>
                  </a:lnTo>
                  <a:lnTo>
                    <a:pt x="445511" y="217536"/>
                  </a:lnTo>
                  <a:lnTo>
                    <a:pt x="435589" y="217536"/>
                  </a:lnTo>
                  <a:cubicBezTo>
                    <a:pt x="429919" y="217536"/>
                    <a:pt x="425368" y="212918"/>
                    <a:pt x="425368" y="207257"/>
                  </a:cubicBezTo>
                  <a:cubicBezTo>
                    <a:pt x="425368" y="201671"/>
                    <a:pt x="429919" y="197053"/>
                    <a:pt x="435589" y="197053"/>
                  </a:cubicBezTo>
                  <a:close/>
                  <a:moveTo>
                    <a:pt x="106326" y="197053"/>
                  </a:moveTo>
                  <a:lnTo>
                    <a:pt x="173116" y="197053"/>
                  </a:lnTo>
                  <a:cubicBezTo>
                    <a:pt x="178781" y="197053"/>
                    <a:pt x="183328" y="201671"/>
                    <a:pt x="183328" y="207257"/>
                  </a:cubicBezTo>
                  <a:cubicBezTo>
                    <a:pt x="183328" y="212918"/>
                    <a:pt x="178781" y="217536"/>
                    <a:pt x="173116" y="217536"/>
                  </a:cubicBezTo>
                  <a:lnTo>
                    <a:pt x="163202" y="217536"/>
                  </a:lnTo>
                  <a:lnTo>
                    <a:pt x="163202" y="443448"/>
                  </a:lnTo>
                  <a:lnTo>
                    <a:pt x="173116" y="443448"/>
                  </a:lnTo>
                  <a:cubicBezTo>
                    <a:pt x="178781" y="443448"/>
                    <a:pt x="183328" y="447991"/>
                    <a:pt x="183328" y="453652"/>
                  </a:cubicBezTo>
                  <a:cubicBezTo>
                    <a:pt x="183328" y="459313"/>
                    <a:pt x="178781" y="463931"/>
                    <a:pt x="173116" y="463931"/>
                  </a:cubicBezTo>
                  <a:lnTo>
                    <a:pt x="106326" y="463931"/>
                  </a:lnTo>
                  <a:cubicBezTo>
                    <a:pt x="100661" y="463931"/>
                    <a:pt x="96039" y="459313"/>
                    <a:pt x="96039" y="453652"/>
                  </a:cubicBezTo>
                  <a:cubicBezTo>
                    <a:pt x="96039" y="447991"/>
                    <a:pt x="100661" y="443448"/>
                    <a:pt x="106326" y="443448"/>
                  </a:cubicBezTo>
                  <a:lnTo>
                    <a:pt x="116240" y="443448"/>
                  </a:lnTo>
                  <a:lnTo>
                    <a:pt x="116240" y="217536"/>
                  </a:lnTo>
                  <a:lnTo>
                    <a:pt x="106326" y="217536"/>
                  </a:lnTo>
                  <a:cubicBezTo>
                    <a:pt x="100661" y="217536"/>
                    <a:pt x="96039" y="212918"/>
                    <a:pt x="96039" y="207257"/>
                  </a:cubicBezTo>
                  <a:cubicBezTo>
                    <a:pt x="96039" y="201671"/>
                    <a:pt x="100661" y="197053"/>
                    <a:pt x="106326" y="197053"/>
                  </a:cubicBezTo>
                  <a:close/>
                  <a:moveTo>
                    <a:pt x="296964" y="2010"/>
                  </a:moveTo>
                  <a:cubicBezTo>
                    <a:pt x="301514" y="-671"/>
                    <a:pt x="307183" y="-671"/>
                    <a:pt x="311733" y="2010"/>
                  </a:cubicBezTo>
                  <a:lnTo>
                    <a:pt x="556923" y="134884"/>
                  </a:lnTo>
                  <a:cubicBezTo>
                    <a:pt x="569604" y="142332"/>
                    <a:pt x="564308" y="161771"/>
                    <a:pt x="549538" y="161771"/>
                  </a:cubicBezTo>
                  <a:lnTo>
                    <a:pt x="59159" y="161771"/>
                  </a:lnTo>
                  <a:cubicBezTo>
                    <a:pt x="44389" y="161771"/>
                    <a:pt x="39093" y="142332"/>
                    <a:pt x="51774" y="134884"/>
                  </a:cubicBezTo>
                  <a:close/>
                </a:path>
              </a:pathLst>
            </a:custGeom>
            <a:solidFill>
              <a:srgbClr val="C00000">
                <a:alpha val="70000"/>
              </a:srgbClr>
            </a:solidFill>
            <a:ln>
              <a:noFill/>
            </a:ln>
          </p:spPr>
        </p:sp>
        <p:sp>
          <p:nvSpPr>
            <p:cNvPr id="76" name="hand-holding-a-japanese-yen-coin_21186">
              <a:extLst>
                <a:ext uri="{FF2B5EF4-FFF2-40B4-BE49-F238E27FC236}">
                  <a16:creationId xmlns:a16="http://schemas.microsoft.com/office/drawing/2014/main" id="{F2903B97-15CB-45AA-934E-01AFED729C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26708" y="1151283"/>
              <a:ext cx="609685" cy="542762"/>
            </a:xfrm>
            <a:custGeom>
              <a:avLst/>
              <a:gdLst>
                <a:gd name="T0" fmla="*/ 742 w 942"/>
                <a:gd name="T1" fmla="*/ 570 h 840"/>
                <a:gd name="T2" fmla="*/ 755 w 942"/>
                <a:gd name="T3" fmla="*/ 520 h 840"/>
                <a:gd name="T4" fmla="*/ 645 w 942"/>
                <a:gd name="T5" fmla="*/ 450 h 840"/>
                <a:gd name="T6" fmla="*/ 600 w 942"/>
                <a:gd name="T7" fmla="*/ 452 h 840"/>
                <a:gd name="T8" fmla="*/ 600 w 942"/>
                <a:gd name="T9" fmla="*/ 411 h 840"/>
                <a:gd name="T10" fmla="*/ 722 w 942"/>
                <a:gd name="T11" fmla="*/ 411 h 840"/>
                <a:gd name="T12" fmla="*/ 722 w 942"/>
                <a:gd name="T13" fmla="*/ 367 h 840"/>
                <a:gd name="T14" fmla="*/ 608 w 942"/>
                <a:gd name="T15" fmla="*/ 367 h 840"/>
                <a:gd name="T16" fmla="*/ 650 w 942"/>
                <a:gd name="T17" fmla="*/ 295 h 840"/>
                <a:gd name="T18" fmla="*/ 733 w 942"/>
                <a:gd name="T19" fmla="*/ 295 h 840"/>
                <a:gd name="T20" fmla="*/ 733 w 942"/>
                <a:gd name="T21" fmla="*/ 251 h 840"/>
                <a:gd name="T22" fmla="*/ 676 w 942"/>
                <a:gd name="T23" fmla="*/ 251 h 840"/>
                <a:gd name="T24" fmla="*/ 762 w 942"/>
                <a:gd name="T25" fmla="*/ 106 h 840"/>
                <a:gd name="T26" fmla="*/ 689 w 942"/>
                <a:gd name="T27" fmla="*/ 106 h 840"/>
                <a:gd name="T28" fmla="*/ 569 w 942"/>
                <a:gd name="T29" fmla="*/ 326 h 840"/>
                <a:gd name="T30" fmla="*/ 450 w 942"/>
                <a:gd name="T31" fmla="*/ 106 h 840"/>
                <a:gd name="T32" fmla="*/ 377 w 942"/>
                <a:gd name="T33" fmla="*/ 106 h 840"/>
                <a:gd name="T34" fmla="*/ 463 w 942"/>
                <a:gd name="T35" fmla="*/ 251 h 840"/>
                <a:gd name="T36" fmla="*/ 404 w 942"/>
                <a:gd name="T37" fmla="*/ 251 h 840"/>
                <a:gd name="T38" fmla="*/ 404 w 942"/>
                <a:gd name="T39" fmla="*/ 295 h 840"/>
                <a:gd name="T40" fmla="*/ 489 w 942"/>
                <a:gd name="T41" fmla="*/ 295 h 840"/>
                <a:gd name="T42" fmla="*/ 531 w 942"/>
                <a:gd name="T43" fmla="*/ 367 h 840"/>
                <a:gd name="T44" fmla="*/ 420 w 942"/>
                <a:gd name="T45" fmla="*/ 367 h 840"/>
                <a:gd name="T46" fmla="*/ 420 w 942"/>
                <a:gd name="T47" fmla="*/ 411 h 840"/>
                <a:gd name="T48" fmla="*/ 538 w 942"/>
                <a:gd name="T49" fmla="*/ 411 h 840"/>
                <a:gd name="T50" fmla="*/ 538 w 942"/>
                <a:gd name="T51" fmla="*/ 454 h 840"/>
                <a:gd name="T52" fmla="*/ 535 w 942"/>
                <a:gd name="T53" fmla="*/ 454 h 840"/>
                <a:gd name="T54" fmla="*/ 440 w 942"/>
                <a:gd name="T55" fmla="*/ 436 h 840"/>
                <a:gd name="T56" fmla="*/ 307 w 942"/>
                <a:gd name="T57" fmla="*/ 419 h 840"/>
                <a:gd name="T58" fmla="*/ 249 w 942"/>
                <a:gd name="T59" fmla="*/ 434 h 840"/>
                <a:gd name="T60" fmla="*/ 234 w 942"/>
                <a:gd name="T61" fmla="*/ 335 h 840"/>
                <a:gd name="T62" fmla="*/ 570 w 942"/>
                <a:gd name="T63" fmla="*/ 0 h 840"/>
                <a:gd name="T64" fmla="*/ 905 w 942"/>
                <a:gd name="T65" fmla="*/ 335 h 840"/>
                <a:gd name="T66" fmla="*/ 872 w 942"/>
                <a:gd name="T67" fmla="*/ 479 h 840"/>
                <a:gd name="T68" fmla="*/ 858 w 942"/>
                <a:gd name="T69" fmla="*/ 487 h 840"/>
                <a:gd name="T70" fmla="*/ 798 w 942"/>
                <a:gd name="T71" fmla="*/ 552 h 840"/>
                <a:gd name="T72" fmla="*/ 718 w 942"/>
                <a:gd name="T73" fmla="*/ 628 h 840"/>
                <a:gd name="T74" fmla="*/ 644 w 942"/>
                <a:gd name="T75" fmla="*/ 609 h 840"/>
                <a:gd name="T76" fmla="*/ 742 w 942"/>
                <a:gd name="T77" fmla="*/ 570 h 840"/>
                <a:gd name="T78" fmla="*/ 154 w 942"/>
                <a:gd name="T79" fmla="*/ 780 h 840"/>
                <a:gd name="T80" fmla="*/ 779 w 942"/>
                <a:gd name="T81" fmla="*/ 758 h 840"/>
                <a:gd name="T82" fmla="*/ 932 w 942"/>
                <a:gd name="T83" fmla="*/ 535 h 840"/>
                <a:gd name="T84" fmla="*/ 870 w 942"/>
                <a:gd name="T85" fmla="*/ 507 h 840"/>
                <a:gd name="T86" fmla="*/ 724 w 942"/>
                <a:gd name="T87" fmla="*/ 650 h 840"/>
                <a:gd name="T88" fmla="*/ 545 w 942"/>
                <a:gd name="T89" fmla="*/ 594 h 840"/>
                <a:gd name="T90" fmla="*/ 732 w 942"/>
                <a:gd name="T91" fmla="*/ 524 h 840"/>
                <a:gd name="T92" fmla="*/ 533 w 942"/>
                <a:gd name="T93" fmla="*/ 477 h 840"/>
                <a:gd name="T94" fmla="*/ 310 w 942"/>
                <a:gd name="T95" fmla="*/ 441 h 840"/>
                <a:gd name="T96" fmla="*/ 0 w 942"/>
                <a:gd name="T97" fmla="*/ 626 h 840"/>
                <a:gd name="T98" fmla="*/ 154 w 942"/>
                <a:gd name="T99" fmla="*/ 78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42" h="840">
                  <a:moveTo>
                    <a:pt x="742" y="570"/>
                  </a:moveTo>
                  <a:cubicBezTo>
                    <a:pt x="753" y="556"/>
                    <a:pt x="758" y="539"/>
                    <a:pt x="755" y="520"/>
                  </a:cubicBezTo>
                  <a:cubicBezTo>
                    <a:pt x="745" y="450"/>
                    <a:pt x="670" y="450"/>
                    <a:pt x="645" y="450"/>
                  </a:cubicBezTo>
                  <a:cubicBezTo>
                    <a:pt x="631" y="450"/>
                    <a:pt x="615" y="451"/>
                    <a:pt x="600" y="452"/>
                  </a:cubicBezTo>
                  <a:lnTo>
                    <a:pt x="600" y="411"/>
                  </a:lnTo>
                  <a:lnTo>
                    <a:pt x="722" y="411"/>
                  </a:lnTo>
                  <a:lnTo>
                    <a:pt x="722" y="367"/>
                  </a:lnTo>
                  <a:lnTo>
                    <a:pt x="608" y="367"/>
                  </a:lnTo>
                  <a:lnTo>
                    <a:pt x="650" y="295"/>
                  </a:lnTo>
                  <a:lnTo>
                    <a:pt x="733" y="295"/>
                  </a:lnTo>
                  <a:lnTo>
                    <a:pt x="733" y="251"/>
                  </a:lnTo>
                  <a:lnTo>
                    <a:pt x="676" y="251"/>
                  </a:lnTo>
                  <a:lnTo>
                    <a:pt x="762" y="106"/>
                  </a:lnTo>
                  <a:lnTo>
                    <a:pt x="689" y="106"/>
                  </a:lnTo>
                  <a:lnTo>
                    <a:pt x="569" y="326"/>
                  </a:lnTo>
                  <a:lnTo>
                    <a:pt x="450" y="106"/>
                  </a:lnTo>
                  <a:lnTo>
                    <a:pt x="377" y="106"/>
                  </a:lnTo>
                  <a:lnTo>
                    <a:pt x="463" y="251"/>
                  </a:lnTo>
                  <a:lnTo>
                    <a:pt x="404" y="251"/>
                  </a:lnTo>
                  <a:lnTo>
                    <a:pt x="404" y="295"/>
                  </a:lnTo>
                  <a:lnTo>
                    <a:pt x="489" y="295"/>
                  </a:lnTo>
                  <a:lnTo>
                    <a:pt x="531" y="367"/>
                  </a:lnTo>
                  <a:lnTo>
                    <a:pt x="420" y="367"/>
                  </a:lnTo>
                  <a:lnTo>
                    <a:pt x="420" y="411"/>
                  </a:lnTo>
                  <a:lnTo>
                    <a:pt x="538" y="411"/>
                  </a:lnTo>
                  <a:lnTo>
                    <a:pt x="538" y="454"/>
                  </a:lnTo>
                  <a:cubicBezTo>
                    <a:pt x="537" y="454"/>
                    <a:pt x="536" y="454"/>
                    <a:pt x="535" y="454"/>
                  </a:cubicBezTo>
                  <a:cubicBezTo>
                    <a:pt x="504" y="451"/>
                    <a:pt x="472" y="443"/>
                    <a:pt x="440" y="436"/>
                  </a:cubicBezTo>
                  <a:cubicBezTo>
                    <a:pt x="393" y="424"/>
                    <a:pt x="348" y="413"/>
                    <a:pt x="307" y="419"/>
                  </a:cubicBezTo>
                  <a:cubicBezTo>
                    <a:pt x="287" y="421"/>
                    <a:pt x="268" y="427"/>
                    <a:pt x="249" y="434"/>
                  </a:cubicBezTo>
                  <a:cubicBezTo>
                    <a:pt x="239" y="403"/>
                    <a:pt x="234" y="370"/>
                    <a:pt x="234" y="335"/>
                  </a:cubicBezTo>
                  <a:cubicBezTo>
                    <a:pt x="234" y="150"/>
                    <a:pt x="384" y="0"/>
                    <a:pt x="570" y="0"/>
                  </a:cubicBezTo>
                  <a:cubicBezTo>
                    <a:pt x="755" y="0"/>
                    <a:pt x="905" y="150"/>
                    <a:pt x="905" y="335"/>
                  </a:cubicBezTo>
                  <a:cubicBezTo>
                    <a:pt x="905" y="387"/>
                    <a:pt x="893" y="436"/>
                    <a:pt x="872" y="479"/>
                  </a:cubicBezTo>
                  <a:cubicBezTo>
                    <a:pt x="867" y="482"/>
                    <a:pt x="863" y="484"/>
                    <a:pt x="858" y="487"/>
                  </a:cubicBezTo>
                  <a:cubicBezTo>
                    <a:pt x="835" y="501"/>
                    <a:pt x="817" y="526"/>
                    <a:pt x="798" y="552"/>
                  </a:cubicBezTo>
                  <a:cubicBezTo>
                    <a:pt x="774" y="585"/>
                    <a:pt x="749" y="619"/>
                    <a:pt x="718" y="628"/>
                  </a:cubicBezTo>
                  <a:cubicBezTo>
                    <a:pt x="700" y="633"/>
                    <a:pt x="673" y="623"/>
                    <a:pt x="644" y="609"/>
                  </a:cubicBezTo>
                  <a:cubicBezTo>
                    <a:pt x="686" y="604"/>
                    <a:pt x="723" y="594"/>
                    <a:pt x="742" y="570"/>
                  </a:cubicBezTo>
                  <a:close/>
                  <a:moveTo>
                    <a:pt x="154" y="780"/>
                  </a:moveTo>
                  <a:cubicBezTo>
                    <a:pt x="321" y="683"/>
                    <a:pt x="559" y="840"/>
                    <a:pt x="779" y="758"/>
                  </a:cubicBezTo>
                  <a:cubicBezTo>
                    <a:pt x="864" y="727"/>
                    <a:pt x="907" y="635"/>
                    <a:pt x="932" y="535"/>
                  </a:cubicBezTo>
                  <a:cubicBezTo>
                    <a:pt x="942" y="495"/>
                    <a:pt x="922" y="475"/>
                    <a:pt x="870" y="507"/>
                  </a:cubicBezTo>
                  <a:cubicBezTo>
                    <a:pt x="824" y="535"/>
                    <a:pt x="790" y="632"/>
                    <a:pt x="724" y="650"/>
                  </a:cubicBezTo>
                  <a:cubicBezTo>
                    <a:pt x="673" y="664"/>
                    <a:pt x="607" y="606"/>
                    <a:pt x="545" y="594"/>
                  </a:cubicBezTo>
                  <a:cubicBezTo>
                    <a:pt x="624" y="587"/>
                    <a:pt x="742" y="591"/>
                    <a:pt x="732" y="524"/>
                  </a:cubicBezTo>
                  <a:cubicBezTo>
                    <a:pt x="721" y="446"/>
                    <a:pt x="603" y="483"/>
                    <a:pt x="533" y="477"/>
                  </a:cubicBezTo>
                  <a:cubicBezTo>
                    <a:pt x="453" y="469"/>
                    <a:pt x="373" y="433"/>
                    <a:pt x="310" y="441"/>
                  </a:cubicBezTo>
                  <a:cubicBezTo>
                    <a:pt x="188" y="457"/>
                    <a:pt x="83" y="591"/>
                    <a:pt x="0" y="626"/>
                  </a:cubicBezTo>
                  <a:lnTo>
                    <a:pt x="154" y="780"/>
                  </a:lnTo>
                  <a:close/>
                </a:path>
              </a:pathLst>
            </a:custGeom>
            <a:solidFill>
              <a:srgbClr val="C00000">
                <a:alpha val="70000"/>
              </a:srgbClr>
            </a:solidFill>
            <a:ln>
              <a:noFill/>
            </a:ln>
          </p:spPr>
        </p:sp>
        <p:sp>
          <p:nvSpPr>
            <p:cNvPr id="77" name="iconfont-10503-5122247">
              <a:extLst>
                <a:ext uri="{FF2B5EF4-FFF2-40B4-BE49-F238E27FC236}">
                  <a16:creationId xmlns:a16="http://schemas.microsoft.com/office/drawing/2014/main" id="{6D500E94-53B9-4FD2-A0BC-F215CFE073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63344" y="4621611"/>
              <a:ext cx="604476" cy="609685"/>
            </a:xfrm>
            <a:custGeom>
              <a:avLst/>
              <a:gdLst>
                <a:gd name="connsiteX0" fmla="*/ 0 w 437473"/>
                <a:gd name="connsiteY0" fmla="*/ 417433 h 441243"/>
                <a:gd name="connsiteX1" fmla="*/ 437473 w 437473"/>
                <a:gd name="connsiteY1" fmla="*/ 417433 h 441243"/>
                <a:gd name="connsiteX2" fmla="*/ 437473 w 437473"/>
                <a:gd name="connsiteY2" fmla="*/ 441243 h 441243"/>
                <a:gd name="connsiteX3" fmla="*/ 0 w 437473"/>
                <a:gd name="connsiteY3" fmla="*/ 441243 h 441243"/>
                <a:gd name="connsiteX4" fmla="*/ 293257 w 437473"/>
                <a:gd name="connsiteY4" fmla="*/ 324284 h 441243"/>
                <a:gd name="connsiteX5" fmla="*/ 335553 w 437473"/>
                <a:gd name="connsiteY5" fmla="*/ 324284 h 441243"/>
                <a:gd name="connsiteX6" fmla="*/ 335553 w 437473"/>
                <a:gd name="connsiteY6" fmla="*/ 348094 h 441243"/>
                <a:gd name="connsiteX7" fmla="*/ 293257 w 437473"/>
                <a:gd name="connsiteY7" fmla="*/ 348094 h 441243"/>
                <a:gd name="connsiteX8" fmla="*/ 347889 w 437473"/>
                <a:gd name="connsiteY8" fmla="*/ 324141 h 441243"/>
                <a:gd name="connsiteX9" fmla="*/ 369322 w 437473"/>
                <a:gd name="connsiteY9" fmla="*/ 324141 h 441243"/>
                <a:gd name="connsiteX10" fmla="*/ 369322 w 437473"/>
                <a:gd name="connsiteY10" fmla="*/ 347951 h 441243"/>
                <a:gd name="connsiteX11" fmla="*/ 347889 w 437473"/>
                <a:gd name="connsiteY11" fmla="*/ 347951 h 441243"/>
                <a:gd name="connsiteX12" fmla="*/ 83923 w 437473"/>
                <a:gd name="connsiteY12" fmla="*/ 283759 h 441243"/>
                <a:gd name="connsiteX13" fmla="*/ 158178 w 437473"/>
                <a:gd name="connsiteY13" fmla="*/ 283759 h 441243"/>
                <a:gd name="connsiteX14" fmla="*/ 158178 w 437473"/>
                <a:gd name="connsiteY14" fmla="*/ 307569 h 441243"/>
                <a:gd name="connsiteX15" fmla="*/ 83923 w 437473"/>
                <a:gd name="connsiteY15" fmla="*/ 307569 h 441243"/>
                <a:gd name="connsiteX16" fmla="*/ 179898 w 437473"/>
                <a:gd name="connsiteY16" fmla="*/ 283568 h 441243"/>
                <a:gd name="connsiteX17" fmla="*/ 217525 w 437473"/>
                <a:gd name="connsiteY17" fmla="*/ 283568 h 441243"/>
                <a:gd name="connsiteX18" fmla="*/ 217525 w 437473"/>
                <a:gd name="connsiteY18" fmla="*/ 307378 h 441243"/>
                <a:gd name="connsiteX19" fmla="*/ 179898 w 437473"/>
                <a:gd name="connsiteY19" fmla="*/ 307378 h 441243"/>
                <a:gd name="connsiteX20" fmla="*/ 293257 w 437473"/>
                <a:gd name="connsiteY20" fmla="*/ 248805 h 441243"/>
                <a:gd name="connsiteX21" fmla="*/ 335553 w 437473"/>
                <a:gd name="connsiteY21" fmla="*/ 248805 h 441243"/>
                <a:gd name="connsiteX22" fmla="*/ 335553 w 437473"/>
                <a:gd name="connsiteY22" fmla="*/ 272616 h 441243"/>
                <a:gd name="connsiteX23" fmla="*/ 293257 w 437473"/>
                <a:gd name="connsiteY23" fmla="*/ 272616 h 441243"/>
                <a:gd name="connsiteX24" fmla="*/ 347889 w 437473"/>
                <a:gd name="connsiteY24" fmla="*/ 248662 h 441243"/>
                <a:gd name="connsiteX25" fmla="*/ 369322 w 437473"/>
                <a:gd name="connsiteY25" fmla="*/ 248662 h 441243"/>
                <a:gd name="connsiteX26" fmla="*/ 369322 w 437473"/>
                <a:gd name="connsiteY26" fmla="*/ 272473 h 441243"/>
                <a:gd name="connsiteX27" fmla="*/ 347889 w 437473"/>
                <a:gd name="connsiteY27" fmla="*/ 272473 h 441243"/>
                <a:gd name="connsiteX28" fmla="*/ 83923 w 437473"/>
                <a:gd name="connsiteY28" fmla="*/ 207852 h 441243"/>
                <a:gd name="connsiteX29" fmla="*/ 158178 w 437473"/>
                <a:gd name="connsiteY29" fmla="*/ 207852 h 441243"/>
                <a:gd name="connsiteX30" fmla="*/ 158178 w 437473"/>
                <a:gd name="connsiteY30" fmla="*/ 231662 h 441243"/>
                <a:gd name="connsiteX31" fmla="*/ 83923 w 437473"/>
                <a:gd name="connsiteY31" fmla="*/ 231662 h 441243"/>
                <a:gd name="connsiteX32" fmla="*/ 179898 w 437473"/>
                <a:gd name="connsiteY32" fmla="*/ 207709 h 441243"/>
                <a:gd name="connsiteX33" fmla="*/ 217525 w 437473"/>
                <a:gd name="connsiteY33" fmla="*/ 207709 h 441243"/>
                <a:gd name="connsiteX34" fmla="*/ 217525 w 437473"/>
                <a:gd name="connsiteY34" fmla="*/ 231519 h 441243"/>
                <a:gd name="connsiteX35" fmla="*/ 179898 w 437473"/>
                <a:gd name="connsiteY35" fmla="*/ 231519 h 441243"/>
                <a:gd name="connsiteX36" fmla="*/ 293257 w 437473"/>
                <a:gd name="connsiteY36" fmla="*/ 174517 h 441243"/>
                <a:gd name="connsiteX37" fmla="*/ 335553 w 437473"/>
                <a:gd name="connsiteY37" fmla="*/ 174517 h 441243"/>
                <a:gd name="connsiteX38" fmla="*/ 335553 w 437473"/>
                <a:gd name="connsiteY38" fmla="*/ 198328 h 441243"/>
                <a:gd name="connsiteX39" fmla="*/ 293257 w 437473"/>
                <a:gd name="connsiteY39" fmla="*/ 198328 h 441243"/>
                <a:gd name="connsiteX40" fmla="*/ 347889 w 437473"/>
                <a:gd name="connsiteY40" fmla="*/ 174470 h 441243"/>
                <a:gd name="connsiteX41" fmla="*/ 369322 w 437473"/>
                <a:gd name="connsiteY41" fmla="*/ 174470 h 441243"/>
                <a:gd name="connsiteX42" fmla="*/ 369322 w 437473"/>
                <a:gd name="connsiteY42" fmla="*/ 198280 h 441243"/>
                <a:gd name="connsiteX43" fmla="*/ 347889 w 437473"/>
                <a:gd name="connsiteY43" fmla="*/ 198280 h 441243"/>
                <a:gd name="connsiteX44" fmla="*/ 83923 w 437473"/>
                <a:gd name="connsiteY44" fmla="*/ 127468 h 441243"/>
                <a:gd name="connsiteX45" fmla="*/ 158178 w 437473"/>
                <a:gd name="connsiteY45" fmla="*/ 127468 h 441243"/>
                <a:gd name="connsiteX46" fmla="*/ 158178 w 437473"/>
                <a:gd name="connsiteY46" fmla="*/ 151278 h 441243"/>
                <a:gd name="connsiteX47" fmla="*/ 83923 w 437473"/>
                <a:gd name="connsiteY47" fmla="*/ 151278 h 441243"/>
                <a:gd name="connsiteX48" fmla="*/ 179898 w 437473"/>
                <a:gd name="connsiteY48" fmla="*/ 127373 h 441243"/>
                <a:gd name="connsiteX49" fmla="*/ 217525 w 437473"/>
                <a:gd name="connsiteY49" fmla="*/ 127373 h 441243"/>
                <a:gd name="connsiteX50" fmla="*/ 217525 w 437473"/>
                <a:gd name="connsiteY50" fmla="*/ 151183 h 441243"/>
                <a:gd name="connsiteX51" fmla="*/ 179898 w 437473"/>
                <a:gd name="connsiteY51" fmla="*/ 151183 h 441243"/>
                <a:gd name="connsiteX52" fmla="*/ 86342 w 437473"/>
                <a:gd name="connsiteY52" fmla="*/ 0 h 441243"/>
                <a:gd name="connsiteX53" fmla="*/ 221356 w 437473"/>
                <a:gd name="connsiteY53" fmla="*/ 0 h 441243"/>
                <a:gd name="connsiteX54" fmla="*/ 261027 w 437473"/>
                <a:gd name="connsiteY54" fmla="*/ 14667 h 441243"/>
                <a:gd name="connsiteX55" fmla="*/ 278124 w 437473"/>
                <a:gd name="connsiteY55" fmla="*/ 51762 h 441243"/>
                <a:gd name="connsiteX56" fmla="*/ 278124 w 437473"/>
                <a:gd name="connsiteY56" fmla="*/ 95477 h 441243"/>
                <a:gd name="connsiteX57" fmla="*/ 357036 w 437473"/>
                <a:gd name="connsiteY57" fmla="*/ 95477 h 441243"/>
                <a:gd name="connsiteX58" fmla="*/ 408756 w 437473"/>
                <a:gd name="connsiteY58" fmla="*/ 147192 h 441243"/>
                <a:gd name="connsiteX59" fmla="*/ 408756 w 437473"/>
                <a:gd name="connsiteY59" fmla="*/ 393242 h 441243"/>
                <a:gd name="connsiteX60" fmla="*/ 384944 w 437473"/>
                <a:gd name="connsiteY60" fmla="*/ 393242 h 441243"/>
                <a:gd name="connsiteX61" fmla="*/ 384944 w 437473"/>
                <a:gd name="connsiteY61" fmla="*/ 147145 h 441243"/>
                <a:gd name="connsiteX62" fmla="*/ 357036 w 437473"/>
                <a:gd name="connsiteY62" fmla="*/ 119239 h 441243"/>
                <a:gd name="connsiteX63" fmla="*/ 278171 w 437473"/>
                <a:gd name="connsiteY63" fmla="*/ 119239 h 441243"/>
                <a:gd name="connsiteX64" fmla="*/ 278171 w 437473"/>
                <a:gd name="connsiteY64" fmla="*/ 397576 h 441243"/>
                <a:gd name="connsiteX65" fmla="*/ 254359 w 437473"/>
                <a:gd name="connsiteY65" fmla="*/ 397576 h 441243"/>
                <a:gd name="connsiteX66" fmla="*/ 254359 w 437473"/>
                <a:gd name="connsiteY66" fmla="*/ 51762 h 441243"/>
                <a:gd name="connsiteX67" fmla="*/ 221404 w 437473"/>
                <a:gd name="connsiteY67" fmla="*/ 23857 h 441243"/>
                <a:gd name="connsiteX68" fmla="*/ 86342 w 437473"/>
                <a:gd name="connsiteY68" fmla="*/ 23857 h 441243"/>
                <a:gd name="connsiteX69" fmla="*/ 53005 w 437473"/>
                <a:gd name="connsiteY69" fmla="*/ 51762 h 441243"/>
                <a:gd name="connsiteX70" fmla="*/ 53005 w 437473"/>
                <a:gd name="connsiteY70" fmla="*/ 397481 h 441243"/>
                <a:gd name="connsiteX71" fmla="*/ 29193 w 437473"/>
                <a:gd name="connsiteY71" fmla="*/ 397481 h 441243"/>
                <a:gd name="connsiteX72" fmla="*/ 29193 w 437473"/>
                <a:gd name="connsiteY72" fmla="*/ 51715 h 441243"/>
                <a:gd name="connsiteX73" fmla="*/ 86342 w 437473"/>
                <a:gd name="connsiteY73" fmla="*/ 0 h 44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37473" h="441243">
                  <a:moveTo>
                    <a:pt x="0" y="417433"/>
                  </a:moveTo>
                  <a:lnTo>
                    <a:pt x="437473" y="417433"/>
                  </a:lnTo>
                  <a:lnTo>
                    <a:pt x="437473" y="441243"/>
                  </a:lnTo>
                  <a:lnTo>
                    <a:pt x="0" y="441243"/>
                  </a:lnTo>
                  <a:close/>
                  <a:moveTo>
                    <a:pt x="293257" y="324284"/>
                  </a:moveTo>
                  <a:lnTo>
                    <a:pt x="335553" y="324284"/>
                  </a:lnTo>
                  <a:lnTo>
                    <a:pt x="335553" y="348094"/>
                  </a:lnTo>
                  <a:lnTo>
                    <a:pt x="293257" y="348094"/>
                  </a:lnTo>
                  <a:close/>
                  <a:moveTo>
                    <a:pt x="347889" y="324141"/>
                  </a:moveTo>
                  <a:lnTo>
                    <a:pt x="369322" y="324141"/>
                  </a:lnTo>
                  <a:lnTo>
                    <a:pt x="369322" y="347951"/>
                  </a:lnTo>
                  <a:lnTo>
                    <a:pt x="347889" y="347951"/>
                  </a:lnTo>
                  <a:close/>
                  <a:moveTo>
                    <a:pt x="83923" y="283759"/>
                  </a:moveTo>
                  <a:lnTo>
                    <a:pt x="158178" y="283759"/>
                  </a:lnTo>
                  <a:lnTo>
                    <a:pt x="158178" y="307569"/>
                  </a:lnTo>
                  <a:lnTo>
                    <a:pt x="83923" y="307569"/>
                  </a:lnTo>
                  <a:close/>
                  <a:moveTo>
                    <a:pt x="179898" y="283568"/>
                  </a:moveTo>
                  <a:lnTo>
                    <a:pt x="217525" y="283568"/>
                  </a:lnTo>
                  <a:lnTo>
                    <a:pt x="217525" y="307378"/>
                  </a:lnTo>
                  <a:lnTo>
                    <a:pt x="179898" y="307378"/>
                  </a:lnTo>
                  <a:close/>
                  <a:moveTo>
                    <a:pt x="293257" y="248805"/>
                  </a:moveTo>
                  <a:lnTo>
                    <a:pt x="335553" y="248805"/>
                  </a:lnTo>
                  <a:lnTo>
                    <a:pt x="335553" y="272616"/>
                  </a:lnTo>
                  <a:lnTo>
                    <a:pt x="293257" y="272616"/>
                  </a:lnTo>
                  <a:close/>
                  <a:moveTo>
                    <a:pt x="347889" y="248662"/>
                  </a:moveTo>
                  <a:lnTo>
                    <a:pt x="369322" y="248662"/>
                  </a:lnTo>
                  <a:lnTo>
                    <a:pt x="369322" y="272473"/>
                  </a:lnTo>
                  <a:lnTo>
                    <a:pt x="347889" y="272473"/>
                  </a:lnTo>
                  <a:close/>
                  <a:moveTo>
                    <a:pt x="83923" y="207852"/>
                  </a:moveTo>
                  <a:lnTo>
                    <a:pt x="158178" y="207852"/>
                  </a:lnTo>
                  <a:lnTo>
                    <a:pt x="158178" y="231662"/>
                  </a:lnTo>
                  <a:lnTo>
                    <a:pt x="83923" y="231662"/>
                  </a:lnTo>
                  <a:close/>
                  <a:moveTo>
                    <a:pt x="179898" y="207709"/>
                  </a:moveTo>
                  <a:lnTo>
                    <a:pt x="217525" y="207709"/>
                  </a:lnTo>
                  <a:lnTo>
                    <a:pt x="217525" y="231519"/>
                  </a:lnTo>
                  <a:lnTo>
                    <a:pt x="179898" y="231519"/>
                  </a:lnTo>
                  <a:close/>
                  <a:moveTo>
                    <a:pt x="293257" y="174517"/>
                  </a:moveTo>
                  <a:lnTo>
                    <a:pt x="335553" y="174517"/>
                  </a:lnTo>
                  <a:lnTo>
                    <a:pt x="335553" y="198328"/>
                  </a:lnTo>
                  <a:lnTo>
                    <a:pt x="293257" y="198328"/>
                  </a:lnTo>
                  <a:close/>
                  <a:moveTo>
                    <a:pt x="347889" y="174470"/>
                  </a:moveTo>
                  <a:lnTo>
                    <a:pt x="369322" y="174470"/>
                  </a:lnTo>
                  <a:lnTo>
                    <a:pt x="369322" y="198280"/>
                  </a:lnTo>
                  <a:lnTo>
                    <a:pt x="347889" y="198280"/>
                  </a:lnTo>
                  <a:close/>
                  <a:moveTo>
                    <a:pt x="83923" y="127468"/>
                  </a:moveTo>
                  <a:lnTo>
                    <a:pt x="158178" y="127468"/>
                  </a:lnTo>
                  <a:lnTo>
                    <a:pt x="158178" y="151278"/>
                  </a:lnTo>
                  <a:lnTo>
                    <a:pt x="83923" y="151278"/>
                  </a:lnTo>
                  <a:close/>
                  <a:moveTo>
                    <a:pt x="179898" y="127373"/>
                  </a:moveTo>
                  <a:lnTo>
                    <a:pt x="217525" y="127373"/>
                  </a:lnTo>
                  <a:lnTo>
                    <a:pt x="217525" y="151183"/>
                  </a:lnTo>
                  <a:lnTo>
                    <a:pt x="179898" y="151183"/>
                  </a:lnTo>
                  <a:close/>
                  <a:moveTo>
                    <a:pt x="86342" y="0"/>
                  </a:moveTo>
                  <a:lnTo>
                    <a:pt x="221356" y="0"/>
                  </a:lnTo>
                  <a:cubicBezTo>
                    <a:pt x="236310" y="0"/>
                    <a:pt x="250359" y="5238"/>
                    <a:pt x="261027" y="14667"/>
                  </a:cubicBezTo>
                  <a:cubicBezTo>
                    <a:pt x="272028" y="24524"/>
                    <a:pt x="278124" y="37667"/>
                    <a:pt x="278124" y="51762"/>
                  </a:cubicBezTo>
                  <a:lnTo>
                    <a:pt x="278124" y="95477"/>
                  </a:lnTo>
                  <a:lnTo>
                    <a:pt x="357036" y="95477"/>
                  </a:lnTo>
                  <a:cubicBezTo>
                    <a:pt x="385563" y="95477"/>
                    <a:pt x="408756" y="118668"/>
                    <a:pt x="408756" y="147192"/>
                  </a:cubicBezTo>
                  <a:lnTo>
                    <a:pt x="408756" y="393242"/>
                  </a:lnTo>
                  <a:lnTo>
                    <a:pt x="384944" y="393242"/>
                  </a:lnTo>
                  <a:lnTo>
                    <a:pt x="384944" y="147145"/>
                  </a:lnTo>
                  <a:cubicBezTo>
                    <a:pt x="384944" y="131763"/>
                    <a:pt x="372467" y="119239"/>
                    <a:pt x="357036" y="119239"/>
                  </a:cubicBezTo>
                  <a:lnTo>
                    <a:pt x="278171" y="119239"/>
                  </a:lnTo>
                  <a:lnTo>
                    <a:pt x="278171" y="397576"/>
                  </a:lnTo>
                  <a:lnTo>
                    <a:pt x="254359" y="397576"/>
                  </a:lnTo>
                  <a:lnTo>
                    <a:pt x="254359" y="51762"/>
                  </a:lnTo>
                  <a:cubicBezTo>
                    <a:pt x="254359" y="36429"/>
                    <a:pt x="239596" y="23857"/>
                    <a:pt x="221404" y="23857"/>
                  </a:cubicBezTo>
                  <a:lnTo>
                    <a:pt x="86342" y="23857"/>
                  </a:lnTo>
                  <a:cubicBezTo>
                    <a:pt x="67959" y="23857"/>
                    <a:pt x="53005" y="36381"/>
                    <a:pt x="53005" y="51762"/>
                  </a:cubicBezTo>
                  <a:lnTo>
                    <a:pt x="53005" y="397481"/>
                  </a:lnTo>
                  <a:lnTo>
                    <a:pt x="29193" y="397481"/>
                  </a:lnTo>
                  <a:lnTo>
                    <a:pt x="29193" y="51715"/>
                  </a:lnTo>
                  <a:cubicBezTo>
                    <a:pt x="29193" y="23191"/>
                    <a:pt x="54862" y="0"/>
                    <a:pt x="86342" y="0"/>
                  </a:cubicBezTo>
                  <a:close/>
                </a:path>
              </a:pathLst>
            </a:custGeom>
            <a:solidFill>
              <a:srgbClr val="C00000">
                <a:alpha val="70000"/>
              </a:srgbClr>
            </a:solidFill>
            <a:ln>
              <a:noFill/>
            </a:ln>
          </p:spPr>
        </p:sp>
        <p:sp>
          <p:nvSpPr>
            <p:cNvPr id="78" name="users-group_32441">
              <a:extLst>
                <a:ext uri="{FF2B5EF4-FFF2-40B4-BE49-F238E27FC236}">
                  <a16:creationId xmlns:a16="http://schemas.microsoft.com/office/drawing/2014/main" id="{18AA60B2-FFB0-4CFB-9E2C-E9703867A4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40891" y="2005185"/>
              <a:ext cx="609685" cy="557939"/>
            </a:xfrm>
            <a:custGeom>
              <a:avLst/>
              <a:gdLst>
                <a:gd name="T0" fmla="*/ 2878 w 7148"/>
                <a:gd name="T1" fmla="*/ 0 h 6551"/>
                <a:gd name="T2" fmla="*/ 2878 w 7148"/>
                <a:gd name="T3" fmla="*/ 1833 h 6551"/>
                <a:gd name="T4" fmla="*/ 3318 w 7148"/>
                <a:gd name="T5" fmla="*/ 2457 h 6551"/>
                <a:gd name="T6" fmla="*/ 3267 w 7148"/>
                <a:gd name="T7" fmla="*/ 1895 h 6551"/>
                <a:gd name="T8" fmla="*/ 2250 w 7148"/>
                <a:gd name="T9" fmla="*/ 1920 h 6551"/>
                <a:gd name="T10" fmla="*/ 2920 w 7148"/>
                <a:gd name="T11" fmla="*/ 2374 h 6551"/>
                <a:gd name="T12" fmla="*/ 3473 w 7148"/>
                <a:gd name="T13" fmla="*/ 2539 h 6551"/>
                <a:gd name="T14" fmla="*/ 4317 w 7148"/>
                <a:gd name="T15" fmla="*/ 3396 h 6551"/>
                <a:gd name="T16" fmla="*/ 4317 w 7148"/>
                <a:gd name="T17" fmla="*/ 1708 h 6551"/>
                <a:gd name="T18" fmla="*/ 2920 w 7148"/>
                <a:gd name="T19" fmla="*/ 4267 h 6551"/>
                <a:gd name="T20" fmla="*/ 2920 w 7148"/>
                <a:gd name="T21" fmla="*/ 2579 h 6551"/>
                <a:gd name="T22" fmla="*/ 2920 w 7148"/>
                <a:gd name="T23" fmla="*/ 4267 h 6551"/>
                <a:gd name="T24" fmla="*/ 2562 w 7148"/>
                <a:gd name="T25" fmla="*/ 4325 h 6551"/>
                <a:gd name="T26" fmla="*/ 1481 w 7148"/>
                <a:gd name="T27" fmla="*/ 6282 h 6551"/>
                <a:gd name="T28" fmla="*/ 1544 w 7148"/>
                <a:gd name="T29" fmla="*/ 6314 h 6551"/>
                <a:gd name="T30" fmla="*/ 4297 w 7148"/>
                <a:gd name="T31" fmla="*/ 6310 h 6551"/>
                <a:gd name="T32" fmla="*/ 4359 w 7148"/>
                <a:gd name="T33" fmla="*/ 6282 h 6551"/>
                <a:gd name="T34" fmla="*/ 3278 w 7148"/>
                <a:gd name="T35" fmla="*/ 4325 h 6551"/>
                <a:gd name="T36" fmla="*/ 3964 w 7148"/>
                <a:gd name="T37" fmla="*/ 3454 h 6551"/>
                <a:gd name="T38" fmla="*/ 4561 w 7148"/>
                <a:gd name="T39" fmla="*/ 5407 h 6551"/>
                <a:gd name="T40" fmla="*/ 5693 w 7148"/>
                <a:gd name="T41" fmla="*/ 5439 h 6551"/>
                <a:gd name="T42" fmla="*/ 5756 w 7148"/>
                <a:gd name="T43" fmla="*/ 5410 h 6551"/>
                <a:gd name="T44" fmla="*/ 4675 w 7148"/>
                <a:gd name="T45" fmla="*/ 3454 h 6551"/>
                <a:gd name="T46" fmla="*/ 5352 w 7148"/>
                <a:gd name="T47" fmla="*/ 2467 h 6551"/>
                <a:gd name="T48" fmla="*/ 6553 w 7148"/>
                <a:gd name="T49" fmla="*/ 1702 h 6551"/>
                <a:gd name="T50" fmla="*/ 4865 w 7148"/>
                <a:gd name="T51" fmla="*/ 1690 h 6551"/>
                <a:gd name="T52" fmla="*/ 5356 w 7148"/>
                <a:gd name="T53" fmla="*/ 2604 h 6551"/>
                <a:gd name="T54" fmla="*/ 5952 w 7148"/>
                <a:gd name="T55" fmla="*/ 4558 h 6551"/>
                <a:gd name="T56" fmla="*/ 7085 w 7148"/>
                <a:gd name="T57" fmla="*/ 4590 h 6551"/>
                <a:gd name="T58" fmla="*/ 7148 w 7148"/>
                <a:gd name="T59" fmla="*/ 4561 h 6551"/>
                <a:gd name="T60" fmla="*/ 6067 w 7148"/>
                <a:gd name="T61" fmla="*/ 2604 h 6551"/>
                <a:gd name="T62" fmla="*/ 1888 w 7148"/>
                <a:gd name="T63" fmla="*/ 3266 h 6551"/>
                <a:gd name="T64" fmla="*/ 2283 w 7148"/>
                <a:gd name="T65" fmla="*/ 2552 h 6551"/>
                <a:gd name="T66" fmla="*/ 595 w 7148"/>
                <a:gd name="T67" fmla="*/ 2552 h 6551"/>
                <a:gd name="T68" fmla="*/ 2197 w 7148"/>
                <a:gd name="T69" fmla="*/ 4178 h 6551"/>
                <a:gd name="T70" fmla="*/ 1797 w 7148"/>
                <a:gd name="T71" fmla="*/ 3454 h 6551"/>
                <a:gd name="T72" fmla="*/ 0 w 7148"/>
                <a:gd name="T73" fmla="*/ 4534 h 6551"/>
                <a:gd name="T74" fmla="*/ 2 w 7148"/>
                <a:gd name="T75" fmla="*/ 5424 h 6551"/>
                <a:gd name="T76" fmla="*/ 1280 w 7148"/>
                <a:gd name="T77" fmla="*/ 5672 h 6551"/>
                <a:gd name="T78" fmla="*/ 2197 w 7148"/>
                <a:gd name="T79" fmla="*/ 4178 h 6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48" h="6551">
                  <a:moveTo>
                    <a:pt x="1962" y="916"/>
                  </a:moveTo>
                  <a:cubicBezTo>
                    <a:pt x="1962" y="410"/>
                    <a:pt x="2372" y="0"/>
                    <a:pt x="2878" y="0"/>
                  </a:cubicBezTo>
                  <a:cubicBezTo>
                    <a:pt x="3384" y="0"/>
                    <a:pt x="3794" y="410"/>
                    <a:pt x="3794" y="916"/>
                  </a:cubicBezTo>
                  <a:cubicBezTo>
                    <a:pt x="3794" y="1422"/>
                    <a:pt x="3384" y="1833"/>
                    <a:pt x="2878" y="1833"/>
                  </a:cubicBezTo>
                  <a:cubicBezTo>
                    <a:pt x="2372" y="1833"/>
                    <a:pt x="1962" y="1422"/>
                    <a:pt x="1962" y="916"/>
                  </a:cubicBezTo>
                  <a:close/>
                  <a:moveTo>
                    <a:pt x="3318" y="2457"/>
                  </a:moveTo>
                  <a:cubicBezTo>
                    <a:pt x="3327" y="2257"/>
                    <a:pt x="3396" y="2073"/>
                    <a:pt x="3507" y="1920"/>
                  </a:cubicBezTo>
                  <a:cubicBezTo>
                    <a:pt x="3429" y="1904"/>
                    <a:pt x="3349" y="1895"/>
                    <a:pt x="3267" y="1895"/>
                  </a:cubicBezTo>
                  <a:lnTo>
                    <a:pt x="2489" y="1895"/>
                  </a:lnTo>
                  <a:cubicBezTo>
                    <a:pt x="2407" y="1895"/>
                    <a:pt x="2327" y="1904"/>
                    <a:pt x="2250" y="1920"/>
                  </a:cubicBezTo>
                  <a:cubicBezTo>
                    <a:pt x="2368" y="2083"/>
                    <a:pt x="2438" y="2282"/>
                    <a:pt x="2439" y="2498"/>
                  </a:cubicBezTo>
                  <a:cubicBezTo>
                    <a:pt x="2582" y="2419"/>
                    <a:pt x="2746" y="2374"/>
                    <a:pt x="2920" y="2374"/>
                  </a:cubicBezTo>
                  <a:cubicBezTo>
                    <a:pt x="3062" y="2374"/>
                    <a:pt x="3196" y="2404"/>
                    <a:pt x="3318" y="2457"/>
                  </a:cubicBezTo>
                  <a:close/>
                  <a:moveTo>
                    <a:pt x="3473" y="2539"/>
                  </a:moveTo>
                  <a:cubicBezTo>
                    <a:pt x="3740" y="2706"/>
                    <a:pt x="3926" y="2988"/>
                    <a:pt x="3960" y="3316"/>
                  </a:cubicBezTo>
                  <a:cubicBezTo>
                    <a:pt x="4069" y="3367"/>
                    <a:pt x="4189" y="3396"/>
                    <a:pt x="4317" y="3396"/>
                  </a:cubicBezTo>
                  <a:cubicBezTo>
                    <a:pt x="4783" y="3396"/>
                    <a:pt x="5161" y="3018"/>
                    <a:pt x="5161" y="2552"/>
                  </a:cubicBezTo>
                  <a:cubicBezTo>
                    <a:pt x="5161" y="2085"/>
                    <a:pt x="4783" y="1708"/>
                    <a:pt x="4317" y="1708"/>
                  </a:cubicBezTo>
                  <a:cubicBezTo>
                    <a:pt x="3855" y="1708"/>
                    <a:pt x="3480" y="2079"/>
                    <a:pt x="3473" y="2539"/>
                  </a:cubicBezTo>
                  <a:close/>
                  <a:moveTo>
                    <a:pt x="2920" y="4267"/>
                  </a:moveTo>
                  <a:cubicBezTo>
                    <a:pt x="3387" y="4267"/>
                    <a:pt x="3764" y="3889"/>
                    <a:pt x="3764" y="3423"/>
                  </a:cubicBezTo>
                  <a:cubicBezTo>
                    <a:pt x="3764" y="2957"/>
                    <a:pt x="3387" y="2579"/>
                    <a:pt x="2920" y="2579"/>
                  </a:cubicBezTo>
                  <a:cubicBezTo>
                    <a:pt x="2454" y="2579"/>
                    <a:pt x="2076" y="2957"/>
                    <a:pt x="2076" y="3423"/>
                  </a:cubicBezTo>
                  <a:cubicBezTo>
                    <a:pt x="2076" y="3889"/>
                    <a:pt x="2454" y="4267"/>
                    <a:pt x="2920" y="4267"/>
                  </a:cubicBezTo>
                  <a:close/>
                  <a:moveTo>
                    <a:pt x="3278" y="4325"/>
                  </a:moveTo>
                  <a:lnTo>
                    <a:pt x="2562" y="4325"/>
                  </a:lnTo>
                  <a:cubicBezTo>
                    <a:pt x="1966" y="4325"/>
                    <a:pt x="1481" y="4810"/>
                    <a:pt x="1481" y="5406"/>
                  </a:cubicBezTo>
                  <a:lnTo>
                    <a:pt x="1481" y="6282"/>
                  </a:lnTo>
                  <a:lnTo>
                    <a:pt x="1484" y="6296"/>
                  </a:lnTo>
                  <a:lnTo>
                    <a:pt x="1544" y="6314"/>
                  </a:lnTo>
                  <a:cubicBezTo>
                    <a:pt x="2113" y="6492"/>
                    <a:pt x="2607" y="6551"/>
                    <a:pt x="3014" y="6551"/>
                  </a:cubicBezTo>
                  <a:cubicBezTo>
                    <a:pt x="3808" y="6551"/>
                    <a:pt x="4268" y="6325"/>
                    <a:pt x="4297" y="6310"/>
                  </a:cubicBezTo>
                  <a:lnTo>
                    <a:pt x="4353" y="6282"/>
                  </a:lnTo>
                  <a:lnTo>
                    <a:pt x="4359" y="6282"/>
                  </a:lnTo>
                  <a:lnTo>
                    <a:pt x="4359" y="5406"/>
                  </a:lnTo>
                  <a:cubicBezTo>
                    <a:pt x="4359" y="4810"/>
                    <a:pt x="3874" y="4325"/>
                    <a:pt x="3278" y="4325"/>
                  </a:cubicBezTo>
                  <a:close/>
                  <a:moveTo>
                    <a:pt x="4675" y="3454"/>
                  </a:moveTo>
                  <a:lnTo>
                    <a:pt x="3964" y="3454"/>
                  </a:lnTo>
                  <a:cubicBezTo>
                    <a:pt x="3957" y="3738"/>
                    <a:pt x="3835" y="3994"/>
                    <a:pt x="3643" y="4178"/>
                  </a:cubicBezTo>
                  <a:cubicBezTo>
                    <a:pt x="4173" y="4336"/>
                    <a:pt x="4561" y="4827"/>
                    <a:pt x="4561" y="5407"/>
                  </a:cubicBezTo>
                  <a:lnTo>
                    <a:pt x="4561" y="5677"/>
                  </a:lnTo>
                  <a:cubicBezTo>
                    <a:pt x="5262" y="5651"/>
                    <a:pt x="5667" y="5453"/>
                    <a:pt x="5693" y="5439"/>
                  </a:cubicBezTo>
                  <a:lnTo>
                    <a:pt x="5750" y="5410"/>
                  </a:lnTo>
                  <a:lnTo>
                    <a:pt x="5756" y="5410"/>
                  </a:lnTo>
                  <a:lnTo>
                    <a:pt x="5756" y="4534"/>
                  </a:lnTo>
                  <a:cubicBezTo>
                    <a:pt x="5756" y="3938"/>
                    <a:pt x="5271" y="3454"/>
                    <a:pt x="4675" y="3454"/>
                  </a:cubicBezTo>
                  <a:close/>
                  <a:moveTo>
                    <a:pt x="4865" y="1690"/>
                  </a:moveTo>
                  <a:cubicBezTo>
                    <a:pt x="5131" y="1857"/>
                    <a:pt x="5318" y="2139"/>
                    <a:pt x="5352" y="2467"/>
                  </a:cubicBezTo>
                  <a:cubicBezTo>
                    <a:pt x="5460" y="2517"/>
                    <a:pt x="5581" y="2546"/>
                    <a:pt x="5709" y="2546"/>
                  </a:cubicBezTo>
                  <a:cubicBezTo>
                    <a:pt x="6175" y="2546"/>
                    <a:pt x="6553" y="2169"/>
                    <a:pt x="6553" y="1702"/>
                  </a:cubicBezTo>
                  <a:cubicBezTo>
                    <a:pt x="6553" y="1236"/>
                    <a:pt x="6175" y="858"/>
                    <a:pt x="5709" y="858"/>
                  </a:cubicBezTo>
                  <a:cubicBezTo>
                    <a:pt x="5247" y="858"/>
                    <a:pt x="4872" y="1229"/>
                    <a:pt x="4865" y="1690"/>
                  </a:cubicBezTo>
                  <a:close/>
                  <a:moveTo>
                    <a:pt x="6067" y="2604"/>
                  </a:moveTo>
                  <a:lnTo>
                    <a:pt x="5356" y="2604"/>
                  </a:lnTo>
                  <a:cubicBezTo>
                    <a:pt x="5348" y="2889"/>
                    <a:pt x="5227" y="3145"/>
                    <a:pt x="5035" y="3329"/>
                  </a:cubicBezTo>
                  <a:cubicBezTo>
                    <a:pt x="5565" y="3486"/>
                    <a:pt x="5952" y="3978"/>
                    <a:pt x="5952" y="4558"/>
                  </a:cubicBezTo>
                  <a:lnTo>
                    <a:pt x="5952" y="4828"/>
                  </a:lnTo>
                  <a:cubicBezTo>
                    <a:pt x="6654" y="4802"/>
                    <a:pt x="7059" y="4603"/>
                    <a:pt x="7085" y="4590"/>
                  </a:cubicBezTo>
                  <a:lnTo>
                    <a:pt x="7142" y="4561"/>
                  </a:lnTo>
                  <a:lnTo>
                    <a:pt x="7148" y="4561"/>
                  </a:lnTo>
                  <a:lnTo>
                    <a:pt x="7148" y="3685"/>
                  </a:lnTo>
                  <a:cubicBezTo>
                    <a:pt x="7148" y="3089"/>
                    <a:pt x="6663" y="2604"/>
                    <a:pt x="6067" y="2604"/>
                  </a:cubicBezTo>
                  <a:close/>
                  <a:moveTo>
                    <a:pt x="1439" y="3396"/>
                  </a:moveTo>
                  <a:cubicBezTo>
                    <a:pt x="1604" y="3396"/>
                    <a:pt x="1758" y="3348"/>
                    <a:pt x="1888" y="3266"/>
                  </a:cubicBezTo>
                  <a:cubicBezTo>
                    <a:pt x="1930" y="2996"/>
                    <a:pt x="2074" y="2760"/>
                    <a:pt x="2281" y="2599"/>
                  </a:cubicBezTo>
                  <a:cubicBezTo>
                    <a:pt x="2282" y="2583"/>
                    <a:pt x="2283" y="2568"/>
                    <a:pt x="2283" y="2552"/>
                  </a:cubicBezTo>
                  <a:cubicBezTo>
                    <a:pt x="2283" y="2085"/>
                    <a:pt x="1905" y="1708"/>
                    <a:pt x="1439" y="1708"/>
                  </a:cubicBezTo>
                  <a:cubicBezTo>
                    <a:pt x="973" y="1708"/>
                    <a:pt x="595" y="2085"/>
                    <a:pt x="595" y="2552"/>
                  </a:cubicBezTo>
                  <a:cubicBezTo>
                    <a:pt x="595" y="3018"/>
                    <a:pt x="973" y="3396"/>
                    <a:pt x="1439" y="3396"/>
                  </a:cubicBezTo>
                  <a:close/>
                  <a:moveTo>
                    <a:pt x="2197" y="4178"/>
                  </a:moveTo>
                  <a:cubicBezTo>
                    <a:pt x="2006" y="3995"/>
                    <a:pt x="1885" y="3740"/>
                    <a:pt x="1876" y="3457"/>
                  </a:cubicBezTo>
                  <a:cubicBezTo>
                    <a:pt x="1850" y="3455"/>
                    <a:pt x="1824" y="3454"/>
                    <a:pt x="1797" y="3454"/>
                  </a:cubicBezTo>
                  <a:lnTo>
                    <a:pt x="1081" y="3454"/>
                  </a:lnTo>
                  <a:cubicBezTo>
                    <a:pt x="485" y="3454"/>
                    <a:pt x="0" y="3938"/>
                    <a:pt x="0" y="4534"/>
                  </a:cubicBezTo>
                  <a:lnTo>
                    <a:pt x="0" y="5410"/>
                  </a:lnTo>
                  <a:lnTo>
                    <a:pt x="2" y="5424"/>
                  </a:lnTo>
                  <a:lnTo>
                    <a:pt x="63" y="5443"/>
                  </a:lnTo>
                  <a:cubicBezTo>
                    <a:pt x="519" y="5586"/>
                    <a:pt x="926" y="5651"/>
                    <a:pt x="1280" y="5672"/>
                  </a:cubicBezTo>
                  <a:lnTo>
                    <a:pt x="1280" y="5407"/>
                  </a:lnTo>
                  <a:cubicBezTo>
                    <a:pt x="1280" y="4827"/>
                    <a:pt x="1667" y="4336"/>
                    <a:pt x="2197" y="4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79" name="users-group_32441">
              <a:extLst>
                <a:ext uri="{FF2B5EF4-FFF2-40B4-BE49-F238E27FC236}">
                  <a16:creationId xmlns:a16="http://schemas.microsoft.com/office/drawing/2014/main" id="{A3DD8B8D-58B1-418D-996B-37A6106A10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3944" y="269252"/>
              <a:ext cx="609685" cy="557939"/>
            </a:xfrm>
            <a:custGeom>
              <a:avLst/>
              <a:gdLst>
                <a:gd name="T0" fmla="*/ 2878 w 7148"/>
                <a:gd name="T1" fmla="*/ 0 h 6551"/>
                <a:gd name="T2" fmla="*/ 2878 w 7148"/>
                <a:gd name="T3" fmla="*/ 1833 h 6551"/>
                <a:gd name="T4" fmla="*/ 3318 w 7148"/>
                <a:gd name="T5" fmla="*/ 2457 h 6551"/>
                <a:gd name="T6" fmla="*/ 3267 w 7148"/>
                <a:gd name="T7" fmla="*/ 1895 h 6551"/>
                <a:gd name="T8" fmla="*/ 2250 w 7148"/>
                <a:gd name="T9" fmla="*/ 1920 h 6551"/>
                <a:gd name="T10" fmla="*/ 2920 w 7148"/>
                <a:gd name="T11" fmla="*/ 2374 h 6551"/>
                <a:gd name="T12" fmla="*/ 3473 w 7148"/>
                <a:gd name="T13" fmla="*/ 2539 h 6551"/>
                <a:gd name="T14" fmla="*/ 4317 w 7148"/>
                <a:gd name="T15" fmla="*/ 3396 h 6551"/>
                <a:gd name="T16" fmla="*/ 4317 w 7148"/>
                <a:gd name="T17" fmla="*/ 1708 h 6551"/>
                <a:gd name="T18" fmla="*/ 2920 w 7148"/>
                <a:gd name="T19" fmla="*/ 4267 h 6551"/>
                <a:gd name="T20" fmla="*/ 2920 w 7148"/>
                <a:gd name="T21" fmla="*/ 2579 h 6551"/>
                <a:gd name="T22" fmla="*/ 2920 w 7148"/>
                <a:gd name="T23" fmla="*/ 4267 h 6551"/>
                <a:gd name="T24" fmla="*/ 2562 w 7148"/>
                <a:gd name="T25" fmla="*/ 4325 h 6551"/>
                <a:gd name="T26" fmla="*/ 1481 w 7148"/>
                <a:gd name="T27" fmla="*/ 6282 h 6551"/>
                <a:gd name="T28" fmla="*/ 1544 w 7148"/>
                <a:gd name="T29" fmla="*/ 6314 h 6551"/>
                <a:gd name="T30" fmla="*/ 4297 w 7148"/>
                <a:gd name="T31" fmla="*/ 6310 h 6551"/>
                <a:gd name="T32" fmla="*/ 4359 w 7148"/>
                <a:gd name="T33" fmla="*/ 6282 h 6551"/>
                <a:gd name="T34" fmla="*/ 3278 w 7148"/>
                <a:gd name="T35" fmla="*/ 4325 h 6551"/>
                <a:gd name="T36" fmla="*/ 3964 w 7148"/>
                <a:gd name="T37" fmla="*/ 3454 h 6551"/>
                <a:gd name="T38" fmla="*/ 4561 w 7148"/>
                <a:gd name="T39" fmla="*/ 5407 h 6551"/>
                <a:gd name="T40" fmla="*/ 5693 w 7148"/>
                <a:gd name="T41" fmla="*/ 5439 h 6551"/>
                <a:gd name="T42" fmla="*/ 5756 w 7148"/>
                <a:gd name="T43" fmla="*/ 5410 h 6551"/>
                <a:gd name="T44" fmla="*/ 4675 w 7148"/>
                <a:gd name="T45" fmla="*/ 3454 h 6551"/>
                <a:gd name="T46" fmla="*/ 5352 w 7148"/>
                <a:gd name="T47" fmla="*/ 2467 h 6551"/>
                <a:gd name="T48" fmla="*/ 6553 w 7148"/>
                <a:gd name="T49" fmla="*/ 1702 h 6551"/>
                <a:gd name="T50" fmla="*/ 4865 w 7148"/>
                <a:gd name="T51" fmla="*/ 1690 h 6551"/>
                <a:gd name="T52" fmla="*/ 5356 w 7148"/>
                <a:gd name="T53" fmla="*/ 2604 h 6551"/>
                <a:gd name="T54" fmla="*/ 5952 w 7148"/>
                <a:gd name="T55" fmla="*/ 4558 h 6551"/>
                <a:gd name="T56" fmla="*/ 7085 w 7148"/>
                <a:gd name="T57" fmla="*/ 4590 h 6551"/>
                <a:gd name="T58" fmla="*/ 7148 w 7148"/>
                <a:gd name="T59" fmla="*/ 4561 h 6551"/>
                <a:gd name="T60" fmla="*/ 6067 w 7148"/>
                <a:gd name="T61" fmla="*/ 2604 h 6551"/>
                <a:gd name="T62" fmla="*/ 1888 w 7148"/>
                <a:gd name="T63" fmla="*/ 3266 h 6551"/>
                <a:gd name="T64" fmla="*/ 2283 w 7148"/>
                <a:gd name="T65" fmla="*/ 2552 h 6551"/>
                <a:gd name="T66" fmla="*/ 595 w 7148"/>
                <a:gd name="T67" fmla="*/ 2552 h 6551"/>
                <a:gd name="T68" fmla="*/ 2197 w 7148"/>
                <a:gd name="T69" fmla="*/ 4178 h 6551"/>
                <a:gd name="T70" fmla="*/ 1797 w 7148"/>
                <a:gd name="T71" fmla="*/ 3454 h 6551"/>
                <a:gd name="T72" fmla="*/ 0 w 7148"/>
                <a:gd name="T73" fmla="*/ 4534 h 6551"/>
                <a:gd name="T74" fmla="*/ 2 w 7148"/>
                <a:gd name="T75" fmla="*/ 5424 h 6551"/>
                <a:gd name="T76" fmla="*/ 1280 w 7148"/>
                <a:gd name="T77" fmla="*/ 5672 h 6551"/>
                <a:gd name="T78" fmla="*/ 2197 w 7148"/>
                <a:gd name="T79" fmla="*/ 4178 h 6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48" h="6551">
                  <a:moveTo>
                    <a:pt x="1962" y="916"/>
                  </a:moveTo>
                  <a:cubicBezTo>
                    <a:pt x="1962" y="410"/>
                    <a:pt x="2372" y="0"/>
                    <a:pt x="2878" y="0"/>
                  </a:cubicBezTo>
                  <a:cubicBezTo>
                    <a:pt x="3384" y="0"/>
                    <a:pt x="3794" y="410"/>
                    <a:pt x="3794" y="916"/>
                  </a:cubicBezTo>
                  <a:cubicBezTo>
                    <a:pt x="3794" y="1422"/>
                    <a:pt x="3384" y="1833"/>
                    <a:pt x="2878" y="1833"/>
                  </a:cubicBezTo>
                  <a:cubicBezTo>
                    <a:pt x="2372" y="1833"/>
                    <a:pt x="1962" y="1422"/>
                    <a:pt x="1962" y="916"/>
                  </a:cubicBezTo>
                  <a:close/>
                  <a:moveTo>
                    <a:pt x="3318" y="2457"/>
                  </a:moveTo>
                  <a:cubicBezTo>
                    <a:pt x="3327" y="2257"/>
                    <a:pt x="3396" y="2073"/>
                    <a:pt x="3507" y="1920"/>
                  </a:cubicBezTo>
                  <a:cubicBezTo>
                    <a:pt x="3429" y="1904"/>
                    <a:pt x="3349" y="1895"/>
                    <a:pt x="3267" y="1895"/>
                  </a:cubicBezTo>
                  <a:lnTo>
                    <a:pt x="2489" y="1895"/>
                  </a:lnTo>
                  <a:cubicBezTo>
                    <a:pt x="2407" y="1895"/>
                    <a:pt x="2327" y="1904"/>
                    <a:pt x="2250" y="1920"/>
                  </a:cubicBezTo>
                  <a:cubicBezTo>
                    <a:pt x="2368" y="2083"/>
                    <a:pt x="2438" y="2282"/>
                    <a:pt x="2439" y="2498"/>
                  </a:cubicBezTo>
                  <a:cubicBezTo>
                    <a:pt x="2582" y="2419"/>
                    <a:pt x="2746" y="2374"/>
                    <a:pt x="2920" y="2374"/>
                  </a:cubicBezTo>
                  <a:cubicBezTo>
                    <a:pt x="3062" y="2374"/>
                    <a:pt x="3196" y="2404"/>
                    <a:pt x="3318" y="2457"/>
                  </a:cubicBezTo>
                  <a:close/>
                  <a:moveTo>
                    <a:pt x="3473" y="2539"/>
                  </a:moveTo>
                  <a:cubicBezTo>
                    <a:pt x="3740" y="2706"/>
                    <a:pt x="3926" y="2988"/>
                    <a:pt x="3960" y="3316"/>
                  </a:cubicBezTo>
                  <a:cubicBezTo>
                    <a:pt x="4069" y="3367"/>
                    <a:pt x="4189" y="3396"/>
                    <a:pt x="4317" y="3396"/>
                  </a:cubicBezTo>
                  <a:cubicBezTo>
                    <a:pt x="4783" y="3396"/>
                    <a:pt x="5161" y="3018"/>
                    <a:pt x="5161" y="2552"/>
                  </a:cubicBezTo>
                  <a:cubicBezTo>
                    <a:pt x="5161" y="2085"/>
                    <a:pt x="4783" y="1708"/>
                    <a:pt x="4317" y="1708"/>
                  </a:cubicBezTo>
                  <a:cubicBezTo>
                    <a:pt x="3855" y="1708"/>
                    <a:pt x="3480" y="2079"/>
                    <a:pt x="3473" y="2539"/>
                  </a:cubicBezTo>
                  <a:close/>
                  <a:moveTo>
                    <a:pt x="2920" y="4267"/>
                  </a:moveTo>
                  <a:cubicBezTo>
                    <a:pt x="3387" y="4267"/>
                    <a:pt x="3764" y="3889"/>
                    <a:pt x="3764" y="3423"/>
                  </a:cubicBezTo>
                  <a:cubicBezTo>
                    <a:pt x="3764" y="2957"/>
                    <a:pt x="3387" y="2579"/>
                    <a:pt x="2920" y="2579"/>
                  </a:cubicBezTo>
                  <a:cubicBezTo>
                    <a:pt x="2454" y="2579"/>
                    <a:pt x="2076" y="2957"/>
                    <a:pt x="2076" y="3423"/>
                  </a:cubicBezTo>
                  <a:cubicBezTo>
                    <a:pt x="2076" y="3889"/>
                    <a:pt x="2454" y="4267"/>
                    <a:pt x="2920" y="4267"/>
                  </a:cubicBezTo>
                  <a:close/>
                  <a:moveTo>
                    <a:pt x="3278" y="4325"/>
                  </a:moveTo>
                  <a:lnTo>
                    <a:pt x="2562" y="4325"/>
                  </a:lnTo>
                  <a:cubicBezTo>
                    <a:pt x="1966" y="4325"/>
                    <a:pt x="1481" y="4810"/>
                    <a:pt x="1481" y="5406"/>
                  </a:cubicBezTo>
                  <a:lnTo>
                    <a:pt x="1481" y="6282"/>
                  </a:lnTo>
                  <a:lnTo>
                    <a:pt x="1484" y="6296"/>
                  </a:lnTo>
                  <a:lnTo>
                    <a:pt x="1544" y="6314"/>
                  </a:lnTo>
                  <a:cubicBezTo>
                    <a:pt x="2113" y="6492"/>
                    <a:pt x="2607" y="6551"/>
                    <a:pt x="3014" y="6551"/>
                  </a:cubicBezTo>
                  <a:cubicBezTo>
                    <a:pt x="3808" y="6551"/>
                    <a:pt x="4268" y="6325"/>
                    <a:pt x="4297" y="6310"/>
                  </a:cubicBezTo>
                  <a:lnTo>
                    <a:pt x="4353" y="6282"/>
                  </a:lnTo>
                  <a:lnTo>
                    <a:pt x="4359" y="6282"/>
                  </a:lnTo>
                  <a:lnTo>
                    <a:pt x="4359" y="5406"/>
                  </a:lnTo>
                  <a:cubicBezTo>
                    <a:pt x="4359" y="4810"/>
                    <a:pt x="3874" y="4325"/>
                    <a:pt x="3278" y="4325"/>
                  </a:cubicBezTo>
                  <a:close/>
                  <a:moveTo>
                    <a:pt x="4675" y="3454"/>
                  </a:moveTo>
                  <a:lnTo>
                    <a:pt x="3964" y="3454"/>
                  </a:lnTo>
                  <a:cubicBezTo>
                    <a:pt x="3957" y="3738"/>
                    <a:pt x="3835" y="3994"/>
                    <a:pt x="3643" y="4178"/>
                  </a:cubicBezTo>
                  <a:cubicBezTo>
                    <a:pt x="4173" y="4336"/>
                    <a:pt x="4561" y="4827"/>
                    <a:pt x="4561" y="5407"/>
                  </a:cubicBezTo>
                  <a:lnTo>
                    <a:pt x="4561" y="5677"/>
                  </a:lnTo>
                  <a:cubicBezTo>
                    <a:pt x="5262" y="5651"/>
                    <a:pt x="5667" y="5453"/>
                    <a:pt x="5693" y="5439"/>
                  </a:cubicBezTo>
                  <a:lnTo>
                    <a:pt x="5750" y="5410"/>
                  </a:lnTo>
                  <a:lnTo>
                    <a:pt x="5756" y="5410"/>
                  </a:lnTo>
                  <a:lnTo>
                    <a:pt x="5756" y="4534"/>
                  </a:lnTo>
                  <a:cubicBezTo>
                    <a:pt x="5756" y="3938"/>
                    <a:pt x="5271" y="3454"/>
                    <a:pt x="4675" y="3454"/>
                  </a:cubicBezTo>
                  <a:close/>
                  <a:moveTo>
                    <a:pt x="4865" y="1690"/>
                  </a:moveTo>
                  <a:cubicBezTo>
                    <a:pt x="5131" y="1857"/>
                    <a:pt x="5318" y="2139"/>
                    <a:pt x="5352" y="2467"/>
                  </a:cubicBezTo>
                  <a:cubicBezTo>
                    <a:pt x="5460" y="2517"/>
                    <a:pt x="5581" y="2546"/>
                    <a:pt x="5709" y="2546"/>
                  </a:cubicBezTo>
                  <a:cubicBezTo>
                    <a:pt x="6175" y="2546"/>
                    <a:pt x="6553" y="2169"/>
                    <a:pt x="6553" y="1702"/>
                  </a:cubicBezTo>
                  <a:cubicBezTo>
                    <a:pt x="6553" y="1236"/>
                    <a:pt x="6175" y="858"/>
                    <a:pt x="5709" y="858"/>
                  </a:cubicBezTo>
                  <a:cubicBezTo>
                    <a:pt x="5247" y="858"/>
                    <a:pt x="4872" y="1229"/>
                    <a:pt x="4865" y="1690"/>
                  </a:cubicBezTo>
                  <a:close/>
                  <a:moveTo>
                    <a:pt x="6067" y="2604"/>
                  </a:moveTo>
                  <a:lnTo>
                    <a:pt x="5356" y="2604"/>
                  </a:lnTo>
                  <a:cubicBezTo>
                    <a:pt x="5348" y="2889"/>
                    <a:pt x="5227" y="3145"/>
                    <a:pt x="5035" y="3329"/>
                  </a:cubicBezTo>
                  <a:cubicBezTo>
                    <a:pt x="5565" y="3486"/>
                    <a:pt x="5952" y="3978"/>
                    <a:pt x="5952" y="4558"/>
                  </a:cubicBezTo>
                  <a:lnTo>
                    <a:pt x="5952" y="4828"/>
                  </a:lnTo>
                  <a:cubicBezTo>
                    <a:pt x="6654" y="4802"/>
                    <a:pt x="7059" y="4603"/>
                    <a:pt x="7085" y="4590"/>
                  </a:cubicBezTo>
                  <a:lnTo>
                    <a:pt x="7142" y="4561"/>
                  </a:lnTo>
                  <a:lnTo>
                    <a:pt x="7148" y="4561"/>
                  </a:lnTo>
                  <a:lnTo>
                    <a:pt x="7148" y="3685"/>
                  </a:lnTo>
                  <a:cubicBezTo>
                    <a:pt x="7148" y="3089"/>
                    <a:pt x="6663" y="2604"/>
                    <a:pt x="6067" y="2604"/>
                  </a:cubicBezTo>
                  <a:close/>
                  <a:moveTo>
                    <a:pt x="1439" y="3396"/>
                  </a:moveTo>
                  <a:cubicBezTo>
                    <a:pt x="1604" y="3396"/>
                    <a:pt x="1758" y="3348"/>
                    <a:pt x="1888" y="3266"/>
                  </a:cubicBezTo>
                  <a:cubicBezTo>
                    <a:pt x="1930" y="2996"/>
                    <a:pt x="2074" y="2760"/>
                    <a:pt x="2281" y="2599"/>
                  </a:cubicBezTo>
                  <a:cubicBezTo>
                    <a:pt x="2282" y="2583"/>
                    <a:pt x="2283" y="2568"/>
                    <a:pt x="2283" y="2552"/>
                  </a:cubicBezTo>
                  <a:cubicBezTo>
                    <a:pt x="2283" y="2085"/>
                    <a:pt x="1905" y="1708"/>
                    <a:pt x="1439" y="1708"/>
                  </a:cubicBezTo>
                  <a:cubicBezTo>
                    <a:pt x="973" y="1708"/>
                    <a:pt x="595" y="2085"/>
                    <a:pt x="595" y="2552"/>
                  </a:cubicBezTo>
                  <a:cubicBezTo>
                    <a:pt x="595" y="3018"/>
                    <a:pt x="973" y="3396"/>
                    <a:pt x="1439" y="3396"/>
                  </a:cubicBezTo>
                  <a:close/>
                  <a:moveTo>
                    <a:pt x="2197" y="4178"/>
                  </a:moveTo>
                  <a:cubicBezTo>
                    <a:pt x="2006" y="3995"/>
                    <a:pt x="1885" y="3740"/>
                    <a:pt x="1876" y="3457"/>
                  </a:cubicBezTo>
                  <a:cubicBezTo>
                    <a:pt x="1850" y="3455"/>
                    <a:pt x="1824" y="3454"/>
                    <a:pt x="1797" y="3454"/>
                  </a:cubicBezTo>
                  <a:lnTo>
                    <a:pt x="1081" y="3454"/>
                  </a:lnTo>
                  <a:cubicBezTo>
                    <a:pt x="485" y="3454"/>
                    <a:pt x="0" y="3938"/>
                    <a:pt x="0" y="4534"/>
                  </a:cubicBezTo>
                  <a:lnTo>
                    <a:pt x="0" y="5410"/>
                  </a:lnTo>
                  <a:lnTo>
                    <a:pt x="2" y="5424"/>
                  </a:lnTo>
                  <a:lnTo>
                    <a:pt x="63" y="5443"/>
                  </a:lnTo>
                  <a:cubicBezTo>
                    <a:pt x="519" y="5586"/>
                    <a:pt x="926" y="5651"/>
                    <a:pt x="1280" y="5672"/>
                  </a:cubicBezTo>
                  <a:lnTo>
                    <a:pt x="1280" y="5407"/>
                  </a:lnTo>
                  <a:cubicBezTo>
                    <a:pt x="1280" y="4827"/>
                    <a:pt x="1667" y="4336"/>
                    <a:pt x="2197" y="4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80" name="users-group_32441">
              <a:extLst>
                <a:ext uri="{FF2B5EF4-FFF2-40B4-BE49-F238E27FC236}">
                  <a16:creationId xmlns:a16="http://schemas.microsoft.com/office/drawing/2014/main" id="{2C7593BC-EDB6-40BE-8B49-B33A8E58CC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3943" y="1292745"/>
              <a:ext cx="609685" cy="557939"/>
            </a:xfrm>
            <a:custGeom>
              <a:avLst/>
              <a:gdLst>
                <a:gd name="T0" fmla="*/ 2878 w 7148"/>
                <a:gd name="T1" fmla="*/ 0 h 6551"/>
                <a:gd name="T2" fmla="*/ 2878 w 7148"/>
                <a:gd name="T3" fmla="*/ 1833 h 6551"/>
                <a:gd name="T4" fmla="*/ 3318 w 7148"/>
                <a:gd name="T5" fmla="*/ 2457 h 6551"/>
                <a:gd name="T6" fmla="*/ 3267 w 7148"/>
                <a:gd name="T7" fmla="*/ 1895 h 6551"/>
                <a:gd name="T8" fmla="*/ 2250 w 7148"/>
                <a:gd name="T9" fmla="*/ 1920 h 6551"/>
                <a:gd name="T10" fmla="*/ 2920 w 7148"/>
                <a:gd name="T11" fmla="*/ 2374 h 6551"/>
                <a:gd name="T12" fmla="*/ 3473 w 7148"/>
                <a:gd name="T13" fmla="*/ 2539 h 6551"/>
                <a:gd name="T14" fmla="*/ 4317 w 7148"/>
                <a:gd name="T15" fmla="*/ 3396 h 6551"/>
                <a:gd name="T16" fmla="*/ 4317 w 7148"/>
                <a:gd name="T17" fmla="*/ 1708 h 6551"/>
                <a:gd name="T18" fmla="*/ 2920 w 7148"/>
                <a:gd name="T19" fmla="*/ 4267 h 6551"/>
                <a:gd name="T20" fmla="*/ 2920 w 7148"/>
                <a:gd name="T21" fmla="*/ 2579 h 6551"/>
                <a:gd name="T22" fmla="*/ 2920 w 7148"/>
                <a:gd name="T23" fmla="*/ 4267 h 6551"/>
                <a:gd name="T24" fmla="*/ 2562 w 7148"/>
                <a:gd name="T25" fmla="*/ 4325 h 6551"/>
                <a:gd name="T26" fmla="*/ 1481 w 7148"/>
                <a:gd name="T27" fmla="*/ 6282 h 6551"/>
                <a:gd name="T28" fmla="*/ 1544 w 7148"/>
                <a:gd name="T29" fmla="*/ 6314 h 6551"/>
                <a:gd name="T30" fmla="*/ 4297 w 7148"/>
                <a:gd name="T31" fmla="*/ 6310 h 6551"/>
                <a:gd name="T32" fmla="*/ 4359 w 7148"/>
                <a:gd name="T33" fmla="*/ 6282 h 6551"/>
                <a:gd name="T34" fmla="*/ 3278 w 7148"/>
                <a:gd name="T35" fmla="*/ 4325 h 6551"/>
                <a:gd name="T36" fmla="*/ 3964 w 7148"/>
                <a:gd name="T37" fmla="*/ 3454 h 6551"/>
                <a:gd name="T38" fmla="*/ 4561 w 7148"/>
                <a:gd name="T39" fmla="*/ 5407 h 6551"/>
                <a:gd name="T40" fmla="*/ 5693 w 7148"/>
                <a:gd name="T41" fmla="*/ 5439 h 6551"/>
                <a:gd name="T42" fmla="*/ 5756 w 7148"/>
                <a:gd name="T43" fmla="*/ 5410 h 6551"/>
                <a:gd name="T44" fmla="*/ 4675 w 7148"/>
                <a:gd name="T45" fmla="*/ 3454 h 6551"/>
                <a:gd name="T46" fmla="*/ 5352 w 7148"/>
                <a:gd name="T47" fmla="*/ 2467 h 6551"/>
                <a:gd name="T48" fmla="*/ 6553 w 7148"/>
                <a:gd name="T49" fmla="*/ 1702 h 6551"/>
                <a:gd name="T50" fmla="*/ 4865 w 7148"/>
                <a:gd name="T51" fmla="*/ 1690 h 6551"/>
                <a:gd name="T52" fmla="*/ 5356 w 7148"/>
                <a:gd name="T53" fmla="*/ 2604 h 6551"/>
                <a:gd name="T54" fmla="*/ 5952 w 7148"/>
                <a:gd name="T55" fmla="*/ 4558 h 6551"/>
                <a:gd name="T56" fmla="*/ 7085 w 7148"/>
                <a:gd name="T57" fmla="*/ 4590 h 6551"/>
                <a:gd name="T58" fmla="*/ 7148 w 7148"/>
                <a:gd name="T59" fmla="*/ 4561 h 6551"/>
                <a:gd name="T60" fmla="*/ 6067 w 7148"/>
                <a:gd name="T61" fmla="*/ 2604 h 6551"/>
                <a:gd name="T62" fmla="*/ 1888 w 7148"/>
                <a:gd name="T63" fmla="*/ 3266 h 6551"/>
                <a:gd name="T64" fmla="*/ 2283 w 7148"/>
                <a:gd name="T65" fmla="*/ 2552 h 6551"/>
                <a:gd name="T66" fmla="*/ 595 w 7148"/>
                <a:gd name="T67" fmla="*/ 2552 h 6551"/>
                <a:gd name="T68" fmla="*/ 2197 w 7148"/>
                <a:gd name="T69" fmla="*/ 4178 h 6551"/>
                <a:gd name="T70" fmla="*/ 1797 w 7148"/>
                <a:gd name="T71" fmla="*/ 3454 h 6551"/>
                <a:gd name="T72" fmla="*/ 0 w 7148"/>
                <a:gd name="T73" fmla="*/ 4534 h 6551"/>
                <a:gd name="T74" fmla="*/ 2 w 7148"/>
                <a:gd name="T75" fmla="*/ 5424 h 6551"/>
                <a:gd name="T76" fmla="*/ 1280 w 7148"/>
                <a:gd name="T77" fmla="*/ 5672 h 6551"/>
                <a:gd name="T78" fmla="*/ 2197 w 7148"/>
                <a:gd name="T79" fmla="*/ 4178 h 6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48" h="6551">
                  <a:moveTo>
                    <a:pt x="1962" y="916"/>
                  </a:moveTo>
                  <a:cubicBezTo>
                    <a:pt x="1962" y="410"/>
                    <a:pt x="2372" y="0"/>
                    <a:pt x="2878" y="0"/>
                  </a:cubicBezTo>
                  <a:cubicBezTo>
                    <a:pt x="3384" y="0"/>
                    <a:pt x="3794" y="410"/>
                    <a:pt x="3794" y="916"/>
                  </a:cubicBezTo>
                  <a:cubicBezTo>
                    <a:pt x="3794" y="1422"/>
                    <a:pt x="3384" y="1833"/>
                    <a:pt x="2878" y="1833"/>
                  </a:cubicBezTo>
                  <a:cubicBezTo>
                    <a:pt x="2372" y="1833"/>
                    <a:pt x="1962" y="1422"/>
                    <a:pt x="1962" y="916"/>
                  </a:cubicBezTo>
                  <a:close/>
                  <a:moveTo>
                    <a:pt x="3318" y="2457"/>
                  </a:moveTo>
                  <a:cubicBezTo>
                    <a:pt x="3327" y="2257"/>
                    <a:pt x="3396" y="2073"/>
                    <a:pt x="3507" y="1920"/>
                  </a:cubicBezTo>
                  <a:cubicBezTo>
                    <a:pt x="3429" y="1904"/>
                    <a:pt x="3349" y="1895"/>
                    <a:pt x="3267" y="1895"/>
                  </a:cubicBezTo>
                  <a:lnTo>
                    <a:pt x="2489" y="1895"/>
                  </a:lnTo>
                  <a:cubicBezTo>
                    <a:pt x="2407" y="1895"/>
                    <a:pt x="2327" y="1904"/>
                    <a:pt x="2250" y="1920"/>
                  </a:cubicBezTo>
                  <a:cubicBezTo>
                    <a:pt x="2368" y="2083"/>
                    <a:pt x="2438" y="2282"/>
                    <a:pt x="2439" y="2498"/>
                  </a:cubicBezTo>
                  <a:cubicBezTo>
                    <a:pt x="2582" y="2419"/>
                    <a:pt x="2746" y="2374"/>
                    <a:pt x="2920" y="2374"/>
                  </a:cubicBezTo>
                  <a:cubicBezTo>
                    <a:pt x="3062" y="2374"/>
                    <a:pt x="3196" y="2404"/>
                    <a:pt x="3318" y="2457"/>
                  </a:cubicBezTo>
                  <a:close/>
                  <a:moveTo>
                    <a:pt x="3473" y="2539"/>
                  </a:moveTo>
                  <a:cubicBezTo>
                    <a:pt x="3740" y="2706"/>
                    <a:pt x="3926" y="2988"/>
                    <a:pt x="3960" y="3316"/>
                  </a:cubicBezTo>
                  <a:cubicBezTo>
                    <a:pt x="4069" y="3367"/>
                    <a:pt x="4189" y="3396"/>
                    <a:pt x="4317" y="3396"/>
                  </a:cubicBezTo>
                  <a:cubicBezTo>
                    <a:pt x="4783" y="3396"/>
                    <a:pt x="5161" y="3018"/>
                    <a:pt x="5161" y="2552"/>
                  </a:cubicBezTo>
                  <a:cubicBezTo>
                    <a:pt x="5161" y="2085"/>
                    <a:pt x="4783" y="1708"/>
                    <a:pt x="4317" y="1708"/>
                  </a:cubicBezTo>
                  <a:cubicBezTo>
                    <a:pt x="3855" y="1708"/>
                    <a:pt x="3480" y="2079"/>
                    <a:pt x="3473" y="2539"/>
                  </a:cubicBezTo>
                  <a:close/>
                  <a:moveTo>
                    <a:pt x="2920" y="4267"/>
                  </a:moveTo>
                  <a:cubicBezTo>
                    <a:pt x="3387" y="4267"/>
                    <a:pt x="3764" y="3889"/>
                    <a:pt x="3764" y="3423"/>
                  </a:cubicBezTo>
                  <a:cubicBezTo>
                    <a:pt x="3764" y="2957"/>
                    <a:pt x="3387" y="2579"/>
                    <a:pt x="2920" y="2579"/>
                  </a:cubicBezTo>
                  <a:cubicBezTo>
                    <a:pt x="2454" y="2579"/>
                    <a:pt x="2076" y="2957"/>
                    <a:pt x="2076" y="3423"/>
                  </a:cubicBezTo>
                  <a:cubicBezTo>
                    <a:pt x="2076" y="3889"/>
                    <a:pt x="2454" y="4267"/>
                    <a:pt x="2920" y="4267"/>
                  </a:cubicBezTo>
                  <a:close/>
                  <a:moveTo>
                    <a:pt x="3278" y="4325"/>
                  </a:moveTo>
                  <a:lnTo>
                    <a:pt x="2562" y="4325"/>
                  </a:lnTo>
                  <a:cubicBezTo>
                    <a:pt x="1966" y="4325"/>
                    <a:pt x="1481" y="4810"/>
                    <a:pt x="1481" y="5406"/>
                  </a:cubicBezTo>
                  <a:lnTo>
                    <a:pt x="1481" y="6282"/>
                  </a:lnTo>
                  <a:lnTo>
                    <a:pt x="1484" y="6296"/>
                  </a:lnTo>
                  <a:lnTo>
                    <a:pt x="1544" y="6314"/>
                  </a:lnTo>
                  <a:cubicBezTo>
                    <a:pt x="2113" y="6492"/>
                    <a:pt x="2607" y="6551"/>
                    <a:pt x="3014" y="6551"/>
                  </a:cubicBezTo>
                  <a:cubicBezTo>
                    <a:pt x="3808" y="6551"/>
                    <a:pt x="4268" y="6325"/>
                    <a:pt x="4297" y="6310"/>
                  </a:cubicBezTo>
                  <a:lnTo>
                    <a:pt x="4353" y="6282"/>
                  </a:lnTo>
                  <a:lnTo>
                    <a:pt x="4359" y="6282"/>
                  </a:lnTo>
                  <a:lnTo>
                    <a:pt x="4359" y="5406"/>
                  </a:lnTo>
                  <a:cubicBezTo>
                    <a:pt x="4359" y="4810"/>
                    <a:pt x="3874" y="4325"/>
                    <a:pt x="3278" y="4325"/>
                  </a:cubicBezTo>
                  <a:close/>
                  <a:moveTo>
                    <a:pt x="4675" y="3454"/>
                  </a:moveTo>
                  <a:lnTo>
                    <a:pt x="3964" y="3454"/>
                  </a:lnTo>
                  <a:cubicBezTo>
                    <a:pt x="3957" y="3738"/>
                    <a:pt x="3835" y="3994"/>
                    <a:pt x="3643" y="4178"/>
                  </a:cubicBezTo>
                  <a:cubicBezTo>
                    <a:pt x="4173" y="4336"/>
                    <a:pt x="4561" y="4827"/>
                    <a:pt x="4561" y="5407"/>
                  </a:cubicBezTo>
                  <a:lnTo>
                    <a:pt x="4561" y="5677"/>
                  </a:lnTo>
                  <a:cubicBezTo>
                    <a:pt x="5262" y="5651"/>
                    <a:pt x="5667" y="5453"/>
                    <a:pt x="5693" y="5439"/>
                  </a:cubicBezTo>
                  <a:lnTo>
                    <a:pt x="5750" y="5410"/>
                  </a:lnTo>
                  <a:lnTo>
                    <a:pt x="5756" y="5410"/>
                  </a:lnTo>
                  <a:lnTo>
                    <a:pt x="5756" y="4534"/>
                  </a:lnTo>
                  <a:cubicBezTo>
                    <a:pt x="5756" y="3938"/>
                    <a:pt x="5271" y="3454"/>
                    <a:pt x="4675" y="3454"/>
                  </a:cubicBezTo>
                  <a:close/>
                  <a:moveTo>
                    <a:pt x="4865" y="1690"/>
                  </a:moveTo>
                  <a:cubicBezTo>
                    <a:pt x="5131" y="1857"/>
                    <a:pt x="5318" y="2139"/>
                    <a:pt x="5352" y="2467"/>
                  </a:cubicBezTo>
                  <a:cubicBezTo>
                    <a:pt x="5460" y="2517"/>
                    <a:pt x="5581" y="2546"/>
                    <a:pt x="5709" y="2546"/>
                  </a:cubicBezTo>
                  <a:cubicBezTo>
                    <a:pt x="6175" y="2546"/>
                    <a:pt x="6553" y="2169"/>
                    <a:pt x="6553" y="1702"/>
                  </a:cubicBezTo>
                  <a:cubicBezTo>
                    <a:pt x="6553" y="1236"/>
                    <a:pt x="6175" y="858"/>
                    <a:pt x="5709" y="858"/>
                  </a:cubicBezTo>
                  <a:cubicBezTo>
                    <a:pt x="5247" y="858"/>
                    <a:pt x="4872" y="1229"/>
                    <a:pt x="4865" y="1690"/>
                  </a:cubicBezTo>
                  <a:close/>
                  <a:moveTo>
                    <a:pt x="6067" y="2604"/>
                  </a:moveTo>
                  <a:lnTo>
                    <a:pt x="5356" y="2604"/>
                  </a:lnTo>
                  <a:cubicBezTo>
                    <a:pt x="5348" y="2889"/>
                    <a:pt x="5227" y="3145"/>
                    <a:pt x="5035" y="3329"/>
                  </a:cubicBezTo>
                  <a:cubicBezTo>
                    <a:pt x="5565" y="3486"/>
                    <a:pt x="5952" y="3978"/>
                    <a:pt x="5952" y="4558"/>
                  </a:cubicBezTo>
                  <a:lnTo>
                    <a:pt x="5952" y="4828"/>
                  </a:lnTo>
                  <a:cubicBezTo>
                    <a:pt x="6654" y="4802"/>
                    <a:pt x="7059" y="4603"/>
                    <a:pt x="7085" y="4590"/>
                  </a:cubicBezTo>
                  <a:lnTo>
                    <a:pt x="7142" y="4561"/>
                  </a:lnTo>
                  <a:lnTo>
                    <a:pt x="7148" y="4561"/>
                  </a:lnTo>
                  <a:lnTo>
                    <a:pt x="7148" y="3685"/>
                  </a:lnTo>
                  <a:cubicBezTo>
                    <a:pt x="7148" y="3089"/>
                    <a:pt x="6663" y="2604"/>
                    <a:pt x="6067" y="2604"/>
                  </a:cubicBezTo>
                  <a:close/>
                  <a:moveTo>
                    <a:pt x="1439" y="3396"/>
                  </a:moveTo>
                  <a:cubicBezTo>
                    <a:pt x="1604" y="3396"/>
                    <a:pt x="1758" y="3348"/>
                    <a:pt x="1888" y="3266"/>
                  </a:cubicBezTo>
                  <a:cubicBezTo>
                    <a:pt x="1930" y="2996"/>
                    <a:pt x="2074" y="2760"/>
                    <a:pt x="2281" y="2599"/>
                  </a:cubicBezTo>
                  <a:cubicBezTo>
                    <a:pt x="2282" y="2583"/>
                    <a:pt x="2283" y="2568"/>
                    <a:pt x="2283" y="2552"/>
                  </a:cubicBezTo>
                  <a:cubicBezTo>
                    <a:pt x="2283" y="2085"/>
                    <a:pt x="1905" y="1708"/>
                    <a:pt x="1439" y="1708"/>
                  </a:cubicBezTo>
                  <a:cubicBezTo>
                    <a:pt x="973" y="1708"/>
                    <a:pt x="595" y="2085"/>
                    <a:pt x="595" y="2552"/>
                  </a:cubicBezTo>
                  <a:cubicBezTo>
                    <a:pt x="595" y="3018"/>
                    <a:pt x="973" y="3396"/>
                    <a:pt x="1439" y="3396"/>
                  </a:cubicBezTo>
                  <a:close/>
                  <a:moveTo>
                    <a:pt x="2197" y="4178"/>
                  </a:moveTo>
                  <a:cubicBezTo>
                    <a:pt x="2006" y="3995"/>
                    <a:pt x="1885" y="3740"/>
                    <a:pt x="1876" y="3457"/>
                  </a:cubicBezTo>
                  <a:cubicBezTo>
                    <a:pt x="1850" y="3455"/>
                    <a:pt x="1824" y="3454"/>
                    <a:pt x="1797" y="3454"/>
                  </a:cubicBezTo>
                  <a:lnTo>
                    <a:pt x="1081" y="3454"/>
                  </a:lnTo>
                  <a:cubicBezTo>
                    <a:pt x="485" y="3454"/>
                    <a:pt x="0" y="3938"/>
                    <a:pt x="0" y="4534"/>
                  </a:cubicBezTo>
                  <a:lnTo>
                    <a:pt x="0" y="5410"/>
                  </a:lnTo>
                  <a:lnTo>
                    <a:pt x="2" y="5424"/>
                  </a:lnTo>
                  <a:lnTo>
                    <a:pt x="63" y="5443"/>
                  </a:lnTo>
                  <a:cubicBezTo>
                    <a:pt x="519" y="5586"/>
                    <a:pt x="926" y="5651"/>
                    <a:pt x="1280" y="5672"/>
                  </a:cubicBezTo>
                  <a:lnTo>
                    <a:pt x="1280" y="5407"/>
                  </a:lnTo>
                  <a:cubicBezTo>
                    <a:pt x="1280" y="4827"/>
                    <a:pt x="1667" y="4336"/>
                    <a:pt x="2197" y="4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85" name="users-group_32441">
              <a:extLst>
                <a:ext uri="{FF2B5EF4-FFF2-40B4-BE49-F238E27FC236}">
                  <a16:creationId xmlns:a16="http://schemas.microsoft.com/office/drawing/2014/main" id="{A15C755B-D379-4FCF-A581-379C3FDB70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3942" y="2450992"/>
              <a:ext cx="609685" cy="557939"/>
            </a:xfrm>
            <a:custGeom>
              <a:avLst/>
              <a:gdLst>
                <a:gd name="T0" fmla="*/ 2878 w 7148"/>
                <a:gd name="T1" fmla="*/ 0 h 6551"/>
                <a:gd name="T2" fmla="*/ 2878 w 7148"/>
                <a:gd name="T3" fmla="*/ 1833 h 6551"/>
                <a:gd name="T4" fmla="*/ 3318 w 7148"/>
                <a:gd name="T5" fmla="*/ 2457 h 6551"/>
                <a:gd name="T6" fmla="*/ 3267 w 7148"/>
                <a:gd name="T7" fmla="*/ 1895 h 6551"/>
                <a:gd name="T8" fmla="*/ 2250 w 7148"/>
                <a:gd name="T9" fmla="*/ 1920 h 6551"/>
                <a:gd name="T10" fmla="*/ 2920 w 7148"/>
                <a:gd name="T11" fmla="*/ 2374 h 6551"/>
                <a:gd name="T12" fmla="*/ 3473 w 7148"/>
                <a:gd name="T13" fmla="*/ 2539 h 6551"/>
                <a:gd name="T14" fmla="*/ 4317 w 7148"/>
                <a:gd name="T15" fmla="*/ 3396 h 6551"/>
                <a:gd name="T16" fmla="*/ 4317 w 7148"/>
                <a:gd name="T17" fmla="*/ 1708 h 6551"/>
                <a:gd name="T18" fmla="*/ 2920 w 7148"/>
                <a:gd name="T19" fmla="*/ 4267 h 6551"/>
                <a:gd name="T20" fmla="*/ 2920 w 7148"/>
                <a:gd name="T21" fmla="*/ 2579 h 6551"/>
                <a:gd name="T22" fmla="*/ 2920 w 7148"/>
                <a:gd name="T23" fmla="*/ 4267 h 6551"/>
                <a:gd name="T24" fmla="*/ 2562 w 7148"/>
                <a:gd name="T25" fmla="*/ 4325 h 6551"/>
                <a:gd name="T26" fmla="*/ 1481 w 7148"/>
                <a:gd name="T27" fmla="*/ 6282 h 6551"/>
                <a:gd name="T28" fmla="*/ 1544 w 7148"/>
                <a:gd name="T29" fmla="*/ 6314 h 6551"/>
                <a:gd name="T30" fmla="*/ 4297 w 7148"/>
                <a:gd name="T31" fmla="*/ 6310 h 6551"/>
                <a:gd name="T32" fmla="*/ 4359 w 7148"/>
                <a:gd name="T33" fmla="*/ 6282 h 6551"/>
                <a:gd name="T34" fmla="*/ 3278 w 7148"/>
                <a:gd name="T35" fmla="*/ 4325 h 6551"/>
                <a:gd name="T36" fmla="*/ 3964 w 7148"/>
                <a:gd name="T37" fmla="*/ 3454 h 6551"/>
                <a:gd name="T38" fmla="*/ 4561 w 7148"/>
                <a:gd name="T39" fmla="*/ 5407 h 6551"/>
                <a:gd name="T40" fmla="*/ 5693 w 7148"/>
                <a:gd name="T41" fmla="*/ 5439 h 6551"/>
                <a:gd name="T42" fmla="*/ 5756 w 7148"/>
                <a:gd name="T43" fmla="*/ 5410 h 6551"/>
                <a:gd name="T44" fmla="*/ 4675 w 7148"/>
                <a:gd name="T45" fmla="*/ 3454 h 6551"/>
                <a:gd name="T46" fmla="*/ 5352 w 7148"/>
                <a:gd name="T47" fmla="*/ 2467 h 6551"/>
                <a:gd name="T48" fmla="*/ 6553 w 7148"/>
                <a:gd name="T49" fmla="*/ 1702 h 6551"/>
                <a:gd name="T50" fmla="*/ 4865 w 7148"/>
                <a:gd name="T51" fmla="*/ 1690 h 6551"/>
                <a:gd name="T52" fmla="*/ 5356 w 7148"/>
                <a:gd name="T53" fmla="*/ 2604 h 6551"/>
                <a:gd name="T54" fmla="*/ 5952 w 7148"/>
                <a:gd name="T55" fmla="*/ 4558 h 6551"/>
                <a:gd name="T56" fmla="*/ 7085 w 7148"/>
                <a:gd name="T57" fmla="*/ 4590 h 6551"/>
                <a:gd name="T58" fmla="*/ 7148 w 7148"/>
                <a:gd name="T59" fmla="*/ 4561 h 6551"/>
                <a:gd name="T60" fmla="*/ 6067 w 7148"/>
                <a:gd name="T61" fmla="*/ 2604 h 6551"/>
                <a:gd name="T62" fmla="*/ 1888 w 7148"/>
                <a:gd name="T63" fmla="*/ 3266 h 6551"/>
                <a:gd name="T64" fmla="*/ 2283 w 7148"/>
                <a:gd name="T65" fmla="*/ 2552 h 6551"/>
                <a:gd name="T66" fmla="*/ 595 w 7148"/>
                <a:gd name="T67" fmla="*/ 2552 h 6551"/>
                <a:gd name="T68" fmla="*/ 2197 w 7148"/>
                <a:gd name="T69" fmla="*/ 4178 h 6551"/>
                <a:gd name="T70" fmla="*/ 1797 w 7148"/>
                <a:gd name="T71" fmla="*/ 3454 h 6551"/>
                <a:gd name="T72" fmla="*/ 0 w 7148"/>
                <a:gd name="T73" fmla="*/ 4534 h 6551"/>
                <a:gd name="T74" fmla="*/ 2 w 7148"/>
                <a:gd name="T75" fmla="*/ 5424 h 6551"/>
                <a:gd name="T76" fmla="*/ 1280 w 7148"/>
                <a:gd name="T77" fmla="*/ 5672 h 6551"/>
                <a:gd name="T78" fmla="*/ 2197 w 7148"/>
                <a:gd name="T79" fmla="*/ 4178 h 6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48" h="6551">
                  <a:moveTo>
                    <a:pt x="1962" y="916"/>
                  </a:moveTo>
                  <a:cubicBezTo>
                    <a:pt x="1962" y="410"/>
                    <a:pt x="2372" y="0"/>
                    <a:pt x="2878" y="0"/>
                  </a:cubicBezTo>
                  <a:cubicBezTo>
                    <a:pt x="3384" y="0"/>
                    <a:pt x="3794" y="410"/>
                    <a:pt x="3794" y="916"/>
                  </a:cubicBezTo>
                  <a:cubicBezTo>
                    <a:pt x="3794" y="1422"/>
                    <a:pt x="3384" y="1833"/>
                    <a:pt x="2878" y="1833"/>
                  </a:cubicBezTo>
                  <a:cubicBezTo>
                    <a:pt x="2372" y="1833"/>
                    <a:pt x="1962" y="1422"/>
                    <a:pt x="1962" y="916"/>
                  </a:cubicBezTo>
                  <a:close/>
                  <a:moveTo>
                    <a:pt x="3318" y="2457"/>
                  </a:moveTo>
                  <a:cubicBezTo>
                    <a:pt x="3327" y="2257"/>
                    <a:pt x="3396" y="2073"/>
                    <a:pt x="3507" y="1920"/>
                  </a:cubicBezTo>
                  <a:cubicBezTo>
                    <a:pt x="3429" y="1904"/>
                    <a:pt x="3349" y="1895"/>
                    <a:pt x="3267" y="1895"/>
                  </a:cubicBezTo>
                  <a:lnTo>
                    <a:pt x="2489" y="1895"/>
                  </a:lnTo>
                  <a:cubicBezTo>
                    <a:pt x="2407" y="1895"/>
                    <a:pt x="2327" y="1904"/>
                    <a:pt x="2250" y="1920"/>
                  </a:cubicBezTo>
                  <a:cubicBezTo>
                    <a:pt x="2368" y="2083"/>
                    <a:pt x="2438" y="2282"/>
                    <a:pt x="2439" y="2498"/>
                  </a:cubicBezTo>
                  <a:cubicBezTo>
                    <a:pt x="2582" y="2419"/>
                    <a:pt x="2746" y="2374"/>
                    <a:pt x="2920" y="2374"/>
                  </a:cubicBezTo>
                  <a:cubicBezTo>
                    <a:pt x="3062" y="2374"/>
                    <a:pt x="3196" y="2404"/>
                    <a:pt x="3318" y="2457"/>
                  </a:cubicBezTo>
                  <a:close/>
                  <a:moveTo>
                    <a:pt x="3473" y="2539"/>
                  </a:moveTo>
                  <a:cubicBezTo>
                    <a:pt x="3740" y="2706"/>
                    <a:pt x="3926" y="2988"/>
                    <a:pt x="3960" y="3316"/>
                  </a:cubicBezTo>
                  <a:cubicBezTo>
                    <a:pt x="4069" y="3367"/>
                    <a:pt x="4189" y="3396"/>
                    <a:pt x="4317" y="3396"/>
                  </a:cubicBezTo>
                  <a:cubicBezTo>
                    <a:pt x="4783" y="3396"/>
                    <a:pt x="5161" y="3018"/>
                    <a:pt x="5161" y="2552"/>
                  </a:cubicBezTo>
                  <a:cubicBezTo>
                    <a:pt x="5161" y="2085"/>
                    <a:pt x="4783" y="1708"/>
                    <a:pt x="4317" y="1708"/>
                  </a:cubicBezTo>
                  <a:cubicBezTo>
                    <a:pt x="3855" y="1708"/>
                    <a:pt x="3480" y="2079"/>
                    <a:pt x="3473" y="2539"/>
                  </a:cubicBezTo>
                  <a:close/>
                  <a:moveTo>
                    <a:pt x="2920" y="4267"/>
                  </a:moveTo>
                  <a:cubicBezTo>
                    <a:pt x="3387" y="4267"/>
                    <a:pt x="3764" y="3889"/>
                    <a:pt x="3764" y="3423"/>
                  </a:cubicBezTo>
                  <a:cubicBezTo>
                    <a:pt x="3764" y="2957"/>
                    <a:pt x="3387" y="2579"/>
                    <a:pt x="2920" y="2579"/>
                  </a:cubicBezTo>
                  <a:cubicBezTo>
                    <a:pt x="2454" y="2579"/>
                    <a:pt x="2076" y="2957"/>
                    <a:pt x="2076" y="3423"/>
                  </a:cubicBezTo>
                  <a:cubicBezTo>
                    <a:pt x="2076" y="3889"/>
                    <a:pt x="2454" y="4267"/>
                    <a:pt x="2920" y="4267"/>
                  </a:cubicBezTo>
                  <a:close/>
                  <a:moveTo>
                    <a:pt x="3278" y="4325"/>
                  </a:moveTo>
                  <a:lnTo>
                    <a:pt x="2562" y="4325"/>
                  </a:lnTo>
                  <a:cubicBezTo>
                    <a:pt x="1966" y="4325"/>
                    <a:pt x="1481" y="4810"/>
                    <a:pt x="1481" y="5406"/>
                  </a:cubicBezTo>
                  <a:lnTo>
                    <a:pt x="1481" y="6282"/>
                  </a:lnTo>
                  <a:lnTo>
                    <a:pt x="1484" y="6296"/>
                  </a:lnTo>
                  <a:lnTo>
                    <a:pt x="1544" y="6314"/>
                  </a:lnTo>
                  <a:cubicBezTo>
                    <a:pt x="2113" y="6492"/>
                    <a:pt x="2607" y="6551"/>
                    <a:pt x="3014" y="6551"/>
                  </a:cubicBezTo>
                  <a:cubicBezTo>
                    <a:pt x="3808" y="6551"/>
                    <a:pt x="4268" y="6325"/>
                    <a:pt x="4297" y="6310"/>
                  </a:cubicBezTo>
                  <a:lnTo>
                    <a:pt x="4353" y="6282"/>
                  </a:lnTo>
                  <a:lnTo>
                    <a:pt x="4359" y="6282"/>
                  </a:lnTo>
                  <a:lnTo>
                    <a:pt x="4359" y="5406"/>
                  </a:lnTo>
                  <a:cubicBezTo>
                    <a:pt x="4359" y="4810"/>
                    <a:pt x="3874" y="4325"/>
                    <a:pt x="3278" y="4325"/>
                  </a:cubicBezTo>
                  <a:close/>
                  <a:moveTo>
                    <a:pt x="4675" y="3454"/>
                  </a:moveTo>
                  <a:lnTo>
                    <a:pt x="3964" y="3454"/>
                  </a:lnTo>
                  <a:cubicBezTo>
                    <a:pt x="3957" y="3738"/>
                    <a:pt x="3835" y="3994"/>
                    <a:pt x="3643" y="4178"/>
                  </a:cubicBezTo>
                  <a:cubicBezTo>
                    <a:pt x="4173" y="4336"/>
                    <a:pt x="4561" y="4827"/>
                    <a:pt x="4561" y="5407"/>
                  </a:cubicBezTo>
                  <a:lnTo>
                    <a:pt x="4561" y="5677"/>
                  </a:lnTo>
                  <a:cubicBezTo>
                    <a:pt x="5262" y="5651"/>
                    <a:pt x="5667" y="5453"/>
                    <a:pt x="5693" y="5439"/>
                  </a:cubicBezTo>
                  <a:lnTo>
                    <a:pt x="5750" y="5410"/>
                  </a:lnTo>
                  <a:lnTo>
                    <a:pt x="5756" y="5410"/>
                  </a:lnTo>
                  <a:lnTo>
                    <a:pt x="5756" y="4534"/>
                  </a:lnTo>
                  <a:cubicBezTo>
                    <a:pt x="5756" y="3938"/>
                    <a:pt x="5271" y="3454"/>
                    <a:pt x="4675" y="3454"/>
                  </a:cubicBezTo>
                  <a:close/>
                  <a:moveTo>
                    <a:pt x="4865" y="1690"/>
                  </a:moveTo>
                  <a:cubicBezTo>
                    <a:pt x="5131" y="1857"/>
                    <a:pt x="5318" y="2139"/>
                    <a:pt x="5352" y="2467"/>
                  </a:cubicBezTo>
                  <a:cubicBezTo>
                    <a:pt x="5460" y="2517"/>
                    <a:pt x="5581" y="2546"/>
                    <a:pt x="5709" y="2546"/>
                  </a:cubicBezTo>
                  <a:cubicBezTo>
                    <a:pt x="6175" y="2546"/>
                    <a:pt x="6553" y="2169"/>
                    <a:pt x="6553" y="1702"/>
                  </a:cubicBezTo>
                  <a:cubicBezTo>
                    <a:pt x="6553" y="1236"/>
                    <a:pt x="6175" y="858"/>
                    <a:pt x="5709" y="858"/>
                  </a:cubicBezTo>
                  <a:cubicBezTo>
                    <a:pt x="5247" y="858"/>
                    <a:pt x="4872" y="1229"/>
                    <a:pt x="4865" y="1690"/>
                  </a:cubicBezTo>
                  <a:close/>
                  <a:moveTo>
                    <a:pt x="6067" y="2604"/>
                  </a:moveTo>
                  <a:lnTo>
                    <a:pt x="5356" y="2604"/>
                  </a:lnTo>
                  <a:cubicBezTo>
                    <a:pt x="5348" y="2889"/>
                    <a:pt x="5227" y="3145"/>
                    <a:pt x="5035" y="3329"/>
                  </a:cubicBezTo>
                  <a:cubicBezTo>
                    <a:pt x="5565" y="3486"/>
                    <a:pt x="5952" y="3978"/>
                    <a:pt x="5952" y="4558"/>
                  </a:cubicBezTo>
                  <a:lnTo>
                    <a:pt x="5952" y="4828"/>
                  </a:lnTo>
                  <a:cubicBezTo>
                    <a:pt x="6654" y="4802"/>
                    <a:pt x="7059" y="4603"/>
                    <a:pt x="7085" y="4590"/>
                  </a:cubicBezTo>
                  <a:lnTo>
                    <a:pt x="7142" y="4561"/>
                  </a:lnTo>
                  <a:lnTo>
                    <a:pt x="7148" y="4561"/>
                  </a:lnTo>
                  <a:lnTo>
                    <a:pt x="7148" y="3685"/>
                  </a:lnTo>
                  <a:cubicBezTo>
                    <a:pt x="7148" y="3089"/>
                    <a:pt x="6663" y="2604"/>
                    <a:pt x="6067" y="2604"/>
                  </a:cubicBezTo>
                  <a:close/>
                  <a:moveTo>
                    <a:pt x="1439" y="3396"/>
                  </a:moveTo>
                  <a:cubicBezTo>
                    <a:pt x="1604" y="3396"/>
                    <a:pt x="1758" y="3348"/>
                    <a:pt x="1888" y="3266"/>
                  </a:cubicBezTo>
                  <a:cubicBezTo>
                    <a:pt x="1930" y="2996"/>
                    <a:pt x="2074" y="2760"/>
                    <a:pt x="2281" y="2599"/>
                  </a:cubicBezTo>
                  <a:cubicBezTo>
                    <a:pt x="2282" y="2583"/>
                    <a:pt x="2283" y="2568"/>
                    <a:pt x="2283" y="2552"/>
                  </a:cubicBezTo>
                  <a:cubicBezTo>
                    <a:pt x="2283" y="2085"/>
                    <a:pt x="1905" y="1708"/>
                    <a:pt x="1439" y="1708"/>
                  </a:cubicBezTo>
                  <a:cubicBezTo>
                    <a:pt x="973" y="1708"/>
                    <a:pt x="595" y="2085"/>
                    <a:pt x="595" y="2552"/>
                  </a:cubicBezTo>
                  <a:cubicBezTo>
                    <a:pt x="595" y="3018"/>
                    <a:pt x="973" y="3396"/>
                    <a:pt x="1439" y="3396"/>
                  </a:cubicBezTo>
                  <a:close/>
                  <a:moveTo>
                    <a:pt x="2197" y="4178"/>
                  </a:moveTo>
                  <a:cubicBezTo>
                    <a:pt x="2006" y="3995"/>
                    <a:pt x="1885" y="3740"/>
                    <a:pt x="1876" y="3457"/>
                  </a:cubicBezTo>
                  <a:cubicBezTo>
                    <a:pt x="1850" y="3455"/>
                    <a:pt x="1824" y="3454"/>
                    <a:pt x="1797" y="3454"/>
                  </a:cubicBezTo>
                  <a:lnTo>
                    <a:pt x="1081" y="3454"/>
                  </a:lnTo>
                  <a:cubicBezTo>
                    <a:pt x="485" y="3454"/>
                    <a:pt x="0" y="3938"/>
                    <a:pt x="0" y="4534"/>
                  </a:cubicBezTo>
                  <a:lnTo>
                    <a:pt x="0" y="5410"/>
                  </a:lnTo>
                  <a:lnTo>
                    <a:pt x="2" y="5424"/>
                  </a:lnTo>
                  <a:lnTo>
                    <a:pt x="63" y="5443"/>
                  </a:lnTo>
                  <a:cubicBezTo>
                    <a:pt x="519" y="5586"/>
                    <a:pt x="926" y="5651"/>
                    <a:pt x="1280" y="5672"/>
                  </a:cubicBezTo>
                  <a:lnTo>
                    <a:pt x="1280" y="5407"/>
                  </a:lnTo>
                  <a:cubicBezTo>
                    <a:pt x="1280" y="4827"/>
                    <a:pt x="1667" y="4336"/>
                    <a:pt x="2197" y="4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91" name="users-group_32441">
              <a:extLst>
                <a:ext uri="{FF2B5EF4-FFF2-40B4-BE49-F238E27FC236}">
                  <a16:creationId xmlns:a16="http://schemas.microsoft.com/office/drawing/2014/main" id="{BCCEA0C1-E07D-4DF1-9A2C-D15D3DE6FE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911" y="4036498"/>
              <a:ext cx="609685" cy="557939"/>
            </a:xfrm>
            <a:custGeom>
              <a:avLst/>
              <a:gdLst>
                <a:gd name="T0" fmla="*/ 2878 w 7148"/>
                <a:gd name="T1" fmla="*/ 0 h 6551"/>
                <a:gd name="T2" fmla="*/ 2878 w 7148"/>
                <a:gd name="T3" fmla="*/ 1833 h 6551"/>
                <a:gd name="T4" fmla="*/ 3318 w 7148"/>
                <a:gd name="T5" fmla="*/ 2457 h 6551"/>
                <a:gd name="T6" fmla="*/ 3267 w 7148"/>
                <a:gd name="T7" fmla="*/ 1895 h 6551"/>
                <a:gd name="T8" fmla="*/ 2250 w 7148"/>
                <a:gd name="T9" fmla="*/ 1920 h 6551"/>
                <a:gd name="T10" fmla="*/ 2920 w 7148"/>
                <a:gd name="T11" fmla="*/ 2374 h 6551"/>
                <a:gd name="T12" fmla="*/ 3473 w 7148"/>
                <a:gd name="T13" fmla="*/ 2539 h 6551"/>
                <a:gd name="T14" fmla="*/ 4317 w 7148"/>
                <a:gd name="T15" fmla="*/ 3396 h 6551"/>
                <a:gd name="T16" fmla="*/ 4317 w 7148"/>
                <a:gd name="T17" fmla="*/ 1708 h 6551"/>
                <a:gd name="T18" fmla="*/ 2920 w 7148"/>
                <a:gd name="T19" fmla="*/ 4267 h 6551"/>
                <a:gd name="T20" fmla="*/ 2920 w 7148"/>
                <a:gd name="T21" fmla="*/ 2579 h 6551"/>
                <a:gd name="T22" fmla="*/ 2920 w 7148"/>
                <a:gd name="T23" fmla="*/ 4267 h 6551"/>
                <a:gd name="T24" fmla="*/ 2562 w 7148"/>
                <a:gd name="T25" fmla="*/ 4325 h 6551"/>
                <a:gd name="T26" fmla="*/ 1481 w 7148"/>
                <a:gd name="T27" fmla="*/ 6282 h 6551"/>
                <a:gd name="T28" fmla="*/ 1544 w 7148"/>
                <a:gd name="T29" fmla="*/ 6314 h 6551"/>
                <a:gd name="T30" fmla="*/ 4297 w 7148"/>
                <a:gd name="T31" fmla="*/ 6310 h 6551"/>
                <a:gd name="T32" fmla="*/ 4359 w 7148"/>
                <a:gd name="T33" fmla="*/ 6282 h 6551"/>
                <a:gd name="T34" fmla="*/ 3278 w 7148"/>
                <a:gd name="T35" fmla="*/ 4325 h 6551"/>
                <a:gd name="T36" fmla="*/ 3964 w 7148"/>
                <a:gd name="T37" fmla="*/ 3454 h 6551"/>
                <a:gd name="T38" fmla="*/ 4561 w 7148"/>
                <a:gd name="T39" fmla="*/ 5407 h 6551"/>
                <a:gd name="T40" fmla="*/ 5693 w 7148"/>
                <a:gd name="T41" fmla="*/ 5439 h 6551"/>
                <a:gd name="T42" fmla="*/ 5756 w 7148"/>
                <a:gd name="T43" fmla="*/ 5410 h 6551"/>
                <a:gd name="T44" fmla="*/ 4675 w 7148"/>
                <a:gd name="T45" fmla="*/ 3454 h 6551"/>
                <a:gd name="T46" fmla="*/ 5352 w 7148"/>
                <a:gd name="T47" fmla="*/ 2467 h 6551"/>
                <a:gd name="T48" fmla="*/ 6553 w 7148"/>
                <a:gd name="T49" fmla="*/ 1702 h 6551"/>
                <a:gd name="T50" fmla="*/ 4865 w 7148"/>
                <a:gd name="T51" fmla="*/ 1690 h 6551"/>
                <a:gd name="T52" fmla="*/ 5356 w 7148"/>
                <a:gd name="T53" fmla="*/ 2604 h 6551"/>
                <a:gd name="T54" fmla="*/ 5952 w 7148"/>
                <a:gd name="T55" fmla="*/ 4558 h 6551"/>
                <a:gd name="T56" fmla="*/ 7085 w 7148"/>
                <a:gd name="T57" fmla="*/ 4590 h 6551"/>
                <a:gd name="T58" fmla="*/ 7148 w 7148"/>
                <a:gd name="T59" fmla="*/ 4561 h 6551"/>
                <a:gd name="T60" fmla="*/ 6067 w 7148"/>
                <a:gd name="T61" fmla="*/ 2604 h 6551"/>
                <a:gd name="T62" fmla="*/ 1888 w 7148"/>
                <a:gd name="T63" fmla="*/ 3266 h 6551"/>
                <a:gd name="T64" fmla="*/ 2283 w 7148"/>
                <a:gd name="T65" fmla="*/ 2552 h 6551"/>
                <a:gd name="T66" fmla="*/ 595 w 7148"/>
                <a:gd name="T67" fmla="*/ 2552 h 6551"/>
                <a:gd name="T68" fmla="*/ 2197 w 7148"/>
                <a:gd name="T69" fmla="*/ 4178 h 6551"/>
                <a:gd name="T70" fmla="*/ 1797 w 7148"/>
                <a:gd name="T71" fmla="*/ 3454 h 6551"/>
                <a:gd name="T72" fmla="*/ 0 w 7148"/>
                <a:gd name="T73" fmla="*/ 4534 h 6551"/>
                <a:gd name="T74" fmla="*/ 2 w 7148"/>
                <a:gd name="T75" fmla="*/ 5424 h 6551"/>
                <a:gd name="T76" fmla="*/ 1280 w 7148"/>
                <a:gd name="T77" fmla="*/ 5672 h 6551"/>
                <a:gd name="T78" fmla="*/ 2197 w 7148"/>
                <a:gd name="T79" fmla="*/ 4178 h 6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48" h="6551">
                  <a:moveTo>
                    <a:pt x="1962" y="916"/>
                  </a:moveTo>
                  <a:cubicBezTo>
                    <a:pt x="1962" y="410"/>
                    <a:pt x="2372" y="0"/>
                    <a:pt x="2878" y="0"/>
                  </a:cubicBezTo>
                  <a:cubicBezTo>
                    <a:pt x="3384" y="0"/>
                    <a:pt x="3794" y="410"/>
                    <a:pt x="3794" y="916"/>
                  </a:cubicBezTo>
                  <a:cubicBezTo>
                    <a:pt x="3794" y="1422"/>
                    <a:pt x="3384" y="1833"/>
                    <a:pt x="2878" y="1833"/>
                  </a:cubicBezTo>
                  <a:cubicBezTo>
                    <a:pt x="2372" y="1833"/>
                    <a:pt x="1962" y="1422"/>
                    <a:pt x="1962" y="916"/>
                  </a:cubicBezTo>
                  <a:close/>
                  <a:moveTo>
                    <a:pt x="3318" y="2457"/>
                  </a:moveTo>
                  <a:cubicBezTo>
                    <a:pt x="3327" y="2257"/>
                    <a:pt x="3396" y="2073"/>
                    <a:pt x="3507" y="1920"/>
                  </a:cubicBezTo>
                  <a:cubicBezTo>
                    <a:pt x="3429" y="1904"/>
                    <a:pt x="3349" y="1895"/>
                    <a:pt x="3267" y="1895"/>
                  </a:cubicBezTo>
                  <a:lnTo>
                    <a:pt x="2489" y="1895"/>
                  </a:lnTo>
                  <a:cubicBezTo>
                    <a:pt x="2407" y="1895"/>
                    <a:pt x="2327" y="1904"/>
                    <a:pt x="2250" y="1920"/>
                  </a:cubicBezTo>
                  <a:cubicBezTo>
                    <a:pt x="2368" y="2083"/>
                    <a:pt x="2438" y="2282"/>
                    <a:pt x="2439" y="2498"/>
                  </a:cubicBezTo>
                  <a:cubicBezTo>
                    <a:pt x="2582" y="2419"/>
                    <a:pt x="2746" y="2374"/>
                    <a:pt x="2920" y="2374"/>
                  </a:cubicBezTo>
                  <a:cubicBezTo>
                    <a:pt x="3062" y="2374"/>
                    <a:pt x="3196" y="2404"/>
                    <a:pt x="3318" y="2457"/>
                  </a:cubicBezTo>
                  <a:close/>
                  <a:moveTo>
                    <a:pt x="3473" y="2539"/>
                  </a:moveTo>
                  <a:cubicBezTo>
                    <a:pt x="3740" y="2706"/>
                    <a:pt x="3926" y="2988"/>
                    <a:pt x="3960" y="3316"/>
                  </a:cubicBezTo>
                  <a:cubicBezTo>
                    <a:pt x="4069" y="3367"/>
                    <a:pt x="4189" y="3396"/>
                    <a:pt x="4317" y="3396"/>
                  </a:cubicBezTo>
                  <a:cubicBezTo>
                    <a:pt x="4783" y="3396"/>
                    <a:pt x="5161" y="3018"/>
                    <a:pt x="5161" y="2552"/>
                  </a:cubicBezTo>
                  <a:cubicBezTo>
                    <a:pt x="5161" y="2085"/>
                    <a:pt x="4783" y="1708"/>
                    <a:pt x="4317" y="1708"/>
                  </a:cubicBezTo>
                  <a:cubicBezTo>
                    <a:pt x="3855" y="1708"/>
                    <a:pt x="3480" y="2079"/>
                    <a:pt x="3473" y="2539"/>
                  </a:cubicBezTo>
                  <a:close/>
                  <a:moveTo>
                    <a:pt x="2920" y="4267"/>
                  </a:moveTo>
                  <a:cubicBezTo>
                    <a:pt x="3387" y="4267"/>
                    <a:pt x="3764" y="3889"/>
                    <a:pt x="3764" y="3423"/>
                  </a:cubicBezTo>
                  <a:cubicBezTo>
                    <a:pt x="3764" y="2957"/>
                    <a:pt x="3387" y="2579"/>
                    <a:pt x="2920" y="2579"/>
                  </a:cubicBezTo>
                  <a:cubicBezTo>
                    <a:pt x="2454" y="2579"/>
                    <a:pt x="2076" y="2957"/>
                    <a:pt x="2076" y="3423"/>
                  </a:cubicBezTo>
                  <a:cubicBezTo>
                    <a:pt x="2076" y="3889"/>
                    <a:pt x="2454" y="4267"/>
                    <a:pt x="2920" y="4267"/>
                  </a:cubicBezTo>
                  <a:close/>
                  <a:moveTo>
                    <a:pt x="3278" y="4325"/>
                  </a:moveTo>
                  <a:lnTo>
                    <a:pt x="2562" y="4325"/>
                  </a:lnTo>
                  <a:cubicBezTo>
                    <a:pt x="1966" y="4325"/>
                    <a:pt x="1481" y="4810"/>
                    <a:pt x="1481" y="5406"/>
                  </a:cubicBezTo>
                  <a:lnTo>
                    <a:pt x="1481" y="6282"/>
                  </a:lnTo>
                  <a:lnTo>
                    <a:pt x="1484" y="6296"/>
                  </a:lnTo>
                  <a:lnTo>
                    <a:pt x="1544" y="6314"/>
                  </a:lnTo>
                  <a:cubicBezTo>
                    <a:pt x="2113" y="6492"/>
                    <a:pt x="2607" y="6551"/>
                    <a:pt x="3014" y="6551"/>
                  </a:cubicBezTo>
                  <a:cubicBezTo>
                    <a:pt x="3808" y="6551"/>
                    <a:pt x="4268" y="6325"/>
                    <a:pt x="4297" y="6310"/>
                  </a:cubicBezTo>
                  <a:lnTo>
                    <a:pt x="4353" y="6282"/>
                  </a:lnTo>
                  <a:lnTo>
                    <a:pt x="4359" y="6282"/>
                  </a:lnTo>
                  <a:lnTo>
                    <a:pt x="4359" y="5406"/>
                  </a:lnTo>
                  <a:cubicBezTo>
                    <a:pt x="4359" y="4810"/>
                    <a:pt x="3874" y="4325"/>
                    <a:pt x="3278" y="4325"/>
                  </a:cubicBezTo>
                  <a:close/>
                  <a:moveTo>
                    <a:pt x="4675" y="3454"/>
                  </a:moveTo>
                  <a:lnTo>
                    <a:pt x="3964" y="3454"/>
                  </a:lnTo>
                  <a:cubicBezTo>
                    <a:pt x="3957" y="3738"/>
                    <a:pt x="3835" y="3994"/>
                    <a:pt x="3643" y="4178"/>
                  </a:cubicBezTo>
                  <a:cubicBezTo>
                    <a:pt x="4173" y="4336"/>
                    <a:pt x="4561" y="4827"/>
                    <a:pt x="4561" y="5407"/>
                  </a:cubicBezTo>
                  <a:lnTo>
                    <a:pt x="4561" y="5677"/>
                  </a:lnTo>
                  <a:cubicBezTo>
                    <a:pt x="5262" y="5651"/>
                    <a:pt x="5667" y="5453"/>
                    <a:pt x="5693" y="5439"/>
                  </a:cubicBezTo>
                  <a:lnTo>
                    <a:pt x="5750" y="5410"/>
                  </a:lnTo>
                  <a:lnTo>
                    <a:pt x="5756" y="5410"/>
                  </a:lnTo>
                  <a:lnTo>
                    <a:pt x="5756" y="4534"/>
                  </a:lnTo>
                  <a:cubicBezTo>
                    <a:pt x="5756" y="3938"/>
                    <a:pt x="5271" y="3454"/>
                    <a:pt x="4675" y="3454"/>
                  </a:cubicBezTo>
                  <a:close/>
                  <a:moveTo>
                    <a:pt x="4865" y="1690"/>
                  </a:moveTo>
                  <a:cubicBezTo>
                    <a:pt x="5131" y="1857"/>
                    <a:pt x="5318" y="2139"/>
                    <a:pt x="5352" y="2467"/>
                  </a:cubicBezTo>
                  <a:cubicBezTo>
                    <a:pt x="5460" y="2517"/>
                    <a:pt x="5581" y="2546"/>
                    <a:pt x="5709" y="2546"/>
                  </a:cubicBezTo>
                  <a:cubicBezTo>
                    <a:pt x="6175" y="2546"/>
                    <a:pt x="6553" y="2169"/>
                    <a:pt x="6553" y="1702"/>
                  </a:cubicBezTo>
                  <a:cubicBezTo>
                    <a:pt x="6553" y="1236"/>
                    <a:pt x="6175" y="858"/>
                    <a:pt x="5709" y="858"/>
                  </a:cubicBezTo>
                  <a:cubicBezTo>
                    <a:pt x="5247" y="858"/>
                    <a:pt x="4872" y="1229"/>
                    <a:pt x="4865" y="1690"/>
                  </a:cubicBezTo>
                  <a:close/>
                  <a:moveTo>
                    <a:pt x="6067" y="2604"/>
                  </a:moveTo>
                  <a:lnTo>
                    <a:pt x="5356" y="2604"/>
                  </a:lnTo>
                  <a:cubicBezTo>
                    <a:pt x="5348" y="2889"/>
                    <a:pt x="5227" y="3145"/>
                    <a:pt x="5035" y="3329"/>
                  </a:cubicBezTo>
                  <a:cubicBezTo>
                    <a:pt x="5565" y="3486"/>
                    <a:pt x="5952" y="3978"/>
                    <a:pt x="5952" y="4558"/>
                  </a:cubicBezTo>
                  <a:lnTo>
                    <a:pt x="5952" y="4828"/>
                  </a:lnTo>
                  <a:cubicBezTo>
                    <a:pt x="6654" y="4802"/>
                    <a:pt x="7059" y="4603"/>
                    <a:pt x="7085" y="4590"/>
                  </a:cubicBezTo>
                  <a:lnTo>
                    <a:pt x="7142" y="4561"/>
                  </a:lnTo>
                  <a:lnTo>
                    <a:pt x="7148" y="4561"/>
                  </a:lnTo>
                  <a:lnTo>
                    <a:pt x="7148" y="3685"/>
                  </a:lnTo>
                  <a:cubicBezTo>
                    <a:pt x="7148" y="3089"/>
                    <a:pt x="6663" y="2604"/>
                    <a:pt x="6067" y="2604"/>
                  </a:cubicBezTo>
                  <a:close/>
                  <a:moveTo>
                    <a:pt x="1439" y="3396"/>
                  </a:moveTo>
                  <a:cubicBezTo>
                    <a:pt x="1604" y="3396"/>
                    <a:pt x="1758" y="3348"/>
                    <a:pt x="1888" y="3266"/>
                  </a:cubicBezTo>
                  <a:cubicBezTo>
                    <a:pt x="1930" y="2996"/>
                    <a:pt x="2074" y="2760"/>
                    <a:pt x="2281" y="2599"/>
                  </a:cubicBezTo>
                  <a:cubicBezTo>
                    <a:pt x="2282" y="2583"/>
                    <a:pt x="2283" y="2568"/>
                    <a:pt x="2283" y="2552"/>
                  </a:cubicBezTo>
                  <a:cubicBezTo>
                    <a:pt x="2283" y="2085"/>
                    <a:pt x="1905" y="1708"/>
                    <a:pt x="1439" y="1708"/>
                  </a:cubicBezTo>
                  <a:cubicBezTo>
                    <a:pt x="973" y="1708"/>
                    <a:pt x="595" y="2085"/>
                    <a:pt x="595" y="2552"/>
                  </a:cubicBezTo>
                  <a:cubicBezTo>
                    <a:pt x="595" y="3018"/>
                    <a:pt x="973" y="3396"/>
                    <a:pt x="1439" y="3396"/>
                  </a:cubicBezTo>
                  <a:close/>
                  <a:moveTo>
                    <a:pt x="2197" y="4178"/>
                  </a:moveTo>
                  <a:cubicBezTo>
                    <a:pt x="2006" y="3995"/>
                    <a:pt x="1885" y="3740"/>
                    <a:pt x="1876" y="3457"/>
                  </a:cubicBezTo>
                  <a:cubicBezTo>
                    <a:pt x="1850" y="3455"/>
                    <a:pt x="1824" y="3454"/>
                    <a:pt x="1797" y="3454"/>
                  </a:cubicBezTo>
                  <a:lnTo>
                    <a:pt x="1081" y="3454"/>
                  </a:lnTo>
                  <a:cubicBezTo>
                    <a:pt x="485" y="3454"/>
                    <a:pt x="0" y="3938"/>
                    <a:pt x="0" y="4534"/>
                  </a:cubicBezTo>
                  <a:lnTo>
                    <a:pt x="0" y="5410"/>
                  </a:lnTo>
                  <a:lnTo>
                    <a:pt x="2" y="5424"/>
                  </a:lnTo>
                  <a:lnTo>
                    <a:pt x="63" y="5443"/>
                  </a:lnTo>
                  <a:cubicBezTo>
                    <a:pt x="519" y="5586"/>
                    <a:pt x="926" y="5651"/>
                    <a:pt x="1280" y="5672"/>
                  </a:cubicBezTo>
                  <a:lnTo>
                    <a:pt x="1280" y="5407"/>
                  </a:lnTo>
                  <a:cubicBezTo>
                    <a:pt x="1280" y="4827"/>
                    <a:pt x="1667" y="4336"/>
                    <a:pt x="2197" y="4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92" name="users-group_32441">
              <a:extLst>
                <a:ext uri="{FF2B5EF4-FFF2-40B4-BE49-F238E27FC236}">
                  <a16:creationId xmlns:a16="http://schemas.microsoft.com/office/drawing/2014/main" id="{B358FAE8-6969-448E-AD9A-853511E3FA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910" y="5210418"/>
              <a:ext cx="609685" cy="557939"/>
            </a:xfrm>
            <a:custGeom>
              <a:avLst/>
              <a:gdLst>
                <a:gd name="T0" fmla="*/ 2878 w 7148"/>
                <a:gd name="T1" fmla="*/ 0 h 6551"/>
                <a:gd name="T2" fmla="*/ 2878 w 7148"/>
                <a:gd name="T3" fmla="*/ 1833 h 6551"/>
                <a:gd name="T4" fmla="*/ 3318 w 7148"/>
                <a:gd name="T5" fmla="*/ 2457 h 6551"/>
                <a:gd name="T6" fmla="*/ 3267 w 7148"/>
                <a:gd name="T7" fmla="*/ 1895 h 6551"/>
                <a:gd name="T8" fmla="*/ 2250 w 7148"/>
                <a:gd name="T9" fmla="*/ 1920 h 6551"/>
                <a:gd name="T10" fmla="*/ 2920 w 7148"/>
                <a:gd name="T11" fmla="*/ 2374 h 6551"/>
                <a:gd name="T12" fmla="*/ 3473 w 7148"/>
                <a:gd name="T13" fmla="*/ 2539 h 6551"/>
                <a:gd name="T14" fmla="*/ 4317 w 7148"/>
                <a:gd name="T15" fmla="*/ 3396 h 6551"/>
                <a:gd name="T16" fmla="*/ 4317 w 7148"/>
                <a:gd name="T17" fmla="*/ 1708 h 6551"/>
                <a:gd name="T18" fmla="*/ 2920 w 7148"/>
                <a:gd name="T19" fmla="*/ 4267 h 6551"/>
                <a:gd name="T20" fmla="*/ 2920 w 7148"/>
                <a:gd name="T21" fmla="*/ 2579 h 6551"/>
                <a:gd name="T22" fmla="*/ 2920 w 7148"/>
                <a:gd name="T23" fmla="*/ 4267 h 6551"/>
                <a:gd name="T24" fmla="*/ 2562 w 7148"/>
                <a:gd name="T25" fmla="*/ 4325 h 6551"/>
                <a:gd name="T26" fmla="*/ 1481 w 7148"/>
                <a:gd name="T27" fmla="*/ 6282 h 6551"/>
                <a:gd name="T28" fmla="*/ 1544 w 7148"/>
                <a:gd name="T29" fmla="*/ 6314 h 6551"/>
                <a:gd name="T30" fmla="*/ 4297 w 7148"/>
                <a:gd name="T31" fmla="*/ 6310 h 6551"/>
                <a:gd name="T32" fmla="*/ 4359 w 7148"/>
                <a:gd name="T33" fmla="*/ 6282 h 6551"/>
                <a:gd name="T34" fmla="*/ 3278 w 7148"/>
                <a:gd name="T35" fmla="*/ 4325 h 6551"/>
                <a:gd name="T36" fmla="*/ 3964 w 7148"/>
                <a:gd name="T37" fmla="*/ 3454 h 6551"/>
                <a:gd name="T38" fmla="*/ 4561 w 7148"/>
                <a:gd name="T39" fmla="*/ 5407 h 6551"/>
                <a:gd name="T40" fmla="*/ 5693 w 7148"/>
                <a:gd name="T41" fmla="*/ 5439 h 6551"/>
                <a:gd name="T42" fmla="*/ 5756 w 7148"/>
                <a:gd name="T43" fmla="*/ 5410 h 6551"/>
                <a:gd name="T44" fmla="*/ 4675 w 7148"/>
                <a:gd name="T45" fmla="*/ 3454 h 6551"/>
                <a:gd name="T46" fmla="*/ 5352 w 7148"/>
                <a:gd name="T47" fmla="*/ 2467 h 6551"/>
                <a:gd name="T48" fmla="*/ 6553 w 7148"/>
                <a:gd name="T49" fmla="*/ 1702 h 6551"/>
                <a:gd name="T50" fmla="*/ 4865 w 7148"/>
                <a:gd name="T51" fmla="*/ 1690 h 6551"/>
                <a:gd name="T52" fmla="*/ 5356 w 7148"/>
                <a:gd name="T53" fmla="*/ 2604 h 6551"/>
                <a:gd name="T54" fmla="*/ 5952 w 7148"/>
                <a:gd name="T55" fmla="*/ 4558 h 6551"/>
                <a:gd name="T56" fmla="*/ 7085 w 7148"/>
                <a:gd name="T57" fmla="*/ 4590 h 6551"/>
                <a:gd name="T58" fmla="*/ 7148 w 7148"/>
                <a:gd name="T59" fmla="*/ 4561 h 6551"/>
                <a:gd name="T60" fmla="*/ 6067 w 7148"/>
                <a:gd name="T61" fmla="*/ 2604 h 6551"/>
                <a:gd name="T62" fmla="*/ 1888 w 7148"/>
                <a:gd name="T63" fmla="*/ 3266 h 6551"/>
                <a:gd name="T64" fmla="*/ 2283 w 7148"/>
                <a:gd name="T65" fmla="*/ 2552 h 6551"/>
                <a:gd name="T66" fmla="*/ 595 w 7148"/>
                <a:gd name="T67" fmla="*/ 2552 h 6551"/>
                <a:gd name="T68" fmla="*/ 2197 w 7148"/>
                <a:gd name="T69" fmla="*/ 4178 h 6551"/>
                <a:gd name="T70" fmla="*/ 1797 w 7148"/>
                <a:gd name="T71" fmla="*/ 3454 h 6551"/>
                <a:gd name="T72" fmla="*/ 0 w 7148"/>
                <a:gd name="T73" fmla="*/ 4534 h 6551"/>
                <a:gd name="T74" fmla="*/ 2 w 7148"/>
                <a:gd name="T75" fmla="*/ 5424 h 6551"/>
                <a:gd name="T76" fmla="*/ 1280 w 7148"/>
                <a:gd name="T77" fmla="*/ 5672 h 6551"/>
                <a:gd name="T78" fmla="*/ 2197 w 7148"/>
                <a:gd name="T79" fmla="*/ 4178 h 6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48" h="6551">
                  <a:moveTo>
                    <a:pt x="1962" y="916"/>
                  </a:moveTo>
                  <a:cubicBezTo>
                    <a:pt x="1962" y="410"/>
                    <a:pt x="2372" y="0"/>
                    <a:pt x="2878" y="0"/>
                  </a:cubicBezTo>
                  <a:cubicBezTo>
                    <a:pt x="3384" y="0"/>
                    <a:pt x="3794" y="410"/>
                    <a:pt x="3794" y="916"/>
                  </a:cubicBezTo>
                  <a:cubicBezTo>
                    <a:pt x="3794" y="1422"/>
                    <a:pt x="3384" y="1833"/>
                    <a:pt x="2878" y="1833"/>
                  </a:cubicBezTo>
                  <a:cubicBezTo>
                    <a:pt x="2372" y="1833"/>
                    <a:pt x="1962" y="1422"/>
                    <a:pt x="1962" y="916"/>
                  </a:cubicBezTo>
                  <a:close/>
                  <a:moveTo>
                    <a:pt x="3318" y="2457"/>
                  </a:moveTo>
                  <a:cubicBezTo>
                    <a:pt x="3327" y="2257"/>
                    <a:pt x="3396" y="2073"/>
                    <a:pt x="3507" y="1920"/>
                  </a:cubicBezTo>
                  <a:cubicBezTo>
                    <a:pt x="3429" y="1904"/>
                    <a:pt x="3349" y="1895"/>
                    <a:pt x="3267" y="1895"/>
                  </a:cubicBezTo>
                  <a:lnTo>
                    <a:pt x="2489" y="1895"/>
                  </a:lnTo>
                  <a:cubicBezTo>
                    <a:pt x="2407" y="1895"/>
                    <a:pt x="2327" y="1904"/>
                    <a:pt x="2250" y="1920"/>
                  </a:cubicBezTo>
                  <a:cubicBezTo>
                    <a:pt x="2368" y="2083"/>
                    <a:pt x="2438" y="2282"/>
                    <a:pt x="2439" y="2498"/>
                  </a:cubicBezTo>
                  <a:cubicBezTo>
                    <a:pt x="2582" y="2419"/>
                    <a:pt x="2746" y="2374"/>
                    <a:pt x="2920" y="2374"/>
                  </a:cubicBezTo>
                  <a:cubicBezTo>
                    <a:pt x="3062" y="2374"/>
                    <a:pt x="3196" y="2404"/>
                    <a:pt x="3318" y="2457"/>
                  </a:cubicBezTo>
                  <a:close/>
                  <a:moveTo>
                    <a:pt x="3473" y="2539"/>
                  </a:moveTo>
                  <a:cubicBezTo>
                    <a:pt x="3740" y="2706"/>
                    <a:pt x="3926" y="2988"/>
                    <a:pt x="3960" y="3316"/>
                  </a:cubicBezTo>
                  <a:cubicBezTo>
                    <a:pt x="4069" y="3367"/>
                    <a:pt x="4189" y="3396"/>
                    <a:pt x="4317" y="3396"/>
                  </a:cubicBezTo>
                  <a:cubicBezTo>
                    <a:pt x="4783" y="3396"/>
                    <a:pt x="5161" y="3018"/>
                    <a:pt x="5161" y="2552"/>
                  </a:cubicBezTo>
                  <a:cubicBezTo>
                    <a:pt x="5161" y="2085"/>
                    <a:pt x="4783" y="1708"/>
                    <a:pt x="4317" y="1708"/>
                  </a:cubicBezTo>
                  <a:cubicBezTo>
                    <a:pt x="3855" y="1708"/>
                    <a:pt x="3480" y="2079"/>
                    <a:pt x="3473" y="2539"/>
                  </a:cubicBezTo>
                  <a:close/>
                  <a:moveTo>
                    <a:pt x="2920" y="4267"/>
                  </a:moveTo>
                  <a:cubicBezTo>
                    <a:pt x="3387" y="4267"/>
                    <a:pt x="3764" y="3889"/>
                    <a:pt x="3764" y="3423"/>
                  </a:cubicBezTo>
                  <a:cubicBezTo>
                    <a:pt x="3764" y="2957"/>
                    <a:pt x="3387" y="2579"/>
                    <a:pt x="2920" y="2579"/>
                  </a:cubicBezTo>
                  <a:cubicBezTo>
                    <a:pt x="2454" y="2579"/>
                    <a:pt x="2076" y="2957"/>
                    <a:pt x="2076" y="3423"/>
                  </a:cubicBezTo>
                  <a:cubicBezTo>
                    <a:pt x="2076" y="3889"/>
                    <a:pt x="2454" y="4267"/>
                    <a:pt x="2920" y="4267"/>
                  </a:cubicBezTo>
                  <a:close/>
                  <a:moveTo>
                    <a:pt x="3278" y="4325"/>
                  </a:moveTo>
                  <a:lnTo>
                    <a:pt x="2562" y="4325"/>
                  </a:lnTo>
                  <a:cubicBezTo>
                    <a:pt x="1966" y="4325"/>
                    <a:pt x="1481" y="4810"/>
                    <a:pt x="1481" y="5406"/>
                  </a:cubicBezTo>
                  <a:lnTo>
                    <a:pt x="1481" y="6282"/>
                  </a:lnTo>
                  <a:lnTo>
                    <a:pt x="1484" y="6296"/>
                  </a:lnTo>
                  <a:lnTo>
                    <a:pt x="1544" y="6314"/>
                  </a:lnTo>
                  <a:cubicBezTo>
                    <a:pt x="2113" y="6492"/>
                    <a:pt x="2607" y="6551"/>
                    <a:pt x="3014" y="6551"/>
                  </a:cubicBezTo>
                  <a:cubicBezTo>
                    <a:pt x="3808" y="6551"/>
                    <a:pt x="4268" y="6325"/>
                    <a:pt x="4297" y="6310"/>
                  </a:cubicBezTo>
                  <a:lnTo>
                    <a:pt x="4353" y="6282"/>
                  </a:lnTo>
                  <a:lnTo>
                    <a:pt x="4359" y="6282"/>
                  </a:lnTo>
                  <a:lnTo>
                    <a:pt x="4359" y="5406"/>
                  </a:lnTo>
                  <a:cubicBezTo>
                    <a:pt x="4359" y="4810"/>
                    <a:pt x="3874" y="4325"/>
                    <a:pt x="3278" y="4325"/>
                  </a:cubicBezTo>
                  <a:close/>
                  <a:moveTo>
                    <a:pt x="4675" y="3454"/>
                  </a:moveTo>
                  <a:lnTo>
                    <a:pt x="3964" y="3454"/>
                  </a:lnTo>
                  <a:cubicBezTo>
                    <a:pt x="3957" y="3738"/>
                    <a:pt x="3835" y="3994"/>
                    <a:pt x="3643" y="4178"/>
                  </a:cubicBezTo>
                  <a:cubicBezTo>
                    <a:pt x="4173" y="4336"/>
                    <a:pt x="4561" y="4827"/>
                    <a:pt x="4561" y="5407"/>
                  </a:cubicBezTo>
                  <a:lnTo>
                    <a:pt x="4561" y="5677"/>
                  </a:lnTo>
                  <a:cubicBezTo>
                    <a:pt x="5262" y="5651"/>
                    <a:pt x="5667" y="5453"/>
                    <a:pt x="5693" y="5439"/>
                  </a:cubicBezTo>
                  <a:lnTo>
                    <a:pt x="5750" y="5410"/>
                  </a:lnTo>
                  <a:lnTo>
                    <a:pt x="5756" y="5410"/>
                  </a:lnTo>
                  <a:lnTo>
                    <a:pt x="5756" y="4534"/>
                  </a:lnTo>
                  <a:cubicBezTo>
                    <a:pt x="5756" y="3938"/>
                    <a:pt x="5271" y="3454"/>
                    <a:pt x="4675" y="3454"/>
                  </a:cubicBezTo>
                  <a:close/>
                  <a:moveTo>
                    <a:pt x="4865" y="1690"/>
                  </a:moveTo>
                  <a:cubicBezTo>
                    <a:pt x="5131" y="1857"/>
                    <a:pt x="5318" y="2139"/>
                    <a:pt x="5352" y="2467"/>
                  </a:cubicBezTo>
                  <a:cubicBezTo>
                    <a:pt x="5460" y="2517"/>
                    <a:pt x="5581" y="2546"/>
                    <a:pt x="5709" y="2546"/>
                  </a:cubicBezTo>
                  <a:cubicBezTo>
                    <a:pt x="6175" y="2546"/>
                    <a:pt x="6553" y="2169"/>
                    <a:pt x="6553" y="1702"/>
                  </a:cubicBezTo>
                  <a:cubicBezTo>
                    <a:pt x="6553" y="1236"/>
                    <a:pt x="6175" y="858"/>
                    <a:pt x="5709" y="858"/>
                  </a:cubicBezTo>
                  <a:cubicBezTo>
                    <a:pt x="5247" y="858"/>
                    <a:pt x="4872" y="1229"/>
                    <a:pt x="4865" y="1690"/>
                  </a:cubicBezTo>
                  <a:close/>
                  <a:moveTo>
                    <a:pt x="6067" y="2604"/>
                  </a:moveTo>
                  <a:lnTo>
                    <a:pt x="5356" y="2604"/>
                  </a:lnTo>
                  <a:cubicBezTo>
                    <a:pt x="5348" y="2889"/>
                    <a:pt x="5227" y="3145"/>
                    <a:pt x="5035" y="3329"/>
                  </a:cubicBezTo>
                  <a:cubicBezTo>
                    <a:pt x="5565" y="3486"/>
                    <a:pt x="5952" y="3978"/>
                    <a:pt x="5952" y="4558"/>
                  </a:cubicBezTo>
                  <a:lnTo>
                    <a:pt x="5952" y="4828"/>
                  </a:lnTo>
                  <a:cubicBezTo>
                    <a:pt x="6654" y="4802"/>
                    <a:pt x="7059" y="4603"/>
                    <a:pt x="7085" y="4590"/>
                  </a:cubicBezTo>
                  <a:lnTo>
                    <a:pt x="7142" y="4561"/>
                  </a:lnTo>
                  <a:lnTo>
                    <a:pt x="7148" y="4561"/>
                  </a:lnTo>
                  <a:lnTo>
                    <a:pt x="7148" y="3685"/>
                  </a:lnTo>
                  <a:cubicBezTo>
                    <a:pt x="7148" y="3089"/>
                    <a:pt x="6663" y="2604"/>
                    <a:pt x="6067" y="2604"/>
                  </a:cubicBezTo>
                  <a:close/>
                  <a:moveTo>
                    <a:pt x="1439" y="3396"/>
                  </a:moveTo>
                  <a:cubicBezTo>
                    <a:pt x="1604" y="3396"/>
                    <a:pt x="1758" y="3348"/>
                    <a:pt x="1888" y="3266"/>
                  </a:cubicBezTo>
                  <a:cubicBezTo>
                    <a:pt x="1930" y="2996"/>
                    <a:pt x="2074" y="2760"/>
                    <a:pt x="2281" y="2599"/>
                  </a:cubicBezTo>
                  <a:cubicBezTo>
                    <a:pt x="2282" y="2583"/>
                    <a:pt x="2283" y="2568"/>
                    <a:pt x="2283" y="2552"/>
                  </a:cubicBezTo>
                  <a:cubicBezTo>
                    <a:pt x="2283" y="2085"/>
                    <a:pt x="1905" y="1708"/>
                    <a:pt x="1439" y="1708"/>
                  </a:cubicBezTo>
                  <a:cubicBezTo>
                    <a:pt x="973" y="1708"/>
                    <a:pt x="595" y="2085"/>
                    <a:pt x="595" y="2552"/>
                  </a:cubicBezTo>
                  <a:cubicBezTo>
                    <a:pt x="595" y="3018"/>
                    <a:pt x="973" y="3396"/>
                    <a:pt x="1439" y="3396"/>
                  </a:cubicBezTo>
                  <a:close/>
                  <a:moveTo>
                    <a:pt x="2197" y="4178"/>
                  </a:moveTo>
                  <a:cubicBezTo>
                    <a:pt x="2006" y="3995"/>
                    <a:pt x="1885" y="3740"/>
                    <a:pt x="1876" y="3457"/>
                  </a:cubicBezTo>
                  <a:cubicBezTo>
                    <a:pt x="1850" y="3455"/>
                    <a:pt x="1824" y="3454"/>
                    <a:pt x="1797" y="3454"/>
                  </a:cubicBezTo>
                  <a:lnTo>
                    <a:pt x="1081" y="3454"/>
                  </a:lnTo>
                  <a:cubicBezTo>
                    <a:pt x="485" y="3454"/>
                    <a:pt x="0" y="3938"/>
                    <a:pt x="0" y="4534"/>
                  </a:cubicBezTo>
                  <a:lnTo>
                    <a:pt x="0" y="5410"/>
                  </a:lnTo>
                  <a:lnTo>
                    <a:pt x="2" y="5424"/>
                  </a:lnTo>
                  <a:lnTo>
                    <a:pt x="63" y="5443"/>
                  </a:lnTo>
                  <a:cubicBezTo>
                    <a:pt x="519" y="5586"/>
                    <a:pt x="926" y="5651"/>
                    <a:pt x="1280" y="5672"/>
                  </a:cubicBezTo>
                  <a:lnTo>
                    <a:pt x="1280" y="5407"/>
                  </a:lnTo>
                  <a:cubicBezTo>
                    <a:pt x="1280" y="4827"/>
                    <a:pt x="1667" y="4336"/>
                    <a:pt x="2197" y="4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96" name="users-group_32441">
              <a:extLst>
                <a:ext uri="{FF2B5EF4-FFF2-40B4-BE49-F238E27FC236}">
                  <a16:creationId xmlns:a16="http://schemas.microsoft.com/office/drawing/2014/main" id="{9BEF0135-D576-4DCA-AC78-CE432D2729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34963" y="3474485"/>
              <a:ext cx="609685" cy="557939"/>
            </a:xfrm>
            <a:custGeom>
              <a:avLst/>
              <a:gdLst>
                <a:gd name="T0" fmla="*/ 2878 w 7148"/>
                <a:gd name="T1" fmla="*/ 0 h 6551"/>
                <a:gd name="T2" fmla="*/ 2878 w 7148"/>
                <a:gd name="T3" fmla="*/ 1833 h 6551"/>
                <a:gd name="T4" fmla="*/ 3318 w 7148"/>
                <a:gd name="T5" fmla="*/ 2457 h 6551"/>
                <a:gd name="T6" fmla="*/ 3267 w 7148"/>
                <a:gd name="T7" fmla="*/ 1895 h 6551"/>
                <a:gd name="T8" fmla="*/ 2250 w 7148"/>
                <a:gd name="T9" fmla="*/ 1920 h 6551"/>
                <a:gd name="T10" fmla="*/ 2920 w 7148"/>
                <a:gd name="T11" fmla="*/ 2374 h 6551"/>
                <a:gd name="T12" fmla="*/ 3473 w 7148"/>
                <a:gd name="T13" fmla="*/ 2539 h 6551"/>
                <a:gd name="T14" fmla="*/ 4317 w 7148"/>
                <a:gd name="T15" fmla="*/ 3396 h 6551"/>
                <a:gd name="T16" fmla="*/ 4317 w 7148"/>
                <a:gd name="T17" fmla="*/ 1708 h 6551"/>
                <a:gd name="T18" fmla="*/ 2920 w 7148"/>
                <a:gd name="T19" fmla="*/ 4267 h 6551"/>
                <a:gd name="T20" fmla="*/ 2920 w 7148"/>
                <a:gd name="T21" fmla="*/ 2579 h 6551"/>
                <a:gd name="T22" fmla="*/ 2920 w 7148"/>
                <a:gd name="T23" fmla="*/ 4267 h 6551"/>
                <a:gd name="T24" fmla="*/ 2562 w 7148"/>
                <a:gd name="T25" fmla="*/ 4325 h 6551"/>
                <a:gd name="T26" fmla="*/ 1481 w 7148"/>
                <a:gd name="T27" fmla="*/ 6282 h 6551"/>
                <a:gd name="T28" fmla="*/ 1544 w 7148"/>
                <a:gd name="T29" fmla="*/ 6314 h 6551"/>
                <a:gd name="T30" fmla="*/ 4297 w 7148"/>
                <a:gd name="T31" fmla="*/ 6310 h 6551"/>
                <a:gd name="T32" fmla="*/ 4359 w 7148"/>
                <a:gd name="T33" fmla="*/ 6282 h 6551"/>
                <a:gd name="T34" fmla="*/ 3278 w 7148"/>
                <a:gd name="T35" fmla="*/ 4325 h 6551"/>
                <a:gd name="T36" fmla="*/ 3964 w 7148"/>
                <a:gd name="T37" fmla="*/ 3454 h 6551"/>
                <a:gd name="T38" fmla="*/ 4561 w 7148"/>
                <a:gd name="T39" fmla="*/ 5407 h 6551"/>
                <a:gd name="T40" fmla="*/ 5693 w 7148"/>
                <a:gd name="T41" fmla="*/ 5439 h 6551"/>
                <a:gd name="T42" fmla="*/ 5756 w 7148"/>
                <a:gd name="T43" fmla="*/ 5410 h 6551"/>
                <a:gd name="T44" fmla="*/ 4675 w 7148"/>
                <a:gd name="T45" fmla="*/ 3454 h 6551"/>
                <a:gd name="T46" fmla="*/ 5352 w 7148"/>
                <a:gd name="T47" fmla="*/ 2467 h 6551"/>
                <a:gd name="T48" fmla="*/ 6553 w 7148"/>
                <a:gd name="T49" fmla="*/ 1702 h 6551"/>
                <a:gd name="T50" fmla="*/ 4865 w 7148"/>
                <a:gd name="T51" fmla="*/ 1690 h 6551"/>
                <a:gd name="T52" fmla="*/ 5356 w 7148"/>
                <a:gd name="T53" fmla="*/ 2604 h 6551"/>
                <a:gd name="T54" fmla="*/ 5952 w 7148"/>
                <a:gd name="T55" fmla="*/ 4558 h 6551"/>
                <a:gd name="T56" fmla="*/ 7085 w 7148"/>
                <a:gd name="T57" fmla="*/ 4590 h 6551"/>
                <a:gd name="T58" fmla="*/ 7148 w 7148"/>
                <a:gd name="T59" fmla="*/ 4561 h 6551"/>
                <a:gd name="T60" fmla="*/ 6067 w 7148"/>
                <a:gd name="T61" fmla="*/ 2604 h 6551"/>
                <a:gd name="T62" fmla="*/ 1888 w 7148"/>
                <a:gd name="T63" fmla="*/ 3266 h 6551"/>
                <a:gd name="T64" fmla="*/ 2283 w 7148"/>
                <a:gd name="T65" fmla="*/ 2552 h 6551"/>
                <a:gd name="T66" fmla="*/ 595 w 7148"/>
                <a:gd name="T67" fmla="*/ 2552 h 6551"/>
                <a:gd name="T68" fmla="*/ 2197 w 7148"/>
                <a:gd name="T69" fmla="*/ 4178 h 6551"/>
                <a:gd name="T70" fmla="*/ 1797 w 7148"/>
                <a:gd name="T71" fmla="*/ 3454 h 6551"/>
                <a:gd name="T72" fmla="*/ 0 w 7148"/>
                <a:gd name="T73" fmla="*/ 4534 h 6551"/>
                <a:gd name="T74" fmla="*/ 2 w 7148"/>
                <a:gd name="T75" fmla="*/ 5424 h 6551"/>
                <a:gd name="T76" fmla="*/ 1280 w 7148"/>
                <a:gd name="T77" fmla="*/ 5672 h 6551"/>
                <a:gd name="T78" fmla="*/ 2197 w 7148"/>
                <a:gd name="T79" fmla="*/ 4178 h 6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48" h="6551">
                  <a:moveTo>
                    <a:pt x="1962" y="916"/>
                  </a:moveTo>
                  <a:cubicBezTo>
                    <a:pt x="1962" y="410"/>
                    <a:pt x="2372" y="0"/>
                    <a:pt x="2878" y="0"/>
                  </a:cubicBezTo>
                  <a:cubicBezTo>
                    <a:pt x="3384" y="0"/>
                    <a:pt x="3794" y="410"/>
                    <a:pt x="3794" y="916"/>
                  </a:cubicBezTo>
                  <a:cubicBezTo>
                    <a:pt x="3794" y="1422"/>
                    <a:pt x="3384" y="1833"/>
                    <a:pt x="2878" y="1833"/>
                  </a:cubicBezTo>
                  <a:cubicBezTo>
                    <a:pt x="2372" y="1833"/>
                    <a:pt x="1962" y="1422"/>
                    <a:pt x="1962" y="916"/>
                  </a:cubicBezTo>
                  <a:close/>
                  <a:moveTo>
                    <a:pt x="3318" y="2457"/>
                  </a:moveTo>
                  <a:cubicBezTo>
                    <a:pt x="3327" y="2257"/>
                    <a:pt x="3396" y="2073"/>
                    <a:pt x="3507" y="1920"/>
                  </a:cubicBezTo>
                  <a:cubicBezTo>
                    <a:pt x="3429" y="1904"/>
                    <a:pt x="3349" y="1895"/>
                    <a:pt x="3267" y="1895"/>
                  </a:cubicBezTo>
                  <a:lnTo>
                    <a:pt x="2489" y="1895"/>
                  </a:lnTo>
                  <a:cubicBezTo>
                    <a:pt x="2407" y="1895"/>
                    <a:pt x="2327" y="1904"/>
                    <a:pt x="2250" y="1920"/>
                  </a:cubicBezTo>
                  <a:cubicBezTo>
                    <a:pt x="2368" y="2083"/>
                    <a:pt x="2438" y="2282"/>
                    <a:pt x="2439" y="2498"/>
                  </a:cubicBezTo>
                  <a:cubicBezTo>
                    <a:pt x="2582" y="2419"/>
                    <a:pt x="2746" y="2374"/>
                    <a:pt x="2920" y="2374"/>
                  </a:cubicBezTo>
                  <a:cubicBezTo>
                    <a:pt x="3062" y="2374"/>
                    <a:pt x="3196" y="2404"/>
                    <a:pt x="3318" y="2457"/>
                  </a:cubicBezTo>
                  <a:close/>
                  <a:moveTo>
                    <a:pt x="3473" y="2539"/>
                  </a:moveTo>
                  <a:cubicBezTo>
                    <a:pt x="3740" y="2706"/>
                    <a:pt x="3926" y="2988"/>
                    <a:pt x="3960" y="3316"/>
                  </a:cubicBezTo>
                  <a:cubicBezTo>
                    <a:pt x="4069" y="3367"/>
                    <a:pt x="4189" y="3396"/>
                    <a:pt x="4317" y="3396"/>
                  </a:cubicBezTo>
                  <a:cubicBezTo>
                    <a:pt x="4783" y="3396"/>
                    <a:pt x="5161" y="3018"/>
                    <a:pt x="5161" y="2552"/>
                  </a:cubicBezTo>
                  <a:cubicBezTo>
                    <a:pt x="5161" y="2085"/>
                    <a:pt x="4783" y="1708"/>
                    <a:pt x="4317" y="1708"/>
                  </a:cubicBezTo>
                  <a:cubicBezTo>
                    <a:pt x="3855" y="1708"/>
                    <a:pt x="3480" y="2079"/>
                    <a:pt x="3473" y="2539"/>
                  </a:cubicBezTo>
                  <a:close/>
                  <a:moveTo>
                    <a:pt x="2920" y="4267"/>
                  </a:moveTo>
                  <a:cubicBezTo>
                    <a:pt x="3387" y="4267"/>
                    <a:pt x="3764" y="3889"/>
                    <a:pt x="3764" y="3423"/>
                  </a:cubicBezTo>
                  <a:cubicBezTo>
                    <a:pt x="3764" y="2957"/>
                    <a:pt x="3387" y="2579"/>
                    <a:pt x="2920" y="2579"/>
                  </a:cubicBezTo>
                  <a:cubicBezTo>
                    <a:pt x="2454" y="2579"/>
                    <a:pt x="2076" y="2957"/>
                    <a:pt x="2076" y="3423"/>
                  </a:cubicBezTo>
                  <a:cubicBezTo>
                    <a:pt x="2076" y="3889"/>
                    <a:pt x="2454" y="4267"/>
                    <a:pt x="2920" y="4267"/>
                  </a:cubicBezTo>
                  <a:close/>
                  <a:moveTo>
                    <a:pt x="3278" y="4325"/>
                  </a:moveTo>
                  <a:lnTo>
                    <a:pt x="2562" y="4325"/>
                  </a:lnTo>
                  <a:cubicBezTo>
                    <a:pt x="1966" y="4325"/>
                    <a:pt x="1481" y="4810"/>
                    <a:pt x="1481" y="5406"/>
                  </a:cubicBezTo>
                  <a:lnTo>
                    <a:pt x="1481" y="6282"/>
                  </a:lnTo>
                  <a:lnTo>
                    <a:pt x="1484" y="6296"/>
                  </a:lnTo>
                  <a:lnTo>
                    <a:pt x="1544" y="6314"/>
                  </a:lnTo>
                  <a:cubicBezTo>
                    <a:pt x="2113" y="6492"/>
                    <a:pt x="2607" y="6551"/>
                    <a:pt x="3014" y="6551"/>
                  </a:cubicBezTo>
                  <a:cubicBezTo>
                    <a:pt x="3808" y="6551"/>
                    <a:pt x="4268" y="6325"/>
                    <a:pt x="4297" y="6310"/>
                  </a:cubicBezTo>
                  <a:lnTo>
                    <a:pt x="4353" y="6282"/>
                  </a:lnTo>
                  <a:lnTo>
                    <a:pt x="4359" y="6282"/>
                  </a:lnTo>
                  <a:lnTo>
                    <a:pt x="4359" y="5406"/>
                  </a:lnTo>
                  <a:cubicBezTo>
                    <a:pt x="4359" y="4810"/>
                    <a:pt x="3874" y="4325"/>
                    <a:pt x="3278" y="4325"/>
                  </a:cubicBezTo>
                  <a:close/>
                  <a:moveTo>
                    <a:pt x="4675" y="3454"/>
                  </a:moveTo>
                  <a:lnTo>
                    <a:pt x="3964" y="3454"/>
                  </a:lnTo>
                  <a:cubicBezTo>
                    <a:pt x="3957" y="3738"/>
                    <a:pt x="3835" y="3994"/>
                    <a:pt x="3643" y="4178"/>
                  </a:cubicBezTo>
                  <a:cubicBezTo>
                    <a:pt x="4173" y="4336"/>
                    <a:pt x="4561" y="4827"/>
                    <a:pt x="4561" y="5407"/>
                  </a:cubicBezTo>
                  <a:lnTo>
                    <a:pt x="4561" y="5677"/>
                  </a:lnTo>
                  <a:cubicBezTo>
                    <a:pt x="5262" y="5651"/>
                    <a:pt x="5667" y="5453"/>
                    <a:pt x="5693" y="5439"/>
                  </a:cubicBezTo>
                  <a:lnTo>
                    <a:pt x="5750" y="5410"/>
                  </a:lnTo>
                  <a:lnTo>
                    <a:pt x="5756" y="5410"/>
                  </a:lnTo>
                  <a:lnTo>
                    <a:pt x="5756" y="4534"/>
                  </a:lnTo>
                  <a:cubicBezTo>
                    <a:pt x="5756" y="3938"/>
                    <a:pt x="5271" y="3454"/>
                    <a:pt x="4675" y="3454"/>
                  </a:cubicBezTo>
                  <a:close/>
                  <a:moveTo>
                    <a:pt x="4865" y="1690"/>
                  </a:moveTo>
                  <a:cubicBezTo>
                    <a:pt x="5131" y="1857"/>
                    <a:pt x="5318" y="2139"/>
                    <a:pt x="5352" y="2467"/>
                  </a:cubicBezTo>
                  <a:cubicBezTo>
                    <a:pt x="5460" y="2517"/>
                    <a:pt x="5581" y="2546"/>
                    <a:pt x="5709" y="2546"/>
                  </a:cubicBezTo>
                  <a:cubicBezTo>
                    <a:pt x="6175" y="2546"/>
                    <a:pt x="6553" y="2169"/>
                    <a:pt x="6553" y="1702"/>
                  </a:cubicBezTo>
                  <a:cubicBezTo>
                    <a:pt x="6553" y="1236"/>
                    <a:pt x="6175" y="858"/>
                    <a:pt x="5709" y="858"/>
                  </a:cubicBezTo>
                  <a:cubicBezTo>
                    <a:pt x="5247" y="858"/>
                    <a:pt x="4872" y="1229"/>
                    <a:pt x="4865" y="1690"/>
                  </a:cubicBezTo>
                  <a:close/>
                  <a:moveTo>
                    <a:pt x="6067" y="2604"/>
                  </a:moveTo>
                  <a:lnTo>
                    <a:pt x="5356" y="2604"/>
                  </a:lnTo>
                  <a:cubicBezTo>
                    <a:pt x="5348" y="2889"/>
                    <a:pt x="5227" y="3145"/>
                    <a:pt x="5035" y="3329"/>
                  </a:cubicBezTo>
                  <a:cubicBezTo>
                    <a:pt x="5565" y="3486"/>
                    <a:pt x="5952" y="3978"/>
                    <a:pt x="5952" y="4558"/>
                  </a:cubicBezTo>
                  <a:lnTo>
                    <a:pt x="5952" y="4828"/>
                  </a:lnTo>
                  <a:cubicBezTo>
                    <a:pt x="6654" y="4802"/>
                    <a:pt x="7059" y="4603"/>
                    <a:pt x="7085" y="4590"/>
                  </a:cubicBezTo>
                  <a:lnTo>
                    <a:pt x="7142" y="4561"/>
                  </a:lnTo>
                  <a:lnTo>
                    <a:pt x="7148" y="4561"/>
                  </a:lnTo>
                  <a:lnTo>
                    <a:pt x="7148" y="3685"/>
                  </a:lnTo>
                  <a:cubicBezTo>
                    <a:pt x="7148" y="3089"/>
                    <a:pt x="6663" y="2604"/>
                    <a:pt x="6067" y="2604"/>
                  </a:cubicBezTo>
                  <a:close/>
                  <a:moveTo>
                    <a:pt x="1439" y="3396"/>
                  </a:moveTo>
                  <a:cubicBezTo>
                    <a:pt x="1604" y="3396"/>
                    <a:pt x="1758" y="3348"/>
                    <a:pt x="1888" y="3266"/>
                  </a:cubicBezTo>
                  <a:cubicBezTo>
                    <a:pt x="1930" y="2996"/>
                    <a:pt x="2074" y="2760"/>
                    <a:pt x="2281" y="2599"/>
                  </a:cubicBezTo>
                  <a:cubicBezTo>
                    <a:pt x="2282" y="2583"/>
                    <a:pt x="2283" y="2568"/>
                    <a:pt x="2283" y="2552"/>
                  </a:cubicBezTo>
                  <a:cubicBezTo>
                    <a:pt x="2283" y="2085"/>
                    <a:pt x="1905" y="1708"/>
                    <a:pt x="1439" y="1708"/>
                  </a:cubicBezTo>
                  <a:cubicBezTo>
                    <a:pt x="973" y="1708"/>
                    <a:pt x="595" y="2085"/>
                    <a:pt x="595" y="2552"/>
                  </a:cubicBezTo>
                  <a:cubicBezTo>
                    <a:pt x="595" y="3018"/>
                    <a:pt x="973" y="3396"/>
                    <a:pt x="1439" y="3396"/>
                  </a:cubicBezTo>
                  <a:close/>
                  <a:moveTo>
                    <a:pt x="2197" y="4178"/>
                  </a:moveTo>
                  <a:cubicBezTo>
                    <a:pt x="2006" y="3995"/>
                    <a:pt x="1885" y="3740"/>
                    <a:pt x="1876" y="3457"/>
                  </a:cubicBezTo>
                  <a:cubicBezTo>
                    <a:pt x="1850" y="3455"/>
                    <a:pt x="1824" y="3454"/>
                    <a:pt x="1797" y="3454"/>
                  </a:cubicBezTo>
                  <a:lnTo>
                    <a:pt x="1081" y="3454"/>
                  </a:lnTo>
                  <a:cubicBezTo>
                    <a:pt x="485" y="3454"/>
                    <a:pt x="0" y="3938"/>
                    <a:pt x="0" y="4534"/>
                  </a:cubicBezTo>
                  <a:lnTo>
                    <a:pt x="0" y="5410"/>
                  </a:lnTo>
                  <a:lnTo>
                    <a:pt x="2" y="5424"/>
                  </a:lnTo>
                  <a:lnTo>
                    <a:pt x="63" y="5443"/>
                  </a:lnTo>
                  <a:cubicBezTo>
                    <a:pt x="519" y="5586"/>
                    <a:pt x="926" y="5651"/>
                    <a:pt x="1280" y="5672"/>
                  </a:cubicBezTo>
                  <a:lnTo>
                    <a:pt x="1280" y="5407"/>
                  </a:lnTo>
                  <a:cubicBezTo>
                    <a:pt x="1280" y="4827"/>
                    <a:pt x="1667" y="4336"/>
                    <a:pt x="2197" y="4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97" name="users-group_32441">
              <a:extLst>
                <a:ext uri="{FF2B5EF4-FFF2-40B4-BE49-F238E27FC236}">
                  <a16:creationId xmlns:a16="http://schemas.microsoft.com/office/drawing/2014/main" id="{42ADA38E-A0B7-4C30-AF58-33B7217F73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34962" y="4497978"/>
              <a:ext cx="609685" cy="557939"/>
            </a:xfrm>
            <a:custGeom>
              <a:avLst/>
              <a:gdLst>
                <a:gd name="T0" fmla="*/ 2878 w 7148"/>
                <a:gd name="T1" fmla="*/ 0 h 6551"/>
                <a:gd name="T2" fmla="*/ 2878 w 7148"/>
                <a:gd name="T3" fmla="*/ 1833 h 6551"/>
                <a:gd name="T4" fmla="*/ 3318 w 7148"/>
                <a:gd name="T5" fmla="*/ 2457 h 6551"/>
                <a:gd name="T6" fmla="*/ 3267 w 7148"/>
                <a:gd name="T7" fmla="*/ 1895 h 6551"/>
                <a:gd name="T8" fmla="*/ 2250 w 7148"/>
                <a:gd name="T9" fmla="*/ 1920 h 6551"/>
                <a:gd name="T10" fmla="*/ 2920 w 7148"/>
                <a:gd name="T11" fmla="*/ 2374 h 6551"/>
                <a:gd name="T12" fmla="*/ 3473 w 7148"/>
                <a:gd name="T13" fmla="*/ 2539 h 6551"/>
                <a:gd name="T14" fmla="*/ 4317 w 7148"/>
                <a:gd name="T15" fmla="*/ 3396 h 6551"/>
                <a:gd name="T16" fmla="*/ 4317 w 7148"/>
                <a:gd name="T17" fmla="*/ 1708 h 6551"/>
                <a:gd name="T18" fmla="*/ 2920 w 7148"/>
                <a:gd name="T19" fmla="*/ 4267 h 6551"/>
                <a:gd name="T20" fmla="*/ 2920 w 7148"/>
                <a:gd name="T21" fmla="*/ 2579 h 6551"/>
                <a:gd name="T22" fmla="*/ 2920 w 7148"/>
                <a:gd name="T23" fmla="*/ 4267 h 6551"/>
                <a:gd name="T24" fmla="*/ 2562 w 7148"/>
                <a:gd name="T25" fmla="*/ 4325 h 6551"/>
                <a:gd name="T26" fmla="*/ 1481 w 7148"/>
                <a:gd name="T27" fmla="*/ 6282 h 6551"/>
                <a:gd name="T28" fmla="*/ 1544 w 7148"/>
                <a:gd name="T29" fmla="*/ 6314 h 6551"/>
                <a:gd name="T30" fmla="*/ 4297 w 7148"/>
                <a:gd name="T31" fmla="*/ 6310 h 6551"/>
                <a:gd name="T32" fmla="*/ 4359 w 7148"/>
                <a:gd name="T33" fmla="*/ 6282 h 6551"/>
                <a:gd name="T34" fmla="*/ 3278 w 7148"/>
                <a:gd name="T35" fmla="*/ 4325 h 6551"/>
                <a:gd name="T36" fmla="*/ 3964 w 7148"/>
                <a:gd name="T37" fmla="*/ 3454 h 6551"/>
                <a:gd name="T38" fmla="*/ 4561 w 7148"/>
                <a:gd name="T39" fmla="*/ 5407 h 6551"/>
                <a:gd name="T40" fmla="*/ 5693 w 7148"/>
                <a:gd name="T41" fmla="*/ 5439 h 6551"/>
                <a:gd name="T42" fmla="*/ 5756 w 7148"/>
                <a:gd name="T43" fmla="*/ 5410 h 6551"/>
                <a:gd name="T44" fmla="*/ 4675 w 7148"/>
                <a:gd name="T45" fmla="*/ 3454 h 6551"/>
                <a:gd name="T46" fmla="*/ 5352 w 7148"/>
                <a:gd name="T47" fmla="*/ 2467 h 6551"/>
                <a:gd name="T48" fmla="*/ 6553 w 7148"/>
                <a:gd name="T49" fmla="*/ 1702 h 6551"/>
                <a:gd name="T50" fmla="*/ 4865 w 7148"/>
                <a:gd name="T51" fmla="*/ 1690 h 6551"/>
                <a:gd name="T52" fmla="*/ 5356 w 7148"/>
                <a:gd name="T53" fmla="*/ 2604 h 6551"/>
                <a:gd name="T54" fmla="*/ 5952 w 7148"/>
                <a:gd name="T55" fmla="*/ 4558 h 6551"/>
                <a:gd name="T56" fmla="*/ 7085 w 7148"/>
                <a:gd name="T57" fmla="*/ 4590 h 6551"/>
                <a:gd name="T58" fmla="*/ 7148 w 7148"/>
                <a:gd name="T59" fmla="*/ 4561 h 6551"/>
                <a:gd name="T60" fmla="*/ 6067 w 7148"/>
                <a:gd name="T61" fmla="*/ 2604 h 6551"/>
                <a:gd name="T62" fmla="*/ 1888 w 7148"/>
                <a:gd name="T63" fmla="*/ 3266 h 6551"/>
                <a:gd name="T64" fmla="*/ 2283 w 7148"/>
                <a:gd name="T65" fmla="*/ 2552 h 6551"/>
                <a:gd name="T66" fmla="*/ 595 w 7148"/>
                <a:gd name="T67" fmla="*/ 2552 h 6551"/>
                <a:gd name="T68" fmla="*/ 2197 w 7148"/>
                <a:gd name="T69" fmla="*/ 4178 h 6551"/>
                <a:gd name="T70" fmla="*/ 1797 w 7148"/>
                <a:gd name="T71" fmla="*/ 3454 h 6551"/>
                <a:gd name="T72" fmla="*/ 0 w 7148"/>
                <a:gd name="T73" fmla="*/ 4534 h 6551"/>
                <a:gd name="T74" fmla="*/ 2 w 7148"/>
                <a:gd name="T75" fmla="*/ 5424 h 6551"/>
                <a:gd name="T76" fmla="*/ 1280 w 7148"/>
                <a:gd name="T77" fmla="*/ 5672 h 6551"/>
                <a:gd name="T78" fmla="*/ 2197 w 7148"/>
                <a:gd name="T79" fmla="*/ 4178 h 6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48" h="6551">
                  <a:moveTo>
                    <a:pt x="1962" y="916"/>
                  </a:moveTo>
                  <a:cubicBezTo>
                    <a:pt x="1962" y="410"/>
                    <a:pt x="2372" y="0"/>
                    <a:pt x="2878" y="0"/>
                  </a:cubicBezTo>
                  <a:cubicBezTo>
                    <a:pt x="3384" y="0"/>
                    <a:pt x="3794" y="410"/>
                    <a:pt x="3794" y="916"/>
                  </a:cubicBezTo>
                  <a:cubicBezTo>
                    <a:pt x="3794" y="1422"/>
                    <a:pt x="3384" y="1833"/>
                    <a:pt x="2878" y="1833"/>
                  </a:cubicBezTo>
                  <a:cubicBezTo>
                    <a:pt x="2372" y="1833"/>
                    <a:pt x="1962" y="1422"/>
                    <a:pt x="1962" y="916"/>
                  </a:cubicBezTo>
                  <a:close/>
                  <a:moveTo>
                    <a:pt x="3318" y="2457"/>
                  </a:moveTo>
                  <a:cubicBezTo>
                    <a:pt x="3327" y="2257"/>
                    <a:pt x="3396" y="2073"/>
                    <a:pt x="3507" y="1920"/>
                  </a:cubicBezTo>
                  <a:cubicBezTo>
                    <a:pt x="3429" y="1904"/>
                    <a:pt x="3349" y="1895"/>
                    <a:pt x="3267" y="1895"/>
                  </a:cubicBezTo>
                  <a:lnTo>
                    <a:pt x="2489" y="1895"/>
                  </a:lnTo>
                  <a:cubicBezTo>
                    <a:pt x="2407" y="1895"/>
                    <a:pt x="2327" y="1904"/>
                    <a:pt x="2250" y="1920"/>
                  </a:cubicBezTo>
                  <a:cubicBezTo>
                    <a:pt x="2368" y="2083"/>
                    <a:pt x="2438" y="2282"/>
                    <a:pt x="2439" y="2498"/>
                  </a:cubicBezTo>
                  <a:cubicBezTo>
                    <a:pt x="2582" y="2419"/>
                    <a:pt x="2746" y="2374"/>
                    <a:pt x="2920" y="2374"/>
                  </a:cubicBezTo>
                  <a:cubicBezTo>
                    <a:pt x="3062" y="2374"/>
                    <a:pt x="3196" y="2404"/>
                    <a:pt x="3318" y="2457"/>
                  </a:cubicBezTo>
                  <a:close/>
                  <a:moveTo>
                    <a:pt x="3473" y="2539"/>
                  </a:moveTo>
                  <a:cubicBezTo>
                    <a:pt x="3740" y="2706"/>
                    <a:pt x="3926" y="2988"/>
                    <a:pt x="3960" y="3316"/>
                  </a:cubicBezTo>
                  <a:cubicBezTo>
                    <a:pt x="4069" y="3367"/>
                    <a:pt x="4189" y="3396"/>
                    <a:pt x="4317" y="3396"/>
                  </a:cubicBezTo>
                  <a:cubicBezTo>
                    <a:pt x="4783" y="3396"/>
                    <a:pt x="5161" y="3018"/>
                    <a:pt x="5161" y="2552"/>
                  </a:cubicBezTo>
                  <a:cubicBezTo>
                    <a:pt x="5161" y="2085"/>
                    <a:pt x="4783" y="1708"/>
                    <a:pt x="4317" y="1708"/>
                  </a:cubicBezTo>
                  <a:cubicBezTo>
                    <a:pt x="3855" y="1708"/>
                    <a:pt x="3480" y="2079"/>
                    <a:pt x="3473" y="2539"/>
                  </a:cubicBezTo>
                  <a:close/>
                  <a:moveTo>
                    <a:pt x="2920" y="4267"/>
                  </a:moveTo>
                  <a:cubicBezTo>
                    <a:pt x="3387" y="4267"/>
                    <a:pt x="3764" y="3889"/>
                    <a:pt x="3764" y="3423"/>
                  </a:cubicBezTo>
                  <a:cubicBezTo>
                    <a:pt x="3764" y="2957"/>
                    <a:pt x="3387" y="2579"/>
                    <a:pt x="2920" y="2579"/>
                  </a:cubicBezTo>
                  <a:cubicBezTo>
                    <a:pt x="2454" y="2579"/>
                    <a:pt x="2076" y="2957"/>
                    <a:pt x="2076" y="3423"/>
                  </a:cubicBezTo>
                  <a:cubicBezTo>
                    <a:pt x="2076" y="3889"/>
                    <a:pt x="2454" y="4267"/>
                    <a:pt x="2920" y="4267"/>
                  </a:cubicBezTo>
                  <a:close/>
                  <a:moveTo>
                    <a:pt x="3278" y="4325"/>
                  </a:moveTo>
                  <a:lnTo>
                    <a:pt x="2562" y="4325"/>
                  </a:lnTo>
                  <a:cubicBezTo>
                    <a:pt x="1966" y="4325"/>
                    <a:pt x="1481" y="4810"/>
                    <a:pt x="1481" y="5406"/>
                  </a:cubicBezTo>
                  <a:lnTo>
                    <a:pt x="1481" y="6282"/>
                  </a:lnTo>
                  <a:lnTo>
                    <a:pt x="1484" y="6296"/>
                  </a:lnTo>
                  <a:lnTo>
                    <a:pt x="1544" y="6314"/>
                  </a:lnTo>
                  <a:cubicBezTo>
                    <a:pt x="2113" y="6492"/>
                    <a:pt x="2607" y="6551"/>
                    <a:pt x="3014" y="6551"/>
                  </a:cubicBezTo>
                  <a:cubicBezTo>
                    <a:pt x="3808" y="6551"/>
                    <a:pt x="4268" y="6325"/>
                    <a:pt x="4297" y="6310"/>
                  </a:cubicBezTo>
                  <a:lnTo>
                    <a:pt x="4353" y="6282"/>
                  </a:lnTo>
                  <a:lnTo>
                    <a:pt x="4359" y="6282"/>
                  </a:lnTo>
                  <a:lnTo>
                    <a:pt x="4359" y="5406"/>
                  </a:lnTo>
                  <a:cubicBezTo>
                    <a:pt x="4359" y="4810"/>
                    <a:pt x="3874" y="4325"/>
                    <a:pt x="3278" y="4325"/>
                  </a:cubicBezTo>
                  <a:close/>
                  <a:moveTo>
                    <a:pt x="4675" y="3454"/>
                  </a:moveTo>
                  <a:lnTo>
                    <a:pt x="3964" y="3454"/>
                  </a:lnTo>
                  <a:cubicBezTo>
                    <a:pt x="3957" y="3738"/>
                    <a:pt x="3835" y="3994"/>
                    <a:pt x="3643" y="4178"/>
                  </a:cubicBezTo>
                  <a:cubicBezTo>
                    <a:pt x="4173" y="4336"/>
                    <a:pt x="4561" y="4827"/>
                    <a:pt x="4561" y="5407"/>
                  </a:cubicBezTo>
                  <a:lnTo>
                    <a:pt x="4561" y="5677"/>
                  </a:lnTo>
                  <a:cubicBezTo>
                    <a:pt x="5262" y="5651"/>
                    <a:pt x="5667" y="5453"/>
                    <a:pt x="5693" y="5439"/>
                  </a:cubicBezTo>
                  <a:lnTo>
                    <a:pt x="5750" y="5410"/>
                  </a:lnTo>
                  <a:lnTo>
                    <a:pt x="5756" y="5410"/>
                  </a:lnTo>
                  <a:lnTo>
                    <a:pt x="5756" y="4534"/>
                  </a:lnTo>
                  <a:cubicBezTo>
                    <a:pt x="5756" y="3938"/>
                    <a:pt x="5271" y="3454"/>
                    <a:pt x="4675" y="3454"/>
                  </a:cubicBezTo>
                  <a:close/>
                  <a:moveTo>
                    <a:pt x="4865" y="1690"/>
                  </a:moveTo>
                  <a:cubicBezTo>
                    <a:pt x="5131" y="1857"/>
                    <a:pt x="5318" y="2139"/>
                    <a:pt x="5352" y="2467"/>
                  </a:cubicBezTo>
                  <a:cubicBezTo>
                    <a:pt x="5460" y="2517"/>
                    <a:pt x="5581" y="2546"/>
                    <a:pt x="5709" y="2546"/>
                  </a:cubicBezTo>
                  <a:cubicBezTo>
                    <a:pt x="6175" y="2546"/>
                    <a:pt x="6553" y="2169"/>
                    <a:pt x="6553" y="1702"/>
                  </a:cubicBezTo>
                  <a:cubicBezTo>
                    <a:pt x="6553" y="1236"/>
                    <a:pt x="6175" y="858"/>
                    <a:pt x="5709" y="858"/>
                  </a:cubicBezTo>
                  <a:cubicBezTo>
                    <a:pt x="5247" y="858"/>
                    <a:pt x="4872" y="1229"/>
                    <a:pt x="4865" y="1690"/>
                  </a:cubicBezTo>
                  <a:close/>
                  <a:moveTo>
                    <a:pt x="6067" y="2604"/>
                  </a:moveTo>
                  <a:lnTo>
                    <a:pt x="5356" y="2604"/>
                  </a:lnTo>
                  <a:cubicBezTo>
                    <a:pt x="5348" y="2889"/>
                    <a:pt x="5227" y="3145"/>
                    <a:pt x="5035" y="3329"/>
                  </a:cubicBezTo>
                  <a:cubicBezTo>
                    <a:pt x="5565" y="3486"/>
                    <a:pt x="5952" y="3978"/>
                    <a:pt x="5952" y="4558"/>
                  </a:cubicBezTo>
                  <a:lnTo>
                    <a:pt x="5952" y="4828"/>
                  </a:lnTo>
                  <a:cubicBezTo>
                    <a:pt x="6654" y="4802"/>
                    <a:pt x="7059" y="4603"/>
                    <a:pt x="7085" y="4590"/>
                  </a:cubicBezTo>
                  <a:lnTo>
                    <a:pt x="7142" y="4561"/>
                  </a:lnTo>
                  <a:lnTo>
                    <a:pt x="7148" y="4561"/>
                  </a:lnTo>
                  <a:lnTo>
                    <a:pt x="7148" y="3685"/>
                  </a:lnTo>
                  <a:cubicBezTo>
                    <a:pt x="7148" y="3089"/>
                    <a:pt x="6663" y="2604"/>
                    <a:pt x="6067" y="2604"/>
                  </a:cubicBezTo>
                  <a:close/>
                  <a:moveTo>
                    <a:pt x="1439" y="3396"/>
                  </a:moveTo>
                  <a:cubicBezTo>
                    <a:pt x="1604" y="3396"/>
                    <a:pt x="1758" y="3348"/>
                    <a:pt x="1888" y="3266"/>
                  </a:cubicBezTo>
                  <a:cubicBezTo>
                    <a:pt x="1930" y="2996"/>
                    <a:pt x="2074" y="2760"/>
                    <a:pt x="2281" y="2599"/>
                  </a:cubicBezTo>
                  <a:cubicBezTo>
                    <a:pt x="2282" y="2583"/>
                    <a:pt x="2283" y="2568"/>
                    <a:pt x="2283" y="2552"/>
                  </a:cubicBezTo>
                  <a:cubicBezTo>
                    <a:pt x="2283" y="2085"/>
                    <a:pt x="1905" y="1708"/>
                    <a:pt x="1439" y="1708"/>
                  </a:cubicBezTo>
                  <a:cubicBezTo>
                    <a:pt x="973" y="1708"/>
                    <a:pt x="595" y="2085"/>
                    <a:pt x="595" y="2552"/>
                  </a:cubicBezTo>
                  <a:cubicBezTo>
                    <a:pt x="595" y="3018"/>
                    <a:pt x="973" y="3396"/>
                    <a:pt x="1439" y="3396"/>
                  </a:cubicBezTo>
                  <a:close/>
                  <a:moveTo>
                    <a:pt x="2197" y="4178"/>
                  </a:moveTo>
                  <a:cubicBezTo>
                    <a:pt x="2006" y="3995"/>
                    <a:pt x="1885" y="3740"/>
                    <a:pt x="1876" y="3457"/>
                  </a:cubicBezTo>
                  <a:cubicBezTo>
                    <a:pt x="1850" y="3455"/>
                    <a:pt x="1824" y="3454"/>
                    <a:pt x="1797" y="3454"/>
                  </a:cubicBezTo>
                  <a:lnTo>
                    <a:pt x="1081" y="3454"/>
                  </a:lnTo>
                  <a:cubicBezTo>
                    <a:pt x="485" y="3454"/>
                    <a:pt x="0" y="3938"/>
                    <a:pt x="0" y="4534"/>
                  </a:cubicBezTo>
                  <a:lnTo>
                    <a:pt x="0" y="5410"/>
                  </a:lnTo>
                  <a:lnTo>
                    <a:pt x="2" y="5424"/>
                  </a:lnTo>
                  <a:lnTo>
                    <a:pt x="63" y="5443"/>
                  </a:lnTo>
                  <a:cubicBezTo>
                    <a:pt x="519" y="5586"/>
                    <a:pt x="926" y="5651"/>
                    <a:pt x="1280" y="5672"/>
                  </a:cubicBezTo>
                  <a:lnTo>
                    <a:pt x="1280" y="5407"/>
                  </a:lnTo>
                  <a:cubicBezTo>
                    <a:pt x="1280" y="4827"/>
                    <a:pt x="1667" y="4336"/>
                    <a:pt x="2197" y="4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98" name="users-group_32441">
              <a:extLst>
                <a:ext uri="{FF2B5EF4-FFF2-40B4-BE49-F238E27FC236}">
                  <a16:creationId xmlns:a16="http://schemas.microsoft.com/office/drawing/2014/main" id="{E03898BD-60B1-42E8-AF80-E8443DC47D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34961" y="5656225"/>
              <a:ext cx="609685" cy="557939"/>
            </a:xfrm>
            <a:custGeom>
              <a:avLst/>
              <a:gdLst>
                <a:gd name="T0" fmla="*/ 2878 w 7148"/>
                <a:gd name="T1" fmla="*/ 0 h 6551"/>
                <a:gd name="T2" fmla="*/ 2878 w 7148"/>
                <a:gd name="T3" fmla="*/ 1833 h 6551"/>
                <a:gd name="T4" fmla="*/ 3318 w 7148"/>
                <a:gd name="T5" fmla="*/ 2457 h 6551"/>
                <a:gd name="T6" fmla="*/ 3267 w 7148"/>
                <a:gd name="T7" fmla="*/ 1895 h 6551"/>
                <a:gd name="T8" fmla="*/ 2250 w 7148"/>
                <a:gd name="T9" fmla="*/ 1920 h 6551"/>
                <a:gd name="T10" fmla="*/ 2920 w 7148"/>
                <a:gd name="T11" fmla="*/ 2374 h 6551"/>
                <a:gd name="T12" fmla="*/ 3473 w 7148"/>
                <a:gd name="T13" fmla="*/ 2539 h 6551"/>
                <a:gd name="T14" fmla="*/ 4317 w 7148"/>
                <a:gd name="T15" fmla="*/ 3396 h 6551"/>
                <a:gd name="T16" fmla="*/ 4317 w 7148"/>
                <a:gd name="T17" fmla="*/ 1708 h 6551"/>
                <a:gd name="T18" fmla="*/ 2920 w 7148"/>
                <a:gd name="T19" fmla="*/ 4267 h 6551"/>
                <a:gd name="T20" fmla="*/ 2920 w 7148"/>
                <a:gd name="T21" fmla="*/ 2579 h 6551"/>
                <a:gd name="T22" fmla="*/ 2920 w 7148"/>
                <a:gd name="T23" fmla="*/ 4267 h 6551"/>
                <a:gd name="T24" fmla="*/ 2562 w 7148"/>
                <a:gd name="T25" fmla="*/ 4325 h 6551"/>
                <a:gd name="T26" fmla="*/ 1481 w 7148"/>
                <a:gd name="T27" fmla="*/ 6282 h 6551"/>
                <a:gd name="T28" fmla="*/ 1544 w 7148"/>
                <a:gd name="T29" fmla="*/ 6314 h 6551"/>
                <a:gd name="T30" fmla="*/ 4297 w 7148"/>
                <a:gd name="T31" fmla="*/ 6310 h 6551"/>
                <a:gd name="T32" fmla="*/ 4359 w 7148"/>
                <a:gd name="T33" fmla="*/ 6282 h 6551"/>
                <a:gd name="T34" fmla="*/ 3278 w 7148"/>
                <a:gd name="T35" fmla="*/ 4325 h 6551"/>
                <a:gd name="T36" fmla="*/ 3964 w 7148"/>
                <a:gd name="T37" fmla="*/ 3454 h 6551"/>
                <a:gd name="T38" fmla="*/ 4561 w 7148"/>
                <a:gd name="T39" fmla="*/ 5407 h 6551"/>
                <a:gd name="T40" fmla="*/ 5693 w 7148"/>
                <a:gd name="T41" fmla="*/ 5439 h 6551"/>
                <a:gd name="T42" fmla="*/ 5756 w 7148"/>
                <a:gd name="T43" fmla="*/ 5410 h 6551"/>
                <a:gd name="T44" fmla="*/ 4675 w 7148"/>
                <a:gd name="T45" fmla="*/ 3454 h 6551"/>
                <a:gd name="T46" fmla="*/ 5352 w 7148"/>
                <a:gd name="T47" fmla="*/ 2467 h 6551"/>
                <a:gd name="T48" fmla="*/ 6553 w 7148"/>
                <a:gd name="T49" fmla="*/ 1702 h 6551"/>
                <a:gd name="T50" fmla="*/ 4865 w 7148"/>
                <a:gd name="T51" fmla="*/ 1690 h 6551"/>
                <a:gd name="T52" fmla="*/ 5356 w 7148"/>
                <a:gd name="T53" fmla="*/ 2604 h 6551"/>
                <a:gd name="T54" fmla="*/ 5952 w 7148"/>
                <a:gd name="T55" fmla="*/ 4558 h 6551"/>
                <a:gd name="T56" fmla="*/ 7085 w 7148"/>
                <a:gd name="T57" fmla="*/ 4590 h 6551"/>
                <a:gd name="T58" fmla="*/ 7148 w 7148"/>
                <a:gd name="T59" fmla="*/ 4561 h 6551"/>
                <a:gd name="T60" fmla="*/ 6067 w 7148"/>
                <a:gd name="T61" fmla="*/ 2604 h 6551"/>
                <a:gd name="T62" fmla="*/ 1888 w 7148"/>
                <a:gd name="T63" fmla="*/ 3266 h 6551"/>
                <a:gd name="T64" fmla="*/ 2283 w 7148"/>
                <a:gd name="T65" fmla="*/ 2552 h 6551"/>
                <a:gd name="T66" fmla="*/ 595 w 7148"/>
                <a:gd name="T67" fmla="*/ 2552 h 6551"/>
                <a:gd name="T68" fmla="*/ 2197 w 7148"/>
                <a:gd name="T69" fmla="*/ 4178 h 6551"/>
                <a:gd name="T70" fmla="*/ 1797 w 7148"/>
                <a:gd name="T71" fmla="*/ 3454 h 6551"/>
                <a:gd name="T72" fmla="*/ 0 w 7148"/>
                <a:gd name="T73" fmla="*/ 4534 h 6551"/>
                <a:gd name="T74" fmla="*/ 2 w 7148"/>
                <a:gd name="T75" fmla="*/ 5424 h 6551"/>
                <a:gd name="T76" fmla="*/ 1280 w 7148"/>
                <a:gd name="T77" fmla="*/ 5672 h 6551"/>
                <a:gd name="T78" fmla="*/ 2197 w 7148"/>
                <a:gd name="T79" fmla="*/ 4178 h 6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48" h="6551">
                  <a:moveTo>
                    <a:pt x="1962" y="916"/>
                  </a:moveTo>
                  <a:cubicBezTo>
                    <a:pt x="1962" y="410"/>
                    <a:pt x="2372" y="0"/>
                    <a:pt x="2878" y="0"/>
                  </a:cubicBezTo>
                  <a:cubicBezTo>
                    <a:pt x="3384" y="0"/>
                    <a:pt x="3794" y="410"/>
                    <a:pt x="3794" y="916"/>
                  </a:cubicBezTo>
                  <a:cubicBezTo>
                    <a:pt x="3794" y="1422"/>
                    <a:pt x="3384" y="1833"/>
                    <a:pt x="2878" y="1833"/>
                  </a:cubicBezTo>
                  <a:cubicBezTo>
                    <a:pt x="2372" y="1833"/>
                    <a:pt x="1962" y="1422"/>
                    <a:pt x="1962" y="916"/>
                  </a:cubicBezTo>
                  <a:close/>
                  <a:moveTo>
                    <a:pt x="3318" y="2457"/>
                  </a:moveTo>
                  <a:cubicBezTo>
                    <a:pt x="3327" y="2257"/>
                    <a:pt x="3396" y="2073"/>
                    <a:pt x="3507" y="1920"/>
                  </a:cubicBezTo>
                  <a:cubicBezTo>
                    <a:pt x="3429" y="1904"/>
                    <a:pt x="3349" y="1895"/>
                    <a:pt x="3267" y="1895"/>
                  </a:cubicBezTo>
                  <a:lnTo>
                    <a:pt x="2489" y="1895"/>
                  </a:lnTo>
                  <a:cubicBezTo>
                    <a:pt x="2407" y="1895"/>
                    <a:pt x="2327" y="1904"/>
                    <a:pt x="2250" y="1920"/>
                  </a:cubicBezTo>
                  <a:cubicBezTo>
                    <a:pt x="2368" y="2083"/>
                    <a:pt x="2438" y="2282"/>
                    <a:pt x="2439" y="2498"/>
                  </a:cubicBezTo>
                  <a:cubicBezTo>
                    <a:pt x="2582" y="2419"/>
                    <a:pt x="2746" y="2374"/>
                    <a:pt x="2920" y="2374"/>
                  </a:cubicBezTo>
                  <a:cubicBezTo>
                    <a:pt x="3062" y="2374"/>
                    <a:pt x="3196" y="2404"/>
                    <a:pt x="3318" y="2457"/>
                  </a:cubicBezTo>
                  <a:close/>
                  <a:moveTo>
                    <a:pt x="3473" y="2539"/>
                  </a:moveTo>
                  <a:cubicBezTo>
                    <a:pt x="3740" y="2706"/>
                    <a:pt x="3926" y="2988"/>
                    <a:pt x="3960" y="3316"/>
                  </a:cubicBezTo>
                  <a:cubicBezTo>
                    <a:pt x="4069" y="3367"/>
                    <a:pt x="4189" y="3396"/>
                    <a:pt x="4317" y="3396"/>
                  </a:cubicBezTo>
                  <a:cubicBezTo>
                    <a:pt x="4783" y="3396"/>
                    <a:pt x="5161" y="3018"/>
                    <a:pt x="5161" y="2552"/>
                  </a:cubicBezTo>
                  <a:cubicBezTo>
                    <a:pt x="5161" y="2085"/>
                    <a:pt x="4783" y="1708"/>
                    <a:pt x="4317" y="1708"/>
                  </a:cubicBezTo>
                  <a:cubicBezTo>
                    <a:pt x="3855" y="1708"/>
                    <a:pt x="3480" y="2079"/>
                    <a:pt x="3473" y="2539"/>
                  </a:cubicBezTo>
                  <a:close/>
                  <a:moveTo>
                    <a:pt x="2920" y="4267"/>
                  </a:moveTo>
                  <a:cubicBezTo>
                    <a:pt x="3387" y="4267"/>
                    <a:pt x="3764" y="3889"/>
                    <a:pt x="3764" y="3423"/>
                  </a:cubicBezTo>
                  <a:cubicBezTo>
                    <a:pt x="3764" y="2957"/>
                    <a:pt x="3387" y="2579"/>
                    <a:pt x="2920" y="2579"/>
                  </a:cubicBezTo>
                  <a:cubicBezTo>
                    <a:pt x="2454" y="2579"/>
                    <a:pt x="2076" y="2957"/>
                    <a:pt x="2076" y="3423"/>
                  </a:cubicBezTo>
                  <a:cubicBezTo>
                    <a:pt x="2076" y="3889"/>
                    <a:pt x="2454" y="4267"/>
                    <a:pt x="2920" y="4267"/>
                  </a:cubicBezTo>
                  <a:close/>
                  <a:moveTo>
                    <a:pt x="3278" y="4325"/>
                  </a:moveTo>
                  <a:lnTo>
                    <a:pt x="2562" y="4325"/>
                  </a:lnTo>
                  <a:cubicBezTo>
                    <a:pt x="1966" y="4325"/>
                    <a:pt x="1481" y="4810"/>
                    <a:pt x="1481" y="5406"/>
                  </a:cubicBezTo>
                  <a:lnTo>
                    <a:pt x="1481" y="6282"/>
                  </a:lnTo>
                  <a:lnTo>
                    <a:pt x="1484" y="6296"/>
                  </a:lnTo>
                  <a:lnTo>
                    <a:pt x="1544" y="6314"/>
                  </a:lnTo>
                  <a:cubicBezTo>
                    <a:pt x="2113" y="6492"/>
                    <a:pt x="2607" y="6551"/>
                    <a:pt x="3014" y="6551"/>
                  </a:cubicBezTo>
                  <a:cubicBezTo>
                    <a:pt x="3808" y="6551"/>
                    <a:pt x="4268" y="6325"/>
                    <a:pt x="4297" y="6310"/>
                  </a:cubicBezTo>
                  <a:lnTo>
                    <a:pt x="4353" y="6282"/>
                  </a:lnTo>
                  <a:lnTo>
                    <a:pt x="4359" y="6282"/>
                  </a:lnTo>
                  <a:lnTo>
                    <a:pt x="4359" y="5406"/>
                  </a:lnTo>
                  <a:cubicBezTo>
                    <a:pt x="4359" y="4810"/>
                    <a:pt x="3874" y="4325"/>
                    <a:pt x="3278" y="4325"/>
                  </a:cubicBezTo>
                  <a:close/>
                  <a:moveTo>
                    <a:pt x="4675" y="3454"/>
                  </a:moveTo>
                  <a:lnTo>
                    <a:pt x="3964" y="3454"/>
                  </a:lnTo>
                  <a:cubicBezTo>
                    <a:pt x="3957" y="3738"/>
                    <a:pt x="3835" y="3994"/>
                    <a:pt x="3643" y="4178"/>
                  </a:cubicBezTo>
                  <a:cubicBezTo>
                    <a:pt x="4173" y="4336"/>
                    <a:pt x="4561" y="4827"/>
                    <a:pt x="4561" y="5407"/>
                  </a:cubicBezTo>
                  <a:lnTo>
                    <a:pt x="4561" y="5677"/>
                  </a:lnTo>
                  <a:cubicBezTo>
                    <a:pt x="5262" y="5651"/>
                    <a:pt x="5667" y="5453"/>
                    <a:pt x="5693" y="5439"/>
                  </a:cubicBezTo>
                  <a:lnTo>
                    <a:pt x="5750" y="5410"/>
                  </a:lnTo>
                  <a:lnTo>
                    <a:pt x="5756" y="5410"/>
                  </a:lnTo>
                  <a:lnTo>
                    <a:pt x="5756" y="4534"/>
                  </a:lnTo>
                  <a:cubicBezTo>
                    <a:pt x="5756" y="3938"/>
                    <a:pt x="5271" y="3454"/>
                    <a:pt x="4675" y="3454"/>
                  </a:cubicBezTo>
                  <a:close/>
                  <a:moveTo>
                    <a:pt x="4865" y="1690"/>
                  </a:moveTo>
                  <a:cubicBezTo>
                    <a:pt x="5131" y="1857"/>
                    <a:pt x="5318" y="2139"/>
                    <a:pt x="5352" y="2467"/>
                  </a:cubicBezTo>
                  <a:cubicBezTo>
                    <a:pt x="5460" y="2517"/>
                    <a:pt x="5581" y="2546"/>
                    <a:pt x="5709" y="2546"/>
                  </a:cubicBezTo>
                  <a:cubicBezTo>
                    <a:pt x="6175" y="2546"/>
                    <a:pt x="6553" y="2169"/>
                    <a:pt x="6553" y="1702"/>
                  </a:cubicBezTo>
                  <a:cubicBezTo>
                    <a:pt x="6553" y="1236"/>
                    <a:pt x="6175" y="858"/>
                    <a:pt x="5709" y="858"/>
                  </a:cubicBezTo>
                  <a:cubicBezTo>
                    <a:pt x="5247" y="858"/>
                    <a:pt x="4872" y="1229"/>
                    <a:pt x="4865" y="1690"/>
                  </a:cubicBezTo>
                  <a:close/>
                  <a:moveTo>
                    <a:pt x="6067" y="2604"/>
                  </a:moveTo>
                  <a:lnTo>
                    <a:pt x="5356" y="2604"/>
                  </a:lnTo>
                  <a:cubicBezTo>
                    <a:pt x="5348" y="2889"/>
                    <a:pt x="5227" y="3145"/>
                    <a:pt x="5035" y="3329"/>
                  </a:cubicBezTo>
                  <a:cubicBezTo>
                    <a:pt x="5565" y="3486"/>
                    <a:pt x="5952" y="3978"/>
                    <a:pt x="5952" y="4558"/>
                  </a:cubicBezTo>
                  <a:lnTo>
                    <a:pt x="5952" y="4828"/>
                  </a:lnTo>
                  <a:cubicBezTo>
                    <a:pt x="6654" y="4802"/>
                    <a:pt x="7059" y="4603"/>
                    <a:pt x="7085" y="4590"/>
                  </a:cubicBezTo>
                  <a:lnTo>
                    <a:pt x="7142" y="4561"/>
                  </a:lnTo>
                  <a:lnTo>
                    <a:pt x="7148" y="4561"/>
                  </a:lnTo>
                  <a:lnTo>
                    <a:pt x="7148" y="3685"/>
                  </a:lnTo>
                  <a:cubicBezTo>
                    <a:pt x="7148" y="3089"/>
                    <a:pt x="6663" y="2604"/>
                    <a:pt x="6067" y="2604"/>
                  </a:cubicBezTo>
                  <a:close/>
                  <a:moveTo>
                    <a:pt x="1439" y="3396"/>
                  </a:moveTo>
                  <a:cubicBezTo>
                    <a:pt x="1604" y="3396"/>
                    <a:pt x="1758" y="3348"/>
                    <a:pt x="1888" y="3266"/>
                  </a:cubicBezTo>
                  <a:cubicBezTo>
                    <a:pt x="1930" y="2996"/>
                    <a:pt x="2074" y="2760"/>
                    <a:pt x="2281" y="2599"/>
                  </a:cubicBezTo>
                  <a:cubicBezTo>
                    <a:pt x="2282" y="2583"/>
                    <a:pt x="2283" y="2568"/>
                    <a:pt x="2283" y="2552"/>
                  </a:cubicBezTo>
                  <a:cubicBezTo>
                    <a:pt x="2283" y="2085"/>
                    <a:pt x="1905" y="1708"/>
                    <a:pt x="1439" y="1708"/>
                  </a:cubicBezTo>
                  <a:cubicBezTo>
                    <a:pt x="973" y="1708"/>
                    <a:pt x="595" y="2085"/>
                    <a:pt x="595" y="2552"/>
                  </a:cubicBezTo>
                  <a:cubicBezTo>
                    <a:pt x="595" y="3018"/>
                    <a:pt x="973" y="3396"/>
                    <a:pt x="1439" y="3396"/>
                  </a:cubicBezTo>
                  <a:close/>
                  <a:moveTo>
                    <a:pt x="2197" y="4178"/>
                  </a:moveTo>
                  <a:cubicBezTo>
                    <a:pt x="2006" y="3995"/>
                    <a:pt x="1885" y="3740"/>
                    <a:pt x="1876" y="3457"/>
                  </a:cubicBezTo>
                  <a:cubicBezTo>
                    <a:pt x="1850" y="3455"/>
                    <a:pt x="1824" y="3454"/>
                    <a:pt x="1797" y="3454"/>
                  </a:cubicBezTo>
                  <a:lnTo>
                    <a:pt x="1081" y="3454"/>
                  </a:lnTo>
                  <a:cubicBezTo>
                    <a:pt x="485" y="3454"/>
                    <a:pt x="0" y="3938"/>
                    <a:pt x="0" y="4534"/>
                  </a:cubicBezTo>
                  <a:lnTo>
                    <a:pt x="0" y="5410"/>
                  </a:lnTo>
                  <a:lnTo>
                    <a:pt x="2" y="5424"/>
                  </a:lnTo>
                  <a:lnTo>
                    <a:pt x="63" y="5443"/>
                  </a:lnTo>
                  <a:cubicBezTo>
                    <a:pt x="519" y="5586"/>
                    <a:pt x="926" y="5651"/>
                    <a:pt x="1280" y="5672"/>
                  </a:cubicBezTo>
                  <a:lnTo>
                    <a:pt x="1280" y="5407"/>
                  </a:lnTo>
                  <a:cubicBezTo>
                    <a:pt x="1280" y="4827"/>
                    <a:pt x="1667" y="4336"/>
                    <a:pt x="2197" y="4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99" name="money-bank_71090">
              <a:extLst>
                <a:ext uri="{FF2B5EF4-FFF2-40B4-BE49-F238E27FC236}">
                  <a16:creationId xmlns:a16="http://schemas.microsoft.com/office/drawing/2014/main" id="{5061A55B-B4EC-4248-875F-19A4FDA97F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19929" y="2876732"/>
              <a:ext cx="609685" cy="591343"/>
            </a:xfrm>
            <a:custGeom>
              <a:avLst/>
              <a:gdLst>
                <a:gd name="connsiteX0" fmla="*/ 0 w 608697"/>
                <a:gd name="connsiteY0" fmla="*/ 552985 h 590385"/>
                <a:gd name="connsiteX1" fmla="*/ 608697 w 608697"/>
                <a:gd name="connsiteY1" fmla="*/ 552985 h 590385"/>
                <a:gd name="connsiteX2" fmla="*/ 608697 w 608697"/>
                <a:gd name="connsiteY2" fmla="*/ 590385 h 590385"/>
                <a:gd name="connsiteX3" fmla="*/ 0 w 608697"/>
                <a:gd name="connsiteY3" fmla="*/ 590385 h 590385"/>
                <a:gd name="connsiteX4" fmla="*/ 50031 w 608697"/>
                <a:gd name="connsiteY4" fmla="*/ 495192 h 590385"/>
                <a:gd name="connsiteX5" fmla="*/ 558666 w 608697"/>
                <a:gd name="connsiteY5" fmla="*/ 495192 h 590385"/>
                <a:gd name="connsiteX6" fmla="*/ 558666 w 608697"/>
                <a:gd name="connsiteY6" fmla="*/ 532592 h 590385"/>
                <a:gd name="connsiteX7" fmla="*/ 50031 w 608697"/>
                <a:gd name="connsiteY7" fmla="*/ 532592 h 590385"/>
                <a:gd name="connsiteX8" fmla="*/ 317441 w 608697"/>
                <a:gd name="connsiteY8" fmla="*/ 352934 h 590385"/>
                <a:gd name="connsiteX9" fmla="*/ 317441 w 608697"/>
                <a:gd name="connsiteY9" fmla="*/ 384587 h 590385"/>
                <a:gd name="connsiteX10" fmla="*/ 338404 w 608697"/>
                <a:gd name="connsiteY10" fmla="*/ 369096 h 590385"/>
                <a:gd name="connsiteX11" fmla="*/ 333257 w 608697"/>
                <a:gd name="connsiteY11" fmla="*/ 358446 h 590385"/>
                <a:gd name="connsiteX12" fmla="*/ 317441 w 608697"/>
                <a:gd name="connsiteY12" fmla="*/ 352934 h 590385"/>
                <a:gd name="connsiteX13" fmla="*/ 290658 w 608697"/>
                <a:gd name="connsiteY13" fmla="*/ 283447 h 590385"/>
                <a:gd name="connsiteX14" fmla="*/ 273648 w 608697"/>
                <a:gd name="connsiteY14" fmla="*/ 288958 h 590385"/>
                <a:gd name="connsiteX15" fmla="*/ 268948 w 608697"/>
                <a:gd name="connsiteY15" fmla="*/ 299311 h 590385"/>
                <a:gd name="connsiteX16" fmla="*/ 274319 w 608697"/>
                <a:gd name="connsiteY16" fmla="*/ 310035 h 590385"/>
                <a:gd name="connsiteX17" fmla="*/ 290658 w 608697"/>
                <a:gd name="connsiteY17" fmla="*/ 315770 h 590385"/>
                <a:gd name="connsiteX18" fmla="*/ 290658 w 608697"/>
                <a:gd name="connsiteY18" fmla="*/ 233324 h 590385"/>
                <a:gd name="connsiteX19" fmla="*/ 317441 w 608697"/>
                <a:gd name="connsiteY19" fmla="*/ 233324 h 590385"/>
                <a:gd name="connsiteX20" fmla="*/ 317441 w 608697"/>
                <a:gd name="connsiteY20" fmla="*/ 250156 h 590385"/>
                <a:gd name="connsiteX21" fmla="*/ 342508 w 608697"/>
                <a:gd name="connsiteY21" fmla="*/ 252911 h 590385"/>
                <a:gd name="connsiteX22" fmla="*/ 365859 w 608697"/>
                <a:gd name="connsiteY22" fmla="*/ 258721 h 590385"/>
                <a:gd name="connsiteX23" fmla="*/ 365859 w 608697"/>
                <a:gd name="connsiteY23" fmla="*/ 292012 h 590385"/>
                <a:gd name="connsiteX24" fmla="*/ 317441 w 608697"/>
                <a:gd name="connsiteY24" fmla="*/ 282628 h 590385"/>
                <a:gd name="connsiteX25" fmla="*/ 317441 w 608697"/>
                <a:gd name="connsiteY25" fmla="*/ 319941 h 590385"/>
                <a:gd name="connsiteX26" fmla="*/ 338479 w 608697"/>
                <a:gd name="connsiteY26" fmla="*/ 324409 h 590385"/>
                <a:gd name="connsiteX27" fmla="*/ 356981 w 608697"/>
                <a:gd name="connsiteY27" fmla="*/ 332527 h 590385"/>
                <a:gd name="connsiteX28" fmla="*/ 370335 w 608697"/>
                <a:gd name="connsiteY28" fmla="*/ 346380 h 590385"/>
                <a:gd name="connsiteX29" fmla="*/ 375408 w 608697"/>
                <a:gd name="connsiteY29" fmla="*/ 368425 h 590385"/>
                <a:gd name="connsiteX30" fmla="*/ 360338 w 608697"/>
                <a:gd name="connsiteY30" fmla="*/ 402238 h 590385"/>
                <a:gd name="connsiteX31" fmla="*/ 317441 w 608697"/>
                <a:gd name="connsiteY31" fmla="*/ 417506 h 590385"/>
                <a:gd name="connsiteX32" fmla="*/ 317441 w 608697"/>
                <a:gd name="connsiteY32" fmla="*/ 434859 h 590385"/>
                <a:gd name="connsiteX33" fmla="*/ 290658 w 608697"/>
                <a:gd name="connsiteY33" fmla="*/ 434859 h 590385"/>
                <a:gd name="connsiteX34" fmla="*/ 290658 w 608697"/>
                <a:gd name="connsiteY34" fmla="*/ 418400 h 590385"/>
                <a:gd name="connsiteX35" fmla="*/ 259623 w 608697"/>
                <a:gd name="connsiteY35" fmla="*/ 415420 h 590385"/>
                <a:gd name="connsiteX36" fmla="*/ 235451 w 608697"/>
                <a:gd name="connsiteY36" fmla="*/ 408643 h 590385"/>
                <a:gd name="connsiteX37" fmla="*/ 235451 w 608697"/>
                <a:gd name="connsiteY37" fmla="*/ 375650 h 590385"/>
                <a:gd name="connsiteX38" fmla="*/ 248208 w 608697"/>
                <a:gd name="connsiteY38" fmla="*/ 379746 h 590385"/>
                <a:gd name="connsiteX39" fmla="*/ 261040 w 608697"/>
                <a:gd name="connsiteY39" fmla="*/ 382800 h 590385"/>
                <a:gd name="connsiteX40" fmla="*/ 274842 w 608697"/>
                <a:gd name="connsiteY40" fmla="*/ 384810 h 590385"/>
                <a:gd name="connsiteX41" fmla="*/ 290658 w 608697"/>
                <a:gd name="connsiteY41" fmla="*/ 385779 h 590385"/>
                <a:gd name="connsiteX42" fmla="*/ 290658 w 608697"/>
                <a:gd name="connsiteY42" fmla="*/ 348912 h 590385"/>
                <a:gd name="connsiteX43" fmla="*/ 269619 w 608697"/>
                <a:gd name="connsiteY43" fmla="*/ 344816 h 590385"/>
                <a:gd name="connsiteX44" fmla="*/ 250819 w 608697"/>
                <a:gd name="connsiteY44" fmla="*/ 336996 h 590385"/>
                <a:gd name="connsiteX45" fmla="*/ 237241 w 608697"/>
                <a:gd name="connsiteY45" fmla="*/ 323143 h 590385"/>
                <a:gd name="connsiteX46" fmla="*/ 232019 w 608697"/>
                <a:gd name="connsiteY46" fmla="*/ 300949 h 590385"/>
                <a:gd name="connsiteX47" fmla="*/ 236122 w 608697"/>
                <a:gd name="connsiteY47" fmla="*/ 281213 h 590385"/>
                <a:gd name="connsiteX48" fmla="*/ 247686 w 608697"/>
                <a:gd name="connsiteY48" fmla="*/ 266243 h 590385"/>
                <a:gd name="connsiteX49" fmla="*/ 266188 w 608697"/>
                <a:gd name="connsiteY49" fmla="*/ 256040 h 590385"/>
                <a:gd name="connsiteX50" fmla="*/ 290658 w 608697"/>
                <a:gd name="connsiteY50" fmla="*/ 250677 h 590385"/>
                <a:gd name="connsiteX51" fmla="*/ 435589 w 608697"/>
                <a:gd name="connsiteY51" fmla="*/ 197053 h 590385"/>
                <a:gd name="connsiteX52" fmla="*/ 502433 w 608697"/>
                <a:gd name="connsiteY52" fmla="*/ 197053 h 590385"/>
                <a:gd name="connsiteX53" fmla="*/ 512728 w 608697"/>
                <a:gd name="connsiteY53" fmla="*/ 207257 h 590385"/>
                <a:gd name="connsiteX54" fmla="*/ 502433 w 608697"/>
                <a:gd name="connsiteY54" fmla="*/ 217536 h 590385"/>
                <a:gd name="connsiteX55" fmla="*/ 492511 w 608697"/>
                <a:gd name="connsiteY55" fmla="*/ 217536 h 590385"/>
                <a:gd name="connsiteX56" fmla="*/ 492511 w 608697"/>
                <a:gd name="connsiteY56" fmla="*/ 443448 h 590385"/>
                <a:gd name="connsiteX57" fmla="*/ 502433 w 608697"/>
                <a:gd name="connsiteY57" fmla="*/ 443448 h 590385"/>
                <a:gd name="connsiteX58" fmla="*/ 512728 w 608697"/>
                <a:gd name="connsiteY58" fmla="*/ 453652 h 590385"/>
                <a:gd name="connsiteX59" fmla="*/ 502433 w 608697"/>
                <a:gd name="connsiteY59" fmla="*/ 463931 h 590385"/>
                <a:gd name="connsiteX60" fmla="*/ 435589 w 608697"/>
                <a:gd name="connsiteY60" fmla="*/ 463931 h 590385"/>
                <a:gd name="connsiteX61" fmla="*/ 425368 w 608697"/>
                <a:gd name="connsiteY61" fmla="*/ 453652 h 590385"/>
                <a:gd name="connsiteX62" fmla="*/ 435589 w 608697"/>
                <a:gd name="connsiteY62" fmla="*/ 443448 h 590385"/>
                <a:gd name="connsiteX63" fmla="*/ 445511 w 608697"/>
                <a:gd name="connsiteY63" fmla="*/ 443448 h 590385"/>
                <a:gd name="connsiteX64" fmla="*/ 445511 w 608697"/>
                <a:gd name="connsiteY64" fmla="*/ 217536 h 590385"/>
                <a:gd name="connsiteX65" fmla="*/ 435589 w 608697"/>
                <a:gd name="connsiteY65" fmla="*/ 217536 h 590385"/>
                <a:gd name="connsiteX66" fmla="*/ 425368 w 608697"/>
                <a:gd name="connsiteY66" fmla="*/ 207257 h 590385"/>
                <a:gd name="connsiteX67" fmla="*/ 435589 w 608697"/>
                <a:gd name="connsiteY67" fmla="*/ 197053 h 590385"/>
                <a:gd name="connsiteX68" fmla="*/ 106326 w 608697"/>
                <a:gd name="connsiteY68" fmla="*/ 197053 h 590385"/>
                <a:gd name="connsiteX69" fmla="*/ 173116 w 608697"/>
                <a:gd name="connsiteY69" fmla="*/ 197053 h 590385"/>
                <a:gd name="connsiteX70" fmla="*/ 183328 w 608697"/>
                <a:gd name="connsiteY70" fmla="*/ 207257 h 590385"/>
                <a:gd name="connsiteX71" fmla="*/ 173116 w 608697"/>
                <a:gd name="connsiteY71" fmla="*/ 217536 h 590385"/>
                <a:gd name="connsiteX72" fmla="*/ 163202 w 608697"/>
                <a:gd name="connsiteY72" fmla="*/ 217536 h 590385"/>
                <a:gd name="connsiteX73" fmla="*/ 163202 w 608697"/>
                <a:gd name="connsiteY73" fmla="*/ 443448 h 590385"/>
                <a:gd name="connsiteX74" fmla="*/ 173116 w 608697"/>
                <a:gd name="connsiteY74" fmla="*/ 443448 h 590385"/>
                <a:gd name="connsiteX75" fmla="*/ 183328 w 608697"/>
                <a:gd name="connsiteY75" fmla="*/ 453652 h 590385"/>
                <a:gd name="connsiteX76" fmla="*/ 173116 w 608697"/>
                <a:gd name="connsiteY76" fmla="*/ 463931 h 590385"/>
                <a:gd name="connsiteX77" fmla="*/ 106326 w 608697"/>
                <a:gd name="connsiteY77" fmla="*/ 463931 h 590385"/>
                <a:gd name="connsiteX78" fmla="*/ 96039 w 608697"/>
                <a:gd name="connsiteY78" fmla="*/ 453652 h 590385"/>
                <a:gd name="connsiteX79" fmla="*/ 106326 w 608697"/>
                <a:gd name="connsiteY79" fmla="*/ 443448 h 590385"/>
                <a:gd name="connsiteX80" fmla="*/ 116240 w 608697"/>
                <a:gd name="connsiteY80" fmla="*/ 443448 h 590385"/>
                <a:gd name="connsiteX81" fmla="*/ 116240 w 608697"/>
                <a:gd name="connsiteY81" fmla="*/ 217536 h 590385"/>
                <a:gd name="connsiteX82" fmla="*/ 106326 w 608697"/>
                <a:gd name="connsiteY82" fmla="*/ 217536 h 590385"/>
                <a:gd name="connsiteX83" fmla="*/ 96039 w 608697"/>
                <a:gd name="connsiteY83" fmla="*/ 207257 h 590385"/>
                <a:gd name="connsiteX84" fmla="*/ 106326 w 608697"/>
                <a:gd name="connsiteY84" fmla="*/ 197053 h 590385"/>
                <a:gd name="connsiteX85" fmla="*/ 296964 w 608697"/>
                <a:gd name="connsiteY85" fmla="*/ 2010 h 590385"/>
                <a:gd name="connsiteX86" fmla="*/ 311733 w 608697"/>
                <a:gd name="connsiteY86" fmla="*/ 2010 h 590385"/>
                <a:gd name="connsiteX87" fmla="*/ 556923 w 608697"/>
                <a:gd name="connsiteY87" fmla="*/ 134884 h 590385"/>
                <a:gd name="connsiteX88" fmla="*/ 549538 w 608697"/>
                <a:gd name="connsiteY88" fmla="*/ 161771 h 590385"/>
                <a:gd name="connsiteX89" fmla="*/ 59159 w 608697"/>
                <a:gd name="connsiteY89" fmla="*/ 161771 h 590385"/>
                <a:gd name="connsiteX90" fmla="*/ 51774 w 608697"/>
                <a:gd name="connsiteY90" fmla="*/ 134884 h 59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08697" h="590385">
                  <a:moveTo>
                    <a:pt x="0" y="552985"/>
                  </a:moveTo>
                  <a:lnTo>
                    <a:pt x="608697" y="552985"/>
                  </a:lnTo>
                  <a:lnTo>
                    <a:pt x="608697" y="590385"/>
                  </a:lnTo>
                  <a:lnTo>
                    <a:pt x="0" y="590385"/>
                  </a:lnTo>
                  <a:close/>
                  <a:moveTo>
                    <a:pt x="50031" y="495192"/>
                  </a:moveTo>
                  <a:lnTo>
                    <a:pt x="558666" y="495192"/>
                  </a:lnTo>
                  <a:lnTo>
                    <a:pt x="558666" y="532592"/>
                  </a:lnTo>
                  <a:lnTo>
                    <a:pt x="50031" y="532592"/>
                  </a:lnTo>
                  <a:close/>
                  <a:moveTo>
                    <a:pt x="317441" y="352934"/>
                  </a:moveTo>
                  <a:lnTo>
                    <a:pt x="317441" y="384587"/>
                  </a:lnTo>
                  <a:cubicBezTo>
                    <a:pt x="331392" y="382800"/>
                    <a:pt x="338404" y="377661"/>
                    <a:pt x="338404" y="369096"/>
                  </a:cubicBezTo>
                  <a:cubicBezTo>
                    <a:pt x="338404" y="364404"/>
                    <a:pt x="336688" y="360829"/>
                    <a:pt x="333257" y="358446"/>
                  </a:cubicBezTo>
                  <a:cubicBezTo>
                    <a:pt x="329825" y="355988"/>
                    <a:pt x="324528" y="354200"/>
                    <a:pt x="317441" y="352934"/>
                  </a:cubicBezTo>
                  <a:close/>
                  <a:moveTo>
                    <a:pt x="290658" y="283447"/>
                  </a:moveTo>
                  <a:cubicBezTo>
                    <a:pt x="282451" y="284341"/>
                    <a:pt x="276781" y="286203"/>
                    <a:pt x="273648" y="288958"/>
                  </a:cubicBezTo>
                  <a:cubicBezTo>
                    <a:pt x="270515" y="291714"/>
                    <a:pt x="268948" y="295140"/>
                    <a:pt x="268948" y="299311"/>
                  </a:cubicBezTo>
                  <a:cubicBezTo>
                    <a:pt x="268948" y="304003"/>
                    <a:pt x="270739" y="307578"/>
                    <a:pt x="274319" y="310035"/>
                  </a:cubicBezTo>
                  <a:cubicBezTo>
                    <a:pt x="277900" y="312493"/>
                    <a:pt x="283347" y="314430"/>
                    <a:pt x="290658" y="315770"/>
                  </a:cubicBezTo>
                  <a:close/>
                  <a:moveTo>
                    <a:pt x="290658" y="233324"/>
                  </a:moveTo>
                  <a:lnTo>
                    <a:pt x="317441" y="233324"/>
                  </a:lnTo>
                  <a:lnTo>
                    <a:pt x="317441" y="250156"/>
                  </a:lnTo>
                  <a:cubicBezTo>
                    <a:pt x="325647" y="250603"/>
                    <a:pt x="334003" y="251571"/>
                    <a:pt x="342508" y="252911"/>
                  </a:cubicBezTo>
                  <a:cubicBezTo>
                    <a:pt x="351012" y="254327"/>
                    <a:pt x="358771" y="256263"/>
                    <a:pt x="365859" y="258721"/>
                  </a:cubicBezTo>
                  <a:lnTo>
                    <a:pt x="365859" y="292012"/>
                  </a:lnTo>
                  <a:cubicBezTo>
                    <a:pt x="348551" y="286426"/>
                    <a:pt x="332436" y="283298"/>
                    <a:pt x="317441" y="282628"/>
                  </a:cubicBezTo>
                  <a:lnTo>
                    <a:pt x="317441" y="319941"/>
                  </a:lnTo>
                  <a:cubicBezTo>
                    <a:pt x="324528" y="321058"/>
                    <a:pt x="331541" y="322548"/>
                    <a:pt x="338479" y="324409"/>
                  </a:cubicBezTo>
                  <a:cubicBezTo>
                    <a:pt x="345343" y="326271"/>
                    <a:pt x="351535" y="328953"/>
                    <a:pt x="356981" y="332527"/>
                  </a:cubicBezTo>
                  <a:cubicBezTo>
                    <a:pt x="362427" y="336028"/>
                    <a:pt x="366829" y="340645"/>
                    <a:pt x="370335" y="346380"/>
                  </a:cubicBezTo>
                  <a:cubicBezTo>
                    <a:pt x="373692" y="352115"/>
                    <a:pt x="375408" y="359414"/>
                    <a:pt x="375408" y="368425"/>
                  </a:cubicBezTo>
                  <a:cubicBezTo>
                    <a:pt x="375408" y="382800"/>
                    <a:pt x="370410" y="394046"/>
                    <a:pt x="360338" y="402238"/>
                  </a:cubicBezTo>
                  <a:cubicBezTo>
                    <a:pt x="350266" y="410431"/>
                    <a:pt x="336017" y="415495"/>
                    <a:pt x="317441" y="417506"/>
                  </a:cubicBezTo>
                  <a:lnTo>
                    <a:pt x="317441" y="434859"/>
                  </a:lnTo>
                  <a:lnTo>
                    <a:pt x="290658" y="434859"/>
                  </a:lnTo>
                  <a:lnTo>
                    <a:pt x="290658" y="418400"/>
                  </a:lnTo>
                  <a:cubicBezTo>
                    <a:pt x="279691" y="418027"/>
                    <a:pt x="269321" y="417059"/>
                    <a:pt x="259623" y="415420"/>
                  </a:cubicBezTo>
                  <a:cubicBezTo>
                    <a:pt x="249849" y="413782"/>
                    <a:pt x="241792" y="411548"/>
                    <a:pt x="235451" y="408643"/>
                  </a:cubicBezTo>
                  <a:lnTo>
                    <a:pt x="235451" y="375650"/>
                  </a:lnTo>
                  <a:cubicBezTo>
                    <a:pt x="239778" y="377214"/>
                    <a:pt x="244030" y="378629"/>
                    <a:pt x="248208" y="379746"/>
                  </a:cubicBezTo>
                  <a:cubicBezTo>
                    <a:pt x="252386" y="380938"/>
                    <a:pt x="256638" y="381980"/>
                    <a:pt x="261040" y="382800"/>
                  </a:cubicBezTo>
                  <a:cubicBezTo>
                    <a:pt x="265442" y="383619"/>
                    <a:pt x="269992" y="384289"/>
                    <a:pt x="274842" y="384810"/>
                  </a:cubicBezTo>
                  <a:cubicBezTo>
                    <a:pt x="279691" y="385332"/>
                    <a:pt x="284988" y="385630"/>
                    <a:pt x="290658" y="385779"/>
                  </a:cubicBezTo>
                  <a:lnTo>
                    <a:pt x="290658" y="348912"/>
                  </a:lnTo>
                  <a:cubicBezTo>
                    <a:pt x="283645" y="347870"/>
                    <a:pt x="276558" y="346529"/>
                    <a:pt x="269619" y="344816"/>
                  </a:cubicBezTo>
                  <a:cubicBezTo>
                    <a:pt x="262681" y="343029"/>
                    <a:pt x="256415" y="340422"/>
                    <a:pt x="250819" y="336996"/>
                  </a:cubicBezTo>
                  <a:cubicBezTo>
                    <a:pt x="245299" y="333496"/>
                    <a:pt x="240748" y="328878"/>
                    <a:pt x="237241" y="323143"/>
                  </a:cubicBezTo>
                  <a:cubicBezTo>
                    <a:pt x="233809" y="317483"/>
                    <a:pt x="232019" y="310035"/>
                    <a:pt x="232019" y="300949"/>
                  </a:cubicBezTo>
                  <a:cubicBezTo>
                    <a:pt x="232019" y="293576"/>
                    <a:pt x="233362" y="286948"/>
                    <a:pt x="236122" y="281213"/>
                  </a:cubicBezTo>
                  <a:cubicBezTo>
                    <a:pt x="238808" y="275404"/>
                    <a:pt x="242687" y="270414"/>
                    <a:pt x="247686" y="266243"/>
                  </a:cubicBezTo>
                  <a:cubicBezTo>
                    <a:pt x="252759" y="261998"/>
                    <a:pt x="258951" y="258646"/>
                    <a:pt x="266188" y="256040"/>
                  </a:cubicBezTo>
                  <a:cubicBezTo>
                    <a:pt x="273424" y="253507"/>
                    <a:pt x="281556" y="251645"/>
                    <a:pt x="290658" y="250677"/>
                  </a:cubicBezTo>
                  <a:close/>
                  <a:moveTo>
                    <a:pt x="435589" y="197053"/>
                  </a:moveTo>
                  <a:lnTo>
                    <a:pt x="502433" y="197053"/>
                  </a:lnTo>
                  <a:cubicBezTo>
                    <a:pt x="508103" y="197053"/>
                    <a:pt x="512728" y="201671"/>
                    <a:pt x="512728" y="207257"/>
                  </a:cubicBezTo>
                  <a:cubicBezTo>
                    <a:pt x="512728" y="212918"/>
                    <a:pt x="508103" y="217536"/>
                    <a:pt x="502433" y="217536"/>
                  </a:cubicBezTo>
                  <a:lnTo>
                    <a:pt x="492511" y="217536"/>
                  </a:lnTo>
                  <a:lnTo>
                    <a:pt x="492511" y="443448"/>
                  </a:lnTo>
                  <a:lnTo>
                    <a:pt x="502433" y="443448"/>
                  </a:lnTo>
                  <a:cubicBezTo>
                    <a:pt x="508103" y="443448"/>
                    <a:pt x="512728" y="447991"/>
                    <a:pt x="512728" y="453652"/>
                  </a:cubicBezTo>
                  <a:cubicBezTo>
                    <a:pt x="512728" y="459313"/>
                    <a:pt x="508103" y="463931"/>
                    <a:pt x="502433" y="463931"/>
                  </a:cubicBezTo>
                  <a:lnTo>
                    <a:pt x="435589" y="463931"/>
                  </a:lnTo>
                  <a:cubicBezTo>
                    <a:pt x="429919" y="463931"/>
                    <a:pt x="425368" y="459313"/>
                    <a:pt x="425368" y="453652"/>
                  </a:cubicBezTo>
                  <a:cubicBezTo>
                    <a:pt x="425368" y="447991"/>
                    <a:pt x="429919" y="443448"/>
                    <a:pt x="435589" y="443448"/>
                  </a:cubicBezTo>
                  <a:lnTo>
                    <a:pt x="445511" y="443448"/>
                  </a:lnTo>
                  <a:lnTo>
                    <a:pt x="445511" y="217536"/>
                  </a:lnTo>
                  <a:lnTo>
                    <a:pt x="435589" y="217536"/>
                  </a:lnTo>
                  <a:cubicBezTo>
                    <a:pt x="429919" y="217536"/>
                    <a:pt x="425368" y="212918"/>
                    <a:pt x="425368" y="207257"/>
                  </a:cubicBezTo>
                  <a:cubicBezTo>
                    <a:pt x="425368" y="201671"/>
                    <a:pt x="429919" y="197053"/>
                    <a:pt x="435589" y="197053"/>
                  </a:cubicBezTo>
                  <a:close/>
                  <a:moveTo>
                    <a:pt x="106326" y="197053"/>
                  </a:moveTo>
                  <a:lnTo>
                    <a:pt x="173116" y="197053"/>
                  </a:lnTo>
                  <a:cubicBezTo>
                    <a:pt x="178781" y="197053"/>
                    <a:pt x="183328" y="201671"/>
                    <a:pt x="183328" y="207257"/>
                  </a:cubicBezTo>
                  <a:cubicBezTo>
                    <a:pt x="183328" y="212918"/>
                    <a:pt x="178781" y="217536"/>
                    <a:pt x="173116" y="217536"/>
                  </a:cubicBezTo>
                  <a:lnTo>
                    <a:pt x="163202" y="217536"/>
                  </a:lnTo>
                  <a:lnTo>
                    <a:pt x="163202" y="443448"/>
                  </a:lnTo>
                  <a:lnTo>
                    <a:pt x="173116" y="443448"/>
                  </a:lnTo>
                  <a:cubicBezTo>
                    <a:pt x="178781" y="443448"/>
                    <a:pt x="183328" y="447991"/>
                    <a:pt x="183328" y="453652"/>
                  </a:cubicBezTo>
                  <a:cubicBezTo>
                    <a:pt x="183328" y="459313"/>
                    <a:pt x="178781" y="463931"/>
                    <a:pt x="173116" y="463931"/>
                  </a:cubicBezTo>
                  <a:lnTo>
                    <a:pt x="106326" y="463931"/>
                  </a:lnTo>
                  <a:cubicBezTo>
                    <a:pt x="100661" y="463931"/>
                    <a:pt x="96039" y="459313"/>
                    <a:pt x="96039" y="453652"/>
                  </a:cubicBezTo>
                  <a:cubicBezTo>
                    <a:pt x="96039" y="447991"/>
                    <a:pt x="100661" y="443448"/>
                    <a:pt x="106326" y="443448"/>
                  </a:cubicBezTo>
                  <a:lnTo>
                    <a:pt x="116240" y="443448"/>
                  </a:lnTo>
                  <a:lnTo>
                    <a:pt x="116240" y="217536"/>
                  </a:lnTo>
                  <a:lnTo>
                    <a:pt x="106326" y="217536"/>
                  </a:lnTo>
                  <a:cubicBezTo>
                    <a:pt x="100661" y="217536"/>
                    <a:pt x="96039" y="212918"/>
                    <a:pt x="96039" y="207257"/>
                  </a:cubicBezTo>
                  <a:cubicBezTo>
                    <a:pt x="96039" y="201671"/>
                    <a:pt x="100661" y="197053"/>
                    <a:pt x="106326" y="197053"/>
                  </a:cubicBezTo>
                  <a:close/>
                  <a:moveTo>
                    <a:pt x="296964" y="2010"/>
                  </a:moveTo>
                  <a:cubicBezTo>
                    <a:pt x="301514" y="-671"/>
                    <a:pt x="307183" y="-671"/>
                    <a:pt x="311733" y="2010"/>
                  </a:cubicBezTo>
                  <a:lnTo>
                    <a:pt x="556923" y="134884"/>
                  </a:lnTo>
                  <a:cubicBezTo>
                    <a:pt x="569604" y="142332"/>
                    <a:pt x="564308" y="161771"/>
                    <a:pt x="549538" y="161771"/>
                  </a:cubicBezTo>
                  <a:lnTo>
                    <a:pt x="59159" y="161771"/>
                  </a:lnTo>
                  <a:cubicBezTo>
                    <a:pt x="44389" y="161771"/>
                    <a:pt x="39093" y="142332"/>
                    <a:pt x="51774" y="134884"/>
                  </a:cubicBezTo>
                  <a:close/>
                </a:path>
              </a:pathLst>
            </a:custGeom>
            <a:solidFill>
              <a:srgbClr val="C00000">
                <a:alpha val="70000"/>
              </a:srgbClr>
            </a:solidFill>
            <a:ln>
              <a:noFill/>
            </a:ln>
          </p:spPr>
        </p:sp>
        <p:cxnSp>
          <p:nvCxnSpPr>
            <p:cNvPr id="100" name="肘形连接符 18">
              <a:extLst>
                <a:ext uri="{FF2B5EF4-FFF2-40B4-BE49-F238E27FC236}">
                  <a16:creationId xmlns:a16="http://schemas.microsoft.com/office/drawing/2014/main" id="{CDFC8B92-CBA4-49E6-99E2-A66F48C9C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58" y="1645920"/>
              <a:ext cx="1799886" cy="1035383"/>
            </a:xfrm>
            <a:prstGeom prst="bentConnector3">
              <a:avLst>
                <a:gd name="adj1" fmla="val -8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21">
              <a:extLst>
                <a:ext uri="{FF2B5EF4-FFF2-40B4-BE49-F238E27FC236}">
                  <a16:creationId xmlns:a16="http://schemas.microsoft.com/office/drawing/2014/main" id="{97D3001C-A65E-4F59-A2C0-94E81C71C33A}"/>
                </a:ext>
              </a:extLst>
            </p:cNvPr>
            <p:cNvCxnSpPr>
              <a:cxnSpLocks/>
            </p:cNvCxnSpPr>
            <p:nvPr/>
          </p:nvCxnSpPr>
          <p:spPr>
            <a:xfrm>
              <a:off x="869482" y="3753454"/>
              <a:ext cx="1725330" cy="1173000"/>
            </a:xfrm>
            <a:prstGeom prst="bentConnector3">
              <a:avLst>
                <a:gd name="adj1" fmla="val 3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E0FB2CEF-8D5A-479C-A35A-E29293BD55A6}"/>
                </a:ext>
              </a:extLst>
            </p:cNvPr>
            <p:cNvCxnSpPr>
              <a:stCxn id="74" idx="58"/>
              <a:endCxn id="72" idx="36"/>
            </p:cNvCxnSpPr>
            <p:nvPr/>
          </p:nvCxnSpPr>
          <p:spPr>
            <a:xfrm flipV="1">
              <a:off x="3228140" y="1217419"/>
              <a:ext cx="512752" cy="37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A466619-E244-445D-87A0-FBCDEFA5149E}"/>
                </a:ext>
              </a:extLst>
            </p:cNvPr>
            <p:cNvCxnSpPr>
              <a:stCxn id="72" idx="24"/>
              <a:endCxn id="79" idx="36"/>
            </p:cNvCxnSpPr>
            <p:nvPr/>
          </p:nvCxnSpPr>
          <p:spPr>
            <a:xfrm flipV="1">
              <a:off x="4299827" y="655406"/>
              <a:ext cx="604117" cy="3208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16AAA431-A325-4198-9CD9-3E6A0B288217}"/>
                </a:ext>
              </a:extLst>
            </p:cNvPr>
            <p:cNvCxnSpPr>
              <a:stCxn id="74" idx="9"/>
              <a:endCxn id="78" idx="33"/>
            </p:cNvCxnSpPr>
            <p:nvPr/>
          </p:nvCxnSpPr>
          <p:spPr>
            <a:xfrm>
              <a:off x="3173653" y="1837084"/>
              <a:ext cx="617988" cy="385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DFF3053-8E74-4876-BB44-A6439969A6DF}"/>
                </a:ext>
              </a:extLst>
            </p:cNvPr>
            <p:cNvCxnSpPr>
              <a:stCxn id="78" idx="28"/>
              <a:endCxn id="85" idx="33"/>
            </p:cNvCxnSpPr>
            <p:nvPr/>
          </p:nvCxnSpPr>
          <p:spPr>
            <a:xfrm>
              <a:off x="4345202" y="2396109"/>
              <a:ext cx="609490" cy="2722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F8E14659-D2A0-4438-B467-34E254FC2B3E}"/>
                </a:ext>
              </a:extLst>
            </p:cNvPr>
            <p:cNvCxnSpPr>
              <a:stCxn id="78" idx="24"/>
              <a:endCxn id="80" idx="38"/>
            </p:cNvCxnSpPr>
            <p:nvPr/>
          </p:nvCxnSpPr>
          <p:spPr>
            <a:xfrm flipV="1">
              <a:off x="4299826" y="1775821"/>
              <a:ext cx="713294" cy="374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9F5E4DF-2F70-487C-9CDA-A9F6D00E5EE9}"/>
                </a:ext>
              </a:extLst>
            </p:cNvPr>
            <p:cNvCxnSpPr>
              <a:stCxn id="72" idx="28"/>
              <a:endCxn id="80" idx="33"/>
            </p:cNvCxnSpPr>
            <p:nvPr/>
          </p:nvCxnSpPr>
          <p:spPr>
            <a:xfrm>
              <a:off x="4345203" y="1222189"/>
              <a:ext cx="609490" cy="287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BF282E06-6160-4F05-A403-ACC619F42134}"/>
                </a:ext>
              </a:extLst>
            </p:cNvPr>
            <p:cNvCxnSpPr>
              <a:cxnSpLocks/>
              <a:stCxn id="77" idx="62"/>
              <a:endCxn id="91" idx="37"/>
            </p:cNvCxnSpPr>
            <p:nvPr/>
          </p:nvCxnSpPr>
          <p:spPr>
            <a:xfrm flipV="1">
              <a:off x="3156677" y="4498452"/>
              <a:ext cx="515405" cy="287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5BA26A4A-78DC-4018-957D-E56801E74F8A}"/>
                </a:ext>
              </a:extLst>
            </p:cNvPr>
            <p:cNvCxnSpPr>
              <a:cxnSpLocks/>
              <a:stCxn id="77" idx="10"/>
              <a:endCxn id="92" idx="33"/>
            </p:cNvCxnSpPr>
            <p:nvPr/>
          </p:nvCxnSpPr>
          <p:spPr>
            <a:xfrm>
              <a:off x="3173653" y="5102390"/>
              <a:ext cx="549007" cy="325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5A0ED249-E013-443F-BBA1-068C6D1F8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9826" y="3921596"/>
              <a:ext cx="455054" cy="253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B054C4CC-8A24-4764-B304-A85C37AC1C9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197" y="4462850"/>
              <a:ext cx="527764" cy="222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185E9161-3F74-4EB4-A529-ADD0EF602B26}"/>
                </a:ext>
              </a:extLst>
            </p:cNvPr>
            <p:cNvCxnSpPr>
              <a:cxnSpLocks/>
            </p:cNvCxnSpPr>
            <p:nvPr/>
          </p:nvCxnSpPr>
          <p:spPr>
            <a:xfrm>
              <a:off x="4307197" y="5637407"/>
              <a:ext cx="527764" cy="222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1E59F185-D80E-45D5-85BD-DBB82E779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1406" y="4968913"/>
              <a:ext cx="473285" cy="2941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0B4288BF-01DA-4AA3-B354-8554CE6DA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912" y="1510095"/>
              <a:ext cx="4594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0BEBB4F3-FD33-4882-9489-D2F566DD1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2550" y="3012462"/>
              <a:ext cx="531614" cy="121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06F5EDFD-FA40-494B-9FAA-B1FD3E44C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551" y="3345113"/>
              <a:ext cx="516796" cy="317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84B01BF4-E425-43F1-8D53-EA28AFE43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0387" y="4936360"/>
              <a:ext cx="6118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EE54D04-537A-4427-A3BB-5C1F77290A02}"/>
                </a:ext>
              </a:extLst>
            </p:cNvPr>
            <p:cNvSpPr/>
            <p:nvPr/>
          </p:nvSpPr>
          <p:spPr>
            <a:xfrm>
              <a:off x="100604" y="3445554"/>
              <a:ext cx="1679049" cy="4041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Anchor Buyer</a:t>
              </a:r>
              <a:endParaRPr lang="en-AU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D8110D3-FCFC-4001-A915-DA7B8570A8ED}"/>
                </a:ext>
              </a:extLst>
            </p:cNvPr>
            <p:cNvSpPr/>
            <p:nvPr/>
          </p:nvSpPr>
          <p:spPr>
            <a:xfrm>
              <a:off x="2509263" y="2058899"/>
              <a:ext cx="9495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Subsidiary</a:t>
              </a:r>
              <a:endParaRPr lang="en-AU" sz="1200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6F6E6D5-FCCD-473B-88D7-CBA2AAF0F199}"/>
                </a:ext>
              </a:extLst>
            </p:cNvPr>
            <p:cNvSpPr/>
            <p:nvPr/>
          </p:nvSpPr>
          <p:spPr>
            <a:xfrm>
              <a:off x="2489258" y="5321612"/>
              <a:ext cx="9495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Subsidiary</a:t>
              </a:r>
              <a:endParaRPr lang="en-AU" sz="1200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5BF90824-FC7E-4FA8-BD6E-621FC4BC7CFF}"/>
                </a:ext>
              </a:extLst>
            </p:cNvPr>
            <p:cNvSpPr/>
            <p:nvPr/>
          </p:nvSpPr>
          <p:spPr>
            <a:xfrm>
              <a:off x="3586999" y="2763101"/>
              <a:ext cx="982705" cy="3368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Suppliers</a:t>
              </a:r>
              <a:endParaRPr lang="en-AU" sz="1400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81A18D8-1137-4354-AA09-56528F910F0A}"/>
                </a:ext>
              </a:extLst>
            </p:cNvPr>
            <p:cNvSpPr/>
            <p:nvPr/>
          </p:nvSpPr>
          <p:spPr>
            <a:xfrm>
              <a:off x="3485163" y="5844554"/>
              <a:ext cx="982705" cy="3368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Suppliers</a:t>
              </a:r>
              <a:endParaRPr lang="en-AU" sz="1400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7ADFFA98-05E9-47A9-A90D-C23D147F34D4}"/>
                </a:ext>
              </a:extLst>
            </p:cNvPr>
            <p:cNvSpPr/>
            <p:nvPr/>
          </p:nvSpPr>
          <p:spPr>
            <a:xfrm>
              <a:off x="6332048" y="1645410"/>
              <a:ext cx="878767" cy="4041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/>
                <a:t>Funder</a:t>
              </a:r>
              <a:endParaRPr lang="en-US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37439C2-D552-4DBE-A829-C4EF8AD2425A}"/>
                </a:ext>
              </a:extLst>
            </p:cNvPr>
            <p:cNvSpPr/>
            <p:nvPr/>
          </p:nvSpPr>
          <p:spPr>
            <a:xfrm>
              <a:off x="6464604" y="5252042"/>
              <a:ext cx="854721" cy="4041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/>
                <a:t>Bank B</a:t>
              </a:r>
              <a:endParaRPr 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23CEB9F-EF04-44D7-AFF8-0D1FABDC0F70}"/>
                </a:ext>
              </a:extLst>
            </p:cNvPr>
            <p:cNvSpPr/>
            <p:nvPr/>
          </p:nvSpPr>
          <p:spPr>
            <a:xfrm>
              <a:off x="6402235" y="3467966"/>
              <a:ext cx="873957" cy="4041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/>
                <a:t>Bank A</a:t>
              </a:r>
              <a:endParaRPr lang="en-US" dirty="0"/>
            </a:p>
          </p:txBody>
        </p:sp>
      </p:grpSp>
      <p:graphicFrame>
        <p:nvGraphicFramePr>
          <p:cNvPr id="69" name="图示 68">
            <a:extLst>
              <a:ext uri="{FF2B5EF4-FFF2-40B4-BE49-F238E27FC236}">
                <a16:creationId xmlns:a16="http://schemas.microsoft.com/office/drawing/2014/main" id="{EC831BE6-D09B-4C89-B07D-627B89DC6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3847"/>
              </p:ext>
            </p:extLst>
          </p:nvPr>
        </p:nvGraphicFramePr>
        <p:xfrm>
          <a:off x="7432004" y="949815"/>
          <a:ext cx="4619736" cy="6033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  <p:sp>
        <p:nvSpPr>
          <p:cNvPr id="52" name="流程图: 接点 222">
            <a:extLst>
              <a:ext uri="{FF2B5EF4-FFF2-40B4-BE49-F238E27FC236}">
                <a16:creationId xmlns:a16="http://schemas.microsoft.com/office/drawing/2014/main" id="{5DEB7B61-3E54-43D4-8691-090FFE3E7B82}"/>
              </a:ext>
            </a:extLst>
          </p:cNvPr>
          <p:cNvSpPr/>
          <p:nvPr/>
        </p:nvSpPr>
        <p:spPr>
          <a:xfrm>
            <a:off x="592426" y="3378397"/>
            <a:ext cx="647334" cy="652923"/>
          </a:xfrm>
          <a:prstGeom prst="flowChartConnector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pic>
        <p:nvPicPr>
          <p:cNvPr id="53" name="图片 221">
            <a:extLst>
              <a:ext uri="{FF2B5EF4-FFF2-40B4-BE49-F238E27FC236}">
                <a16:creationId xmlns:a16="http://schemas.microsoft.com/office/drawing/2014/main" id="{E42616D6-152D-4FB7-9BC7-72F38CD72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269" y="3520193"/>
            <a:ext cx="363693" cy="3693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488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9814DE6-FA84-4FEA-8FC1-28E35FA6F645}"/>
              </a:ext>
            </a:extLst>
          </p:cNvPr>
          <p:cNvSpPr txBox="1"/>
          <p:nvPr/>
        </p:nvSpPr>
        <p:spPr>
          <a:xfrm>
            <a:off x="351692" y="239151"/>
            <a:ext cx="8970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Anchor Buyer can Configure Group Level Control Model</a:t>
            </a:r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BEAC0E-4A93-4097-9600-E6F0064D56AA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7310F54D-CDAD-42C4-ADCC-974AA8EE62FB}"/>
              </a:ext>
            </a:extLst>
          </p:cNvPr>
          <p:cNvSpPr/>
          <p:nvPr/>
        </p:nvSpPr>
        <p:spPr>
          <a:xfrm>
            <a:off x="810064" y="1745754"/>
            <a:ext cx="824780" cy="45988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86681D34-3A06-47C5-963C-DF0EE4897326}"/>
              </a:ext>
            </a:extLst>
          </p:cNvPr>
          <p:cNvSpPr/>
          <p:nvPr/>
        </p:nvSpPr>
        <p:spPr>
          <a:xfrm>
            <a:off x="810064" y="2624874"/>
            <a:ext cx="824780" cy="45988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BF43F797-779B-4A3E-9D0B-246086FD670A}"/>
              </a:ext>
            </a:extLst>
          </p:cNvPr>
          <p:cNvSpPr/>
          <p:nvPr/>
        </p:nvSpPr>
        <p:spPr>
          <a:xfrm>
            <a:off x="810064" y="3503994"/>
            <a:ext cx="824780" cy="45988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C0445211-263F-422B-92E8-AE4B830D5C88}"/>
              </a:ext>
            </a:extLst>
          </p:cNvPr>
          <p:cNvSpPr/>
          <p:nvPr/>
        </p:nvSpPr>
        <p:spPr>
          <a:xfrm>
            <a:off x="810064" y="4383115"/>
            <a:ext cx="824780" cy="45988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40C4CEAF-2E98-43BA-8934-5EDC9EB603B0}"/>
              </a:ext>
            </a:extLst>
          </p:cNvPr>
          <p:cNvSpPr/>
          <p:nvPr/>
        </p:nvSpPr>
        <p:spPr>
          <a:xfrm>
            <a:off x="810064" y="5262235"/>
            <a:ext cx="824780" cy="45988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393785-D997-4910-9B12-C61AFD77C28C}"/>
              </a:ext>
            </a:extLst>
          </p:cNvPr>
          <p:cNvSpPr txBox="1"/>
          <p:nvPr/>
        </p:nvSpPr>
        <p:spPr>
          <a:xfrm>
            <a:off x="1841676" y="1686048"/>
            <a:ext cx="5501660" cy="579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The Anchor Buyer group can add and manage multiple subsidiaries.</a:t>
            </a:r>
            <a:endParaRPr lang="zh-CN" altLang="en-US" sz="1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B96840-AF52-4B73-BB6A-9C447C5E801A}"/>
              </a:ext>
            </a:extLst>
          </p:cNvPr>
          <p:cNvSpPr txBox="1"/>
          <p:nvPr/>
        </p:nvSpPr>
        <p:spPr>
          <a:xfrm>
            <a:off x="1841676" y="2565168"/>
            <a:ext cx="550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Control the Total Limit of digital payment certificate (Token) issued by Subsidiaries</a:t>
            </a:r>
            <a:endParaRPr lang="zh-CN" altLang="en-US" sz="1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4A61E8-BA08-4F41-A4BB-6CC66C67B669}"/>
              </a:ext>
            </a:extLst>
          </p:cNvPr>
          <p:cNvSpPr txBox="1"/>
          <p:nvPr/>
        </p:nvSpPr>
        <p:spPr>
          <a:xfrm>
            <a:off x="1841676" y="3444287"/>
            <a:ext cx="550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Oversee and Manage the supplier chain network of the subsidiaries</a:t>
            </a:r>
            <a:endParaRPr lang="zh-CN" altLang="en-US" sz="1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D7C3C2-DC7B-4986-8240-AF1B10A92E93}"/>
              </a:ext>
            </a:extLst>
          </p:cNvPr>
          <p:cNvSpPr txBox="1"/>
          <p:nvPr/>
        </p:nvSpPr>
        <p:spPr>
          <a:xfrm>
            <a:off x="1841676" y="4323409"/>
            <a:ext cx="5501660" cy="579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Create various finance product configuration for subsidiaries and configure financing parameters</a:t>
            </a:r>
            <a:endParaRPr lang="zh-CN" altLang="en-US" sz="1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4E6A2F-7160-4010-8FF5-200C6B44CA71}"/>
              </a:ext>
            </a:extLst>
          </p:cNvPr>
          <p:cNvSpPr txBox="1"/>
          <p:nvPr/>
        </p:nvSpPr>
        <p:spPr>
          <a:xfrm>
            <a:off x="1841675" y="5202529"/>
            <a:ext cx="550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Mange digital payment certificate (Token) issuance and circulation path issued by subsidiaries</a:t>
            </a:r>
            <a:endParaRPr lang="zh-CN" altLang="en-US" sz="1600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C53E3D8-57BA-412B-9CC3-29CA8B197014}"/>
              </a:ext>
            </a:extLst>
          </p:cNvPr>
          <p:cNvSpPr/>
          <p:nvPr/>
        </p:nvSpPr>
        <p:spPr>
          <a:xfrm>
            <a:off x="7680955" y="1674052"/>
            <a:ext cx="4178109" cy="59129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Applicable Scenario</a:t>
            </a:r>
            <a:endParaRPr lang="zh-CN" altLang="en-US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2E93E4-453C-46F0-8C4D-BAB8823B7191}"/>
              </a:ext>
            </a:extLst>
          </p:cNvPr>
          <p:cNvGrpSpPr/>
          <p:nvPr/>
        </p:nvGrpSpPr>
        <p:grpSpPr>
          <a:xfrm>
            <a:off x="7680954" y="4408319"/>
            <a:ext cx="4178110" cy="870139"/>
            <a:chOff x="8117057" y="4633404"/>
            <a:chExt cx="4178110" cy="87013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AC6ADC-EA84-419B-B34C-976225B57338}"/>
                </a:ext>
              </a:extLst>
            </p:cNvPr>
            <p:cNvSpPr/>
            <p:nvPr/>
          </p:nvSpPr>
          <p:spPr>
            <a:xfrm>
              <a:off x="8117057" y="4633404"/>
              <a:ext cx="813420" cy="8701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pic>
          <p:nvPicPr>
            <p:cNvPr id="22" name="图形 21" descr="教室">
              <a:extLst>
                <a:ext uri="{FF2B5EF4-FFF2-40B4-BE49-F238E27FC236}">
                  <a16:creationId xmlns:a16="http://schemas.microsoft.com/office/drawing/2014/main" id="{07624659-2EEE-4FFC-A19C-D069E64C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4120" y="4807939"/>
              <a:ext cx="579294" cy="579294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AA7E4AA-1102-45F7-979A-973B3D2E8168}"/>
                </a:ext>
              </a:extLst>
            </p:cNvPr>
            <p:cNvSpPr/>
            <p:nvPr/>
          </p:nvSpPr>
          <p:spPr>
            <a:xfrm>
              <a:off x="8930477" y="4633404"/>
              <a:ext cx="3364690" cy="870139"/>
            </a:xfrm>
            <a:prstGeom prst="rect">
              <a:avLst/>
            </a:prstGeom>
            <a:solidFill>
              <a:srgbClr val="EAEAE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There are operating platform management models, such as several Anchor Buyer that have settled in a logistics information platform.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7BBE39E-7048-4F18-B1B7-4E9F40EBF935}"/>
              </a:ext>
            </a:extLst>
          </p:cNvPr>
          <p:cNvGrpSpPr/>
          <p:nvPr/>
        </p:nvGrpSpPr>
        <p:grpSpPr>
          <a:xfrm>
            <a:off x="7680954" y="2901761"/>
            <a:ext cx="4178110" cy="870140"/>
            <a:chOff x="8117057" y="2900592"/>
            <a:chExt cx="4178110" cy="87014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C8F0F14-92B3-4B23-A8E5-A47BDBD74872}"/>
                </a:ext>
              </a:extLst>
            </p:cNvPr>
            <p:cNvSpPr/>
            <p:nvPr/>
          </p:nvSpPr>
          <p:spPr>
            <a:xfrm>
              <a:off x="8117057" y="2900593"/>
              <a:ext cx="813420" cy="8701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DB5943C-0AAB-4C23-978B-9868971822FD}"/>
                </a:ext>
              </a:extLst>
            </p:cNvPr>
            <p:cNvSpPr/>
            <p:nvPr/>
          </p:nvSpPr>
          <p:spPr>
            <a:xfrm>
              <a:off x="8930476" y="2900592"/>
              <a:ext cx="3364691" cy="870139"/>
            </a:xfrm>
            <a:prstGeom prst="rect">
              <a:avLst/>
            </a:prstGeom>
            <a:solidFill>
              <a:srgbClr val="EAEAE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500" dirty="0">
                  <a:solidFill>
                    <a:schemeClr val="tx1"/>
                  </a:solidFill>
                </a:rPr>
                <a:t>There are group management models, such as multiple project companies under a real estate group.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内容占位符 7" descr="通讯簿">
              <a:extLst>
                <a:ext uri="{FF2B5EF4-FFF2-40B4-BE49-F238E27FC236}">
                  <a16:creationId xmlns:a16="http://schemas.microsoft.com/office/drawing/2014/main" id="{3C09D5CA-DAAB-46ED-AFE2-BE3D71CCF001}"/>
                </a:ext>
              </a:extLst>
            </p:cNvPr>
            <p:cNvGrpSpPr/>
            <p:nvPr/>
          </p:nvGrpSpPr>
          <p:grpSpPr>
            <a:xfrm>
              <a:off x="8323888" y="3093492"/>
              <a:ext cx="393309" cy="477129"/>
              <a:chOff x="8323888" y="3093492"/>
              <a:chExt cx="393309" cy="477129"/>
            </a:xfrm>
          </p:grpSpPr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359522E7-3D8F-47BE-B210-04DA60876F58}"/>
                  </a:ext>
                </a:extLst>
              </p:cNvPr>
              <p:cNvSpPr/>
              <p:nvPr/>
            </p:nvSpPr>
            <p:spPr>
              <a:xfrm>
                <a:off x="8323888" y="3093492"/>
                <a:ext cx="38686" cy="477129"/>
              </a:xfrm>
              <a:custGeom>
                <a:avLst/>
                <a:gdLst>
                  <a:gd name="connsiteX0" fmla="*/ 0 w 38686"/>
                  <a:gd name="connsiteY0" fmla="*/ 0 h 477129"/>
                  <a:gd name="connsiteX1" fmla="*/ 38686 w 38686"/>
                  <a:gd name="connsiteY1" fmla="*/ 0 h 477129"/>
                  <a:gd name="connsiteX2" fmla="*/ 38686 w 38686"/>
                  <a:gd name="connsiteY2" fmla="*/ 477130 h 477129"/>
                  <a:gd name="connsiteX3" fmla="*/ 0 w 38686"/>
                  <a:gd name="connsiteY3" fmla="*/ 477130 h 47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86" h="477129">
                    <a:moveTo>
                      <a:pt x="0" y="0"/>
                    </a:moveTo>
                    <a:lnTo>
                      <a:pt x="38686" y="0"/>
                    </a:lnTo>
                    <a:lnTo>
                      <a:pt x="38686" y="477130"/>
                    </a:lnTo>
                    <a:lnTo>
                      <a:pt x="0" y="47713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B1FB0154-DE37-40B1-8179-1D27DD9635AB}"/>
                  </a:ext>
                </a:extLst>
              </p:cNvPr>
              <p:cNvSpPr/>
              <p:nvPr/>
            </p:nvSpPr>
            <p:spPr>
              <a:xfrm>
                <a:off x="8388365" y="3093492"/>
                <a:ext cx="328832" cy="477129"/>
              </a:xfrm>
              <a:custGeom>
                <a:avLst/>
                <a:gdLst>
                  <a:gd name="connsiteX0" fmla="*/ 303042 w 328832"/>
                  <a:gd name="connsiteY0" fmla="*/ 0 h 477129"/>
                  <a:gd name="connsiteX1" fmla="*/ 0 w 328832"/>
                  <a:gd name="connsiteY1" fmla="*/ 0 h 477129"/>
                  <a:gd name="connsiteX2" fmla="*/ 0 w 328832"/>
                  <a:gd name="connsiteY2" fmla="*/ 477130 h 477129"/>
                  <a:gd name="connsiteX3" fmla="*/ 303042 w 328832"/>
                  <a:gd name="connsiteY3" fmla="*/ 477130 h 477129"/>
                  <a:gd name="connsiteX4" fmla="*/ 328833 w 328832"/>
                  <a:gd name="connsiteY4" fmla="*/ 451339 h 477129"/>
                  <a:gd name="connsiteX5" fmla="*/ 328833 w 328832"/>
                  <a:gd name="connsiteY5" fmla="*/ 25791 h 477129"/>
                  <a:gd name="connsiteX6" fmla="*/ 303042 w 328832"/>
                  <a:gd name="connsiteY6" fmla="*/ 0 h 477129"/>
                  <a:gd name="connsiteX7" fmla="*/ 110256 w 328832"/>
                  <a:gd name="connsiteY7" fmla="*/ 181180 h 477129"/>
                  <a:gd name="connsiteX8" fmla="*/ 159258 w 328832"/>
                  <a:gd name="connsiteY8" fmla="*/ 132178 h 477129"/>
                  <a:gd name="connsiteX9" fmla="*/ 208261 w 328832"/>
                  <a:gd name="connsiteY9" fmla="*/ 181180 h 477129"/>
                  <a:gd name="connsiteX10" fmla="*/ 159258 w 328832"/>
                  <a:gd name="connsiteY10" fmla="*/ 230183 h 477129"/>
                  <a:gd name="connsiteX11" fmla="*/ 110256 w 328832"/>
                  <a:gd name="connsiteY11" fmla="*/ 181180 h 477129"/>
                  <a:gd name="connsiteX12" fmla="*/ 257908 w 328832"/>
                  <a:gd name="connsiteY12" fmla="*/ 341728 h 477129"/>
                  <a:gd name="connsiteX13" fmla="*/ 60608 w 328832"/>
                  <a:gd name="connsiteY13" fmla="*/ 341728 h 477129"/>
                  <a:gd name="connsiteX14" fmla="*/ 60608 w 328832"/>
                  <a:gd name="connsiteY14" fmla="*/ 292726 h 477129"/>
                  <a:gd name="connsiteX15" fmla="*/ 70280 w 328832"/>
                  <a:gd name="connsiteY15" fmla="*/ 272738 h 477129"/>
                  <a:gd name="connsiteX16" fmla="*/ 118638 w 328832"/>
                  <a:gd name="connsiteY16" fmla="*/ 249526 h 477129"/>
                  <a:gd name="connsiteX17" fmla="*/ 159258 w 328832"/>
                  <a:gd name="connsiteY17" fmla="*/ 243078 h 477129"/>
                  <a:gd name="connsiteX18" fmla="*/ 199879 w 328832"/>
                  <a:gd name="connsiteY18" fmla="*/ 249526 h 477129"/>
                  <a:gd name="connsiteX19" fmla="*/ 248236 w 328832"/>
                  <a:gd name="connsiteY19" fmla="*/ 272738 h 477129"/>
                  <a:gd name="connsiteX20" fmla="*/ 257908 w 328832"/>
                  <a:gd name="connsiteY20" fmla="*/ 292726 h 477129"/>
                  <a:gd name="connsiteX21" fmla="*/ 257908 w 328832"/>
                  <a:gd name="connsiteY21" fmla="*/ 341728 h 47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8832" h="477129">
                    <a:moveTo>
                      <a:pt x="303042" y="0"/>
                    </a:moveTo>
                    <a:lnTo>
                      <a:pt x="0" y="0"/>
                    </a:lnTo>
                    <a:lnTo>
                      <a:pt x="0" y="477130"/>
                    </a:lnTo>
                    <a:lnTo>
                      <a:pt x="303042" y="477130"/>
                    </a:lnTo>
                    <a:cubicBezTo>
                      <a:pt x="317227" y="477130"/>
                      <a:pt x="328833" y="465524"/>
                      <a:pt x="328833" y="451339"/>
                    </a:cubicBezTo>
                    <a:lnTo>
                      <a:pt x="328833" y="25791"/>
                    </a:lnTo>
                    <a:cubicBezTo>
                      <a:pt x="328833" y="11606"/>
                      <a:pt x="317227" y="0"/>
                      <a:pt x="303042" y="0"/>
                    </a:cubicBezTo>
                    <a:close/>
                    <a:moveTo>
                      <a:pt x="110256" y="181180"/>
                    </a:moveTo>
                    <a:cubicBezTo>
                      <a:pt x="110256" y="154100"/>
                      <a:pt x="132178" y="132178"/>
                      <a:pt x="159258" y="132178"/>
                    </a:cubicBezTo>
                    <a:cubicBezTo>
                      <a:pt x="186338" y="132178"/>
                      <a:pt x="208261" y="154100"/>
                      <a:pt x="208261" y="181180"/>
                    </a:cubicBezTo>
                    <a:cubicBezTo>
                      <a:pt x="208261" y="208261"/>
                      <a:pt x="186338" y="230183"/>
                      <a:pt x="159258" y="230183"/>
                    </a:cubicBezTo>
                    <a:cubicBezTo>
                      <a:pt x="132178" y="230183"/>
                      <a:pt x="110256" y="208905"/>
                      <a:pt x="110256" y="181180"/>
                    </a:cubicBezTo>
                    <a:close/>
                    <a:moveTo>
                      <a:pt x="257908" y="341728"/>
                    </a:moveTo>
                    <a:lnTo>
                      <a:pt x="60608" y="341728"/>
                    </a:lnTo>
                    <a:lnTo>
                      <a:pt x="60608" y="292726"/>
                    </a:lnTo>
                    <a:cubicBezTo>
                      <a:pt x="60608" y="284988"/>
                      <a:pt x="64477" y="277896"/>
                      <a:pt x="70280" y="272738"/>
                    </a:cubicBezTo>
                    <a:cubicBezTo>
                      <a:pt x="85110" y="262421"/>
                      <a:pt x="101229" y="254039"/>
                      <a:pt x="118638" y="249526"/>
                    </a:cubicBezTo>
                    <a:cubicBezTo>
                      <a:pt x="132178" y="245657"/>
                      <a:pt x="145718" y="243723"/>
                      <a:pt x="159258" y="243078"/>
                    </a:cubicBezTo>
                    <a:cubicBezTo>
                      <a:pt x="172798" y="243078"/>
                      <a:pt x="186983" y="245013"/>
                      <a:pt x="199879" y="249526"/>
                    </a:cubicBezTo>
                    <a:cubicBezTo>
                      <a:pt x="217287" y="254039"/>
                      <a:pt x="233407" y="261777"/>
                      <a:pt x="248236" y="272738"/>
                    </a:cubicBezTo>
                    <a:cubicBezTo>
                      <a:pt x="254039" y="277251"/>
                      <a:pt x="257908" y="284988"/>
                      <a:pt x="257908" y="292726"/>
                    </a:cubicBezTo>
                    <a:lnTo>
                      <a:pt x="257908" y="341728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6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72"/>
          <p:cNvSpPr/>
          <p:nvPr/>
        </p:nvSpPr>
        <p:spPr>
          <a:xfrm>
            <a:off x="359852" y="5034237"/>
            <a:ext cx="6684143" cy="16460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The Token issuance method can be configured: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Supplier Input AR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Anchor Buyer confirm AR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tx1"/>
                </a:solidFill>
              </a:rPr>
              <a:t>Supplier Token Issuance Application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Anchor Buyer</a:t>
            </a:r>
            <a:r>
              <a:rPr lang="en-US" sz="1200" dirty="0">
                <a:solidFill>
                  <a:schemeClr val="tx1"/>
                </a:solidFill>
              </a:rPr>
              <a:t> Token Issuance Acceptance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Supplier Input AR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Anchor Buyer confirm AR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 Anchor Buyer</a:t>
            </a:r>
            <a:r>
              <a:rPr lang="en-US" sz="1200" dirty="0">
                <a:solidFill>
                  <a:schemeClr val="tx1"/>
                </a:solidFill>
              </a:rPr>
              <a:t> Token Issuance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Anchor Buyer Input AP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200" dirty="0">
                <a:solidFill>
                  <a:schemeClr val="tx1"/>
                </a:solidFill>
              </a:rPr>
              <a:t>Supplier Token Issuance Application </a:t>
            </a:r>
            <a:r>
              <a:rPr lang="en-US" altLang="zh-CN" sz="1200" dirty="0">
                <a:solidFill>
                  <a:schemeClr val="tx1"/>
                </a:solidFill>
                <a:sym typeface="Wingdings" panose="05000000000000000000" pitchFamily="2" charset="2"/>
              </a:rPr>
              <a:t> Anchor Buyer</a:t>
            </a:r>
            <a:r>
              <a:rPr lang="en-US" altLang="zh-CN" sz="1200" dirty="0">
                <a:solidFill>
                  <a:schemeClr val="tx1"/>
                </a:solidFill>
              </a:rPr>
              <a:t> Token Issuance Acceptance</a:t>
            </a:r>
            <a:endParaRPr lang="en-US" sz="1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Anchor Buyer </a:t>
            </a:r>
            <a:r>
              <a:rPr lang="en-US" altLang="zh-CN" sz="1200" dirty="0">
                <a:solidFill>
                  <a:schemeClr val="tx1"/>
                </a:solidFill>
              </a:rPr>
              <a:t>Input AP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1200" dirty="0">
                <a:solidFill>
                  <a:schemeClr val="tx1"/>
                </a:solidFill>
                <a:sym typeface="Wingdings" panose="05000000000000000000" pitchFamily="2" charset="2"/>
              </a:rPr>
              <a:t>Anchor Buyer</a:t>
            </a:r>
            <a:r>
              <a:rPr lang="en-US" altLang="zh-CN" sz="1200" dirty="0">
                <a:solidFill>
                  <a:schemeClr val="tx1"/>
                </a:solidFill>
              </a:rPr>
              <a:t> Token Issuance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201385" y="1126681"/>
            <a:ext cx="6378911" cy="3371358"/>
            <a:chOff x="100604" y="1745900"/>
            <a:chExt cx="6378911" cy="3371358"/>
          </a:xfrm>
        </p:grpSpPr>
        <p:grpSp>
          <p:nvGrpSpPr>
            <p:cNvPr id="2" name="组合 1"/>
            <p:cNvGrpSpPr/>
            <p:nvPr/>
          </p:nvGrpSpPr>
          <p:grpSpPr>
            <a:xfrm>
              <a:off x="100604" y="2838111"/>
              <a:ext cx="1679049" cy="976775"/>
              <a:chOff x="100604" y="2838111"/>
              <a:chExt cx="1679049" cy="976775"/>
            </a:xfrm>
          </p:grpSpPr>
          <p:sp>
            <p:nvSpPr>
              <p:cNvPr id="3" name="iconfont-11145-6996223"/>
              <p:cNvSpPr>
                <a:spLocks noChangeAspect="1"/>
              </p:cNvSpPr>
              <p:nvPr/>
            </p:nvSpPr>
            <p:spPr bwMode="auto">
              <a:xfrm>
                <a:off x="564640" y="2838111"/>
                <a:ext cx="609685" cy="609685"/>
              </a:xfrm>
              <a:custGeom>
                <a:avLst/>
                <a:gdLst>
                  <a:gd name="T0" fmla="*/ 3420 w 11200"/>
                  <a:gd name="T1" fmla="*/ 10760 h 11200"/>
                  <a:gd name="T2" fmla="*/ 440 w 11200"/>
                  <a:gd name="T3" fmla="*/ 7780 h 11200"/>
                  <a:gd name="T4" fmla="*/ 440 w 11200"/>
                  <a:gd name="T5" fmla="*/ 3420 h 11200"/>
                  <a:gd name="T6" fmla="*/ 3420 w 11200"/>
                  <a:gd name="T7" fmla="*/ 440 h 11200"/>
                  <a:gd name="T8" fmla="*/ 7780 w 11200"/>
                  <a:gd name="T9" fmla="*/ 440 h 11200"/>
                  <a:gd name="T10" fmla="*/ 10760 w 11200"/>
                  <a:gd name="T11" fmla="*/ 3420 h 11200"/>
                  <a:gd name="T12" fmla="*/ 10760 w 11200"/>
                  <a:gd name="T13" fmla="*/ 7780 h 11200"/>
                  <a:gd name="T14" fmla="*/ 7780 w 11200"/>
                  <a:gd name="T15" fmla="*/ 10760 h 11200"/>
                  <a:gd name="T16" fmla="*/ 5600 w 11200"/>
                  <a:gd name="T17" fmla="*/ 800 h 11200"/>
                  <a:gd name="T18" fmla="*/ 5600 w 11200"/>
                  <a:gd name="T19" fmla="*/ 10400 h 11200"/>
                  <a:gd name="T20" fmla="*/ 5600 w 11200"/>
                  <a:gd name="T21" fmla="*/ 800 h 11200"/>
                  <a:gd name="T22" fmla="*/ 2822 w 11200"/>
                  <a:gd name="T23" fmla="*/ 7145 h 11200"/>
                  <a:gd name="T24" fmla="*/ 2556 w 11200"/>
                  <a:gd name="T25" fmla="*/ 4757 h 11200"/>
                  <a:gd name="T26" fmla="*/ 3883 w 11200"/>
                  <a:gd name="T27" fmla="*/ 4492 h 11200"/>
                  <a:gd name="T28" fmla="*/ 3618 w 11200"/>
                  <a:gd name="T29" fmla="*/ 5023 h 11200"/>
                  <a:gd name="T30" fmla="*/ 5210 w 11200"/>
                  <a:gd name="T31" fmla="*/ 7145 h 11200"/>
                  <a:gd name="T32" fmla="*/ 4414 w 11200"/>
                  <a:gd name="T33" fmla="*/ 5023 h 11200"/>
                  <a:gd name="T34" fmla="*/ 4148 w 11200"/>
                  <a:gd name="T35" fmla="*/ 4492 h 11200"/>
                  <a:gd name="T36" fmla="*/ 5475 w 11200"/>
                  <a:gd name="T37" fmla="*/ 4757 h 11200"/>
                  <a:gd name="T38" fmla="*/ 5210 w 11200"/>
                  <a:gd name="T39" fmla="*/ 7145 h 11200"/>
                  <a:gd name="T40" fmla="*/ 6006 w 11200"/>
                  <a:gd name="T41" fmla="*/ 7145 h 11200"/>
                  <a:gd name="T42" fmla="*/ 5740 w 11200"/>
                  <a:gd name="T43" fmla="*/ 4757 h 11200"/>
                  <a:gd name="T44" fmla="*/ 7067 w 11200"/>
                  <a:gd name="T45" fmla="*/ 4492 h 11200"/>
                  <a:gd name="T46" fmla="*/ 6802 w 11200"/>
                  <a:gd name="T47" fmla="*/ 5023 h 11200"/>
                  <a:gd name="T48" fmla="*/ 8394 w 11200"/>
                  <a:gd name="T49" fmla="*/ 7145 h 11200"/>
                  <a:gd name="T50" fmla="*/ 7598 w 11200"/>
                  <a:gd name="T51" fmla="*/ 5023 h 11200"/>
                  <a:gd name="T52" fmla="*/ 7332 w 11200"/>
                  <a:gd name="T53" fmla="*/ 4492 h 11200"/>
                  <a:gd name="T54" fmla="*/ 8659 w 11200"/>
                  <a:gd name="T55" fmla="*/ 4757 h 11200"/>
                  <a:gd name="T56" fmla="*/ 8394 w 11200"/>
                  <a:gd name="T57" fmla="*/ 7145 h 11200"/>
                  <a:gd name="T58" fmla="*/ 8924 w 11200"/>
                  <a:gd name="T59" fmla="*/ 8206 h 11200"/>
                  <a:gd name="T60" fmla="*/ 8659 w 11200"/>
                  <a:gd name="T61" fmla="*/ 8737 h 11200"/>
                  <a:gd name="T62" fmla="*/ 2291 w 11200"/>
                  <a:gd name="T63" fmla="*/ 8472 h 11200"/>
                  <a:gd name="T64" fmla="*/ 2556 w 11200"/>
                  <a:gd name="T65" fmla="*/ 7941 h 11200"/>
                  <a:gd name="T66" fmla="*/ 2822 w 11200"/>
                  <a:gd name="T67" fmla="*/ 7410 h 11200"/>
                  <a:gd name="T68" fmla="*/ 8394 w 11200"/>
                  <a:gd name="T69" fmla="*/ 7941 h 11200"/>
                  <a:gd name="T70" fmla="*/ 2546 w 11200"/>
                  <a:gd name="T71" fmla="*/ 4227 h 11200"/>
                  <a:gd name="T72" fmla="*/ 2417 w 11200"/>
                  <a:gd name="T73" fmla="*/ 3732 h 11200"/>
                  <a:gd name="T74" fmla="*/ 5734 w 11200"/>
                  <a:gd name="T75" fmla="*/ 1875 h 11200"/>
                  <a:gd name="T76" fmla="*/ 8924 w 11200"/>
                  <a:gd name="T77" fmla="*/ 3961 h 11200"/>
                  <a:gd name="T78" fmla="*/ 2546 w 11200"/>
                  <a:gd name="T79" fmla="*/ 4227 h 11200"/>
                  <a:gd name="T80" fmla="*/ 5041 w 11200"/>
                  <a:gd name="T81" fmla="*/ 3034 h 11200"/>
                  <a:gd name="T82" fmla="*/ 6182 w 11200"/>
                  <a:gd name="T83" fmla="*/ 3034 h 1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00" h="11200">
                    <a:moveTo>
                      <a:pt x="5600" y="11200"/>
                    </a:moveTo>
                    <a:cubicBezTo>
                      <a:pt x="4844" y="11200"/>
                      <a:pt x="4111" y="11052"/>
                      <a:pt x="3420" y="10760"/>
                    </a:cubicBezTo>
                    <a:cubicBezTo>
                      <a:pt x="2753" y="10478"/>
                      <a:pt x="2154" y="10074"/>
                      <a:pt x="1640" y="9560"/>
                    </a:cubicBezTo>
                    <a:cubicBezTo>
                      <a:pt x="1126" y="9045"/>
                      <a:pt x="722" y="8447"/>
                      <a:pt x="440" y="7780"/>
                    </a:cubicBezTo>
                    <a:cubicBezTo>
                      <a:pt x="148" y="7089"/>
                      <a:pt x="0" y="6356"/>
                      <a:pt x="0" y="5600"/>
                    </a:cubicBezTo>
                    <a:cubicBezTo>
                      <a:pt x="0" y="4844"/>
                      <a:pt x="148" y="4111"/>
                      <a:pt x="440" y="3420"/>
                    </a:cubicBezTo>
                    <a:cubicBezTo>
                      <a:pt x="722" y="2753"/>
                      <a:pt x="1126" y="2154"/>
                      <a:pt x="1640" y="1640"/>
                    </a:cubicBezTo>
                    <a:cubicBezTo>
                      <a:pt x="2154" y="1126"/>
                      <a:pt x="2753" y="722"/>
                      <a:pt x="3420" y="440"/>
                    </a:cubicBezTo>
                    <a:cubicBezTo>
                      <a:pt x="4111" y="148"/>
                      <a:pt x="4844" y="0"/>
                      <a:pt x="5600" y="0"/>
                    </a:cubicBezTo>
                    <a:cubicBezTo>
                      <a:pt x="6356" y="0"/>
                      <a:pt x="7089" y="148"/>
                      <a:pt x="7780" y="440"/>
                    </a:cubicBezTo>
                    <a:cubicBezTo>
                      <a:pt x="8447" y="722"/>
                      <a:pt x="9045" y="1126"/>
                      <a:pt x="9560" y="1640"/>
                    </a:cubicBezTo>
                    <a:cubicBezTo>
                      <a:pt x="10074" y="2154"/>
                      <a:pt x="10478" y="2753"/>
                      <a:pt x="10760" y="3420"/>
                    </a:cubicBezTo>
                    <a:cubicBezTo>
                      <a:pt x="11052" y="4110"/>
                      <a:pt x="11200" y="4844"/>
                      <a:pt x="11200" y="5600"/>
                    </a:cubicBezTo>
                    <a:cubicBezTo>
                      <a:pt x="11200" y="6356"/>
                      <a:pt x="11052" y="7089"/>
                      <a:pt x="10760" y="7780"/>
                    </a:cubicBezTo>
                    <a:cubicBezTo>
                      <a:pt x="10478" y="8447"/>
                      <a:pt x="10074" y="9045"/>
                      <a:pt x="9560" y="9560"/>
                    </a:cubicBezTo>
                    <a:cubicBezTo>
                      <a:pt x="9045" y="10074"/>
                      <a:pt x="8447" y="10478"/>
                      <a:pt x="7780" y="10760"/>
                    </a:cubicBezTo>
                    <a:cubicBezTo>
                      <a:pt x="7089" y="11052"/>
                      <a:pt x="6356" y="11200"/>
                      <a:pt x="5600" y="11200"/>
                    </a:cubicBezTo>
                    <a:close/>
                    <a:moveTo>
                      <a:pt x="5600" y="800"/>
                    </a:moveTo>
                    <a:cubicBezTo>
                      <a:pt x="2953" y="800"/>
                      <a:pt x="800" y="2953"/>
                      <a:pt x="800" y="5600"/>
                    </a:cubicBezTo>
                    <a:cubicBezTo>
                      <a:pt x="800" y="8247"/>
                      <a:pt x="2953" y="10400"/>
                      <a:pt x="5600" y="10400"/>
                    </a:cubicBezTo>
                    <a:cubicBezTo>
                      <a:pt x="8247" y="10400"/>
                      <a:pt x="10400" y="8247"/>
                      <a:pt x="10400" y="5600"/>
                    </a:cubicBezTo>
                    <a:cubicBezTo>
                      <a:pt x="10400" y="2953"/>
                      <a:pt x="8247" y="800"/>
                      <a:pt x="5600" y="800"/>
                    </a:cubicBezTo>
                    <a:close/>
                    <a:moveTo>
                      <a:pt x="3618" y="7145"/>
                    </a:moveTo>
                    <a:lnTo>
                      <a:pt x="2822" y="7145"/>
                    </a:lnTo>
                    <a:lnTo>
                      <a:pt x="2822" y="5023"/>
                    </a:lnTo>
                    <a:cubicBezTo>
                      <a:pt x="2676" y="5023"/>
                      <a:pt x="2556" y="4903"/>
                      <a:pt x="2556" y="4757"/>
                    </a:cubicBezTo>
                    <a:lnTo>
                      <a:pt x="2556" y="4492"/>
                    </a:lnTo>
                    <a:lnTo>
                      <a:pt x="3883" y="4492"/>
                    </a:lnTo>
                    <a:lnTo>
                      <a:pt x="3883" y="4757"/>
                    </a:lnTo>
                    <a:cubicBezTo>
                      <a:pt x="3883" y="4903"/>
                      <a:pt x="3764" y="5023"/>
                      <a:pt x="3618" y="5023"/>
                    </a:cubicBezTo>
                    <a:lnTo>
                      <a:pt x="3618" y="7145"/>
                    </a:lnTo>
                    <a:close/>
                    <a:moveTo>
                      <a:pt x="5210" y="7145"/>
                    </a:moveTo>
                    <a:lnTo>
                      <a:pt x="4414" y="7145"/>
                    </a:lnTo>
                    <a:lnTo>
                      <a:pt x="4414" y="5023"/>
                    </a:lnTo>
                    <a:cubicBezTo>
                      <a:pt x="4268" y="5023"/>
                      <a:pt x="4148" y="4903"/>
                      <a:pt x="4148" y="4757"/>
                    </a:cubicBezTo>
                    <a:lnTo>
                      <a:pt x="4148" y="4492"/>
                    </a:lnTo>
                    <a:lnTo>
                      <a:pt x="5475" y="4492"/>
                    </a:lnTo>
                    <a:lnTo>
                      <a:pt x="5475" y="4757"/>
                    </a:lnTo>
                    <a:cubicBezTo>
                      <a:pt x="5475" y="4903"/>
                      <a:pt x="5356" y="5023"/>
                      <a:pt x="5210" y="5023"/>
                    </a:cubicBezTo>
                    <a:lnTo>
                      <a:pt x="5210" y="7145"/>
                    </a:lnTo>
                    <a:close/>
                    <a:moveTo>
                      <a:pt x="6802" y="7145"/>
                    </a:moveTo>
                    <a:lnTo>
                      <a:pt x="6006" y="7145"/>
                    </a:lnTo>
                    <a:lnTo>
                      <a:pt x="6006" y="5023"/>
                    </a:lnTo>
                    <a:cubicBezTo>
                      <a:pt x="5859" y="5023"/>
                      <a:pt x="5740" y="4903"/>
                      <a:pt x="5740" y="4757"/>
                    </a:cubicBezTo>
                    <a:lnTo>
                      <a:pt x="5740" y="4492"/>
                    </a:lnTo>
                    <a:lnTo>
                      <a:pt x="7067" y="4492"/>
                    </a:lnTo>
                    <a:lnTo>
                      <a:pt x="7067" y="4757"/>
                    </a:lnTo>
                    <a:cubicBezTo>
                      <a:pt x="7067" y="4903"/>
                      <a:pt x="6948" y="5023"/>
                      <a:pt x="6802" y="5023"/>
                    </a:cubicBezTo>
                    <a:lnTo>
                      <a:pt x="6802" y="7145"/>
                    </a:lnTo>
                    <a:close/>
                    <a:moveTo>
                      <a:pt x="8394" y="7145"/>
                    </a:moveTo>
                    <a:lnTo>
                      <a:pt x="7598" y="7145"/>
                    </a:lnTo>
                    <a:lnTo>
                      <a:pt x="7598" y="5023"/>
                    </a:lnTo>
                    <a:cubicBezTo>
                      <a:pt x="7451" y="5023"/>
                      <a:pt x="7332" y="4903"/>
                      <a:pt x="7332" y="4757"/>
                    </a:cubicBezTo>
                    <a:lnTo>
                      <a:pt x="7332" y="4492"/>
                    </a:lnTo>
                    <a:lnTo>
                      <a:pt x="8659" y="4492"/>
                    </a:lnTo>
                    <a:lnTo>
                      <a:pt x="8659" y="4757"/>
                    </a:lnTo>
                    <a:cubicBezTo>
                      <a:pt x="8659" y="4903"/>
                      <a:pt x="8540" y="5023"/>
                      <a:pt x="8394" y="5023"/>
                    </a:cubicBezTo>
                    <a:lnTo>
                      <a:pt x="8394" y="7145"/>
                    </a:lnTo>
                    <a:close/>
                    <a:moveTo>
                      <a:pt x="8659" y="7941"/>
                    </a:moveTo>
                    <a:cubicBezTo>
                      <a:pt x="8805" y="7941"/>
                      <a:pt x="8924" y="8060"/>
                      <a:pt x="8924" y="8206"/>
                    </a:cubicBezTo>
                    <a:lnTo>
                      <a:pt x="8924" y="8472"/>
                    </a:lnTo>
                    <a:cubicBezTo>
                      <a:pt x="8924" y="8618"/>
                      <a:pt x="8805" y="8737"/>
                      <a:pt x="8659" y="8737"/>
                    </a:cubicBezTo>
                    <a:lnTo>
                      <a:pt x="2556" y="8737"/>
                    </a:lnTo>
                    <a:cubicBezTo>
                      <a:pt x="2410" y="8737"/>
                      <a:pt x="2291" y="8618"/>
                      <a:pt x="2291" y="8472"/>
                    </a:cubicBezTo>
                    <a:lnTo>
                      <a:pt x="2291" y="8206"/>
                    </a:lnTo>
                    <a:cubicBezTo>
                      <a:pt x="2291" y="8060"/>
                      <a:pt x="2410" y="7941"/>
                      <a:pt x="2556" y="7941"/>
                    </a:cubicBezTo>
                    <a:lnTo>
                      <a:pt x="2822" y="7941"/>
                    </a:lnTo>
                    <a:lnTo>
                      <a:pt x="2822" y="7410"/>
                    </a:lnTo>
                    <a:lnTo>
                      <a:pt x="8394" y="7410"/>
                    </a:lnTo>
                    <a:lnTo>
                      <a:pt x="8394" y="7941"/>
                    </a:lnTo>
                    <a:lnTo>
                      <a:pt x="8659" y="7941"/>
                    </a:lnTo>
                    <a:close/>
                    <a:moveTo>
                      <a:pt x="2546" y="4227"/>
                    </a:moveTo>
                    <a:cubicBezTo>
                      <a:pt x="2431" y="4227"/>
                      <a:pt x="2330" y="4146"/>
                      <a:pt x="2300" y="4030"/>
                    </a:cubicBezTo>
                    <a:cubicBezTo>
                      <a:pt x="2270" y="3915"/>
                      <a:pt x="2318" y="3793"/>
                      <a:pt x="2417" y="3732"/>
                    </a:cubicBezTo>
                    <a:lnTo>
                      <a:pt x="5476" y="1875"/>
                    </a:lnTo>
                    <a:cubicBezTo>
                      <a:pt x="5555" y="1826"/>
                      <a:pt x="5655" y="1826"/>
                      <a:pt x="5734" y="1875"/>
                    </a:cubicBezTo>
                    <a:lnTo>
                      <a:pt x="8765" y="3715"/>
                    </a:lnTo>
                    <a:cubicBezTo>
                      <a:pt x="8858" y="3754"/>
                      <a:pt x="8924" y="3850"/>
                      <a:pt x="8924" y="3961"/>
                    </a:cubicBezTo>
                    <a:cubicBezTo>
                      <a:pt x="8924" y="4108"/>
                      <a:pt x="8810" y="4227"/>
                      <a:pt x="8669" y="4227"/>
                    </a:cubicBezTo>
                    <a:lnTo>
                      <a:pt x="2546" y="4227"/>
                    </a:lnTo>
                    <a:close/>
                    <a:moveTo>
                      <a:pt x="5611" y="2464"/>
                    </a:moveTo>
                    <a:cubicBezTo>
                      <a:pt x="5296" y="2464"/>
                      <a:pt x="5041" y="2719"/>
                      <a:pt x="5041" y="3034"/>
                    </a:cubicBezTo>
                    <a:cubicBezTo>
                      <a:pt x="5041" y="3349"/>
                      <a:pt x="5296" y="3604"/>
                      <a:pt x="5611" y="3604"/>
                    </a:cubicBezTo>
                    <a:cubicBezTo>
                      <a:pt x="5927" y="3604"/>
                      <a:pt x="6182" y="3349"/>
                      <a:pt x="6182" y="3034"/>
                    </a:cubicBezTo>
                    <a:cubicBezTo>
                      <a:pt x="6182" y="2719"/>
                      <a:pt x="5927" y="2464"/>
                      <a:pt x="5611" y="246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</p:sp>
          <p:sp>
            <p:nvSpPr>
              <p:cNvPr id="4" name="矩形 3"/>
              <p:cNvSpPr/>
              <p:nvPr/>
            </p:nvSpPr>
            <p:spPr>
              <a:xfrm>
                <a:off x="100604" y="3445554"/>
                <a:ext cx="1679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AU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Anchor Buyer</a:t>
                </a:r>
                <a:endParaRPr lang="en-AU" dirty="0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9608" y="1745900"/>
              <a:ext cx="5439907" cy="3371358"/>
              <a:chOff x="1039608" y="1745900"/>
              <a:chExt cx="5439907" cy="3371358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5216679" y="1745900"/>
                <a:ext cx="1093868" cy="295044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996956" y="1745900"/>
                <a:ext cx="1093868" cy="295044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roduction-plant_20557"/>
              <p:cNvSpPr>
                <a:spLocks noChangeAspect="1"/>
              </p:cNvSpPr>
              <p:nvPr/>
            </p:nvSpPr>
            <p:spPr bwMode="auto">
              <a:xfrm>
                <a:off x="5438187" y="1853549"/>
                <a:ext cx="609685" cy="483228"/>
              </a:xfrm>
              <a:custGeom>
                <a:avLst/>
                <a:gdLst>
                  <a:gd name="connsiteX0" fmla="*/ 10869 w 607286"/>
                  <a:gd name="connsiteY0" fmla="*/ 454738 h 481327"/>
                  <a:gd name="connsiteX1" fmla="*/ 10869 w 607286"/>
                  <a:gd name="connsiteY1" fmla="*/ 470610 h 481327"/>
                  <a:gd name="connsiteX2" fmla="*/ 596553 w 607286"/>
                  <a:gd name="connsiteY2" fmla="*/ 470610 h 481327"/>
                  <a:gd name="connsiteX3" fmla="*/ 596553 w 607286"/>
                  <a:gd name="connsiteY3" fmla="*/ 454738 h 481327"/>
                  <a:gd name="connsiteX4" fmla="*/ 572914 w 607286"/>
                  <a:gd name="connsiteY4" fmla="*/ 454738 h 481327"/>
                  <a:gd name="connsiteX5" fmla="*/ 252017 w 607286"/>
                  <a:gd name="connsiteY5" fmla="*/ 454738 h 481327"/>
                  <a:gd name="connsiteX6" fmla="*/ 73635 w 607286"/>
                  <a:gd name="connsiteY6" fmla="*/ 454738 h 481327"/>
                  <a:gd name="connsiteX7" fmla="*/ 34508 w 607286"/>
                  <a:gd name="connsiteY7" fmla="*/ 454738 h 481327"/>
                  <a:gd name="connsiteX8" fmla="*/ 418806 w 607286"/>
                  <a:gd name="connsiteY8" fmla="*/ 263209 h 481327"/>
                  <a:gd name="connsiteX9" fmla="*/ 484996 w 607286"/>
                  <a:gd name="connsiteY9" fmla="*/ 263209 h 481327"/>
                  <a:gd name="connsiteX10" fmla="*/ 484996 w 607286"/>
                  <a:gd name="connsiteY10" fmla="*/ 317827 h 481327"/>
                  <a:gd name="connsiteX11" fmla="*/ 418806 w 607286"/>
                  <a:gd name="connsiteY11" fmla="*/ 317827 h 481327"/>
                  <a:gd name="connsiteX12" fmla="*/ 303361 w 607286"/>
                  <a:gd name="connsiteY12" fmla="*/ 263209 h 481327"/>
                  <a:gd name="connsiteX13" fmla="*/ 369551 w 607286"/>
                  <a:gd name="connsiteY13" fmla="*/ 263209 h 481327"/>
                  <a:gd name="connsiteX14" fmla="*/ 369551 w 607286"/>
                  <a:gd name="connsiteY14" fmla="*/ 317827 h 481327"/>
                  <a:gd name="connsiteX15" fmla="*/ 303361 w 607286"/>
                  <a:gd name="connsiteY15" fmla="*/ 317827 h 481327"/>
                  <a:gd name="connsiteX16" fmla="*/ 84504 w 607286"/>
                  <a:gd name="connsiteY16" fmla="*/ 263184 h 481327"/>
                  <a:gd name="connsiteX17" fmla="*/ 84504 w 607286"/>
                  <a:gd name="connsiteY17" fmla="*/ 444020 h 481327"/>
                  <a:gd name="connsiteX18" fmla="*/ 241148 w 607286"/>
                  <a:gd name="connsiteY18" fmla="*/ 444020 h 481327"/>
                  <a:gd name="connsiteX19" fmla="*/ 241148 w 607286"/>
                  <a:gd name="connsiteY19" fmla="*/ 263184 h 481327"/>
                  <a:gd name="connsiteX20" fmla="*/ 407982 w 607286"/>
                  <a:gd name="connsiteY20" fmla="*/ 252466 h 481327"/>
                  <a:gd name="connsiteX21" fmla="*/ 407982 w 607286"/>
                  <a:gd name="connsiteY21" fmla="*/ 328708 h 481327"/>
                  <a:gd name="connsiteX22" fmla="*/ 495882 w 607286"/>
                  <a:gd name="connsiteY22" fmla="*/ 328708 h 481327"/>
                  <a:gd name="connsiteX23" fmla="*/ 495882 w 607286"/>
                  <a:gd name="connsiteY23" fmla="*/ 252466 h 481327"/>
                  <a:gd name="connsiteX24" fmla="*/ 292503 w 607286"/>
                  <a:gd name="connsiteY24" fmla="*/ 252466 h 481327"/>
                  <a:gd name="connsiteX25" fmla="*/ 292503 w 607286"/>
                  <a:gd name="connsiteY25" fmla="*/ 328708 h 481327"/>
                  <a:gd name="connsiteX26" fmla="*/ 380267 w 607286"/>
                  <a:gd name="connsiteY26" fmla="*/ 328708 h 481327"/>
                  <a:gd name="connsiteX27" fmla="*/ 380267 w 607286"/>
                  <a:gd name="connsiteY27" fmla="*/ 252466 h 481327"/>
                  <a:gd name="connsiteX28" fmla="*/ 39799 w 607286"/>
                  <a:gd name="connsiteY28" fmla="*/ 110999 h 481327"/>
                  <a:gd name="connsiteX29" fmla="*/ 246556 w 607286"/>
                  <a:gd name="connsiteY29" fmla="*/ 110999 h 481327"/>
                  <a:gd name="connsiteX30" fmla="*/ 246556 w 607286"/>
                  <a:gd name="connsiteY30" fmla="*/ 121866 h 481327"/>
                  <a:gd name="connsiteX31" fmla="*/ 39799 w 607286"/>
                  <a:gd name="connsiteY31" fmla="*/ 121866 h 481327"/>
                  <a:gd name="connsiteX32" fmla="*/ 292503 w 607286"/>
                  <a:gd name="connsiteY32" fmla="*/ 0 h 481327"/>
                  <a:gd name="connsiteX33" fmla="*/ 380403 w 607286"/>
                  <a:gd name="connsiteY33" fmla="*/ 0 h 481327"/>
                  <a:gd name="connsiteX34" fmla="*/ 380403 w 607286"/>
                  <a:gd name="connsiteY34" fmla="*/ 157232 h 481327"/>
                  <a:gd name="connsiteX35" fmla="*/ 407982 w 607286"/>
                  <a:gd name="connsiteY35" fmla="*/ 157232 h 481327"/>
                  <a:gd name="connsiteX36" fmla="*/ 407982 w 607286"/>
                  <a:gd name="connsiteY36" fmla="*/ 0 h 481327"/>
                  <a:gd name="connsiteX37" fmla="*/ 495882 w 607286"/>
                  <a:gd name="connsiteY37" fmla="*/ 0 h 481327"/>
                  <a:gd name="connsiteX38" fmla="*/ 495882 w 607286"/>
                  <a:gd name="connsiteY38" fmla="*/ 157232 h 481327"/>
                  <a:gd name="connsiteX39" fmla="*/ 572914 w 607286"/>
                  <a:gd name="connsiteY39" fmla="*/ 157232 h 481327"/>
                  <a:gd name="connsiteX40" fmla="*/ 572914 w 607286"/>
                  <a:gd name="connsiteY40" fmla="*/ 443885 h 481327"/>
                  <a:gd name="connsiteX41" fmla="*/ 607286 w 607286"/>
                  <a:gd name="connsiteY41" fmla="*/ 443885 h 481327"/>
                  <a:gd name="connsiteX42" fmla="*/ 607286 w 607286"/>
                  <a:gd name="connsiteY42" fmla="*/ 481327 h 481327"/>
                  <a:gd name="connsiteX43" fmla="*/ 0 w 607286"/>
                  <a:gd name="connsiteY43" fmla="*/ 481327 h 481327"/>
                  <a:gd name="connsiteX44" fmla="*/ 0 w 607286"/>
                  <a:gd name="connsiteY44" fmla="*/ 443885 h 481327"/>
                  <a:gd name="connsiteX45" fmla="*/ 34508 w 607286"/>
                  <a:gd name="connsiteY45" fmla="*/ 443885 h 481327"/>
                  <a:gd name="connsiteX46" fmla="*/ 34508 w 607286"/>
                  <a:gd name="connsiteY46" fmla="*/ 157232 h 481327"/>
                  <a:gd name="connsiteX47" fmla="*/ 292503 w 607286"/>
                  <a:gd name="connsiteY47" fmla="*/ 157232 h 481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286" h="481327">
                    <a:moveTo>
                      <a:pt x="10869" y="454738"/>
                    </a:moveTo>
                    <a:lnTo>
                      <a:pt x="10869" y="470610"/>
                    </a:lnTo>
                    <a:lnTo>
                      <a:pt x="596553" y="470610"/>
                    </a:lnTo>
                    <a:lnTo>
                      <a:pt x="596553" y="454738"/>
                    </a:lnTo>
                    <a:lnTo>
                      <a:pt x="572914" y="454738"/>
                    </a:lnTo>
                    <a:lnTo>
                      <a:pt x="252017" y="454738"/>
                    </a:lnTo>
                    <a:lnTo>
                      <a:pt x="73635" y="454738"/>
                    </a:lnTo>
                    <a:lnTo>
                      <a:pt x="34508" y="454738"/>
                    </a:lnTo>
                    <a:close/>
                    <a:moveTo>
                      <a:pt x="418806" y="263209"/>
                    </a:moveTo>
                    <a:lnTo>
                      <a:pt x="484996" y="263209"/>
                    </a:lnTo>
                    <a:lnTo>
                      <a:pt x="484996" y="317827"/>
                    </a:lnTo>
                    <a:lnTo>
                      <a:pt x="418806" y="317827"/>
                    </a:lnTo>
                    <a:close/>
                    <a:moveTo>
                      <a:pt x="303361" y="263209"/>
                    </a:moveTo>
                    <a:lnTo>
                      <a:pt x="369551" y="263209"/>
                    </a:lnTo>
                    <a:lnTo>
                      <a:pt x="369551" y="317827"/>
                    </a:lnTo>
                    <a:lnTo>
                      <a:pt x="303361" y="317827"/>
                    </a:lnTo>
                    <a:close/>
                    <a:moveTo>
                      <a:pt x="84504" y="263184"/>
                    </a:moveTo>
                    <a:lnTo>
                      <a:pt x="84504" y="444020"/>
                    </a:lnTo>
                    <a:lnTo>
                      <a:pt x="241148" y="444020"/>
                    </a:lnTo>
                    <a:lnTo>
                      <a:pt x="241148" y="263184"/>
                    </a:lnTo>
                    <a:close/>
                    <a:moveTo>
                      <a:pt x="407982" y="252466"/>
                    </a:moveTo>
                    <a:lnTo>
                      <a:pt x="407982" y="328708"/>
                    </a:lnTo>
                    <a:lnTo>
                      <a:pt x="495882" y="328708"/>
                    </a:lnTo>
                    <a:lnTo>
                      <a:pt x="495882" y="252466"/>
                    </a:lnTo>
                    <a:close/>
                    <a:moveTo>
                      <a:pt x="292503" y="252466"/>
                    </a:moveTo>
                    <a:lnTo>
                      <a:pt x="292503" y="328708"/>
                    </a:lnTo>
                    <a:lnTo>
                      <a:pt x="380267" y="328708"/>
                    </a:lnTo>
                    <a:lnTo>
                      <a:pt x="380267" y="252466"/>
                    </a:lnTo>
                    <a:close/>
                    <a:moveTo>
                      <a:pt x="39799" y="110999"/>
                    </a:moveTo>
                    <a:lnTo>
                      <a:pt x="246556" y="110999"/>
                    </a:lnTo>
                    <a:lnTo>
                      <a:pt x="246556" y="121866"/>
                    </a:lnTo>
                    <a:lnTo>
                      <a:pt x="39799" y="121866"/>
                    </a:lnTo>
                    <a:close/>
                    <a:moveTo>
                      <a:pt x="292503" y="0"/>
                    </a:moveTo>
                    <a:lnTo>
                      <a:pt x="380403" y="0"/>
                    </a:lnTo>
                    <a:lnTo>
                      <a:pt x="380403" y="157232"/>
                    </a:lnTo>
                    <a:lnTo>
                      <a:pt x="407982" y="157232"/>
                    </a:lnTo>
                    <a:lnTo>
                      <a:pt x="407982" y="0"/>
                    </a:lnTo>
                    <a:lnTo>
                      <a:pt x="495882" y="0"/>
                    </a:lnTo>
                    <a:lnTo>
                      <a:pt x="495882" y="157232"/>
                    </a:lnTo>
                    <a:lnTo>
                      <a:pt x="572914" y="157232"/>
                    </a:lnTo>
                    <a:lnTo>
                      <a:pt x="572914" y="443885"/>
                    </a:lnTo>
                    <a:lnTo>
                      <a:pt x="607286" y="443885"/>
                    </a:lnTo>
                    <a:lnTo>
                      <a:pt x="607286" y="481327"/>
                    </a:lnTo>
                    <a:lnTo>
                      <a:pt x="0" y="481327"/>
                    </a:lnTo>
                    <a:lnTo>
                      <a:pt x="0" y="443885"/>
                    </a:lnTo>
                    <a:lnTo>
                      <a:pt x="34508" y="443885"/>
                    </a:lnTo>
                    <a:lnTo>
                      <a:pt x="34508" y="157232"/>
                    </a:lnTo>
                    <a:lnTo>
                      <a:pt x="292503" y="157232"/>
                    </a:lnTo>
                    <a:close/>
                  </a:path>
                </a:pathLst>
              </a:custGeom>
              <a:solidFill>
                <a:srgbClr val="C00000">
                  <a:alpha val="30000"/>
                </a:srgbClr>
              </a:solidFill>
              <a:ln>
                <a:noFill/>
              </a:ln>
            </p:spPr>
          </p:sp>
          <p:sp>
            <p:nvSpPr>
              <p:cNvPr id="6" name="factory-stock-house_18404"/>
              <p:cNvSpPr>
                <a:spLocks noChangeAspect="1"/>
              </p:cNvSpPr>
              <p:nvPr/>
            </p:nvSpPr>
            <p:spPr bwMode="auto">
              <a:xfrm>
                <a:off x="4269224" y="3392753"/>
                <a:ext cx="608763" cy="609685"/>
              </a:xfrm>
              <a:custGeom>
                <a:avLst/>
                <a:gdLst>
                  <a:gd name="connsiteX0" fmla="*/ 394672 w 606368"/>
                  <a:gd name="connsiteY0" fmla="*/ 533404 h 607286"/>
                  <a:gd name="connsiteX1" fmla="*/ 463473 w 606368"/>
                  <a:gd name="connsiteY1" fmla="*/ 533404 h 607286"/>
                  <a:gd name="connsiteX2" fmla="*/ 463473 w 606368"/>
                  <a:gd name="connsiteY2" fmla="*/ 592679 h 607286"/>
                  <a:gd name="connsiteX3" fmla="*/ 394672 w 606368"/>
                  <a:gd name="connsiteY3" fmla="*/ 592679 h 607286"/>
                  <a:gd name="connsiteX4" fmla="*/ 310135 w 606368"/>
                  <a:gd name="connsiteY4" fmla="*/ 533404 h 607286"/>
                  <a:gd name="connsiteX5" fmla="*/ 379007 w 606368"/>
                  <a:gd name="connsiteY5" fmla="*/ 533404 h 607286"/>
                  <a:gd name="connsiteX6" fmla="*/ 379007 w 606368"/>
                  <a:gd name="connsiteY6" fmla="*/ 592679 h 607286"/>
                  <a:gd name="connsiteX7" fmla="*/ 310135 w 606368"/>
                  <a:gd name="connsiteY7" fmla="*/ 592679 h 607286"/>
                  <a:gd name="connsiteX8" fmla="*/ 225597 w 606368"/>
                  <a:gd name="connsiteY8" fmla="*/ 533404 h 607286"/>
                  <a:gd name="connsiteX9" fmla="*/ 294539 w 606368"/>
                  <a:gd name="connsiteY9" fmla="*/ 533404 h 607286"/>
                  <a:gd name="connsiteX10" fmla="*/ 294539 w 606368"/>
                  <a:gd name="connsiteY10" fmla="*/ 592679 h 607286"/>
                  <a:gd name="connsiteX11" fmla="*/ 225597 w 606368"/>
                  <a:gd name="connsiteY11" fmla="*/ 592679 h 607286"/>
                  <a:gd name="connsiteX12" fmla="*/ 141131 w 606368"/>
                  <a:gd name="connsiteY12" fmla="*/ 533404 h 607286"/>
                  <a:gd name="connsiteX13" fmla="*/ 209932 w 606368"/>
                  <a:gd name="connsiteY13" fmla="*/ 533404 h 607286"/>
                  <a:gd name="connsiteX14" fmla="*/ 209932 w 606368"/>
                  <a:gd name="connsiteY14" fmla="*/ 592679 h 607286"/>
                  <a:gd name="connsiteX15" fmla="*/ 141131 w 606368"/>
                  <a:gd name="connsiteY15" fmla="*/ 592679 h 607286"/>
                  <a:gd name="connsiteX16" fmla="*/ 310135 w 606368"/>
                  <a:gd name="connsiteY16" fmla="*/ 452042 h 607286"/>
                  <a:gd name="connsiteX17" fmla="*/ 379007 w 606368"/>
                  <a:gd name="connsiteY17" fmla="*/ 452042 h 607286"/>
                  <a:gd name="connsiteX18" fmla="*/ 379007 w 606368"/>
                  <a:gd name="connsiteY18" fmla="*/ 511317 h 607286"/>
                  <a:gd name="connsiteX19" fmla="*/ 310135 w 606368"/>
                  <a:gd name="connsiteY19" fmla="*/ 511317 h 607286"/>
                  <a:gd name="connsiteX20" fmla="*/ 225597 w 606368"/>
                  <a:gd name="connsiteY20" fmla="*/ 452042 h 607286"/>
                  <a:gd name="connsiteX21" fmla="*/ 294539 w 606368"/>
                  <a:gd name="connsiteY21" fmla="*/ 452042 h 607286"/>
                  <a:gd name="connsiteX22" fmla="*/ 294539 w 606368"/>
                  <a:gd name="connsiteY22" fmla="*/ 511317 h 607286"/>
                  <a:gd name="connsiteX23" fmla="*/ 225597 w 606368"/>
                  <a:gd name="connsiteY23" fmla="*/ 511317 h 607286"/>
                  <a:gd name="connsiteX24" fmla="*/ 141131 w 606368"/>
                  <a:gd name="connsiteY24" fmla="*/ 452042 h 607286"/>
                  <a:gd name="connsiteX25" fmla="*/ 209932 w 606368"/>
                  <a:gd name="connsiteY25" fmla="*/ 452042 h 607286"/>
                  <a:gd name="connsiteX26" fmla="*/ 209932 w 606368"/>
                  <a:gd name="connsiteY26" fmla="*/ 511317 h 607286"/>
                  <a:gd name="connsiteX27" fmla="*/ 141131 w 606368"/>
                  <a:gd name="connsiteY27" fmla="*/ 511317 h 607286"/>
                  <a:gd name="connsiteX28" fmla="*/ 225597 w 606368"/>
                  <a:gd name="connsiteY28" fmla="*/ 370610 h 607286"/>
                  <a:gd name="connsiteX29" fmla="*/ 294539 w 606368"/>
                  <a:gd name="connsiteY29" fmla="*/ 370610 h 607286"/>
                  <a:gd name="connsiteX30" fmla="*/ 294539 w 606368"/>
                  <a:gd name="connsiteY30" fmla="*/ 430026 h 607286"/>
                  <a:gd name="connsiteX31" fmla="*/ 225597 w 606368"/>
                  <a:gd name="connsiteY31" fmla="*/ 430026 h 607286"/>
                  <a:gd name="connsiteX32" fmla="*/ 141131 w 606368"/>
                  <a:gd name="connsiteY32" fmla="*/ 370610 h 607286"/>
                  <a:gd name="connsiteX33" fmla="*/ 209932 w 606368"/>
                  <a:gd name="connsiteY33" fmla="*/ 370610 h 607286"/>
                  <a:gd name="connsiteX34" fmla="*/ 209932 w 606368"/>
                  <a:gd name="connsiteY34" fmla="*/ 430026 h 607286"/>
                  <a:gd name="connsiteX35" fmla="*/ 141131 w 606368"/>
                  <a:gd name="connsiteY35" fmla="*/ 430026 h 607286"/>
                  <a:gd name="connsiteX36" fmla="*/ 294547 w 606368"/>
                  <a:gd name="connsiteY36" fmla="*/ 0 h 607286"/>
                  <a:gd name="connsiteX37" fmla="*/ 606368 w 606368"/>
                  <a:gd name="connsiteY37" fmla="*/ 141363 h 607286"/>
                  <a:gd name="connsiteX38" fmla="*/ 606368 w 606368"/>
                  <a:gd name="connsiteY38" fmla="*/ 607286 h 607286"/>
                  <a:gd name="connsiteX39" fmla="*/ 497166 w 606368"/>
                  <a:gd name="connsiteY39" fmla="*/ 607286 h 607286"/>
                  <a:gd name="connsiteX40" fmla="*/ 497166 w 606368"/>
                  <a:gd name="connsiteY40" fmla="*/ 228501 h 607286"/>
                  <a:gd name="connsiteX41" fmla="*/ 109102 w 606368"/>
                  <a:gd name="connsiteY41" fmla="*/ 228501 h 607286"/>
                  <a:gd name="connsiteX42" fmla="*/ 109102 w 606368"/>
                  <a:gd name="connsiteY42" fmla="*/ 607286 h 607286"/>
                  <a:gd name="connsiteX43" fmla="*/ 0 w 606368"/>
                  <a:gd name="connsiteY43" fmla="*/ 607286 h 607286"/>
                  <a:gd name="connsiteX44" fmla="*/ 0 w 606368"/>
                  <a:gd name="connsiteY44" fmla="*/ 141363 h 607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606368" h="607286">
                    <a:moveTo>
                      <a:pt x="394672" y="533404"/>
                    </a:moveTo>
                    <a:lnTo>
                      <a:pt x="463473" y="533404"/>
                    </a:lnTo>
                    <a:lnTo>
                      <a:pt x="463473" y="592679"/>
                    </a:lnTo>
                    <a:lnTo>
                      <a:pt x="394672" y="592679"/>
                    </a:lnTo>
                    <a:close/>
                    <a:moveTo>
                      <a:pt x="310135" y="533404"/>
                    </a:moveTo>
                    <a:lnTo>
                      <a:pt x="379007" y="533404"/>
                    </a:lnTo>
                    <a:lnTo>
                      <a:pt x="379007" y="592679"/>
                    </a:lnTo>
                    <a:lnTo>
                      <a:pt x="310135" y="592679"/>
                    </a:lnTo>
                    <a:close/>
                    <a:moveTo>
                      <a:pt x="225597" y="533404"/>
                    </a:moveTo>
                    <a:lnTo>
                      <a:pt x="294539" y="533404"/>
                    </a:lnTo>
                    <a:lnTo>
                      <a:pt x="294539" y="592679"/>
                    </a:lnTo>
                    <a:lnTo>
                      <a:pt x="225597" y="592679"/>
                    </a:lnTo>
                    <a:close/>
                    <a:moveTo>
                      <a:pt x="141131" y="533404"/>
                    </a:moveTo>
                    <a:lnTo>
                      <a:pt x="209932" y="533404"/>
                    </a:lnTo>
                    <a:lnTo>
                      <a:pt x="209932" y="592679"/>
                    </a:lnTo>
                    <a:lnTo>
                      <a:pt x="141131" y="592679"/>
                    </a:lnTo>
                    <a:close/>
                    <a:moveTo>
                      <a:pt x="310135" y="452042"/>
                    </a:moveTo>
                    <a:lnTo>
                      <a:pt x="379007" y="452042"/>
                    </a:lnTo>
                    <a:lnTo>
                      <a:pt x="379007" y="511317"/>
                    </a:lnTo>
                    <a:lnTo>
                      <a:pt x="310135" y="511317"/>
                    </a:lnTo>
                    <a:close/>
                    <a:moveTo>
                      <a:pt x="225597" y="452042"/>
                    </a:moveTo>
                    <a:lnTo>
                      <a:pt x="294539" y="452042"/>
                    </a:lnTo>
                    <a:lnTo>
                      <a:pt x="294539" y="511317"/>
                    </a:lnTo>
                    <a:lnTo>
                      <a:pt x="225597" y="511317"/>
                    </a:lnTo>
                    <a:close/>
                    <a:moveTo>
                      <a:pt x="141131" y="452042"/>
                    </a:moveTo>
                    <a:lnTo>
                      <a:pt x="209932" y="452042"/>
                    </a:lnTo>
                    <a:lnTo>
                      <a:pt x="209932" y="511317"/>
                    </a:lnTo>
                    <a:lnTo>
                      <a:pt x="141131" y="511317"/>
                    </a:lnTo>
                    <a:close/>
                    <a:moveTo>
                      <a:pt x="225597" y="370610"/>
                    </a:moveTo>
                    <a:lnTo>
                      <a:pt x="294539" y="370610"/>
                    </a:lnTo>
                    <a:lnTo>
                      <a:pt x="294539" y="430026"/>
                    </a:lnTo>
                    <a:lnTo>
                      <a:pt x="225597" y="430026"/>
                    </a:lnTo>
                    <a:close/>
                    <a:moveTo>
                      <a:pt x="141131" y="370610"/>
                    </a:moveTo>
                    <a:lnTo>
                      <a:pt x="209932" y="370610"/>
                    </a:lnTo>
                    <a:lnTo>
                      <a:pt x="209932" y="430026"/>
                    </a:lnTo>
                    <a:lnTo>
                      <a:pt x="141131" y="430026"/>
                    </a:lnTo>
                    <a:close/>
                    <a:moveTo>
                      <a:pt x="294547" y="0"/>
                    </a:moveTo>
                    <a:lnTo>
                      <a:pt x="606368" y="141363"/>
                    </a:lnTo>
                    <a:lnTo>
                      <a:pt x="606368" y="607286"/>
                    </a:lnTo>
                    <a:lnTo>
                      <a:pt x="497166" y="607286"/>
                    </a:lnTo>
                    <a:lnTo>
                      <a:pt x="497166" y="228501"/>
                    </a:lnTo>
                    <a:lnTo>
                      <a:pt x="109102" y="228501"/>
                    </a:lnTo>
                    <a:lnTo>
                      <a:pt x="109102" y="607286"/>
                    </a:lnTo>
                    <a:lnTo>
                      <a:pt x="0" y="607286"/>
                    </a:lnTo>
                    <a:lnTo>
                      <a:pt x="0" y="141363"/>
                    </a:lnTo>
                    <a:close/>
                  </a:path>
                </a:pathLst>
              </a:custGeom>
              <a:solidFill>
                <a:srgbClr val="C00000">
                  <a:alpha val="50000"/>
                </a:srgbClr>
              </a:solidFill>
              <a:ln>
                <a:noFill/>
              </a:ln>
            </p:spPr>
          </p:sp>
          <p:sp>
            <p:nvSpPr>
              <p:cNvPr id="7" name="iconfont-10503-5122247"/>
              <p:cNvSpPr>
                <a:spLocks noChangeAspect="1"/>
              </p:cNvSpPr>
              <p:nvPr/>
            </p:nvSpPr>
            <p:spPr bwMode="auto">
              <a:xfrm>
                <a:off x="3207168" y="2835869"/>
                <a:ext cx="604476" cy="609685"/>
              </a:xfrm>
              <a:custGeom>
                <a:avLst/>
                <a:gdLst>
                  <a:gd name="connsiteX0" fmla="*/ 0 w 437473"/>
                  <a:gd name="connsiteY0" fmla="*/ 417433 h 441243"/>
                  <a:gd name="connsiteX1" fmla="*/ 437473 w 437473"/>
                  <a:gd name="connsiteY1" fmla="*/ 417433 h 441243"/>
                  <a:gd name="connsiteX2" fmla="*/ 437473 w 437473"/>
                  <a:gd name="connsiteY2" fmla="*/ 441243 h 441243"/>
                  <a:gd name="connsiteX3" fmla="*/ 0 w 437473"/>
                  <a:gd name="connsiteY3" fmla="*/ 441243 h 441243"/>
                  <a:gd name="connsiteX4" fmla="*/ 293257 w 437473"/>
                  <a:gd name="connsiteY4" fmla="*/ 324284 h 441243"/>
                  <a:gd name="connsiteX5" fmla="*/ 335553 w 437473"/>
                  <a:gd name="connsiteY5" fmla="*/ 324284 h 441243"/>
                  <a:gd name="connsiteX6" fmla="*/ 335553 w 437473"/>
                  <a:gd name="connsiteY6" fmla="*/ 348094 h 441243"/>
                  <a:gd name="connsiteX7" fmla="*/ 293257 w 437473"/>
                  <a:gd name="connsiteY7" fmla="*/ 348094 h 441243"/>
                  <a:gd name="connsiteX8" fmla="*/ 347889 w 437473"/>
                  <a:gd name="connsiteY8" fmla="*/ 324141 h 441243"/>
                  <a:gd name="connsiteX9" fmla="*/ 369322 w 437473"/>
                  <a:gd name="connsiteY9" fmla="*/ 324141 h 441243"/>
                  <a:gd name="connsiteX10" fmla="*/ 369322 w 437473"/>
                  <a:gd name="connsiteY10" fmla="*/ 347951 h 441243"/>
                  <a:gd name="connsiteX11" fmla="*/ 347889 w 437473"/>
                  <a:gd name="connsiteY11" fmla="*/ 347951 h 441243"/>
                  <a:gd name="connsiteX12" fmla="*/ 83923 w 437473"/>
                  <a:gd name="connsiteY12" fmla="*/ 283759 h 441243"/>
                  <a:gd name="connsiteX13" fmla="*/ 158178 w 437473"/>
                  <a:gd name="connsiteY13" fmla="*/ 283759 h 441243"/>
                  <a:gd name="connsiteX14" fmla="*/ 158178 w 437473"/>
                  <a:gd name="connsiteY14" fmla="*/ 307569 h 441243"/>
                  <a:gd name="connsiteX15" fmla="*/ 83923 w 437473"/>
                  <a:gd name="connsiteY15" fmla="*/ 307569 h 441243"/>
                  <a:gd name="connsiteX16" fmla="*/ 179898 w 437473"/>
                  <a:gd name="connsiteY16" fmla="*/ 283568 h 441243"/>
                  <a:gd name="connsiteX17" fmla="*/ 217525 w 437473"/>
                  <a:gd name="connsiteY17" fmla="*/ 283568 h 441243"/>
                  <a:gd name="connsiteX18" fmla="*/ 217525 w 437473"/>
                  <a:gd name="connsiteY18" fmla="*/ 307378 h 441243"/>
                  <a:gd name="connsiteX19" fmla="*/ 179898 w 437473"/>
                  <a:gd name="connsiteY19" fmla="*/ 307378 h 441243"/>
                  <a:gd name="connsiteX20" fmla="*/ 293257 w 437473"/>
                  <a:gd name="connsiteY20" fmla="*/ 248805 h 441243"/>
                  <a:gd name="connsiteX21" fmla="*/ 335553 w 437473"/>
                  <a:gd name="connsiteY21" fmla="*/ 248805 h 441243"/>
                  <a:gd name="connsiteX22" fmla="*/ 335553 w 437473"/>
                  <a:gd name="connsiteY22" fmla="*/ 272616 h 441243"/>
                  <a:gd name="connsiteX23" fmla="*/ 293257 w 437473"/>
                  <a:gd name="connsiteY23" fmla="*/ 272616 h 441243"/>
                  <a:gd name="connsiteX24" fmla="*/ 347889 w 437473"/>
                  <a:gd name="connsiteY24" fmla="*/ 248662 h 441243"/>
                  <a:gd name="connsiteX25" fmla="*/ 369322 w 437473"/>
                  <a:gd name="connsiteY25" fmla="*/ 248662 h 441243"/>
                  <a:gd name="connsiteX26" fmla="*/ 369322 w 437473"/>
                  <a:gd name="connsiteY26" fmla="*/ 272473 h 441243"/>
                  <a:gd name="connsiteX27" fmla="*/ 347889 w 437473"/>
                  <a:gd name="connsiteY27" fmla="*/ 272473 h 441243"/>
                  <a:gd name="connsiteX28" fmla="*/ 83923 w 437473"/>
                  <a:gd name="connsiteY28" fmla="*/ 207852 h 441243"/>
                  <a:gd name="connsiteX29" fmla="*/ 158178 w 437473"/>
                  <a:gd name="connsiteY29" fmla="*/ 207852 h 441243"/>
                  <a:gd name="connsiteX30" fmla="*/ 158178 w 437473"/>
                  <a:gd name="connsiteY30" fmla="*/ 231662 h 441243"/>
                  <a:gd name="connsiteX31" fmla="*/ 83923 w 437473"/>
                  <a:gd name="connsiteY31" fmla="*/ 231662 h 441243"/>
                  <a:gd name="connsiteX32" fmla="*/ 179898 w 437473"/>
                  <a:gd name="connsiteY32" fmla="*/ 207709 h 441243"/>
                  <a:gd name="connsiteX33" fmla="*/ 217525 w 437473"/>
                  <a:gd name="connsiteY33" fmla="*/ 207709 h 441243"/>
                  <a:gd name="connsiteX34" fmla="*/ 217525 w 437473"/>
                  <a:gd name="connsiteY34" fmla="*/ 231519 h 441243"/>
                  <a:gd name="connsiteX35" fmla="*/ 179898 w 437473"/>
                  <a:gd name="connsiteY35" fmla="*/ 231519 h 441243"/>
                  <a:gd name="connsiteX36" fmla="*/ 293257 w 437473"/>
                  <a:gd name="connsiteY36" fmla="*/ 174517 h 441243"/>
                  <a:gd name="connsiteX37" fmla="*/ 335553 w 437473"/>
                  <a:gd name="connsiteY37" fmla="*/ 174517 h 441243"/>
                  <a:gd name="connsiteX38" fmla="*/ 335553 w 437473"/>
                  <a:gd name="connsiteY38" fmla="*/ 198328 h 441243"/>
                  <a:gd name="connsiteX39" fmla="*/ 293257 w 437473"/>
                  <a:gd name="connsiteY39" fmla="*/ 198328 h 441243"/>
                  <a:gd name="connsiteX40" fmla="*/ 347889 w 437473"/>
                  <a:gd name="connsiteY40" fmla="*/ 174470 h 441243"/>
                  <a:gd name="connsiteX41" fmla="*/ 369322 w 437473"/>
                  <a:gd name="connsiteY41" fmla="*/ 174470 h 441243"/>
                  <a:gd name="connsiteX42" fmla="*/ 369322 w 437473"/>
                  <a:gd name="connsiteY42" fmla="*/ 198280 h 441243"/>
                  <a:gd name="connsiteX43" fmla="*/ 347889 w 437473"/>
                  <a:gd name="connsiteY43" fmla="*/ 198280 h 441243"/>
                  <a:gd name="connsiteX44" fmla="*/ 83923 w 437473"/>
                  <a:gd name="connsiteY44" fmla="*/ 127468 h 441243"/>
                  <a:gd name="connsiteX45" fmla="*/ 158178 w 437473"/>
                  <a:gd name="connsiteY45" fmla="*/ 127468 h 441243"/>
                  <a:gd name="connsiteX46" fmla="*/ 158178 w 437473"/>
                  <a:gd name="connsiteY46" fmla="*/ 151278 h 441243"/>
                  <a:gd name="connsiteX47" fmla="*/ 83923 w 437473"/>
                  <a:gd name="connsiteY47" fmla="*/ 151278 h 441243"/>
                  <a:gd name="connsiteX48" fmla="*/ 179898 w 437473"/>
                  <a:gd name="connsiteY48" fmla="*/ 127373 h 441243"/>
                  <a:gd name="connsiteX49" fmla="*/ 217525 w 437473"/>
                  <a:gd name="connsiteY49" fmla="*/ 127373 h 441243"/>
                  <a:gd name="connsiteX50" fmla="*/ 217525 w 437473"/>
                  <a:gd name="connsiteY50" fmla="*/ 151183 h 441243"/>
                  <a:gd name="connsiteX51" fmla="*/ 179898 w 437473"/>
                  <a:gd name="connsiteY51" fmla="*/ 151183 h 441243"/>
                  <a:gd name="connsiteX52" fmla="*/ 86342 w 437473"/>
                  <a:gd name="connsiteY52" fmla="*/ 0 h 441243"/>
                  <a:gd name="connsiteX53" fmla="*/ 221356 w 437473"/>
                  <a:gd name="connsiteY53" fmla="*/ 0 h 441243"/>
                  <a:gd name="connsiteX54" fmla="*/ 261027 w 437473"/>
                  <a:gd name="connsiteY54" fmla="*/ 14667 h 441243"/>
                  <a:gd name="connsiteX55" fmla="*/ 278124 w 437473"/>
                  <a:gd name="connsiteY55" fmla="*/ 51762 h 441243"/>
                  <a:gd name="connsiteX56" fmla="*/ 278124 w 437473"/>
                  <a:gd name="connsiteY56" fmla="*/ 95477 h 441243"/>
                  <a:gd name="connsiteX57" fmla="*/ 357036 w 437473"/>
                  <a:gd name="connsiteY57" fmla="*/ 95477 h 441243"/>
                  <a:gd name="connsiteX58" fmla="*/ 408756 w 437473"/>
                  <a:gd name="connsiteY58" fmla="*/ 147192 h 441243"/>
                  <a:gd name="connsiteX59" fmla="*/ 408756 w 437473"/>
                  <a:gd name="connsiteY59" fmla="*/ 393242 h 441243"/>
                  <a:gd name="connsiteX60" fmla="*/ 384944 w 437473"/>
                  <a:gd name="connsiteY60" fmla="*/ 393242 h 441243"/>
                  <a:gd name="connsiteX61" fmla="*/ 384944 w 437473"/>
                  <a:gd name="connsiteY61" fmla="*/ 147145 h 441243"/>
                  <a:gd name="connsiteX62" fmla="*/ 357036 w 437473"/>
                  <a:gd name="connsiteY62" fmla="*/ 119239 h 441243"/>
                  <a:gd name="connsiteX63" fmla="*/ 278171 w 437473"/>
                  <a:gd name="connsiteY63" fmla="*/ 119239 h 441243"/>
                  <a:gd name="connsiteX64" fmla="*/ 278171 w 437473"/>
                  <a:gd name="connsiteY64" fmla="*/ 397576 h 441243"/>
                  <a:gd name="connsiteX65" fmla="*/ 254359 w 437473"/>
                  <a:gd name="connsiteY65" fmla="*/ 397576 h 441243"/>
                  <a:gd name="connsiteX66" fmla="*/ 254359 w 437473"/>
                  <a:gd name="connsiteY66" fmla="*/ 51762 h 441243"/>
                  <a:gd name="connsiteX67" fmla="*/ 221404 w 437473"/>
                  <a:gd name="connsiteY67" fmla="*/ 23857 h 441243"/>
                  <a:gd name="connsiteX68" fmla="*/ 86342 w 437473"/>
                  <a:gd name="connsiteY68" fmla="*/ 23857 h 441243"/>
                  <a:gd name="connsiteX69" fmla="*/ 53005 w 437473"/>
                  <a:gd name="connsiteY69" fmla="*/ 51762 h 441243"/>
                  <a:gd name="connsiteX70" fmla="*/ 53005 w 437473"/>
                  <a:gd name="connsiteY70" fmla="*/ 397481 h 441243"/>
                  <a:gd name="connsiteX71" fmla="*/ 29193 w 437473"/>
                  <a:gd name="connsiteY71" fmla="*/ 397481 h 441243"/>
                  <a:gd name="connsiteX72" fmla="*/ 29193 w 437473"/>
                  <a:gd name="connsiteY72" fmla="*/ 51715 h 441243"/>
                  <a:gd name="connsiteX73" fmla="*/ 86342 w 437473"/>
                  <a:gd name="connsiteY73" fmla="*/ 0 h 44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37473" h="441243">
                    <a:moveTo>
                      <a:pt x="0" y="417433"/>
                    </a:moveTo>
                    <a:lnTo>
                      <a:pt x="437473" y="417433"/>
                    </a:lnTo>
                    <a:lnTo>
                      <a:pt x="437473" y="441243"/>
                    </a:lnTo>
                    <a:lnTo>
                      <a:pt x="0" y="441243"/>
                    </a:lnTo>
                    <a:close/>
                    <a:moveTo>
                      <a:pt x="293257" y="324284"/>
                    </a:moveTo>
                    <a:lnTo>
                      <a:pt x="335553" y="324284"/>
                    </a:lnTo>
                    <a:lnTo>
                      <a:pt x="335553" y="348094"/>
                    </a:lnTo>
                    <a:lnTo>
                      <a:pt x="293257" y="348094"/>
                    </a:lnTo>
                    <a:close/>
                    <a:moveTo>
                      <a:pt x="347889" y="324141"/>
                    </a:moveTo>
                    <a:lnTo>
                      <a:pt x="369322" y="324141"/>
                    </a:lnTo>
                    <a:lnTo>
                      <a:pt x="369322" y="347951"/>
                    </a:lnTo>
                    <a:lnTo>
                      <a:pt x="347889" y="347951"/>
                    </a:lnTo>
                    <a:close/>
                    <a:moveTo>
                      <a:pt x="83923" y="283759"/>
                    </a:moveTo>
                    <a:lnTo>
                      <a:pt x="158178" y="283759"/>
                    </a:lnTo>
                    <a:lnTo>
                      <a:pt x="158178" y="307569"/>
                    </a:lnTo>
                    <a:lnTo>
                      <a:pt x="83923" y="307569"/>
                    </a:lnTo>
                    <a:close/>
                    <a:moveTo>
                      <a:pt x="179898" y="283568"/>
                    </a:moveTo>
                    <a:lnTo>
                      <a:pt x="217525" y="283568"/>
                    </a:lnTo>
                    <a:lnTo>
                      <a:pt x="217525" y="307378"/>
                    </a:lnTo>
                    <a:lnTo>
                      <a:pt x="179898" y="307378"/>
                    </a:lnTo>
                    <a:close/>
                    <a:moveTo>
                      <a:pt x="293257" y="248805"/>
                    </a:moveTo>
                    <a:lnTo>
                      <a:pt x="335553" y="248805"/>
                    </a:lnTo>
                    <a:lnTo>
                      <a:pt x="335553" y="272616"/>
                    </a:lnTo>
                    <a:lnTo>
                      <a:pt x="293257" y="272616"/>
                    </a:lnTo>
                    <a:close/>
                    <a:moveTo>
                      <a:pt x="347889" y="248662"/>
                    </a:moveTo>
                    <a:lnTo>
                      <a:pt x="369322" y="248662"/>
                    </a:lnTo>
                    <a:lnTo>
                      <a:pt x="369322" y="272473"/>
                    </a:lnTo>
                    <a:lnTo>
                      <a:pt x="347889" y="272473"/>
                    </a:lnTo>
                    <a:close/>
                    <a:moveTo>
                      <a:pt x="83923" y="207852"/>
                    </a:moveTo>
                    <a:lnTo>
                      <a:pt x="158178" y="207852"/>
                    </a:lnTo>
                    <a:lnTo>
                      <a:pt x="158178" y="231662"/>
                    </a:lnTo>
                    <a:lnTo>
                      <a:pt x="83923" y="231662"/>
                    </a:lnTo>
                    <a:close/>
                    <a:moveTo>
                      <a:pt x="179898" y="207709"/>
                    </a:moveTo>
                    <a:lnTo>
                      <a:pt x="217525" y="207709"/>
                    </a:lnTo>
                    <a:lnTo>
                      <a:pt x="217525" y="231519"/>
                    </a:lnTo>
                    <a:lnTo>
                      <a:pt x="179898" y="231519"/>
                    </a:lnTo>
                    <a:close/>
                    <a:moveTo>
                      <a:pt x="293257" y="174517"/>
                    </a:moveTo>
                    <a:lnTo>
                      <a:pt x="335553" y="174517"/>
                    </a:lnTo>
                    <a:lnTo>
                      <a:pt x="335553" y="198328"/>
                    </a:lnTo>
                    <a:lnTo>
                      <a:pt x="293257" y="198328"/>
                    </a:lnTo>
                    <a:close/>
                    <a:moveTo>
                      <a:pt x="347889" y="174470"/>
                    </a:moveTo>
                    <a:lnTo>
                      <a:pt x="369322" y="174470"/>
                    </a:lnTo>
                    <a:lnTo>
                      <a:pt x="369322" y="198280"/>
                    </a:lnTo>
                    <a:lnTo>
                      <a:pt x="347889" y="198280"/>
                    </a:lnTo>
                    <a:close/>
                    <a:moveTo>
                      <a:pt x="83923" y="127468"/>
                    </a:moveTo>
                    <a:lnTo>
                      <a:pt x="158178" y="127468"/>
                    </a:lnTo>
                    <a:lnTo>
                      <a:pt x="158178" y="151278"/>
                    </a:lnTo>
                    <a:lnTo>
                      <a:pt x="83923" y="151278"/>
                    </a:lnTo>
                    <a:close/>
                    <a:moveTo>
                      <a:pt x="179898" y="127373"/>
                    </a:moveTo>
                    <a:lnTo>
                      <a:pt x="217525" y="127373"/>
                    </a:lnTo>
                    <a:lnTo>
                      <a:pt x="217525" y="151183"/>
                    </a:lnTo>
                    <a:lnTo>
                      <a:pt x="179898" y="151183"/>
                    </a:lnTo>
                    <a:close/>
                    <a:moveTo>
                      <a:pt x="86342" y="0"/>
                    </a:moveTo>
                    <a:lnTo>
                      <a:pt x="221356" y="0"/>
                    </a:lnTo>
                    <a:cubicBezTo>
                      <a:pt x="236310" y="0"/>
                      <a:pt x="250359" y="5238"/>
                      <a:pt x="261027" y="14667"/>
                    </a:cubicBezTo>
                    <a:cubicBezTo>
                      <a:pt x="272028" y="24524"/>
                      <a:pt x="278124" y="37667"/>
                      <a:pt x="278124" y="51762"/>
                    </a:cubicBezTo>
                    <a:lnTo>
                      <a:pt x="278124" y="95477"/>
                    </a:lnTo>
                    <a:lnTo>
                      <a:pt x="357036" y="95477"/>
                    </a:lnTo>
                    <a:cubicBezTo>
                      <a:pt x="385563" y="95477"/>
                      <a:pt x="408756" y="118668"/>
                      <a:pt x="408756" y="147192"/>
                    </a:cubicBezTo>
                    <a:lnTo>
                      <a:pt x="408756" y="393242"/>
                    </a:lnTo>
                    <a:lnTo>
                      <a:pt x="384944" y="393242"/>
                    </a:lnTo>
                    <a:lnTo>
                      <a:pt x="384944" y="147145"/>
                    </a:lnTo>
                    <a:cubicBezTo>
                      <a:pt x="384944" y="131763"/>
                      <a:pt x="372467" y="119239"/>
                      <a:pt x="357036" y="119239"/>
                    </a:cubicBezTo>
                    <a:lnTo>
                      <a:pt x="278171" y="119239"/>
                    </a:lnTo>
                    <a:lnTo>
                      <a:pt x="278171" y="397576"/>
                    </a:lnTo>
                    <a:lnTo>
                      <a:pt x="254359" y="397576"/>
                    </a:lnTo>
                    <a:lnTo>
                      <a:pt x="254359" y="51762"/>
                    </a:lnTo>
                    <a:cubicBezTo>
                      <a:pt x="254359" y="36429"/>
                      <a:pt x="239596" y="23857"/>
                      <a:pt x="221404" y="23857"/>
                    </a:cubicBezTo>
                    <a:lnTo>
                      <a:pt x="86342" y="23857"/>
                    </a:lnTo>
                    <a:cubicBezTo>
                      <a:pt x="67959" y="23857"/>
                      <a:pt x="53005" y="36381"/>
                      <a:pt x="53005" y="51762"/>
                    </a:cubicBezTo>
                    <a:lnTo>
                      <a:pt x="53005" y="397481"/>
                    </a:lnTo>
                    <a:lnTo>
                      <a:pt x="29193" y="397481"/>
                    </a:lnTo>
                    <a:lnTo>
                      <a:pt x="29193" y="51715"/>
                    </a:lnTo>
                    <a:cubicBezTo>
                      <a:pt x="29193" y="23191"/>
                      <a:pt x="54862" y="0"/>
                      <a:pt x="86342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</p:sp>
          <p:sp>
            <p:nvSpPr>
              <p:cNvPr id="8" name="factory-stock-house_18404"/>
              <p:cNvSpPr>
                <a:spLocks noChangeAspect="1"/>
              </p:cNvSpPr>
              <p:nvPr/>
            </p:nvSpPr>
            <p:spPr bwMode="auto">
              <a:xfrm>
                <a:off x="4269224" y="2352641"/>
                <a:ext cx="608763" cy="609685"/>
              </a:xfrm>
              <a:custGeom>
                <a:avLst/>
                <a:gdLst>
                  <a:gd name="connsiteX0" fmla="*/ 394672 w 606368"/>
                  <a:gd name="connsiteY0" fmla="*/ 533404 h 607286"/>
                  <a:gd name="connsiteX1" fmla="*/ 463473 w 606368"/>
                  <a:gd name="connsiteY1" fmla="*/ 533404 h 607286"/>
                  <a:gd name="connsiteX2" fmla="*/ 463473 w 606368"/>
                  <a:gd name="connsiteY2" fmla="*/ 592679 h 607286"/>
                  <a:gd name="connsiteX3" fmla="*/ 394672 w 606368"/>
                  <a:gd name="connsiteY3" fmla="*/ 592679 h 607286"/>
                  <a:gd name="connsiteX4" fmla="*/ 310135 w 606368"/>
                  <a:gd name="connsiteY4" fmla="*/ 533404 h 607286"/>
                  <a:gd name="connsiteX5" fmla="*/ 379007 w 606368"/>
                  <a:gd name="connsiteY5" fmla="*/ 533404 h 607286"/>
                  <a:gd name="connsiteX6" fmla="*/ 379007 w 606368"/>
                  <a:gd name="connsiteY6" fmla="*/ 592679 h 607286"/>
                  <a:gd name="connsiteX7" fmla="*/ 310135 w 606368"/>
                  <a:gd name="connsiteY7" fmla="*/ 592679 h 607286"/>
                  <a:gd name="connsiteX8" fmla="*/ 225597 w 606368"/>
                  <a:gd name="connsiteY8" fmla="*/ 533404 h 607286"/>
                  <a:gd name="connsiteX9" fmla="*/ 294539 w 606368"/>
                  <a:gd name="connsiteY9" fmla="*/ 533404 h 607286"/>
                  <a:gd name="connsiteX10" fmla="*/ 294539 w 606368"/>
                  <a:gd name="connsiteY10" fmla="*/ 592679 h 607286"/>
                  <a:gd name="connsiteX11" fmla="*/ 225597 w 606368"/>
                  <a:gd name="connsiteY11" fmla="*/ 592679 h 607286"/>
                  <a:gd name="connsiteX12" fmla="*/ 141131 w 606368"/>
                  <a:gd name="connsiteY12" fmla="*/ 533404 h 607286"/>
                  <a:gd name="connsiteX13" fmla="*/ 209932 w 606368"/>
                  <a:gd name="connsiteY13" fmla="*/ 533404 h 607286"/>
                  <a:gd name="connsiteX14" fmla="*/ 209932 w 606368"/>
                  <a:gd name="connsiteY14" fmla="*/ 592679 h 607286"/>
                  <a:gd name="connsiteX15" fmla="*/ 141131 w 606368"/>
                  <a:gd name="connsiteY15" fmla="*/ 592679 h 607286"/>
                  <a:gd name="connsiteX16" fmla="*/ 310135 w 606368"/>
                  <a:gd name="connsiteY16" fmla="*/ 452042 h 607286"/>
                  <a:gd name="connsiteX17" fmla="*/ 379007 w 606368"/>
                  <a:gd name="connsiteY17" fmla="*/ 452042 h 607286"/>
                  <a:gd name="connsiteX18" fmla="*/ 379007 w 606368"/>
                  <a:gd name="connsiteY18" fmla="*/ 511317 h 607286"/>
                  <a:gd name="connsiteX19" fmla="*/ 310135 w 606368"/>
                  <a:gd name="connsiteY19" fmla="*/ 511317 h 607286"/>
                  <a:gd name="connsiteX20" fmla="*/ 225597 w 606368"/>
                  <a:gd name="connsiteY20" fmla="*/ 452042 h 607286"/>
                  <a:gd name="connsiteX21" fmla="*/ 294539 w 606368"/>
                  <a:gd name="connsiteY21" fmla="*/ 452042 h 607286"/>
                  <a:gd name="connsiteX22" fmla="*/ 294539 w 606368"/>
                  <a:gd name="connsiteY22" fmla="*/ 511317 h 607286"/>
                  <a:gd name="connsiteX23" fmla="*/ 225597 w 606368"/>
                  <a:gd name="connsiteY23" fmla="*/ 511317 h 607286"/>
                  <a:gd name="connsiteX24" fmla="*/ 141131 w 606368"/>
                  <a:gd name="connsiteY24" fmla="*/ 452042 h 607286"/>
                  <a:gd name="connsiteX25" fmla="*/ 209932 w 606368"/>
                  <a:gd name="connsiteY25" fmla="*/ 452042 h 607286"/>
                  <a:gd name="connsiteX26" fmla="*/ 209932 w 606368"/>
                  <a:gd name="connsiteY26" fmla="*/ 511317 h 607286"/>
                  <a:gd name="connsiteX27" fmla="*/ 141131 w 606368"/>
                  <a:gd name="connsiteY27" fmla="*/ 511317 h 607286"/>
                  <a:gd name="connsiteX28" fmla="*/ 225597 w 606368"/>
                  <a:gd name="connsiteY28" fmla="*/ 370610 h 607286"/>
                  <a:gd name="connsiteX29" fmla="*/ 294539 w 606368"/>
                  <a:gd name="connsiteY29" fmla="*/ 370610 h 607286"/>
                  <a:gd name="connsiteX30" fmla="*/ 294539 w 606368"/>
                  <a:gd name="connsiteY30" fmla="*/ 430026 h 607286"/>
                  <a:gd name="connsiteX31" fmla="*/ 225597 w 606368"/>
                  <a:gd name="connsiteY31" fmla="*/ 430026 h 607286"/>
                  <a:gd name="connsiteX32" fmla="*/ 141131 w 606368"/>
                  <a:gd name="connsiteY32" fmla="*/ 370610 h 607286"/>
                  <a:gd name="connsiteX33" fmla="*/ 209932 w 606368"/>
                  <a:gd name="connsiteY33" fmla="*/ 370610 h 607286"/>
                  <a:gd name="connsiteX34" fmla="*/ 209932 w 606368"/>
                  <a:gd name="connsiteY34" fmla="*/ 430026 h 607286"/>
                  <a:gd name="connsiteX35" fmla="*/ 141131 w 606368"/>
                  <a:gd name="connsiteY35" fmla="*/ 430026 h 607286"/>
                  <a:gd name="connsiteX36" fmla="*/ 294547 w 606368"/>
                  <a:gd name="connsiteY36" fmla="*/ 0 h 607286"/>
                  <a:gd name="connsiteX37" fmla="*/ 606368 w 606368"/>
                  <a:gd name="connsiteY37" fmla="*/ 141363 h 607286"/>
                  <a:gd name="connsiteX38" fmla="*/ 606368 w 606368"/>
                  <a:gd name="connsiteY38" fmla="*/ 607286 h 607286"/>
                  <a:gd name="connsiteX39" fmla="*/ 497166 w 606368"/>
                  <a:gd name="connsiteY39" fmla="*/ 607286 h 607286"/>
                  <a:gd name="connsiteX40" fmla="*/ 497166 w 606368"/>
                  <a:gd name="connsiteY40" fmla="*/ 228501 h 607286"/>
                  <a:gd name="connsiteX41" fmla="*/ 109102 w 606368"/>
                  <a:gd name="connsiteY41" fmla="*/ 228501 h 607286"/>
                  <a:gd name="connsiteX42" fmla="*/ 109102 w 606368"/>
                  <a:gd name="connsiteY42" fmla="*/ 607286 h 607286"/>
                  <a:gd name="connsiteX43" fmla="*/ 0 w 606368"/>
                  <a:gd name="connsiteY43" fmla="*/ 607286 h 607286"/>
                  <a:gd name="connsiteX44" fmla="*/ 0 w 606368"/>
                  <a:gd name="connsiteY44" fmla="*/ 141363 h 607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606368" h="607286">
                    <a:moveTo>
                      <a:pt x="394672" y="533404"/>
                    </a:moveTo>
                    <a:lnTo>
                      <a:pt x="463473" y="533404"/>
                    </a:lnTo>
                    <a:lnTo>
                      <a:pt x="463473" y="592679"/>
                    </a:lnTo>
                    <a:lnTo>
                      <a:pt x="394672" y="592679"/>
                    </a:lnTo>
                    <a:close/>
                    <a:moveTo>
                      <a:pt x="310135" y="533404"/>
                    </a:moveTo>
                    <a:lnTo>
                      <a:pt x="379007" y="533404"/>
                    </a:lnTo>
                    <a:lnTo>
                      <a:pt x="379007" y="592679"/>
                    </a:lnTo>
                    <a:lnTo>
                      <a:pt x="310135" y="592679"/>
                    </a:lnTo>
                    <a:close/>
                    <a:moveTo>
                      <a:pt x="225597" y="533404"/>
                    </a:moveTo>
                    <a:lnTo>
                      <a:pt x="294539" y="533404"/>
                    </a:lnTo>
                    <a:lnTo>
                      <a:pt x="294539" y="592679"/>
                    </a:lnTo>
                    <a:lnTo>
                      <a:pt x="225597" y="592679"/>
                    </a:lnTo>
                    <a:close/>
                    <a:moveTo>
                      <a:pt x="141131" y="533404"/>
                    </a:moveTo>
                    <a:lnTo>
                      <a:pt x="209932" y="533404"/>
                    </a:lnTo>
                    <a:lnTo>
                      <a:pt x="209932" y="592679"/>
                    </a:lnTo>
                    <a:lnTo>
                      <a:pt x="141131" y="592679"/>
                    </a:lnTo>
                    <a:close/>
                    <a:moveTo>
                      <a:pt x="310135" y="452042"/>
                    </a:moveTo>
                    <a:lnTo>
                      <a:pt x="379007" y="452042"/>
                    </a:lnTo>
                    <a:lnTo>
                      <a:pt x="379007" y="511317"/>
                    </a:lnTo>
                    <a:lnTo>
                      <a:pt x="310135" y="511317"/>
                    </a:lnTo>
                    <a:close/>
                    <a:moveTo>
                      <a:pt x="225597" y="452042"/>
                    </a:moveTo>
                    <a:lnTo>
                      <a:pt x="294539" y="452042"/>
                    </a:lnTo>
                    <a:lnTo>
                      <a:pt x="294539" y="511317"/>
                    </a:lnTo>
                    <a:lnTo>
                      <a:pt x="225597" y="511317"/>
                    </a:lnTo>
                    <a:close/>
                    <a:moveTo>
                      <a:pt x="141131" y="452042"/>
                    </a:moveTo>
                    <a:lnTo>
                      <a:pt x="209932" y="452042"/>
                    </a:lnTo>
                    <a:lnTo>
                      <a:pt x="209932" y="511317"/>
                    </a:lnTo>
                    <a:lnTo>
                      <a:pt x="141131" y="511317"/>
                    </a:lnTo>
                    <a:close/>
                    <a:moveTo>
                      <a:pt x="225597" y="370610"/>
                    </a:moveTo>
                    <a:lnTo>
                      <a:pt x="294539" y="370610"/>
                    </a:lnTo>
                    <a:lnTo>
                      <a:pt x="294539" y="430026"/>
                    </a:lnTo>
                    <a:lnTo>
                      <a:pt x="225597" y="430026"/>
                    </a:lnTo>
                    <a:close/>
                    <a:moveTo>
                      <a:pt x="141131" y="370610"/>
                    </a:moveTo>
                    <a:lnTo>
                      <a:pt x="209932" y="370610"/>
                    </a:lnTo>
                    <a:lnTo>
                      <a:pt x="209932" y="430026"/>
                    </a:lnTo>
                    <a:lnTo>
                      <a:pt x="141131" y="430026"/>
                    </a:lnTo>
                    <a:close/>
                    <a:moveTo>
                      <a:pt x="294547" y="0"/>
                    </a:moveTo>
                    <a:lnTo>
                      <a:pt x="606368" y="141363"/>
                    </a:lnTo>
                    <a:lnTo>
                      <a:pt x="606368" y="607286"/>
                    </a:lnTo>
                    <a:lnTo>
                      <a:pt x="497166" y="607286"/>
                    </a:lnTo>
                    <a:lnTo>
                      <a:pt x="497166" y="228501"/>
                    </a:lnTo>
                    <a:lnTo>
                      <a:pt x="109102" y="228501"/>
                    </a:lnTo>
                    <a:lnTo>
                      <a:pt x="109102" y="607286"/>
                    </a:lnTo>
                    <a:lnTo>
                      <a:pt x="0" y="607286"/>
                    </a:lnTo>
                    <a:lnTo>
                      <a:pt x="0" y="141363"/>
                    </a:lnTo>
                    <a:close/>
                  </a:path>
                </a:pathLst>
              </a:custGeom>
              <a:solidFill>
                <a:srgbClr val="C00000">
                  <a:alpha val="50000"/>
                </a:srgbClr>
              </a:solidFill>
              <a:ln>
                <a:noFill/>
              </a:ln>
            </p:spPr>
          </p:sp>
          <p:sp>
            <p:nvSpPr>
              <p:cNvPr id="9" name="production-plant_20557"/>
              <p:cNvSpPr>
                <a:spLocks noChangeAspect="1"/>
              </p:cNvSpPr>
              <p:nvPr/>
            </p:nvSpPr>
            <p:spPr bwMode="auto">
              <a:xfrm>
                <a:off x="5438187" y="2916719"/>
                <a:ext cx="609685" cy="483228"/>
              </a:xfrm>
              <a:custGeom>
                <a:avLst/>
                <a:gdLst>
                  <a:gd name="connsiteX0" fmla="*/ 10869 w 607286"/>
                  <a:gd name="connsiteY0" fmla="*/ 454738 h 481327"/>
                  <a:gd name="connsiteX1" fmla="*/ 10869 w 607286"/>
                  <a:gd name="connsiteY1" fmla="*/ 470610 h 481327"/>
                  <a:gd name="connsiteX2" fmla="*/ 596553 w 607286"/>
                  <a:gd name="connsiteY2" fmla="*/ 470610 h 481327"/>
                  <a:gd name="connsiteX3" fmla="*/ 596553 w 607286"/>
                  <a:gd name="connsiteY3" fmla="*/ 454738 h 481327"/>
                  <a:gd name="connsiteX4" fmla="*/ 572914 w 607286"/>
                  <a:gd name="connsiteY4" fmla="*/ 454738 h 481327"/>
                  <a:gd name="connsiteX5" fmla="*/ 252017 w 607286"/>
                  <a:gd name="connsiteY5" fmla="*/ 454738 h 481327"/>
                  <a:gd name="connsiteX6" fmla="*/ 73635 w 607286"/>
                  <a:gd name="connsiteY6" fmla="*/ 454738 h 481327"/>
                  <a:gd name="connsiteX7" fmla="*/ 34508 w 607286"/>
                  <a:gd name="connsiteY7" fmla="*/ 454738 h 481327"/>
                  <a:gd name="connsiteX8" fmla="*/ 418806 w 607286"/>
                  <a:gd name="connsiteY8" fmla="*/ 263209 h 481327"/>
                  <a:gd name="connsiteX9" fmla="*/ 484996 w 607286"/>
                  <a:gd name="connsiteY9" fmla="*/ 263209 h 481327"/>
                  <a:gd name="connsiteX10" fmla="*/ 484996 w 607286"/>
                  <a:gd name="connsiteY10" fmla="*/ 317827 h 481327"/>
                  <a:gd name="connsiteX11" fmla="*/ 418806 w 607286"/>
                  <a:gd name="connsiteY11" fmla="*/ 317827 h 481327"/>
                  <a:gd name="connsiteX12" fmla="*/ 303361 w 607286"/>
                  <a:gd name="connsiteY12" fmla="*/ 263209 h 481327"/>
                  <a:gd name="connsiteX13" fmla="*/ 369551 w 607286"/>
                  <a:gd name="connsiteY13" fmla="*/ 263209 h 481327"/>
                  <a:gd name="connsiteX14" fmla="*/ 369551 w 607286"/>
                  <a:gd name="connsiteY14" fmla="*/ 317827 h 481327"/>
                  <a:gd name="connsiteX15" fmla="*/ 303361 w 607286"/>
                  <a:gd name="connsiteY15" fmla="*/ 317827 h 481327"/>
                  <a:gd name="connsiteX16" fmla="*/ 84504 w 607286"/>
                  <a:gd name="connsiteY16" fmla="*/ 263184 h 481327"/>
                  <a:gd name="connsiteX17" fmla="*/ 84504 w 607286"/>
                  <a:gd name="connsiteY17" fmla="*/ 444020 h 481327"/>
                  <a:gd name="connsiteX18" fmla="*/ 241148 w 607286"/>
                  <a:gd name="connsiteY18" fmla="*/ 444020 h 481327"/>
                  <a:gd name="connsiteX19" fmla="*/ 241148 w 607286"/>
                  <a:gd name="connsiteY19" fmla="*/ 263184 h 481327"/>
                  <a:gd name="connsiteX20" fmla="*/ 407982 w 607286"/>
                  <a:gd name="connsiteY20" fmla="*/ 252466 h 481327"/>
                  <a:gd name="connsiteX21" fmla="*/ 407982 w 607286"/>
                  <a:gd name="connsiteY21" fmla="*/ 328708 h 481327"/>
                  <a:gd name="connsiteX22" fmla="*/ 495882 w 607286"/>
                  <a:gd name="connsiteY22" fmla="*/ 328708 h 481327"/>
                  <a:gd name="connsiteX23" fmla="*/ 495882 w 607286"/>
                  <a:gd name="connsiteY23" fmla="*/ 252466 h 481327"/>
                  <a:gd name="connsiteX24" fmla="*/ 292503 w 607286"/>
                  <a:gd name="connsiteY24" fmla="*/ 252466 h 481327"/>
                  <a:gd name="connsiteX25" fmla="*/ 292503 w 607286"/>
                  <a:gd name="connsiteY25" fmla="*/ 328708 h 481327"/>
                  <a:gd name="connsiteX26" fmla="*/ 380267 w 607286"/>
                  <a:gd name="connsiteY26" fmla="*/ 328708 h 481327"/>
                  <a:gd name="connsiteX27" fmla="*/ 380267 w 607286"/>
                  <a:gd name="connsiteY27" fmla="*/ 252466 h 481327"/>
                  <a:gd name="connsiteX28" fmla="*/ 39799 w 607286"/>
                  <a:gd name="connsiteY28" fmla="*/ 110999 h 481327"/>
                  <a:gd name="connsiteX29" fmla="*/ 246556 w 607286"/>
                  <a:gd name="connsiteY29" fmla="*/ 110999 h 481327"/>
                  <a:gd name="connsiteX30" fmla="*/ 246556 w 607286"/>
                  <a:gd name="connsiteY30" fmla="*/ 121866 h 481327"/>
                  <a:gd name="connsiteX31" fmla="*/ 39799 w 607286"/>
                  <a:gd name="connsiteY31" fmla="*/ 121866 h 481327"/>
                  <a:gd name="connsiteX32" fmla="*/ 292503 w 607286"/>
                  <a:gd name="connsiteY32" fmla="*/ 0 h 481327"/>
                  <a:gd name="connsiteX33" fmla="*/ 380403 w 607286"/>
                  <a:gd name="connsiteY33" fmla="*/ 0 h 481327"/>
                  <a:gd name="connsiteX34" fmla="*/ 380403 w 607286"/>
                  <a:gd name="connsiteY34" fmla="*/ 157232 h 481327"/>
                  <a:gd name="connsiteX35" fmla="*/ 407982 w 607286"/>
                  <a:gd name="connsiteY35" fmla="*/ 157232 h 481327"/>
                  <a:gd name="connsiteX36" fmla="*/ 407982 w 607286"/>
                  <a:gd name="connsiteY36" fmla="*/ 0 h 481327"/>
                  <a:gd name="connsiteX37" fmla="*/ 495882 w 607286"/>
                  <a:gd name="connsiteY37" fmla="*/ 0 h 481327"/>
                  <a:gd name="connsiteX38" fmla="*/ 495882 w 607286"/>
                  <a:gd name="connsiteY38" fmla="*/ 157232 h 481327"/>
                  <a:gd name="connsiteX39" fmla="*/ 572914 w 607286"/>
                  <a:gd name="connsiteY39" fmla="*/ 157232 h 481327"/>
                  <a:gd name="connsiteX40" fmla="*/ 572914 w 607286"/>
                  <a:gd name="connsiteY40" fmla="*/ 443885 h 481327"/>
                  <a:gd name="connsiteX41" fmla="*/ 607286 w 607286"/>
                  <a:gd name="connsiteY41" fmla="*/ 443885 h 481327"/>
                  <a:gd name="connsiteX42" fmla="*/ 607286 w 607286"/>
                  <a:gd name="connsiteY42" fmla="*/ 481327 h 481327"/>
                  <a:gd name="connsiteX43" fmla="*/ 0 w 607286"/>
                  <a:gd name="connsiteY43" fmla="*/ 481327 h 481327"/>
                  <a:gd name="connsiteX44" fmla="*/ 0 w 607286"/>
                  <a:gd name="connsiteY44" fmla="*/ 443885 h 481327"/>
                  <a:gd name="connsiteX45" fmla="*/ 34508 w 607286"/>
                  <a:gd name="connsiteY45" fmla="*/ 443885 h 481327"/>
                  <a:gd name="connsiteX46" fmla="*/ 34508 w 607286"/>
                  <a:gd name="connsiteY46" fmla="*/ 157232 h 481327"/>
                  <a:gd name="connsiteX47" fmla="*/ 292503 w 607286"/>
                  <a:gd name="connsiteY47" fmla="*/ 157232 h 481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286" h="481327">
                    <a:moveTo>
                      <a:pt x="10869" y="454738"/>
                    </a:moveTo>
                    <a:lnTo>
                      <a:pt x="10869" y="470610"/>
                    </a:lnTo>
                    <a:lnTo>
                      <a:pt x="596553" y="470610"/>
                    </a:lnTo>
                    <a:lnTo>
                      <a:pt x="596553" y="454738"/>
                    </a:lnTo>
                    <a:lnTo>
                      <a:pt x="572914" y="454738"/>
                    </a:lnTo>
                    <a:lnTo>
                      <a:pt x="252017" y="454738"/>
                    </a:lnTo>
                    <a:lnTo>
                      <a:pt x="73635" y="454738"/>
                    </a:lnTo>
                    <a:lnTo>
                      <a:pt x="34508" y="454738"/>
                    </a:lnTo>
                    <a:close/>
                    <a:moveTo>
                      <a:pt x="418806" y="263209"/>
                    </a:moveTo>
                    <a:lnTo>
                      <a:pt x="484996" y="263209"/>
                    </a:lnTo>
                    <a:lnTo>
                      <a:pt x="484996" y="317827"/>
                    </a:lnTo>
                    <a:lnTo>
                      <a:pt x="418806" y="317827"/>
                    </a:lnTo>
                    <a:close/>
                    <a:moveTo>
                      <a:pt x="303361" y="263209"/>
                    </a:moveTo>
                    <a:lnTo>
                      <a:pt x="369551" y="263209"/>
                    </a:lnTo>
                    <a:lnTo>
                      <a:pt x="369551" y="317827"/>
                    </a:lnTo>
                    <a:lnTo>
                      <a:pt x="303361" y="317827"/>
                    </a:lnTo>
                    <a:close/>
                    <a:moveTo>
                      <a:pt x="84504" y="263184"/>
                    </a:moveTo>
                    <a:lnTo>
                      <a:pt x="84504" y="444020"/>
                    </a:lnTo>
                    <a:lnTo>
                      <a:pt x="241148" y="444020"/>
                    </a:lnTo>
                    <a:lnTo>
                      <a:pt x="241148" y="263184"/>
                    </a:lnTo>
                    <a:close/>
                    <a:moveTo>
                      <a:pt x="407982" y="252466"/>
                    </a:moveTo>
                    <a:lnTo>
                      <a:pt x="407982" y="328708"/>
                    </a:lnTo>
                    <a:lnTo>
                      <a:pt x="495882" y="328708"/>
                    </a:lnTo>
                    <a:lnTo>
                      <a:pt x="495882" y="252466"/>
                    </a:lnTo>
                    <a:close/>
                    <a:moveTo>
                      <a:pt x="292503" y="252466"/>
                    </a:moveTo>
                    <a:lnTo>
                      <a:pt x="292503" y="328708"/>
                    </a:lnTo>
                    <a:lnTo>
                      <a:pt x="380267" y="328708"/>
                    </a:lnTo>
                    <a:lnTo>
                      <a:pt x="380267" y="252466"/>
                    </a:lnTo>
                    <a:close/>
                    <a:moveTo>
                      <a:pt x="39799" y="110999"/>
                    </a:moveTo>
                    <a:lnTo>
                      <a:pt x="246556" y="110999"/>
                    </a:lnTo>
                    <a:lnTo>
                      <a:pt x="246556" y="121866"/>
                    </a:lnTo>
                    <a:lnTo>
                      <a:pt x="39799" y="121866"/>
                    </a:lnTo>
                    <a:close/>
                    <a:moveTo>
                      <a:pt x="292503" y="0"/>
                    </a:moveTo>
                    <a:lnTo>
                      <a:pt x="380403" y="0"/>
                    </a:lnTo>
                    <a:lnTo>
                      <a:pt x="380403" y="157232"/>
                    </a:lnTo>
                    <a:lnTo>
                      <a:pt x="407982" y="157232"/>
                    </a:lnTo>
                    <a:lnTo>
                      <a:pt x="407982" y="0"/>
                    </a:lnTo>
                    <a:lnTo>
                      <a:pt x="495882" y="0"/>
                    </a:lnTo>
                    <a:lnTo>
                      <a:pt x="495882" y="157232"/>
                    </a:lnTo>
                    <a:lnTo>
                      <a:pt x="572914" y="157232"/>
                    </a:lnTo>
                    <a:lnTo>
                      <a:pt x="572914" y="443885"/>
                    </a:lnTo>
                    <a:lnTo>
                      <a:pt x="607286" y="443885"/>
                    </a:lnTo>
                    <a:lnTo>
                      <a:pt x="607286" y="481327"/>
                    </a:lnTo>
                    <a:lnTo>
                      <a:pt x="0" y="481327"/>
                    </a:lnTo>
                    <a:lnTo>
                      <a:pt x="0" y="443885"/>
                    </a:lnTo>
                    <a:lnTo>
                      <a:pt x="34508" y="443885"/>
                    </a:lnTo>
                    <a:lnTo>
                      <a:pt x="34508" y="157232"/>
                    </a:lnTo>
                    <a:lnTo>
                      <a:pt x="292503" y="157232"/>
                    </a:lnTo>
                    <a:close/>
                  </a:path>
                </a:pathLst>
              </a:custGeom>
              <a:solidFill>
                <a:srgbClr val="C00000">
                  <a:alpha val="30000"/>
                </a:srgbClr>
              </a:solidFill>
              <a:ln>
                <a:noFill/>
              </a:ln>
            </p:spPr>
          </p:sp>
          <p:sp>
            <p:nvSpPr>
              <p:cNvPr id="10" name="production-plant_20557"/>
              <p:cNvSpPr>
                <a:spLocks noChangeAspect="1"/>
              </p:cNvSpPr>
              <p:nvPr/>
            </p:nvSpPr>
            <p:spPr bwMode="auto">
              <a:xfrm>
                <a:off x="5438186" y="4020437"/>
                <a:ext cx="609685" cy="483228"/>
              </a:xfrm>
              <a:custGeom>
                <a:avLst/>
                <a:gdLst>
                  <a:gd name="connsiteX0" fmla="*/ 10869 w 607286"/>
                  <a:gd name="connsiteY0" fmla="*/ 454738 h 481327"/>
                  <a:gd name="connsiteX1" fmla="*/ 10869 w 607286"/>
                  <a:gd name="connsiteY1" fmla="*/ 470610 h 481327"/>
                  <a:gd name="connsiteX2" fmla="*/ 596553 w 607286"/>
                  <a:gd name="connsiteY2" fmla="*/ 470610 h 481327"/>
                  <a:gd name="connsiteX3" fmla="*/ 596553 w 607286"/>
                  <a:gd name="connsiteY3" fmla="*/ 454738 h 481327"/>
                  <a:gd name="connsiteX4" fmla="*/ 572914 w 607286"/>
                  <a:gd name="connsiteY4" fmla="*/ 454738 h 481327"/>
                  <a:gd name="connsiteX5" fmla="*/ 252017 w 607286"/>
                  <a:gd name="connsiteY5" fmla="*/ 454738 h 481327"/>
                  <a:gd name="connsiteX6" fmla="*/ 73635 w 607286"/>
                  <a:gd name="connsiteY6" fmla="*/ 454738 h 481327"/>
                  <a:gd name="connsiteX7" fmla="*/ 34508 w 607286"/>
                  <a:gd name="connsiteY7" fmla="*/ 454738 h 481327"/>
                  <a:gd name="connsiteX8" fmla="*/ 418806 w 607286"/>
                  <a:gd name="connsiteY8" fmla="*/ 263209 h 481327"/>
                  <a:gd name="connsiteX9" fmla="*/ 484996 w 607286"/>
                  <a:gd name="connsiteY9" fmla="*/ 263209 h 481327"/>
                  <a:gd name="connsiteX10" fmla="*/ 484996 w 607286"/>
                  <a:gd name="connsiteY10" fmla="*/ 317827 h 481327"/>
                  <a:gd name="connsiteX11" fmla="*/ 418806 w 607286"/>
                  <a:gd name="connsiteY11" fmla="*/ 317827 h 481327"/>
                  <a:gd name="connsiteX12" fmla="*/ 303361 w 607286"/>
                  <a:gd name="connsiteY12" fmla="*/ 263209 h 481327"/>
                  <a:gd name="connsiteX13" fmla="*/ 369551 w 607286"/>
                  <a:gd name="connsiteY13" fmla="*/ 263209 h 481327"/>
                  <a:gd name="connsiteX14" fmla="*/ 369551 w 607286"/>
                  <a:gd name="connsiteY14" fmla="*/ 317827 h 481327"/>
                  <a:gd name="connsiteX15" fmla="*/ 303361 w 607286"/>
                  <a:gd name="connsiteY15" fmla="*/ 317827 h 481327"/>
                  <a:gd name="connsiteX16" fmla="*/ 84504 w 607286"/>
                  <a:gd name="connsiteY16" fmla="*/ 263184 h 481327"/>
                  <a:gd name="connsiteX17" fmla="*/ 84504 w 607286"/>
                  <a:gd name="connsiteY17" fmla="*/ 444020 h 481327"/>
                  <a:gd name="connsiteX18" fmla="*/ 241148 w 607286"/>
                  <a:gd name="connsiteY18" fmla="*/ 444020 h 481327"/>
                  <a:gd name="connsiteX19" fmla="*/ 241148 w 607286"/>
                  <a:gd name="connsiteY19" fmla="*/ 263184 h 481327"/>
                  <a:gd name="connsiteX20" fmla="*/ 407982 w 607286"/>
                  <a:gd name="connsiteY20" fmla="*/ 252466 h 481327"/>
                  <a:gd name="connsiteX21" fmla="*/ 407982 w 607286"/>
                  <a:gd name="connsiteY21" fmla="*/ 328708 h 481327"/>
                  <a:gd name="connsiteX22" fmla="*/ 495882 w 607286"/>
                  <a:gd name="connsiteY22" fmla="*/ 328708 h 481327"/>
                  <a:gd name="connsiteX23" fmla="*/ 495882 w 607286"/>
                  <a:gd name="connsiteY23" fmla="*/ 252466 h 481327"/>
                  <a:gd name="connsiteX24" fmla="*/ 292503 w 607286"/>
                  <a:gd name="connsiteY24" fmla="*/ 252466 h 481327"/>
                  <a:gd name="connsiteX25" fmla="*/ 292503 w 607286"/>
                  <a:gd name="connsiteY25" fmla="*/ 328708 h 481327"/>
                  <a:gd name="connsiteX26" fmla="*/ 380267 w 607286"/>
                  <a:gd name="connsiteY26" fmla="*/ 328708 h 481327"/>
                  <a:gd name="connsiteX27" fmla="*/ 380267 w 607286"/>
                  <a:gd name="connsiteY27" fmla="*/ 252466 h 481327"/>
                  <a:gd name="connsiteX28" fmla="*/ 39799 w 607286"/>
                  <a:gd name="connsiteY28" fmla="*/ 110999 h 481327"/>
                  <a:gd name="connsiteX29" fmla="*/ 246556 w 607286"/>
                  <a:gd name="connsiteY29" fmla="*/ 110999 h 481327"/>
                  <a:gd name="connsiteX30" fmla="*/ 246556 w 607286"/>
                  <a:gd name="connsiteY30" fmla="*/ 121866 h 481327"/>
                  <a:gd name="connsiteX31" fmla="*/ 39799 w 607286"/>
                  <a:gd name="connsiteY31" fmla="*/ 121866 h 481327"/>
                  <a:gd name="connsiteX32" fmla="*/ 292503 w 607286"/>
                  <a:gd name="connsiteY32" fmla="*/ 0 h 481327"/>
                  <a:gd name="connsiteX33" fmla="*/ 380403 w 607286"/>
                  <a:gd name="connsiteY33" fmla="*/ 0 h 481327"/>
                  <a:gd name="connsiteX34" fmla="*/ 380403 w 607286"/>
                  <a:gd name="connsiteY34" fmla="*/ 157232 h 481327"/>
                  <a:gd name="connsiteX35" fmla="*/ 407982 w 607286"/>
                  <a:gd name="connsiteY35" fmla="*/ 157232 h 481327"/>
                  <a:gd name="connsiteX36" fmla="*/ 407982 w 607286"/>
                  <a:gd name="connsiteY36" fmla="*/ 0 h 481327"/>
                  <a:gd name="connsiteX37" fmla="*/ 495882 w 607286"/>
                  <a:gd name="connsiteY37" fmla="*/ 0 h 481327"/>
                  <a:gd name="connsiteX38" fmla="*/ 495882 w 607286"/>
                  <a:gd name="connsiteY38" fmla="*/ 157232 h 481327"/>
                  <a:gd name="connsiteX39" fmla="*/ 572914 w 607286"/>
                  <a:gd name="connsiteY39" fmla="*/ 157232 h 481327"/>
                  <a:gd name="connsiteX40" fmla="*/ 572914 w 607286"/>
                  <a:gd name="connsiteY40" fmla="*/ 443885 h 481327"/>
                  <a:gd name="connsiteX41" fmla="*/ 607286 w 607286"/>
                  <a:gd name="connsiteY41" fmla="*/ 443885 h 481327"/>
                  <a:gd name="connsiteX42" fmla="*/ 607286 w 607286"/>
                  <a:gd name="connsiteY42" fmla="*/ 481327 h 481327"/>
                  <a:gd name="connsiteX43" fmla="*/ 0 w 607286"/>
                  <a:gd name="connsiteY43" fmla="*/ 481327 h 481327"/>
                  <a:gd name="connsiteX44" fmla="*/ 0 w 607286"/>
                  <a:gd name="connsiteY44" fmla="*/ 443885 h 481327"/>
                  <a:gd name="connsiteX45" fmla="*/ 34508 w 607286"/>
                  <a:gd name="connsiteY45" fmla="*/ 443885 h 481327"/>
                  <a:gd name="connsiteX46" fmla="*/ 34508 w 607286"/>
                  <a:gd name="connsiteY46" fmla="*/ 157232 h 481327"/>
                  <a:gd name="connsiteX47" fmla="*/ 292503 w 607286"/>
                  <a:gd name="connsiteY47" fmla="*/ 157232 h 481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286" h="481327">
                    <a:moveTo>
                      <a:pt x="10869" y="454738"/>
                    </a:moveTo>
                    <a:lnTo>
                      <a:pt x="10869" y="470610"/>
                    </a:lnTo>
                    <a:lnTo>
                      <a:pt x="596553" y="470610"/>
                    </a:lnTo>
                    <a:lnTo>
                      <a:pt x="596553" y="454738"/>
                    </a:lnTo>
                    <a:lnTo>
                      <a:pt x="572914" y="454738"/>
                    </a:lnTo>
                    <a:lnTo>
                      <a:pt x="252017" y="454738"/>
                    </a:lnTo>
                    <a:lnTo>
                      <a:pt x="73635" y="454738"/>
                    </a:lnTo>
                    <a:lnTo>
                      <a:pt x="34508" y="454738"/>
                    </a:lnTo>
                    <a:close/>
                    <a:moveTo>
                      <a:pt x="418806" y="263209"/>
                    </a:moveTo>
                    <a:lnTo>
                      <a:pt x="484996" y="263209"/>
                    </a:lnTo>
                    <a:lnTo>
                      <a:pt x="484996" y="317827"/>
                    </a:lnTo>
                    <a:lnTo>
                      <a:pt x="418806" y="317827"/>
                    </a:lnTo>
                    <a:close/>
                    <a:moveTo>
                      <a:pt x="303361" y="263209"/>
                    </a:moveTo>
                    <a:lnTo>
                      <a:pt x="369551" y="263209"/>
                    </a:lnTo>
                    <a:lnTo>
                      <a:pt x="369551" y="317827"/>
                    </a:lnTo>
                    <a:lnTo>
                      <a:pt x="303361" y="317827"/>
                    </a:lnTo>
                    <a:close/>
                    <a:moveTo>
                      <a:pt x="84504" y="263184"/>
                    </a:moveTo>
                    <a:lnTo>
                      <a:pt x="84504" y="444020"/>
                    </a:lnTo>
                    <a:lnTo>
                      <a:pt x="241148" y="444020"/>
                    </a:lnTo>
                    <a:lnTo>
                      <a:pt x="241148" y="263184"/>
                    </a:lnTo>
                    <a:close/>
                    <a:moveTo>
                      <a:pt x="407982" y="252466"/>
                    </a:moveTo>
                    <a:lnTo>
                      <a:pt x="407982" y="328708"/>
                    </a:lnTo>
                    <a:lnTo>
                      <a:pt x="495882" y="328708"/>
                    </a:lnTo>
                    <a:lnTo>
                      <a:pt x="495882" y="252466"/>
                    </a:lnTo>
                    <a:close/>
                    <a:moveTo>
                      <a:pt x="292503" y="252466"/>
                    </a:moveTo>
                    <a:lnTo>
                      <a:pt x="292503" y="328708"/>
                    </a:lnTo>
                    <a:lnTo>
                      <a:pt x="380267" y="328708"/>
                    </a:lnTo>
                    <a:lnTo>
                      <a:pt x="380267" y="252466"/>
                    </a:lnTo>
                    <a:close/>
                    <a:moveTo>
                      <a:pt x="39799" y="110999"/>
                    </a:moveTo>
                    <a:lnTo>
                      <a:pt x="246556" y="110999"/>
                    </a:lnTo>
                    <a:lnTo>
                      <a:pt x="246556" y="121866"/>
                    </a:lnTo>
                    <a:lnTo>
                      <a:pt x="39799" y="121866"/>
                    </a:lnTo>
                    <a:close/>
                    <a:moveTo>
                      <a:pt x="292503" y="0"/>
                    </a:moveTo>
                    <a:lnTo>
                      <a:pt x="380403" y="0"/>
                    </a:lnTo>
                    <a:lnTo>
                      <a:pt x="380403" y="157232"/>
                    </a:lnTo>
                    <a:lnTo>
                      <a:pt x="407982" y="157232"/>
                    </a:lnTo>
                    <a:lnTo>
                      <a:pt x="407982" y="0"/>
                    </a:lnTo>
                    <a:lnTo>
                      <a:pt x="495882" y="0"/>
                    </a:lnTo>
                    <a:lnTo>
                      <a:pt x="495882" y="157232"/>
                    </a:lnTo>
                    <a:lnTo>
                      <a:pt x="572914" y="157232"/>
                    </a:lnTo>
                    <a:lnTo>
                      <a:pt x="572914" y="443885"/>
                    </a:lnTo>
                    <a:lnTo>
                      <a:pt x="607286" y="443885"/>
                    </a:lnTo>
                    <a:lnTo>
                      <a:pt x="607286" y="481327"/>
                    </a:lnTo>
                    <a:lnTo>
                      <a:pt x="0" y="481327"/>
                    </a:lnTo>
                    <a:lnTo>
                      <a:pt x="0" y="443885"/>
                    </a:lnTo>
                    <a:lnTo>
                      <a:pt x="34508" y="443885"/>
                    </a:lnTo>
                    <a:lnTo>
                      <a:pt x="34508" y="157232"/>
                    </a:lnTo>
                    <a:lnTo>
                      <a:pt x="292503" y="157232"/>
                    </a:lnTo>
                    <a:close/>
                  </a:path>
                </a:pathLst>
              </a:custGeom>
              <a:solidFill>
                <a:srgbClr val="C00000">
                  <a:alpha val="30000"/>
                </a:srgbClr>
              </a:solidFill>
              <a:ln>
                <a:noFill/>
              </a:ln>
            </p:spPr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1289785" y="2962326"/>
                <a:ext cx="1917383" cy="0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3811644" y="2835869"/>
                <a:ext cx="457580" cy="126457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26"/>
                <a:endCxn id="9" idx="16"/>
              </p:cNvCxnSpPr>
              <p:nvPr/>
            </p:nvCxnSpPr>
            <p:spPr>
              <a:xfrm flipV="1">
                <a:off x="3717477" y="3180942"/>
                <a:ext cx="1805548" cy="31415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3788537" y="3465162"/>
                <a:ext cx="503794" cy="229761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4916047" y="2352641"/>
                <a:ext cx="484079" cy="218547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cxnSpLocks/>
              </p:cNvCxnSpPr>
              <p:nvPr/>
            </p:nvCxnSpPr>
            <p:spPr>
              <a:xfrm>
                <a:off x="4916047" y="4056522"/>
                <a:ext cx="396284" cy="257747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肘形连接符 29"/>
              <p:cNvCxnSpPr/>
              <p:nvPr/>
            </p:nvCxnSpPr>
            <p:spPr>
              <a:xfrm flipV="1">
                <a:off x="3717477" y="2011402"/>
                <a:ext cx="1755354" cy="824467"/>
              </a:xfrm>
              <a:prstGeom prst="bentConnector3">
                <a:avLst>
                  <a:gd name="adj1" fmla="val -3"/>
                </a:avLst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/>
              <p:nvPr/>
            </p:nvCxnSpPr>
            <p:spPr>
              <a:xfrm>
                <a:off x="3717477" y="3414332"/>
                <a:ext cx="1657857" cy="1040963"/>
              </a:xfrm>
              <a:prstGeom prst="bentConnector3">
                <a:avLst>
                  <a:gd name="adj1" fmla="val 590"/>
                </a:avLst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2540476" y="3492687"/>
                <a:ext cx="14109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Tier 1 supplier</a:t>
                </a:r>
                <a:endParaRPr lang="en-AU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450652" y="4799125"/>
                <a:ext cx="14109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Tier 2 supplier</a:t>
                </a:r>
                <a:endParaRPr lang="en-AU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047713" y="4809481"/>
                <a:ext cx="14318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AU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Tier 3 Supplier</a:t>
                </a:r>
                <a:endParaRPr lang="en-AU" sz="1400" dirty="0"/>
              </a:p>
            </p:txBody>
          </p:sp>
          <p:cxnSp>
            <p:nvCxnSpPr>
              <p:cNvPr id="56" name="肘形连接符 55"/>
              <p:cNvCxnSpPr/>
              <p:nvPr/>
            </p:nvCxnSpPr>
            <p:spPr>
              <a:xfrm flipV="1">
                <a:off x="1040170" y="2816261"/>
                <a:ext cx="2338318" cy="26194"/>
              </a:xfrm>
              <a:prstGeom prst="bentConnector5">
                <a:avLst>
                  <a:gd name="adj1" fmla="val -118"/>
                  <a:gd name="adj2" fmla="val 2318161"/>
                  <a:gd name="adj3" fmla="val 100000"/>
                </a:avLst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肘形连接符 62"/>
              <p:cNvCxnSpPr/>
              <p:nvPr/>
            </p:nvCxnSpPr>
            <p:spPr>
              <a:xfrm flipV="1">
                <a:off x="1039608" y="3835825"/>
                <a:ext cx="2338318" cy="26194"/>
              </a:xfrm>
              <a:prstGeom prst="bentConnector5">
                <a:avLst>
                  <a:gd name="adj1" fmla="val -118"/>
                  <a:gd name="adj2" fmla="val -3172696"/>
                  <a:gd name="adj3" fmla="val 100000"/>
                </a:avLst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肘形连接符 64"/>
              <p:cNvCxnSpPr/>
              <p:nvPr/>
            </p:nvCxnSpPr>
            <p:spPr>
              <a:xfrm flipV="1">
                <a:off x="1039608" y="2852924"/>
                <a:ext cx="2338318" cy="26194"/>
              </a:xfrm>
              <a:prstGeom prst="bentConnector5">
                <a:avLst>
                  <a:gd name="adj1" fmla="val -118"/>
                  <a:gd name="adj2" fmla="val 3772692"/>
                  <a:gd name="adj3" fmla="val 100000"/>
                </a:avLst>
              </a:prstGeom>
              <a:ln>
                <a:solidFill>
                  <a:schemeClr val="accent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肘形连接符 66"/>
              <p:cNvCxnSpPr/>
              <p:nvPr/>
            </p:nvCxnSpPr>
            <p:spPr>
              <a:xfrm flipV="1">
                <a:off x="1039608" y="3784740"/>
                <a:ext cx="2338318" cy="26194"/>
              </a:xfrm>
              <a:prstGeom prst="bentConnector5">
                <a:avLst>
                  <a:gd name="adj1" fmla="val -118"/>
                  <a:gd name="adj2" fmla="val -2445430"/>
                  <a:gd name="adj3" fmla="val 100000"/>
                </a:avLst>
              </a:prstGeom>
              <a:ln>
                <a:solidFill>
                  <a:schemeClr val="accent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圆角矩形 68"/>
          <p:cNvSpPr/>
          <p:nvPr/>
        </p:nvSpPr>
        <p:spPr>
          <a:xfrm>
            <a:off x="7553688" y="805542"/>
            <a:ext cx="4453545" cy="11771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Real-name authentication: </a:t>
            </a:r>
            <a:r>
              <a:rPr lang="en-US" sz="1200" dirty="0">
                <a:solidFill>
                  <a:schemeClr val="tx1"/>
                </a:solidFill>
              </a:rPr>
              <a:t>Corporate-Legal Person-Account-Mobile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Anchor Buyer approval: </a:t>
            </a:r>
            <a:r>
              <a:rPr lang="en-US" sz="1200" dirty="0">
                <a:solidFill>
                  <a:schemeClr val="tx1"/>
                </a:solidFill>
              </a:rPr>
              <a:t>first-level approval + multi-level certification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7578107" y="2418715"/>
            <a:ext cx="4429125" cy="8001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System menu for users can be configured: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Default required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Optional menu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7578109" y="3684005"/>
            <a:ext cx="4429125" cy="11771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Token </a:t>
            </a:r>
            <a:r>
              <a:rPr lang="en-US" altLang="zh-CN" sz="1200" b="1" dirty="0">
                <a:solidFill>
                  <a:schemeClr val="tx1"/>
                </a:solidFill>
              </a:rPr>
              <a:t>circulation path</a:t>
            </a:r>
            <a:r>
              <a:rPr lang="en-US" sz="1200" b="1" dirty="0">
                <a:solidFill>
                  <a:schemeClr val="tx1"/>
                </a:solidFill>
              </a:rPr>
              <a:t> can be configured: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 the chain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Cross-level circulation in the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Network Cross-different chain network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578106" y="5215464"/>
            <a:ext cx="4429125" cy="15783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Token withdrawal function: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lang="en-US" sz="1200" dirty="0">
                <a:solidFill>
                  <a:schemeClr val="tx1"/>
                </a:solidFill>
              </a:rPr>
              <a:t>issued by the core company can be withdrawn.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en-US" sz="1200" dirty="0">
                <a:solidFill>
                  <a:schemeClr val="tx1"/>
                </a:solidFill>
              </a:rPr>
              <a:t> of the supplier payment circulation can be withdrawn (before the receiver signs the receipt).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206633" y="1162723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206633" y="2494667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9378" y="5626452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229838" y="3891391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254258" y="5483957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388935" y="2150795"/>
            <a:ext cx="3618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default menus and 7 optional menus</a:t>
            </a:r>
          </a:p>
        </p:txBody>
      </p:sp>
      <p:sp>
        <p:nvSpPr>
          <p:cNvPr id="82" name="矩形 81"/>
          <p:cNvSpPr/>
          <p:nvPr/>
        </p:nvSpPr>
        <p:spPr>
          <a:xfrm>
            <a:off x="8962215" y="551170"/>
            <a:ext cx="2991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ways for suppliers to go online</a:t>
            </a:r>
          </a:p>
        </p:txBody>
      </p:sp>
      <p:sp>
        <p:nvSpPr>
          <p:cNvPr id="83" name="矩形 82"/>
          <p:cNvSpPr/>
          <p:nvPr/>
        </p:nvSpPr>
        <p:spPr>
          <a:xfrm>
            <a:off x="9566161" y="3408089"/>
            <a:ext cx="2519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ways of Token Circulation</a:t>
            </a:r>
          </a:p>
        </p:txBody>
      </p:sp>
      <p:sp>
        <p:nvSpPr>
          <p:cNvPr id="85" name="矩形 84"/>
          <p:cNvSpPr/>
          <p:nvPr/>
        </p:nvSpPr>
        <p:spPr>
          <a:xfrm>
            <a:off x="8785884" y="4907687"/>
            <a:ext cx="3344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 of Token withdrawal function</a:t>
            </a:r>
          </a:p>
        </p:txBody>
      </p:sp>
      <p:sp>
        <p:nvSpPr>
          <p:cNvPr id="86" name="矩形 85"/>
          <p:cNvSpPr/>
          <p:nvPr/>
        </p:nvSpPr>
        <p:spPr>
          <a:xfrm>
            <a:off x="4548023" y="4793184"/>
            <a:ext cx="2446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Token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Issuance Methods</a:t>
            </a:r>
          </a:p>
        </p:txBody>
      </p:sp>
      <p:sp>
        <p:nvSpPr>
          <p:cNvPr id="87" name="矩形 86"/>
          <p:cNvSpPr/>
          <p:nvPr/>
        </p:nvSpPr>
        <p:spPr>
          <a:xfrm>
            <a:off x="1460802" y="1039557"/>
            <a:ext cx="1802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Accounts Receivable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315103" y="1405098"/>
            <a:ext cx="19720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 Accounts Receivable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454410" y="2126552"/>
            <a:ext cx="16065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accounts Payable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708635" y="2459937"/>
            <a:ext cx="11208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Issuance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377241" y="3571939"/>
            <a:ext cx="18646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Issuance Acceptance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377241" y="3841212"/>
            <a:ext cx="18950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Issuance Application 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51339" y="304798"/>
            <a:ext cx="679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Highly flexible configurability in credential circulation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54BA9C1-580E-4096-AA1F-40313F134F2D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INTERNAL</a:t>
            </a:r>
            <a:endParaRPr lang="zh-CN" altLang="en-US" dirty="0"/>
          </a:p>
        </p:txBody>
      </p:sp>
      <p:cxnSp>
        <p:nvCxnSpPr>
          <p:cNvPr id="55" name="直接箭头连接符 13"/>
          <p:cNvCxnSpPr/>
          <p:nvPr/>
        </p:nvCxnSpPr>
        <p:spPr>
          <a:xfrm>
            <a:off x="1403158" y="2700789"/>
            <a:ext cx="191738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2220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4F2305-909A-4E39-B78C-1A12330EC5A2}"/>
              </a:ext>
            </a:extLst>
          </p:cNvPr>
          <p:cNvSpPr txBox="1"/>
          <p:nvPr/>
        </p:nvSpPr>
        <p:spPr>
          <a:xfrm>
            <a:off x="351693" y="239151"/>
            <a:ext cx="8525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Highly Feasible </a:t>
            </a:r>
            <a:r>
              <a:rPr lang="en-US" altLang="zh-CN" sz="2000" b="1"/>
              <a:t>and Configurable </a:t>
            </a:r>
            <a:r>
              <a:rPr lang="en-US" altLang="zh-CN" sz="2000" b="1" dirty="0"/>
              <a:t>in Token Finance</a:t>
            </a:r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E504EA-2CC4-4210-A8E6-403DBE95DFC0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3F948B-6568-4A8D-87E0-27073679473E}"/>
              </a:ext>
            </a:extLst>
          </p:cNvPr>
          <p:cNvSpPr/>
          <p:nvPr/>
        </p:nvSpPr>
        <p:spPr>
          <a:xfrm>
            <a:off x="838200" y="1153549"/>
            <a:ext cx="2552114" cy="14116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2449D8-1843-41FE-8111-C6D23373A8A6}"/>
              </a:ext>
            </a:extLst>
          </p:cNvPr>
          <p:cNvSpPr/>
          <p:nvPr/>
        </p:nvSpPr>
        <p:spPr>
          <a:xfrm>
            <a:off x="3493086" y="1153548"/>
            <a:ext cx="2552114" cy="14116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BD4B8B-E5F4-4C1D-BB47-5777248633BF}"/>
              </a:ext>
            </a:extLst>
          </p:cNvPr>
          <p:cNvSpPr/>
          <p:nvPr/>
        </p:nvSpPr>
        <p:spPr>
          <a:xfrm>
            <a:off x="6134102" y="1152926"/>
            <a:ext cx="2552114" cy="14116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9F0FA8-F7F0-4297-AC4F-A252B6597149}"/>
              </a:ext>
            </a:extLst>
          </p:cNvPr>
          <p:cNvSpPr/>
          <p:nvPr/>
        </p:nvSpPr>
        <p:spPr>
          <a:xfrm>
            <a:off x="8775118" y="1152926"/>
            <a:ext cx="2552114" cy="14116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CBF87B-E456-4E22-9277-E0750A08D41D}"/>
              </a:ext>
            </a:extLst>
          </p:cNvPr>
          <p:cNvSpPr/>
          <p:nvPr/>
        </p:nvSpPr>
        <p:spPr>
          <a:xfrm>
            <a:off x="838200" y="2881094"/>
            <a:ext cx="2552114" cy="3111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B18121-8F0B-4863-A6DA-2F97908D334C}"/>
              </a:ext>
            </a:extLst>
          </p:cNvPr>
          <p:cNvSpPr/>
          <p:nvPr/>
        </p:nvSpPr>
        <p:spPr>
          <a:xfrm>
            <a:off x="3493086" y="2881094"/>
            <a:ext cx="2552114" cy="3111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89CD29-03B4-4C3C-9AC2-43910AE0E41B}"/>
              </a:ext>
            </a:extLst>
          </p:cNvPr>
          <p:cNvSpPr/>
          <p:nvPr/>
        </p:nvSpPr>
        <p:spPr>
          <a:xfrm>
            <a:off x="6134102" y="2881093"/>
            <a:ext cx="2552114" cy="3111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9AF763-9749-4B7F-867A-5EDAA8A009F0}"/>
              </a:ext>
            </a:extLst>
          </p:cNvPr>
          <p:cNvSpPr/>
          <p:nvPr/>
        </p:nvSpPr>
        <p:spPr>
          <a:xfrm>
            <a:off x="8775118" y="2881093"/>
            <a:ext cx="2552114" cy="3111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9" descr="硬币">
            <a:extLst>
              <a:ext uri="{FF2B5EF4-FFF2-40B4-BE49-F238E27FC236}">
                <a16:creationId xmlns:a16="http://schemas.microsoft.com/office/drawing/2014/main" id="{402B49B9-EEAB-43A8-BF54-B53FCF2F3340}"/>
              </a:ext>
            </a:extLst>
          </p:cNvPr>
          <p:cNvSpPr/>
          <p:nvPr/>
        </p:nvSpPr>
        <p:spPr>
          <a:xfrm>
            <a:off x="1717649" y="1465549"/>
            <a:ext cx="800151" cy="685800"/>
          </a:xfrm>
          <a:custGeom>
            <a:avLst/>
            <a:gdLst>
              <a:gd name="connsiteX0" fmla="*/ 743903 w 800151"/>
              <a:gd name="connsiteY0" fmla="*/ 571500 h 685800"/>
              <a:gd name="connsiteX1" fmla="*/ 705803 w 800151"/>
              <a:gd name="connsiteY1" fmla="*/ 603885 h 685800"/>
              <a:gd name="connsiteX2" fmla="*/ 705803 w 800151"/>
              <a:gd name="connsiteY2" fmla="*/ 569595 h 685800"/>
              <a:gd name="connsiteX3" fmla="*/ 743903 w 800151"/>
              <a:gd name="connsiteY3" fmla="*/ 554355 h 685800"/>
              <a:gd name="connsiteX4" fmla="*/ 743903 w 800151"/>
              <a:gd name="connsiteY4" fmla="*/ 571500 h 685800"/>
              <a:gd name="connsiteX5" fmla="*/ 667703 w 800151"/>
              <a:gd name="connsiteY5" fmla="*/ 508635 h 685800"/>
              <a:gd name="connsiteX6" fmla="*/ 667703 w 800151"/>
              <a:gd name="connsiteY6" fmla="*/ 474345 h 685800"/>
              <a:gd name="connsiteX7" fmla="*/ 705803 w 800151"/>
              <a:gd name="connsiteY7" fmla="*/ 459105 h 685800"/>
              <a:gd name="connsiteX8" fmla="*/ 705803 w 800151"/>
              <a:gd name="connsiteY8" fmla="*/ 476250 h 685800"/>
              <a:gd name="connsiteX9" fmla="*/ 667703 w 800151"/>
              <a:gd name="connsiteY9" fmla="*/ 508635 h 685800"/>
              <a:gd name="connsiteX10" fmla="*/ 667703 w 800151"/>
              <a:gd name="connsiteY10" fmla="*/ 615315 h 685800"/>
              <a:gd name="connsiteX11" fmla="*/ 629603 w 800151"/>
              <a:gd name="connsiteY11" fmla="*/ 621983 h 685800"/>
              <a:gd name="connsiteX12" fmla="*/ 629603 w 800151"/>
              <a:gd name="connsiteY12" fmla="*/ 584835 h 685800"/>
              <a:gd name="connsiteX13" fmla="*/ 667703 w 800151"/>
              <a:gd name="connsiteY13" fmla="*/ 579120 h 685800"/>
              <a:gd name="connsiteX14" fmla="*/ 667703 w 800151"/>
              <a:gd name="connsiteY14" fmla="*/ 615315 h 685800"/>
              <a:gd name="connsiteX15" fmla="*/ 591503 w 800151"/>
              <a:gd name="connsiteY15" fmla="*/ 489585 h 685800"/>
              <a:gd name="connsiteX16" fmla="*/ 629603 w 800151"/>
              <a:gd name="connsiteY16" fmla="*/ 483870 h 685800"/>
              <a:gd name="connsiteX17" fmla="*/ 629603 w 800151"/>
              <a:gd name="connsiteY17" fmla="*/ 520065 h 685800"/>
              <a:gd name="connsiteX18" fmla="*/ 591503 w 800151"/>
              <a:gd name="connsiteY18" fmla="*/ 526733 h 685800"/>
              <a:gd name="connsiteX19" fmla="*/ 591503 w 800151"/>
              <a:gd name="connsiteY19" fmla="*/ 489585 h 685800"/>
              <a:gd name="connsiteX20" fmla="*/ 591503 w 800151"/>
              <a:gd name="connsiteY20" fmla="*/ 626745 h 685800"/>
              <a:gd name="connsiteX21" fmla="*/ 553403 w 800151"/>
              <a:gd name="connsiteY21" fmla="*/ 628650 h 685800"/>
              <a:gd name="connsiteX22" fmla="*/ 553403 w 800151"/>
              <a:gd name="connsiteY22" fmla="*/ 590550 h 685800"/>
              <a:gd name="connsiteX23" fmla="*/ 591503 w 800151"/>
              <a:gd name="connsiteY23" fmla="*/ 588645 h 685800"/>
              <a:gd name="connsiteX24" fmla="*/ 591503 w 800151"/>
              <a:gd name="connsiteY24" fmla="*/ 626745 h 685800"/>
              <a:gd name="connsiteX25" fmla="*/ 515303 w 800151"/>
              <a:gd name="connsiteY25" fmla="*/ 533400 h 685800"/>
              <a:gd name="connsiteX26" fmla="*/ 515303 w 800151"/>
              <a:gd name="connsiteY26" fmla="*/ 495300 h 685800"/>
              <a:gd name="connsiteX27" fmla="*/ 553403 w 800151"/>
              <a:gd name="connsiteY27" fmla="*/ 493395 h 685800"/>
              <a:gd name="connsiteX28" fmla="*/ 553403 w 800151"/>
              <a:gd name="connsiteY28" fmla="*/ 531495 h 685800"/>
              <a:gd name="connsiteX29" fmla="*/ 515303 w 800151"/>
              <a:gd name="connsiteY29" fmla="*/ 533400 h 685800"/>
              <a:gd name="connsiteX30" fmla="*/ 515303 w 800151"/>
              <a:gd name="connsiteY30" fmla="*/ 628650 h 685800"/>
              <a:gd name="connsiteX31" fmla="*/ 477203 w 800151"/>
              <a:gd name="connsiteY31" fmla="*/ 626745 h 685800"/>
              <a:gd name="connsiteX32" fmla="*/ 477203 w 800151"/>
              <a:gd name="connsiteY32" fmla="*/ 590550 h 685800"/>
              <a:gd name="connsiteX33" fmla="*/ 496253 w 800151"/>
              <a:gd name="connsiteY33" fmla="*/ 590550 h 685800"/>
              <a:gd name="connsiteX34" fmla="*/ 515303 w 800151"/>
              <a:gd name="connsiteY34" fmla="*/ 590550 h 685800"/>
              <a:gd name="connsiteX35" fmla="*/ 515303 w 800151"/>
              <a:gd name="connsiteY35" fmla="*/ 628650 h 685800"/>
              <a:gd name="connsiteX36" fmla="*/ 439103 w 800151"/>
              <a:gd name="connsiteY36" fmla="*/ 493395 h 685800"/>
              <a:gd name="connsiteX37" fmla="*/ 477203 w 800151"/>
              <a:gd name="connsiteY37" fmla="*/ 495300 h 685800"/>
              <a:gd name="connsiteX38" fmla="*/ 477203 w 800151"/>
              <a:gd name="connsiteY38" fmla="*/ 533400 h 685800"/>
              <a:gd name="connsiteX39" fmla="*/ 439103 w 800151"/>
              <a:gd name="connsiteY39" fmla="*/ 531495 h 685800"/>
              <a:gd name="connsiteX40" fmla="*/ 439103 w 800151"/>
              <a:gd name="connsiteY40" fmla="*/ 493395 h 685800"/>
              <a:gd name="connsiteX41" fmla="*/ 439103 w 800151"/>
              <a:gd name="connsiteY41" fmla="*/ 621983 h 685800"/>
              <a:gd name="connsiteX42" fmla="*/ 401003 w 800151"/>
              <a:gd name="connsiteY42" fmla="*/ 615315 h 685800"/>
              <a:gd name="connsiteX43" fmla="*/ 401003 w 800151"/>
              <a:gd name="connsiteY43" fmla="*/ 584835 h 685800"/>
              <a:gd name="connsiteX44" fmla="*/ 439103 w 800151"/>
              <a:gd name="connsiteY44" fmla="*/ 588645 h 685800"/>
              <a:gd name="connsiteX45" fmla="*/ 439103 w 800151"/>
              <a:gd name="connsiteY45" fmla="*/ 621983 h 685800"/>
              <a:gd name="connsiteX46" fmla="*/ 362903 w 800151"/>
              <a:gd name="connsiteY46" fmla="*/ 520065 h 685800"/>
              <a:gd name="connsiteX47" fmla="*/ 362903 w 800151"/>
              <a:gd name="connsiteY47" fmla="*/ 482918 h 685800"/>
              <a:gd name="connsiteX48" fmla="*/ 401003 w 800151"/>
              <a:gd name="connsiteY48" fmla="*/ 488633 h 685800"/>
              <a:gd name="connsiteX49" fmla="*/ 401003 w 800151"/>
              <a:gd name="connsiteY49" fmla="*/ 526733 h 685800"/>
              <a:gd name="connsiteX50" fmla="*/ 362903 w 800151"/>
              <a:gd name="connsiteY50" fmla="*/ 520065 h 685800"/>
              <a:gd name="connsiteX51" fmla="*/ 362903 w 800151"/>
              <a:gd name="connsiteY51" fmla="*/ 603885 h 685800"/>
              <a:gd name="connsiteX52" fmla="*/ 324803 w 800151"/>
              <a:gd name="connsiteY52" fmla="*/ 571500 h 685800"/>
              <a:gd name="connsiteX53" fmla="*/ 324803 w 800151"/>
              <a:gd name="connsiteY53" fmla="*/ 569595 h 685800"/>
              <a:gd name="connsiteX54" fmla="*/ 325755 w 800151"/>
              <a:gd name="connsiteY54" fmla="*/ 569595 h 685800"/>
              <a:gd name="connsiteX55" fmla="*/ 333375 w 800151"/>
              <a:gd name="connsiteY55" fmla="*/ 571500 h 685800"/>
              <a:gd name="connsiteX56" fmla="*/ 362903 w 800151"/>
              <a:gd name="connsiteY56" fmla="*/ 578168 h 685800"/>
              <a:gd name="connsiteX57" fmla="*/ 362903 w 800151"/>
              <a:gd name="connsiteY57" fmla="*/ 603885 h 685800"/>
              <a:gd name="connsiteX58" fmla="*/ 210503 w 800151"/>
              <a:gd name="connsiteY58" fmla="*/ 474345 h 685800"/>
              <a:gd name="connsiteX59" fmla="*/ 229553 w 800151"/>
              <a:gd name="connsiteY59" fmla="*/ 475298 h 685800"/>
              <a:gd name="connsiteX60" fmla="*/ 229553 w 800151"/>
              <a:gd name="connsiteY60" fmla="*/ 476250 h 685800"/>
              <a:gd name="connsiteX61" fmla="*/ 239078 w 800151"/>
              <a:gd name="connsiteY61" fmla="*/ 513398 h 685800"/>
              <a:gd name="connsiteX62" fmla="*/ 210503 w 800151"/>
              <a:gd name="connsiteY62" fmla="*/ 511492 h 685800"/>
              <a:gd name="connsiteX63" fmla="*/ 210503 w 800151"/>
              <a:gd name="connsiteY63" fmla="*/ 474345 h 685800"/>
              <a:gd name="connsiteX64" fmla="*/ 172403 w 800151"/>
              <a:gd name="connsiteY64" fmla="*/ 360045 h 685800"/>
              <a:gd name="connsiteX65" fmla="*/ 210503 w 800151"/>
              <a:gd name="connsiteY65" fmla="*/ 365760 h 685800"/>
              <a:gd name="connsiteX66" fmla="*/ 210503 w 800151"/>
              <a:gd name="connsiteY66" fmla="*/ 403860 h 685800"/>
              <a:gd name="connsiteX67" fmla="*/ 172403 w 800151"/>
              <a:gd name="connsiteY67" fmla="*/ 397193 h 685800"/>
              <a:gd name="connsiteX68" fmla="*/ 172403 w 800151"/>
              <a:gd name="connsiteY68" fmla="*/ 360045 h 685800"/>
              <a:gd name="connsiteX69" fmla="*/ 172403 w 800151"/>
              <a:gd name="connsiteY69" fmla="*/ 507683 h 685800"/>
              <a:gd name="connsiteX70" fmla="*/ 134303 w 800151"/>
              <a:gd name="connsiteY70" fmla="*/ 501015 h 685800"/>
              <a:gd name="connsiteX71" fmla="*/ 134303 w 800151"/>
              <a:gd name="connsiteY71" fmla="*/ 463868 h 685800"/>
              <a:gd name="connsiteX72" fmla="*/ 172403 w 800151"/>
              <a:gd name="connsiteY72" fmla="*/ 469583 h 685800"/>
              <a:gd name="connsiteX73" fmla="*/ 172403 w 800151"/>
              <a:gd name="connsiteY73" fmla="*/ 507683 h 685800"/>
              <a:gd name="connsiteX74" fmla="*/ 96203 w 800151"/>
              <a:gd name="connsiteY74" fmla="*/ 352425 h 685800"/>
              <a:gd name="connsiteX75" fmla="*/ 96203 w 800151"/>
              <a:gd name="connsiteY75" fmla="*/ 335280 h 685800"/>
              <a:gd name="connsiteX76" fmla="*/ 134303 w 800151"/>
              <a:gd name="connsiteY76" fmla="*/ 349568 h 685800"/>
              <a:gd name="connsiteX77" fmla="*/ 134303 w 800151"/>
              <a:gd name="connsiteY77" fmla="*/ 384810 h 685800"/>
              <a:gd name="connsiteX78" fmla="*/ 96203 w 800151"/>
              <a:gd name="connsiteY78" fmla="*/ 352425 h 685800"/>
              <a:gd name="connsiteX79" fmla="*/ 96203 w 800151"/>
              <a:gd name="connsiteY79" fmla="*/ 489585 h 685800"/>
              <a:gd name="connsiteX80" fmla="*/ 58103 w 800151"/>
              <a:gd name="connsiteY80" fmla="*/ 457200 h 685800"/>
              <a:gd name="connsiteX81" fmla="*/ 58103 w 800151"/>
              <a:gd name="connsiteY81" fmla="*/ 440055 h 685800"/>
              <a:gd name="connsiteX82" fmla="*/ 96203 w 800151"/>
              <a:gd name="connsiteY82" fmla="*/ 454343 h 685800"/>
              <a:gd name="connsiteX83" fmla="*/ 96203 w 800151"/>
              <a:gd name="connsiteY83" fmla="*/ 489585 h 685800"/>
              <a:gd name="connsiteX84" fmla="*/ 58103 w 800151"/>
              <a:gd name="connsiteY84" fmla="*/ 192405 h 685800"/>
              <a:gd name="connsiteX85" fmla="*/ 96203 w 800151"/>
              <a:gd name="connsiteY85" fmla="*/ 206693 h 685800"/>
              <a:gd name="connsiteX86" fmla="*/ 96203 w 800151"/>
              <a:gd name="connsiteY86" fmla="*/ 241935 h 685800"/>
              <a:gd name="connsiteX87" fmla="*/ 58103 w 800151"/>
              <a:gd name="connsiteY87" fmla="*/ 209550 h 685800"/>
              <a:gd name="connsiteX88" fmla="*/ 58103 w 800151"/>
              <a:gd name="connsiteY88" fmla="*/ 192405 h 685800"/>
              <a:gd name="connsiteX89" fmla="*/ 172403 w 800151"/>
              <a:gd name="connsiteY89" fmla="*/ 222885 h 685800"/>
              <a:gd name="connsiteX90" fmla="*/ 172403 w 800151"/>
              <a:gd name="connsiteY90" fmla="*/ 260985 h 685800"/>
              <a:gd name="connsiteX91" fmla="*/ 134303 w 800151"/>
              <a:gd name="connsiteY91" fmla="*/ 254318 h 685800"/>
              <a:gd name="connsiteX92" fmla="*/ 134303 w 800151"/>
              <a:gd name="connsiteY92" fmla="*/ 217170 h 685800"/>
              <a:gd name="connsiteX93" fmla="*/ 172403 w 800151"/>
              <a:gd name="connsiteY93" fmla="*/ 222885 h 685800"/>
              <a:gd name="connsiteX94" fmla="*/ 267653 w 800151"/>
              <a:gd name="connsiteY94" fmla="*/ 57150 h 685800"/>
              <a:gd name="connsiteX95" fmla="*/ 477203 w 800151"/>
              <a:gd name="connsiteY95" fmla="*/ 114300 h 685800"/>
              <a:gd name="connsiteX96" fmla="*/ 267653 w 800151"/>
              <a:gd name="connsiteY96" fmla="*/ 171450 h 685800"/>
              <a:gd name="connsiteX97" fmla="*/ 58103 w 800151"/>
              <a:gd name="connsiteY97" fmla="*/ 114300 h 685800"/>
              <a:gd name="connsiteX98" fmla="*/ 267653 w 800151"/>
              <a:gd name="connsiteY98" fmla="*/ 57150 h 685800"/>
              <a:gd name="connsiteX99" fmla="*/ 324803 w 800151"/>
              <a:gd name="connsiteY99" fmla="*/ 508635 h 685800"/>
              <a:gd name="connsiteX100" fmla="*/ 286703 w 800151"/>
              <a:gd name="connsiteY100" fmla="*/ 476250 h 685800"/>
              <a:gd name="connsiteX101" fmla="*/ 286703 w 800151"/>
              <a:gd name="connsiteY101" fmla="*/ 459105 h 685800"/>
              <a:gd name="connsiteX102" fmla="*/ 324803 w 800151"/>
              <a:gd name="connsiteY102" fmla="*/ 473393 h 685800"/>
              <a:gd name="connsiteX103" fmla="*/ 324803 w 800151"/>
              <a:gd name="connsiteY103" fmla="*/ 508635 h 685800"/>
              <a:gd name="connsiteX104" fmla="*/ 439103 w 800151"/>
              <a:gd name="connsiteY104" fmla="*/ 241935 h 685800"/>
              <a:gd name="connsiteX105" fmla="*/ 439103 w 800151"/>
              <a:gd name="connsiteY105" fmla="*/ 207645 h 685800"/>
              <a:gd name="connsiteX106" fmla="*/ 477203 w 800151"/>
              <a:gd name="connsiteY106" fmla="*/ 192405 h 685800"/>
              <a:gd name="connsiteX107" fmla="*/ 477203 w 800151"/>
              <a:gd name="connsiteY107" fmla="*/ 209550 h 685800"/>
              <a:gd name="connsiteX108" fmla="*/ 439103 w 800151"/>
              <a:gd name="connsiteY108" fmla="*/ 241935 h 685800"/>
              <a:gd name="connsiteX109" fmla="*/ 362903 w 800151"/>
              <a:gd name="connsiteY109" fmla="*/ 260033 h 685800"/>
              <a:gd name="connsiteX110" fmla="*/ 362903 w 800151"/>
              <a:gd name="connsiteY110" fmla="*/ 222885 h 685800"/>
              <a:gd name="connsiteX111" fmla="*/ 401003 w 800151"/>
              <a:gd name="connsiteY111" fmla="*/ 217170 h 685800"/>
              <a:gd name="connsiteX112" fmla="*/ 401003 w 800151"/>
              <a:gd name="connsiteY112" fmla="*/ 253365 h 685800"/>
              <a:gd name="connsiteX113" fmla="*/ 362903 w 800151"/>
              <a:gd name="connsiteY113" fmla="*/ 260033 h 685800"/>
              <a:gd name="connsiteX114" fmla="*/ 286703 w 800151"/>
              <a:gd name="connsiteY114" fmla="*/ 266700 h 685800"/>
              <a:gd name="connsiteX115" fmla="*/ 286703 w 800151"/>
              <a:gd name="connsiteY115" fmla="*/ 228600 h 685800"/>
              <a:gd name="connsiteX116" fmla="*/ 324803 w 800151"/>
              <a:gd name="connsiteY116" fmla="*/ 226695 h 685800"/>
              <a:gd name="connsiteX117" fmla="*/ 324803 w 800151"/>
              <a:gd name="connsiteY117" fmla="*/ 264795 h 685800"/>
              <a:gd name="connsiteX118" fmla="*/ 286703 w 800151"/>
              <a:gd name="connsiteY118" fmla="*/ 266700 h 685800"/>
              <a:gd name="connsiteX119" fmla="*/ 210503 w 800151"/>
              <a:gd name="connsiteY119" fmla="*/ 264795 h 685800"/>
              <a:gd name="connsiteX120" fmla="*/ 210503 w 800151"/>
              <a:gd name="connsiteY120" fmla="*/ 226695 h 685800"/>
              <a:gd name="connsiteX121" fmla="*/ 248603 w 800151"/>
              <a:gd name="connsiteY121" fmla="*/ 228600 h 685800"/>
              <a:gd name="connsiteX122" fmla="*/ 248603 w 800151"/>
              <a:gd name="connsiteY122" fmla="*/ 266700 h 685800"/>
              <a:gd name="connsiteX123" fmla="*/ 210503 w 800151"/>
              <a:gd name="connsiteY123" fmla="*/ 264795 h 685800"/>
              <a:gd name="connsiteX124" fmla="*/ 705803 w 800151"/>
              <a:gd name="connsiteY124" fmla="*/ 381000 h 685800"/>
              <a:gd name="connsiteX125" fmla="*/ 496253 w 800151"/>
              <a:gd name="connsiteY125" fmla="*/ 438150 h 685800"/>
              <a:gd name="connsiteX126" fmla="*/ 286703 w 800151"/>
              <a:gd name="connsiteY126" fmla="*/ 381000 h 685800"/>
              <a:gd name="connsiteX127" fmla="*/ 496253 w 800151"/>
              <a:gd name="connsiteY127" fmla="*/ 323850 h 685800"/>
              <a:gd name="connsiteX128" fmla="*/ 705803 w 800151"/>
              <a:gd name="connsiteY128" fmla="*/ 381000 h 685800"/>
              <a:gd name="connsiteX129" fmla="*/ 762953 w 800151"/>
              <a:gd name="connsiteY129" fmla="*/ 409575 h 685800"/>
              <a:gd name="connsiteX130" fmla="*/ 762953 w 800151"/>
              <a:gd name="connsiteY130" fmla="*/ 381000 h 685800"/>
              <a:gd name="connsiteX131" fmla="*/ 659130 w 800151"/>
              <a:gd name="connsiteY131" fmla="*/ 285750 h 685800"/>
              <a:gd name="connsiteX132" fmla="*/ 570548 w 800151"/>
              <a:gd name="connsiteY132" fmla="*/ 270510 h 685800"/>
              <a:gd name="connsiteX133" fmla="*/ 571500 w 800151"/>
              <a:gd name="connsiteY133" fmla="*/ 257175 h 685800"/>
              <a:gd name="connsiteX134" fmla="*/ 533400 w 800151"/>
              <a:gd name="connsiteY134" fmla="*/ 190500 h 685800"/>
              <a:gd name="connsiteX135" fmla="*/ 533400 w 800151"/>
              <a:gd name="connsiteY135" fmla="*/ 114300 h 685800"/>
              <a:gd name="connsiteX136" fmla="*/ 429578 w 800151"/>
              <a:gd name="connsiteY136" fmla="*/ 19050 h 685800"/>
              <a:gd name="connsiteX137" fmla="*/ 266700 w 800151"/>
              <a:gd name="connsiteY137" fmla="*/ 0 h 685800"/>
              <a:gd name="connsiteX138" fmla="*/ 0 w 800151"/>
              <a:gd name="connsiteY138" fmla="*/ 114300 h 685800"/>
              <a:gd name="connsiteX139" fmla="*/ 0 w 800151"/>
              <a:gd name="connsiteY139" fmla="*/ 209550 h 685800"/>
              <a:gd name="connsiteX140" fmla="*/ 38100 w 800151"/>
              <a:gd name="connsiteY140" fmla="*/ 276225 h 685800"/>
              <a:gd name="connsiteX141" fmla="*/ 38100 w 800151"/>
              <a:gd name="connsiteY141" fmla="*/ 294323 h 685800"/>
              <a:gd name="connsiteX142" fmla="*/ 0 w 800151"/>
              <a:gd name="connsiteY142" fmla="*/ 361950 h 685800"/>
              <a:gd name="connsiteX143" fmla="*/ 0 w 800151"/>
              <a:gd name="connsiteY143" fmla="*/ 457200 h 685800"/>
              <a:gd name="connsiteX144" fmla="*/ 103822 w 800151"/>
              <a:gd name="connsiteY144" fmla="*/ 552450 h 685800"/>
              <a:gd name="connsiteX145" fmla="*/ 266700 w 800151"/>
              <a:gd name="connsiteY145" fmla="*/ 571500 h 685800"/>
              <a:gd name="connsiteX146" fmla="*/ 370523 w 800151"/>
              <a:gd name="connsiteY146" fmla="*/ 666750 h 685800"/>
              <a:gd name="connsiteX147" fmla="*/ 533400 w 800151"/>
              <a:gd name="connsiteY147" fmla="*/ 685800 h 685800"/>
              <a:gd name="connsiteX148" fmla="*/ 800100 w 800151"/>
              <a:gd name="connsiteY148" fmla="*/ 571500 h 685800"/>
              <a:gd name="connsiteX149" fmla="*/ 800100 w 800151"/>
              <a:gd name="connsiteY149" fmla="*/ 476250 h 685800"/>
              <a:gd name="connsiteX150" fmla="*/ 762953 w 800151"/>
              <a:gd name="connsiteY150" fmla="*/ 40957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800151" h="685800">
                <a:moveTo>
                  <a:pt x="743903" y="571500"/>
                </a:moveTo>
                <a:cubicBezTo>
                  <a:pt x="743903" y="583883"/>
                  <a:pt x="729615" y="595313"/>
                  <a:pt x="705803" y="603885"/>
                </a:cubicBezTo>
                <a:lnTo>
                  <a:pt x="705803" y="569595"/>
                </a:lnTo>
                <a:cubicBezTo>
                  <a:pt x="719138" y="565785"/>
                  <a:pt x="732473" y="560070"/>
                  <a:pt x="743903" y="554355"/>
                </a:cubicBezTo>
                <a:lnTo>
                  <a:pt x="743903" y="571500"/>
                </a:lnTo>
                <a:close/>
                <a:moveTo>
                  <a:pt x="667703" y="508635"/>
                </a:moveTo>
                <a:lnTo>
                  <a:pt x="667703" y="474345"/>
                </a:lnTo>
                <a:cubicBezTo>
                  <a:pt x="681038" y="470535"/>
                  <a:pt x="694373" y="464820"/>
                  <a:pt x="705803" y="459105"/>
                </a:cubicBezTo>
                <a:lnTo>
                  <a:pt x="705803" y="476250"/>
                </a:lnTo>
                <a:cubicBezTo>
                  <a:pt x="705803" y="488633"/>
                  <a:pt x="691515" y="500063"/>
                  <a:pt x="667703" y="508635"/>
                </a:cubicBezTo>
                <a:close/>
                <a:moveTo>
                  <a:pt x="667703" y="615315"/>
                </a:moveTo>
                <a:cubicBezTo>
                  <a:pt x="656273" y="618173"/>
                  <a:pt x="642938" y="620078"/>
                  <a:pt x="629603" y="621983"/>
                </a:cubicBezTo>
                <a:lnTo>
                  <a:pt x="629603" y="584835"/>
                </a:lnTo>
                <a:cubicBezTo>
                  <a:pt x="641985" y="582930"/>
                  <a:pt x="655320" y="581025"/>
                  <a:pt x="667703" y="579120"/>
                </a:cubicBezTo>
                <a:lnTo>
                  <a:pt x="667703" y="615315"/>
                </a:lnTo>
                <a:close/>
                <a:moveTo>
                  <a:pt x="591503" y="489585"/>
                </a:moveTo>
                <a:cubicBezTo>
                  <a:pt x="603885" y="487680"/>
                  <a:pt x="617220" y="485775"/>
                  <a:pt x="629603" y="483870"/>
                </a:cubicBezTo>
                <a:lnTo>
                  <a:pt x="629603" y="520065"/>
                </a:lnTo>
                <a:cubicBezTo>
                  <a:pt x="618173" y="522923"/>
                  <a:pt x="604838" y="524828"/>
                  <a:pt x="591503" y="526733"/>
                </a:cubicBezTo>
                <a:lnTo>
                  <a:pt x="591503" y="489585"/>
                </a:lnTo>
                <a:close/>
                <a:moveTo>
                  <a:pt x="591503" y="626745"/>
                </a:moveTo>
                <a:cubicBezTo>
                  <a:pt x="579120" y="627698"/>
                  <a:pt x="566738" y="628650"/>
                  <a:pt x="553403" y="628650"/>
                </a:cubicBezTo>
                <a:lnTo>
                  <a:pt x="553403" y="590550"/>
                </a:lnTo>
                <a:cubicBezTo>
                  <a:pt x="564833" y="590550"/>
                  <a:pt x="578168" y="589598"/>
                  <a:pt x="591503" y="588645"/>
                </a:cubicBezTo>
                <a:lnTo>
                  <a:pt x="591503" y="626745"/>
                </a:lnTo>
                <a:close/>
                <a:moveTo>
                  <a:pt x="515303" y="533400"/>
                </a:moveTo>
                <a:lnTo>
                  <a:pt x="515303" y="495300"/>
                </a:lnTo>
                <a:cubicBezTo>
                  <a:pt x="526733" y="495300"/>
                  <a:pt x="540068" y="494348"/>
                  <a:pt x="553403" y="493395"/>
                </a:cubicBezTo>
                <a:lnTo>
                  <a:pt x="553403" y="531495"/>
                </a:lnTo>
                <a:cubicBezTo>
                  <a:pt x="541020" y="532448"/>
                  <a:pt x="528638" y="532448"/>
                  <a:pt x="515303" y="533400"/>
                </a:cubicBezTo>
                <a:close/>
                <a:moveTo>
                  <a:pt x="515303" y="628650"/>
                </a:moveTo>
                <a:cubicBezTo>
                  <a:pt x="501968" y="628650"/>
                  <a:pt x="489585" y="627698"/>
                  <a:pt x="477203" y="626745"/>
                </a:cubicBezTo>
                <a:lnTo>
                  <a:pt x="477203" y="590550"/>
                </a:lnTo>
                <a:cubicBezTo>
                  <a:pt x="483870" y="590550"/>
                  <a:pt x="489585" y="590550"/>
                  <a:pt x="496253" y="590550"/>
                </a:cubicBezTo>
                <a:cubicBezTo>
                  <a:pt x="501968" y="590550"/>
                  <a:pt x="508635" y="590550"/>
                  <a:pt x="515303" y="590550"/>
                </a:cubicBezTo>
                <a:lnTo>
                  <a:pt x="515303" y="628650"/>
                </a:lnTo>
                <a:close/>
                <a:moveTo>
                  <a:pt x="439103" y="493395"/>
                </a:moveTo>
                <a:cubicBezTo>
                  <a:pt x="451485" y="494348"/>
                  <a:pt x="463868" y="495300"/>
                  <a:pt x="477203" y="495300"/>
                </a:cubicBezTo>
                <a:lnTo>
                  <a:pt x="477203" y="533400"/>
                </a:lnTo>
                <a:cubicBezTo>
                  <a:pt x="463868" y="533400"/>
                  <a:pt x="451485" y="532448"/>
                  <a:pt x="439103" y="531495"/>
                </a:cubicBezTo>
                <a:lnTo>
                  <a:pt x="439103" y="493395"/>
                </a:lnTo>
                <a:close/>
                <a:moveTo>
                  <a:pt x="439103" y="621983"/>
                </a:moveTo>
                <a:cubicBezTo>
                  <a:pt x="425768" y="620078"/>
                  <a:pt x="412433" y="618173"/>
                  <a:pt x="401003" y="615315"/>
                </a:cubicBezTo>
                <a:lnTo>
                  <a:pt x="401003" y="584835"/>
                </a:lnTo>
                <a:cubicBezTo>
                  <a:pt x="413385" y="586740"/>
                  <a:pt x="425768" y="587693"/>
                  <a:pt x="439103" y="588645"/>
                </a:cubicBezTo>
                <a:lnTo>
                  <a:pt x="439103" y="621983"/>
                </a:lnTo>
                <a:close/>
                <a:moveTo>
                  <a:pt x="362903" y="520065"/>
                </a:moveTo>
                <a:lnTo>
                  <a:pt x="362903" y="482918"/>
                </a:lnTo>
                <a:cubicBezTo>
                  <a:pt x="375285" y="484823"/>
                  <a:pt x="387668" y="487680"/>
                  <a:pt x="401003" y="488633"/>
                </a:cubicBezTo>
                <a:lnTo>
                  <a:pt x="401003" y="526733"/>
                </a:lnTo>
                <a:cubicBezTo>
                  <a:pt x="387668" y="524828"/>
                  <a:pt x="374333" y="522923"/>
                  <a:pt x="362903" y="520065"/>
                </a:cubicBezTo>
                <a:close/>
                <a:moveTo>
                  <a:pt x="362903" y="603885"/>
                </a:moveTo>
                <a:cubicBezTo>
                  <a:pt x="339090" y="594360"/>
                  <a:pt x="324803" y="582930"/>
                  <a:pt x="324803" y="571500"/>
                </a:cubicBezTo>
                <a:lnTo>
                  <a:pt x="324803" y="569595"/>
                </a:lnTo>
                <a:cubicBezTo>
                  <a:pt x="324803" y="569595"/>
                  <a:pt x="324803" y="569595"/>
                  <a:pt x="325755" y="569595"/>
                </a:cubicBezTo>
                <a:cubicBezTo>
                  <a:pt x="328613" y="570548"/>
                  <a:pt x="330518" y="571500"/>
                  <a:pt x="333375" y="571500"/>
                </a:cubicBezTo>
                <a:cubicBezTo>
                  <a:pt x="342900" y="574358"/>
                  <a:pt x="352425" y="576263"/>
                  <a:pt x="362903" y="578168"/>
                </a:cubicBezTo>
                <a:lnTo>
                  <a:pt x="362903" y="603885"/>
                </a:lnTo>
                <a:close/>
                <a:moveTo>
                  <a:pt x="210503" y="474345"/>
                </a:moveTo>
                <a:cubicBezTo>
                  <a:pt x="217170" y="474345"/>
                  <a:pt x="222885" y="475298"/>
                  <a:pt x="229553" y="475298"/>
                </a:cubicBezTo>
                <a:lnTo>
                  <a:pt x="229553" y="476250"/>
                </a:lnTo>
                <a:cubicBezTo>
                  <a:pt x="229553" y="489585"/>
                  <a:pt x="232410" y="502920"/>
                  <a:pt x="239078" y="513398"/>
                </a:cubicBezTo>
                <a:cubicBezTo>
                  <a:pt x="229553" y="513398"/>
                  <a:pt x="220028" y="512445"/>
                  <a:pt x="210503" y="511492"/>
                </a:cubicBezTo>
                <a:lnTo>
                  <a:pt x="210503" y="474345"/>
                </a:lnTo>
                <a:close/>
                <a:moveTo>
                  <a:pt x="172403" y="360045"/>
                </a:moveTo>
                <a:cubicBezTo>
                  <a:pt x="184785" y="361950"/>
                  <a:pt x="197168" y="364808"/>
                  <a:pt x="210503" y="365760"/>
                </a:cubicBezTo>
                <a:lnTo>
                  <a:pt x="210503" y="403860"/>
                </a:lnTo>
                <a:cubicBezTo>
                  <a:pt x="197168" y="401955"/>
                  <a:pt x="183833" y="400050"/>
                  <a:pt x="172403" y="397193"/>
                </a:cubicBezTo>
                <a:lnTo>
                  <a:pt x="172403" y="360045"/>
                </a:lnTo>
                <a:close/>
                <a:moveTo>
                  <a:pt x="172403" y="507683"/>
                </a:moveTo>
                <a:cubicBezTo>
                  <a:pt x="159068" y="505778"/>
                  <a:pt x="145733" y="503873"/>
                  <a:pt x="134303" y="501015"/>
                </a:cubicBezTo>
                <a:lnTo>
                  <a:pt x="134303" y="463868"/>
                </a:lnTo>
                <a:cubicBezTo>
                  <a:pt x="146685" y="465773"/>
                  <a:pt x="159068" y="468630"/>
                  <a:pt x="172403" y="469583"/>
                </a:cubicBezTo>
                <a:lnTo>
                  <a:pt x="172403" y="507683"/>
                </a:lnTo>
                <a:close/>
                <a:moveTo>
                  <a:pt x="96203" y="352425"/>
                </a:moveTo>
                <a:lnTo>
                  <a:pt x="96203" y="335280"/>
                </a:lnTo>
                <a:cubicBezTo>
                  <a:pt x="107633" y="340995"/>
                  <a:pt x="120015" y="345758"/>
                  <a:pt x="134303" y="349568"/>
                </a:cubicBezTo>
                <a:lnTo>
                  <a:pt x="134303" y="384810"/>
                </a:lnTo>
                <a:cubicBezTo>
                  <a:pt x="110490" y="376238"/>
                  <a:pt x="96203" y="364808"/>
                  <a:pt x="96203" y="352425"/>
                </a:cubicBezTo>
                <a:close/>
                <a:moveTo>
                  <a:pt x="96203" y="489585"/>
                </a:moveTo>
                <a:cubicBezTo>
                  <a:pt x="72390" y="480060"/>
                  <a:pt x="58103" y="468630"/>
                  <a:pt x="58103" y="457200"/>
                </a:cubicBezTo>
                <a:lnTo>
                  <a:pt x="58103" y="440055"/>
                </a:lnTo>
                <a:cubicBezTo>
                  <a:pt x="69533" y="445770"/>
                  <a:pt x="81915" y="450533"/>
                  <a:pt x="96203" y="454343"/>
                </a:cubicBezTo>
                <a:lnTo>
                  <a:pt x="96203" y="489585"/>
                </a:lnTo>
                <a:close/>
                <a:moveTo>
                  <a:pt x="58103" y="192405"/>
                </a:moveTo>
                <a:cubicBezTo>
                  <a:pt x="69533" y="198120"/>
                  <a:pt x="81915" y="202883"/>
                  <a:pt x="96203" y="206693"/>
                </a:cubicBezTo>
                <a:lnTo>
                  <a:pt x="96203" y="241935"/>
                </a:lnTo>
                <a:cubicBezTo>
                  <a:pt x="72390" y="232410"/>
                  <a:pt x="58103" y="220980"/>
                  <a:pt x="58103" y="209550"/>
                </a:cubicBezTo>
                <a:lnTo>
                  <a:pt x="58103" y="192405"/>
                </a:lnTo>
                <a:close/>
                <a:moveTo>
                  <a:pt x="172403" y="222885"/>
                </a:moveTo>
                <a:lnTo>
                  <a:pt x="172403" y="260985"/>
                </a:lnTo>
                <a:cubicBezTo>
                  <a:pt x="159068" y="259080"/>
                  <a:pt x="145733" y="257175"/>
                  <a:pt x="134303" y="254318"/>
                </a:cubicBezTo>
                <a:lnTo>
                  <a:pt x="134303" y="217170"/>
                </a:lnTo>
                <a:cubicBezTo>
                  <a:pt x="146685" y="219075"/>
                  <a:pt x="159068" y="220980"/>
                  <a:pt x="172403" y="222885"/>
                </a:cubicBezTo>
                <a:close/>
                <a:moveTo>
                  <a:pt x="267653" y="57150"/>
                </a:moveTo>
                <a:cubicBezTo>
                  <a:pt x="383858" y="57150"/>
                  <a:pt x="477203" y="82868"/>
                  <a:pt x="477203" y="114300"/>
                </a:cubicBezTo>
                <a:cubicBezTo>
                  <a:pt x="477203" y="145733"/>
                  <a:pt x="383858" y="171450"/>
                  <a:pt x="267653" y="171450"/>
                </a:cubicBezTo>
                <a:cubicBezTo>
                  <a:pt x="151447" y="171450"/>
                  <a:pt x="58103" y="145733"/>
                  <a:pt x="58103" y="114300"/>
                </a:cubicBezTo>
                <a:cubicBezTo>
                  <a:pt x="58103" y="82868"/>
                  <a:pt x="151447" y="57150"/>
                  <a:pt x="267653" y="57150"/>
                </a:cubicBezTo>
                <a:close/>
                <a:moveTo>
                  <a:pt x="324803" y="508635"/>
                </a:moveTo>
                <a:cubicBezTo>
                  <a:pt x="300990" y="499110"/>
                  <a:pt x="286703" y="487680"/>
                  <a:pt x="286703" y="476250"/>
                </a:cubicBezTo>
                <a:lnTo>
                  <a:pt x="286703" y="459105"/>
                </a:lnTo>
                <a:cubicBezTo>
                  <a:pt x="298133" y="464820"/>
                  <a:pt x="310515" y="469583"/>
                  <a:pt x="324803" y="473393"/>
                </a:cubicBezTo>
                <a:lnTo>
                  <a:pt x="324803" y="508635"/>
                </a:lnTo>
                <a:close/>
                <a:moveTo>
                  <a:pt x="439103" y="241935"/>
                </a:moveTo>
                <a:lnTo>
                  <a:pt x="439103" y="207645"/>
                </a:lnTo>
                <a:cubicBezTo>
                  <a:pt x="452438" y="203835"/>
                  <a:pt x="465773" y="198120"/>
                  <a:pt x="477203" y="192405"/>
                </a:cubicBezTo>
                <a:lnTo>
                  <a:pt x="477203" y="209550"/>
                </a:lnTo>
                <a:cubicBezTo>
                  <a:pt x="477203" y="221933"/>
                  <a:pt x="462915" y="233363"/>
                  <a:pt x="439103" y="241935"/>
                </a:cubicBezTo>
                <a:close/>
                <a:moveTo>
                  <a:pt x="362903" y="260033"/>
                </a:moveTo>
                <a:lnTo>
                  <a:pt x="362903" y="222885"/>
                </a:lnTo>
                <a:cubicBezTo>
                  <a:pt x="375285" y="220980"/>
                  <a:pt x="388620" y="219075"/>
                  <a:pt x="401003" y="217170"/>
                </a:cubicBezTo>
                <a:lnTo>
                  <a:pt x="401003" y="253365"/>
                </a:lnTo>
                <a:cubicBezTo>
                  <a:pt x="389573" y="256223"/>
                  <a:pt x="376238" y="258127"/>
                  <a:pt x="362903" y="260033"/>
                </a:cubicBezTo>
                <a:close/>
                <a:moveTo>
                  <a:pt x="286703" y="266700"/>
                </a:moveTo>
                <a:lnTo>
                  <a:pt x="286703" y="228600"/>
                </a:lnTo>
                <a:cubicBezTo>
                  <a:pt x="298133" y="228600"/>
                  <a:pt x="311468" y="227648"/>
                  <a:pt x="324803" y="226695"/>
                </a:cubicBezTo>
                <a:lnTo>
                  <a:pt x="324803" y="264795"/>
                </a:lnTo>
                <a:cubicBezTo>
                  <a:pt x="312420" y="265748"/>
                  <a:pt x="300038" y="265748"/>
                  <a:pt x="286703" y="266700"/>
                </a:cubicBezTo>
                <a:close/>
                <a:moveTo>
                  <a:pt x="210503" y="264795"/>
                </a:moveTo>
                <a:lnTo>
                  <a:pt x="210503" y="226695"/>
                </a:lnTo>
                <a:cubicBezTo>
                  <a:pt x="222885" y="227648"/>
                  <a:pt x="235267" y="228600"/>
                  <a:pt x="248603" y="228600"/>
                </a:cubicBezTo>
                <a:lnTo>
                  <a:pt x="248603" y="266700"/>
                </a:lnTo>
                <a:cubicBezTo>
                  <a:pt x="235267" y="265748"/>
                  <a:pt x="222885" y="265748"/>
                  <a:pt x="210503" y="264795"/>
                </a:cubicBezTo>
                <a:close/>
                <a:moveTo>
                  <a:pt x="705803" y="381000"/>
                </a:moveTo>
                <a:cubicBezTo>
                  <a:pt x="705803" y="412433"/>
                  <a:pt x="612458" y="438150"/>
                  <a:pt x="496253" y="438150"/>
                </a:cubicBezTo>
                <a:cubicBezTo>
                  <a:pt x="380048" y="438150"/>
                  <a:pt x="286703" y="412433"/>
                  <a:pt x="286703" y="381000"/>
                </a:cubicBezTo>
                <a:cubicBezTo>
                  <a:pt x="286703" y="349568"/>
                  <a:pt x="380048" y="323850"/>
                  <a:pt x="496253" y="323850"/>
                </a:cubicBezTo>
                <a:cubicBezTo>
                  <a:pt x="612458" y="323850"/>
                  <a:pt x="705803" y="349568"/>
                  <a:pt x="705803" y="381000"/>
                </a:cubicBezTo>
                <a:close/>
                <a:moveTo>
                  <a:pt x="762953" y="409575"/>
                </a:moveTo>
                <a:lnTo>
                  <a:pt x="762953" y="381000"/>
                </a:lnTo>
                <a:cubicBezTo>
                  <a:pt x="762953" y="336233"/>
                  <a:pt x="727710" y="303848"/>
                  <a:pt x="659130" y="285750"/>
                </a:cubicBezTo>
                <a:cubicBezTo>
                  <a:pt x="633413" y="279083"/>
                  <a:pt x="603885" y="273368"/>
                  <a:pt x="570548" y="270510"/>
                </a:cubicBezTo>
                <a:cubicBezTo>
                  <a:pt x="571500" y="266700"/>
                  <a:pt x="571500" y="261938"/>
                  <a:pt x="571500" y="257175"/>
                </a:cubicBezTo>
                <a:cubicBezTo>
                  <a:pt x="571500" y="230505"/>
                  <a:pt x="559118" y="207645"/>
                  <a:pt x="533400" y="190500"/>
                </a:cubicBezTo>
                <a:lnTo>
                  <a:pt x="533400" y="114300"/>
                </a:lnTo>
                <a:cubicBezTo>
                  <a:pt x="533400" y="69532"/>
                  <a:pt x="498158" y="37147"/>
                  <a:pt x="429578" y="19050"/>
                </a:cubicBezTo>
                <a:cubicBezTo>
                  <a:pt x="384810" y="6667"/>
                  <a:pt x="327660" y="0"/>
                  <a:pt x="266700" y="0"/>
                </a:cubicBezTo>
                <a:cubicBezTo>
                  <a:pt x="186690" y="0"/>
                  <a:pt x="0" y="11430"/>
                  <a:pt x="0" y="114300"/>
                </a:cubicBezTo>
                <a:lnTo>
                  <a:pt x="0" y="209550"/>
                </a:lnTo>
                <a:cubicBezTo>
                  <a:pt x="0" y="236220"/>
                  <a:pt x="12382" y="259080"/>
                  <a:pt x="38100" y="276225"/>
                </a:cubicBezTo>
                <a:lnTo>
                  <a:pt x="38100" y="294323"/>
                </a:lnTo>
                <a:cubicBezTo>
                  <a:pt x="15240" y="310515"/>
                  <a:pt x="0" y="332423"/>
                  <a:pt x="0" y="361950"/>
                </a:cubicBezTo>
                <a:lnTo>
                  <a:pt x="0" y="457200"/>
                </a:lnTo>
                <a:cubicBezTo>
                  <a:pt x="0" y="501967"/>
                  <a:pt x="35243" y="534353"/>
                  <a:pt x="103822" y="552450"/>
                </a:cubicBezTo>
                <a:cubicBezTo>
                  <a:pt x="148590" y="564833"/>
                  <a:pt x="205740" y="571500"/>
                  <a:pt x="266700" y="571500"/>
                </a:cubicBezTo>
                <a:cubicBezTo>
                  <a:pt x="266700" y="616268"/>
                  <a:pt x="301943" y="648653"/>
                  <a:pt x="370523" y="666750"/>
                </a:cubicBezTo>
                <a:cubicBezTo>
                  <a:pt x="415290" y="679133"/>
                  <a:pt x="472440" y="685800"/>
                  <a:pt x="533400" y="685800"/>
                </a:cubicBezTo>
                <a:cubicBezTo>
                  <a:pt x="613410" y="685800"/>
                  <a:pt x="800100" y="674370"/>
                  <a:pt x="800100" y="571500"/>
                </a:cubicBezTo>
                <a:lnTo>
                  <a:pt x="800100" y="476250"/>
                </a:lnTo>
                <a:cubicBezTo>
                  <a:pt x="801053" y="449580"/>
                  <a:pt x="788670" y="426720"/>
                  <a:pt x="762953" y="409575"/>
                </a:cubicBezTo>
                <a:close/>
              </a:path>
            </a:pathLst>
          </a:custGeom>
          <a:solidFill>
            <a:srgbClr val="C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图形 16" descr="美元">
            <a:extLst>
              <a:ext uri="{FF2B5EF4-FFF2-40B4-BE49-F238E27FC236}">
                <a16:creationId xmlns:a16="http://schemas.microsoft.com/office/drawing/2014/main" id="{AD57BA46-D4DD-4196-B2F3-B9617E62D61F}"/>
              </a:ext>
            </a:extLst>
          </p:cNvPr>
          <p:cNvSpPr/>
          <p:nvPr/>
        </p:nvSpPr>
        <p:spPr>
          <a:xfrm>
            <a:off x="4572285" y="1448324"/>
            <a:ext cx="379845" cy="819150"/>
          </a:xfrm>
          <a:custGeom>
            <a:avLst/>
            <a:gdLst>
              <a:gd name="connsiteX0" fmla="*/ 328041 w 379845"/>
              <a:gd name="connsiteY0" fmla="*/ 428625 h 819150"/>
              <a:gd name="connsiteX1" fmla="*/ 214408 w 379845"/>
              <a:gd name="connsiteY1" fmla="*/ 375952 h 819150"/>
              <a:gd name="connsiteX2" fmla="*/ 214408 w 379845"/>
              <a:gd name="connsiteY2" fmla="*/ 145637 h 819150"/>
              <a:gd name="connsiteX3" fmla="*/ 315944 w 379845"/>
              <a:gd name="connsiteY3" fmla="*/ 193929 h 819150"/>
              <a:gd name="connsiteX4" fmla="*/ 361664 w 379845"/>
              <a:gd name="connsiteY4" fmla="*/ 150114 h 819150"/>
              <a:gd name="connsiteX5" fmla="*/ 214408 w 379845"/>
              <a:gd name="connsiteY5" fmla="*/ 82772 h 819150"/>
              <a:gd name="connsiteX6" fmla="*/ 214408 w 379845"/>
              <a:gd name="connsiteY6" fmla="*/ 0 h 819150"/>
              <a:gd name="connsiteX7" fmla="*/ 157258 w 379845"/>
              <a:gd name="connsiteY7" fmla="*/ 0 h 819150"/>
              <a:gd name="connsiteX8" fmla="*/ 157258 w 379845"/>
              <a:gd name="connsiteY8" fmla="*/ 86392 h 819150"/>
              <a:gd name="connsiteX9" fmla="*/ 101251 w 379845"/>
              <a:gd name="connsiteY9" fmla="*/ 106394 h 819150"/>
              <a:gd name="connsiteX10" fmla="*/ 21812 w 379845"/>
              <a:gd name="connsiteY10" fmla="*/ 315944 h 819150"/>
              <a:gd name="connsiteX11" fmla="*/ 157258 w 379845"/>
              <a:gd name="connsiteY11" fmla="*/ 422815 h 819150"/>
              <a:gd name="connsiteX12" fmla="*/ 157258 w 379845"/>
              <a:gd name="connsiteY12" fmla="*/ 672179 h 819150"/>
              <a:gd name="connsiteX13" fmla="*/ 45720 w 379845"/>
              <a:gd name="connsiteY13" fmla="*/ 609600 h 819150"/>
              <a:gd name="connsiteX14" fmla="*/ 0 w 379845"/>
              <a:gd name="connsiteY14" fmla="*/ 653320 h 819150"/>
              <a:gd name="connsiteX15" fmla="*/ 76676 w 379845"/>
              <a:gd name="connsiteY15" fmla="*/ 714375 h 819150"/>
              <a:gd name="connsiteX16" fmla="*/ 157258 w 379845"/>
              <a:gd name="connsiteY16" fmla="*/ 735616 h 819150"/>
              <a:gd name="connsiteX17" fmla="*/ 157258 w 379845"/>
              <a:gd name="connsiteY17" fmla="*/ 819150 h 819150"/>
              <a:gd name="connsiteX18" fmla="*/ 214408 w 379845"/>
              <a:gd name="connsiteY18" fmla="*/ 819150 h 819150"/>
              <a:gd name="connsiteX19" fmla="*/ 214408 w 379845"/>
              <a:gd name="connsiteY19" fmla="*/ 733425 h 819150"/>
              <a:gd name="connsiteX20" fmla="*/ 366046 w 379845"/>
              <a:gd name="connsiteY20" fmla="*/ 619125 h 819150"/>
              <a:gd name="connsiteX21" fmla="*/ 328041 w 379845"/>
              <a:gd name="connsiteY21" fmla="*/ 428625 h 819150"/>
              <a:gd name="connsiteX22" fmla="*/ 109633 w 379845"/>
              <a:gd name="connsiteY22" fmla="*/ 330803 h 819150"/>
              <a:gd name="connsiteX23" fmla="*/ 125539 w 379845"/>
              <a:gd name="connsiteY23" fmla="*/ 165640 h 819150"/>
              <a:gd name="connsiteX24" fmla="*/ 157258 w 379845"/>
              <a:gd name="connsiteY24" fmla="*/ 151067 h 819150"/>
              <a:gd name="connsiteX25" fmla="*/ 157258 w 379845"/>
              <a:gd name="connsiteY25" fmla="*/ 357664 h 819150"/>
              <a:gd name="connsiteX26" fmla="*/ 109633 w 379845"/>
              <a:gd name="connsiteY26" fmla="*/ 330803 h 819150"/>
              <a:gd name="connsiteX27" fmla="*/ 281940 w 379845"/>
              <a:gd name="connsiteY27" fmla="*/ 633889 h 819150"/>
              <a:gd name="connsiteX28" fmla="*/ 214408 w 379845"/>
              <a:gd name="connsiteY28" fmla="*/ 669608 h 819150"/>
              <a:gd name="connsiteX29" fmla="*/ 214408 w 379845"/>
              <a:gd name="connsiteY29" fmla="*/ 442055 h 819150"/>
              <a:gd name="connsiteX30" fmla="*/ 311753 w 379845"/>
              <a:gd name="connsiteY30" fmla="*/ 512255 h 819150"/>
              <a:gd name="connsiteX31" fmla="*/ 281940 w 379845"/>
              <a:gd name="connsiteY31" fmla="*/ 633889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845" h="819150">
                <a:moveTo>
                  <a:pt x="328041" y="428625"/>
                </a:moveTo>
                <a:cubicBezTo>
                  <a:pt x="295847" y="401193"/>
                  <a:pt x="254032" y="388334"/>
                  <a:pt x="214408" y="375952"/>
                </a:cubicBezTo>
                <a:lnTo>
                  <a:pt x="214408" y="145637"/>
                </a:lnTo>
                <a:cubicBezTo>
                  <a:pt x="252879" y="149293"/>
                  <a:pt x="288831" y="166392"/>
                  <a:pt x="315944" y="193929"/>
                </a:cubicBezTo>
                <a:lnTo>
                  <a:pt x="361664" y="150114"/>
                </a:lnTo>
                <a:cubicBezTo>
                  <a:pt x="322537" y="110312"/>
                  <a:pt x="270107" y="86335"/>
                  <a:pt x="214408" y="82772"/>
                </a:cubicBezTo>
                <a:lnTo>
                  <a:pt x="214408" y="0"/>
                </a:lnTo>
                <a:lnTo>
                  <a:pt x="157258" y="0"/>
                </a:lnTo>
                <a:lnTo>
                  <a:pt x="157258" y="86392"/>
                </a:lnTo>
                <a:cubicBezTo>
                  <a:pt x="137688" y="90201"/>
                  <a:pt x="118806" y="96945"/>
                  <a:pt x="101251" y="106394"/>
                </a:cubicBezTo>
                <a:cubicBezTo>
                  <a:pt x="29051" y="145733"/>
                  <a:pt x="-7810" y="238125"/>
                  <a:pt x="21812" y="315944"/>
                </a:cubicBezTo>
                <a:cubicBezTo>
                  <a:pt x="44767" y="375952"/>
                  <a:pt x="100108" y="402717"/>
                  <a:pt x="157258" y="422815"/>
                </a:cubicBezTo>
                <a:lnTo>
                  <a:pt x="157258" y="672179"/>
                </a:lnTo>
                <a:cubicBezTo>
                  <a:pt x="112966" y="666750"/>
                  <a:pt x="76200" y="641318"/>
                  <a:pt x="45720" y="609600"/>
                </a:cubicBezTo>
                <a:lnTo>
                  <a:pt x="0" y="653320"/>
                </a:lnTo>
                <a:cubicBezTo>
                  <a:pt x="21769" y="678022"/>
                  <a:pt x="47726" y="698691"/>
                  <a:pt x="76676" y="714375"/>
                </a:cubicBezTo>
                <a:cubicBezTo>
                  <a:pt x="101979" y="726412"/>
                  <a:pt x="129309" y="733615"/>
                  <a:pt x="157258" y="735616"/>
                </a:cubicBezTo>
                <a:lnTo>
                  <a:pt x="157258" y="819150"/>
                </a:lnTo>
                <a:lnTo>
                  <a:pt x="214408" y="819150"/>
                </a:lnTo>
                <a:lnTo>
                  <a:pt x="214408" y="733425"/>
                </a:lnTo>
                <a:cubicBezTo>
                  <a:pt x="279940" y="722471"/>
                  <a:pt x="340138" y="682181"/>
                  <a:pt x="366046" y="619125"/>
                </a:cubicBezTo>
                <a:cubicBezTo>
                  <a:pt x="391954" y="556070"/>
                  <a:pt x="382524" y="475202"/>
                  <a:pt x="328041" y="428625"/>
                </a:cubicBezTo>
                <a:close/>
                <a:moveTo>
                  <a:pt x="109633" y="330803"/>
                </a:moveTo>
                <a:cubicBezTo>
                  <a:pt x="57245" y="286607"/>
                  <a:pt x="70009" y="201073"/>
                  <a:pt x="125539" y="165640"/>
                </a:cubicBezTo>
                <a:cubicBezTo>
                  <a:pt x="135382" y="159328"/>
                  <a:pt x="146057" y="154422"/>
                  <a:pt x="157258" y="151067"/>
                </a:cubicBezTo>
                <a:lnTo>
                  <a:pt x="157258" y="357664"/>
                </a:lnTo>
                <a:cubicBezTo>
                  <a:pt x="140013" y="351392"/>
                  <a:pt x="123922" y="342316"/>
                  <a:pt x="109633" y="330803"/>
                </a:cubicBezTo>
                <a:close/>
                <a:moveTo>
                  <a:pt x="281940" y="633889"/>
                </a:moveTo>
                <a:cubicBezTo>
                  <a:pt x="263349" y="652063"/>
                  <a:pt x="239894" y="664469"/>
                  <a:pt x="214408" y="669608"/>
                </a:cubicBezTo>
                <a:lnTo>
                  <a:pt x="214408" y="442055"/>
                </a:lnTo>
                <a:cubicBezTo>
                  <a:pt x="252508" y="455105"/>
                  <a:pt x="296228" y="471678"/>
                  <a:pt x="311753" y="512255"/>
                </a:cubicBezTo>
                <a:cubicBezTo>
                  <a:pt x="327279" y="552831"/>
                  <a:pt x="311658" y="603599"/>
                  <a:pt x="281940" y="633889"/>
                </a:cubicBezTo>
                <a:close/>
              </a:path>
            </a:pathLst>
          </a:custGeom>
          <a:solidFill>
            <a:srgbClr val="C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2" name="图形 17" descr="工资单">
            <a:extLst>
              <a:ext uri="{FF2B5EF4-FFF2-40B4-BE49-F238E27FC236}">
                <a16:creationId xmlns:a16="http://schemas.microsoft.com/office/drawing/2014/main" id="{84FD7B63-30E0-4D64-924B-86DE495330E0}"/>
              </a:ext>
            </a:extLst>
          </p:cNvPr>
          <p:cNvGrpSpPr/>
          <p:nvPr/>
        </p:nvGrpSpPr>
        <p:grpSpPr>
          <a:xfrm>
            <a:off x="9593975" y="1351249"/>
            <a:ext cx="914400" cy="914400"/>
            <a:chOff x="5938800" y="3271800"/>
            <a:chExt cx="914400" cy="914400"/>
          </a:xfrm>
          <a:solidFill>
            <a:srgbClr val="C00000"/>
          </a:solidFill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E6DBD36-2F14-4E92-A62F-076FAAB732C9}"/>
                </a:ext>
              </a:extLst>
            </p:cNvPr>
            <p:cNvSpPr/>
            <p:nvPr/>
          </p:nvSpPr>
          <p:spPr>
            <a:xfrm>
              <a:off x="6015000" y="3309900"/>
              <a:ext cx="762000" cy="838200"/>
            </a:xfrm>
            <a:custGeom>
              <a:avLst/>
              <a:gdLst>
                <a:gd name="connsiteX0" fmla="*/ 714375 w 762000"/>
                <a:gd name="connsiteY0" fmla="*/ 267291 h 838200"/>
                <a:gd name="connsiteX1" fmla="*/ 714375 w 762000"/>
                <a:gd name="connsiteY1" fmla="*/ 114300 h 838200"/>
                <a:gd name="connsiteX2" fmla="*/ 523561 w 762000"/>
                <a:gd name="connsiteY2" fmla="*/ 114300 h 838200"/>
                <a:gd name="connsiteX3" fmla="*/ 381000 w 762000"/>
                <a:gd name="connsiteY3" fmla="*/ 0 h 838200"/>
                <a:gd name="connsiteX4" fmla="*/ 238439 w 762000"/>
                <a:gd name="connsiteY4" fmla="*/ 114300 h 838200"/>
                <a:gd name="connsiteX5" fmla="*/ 47625 w 762000"/>
                <a:gd name="connsiteY5" fmla="*/ 114300 h 838200"/>
                <a:gd name="connsiteX6" fmla="*/ 47625 w 762000"/>
                <a:gd name="connsiteY6" fmla="*/ 267291 h 838200"/>
                <a:gd name="connsiteX7" fmla="*/ 0 w 762000"/>
                <a:gd name="connsiteY7" fmla="*/ 305467 h 838200"/>
                <a:gd name="connsiteX8" fmla="*/ 0 w 762000"/>
                <a:gd name="connsiteY8" fmla="*/ 838200 h 838200"/>
                <a:gd name="connsiteX9" fmla="*/ 762000 w 762000"/>
                <a:gd name="connsiteY9" fmla="*/ 838200 h 838200"/>
                <a:gd name="connsiteX10" fmla="*/ 762000 w 762000"/>
                <a:gd name="connsiteY10" fmla="*/ 305467 h 838200"/>
                <a:gd name="connsiteX11" fmla="*/ 657225 w 762000"/>
                <a:gd name="connsiteY11" fmla="*/ 171450 h 838200"/>
                <a:gd name="connsiteX12" fmla="*/ 657225 w 762000"/>
                <a:gd name="connsiteY12" fmla="*/ 385963 h 838200"/>
                <a:gd name="connsiteX13" fmla="*/ 602761 w 762000"/>
                <a:gd name="connsiteY13" fmla="*/ 438150 h 838200"/>
                <a:gd name="connsiteX14" fmla="*/ 158896 w 762000"/>
                <a:gd name="connsiteY14" fmla="*/ 438150 h 838200"/>
                <a:gd name="connsiteX15" fmla="*/ 104775 w 762000"/>
                <a:gd name="connsiteY15" fmla="*/ 386296 h 838200"/>
                <a:gd name="connsiteX16" fmla="*/ 104775 w 762000"/>
                <a:gd name="connsiteY16" fmla="*/ 171450 h 838200"/>
                <a:gd name="connsiteX17" fmla="*/ 57150 w 762000"/>
                <a:gd name="connsiteY17" fmla="*/ 395383 h 838200"/>
                <a:gd name="connsiteX18" fmla="*/ 247650 w 762000"/>
                <a:gd name="connsiteY18" fmla="*/ 576358 h 838200"/>
                <a:gd name="connsiteX19" fmla="*/ 57150 w 762000"/>
                <a:gd name="connsiteY19" fmla="*/ 757333 h 838200"/>
                <a:gd name="connsiteX20" fmla="*/ 87820 w 762000"/>
                <a:gd name="connsiteY20" fmla="*/ 781050 h 838200"/>
                <a:gd name="connsiteX21" fmla="*/ 275749 w 762000"/>
                <a:gd name="connsiteY21" fmla="*/ 603028 h 838200"/>
                <a:gd name="connsiteX22" fmla="*/ 289179 w 762000"/>
                <a:gd name="connsiteY22" fmla="*/ 590550 h 838200"/>
                <a:gd name="connsiteX23" fmla="*/ 472821 w 762000"/>
                <a:gd name="connsiteY23" fmla="*/ 590550 h 838200"/>
                <a:gd name="connsiteX24" fmla="*/ 486251 w 762000"/>
                <a:gd name="connsiteY24" fmla="*/ 603313 h 838200"/>
                <a:gd name="connsiteX25" fmla="*/ 674180 w 762000"/>
                <a:gd name="connsiteY25" fmla="*/ 781050 h 838200"/>
                <a:gd name="connsiteX26" fmla="*/ 704850 w 762000"/>
                <a:gd name="connsiteY26" fmla="*/ 758095 h 838200"/>
                <a:gd name="connsiteX27" fmla="*/ 514350 w 762000"/>
                <a:gd name="connsiteY27" fmla="*/ 577120 h 838200"/>
                <a:gd name="connsiteX28" fmla="*/ 704850 w 762000"/>
                <a:gd name="connsiteY28" fmla="*/ 39614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838200">
                  <a:moveTo>
                    <a:pt x="714375" y="267291"/>
                  </a:moveTo>
                  <a:lnTo>
                    <a:pt x="714375" y="114300"/>
                  </a:lnTo>
                  <a:lnTo>
                    <a:pt x="523561" y="114300"/>
                  </a:lnTo>
                  <a:lnTo>
                    <a:pt x="381000" y="0"/>
                  </a:lnTo>
                  <a:lnTo>
                    <a:pt x="238439" y="114300"/>
                  </a:lnTo>
                  <a:lnTo>
                    <a:pt x="47625" y="114300"/>
                  </a:lnTo>
                  <a:lnTo>
                    <a:pt x="47625" y="267291"/>
                  </a:lnTo>
                  <a:lnTo>
                    <a:pt x="0" y="305467"/>
                  </a:lnTo>
                  <a:lnTo>
                    <a:pt x="0" y="838200"/>
                  </a:lnTo>
                  <a:lnTo>
                    <a:pt x="762000" y="838200"/>
                  </a:lnTo>
                  <a:lnTo>
                    <a:pt x="762000" y="305467"/>
                  </a:lnTo>
                  <a:close/>
                  <a:moveTo>
                    <a:pt x="657225" y="171450"/>
                  </a:moveTo>
                  <a:lnTo>
                    <a:pt x="657225" y="385963"/>
                  </a:lnTo>
                  <a:lnTo>
                    <a:pt x="602761" y="438150"/>
                  </a:lnTo>
                  <a:lnTo>
                    <a:pt x="158896" y="438150"/>
                  </a:lnTo>
                  <a:lnTo>
                    <a:pt x="104775" y="386296"/>
                  </a:lnTo>
                  <a:lnTo>
                    <a:pt x="104775" y="171450"/>
                  </a:lnTo>
                  <a:close/>
                  <a:moveTo>
                    <a:pt x="57150" y="395383"/>
                  </a:moveTo>
                  <a:lnTo>
                    <a:pt x="247650" y="576358"/>
                  </a:lnTo>
                  <a:lnTo>
                    <a:pt x="57150" y="757333"/>
                  </a:lnTo>
                  <a:close/>
                  <a:moveTo>
                    <a:pt x="87820" y="781050"/>
                  </a:moveTo>
                  <a:lnTo>
                    <a:pt x="275749" y="603028"/>
                  </a:lnTo>
                  <a:lnTo>
                    <a:pt x="289179" y="590550"/>
                  </a:lnTo>
                  <a:cubicBezTo>
                    <a:pt x="340850" y="542213"/>
                    <a:pt x="421150" y="542213"/>
                    <a:pt x="472821" y="590550"/>
                  </a:cubicBezTo>
                  <a:lnTo>
                    <a:pt x="486251" y="603313"/>
                  </a:lnTo>
                  <a:lnTo>
                    <a:pt x="674180" y="781050"/>
                  </a:lnTo>
                  <a:close/>
                  <a:moveTo>
                    <a:pt x="704850" y="758095"/>
                  </a:moveTo>
                  <a:lnTo>
                    <a:pt x="514350" y="577120"/>
                  </a:lnTo>
                  <a:lnTo>
                    <a:pt x="704850" y="3961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288DB09-CD8A-41AA-9596-D13CE7034B8D}"/>
                </a:ext>
              </a:extLst>
            </p:cNvPr>
            <p:cNvSpPr/>
            <p:nvPr/>
          </p:nvSpPr>
          <p:spPr>
            <a:xfrm>
              <a:off x="6390503" y="3643369"/>
              <a:ext cx="224504" cy="59160"/>
            </a:xfrm>
            <a:custGeom>
              <a:avLst/>
              <a:gdLst>
                <a:gd name="connsiteX0" fmla="*/ 66037 w 224504"/>
                <a:gd name="connsiteY0" fmla="*/ 30004 h 59160"/>
                <a:gd name="connsiteX1" fmla="*/ 63351 w 224504"/>
                <a:gd name="connsiteY1" fmla="*/ 27061 h 59160"/>
                <a:gd name="connsiteX2" fmla="*/ 34310 w 224504"/>
                <a:gd name="connsiteY2" fmla="*/ 24203 h 59160"/>
                <a:gd name="connsiteX3" fmla="*/ 25518 w 224504"/>
                <a:gd name="connsiteY3" fmla="*/ 24727 h 59160"/>
                <a:gd name="connsiteX4" fmla="*/ 5854 w 224504"/>
                <a:gd name="connsiteY4" fmla="*/ 21532 h 59160"/>
                <a:gd name="connsiteX5" fmla="*/ 2658 w 224504"/>
                <a:gd name="connsiteY5" fmla="*/ 41196 h 59160"/>
                <a:gd name="connsiteX6" fmla="*/ 45682 w 224504"/>
                <a:gd name="connsiteY6" fmla="*/ 49949 h 59160"/>
                <a:gd name="connsiteX7" fmla="*/ 45682 w 224504"/>
                <a:gd name="connsiteY7" fmla="*/ 49949 h 59160"/>
                <a:gd name="connsiteX8" fmla="*/ 62275 w 224504"/>
                <a:gd name="connsiteY8" fmla="*/ 59055 h 59160"/>
                <a:gd name="connsiteX9" fmla="*/ 64723 w 224504"/>
                <a:gd name="connsiteY9" fmla="*/ 59160 h 59160"/>
                <a:gd name="connsiteX10" fmla="*/ 92231 w 224504"/>
                <a:gd name="connsiteY10" fmla="*/ 43244 h 59160"/>
                <a:gd name="connsiteX11" fmla="*/ 96527 w 224504"/>
                <a:gd name="connsiteY11" fmla="*/ 38634 h 59160"/>
                <a:gd name="connsiteX12" fmla="*/ 113938 w 224504"/>
                <a:gd name="connsiteY12" fmla="*/ 29728 h 59160"/>
                <a:gd name="connsiteX13" fmla="*/ 127674 w 224504"/>
                <a:gd name="connsiteY13" fmla="*/ 51559 h 59160"/>
                <a:gd name="connsiteX14" fmla="*/ 158439 w 224504"/>
                <a:gd name="connsiteY14" fmla="*/ 49311 h 59160"/>
                <a:gd name="connsiteX15" fmla="*/ 163773 w 224504"/>
                <a:gd name="connsiteY15" fmla="*/ 45358 h 59160"/>
                <a:gd name="connsiteX16" fmla="*/ 164545 w 224504"/>
                <a:gd name="connsiteY16" fmla="*/ 44730 h 59160"/>
                <a:gd name="connsiteX17" fmla="*/ 167621 w 224504"/>
                <a:gd name="connsiteY17" fmla="*/ 46930 h 59160"/>
                <a:gd name="connsiteX18" fmla="*/ 190367 w 224504"/>
                <a:gd name="connsiteY18" fmla="*/ 50635 h 59160"/>
                <a:gd name="connsiteX19" fmla="*/ 210427 w 224504"/>
                <a:gd name="connsiteY19" fmla="*/ 50635 h 59160"/>
                <a:gd name="connsiteX20" fmla="*/ 210427 w 224504"/>
                <a:gd name="connsiteY20" fmla="*/ 50635 h 59160"/>
                <a:gd name="connsiteX21" fmla="*/ 224505 w 224504"/>
                <a:gd name="connsiteY21" fmla="*/ 36557 h 59160"/>
                <a:gd name="connsiteX22" fmla="*/ 210427 w 224504"/>
                <a:gd name="connsiteY22" fmla="*/ 22479 h 59160"/>
                <a:gd name="connsiteX23" fmla="*/ 199844 w 224504"/>
                <a:gd name="connsiteY23" fmla="*/ 22479 h 59160"/>
                <a:gd name="connsiteX24" fmla="*/ 187281 w 224504"/>
                <a:gd name="connsiteY24" fmla="*/ 23060 h 59160"/>
                <a:gd name="connsiteX25" fmla="*/ 187224 w 224504"/>
                <a:gd name="connsiteY25" fmla="*/ 22641 h 59160"/>
                <a:gd name="connsiteX26" fmla="*/ 182061 w 224504"/>
                <a:gd name="connsiteY26" fmla="*/ 22746 h 59160"/>
                <a:gd name="connsiteX27" fmla="*/ 181023 w 224504"/>
                <a:gd name="connsiteY27" fmla="*/ 21936 h 59160"/>
                <a:gd name="connsiteX28" fmla="*/ 159182 w 224504"/>
                <a:gd name="connsiteY28" fmla="*/ 16136 h 59160"/>
                <a:gd name="connsiteX29" fmla="*/ 145904 w 224504"/>
                <a:gd name="connsiteY29" fmla="*/ 23565 h 59160"/>
                <a:gd name="connsiteX30" fmla="*/ 143476 w 224504"/>
                <a:gd name="connsiteY30" fmla="*/ 25470 h 59160"/>
                <a:gd name="connsiteX31" fmla="*/ 142247 w 224504"/>
                <a:gd name="connsiteY31" fmla="*/ 26089 h 59160"/>
                <a:gd name="connsiteX32" fmla="*/ 140218 w 224504"/>
                <a:gd name="connsiteY32" fmla="*/ 9201 h 59160"/>
                <a:gd name="connsiteX33" fmla="*/ 113824 w 224504"/>
                <a:gd name="connsiteY33" fmla="*/ 877 h 59160"/>
                <a:gd name="connsiteX34" fmla="*/ 77867 w 224504"/>
                <a:gd name="connsiteY34" fmla="*/ 17536 h 59160"/>
                <a:gd name="connsiteX35" fmla="*/ 70914 w 224504"/>
                <a:gd name="connsiteY35" fmla="*/ 24822 h 59160"/>
                <a:gd name="connsiteX36" fmla="*/ 66037 w 224504"/>
                <a:gd name="connsiteY36" fmla="*/ 30004 h 5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4504" h="59160">
                  <a:moveTo>
                    <a:pt x="66037" y="30004"/>
                  </a:moveTo>
                  <a:cubicBezTo>
                    <a:pt x="65203" y="28969"/>
                    <a:pt x="64307" y="27986"/>
                    <a:pt x="63351" y="27061"/>
                  </a:cubicBezTo>
                  <a:cubicBezTo>
                    <a:pt x="55363" y="19803"/>
                    <a:pt x="43559" y="18642"/>
                    <a:pt x="34310" y="24203"/>
                  </a:cubicBezTo>
                  <a:cubicBezTo>
                    <a:pt x="27366" y="27280"/>
                    <a:pt x="26032" y="25423"/>
                    <a:pt x="25518" y="24727"/>
                  </a:cubicBezTo>
                  <a:cubicBezTo>
                    <a:pt x="20970" y="18415"/>
                    <a:pt x="12166" y="16983"/>
                    <a:pt x="5854" y="21532"/>
                  </a:cubicBezTo>
                  <a:cubicBezTo>
                    <a:pt x="-459" y="26080"/>
                    <a:pt x="-1889" y="34884"/>
                    <a:pt x="2658" y="41196"/>
                  </a:cubicBezTo>
                  <a:cubicBezTo>
                    <a:pt x="12183" y="54407"/>
                    <a:pt x="28290" y="57674"/>
                    <a:pt x="45682" y="49949"/>
                  </a:cubicBezTo>
                  <a:lnTo>
                    <a:pt x="45682" y="49949"/>
                  </a:lnTo>
                  <a:cubicBezTo>
                    <a:pt x="49535" y="55357"/>
                    <a:pt x="55645" y="58710"/>
                    <a:pt x="62275" y="59055"/>
                  </a:cubicBezTo>
                  <a:cubicBezTo>
                    <a:pt x="63113" y="59122"/>
                    <a:pt x="63923" y="59160"/>
                    <a:pt x="64723" y="59160"/>
                  </a:cubicBezTo>
                  <a:cubicBezTo>
                    <a:pt x="75818" y="58257"/>
                    <a:pt x="85919" y="52413"/>
                    <a:pt x="92231" y="43244"/>
                  </a:cubicBezTo>
                  <a:cubicBezTo>
                    <a:pt x="93570" y="41623"/>
                    <a:pt x="95005" y="40083"/>
                    <a:pt x="96527" y="38634"/>
                  </a:cubicBezTo>
                  <a:cubicBezTo>
                    <a:pt x="101599" y="34411"/>
                    <a:pt x="107546" y="31369"/>
                    <a:pt x="113938" y="29728"/>
                  </a:cubicBezTo>
                  <a:cubicBezTo>
                    <a:pt x="114312" y="38929"/>
                    <a:pt x="119541" y="47241"/>
                    <a:pt x="127674" y="51559"/>
                  </a:cubicBezTo>
                  <a:cubicBezTo>
                    <a:pt x="137612" y="56264"/>
                    <a:pt x="149291" y="55411"/>
                    <a:pt x="158439" y="49311"/>
                  </a:cubicBezTo>
                  <a:cubicBezTo>
                    <a:pt x="160301" y="48111"/>
                    <a:pt x="162083" y="46790"/>
                    <a:pt x="163773" y="45358"/>
                  </a:cubicBezTo>
                  <a:cubicBezTo>
                    <a:pt x="164011" y="45177"/>
                    <a:pt x="164278" y="44958"/>
                    <a:pt x="164545" y="44730"/>
                  </a:cubicBezTo>
                  <a:cubicBezTo>
                    <a:pt x="165497" y="45492"/>
                    <a:pt x="166545" y="46235"/>
                    <a:pt x="167621" y="46930"/>
                  </a:cubicBezTo>
                  <a:cubicBezTo>
                    <a:pt x="174594" y="50620"/>
                    <a:pt x="182584" y="51921"/>
                    <a:pt x="190367" y="50635"/>
                  </a:cubicBezTo>
                  <a:cubicBezTo>
                    <a:pt x="194225" y="50635"/>
                    <a:pt x="210436" y="50635"/>
                    <a:pt x="210427" y="50635"/>
                  </a:cubicBezTo>
                  <a:lnTo>
                    <a:pt x="210427" y="50635"/>
                  </a:lnTo>
                  <a:cubicBezTo>
                    <a:pt x="218202" y="50635"/>
                    <a:pt x="224505" y="44333"/>
                    <a:pt x="224505" y="36557"/>
                  </a:cubicBezTo>
                  <a:cubicBezTo>
                    <a:pt x="224505" y="28782"/>
                    <a:pt x="218202" y="22479"/>
                    <a:pt x="210427" y="22479"/>
                  </a:cubicBezTo>
                  <a:lnTo>
                    <a:pt x="199844" y="22479"/>
                  </a:lnTo>
                  <a:cubicBezTo>
                    <a:pt x="195648" y="22360"/>
                    <a:pt x="191448" y="22555"/>
                    <a:pt x="187281" y="23060"/>
                  </a:cubicBezTo>
                  <a:lnTo>
                    <a:pt x="187224" y="22641"/>
                  </a:lnTo>
                  <a:cubicBezTo>
                    <a:pt x="185512" y="22868"/>
                    <a:pt x="183781" y="22902"/>
                    <a:pt x="182061" y="22746"/>
                  </a:cubicBezTo>
                  <a:lnTo>
                    <a:pt x="181023" y="21936"/>
                  </a:lnTo>
                  <a:cubicBezTo>
                    <a:pt x="175118" y="16569"/>
                    <a:pt x="166973" y="14405"/>
                    <a:pt x="159182" y="16136"/>
                  </a:cubicBezTo>
                  <a:cubicBezTo>
                    <a:pt x="154242" y="17553"/>
                    <a:pt x="149697" y="20096"/>
                    <a:pt x="145904" y="23565"/>
                  </a:cubicBezTo>
                  <a:cubicBezTo>
                    <a:pt x="145136" y="24251"/>
                    <a:pt x="144325" y="24887"/>
                    <a:pt x="143476" y="25470"/>
                  </a:cubicBezTo>
                  <a:cubicBezTo>
                    <a:pt x="143089" y="25720"/>
                    <a:pt x="142677" y="25927"/>
                    <a:pt x="142247" y="26089"/>
                  </a:cubicBezTo>
                  <a:cubicBezTo>
                    <a:pt x="143569" y="20396"/>
                    <a:pt x="142851" y="14419"/>
                    <a:pt x="140218" y="9201"/>
                  </a:cubicBezTo>
                  <a:cubicBezTo>
                    <a:pt x="135513" y="1200"/>
                    <a:pt x="126673" y="-1609"/>
                    <a:pt x="113824" y="877"/>
                  </a:cubicBezTo>
                  <a:cubicBezTo>
                    <a:pt x="100579" y="3162"/>
                    <a:pt x="88174" y="8909"/>
                    <a:pt x="77867" y="17536"/>
                  </a:cubicBezTo>
                  <a:cubicBezTo>
                    <a:pt x="75384" y="19801"/>
                    <a:pt x="73061" y="22236"/>
                    <a:pt x="70914" y="24822"/>
                  </a:cubicBezTo>
                  <a:cubicBezTo>
                    <a:pt x="69393" y="26645"/>
                    <a:pt x="67764" y="28375"/>
                    <a:pt x="66037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0928D54-8248-4E76-A53A-00D7F8440D0E}"/>
                </a:ext>
              </a:extLst>
            </p:cNvPr>
            <p:cNvSpPr/>
            <p:nvPr/>
          </p:nvSpPr>
          <p:spPr>
            <a:xfrm>
              <a:off x="6176925" y="3533737"/>
              <a:ext cx="114300" cy="28575"/>
            </a:xfrm>
            <a:custGeom>
              <a:avLst/>
              <a:gdLst>
                <a:gd name="connsiteX0" fmla="*/ 0 w 114300"/>
                <a:gd name="connsiteY0" fmla="*/ 0 h 28575"/>
                <a:gd name="connsiteX1" fmla="*/ 114300 w 114300"/>
                <a:gd name="connsiteY1" fmla="*/ 0 h 28575"/>
                <a:gd name="connsiteX2" fmla="*/ 114300 w 114300"/>
                <a:gd name="connsiteY2" fmla="*/ 28575 h 28575"/>
                <a:gd name="connsiteX3" fmla="*/ 0 w 114300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8575">
                  <a:moveTo>
                    <a:pt x="0" y="0"/>
                  </a:moveTo>
                  <a:lnTo>
                    <a:pt x="114300" y="0"/>
                  </a:lnTo>
                  <a:lnTo>
                    <a:pt x="114300" y="28575"/>
                  </a:lnTo>
                  <a:lnTo>
                    <a:pt x="0" y="285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5F07BC9B-774F-4004-ADD1-FDAEB32F56E3}"/>
                </a:ext>
              </a:extLst>
            </p:cNvPr>
            <p:cNvSpPr/>
            <p:nvPr/>
          </p:nvSpPr>
          <p:spPr>
            <a:xfrm>
              <a:off x="6176925" y="3590887"/>
              <a:ext cx="285750" cy="28575"/>
            </a:xfrm>
            <a:custGeom>
              <a:avLst/>
              <a:gdLst>
                <a:gd name="connsiteX0" fmla="*/ 0 w 285750"/>
                <a:gd name="connsiteY0" fmla="*/ 0 h 28575"/>
                <a:gd name="connsiteX1" fmla="*/ 285750 w 285750"/>
                <a:gd name="connsiteY1" fmla="*/ 0 h 28575"/>
                <a:gd name="connsiteX2" fmla="*/ 285750 w 285750"/>
                <a:gd name="connsiteY2" fmla="*/ 28575 h 28575"/>
                <a:gd name="connsiteX3" fmla="*/ 0 w 285750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8575">
                  <a:moveTo>
                    <a:pt x="0" y="0"/>
                  </a:moveTo>
                  <a:lnTo>
                    <a:pt x="285750" y="0"/>
                  </a:lnTo>
                  <a:lnTo>
                    <a:pt x="285750" y="28575"/>
                  </a:lnTo>
                  <a:lnTo>
                    <a:pt x="0" y="285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31E920F-FEA6-4AB1-80B4-44AFB73F4561}"/>
                </a:ext>
              </a:extLst>
            </p:cNvPr>
            <p:cNvSpPr/>
            <p:nvPr/>
          </p:nvSpPr>
          <p:spPr>
            <a:xfrm>
              <a:off x="6491250" y="3590887"/>
              <a:ext cx="123825" cy="28575"/>
            </a:xfrm>
            <a:custGeom>
              <a:avLst/>
              <a:gdLst>
                <a:gd name="connsiteX0" fmla="*/ 0 w 123825"/>
                <a:gd name="connsiteY0" fmla="*/ 0 h 28575"/>
                <a:gd name="connsiteX1" fmla="*/ 123825 w 123825"/>
                <a:gd name="connsiteY1" fmla="*/ 0 h 28575"/>
                <a:gd name="connsiteX2" fmla="*/ 123825 w 123825"/>
                <a:gd name="connsiteY2" fmla="*/ 28575 h 28575"/>
                <a:gd name="connsiteX3" fmla="*/ 0 w 12382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8575">
                  <a:moveTo>
                    <a:pt x="0" y="0"/>
                  </a:moveTo>
                  <a:lnTo>
                    <a:pt x="123825" y="0"/>
                  </a:lnTo>
                  <a:lnTo>
                    <a:pt x="123825" y="28575"/>
                  </a:lnTo>
                  <a:lnTo>
                    <a:pt x="0" y="285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3" name="图形 19" descr="饼图演示文稿">
            <a:extLst>
              <a:ext uri="{FF2B5EF4-FFF2-40B4-BE49-F238E27FC236}">
                <a16:creationId xmlns:a16="http://schemas.microsoft.com/office/drawing/2014/main" id="{9C2B62D3-E053-40CF-9A16-9095705D227F}"/>
              </a:ext>
            </a:extLst>
          </p:cNvPr>
          <p:cNvGrpSpPr/>
          <p:nvPr/>
        </p:nvGrpSpPr>
        <p:grpSpPr>
          <a:xfrm>
            <a:off x="6955990" y="1401565"/>
            <a:ext cx="914400" cy="914400"/>
            <a:chOff x="6238800" y="3571800"/>
            <a:chExt cx="914400" cy="914400"/>
          </a:xfrm>
          <a:solidFill>
            <a:srgbClr val="C00000"/>
          </a:solidFill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3193C0E-9CB5-48FC-B911-C7EF18E4641A}"/>
                </a:ext>
              </a:extLst>
            </p:cNvPr>
            <p:cNvSpPr/>
            <p:nvPr/>
          </p:nvSpPr>
          <p:spPr>
            <a:xfrm>
              <a:off x="6718955" y="3962325"/>
              <a:ext cx="110394" cy="77723"/>
            </a:xfrm>
            <a:custGeom>
              <a:avLst/>
              <a:gdLst>
                <a:gd name="connsiteX0" fmla="*/ 0 w 110394"/>
                <a:gd name="connsiteY0" fmla="*/ 0 h 77723"/>
                <a:gd name="connsiteX1" fmla="*/ 77724 w 110394"/>
                <a:gd name="connsiteY1" fmla="*/ 77724 h 77723"/>
                <a:gd name="connsiteX2" fmla="*/ 110395 w 110394"/>
                <a:gd name="connsiteY2" fmla="*/ 0 h 7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394" h="77723">
                  <a:moveTo>
                    <a:pt x="0" y="0"/>
                  </a:moveTo>
                  <a:lnTo>
                    <a:pt x="77724" y="77724"/>
                  </a:lnTo>
                  <a:cubicBezTo>
                    <a:pt x="96793" y="56068"/>
                    <a:pt x="108265" y="28776"/>
                    <a:pt x="11039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E88321B4-6347-4131-BCB5-42575797C29C}"/>
                </a:ext>
              </a:extLst>
            </p:cNvPr>
            <p:cNvSpPr/>
            <p:nvPr/>
          </p:nvSpPr>
          <p:spPr>
            <a:xfrm>
              <a:off x="6562266" y="3819926"/>
              <a:ext cx="220982" cy="266391"/>
            </a:xfrm>
            <a:custGeom>
              <a:avLst/>
              <a:gdLst>
                <a:gd name="connsiteX0" fmla="*/ 124208 w 220982"/>
                <a:gd name="connsiteY0" fmla="*/ 136779 h 266391"/>
                <a:gd name="connsiteX1" fmla="*/ 124208 w 220982"/>
                <a:gd name="connsiteY1" fmla="*/ 0 h 266391"/>
                <a:gd name="connsiteX2" fmla="*/ 319 w 220982"/>
                <a:gd name="connsiteY2" fmla="*/ 142183 h 266391"/>
                <a:gd name="connsiteX3" fmla="*/ 142502 w 220982"/>
                <a:gd name="connsiteY3" fmla="*/ 266072 h 266391"/>
                <a:gd name="connsiteX4" fmla="*/ 220982 w 220982"/>
                <a:gd name="connsiteY4" fmla="*/ 233553 h 26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82" h="266391">
                  <a:moveTo>
                    <a:pt x="124208" y="136779"/>
                  </a:moveTo>
                  <a:lnTo>
                    <a:pt x="124208" y="0"/>
                  </a:lnTo>
                  <a:cubicBezTo>
                    <a:pt x="50734" y="5051"/>
                    <a:pt x="-4733" y="68709"/>
                    <a:pt x="319" y="142183"/>
                  </a:cubicBezTo>
                  <a:cubicBezTo>
                    <a:pt x="5371" y="215657"/>
                    <a:pt x="69028" y="271123"/>
                    <a:pt x="142502" y="266072"/>
                  </a:cubicBezTo>
                  <a:cubicBezTo>
                    <a:pt x="171508" y="264078"/>
                    <a:pt x="199066" y="252658"/>
                    <a:pt x="220982" y="233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67469B17-9064-4ADF-8A80-80E177E2CB2B}"/>
                </a:ext>
              </a:extLst>
            </p:cNvPr>
            <p:cNvSpPr/>
            <p:nvPr/>
          </p:nvSpPr>
          <p:spPr>
            <a:xfrm>
              <a:off x="6705525" y="3819926"/>
              <a:ext cx="123825" cy="123348"/>
            </a:xfrm>
            <a:custGeom>
              <a:avLst/>
              <a:gdLst>
                <a:gd name="connsiteX0" fmla="*/ 0 w 123825"/>
                <a:gd name="connsiteY0" fmla="*/ 123349 h 123348"/>
                <a:gd name="connsiteX1" fmla="*/ 123825 w 123825"/>
                <a:gd name="connsiteY1" fmla="*/ 123349 h 123348"/>
                <a:gd name="connsiteX2" fmla="*/ 0 w 123825"/>
                <a:gd name="connsiteY2" fmla="*/ 0 h 12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123348">
                  <a:moveTo>
                    <a:pt x="0" y="123349"/>
                  </a:moveTo>
                  <a:lnTo>
                    <a:pt x="123825" y="123349"/>
                  </a:lnTo>
                  <a:cubicBezTo>
                    <a:pt x="119003" y="57144"/>
                    <a:pt x="66223" y="4566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095C243-B7CF-4BEE-AEEC-DB6E543B2313}"/>
                </a:ext>
              </a:extLst>
            </p:cNvPr>
            <p:cNvSpPr/>
            <p:nvPr/>
          </p:nvSpPr>
          <p:spPr>
            <a:xfrm>
              <a:off x="6334050" y="3676575"/>
              <a:ext cx="723900" cy="714375"/>
            </a:xfrm>
            <a:custGeom>
              <a:avLst/>
              <a:gdLst>
                <a:gd name="connsiteX0" fmla="*/ 628650 w 723900"/>
                <a:gd name="connsiteY0" fmla="*/ 104775 h 714375"/>
                <a:gd name="connsiteX1" fmla="*/ 628650 w 723900"/>
                <a:gd name="connsiteY1" fmla="*/ 447675 h 714375"/>
                <a:gd name="connsiteX2" fmla="*/ 95250 w 723900"/>
                <a:gd name="connsiteY2" fmla="*/ 447675 h 714375"/>
                <a:gd name="connsiteX3" fmla="*/ 95250 w 723900"/>
                <a:gd name="connsiteY3" fmla="*/ 104775 h 714375"/>
                <a:gd name="connsiteX4" fmla="*/ 704850 w 723900"/>
                <a:gd name="connsiteY4" fmla="*/ 466725 h 714375"/>
                <a:gd name="connsiteX5" fmla="*/ 685800 w 723900"/>
                <a:gd name="connsiteY5" fmla="*/ 466725 h 714375"/>
                <a:gd name="connsiteX6" fmla="*/ 685800 w 723900"/>
                <a:gd name="connsiteY6" fmla="*/ 76200 h 714375"/>
                <a:gd name="connsiteX7" fmla="*/ 704850 w 723900"/>
                <a:gd name="connsiteY7" fmla="*/ 76200 h 714375"/>
                <a:gd name="connsiteX8" fmla="*/ 723900 w 723900"/>
                <a:gd name="connsiteY8" fmla="*/ 57150 h 714375"/>
                <a:gd name="connsiteX9" fmla="*/ 704850 w 723900"/>
                <a:gd name="connsiteY9" fmla="*/ 38100 h 714375"/>
                <a:gd name="connsiteX10" fmla="*/ 381000 w 723900"/>
                <a:gd name="connsiteY10" fmla="*/ 38100 h 714375"/>
                <a:gd name="connsiteX11" fmla="*/ 381000 w 723900"/>
                <a:gd name="connsiteY11" fmla="*/ 19050 h 714375"/>
                <a:gd name="connsiteX12" fmla="*/ 361950 w 723900"/>
                <a:gd name="connsiteY12" fmla="*/ 0 h 714375"/>
                <a:gd name="connsiteX13" fmla="*/ 342900 w 723900"/>
                <a:gd name="connsiteY13" fmla="*/ 19050 h 714375"/>
                <a:gd name="connsiteX14" fmla="*/ 342900 w 723900"/>
                <a:gd name="connsiteY14" fmla="*/ 38100 h 714375"/>
                <a:gd name="connsiteX15" fmla="*/ 19050 w 723900"/>
                <a:gd name="connsiteY15" fmla="*/ 38100 h 714375"/>
                <a:gd name="connsiteX16" fmla="*/ 0 w 723900"/>
                <a:gd name="connsiteY16" fmla="*/ 57150 h 714375"/>
                <a:gd name="connsiteX17" fmla="*/ 19050 w 723900"/>
                <a:gd name="connsiteY17" fmla="*/ 76200 h 714375"/>
                <a:gd name="connsiteX18" fmla="*/ 38100 w 723900"/>
                <a:gd name="connsiteY18" fmla="*/ 76200 h 714375"/>
                <a:gd name="connsiteX19" fmla="*/ 38100 w 723900"/>
                <a:gd name="connsiteY19" fmla="*/ 466725 h 714375"/>
                <a:gd name="connsiteX20" fmla="*/ 19050 w 723900"/>
                <a:gd name="connsiteY20" fmla="*/ 466725 h 714375"/>
                <a:gd name="connsiteX21" fmla="*/ 0 w 723900"/>
                <a:gd name="connsiteY21" fmla="*/ 485775 h 714375"/>
                <a:gd name="connsiteX22" fmla="*/ 19050 w 723900"/>
                <a:gd name="connsiteY22" fmla="*/ 504825 h 714375"/>
                <a:gd name="connsiteX23" fmla="*/ 309944 w 723900"/>
                <a:gd name="connsiteY23" fmla="*/ 504825 h 714375"/>
                <a:gd name="connsiteX24" fmla="*/ 163259 w 723900"/>
                <a:gd name="connsiteY24" fmla="*/ 651510 h 714375"/>
                <a:gd name="connsiteX25" fmla="*/ 163401 w 723900"/>
                <a:gd name="connsiteY25" fmla="*/ 678609 h 714375"/>
                <a:gd name="connsiteX26" fmla="*/ 190500 w 723900"/>
                <a:gd name="connsiteY26" fmla="*/ 678466 h 714375"/>
                <a:gd name="connsiteX27" fmla="*/ 342900 w 723900"/>
                <a:gd name="connsiteY27" fmla="*/ 526066 h 714375"/>
                <a:gd name="connsiteX28" fmla="*/ 342900 w 723900"/>
                <a:gd name="connsiteY28" fmla="*/ 695325 h 714375"/>
                <a:gd name="connsiteX29" fmla="*/ 361950 w 723900"/>
                <a:gd name="connsiteY29" fmla="*/ 714375 h 714375"/>
                <a:gd name="connsiteX30" fmla="*/ 381000 w 723900"/>
                <a:gd name="connsiteY30" fmla="*/ 695325 h 714375"/>
                <a:gd name="connsiteX31" fmla="*/ 381000 w 723900"/>
                <a:gd name="connsiteY31" fmla="*/ 525780 h 714375"/>
                <a:gd name="connsiteX32" fmla="*/ 533400 w 723900"/>
                <a:gd name="connsiteY32" fmla="*/ 678180 h 714375"/>
                <a:gd name="connsiteX33" fmla="*/ 560356 w 723900"/>
                <a:gd name="connsiteY33" fmla="*/ 678180 h 714375"/>
                <a:gd name="connsiteX34" fmla="*/ 560356 w 723900"/>
                <a:gd name="connsiteY34" fmla="*/ 651224 h 714375"/>
                <a:gd name="connsiteX35" fmla="*/ 413957 w 723900"/>
                <a:gd name="connsiteY35" fmla="*/ 504825 h 714375"/>
                <a:gd name="connsiteX36" fmla="*/ 704850 w 723900"/>
                <a:gd name="connsiteY36" fmla="*/ 504825 h 714375"/>
                <a:gd name="connsiteX37" fmla="*/ 723900 w 723900"/>
                <a:gd name="connsiteY37" fmla="*/ 485775 h 714375"/>
                <a:gd name="connsiteX38" fmla="*/ 704850 w 723900"/>
                <a:gd name="connsiteY38" fmla="*/ 46672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23900" h="714375">
                  <a:moveTo>
                    <a:pt x="628650" y="104775"/>
                  </a:moveTo>
                  <a:lnTo>
                    <a:pt x="628650" y="447675"/>
                  </a:lnTo>
                  <a:lnTo>
                    <a:pt x="95250" y="447675"/>
                  </a:lnTo>
                  <a:lnTo>
                    <a:pt x="95250" y="104775"/>
                  </a:lnTo>
                  <a:close/>
                  <a:moveTo>
                    <a:pt x="704850" y="466725"/>
                  </a:moveTo>
                  <a:lnTo>
                    <a:pt x="685800" y="466725"/>
                  </a:lnTo>
                  <a:lnTo>
                    <a:pt x="685800" y="76200"/>
                  </a:lnTo>
                  <a:lnTo>
                    <a:pt x="704850" y="76200"/>
                  </a:lnTo>
                  <a:cubicBezTo>
                    <a:pt x="715371" y="76200"/>
                    <a:pt x="723900" y="67671"/>
                    <a:pt x="723900" y="57150"/>
                  </a:cubicBezTo>
                  <a:cubicBezTo>
                    <a:pt x="723900" y="46629"/>
                    <a:pt x="715371" y="38100"/>
                    <a:pt x="704850" y="38100"/>
                  </a:cubicBezTo>
                  <a:lnTo>
                    <a:pt x="381000" y="38100"/>
                  </a:lnTo>
                  <a:lnTo>
                    <a:pt x="381000" y="19050"/>
                  </a:lnTo>
                  <a:cubicBezTo>
                    <a:pt x="381000" y="8529"/>
                    <a:pt x="372471" y="0"/>
                    <a:pt x="361950" y="0"/>
                  </a:cubicBezTo>
                  <a:cubicBezTo>
                    <a:pt x="351429" y="0"/>
                    <a:pt x="342900" y="8529"/>
                    <a:pt x="342900" y="19050"/>
                  </a:cubicBezTo>
                  <a:lnTo>
                    <a:pt x="342900" y="38100"/>
                  </a:lnTo>
                  <a:lnTo>
                    <a:pt x="19050" y="38100"/>
                  </a:lnTo>
                  <a:cubicBezTo>
                    <a:pt x="8529" y="38100"/>
                    <a:pt x="0" y="46629"/>
                    <a:pt x="0" y="57150"/>
                  </a:cubicBezTo>
                  <a:cubicBezTo>
                    <a:pt x="0" y="67671"/>
                    <a:pt x="8529" y="76200"/>
                    <a:pt x="19050" y="76200"/>
                  </a:cubicBezTo>
                  <a:lnTo>
                    <a:pt x="38100" y="76200"/>
                  </a:lnTo>
                  <a:lnTo>
                    <a:pt x="38100" y="466725"/>
                  </a:lnTo>
                  <a:lnTo>
                    <a:pt x="19050" y="466725"/>
                  </a:lnTo>
                  <a:cubicBezTo>
                    <a:pt x="8529" y="466725"/>
                    <a:pt x="0" y="475254"/>
                    <a:pt x="0" y="485775"/>
                  </a:cubicBezTo>
                  <a:cubicBezTo>
                    <a:pt x="0" y="496296"/>
                    <a:pt x="8529" y="504825"/>
                    <a:pt x="19050" y="504825"/>
                  </a:cubicBezTo>
                  <a:lnTo>
                    <a:pt x="309944" y="504825"/>
                  </a:lnTo>
                  <a:lnTo>
                    <a:pt x="163259" y="651510"/>
                  </a:lnTo>
                  <a:cubicBezTo>
                    <a:pt x="155815" y="659033"/>
                    <a:pt x="155879" y="671165"/>
                    <a:pt x="163401" y="678609"/>
                  </a:cubicBezTo>
                  <a:cubicBezTo>
                    <a:pt x="170924" y="686052"/>
                    <a:pt x="183056" y="685989"/>
                    <a:pt x="190500" y="678466"/>
                  </a:cubicBezTo>
                  <a:lnTo>
                    <a:pt x="342900" y="526066"/>
                  </a:lnTo>
                  <a:lnTo>
                    <a:pt x="342900" y="695325"/>
                  </a:lnTo>
                  <a:cubicBezTo>
                    <a:pt x="342900" y="705846"/>
                    <a:pt x="351429" y="714375"/>
                    <a:pt x="361950" y="714375"/>
                  </a:cubicBezTo>
                  <a:cubicBezTo>
                    <a:pt x="372471" y="714375"/>
                    <a:pt x="381000" y="705846"/>
                    <a:pt x="381000" y="695325"/>
                  </a:cubicBezTo>
                  <a:lnTo>
                    <a:pt x="381000" y="525780"/>
                  </a:lnTo>
                  <a:lnTo>
                    <a:pt x="533400" y="678180"/>
                  </a:lnTo>
                  <a:cubicBezTo>
                    <a:pt x="540844" y="685624"/>
                    <a:pt x="552912" y="685624"/>
                    <a:pt x="560356" y="678180"/>
                  </a:cubicBezTo>
                  <a:cubicBezTo>
                    <a:pt x="567800" y="670736"/>
                    <a:pt x="567800" y="658668"/>
                    <a:pt x="560356" y="651224"/>
                  </a:cubicBezTo>
                  <a:lnTo>
                    <a:pt x="413957" y="504825"/>
                  </a:lnTo>
                  <a:lnTo>
                    <a:pt x="704850" y="504825"/>
                  </a:lnTo>
                  <a:cubicBezTo>
                    <a:pt x="715371" y="504825"/>
                    <a:pt x="723900" y="496296"/>
                    <a:pt x="723900" y="485775"/>
                  </a:cubicBezTo>
                  <a:cubicBezTo>
                    <a:pt x="723900" y="475254"/>
                    <a:pt x="715371" y="466725"/>
                    <a:pt x="704850" y="466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CBD3FE9C-1897-4AF2-80B8-CD5F6A947A20}"/>
              </a:ext>
            </a:extLst>
          </p:cNvPr>
          <p:cNvSpPr txBox="1"/>
          <p:nvPr/>
        </p:nvSpPr>
        <p:spPr>
          <a:xfrm>
            <a:off x="956600" y="3094892"/>
            <a:ext cx="240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2</a:t>
            </a:r>
            <a:r>
              <a:rPr lang="en-US" altLang="zh-CN" sz="1600" b="1" dirty="0"/>
              <a:t> Type of Funding party</a:t>
            </a:r>
            <a:endParaRPr lang="zh-CN" altLang="en-US" sz="16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7502FE7-A5ED-4069-BBD2-453E51EAA68D}"/>
              </a:ext>
            </a:extLst>
          </p:cNvPr>
          <p:cNvSpPr txBox="1"/>
          <p:nvPr/>
        </p:nvSpPr>
        <p:spPr>
          <a:xfrm>
            <a:off x="3670496" y="3092490"/>
            <a:ext cx="212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2</a:t>
            </a:r>
            <a:r>
              <a:rPr lang="en-US" altLang="zh-CN" sz="1600" b="1" dirty="0"/>
              <a:t> Type of credit limit</a:t>
            </a:r>
            <a:endParaRPr lang="zh-CN" altLang="en-US" sz="16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BF80D2D-13F2-4C81-A264-F113B3E57D6B}"/>
              </a:ext>
            </a:extLst>
          </p:cNvPr>
          <p:cNvSpPr txBox="1"/>
          <p:nvPr/>
        </p:nvSpPr>
        <p:spPr>
          <a:xfrm>
            <a:off x="6134102" y="3115573"/>
            <a:ext cx="29155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rgbClr val="C00000"/>
                </a:solidFill>
              </a:rPr>
              <a:t>N</a:t>
            </a:r>
            <a:r>
              <a:rPr lang="en-US" altLang="zh-CN" sz="1300" b="1" dirty="0"/>
              <a:t> Interest rate pricing portfolio</a:t>
            </a:r>
            <a:endParaRPr lang="zh-CN" altLang="en-US" sz="13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479FAC8-C037-4308-A90D-6D6B4B06C75E}"/>
              </a:ext>
            </a:extLst>
          </p:cNvPr>
          <p:cNvSpPr txBox="1"/>
          <p:nvPr/>
        </p:nvSpPr>
        <p:spPr>
          <a:xfrm>
            <a:off x="8760464" y="3114361"/>
            <a:ext cx="29155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rgbClr val="C00000"/>
                </a:solidFill>
              </a:rPr>
              <a:t>4</a:t>
            </a:r>
            <a:r>
              <a:rPr lang="en-US" altLang="zh-CN" sz="1300" b="1" dirty="0"/>
              <a:t> Contract signing configuration</a:t>
            </a:r>
            <a:endParaRPr lang="zh-CN" altLang="en-US" sz="13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D679BF-873A-4918-8DE6-E573FB347FCD}"/>
              </a:ext>
            </a:extLst>
          </p:cNvPr>
          <p:cNvSpPr/>
          <p:nvPr/>
        </p:nvSpPr>
        <p:spPr>
          <a:xfrm>
            <a:off x="838200" y="3611880"/>
            <a:ext cx="2552114" cy="476992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</a:rPr>
              <a:t>Priority of funder can be configured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2017EF1-D09A-4C89-BC19-686A1D8AB04A}"/>
              </a:ext>
            </a:extLst>
          </p:cNvPr>
          <p:cNvSpPr/>
          <p:nvPr/>
        </p:nvSpPr>
        <p:spPr>
          <a:xfrm>
            <a:off x="3506646" y="3611880"/>
            <a:ext cx="2552114" cy="476992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Shared or non-shared financing limit can be configured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AFB0DD6-ADCA-498B-8BF0-4CFE013E402D}"/>
              </a:ext>
            </a:extLst>
          </p:cNvPr>
          <p:cNvSpPr/>
          <p:nvPr/>
        </p:nvSpPr>
        <p:spPr>
          <a:xfrm>
            <a:off x="6147662" y="3611880"/>
            <a:ext cx="2552114" cy="476992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</a:rPr>
              <a:t>Financing interest rate can be personalized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F0B82-A2D7-46DF-A4F5-A767774F3CC7}"/>
              </a:ext>
            </a:extLst>
          </p:cNvPr>
          <p:cNvSpPr/>
          <p:nvPr/>
        </p:nvSpPr>
        <p:spPr>
          <a:xfrm>
            <a:off x="8787618" y="3611880"/>
            <a:ext cx="2552114" cy="476992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</a:rPr>
              <a:t>E-Contract signing can be personalized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2D785B-8B6B-4989-97AE-B5DEFDCDBD23}"/>
              </a:ext>
            </a:extLst>
          </p:cNvPr>
          <p:cNvSpPr txBox="1"/>
          <p:nvPr/>
        </p:nvSpPr>
        <p:spPr>
          <a:xfrm>
            <a:off x="956600" y="4154763"/>
            <a:ext cx="23491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Each Anchor Buyer can choose a funder as the priority funder, and the financing initiated by the suppliers in the chain network will be sent to the priority funder for review.</a:t>
            </a:r>
            <a:endParaRPr lang="zh-CN" altLang="en-US" sz="14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CC43A27-618F-4D2A-BEDD-E2906D701B91}"/>
              </a:ext>
            </a:extLst>
          </p:cNvPr>
          <p:cNvSpPr txBox="1"/>
          <p:nvPr/>
        </p:nvSpPr>
        <p:spPr>
          <a:xfrm>
            <a:off x="3598412" y="4154763"/>
            <a:ext cx="23491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You can create shared limit and non-shared limit and support the configuration of different limit types for different suppliers.</a:t>
            </a:r>
            <a:endParaRPr lang="zh-CN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8C65811-9C01-4156-8DBC-72762BAC64AD}"/>
              </a:ext>
            </a:extLst>
          </p:cNvPr>
          <p:cNvSpPr txBox="1"/>
          <p:nvPr/>
        </p:nvSpPr>
        <p:spPr>
          <a:xfrm>
            <a:off x="6225248" y="4161830"/>
            <a:ext cx="2349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Different levels of interest rate pricing can be created to support personalized pricing to a single supplier.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A28B05D-EF2B-4479-8D1E-92A8CE23884D}"/>
              </a:ext>
            </a:extLst>
          </p:cNvPr>
          <p:cNvSpPr txBox="1"/>
          <p:nvPr/>
        </p:nvSpPr>
        <p:spPr>
          <a:xfrm>
            <a:off x="8898108" y="4161829"/>
            <a:ext cx="2349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Multiple signatories can be configured; different signing orders can be configured; automatically filled in contract content; and batch signing can be achieved.</a:t>
            </a:r>
            <a:endParaRPr lang="zh-CN" alt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85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TvLUTOQFeTMY1ydBIg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58389;380054;374103;58060;10254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33217;11514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2157</Words>
  <Application>Microsoft Office PowerPoint</Application>
  <PresentationFormat>宽屏</PresentationFormat>
  <Paragraphs>593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Linux Libertine G</vt:lpstr>
      <vt:lpstr>Univers Next for HSBC Light</vt:lpstr>
      <vt:lpstr>Univers Next for HSBC Medium</vt:lpstr>
      <vt:lpstr>等线</vt:lpstr>
      <vt:lpstr>等线 Light</vt:lpstr>
      <vt:lpstr>微软雅黑</vt:lpstr>
      <vt:lpstr>Arial</vt:lpstr>
      <vt:lpstr>Bahnschrift SemiBold Condensed</vt:lpstr>
      <vt:lpstr>Bahnschrift SemiLight Condensed</vt:lpstr>
      <vt:lpstr>Calibri</vt:lpstr>
      <vt:lpstr>Wingdings</vt:lpstr>
      <vt:lpstr>Office 主题​​</vt:lpstr>
      <vt:lpstr>1_Office 主题​​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</dc:creator>
  <cp:keywords>INTERNAL</cp:keywords>
  <dc:description>INTERNAL</dc:description>
  <cp:lastModifiedBy>weiwei zeng</cp:lastModifiedBy>
  <cp:revision>158</cp:revision>
  <dcterms:created xsi:type="dcterms:W3CDTF">2020-11-19T09:21:56Z</dcterms:created>
  <dcterms:modified xsi:type="dcterms:W3CDTF">2020-11-24T02:12:01Z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</Properties>
</file>