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4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5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75" r:id="rId4"/>
    <p:sldMasterId id="2147483877" r:id="rId5"/>
    <p:sldMasterId id="2147483886" r:id="rId6"/>
  </p:sldMasterIdLst>
  <p:notesMasterIdLst>
    <p:notesMasterId r:id="rId20"/>
  </p:notesMasterIdLst>
  <p:handoutMasterIdLst>
    <p:handoutMasterId r:id="rId21"/>
  </p:handoutMasterIdLst>
  <p:sldIdLst>
    <p:sldId id="301" r:id="rId7"/>
    <p:sldId id="264" r:id="rId8"/>
    <p:sldId id="268" r:id="rId9"/>
    <p:sldId id="266" r:id="rId10"/>
    <p:sldId id="265" r:id="rId11"/>
    <p:sldId id="269" r:id="rId12"/>
    <p:sldId id="412" r:id="rId13"/>
    <p:sldId id="402" r:id="rId14"/>
    <p:sldId id="404" r:id="rId15"/>
    <p:sldId id="405" r:id="rId16"/>
    <p:sldId id="406" r:id="rId17"/>
    <p:sldId id="407" r:id="rId18"/>
    <p:sldId id="403" r:id="rId19"/>
  </p:sldIdLst>
  <p:sldSz cx="13003213" cy="73152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2C1B28-806B-43E5-864D-D406F90BE42F}">
          <p14:sldIdLst>
            <p14:sldId id="301"/>
            <p14:sldId id="264"/>
            <p14:sldId id="268"/>
            <p14:sldId id="266"/>
            <p14:sldId id="265"/>
            <p14:sldId id="269"/>
            <p14:sldId id="412"/>
            <p14:sldId id="402"/>
            <p14:sldId id="404"/>
            <p14:sldId id="405"/>
            <p14:sldId id="406"/>
            <p14:sldId id="407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E0A"/>
    <a:srgbClr val="F70D77"/>
    <a:srgbClr val="00C8BE"/>
    <a:srgbClr val="A6A6A6"/>
    <a:srgbClr val="083C6B"/>
    <a:srgbClr val="0B5BA0"/>
    <a:srgbClr val="006600"/>
    <a:srgbClr val="DAA600"/>
    <a:srgbClr val="7F7F7F"/>
    <a:srgbClr val="094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6763" autoAdjust="0"/>
  </p:normalViewPr>
  <p:slideViewPr>
    <p:cSldViewPr snapToGrid="0">
      <p:cViewPr varScale="1">
        <p:scale>
          <a:sx n="60" d="100"/>
          <a:sy n="60" d="100"/>
        </p:scale>
        <p:origin x="7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044C8-A009-47A2-B806-B8672F1AEB10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8284A-42D7-4672-A030-C01D5D7F5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54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28E34-49E1-43E7-B414-43350D6FCC4B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15B1-A678-40FE-A7E4-A37C5B5A3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15B1-A678-40FE-A7E4-A37C5B5A38E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15B1-A678-40FE-A7E4-A37C5B5A38E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3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15B1-A678-40FE-A7E4-A37C5B5A38E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9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15B1-A678-40FE-A7E4-A37C5B5A38E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1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15B1-A678-40FE-A7E4-A37C5B5A38E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3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15B1-A678-40FE-A7E4-A37C5B5A38E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3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8275" y="498022"/>
            <a:ext cx="12164725" cy="2468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8275" y="827691"/>
            <a:ext cx="121647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1800" baseline="0" dirty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9017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07989" y="1336675"/>
            <a:ext cx="2401378" cy="536575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latin typeface="Univers Next for HSBC Light" panose="020B0403030202020203" pitchFamily="34" charset="0"/>
              </a:defRPr>
            </a:lvl1pPr>
            <a:lvl2pPr>
              <a:defRPr sz="1000">
                <a:latin typeface="Univers Next for HSBC Light" panose="020B0403030202020203" pitchFamily="34" charset="0"/>
              </a:defRPr>
            </a:lvl2pPr>
            <a:lvl3pPr>
              <a:defRPr sz="900">
                <a:latin typeface="Univers Next for HSBC Light" panose="020B0403030202020203" pitchFamily="34" charset="0"/>
              </a:defRPr>
            </a:lvl3pPr>
            <a:lvl4pPr>
              <a:defRPr sz="800">
                <a:latin typeface="Univers Next for HSBC Light" panose="020B04030302020202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101975" y="1336675"/>
            <a:ext cx="9471025" cy="53657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latin typeface="Univers Next for HSBC Light" panose="020B0403030202020203" pitchFamily="34" charset="0"/>
              </a:defRPr>
            </a:lvl1pPr>
            <a:lvl2pPr>
              <a:defRPr sz="1200">
                <a:latin typeface="Univers Next for HSBC Light" panose="020B0403030202020203" pitchFamily="34" charset="0"/>
              </a:defRPr>
            </a:lvl2pPr>
            <a:lvl3pPr>
              <a:defRPr sz="1000">
                <a:latin typeface="Univers Next for HSBC Light" panose="020B0403030202020203" pitchFamily="34" charset="0"/>
              </a:defRPr>
            </a:lvl3pPr>
            <a:lvl4pPr>
              <a:defRPr sz="900">
                <a:latin typeface="Univers Next for HSBC Light" panose="020B0403030202020203" pitchFamily="34" charset="0"/>
              </a:defRPr>
            </a:lvl4pPr>
            <a:lvl5pPr>
              <a:defRPr sz="800">
                <a:latin typeface="Univers Next for HSBC Light" panose="020B0403030202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552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567-C46E-4304-9573-2CE27364411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E8CB-EDE1-4CAA-B637-BE094CDF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848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567-C46E-4304-9573-2CE27364411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E8CB-EDE1-4CAA-B637-BE094CDF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08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" y="0"/>
            <a:ext cx="13002768" cy="7315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7D8D6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4" name="Co-branding logo" hidden="1"/>
          <p:cNvGrpSpPr/>
          <p:nvPr userDrawn="1"/>
        </p:nvGrpSpPr>
        <p:grpSpPr>
          <a:xfrm>
            <a:off x="2145470" y="6329212"/>
            <a:ext cx="1071243" cy="738413"/>
            <a:chOff x="2117251" y="6274418"/>
            <a:chExt cx="1071243" cy="738413"/>
          </a:xfrm>
        </p:grpSpPr>
        <p:cxnSp>
          <p:nvCxnSpPr>
            <p:cNvPr id="26" name="Straight Connector 25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18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409089" y="1861404"/>
            <a:ext cx="3905736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186" name="Prepared by"/>
          <p:cNvSpPr>
            <a:spLocks noGrp="1"/>
          </p:cNvSpPr>
          <p:nvPr>
            <p:ph type="body" sz="quarter" idx="14" hasCustomPrompt="1"/>
          </p:nvPr>
        </p:nvSpPr>
        <p:spPr>
          <a:xfrm>
            <a:off x="409089" y="2209950"/>
            <a:ext cx="3905736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184" name="Master subtitle"/>
          <p:cNvSpPr>
            <a:spLocks noGrp="1"/>
          </p:cNvSpPr>
          <p:nvPr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Master title"/>
          <p:cNvSpPr>
            <a:spLocks noGrp="1"/>
          </p:cNvSpPr>
          <p:nvPr>
            <p:ph type="title"/>
          </p:nvPr>
        </p:nvSpPr>
        <p:spPr>
          <a:xfrm>
            <a:off x="408275" y="498022"/>
            <a:ext cx="12161520" cy="402336"/>
          </a:xfrm>
        </p:spPr>
        <p:txBody>
          <a:bodyPr bIns="0"/>
          <a:lstStyle>
            <a:lvl1pPr>
              <a:defRPr lang="en-US" sz="2600" b="1" baseline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pic>
        <p:nvPicPr>
          <p:cNvPr id="21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2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3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5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6324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3003213" cy="7314307"/>
          </a:xfrm>
          <a:prstGeom prst="rect">
            <a:avLst/>
          </a:prstGeom>
        </p:spPr>
      </p:pic>
      <p:sp>
        <p:nvSpPr>
          <p:cNvPr id="203" name="Master subtitle"/>
          <p:cNvSpPr>
            <a:spLocks noGrp="1"/>
          </p:cNvSpPr>
          <p:nvPr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="1" baseline="0" dirty="0" smtClean="0">
                <a:solidFill>
                  <a:schemeClr val="bg1"/>
                </a:solidFill>
                <a:latin typeface="+mn-lt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3795" y="6757416"/>
            <a:ext cx="2286000" cy="169200"/>
          </a:xfrm>
        </p:spPr>
        <p:txBody>
          <a:bodyPr/>
          <a:lstStyle>
            <a:lvl1pPr marL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altLang="zh-TW" sz="1000" b="0" i="0" kern="1200" dirty="0" smtClean="0">
                <a:solidFill>
                  <a:srgbClr val="D7D8D6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"/>
          <p:cNvSpPr>
            <a:spLocks noChangeArrowheads="1"/>
          </p:cNvSpPr>
          <p:nvPr userDrawn="1"/>
        </p:nvSpPr>
        <p:spPr bwMode="gray">
          <a:xfrm>
            <a:off x="6415845" y="6770007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9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1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2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3" name="HSBC Masterbrand MonoW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7386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3003213" cy="7314307"/>
          </a:xfrm>
          <a:prstGeom prst="rect">
            <a:avLst/>
          </a:prstGeom>
        </p:spPr>
      </p:pic>
      <p:sp>
        <p:nvSpPr>
          <p:cNvPr id="87" name="Master subtitle"/>
          <p:cNvSpPr>
            <a:spLocks noGrp="1"/>
          </p:cNvSpPr>
          <p:nvPr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="1" baseline="0" dirty="0" smtClean="0">
                <a:solidFill>
                  <a:schemeClr val="bg1"/>
                </a:solidFill>
                <a:latin typeface="+mn-lt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3795" y="6757416"/>
            <a:ext cx="2286000" cy="169200"/>
          </a:xfrm>
        </p:spPr>
        <p:txBody>
          <a:bodyPr/>
          <a:lstStyle>
            <a:lvl1pPr marL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altLang="zh-TW" sz="1000" b="0" i="0" kern="1200" dirty="0" smtClean="0">
                <a:solidFill>
                  <a:srgbClr val="D7D8D6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"/>
          <p:cNvSpPr>
            <a:spLocks noChangeArrowheads="1"/>
          </p:cNvSpPr>
          <p:nvPr userDrawn="1"/>
        </p:nvSpPr>
        <p:spPr bwMode="gray">
          <a:xfrm>
            <a:off x="6415845" y="6770007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9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1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2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3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7122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3003213" cy="7314307"/>
          </a:xfrm>
          <a:prstGeom prst="rect">
            <a:avLst/>
          </a:prstGeom>
        </p:spPr>
      </p:pic>
      <p:sp>
        <p:nvSpPr>
          <p:cNvPr id="88" name="Master subtitle"/>
          <p:cNvSpPr>
            <a:spLocks noGrp="1"/>
          </p:cNvSpPr>
          <p:nvPr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="1" baseline="0" dirty="0" smtClean="0">
                <a:solidFill>
                  <a:schemeClr val="bg1"/>
                </a:solidFill>
                <a:latin typeface="+mn-lt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3795" y="6757416"/>
            <a:ext cx="2286000" cy="169200"/>
          </a:xfrm>
        </p:spPr>
        <p:txBody>
          <a:bodyPr/>
          <a:lstStyle>
            <a:lvl1pPr marL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altLang="zh-TW" sz="1000" b="0" i="0" kern="1200" dirty="0" smtClean="0">
                <a:solidFill>
                  <a:srgbClr val="D7D8D6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"/>
          <p:cNvSpPr>
            <a:spLocks noChangeArrowheads="1"/>
          </p:cNvSpPr>
          <p:nvPr userDrawn="1"/>
        </p:nvSpPr>
        <p:spPr bwMode="gray">
          <a:xfrm>
            <a:off x="6415845" y="6770007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20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1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2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3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353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3003213" cy="7314307"/>
          </a:xfrm>
          <a:prstGeom prst="rect">
            <a:avLst/>
          </a:prstGeom>
        </p:spPr>
      </p:pic>
      <p:sp>
        <p:nvSpPr>
          <p:cNvPr id="88" name="Master subtitle"/>
          <p:cNvSpPr>
            <a:spLocks noGrp="1"/>
          </p:cNvSpPr>
          <p:nvPr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="1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3795" y="6757416"/>
            <a:ext cx="2286000" cy="169200"/>
          </a:xfrm>
        </p:spPr>
        <p:txBody>
          <a:bodyPr/>
          <a:lstStyle>
            <a:lvl1pPr marL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altLang="zh-TW" sz="1000" b="0" i="0" kern="1200" dirty="0" smtClean="0">
                <a:solidFill>
                  <a:srgbClr val="767676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"/>
          <p:cNvSpPr>
            <a:spLocks noChangeArrowheads="1"/>
          </p:cNvSpPr>
          <p:nvPr userDrawn="1"/>
        </p:nvSpPr>
        <p:spPr bwMode="gray">
          <a:xfrm>
            <a:off x="6415845" y="6770007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20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1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2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3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156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13004800" cy="7315200"/>
          </a:xfrm>
          <a:prstGeom prst="rect">
            <a:avLst/>
          </a:prstGeom>
        </p:spPr>
      </p:pic>
      <p:sp>
        <p:nvSpPr>
          <p:cNvPr id="305" name="Master subtitle"/>
          <p:cNvSpPr>
            <a:spLocks noGrp="1"/>
          </p:cNvSpPr>
          <p:nvPr userDrawn="1"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="1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29" name="Footer Placeholder 1"/>
          <p:cNvSpPr>
            <a:spLocks noGrp="1"/>
          </p:cNvSpPr>
          <p:nvPr userDrawn="1">
            <p:ph type="ftr" sz="quarter" idx="10"/>
          </p:nvPr>
        </p:nvSpPr>
        <p:spPr>
          <a:xfrm>
            <a:off x="10283795" y="6757416"/>
            <a:ext cx="2286000" cy="169200"/>
          </a:xfrm>
        </p:spPr>
        <p:txBody>
          <a:bodyPr/>
          <a:lstStyle>
            <a:lvl1pPr marL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altLang="zh-TW" sz="1000" b="0" i="0" kern="1200" dirty="0" smtClean="0">
                <a:solidFill>
                  <a:srgbClr val="D7D8D6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"/>
          <p:cNvSpPr>
            <a:spLocks noChangeArrowheads="1"/>
          </p:cNvSpPr>
          <p:nvPr userDrawn="1"/>
        </p:nvSpPr>
        <p:spPr bwMode="gray">
          <a:xfrm>
            <a:off x="6415845" y="6770007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20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1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2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3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5497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8275" y="827691"/>
            <a:ext cx="12161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1800" dirty="0"/>
            </a:lvl1pPr>
          </a:lstStyle>
          <a:p>
            <a:pPr marR="0" lvl="0" defTabSz="901700" latinLnBrk="0">
              <a:lnSpc>
                <a:spcPct val="100000"/>
              </a:lnSpc>
              <a:spcBef>
                <a:spcPts val="200"/>
              </a:spcBef>
              <a:buSzTx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8275" y="498022"/>
            <a:ext cx="12161520" cy="2468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8275" y="1336675"/>
            <a:ext cx="12161550" cy="535838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200" dirty="0" smtClean="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69316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346970" y="6700838"/>
            <a:ext cx="309273" cy="29108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62412" y="2442791"/>
            <a:ext cx="4878388" cy="2429619"/>
            <a:chOff x="4433888" y="3424238"/>
            <a:chExt cx="809625" cy="40322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9096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"/>
          <a:stretch/>
        </p:blipFill>
        <p:spPr>
          <a:xfrm>
            <a:off x="0" y="0"/>
            <a:ext cx="13003213" cy="7315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7D8D6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4" name="Co-branding logo" hidden="1"/>
          <p:cNvGrpSpPr/>
          <p:nvPr userDrawn="1"/>
        </p:nvGrpSpPr>
        <p:grpSpPr>
          <a:xfrm>
            <a:off x="2145470" y="6329212"/>
            <a:ext cx="1071243" cy="738413"/>
            <a:chOff x="2117251" y="6274418"/>
            <a:chExt cx="1071243" cy="738413"/>
          </a:xfrm>
        </p:grpSpPr>
        <p:cxnSp>
          <p:nvCxnSpPr>
            <p:cNvPr id="26" name="Straight Connector 25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18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409089" y="1861404"/>
            <a:ext cx="3905736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200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186" name="Prepared by"/>
          <p:cNvSpPr>
            <a:spLocks noGrp="1"/>
          </p:cNvSpPr>
          <p:nvPr>
            <p:ph type="body" sz="quarter" idx="14" hasCustomPrompt="1"/>
          </p:nvPr>
        </p:nvSpPr>
        <p:spPr>
          <a:xfrm>
            <a:off x="409089" y="2209950"/>
            <a:ext cx="3905736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200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184" name="Master subtitle"/>
          <p:cNvSpPr>
            <a:spLocks noGrp="1"/>
          </p:cNvSpPr>
          <p:nvPr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="0" baseline="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Master title"/>
          <p:cNvSpPr>
            <a:spLocks noGrp="1"/>
          </p:cNvSpPr>
          <p:nvPr>
            <p:ph type="title"/>
          </p:nvPr>
        </p:nvSpPr>
        <p:spPr>
          <a:xfrm>
            <a:off x="408275" y="498022"/>
            <a:ext cx="12161520" cy="402336"/>
          </a:xfrm>
        </p:spPr>
        <p:txBody>
          <a:bodyPr bIns="0"/>
          <a:lstStyle>
            <a:lvl1pPr>
              <a:defRPr lang="en-US" sz="2600" b="0" baseline="0" dirty="0" smtClean="0">
                <a:solidFill>
                  <a:srgbClr val="FFFFFF"/>
                </a:solidFill>
                <a:latin typeface="Univers Next for HSBC Medium" panose="020B0603030202020203" pitchFamily="34" charset="0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pic>
        <p:nvPicPr>
          <p:cNvPr id="10" name="HSBC Masterbrand RGBW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11" name="HSBC Masterbrand MonoB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12" name="HSBC Masterbrand MonoW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25" name="HSBC Masterbrand RGBB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059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3003213" cy="7314307"/>
          </a:xfrm>
          <a:prstGeom prst="rect">
            <a:avLst/>
          </a:prstGeom>
        </p:spPr>
      </p:pic>
      <p:sp>
        <p:nvSpPr>
          <p:cNvPr id="203" name="Master subtitle"/>
          <p:cNvSpPr>
            <a:spLocks noGrp="1"/>
          </p:cNvSpPr>
          <p:nvPr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="0" baseline="0" dirty="0" smtClean="0">
                <a:solidFill>
                  <a:schemeClr val="bg1"/>
                </a:solidFill>
                <a:latin typeface="Univers Next for HSBC Medium" panose="020B06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3795" y="6757416"/>
            <a:ext cx="2286000" cy="169200"/>
          </a:xfrm>
        </p:spPr>
        <p:txBody>
          <a:bodyPr/>
          <a:lstStyle>
            <a:lvl1pPr marL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altLang="zh-TW" sz="1000" b="0" i="0" kern="1200" dirty="0" smtClean="0">
                <a:solidFill>
                  <a:srgbClr val="D7D8D6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"/>
          <p:cNvSpPr>
            <a:spLocks noChangeArrowheads="1"/>
          </p:cNvSpPr>
          <p:nvPr userDrawn="1"/>
        </p:nvSpPr>
        <p:spPr bwMode="gray">
          <a:xfrm>
            <a:off x="6415845" y="6770007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7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8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9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10" name="HSBC Masterbrand MonoW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4077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3003213" cy="7314307"/>
          </a:xfrm>
          <a:prstGeom prst="rect">
            <a:avLst/>
          </a:prstGeom>
        </p:spPr>
      </p:pic>
      <p:sp>
        <p:nvSpPr>
          <p:cNvPr id="87" name="Master subtitle"/>
          <p:cNvSpPr>
            <a:spLocks noGrp="1"/>
          </p:cNvSpPr>
          <p:nvPr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="0" baseline="0" dirty="0" smtClean="0">
                <a:solidFill>
                  <a:schemeClr val="bg1"/>
                </a:solidFill>
                <a:latin typeface="Univers Next for HSBC Medium" panose="020B06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3795" y="6757416"/>
            <a:ext cx="2286000" cy="169200"/>
          </a:xfrm>
        </p:spPr>
        <p:txBody>
          <a:bodyPr/>
          <a:lstStyle>
            <a:lvl1pPr marL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altLang="zh-TW" sz="1000" b="0" i="0" kern="1200" dirty="0" smtClean="0">
                <a:solidFill>
                  <a:srgbClr val="D7D8D6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"/>
          <p:cNvSpPr>
            <a:spLocks noChangeArrowheads="1"/>
          </p:cNvSpPr>
          <p:nvPr userDrawn="1"/>
        </p:nvSpPr>
        <p:spPr bwMode="gray">
          <a:xfrm>
            <a:off x="6415845" y="6770007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7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8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9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10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0529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3003213" cy="7314307"/>
          </a:xfrm>
          <a:prstGeom prst="rect">
            <a:avLst/>
          </a:prstGeom>
        </p:spPr>
      </p:pic>
      <p:sp>
        <p:nvSpPr>
          <p:cNvPr id="88" name="Master subtitle"/>
          <p:cNvSpPr>
            <a:spLocks noGrp="1"/>
          </p:cNvSpPr>
          <p:nvPr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="0" baseline="0" dirty="0" smtClean="0">
                <a:solidFill>
                  <a:schemeClr val="bg1"/>
                </a:solidFill>
                <a:latin typeface="Univers Next for HSBC Medium" panose="020B06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3795" y="6757416"/>
            <a:ext cx="2286000" cy="169200"/>
          </a:xfrm>
        </p:spPr>
        <p:txBody>
          <a:bodyPr/>
          <a:lstStyle>
            <a:lvl1pPr marL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altLang="zh-TW" sz="1000" b="0" i="0" kern="1200" dirty="0" smtClean="0">
                <a:solidFill>
                  <a:srgbClr val="D7D8D6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"/>
          <p:cNvSpPr>
            <a:spLocks noChangeArrowheads="1"/>
          </p:cNvSpPr>
          <p:nvPr userDrawn="1"/>
        </p:nvSpPr>
        <p:spPr bwMode="gray">
          <a:xfrm>
            <a:off x="6415845" y="6770007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7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8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9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10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15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3003213" cy="7314307"/>
          </a:xfrm>
          <a:prstGeom prst="rect">
            <a:avLst/>
          </a:prstGeom>
        </p:spPr>
      </p:pic>
      <p:sp>
        <p:nvSpPr>
          <p:cNvPr id="88" name="Master subtitle"/>
          <p:cNvSpPr>
            <a:spLocks noGrp="1"/>
          </p:cNvSpPr>
          <p:nvPr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="0" baseline="0" dirty="0" smtClean="0">
                <a:solidFill>
                  <a:schemeClr val="tx1"/>
                </a:solidFill>
                <a:latin typeface="Univers Next for HSBC Medium" panose="020B06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3795" y="6757416"/>
            <a:ext cx="2286000" cy="169200"/>
          </a:xfrm>
        </p:spPr>
        <p:txBody>
          <a:bodyPr/>
          <a:lstStyle>
            <a:lvl1pPr marL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altLang="zh-TW" sz="1000" b="0" i="0" kern="1200" dirty="0" smtClean="0">
                <a:solidFill>
                  <a:srgbClr val="767676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"/>
          <p:cNvSpPr>
            <a:spLocks noChangeArrowheads="1"/>
          </p:cNvSpPr>
          <p:nvPr userDrawn="1"/>
        </p:nvSpPr>
        <p:spPr bwMode="gray">
          <a:xfrm>
            <a:off x="6415845" y="6770007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7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8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9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10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2413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13004800" cy="7315200"/>
          </a:xfrm>
          <a:prstGeom prst="rect">
            <a:avLst/>
          </a:prstGeom>
        </p:spPr>
      </p:pic>
      <p:sp>
        <p:nvSpPr>
          <p:cNvPr id="305" name="Master subtitle"/>
          <p:cNvSpPr>
            <a:spLocks noGrp="1"/>
          </p:cNvSpPr>
          <p:nvPr userDrawn="1">
            <p:ph type="body" sz="quarter" idx="13"/>
          </p:nvPr>
        </p:nvSpPr>
        <p:spPr>
          <a:xfrm>
            <a:off x="408275" y="1030891"/>
            <a:ext cx="12161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600" b="0" baseline="0" dirty="0" smtClean="0">
                <a:solidFill>
                  <a:schemeClr val="tx1"/>
                </a:solidFill>
                <a:latin typeface="Univers Next for HSBC Medium" panose="020B06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29" name="Footer Placeholder 1"/>
          <p:cNvSpPr>
            <a:spLocks noGrp="1"/>
          </p:cNvSpPr>
          <p:nvPr userDrawn="1">
            <p:ph type="ftr" sz="quarter" idx="10"/>
          </p:nvPr>
        </p:nvSpPr>
        <p:spPr>
          <a:xfrm>
            <a:off x="10283795" y="6757416"/>
            <a:ext cx="2286000" cy="169200"/>
          </a:xfrm>
        </p:spPr>
        <p:txBody>
          <a:bodyPr/>
          <a:lstStyle>
            <a:lvl1pPr marL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altLang="zh-TW" sz="1000" b="0" i="0" kern="1200" dirty="0" smtClean="0">
                <a:solidFill>
                  <a:srgbClr val="767676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"/>
          <p:cNvSpPr>
            <a:spLocks noChangeArrowheads="1"/>
          </p:cNvSpPr>
          <p:nvPr userDrawn="1"/>
        </p:nvSpPr>
        <p:spPr bwMode="gray">
          <a:xfrm>
            <a:off x="6415845" y="6770007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7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8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9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  <p:pic>
        <p:nvPicPr>
          <p:cNvPr id="10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16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0472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8275" y="827691"/>
            <a:ext cx="12161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1800" dirty="0">
                <a:latin typeface="Univers Next for HSBC Light" panose="020B0403030202020203" pitchFamily="34" charset="0"/>
              </a:defRPr>
            </a:lvl1pPr>
          </a:lstStyle>
          <a:p>
            <a:pPr marR="0" lvl="0" defTabSz="901700" latinLnBrk="0">
              <a:lnSpc>
                <a:spcPct val="100000"/>
              </a:lnSpc>
              <a:spcBef>
                <a:spcPts val="200"/>
              </a:spcBef>
              <a:buSzTx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8275" y="498022"/>
            <a:ext cx="12161520" cy="2468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8275" y="1336675"/>
            <a:ext cx="12161550" cy="535838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200" dirty="0" smtClean="0">
                <a:latin typeface="Univers Next for HSBC Light" panose="020B0403030202020203" pitchFamily="34" charset="0"/>
              </a:defRPr>
            </a:lvl1pPr>
            <a:lvl2pPr>
              <a:defRPr sz="1200">
                <a:latin typeface="Univers Next for HSBC Light" panose="020B0403030202020203" pitchFamily="34" charset="0"/>
              </a:defRPr>
            </a:lvl2pPr>
            <a:lvl3pPr>
              <a:defRPr sz="1000">
                <a:latin typeface="Univers Next for HSBC Light" panose="020B0403030202020203" pitchFamily="34" charset="0"/>
              </a:defRPr>
            </a:lvl3pPr>
            <a:lvl4pPr>
              <a:defRPr sz="900">
                <a:latin typeface="Univers Next for HSBC Light" panose="020B0403030202020203" pitchFamily="34" charset="0"/>
              </a:defRPr>
            </a:lvl4pPr>
            <a:lvl5pPr>
              <a:defRPr sz="800">
                <a:latin typeface="Univers Next for HSBC Light" panose="020B0403030202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050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346970" y="6700838"/>
            <a:ext cx="309273" cy="29108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62412" y="2442791"/>
            <a:ext cx="4878388" cy="2429619"/>
            <a:chOff x="4433888" y="3424238"/>
            <a:chExt cx="809625" cy="40322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722926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25891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Next for HSBC Medium" panose="020B0603030202020203" pitchFamily="34" charset="0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141" name="Message line"/>
          <p:cNvSpPr>
            <a:spLocks noChangeShapeType="1"/>
          </p:cNvSpPr>
          <p:nvPr userDrawn="1"/>
        </p:nvSpPr>
        <p:spPr bwMode="auto">
          <a:xfrm>
            <a:off x="2955671" y="1370542"/>
            <a:ext cx="0" cy="5330952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143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08275" y="498022"/>
            <a:ext cx="12161520" cy="24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20754" numCol="1" anchor="t" anchorCtr="0" compatLnSpc="1">
            <a:prstTxWarp prst="textNoShape">
              <a:avLst/>
            </a:prstTxWarp>
          </a:bodyPr>
          <a:lstStyle/>
          <a:p>
            <a:pPr lvl="0" algn="l" defTabSz="11652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zh-TW" dirty="0"/>
              <a:t>Click to edit Master title style</a:t>
            </a:r>
          </a:p>
        </p:txBody>
      </p:sp>
      <p:sp>
        <p:nvSpPr>
          <p:cNvPr id="188" name="Slide number"/>
          <p:cNvSpPr>
            <a:spLocks noChangeArrowheads="1"/>
          </p:cNvSpPr>
          <p:nvPr userDrawn="1"/>
        </p:nvSpPr>
        <p:spPr bwMode="gray">
          <a:xfrm>
            <a:off x="6400006" y="6760366"/>
            <a:ext cx="203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kern="1200" baseline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Arial" charset="0"/>
              </a:rPr>
              <a:pPr algn="ctr" defTabSz="9017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kern="1200" baseline="0" dirty="0">
              <a:solidFill>
                <a:schemeClr val="tx1"/>
              </a:solidFill>
              <a:latin typeface="Univers Next for HSBC Light" panose="020B0403030202020203" pitchFamily="34" charset="0"/>
              <a:ea typeface="SimHei"/>
              <a:cs typeface="Arial" charset="0"/>
            </a:endParaRPr>
          </a:p>
        </p:txBody>
      </p:sp>
      <p:sp>
        <p:nvSpPr>
          <p:cNvPr id="18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283795" y="6757416"/>
            <a:ext cx="2286000" cy="169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dirty="0" smtClean="0">
                <a:solidFill>
                  <a:srgbClr val="767676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8" name="Background grid" hidden="1"/>
          <p:cNvGrpSpPr/>
          <p:nvPr userDrawn="1"/>
        </p:nvGrpSpPr>
        <p:grpSpPr>
          <a:xfrm>
            <a:off x="405591" y="497898"/>
            <a:ext cx="12164204" cy="6205900"/>
            <a:chOff x="405591" y="497898"/>
            <a:chExt cx="12164204" cy="6205900"/>
          </a:xfrm>
        </p:grpSpPr>
        <p:sp>
          <p:nvSpPr>
            <p:cNvPr id="18" name="Rectangle 263" hidden="1"/>
            <p:cNvSpPr>
              <a:spLocks noChangeArrowheads="1"/>
            </p:cNvSpPr>
            <p:nvPr userDrawn="1"/>
          </p:nvSpPr>
          <p:spPr bwMode="auto">
            <a:xfrm>
              <a:off x="405591" y="1370542"/>
              <a:ext cx="2401763" cy="5333256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/>
              <a:endParaRPr lang="en-GB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23" hidden="1"/>
            <p:cNvSpPr/>
            <p:nvPr userDrawn="1"/>
          </p:nvSpPr>
          <p:spPr bwMode="gray">
            <a:xfrm>
              <a:off x="11621981" y="497898"/>
              <a:ext cx="947814" cy="607002"/>
            </a:xfrm>
            <a:prstGeom prst="rect">
              <a:avLst/>
            </a:prstGeom>
            <a:noFill/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 defTabSz="901700" eaLnBrk="0"/>
              <a:r>
                <a:rPr lang="en-GB" sz="800" b="0" i="0" baseline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SimHei"/>
                </a:rPr>
                <a:t>Third party logo</a:t>
              </a:r>
            </a:p>
          </p:txBody>
        </p:sp>
        <p:grpSp>
          <p:nvGrpSpPr>
            <p:cNvPr id="5" name="Group 4" hidden="1"/>
            <p:cNvGrpSpPr/>
            <p:nvPr userDrawn="1"/>
          </p:nvGrpSpPr>
          <p:grpSpPr>
            <a:xfrm>
              <a:off x="3097839" y="1370541"/>
              <a:ext cx="9471956" cy="5333257"/>
              <a:chOff x="3097408" y="1370541"/>
              <a:chExt cx="9479890" cy="5333257"/>
            </a:xfrm>
          </p:grpSpPr>
          <p:sp>
            <p:nvSpPr>
              <p:cNvPr id="32" name="Rectangle 273" hidden="1"/>
              <p:cNvSpPr>
                <a:spLocks noChangeArrowheads="1"/>
              </p:cNvSpPr>
              <p:nvPr userDrawn="1"/>
            </p:nvSpPr>
            <p:spPr bwMode="auto">
              <a:xfrm>
                <a:off x="3097408" y="1370541"/>
                <a:ext cx="4645152" cy="2577040"/>
              </a:xfrm>
              <a:prstGeom prst="rect">
                <a:avLst/>
              </a:prstGeom>
              <a:noFill/>
              <a:ln w="6350" algn="ctr">
                <a:solidFill>
                  <a:schemeClr val="bg1">
                    <a:lumMod val="75000"/>
                  </a:schemeClr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8249" tIns="44124" rIns="88249" bIns="44124" anchor="ctr"/>
              <a:lstStyle>
                <a:lvl1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441325"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882650"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323975"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1765300"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222500"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679700"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136900"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594100"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/>
                <a:endParaRPr lang="en-GB" altLang="en-US" sz="700" b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274" hidden="1"/>
              <p:cNvSpPr>
                <a:spLocks noChangeArrowheads="1"/>
              </p:cNvSpPr>
              <p:nvPr userDrawn="1"/>
            </p:nvSpPr>
            <p:spPr bwMode="auto">
              <a:xfrm>
                <a:off x="3097408" y="4126758"/>
                <a:ext cx="4645152" cy="2577040"/>
              </a:xfrm>
              <a:prstGeom prst="rect">
                <a:avLst/>
              </a:prstGeom>
              <a:noFill/>
              <a:ln w="6350" algn="ctr">
                <a:solidFill>
                  <a:schemeClr val="bg1">
                    <a:lumMod val="75000"/>
                  </a:schemeClr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/>
                <a:endParaRPr lang="en-GB" altLang="en-US" sz="700" b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278" hidden="1"/>
              <p:cNvSpPr>
                <a:spLocks noChangeArrowheads="1"/>
              </p:cNvSpPr>
              <p:nvPr userDrawn="1"/>
            </p:nvSpPr>
            <p:spPr bwMode="auto">
              <a:xfrm>
                <a:off x="7932146" y="1370541"/>
                <a:ext cx="4645152" cy="2577040"/>
              </a:xfrm>
              <a:prstGeom prst="rect">
                <a:avLst/>
              </a:prstGeom>
              <a:noFill/>
              <a:ln w="6350" algn="ctr">
                <a:solidFill>
                  <a:schemeClr val="bg1">
                    <a:lumMod val="75000"/>
                  </a:schemeClr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8249" tIns="44124" rIns="88249" bIns="44124" anchor="ctr"/>
              <a:lstStyle>
                <a:lvl1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441325"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882650"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323975"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1765300"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222500"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679700"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136900"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594100"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/>
                <a:endParaRPr lang="en-GB" altLang="en-US" sz="700" b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279" hidden="1"/>
              <p:cNvSpPr>
                <a:spLocks noChangeArrowheads="1"/>
              </p:cNvSpPr>
              <p:nvPr userDrawn="1"/>
            </p:nvSpPr>
            <p:spPr bwMode="auto">
              <a:xfrm>
                <a:off x="7932146" y="4126758"/>
                <a:ext cx="4645152" cy="2577040"/>
              </a:xfrm>
              <a:prstGeom prst="rect">
                <a:avLst/>
              </a:prstGeom>
              <a:noFill/>
              <a:ln w="6350" algn="ctr">
                <a:solidFill>
                  <a:schemeClr val="bg1">
                    <a:lumMod val="75000"/>
                  </a:schemeClr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defTabSz="901700">
                  <a:spcBef>
                    <a:spcPct val="50000"/>
                  </a:spcBef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ctr" defTabSz="9017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6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/>
                <a:endParaRPr lang="en-GB" altLang="en-US" sz="700" b="0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3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</p:sldLayoutIdLst>
  <p:hf sldNum="0" hdr="0" dt="0"/>
  <p:txStyles>
    <p:titleStyle>
      <a:lvl1pPr algn="l" defTabSz="1175479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0" baseline="0">
          <a:solidFill>
            <a:schemeClr val="tx1"/>
          </a:solidFill>
          <a:latin typeface="Univers Next for HSBC Medium" panose="020B0603030202020203" pitchFamily="34" charset="0"/>
          <a:ea typeface="SimHei"/>
          <a:cs typeface="Arial" charset="0"/>
        </a:defRPr>
      </a:lvl1pPr>
      <a:lvl2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2pPr>
      <a:lvl3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3pPr>
      <a:lvl4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4pPr>
      <a:lvl5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5pPr>
      <a:lvl6pPr marL="461223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</a:defRPr>
      </a:lvl6pPr>
      <a:lvl7pPr marL="922447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</a:defRPr>
      </a:lvl7pPr>
      <a:lvl8pPr marL="1383670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</a:defRPr>
      </a:lvl8pPr>
      <a:lvl9pPr marL="1844893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9635" rtl="0" eaLnBrk="1" fontAlgn="base" latinLnBrk="0" hangingPunct="1">
        <a:lnSpc>
          <a:spcPct val="100000"/>
        </a:lnSpc>
        <a:spcBef>
          <a:spcPts val="202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30612" indent="-230612" algn="l" defTabSz="909635" rtl="0" eaLnBrk="1" fontAlgn="base" hangingPunct="1">
        <a:lnSpc>
          <a:spcPct val="100000"/>
        </a:lnSpc>
        <a:spcBef>
          <a:spcPts val="202"/>
        </a:spcBef>
        <a:spcAft>
          <a:spcPct val="0"/>
        </a:spcAft>
        <a:buClr>
          <a:srgbClr val="DB0011"/>
        </a:buClr>
        <a:buFont typeface="Wingdings" panose="05000000000000000000" pitchFamily="2" charset="2"/>
        <a:buChar char=""/>
        <a:defRPr lang="en-US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223" indent="-230612" algn="l" defTabSz="909635" rtl="0" eaLnBrk="1" fontAlgn="base" hangingPunct="1">
        <a:lnSpc>
          <a:spcPct val="100000"/>
        </a:lnSpc>
        <a:spcBef>
          <a:spcPts val="202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9635" rtl="0" eaLnBrk="1" fontAlgn="base" hangingPunct="1">
        <a:lnSpc>
          <a:spcPct val="100000"/>
        </a:lnSpc>
        <a:spcBef>
          <a:spcPts val="202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9635" rtl="0" eaLnBrk="1" fontAlgn="base" hangingPunct="1">
        <a:lnSpc>
          <a:spcPct val="100000"/>
        </a:lnSpc>
        <a:spcBef>
          <a:spcPts val="202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tabLst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58231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6pPr>
      <a:lvl7pPr marL="2019454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7pPr>
      <a:lvl8pPr marL="2480678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8pPr>
      <a:lvl9pPr marL="2941901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1pPr>
      <a:lvl2pPr marL="461223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2pPr>
      <a:lvl3pPr marL="922447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3pPr>
      <a:lvl4pPr marL="1383670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4pPr>
      <a:lvl5pPr marL="1844893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5pPr>
      <a:lvl6pPr marL="2306117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6pPr>
      <a:lvl7pPr marL="2767340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7pPr>
      <a:lvl8pPr marL="3228564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8pPr>
      <a:lvl9pPr marL="3689787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77646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" name="think-cell Slide" r:id="rId15" imgW="347" imgH="348" progId="TCLayout.ActiveDocument.1">
                  <p:embed/>
                </p:oleObj>
              </mc:Choice>
              <mc:Fallback>
                <p:oleObj name="think-cell Slide" r:id="rId1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1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Next for HSBC Medium" panose="020B0603030202020203" pitchFamily="34" charset="0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124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08275" y="498022"/>
            <a:ext cx="12161520" cy="24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20754" numCol="1" anchor="t" anchorCtr="0" compatLnSpc="1">
            <a:prstTxWarp prst="textNoShape">
              <a:avLst/>
            </a:prstTxWarp>
          </a:bodyPr>
          <a:lstStyle/>
          <a:p>
            <a:pPr lvl="0" algn="l" defTabSz="11652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zh-TW" dirty="0"/>
              <a:t>Click to edit Master title style</a:t>
            </a:r>
          </a:p>
        </p:txBody>
      </p:sp>
      <p:sp>
        <p:nvSpPr>
          <p:cNvPr id="12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283795" y="6757416"/>
            <a:ext cx="2286000" cy="169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dirty="0" smtClean="0">
                <a:solidFill>
                  <a:srgbClr val="767676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5" name="Background grid" hidden="1"/>
          <p:cNvGrpSpPr/>
          <p:nvPr userDrawn="1"/>
        </p:nvGrpSpPr>
        <p:grpSpPr>
          <a:xfrm>
            <a:off x="408275" y="497898"/>
            <a:ext cx="12161520" cy="6205900"/>
            <a:chOff x="408275" y="497898"/>
            <a:chExt cx="12161520" cy="6205900"/>
          </a:xfrm>
        </p:grpSpPr>
        <p:sp>
          <p:nvSpPr>
            <p:cNvPr id="6" name="Rectangle 5" hidden="1"/>
            <p:cNvSpPr/>
            <p:nvPr userDrawn="1"/>
          </p:nvSpPr>
          <p:spPr bwMode="gray">
            <a:xfrm>
              <a:off x="11621981" y="497898"/>
              <a:ext cx="947814" cy="607002"/>
            </a:xfrm>
            <a:prstGeom prst="rect">
              <a:avLst/>
            </a:prstGeom>
            <a:noFill/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 defTabSz="901700" eaLnBrk="0"/>
              <a:r>
                <a:rPr lang="en-GB" sz="800" b="0" i="0" baseline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SimHei"/>
                </a:rPr>
                <a:t>Third party logo</a:t>
              </a:r>
            </a:p>
          </p:txBody>
        </p:sp>
        <p:sp>
          <p:nvSpPr>
            <p:cNvPr id="7" name="Rectangle 273" hidden="1"/>
            <p:cNvSpPr>
              <a:spLocks noChangeArrowheads="1"/>
            </p:cNvSpPr>
            <p:nvPr userDrawn="1"/>
          </p:nvSpPr>
          <p:spPr bwMode="auto">
            <a:xfrm>
              <a:off x="408275" y="1370541"/>
              <a:ext cx="5989397" cy="2577040"/>
            </a:xfrm>
            <a:prstGeom prst="rect">
              <a:avLst/>
            </a:prstGeom>
            <a:noFill/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41325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882650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23975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765300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225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6797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369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5941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/>
              <a:endParaRPr lang="en-GB" altLang="en-US" sz="700" b="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274" hidden="1"/>
            <p:cNvSpPr>
              <a:spLocks noChangeArrowheads="1"/>
            </p:cNvSpPr>
            <p:nvPr userDrawn="1"/>
          </p:nvSpPr>
          <p:spPr bwMode="auto">
            <a:xfrm>
              <a:off x="408275" y="4126758"/>
              <a:ext cx="5989397" cy="2577040"/>
            </a:xfrm>
            <a:prstGeom prst="rect">
              <a:avLst/>
            </a:prstGeom>
            <a:noFill/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/>
              <a:endParaRPr lang="en-GB" altLang="en-US" sz="700" b="0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278" hidden="1"/>
            <p:cNvSpPr>
              <a:spLocks noChangeArrowheads="1"/>
            </p:cNvSpPr>
            <p:nvPr userDrawn="1"/>
          </p:nvSpPr>
          <p:spPr bwMode="auto">
            <a:xfrm>
              <a:off x="6580398" y="1370541"/>
              <a:ext cx="5989397" cy="2577040"/>
            </a:xfrm>
            <a:prstGeom prst="rect">
              <a:avLst/>
            </a:prstGeom>
            <a:noFill/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41325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882650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23975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765300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225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6797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369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5941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/>
              <a:endParaRPr lang="en-GB" altLang="en-US" sz="700" b="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279" hidden="1"/>
            <p:cNvSpPr>
              <a:spLocks noChangeArrowheads="1"/>
            </p:cNvSpPr>
            <p:nvPr userDrawn="1"/>
          </p:nvSpPr>
          <p:spPr bwMode="auto">
            <a:xfrm>
              <a:off x="6580398" y="4126758"/>
              <a:ext cx="5989397" cy="2577040"/>
            </a:xfrm>
            <a:prstGeom prst="rect">
              <a:avLst/>
            </a:prstGeom>
            <a:noFill/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/>
              <a:endParaRPr lang="en-GB" altLang="en-US" sz="700" b="0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6415845" y="6770007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6696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95" r:id="rId9"/>
    <p:sldLayoutId id="2147483896" r:id="rId10"/>
  </p:sldLayoutIdLst>
  <p:hf hdr="0" dt="0"/>
  <p:txStyles>
    <p:titleStyle>
      <a:lvl1pPr algn="l" defTabSz="1175479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0" baseline="0">
          <a:solidFill>
            <a:schemeClr val="tx1"/>
          </a:solidFill>
          <a:latin typeface="Univers Next for HSBC Medium" panose="020B0603030202020203" pitchFamily="34" charset="0"/>
          <a:ea typeface="SimHei"/>
          <a:cs typeface="+mj-cs"/>
        </a:defRPr>
      </a:lvl1pPr>
      <a:lvl2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2pPr>
      <a:lvl3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3pPr>
      <a:lvl4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4pPr>
      <a:lvl5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5pPr>
      <a:lvl6pPr marL="461223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  <a:cs typeface="Arial" charset="0"/>
        </a:defRPr>
      </a:lvl6pPr>
      <a:lvl7pPr marL="922447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  <a:cs typeface="Arial" charset="0"/>
        </a:defRPr>
      </a:lvl7pPr>
      <a:lvl8pPr marL="1383670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  <a:cs typeface="Arial" charset="0"/>
        </a:defRPr>
      </a:lvl8pPr>
      <a:lvl9pPr marL="1844893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9635" rtl="0" eaLnBrk="1" fontAlgn="base" hangingPunct="1">
        <a:spcBef>
          <a:spcPts val="202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12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30612" indent="-230612" algn="l" defTabSz="909635" rtl="0" eaLnBrk="1" fontAlgn="base" hangingPunct="1">
        <a:spcBef>
          <a:spcPts val="202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®"/>
        <a:defRPr lang="en-GB" altLang="zh-TW" sz="1412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6028" indent="-235417" algn="l" defTabSz="909635" rtl="0" eaLnBrk="1" fontAlgn="base" hangingPunct="1">
        <a:spcBef>
          <a:spcPts val="202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"/>
        <a:defRPr lang="en-GB" altLang="zh-TW" sz="1211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90234" indent="-224206" algn="l" defTabSz="909635" rtl="0" eaLnBrk="1" fontAlgn="base" hangingPunct="1">
        <a:spcBef>
          <a:spcPts val="202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1009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22447" indent="-232214" algn="l" defTabSz="1175479" rtl="0" eaLnBrk="1" fontAlgn="base" hangingPunct="1">
        <a:spcBef>
          <a:spcPts val="202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8" dirty="0">
          <a:solidFill>
            <a:schemeClr val="tx1"/>
          </a:solidFill>
          <a:latin typeface="+mn-lt"/>
          <a:ea typeface="SimHei"/>
          <a:cs typeface="+mn-cs"/>
        </a:defRPr>
      </a:lvl5pPr>
      <a:lvl6pPr marL="1558231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6pPr>
      <a:lvl7pPr marL="2019454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7pPr>
      <a:lvl8pPr marL="2480678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8pPr>
      <a:lvl9pPr marL="2941901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1pPr>
      <a:lvl2pPr marL="461223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2pPr>
      <a:lvl3pPr marL="922447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3pPr>
      <a:lvl4pPr marL="1383670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4pPr>
      <a:lvl5pPr marL="1844893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5pPr>
      <a:lvl6pPr marL="2306117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6pPr>
      <a:lvl7pPr marL="2767340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7pPr>
      <a:lvl8pPr marL="3228564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8pPr>
      <a:lvl9pPr marL="3689787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08275" y="498022"/>
            <a:ext cx="12161520" cy="24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20754" numCol="1" anchor="t" anchorCtr="0" compatLnSpc="1">
            <a:prstTxWarp prst="textNoShape">
              <a:avLst/>
            </a:prstTxWarp>
          </a:bodyPr>
          <a:lstStyle/>
          <a:p>
            <a:pPr lvl="0" algn="l" defTabSz="11652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zh-TW" dirty="0"/>
              <a:t>Click to edit Master title style</a:t>
            </a:r>
          </a:p>
        </p:txBody>
      </p:sp>
      <p:sp>
        <p:nvSpPr>
          <p:cNvPr id="12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283795" y="6757416"/>
            <a:ext cx="2286000" cy="169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dirty="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26" name="Slide number"/>
          <p:cNvSpPr>
            <a:spLocks noChangeArrowheads="1"/>
          </p:cNvSpPr>
          <p:nvPr userDrawn="1"/>
        </p:nvSpPr>
        <p:spPr bwMode="gray">
          <a:xfrm>
            <a:off x="6400006" y="6760366"/>
            <a:ext cx="203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Arial" charset="0"/>
              </a:rPr>
              <a:pPr algn="ctr" defTabSz="9017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kern="1200" baseline="0" dirty="0">
              <a:solidFill>
                <a:schemeClr val="tx1"/>
              </a:solidFill>
              <a:latin typeface="Arial" panose="020B0604020202020204" pitchFamily="34" charset="0"/>
              <a:ea typeface="SimHei"/>
              <a:cs typeface="Arial" charset="0"/>
            </a:endParaRPr>
          </a:p>
        </p:txBody>
      </p:sp>
      <p:grpSp>
        <p:nvGrpSpPr>
          <p:cNvPr id="5" name="Background grid"/>
          <p:cNvGrpSpPr/>
          <p:nvPr userDrawn="1"/>
        </p:nvGrpSpPr>
        <p:grpSpPr>
          <a:xfrm>
            <a:off x="408275" y="497898"/>
            <a:ext cx="12161520" cy="6205900"/>
            <a:chOff x="408275" y="497898"/>
            <a:chExt cx="12161520" cy="6205900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11621981" y="497898"/>
              <a:ext cx="947814" cy="607002"/>
            </a:xfrm>
            <a:prstGeom prst="rect">
              <a:avLst/>
            </a:prstGeom>
            <a:noFill/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 defTabSz="901700" eaLnBrk="0"/>
              <a:r>
                <a:rPr lang="en-GB" sz="800" b="0" i="0" baseline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SimHei"/>
                </a:rPr>
                <a:t>Third party logo</a:t>
              </a:r>
            </a:p>
          </p:txBody>
        </p:sp>
        <p:sp>
          <p:nvSpPr>
            <p:cNvPr id="7" name="Rectangle 273"/>
            <p:cNvSpPr>
              <a:spLocks noChangeArrowheads="1"/>
            </p:cNvSpPr>
            <p:nvPr userDrawn="1"/>
          </p:nvSpPr>
          <p:spPr bwMode="auto">
            <a:xfrm>
              <a:off x="408275" y="1370541"/>
              <a:ext cx="5989397" cy="2577040"/>
            </a:xfrm>
            <a:prstGeom prst="rect">
              <a:avLst/>
            </a:prstGeom>
            <a:noFill/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41325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882650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23975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765300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225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6797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369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5941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/>
              <a:endParaRPr lang="en-GB" altLang="en-US" sz="700" b="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274"/>
            <p:cNvSpPr>
              <a:spLocks noChangeArrowheads="1"/>
            </p:cNvSpPr>
            <p:nvPr userDrawn="1"/>
          </p:nvSpPr>
          <p:spPr bwMode="auto">
            <a:xfrm>
              <a:off x="408275" y="4126758"/>
              <a:ext cx="5989397" cy="2577040"/>
            </a:xfrm>
            <a:prstGeom prst="rect">
              <a:avLst/>
            </a:prstGeom>
            <a:noFill/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/>
              <a:endParaRPr lang="en-GB" altLang="en-US" sz="700" b="0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278"/>
            <p:cNvSpPr>
              <a:spLocks noChangeArrowheads="1"/>
            </p:cNvSpPr>
            <p:nvPr userDrawn="1"/>
          </p:nvSpPr>
          <p:spPr bwMode="auto">
            <a:xfrm>
              <a:off x="6580398" y="1370541"/>
              <a:ext cx="5989397" cy="2577040"/>
            </a:xfrm>
            <a:prstGeom prst="rect">
              <a:avLst/>
            </a:prstGeom>
            <a:noFill/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41325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882650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23975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765300"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225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6797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369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594100"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/>
              <a:endParaRPr lang="en-GB" altLang="en-US" sz="700" b="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279"/>
            <p:cNvSpPr>
              <a:spLocks noChangeArrowheads="1"/>
            </p:cNvSpPr>
            <p:nvPr userDrawn="1"/>
          </p:nvSpPr>
          <p:spPr bwMode="auto">
            <a:xfrm>
              <a:off x="6580398" y="4126758"/>
              <a:ext cx="5989397" cy="2577040"/>
            </a:xfrm>
            <a:prstGeom prst="rect">
              <a:avLst/>
            </a:prstGeom>
            <a:noFill/>
            <a:ln w="6350" algn="ctr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/>
              <a:endParaRPr lang="en-GB" altLang="en-US" sz="700" b="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16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</p:sldLayoutIdLst>
  <p:hf hdr="0" dt="0"/>
  <p:txStyles>
    <p:titleStyle>
      <a:lvl1pPr algn="l" defTabSz="1175479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+mj-cs"/>
        </a:defRPr>
      </a:lvl1pPr>
      <a:lvl2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2pPr>
      <a:lvl3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3pPr>
      <a:lvl4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4pPr>
      <a:lvl5pPr algn="l" defTabSz="1175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19">
          <a:solidFill>
            <a:schemeClr val="tx2"/>
          </a:solidFill>
          <a:latin typeface="Arial" charset="0"/>
          <a:cs typeface="Arial" charset="0"/>
        </a:defRPr>
      </a:lvl5pPr>
      <a:lvl6pPr marL="461223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  <a:cs typeface="Arial" charset="0"/>
        </a:defRPr>
      </a:lvl6pPr>
      <a:lvl7pPr marL="922447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  <a:cs typeface="Arial" charset="0"/>
        </a:defRPr>
      </a:lvl7pPr>
      <a:lvl8pPr marL="1383670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  <a:cs typeface="Arial" charset="0"/>
        </a:defRPr>
      </a:lvl8pPr>
      <a:lvl9pPr marL="1844893" algn="l" defTabSz="1119428" rtl="0" eaLnBrk="1" fontAlgn="base" hangingPunct="1">
        <a:spcBef>
          <a:spcPct val="0"/>
        </a:spcBef>
        <a:spcAft>
          <a:spcPct val="0"/>
        </a:spcAft>
        <a:defRPr sz="242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9635" rtl="0" eaLnBrk="1" fontAlgn="base" hangingPunct="1">
        <a:spcBef>
          <a:spcPts val="202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12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30612" indent="-230612" algn="l" defTabSz="909635" rtl="0" eaLnBrk="1" fontAlgn="base" hangingPunct="1">
        <a:spcBef>
          <a:spcPts val="202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®"/>
        <a:defRPr lang="en-GB" altLang="zh-TW" sz="1412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6028" indent="-235417" algn="l" defTabSz="909635" rtl="0" eaLnBrk="1" fontAlgn="base" hangingPunct="1">
        <a:spcBef>
          <a:spcPts val="202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"/>
        <a:defRPr lang="en-GB" altLang="zh-TW" sz="1211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90234" indent="-224206" algn="l" defTabSz="909635" rtl="0" eaLnBrk="1" fontAlgn="base" hangingPunct="1">
        <a:spcBef>
          <a:spcPts val="202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1009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22447" indent="-232214" algn="l" defTabSz="1175479" rtl="0" eaLnBrk="1" fontAlgn="base" hangingPunct="1">
        <a:spcBef>
          <a:spcPts val="202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8" dirty="0">
          <a:solidFill>
            <a:schemeClr val="tx1"/>
          </a:solidFill>
          <a:latin typeface="+mn-lt"/>
          <a:ea typeface="SimHei"/>
          <a:cs typeface="+mn-cs"/>
        </a:defRPr>
      </a:lvl5pPr>
      <a:lvl6pPr marL="1558231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6pPr>
      <a:lvl7pPr marL="2019454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7pPr>
      <a:lvl8pPr marL="2480678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8pPr>
      <a:lvl9pPr marL="2941901" indent="-214597" algn="l" defTabSz="111942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1pPr>
      <a:lvl2pPr marL="461223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2pPr>
      <a:lvl3pPr marL="922447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3pPr>
      <a:lvl4pPr marL="1383670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4pPr>
      <a:lvl5pPr marL="1844893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5pPr>
      <a:lvl6pPr marL="2306117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6pPr>
      <a:lvl7pPr marL="2767340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7pPr>
      <a:lvl8pPr marL="3228564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8pPr>
      <a:lvl9pPr marL="3689787" algn="l" defTabSz="922447" rtl="0" eaLnBrk="1" latinLnBrk="0" hangingPunct="1">
        <a:defRPr sz="1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4.xml"/><Relationship Id="rId21" Type="http://schemas.openxmlformats.org/officeDocument/2006/relationships/image" Target="../media/image1.emf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oleObject" Target="../embeddings/oleObject4.bin"/><Relationship Id="rId1" Type="http://schemas.openxmlformats.org/officeDocument/2006/relationships/vmlDrawing" Target="../drawings/vmlDrawing6.v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9" Type="http://schemas.openxmlformats.org/officeDocument/2006/relationships/tags" Target="../tags/tag96.xml"/><Relationship Id="rId21" Type="http://schemas.openxmlformats.org/officeDocument/2006/relationships/tags" Target="../tags/tag78.xml"/><Relationship Id="rId34" Type="http://schemas.openxmlformats.org/officeDocument/2006/relationships/tags" Target="../tags/tag91.xml"/><Relationship Id="rId42" Type="http://schemas.openxmlformats.org/officeDocument/2006/relationships/notesSlide" Target="../notesSlides/notesSlide4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9" Type="http://schemas.openxmlformats.org/officeDocument/2006/relationships/tags" Target="../tags/tag86.xml"/><Relationship Id="rId1" Type="http://schemas.openxmlformats.org/officeDocument/2006/relationships/vmlDrawing" Target="../drawings/vmlDrawing7.v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32" Type="http://schemas.openxmlformats.org/officeDocument/2006/relationships/tags" Target="../tags/tag89.xml"/><Relationship Id="rId37" Type="http://schemas.openxmlformats.org/officeDocument/2006/relationships/tags" Target="../tags/tag94.xml"/><Relationship Id="rId40" Type="http://schemas.openxmlformats.org/officeDocument/2006/relationships/tags" Target="../tags/tag97.xml"/><Relationship Id="rId45" Type="http://schemas.openxmlformats.org/officeDocument/2006/relationships/image" Target="../media/image28.emf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36" Type="http://schemas.openxmlformats.org/officeDocument/2006/relationships/tags" Target="../tags/tag93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tags" Target="../tags/tag88.xml"/><Relationship Id="rId44" Type="http://schemas.openxmlformats.org/officeDocument/2006/relationships/image" Target="../media/image1.emf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Relationship Id="rId35" Type="http://schemas.openxmlformats.org/officeDocument/2006/relationships/tags" Target="../tags/tag92.xml"/><Relationship Id="rId43" Type="http://schemas.openxmlformats.org/officeDocument/2006/relationships/oleObject" Target="../embeddings/oleObject4.bin"/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33" Type="http://schemas.openxmlformats.org/officeDocument/2006/relationships/tags" Target="../tags/tag90.xml"/><Relationship Id="rId38" Type="http://schemas.openxmlformats.org/officeDocument/2006/relationships/tags" Target="../tags/tag95.xml"/><Relationship Id="rId20" Type="http://schemas.openxmlformats.org/officeDocument/2006/relationships/tags" Target="../tags/tag77.xml"/><Relationship Id="rId4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26" Type="http://schemas.openxmlformats.org/officeDocument/2006/relationships/tags" Target="../tags/tag122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34" Type="http://schemas.openxmlformats.org/officeDocument/2006/relationships/oleObject" Target="../embeddings/oleObject4.bin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tags" Target="../tags/tag121.xml"/><Relationship Id="rId33" Type="http://schemas.openxmlformats.org/officeDocument/2006/relationships/notesSlide" Target="../notesSlides/notesSlide5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29" Type="http://schemas.openxmlformats.org/officeDocument/2006/relationships/tags" Target="../tags/tag125.xml"/><Relationship Id="rId1" Type="http://schemas.openxmlformats.org/officeDocument/2006/relationships/vmlDrawing" Target="../drawings/vmlDrawing8.v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tags" Target="../tags/tag120.xml"/><Relationship Id="rId32" Type="http://schemas.openxmlformats.org/officeDocument/2006/relationships/slideLayout" Target="../slideLayouts/slideLayout8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tags" Target="../tags/tag119.xml"/><Relationship Id="rId28" Type="http://schemas.openxmlformats.org/officeDocument/2006/relationships/tags" Target="../tags/tag124.xml"/><Relationship Id="rId36" Type="http://schemas.openxmlformats.org/officeDocument/2006/relationships/image" Target="../media/image28.emf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31" Type="http://schemas.openxmlformats.org/officeDocument/2006/relationships/tags" Target="../tags/tag127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tags" Target="../tags/tag118.xml"/><Relationship Id="rId27" Type="http://schemas.openxmlformats.org/officeDocument/2006/relationships/tags" Target="../tags/tag123.xml"/><Relationship Id="rId30" Type="http://schemas.openxmlformats.org/officeDocument/2006/relationships/tags" Target="../tags/tag126.xml"/><Relationship Id="rId35" Type="http://schemas.openxmlformats.org/officeDocument/2006/relationships/image" Target="../media/image1.emf"/><Relationship Id="rId8" Type="http://schemas.openxmlformats.org/officeDocument/2006/relationships/tags" Target="../tags/tag10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26" Type="http://schemas.openxmlformats.org/officeDocument/2006/relationships/tags" Target="../tags/tag152.xml"/><Relationship Id="rId3" Type="http://schemas.openxmlformats.org/officeDocument/2006/relationships/tags" Target="../tags/tag129.xml"/><Relationship Id="rId21" Type="http://schemas.openxmlformats.org/officeDocument/2006/relationships/tags" Target="../tags/tag147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5" Type="http://schemas.openxmlformats.org/officeDocument/2006/relationships/tags" Target="../tags/tag151.xml"/><Relationship Id="rId2" Type="http://schemas.openxmlformats.org/officeDocument/2006/relationships/tags" Target="../tags/tag128.xml"/><Relationship Id="rId16" Type="http://schemas.openxmlformats.org/officeDocument/2006/relationships/tags" Target="../tags/tag142.xml"/><Relationship Id="rId20" Type="http://schemas.openxmlformats.org/officeDocument/2006/relationships/tags" Target="../tags/tag146.xml"/><Relationship Id="rId29" Type="http://schemas.openxmlformats.org/officeDocument/2006/relationships/oleObject" Target="../embeddings/oleObject4.bin"/><Relationship Id="rId1" Type="http://schemas.openxmlformats.org/officeDocument/2006/relationships/vmlDrawing" Target="../drawings/vmlDrawing9.v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24" Type="http://schemas.openxmlformats.org/officeDocument/2006/relationships/tags" Target="../tags/tag150.xml"/><Relationship Id="rId5" Type="http://schemas.openxmlformats.org/officeDocument/2006/relationships/tags" Target="../tags/tag131.xml"/><Relationship Id="rId15" Type="http://schemas.openxmlformats.org/officeDocument/2006/relationships/tags" Target="../tags/tag141.xml"/><Relationship Id="rId23" Type="http://schemas.openxmlformats.org/officeDocument/2006/relationships/tags" Target="../tags/tag149.xml"/><Relationship Id="rId28" Type="http://schemas.openxmlformats.org/officeDocument/2006/relationships/notesSlide" Target="../notesSlides/notesSlide6.xml"/><Relationship Id="rId10" Type="http://schemas.openxmlformats.org/officeDocument/2006/relationships/tags" Target="../tags/tag136.xml"/><Relationship Id="rId19" Type="http://schemas.openxmlformats.org/officeDocument/2006/relationships/tags" Target="../tags/tag145.xml"/><Relationship Id="rId31" Type="http://schemas.openxmlformats.org/officeDocument/2006/relationships/image" Target="../media/image29.emf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Relationship Id="rId22" Type="http://schemas.openxmlformats.org/officeDocument/2006/relationships/tags" Target="../tags/tag148.xml"/><Relationship Id="rId27" Type="http://schemas.openxmlformats.org/officeDocument/2006/relationships/slideLayout" Target="../slideLayouts/slideLayout8.xml"/><Relationship Id="rId30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21" Type="http://schemas.openxmlformats.org/officeDocument/2006/relationships/tags" Target="../tags/tag30.xml"/><Relationship Id="rId34" Type="http://schemas.openxmlformats.org/officeDocument/2006/relationships/slideLayout" Target="../slideLayouts/slideLayout8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33" Type="http://schemas.openxmlformats.org/officeDocument/2006/relationships/tags" Target="../tags/tag42.xml"/><Relationship Id="rId38" Type="http://schemas.openxmlformats.org/officeDocument/2006/relationships/image" Target="../media/image26.emf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tags" Target="../tags/tag38.xml"/><Relationship Id="rId1" Type="http://schemas.openxmlformats.org/officeDocument/2006/relationships/vmlDrawing" Target="../drawings/vmlDrawing5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32" Type="http://schemas.openxmlformats.org/officeDocument/2006/relationships/tags" Target="../tags/tag41.xml"/><Relationship Id="rId37" Type="http://schemas.openxmlformats.org/officeDocument/2006/relationships/image" Target="../media/image1.emf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tags" Target="../tags/tag37.xml"/><Relationship Id="rId36" Type="http://schemas.openxmlformats.org/officeDocument/2006/relationships/oleObject" Target="../embeddings/oleObject4.bin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tags" Target="../tags/tag40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tags" Target="../tags/tag39.xml"/><Relationship Id="rId35" Type="http://schemas.openxmlformats.org/officeDocument/2006/relationships/notesSlide" Target="../notesSlides/notesSlide2.xml"/><Relationship Id="rId8" Type="http://schemas.openxmlformats.org/officeDocument/2006/relationships/tags" Target="../tags/tag17.xml"/><Relationship Id="rId3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16720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588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sz="26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Univers Next for HSBC Medium" panose="020B0603030202020203" pitchFamily="34" charset="0"/>
              <a:ea typeface="SimHei" panose="02010609060101010101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70367" y="1800740"/>
            <a:ext cx="3905736" cy="246221"/>
          </a:xfrm>
        </p:spPr>
        <p:txBody>
          <a:bodyPr/>
          <a:lstStyle/>
          <a:p>
            <a:r>
              <a:rPr lang="en-GB" sz="1600" dirty="0"/>
              <a:t>Date: Nov-2020</a:t>
            </a:r>
            <a:endParaRPr lang="en-GB" altLang="zh-TW" sz="1600" dirty="0"/>
          </a:p>
        </p:txBody>
      </p:sp>
      <p:sp>
        <p:nvSpPr>
          <p:cNvPr id="12" name="Title 20"/>
          <p:cNvSpPr txBox="1">
            <a:spLocks/>
          </p:cNvSpPr>
          <p:nvPr/>
        </p:nvSpPr>
        <p:spPr bwMode="gray">
          <a:xfrm>
            <a:off x="569553" y="437358"/>
            <a:ext cx="12161520" cy="4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175479" rtl="0" eaLnBrk="0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600" b="0" baseline="0" dirty="0" smtClean="0">
                <a:solidFill>
                  <a:srgbClr val="FFFFFF"/>
                </a:solidFill>
                <a:latin typeface="Univers Next for HSBC Medium" panose="020B0603030202020203" pitchFamily="34" charset="0"/>
                <a:ea typeface="SimHei"/>
                <a:cs typeface="+mj-cs"/>
              </a:defRPr>
            </a:lvl1pPr>
            <a:lvl2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1223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22447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83670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44893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kern="0" dirty="0"/>
              <a:t>Multi-Tiers Supply Chain Finance </a:t>
            </a:r>
          </a:p>
        </p:txBody>
      </p:sp>
    </p:spTree>
    <p:extLst>
      <p:ext uri="{BB962C8B-B14F-4D97-AF65-F5344CB8AC3E}">
        <p14:creationId xmlns:p14="http://schemas.microsoft.com/office/powerpoint/2010/main" val="132785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" name="think-cell Slide" r:id="rId20" imgW="347" imgH="348" progId="TCLayout.ActiveDocument.1">
                  <p:embed/>
                </p:oleObj>
              </mc:Choice>
              <mc:Fallback>
                <p:oleObj name="think-cell Slide" r:id="rId20" imgW="347" imgH="348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588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Univers Next for HSBC Medium" panose="020B0603030202020203" pitchFamily="34" charset="0"/>
              <a:ea typeface="SimHei" panose="02010609060101010101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0717213" y="7151986"/>
            <a:ext cx="2286000" cy="169200"/>
          </a:xfrm>
        </p:spPr>
        <p:txBody>
          <a:bodyPr/>
          <a:lstStyle/>
          <a:p>
            <a:r>
              <a:rPr lang="en-US"/>
              <a:t>INTERNAL</a:t>
            </a:r>
            <a:endParaRPr lang="en-US" dirty="0"/>
          </a:p>
        </p:txBody>
      </p:sp>
      <p:sp>
        <p:nvSpPr>
          <p:cNvPr id="72" name="Title 2"/>
          <p:cNvSpPr>
            <a:spLocks noGrp="1"/>
          </p:cNvSpPr>
          <p:nvPr>
            <p:ph type="title"/>
          </p:nvPr>
        </p:nvSpPr>
        <p:spPr>
          <a:xfrm>
            <a:off x="408275" y="498022"/>
            <a:ext cx="12161520" cy="246888"/>
          </a:xfrm>
        </p:spPr>
        <p:txBody>
          <a:bodyPr/>
          <a:lstStyle/>
          <a:p>
            <a:r>
              <a:rPr lang="en-GB" dirty="0"/>
              <a:t>L2 Decomposition of Business Capabilities </a:t>
            </a:r>
          </a:p>
        </p:txBody>
      </p:sp>
      <p:sp>
        <p:nvSpPr>
          <p:cNvPr id="75" name="Oval 74"/>
          <p:cNvSpPr/>
          <p:nvPr>
            <p:custDataLst>
              <p:tags r:id="rId4"/>
            </p:custDataLst>
          </p:nvPr>
        </p:nvSpPr>
        <p:spPr>
          <a:xfrm>
            <a:off x="732275" y="1232689"/>
            <a:ext cx="324000" cy="3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L1</a:t>
            </a:r>
          </a:p>
        </p:txBody>
      </p:sp>
      <p:sp>
        <p:nvSpPr>
          <p:cNvPr id="79" name="Oval 78"/>
          <p:cNvSpPr/>
          <p:nvPr>
            <p:custDataLst>
              <p:tags r:id="rId5"/>
            </p:custDataLst>
          </p:nvPr>
        </p:nvSpPr>
        <p:spPr>
          <a:xfrm>
            <a:off x="732275" y="2193010"/>
            <a:ext cx="324000" cy="3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81" name="NativeTextbox_ID_24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488040" y="2193011"/>
            <a:ext cx="1424085" cy="21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Service Onboarding</a:t>
            </a:r>
          </a:p>
        </p:txBody>
      </p:sp>
      <p:sp>
        <p:nvSpPr>
          <p:cNvPr id="82" name="NativeTextbox_ID_24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582380" y="2594856"/>
            <a:ext cx="1235404" cy="468658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Client Onboarding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Buyer Onboarding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Supplier Onboarding</a:t>
            </a:r>
          </a:p>
        </p:txBody>
      </p:sp>
      <p:sp>
        <p:nvSpPr>
          <p:cNvPr id="93" name="NativeTextbox_ID_24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1582380" y="3172370"/>
            <a:ext cx="1235404" cy="468335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Client </a:t>
            </a:r>
            <a:r>
              <a:rPr lang="en-US" sz="900" noProof="0" dirty="0" err="1">
                <a:solidFill>
                  <a:prstClr val="black"/>
                </a:solidFill>
              </a:rPr>
              <a:t>Offboarding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Buyer </a:t>
            </a:r>
            <a:r>
              <a:rPr lang="en-US" sz="900" i="1" dirty="0" err="1">
                <a:solidFill>
                  <a:prstClr val="black"/>
                </a:solidFill>
              </a:rPr>
              <a:t>Offboarding</a:t>
            </a:r>
            <a:endParaRPr lang="en-US" sz="900" i="1" dirty="0">
              <a:solidFill>
                <a:prstClr val="black"/>
              </a:solidFill>
            </a:endParaRP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Supplier </a:t>
            </a:r>
            <a:r>
              <a:rPr kumimoji="0" lang="en-US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Offboarding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4" name="NativeTextbox_ID_24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1582380" y="4086095"/>
            <a:ext cx="1235404" cy="1380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User Access Control</a:t>
            </a:r>
          </a:p>
        </p:txBody>
      </p:sp>
      <p:sp>
        <p:nvSpPr>
          <p:cNvPr id="95" name="NativeTextbox_ID_24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1582380" y="3720872"/>
            <a:ext cx="1235404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 Identity</a:t>
            </a:r>
            <a:r>
              <a:rPr kumimoji="0" lang="en-US" sz="9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Management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NativeTextbox_ID_24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3060770" y="2194618"/>
            <a:ext cx="1424085" cy="38725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Digital Asset Management</a:t>
            </a:r>
          </a:p>
        </p:txBody>
      </p:sp>
      <p:sp>
        <p:nvSpPr>
          <p:cNvPr id="105" name="NativeTextbox_ID_24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3155110" y="2596464"/>
            <a:ext cx="1235404" cy="1842116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Digital Asset Life Cycle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Asset Issuance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Asset</a:t>
            </a:r>
            <a:r>
              <a:rPr kumimoji="0" lang="en-US" sz="9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Amendment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baseline="0" dirty="0">
                <a:solidFill>
                  <a:prstClr val="black"/>
                </a:solidFill>
              </a:rPr>
              <a:t>Asset Cancellation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Asset Acceptance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Asset</a:t>
            </a:r>
            <a:r>
              <a:rPr kumimoji="0" lang="en-US" sz="9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Pledge</a:t>
            </a: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Asset Endorsement</a:t>
            </a: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Asset Spilt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Asset Collection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Asset Overdue Collection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NativeTextbox_ID_24"/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3155110" y="4551329"/>
            <a:ext cx="1235404" cy="597807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/>
              <a:t>Digital </a:t>
            </a:r>
            <a:r>
              <a:rPr lang="en-US" sz="900" dirty="0">
                <a:solidFill>
                  <a:prstClr val="black"/>
                </a:solidFill>
              </a:rPr>
              <a:t>Asset </a:t>
            </a:r>
            <a:r>
              <a:rPr lang="en-US" altLang="zh-CN" sz="900" dirty="0"/>
              <a:t>Eligibility Pre-checking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AR Verification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 Registration</a:t>
            </a:r>
          </a:p>
        </p:txBody>
      </p:sp>
      <p:sp>
        <p:nvSpPr>
          <p:cNvPr id="109" name="NativeTextbox_ID_24"/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4632203" y="2194618"/>
            <a:ext cx="1424085" cy="2089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Multiple Tier Supply Chain Finance</a:t>
            </a:r>
          </a:p>
        </p:txBody>
      </p:sp>
      <p:sp>
        <p:nvSpPr>
          <p:cNvPr id="112" name="NativeTextbox_ID_24"/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4726543" y="2607617"/>
            <a:ext cx="1235404" cy="780559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Supply Chain Finance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Validate Invoices</a:t>
            </a: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Early Payment Request</a:t>
            </a:r>
            <a:endParaRPr lang="en-US" sz="900" i="1" noProof="0" dirty="0">
              <a:solidFill>
                <a:prstClr val="black"/>
              </a:solidFill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Repayment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006466" y="2081869"/>
            <a:ext cx="1557858" cy="4113522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NativeTextbox_ID_24"/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6124168" y="2194618"/>
            <a:ext cx="1424085" cy="2089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Asset Based Lending</a:t>
            </a:r>
          </a:p>
        </p:txBody>
      </p:sp>
      <p:sp>
        <p:nvSpPr>
          <p:cNvPr id="110" name="NativeTextbox_ID_24"/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6218508" y="2620992"/>
            <a:ext cx="1235404" cy="651087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Asset Based Lending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noProof="0" dirty="0">
                <a:solidFill>
                  <a:prstClr val="black"/>
                </a:solidFill>
              </a:rPr>
              <a:t>Asset Pool Update</a:t>
            </a: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noProof="0" dirty="0">
                <a:solidFill>
                  <a:prstClr val="black"/>
                </a:solidFill>
              </a:rPr>
              <a:t>Loan Drawdown</a:t>
            </a: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Repayment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88040" y="993043"/>
            <a:ext cx="8418478" cy="97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2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think-cell Slide" r:id="rId43" imgW="347" imgH="348" progId="TCLayout.ActiveDocument.1">
                  <p:embed/>
                </p:oleObj>
              </mc:Choice>
              <mc:Fallback>
                <p:oleObj name="think-cell Slide" r:id="rId43" imgW="347" imgH="348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588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Univers Next for HSBC Medium" panose="020B0603030202020203" pitchFamily="34" charset="0"/>
              <a:ea typeface="SimHei" panose="02010609060101010101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0717213" y="7151986"/>
            <a:ext cx="2286000" cy="169200"/>
          </a:xfrm>
        </p:spPr>
        <p:txBody>
          <a:bodyPr/>
          <a:lstStyle/>
          <a:p>
            <a:r>
              <a:rPr lang="en-US"/>
              <a:t>INTERNAL</a:t>
            </a:r>
            <a:endParaRPr lang="en-US" dirty="0"/>
          </a:p>
        </p:txBody>
      </p:sp>
      <p:sp>
        <p:nvSpPr>
          <p:cNvPr id="72" name="Title 2"/>
          <p:cNvSpPr>
            <a:spLocks noGrp="1"/>
          </p:cNvSpPr>
          <p:nvPr>
            <p:ph type="title"/>
          </p:nvPr>
        </p:nvSpPr>
        <p:spPr>
          <a:xfrm>
            <a:off x="408275" y="498022"/>
            <a:ext cx="12161520" cy="246888"/>
          </a:xfrm>
        </p:spPr>
        <p:txBody>
          <a:bodyPr/>
          <a:lstStyle/>
          <a:p>
            <a:r>
              <a:rPr lang="en-GB" dirty="0"/>
              <a:t>L2 Decomposition of Business Capabilities </a:t>
            </a:r>
          </a:p>
        </p:txBody>
      </p:sp>
      <p:sp>
        <p:nvSpPr>
          <p:cNvPr id="75" name="Oval 74"/>
          <p:cNvSpPr/>
          <p:nvPr>
            <p:custDataLst>
              <p:tags r:id="rId4"/>
            </p:custDataLst>
          </p:nvPr>
        </p:nvSpPr>
        <p:spPr>
          <a:xfrm>
            <a:off x="732275" y="1232689"/>
            <a:ext cx="324000" cy="3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L1</a:t>
            </a:r>
          </a:p>
        </p:txBody>
      </p:sp>
      <p:sp>
        <p:nvSpPr>
          <p:cNvPr id="79" name="Oval 78"/>
          <p:cNvSpPr/>
          <p:nvPr>
            <p:custDataLst>
              <p:tags r:id="rId5"/>
            </p:custDataLst>
          </p:nvPr>
        </p:nvSpPr>
        <p:spPr>
          <a:xfrm>
            <a:off x="732275" y="3061027"/>
            <a:ext cx="324000" cy="3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81" name="NativeTextbox_ID_24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488040" y="3061029"/>
            <a:ext cx="1424085" cy="21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Party Management</a:t>
            </a:r>
          </a:p>
        </p:txBody>
      </p:sp>
      <p:sp>
        <p:nvSpPr>
          <p:cNvPr id="82" name="NativeTextbox_ID_24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582380" y="3462874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xxxxx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3" name="NativeTextbox_ID_24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1582380" y="4040388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 err="1">
                <a:solidFill>
                  <a:prstClr val="black"/>
                </a:solidFill>
              </a:rPr>
              <a:t>xxxx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4" name="NativeTextbox_ID_24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1582380" y="4954113"/>
            <a:ext cx="1235404" cy="1380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 err="1">
                <a:solidFill>
                  <a:prstClr val="black"/>
                </a:solidFill>
              </a:rPr>
              <a:t>xxxx</a:t>
            </a:r>
            <a:endParaRPr lang="en-US" sz="900" noProof="0" dirty="0">
              <a:solidFill>
                <a:prstClr val="black"/>
              </a:solidFill>
            </a:endParaRPr>
          </a:p>
        </p:txBody>
      </p:sp>
      <p:sp>
        <p:nvSpPr>
          <p:cNvPr id="95" name="NativeTextbox_ID_24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1582380" y="4588890"/>
            <a:ext cx="1235404" cy="13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NativeTextbox_ID_24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4530465" y="3061028"/>
            <a:ext cx="1424085" cy="999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Transaction Compliance Management</a:t>
            </a:r>
          </a:p>
        </p:txBody>
      </p:sp>
      <p:sp>
        <p:nvSpPr>
          <p:cNvPr id="105" name="NativeTextbox_ID_24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4624805" y="3462873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Sanctions - Wolf</a:t>
            </a:r>
          </a:p>
        </p:txBody>
      </p:sp>
      <p:sp>
        <p:nvSpPr>
          <p:cNvPr id="106" name="NativeTextbox_ID_24"/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4624805" y="3632467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AML/Fraud Checks</a:t>
            </a:r>
          </a:p>
        </p:txBody>
      </p:sp>
      <p:sp>
        <p:nvSpPr>
          <p:cNvPr id="109" name="NativeTextbox_ID_24"/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6048890" y="3061026"/>
            <a:ext cx="1424085" cy="2628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Limits Management</a:t>
            </a:r>
          </a:p>
        </p:txBody>
      </p:sp>
      <p:sp>
        <p:nvSpPr>
          <p:cNvPr id="110" name="NativeTextbox_ID_24"/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6143230" y="4205935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Update </a:t>
            </a:r>
            <a:r>
              <a:rPr lang="en-US" altLang="zh-CN" sz="900" dirty="0" err="1">
                <a:solidFill>
                  <a:prstClr val="black"/>
                </a:solidFill>
              </a:rPr>
              <a:t>Utilisation</a:t>
            </a:r>
            <a:endParaRPr lang="en-US" altLang="zh-CN" sz="900" dirty="0">
              <a:solidFill>
                <a:prstClr val="black"/>
              </a:solidFill>
            </a:endParaRPr>
          </a:p>
        </p:txBody>
      </p:sp>
      <p:sp>
        <p:nvSpPr>
          <p:cNvPr id="112" name="NativeTextbox_ID_24"/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6143230" y="3474026"/>
            <a:ext cx="1235404" cy="651087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Limit Checks</a:t>
            </a:r>
          </a:p>
          <a:p>
            <a:pPr marL="85725" marR="0" lvl="0" indent="-85725" fontAlgn="auto">
              <a:spcBef>
                <a:spcPts val="200"/>
              </a:spcBef>
              <a:spcAft>
                <a:spcPts val="200"/>
              </a:spcAft>
              <a:buClrTx/>
              <a:buSzPct val="100000"/>
              <a:tabLst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Buyer</a:t>
            </a:r>
          </a:p>
          <a:p>
            <a:pPr marL="85725" marR="0" lvl="0" indent="-85725" fontAlgn="auto">
              <a:spcBef>
                <a:spcPts val="200"/>
              </a:spcBef>
              <a:spcAft>
                <a:spcPts val="200"/>
              </a:spcAft>
              <a:buClrTx/>
              <a:buSzPct val="100000"/>
              <a:tabLst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Seller</a:t>
            </a:r>
          </a:p>
          <a:p>
            <a:pPr marL="85725" marR="0" lvl="0" indent="-85725" fontAlgn="auto">
              <a:spcBef>
                <a:spcPts val="200"/>
              </a:spcBef>
              <a:spcAft>
                <a:spcPts val="200"/>
              </a:spcAft>
              <a:buClrTx/>
              <a:buSzPct val="100000"/>
              <a:tabLst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Buyer-seller</a:t>
            </a:r>
          </a:p>
        </p:txBody>
      </p:sp>
      <p:sp>
        <p:nvSpPr>
          <p:cNvPr id="113" name="NativeTextbox_ID_24"/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2993530" y="3061027"/>
            <a:ext cx="1424085" cy="2783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pPr lvl="0">
              <a:defRPr/>
            </a:pPr>
            <a:r>
              <a:rPr lang="en-US" altLang="zh-CN" sz="900" dirty="0"/>
              <a:t>Transaction Management</a:t>
            </a:r>
          </a:p>
        </p:txBody>
      </p:sp>
      <p:sp>
        <p:nvSpPr>
          <p:cNvPr id="114" name="NativeTextbox_ID_24"/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3087870" y="3462872"/>
            <a:ext cx="1235404" cy="597807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Transaction Business Validation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Invoice eligibility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Funding request</a:t>
            </a:r>
          </a:p>
        </p:txBody>
      </p:sp>
      <p:sp>
        <p:nvSpPr>
          <p:cNvPr id="115" name="NativeTextbox_ID_24"/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3087870" y="4133150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Transaction Approval management</a:t>
            </a:r>
          </a:p>
        </p:txBody>
      </p:sp>
      <p:sp>
        <p:nvSpPr>
          <p:cNvPr id="117" name="NativeTextbox_ID_24"/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3087870" y="4462524"/>
            <a:ext cx="1235404" cy="13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Transaction Rules</a:t>
            </a:r>
          </a:p>
        </p:txBody>
      </p:sp>
      <p:sp>
        <p:nvSpPr>
          <p:cNvPr id="27" name="NativeTextbox_ID_24"/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3087870" y="5398582"/>
            <a:ext cx="1235404" cy="13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 algn="ctr" defTabSz="777678">
              <a:lnSpc>
                <a:spcPct val="90000"/>
              </a:lnSpc>
              <a:spcBef>
                <a:spcPts val="851"/>
              </a:spcBef>
              <a:buSzPct val="100000"/>
              <a:buFont typeface="Arial" panose="020B0604020202020204" pitchFamily="34" charset="0"/>
              <a:buNone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altLang="zh-CN" dirty="0"/>
              <a:t>Calculate Funding</a:t>
            </a:r>
          </a:p>
        </p:txBody>
      </p:sp>
      <p:sp>
        <p:nvSpPr>
          <p:cNvPr id="28" name="NativeTextbox_ID_24"/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3091263" y="4694027"/>
            <a:ext cx="1235404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 algn="ctr" defTabSz="777678">
              <a:lnSpc>
                <a:spcPct val="90000"/>
              </a:lnSpc>
              <a:spcBef>
                <a:spcPts val="851"/>
              </a:spcBef>
              <a:buSzPct val="100000"/>
              <a:buFont typeface="Arial" panose="020B0604020202020204" pitchFamily="34" charset="0"/>
              <a:buNone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altLang="zh-CN" dirty="0"/>
              <a:t>Invoice Business Validation</a:t>
            </a:r>
          </a:p>
        </p:txBody>
      </p:sp>
      <p:sp>
        <p:nvSpPr>
          <p:cNvPr id="29" name="NativeTextbox_ID_24"/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3087870" y="5029169"/>
            <a:ext cx="1235404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 algn="ctr" defTabSz="777678">
              <a:lnSpc>
                <a:spcPct val="90000"/>
              </a:lnSpc>
              <a:spcBef>
                <a:spcPts val="851"/>
              </a:spcBef>
              <a:buSzPct val="100000"/>
              <a:buFont typeface="Arial" panose="020B0604020202020204" pitchFamily="34" charset="0"/>
              <a:buNone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altLang="zh-CN" dirty="0"/>
              <a:t>Credit Note Business Validation</a:t>
            </a:r>
          </a:p>
        </p:txBody>
      </p:sp>
      <p:sp>
        <p:nvSpPr>
          <p:cNvPr id="30" name="NativeTextbox_ID_24"/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4624805" y="3818976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Name screening - OWS</a:t>
            </a:r>
          </a:p>
        </p:txBody>
      </p:sp>
      <p:sp>
        <p:nvSpPr>
          <p:cNvPr id="31" name="NativeTextbox_ID_24"/>
          <p:cNvSpPr txBox="1">
            <a:spLocks/>
          </p:cNvSpPr>
          <p:nvPr>
            <p:custDataLst>
              <p:tags r:id="rId25"/>
            </p:custDataLst>
          </p:nvPr>
        </p:nvSpPr>
        <p:spPr bwMode="auto">
          <a:xfrm>
            <a:off x="6143230" y="4389121"/>
            <a:ext cx="1235404" cy="13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 algn="ctr" defTabSz="777678">
              <a:lnSpc>
                <a:spcPct val="90000"/>
              </a:lnSpc>
              <a:spcBef>
                <a:spcPts val="851"/>
              </a:spcBef>
              <a:buSzPct val="100000"/>
              <a:buFont typeface="Arial" panose="020B0604020202020204" pitchFamily="34" charset="0"/>
              <a:buNone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Referral Management</a:t>
            </a:r>
          </a:p>
        </p:txBody>
      </p:sp>
      <p:sp>
        <p:nvSpPr>
          <p:cNvPr id="33" name="NativeTextbox_ID_24"/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6143230" y="4902864"/>
            <a:ext cx="1235404" cy="370387"/>
          </a:xfrm>
          <a:prstGeom prst="roundRect">
            <a:avLst/>
          </a:prstGeom>
          <a:solidFill>
            <a:schemeClr val="bg1"/>
          </a:solidFill>
          <a:ln>
            <a:solidFill>
              <a:srgbClr val="E7E6E6">
                <a:lumMod val="50000"/>
              </a:srgbClr>
            </a:solidFill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GB"/>
            </a:defPPr>
            <a:lvl1pPr marL="0" marR="0" lvl="0" indent="0" defTabSz="77767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Concentration</a:t>
            </a:r>
          </a:p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Dilution</a:t>
            </a:r>
            <a:r>
              <a:rPr kumimoji="0" lang="en-US" sz="9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Retention</a:t>
            </a:r>
          </a:p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Reserves</a:t>
            </a:r>
          </a:p>
        </p:txBody>
      </p:sp>
      <p:sp>
        <p:nvSpPr>
          <p:cNvPr id="34" name="NativeTextbox_ID_24"/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6143230" y="4600832"/>
            <a:ext cx="1235404" cy="243701"/>
          </a:xfrm>
          <a:prstGeom prst="roundRect">
            <a:avLst/>
          </a:prstGeom>
          <a:solidFill>
            <a:schemeClr val="bg1"/>
          </a:solidFill>
          <a:ln>
            <a:solidFill>
              <a:srgbClr val="E7E6E6">
                <a:lumMod val="50000"/>
              </a:srgbClr>
            </a:solidFill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GB"/>
            </a:defPPr>
            <a:lvl1pPr marL="0" marR="0" lvl="0" indent="0" defTabSz="77767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Limit Management</a:t>
            </a:r>
          </a:p>
        </p:txBody>
      </p:sp>
      <p:sp>
        <p:nvSpPr>
          <p:cNvPr id="38" name="NativeTextbox_ID_24"/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6143230" y="5335648"/>
            <a:ext cx="1235404" cy="265868"/>
          </a:xfrm>
          <a:prstGeom prst="roundRect">
            <a:avLst/>
          </a:prstGeom>
          <a:solidFill>
            <a:schemeClr val="bg1"/>
          </a:solidFill>
          <a:ln>
            <a:solidFill>
              <a:srgbClr val="E7E6E6">
                <a:lumMod val="50000"/>
              </a:srgbClr>
            </a:solidFill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GB"/>
            </a:defPPr>
            <a:lvl1pPr marL="0" indent="0" defTabSz="777678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800" b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algn="l" defTabSz="777678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+mn-lt"/>
                <a:cs typeface="+mn-cs"/>
              </a:defRPr>
            </a:lvl9pPr>
          </a:lstStyle>
          <a:p>
            <a:r>
              <a:rPr lang="en-US" sz="900" dirty="0"/>
              <a:t>Credit Insurance limit check</a:t>
            </a:r>
          </a:p>
        </p:txBody>
      </p:sp>
      <p:sp>
        <p:nvSpPr>
          <p:cNvPr id="39" name="NativeTextbox_ID_24"/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4530465" y="4133150"/>
            <a:ext cx="1424085" cy="14033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Charge-Billing Management</a:t>
            </a:r>
          </a:p>
        </p:txBody>
      </p:sp>
      <p:sp>
        <p:nvSpPr>
          <p:cNvPr id="40" name="NativeTextbox_ID_24"/>
          <p:cNvSpPr txBox="1">
            <a:spLocks/>
          </p:cNvSpPr>
          <p:nvPr>
            <p:custDataLst>
              <p:tags r:id="rId30"/>
            </p:custDataLst>
          </p:nvPr>
        </p:nvSpPr>
        <p:spPr bwMode="auto">
          <a:xfrm>
            <a:off x="4634965" y="4969847"/>
            <a:ext cx="1235404" cy="468335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Charge Calculation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upfront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In arrears</a:t>
            </a:r>
          </a:p>
        </p:txBody>
      </p:sp>
      <p:sp>
        <p:nvSpPr>
          <p:cNvPr id="43" name="NativeTextbox_ID_24"/>
          <p:cNvSpPr txBox="1">
            <a:spLocks/>
          </p:cNvSpPr>
          <p:nvPr>
            <p:custDataLst>
              <p:tags r:id="rId31"/>
            </p:custDataLst>
          </p:nvPr>
        </p:nvSpPr>
        <p:spPr bwMode="auto">
          <a:xfrm>
            <a:off x="4624805" y="4515224"/>
            <a:ext cx="1235404" cy="415055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Charge configuration</a:t>
            </a:r>
          </a:p>
          <a:p>
            <a:pPr marL="85725" marR="0" lvl="0" indent="-85725" fontAlgn="auto">
              <a:spcBef>
                <a:spcPts val="200"/>
              </a:spcBef>
              <a:spcAft>
                <a:spcPts val="200"/>
              </a:spcAft>
              <a:buClrTx/>
              <a:buSzPct val="100000"/>
              <a:tabLst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Reference code set-up</a:t>
            </a:r>
          </a:p>
        </p:txBody>
      </p:sp>
      <p:sp>
        <p:nvSpPr>
          <p:cNvPr id="44" name="NativeTextbox_ID_24"/>
          <p:cNvSpPr txBox="1">
            <a:spLocks/>
          </p:cNvSpPr>
          <p:nvPr>
            <p:custDataLst>
              <p:tags r:id="rId32"/>
            </p:custDataLst>
          </p:nvPr>
        </p:nvSpPr>
        <p:spPr bwMode="auto">
          <a:xfrm>
            <a:off x="7554380" y="3061026"/>
            <a:ext cx="1424085" cy="887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Exception Management</a:t>
            </a:r>
          </a:p>
        </p:txBody>
      </p:sp>
      <p:sp>
        <p:nvSpPr>
          <p:cNvPr id="46" name="NativeTextbox_ID_24"/>
          <p:cNvSpPr txBox="1">
            <a:spLocks/>
          </p:cNvSpPr>
          <p:nvPr>
            <p:custDataLst>
              <p:tags r:id="rId33"/>
            </p:custDataLst>
          </p:nvPr>
        </p:nvSpPr>
        <p:spPr bwMode="auto">
          <a:xfrm>
            <a:off x="7648720" y="3474026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Limit, System, User Exception Management</a:t>
            </a:r>
          </a:p>
        </p:txBody>
      </p:sp>
      <p:sp>
        <p:nvSpPr>
          <p:cNvPr id="51" name="NativeTextbox_ID_24"/>
          <p:cNvSpPr txBox="1">
            <a:spLocks/>
          </p:cNvSpPr>
          <p:nvPr>
            <p:custDataLst>
              <p:tags r:id="rId34"/>
            </p:custDataLst>
          </p:nvPr>
        </p:nvSpPr>
        <p:spPr bwMode="auto">
          <a:xfrm>
            <a:off x="9072805" y="3060700"/>
            <a:ext cx="1424085" cy="887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altLang="zh-CN" sz="900" dirty="0"/>
              <a:t>Reporting</a:t>
            </a:r>
            <a:endParaRPr lang="en-US" sz="900" dirty="0"/>
          </a:p>
        </p:txBody>
      </p:sp>
      <p:sp>
        <p:nvSpPr>
          <p:cNvPr id="52" name="NativeTextbox_ID_24"/>
          <p:cNvSpPr txBox="1">
            <a:spLocks/>
          </p:cNvSpPr>
          <p:nvPr>
            <p:custDataLst>
              <p:tags r:id="rId35"/>
            </p:custDataLst>
          </p:nvPr>
        </p:nvSpPr>
        <p:spPr bwMode="auto">
          <a:xfrm>
            <a:off x="9167145" y="3459571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Internal Operation Reporting</a:t>
            </a:r>
          </a:p>
        </p:txBody>
      </p:sp>
      <p:sp>
        <p:nvSpPr>
          <p:cNvPr id="53" name="NativeTextbox_ID_24"/>
          <p:cNvSpPr txBox="1">
            <a:spLocks/>
          </p:cNvSpPr>
          <p:nvPr>
            <p:custDataLst>
              <p:tags r:id="rId36"/>
            </p:custDataLst>
          </p:nvPr>
        </p:nvSpPr>
        <p:spPr bwMode="auto">
          <a:xfrm>
            <a:off x="9072805" y="4021954"/>
            <a:ext cx="1424085" cy="1185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altLang="zh-CN" sz="900" dirty="0"/>
              <a:t>Advising</a:t>
            </a:r>
            <a:endParaRPr lang="en-US" sz="900" dirty="0"/>
          </a:p>
        </p:txBody>
      </p:sp>
      <p:sp>
        <p:nvSpPr>
          <p:cNvPr id="54" name="NativeTextbox_ID_24"/>
          <p:cNvSpPr txBox="1">
            <a:spLocks/>
          </p:cNvSpPr>
          <p:nvPr>
            <p:custDataLst>
              <p:tags r:id="rId37"/>
            </p:custDataLst>
          </p:nvPr>
        </p:nvSpPr>
        <p:spPr bwMode="auto">
          <a:xfrm>
            <a:off x="9167145" y="4420826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Mobile</a:t>
            </a:r>
          </a:p>
        </p:txBody>
      </p:sp>
      <p:sp>
        <p:nvSpPr>
          <p:cNvPr id="55" name="NativeTextbox_ID_24"/>
          <p:cNvSpPr txBox="1">
            <a:spLocks/>
          </p:cNvSpPr>
          <p:nvPr>
            <p:custDataLst>
              <p:tags r:id="rId38"/>
            </p:custDataLst>
          </p:nvPr>
        </p:nvSpPr>
        <p:spPr bwMode="auto">
          <a:xfrm>
            <a:off x="9167145" y="4614290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Email</a:t>
            </a:r>
          </a:p>
        </p:txBody>
      </p:sp>
      <p:sp>
        <p:nvSpPr>
          <p:cNvPr id="56" name="NativeTextbox_ID_24"/>
          <p:cNvSpPr txBox="1">
            <a:spLocks/>
          </p:cNvSpPr>
          <p:nvPr>
            <p:custDataLst>
              <p:tags r:id="rId39"/>
            </p:custDataLst>
          </p:nvPr>
        </p:nvSpPr>
        <p:spPr bwMode="auto">
          <a:xfrm>
            <a:off x="9167145" y="4805197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Push Message</a:t>
            </a:r>
          </a:p>
        </p:txBody>
      </p:sp>
      <p:sp>
        <p:nvSpPr>
          <p:cNvPr id="57" name="NativeTextbox_ID_24"/>
          <p:cNvSpPr txBox="1">
            <a:spLocks/>
          </p:cNvSpPr>
          <p:nvPr>
            <p:custDataLst>
              <p:tags r:id="rId40"/>
            </p:custDataLst>
          </p:nvPr>
        </p:nvSpPr>
        <p:spPr bwMode="auto">
          <a:xfrm>
            <a:off x="9167145" y="4995247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SWIFT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488040" y="992671"/>
            <a:ext cx="8562740" cy="16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8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think-cell Slide" r:id="rId34" imgW="347" imgH="348" progId="TCLayout.ActiveDocument.1">
                  <p:embed/>
                </p:oleObj>
              </mc:Choice>
              <mc:Fallback>
                <p:oleObj name="think-cell Slide" r:id="rId34" imgW="347" imgH="348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588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Univers Next for HSBC Medium" panose="020B0603030202020203" pitchFamily="34" charset="0"/>
              <a:ea typeface="SimHei" panose="02010609060101010101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0717213" y="7151986"/>
            <a:ext cx="2286000" cy="169200"/>
          </a:xfrm>
        </p:spPr>
        <p:txBody>
          <a:bodyPr/>
          <a:lstStyle/>
          <a:p>
            <a:r>
              <a:rPr lang="en-US"/>
              <a:t>INTERNAL</a:t>
            </a:r>
            <a:endParaRPr lang="en-US" dirty="0"/>
          </a:p>
        </p:txBody>
      </p:sp>
      <p:sp>
        <p:nvSpPr>
          <p:cNvPr id="72" name="Title 2"/>
          <p:cNvSpPr>
            <a:spLocks noGrp="1"/>
          </p:cNvSpPr>
          <p:nvPr>
            <p:ph type="title"/>
          </p:nvPr>
        </p:nvSpPr>
        <p:spPr>
          <a:xfrm>
            <a:off x="408275" y="498022"/>
            <a:ext cx="12161520" cy="246888"/>
          </a:xfrm>
        </p:spPr>
        <p:txBody>
          <a:bodyPr/>
          <a:lstStyle/>
          <a:p>
            <a:r>
              <a:rPr lang="en-GB" dirty="0"/>
              <a:t>L2 Decomposition of Business Capabilities </a:t>
            </a:r>
          </a:p>
        </p:txBody>
      </p:sp>
      <p:sp>
        <p:nvSpPr>
          <p:cNvPr id="75" name="Oval 74"/>
          <p:cNvSpPr/>
          <p:nvPr>
            <p:custDataLst>
              <p:tags r:id="rId4"/>
            </p:custDataLst>
          </p:nvPr>
        </p:nvSpPr>
        <p:spPr>
          <a:xfrm>
            <a:off x="732275" y="1232689"/>
            <a:ext cx="324000" cy="3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L1</a:t>
            </a:r>
          </a:p>
        </p:txBody>
      </p:sp>
      <p:sp>
        <p:nvSpPr>
          <p:cNvPr id="79" name="Oval 78"/>
          <p:cNvSpPr/>
          <p:nvPr>
            <p:custDataLst>
              <p:tags r:id="rId5"/>
            </p:custDataLst>
          </p:nvPr>
        </p:nvSpPr>
        <p:spPr>
          <a:xfrm>
            <a:off x="732275" y="3061027"/>
            <a:ext cx="324000" cy="3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81" name="NativeTextbox_ID_24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488040" y="3061029"/>
            <a:ext cx="1424085" cy="21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Product Management</a:t>
            </a:r>
          </a:p>
        </p:txBody>
      </p:sp>
      <p:sp>
        <p:nvSpPr>
          <p:cNvPr id="82" name="NativeTextbox_ID_24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582380" y="3462874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 err="1">
                <a:solidFill>
                  <a:prstClr val="black"/>
                </a:solidFill>
              </a:rPr>
              <a:t>xxxxx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3" name="NativeTextbox_ID_24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1582380" y="4040388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 err="1">
                <a:solidFill>
                  <a:prstClr val="black"/>
                </a:solidFill>
              </a:rPr>
              <a:t>xxxxx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4" name="NativeTextbox_ID_24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4530465" y="3061028"/>
            <a:ext cx="1424085" cy="1960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Loan &amp; Facility Management</a:t>
            </a:r>
          </a:p>
        </p:txBody>
      </p:sp>
      <p:sp>
        <p:nvSpPr>
          <p:cNvPr id="105" name="NativeTextbox_ID_24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4624805" y="3462873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Loan Opening</a:t>
            </a:r>
          </a:p>
        </p:txBody>
      </p:sp>
      <p:sp>
        <p:nvSpPr>
          <p:cNvPr id="106" name="NativeTextbox_ID_24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4624805" y="3632467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Loan Closing</a:t>
            </a:r>
          </a:p>
        </p:txBody>
      </p:sp>
      <p:sp>
        <p:nvSpPr>
          <p:cNvPr id="113" name="NativeTextbox_ID_24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2993530" y="3061027"/>
            <a:ext cx="1424085" cy="2175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pPr lvl="0">
              <a:defRPr/>
            </a:pPr>
            <a:r>
              <a:rPr lang="en-US" altLang="zh-CN" sz="900" dirty="0"/>
              <a:t>Common Data Service</a:t>
            </a:r>
          </a:p>
        </p:txBody>
      </p:sp>
      <p:sp>
        <p:nvSpPr>
          <p:cNvPr id="114" name="NativeTextbox_ID_24"/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3087870" y="3462872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 err="1">
                <a:solidFill>
                  <a:prstClr val="black"/>
                </a:solidFill>
              </a:rPr>
              <a:t>xxxx</a:t>
            </a:r>
            <a:endParaRPr lang="en-US" altLang="zh-CN" sz="900" i="1" dirty="0">
              <a:solidFill>
                <a:prstClr val="black"/>
              </a:solidFill>
            </a:endParaRPr>
          </a:p>
        </p:txBody>
      </p:sp>
      <p:sp>
        <p:nvSpPr>
          <p:cNvPr id="115" name="NativeTextbox_ID_24"/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3087870" y="4133150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 err="1">
                <a:solidFill>
                  <a:prstClr val="black"/>
                </a:solidFill>
              </a:rPr>
              <a:t>xxxxx</a:t>
            </a:r>
            <a:endParaRPr lang="en-US" altLang="zh-CN" sz="900" dirty="0">
              <a:solidFill>
                <a:prstClr val="black"/>
              </a:solidFill>
            </a:endParaRPr>
          </a:p>
        </p:txBody>
      </p:sp>
      <p:sp>
        <p:nvSpPr>
          <p:cNvPr id="30" name="NativeTextbox_ID_24"/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4624805" y="3818976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Revolving facility management</a:t>
            </a:r>
          </a:p>
        </p:txBody>
      </p:sp>
      <p:sp>
        <p:nvSpPr>
          <p:cNvPr id="39" name="NativeTextbox_ID_24"/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6048890" y="3061027"/>
            <a:ext cx="1424085" cy="700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Accounting Management</a:t>
            </a:r>
          </a:p>
        </p:txBody>
      </p:sp>
      <p:sp>
        <p:nvSpPr>
          <p:cNvPr id="43" name="NativeTextbox_ID_24"/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6143230" y="3443101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Operational Accounting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488040" y="992671"/>
            <a:ext cx="8562740" cy="1664855"/>
          </a:xfrm>
          <a:prstGeom prst="rect">
            <a:avLst/>
          </a:prstGeom>
        </p:spPr>
      </p:pic>
      <p:sp>
        <p:nvSpPr>
          <p:cNvPr id="45" name="NativeTextbox_ID_24"/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4624805" y="4147385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Past Due Management</a:t>
            </a:r>
          </a:p>
        </p:txBody>
      </p:sp>
      <p:sp>
        <p:nvSpPr>
          <p:cNvPr id="47" name="NativeTextbox_ID_24"/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4624805" y="4316979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Asset booking</a:t>
            </a:r>
          </a:p>
        </p:txBody>
      </p:sp>
      <p:sp>
        <p:nvSpPr>
          <p:cNvPr id="48" name="NativeTextbox_ID_24"/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4624805" y="4503488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Asset release</a:t>
            </a:r>
          </a:p>
        </p:txBody>
      </p:sp>
      <p:sp>
        <p:nvSpPr>
          <p:cNvPr id="49" name="NativeTextbox_ID_24"/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7553955" y="3061028"/>
            <a:ext cx="1424085" cy="1442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pPr lvl="0">
              <a:defRPr/>
            </a:pPr>
            <a:r>
              <a:rPr lang="en-US" altLang="zh-CN" sz="900" dirty="0"/>
              <a:t>Settlement Initiation</a:t>
            </a:r>
          </a:p>
        </p:txBody>
      </p:sp>
      <p:sp>
        <p:nvSpPr>
          <p:cNvPr id="50" name="NativeTextbox_ID_24"/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7648295" y="3462873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Full Settlement</a:t>
            </a:r>
          </a:p>
        </p:txBody>
      </p:sp>
      <p:sp>
        <p:nvSpPr>
          <p:cNvPr id="58" name="NativeTextbox_ID_24"/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7648295" y="3632467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 algn="ctr" defTabSz="777678">
              <a:lnSpc>
                <a:spcPct val="90000"/>
              </a:lnSpc>
              <a:spcBef>
                <a:spcPts val="851"/>
              </a:spcBef>
              <a:buSzPct val="100000"/>
              <a:buFont typeface="Arial" panose="020B0604020202020204" pitchFamily="34" charset="0"/>
              <a:buNone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altLang="zh-CN" dirty="0"/>
              <a:t>Partial Settlement</a:t>
            </a:r>
          </a:p>
        </p:txBody>
      </p:sp>
      <p:sp>
        <p:nvSpPr>
          <p:cNvPr id="59" name="NativeTextbox_ID_24"/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7648295" y="3818976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Matching engine</a:t>
            </a:r>
          </a:p>
        </p:txBody>
      </p:sp>
      <p:sp>
        <p:nvSpPr>
          <p:cNvPr id="60" name="NativeTextbox_ID_24"/>
          <p:cNvSpPr txBox="1">
            <a:spLocks/>
          </p:cNvSpPr>
          <p:nvPr>
            <p:custDataLst>
              <p:tags r:id="rId25"/>
            </p:custDataLst>
          </p:nvPr>
        </p:nvSpPr>
        <p:spPr bwMode="auto">
          <a:xfrm>
            <a:off x="9059020" y="3061027"/>
            <a:ext cx="1424085" cy="1442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Funding &amp; Disbursement</a:t>
            </a:r>
          </a:p>
        </p:txBody>
      </p:sp>
      <p:sp>
        <p:nvSpPr>
          <p:cNvPr id="61" name="NativeTextbox_ID_24"/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9153360" y="3443102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Disbursement consolidation</a:t>
            </a:r>
          </a:p>
        </p:txBody>
      </p:sp>
      <p:sp>
        <p:nvSpPr>
          <p:cNvPr id="62" name="NativeTextbox_ID_24"/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7648295" y="4017913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spcAft>
                <a:spcPts val="0"/>
              </a:spcAft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Monitor for Other Product Payments</a:t>
            </a:r>
          </a:p>
        </p:txBody>
      </p:sp>
      <p:sp>
        <p:nvSpPr>
          <p:cNvPr id="63" name="NativeTextbox_ID_24"/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7648295" y="4316979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Allocation</a:t>
            </a:r>
          </a:p>
        </p:txBody>
      </p:sp>
      <p:sp>
        <p:nvSpPr>
          <p:cNvPr id="65" name="NativeTextbox_ID_24"/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9153360" y="3754241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Treasury Funding</a:t>
            </a:r>
          </a:p>
        </p:txBody>
      </p:sp>
      <p:sp>
        <p:nvSpPr>
          <p:cNvPr id="66" name="NativeTextbox_ID_24"/>
          <p:cNvSpPr txBox="1">
            <a:spLocks/>
          </p:cNvSpPr>
          <p:nvPr>
            <p:custDataLst>
              <p:tags r:id="rId30"/>
            </p:custDataLst>
          </p:nvPr>
        </p:nvSpPr>
        <p:spPr bwMode="auto">
          <a:xfrm>
            <a:off x="9153360" y="3964609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FX Conversions</a:t>
            </a:r>
          </a:p>
        </p:txBody>
      </p:sp>
      <p:sp>
        <p:nvSpPr>
          <p:cNvPr id="67" name="NativeTextbox_ID_24"/>
          <p:cNvSpPr txBox="1">
            <a:spLocks/>
          </p:cNvSpPr>
          <p:nvPr>
            <p:custDataLst>
              <p:tags r:id="rId31"/>
            </p:custDataLst>
          </p:nvPr>
        </p:nvSpPr>
        <p:spPr bwMode="auto">
          <a:xfrm>
            <a:off x="9153360" y="4169861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spcAft>
                <a:spcPts val="0"/>
              </a:spcAft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Payments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445802" y="2980060"/>
            <a:ext cx="6123138" cy="227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7193" y="4962172"/>
            <a:ext cx="282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Common Booking and Settlement Engine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0861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9" name="think-cell Slide" r:id="rId29" imgW="347" imgH="348" progId="TCLayout.ActiveDocument.1">
                  <p:embed/>
                </p:oleObj>
              </mc:Choice>
              <mc:Fallback>
                <p:oleObj name="think-cell Slide" r:id="rId29" imgW="347" imgH="348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588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Univers Next for HSBC Medium" panose="020B0603030202020203" pitchFamily="34" charset="0"/>
              <a:ea typeface="SimHei" panose="02010609060101010101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0717213" y="7151986"/>
            <a:ext cx="2286000" cy="169200"/>
          </a:xfrm>
        </p:spPr>
        <p:txBody>
          <a:bodyPr/>
          <a:lstStyle/>
          <a:p>
            <a:r>
              <a:rPr lang="en-US"/>
              <a:t>INTERNAL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408275" y="498022"/>
            <a:ext cx="12161520" cy="246888"/>
          </a:xfrm>
        </p:spPr>
        <p:txBody>
          <a:bodyPr/>
          <a:lstStyle/>
          <a:p>
            <a:r>
              <a:rPr lang="en-GB" dirty="0"/>
              <a:t>L2 Decomposition of Business Capabilities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327502" y="1232689"/>
            <a:ext cx="8717528" cy="1072950"/>
          </a:xfrm>
          <a:prstGeom prst="rect">
            <a:avLst/>
          </a:prstGeom>
        </p:spPr>
      </p:pic>
      <p:sp>
        <p:nvSpPr>
          <p:cNvPr id="26" name="Oval 25"/>
          <p:cNvSpPr/>
          <p:nvPr>
            <p:custDataLst>
              <p:tags r:id="rId4"/>
            </p:custDataLst>
          </p:nvPr>
        </p:nvSpPr>
        <p:spPr>
          <a:xfrm>
            <a:off x="732275" y="1232689"/>
            <a:ext cx="324000" cy="3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L1</a:t>
            </a:r>
          </a:p>
        </p:txBody>
      </p:sp>
      <p:sp>
        <p:nvSpPr>
          <p:cNvPr id="27" name="Oval 26"/>
          <p:cNvSpPr/>
          <p:nvPr>
            <p:custDataLst>
              <p:tags r:id="rId5"/>
            </p:custDataLst>
          </p:nvPr>
        </p:nvSpPr>
        <p:spPr>
          <a:xfrm>
            <a:off x="732275" y="3061027"/>
            <a:ext cx="324000" cy="3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28" name="NativeTextbox_ID_24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488040" y="3061029"/>
            <a:ext cx="1424085" cy="1510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GTRF BOI</a:t>
            </a:r>
          </a:p>
        </p:txBody>
      </p:sp>
      <p:sp>
        <p:nvSpPr>
          <p:cNvPr id="29" name="NativeTextbox_ID_24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582380" y="3462874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Online Integration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NativeTextbox_ID_24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1582380" y="3674628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Batch Integration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NativeTextbox_ID_24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3016390" y="3061026"/>
            <a:ext cx="1424085" cy="2722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pPr lvl="0">
              <a:defRPr/>
            </a:pPr>
            <a:r>
              <a:rPr lang="en-US" altLang="zh-CN" sz="900" dirty="0"/>
              <a:t>Document Management</a:t>
            </a:r>
          </a:p>
        </p:txBody>
      </p:sp>
      <p:sp>
        <p:nvSpPr>
          <p:cNvPr id="33" name="NativeTextbox_ID_24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3110730" y="4822305"/>
            <a:ext cx="1235404" cy="856750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E-Contract Management</a:t>
            </a:r>
          </a:p>
          <a:p>
            <a:pPr marL="85725" marR="0" lvl="0" indent="-85725" fontAlgn="auto">
              <a:spcBef>
                <a:spcPts val="200"/>
              </a:spcBef>
              <a:spcAft>
                <a:spcPts val="200"/>
              </a:spcAft>
              <a:buClrTx/>
              <a:buSzPct val="100000"/>
              <a:tabLst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E-Signature Management</a:t>
            </a:r>
          </a:p>
          <a:p>
            <a:pPr marL="85725" marR="0" lvl="0" indent="-85725" fontAlgn="auto">
              <a:spcBef>
                <a:spcPts val="200"/>
              </a:spcBef>
              <a:spcAft>
                <a:spcPts val="200"/>
              </a:spcAft>
              <a:buClrTx/>
              <a:buSzPct val="100000"/>
              <a:tabLst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Signed Document Management</a:t>
            </a:r>
          </a:p>
        </p:txBody>
      </p:sp>
      <p:sp>
        <p:nvSpPr>
          <p:cNvPr id="34" name="NativeTextbox_ID_24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3110730" y="3468438"/>
            <a:ext cx="1235404" cy="1275534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Supporting Document Management</a:t>
            </a:r>
          </a:p>
          <a:p>
            <a:pPr marL="85725" marR="0" lvl="0" indent="-85725" fontAlgn="auto">
              <a:spcBef>
                <a:spcPts val="200"/>
              </a:spcBef>
              <a:spcAft>
                <a:spcPts val="200"/>
              </a:spcAft>
              <a:buClrTx/>
              <a:buSzPct val="100000"/>
              <a:tabLst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Document Upload</a:t>
            </a:r>
          </a:p>
          <a:p>
            <a:pPr marL="85725" marR="0" lvl="0" indent="-85725" fontAlgn="auto">
              <a:spcBef>
                <a:spcPts val="200"/>
              </a:spcBef>
              <a:spcAft>
                <a:spcPts val="200"/>
              </a:spcAft>
              <a:buClrTx/>
              <a:buSzPct val="100000"/>
              <a:tabLst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Document Download</a:t>
            </a:r>
          </a:p>
          <a:p>
            <a:pPr marL="85725" marR="0" lvl="0" indent="-85725" fontAlgn="auto">
              <a:spcBef>
                <a:spcPts val="200"/>
              </a:spcBef>
              <a:spcAft>
                <a:spcPts val="200"/>
              </a:spcAft>
              <a:buClrTx/>
              <a:buSzPct val="100000"/>
              <a:tabLst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Document Storage</a:t>
            </a:r>
          </a:p>
          <a:p>
            <a:pPr marL="85725" marR="0" lvl="0" indent="-85725" fontAlgn="auto">
              <a:spcBef>
                <a:spcPts val="200"/>
              </a:spcBef>
              <a:spcAft>
                <a:spcPts val="200"/>
              </a:spcAft>
              <a:buClrTx/>
              <a:buSzPct val="100000"/>
              <a:tabLst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Document Retention</a:t>
            </a:r>
          </a:p>
          <a:p>
            <a:pPr marL="85725" marR="0" lvl="0" indent="-85725" fontAlgn="auto">
              <a:spcBef>
                <a:spcPts val="200"/>
              </a:spcBef>
              <a:spcAft>
                <a:spcPts val="200"/>
              </a:spcAft>
              <a:buClrTx/>
              <a:buSzPct val="100000"/>
              <a:tabLst/>
              <a:defRPr/>
            </a:pPr>
            <a:r>
              <a:rPr lang="en-US" altLang="zh-CN" sz="900" i="1" dirty="0">
                <a:solidFill>
                  <a:prstClr val="black"/>
                </a:solidFill>
              </a:rPr>
              <a:t>Data extraction with OCR</a:t>
            </a:r>
          </a:p>
        </p:txBody>
      </p:sp>
      <p:sp>
        <p:nvSpPr>
          <p:cNvPr id="35" name="NativeTextbox_ID_24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1588384" y="3883712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Integration Manager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NativeTextbox_ID_24"/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1582380" y="4084188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Schedule Manager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NativeTextbox_ID_24"/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1582380" y="4283000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Reference Data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946992" y="2979420"/>
            <a:ext cx="1594528" cy="2910840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NativeTextbox_ID_24"/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4577205" y="3061026"/>
            <a:ext cx="1424085" cy="1831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pPr lvl="0">
              <a:defRPr/>
            </a:pPr>
            <a:r>
              <a:rPr lang="en-US" altLang="zh-CN" sz="900" dirty="0"/>
              <a:t>Data Acquisition</a:t>
            </a:r>
          </a:p>
        </p:txBody>
      </p:sp>
      <p:sp>
        <p:nvSpPr>
          <p:cNvPr id="41" name="NativeTextbox_ID_24"/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4671545" y="3468438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Supply Chain Data from Client ERP</a:t>
            </a:r>
          </a:p>
        </p:txBody>
      </p:sp>
      <p:sp>
        <p:nvSpPr>
          <p:cNvPr id="45" name="NativeTextbox_ID_24"/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4680614" y="3804100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CMB Transactional Data</a:t>
            </a:r>
          </a:p>
        </p:txBody>
      </p:sp>
      <p:sp>
        <p:nvSpPr>
          <p:cNvPr id="46" name="NativeTextbox_ID_24"/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4680614" y="4153529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3</a:t>
            </a:r>
            <a:r>
              <a:rPr lang="en-US" altLang="zh-CN" sz="900" baseline="30000" dirty="0">
                <a:solidFill>
                  <a:prstClr val="black"/>
                </a:solidFill>
              </a:rPr>
              <a:t>rd</a:t>
            </a:r>
            <a:r>
              <a:rPr lang="en-US" altLang="zh-CN" sz="900" dirty="0">
                <a:solidFill>
                  <a:prstClr val="black"/>
                </a:solidFill>
              </a:rPr>
              <a:t> party ESG Ratings Data</a:t>
            </a:r>
          </a:p>
        </p:txBody>
      </p:sp>
      <p:sp>
        <p:nvSpPr>
          <p:cNvPr id="47" name="NativeTextbox_ID_24"/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4680614" y="4502958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Industry certifications data</a:t>
            </a:r>
          </a:p>
        </p:txBody>
      </p:sp>
      <p:sp>
        <p:nvSpPr>
          <p:cNvPr id="48" name="NativeTextbox_ID_24"/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6104699" y="3064420"/>
            <a:ext cx="1424085" cy="2361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pPr lvl="0">
              <a:defRPr/>
            </a:pPr>
            <a:r>
              <a:rPr lang="en-US" altLang="zh-CN" sz="900" dirty="0"/>
              <a:t>Analytics/MI</a:t>
            </a:r>
          </a:p>
        </p:txBody>
      </p:sp>
      <p:sp>
        <p:nvSpPr>
          <p:cNvPr id="49" name="NativeTextbox_ID_24"/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6199039" y="3471832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Data Cleansing &amp; Enrichment</a:t>
            </a:r>
          </a:p>
        </p:txBody>
      </p:sp>
      <p:sp>
        <p:nvSpPr>
          <p:cNvPr id="50" name="NativeTextbox_ID_24"/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6208108" y="3807494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Data Quality Measurement</a:t>
            </a:r>
          </a:p>
        </p:txBody>
      </p:sp>
      <p:sp>
        <p:nvSpPr>
          <p:cNvPr id="51" name="NativeTextbox_ID_24"/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6208108" y="4156923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Analytics &amp; Model Definition</a:t>
            </a:r>
          </a:p>
        </p:txBody>
      </p:sp>
      <p:sp>
        <p:nvSpPr>
          <p:cNvPr id="52" name="NativeTextbox_ID_24"/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6208108" y="4506352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Model Training &amp; Refinement</a:t>
            </a:r>
          </a:p>
        </p:txBody>
      </p:sp>
      <p:sp>
        <p:nvSpPr>
          <p:cNvPr id="53" name="NativeTextbox_ID_24"/>
          <p:cNvSpPr txBox="1">
            <a:spLocks/>
          </p:cNvSpPr>
          <p:nvPr>
            <p:custDataLst>
              <p:tags r:id="rId25"/>
            </p:custDataLst>
          </p:nvPr>
        </p:nvSpPr>
        <p:spPr bwMode="auto">
          <a:xfrm>
            <a:off x="6208108" y="4832921"/>
            <a:ext cx="1235404" cy="258943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Scorecard Report&amp; MI Report</a:t>
            </a:r>
          </a:p>
        </p:txBody>
      </p:sp>
      <p:sp>
        <p:nvSpPr>
          <p:cNvPr id="54" name="NativeTextbox_ID_24"/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6208108" y="5174647"/>
            <a:ext cx="1235404" cy="129472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SzPct val="100000"/>
              <a:buNone/>
              <a:defRPr/>
            </a:pPr>
            <a:r>
              <a:rPr lang="en-US" altLang="zh-CN" sz="900" dirty="0">
                <a:solidFill>
                  <a:prstClr val="black"/>
                </a:solidFill>
              </a:rPr>
              <a:t>MI Dashboard</a:t>
            </a:r>
          </a:p>
        </p:txBody>
      </p:sp>
    </p:spTree>
    <p:extLst>
      <p:ext uri="{BB962C8B-B14F-4D97-AF65-F5344CB8AC3E}">
        <p14:creationId xmlns:p14="http://schemas.microsoft.com/office/powerpoint/2010/main" val="405410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48C382-435E-4D14-929D-E9D05BD2362A}"/>
              </a:ext>
            </a:extLst>
          </p:cNvPr>
          <p:cNvSpPr txBox="1"/>
          <p:nvPr/>
        </p:nvSpPr>
        <p:spPr>
          <a:xfrm>
            <a:off x="181522" y="113971"/>
            <a:ext cx="165702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Calibri" panose="020F0502020204030204" pitchFamily="34" charset="0"/>
                <a:cs typeface="Calibri" panose="020F0502020204030204" pitchFamily="34" charset="0"/>
              </a:rPr>
              <a:t>Onboarding 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69288B4-F7A9-4354-BBBA-E0695FB65E4A}"/>
              </a:ext>
            </a:extLst>
          </p:cNvPr>
          <p:cNvSpPr/>
          <p:nvPr/>
        </p:nvSpPr>
        <p:spPr>
          <a:xfrm>
            <a:off x="3287497" y="2782906"/>
            <a:ext cx="1766724" cy="5759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6" b="1" dirty="0">
                <a:solidFill>
                  <a:schemeClr val="bg1"/>
                </a:solidFill>
                <a:cs typeface="Univers Next" panose="020B0405030202020203" pitchFamily="34" charset="-78"/>
              </a:rPr>
              <a:t>Anchor Buyer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02A64B-68AC-425E-89F5-4FABBFABE512}"/>
              </a:ext>
            </a:extLst>
          </p:cNvPr>
          <p:cNvSpPr/>
          <p:nvPr/>
        </p:nvSpPr>
        <p:spPr>
          <a:xfrm>
            <a:off x="6469965" y="2774864"/>
            <a:ext cx="1919766" cy="57593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6" b="1" dirty="0">
                <a:solidFill>
                  <a:schemeClr val="bg1"/>
                </a:solidFill>
                <a:cs typeface="Calibri" panose="020F0502020204030204" pitchFamily="34" charset="0"/>
              </a:rPr>
              <a:t>Tier 1 Supplier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F30C9C-C89D-4CD3-A56F-BB66D0766C29}"/>
              </a:ext>
            </a:extLst>
          </p:cNvPr>
          <p:cNvSpPr/>
          <p:nvPr/>
        </p:nvSpPr>
        <p:spPr>
          <a:xfrm>
            <a:off x="317151" y="2782906"/>
            <a:ext cx="1521395" cy="5759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/>
              <a:t>Participant</a:t>
            </a:r>
            <a:r>
              <a:rPr lang="en-US" altLang="zh-CN" sz="1706" b="1" dirty="0"/>
              <a:t> Bank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8009C4A-E8A4-44C2-B69C-8F34D9BC10FF}"/>
              </a:ext>
            </a:extLst>
          </p:cNvPr>
          <p:cNvSpPr/>
          <p:nvPr/>
        </p:nvSpPr>
        <p:spPr>
          <a:xfrm>
            <a:off x="9744071" y="2779937"/>
            <a:ext cx="1919766" cy="57593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6" b="1" dirty="0">
                <a:solidFill>
                  <a:schemeClr val="bg1"/>
                </a:solidFill>
                <a:cs typeface="Calibri" panose="020F0502020204030204" pitchFamily="34" charset="0"/>
              </a:rPr>
              <a:t>Tier 2 Supplier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49127D-CF0B-4D62-ADC2-CFF6D35E4819}"/>
              </a:ext>
            </a:extLst>
          </p:cNvPr>
          <p:cNvSpPr/>
          <p:nvPr/>
        </p:nvSpPr>
        <p:spPr>
          <a:xfrm>
            <a:off x="9754751" y="3949138"/>
            <a:ext cx="1919766" cy="57593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6" b="1" dirty="0">
                <a:solidFill>
                  <a:schemeClr val="bg1"/>
                </a:solidFill>
                <a:cs typeface="Calibri" panose="020F0502020204030204" pitchFamily="34" charset="0"/>
              </a:rPr>
              <a:t>Tier 2 Supplier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2029BB2-E005-4A1A-A9DA-234910B0C101}"/>
              </a:ext>
            </a:extLst>
          </p:cNvPr>
          <p:cNvSpPr/>
          <p:nvPr/>
        </p:nvSpPr>
        <p:spPr>
          <a:xfrm>
            <a:off x="1753037" y="929576"/>
            <a:ext cx="1919766" cy="5759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6" b="1" dirty="0"/>
              <a:t>Platform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25140D7-87CD-4296-8E1A-02757BB27CA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077849" y="1623818"/>
            <a:ext cx="1304860" cy="115908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E749578-C2F0-4ED4-B410-403F16CD5A69}"/>
              </a:ext>
            </a:extLst>
          </p:cNvPr>
          <p:cNvCxnSpPr>
            <a:cxnSpLocks/>
          </p:cNvCxnSpPr>
          <p:nvPr/>
        </p:nvCxnSpPr>
        <p:spPr>
          <a:xfrm flipH="1" flipV="1">
            <a:off x="3130279" y="1674783"/>
            <a:ext cx="1263918" cy="1059425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ís1iďè">
            <a:extLst>
              <a:ext uri="{FF2B5EF4-FFF2-40B4-BE49-F238E27FC236}">
                <a16:creationId xmlns:a16="http://schemas.microsoft.com/office/drawing/2014/main" id="{26FD1A15-8523-4344-9A1D-704472E1D7DF}"/>
              </a:ext>
            </a:extLst>
          </p:cNvPr>
          <p:cNvSpPr/>
          <p:nvPr/>
        </p:nvSpPr>
        <p:spPr>
          <a:xfrm>
            <a:off x="860258" y="4932336"/>
            <a:ext cx="11201203" cy="1954142"/>
          </a:xfrm>
          <a:prstGeom prst="roundRect">
            <a:avLst>
              <a:gd name="adj" fmla="val 7320"/>
            </a:avLst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7524" tIns="48762" rIns="97524" bIns="48762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75159"/>
            <a:endParaRPr lang="zh-CN" altLang="en-US" sz="2133" b="1" dirty="0">
              <a:solidFill>
                <a:schemeClr val="bg1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0180CCB-002D-4B71-A9BE-4462E6B5A9D4}"/>
              </a:ext>
            </a:extLst>
          </p:cNvPr>
          <p:cNvGrpSpPr/>
          <p:nvPr/>
        </p:nvGrpSpPr>
        <p:grpSpPr>
          <a:xfrm>
            <a:off x="1197914" y="5200800"/>
            <a:ext cx="4350638" cy="1277879"/>
            <a:chOff x="1549444" y="4558598"/>
            <a:chExt cx="4079221" cy="1198158"/>
          </a:xfrm>
        </p:grpSpPr>
        <p:sp>
          <p:nvSpPr>
            <p:cNvPr id="39" name="ïsḻiḓe">
              <a:extLst>
                <a:ext uri="{FF2B5EF4-FFF2-40B4-BE49-F238E27FC236}">
                  <a16:creationId xmlns:a16="http://schemas.microsoft.com/office/drawing/2014/main" id="{9A8D5979-1E0A-4599-AF3D-E25415E8C212}"/>
                </a:ext>
              </a:extLst>
            </p:cNvPr>
            <p:cNvSpPr txBox="1"/>
            <p:nvPr/>
          </p:nvSpPr>
          <p:spPr>
            <a:xfrm>
              <a:off x="2124802" y="4873293"/>
              <a:ext cx="3503863" cy="883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51" indent="-18285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8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Platform invites Anchor Buyer and Bank.</a:t>
              </a:r>
            </a:p>
            <a:p>
              <a:pPr marL="182851" indent="-18285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8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Anchor Buyer invites Supplier. </a:t>
              </a:r>
            </a:p>
            <a:p>
              <a:pPr marL="182851" indent="-18285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8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Send invitations via email or SMS, and so on.</a:t>
              </a: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AD810A8-6EB8-45F2-8E53-850887A62168}"/>
                </a:ext>
              </a:extLst>
            </p:cNvPr>
            <p:cNvGrpSpPr/>
            <p:nvPr/>
          </p:nvGrpSpPr>
          <p:grpSpPr>
            <a:xfrm>
              <a:off x="1549444" y="4558598"/>
              <a:ext cx="2323647" cy="444220"/>
              <a:chOff x="4384880" y="4325931"/>
              <a:chExt cx="2323647" cy="444220"/>
            </a:xfrm>
          </p:grpSpPr>
          <p:sp>
            <p:nvSpPr>
              <p:cNvPr id="43" name="îśļïďe">
                <a:extLst>
                  <a:ext uri="{FF2B5EF4-FFF2-40B4-BE49-F238E27FC236}">
                    <a16:creationId xmlns:a16="http://schemas.microsoft.com/office/drawing/2014/main" id="{EF3E60E9-067A-4BAC-BBD3-8640FA35A5E4}"/>
                  </a:ext>
                </a:extLst>
              </p:cNvPr>
              <p:cNvSpPr txBox="1"/>
              <p:nvPr/>
            </p:nvSpPr>
            <p:spPr>
              <a:xfrm>
                <a:off x="4892717" y="4393542"/>
                <a:ext cx="1815810" cy="30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93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Invitation</a:t>
                </a:r>
              </a:p>
            </p:txBody>
          </p:sp>
          <p:sp>
            <p:nvSpPr>
              <p:cNvPr id="44" name="išľïḋe">
                <a:extLst>
                  <a:ext uri="{FF2B5EF4-FFF2-40B4-BE49-F238E27FC236}">
                    <a16:creationId xmlns:a16="http://schemas.microsoft.com/office/drawing/2014/main" id="{69EC2005-241A-44E9-8DAE-CD330C3DBEF1}"/>
                  </a:ext>
                </a:extLst>
              </p:cNvPr>
              <p:cNvSpPr/>
              <p:nvPr/>
            </p:nvSpPr>
            <p:spPr>
              <a:xfrm>
                <a:off x="4384880" y="4325931"/>
                <a:ext cx="444222" cy="444220"/>
              </a:xfrm>
              <a:prstGeom prst="ellipse">
                <a:avLst/>
              </a:prstGeom>
              <a:solidFill>
                <a:srgbClr val="C00000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rgbClr val="C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7524" tIns="48762" rIns="97524" bIns="48762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75159"/>
                <a:endParaRPr lang="zh-CN" altLang="en-US" sz="2133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5611B27-3614-4EDF-B348-D365A441DF2B}"/>
              </a:ext>
            </a:extLst>
          </p:cNvPr>
          <p:cNvGrpSpPr/>
          <p:nvPr/>
        </p:nvGrpSpPr>
        <p:grpSpPr>
          <a:xfrm>
            <a:off x="6812372" y="5140216"/>
            <a:ext cx="4530418" cy="1010752"/>
            <a:chOff x="5168843" y="4563898"/>
            <a:chExt cx="4247785" cy="947696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8980248-D346-49BF-B948-42438B46CBDE}"/>
                </a:ext>
              </a:extLst>
            </p:cNvPr>
            <p:cNvGrpSpPr/>
            <p:nvPr/>
          </p:nvGrpSpPr>
          <p:grpSpPr>
            <a:xfrm>
              <a:off x="5168843" y="4563898"/>
              <a:ext cx="2663654" cy="444220"/>
              <a:chOff x="1709601" y="4720488"/>
              <a:chExt cx="2600449" cy="444220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5826A692-F50E-4A9A-A360-00C139F6B4CB}"/>
                  </a:ext>
                </a:extLst>
              </p:cNvPr>
              <p:cNvGrpSpPr/>
              <p:nvPr/>
            </p:nvGrpSpPr>
            <p:grpSpPr>
              <a:xfrm>
                <a:off x="1709601" y="4720488"/>
                <a:ext cx="2600449" cy="444220"/>
                <a:chOff x="4384880" y="4325931"/>
                <a:chExt cx="2600449" cy="444220"/>
              </a:xfrm>
            </p:grpSpPr>
            <p:sp>
              <p:nvSpPr>
                <p:cNvPr id="50" name="îśļïďe">
                  <a:extLst>
                    <a:ext uri="{FF2B5EF4-FFF2-40B4-BE49-F238E27FC236}">
                      <a16:creationId xmlns:a16="http://schemas.microsoft.com/office/drawing/2014/main" id="{6D47F4A6-1656-4F01-AD1C-11F2A2CE2CF3}"/>
                    </a:ext>
                  </a:extLst>
                </p:cNvPr>
                <p:cNvSpPr txBox="1"/>
                <p:nvPr/>
              </p:nvSpPr>
              <p:spPr>
                <a:xfrm>
                  <a:off x="4892717" y="4393542"/>
                  <a:ext cx="2092612" cy="30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93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Certification</a:t>
                  </a:r>
                </a:p>
              </p:txBody>
            </p:sp>
            <p:sp>
              <p:nvSpPr>
                <p:cNvPr id="51" name="išľïḋe">
                  <a:extLst>
                    <a:ext uri="{FF2B5EF4-FFF2-40B4-BE49-F238E27FC236}">
                      <a16:creationId xmlns:a16="http://schemas.microsoft.com/office/drawing/2014/main" id="{6D882521-7E04-4766-A72C-441417B2C2B0}"/>
                    </a:ext>
                  </a:extLst>
                </p:cNvPr>
                <p:cNvSpPr/>
                <p:nvPr/>
              </p:nvSpPr>
              <p:spPr>
                <a:xfrm>
                  <a:off x="4384880" y="4325931"/>
                  <a:ext cx="444222" cy="444220"/>
                </a:xfrm>
                <a:prstGeom prst="ellipse">
                  <a:avLst/>
                </a:prstGeom>
                <a:solidFill>
                  <a:srgbClr val="C00000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rgbClr val="C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7524" tIns="48762" rIns="97524" bIns="48762" numCol="1" spcCol="0" rtlCol="0" fromWordArt="0" anchor="ctr" anchorCtr="0" forceAA="0" compatLnSpc="1">
                  <a:prstTxWarp prst="textNoShape">
                    <a:avLst/>
                  </a:prstTxWarp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75159"/>
                  <a:endParaRPr lang="zh-CN" altLang="en-US" sz="2133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9" name="iconfont-11712-5589015">
                <a:extLst>
                  <a:ext uri="{FF2B5EF4-FFF2-40B4-BE49-F238E27FC236}">
                    <a16:creationId xmlns:a16="http://schemas.microsoft.com/office/drawing/2014/main" id="{9BE23AAB-A32E-4AAE-97EB-16AA4B999F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90495" y="4795888"/>
                <a:ext cx="276129" cy="239914"/>
              </a:xfrm>
              <a:custGeom>
                <a:avLst/>
                <a:gdLst>
                  <a:gd name="T0" fmla="*/ 5786 w 12277"/>
                  <a:gd name="T1" fmla="*/ 6877 h 10666"/>
                  <a:gd name="T2" fmla="*/ 1056 w 12277"/>
                  <a:gd name="T3" fmla="*/ 8390 h 10666"/>
                  <a:gd name="T4" fmla="*/ 1056 w 12277"/>
                  <a:gd name="T5" fmla="*/ 9600 h 10666"/>
                  <a:gd name="T6" fmla="*/ 9508 w 12277"/>
                  <a:gd name="T7" fmla="*/ 9600 h 10666"/>
                  <a:gd name="T8" fmla="*/ 9508 w 12277"/>
                  <a:gd name="T9" fmla="*/ 8533 h 10666"/>
                  <a:gd name="T10" fmla="*/ 10565 w 12277"/>
                  <a:gd name="T11" fmla="*/ 8533 h 10666"/>
                  <a:gd name="T12" fmla="*/ 10565 w 12277"/>
                  <a:gd name="T13" fmla="*/ 9600 h 10666"/>
                  <a:gd name="T14" fmla="*/ 10569 w 12277"/>
                  <a:gd name="T15" fmla="*/ 9600 h 10666"/>
                  <a:gd name="T16" fmla="*/ 10569 w 12277"/>
                  <a:gd name="T17" fmla="*/ 10666 h 10666"/>
                  <a:gd name="T18" fmla="*/ 0 w 12277"/>
                  <a:gd name="T19" fmla="*/ 10666 h 10666"/>
                  <a:gd name="T20" fmla="*/ 0 w 12277"/>
                  <a:gd name="T21" fmla="*/ 7609 h 10666"/>
                  <a:gd name="T22" fmla="*/ 3759 w 12277"/>
                  <a:gd name="T23" fmla="*/ 6407 h 10666"/>
                  <a:gd name="T24" fmla="*/ 2113 w 12277"/>
                  <a:gd name="T25" fmla="*/ 3173 h 10666"/>
                  <a:gd name="T26" fmla="*/ 5282 w 12277"/>
                  <a:gd name="T27" fmla="*/ 0 h 10666"/>
                  <a:gd name="T28" fmla="*/ 8452 w 12277"/>
                  <a:gd name="T29" fmla="*/ 3173 h 10666"/>
                  <a:gd name="T30" fmla="*/ 6254 w 12277"/>
                  <a:gd name="T31" fmla="*/ 6723 h 10666"/>
                  <a:gd name="T32" fmla="*/ 6255 w 12277"/>
                  <a:gd name="T33" fmla="*/ 6727 h 10666"/>
                  <a:gd name="T34" fmla="*/ 6216 w 12277"/>
                  <a:gd name="T35" fmla="*/ 6739 h 10666"/>
                  <a:gd name="T36" fmla="*/ 5786 w 12277"/>
                  <a:gd name="T37" fmla="*/ 6877 h 10666"/>
                  <a:gd name="T38" fmla="*/ 5282 w 12277"/>
                  <a:gd name="T39" fmla="*/ 5866 h 10666"/>
                  <a:gd name="T40" fmla="*/ 7395 w 12277"/>
                  <a:gd name="T41" fmla="*/ 3173 h 10666"/>
                  <a:gd name="T42" fmla="*/ 5282 w 12277"/>
                  <a:gd name="T43" fmla="*/ 1066 h 10666"/>
                  <a:gd name="T44" fmla="*/ 3169 w 12277"/>
                  <a:gd name="T45" fmla="*/ 3173 h 10666"/>
                  <a:gd name="T46" fmla="*/ 5282 w 12277"/>
                  <a:gd name="T47" fmla="*/ 5866 h 10666"/>
                  <a:gd name="T48" fmla="*/ 11530 w 12277"/>
                  <a:gd name="T49" fmla="*/ 4460 h 10666"/>
                  <a:gd name="T50" fmla="*/ 12277 w 12277"/>
                  <a:gd name="T51" fmla="*/ 5208 h 10666"/>
                  <a:gd name="T52" fmla="*/ 10014 w 12277"/>
                  <a:gd name="T53" fmla="*/ 7470 h 10666"/>
                  <a:gd name="T54" fmla="*/ 8520 w 12277"/>
                  <a:gd name="T55" fmla="*/ 5976 h 10666"/>
                  <a:gd name="T56" fmla="*/ 9275 w 12277"/>
                  <a:gd name="T57" fmla="*/ 5222 h 10666"/>
                  <a:gd name="T58" fmla="*/ 10022 w 12277"/>
                  <a:gd name="T59" fmla="*/ 5969 h 10666"/>
                  <a:gd name="T60" fmla="*/ 11530 w 12277"/>
                  <a:gd name="T61" fmla="*/ 4460 h 10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277" h="10666">
                    <a:moveTo>
                      <a:pt x="5786" y="6877"/>
                    </a:moveTo>
                    <a:lnTo>
                      <a:pt x="1056" y="8390"/>
                    </a:lnTo>
                    <a:lnTo>
                      <a:pt x="1056" y="9600"/>
                    </a:lnTo>
                    <a:lnTo>
                      <a:pt x="9508" y="9600"/>
                    </a:lnTo>
                    <a:lnTo>
                      <a:pt x="9508" y="8533"/>
                    </a:lnTo>
                    <a:lnTo>
                      <a:pt x="10565" y="8533"/>
                    </a:lnTo>
                    <a:lnTo>
                      <a:pt x="10565" y="9600"/>
                    </a:lnTo>
                    <a:lnTo>
                      <a:pt x="10569" y="9600"/>
                    </a:lnTo>
                    <a:lnTo>
                      <a:pt x="10569" y="10666"/>
                    </a:lnTo>
                    <a:lnTo>
                      <a:pt x="0" y="10666"/>
                    </a:lnTo>
                    <a:lnTo>
                      <a:pt x="0" y="7609"/>
                    </a:lnTo>
                    <a:lnTo>
                      <a:pt x="3759" y="6407"/>
                    </a:lnTo>
                    <a:cubicBezTo>
                      <a:pt x="2791" y="5709"/>
                      <a:pt x="2113" y="4422"/>
                      <a:pt x="2113" y="3173"/>
                    </a:cubicBezTo>
                    <a:cubicBezTo>
                      <a:pt x="2113" y="1419"/>
                      <a:pt x="3533" y="0"/>
                      <a:pt x="5282" y="0"/>
                    </a:cubicBezTo>
                    <a:cubicBezTo>
                      <a:pt x="7032" y="0"/>
                      <a:pt x="8452" y="1419"/>
                      <a:pt x="8452" y="3173"/>
                    </a:cubicBezTo>
                    <a:cubicBezTo>
                      <a:pt x="8452" y="4648"/>
                      <a:pt x="7505" y="6176"/>
                      <a:pt x="6254" y="6723"/>
                    </a:cubicBezTo>
                    <a:lnTo>
                      <a:pt x="6255" y="6727"/>
                    </a:lnTo>
                    <a:lnTo>
                      <a:pt x="6216" y="6739"/>
                    </a:lnTo>
                    <a:cubicBezTo>
                      <a:pt x="6077" y="6798"/>
                      <a:pt x="5933" y="6844"/>
                      <a:pt x="5786" y="6877"/>
                    </a:cubicBezTo>
                    <a:close/>
                    <a:moveTo>
                      <a:pt x="5282" y="5866"/>
                    </a:moveTo>
                    <a:cubicBezTo>
                      <a:pt x="6330" y="5866"/>
                      <a:pt x="7395" y="4474"/>
                      <a:pt x="7395" y="3173"/>
                    </a:cubicBezTo>
                    <a:cubicBezTo>
                      <a:pt x="7395" y="2011"/>
                      <a:pt x="6450" y="1066"/>
                      <a:pt x="5282" y="1066"/>
                    </a:cubicBezTo>
                    <a:cubicBezTo>
                      <a:pt x="4114" y="1066"/>
                      <a:pt x="3169" y="2011"/>
                      <a:pt x="3169" y="3173"/>
                    </a:cubicBezTo>
                    <a:cubicBezTo>
                      <a:pt x="3169" y="4474"/>
                      <a:pt x="4235" y="5866"/>
                      <a:pt x="5282" y="5866"/>
                    </a:cubicBezTo>
                    <a:close/>
                    <a:moveTo>
                      <a:pt x="11530" y="4460"/>
                    </a:moveTo>
                    <a:lnTo>
                      <a:pt x="12277" y="5208"/>
                    </a:lnTo>
                    <a:lnTo>
                      <a:pt x="10014" y="7470"/>
                    </a:lnTo>
                    <a:lnTo>
                      <a:pt x="8520" y="5976"/>
                    </a:lnTo>
                    <a:lnTo>
                      <a:pt x="9275" y="5222"/>
                    </a:lnTo>
                    <a:lnTo>
                      <a:pt x="10022" y="5969"/>
                    </a:lnTo>
                    <a:lnTo>
                      <a:pt x="11530" y="44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en-AU" sz="192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7" name="ïsḻiḓe">
              <a:extLst>
                <a:ext uri="{FF2B5EF4-FFF2-40B4-BE49-F238E27FC236}">
                  <a16:creationId xmlns:a16="http://schemas.microsoft.com/office/drawing/2014/main" id="{03D5DCF8-329A-4EE2-AE75-CE7671338F53}"/>
                </a:ext>
              </a:extLst>
            </p:cNvPr>
            <p:cNvSpPr txBox="1"/>
            <p:nvPr/>
          </p:nvSpPr>
          <p:spPr>
            <a:xfrm>
              <a:off x="5727045" y="4905164"/>
              <a:ext cx="3689583" cy="606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51" indent="-18285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8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All company in Chain identified via actual-name.</a:t>
              </a:r>
            </a:p>
            <a:p>
              <a:pPr marL="182851" indent="-18285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8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Or, Supplier identified by Platform/ Anchor Buyer</a:t>
              </a:r>
            </a:p>
          </p:txBody>
        </p: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4206EBF-AF95-41B0-8B17-010B54C912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5054221" y="3062829"/>
            <a:ext cx="1415744" cy="804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E1309BC-D8CA-4457-94B2-0C974286DB82}"/>
              </a:ext>
            </a:extLst>
          </p:cNvPr>
          <p:cNvCxnSpPr>
            <a:cxnSpLocks/>
          </p:cNvCxnSpPr>
          <p:nvPr/>
        </p:nvCxnSpPr>
        <p:spPr>
          <a:xfrm flipH="1" flipV="1">
            <a:off x="8400412" y="2947647"/>
            <a:ext cx="1354340" cy="5074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8CF4270-018C-44C0-9037-B67722194EE6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8463931" y="3236587"/>
            <a:ext cx="1290822" cy="1000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F6C5878-CE47-46F8-826D-E95D826D4CA7}"/>
              </a:ext>
            </a:extLst>
          </p:cNvPr>
          <p:cNvCxnSpPr>
            <a:cxnSpLocks/>
            <a:stCxn id="22" idx="3"/>
            <a:endCxn id="18" idx="0"/>
          </p:cNvCxnSpPr>
          <p:nvPr/>
        </p:nvCxnSpPr>
        <p:spPr>
          <a:xfrm>
            <a:off x="3672803" y="1217541"/>
            <a:ext cx="7031151" cy="1562397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0">
            <a:extLst>
              <a:ext uri="{FF2B5EF4-FFF2-40B4-BE49-F238E27FC236}">
                <a16:creationId xmlns:a16="http://schemas.microsoft.com/office/drawing/2014/main" id="{D9B34F76-42FB-48D2-BC70-D9B80F65C078}"/>
              </a:ext>
            </a:extLst>
          </p:cNvPr>
          <p:cNvCxnSpPr>
            <a:cxnSpLocks/>
            <a:stCxn id="22" idx="3"/>
            <a:endCxn id="20" idx="3"/>
          </p:cNvCxnSpPr>
          <p:nvPr/>
        </p:nvCxnSpPr>
        <p:spPr>
          <a:xfrm>
            <a:off x="3672803" y="1217541"/>
            <a:ext cx="8001714" cy="3019562"/>
          </a:xfrm>
          <a:prstGeom prst="bentConnector3">
            <a:avLst>
              <a:gd name="adj1" fmla="val 103047"/>
            </a:avLst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A16CC8F8-DB8C-4415-B1C1-45FE8BDD41B0}"/>
              </a:ext>
            </a:extLst>
          </p:cNvPr>
          <p:cNvCxnSpPr>
            <a:cxnSpLocks/>
          </p:cNvCxnSpPr>
          <p:nvPr/>
        </p:nvCxnSpPr>
        <p:spPr>
          <a:xfrm>
            <a:off x="3180030" y="1535858"/>
            <a:ext cx="1452656" cy="1239007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76183841-E116-42D4-9538-8A9AD544FBB3}"/>
              </a:ext>
            </a:extLst>
          </p:cNvPr>
          <p:cNvCxnSpPr>
            <a:cxnSpLocks/>
          </p:cNvCxnSpPr>
          <p:nvPr/>
        </p:nvCxnSpPr>
        <p:spPr>
          <a:xfrm flipH="1">
            <a:off x="927114" y="1535857"/>
            <a:ext cx="1318697" cy="1179574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36B4C5E-8CCB-4D43-B36C-5527194512FD}"/>
              </a:ext>
            </a:extLst>
          </p:cNvPr>
          <p:cNvGrpSpPr/>
          <p:nvPr/>
        </p:nvGrpSpPr>
        <p:grpSpPr>
          <a:xfrm>
            <a:off x="4801934" y="2503501"/>
            <a:ext cx="432113" cy="589437"/>
            <a:chOff x="4304409" y="239066"/>
            <a:chExt cx="674187" cy="908773"/>
          </a:xfrm>
        </p:grpSpPr>
        <p:sp>
          <p:nvSpPr>
            <p:cNvPr id="158" name="iconfont-11712-5589015">
              <a:extLst>
                <a:ext uri="{FF2B5EF4-FFF2-40B4-BE49-F238E27FC236}">
                  <a16:creationId xmlns:a16="http://schemas.microsoft.com/office/drawing/2014/main" id="{33C3EB99-6B2C-4345-B224-5E92A7AC7C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93754" y="412564"/>
              <a:ext cx="328289" cy="285233"/>
            </a:xfrm>
            <a:custGeom>
              <a:avLst/>
              <a:gdLst>
                <a:gd name="T0" fmla="*/ 5786 w 12277"/>
                <a:gd name="T1" fmla="*/ 6877 h 10666"/>
                <a:gd name="T2" fmla="*/ 1056 w 12277"/>
                <a:gd name="T3" fmla="*/ 8390 h 10666"/>
                <a:gd name="T4" fmla="*/ 1056 w 12277"/>
                <a:gd name="T5" fmla="*/ 9600 h 10666"/>
                <a:gd name="T6" fmla="*/ 9508 w 12277"/>
                <a:gd name="T7" fmla="*/ 9600 h 10666"/>
                <a:gd name="T8" fmla="*/ 9508 w 12277"/>
                <a:gd name="T9" fmla="*/ 8533 h 10666"/>
                <a:gd name="T10" fmla="*/ 10565 w 12277"/>
                <a:gd name="T11" fmla="*/ 8533 h 10666"/>
                <a:gd name="T12" fmla="*/ 10565 w 12277"/>
                <a:gd name="T13" fmla="*/ 9600 h 10666"/>
                <a:gd name="T14" fmla="*/ 10569 w 12277"/>
                <a:gd name="T15" fmla="*/ 9600 h 10666"/>
                <a:gd name="T16" fmla="*/ 10569 w 12277"/>
                <a:gd name="T17" fmla="*/ 10666 h 10666"/>
                <a:gd name="T18" fmla="*/ 0 w 12277"/>
                <a:gd name="T19" fmla="*/ 10666 h 10666"/>
                <a:gd name="T20" fmla="*/ 0 w 12277"/>
                <a:gd name="T21" fmla="*/ 7609 h 10666"/>
                <a:gd name="T22" fmla="*/ 3759 w 12277"/>
                <a:gd name="T23" fmla="*/ 6407 h 10666"/>
                <a:gd name="T24" fmla="*/ 2113 w 12277"/>
                <a:gd name="T25" fmla="*/ 3173 h 10666"/>
                <a:gd name="T26" fmla="*/ 5282 w 12277"/>
                <a:gd name="T27" fmla="*/ 0 h 10666"/>
                <a:gd name="T28" fmla="*/ 8452 w 12277"/>
                <a:gd name="T29" fmla="*/ 3173 h 10666"/>
                <a:gd name="T30" fmla="*/ 6254 w 12277"/>
                <a:gd name="T31" fmla="*/ 6723 h 10666"/>
                <a:gd name="T32" fmla="*/ 6255 w 12277"/>
                <a:gd name="T33" fmla="*/ 6727 h 10666"/>
                <a:gd name="T34" fmla="*/ 6216 w 12277"/>
                <a:gd name="T35" fmla="*/ 6739 h 10666"/>
                <a:gd name="T36" fmla="*/ 5786 w 12277"/>
                <a:gd name="T37" fmla="*/ 6877 h 10666"/>
                <a:gd name="T38" fmla="*/ 5282 w 12277"/>
                <a:gd name="T39" fmla="*/ 5866 h 10666"/>
                <a:gd name="T40" fmla="*/ 7395 w 12277"/>
                <a:gd name="T41" fmla="*/ 3173 h 10666"/>
                <a:gd name="T42" fmla="*/ 5282 w 12277"/>
                <a:gd name="T43" fmla="*/ 1066 h 10666"/>
                <a:gd name="T44" fmla="*/ 3169 w 12277"/>
                <a:gd name="T45" fmla="*/ 3173 h 10666"/>
                <a:gd name="T46" fmla="*/ 5282 w 12277"/>
                <a:gd name="T47" fmla="*/ 5866 h 10666"/>
                <a:gd name="T48" fmla="*/ 11530 w 12277"/>
                <a:gd name="T49" fmla="*/ 4460 h 10666"/>
                <a:gd name="T50" fmla="*/ 12277 w 12277"/>
                <a:gd name="T51" fmla="*/ 5208 h 10666"/>
                <a:gd name="T52" fmla="*/ 10014 w 12277"/>
                <a:gd name="T53" fmla="*/ 7470 h 10666"/>
                <a:gd name="T54" fmla="*/ 8520 w 12277"/>
                <a:gd name="T55" fmla="*/ 5976 h 10666"/>
                <a:gd name="T56" fmla="*/ 9275 w 12277"/>
                <a:gd name="T57" fmla="*/ 5222 h 10666"/>
                <a:gd name="T58" fmla="*/ 10022 w 12277"/>
                <a:gd name="T59" fmla="*/ 5969 h 10666"/>
                <a:gd name="T60" fmla="*/ 11530 w 12277"/>
                <a:gd name="T61" fmla="*/ 4460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7" h="10666">
                  <a:moveTo>
                    <a:pt x="5786" y="6877"/>
                  </a:moveTo>
                  <a:lnTo>
                    <a:pt x="1056" y="8390"/>
                  </a:lnTo>
                  <a:lnTo>
                    <a:pt x="1056" y="9600"/>
                  </a:lnTo>
                  <a:lnTo>
                    <a:pt x="9508" y="9600"/>
                  </a:lnTo>
                  <a:lnTo>
                    <a:pt x="9508" y="8533"/>
                  </a:lnTo>
                  <a:lnTo>
                    <a:pt x="10565" y="8533"/>
                  </a:lnTo>
                  <a:lnTo>
                    <a:pt x="10565" y="9600"/>
                  </a:lnTo>
                  <a:lnTo>
                    <a:pt x="10569" y="9600"/>
                  </a:lnTo>
                  <a:lnTo>
                    <a:pt x="10569" y="10666"/>
                  </a:lnTo>
                  <a:lnTo>
                    <a:pt x="0" y="10666"/>
                  </a:lnTo>
                  <a:lnTo>
                    <a:pt x="0" y="7609"/>
                  </a:lnTo>
                  <a:lnTo>
                    <a:pt x="3759" y="6407"/>
                  </a:lnTo>
                  <a:cubicBezTo>
                    <a:pt x="2791" y="5709"/>
                    <a:pt x="2113" y="4422"/>
                    <a:pt x="2113" y="3173"/>
                  </a:cubicBezTo>
                  <a:cubicBezTo>
                    <a:pt x="2113" y="1419"/>
                    <a:pt x="3533" y="0"/>
                    <a:pt x="5282" y="0"/>
                  </a:cubicBezTo>
                  <a:cubicBezTo>
                    <a:pt x="7032" y="0"/>
                    <a:pt x="8452" y="1419"/>
                    <a:pt x="8452" y="3173"/>
                  </a:cubicBezTo>
                  <a:cubicBezTo>
                    <a:pt x="8452" y="4648"/>
                    <a:pt x="7505" y="6176"/>
                    <a:pt x="6254" y="6723"/>
                  </a:cubicBezTo>
                  <a:lnTo>
                    <a:pt x="6255" y="6727"/>
                  </a:lnTo>
                  <a:lnTo>
                    <a:pt x="6216" y="6739"/>
                  </a:lnTo>
                  <a:cubicBezTo>
                    <a:pt x="6077" y="6798"/>
                    <a:pt x="5933" y="6844"/>
                    <a:pt x="5786" y="6877"/>
                  </a:cubicBezTo>
                  <a:close/>
                  <a:moveTo>
                    <a:pt x="5282" y="5866"/>
                  </a:moveTo>
                  <a:cubicBezTo>
                    <a:pt x="6330" y="5866"/>
                    <a:pt x="7395" y="4474"/>
                    <a:pt x="7395" y="3173"/>
                  </a:cubicBezTo>
                  <a:cubicBezTo>
                    <a:pt x="7395" y="2011"/>
                    <a:pt x="6450" y="1066"/>
                    <a:pt x="5282" y="1066"/>
                  </a:cubicBezTo>
                  <a:cubicBezTo>
                    <a:pt x="4114" y="1066"/>
                    <a:pt x="3169" y="2011"/>
                    <a:pt x="3169" y="3173"/>
                  </a:cubicBezTo>
                  <a:cubicBezTo>
                    <a:pt x="3169" y="4474"/>
                    <a:pt x="4235" y="5866"/>
                    <a:pt x="5282" y="5866"/>
                  </a:cubicBezTo>
                  <a:close/>
                  <a:moveTo>
                    <a:pt x="11530" y="4460"/>
                  </a:moveTo>
                  <a:lnTo>
                    <a:pt x="12277" y="5208"/>
                  </a:lnTo>
                  <a:lnTo>
                    <a:pt x="10014" y="7470"/>
                  </a:lnTo>
                  <a:lnTo>
                    <a:pt x="8520" y="5976"/>
                  </a:lnTo>
                  <a:lnTo>
                    <a:pt x="9275" y="5222"/>
                  </a:lnTo>
                  <a:lnTo>
                    <a:pt x="10022" y="5969"/>
                  </a:lnTo>
                  <a:lnTo>
                    <a:pt x="11530" y="4460"/>
                  </a:lnTo>
                  <a:close/>
                </a:path>
              </a:pathLst>
            </a:custGeom>
            <a:solidFill>
              <a:srgbClr val="334152"/>
            </a:solidFill>
            <a:ln>
              <a:noFill/>
            </a:ln>
          </p:spPr>
          <p:txBody>
            <a:bodyPr/>
            <a:lstStyle/>
            <a:p>
              <a:endParaRPr lang="zh-CN" altLang="en-US" sz="1920"/>
            </a:p>
          </p:txBody>
        </p: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79161B64-53DC-493D-99E4-43139E91DD00}"/>
                </a:ext>
              </a:extLst>
            </p:cNvPr>
            <p:cNvGrpSpPr/>
            <p:nvPr/>
          </p:nvGrpSpPr>
          <p:grpSpPr>
            <a:xfrm>
              <a:off x="4304409" y="239066"/>
              <a:ext cx="674187" cy="908773"/>
              <a:chOff x="3722032" y="3714538"/>
              <a:chExt cx="500321" cy="674410"/>
            </a:xfrm>
          </p:grpSpPr>
          <p:sp>
            <p:nvSpPr>
              <p:cNvPr id="164" name="Freeform 27">
                <a:extLst>
                  <a:ext uri="{FF2B5EF4-FFF2-40B4-BE49-F238E27FC236}">
                    <a16:creationId xmlns:a16="http://schemas.microsoft.com/office/drawing/2014/main" id="{258FBD1F-A5F4-4AED-8C13-374AE9144B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8586" y="4203888"/>
                <a:ext cx="306118" cy="185060"/>
              </a:xfrm>
              <a:custGeom>
                <a:avLst/>
                <a:gdLst>
                  <a:gd name="T0" fmla="*/ 317 w 354"/>
                  <a:gd name="T1" fmla="*/ 5 h 214"/>
                  <a:gd name="T2" fmla="*/ 354 w 354"/>
                  <a:gd name="T3" fmla="*/ 186 h 214"/>
                  <a:gd name="T4" fmla="*/ 294 w 354"/>
                  <a:gd name="T5" fmla="*/ 171 h 214"/>
                  <a:gd name="T6" fmla="*/ 250 w 354"/>
                  <a:gd name="T7" fmla="*/ 214 h 214"/>
                  <a:gd name="T8" fmla="*/ 215 w 354"/>
                  <a:gd name="T9" fmla="*/ 44 h 214"/>
                  <a:gd name="T10" fmla="*/ 230 w 354"/>
                  <a:gd name="T11" fmla="*/ 46 h 214"/>
                  <a:gd name="T12" fmla="*/ 241 w 354"/>
                  <a:gd name="T13" fmla="*/ 45 h 214"/>
                  <a:gd name="T14" fmla="*/ 287 w 354"/>
                  <a:gd name="T15" fmla="*/ 7 h 214"/>
                  <a:gd name="T16" fmla="*/ 292 w 354"/>
                  <a:gd name="T17" fmla="*/ 0 h 214"/>
                  <a:gd name="T18" fmla="*/ 300 w 354"/>
                  <a:gd name="T19" fmla="*/ 2 h 214"/>
                  <a:gd name="T20" fmla="*/ 317 w 354"/>
                  <a:gd name="T21" fmla="*/ 5 h 214"/>
                  <a:gd name="T22" fmla="*/ 140 w 354"/>
                  <a:gd name="T23" fmla="*/ 44 h 214"/>
                  <a:gd name="T24" fmla="*/ 105 w 354"/>
                  <a:gd name="T25" fmla="*/ 214 h 214"/>
                  <a:gd name="T26" fmla="*/ 60 w 354"/>
                  <a:gd name="T27" fmla="*/ 171 h 214"/>
                  <a:gd name="T28" fmla="*/ 0 w 354"/>
                  <a:gd name="T29" fmla="*/ 186 h 214"/>
                  <a:gd name="T30" fmla="*/ 38 w 354"/>
                  <a:gd name="T31" fmla="*/ 5 h 214"/>
                  <a:gd name="T32" fmla="*/ 55 w 354"/>
                  <a:gd name="T33" fmla="*/ 2 h 214"/>
                  <a:gd name="T34" fmla="*/ 63 w 354"/>
                  <a:gd name="T35" fmla="*/ 0 h 214"/>
                  <a:gd name="T36" fmla="*/ 67 w 354"/>
                  <a:gd name="T37" fmla="*/ 7 h 214"/>
                  <a:gd name="T38" fmla="*/ 103 w 354"/>
                  <a:gd name="T39" fmla="*/ 42 h 214"/>
                  <a:gd name="T40" fmla="*/ 114 w 354"/>
                  <a:gd name="T41" fmla="*/ 45 h 214"/>
                  <a:gd name="T42" fmla="*/ 140 w 354"/>
                  <a:gd name="T43" fmla="*/ 4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4" h="214">
                    <a:moveTo>
                      <a:pt x="317" y="5"/>
                    </a:moveTo>
                    <a:cubicBezTo>
                      <a:pt x="354" y="186"/>
                      <a:pt x="354" y="186"/>
                      <a:pt x="354" y="186"/>
                    </a:cubicBezTo>
                    <a:cubicBezTo>
                      <a:pt x="294" y="171"/>
                      <a:pt x="294" y="171"/>
                      <a:pt x="294" y="171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15" y="44"/>
                      <a:pt x="215" y="44"/>
                      <a:pt x="215" y="44"/>
                    </a:cubicBezTo>
                    <a:cubicBezTo>
                      <a:pt x="220" y="45"/>
                      <a:pt x="225" y="46"/>
                      <a:pt x="230" y="46"/>
                    </a:cubicBezTo>
                    <a:cubicBezTo>
                      <a:pt x="234" y="46"/>
                      <a:pt x="238" y="46"/>
                      <a:pt x="241" y="45"/>
                    </a:cubicBezTo>
                    <a:cubicBezTo>
                      <a:pt x="264" y="40"/>
                      <a:pt x="276" y="25"/>
                      <a:pt x="287" y="7"/>
                    </a:cubicBezTo>
                    <a:cubicBezTo>
                      <a:pt x="289" y="5"/>
                      <a:pt x="290" y="2"/>
                      <a:pt x="292" y="0"/>
                    </a:cubicBezTo>
                    <a:cubicBezTo>
                      <a:pt x="295" y="0"/>
                      <a:pt x="298" y="1"/>
                      <a:pt x="300" y="2"/>
                    </a:cubicBezTo>
                    <a:cubicBezTo>
                      <a:pt x="306" y="3"/>
                      <a:pt x="311" y="4"/>
                      <a:pt x="317" y="5"/>
                    </a:cubicBezTo>
                    <a:close/>
                    <a:moveTo>
                      <a:pt x="140" y="44"/>
                    </a:moveTo>
                    <a:cubicBezTo>
                      <a:pt x="105" y="214"/>
                      <a:pt x="105" y="214"/>
                      <a:pt x="105" y="214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3" y="4"/>
                      <a:pt x="49" y="3"/>
                      <a:pt x="55" y="2"/>
                    </a:cubicBezTo>
                    <a:cubicBezTo>
                      <a:pt x="57" y="1"/>
                      <a:pt x="60" y="1"/>
                      <a:pt x="63" y="0"/>
                    </a:cubicBezTo>
                    <a:cubicBezTo>
                      <a:pt x="65" y="2"/>
                      <a:pt x="66" y="5"/>
                      <a:pt x="67" y="7"/>
                    </a:cubicBezTo>
                    <a:cubicBezTo>
                      <a:pt x="77" y="21"/>
                      <a:pt x="86" y="35"/>
                      <a:pt x="103" y="42"/>
                    </a:cubicBezTo>
                    <a:cubicBezTo>
                      <a:pt x="106" y="43"/>
                      <a:pt x="110" y="44"/>
                      <a:pt x="114" y="45"/>
                    </a:cubicBezTo>
                    <a:cubicBezTo>
                      <a:pt x="123" y="47"/>
                      <a:pt x="131" y="46"/>
                      <a:pt x="140" y="44"/>
                    </a:cubicBezTo>
                    <a:close/>
                  </a:path>
                </a:pathLst>
              </a:custGeom>
              <a:solidFill>
                <a:srgbClr val="3341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7524" tIns="48762" rIns="97524" bIns="4876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920" dirty="0"/>
              </a:p>
            </p:txBody>
          </p:sp>
          <p:sp>
            <p:nvSpPr>
              <p:cNvPr id="165" name="Freeform 28">
                <a:extLst>
                  <a:ext uri="{FF2B5EF4-FFF2-40B4-BE49-F238E27FC236}">
                    <a16:creationId xmlns:a16="http://schemas.microsoft.com/office/drawing/2014/main" id="{E0EFB1D6-0661-4BB7-B9A2-2F6190D058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2032" y="3714538"/>
                <a:ext cx="500321" cy="500687"/>
              </a:xfrm>
              <a:custGeom>
                <a:avLst/>
                <a:gdLst>
                  <a:gd name="T0" fmla="*/ 289 w 579"/>
                  <a:gd name="T1" fmla="*/ 28 h 579"/>
                  <a:gd name="T2" fmla="*/ 346 w 579"/>
                  <a:gd name="T3" fmla="*/ 4 h 579"/>
                  <a:gd name="T4" fmla="*/ 390 w 579"/>
                  <a:gd name="T5" fmla="*/ 48 h 579"/>
                  <a:gd name="T6" fmla="*/ 451 w 579"/>
                  <a:gd name="T7" fmla="*/ 48 h 579"/>
                  <a:gd name="T8" fmla="*/ 475 w 579"/>
                  <a:gd name="T9" fmla="*/ 105 h 579"/>
                  <a:gd name="T10" fmla="*/ 532 w 579"/>
                  <a:gd name="T11" fmla="*/ 128 h 579"/>
                  <a:gd name="T12" fmla="*/ 531 w 579"/>
                  <a:gd name="T13" fmla="*/ 190 h 579"/>
                  <a:gd name="T14" fmla="*/ 575 w 579"/>
                  <a:gd name="T15" fmla="*/ 233 h 579"/>
                  <a:gd name="T16" fmla="*/ 551 w 579"/>
                  <a:gd name="T17" fmla="*/ 290 h 579"/>
                  <a:gd name="T18" fmla="*/ 575 w 579"/>
                  <a:gd name="T19" fmla="*/ 347 h 579"/>
                  <a:gd name="T20" fmla="*/ 531 w 579"/>
                  <a:gd name="T21" fmla="*/ 390 h 579"/>
                  <a:gd name="T22" fmla="*/ 532 w 579"/>
                  <a:gd name="T23" fmla="*/ 452 h 579"/>
                  <a:gd name="T24" fmla="*/ 475 w 579"/>
                  <a:gd name="T25" fmla="*/ 475 h 579"/>
                  <a:gd name="T26" fmla="*/ 451 w 579"/>
                  <a:gd name="T27" fmla="*/ 532 h 579"/>
                  <a:gd name="T28" fmla="*/ 390 w 579"/>
                  <a:gd name="T29" fmla="*/ 532 h 579"/>
                  <a:gd name="T30" fmla="*/ 346 w 579"/>
                  <a:gd name="T31" fmla="*/ 575 h 579"/>
                  <a:gd name="T32" fmla="*/ 289 w 579"/>
                  <a:gd name="T33" fmla="*/ 552 h 579"/>
                  <a:gd name="T34" fmla="*/ 233 w 579"/>
                  <a:gd name="T35" fmla="*/ 575 h 579"/>
                  <a:gd name="T36" fmla="*/ 189 w 579"/>
                  <a:gd name="T37" fmla="*/ 532 h 579"/>
                  <a:gd name="T38" fmla="*/ 128 w 579"/>
                  <a:gd name="T39" fmla="*/ 532 h 579"/>
                  <a:gd name="T40" fmla="*/ 104 w 579"/>
                  <a:gd name="T41" fmla="*/ 475 h 579"/>
                  <a:gd name="T42" fmla="*/ 47 w 579"/>
                  <a:gd name="T43" fmla="*/ 452 h 579"/>
                  <a:gd name="T44" fmla="*/ 47 w 579"/>
                  <a:gd name="T45" fmla="*/ 390 h 579"/>
                  <a:gd name="T46" fmla="*/ 4 w 579"/>
                  <a:gd name="T47" fmla="*/ 347 h 579"/>
                  <a:gd name="T48" fmla="*/ 27 w 579"/>
                  <a:gd name="T49" fmla="*/ 290 h 579"/>
                  <a:gd name="T50" fmla="*/ 4 w 579"/>
                  <a:gd name="T51" fmla="*/ 233 h 579"/>
                  <a:gd name="T52" fmla="*/ 47 w 579"/>
                  <a:gd name="T53" fmla="*/ 190 h 579"/>
                  <a:gd name="T54" fmla="*/ 47 w 579"/>
                  <a:gd name="T55" fmla="*/ 128 h 579"/>
                  <a:gd name="T56" fmla="*/ 104 w 579"/>
                  <a:gd name="T57" fmla="*/ 105 h 579"/>
                  <a:gd name="T58" fmla="*/ 128 w 579"/>
                  <a:gd name="T59" fmla="*/ 48 h 579"/>
                  <a:gd name="T60" fmla="*/ 189 w 579"/>
                  <a:gd name="T61" fmla="*/ 48 h 579"/>
                  <a:gd name="T62" fmla="*/ 233 w 579"/>
                  <a:gd name="T63" fmla="*/ 4 h 579"/>
                  <a:gd name="T64" fmla="*/ 289 w 579"/>
                  <a:gd name="T65" fmla="*/ 28 h 579"/>
                  <a:gd name="T66" fmla="*/ 367 w 579"/>
                  <a:gd name="T67" fmla="*/ 103 h 579"/>
                  <a:gd name="T68" fmla="*/ 87 w 579"/>
                  <a:gd name="T69" fmla="*/ 288 h 579"/>
                  <a:gd name="T70" fmla="*/ 367 w 579"/>
                  <a:gd name="T71" fmla="*/ 477 h 579"/>
                  <a:gd name="T72" fmla="*/ 431 w 579"/>
                  <a:gd name="T73" fmla="*/ 146 h 579"/>
                  <a:gd name="T74" fmla="*/ 367 w 579"/>
                  <a:gd name="T75" fmla="*/ 1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9" h="579">
                    <a:moveTo>
                      <a:pt x="289" y="28"/>
                    </a:moveTo>
                    <a:cubicBezTo>
                      <a:pt x="308" y="29"/>
                      <a:pt x="327" y="0"/>
                      <a:pt x="346" y="4"/>
                    </a:cubicBezTo>
                    <a:cubicBezTo>
                      <a:pt x="365" y="8"/>
                      <a:pt x="371" y="42"/>
                      <a:pt x="390" y="48"/>
                    </a:cubicBezTo>
                    <a:cubicBezTo>
                      <a:pt x="407" y="56"/>
                      <a:pt x="435" y="37"/>
                      <a:pt x="451" y="48"/>
                    </a:cubicBezTo>
                    <a:cubicBezTo>
                      <a:pt x="467" y="58"/>
                      <a:pt x="460" y="92"/>
                      <a:pt x="475" y="105"/>
                    </a:cubicBezTo>
                    <a:cubicBezTo>
                      <a:pt x="487" y="119"/>
                      <a:pt x="521" y="112"/>
                      <a:pt x="532" y="128"/>
                    </a:cubicBezTo>
                    <a:cubicBezTo>
                      <a:pt x="542" y="144"/>
                      <a:pt x="523" y="172"/>
                      <a:pt x="531" y="190"/>
                    </a:cubicBezTo>
                    <a:cubicBezTo>
                      <a:pt x="537" y="208"/>
                      <a:pt x="571" y="214"/>
                      <a:pt x="575" y="233"/>
                    </a:cubicBezTo>
                    <a:cubicBezTo>
                      <a:pt x="579" y="252"/>
                      <a:pt x="550" y="271"/>
                      <a:pt x="551" y="290"/>
                    </a:cubicBezTo>
                    <a:cubicBezTo>
                      <a:pt x="550" y="309"/>
                      <a:pt x="579" y="328"/>
                      <a:pt x="575" y="347"/>
                    </a:cubicBezTo>
                    <a:cubicBezTo>
                      <a:pt x="571" y="366"/>
                      <a:pt x="538" y="372"/>
                      <a:pt x="531" y="390"/>
                    </a:cubicBezTo>
                    <a:cubicBezTo>
                      <a:pt x="523" y="407"/>
                      <a:pt x="542" y="436"/>
                      <a:pt x="532" y="452"/>
                    </a:cubicBezTo>
                    <a:cubicBezTo>
                      <a:pt x="521" y="468"/>
                      <a:pt x="487" y="461"/>
                      <a:pt x="475" y="475"/>
                    </a:cubicBezTo>
                    <a:cubicBezTo>
                      <a:pt x="460" y="488"/>
                      <a:pt x="467" y="521"/>
                      <a:pt x="451" y="532"/>
                    </a:cubicBezTo>
                    <a:cubicBezTo>
                      <a:pt x="435" y="543"/>
                      <a:pt x="407" y="523"/>
                      <a:pt x="390" y="532"/>
                    </a:cubicBezTo>
                    <a:cubicBezTo>
                      <a:pt x="372" y="538"/>
                      <a:pt x="365" y="572"/>
                      <a:pt x="346" y="575"/>
                    </a:cubicBezTo>
                    <a:cubicBezTo>
                      <a:pt x="327" y="579"/>
                      <a:pt x="309" y="550"/>
                      <a:pt x="289" y="552"/>
                    </a:cubicBezTo>
                    <a:cubicBezTo>
                      <a:pt x="270" y="550"/>
                      <a:pt x="252" y="579"/>
                      <a:pt x="233" y="575"/>
                    </a:cubicBezTo>
                    <a:cubicBezTo>
                      <a:pt x="214" y="572"/>
                      <a:pt x="207" y="538"/>
                      <a:pt x="189" y="532"/>
                    </a:cubicBezTo>
                    <a:cubicBezTo>
                      <a:pt x="172" y="523"/>
                      <a:pt x="144" y="543"/>
                      <a:pt x="128" y="532"/>
                    </a:cubicBezTo>
                    <a:cubicBezTo>
                      <a:pt x="112" y="521"/>
                      <a:pt x="119" y="488"/>
                      <a:pt x="104" y="475"/>
                    </a:cubicBezTo>
                    <a:cubicBezTo>
                      <a:pt x="92" y="461"/>
                      <a:pt x="58" y="468"/>
                      <a:pt x="47" y="452"/>
                    </a:cubicBezTo>
                    <a:cubicBezTo>
                      <a:pt x="36" y="436"/>
                      <a:pt x="56" y="407"/>
                      <a:pt x="47" y="390"/>
                    </a:cubicBezTo>
                    <a:cubicBezTo>
                      <a:pt x="41" y="372"/>
                      <a:pt x="8" y="366"/>
                      <a:pt x="4" y="347"/>
                    </a:cubicBezTo>
                    <a:cubicBezTo>
                      <a:pt x="0" y="328"/>
                      <a:pt x="29" y="309"/>
                      <a:pt x="27" y="290"/>
                    </a:cubicBezTo>
                    <a:cubicBezTo>
                      <a:pt x="29" y="271"/>
                      <a:pt x="0" y="252"/>
                      <a:pt x="4" y="233"/>
                    </a:cubicBezTo>
                    <a:cubicBezTo>
                      <a:pt x="8" y="214"/>
                      <a:pt x="41" y="208"/>
                      <a:pt x="47" y="190"/>
                    </a:cubicBezTo>
                    <a:cubicBezTo>
                      <a:pt x="56" y="172"/>
                      <a:pt x="36" y="144"/>
                      <a:pt x="47" y="128"/>
                    </a:cubicBezTo>
                    <a:cubicBezTo>
                      <a:pt x="58" y="112"/>
                      <a:pt x="92" y="119"/>
                      <a:pt x="104" y="105"/>
                    </a:cubicBezTo>
                    <a:cubicBezTo>
                      <a:pt x="119" y="92"/>
                      <a:pt x="112" y="58"/>
                      <a:pt x="128" y="48"/>
                    </a:cubicBezTo>
                    <a:cubicBezTo>
                      <a:pt x="144" y="37"/>
                      <a:pt x="172" y="56"/>
                      <a:pt x="189" y="48"/>
                    </a:cubicBezTo>
                    <a:cubicBezTo>
                      <a:pt x="207" y="42"/>
                      <a:pt x="214" y="8"/>
                      <a:pt x="233" y="4"/>
                    </a:cubicBezTo>
                    <a:cubicBezTo>
                      <a:pt x="252" y="0"/>
                      <a:pt x="270" y="29"/>
                      <a:pt x="289" y="28"/>
                    </a:cubicBezTo>
                    <a:close/>
                    <a:moveTo>
                      <a:pt x="367" y="103"/>
                    </a:moveTo>
                    <a:cubicBezTo>
                      <a:pt x="234" y="48"/>
                      <a:pt x="88" y="145"/>
                      <a:pt x="87" y="288"/>
                    </a:cubicBezTo>
                    <a:cubicBezTo>
                      <a:pt x="86" y="433"/>
                      <a:pt x="233" y="532"/>
                      <a:pt x="367" y="477"/>
                    </a:cubicBezTo>
                    <a:cubicBezTo>
                      <a:pt x="501" y="421"/>
                      <a:pt x="534" y="247"/>
                      <a:pt x="431" y="146"/>
                    </a:cubicBezTo>
                    <a:cubicBezTo>
                      <a:pt x="413" y="127"/>
                      <a:pt x="391" y="113"/>
                      <a:pt x="367" y="103"/>
                    </a:cubicBezTo>
                    <a:close/>
                  </a:path>
                </a:pathLst>
              </a:custGeom>
              <a:solidFill>
                <a:srgbClr val="3341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7524" tIns="48762" rIns="97524" bIns="4876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920" dirty="0"/>
              </a:p>
            </p:txBody>
          </p:sp>
        </p:grp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DEE9D6D1-4BAB-4D90-B355-198C5397347A}"/>
              </a:ext>
            </a:extLst>
          </p:cNvPr>
          <p:cNvGrpSpPr/>
          <p:nvPr/>
        </p:nvGrpSpPr>
        <p:grpSpPr>
          <a:xfrm>
            <a:off x="8132158" y="2421406"/>
            <a:ext cx="432113" cy="589437"/>
            <a:chOff x="4304409" y="239066"/>
            <a:chExt cx="674187" cy="908773"/>
          </a:xfrm>
        </p:grpSpPr>
        <p:sp>
          <p:nvSpPr>
            <p:cNvPr id="194" name="iconfont-11712-5589015">
              <a:extLst>
                <a:ext uri="{FF2B5EF4-FFF2-40B4-BE49-F238E27FC236}">
                  <a16:creationId xmlns:a16="http://schemas.microsoft.com/office/drawing/2014/main" id="{3FCF6A98-0E26-4AE3-A674-8B0B5CE3BB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93754" y="412564"/>
              <a:ext cx="328289" cy="285233"/>
            </a:xfrm>
            <a:custGeom>
              <a:avLst/>
              <a:gdLst>
                <a:gd name="T0" fmla="*/ 5786 w 12277"/>
                <a:gd name="T1" fmla="*/ 6877 h 10666"/>
                <a:gd name="T2" fmla="*/ 1056 w 12277"/>
                <a:gd name="T3" fmla="*/ 8390 h 10666"/>
                <a:gd name="T4" fmla="*/ 1056 w 12277"/>
                <a:gd name="T5" fmla="*/ 9600 h 10666"/>
                <a:gd name="T6" fmla="*/ 9508 w 12277"/>
                <a:gd name="T7" fmla="*/ 9600 h 10666"/>
                <a:gd name="T8" fmla="*/ 9508 w 12277"/>
                <a:gd name="T9" fmla="*/ 8533 h 10666"/>
                <a:gd name="T10" fmla="*/ 10565 w 12277"/>
                <a:gd name="T11" fmla="*/ 8533 h 10666"/>
                <a:gd name="T12" fmla="*/ 10565 w 12277"/>
                <a:gd name="T13" fmla="*/ 9600 h 10666"/>
                <a:gd name="T14" fmla="*/ 10569 w 12277"/>
                <a:gd name="T15" fmla="*/ 9600 h 10666"/>
                <a:gd name="T16" fmla="*/ 10569 w 12277"/>
                <a:gd name="T17" fmla="*/ 10666 h 10666"/>
                <a:gd name="T18" fmla="*/ 0 w 12277"/>
                <a:gd name="T19" fmla="*/ 10666 h 10666"/>
                <a:gd name="T20" fmla="*/ 0 w 12277"/>
                <a:gd name="T21" fmla="*/ 7609 h 10666"/>
                <a:gd name="T22" fmla="*/ 3759 w 12277"/>
                <a:gd name="T23" fmla="*/ 6407 h 10666"/>
                <a:gd name="T24" fmla="*/ 2113 w 12277"/>
                <a:gd name="T25" fmla="*/ 3173 h 10666"/>
                <a:gd name="T26" fmla="*/ 5282 w 12277"/>
                <a:gd name="T27" fmla="*/ 0 h 10666"/>
                <a:gd name="T28" fmla="*/ 8452 w 12277"/>
                <a:gd name="T29" fmla="*/ 3173 h 10666"/>
                <a:gd name="T30" fmla="*/ 6254 w 12277"/>
                <a:gd name="T31" fmla="*/ 6723 h 10666"/>
                <a:gd name="T32" fmla="*/ 6255 w 12277"/>
                <a:gd name="T33" fmla="*/ 6727 h 10666"/>
                <a:gd name="T34" fmla="*/ 6216 w 12277"/>
                <a:gd name="T35" fmla="*/ 6739 h 10666"/>
                <a:gd name="T36" fmla="*/ 5786 w 12277"/>
                <a:gd name="T37" fmla="*/ 6877 h 10666"/>
                <a:gd name="T38" fmla="*/ 5282 w 12277"/>
                <a:gd name="T39" fmla="*/ 5866 h 10666"/>
                <a:gd name="T40" fmla="*/ 7395 w 12277"/>
                <a:gd name="T41" fmla="*/ 3173 h 10666"/>
                <a:gd name="T42" fmla="*/ 5282 w 12277"/>
                <a:gd name="T43" fmla="*/ 1066 h 10666"/>
                <a:gd name="T44" fmla="*/ 3169 w 12277"/>
                <a:gd name="T45" fmla="*/ 3173 h 10666"/>
                <a:gd name="T46" fmla="*/ 5282 w 12277"/>
                <a:gd name="T47" fmla="*/ 5866 h 10666"/>
                <a:gd name="T48" fmla="*/ 11530 w 12277"/>
                <a:gd name="T49" fmla="*/ 4460 h 10666"/>
                <a:gd name="T50" fmla="*/ 12277 w 12277"/>
                <a:gd name="T51" fmla="*/ 5208 h 10666"/>
                <a:gd name="T52" fmla="*/ 10014 w 12277"/>
                <a:gd name="T53" fmla="*/ 7470 h 10666"/>
                <a:gd name="T54" fmla="*/ 8520 w 12277"/>
                <a:gd name="T55" fmla="*/ 5976 h 10666"/>
                <a:gd name="T56" fmla="*/ 9275 w 12277"/>
                <a:gd name="T57" fmla="*/ 5222 h 10666"/>
                <a:gd name="T58" fmla="*/ 10022 w 12277"/>
                <a:gd name="T59" fmla="*/ 5969 h 10666"/>
                <a:gd name="T60" fmla="*/ 11530 w 12277"/>
                <a:gd name="T61" fmla="*/ 4460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7" h="10666">
                  <a:moveTo>
                    <a:pt x="5786" y="6877"/>
                  </a:moveTo>
                  <a:lnTo>
                    <a:pt x="1056" y="8390"/>
                  </a:lnTo>
                  <a:lnTo>
                    <a:pt x="1056" y="9600"/>
                  </a:lnTo>
                  <a:lnTo>
                    <a:pt x="9508" y="9600"/>
                  </a:lnTo>
                  <a:lnTo>
                    <a:pt x="9508" y="8533"/>
                  </a:lnTo>
                  <a:lnTo>
                    <a:pt x="10565" y="8533"/>
                  </a:lnTo>
                  <a:lnTo>
                    <a:pt x="10565" y="9600"/>
                  </a:lnTo>
                  <a:lnTo>
                    <a:pt x="10569" y="9600"/>
                  </a:lnTo>
                  <a:lnTo>
                    <a:pt x="10569" y="10666"/>
                  </a:lnTo>
                  <a:lnTo>
                    <a:pt x="0" y="10666"/>
                  </a:lnTo>
                  <a:lnTo>
                    <a:pt x="0" y="7609"/>
                  </a:lnTo>
                  <a:lnTo>
                    <a:pt x="3759" y="6407"/>
                  </a:lnTo>
                  <a:cubicBezTo>
                    <a:pt x="2791" y="5709"/>
                    <a:pt x="2113" y="4422"/>
                    <a:pt x="2113" y="3173"/>
                  </a:cubicBezTo>
                  <a:cubicBezTo>
                    <a:pt x="2113" y="1419"/>
                    <a:pt x="3533" y="0"/>
                    <a:pt x="5282" y="0"/>
                  </a:cubicBezTo>
                  <a:cubicBezTo>
                    <a:pt x="7032" y="0"/>
                    <a:pt x="8452" y="1419"/>
                    <a:pt x="8452" y="3173"/>
                  </a:cubicBezTo>
                  <a:cubicBezTo>
                    <a:pt x="8452" y="4648"/>
                    <a:pt x="7505" y="6176"/>
                    <a:pt x="6254" y="6723"/>
                  </a:cubicBezTo>
                  <a:lnTo>
                    <a:pt x="6255" y="6727"/>
                  </a:lnTo>
                  <a:lnTo>
                    <a:pt x="6216" y="6739"/>
                  </a:lnTo>
                  <a:cubicBezTo>
                    <a:pt x="6077" y="6798"/>
                    <a:pt x="5933" y="6844"/>
                    <a:pt x="5786" y="6877"/>
                  </a:cubicBezTo>
                  <a:close/>
                  <a:moveTo>
                    <a:pt x="5282" y="5866"/>
                  </a:moveTo>
                  <a:cubicBezTo>
                    <a:pt x="6330" y="5866"/>
                    <a:pt x="7395" y="4474"/>
                    <a:pt x="7395" y="3173"/>
                  </a:cubicBezTo>
                  <a:cubicBezTo>
                    <a:pt x="7395" y="2011"/>
                    <a:pt x="6450" y="1066"/>
                    <a:pt x="5282" y="1066"/>
                  </a:cubicBezTo>
                  <a:cubicBezTo>
                    <a:pt x="4114" y="1066"/>
                    <a:pt x="3169" y="2011"/>
                    <a:pt x="3169" y="3173"/>
                  </a:cubicBezTo>
                  <a:cubicBezTo>
                    <a:pt x="3169" y="4474"/>
                    <a:pt x="4235" y="5866"/>
                    <a:pt x="5282" y="5866"/>
                  </a:cubicBezTo>
                  <a:close/>
                  <a:moveTo>
                    <a:pt x="11530" y="4460"/>
                  </a:moveTo>
                  <a:lnTo>
                    <a:pt x="12277" y="5208"/>
                  </a:lnTo>
                  <a:lnTo>
                    <a:pt x="10014" y="7470"/>
                  </a:lnTo>
                  <a:lnTo>
                    <a:pt x="8520" y="5976"/>
                  </a:lnTo>
                  <a:lnTo>
                    <a:pt x="9275" y="5222"/>
                  </a:lnTo>
                  <a:lnTo>
                    <a:pt x="10022" y="5969"/>
                  </a:lnTo>
                  <a:lnTo>
                    <a:pt x="11530" y="4460"/>
                  </a:lnTo>
                  <a:close/>
                </a:path>
              </a:pathLst>
            </a:custGeom>
            <a:solidFill>
              <a:srgbClr val="334152"/>
            </a:solidFill>
            <a:ln>
              <a:noFill/>
            </a:ln>
          </p:spPr>
          <p:txBody>
            <a:bodyPr/>
            <a:lstStyle/>
            <a:p>
              <a:endParaRPr lang="zh-CN" altLang="en-US" sz="1920"/>
            </a:p>
          </p:txBody>
        </p: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A6317B92-638E-4763-A4F3-D523BDB4913A}"/>
                </a:ext>
              </a:extLst>
            </p:cNvPr>
            <p:cNvGrpSpPr/>
            <p:nvPr/>
          </p:nvGrpSpPr>
          <p:grpSpPr>
            <a:xfrm>
              <a:off x="4304409" y="239066"/>
              <a:ext cx="674187" cy="908773"/>
              <a:chOff x="3722032" y="3714538"/>
              <a:chExt cx="500321" cy="674410"/>
            </a:xfrm>
          </p:grpSpPr>
          <p:sp>
            <p:nvSpPr>
              <p:cNvPr id="196" name="Freeform 27">
                <a:extLst>
                  <a:ext uri="{FF2B5EF4-FFF2-40B4-BE49-F238E27FC236}">
                    <a16:creationId xmlns:a16="http://schemas.microsoft.com/office/drawing/2014/main" id="{872A2881-8239-4DFE-BB71-1810630D23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8586" y="4203888"/>
                <a:ext cx="306118" cy="185060"/>
              </a:xfrm>
              <a:custGeom>
                <a:avLst/>
                <a:gdLst>
                  <a:gd name="T0" fmla="*/ 317 w 354"/>
                  <a:gd name="T1" fmla="*/ 5 h 214"/>
                  <a:gd name="T2" fmla="*/ 354 w 354"/>
                  <a:gd name="T3" fmla="*/ 186 h 214"/>
                  <a:gd name="T4" fmla="*/ 294 w 354"/>
                  <a:gd name="T5" fmla="*/ 171 h 214"/>
                  <a:gd name="T6" fmla="*/ 250 w 354"/>
                  <a:gd name="T7" fmla="*/ 214 h 214"/>
                  <a:gd name="T8" fmla="*/ 215 w 354"/>
                  <a:gd name="T9" fmla="*/ 44 h 214"/>
                  <a:gd name="T10" fmla="*/ 230 w 354"/>
                  <a:gd name="T11" fmla="*/ 46 h 214"/>
                  <a:gd name="T12" fmla="*/ 241 w 354"/>
                  <a:gd name="T13" fmla="*/ 45 h 214"/>
                  <a:gd name="T14" fmla="*/ 287 w 354"/>
                  <a:gd name="T15" fmla="*/ 7 h 214"/>
                  <a:gd name="T16" fmla="*/ 292 w 354"/>
                  <a:gd name="T17" fmla="*/ 0 h 214"/>
                  <a:gd name="T18" fmla="*/ 300 w 354"/>
                  <a:gd name="T19" fmla="*/ 2 h 214"/>
                  <a:gd name="T20" fmla="*/ 317 w 354"/>
                  <a:gd name="T21" fmla="*/ 5 h 214"/>
                  <a:gd name="T22" fmla="*/ 140 w 354"/>
                  <a:gd name="T23" fmla="*/ 44 h 214"/>
                  <a:gd name="T24" fmla="*/ 105 w 354"/>
                  <a:gd name="T25" fmla="*/ 214 h 214"/>
                  <a:gd name="T26" fmla="*/ 60 w 354"/>
                  <a:gd name="T27" fmla="*/ 171 h 214"/>
                  <a:gd name="T28" fmla="*/ 0 w 354"/>
                  <a:gd name="T29" fmla="*/ 186 h 214"/>
                  <a:gd name="T30" fmla="*/ 38 w 354"/>
                  <a:gd name="T31" fmla="*/ 5 h 214"/>
                  <a:gd name="T32" fmla="*/ 55 w 354"/>
                  <a:gd name="T33" fmla="*/ 2 h 214"/>
                  <a:gd name="T34" fmla="*/ 63 w 354"/>
                  <a:gd name="T35" fmla="*/ 0 h 214"/>
                  <a:gd name="T36" fmla="*/ 67 w 354"/>
                  <a:gd name="T37" fmla="*/ 7 h 214"/>
                  <a:gd name="T38" fmla="*/ 103 w 354"/>
                  <a:gd name="T39" fmla="*/ 42 h 214"/>
                  <a:gd name="T40" fmla="*/ 114 w 354"/>
                  <a:gd name="T41" fmla="*/ 45 h 214"/>
                  <a:gd name="T42" fmla="*/ 140 w 354"/>
                  <a:gd name="T43" fmla="*/ 4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4" h="214">
                    <a:moveTo>
                      <a:pt x="317" y="5"/>
                    </a:moveTo>
                    <a:cubicBezTo>
                      <a:pt x="354" y="186"/>
                      <a:pt x="354" y="186"/>
                      <a:pt x="354" y="186"/>
                    </a:cubicBezTo>
                    <a:cubicBezTo>
                      <a:pt x="294" y="171"/>
                      <a:pt x="294" y="171"/>
                      <a:pt x="294" y="171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15" y="44"/>
                      <a:pt x="215" y="44"/>
                      <a:pt x="215" y="44"/>
                    </a:cubicBezTo>
                    <a:cubicBezTo>
                      <a:pt x="220" y="45"/>
                      <a:pt x="225" y="46"/>
                      <a:pt x="230" y="46"/>
                    </a:cubicBezTo>
                    <a:cubicBezTo>
                      <a:pt x="234" y="46"/>
                      <a:pt x="238" y="46"/>
                      <a:pt x="241" y="45"/>
                    </a:cubicBezTo>
                    <a:cubicBezTo>
                      <a:pt x="264" y="40"/>
                      <a:pt x="276" y="25"/>
                      <a:pt x="287" y="7"/>
                    </a:cubicBezTo>
                    <a:cubicBezTo>
                      <a:pt x="289" y="5"/>
                      <a:pt x="290" y="2"/>
                      <a:pt x="292" y="0"/>
                    </a:cubicBezTo>
                    <a:cubicBezTo>
                      <a:pt x="295" y="0"/>
                      <a:pt x="298" y="1"/>
                      <a:pt x="300" y="2"/>
                    </a:cubicBezTo>
                    <a:cubicBezTo>
                      <a:pt x="306" y="3"/>
                      <a:pt x="311" y="4"/>
                      <a:pt x="317" y="5"/>
                    </a:cubicBezTo>
                    <a:close/>
                    <a:moveTo>
                      <a:pt x="140" y="44"/>
                    </a:moveTo>
                    <a:cubicBezTo>
                      <a:pt x="105" y="214"/>
                      <a:pt x="105" y="214"/>
                      <a:pt x="105" y="214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3" y="4"/>
                      <a:pt x="49" y="3"/>
                      <a:pt x="55" y="2"/>
                    </a:cubicBezTo>
                    <a:cubicBezTo>
                      <a:pt x="57" y="1"/>
                      <a:pt x="60" y="1"/>
                      <a:pt x="63" y="0"/>
                    </a:cubicBezTo>
                    <a:cubicBezTo>
                      <a:pt x="65" y="2"/>
                      <a:pt x="66" y="5"/>
                      <a:pt x="67" y="7"/>
                    </a:cubicBezTo>
                    <a:cubicBezTo>
                      <a:pt x="77" y="21"/>
                      <a:pt x="86" y="35"/>
                      <a:pt x="103" y="42"/>
                    </a:cubicBezTo>
                    <a:cubicBezTo>
                      <a:pt x="106" y="43"/>
                      <a:pt x="110" y="44"/>
                      <a:pt x="114" y="45"/>
                    </a:cubicBezTo>
                    <a:cubicBezTo>
                      <a:pt x="123" y="47"/>
                      <a:pt x="131" y="46"/>
                      <a:pt x="140" y="44"/>
                    </a:cubicBezTo>
                    <a:close/>
                  </a:path>
                </a:pathLst>
              </a:custGeom>
              <a:solidFill>
                <a:srgbClr val="3341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7524" tIns="48762" rIns="97524" bIns="4876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920" dirty="0"/>
              </a:p>
            </p:txBody>
          </p:sp>
          <p:sp>
            <p:nvSpPr>
              <p:cNvPr id="197" name="Freeform 28">
                <a:extLst>
                  <a:ext uri="{FF2B5EF4-FFF2-40B4-BE49-F238E27FC236}">
                    <a16:creationId xmlns:a16="http://schemas.microsoft.com/office/drawing/2014/main" id="{43CDFAD7-6104-496D-A347-72A431E8CC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2032" y="3714538"/>
                <a:ext cx="500321" cy="500687"/>
              </a:xfrm>
              <a:custGeom>
                <a:avLst/>
                <a:gdLst>
                  <a:gd name="T0" fmla="*/ 289 w 579"/>
                  <a:gd name="T1" fmla="*/ 28 h 579"/>
                  <a:gd name="T2" fmla="*/ 346 w 579"/>
                  <a:gd name="T3" fmla="*/ 4 h 579"/>
                  <a:gd name="T4" fmla="*/ 390 w 579"/>
                  <a:gd name="T5" fmla="*/ 48 h 579"/>
                  <a:gd name="T6" fmla="*/ 451 w 579"/>
                  <a:gd name="T7" fmla="*/ 48 h 579"/>
                  <a:gd name="T8" fmla="*/ 475 w 579"/>
                  <a:gd name="T9" fmla="*/ 105 h 579"/>
                  <a:gd name="T10" fmla="*/ 532 w 579"/>
                  <a:gd name="T11" fmla="*/ 128 h 579"/>
                  <a:gd name="T12" fmla="*/ 531 w 579"/>
                  <a:gd name="T13" fmla="*/ 190 h 579"/>
                  <a:gd name="T14" fmla="*/ 575 w 579"/>
                  <a:gd name="T15" fmla="*/ 233 h 579"/>
                  <a:gd name="T16" fmla="*/ 551 w 579"/>
                  <a:gd name="T17" fmla="*/ 290 h 579"/>
                  <a:gd name="T18" fmla="*/ 575 w 579"/>
                  <a:gd name="T19" fmla="*/ 347 h 579"/>
                  <a:gd name="T20" fmla="*/ 531 w 579"/>
                  <a:gd name="T21" fmla="*/ 390 h 579"/>
                  <a:gd name="T22" fmla="*/ 532 w 579"/>
                  <a:gd name="T23" fmla="*/ 452 h 579"/>
                  <a:gd name="T24" fmla="*/ 475 w 579"/>
                  <a:gd name="T25" fmla="*/ 475 h 579"/>
                  <a:gd name="T26" fmla="*/ 451 w 579"/>
                  <a:gd name="T27" fmla="*/ 532 h 579"/>
                  <a:gd name="T28" fmla="*/ 390 w 579"/>
                  <a:gd name="T29" fmla="*/ 532 h 579"/>
                  <a:gd name="T30" fmla="*/ 346 w 579"/>
                  <a:gd name="T31" fmla="*/ 575 h 579"/>
                  <a:gd name="T32" fmla="*/ 289 w 579"/>
                  <a:gd name="T33" fmla="*/ 552 h 579"/>
                  <a:gd name="T34" fmla="*/ 233 w 579"/>
                  <a:gd name="T35" fmla="*/ 575 h 579"/>
                  <a:gd name="T36" fmla="*/ 189 w 579"/>
                  <a:gd name="T37" fmla="*/ 532 h 579"/>
                  <a:gd name="T38" fmla="*/ 128 w 579"/>
                  <a:gd name="T39" fmla="*/ 532 h 579"/>
                  <a:gd name="T40" fmla="*/ 104 w 579"/>
                  <a:gd name="T41" fmla="*/ 475 h 579"/>
                  <a:gd name="T42" fmla="*/ 47 w 579"/>
                  <a:gd name="T43" fmla="*/ 452 h 579"/>
                  <a:gd name="T44" fmla="*/ 47 w 579"/>
                  <a:gd name="T45" fmla="*/ 390 h 579"/>
                  <a:gd name="T46" fmla="*/ 4 w 579"/>
                  <a:gd name="T47" fmla="*/ 347 h 579"/>
                  <a:gd name="T48" fmla="*/ 27 w 579"/>
                  <a:gd name="T49" fmla="*/ 290 h 579"/>
                  <a:gd name="T50" fmla="*/ 4 w 579"/>
                  <a:gd name="T51" fmla="*/ 233 h 579"/>
                  <a:gd name="T52" fmla="*/ 47 w 579"/>
                  <a:gd name="T53" fmla="*/ 190 h 579"/>
                  <a:gd name="T54" fmla="*/ 47 w 579"/>
                  <a:gd name="T55" fmla="*/ 128 h 579"/>
                  <a:gd name="T56" fmla="*/ 104 w 579"/>
                  <a:gd name="T57" fmla="*/ 105 h 579"/>
                  <a:gd name="T58" fmla="*/ 128 w 579"/>
                  <a:gd name="T59" fmla="*/ 48 h 579"/>
                  <a:gd name="T60" fmla="*/ 189 w 579"/>
                  <a:gd name="T61" fmla="*/ 48 h 579"/>
                  <a:gd name="T62" fmla="*/ 233 w 579"/>
                  <a:gd name="T63" fmla="*/ 4 h 579"/>
                  <a:gd name="T64" fmla="*/ 289 w 579"/>
                  <a:gd name="T65" fmla="*/ 28 h 579"/>
                  <a:gd name="T66" fmla="*/ 367 w 579"/>
                  <a:gd name="T67" fmla="*/ 103 h 579"/>
                  <a:gd name="T68" fmla="*/ 87 w 579"/>
                  <a:gd name="T69" fmla="*/ 288 h 579"/>
                  <a:gd name="T70" fmla="*/ 367 w 579"/>
                  <a:gd name="T71" fmla="*/ 477 h 579"/>
                  <a:gd name="T72" fmla="*/ 431 w 579"/>
                  <a:gd name="T73" fmla="*/ 146 h 579"/>
                  <a:gd name="T74" fmla="*/ 367 w 579"/>
                  <a:gd name="T75" fmla="*/ 1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9" h="579">
                    <a:moveTo>
                      <a:pt x="289" y="28"/>
                    </a:moveTo>
                    <a:cubicBezTo>
                      <a:pt x="308" y="29"/>
                      <a:pt x="327" y="0"/>
                      <a:pt x="346" y="4"/>
                    </a:cubicBezTo>
                    <a:cubicBezTo>
                      <a:pt x="365" y="8"/>
                      <a:pt x="371" y="42"/>
                      <a:pt x="390" y="48"/>
                    </a:cubicBezTo>
                    <a:cubicBezTo>
                      <a:pt x="407" y="56"/>
                      <a:pt x="435" y="37"/>
                      <a:pt x="451" y="48"/>
                    </a:cubicBezTo>
                    <a:cubicBezTo>
                      <a:pt x="467" y="58"/>
                      <a:pt x="460" y="92"/>
                      <a:pt x="475" y="105"/>
                    </a:cubicBezTo>
                    <a:cubicBezTo>
                      <a:pt x="487" y="119"/>
                      <a:pt x="521" y="112"/>
                      <a:pt x="532" y="128"/>
                    </a:cubicBezTo>
                    <a:cubicBezTo>
                      <a:pt x="542" y="144"/>
                      <a:pt x="523" y="172"/>
                      <a:pt x="531" y="190"/>
                    </a:cubicBezTo>
                    <a:cubicBezTo>
                      <a:pt x="537" y="208"/>
                      <a:pt x="571" y="214"/>
                      <a:pt x="575" y="233"/>
                    </a:cubicBezTo>
                    <a:cubicBezTo>
                      <a:pt x="579" y="252"/>
                      <a:pt x="550" y="271"/>
                      <a:pt x="551" y="290"/>
                    </a:cubicBezTo>
                    <a:cubicBezTo>
                      <a:pt x="550" y="309"/>
                      <a:pt x="579" y="328"/>
                      <a:pt x="575" y="347"/>
                    </a:cubicBezTo>
                    <a:cubicBezTo>
                      <a:pt x="571" y="366"/>
                      <a:pt x="538" y="372"/>
                      <a:pt x="531" y="390"/>
                    </a:cubicBezTo>
                    <a:cubicBezTo>
                      <a:pt x="523" y="407"/>
                      <a:pt x="542" y="436"/>
                      <a:pt x="532" y="452"/>
                    </a:cubicBezTo>
                    <a:cubicBezTo>
                      <a:pt x="521" y="468"/>
                      <a:pt x="487" y="461"/>
                      <a:pt x="475" y="475"/>
                    </a:cubicBezTo>
                    <a:cubicBezTo>
                      <a:pt x="460" y="488"/>
                      <a:pt x="467" y="521"/>
                      <a:pt x="451" y="532"/>
                    </a:cubicBezTo>
                    <a:cubicBezTo>
                      <a:pt x="435" y="543"/>
                      <a:pt x="407" y="523"/>
                      <a:pt x="390" y="532"/>
                    </a:cubicBezTo>
                    <a:cubicBezTo>
                      <a:pt x="372" y="538"/>
                      <a:pt x="365" y="572"/>
                      <a:pt x="346" y="575"/>
                    </a:cubicBezTo>
                    <a:cubicBezTo>
                      <a:pt x="327" y="579"/>
                      <a:pt x="309" y="550"/>
                      <a:pt x="289" y="552"/>
                    </a:cubicBezTo>
                    <a:cubicBezTo>
                      <a:pt x="270" y="550"/>
                      <a:pt x="252" y="579"/>
                      <a:pt x="233" y="575"/>
                    </a:cubicBezTo>
                    <a:cubicBezTo>
                      <a:pt x="214" y="572"/>
                      <a:pt x="207" y="538"/>
                      <a:pt x="189" y="532"/>
                    </a:cubicBezTo>
                    <a:cubicBezTo>
                      <a:pt x="172" y="523"/>
                      <a:pt x="144" y="543"/>
                      <a:pt x="128" y="532"/>
                    </a:cubicBezTo>
                    <a:cubicBezTo>
                      <a:pt x="112" y="521"/>
                      <a:pt x="119" y="488"/>
                      <a:pt x="104" y="475"/>
                    </a:cubicBezTo>
                    <a:cubicBezTo>
                      <a:pt x="92" y="461"/>
                      <a:pt x="58" y="468"/>
                      <a:pt x="47" y="452"/>
                    </a:cubicBezTo>
                    <a:cubicBezTo>
                      <a:pt x="36" y="436"/>
                      <a:pt x="56" y="407"/>
                      <a:pt x="47" y="390"/>
                    </a:cubicBezTo>
                    <a:cubicBezTo>
                      <a:pt x="41" y="372"/>
                      <a:pt x="8" y="366"/>
                      <a:pt x="4" y="347"/>
                    </a:cubicBezTo>
                    <a:cubicBezTo>
                      <a:pt x="0" y="328"/>
                      <a:pt x="29" y="309"/>
                      <a:pt x="27" y="290"/>
                    </a:cubicBezTo>
                    <a:cubicBezTo>
                      <a:pt x="29" y="271"/>
                      <a:pt x="0" y="252"/>
                      <a:pt x="4" y="233"/>
                    </a:cubicBezTo>
                    <a:cubicBezTo>
                      <a:pt x="8" y="214"/>
                      <a:pt x="41" y="208"/>
                      <a:pt x="47" y="190"/>
                    </a:cubicBezTo>
                    <a:cubicBezTo>
                      <a:pt x="56" y="172"/>
                      <a:pt x="36" y="144"/>
                      <a:pt x="47" y="128"/>
                    </a:cubicBezTo>
                    <a:cubicBezTo>
                      <a:pt x="58" y="112"/>
                      <a:pt x="92" y="119"/>
                      <a:pt x="104" y="105"/>
                    </a:cubicBezTo>
                    <a:cubicBezTo>
                      <a:pt x="119" y="92"/>
                      <a:pt x="112" y="58"/>
                      <a:pt x="128" y="48"/>
                    </a:cubicBezTo>
                    <a:cubicBezTo>
                      <a:pt x="144" y="37"/>
                      <a:pt x="172" y="56"/>
                      <a:pt x="189" y="48"/>
                    </a:cubicBezTo>
                    <a:cubicBezTo>
                      <a:pt x="207" y="42"/>
                      <a:pt x="214" y="8"/>
                      <a:pt x="233" y="4"/>
                    </a:cubicBezTo>
                    <a:cubicBezTo>
                      <a:pt x="252" y="0"/>
                      <a:pt x="270" y="29"/>
                      <a:pt x="289" y="28"/>
                    </a:cubicBezTo>
                    <a:close/>
                    <a:moveTo>
                      <a:pt x="367" y="103"/>
                    </a:moveTo>
                    <a:cubicBezTo>
                      <a:pt x="234" y="48"/>
                      <a:pt x="88" y="145"/>
                      <a:pt x="87" y="288"/>
                    </a:cubicBezTo>
                    <a:cubicBezTo>
                      <a:pt x="86" y="433"/>
                      <a:pt x="233" y="532"/>
                      <a:pt x="367" y="477"/>
                    </a:cubicBezTo>
                    <a:cubicBezTo>
                      <a:pt x="501" y="421"/>
                      <a:pt x="534" y="247"/>
                      <a:pt x="431" y="146"/>
                    </a:cubicBezTo>
                    <a:cubicBezTo>
                      <a:pt x="413" y="127"/>
                      <a:pt x="391" y="113"/>
                      <a:pt x="367" y="103"/>
                    </a:cubicBezTo>
                    <a:close/>
                  </a:path>
                </a:pathLst>
              </a:custGeom>
              <a:solidFill>
                <a:srgbClr val="3341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7524" tIns="48762" rIns="97524" bIns="4876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920" dirty="0"/>
              </a:p>
            </p:txBody>
          </p:sp>
        </p:grp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35D06AEC-89C2-46F5-9437-AD2EBB690836}"/>
              </a:ext>
            </a:extLst>
          </p:cNvPr>
          <p:cNvGrpSpPr/>
          <p:nvPr/>
        </p:nvGrpSpPr>
        <p:grpSpPr>
          <a:xfrm>
            <a:off x="11296510" y="2457525"/>
            <a:ext cx="432113" cy="589437"/>
            <a:chOff x="4304409" y="239066"/>
            <a:chExt cx="674187" cy="908773"/>
          </a:xfrm>
        </p:grpSpPr>
        <p:sp>
          <p:nvSpPr>
            <p:cNvPr id="199" name="iconfont-11712-5589015">
              <a:extLst>
                <a:ext uri="{FF2B5EF4-FFF2-40B4-BE49-F238E27FC236}">
                  <a16:creationId xmlns:a16="http://schemas.microsoft.com/office/drawing/2014/main" id="{D32900D3-7384-4ABD-95EB-A3B0AB7C59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93754" y="412564"/>
              <a:ext cx="328289" cy="285233"/>
            </a:xfrm>
            <a:custGeom>
              <a:avLst/>
              <a:gdLst>
                <a:gd name="T0" fmla="*/ 5786 w 12277"/>
                <a:gd name="T1" fmla="*/ 6877 h 10666"/>
                <a:gd name="T2" fmla="*/ 1056 w 12277"/>
                <a:gd name="T3" fmla="*/ 8390 h 10666"/>
                <a:gd name="T4" fmla="*/ 1056 w 12277"/>
                <a:gd name="T5" fmla="*/ 9600 h 10666"/>
                <a:gd name="T6" fmla="*/ 9508 w 12277"/>
                <a:gd name="T7" fmla="*/ 9600 h 10666"/>
                <a:gd name="T8" fmla="*/ 9508 w 12277"/>
                <a:gd name="T9" fmla="*/ 8533 h 10666"/>
                <a:gd name="T10" fmla="*/ 10565 w 12277"/>
                <a:gd name="T11" fmla="*/ 8533 h 10666"/>
                <a:gd name="T12" fmla="*/ 10565 w 12277"/>
                <a:gd name="T13" fmla="*/ 9600 h 10666"/>
                <a:gd name="T14" fmla="*/ 10569 w 12277"/>
                <a:gd name="T15" fmla="*/ 9600 h 10666"/>
                <a:gd name="T16" fmla="*/ 10569 w 12277"/>
                <a:gd name="T17" fmla="*/ 10666 h 10666"/>
                <a:gd name="T18" fmla="*/ 0 w 12277"/>
                <a:gd name="T19" fmla="*/ 10666 h 10666"/>
                <a:gd name="T20" fmla="*/ 0 w 12277"/>
                <a:gd name="T21" fmla="*/ 7609 h 10666"/>
                <a:gd name="T22" fmla="*/ 3759 w 12277"/>
                <a:gd name="T23" fmla="*/ 6407 h 10666"/>
                <a:gd name="T24" fmla="*/ 2113 w 12277"/>
                <a:gd name="T25" fmla="*/ 3173 h 10666"/>
                <a:gd name="T26" fmla="*/ 5282 w 12277"/>
                <a:gd name="T27" fmla="*/ 0 h 10666"/>
                <a:gd name="T28" fmla="*/ 8452 w 12277"/>
                <a:gd name="T29" fmla="*/ 3173 h 10666"/>
                <a:gd name="T30" fmla="*/ 6254 w 12277"/>
                <a:gd name="T31" fmla="*/ 6723 h 10666"/>
                <a:gd name="T32" fmla="*/ 6255 w 12277"/>
                <a:gd name="T33" fmla="*/ 6727 h 10666"/>
                <a:gd name="T34" fmla="*/ 6216 w 12277"/>
                <a:gd name="T35" fmla="*/ 6739 h 10666"/>
                <a:gd name="T36" fmla="*/ 5786 w 12277"/>
                <a:gd name="T37" fmla="*/ 6877 h 10666"/>
                <a:gd name="T38" fmla="*/ 5282 w 12277"/>
                <a:gd name="T39" fmla="*/ 5866 h 10666"/>
                <a:gd name="T40" fmla="*/ 7395 w 12277"/>
                <a:gd name="T41" fmla="*/ 3173 h 10666"/>
                <a:gd name="T42" fmla="*/ 5282 w 12277"/>
                <a:gd name="T43" fmla="*/ 1066 h 10666"/>
                <a:gd name="T44" fmla="*/ 3169 w 12277"/>
                <a:gd name="T45" fmla="*/ 3173 h 10666"/>
                <a:gd name="T46" fmla="*/ 5282 w 12277"/>
                <a:gd name="T47" fmla="*/ 5866 h 10666"/>
                <a:gd name="T48" fmla="*/ 11530 w 12277"/>
                <a:gd name="T49" fmla="*/ 4460 h 10666"/>
                <a:gd name="T50" fmla="*/ 12277 w 12277"/>
                <a:gd name="T51" fmla="*/ 5208 h 10666"/>
                <a:gd name="T52" fmla="*/ 10014 w 12277"/>
                <a:gd name="T53" fmla="*/ 7470 h 10666"/>
                <a:gd name="T54" fmla="*/ 8520 w 12277"/>
                <a:gd name="T55" fmla="*/ 5976 h 10666"/>
                <a:gd name="T56" fmla="*/ 9275 w 12277"/>
                <a:gd name="T57" fmla="*/ 5222 h 10666"/>
                <a:gd name="T58" fmla="*/ 10022 w 12277"/>
                <a:gd name="T59" fmla="*/ 5969 h 10666"/>
                <a:gd name="T60" fmla="*/ 11530 w 12277"/>
                <a:gd name="T61" fmla="*/ 4460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7" h="10666">
                  <a:moveTo>
                    <a:pt x="5786" y="6877"/>
                  </a:moveTo>
                  <a:lnTo>
                    <a:pt x="1056" y="8390"/>
                  </a:lnTo>
                  <a:lnTo>
                    <a:pt x="1056" y="9600"/>
                  </a:lnTo>
                  <a:lnTo>
                    <a:pt x="9508" y="9600"/>
                  </a:lnTo>
                  <a:lnTo>
                    <a:pt x="9508" y="8533"/>
                  </a:lnTo>
                  <a:lnTo>
                    <a:pt x="10565" y="8533"/>
                  </a:lnTo>
                  <a:lnTo>
                    <a:pt x="10565" y="9600"/>
                  </a:lnTo>
                  <a:lnTo>
                    <a:pt x="10569" y="9600"/>
                  </a:lnTo>
                  <a:lnTo>
                    <a:pt x="10569" y="10666"/>
                  </a:lnTo>
                  <a:lnTo>
                    <a:pt x="0" y="10666"/>
                  </a:lnTo>
                  <a:lnTo>
                    <a:pt x="0" y="7609"/>
                  </a:lnTo>
                  <a:lnTo>
                    <a:pt x="3759" y="6407"/>
                  </a:lnTo>
                  <a:cubicBezTo>
                    <a:pt x="2791" y="5709"/>
                    <a:pt x="2113" y="4422"/>
                    <a:pt x="2113" y="3173"/>
                  </a:cubicBezTo>
                  <a:cubicBezTo>
                    <a:pt x="2113" y="1419"/>
                    <a:pt x="3533" y="0"/>
                    <a:pt x="5282" y="0"/>
                  </a:cubicBezTo>
                  <a:cubicBezTo>
                    <a:pt x="7032" y="0"/>
                    <a:pt x="8452" y="1419"/>
                    <a:pt x="8452" y="3173"/>
                  </a:cubicBezTo>
                  <a:cubicBezTo>
                    <a:pt x="8452" y="4648"/>
                    <a:pt x="7505" y="6176"/>
                    <a:pt x="6254" y="6723"/>
                  </a:cubicBezTo>
                  <a:lnTo>
                    <a:pt x="6255" y="6727"/>
                  </a:lnTo>
                  <a:lnTo>
                    <a:pt x="6216" y="6739"/>
                  </a:lnTo>
                  <a:cubicBezTo>
                    <a:pt x="6077" y="6798"/>
                    <a:pt x="5933" y="6844"/>
                    <a:pt x="5786" y="6877"/>
                  </a:cubicBezTo>
                  <a:close/>
                  <a:moveTo>
                    <a:pt x="5282" y="5866"/>
                  </a:moveTo>
                  <a:cubicBezTo>
                    <a:pt x="6330" y="5866"/>
                    <a:pt x="7395" y="4474"/>
                    <a:pt x="7395" y="3173"/>
                  </a:cubicBezTo>
                  <a:cubicBezTo>
                    <a:pt x="7395" y="2011"/>
                    <a:pt x="6450" y="1066"/>
                    <a:pt x="5282" y="1066"/>
                  </a:cubicBezTo>
                  <a:cubicBezTo>
                    <a:pt x="4114" y="1066"/>
                    <a:pt x="3169" y="2011"/>
                    <a:pt x="3169" y="3173"/>
                  </a:cubicBezTo>
                  <a:cubicBezTo>
                    <a:pt x="3169" y="4474"/>
                    <a:pt x="4235" y="5866"/>
                    <a:pt x="5282" y="5866"/>
                  </a:cubicBezTo>
                  <a:close/>
                  <a:moveTo>
                    <a:pt x="11530" y="4460"/>
                  </a:moveTo>
                  <a:lnTo>
                    <a:pt x="12277" y="5208"/>
                  </a:lnTo>
                  <a:lnTo>
                    <a:pt x="10014" y="7470"/>
                  </a:lnTo>
                  <a:lnTo>
                    <a:pt x="8520" y="5976"/>
                  </a:lnTo>
                  <a:lnTo>
                    <a:pt x="9275" y="5222"/>
                  </a:lnTo>
                  <a:lnTo>
                    <a:pt x="10022" y="5969"/>
                  </a:lnTo>
                  <a:lnTo>
                    <a:pt x="11530" y="4460"/>
                  </a:lnTo>
                  <a:close/>
                </a:path>
              </a:pathLst>
            </a:custGeom>
            <a:solidFill>
              <a:srgbClr val="334152"/>
            </a:solidFill>
            <a:ln>
              <a:noFill/>
            </a:ln>
          </p:spPr>
          <p:txBody>
            <a:bodyPr/>
            <a:lstStyle/>
            <a:p>
              <a:endParaRPr lang="zh-CN" altLang="en-US" sz="1920"/>
            </a:p>
          </p:txBody>
        </p: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467CE597-B0D4-4092-891E-7B08C4F31842}"/>
                </a:ext>
              </a:extLst>
            </p:cNvPr>
            <p:cNvGrpSpPr/>
            <p:nvPr/>
          </p:nvGrpSpPr>
          <p:grpSpPr>
            <a:xfrm>
              <a:off x="4304409" y="239066"/>
              <a:ext cx="674187" cy="908773"/>
              <a:chOff x="3722032" y="3714538"/>
              <a:chExt cx="500321" cy="674410"/>
            </a:xfrm>
          </p:grpSpPr>
          <p:sp>
            <p:nvSpPr>
              <p:cNvPr id="201" name="Freeform 27">
                <a:extLst>
                  <a:ext uri="{FF2B5EF4-FFF2-40B4-BE49-F238E27FC236}">
                    <a16:creationId xmlns:a16="http://schemas.microsoft.com/office/drawing/2014/main" id="{76C04621-FFE1-4E3B-A75F-021CCF750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8586" y="4203888"/>
                <a:ext cx="306118" cy="185060"/>
              </a:xfrm>
              <a:custGeom>
                <a:avLst/>
                <a:gdLst>
                  <a:gd name="T0" fmla="*/ 317 w 354"/>
                  <a:gd name="T1" fmla="*/ 5 h 214"/>
                  <a:gd name="T2" fmla="*/ 354 w 354"/>
                  <a:gd name="T3" fmla="*/ 186 h 214"/>
                  <a:gd name="T4" fmla="*/ 294 w 354"/>
                  <a:gd name="T5" fmla="*/ 171 h 214"/>
                  <a:gd name="T6" fmla="*/ 250 w 354"/>
                  <a:gd name="T7" fmla="*/ 214 h 214"/>
                  <a:gd name="T8" fmla="*/ 215 w 354"/>
                  <a:gd name="T9" fmla="*/ 44 h 214"/>
                  <a:gd name="T10" fmla="*/ 230 w 354"/>
                  <a:gd name="T11" fmla="*/ 46 h 214"/>
                  <a:gd name="T12" fmla="*/ 241 w 354"/>
                  <a:gd name="T13" fmla="*/ 45 h 214"/>
                  <a:gd name="T14" fmla="*/ 287 w 354"/>
                  <a:gd name="T15" fmla="*/ 7 h 214"/>
                  <a:gd name="T16" fmla="*/ 292 w 354"/>
                  <a:gd name="T17" fmla="*/ 0 h 214"/>
                  <a:gd name="T18" fmla="*/ 300 w 354"/>
                  <a:gd name="T19" fmla="*/ 2 h 214"/>
                  <a:gd name="T20" fmla="*/ 317 w 354"/>
                  <a:gd name="T21" fmla="*/ 5 h 214"/>
                  <a:gd name="T22" fmla="*/ 140 w 354"/>
                  <a:gd name="T23" fmla="*/ 44 h 214"/>
                  <a:gd name="T24" fmla="*/ 105 w 354"/>
                  <a:gd name="T25" fmla="*/ 214 h 214"/>
                  <a:gd name="T26" fmla="*/ 60 w 354"/>
                  <a:gd name="T27" fmla="*/ 171 h 214"/>
                  <a:gd name="T28" fmla="*/ 0 w 354"/>
                  <a:gd name="T29" fmla="*/ 186 h 214"/>
                  <a:gd name="T30" fmla="*/ 38 w 354"/>
                  <a:gd name="T31" fmla="*/ 5 h 214"/>
                  <a:gd name="T32" fmla="*/ 55 w 354"/>
                  <a:gd name="T33" fmla="*/ 2 h 214"/>
                  <a:gd name="T34" fmla="*/ 63 w 354"/>
                  <a:gd name="T35" fmla="*/ 0 h 214"/>
                  <a:gd name="T36" fmla="*/ 67 w 354"/>
                  <a:gd name="T37" fmla="*/ 7 h 214"/>
                  <a:gd name="T38" fmla="*/ 103 w 354"/>
                  <a:gd name="T39" fmla="*/ 42 h 214"/>
                  <a:gd name="T40" fmla="*/ 114 w 354"/>
                  <a:gd name="T41" fmla="*/ 45 h 214"/>
                  <a:gd name="T42" fmla="*/ 140 w 354"/>
                  <a:gd name="T43" fmla="*/ 4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4" h="214">
                    <a:moveTo>
                      <a:pt x="317" y="5"/>
                    </a:moveTo>
                    <a:cubicBezTo>
                      <a:pt x="354" y="186"/>
                      <a:pt x="354" y="186"/>
                      <a:pt x="354" y="186"/>
                    </a:cubicBezTo>
                    <a:cubicBezTo>
                      <a:pt x="294" y="171"/>
                      <a:pt x="294" y="171"/>
                      <a:pt x="294" y="171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15" y="44"/>
                      <a:pt x="215" y="44"/>
                      <a:pt x="215" y="44"/>
                    </a:cubicBezTo>
                    <a:cubicBezTo>
                      <a:pt x="220" y="45"/>
                      <a:pt x="225" y="46"/>
                      <a:pt x="230" y="46"/>
                    </a:cubicBezTo>
                    <a:cubicBezTo>
                      <a:pt x="234" y="46"/>
                      <a:pt x="238" y="46"/>
                      <a:pt x="241" y="45"/>
                    </a:cubicBezTo>
                    <a:cubicBezTo>
                      <a:pt x="264" y="40"/>
                      <a:pt x="276" y="25"/>
                      <a:pt x="287" y="7"/>
                    </a:cubicBezTo>
                    <a:cubicBezTo>
                      <a:pt x="289" y="5"/>
                      <a:pt x="290" y="2"/>
                      <a:pt x="292" y="0"/>
                    </a:cubicBezTo>
                    <a:cubicBezTo>
                      <a:pt x="295" y="0"/>
                      <a:pt x="298" y="1"/>
                      <a:pt x="300" y="2"/>
                    </a:cubicBezTo>
                    <a:cubicBezTo>
                      <a:pt x="306" y="3"/>
                      <a:pt x="311" y="4"/>
                      <a:pt x="317" y="5"/>
                    </a:cubicBezTo>
                    <a:close/>
                    <a:moveTo>
                      <a:pt x="140" y="44"/>
                    </a:moveTo>
                    <a:cubicBezTo>
                      <a:pt x="105" y="214"/>
                      <a:pt x="105" y="214"/>
                      <a:pt x="105" y="214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3" y="4"/>
                      <a:pt x="49" y="3"/>
                      <a:pt x="55" y="2"/>
                    </a:cubicBezTo>
                    <a:cubicBezTo>
                      <a:pt x="57" y="1"/>
                      <a:pt x="60" y="1"/>
                      <a:pt x="63" y="0"/>
                    </a:cubicBezTo>
                    <a:cubicBezTo>
                      <a:pt x="65" y="2"/>
                      <a:pt x="66" y="5"/>
                      <a:pt x="67" y="7"/>
                    </a:cubicBezTo>
                    <a:cubicBezTo>
                      <a:pt x="77" y="21"/>
                      <a:pt x="86" y="35"/>
                      <a:pt x="103" y="42"/>
                    </a:cubicBezTo>
                    <a:cubicBezTo>
                      <a:pt x="106" y="43"/>
                      <a:pt x="110" y="44"/>
                      <a:pt x="114" y="45"/>
                    </a:cubicBezTo>
                    <a:cubicBezTo>
                      <a:pt x="123" y="47"/>
                      <a:pt x="131" y="46"/>
                      <a:pt x="140" y="44"/>
                    </a:cubicBezTo>
                    <a:close/>
                  </a:path>
                </a:pathLst>
              </a:custGeom>
              <a:solidFill>
                <a:srgbClr val="3341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7524" tIns="48762" rIns="97524" bIns="4876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920" dirty="0"/>
              </a:p>
            </p:txBody>
          </p:sp>
          <p:sp>
            <p:nvSpPr>
              <p:cNvPr id="202" name="Freeform 28">
                <a:extLst>
                  <a:ext uri="{FF2B5EF4-FFF2-40B4-BE49-F238E27FC236}">
                    <a16:creationId xmlns:a16="http://schemas.microsoft.com/office/drawing/2014/main" id="{F583634E-1520-475A-BDC9-2DAE494D3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2032" y="3714538"/>
                <a:ext cx="500321" cy="500687"/>
              </a:xfrm>
              <a:custGeom>
                <a:avLst/>
                <a:gdLst>
                  <a:gd name="T0" fmla="*/ 289 w 579"/>
                  <a:gd name="T1" fmla="*/ 28 h 579"/>
                  <a:gd name="T2" fmla="*/ 346 w 579"/>
                  <a:gd name="T3" fmla="*/ 4 h 579"/>
                  <a:gd name="T4" fmla="*/ 390 w 579"/>
                  <a:gd name="T5" fmla="*/ 48 h 579"/>
                  <a:gd name="T6" fmla="*/ 451 w 579"/>
                  <a:gd name="T7" fmla="*/ 48 h 579"/>
                  <a:gd name="T8" fmla="*/ 475 w 579"/>
                  <a:gd name="T9" fmla="*/ 105 h 579"/>
                  <a:gd name="T10" fmla="*/ 532 w 579"/>
                  <a:gd name="T11" fmla="*/ 128 h 579"/>
                  <a:gd name="T12" fmla="*/ 531 w 579"/>
                  <a:gd name="T13" fmla="*/ 190 h 579"/>
                  <a:gd name="T14" fmla="*/ 575 w 579"/>
                  <a:gd name="T15" fmla="*/ 233 h 579"/>
                  <a:gd name="T16" fmla="*/ 551 w 579"/>
                  <a:gd name="T17" fmla="*/ 290 h 579"/>
                  <a:gd name="T18" fmla="*/ 575 w 579"/>
                  <a:gd name="T19" fmla="*/ 347 h 579"/>
                  <a:gd name="T20" fmla="*/ 531 w 579"/>
                  <a:gd name="T21" fmla="*/ 390 h 579"/>
                  <a:gd name="T22" fmla="*/ 532 w 579"/>
                  <a:gd name="T23" fmla="*/ 452 h 579"/>
                  <a:gd name="T24" fmla="*/ 475 w 579"/>
                  <a:gd name="T25" fmla="*/ 475 h 579"/>
                  <a:gd name="T26" fmla="*/ 451 w 579"/>
                  <a:gd name="T27" fmla="*/ 532 h 579"/>
                  <a:gd name="T28" fmla="*/ 390 w 579"/>
                  <a:gd name="T29" fmla="*/ 532 h 579"/>
                  <a:gd name="T30" fmla="*/ 346 w 579"/>
                  <a:gd name="T31" fmla="*/ 575 h 579"/>
                  <a:gd name="T32" fmla="*/ 289 w 579"/>
                  <a:gd name="T33" fmla="*/ 552 h 579"/>
                  <a:gd name="T34" fmla="*/ 233 w 579"/>
                  <a:gd name="T35" fmla="*/ 575 h 579"/>
                  <a:gd name="T36" fmla="*/ 189 w 579"/>
                  <a:gd name="T37" fmla="*/ 532 h 579"/>
                  <a:gd name="T38" fmla="*/ 128 w 579"/>
                  <a:gd name="T39" fmla="*/ 532 h 579"/>
                  <a:gd name="T40" fmla="*/ 104 w 579"/>
                  <a:gd name="T41" fmla="*/ 475 h 579"/>
                  <a:gd name="T42" fmla="*/ 47 w 579"/>
                  <a:gd name="T43" fmla="*/ 452 h 579"/>
                  <a:gd name="T44" fmla="*/ 47 w 579"/>
                  <a:gd name="T45" fmla="*/ 390 h 579"/>
                  <a:gd name="T46" fmla="*/ 4 w 579"/>
                  <a:gd name="T47" fmla="*/ 347 h 579"/>
                  <a:gd name="T48" fmla="*/ 27 w 579"/>
                  <a:gd name="T49" fmla="*/ 290 h 579"/>
                  <a:gd name="T50" fmla="*/ 4 w 579"/>
                  <a:gd name="T51" fmla="*/ 233 h 579"/>
                  <a:gd name="T52" fmla="*/ 47 w 579"/>
                  <a:gd name="T53" fmla="*/ 190 h 579"/>
                  <a:gd name="T54" fmla="*/ 47 w 579"/>
                  <a:gd name="T55" fmla="*/ 128 h 579"/>
                  <a:gd name="T56" fmla="*/ 104 w 579"/>
                  <a:gd name="T57" fmla="*/ 105 h 579"/>
                  <a:gd name="T58" fmla="*/ 128 w 579"/>
                  <a:gd name="T59" fmla="*/ 48 h 579"/>
                  <a:gd name="T60" fmla="*/ 189 w 579"/>
                  <a:gd name="T61" fmla="*/ 48 h 579"/>
                  <a:gd name="T62" fmla="*/ 233 w 579"/>
                  <a:gd name="T63" fmla="*/ 4 h 579"/>
                  <a:gd name="T64" fmla="*/ 289 w 579"/>
                  <a:gd name="T65" fmla="*/ 28 h 579"/>
                  <a:gd name="T66" fmla="*/ 367 w 579"/>
                  <a:gd name="T67" fmla="*/ 103 h 579"/>
                  <a:gd name="T68" fmla="*/ 87 w 579"/>
                  <a:gd name="T69" fmla="*/ 288 h 579"/>
                  <a:gd name="T70" fmla="*/ 367 w 579"/>
                  <a:gd name="T71" fmla="*/ 477 h 579"/>
                  <a:gd name="T72" fmla="*/ 431 w 579"/>
                  <a:gd name="T73" fmla="*/ 146 h 579"/>
                  <a:gd name="T74" fmla="*/ 367 w 579"/>
                  <a:gd name="T75" fmla="*/ 1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9" h="579">
                    <a:moveTo>
                      <a:pt x="289" y="28"/>
                    </a:moveTo>
                    <a:cubicBezTo>
                      <a:pt x="308" y="29"/>
                      <a:pt x="327" y="0"/>
                      <a:pt x="346" y="4"/>
                    </a:cubicBezTo>
                    <a:cubicBezTo>
                      <a:pt x="365" y="8"/>
                      <a:pt x="371" y="42"/>
                      <a:pt x="390" y="48"/>
                    </a:cubicBezTo>
                    <a:cubicBezTo>
                      <a:pt x="407" y="56"/>
                      <a:pt x="435" y="37"/>
                      <a:pt x="451" y="48"/>
                    </a:cubicBezTo>
                    <a:cubicBezTo>
                      <a:pt x="467" y="58"/>
                      <a:pt x="460" y="92"/>
                      <a:pt x="475" y="105"/>
                    </a:cubicBezTo>
                    <a:cubicBezTo>
                      <a:pt x="487" y="119"/>
                      <a:pt x="521" y="112"/>
                      <a:pt x="532" y="128"/>
                    </a:cubicBezTo>
                    <a:cubicBezTo>
                      <a:pt x="542" y="144"/>
                      <a:pt x="523" y="172"/>
                      <a:pt x="531" y="190"/>
                    </a:cubicBezTo>
                    <a:cubicBezTo>
                      <a:pt x="537" y="208"/>
                      <a:pt x="571" y="214"/>
                      <a:pt x="575" y="233"/>
                    </a:cubicBezTo>
                    <a:cubicBezTo>
                      <a:pt x="579" y="252"/>
                      <a:pt x="550" y="271"/>
                      <a:pt x="551" y="290"/>
                    </a:cubicBezTo>
                    <a:cubicBezTo>
                      <a:pt x="550" y="309"/>
                      <a:pt x="579" y="328"/>
                      <a:pt x="575" y="347"/>
                    </a:cubicBezTo>
                    <a:cubicBezTo>
                      <a:pt x="571" y="366"/>
                      <a:pt x="538" y="372"/>
                      <a:pt x="531" y="390"/>
                    </a:cubicBezTo>
                    <a:cubicBezTo>
                      <a:pt x="523" y="407"/>
                      <a:pt x="542" y="436"/>
                      <a:pt x="532" y="452"/>
                    </a:cubicBezTo>
                    <a:cubicBezTo>
                      <a:pt x="521" y="468"/>
                      <a:pt x="487" y="461"/>
                      <a:pt x="475" y="475"/>
                    </a:cubicBezTo>
                    <a:cubicBezTo>
                      <a:pt x="460" y="488"/>
                      <a:pt x="467" y="521"/>
                      <a:pt x="451" y="532"/>
                    </a:cubicBezTo>
                    <a:cubicBezTo>
                      <a:pt x="435" y="543"/>
                      <a:pt x="407" y="523"/>
                      <a:pt x="390" y="532"/>
                    </a:cubicBezTo>
                    <a:cubicBezTo>
                      <a:pt x="372" y="538"/>
                      <a:pt x="365" y="572"/>
                      <a:pt x="346" y="575"/>
                    </a:cubicBezTo>
                    <a:cubicBezTo>
                      <a:pt x="327" y="579"/>
                      <a:pt x="309" y="550"/>
                      <a:pt x="289" y="552"/>
                    </a:cubicBezTo>
                    <a:cubicBezTo>
                      <a:pt x="270" y="550"/>
                      <a:pt x="252" y="579"/>
                      <a:pt x="233" y="575"/>
                    </a:cubicBezTo>
                    <a:cubicBezTo>
                      <a:pt x="214" y="572"/>
                      <a:pt x="207" y="538"/>
                      <a:pt x="189" y="532"/>
                    </a:cubicBezTo>
                    <a:cubicBezTo>
                      <a:pt x="172" y="523"/>
                      <a:pt x="144" y="543"/>
                      <a:pt x="128" y="532"/>
                    </a:cubicBezTo>
                    <a:cubicBezTo>
                      <a:pt x="112" y="521"/>
                      <a:pt x="119" y="488"/>
                      <a:pt x="104" y="475"/>
                    </a:cubicBezTo>
                    <a:cubicBezTo>
                      <a:pt x="92" y="461"/>
                      <a:pt x="58" y="468"/>
                      <a:pt x="47" y="452"/>
                    </a:cubicBezTo>
                    <a:cubicBezTo>
                      <a:pt x="36" y="436"/>
                      <a:pt x="56" y="407"/>
                      <a:pt x="47" y="390"/>
                    </a:cubicBezTo>
                    <a:cubicBezTo>
                      <a:pt x="41" y="372"/>
                      <a:pt x="8" y="366"/>
                      <a:pt x="4" y="347"/>
                    </a:cubicBezTo>
                    <a:cubicBezTo>
                      <a:pt x="0" y="328"/>
                      <a:pt x="29" y="309"/>
                      <a:pt x="27" y="290"/>
                    </a:cubicBezTo>
                    <a:cubicBezTo>
                      <a:pt x="29" y="271"/>
                      <a:pt x="0" y="252"/>
                      <a:pt x="4" y="233"/>
                    </a:cubicBezTo>
                    <a:cubicBezTo>
                      <a:pt x="8" y="214"/>
                      <a:pt x="41" y="208"/>
                      <a:pt x="47" y="190"/>
                    </a:cubicBezTo>
                    <a:cubicBezTo>
                      <a:pt x="56" y="172"/>
                      <a:pt x="36" y="144"/>
                      <a:pt x="47" y="128"/>
                    </a:cubicBezTo>
                    <a:cubicBezTo>
                      <a:pt x="58" y="112"/>
                      <a:pt x="92" y="119"/>
                      <a:pt x="104" y="105"/>
                    </a:cubicBezTo>
                    <a:cubicBezTo>
                      <a:pt x="119" y="92"/>
                      <a:pt x="112" y="58"/>
                      <a:pt x="128" y="48"/>
                    </a:cubicBezTo>
                    <a:cubicBezTo>
                      <a:pt x="144" y="37"/>
                      <a:pt x="172" y="56"/>
                      <a:pt x="189" y="48"/>
                    </a:cubicBezTo>
                    <a:cubicBezTo>
                      <a:pt x="207" y="42"/>
                      <a:pt x="214" y="8"/>
                      <a:pt x="233" y="4"/>
                    </a:cubicBezTo>
                    <a:cubicBezTo>
                      <a:pt x="252" y="0"/>
                      <a:pt x="270" y="29"/>
                      <a:pt x="289" y="28"/>
                    </a:cubicBezTo>
                    <a:close/>
                    <a:moveTo>
                      <a:pt x="367" y="103"/>
                    </a:moveTo>
                    <a:cubicBezTo>
                      <a:pt x="234" y="48"/>
                      <a:pt x="88" y="145"/>
                      <a:pt x="87" y="288"/>
                    </a:cubicBezTo>
                    <a:cubicBezTo>
                      <a:pt x="86" y="433"/>
                      <a:pt x="233" y="532"/>
                      <a:pt x="367" y="477"/>
                    </a:cubicBezTo>
                    <a:cubicBezTo>
                      <a:pt x="501" y="421"/>
                      <a:pt x="534" y="247"/>
                      <a:pt x="431" y="146"/>
                    </a:cubicBezTo>
                    <a:cubicBezTo>
                      <a:pt x="413" y="127"/>
                      <a:pt x="391" y="113"/>
                      <a:pt x="367" y="103"/>
                    </a:cubicBezTo>
                    <a:close/>
                  </a:path>
                </a:pathLst>
              </a:custGeom>
              <a:solidFill>
                <a:srgbClr val="3341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7524" tIns="48762" rIns="97524" bIns="4876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920" dirty="0"/>
              </a:p>
            </p:txBody>
          </p:sp>
        </p:grp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E2AD6205-B20C-47F0-AF1E-C5A35FAD1F5B}"/>
              </a:ext>
            </a:extLst>
          </p:cNvPr>
          <p:cNvGrpSpPr/>
          <p:nvPr/>
        </p:nvGrpSpPr>
        <p:grpSpPr>
          <a:xfrm>
            <a:off x="11458460" y="3668078"/>
            <a:ext cx="432113" cy="589437"/>
            <a:chOff x="4304409" y="239066"/>
            <a:chExt cx="674187" cy="908773"/>
          </a:xfrm>
        </p:grpSpPr>
        <p:sp>
          <p:nvSpPr>
            <p:cNvPr id="206" name="iconfont-11712-5589015">
              <a:extLst>
                <a:ext uri="{FF2B5EF4-FFF2-40B4-BE49-F238E27FC236}">
                  <a16:creationId xmlns:a16="http://schemas.microsoft.com/office/drawing/2014/main" id="{0A602090-65BE-4C23-862D-7C7A2069B2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93754" y="412564"/>
              <a:ext cx="328289" cy="285233"/>
            </a:xfrm>
            <a:custGeom>
              <a:avLst/>
              <a:gdLst>
                <a:gd name="T0" fmla="*/ 5786 w 12277"/>
                <a:gd name="T1" fmla="*/ 6877 h 10666"/>
                <a:gd name="T2" fmla="*/ 1056 w 12277"/>
                <a:gd name="T3" fmla="*/ 8390 h 10666"/>
                <a:gd name="T4" fmla="*/ 1056 w 12277"/>
                <a:gd name="T5" fmla="*/ 9600 h 10666"/>
                <a:gd name="T6" fmla="*/ 9508 w 12277"/>
                <a:gd name="T7" fmla="*/ 9600 h 10666"/>
                <a:gd name="T8" fmla="*/ 9508 w 12277"/>
                <a:gd name="T9" fmla="*/ 8533 h 10666"/>
                <a:gd name="T10" fmla="*/ 10565 w 12277"/>
                <a:gd name="T11" fmla="*/ 8533 h 10666"/>
                <a:gd name="T12" fmla="*/ 10565 w 12277"/>
                <a:gd name="T13" fmla="*/ 9600 h 10666"/>
                <a:gd name="T14" fmla="*/ 10569 w 12277"/>
                <a:gd name="T15" fmla="*/ 9600 h 10666"/>
                <a:gd name="T16" fmla="*/ 10569 w 12277"/>
                <a:gd name="T17" fmla="*/ 10666 h 10666"/>
                <a:gd name="T18" fmla="*/ 0 w 12277"/>
                <a:gd name="T19" fmla="*/ 10666 h 10666"/>
                <a:gd name="T20" fmla="*/ 0 w 12277"/>
                <a:gd name="T21" fmla="*/ 7609 h 10666"/>
                <a:gd name="T22" fmla="*/ 3759 w 12277"/>
                <a:gd name="T23" fmla="*/ 6407 h 10666"/>
                <a:gd name="T24" fmla="*/ 2113 w 12277"/>
                <a:gd name="T25" fmla="*/ 3173 h 10666"/>
                <a:gd name="T26" fmla="*/ 5282 w 12277"/>
                <a:gd name="T27" fmla="*/ 0 h 10666"/>
                <a:gd name="T28" fmla="*/ 8452 w 12277"/>
                <a:gd name="T29" fmla="*/ 3173 h 10666"/>
                <a:gd name="T30" fmla="*/ 6254 w 12277"/>
                <a:gd name="T31" fmla="*/ 6723 h 10666"/>
                <a:gd name="T32" fmla="*/ 6255 w 12277"/>
                <a:gd name="T33" fmla="*/ 6727 h 10666"/>
                <a:gd name="T34" fmla="*/ 6216 w 12277"/>
                <a:gd name="T35" fmla="*/ 6739 h 10666"/>
                <a:gd name="T36" fmla="*/ 5786 w 12277"/>
                <a:gd name="T37" fmla="*/ 6877 h 10666"/>
                <a:gd name="T38" fmla="*/ 5282 w 12277"/>
                <a:gd name="T39" fmla="*/ 5866 h 10666"/>
                <a:gd name="T40" fmla="*/ 7395 w 12277"/>
                <a:gd name="T41" fmla="*/ 3173 h 10666"/>
                <a:gd name="T42" fmla="*/ 5282 w 12277"/>
                <a:gd name="T43" fmla="*/ 1066 h 10666"/>
                <a:gd name="T44" fmla="*/ 3169 w 12277"/>
                <a:gd name="T45" fmla="*/ 3173 h 10666"/>
                <a:gd name="T46" fmla="*/ 5282 w 12277"/>
                <a:gd name="T47" fmla="*/ 5866 h 10666"/>
                <a:gd name="T48" fmla="*/ 11530 w 12277"/>
                <a:gd name="T49" fmla="*/ 4460 h 10666"/>
                <a:gd name="T50" fmla="*/ 12277 w 12277"/>
                <a:gd name="T51" fmla="*/ 5208 h 10666"/>
                <a:gd name="T52" fmla="*/ 10014 w 12277"/>
                <a:gd name="T53" fmla="*/ 7470 h 10666"/>
                <a:gd name="T54" fmla="*/ 8520 w 12277"/>
                <a:gd name="T55" fmla="*/ 5976 h 10666"/>
                <a:gd name="T56" fmla="*/ 9275 w 12277"/>
                <a:gd name="T57" fmla="*/ 5222 h 10666"/>
                <a:gd name="T58" fmla="*/ 10022 w 12277"/>
                <a:gd name="T59" fmla="*/ 5969 h 10666"/>
                <a:gd name="T60" fmla="*/ 11530 w 12277"/>
                <a:gd name="T61" fmla="*/ 4460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7" h="10666">
                  <a:moveTo>
                    <a:pt x="5786" y="6877"/>
                  </a:moveTo>
                  <a:lnTo>
                    <a:pt x="1056" y="8390"/>
                  </a:lnTo>
                  <a:lnTo>
                    <a:pt x="1056" y="9600"/>
                  </a:lnTo>
                  <a:lnTo>
                    <a:pt x="9508" y="9600"/>
                  </a:lnTo>
                  <a:lnTo>
                    <a:pt x="9508" y="8533"/>
                  </a:lnTo>
                  <a:lnTo>
                    <a:pt x="10565" y="8533"/>
                  </a:lnTo>
                  <a:lnTo>
                    <a:pt x="10565" y="9600"/>
                  </a:lnTo>
                  <a:lnTo>
                    <a:pt x="10569" y="9600"/>
                  </a:lnTo>
                  <a:lnTo>
                    <a:pt x="10569" y="10666"/>
                  </a:lnTo>
                  <a:lnTo>
                    <a:pt x="0" y="10666"/>
                  </a:lnTo>
                  <a:lnTo>
                    <a:pt x="0" y="7609"/>
                  </a:lnTo>
                  <a:lnTo>
                    <a:pt x="3759" y="6407"/>
                  </a:lnTo>
                  <a:cubicBezTo>
                    <a:pt x="2791" y="5709"/>
                    <a:pt x="2113" y="4422"/>
                    <a:pt x="2113" y="3173"/>
                  </a:cubicBezTo>
                  <a:cubicBezTo>
                    <a:pt x="2113" y="1419"/>
                    <a:pt x="3533" y="0"/>
                    <a:pt x="5282" y="0"/>
                  </a:cubicBezTo>
                  <a:cubicBezTo>
                    <a:pt x="7032" y="0"/>
                    <a:pt x="8452" y="1419"/>
                    <a:pt x="8452" y="3173"/>
                  </a:cubicBezTo>
                  <a:cubicBezTo>
                    <a:pt x="8452" y="4648"/>
                    <a:pt x="7505" y="6176"/>
                    <a:pt x="6254" y="6723"/>
                  </a:cubicBezTo>
                  <a:lnTo>
                    <a:pt x="6255" y="6727"/>
                  </a:lnTo>
                  <a:lnTo>
                    <a:pt x="6216" y="6739"/>
                  </a:lnTo>
                  <a:cubicBezTo>
                    <a:pt x="6077" y="6798"/>
                    <a:pt x="5933" y="6844"/>
                    <a:pt x="5786" y="6877"/>
                  </a:cubicBezTo>
                  <a:close/>
                  <a:moveTo>
                    <a:pt x="5282" y="5866"/>
                  </a:moveTo>
                  <a:cubicBezTo>
                    <a:pt x="6330" y="5866"/>
                    <a:pt x="7395" y="4474"/>
                    <a:pt x="7395" y="3173"/>
                  </a:cubicBezTo>
                  <a:cubicBezTo>
                    <a:pt x="7395" y="2011"/>
                    <a:pt x="6450" y="1066"/>
                    <a:pt x="5282" y="1066"/>
                  </a:cubicBezTo>
                  <a:cubicBezTo>
                    <a:pt x="4114" y="1066"/>
                    <a:pt x="3169" y="2011"/>
                    <a:pt x="3169" y="3173"/>
                  </a:cubicBezTo>
                  <a:cubicBezTo>
                    <a:pt x="3169" y="4474"/>
                    <a:pt x="4235" y="5866"/>
                    <a:pt x="5282" y="5866"/>
                  </a:cubicBezTo>
                  <a:close/>
                  <a:moveTo>
                    <a:pt x="11530" y="4460"/>
                  </a:moveTo>
                  <a:lnTo>
                    <a:pt x="12277" y="5208"/>
                  </a:lnTo>
                  <a:lnTo>
                    <a:pt x="10014" y="7470"/>
                  </a:lnTo>
                  <a:lnTo>
                    <a:pt x="8520" y="5976"/>
                  </a:lnTo>
                  <a:lnTo>
                    <a:pt x="9275" y="5222"/>
                  </a:lnTo>
                  <a:lnTo>
                    <a:pt x="10022" y="5969"/>
                  </a:lnTo>
                  <a:lnTo>
                    <a:pt x="11530" y="4460"/>
                  </a:lnTo>
                  <a:close/>
                </a:path>
              </a:pathLst>
            </a:custGeom>
            <a:solidFill>
              <a:srgbClr val="334152"/>
            </a:solidFill>
            <a:ln>
              <a:noFill/>
            </a:ln>
          </p:spPr>
          <p:txBody>
            <a:bodyPr/>
            <a:lstStyle/>
            <a:p>
              <a:endParaRPr lang="zh-CN" altLang="en-US" sz="1920"/>
            </a:p>
          </p:txBody>
        </p: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7A1F4792-2FDD-4890-81AC-95EF2EAF8171}"/>
                </a:ext>
              </a:extLst>
            </p:cNvPr>
            <p:cNvGrpSpPr/>
            <p:nvPr/>
          </p:nvGrpSpPr>
          <p:grpSpPr>
            <a:xfrm>
              <a:off x="4304409" y="239066"/>
              <a:ext cx="674187" cy="908773"/>
              <a:chOff x="3722032" y="3714538"/>
              <a:chExt cx="500321" cy="674410"/>
            </a:xfrm>
          </p:grpSpPr>
          <p:sp>
            <p:nvSpPr>
              <p:cNvPr id="208" name="Freeform 27">
                <a:extLst>
                  <a:ext uri="{FF2B5EF4-FFF2-40B4-BE49-F238E27FC236}">
                    <a16:creationId xmlns:a16="http://schemas.microsoft.com/office/drawing/2014/main" id="{209D32D8-FE71-421C-90B8-30E5FFD1C5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8586" y="4203888"/>
                <a:ext cx="306118" cy="185060"/>
              </a:xfrm>
              <a:custGeom>
                <a:avLst/>
                <a:gdLst>
                  <a:gd name="T0" fmla="*/ 317 w 354"/>
                  <a:gd name="T1" fmla="*/ 5 h 214"/>
                  <a:gd name="T2" fmla="*/ 354 w 354"/>
                  <a:gd name="T3" fmla="*/ 186 h 214"/>
                  <a:gd name="T4" fmla="*/ 294 w 354"/>
                  <a:gd name="T5" fmla="*/ 171 h 214"/>
                  <a:gd name="T6" fmla="*/ 250 w 354"/>
                  <a:gd name="T7" fmla="*/ 214 h 214"/>
                  <a:gd name="T8" fmla="*/ 215 w 354"/>
                  <a:gd name="T9" fmla="*/ 44 h 214"/>
                  <a:gd name="T10" fmla="*/ 230 w 354"/>
                  <a:gd name="T11" fmla="*/ 46 h 214"/>
                  <a:gd name="T12" fmla="*/ 241 w 354"/>
                  <a:gd name="T13" fmla="*/ 45 h 214"/>
                  <a:gd name="T14" fmla="*/ 287 w 354"/>
                  <a:gd name="T15" fmla="*/ 7 h 214"/>
                  <a:gd name="T16" fmla="*/ 292 w 354"/>
                  <a:gd name="T17" fmla="*/ 0 h 214"/>
                  <a:gd name="T18" fmla="*/ 300 w 354"/>
                  <a:gd name="T19" fmla="*/ 2 h 214"/>
                  <a:gd name="T20" fmla="*/ 317 w 354"/>
                  <a:gd name="T21" fmla="*/ 5 h 214"/>
                  <a:gd name="T22" fmla="*/ 140 w 354"/>
                  <a:gd name="T23" fmla="*/ 44 h 214"/>
                  <a:gd name="T24" fmla="*/ 105 w 354"/>
                  <a:gd name="T25" fmla="*/ 214 h 214"/>
                  <a:gd name="T26" fmla="*/ 60 w 354"/>
                  <a:gd name="T27" fmla="*/ 171 h 214"/>
                  <a:gd name="T28" fmla="*/ 0 w 354"/>
                  <a:gd name="T29" fmla="*/ 186 h 214"/>
                  <a:gd name="T30" fmla="*/ 38 w 354"/>
                  <a:gd name="T31" fmla="*/ 5 h 214"/>
                  <a:gd name="T32" fmla="*/ 55 w 354"/>
                  <a:gd name="T33" fmla="*/ 2 h 214"/>
                  <a:gd name="T34" fmla="*/ 63 w 354"/>
                  <a:gd name="T35" fmla="*/ 0 h 214"/>
                  <a:gd name="T36" fmla="*/ 67 w 354"/>
                  <a:gd name="T37" fmla="*/ 7 h 214"/>
                  <a:gd name="T38" fmla="*/ 103 w 354"/>
                  <a:gd name="T39" fmla="*/ 42 h 214"/>
                  <a:gd name="T40" fmla="*/ 114 w 354"/>
                  <a:gd name="T41" fmla="*/ 45 h 214"/>
                  <a:gd name="T42" fmla="*/ 140 w 354"/>
                  <a:gd name="T43" fmla="*/ 4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4" h="214">
                    <a:moveTo>
                      <a:pt x="317" y="5"/>
                    </a:moveTo>
                    <a:cubicBezTo>
                      <a:pt x="354" y="186"/>
                      <a:pt x="354" y="186"/>
                      <a:pt x="354" y="186"/>
                    </a:cubicBezTo>
                    <a:cubicBezTo>
                      <a:pt x="294" y="171"/>
                      <a:pt x="294" y="171"/>
                      <a:pt x="294" y="171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15" y="44"/>
                      <a:pt x="215" y="44"/>
                      <a:pt x="215" y="44"/>
                    </a:cubicBezTo>
                    <a:cubicBezTo>
                      <a:pt x="220" y="45"/>
                      <a:pt x="225" y="46"/>
                      <a:pt x="230" y="46"/>
                    </a:cubicBezTo>
                    <a:cubicBezTo>
                      <a:pt x="234" y="46"/>
                      <a:pt x="238" y="46"/>
                      <a:pt x="241" y="45"/>
                    </a:cubicBezTo>
                    <a:cubicBezTo>
                      <a:pt x="264" y="40"/>
                      <a:pt x="276" y="25"/>
                      <a:pt x="287" y="7"/>
                    </a:cubicBezTo>
                    <a:cubicBezTo>
                      <a:pt x="289" y="5"/>
                      <a:pt x="290" y="2"/>
                      <a:pt x="292" y="0"/>
                    </a:cubicBezTo>
                    <a:cubicBezTo>
                      <a:pt x="295" y="0"/>
                      <a:pt x="298" y="1"/>
                      <a:pt x="300" y="2"/>
                    </a:cubicBezTo>
                    <a:cubicBezTo>
                      <a:pt x="306" y="3"/>
                      <a:pt x="311" y="4"/>
                      <a:pt x="317" y="5"/>
                    </a:cubicBezTo>
                    <a:close/>
                    <a:moveTo>
                      <a:pt x="140" y="44"/>
                    </a:moveTo>
                    <a:cubicBezTo>
                      <a:pt x="105" y="214"/>
                      <a:pt x="105" y="214"/>
                      <a:pt x="105" y="214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3" y="4"/>
                      <a:pt x="49" y="3"/>
                      <a:pt x="55" y="2"/>
                    </a:cubicBezTo>
                    <a:cubicBezTo>
                      <a:pt x="57" y="1"/>
                      <a:pt x="60" y="1"/>
                      <a:pt x="63" y="0"/>
                    </a:cubicBezTo>
                    <a:cubicBezTo>
                      <a:pt x="65" y="2"/>
                      <a:pt x="66" y="5"/>
                      <a:pt x="67" y="7"/>
                    </a:cubicBezTo>
                    <a:cubicBezTo>
                      <a:pt x="77" y="21"/>
                      <a:pt x="86" y="35"/>
                      <a:pt x="103" y="42"/>
                    </a:cubicBezTo>
                    <a:cubicBezTo>
                      <a:pt x="106" y="43"/>
                      <a:pt x="110" y="44"/>
                      <a:pt x="114" y="45"/>
                    </a:cubicBezTo>
                    <a:cubicBezTo>
                      <a:pt x="123" y="47"/>
                      <a:pt x="131" y="46"/>
                      <a:pt x="140" y="44"/>
                    </a:cubicBezTo>
                    <a:close/>
                  </a:path>
                </a:pathLst>
              </a:custGeom>
              <a:solidFill>
                <a:srgbClr val="3341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7524" tIns="48762" rIns="97524" bIns="4876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920" dirty="0"/>
              </a:p>
            </p:txBody>
          </p:sp>
          <p:sp>
            <p:nvSpPr>
              <p:cNvPr id="209" name="Freeform 28">
                <a:extLst>
                  <a:ext uri="{FF2B5EF4-FFF2-40B4-BE49-F238E27FC236}">
                    <a16:creationId xmlns:a16="http://schemas.microsoft.com/office/drawing/2014/main" id="{B8A1B595-1C13-426B-8C07-23F85B5613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2032" y="3714538"/>
                <a:ext cx="500321" cy="500687"/>
              </a:xfrm>
              <a:custGeom>
                <a:avLst/>
                <a:gdLst>
                  <a:gd name="T0" fmla="*/ 289 w 579"/>
                  <a:gd name="T1" fmla="*/ 28 h 579"/>
                  <a:gd name="T2" fmla="*/ 346 w 579"/>
                  <a:gd name="T3" fmla="*/ 4 h 579"/>
                  <a:gd name="T4" fmla="*/ 390 w 579"/>
                  <a:gd name="T5" fmla="*/ 48 h 579"/>
                  <a:gd name="T6" fmla="*/ 451 w 579"/>
                  <a:gd name="T7" fmla="*/ 48 h 579"/>
                  <a:gd name="T8" fmla="*/ 475 w 579"/>
                  <a:gd name="T9" fmla="*/ 105 h 579"/>
                  <a:gd name="T10" fmla="*/ 532 w 579"/>
                  <a:gd name="T11" fmla="*/ 128 h 579"/>
                  <a:gd name="T12" fmla="*/ 531 w 579"/>
                  <a:gd name="T13" fmla="*/ 190 h 579"/>
                  <a:gd name="T14" fmla="*/ 575 w 579"/>
                  <a:gd name="T15" fmla="*/ 233 h 579"/>
                  <a:gd name="T16" fmla="*/ 551 w 579"/>
                  <a:gd name="T17" fmla="*/ 290 h 579"/>
                  <a:gd name="T18" fmla="*/ 575 w 579"/>
                  <a:gd name="T19" fmla="*/ 347 h 579"/>
                  <a:gd name="T20" fmla="*/ 531 w 579"/>
                  <a:gd name="T21" fmla="*/ 390 h 579"/>
                  <a:gd name="T22" fmla="*/ 532 w 579"/>
                  <a:gd name="T23" fmla="*/ 452 h 579"/>
                  <a:gd name="T24" fmla="*/ 475 w 579"/>
                  <a:gd name="T25" fmla="*/ 475 h 579"/>
                  <a:gd name="T26" fmla="*/ 451 w 579"/>
                  <a:gd name="T27" fmla="*/ 532 h 579"/>
                  <a:gd name="T28" fmla="*/ 390 w 579"/>
                  <a:gd name="T29" fmla="*/ 532 h 579"/>
                  <a:gd name="T30" fmla="*/ 346 w 579"/>
                  <a:gd name="T31" fmla="*/ 575 h 579"/>
                  <a:gd name="T32" fmla="*/ 289 w 579"/>
                  <a:gd name="T33" fmla="*/ 552 h 579"/>
                  <a:gd name="T34" fmla="*/ 233 w 579"/>
                  <a:gd name="T35" fmla="*/ 575 h 579"/>
                  <a:gd name="T36" fmla="*/ 189 w 579"/>
                  <a:gd name="T37" fmla="*/ 532 h 579"/>
                  <a:gd name="T38" fmla="*/ 128 w 579"/>
                  <a:gd name="T39" fmla="*/ 532 h 579"/>
                  <a:gd name="T40" fmla="*/ 104 w 579"/>
                  <a:gd name="T41" fmla="*/ 475 h 579"/>
                  <a:gd name="T42" fmla="*/ 47 w 579"/>
                  <a:gd name="T43" fmla="*/ 452 h 579"/>
                  <a:gd name="T44" fmla="*/ 47 w 579"/>
                  <a:gd name="T45" fmla="*/ 390 h 579"/>
                  <a:gd name="T46" fmla="*/ 4 w 579"/>
                  <a:gd name="T47" fmla="*/ 347 h 579"/>
                  <a:gd name="T48" fmla="*/ 27 w 579"/>
                  <a:gd name="T49" fmla="*/ 290 h 579"/>
                  <a:gd name="T50" fmla="*/ 4 w 579"/>
                  <a:gd name="T51" fmla="*/ 233 h 579"/>
                  <a:gd name="T52" fmla="*/ 47 w 579"/>
                  <a:gd name="T53" fmla="*/ 190 h 579"/>
                  <a:gd name="T54" fmla="*/ 47 w 579"/>
                  <a:gd name="T55" fmla="*/ 128 h 579"/>
                  <a:gd name="T56" fmla="*/ 104 w 579"/>
                  <a:gd name="T57" fmla="*/ 105 h 579"/>
                  <a:gd name="T58" fmla="*/ 128 w 579"/>
                  <a:gd name="T59" fmla="*/ 48 h 579"/>
                  <a:gd name="T60" fmla="*/ 189 w 579"/>
                  <a:gd name="T61" fmla="*/ 48 h 579"/>
                  <a:gd name="T62" fmla="*/ 233 w 579"/>
                  <a:gd name="T63" fmla="*/ 4 h 579"/>
                  <a:gd name="T64" fmla="*/ 289 w 579"/>
                  <a:gd name="T65" fmla="*/ 28 h 579"/>
                  <a:gd name="T66" fmla="*/ 367 w 579"/>
                  <a:gd name="T67" fmla="*/ 103 h 579"/>
                  <a:gd name="T68" fmla="*/ 87 w 579"/>
                  <a:gd name="T69" fmla="*/ 288 h 579"/>
                  <a:gd name="T70" fmla="*/ 367 w 579"/>
                  <a:gd name="T71" fmla="*/ 477 h 579"/>
                  <a:gd name="T72" fmla="*/ 431 w 579"/>
                  <a:gd name="T73" fmla="*/ 146 h 579"/>
                  <a:gd name="T74" fmla="*/ 367 w 579"/>
                  <a:gd name="T75" fmla="*/ 1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9" h="579">
                    <a:moveTo>
                      <a:pt x="289" y="28"/>
                    </a:moveTo>
                    <a:cubicBezTo>
                      <a:pt x="308" y="29"/>
                      <a:pt x="327" y="0"/>
                      <a:pt x="346" y="4"/>
                    </a:cubicBezTo>
                    <a:cubicBezTo>
                      <a:pt x="365" y="8"/>
                      <a:pt x="371" y="42"/>
                      <a:pt x="390" y="48"/>
                    </a:cubicBezTo>
                    <a:cubicBezTo>
                      <a:pt x="407" y="56"/>
                      <a:pt x="435" y="37"/>
                      <a:pt x="451" y="48"/>
                    </a:cubicBezTo>
                    <a:cubicBezTo>
                      <a:pt x="467" y="58"/>
                      <a:pt x="460" y="92"/>
                      <a:pt x="475" y="105"/>
                    </a:cubicBezTo>
                    <a:cubicBezTo>
                      <a:pt x="487" y="119"/>
                      <a:pt x="521" y="112"/>
                      <a:pt x="532" y="128"/>
                    </a:cubicBezTo>
                    <a:cubicBezTo>
                      <a:pt x="542" y="144"/>
                      <a:pt x="523" y="172"/>
                      <a:pt x="531" y="190"/>
                    </a:cubicBezTo>
                    <a:cubicBezTo>
                      <a:pt x="537" y="208"/>
                      <a:pt x="571" y="214"/>
                      <a:pt x="575" y="233"/>
                    </a:cubicBezTo>
                    <a:cubicBezTo>
                      <a:pt x="579" y="252"/>
                      <a:pt x="550" y="271"/>
                      <a:pt x="551" y="290"/>
                    </a:cubicBezTo>
                    <a:cubicBezTo>
                      <a:pt x="550" y="309"/>
                      <a:pt x="579" y="328"/>
                      <a:pt x="575" y="347"/>
                    </a:cubicBezTo>
                    <a:cubicBezTo>
                      <a:pt x="571" y="366"/>
                      <a:pt x="538" y="372"/>
                      <a:pt x="531" y="390"/>
                    </a:cubicBezTo>
                    <a:cubicBezTo>
                      <a:pt x="523" y="407"/>
                      <a:pt x="542" y="436"/>
                      <a:pt x="532" y="452"/>
                    </a:cubicBezTo>
                    <a:cubicBezTo>
                      <a:pt x="521" y="468"/>
                      <a:pt x="487" y="461"/>
                      <a:pt x="475" y="475"/>
                    </a:cubicBezTo>
                    <a:cubicBezTo>
                      <a:pt x="460" y="488"/>
                      <a:pt x="467" y="521"/>
                      <a:pt x="451" y="532"/>
                    </a:cubicBezTo>
                    <a:cubicBezTo>
                      <a:pt x="435" y="543"/>
                      <a:pt x="407" y="523"/>
                      <a:pt x="390" y="532"/>
                    </a:cubicBezTo>
                    <a:cubicBezTo>
                      <a:pt x="372" y="538"/>
                      <a:pt x="365" y="572"/>
                      <a:pt x="346" y="575"/>
                    </a:cubicBezTo>
                    <a:cubicBezTo>
                      <a:pt x="327" y="579"/>
                      <a:pt x="309" y="550"/>
                      <a:pt x="289" y="552"/>
                    </a:cubicBezTo>
                    <a:cubicBezTo>
                      <a:pt x="270" y="550"/>
                      <a:pt x="252" y="579"/>
                      <a:pt x="233" y="575"/>
                    </a:cubicBezTo>
                    <a:cubicBezTo>
                      <a:pt x="214" y="572"/>
                      <a:pt x="207" y="538"/>
                      <a:pt x="189" y="532"/>
                    </a:cubicBezTo>
                    <a:cubicBezTo>
                      <a:pt x="172" y="523"/>
                      <a:pt x="144" y="543"/>
                      <a:pt x="128" y="532"/>
                    </a:cubicBezTo>
                    <a:cubicBezTo>
                      <a:pt x="112" y="521"/>
                      <a:pt x="119" y="488"/>
                      <a:pt x="104" y="475"/>
                    </a:cubicBezTo>
                    <a:cubicBezTo>
                      <a:pt x="92" y="461"/>
                      <a:pt x="58" y="468"/>
                      <a:pt x="47" y="452"/>
                    </a:cubicBezTo>
                    <a:cubicBezTo>
                      <a:pt x="36" y="436"/>
                      <a:pt x="56" y="407"/>
                      <a:pt x="47" y="390"/>
                    </a:cubicBezTo>
                    <a:cubicBezTo>
                      <a:pt x="41" y="372"/>
                      <a:pt x="8" y="366"/>
                      <a:pt x="4" y="347"/>
                    </a:cubicBezTo>
                    <a:cubicBezTo>
                      <a:pt x="0" y="328"/>
                      <a:pt x="29" y="309"/>
                      <a:pt x="27" y="290"/>
                    </a:cubicBezTo>
                    <a:cubicBezTo>
                      <a:pt x="29" y="271"/>
                      <a:pt x="0" y="252"/>
                      <a:pt x="4" y="233"/>
                    </a:cubicBezTo>
                    <a:cubicBezTo>
                      <a:pt x="8" y="214"/>
                      <a:pt x="41" y="208"/>
                      <a:pt x="47" y="190"/>
                    </a:cubicBezTo>
                    <a:cubicBezTo>
                      <a:pt x="56" y="172"/>
                      <a:pt x="36" y="144"/>
                      <a:pt x="47" y="128"/>
                    </a:cubicBezTo>
                    <a:cubicBezTo>
                      <a:pt x="58" y="112"/>
                      <a:pt x="92" y="119"/>
                      <a:pt x="104" y="105"/>
                    </a:cubicBezTo>
                    <a:cubicBezTo>
                      <a:pt x="119" y="92"/>
                      <a:pt x="112" y="58"/>
                      <a:pt x="128" y="48"/>
                    </a:cubicBezTo>
                    <a:cubicBezTo>
                      <a:pt x="144" y="37"/>
                      <a:pt x="172" y="56"/>
                      <a:pt x="189" y="48"/>
                    </a:cubicBezTo>
                    <a:cubicBezTo>
                      <a:pt x="207" y="42"/>
                      <a:pt x="214" y="8"/>
                      <a:pt x="233" y="4"/>
                    </a:cubicBezTo>
                    <a:cubicBezTo>
                      <a:pt x="252" y="0"/>
                      <a:pt x="270" y="29"/>
                      <a:pt x="289" y="28"/>
                    </a:cubicBezTo>
                    <a:close/>
                    <a:moveTo>
                      <a:pt x="367" y="103"/>
                    </a:moveTo>
                    <a:cubicBezTo>
                      <a:pt x="234" y="48"/>
                      <a:pt x="88" y="145"/>
                      <a:pt x="87" y="288"/>
                    </a:cubicBezTo>
                    <a:cubicBezTo>
                      <a:pt x="86" y="433"/>
                      <a:pt x="233" y="532"/>
                      <a:pt x="367" y="477"/>
                    </a:cubicBezTo>
                    <a:cubicBezTo>
                      <a:pt x="501" y="421"/>
                      <a:pt x="534" y="247"/>
                      <a:pt x="431" y="146"/>
                    </a:cubicBezTo>
                    <a:cubicBezTo>
                      <a:pt x="413" y="127"/>
                      <a:pt x="391" y="113"/>
                      <a:pt x="367" y="103"/>
                    </a:cubicBezTo>
                    <a:close/>
                  </a:path>
                </a:pathLst>
              </a:custGeom>
              <a:solidFill>
                <a:srgbClr val="3341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7524" tIns="48762" rIns="97524" bIns="4876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920" dirty="0"/>
              </a:p>
            </p:txBody>
          </p:sp>
        </p:grpSp>
      </p:grpSp>
      <p:sp>
        <p:nvSpPr>
          <p:cNvPr id="211" name="文本框 210">
            <a:extLst>
              <a:ext uri="{FF2B5EF4-FFF2-40B4-BE49-F238E27FC236}">
                <a16:creationId xmlns:a16="http://schemas.microsoft.com/office/drawing/2014/main" id="{826086E0-9BAA-48D7-81A8-53F073501F22}"/>
              </a:ext>
            </a:extLst>
          </p:cNvPr>
          <p:cNvSpPr txBox="1"/>
          <p:nvPr/>
        </p:nvSpPr>
        <p:spPr>
          <a:xfrm rot="2700000">
            <a:off x="3545377" y="2075237"/>
            <a:ext cx="121909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" b="1" dirty="0"/>
              <a:t>Register</a:t>
            </a:r>
            <a:endParaRPr lang="zh-CN" altLang="en-US" sz="1280" b="1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545176B3-5B6F-470E-9767-0CEF0841BA80}"/>
              </a:ext>
            </a:extLst>
          </p:cNvPr>
          <p:cNvSpPr txBox="1"/>
          <p:nvPr/>
        </p:nvSpPr>
        <p:spPr>
          <a:xfrm rot="19105443">
            <a:off x="1134177" y="1728328"/>
            <a:ext cx="11121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" b="1" dirty="0"/>
              <a:t>Register</a:t>
            </a:r>
            <a:endParaRPr lang="zh-CN" altLang="en-US" sz="1280" b="1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35A7106-0B29-4AF9-B9ED-0051557A2C3E}"/>
              </a:ext>
            </a:extLst>
          </p:cNvPr>
          <p:cNvGrpSpPr/>
          <p:nvPr/>
        </p:nvGrpSpPr>
        <p:grpSpPr>
          <a:xfrm>
            <a:off x="5348697" y="2752223"/>
            <a:ext cx="1112163" cy="779376"/>
            <a:chOff x="4985002" y="2596633"/>
            <a:chExt cx="1042780" cy="730754"/>
          </a:xfrm>
        </p:grpSpPr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2B133744-AC6F-4BA7-B493-7B5B7F1C3C73}"/>
                </a:ext>
              </a:extLst>
            </p:cNvPr>
            <p:cNvSpPr txBox="1"/>
            <p:nvPr/>
          </p:nvSpPr>
          <p:spPr>
            <a:xfrm>
              <a:off x="4985002" y="3056126"/>
              <a:ext cx="1042780" cy="27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8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Invitation</a:t>
              </a:r>
              <a:endParaRPr lang="zh-CN" altLang="en-US" sz="1280" dirty="0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9C05A44-BD05-46DD-900A-7D3C41184651}"/>
                </a:ext>
              </a:extLst>
            </p:cNvPr>
            <p:cNvGrpSpPr/>
            <p:nvPr/>
          </p:nvGrpSpPr>
          <p:grpSpPr>
            <a:xfrm>
              <a:off x="5082858" y="2596633"/>
              <a:ext cx="512783" cy="523000"/>
              <a:chOff x="5082858" y="2596633"/>
              <a:chExt cx="512783" cy="523000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844709E4-4AFD-4BD9-842C-B72118FC499D}"/>
                  </a:ext>
                </a:extLst>
              </p:cNvPr>
              <p:cNvSpPr/>
              <p:nvPr/>
            </p:nvSpPr>
            <p:spPr>
              <a:xfrm>
                <a:off x="5082858" y="2596633"/>
                <a:ext cx="512783" cy="523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20"/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0250A50-9298-4464-8565-E6AB71278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72389" y="2648789"/>
                <a:ext cx="376541" cy="442989"/>
              </a:xfrm>
              <a:prstGeom prst="rect">
                <a:avLst/>
              </a:prstGeom>
            </p:spPr>
          </p:pic>
        </p:grpSp>
      </p:grpSp>
      <p:sp>
        <p:nvSpPr>
          <p:cNvPr id="21" name="Freeform 1477">
            <a:extLst>
              <a:ext uri="{FF2B5EF4-FFF2-40B4-BE49-F238E27FC236}">
                <a16:creationId xmlns:a16="http://schemas.microsoft.com/office/drawing/2014/main" id="{31E7FBA2-93FD-41A2-9B36-DC3FDE339382}"/>
              </a:ext>
            </a:extLst>
          </p:cNvPr>
          <p:cNvSpPr>
            <a:spLocks noEditPoints="1"/>
          </p:cNvSpPr>
          <p:nvPr/>
        </p:nvSpPr>
        <p:spPr bwMode="auto">
          <a:xfrm>
            <a:off x="5854832" y="-8062669"/>
            <a:ext cx="443599" cy="519790"/>
          </a:xfrm>
          <a:custGeom>
            <a:avLst/>
            <a:gdLst>
              <a:gd name="T0" fmla="*/ 30 w 162"/>
              <a:gd name="T1" fmla="*/ 23 h 190"/>
              <a:gd name="T2" fmla="*/ 30 w 162"/>
              <a:gd name="T3" fmla="*/ 47 h 190"/>
              <a:gd name="T4" fmla="*/ 0 w 162"/>
              <a:gd name="T5" fmla="*/ 47 h 190"/>
              <a:gd name="T6" fmla="*/ 0 w 162"/>
              <a:gd name="T7" fmla="*/ 135 h 190"/>
              <a:gd name="T8" fmla="*/ 30 w 162"/>
              <a:gd name="T9" fmla="*/ 135 h 190"/>
              <a:gd name="T10" fmla="*/ 83 w 162"/>
              <a:gd name="T11" fmla="*/ 190 h 190"/>
              <a:gd name="T12" fmla="*/ 135 w 162"/>
              <a:gd name="T13" fmla="*/ 135 h 190"/>
              <a:gd name="T14" fmla="*/ 162 w 162"/>
              <a:gd name="T15" fmla="*/ 135 h 190"/>
              <a:gd name="T16" fmla="*/ 162 w 162"/>
              <a:gd name="T17" fmla="*/ 47 h 190"/>
              <a:gd name="T18" fmla="*/ 115 w 162"/>
              <a:gd name="T19" fmla="*/ 47 h 190"/>
              <a:gd name="T20" fmla="*/ 115 w 162"/>
              <a:gd name="T21" fmla="*/ 16 h 190"/>
              <a:gd name="T22" fmla="*/ 98 w 162"/>
              <a:gd name="T23" fmla="*/ 16 h 190"/>
              <a:gd name="T24" fmla="*/ 98 w 162"/>
              <a:gd name="T25" fmla="*/ 47 h 190"/>
              <a:gd name="T26" fmla="*/ 92 w 162"/>
              <a:gd name="T27" fmla="*/ 47 h 190"/>
              <a:gd name="T28" fmla="*/ 92 w 162"/>
              <a:gd name="T29" fmla="*/ 9 h 190"/>
              <a:gd name="T30" fmla="*/ 75 w 162"/>
              <a:gd name="T31" fmla="*/ 9 h 190"/>
              <a:gd name="T32" fmla="*/ 75 w 162"/>
              <a:gd name="T33" fmla="*/ 47 h 190"/>
              <a:gd name="T34" fmla="*/ 69 w 162"/>
              <a:gd name="T35" fmla="*/ 47 h 190"/>
              <a:gd name="T36" fmla="*/ 69 w 162"/>
              <a:gd name="T37" fmla="*/ 16 h 190"/>
              <a:gd name="T38" fmla="*/ 52 w 162"/>
              <a:gd name="T39" fmla="*/ 16 h 190"/>
              <a:gd name="T40" fmla="*/ 52 w 162"/>
              <a:gd name="T41" fmla="*/ 47 h 190"/>
              <a:gd name="T42" fmla="*/ 46 w 162"/>
              <a:gd name="T43" fmla="*/ 47 h 190"/>
              <a:gd name="T44" fmla="*/ 46 w 162"/>
              <a:gd name="T45" fmla="*/ 23 h 190"/>
              <a:gd name="T46" fmla="*/ 30 w 162"/>
              <a:gd name="T47" fmla="*/ 23 h 190"/>
              <a:gd name="T48" fmla="*/ 118 w 162"/>
              <a:gd name="T49" fmla="*/ 90 h 190"/>
              <a:gd name="T50" fmla="*/ 135 w 162"/>
              <a:gd name="T51" fmla="*/ 90 h 190"/>
              <a:gd name="T52" fmla="*/ 135 w 162"/>
              <a:gd name="T53" fmla="*/ 130 h 190"/>
              <a:gd name="T54" fmla="*/ 157 w 162"/>
              <a:gd name="T55" fmla="*/ 130 h 190"/>
              <a:gd name="T56" fmla="*/ 157 w 162"/>
              <a:gd name="T57" fmla="*/ 52 h 190"/>
              <a:gd name="T58" fmla="*/ 5 w 162"/>
              <a:gd name="T59" fmla="*/ 52 h 190"/>
              <a:gd name="T60" fmla="*/ 5 w 162"/>
              <a:gd name="T61" fmla="*/ 130 h 190"/>
              <a:gd name="T62" fmla="*/ 118 w 162"/>
              <a:gd name="T63" fmla="*/ 130 h 190"/>
              <a:gd name="T64" fmla="*/ 118 w 162"/>
              <a:gd name="T65" fmla="*/ 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2" h="190">
                <a:moveTo>
                  <a:pt x="30" y="23"/>
                </a:moveTo>
                <a:cubicBezTo>
                  <a:pt x="30" y="47"/>
                  <a:pt x="30" y="47"/>
                  <a:pt x="3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35"/>
                  <a:pt x="0" y="135"/>
                  <a:pt x="0" y="135"/>
                </a:cubicBezTo>
                <a:cubicBezTo>
                  <a:pt x="30" y="135"/>
                  <a:pt x="30" y="135"/>
                  <a:pt x="30" y="135"/>
                </a:cubicBezTo>
                <a:cubicBezTo>
                  <a:pt x="31" y="165"/>
                  <a:pt x="55" y="190"/>
                  <a:pt x="83" y="190"/>
                </a:cubicBezTo>
                <a:cubicBezTo>
                  <a:pt x="111" y="190"/>
                  <a:pt x="135" y="165"/>
                  <a:pt x="135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2" y="47"/>
                  <a:pt x="162" y="47"/>
                  <a:pt x="162" y="47"/>
                </a:cubicBezTo>
                <a:cubicBezTo>
                  <a:pt x="115" y="47"/>
                  <a:pt x="115" y="47"/>
                  <a:pt x="115" y="47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3" y="6"/>
                  <a:pt x="101" y="7"/>
                  <a:pt x="98" y="16"/>
                </a:cubicBezTo>
                <a:cubicBezTo>
                  <a:pt x="98" y="47"/>
                  <a:pt x="98" y="47"/>
                  <a:pt x="98" y="47"/>
                </a:cubicBezTo>
                <a:cubicBezTo>
                  <a:pt x="92" y="47"/>
                  <a:pt x="92" y="47"/>
                  <a:pt x="92" y="47"/>
                </a:cubicBezTo>
                <a:cubicBezTo>
                  <a:pt x="92" y="9"/>
                  <a:pt x="92" y="9"/>
                  <a:pt x="92" y="9"/>
                </a:cubicBezTo>
                <a:cubicBezTo>
                  <a:pt x="88" y="0"/>
                  <a:pt x="79" y="0"/>
                  <a:pt x="75" y="9"/>
                </a:cubicBezTo>
                <a:cubicBezTo>
                  <a:pt x="75" y="47"/>
                  <a:pt x="75" y="47"/>
                  <a:pt x="75" y="47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16"/>
                  <a:pt x="69" y="16"/>
                  <a:pt x="69" y="16"/>
                </a:cubicBezTo>
                <a:cubicBezTo>
                  <a:pt x="66" y="8"/>
                  <a:pt x="57" y="6"/>
                  <a:pt x="52" y="16"/>
                </a:cubicBezTo>
                <a:cubicBezTo>
                  <a:pt x="52" y="47"/>
                  <a:pt x="52" y="47"/>
                  <a:pt x="52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6" y="23"/>
                  <a:pt x="46" y="23"/>
                  <a:pt x="46" y="23"/>
                </a:cubicBezTo>
                <a:cubicBezTo>
                  <a:pt x="43" y="15"/>
                  <a:pt x="34" y="13"/>
                  <a:pt x="30" y="23"/>
                </a:cubicBezTo>
                <a:close/>
                <a:moveTo>
                  <a:pt x="118" y="90"/>
                </a:moveTo>
                <a:cubicBezTo>
                  <a:pt x="122" y="70"/>
                  <a:pt x="132" y="75"/>
                  <a:pt x="135" y="90"/>
                </a:cubicBezTo>
                <a:cubicBezTo>
                  <a:pt x="135" y="130"/>
                  <a:pt x="135" y="130"/>
                  <a:pt x="135" y="130"/>
                </a:cubicBezTo>
                <a:cubicBezTo>
                  <a:pt x="157" y="130"/>
                  <a:pt x="157" y="130"/>
                  <a:pt x="157" y="130"/>
                </a:cubicBezTo>
                <a:cubicBezTo>
                  <a:pt x="157" y="52"/>
                  <a:pt x="157" y="52"/>
                  <a:pt x="157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130"/>
                  <a:pt x="5" y="130"/>
                  <a:pt x="5" y="130"/>
                </a:cubicBezTo>
                <a:cubicBezTo>
                  <a:pt x="118" y="130"/>
                  <a:pt x="118" y="130"/>
                  <a:pt x="118" y="130"/>
                </a:cubicBezTo>
                <a:lnTo>
                  <a:pt x="118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7524" tIns="48762" rIns="97524" bIns="48762" numCol="1" anchor="t" anchorCtr="0" compatLnSpc="1">
            <a:prstTxWarp prst="textNoShape">
              <a:avLst/>
            </a:prstTxWarp>
          </a:bodyPr>
          <a:lstStyle/>
          <a:p>
            <a:endParaRPr lang="zh-CN" altLang="en-US" sz="192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1BFB624-13BD-43C1-9BF4-5917DC38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482" y="5272911"/>
            <a:ext cx="272335" cy="320394"/>
          </a:xfrm>
          <a:prstGeom prst="rect">
            <a:avLst/>
          </a:prstGeom>
        </p:spPr>
      </p:pic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EB7DB86-53C0-48E3-98DF-84D26B193AAF}"/>
              </a:ext>
            </a:extLst>
          </p:cNvPr>
          <p:cNvGrpSpPr/>
          <p:nvPr/>
        </p:nvGrpSpPr>
        <p:grpSpPr>
          <a:xfrm>
            <a:off x="8683704" y="3403172"/>
            <a:ext cx="1112163" cy="779376"/>
            <a:chOff x="4985002" y="2596633"/>
            <a:chExt cx="1042780" cy="730754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FA9E64B-D80A-4004-9A70-6FB658BD78D4}"/>
                </a:ext>
              </a:extLst>
            </p:cNvPr>
            <p:cNvSpPr txBox="1"/>
            <p:nvPr/>
          </p:nvSpPr>
          <p:spPr>
            <a:xfrm>
              <a:off x="4985002" y="3056126"/>
              <a:ext cx="1042780" cy="27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8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Invitation</a:t>
              </a:r>
              <a:endParaRPr lang="zh-CN" altLang="en-US" sz="1280" dirty="0"/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38F0B8B5-64B6-4144-9FFE-52A49ECCCE55}"/>
                </a:ext>
              </a:extLst>
            </p:cNvPr>
            <p:cNvGrpSpPr/>
            <p:nvPr/>
          </p:nvGrpSpPr>
          <p:grpSpPr>
            <a:xfrm>
              <a:off x="5082858" y="2596633"/>
              <a:ext cx="512783" cy="523000"/>
              <a:chOff x="5082858" y="2596633"/>
              <a:chExt cx="512783" cy="523000"/>
            </a:xfrm>
          </p:grpSpPr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82BAA553-2208-475D-B69C-B6EF41097F3D}"/>
                  </a:ext>
                </a:extLst>
              </p:cNvPr>
              <p:cNvSpPr/>
              <p:nvPr/>
            </p:nvSpPr>
            <p:spPr>
              <a:xfrm>
                <a:off x="5082858" y="2596633"/>
                <a:ext cx="512783" cy="523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20"/>
              </a:p>
            </p:txBody>
          </p:sp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175CC1BC-A2BB-4AD8-B40B-8FE93F75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72389" y="2648789"/>
                <a:ext cx="376541" cy="442989"/>
              </a:xfrm>
              <a:prstGeom prst="rect">
                <a:avLst/>
              </a:prstGeom>
            </p:spPr>
          </p:pic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94CBF73-CA10-4323-895B-5D5CC9CDFB49}"/>
              </a:ext>
            </a:extLst>
          </p:cNvPr>
          <p:cNvGrpSpPr/>
          <p:nvPr/>
        </p:nvGrpSpPr>
        <p:grpSpPr>
          <a:xfrm>
            <a:off x="8711019" y="2437798"/>
            <a:ext cx="1112163" cy="779376"/>
            <a:chOff x="4985002" y="2596633"/>
            <a:chExt cx="1042780" cy="730754"/>
          </a:xfrm>
        </p:grpSpPr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95B6EF8-54E6-4A6E-8EFE-B265E215EA74}"/>
                </a:ext>
              </a:extLst>
            </p:cNvPr>
            <p:cNvSpPr txBox="1"/>
            <p:nvPr/>
          </p:nvSpPr>
          <p:spPr>
            <a:xfrm>
              <a:off x="4985002" y="3056126"/>
              <a:ext cx="1042780" cy="27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8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Invitation</a:t>
              </a:r>
              <a:endParaRPr lang="zh-CN" altLang="en-US" sz="1280" dirty="0"/>
            </a:p>
          </p:txBody>
        </p: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937EE018-B09D-493A-9445-093E0F6D1CCE}"/>
                </a:ext>
              </a:extLst>
            </p:cNvPr>
            <p:cNvGrpSpPr/>
            <p:nvPr/>
          </p:nvGrpSpPr>
          <p:grpSpPr>
            <a:xfrm>
              <a:off x="5082858" y="2596633"/>
              <a:ext cx="512783" cy="523000"/>
              <a:chOff x="5082858" y="2596633"/>
              <a:chExt cx="512783" cy="523000"/>
            </a:xfrm>
          </p:grpSpPr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D88EAE5-3799-4794-8BB8-77D4F5621FEF}"/>
                  </a:ext>
                </a:extLst>
              </p:cNvPr>
              <p:cNvSpPr/>
              <p:nvPr/>
            </p:nvSpPr>
            <p:spPr>
              <a:xfrm>
                <a:off x="5082858" y="2596633"/>
                <a:ext cx="512783" cy="523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20"/>
              </a:p>
            </p:txBody>
          </p:sp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074DD311-4458-4A04-8D6A-D3F1FB478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72389" y="2648789"/>
                <a:ext cx="376541" cy="442989"/>
              </a:xfrm>
              <a:prstGeom prst="rect">
                <a:avLst/>
              </a:prstGeom>
            </p:spPr>
          </p:pic>
        </p:grpSp>
      </p:grpSp>
      <p:cxnSp>
        <p:nvCxnSpPr>
          <p:cNvPr id="91" name="直接连接符 80">
            <a:extLst>
              <a:ext uri="{FF2B5EF4-FFF2-40B4-BE49-F238E27FC236}">
                <a16:creationId xmlns:a16="http://schemas.microsoft.com/office/drawing/2014/main" id="{5FFF4170-DBB1-4408-8E26-50E219F99DBD}"/>
              </a:ext>
            </a:extLst>
          </p:cNvPr>
          <p:cNvCxnSpPr>
            <a:cxnSpLocks/>
            <a:stCxn id="22" idx="3"/>
            <a:endCxn id="8" idx="0"/>
          </p:cNvCxnSpPr>
          <p:nvPr/>
        </p:nvCxnSpPr>
        <p:spPr>
          <a:xfrm>
            <a:off x="3672803" y="1217541"/>
            <a:ext cx="3757045" cy="155732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9A831397-6E27-478E-971B-EE9BF2140788}"/>
              </a:ext>
            </a:extLst>
          </p:cNvPr>
          <p:cNvSpPr/>
          <p:nvPr/>
        </p:nvSpPr>
        <p:spPr>
          <a:xfrm>
            <a:off x="6029429" y="608324"/>
            <a:ext cx="1046043" cy="10896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503C6A2-316C-4BE8-838F-66CA6FEA28F4}"/>
              </a:ext>
            </a:extLst>
          </p:cNvPr>
          <p:cNvSpPr txBox="1"/>
          <p:nvPr/>
        </p:nvSpPr>
        <p:spPr>
          <a:xfrm>
            <a:off x="6252609" y="1393457"/>
            <a:ext cx="11121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" b="1" dirty="0"/>
              <a:t>Register</a:t>
            </a:r>
            <a:endParaRPr lang="zh-CN" altLang="en-US" sz="1280" b="1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049812B-4F26-458A-8FA6-1EC8EFB67BED}"/>
              </a:ext>
            </a:extLst>
          </p:cNvPr>
          <p:cNvGrpSpPr/>
          <p:nvPr/>
        </p:nvGrpSpPr>
        <p:grpSpPr>
          <a:xfrm>
            <a:off x="6301607" y="717423"/>
            <a:ext cx="561719" cy="653726"/>
            <a:chOff x="7409227" y="757208"/>
            <a:chExt cx="541681" cy="697477"/>
          </a:xfrm>
        </p:grpSpPr>
        <p:sp>
          <p:nvSpPr>
            <p:cNvPr id="63" name="Freeform 507">
              <a:extLst>
                <a:ext uri="{FF2B5EF4-FFF2-40B4-BE49-F238E27FC236}">
                  <a16:creationId xmlns:a16="http://schemas.microsoft.com/office/drawing/2014/main" id="{0F127AEA-38BB-4E39-A421-C87499831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843" y="995951"/>
              <a:ext cx="375065" cy="339001"/>
            </a:xfrm>
            <a:custGeom>
              <a:avLst/>
              <a:gdLst>
                <a:gd name="T0" fmla="*/ 142 w 220"/>
                <a:gd name="T1" fmla="*/ 0 h 199"/>
                <a:gd name="T2" fmla="*/ 109 w 220"/>
                <a:gd name="T3" fmla="*/ 13 h 199"/>
                <a:gd name="T4" fmla="*/ 135 w 220"/>
                <a:gd name="T5" fmla="*/ 109 h 199"/>
                <a:gd name="T6" fmla="*/ 109 w 220"/>
                <a:gd name="T7" fmla="*/ 147 h 199"/>
                <a:gd name="T8" fmla="*/ 83 w 220"/>
                <a:gd name="T9" fmla="*/ 109 h 199"/>
                <a:gd name="T10" fmla="*/ 109 w 220"/>
                <a:gd name="T11" fmla="*/ 13 h 199"/>
                <a:gd name="T12" fmla="*/ 76 w 220"/>
                <a:gd name="T13" fmla="*/ 0 h 199"/>
                <a:gd name="T14" fmla="*/ 0 w 220"/>
                <a:gd name="T15" fmla="*/ 65 h 199"/>
                <a:gd name="T16" fmla="*/ 55 w 220"/>
                <a:gd name="T17" fmla="*/ 65 h 199"/>
                <a:gd name="T18" fmla="*/ 72 w 220"/>
                <a:gd name="T19" fmla="*/ 82 h 199"/>
                <a:gd name="T20" fmla="*/ 72 w 220"/>
                <a:gd name="T21" fmla="*/ 109 h 199"/>
                <a:gd name="T22" fmla="*/ 72 w 220"/>
                <a:gd name="T23" fmla="*/ 198 h 199"/>
                <a:gd name="T24" fmla="*/ 99 w 220"/>
                <a:gd name="T25" fmla="*/ 199 h 199"/>
                <a:gd name="T26" fmla="*/ 119 w 220"/>
                <a:gd name="T27" fmla="*/ 199 h 199"/>
                <a:gd name="T28" fmla="*/ 220 w 220"/>
                <a:gd name="T29" fmla="*/ 162 h 199"/>
                <a:gd name="T30" fmla="*/ 220 w 220"/>
                <a:gd name="T31" fmla="*/ 78 h 199"/>
                <a:gd name="T32" fmla="*/ 142 w 220"/>
                <a:gd name="T3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0" h="199">
                  <a:moveTo>
                    <a:pt x="142" y="0"/>
                  </a:moveTo>
                  <a:cubicBezTo>
                    <a:pt x="109" y="13"/>
                    <a:pt x="109" y="13"/>
                    <a:pt x="109" y="13"/>
                  </a:cubicBezTo>
                  <a:cubicBezTo>
                    <a:pt x="135" y="109"/>
                    <a:pt x="135" y="109"/>
                    <a:pt x="135" y="10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9" y="8"/>
                    <a:pt x="7" y="25"/>
                    <a:pt x="0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64" y="65"/>
                    <a:pt x="72" y="73"/>
                    <a:pt x="72" y="82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80" y="199"/>
                    <a:pt x="89" y="199"/>
                    <a:pt x="99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217" y="199"/>
                    <a:pt x="220" y="162"/>
                    <a:pt x="220" y="162"/>
                  </a:cubicBezTo>
                  <a:cubicBezTo>
                    <a:pt x="220" y="162"/>
                    <a:pt x="220" y="150"/>
                    <a:pt x="220" y="78"/>
                  </a:cubicBezTo>
                  <a:cubicBezTo>
                    <a:pt x="220" y="29"/>
                    <a:pt x="172" y="8"/>
                    <a:pt x="14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64" name="Oval 508">
              <a:extLst>
                <a:ext uri="{FF2B5EF4-FFF2-40B4-BE49-F238E27FC236}">
                  <a16:creationId xmlns:a16="http://schemas.microsoft.com/office/drawing/2014/main" id="{91A36ACC-A028-4C90-BBB1-E85287C78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724" y="757208"/>
              <a:ext cx="190418" cy="2235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65" name="Freeform 509">
              <a:extLst>
                <a:ext uri="{FF2B5EF4-FFF2-40B4-BE49-F238E27FC236}">
                  <a16:creationId xmlns:a16="http://schemas.microsoft.com/office/drawing/2014/main" id="{F6AA748A-B939-432E-87EA-D28B9310D2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1685" y="1417178"/>
              <a:ext cx="217826" cy="37507"/>
            </a:xfrm>
            <a:custGeom>
              <a:avLst/>
              <a:gdLst>
                <a:gd name="T0" fmla="*/ 0 w 128"/>
                <a:gd name="T1" fmla="*/ 22 h 22"/>
                <a:gd name="T2" fmla="*/ 128 w 128"/>
                <a:gd name="T3" fmla="*/ 22 h 22"/>
                <a:gd name="T4" fmla="*/ 128 w 128"/>
                <a:gd name="T5" fmla="*/ 0 h 22"/>
                <a:gd name="T6" fmla="*/ 0 w 128"/>
                <a:gd name="T7" fmla="*/ 0 h 22"/>
                <a:gd name="T8" fmla="*/ 0 w 128"/>
                <a:gd name="T9" fmla="*/ 22 h 22"/>
                <a:gd name="T10" fmla="*/ 104 w 128"/>
                <a:gd name="T11" fmla="*/ 5 h 22"/>
                <a:gd name="T12" fmla="*/ 110 w 128"/>
                <a:gd name="T13" fmla="*/ 11 h 22"/>
                <a:gd name="T14" fmla="*/ 104 w 128"/>
                <a:gd name="T15" fmla="*/ 18 h 22"/>
                <a:gd name="T16" fmla="*/ 97 w 128"/>
                <a:gd name="T17" fmla="*/ 11 h 22"/>
                <a:gd name="T18" fmla="*/ 104 w 128"/>
                <a:gd name="T1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22">
                  <a:moveTo>
                    <a:pt x="0" y="22"/>
                  </a:moveTo>
                  <a:cubicBezTo>
                    <a:pt x="128" y="22"/>
                    <a:pt x="128" y="22"/>
                    <a:pt x="128" y="22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"/>
                  </a:lnTo>
                  <a:close/>
                  <a:moveTo>
                    <a:pt x="104" y="5"/>
                  </a:moveTo>
                  <a:cubicBezTo>
                    <a:pt x="108" y="5"/>
                    <a:pt x="110" y="8"/>
                    <a:pt x="110" y="11"/>
                  </a:cubicBezTo>
                  <a:cubicBezTo>
                    <a:pt x="110" y="15"/>
                    <a:pt x="108" y="18"/>
                    <a:pt x="104" y="18"/>
                  </a:cubicBezTo>
                  <a:cubicBezTo>
                    <a:pt x="100" y="18"/>
                    <a:pt x="97" y="15"/>
                    <a:pt x="97" y="11"/>
                  </a:cubicBezTo>
                  <a:cubicBezTo>
                    <a:pt x="97" y="8"/>
                    <a:pt x="100" y="5"/>
                    <a:pt x="104" y="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66" name="Freeform 510">
              <a:extLst>
                <a:ext uri="{FF2B5EF4-FFF2-40B4-BE49-F238E27FC236}">
                  <a16:creationId xmlns:a16="http://schemas.microsoft.com/office/drawing/2014/main" id="{D10E4246-471A-4EF9-9325-D1A5AFDD3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4142" y="1372459"/>
              <a:ext cx="144977" cy="32458"/>
            </a:xfrm>
            <a:custGeom>
              <a:avLst/>
              <a:gdLst>
                <a:gd name="T0" fmla="*/ 76 w 85"/>
                <a:gd name="T1" fmla="*/ 19 h 19"/>
                <a:gd name="T2" fmla="*/ 85 w 85"/>
                <a:gd name="T3" fmla="*/ 10 h 19"/>
                <a:gd name="T4" fmla="*/ 76 w 85"/>
                <a:gd name="T5" fmla="*/ 0 h 19"/>
                <a:gd name="T6" fmla="*/ 9 w 85"/>
                <a:gd name="T7" fmla="*/ 0 h 19"/>
                <a:gd name="T8" fmla="*/ 3 w 85"/>
                <a:gd name="T9" fmla="*/ 3 h 19"/>
                <a:gd name="T10" fmla="*/ 0 w 85"/>
                <a:gd name="T11" fmla="*/ 10 h 19"/>
                <a:gd name="T12" fmla="*/ 9 w 85"/>
                <a:gd name="T13" fmla="*/ 19 h 19"/>
                <a:gd name="T14" fmla="*/ 76 w 85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19">
                  <a:moveTo>
                    <a:pt x="76" y="19"/>
                  </a:moveTo>
                  <a:cubicBezTo>
                    <a:pt x="81" y="19"/>
                    <a:pt x="85" y="15"/>
                    <a:pt x="85" y="10"/>
                  </a:cubicBezTo>
                  <a:cubicBezTo>
                    <a:pt x="85" y="5"/>
                    <a:pt x="81" y="0"/>
                    <a:pt x="7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lnTo>
                    <a:pt x="76" y="1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69" name="Freeform 511">
              <a:extLst>
                <a:ext uri="{FF2B5EF4-FFF2-40B4-BE49-F238E27FC236}">
                  <a16:creationId xmlns:a16="http://schemas.microsoft.com/office/drawing/2014/main" id="{19F28272-3941-4E3B-B044-E5B4BC01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9227" y="1120732"/>
              <a:ext cx="272644" cy="232973"/>
            </a:xfrm>
            <a:custGeom>
              <a:avLst/>
              <a:gdLst>
                <a:gd name="T0" fmla="*/ 145 w 160"/>
                <a:gd name="T1" fmla="*/ 0 h 137"/>
                <a:gd name="T2" fmla="*/ 97 w 160"/>
                <a:gd name="T3" fmla="*/ 0 h 137"/>
                <a:gd name="T4" fmla="*/ 16 w 160"/>
                <a:gd name="T5" fmla="*/ 0 h 137"/>
                <a:gd name="T6" fmla="*/ 0 w 160"/>
                <a:gd name="T7" fmla="*/ 15 h 137"/>
                <a:gd name="T8" fmla="*/ 0 w 160"/>
                <a:gd name="T9" fmla="*/ 122 h 137"/>
                <a:gd name="T10" fmla="*/ 16 w 160"/>
                <a:gd name="T11" fmla="*/ 137 h 137"/>
                <a:gd name="T12" fmla="*/ 145 w 160"/>
                <a:gd name="T13" fmla="*/ 137 h 137"/>
                <a:gd name="T14" fmla="*/ 160 w 160"/>
                <a:gd name="T15" fmla="*/ 124 h 137"/>
                <a:gd name="T16" fmla="*/ 160 w 160"/>
                <a:gd name="T17" fmla="*/ 122 h 137"/>
                <a:gd name="T18" fmla="*/ 160 w 160"/>
                <a:gd name="T19" fmla="*/ 15 h 137"/>
                <a:gd name="T20" fmla="*/ 145 w 160"/>
                <a:gd name="T21" fmla="*/ 0 h 137"/>
                <a:gd name="T22" fmla="*/ 135 w 160"/>
                <a:gd name="T23" fmla="*/ 123 h 137"/>
                <a:gd name="T24" fmla="*/ 26 w 160"/>
                <a:gd name="T25" fmla="*/ 123 h 137"/>
                <a:gd name="T26" fmla="*/ 13 w 160"/>
                <a:gd name="T27" fmla="*/ 111 h 137"/>
                <a:gd name="T28" fmla="*/ 13 w 160"/>
                <a:gd name="T29" fmla="*/ 27 h 137"/>
                <a:gd name="T30" fmla="*/ 26 w 160"/>
                <a:gd name="T31" fmla="*/ 15 h 137"/>
                <a:gd name="T32" fmla="*/ 97 w 160"/>
                <a:gd name="T33" fmla="*/ 15 h 137"/>
                <a:gd name="T34" fmla="*/ 135 w 160"/>
                <a:gd name="T35" fmla="*/ 15 h 137"/>
                <a:gd name="T36" fmla="*/ 147 w 160"/>
                <a:gd name="T37" fmla="*/ 27 h 137"/>
                <a:gd name="T38" fmla="*/ 147 w 160"/>
                <a:gd name="T39" fmla="*/ 111 h 137"/>
                <a:gd name="T40" fmla="*/ 142 w 160"/>
                <a:gd name="T41" fmla="*/ 121 h 137"/>
                <a:gd name="T42" fmla="*/ 135 w 160"/>
                <a:gd name="T43" fmla="*/ 1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" h="137">
                  <a:moveTo>
                    <a:pt x="145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30"/>
                    <a:pt x="7" y="137"/>
                    <a:pt x="16" y="137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53" y="137"/>
                    <a:pt x="159" y="131"/>
                    <a:pt x="160" y="124"/>
                  </a:cubicBezTo>
                  <a:cubicBezTo>
                    <a:pt x="160" y="123"/>
                    <a:pt x="160" y="123"/>
                    <a:pt x="160" y="122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0" y="7"/>
                    <a:pt x="154" y="0"/>
                    <a:pt x="145" y="0"/>
                  </a:cubicBezTo>
                  <a:close/>
                  <a:moveTo>
                    <a:pt x="135" y="123"/>
                  </a:moveTo>
                  <a:cubicBezTo>
                    <a:pt x="26" y="123"/>
                    <a:pt x="26" y="123"/>
                    <a:pt x="26" y="123"/>
                  </a:cubicBezTo>
                  <a:cubicBezTo>
                    <a:pt x="19" y="123"/>
                    <a:pt x="13" y="117"/>
                    <a:pt x="13" y="111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0"/>
                    <a:pt x="19" y="15"/>
                    <a:pt x="26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42" y="15"/>
                    <a:pt x="147" y="20"/>
                    <a:pt x="147" y="27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15"/>
                    <a:pt x="145" y="119"/>
                    <a:pt x="142" y="121"/>
                  </a:cubicBezTo>
                  <a:cubicBezTo>
                    <a:pt x="140" y="122"/>
                    <a:pt x="137" y="123"/>
                    <a:pt x="135" y="1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C0CA25C5-B7E1-481D-8E44-D4B0D469F483}"/>
              </a:ext>
            </a:extLst>
          </p:cNvPr>
          <p:cNvSpPr txBox="1"/>
          <p:nvPr/>
        </p:nvSpPr>
        <p:spPr>
          <a:xfrm rot="2493847">
            <a:off x="3177076" y="2178309"/>
            <a:ext cx="11121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Invitation</a:t>
            </a:r>
            <a:endParaRPr lang="zh-CN" altLang="en-US" sz="128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49953F8-71A6-472C-855D-A8B9172A5760}"/>
              </a:ext>
            </a:extLst>
          </p:cNvPr>
          <p:cNvSpPr txBox="1"/>
          <p:nvPr/>
        </p:nvSpPr>
        <p:spPr>
          <a:xfrm rot="18997289">
            <a:off x="1354934" y="1988936"/>
            <a:ext cx="11121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Invitation</a:t>
            </a:r>
            <a:endParaRPr lang="zh-CN" altLang="en-US" sz="1280" dirty="0"/>
          </a:p>
        </p:txBody>
      </p:sp>
      <p:sp>
        <p:nvSpPr>
          <p:cNvPr id="77" name="弧形 76">
            <a:extLst>
              <a:ext uri="{FF2B5EF4-FFF2-40B4-BE49-F238E27FC236}">
                <a16:creationId xmlns:a16="http://schemas.microsoft.com/office/drawing/2014/main" id="{8CA3EB84-366A-404C-BFA8-C259E0ACA790}"/>
              </a:ext>
            </a:extLst>
          </p:cNvPr>
          <p:cNvSpPr/>
          <p:nvPr/>
        </p:nvSpPr>
        <p:spPr>
          <a:xfrm rot="7043165">
            <a:off x="1494661" y="1746776"/>
            <a:ext cx="2231019" cy="2212101"/>
          </a:xfrm>
          <a:prstGeom prst="arc">
            <a:avLst>
              <a:gd name="adj1" fmla="val 16158612"/>
              <a:gd name="adj2" fmla="val 2065131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7BE2626-D565-4129-96E9-9EF2D280C0B1}"/>
              </a:ext>
            </a:extLst>
          </p:cNvPr>
          <p:cNvSpPr/>
          <p:nvPr/>
        </p:nvSpPr>
        <p:spPr>
          <a:xfrm>
            <a:off x="2083803" y="3470791"/>
            <a:ext cx="1047621" cy="9785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5FCAC4A-AC6B-4854-98D1-9B67BD56063C}"/>
              </a:ext>
            </a:extLst>
          </p:cNvPr>
          <p:cNvGrpSpPr/>
          <p:nvPr/>
        </p:nvGrpSpPr>
        <p:grpSpPr>
          <a:xfrm>
            <a:off x="2270368" y="3586763"/>
            <a:ext cx="646056" cy="527295"/>
            <a:chOff x="1000456" y="3959521"/>
            <a:chExt cx="745082" cy="657806"/>
          </a:xfrm>
        </p:grpSpPr>
        <p:sp>
          <p:nvSpPr>
            <p:cNvPr id="128" name="Oval 423">
              <a:extLst>
                <a:ext uri="{FF2B5EF4-FFF2-40B4-BE49-F238E27FC236}">
                  <a16:creationId xmlns:a16="http://schemas.microsoft.com/office/drawing/2014/main" id="{A851BD31-60A8-43A9-BF8C-5A2FB355D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448" y="4046795"/>
              <a:ext cx="173829" cy="201237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29" name="Freeform 424">
              <a:extLst>
                <a:ext uri="{FF2B5EF4-FFF2-40B4-BE49-F238E27FC236}">
                  <a16:creationId xmlns:a16="http://schemas.microsoft.com/office/drawing/2014/main" id="{B2B82713-0B2A-47F7-AC2A-EF6D9F5EA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384" y="4254524"/>
              <a:ext cx="222154" cy="298610"/>
            </a:xfrm>
            <a:custGeom>
              <a:avLst/>
              <a:gdLst>
                <a:gd name="T0" fmla="*/ 65 w 130"/>
                <a:gd name="T1" fmla="*/ 3 h 175"/>
                <a:gd name="T2" fmla="*/ 52 w 130"/>
                <a:gd name="T3" fmla="*/ 89 h 175"/>
                <a:gd name="T4" fmla="*/ 14 w 130"/>
                <a:gd name="T5" fmla="*/ 112 h 175"/>
                <a:gd name="T6" fmla="*/ 14 w 130"/>
                <a:gd name="T7" fmla="*/ 78 h 175"/>
                <a:gd name="T8" fmla="*/ 65 w 130"/>
                <a:gd name="T9" fmla="*/ 3 h 175"/>
                <a:gd name="T10" fmla="*/ 9 w 130"/>
                <a:gd name="T11" fmla="*/ 58 h 175"/>
                <a:gd name="T12" fmla="*/ 0 w 130"/>
                <a:gd name="T13" fmla="*/ 89 h 175"/>
                <a:gd name="T14" fmla="*/ 0 w 130"/>
                <a:gd name="T15" fmla="*/ 137 h 175"/>
                <a:gd name="T16" fmla="*/ 7 w 130"/>
                <a:gd name="T17" fmla="*/ 160 h 175"/>
                <a:gd name="T18" fmla="*/ 65 w 130"/>
                <a:gd name="T19" fmla="*/ 175 h 175"/>
                <a:gd name="T20" fmla="*/ 130 w 130"/>
                <a:gd name="T21" fmla="*/ 149 h 175"/>
                <a:gd name="T22" fmla="*/ 130 w 130"/>
                <a:gd name="T23" fmla="*/ 45 h 175"/>
                <a:gd name="T24" fmla="*/ 65 w 130"/>
                <a:gd name="T25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75">
                  <a:moveTo>
                    <a:pt x="65" y="3"/>
                  </a:moveTo>
                  <a:cubicBezTo>
                    <a:pt x="52" y="89"/>
                    <a:pt x="52" y="89"/>
                    <a:pt x="52" y="89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35" y="3"/>
                    <a:pt x="18" y="33"/>
                    <a:pt x="9" y="58"/>
                  </a:cubicBezTo>
                  <a:cubicBezTo>
                    <a:pt x="3" y="75"/>
                    <a:pt x="0" y="89"/>
                    <a:pt x="0" y="89"/>
                  </a:cubicBezTo>
                  <a:cubicBezTo>
                    <a:pt x="0" y="89"/>
                    <a:pt x="0" y="116"/>
                    <a:pt x="0" y="137"/>
                  </a:cubicBezTo>
                  <a:cubicBezTo>
                    <a:pt x="0" y="146"/>
                    <a:pt x="2" y="153"/>
                    <a:pt x="7" y="160"/>
                  </a:cubicBezTo>
                  <a:cubicBezTo>
                    <a:pt x="14" y="169"/>
                    <a:pt x="31" y="175"/>
                    <a:pt x="65" y="175"/>
                  </a:cubicBezTo>
                  <a:cubicBezTo>
                    <a:pt x="122" y="175"/>
                    <a:pt x="130" y="149"/>
                    <a:pt x="130" y="149"/>
                  </a:cubicBezTo>
                  <a:cubicBezTo>
                    <a:pt x="130" y="149"/>
                    <a:pt x="130" y="89"/>
                    <a:pt x="130" y="45"/>
                  </a:cubicBezTo>
                  <a:cubicBezTo>
                    <a:pt x="130" y="0"/>
                    <a:pt x="65" y="3"/>
                    <a:pt x="65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30" name="Freeform 425">
              <a:extLst>
                <a:ext uri="{FF2B5EF4-FFF2-40B4-BE49-F238E27FC236}">
                  <a16:creationId xmlns:a16="http://schemas.microsoft.com/office/drawing/2014/main" id="{79903DF5-DE4D-430F-AD4C-D864E4C3E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825" y="4438450"/>
              <a:ext cx="362082" cy="178877"/>
            </a:xfrm>
            <a:custGeom>
              <a:avLst/>
              <a:gdLst>
                <a:gd name="T0" fmla="*/ 187 w 212"/>
                <a:gd name="T1" fmla="*/ 55 h 105"/>
                <a:gd name="T2" fmla="*/ 178 w 212"/>
                <a:gd name="T3" fmla="*/ 0 h 105"/>
                <a:gd name="T4" fmla="*/ 110 w 212"/>
                <a:gd name="T5" fmla="*/ 20 h 105"/>
                <a:gd name="T6" fmla="*/ 44 w 212"/>
                <a:gd name="T7" fmla="*/ 0 h 105"/>
                <a:gd name="T8" fmla="*/ 30 w 212"/>
                <a:gd name="T9" fmla="*/ 56 h 105"/>
                <a:gd name="T10" fmla="*/ 0 w 212"/>
                <a:gd name="T11" fmla="*/ 72 h 105"/>
                <a:gd name="T12" fmla="*/ 110 w 212"/>
                <a:gd name="T13" fmla="*/ 105 h 105"/>
                <a:gd name="T14" fmla="*/ 212 w 212"/>
                <a:gd name="T15" fmla="*/ 72 h 105"/>
                <a:gd name="T16" fmla="*/ 187 w 212"/>
                <a:gd name="T17" fmla="*/ 5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05">
                  <a:moveTo>
                    <a:pt x="187" y="55"/>
                  </a:moveTo>
                  <a:cubicBezTo>
                    <a:pt x="173" y="33"/>
                    <a:pt x="178" y="0"/>
                    <a:pt x="178" y="0"/>
                  </a:cubicBezTo>
                  <a:cubicBezTo>
                    <a:pt x="178" y="0"/>
                    <a:pt x="156" y="20"/>
                    <a:pt x="110" y="20"/>
                  </a:cubicBezTo>
                  <a:cubicBezTo>
                    <a:pt x="64" y="20"/>
                    <a:pt x="44" y="0"/>
                    <a:pt x="44" y="0"/>
                  </a:cubicBezTo>
                  <a:cubicBezTo>
                    <a:pt x="44" y="0"/>
                    <a:pt x="49" y="34"/>
                    <a:pt x="30" y="56"/>
                  </a:cubicBezTo>
                  <a:cubicBezTo>
                    <a:pt x="23" y="64"/>
                    <a:pt x="14" y="70"/>
                    <a:pt x="0" y="72"/>
                  </a:cubicBezTo>
                  <a:cubicBezTo>
                    <a:pt x="0" y="72"/>
                    <a:pt x="32" y="105"/>
                    <a:pt x="110" y="105"/>
                  </a:cubicBezTo>
                  <a:cubicBezTo>
                    <a:pt x="187" y="105"/>
                    <a:pt x="212" y="72"/>
                    <a:pt x="212" y="72"/>
                  </a:cubicBezTo>
                  <a:cubicBezTo>
                    <a:pt x="200" y="70"/>
                    <a:pt x="193" y="63"/>
                    <a:pt x="187" y="5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31" name="Freeform 426">
              <a:extLst>
                <a:ext uri="{FF2B5EF4-FFF2-40B4-BE49-F238E27FC236}">
                  <a16:creationId xmlns:a16="http://schemas.microsoft.com/office/drawing/2014/main" id="{7C801BE0-4C15-4106-A4C1-C72008BFF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987" y="4138398"/>
              <a:ext cx="283463" cy="256054"/>
            </a:xfrm>
            <a:custGeom>
              <a:avLst/>
              <a:gdLst>
                <a:gd name="T0" fmla="*/ 75 w 166"/>
                <a:gd name="T1" fmla="*/ 150 h 150"/>
                <a:gd name="T2" fmla="*/ 91 w 166"/>
                <a:gd name="T3" fmla="*/ 150 h 150"/>
                <a:gd name="T4" fmla="*/ 166 w 166"/>
                <a:gd name="T5" fmla="*/ 125 h 150"/>
                <a:gd name="T6" fmla="*/ 166 w 166"/>
                <a:gd name="T7" fmla="*/ 122 h 150"/>
                <a:gd name="T8" fmla="*/ 166 w 166"/>
                <a:gd name="T9" fmla="*/ 59 h 150"/>
                <a:gd name="T10" fmla="*/ 108 w 166"/>
                <a:gd name="T11" fmla="*/ 0 h 150"/>
                <a:gd name="T12" fmla="*/ 108 w 166"/>
                <a:gd name="T13" fmla="*/ 0 h 150"/>
                <a:gd name="T14" fmla="*/ 83 w 166"/>
                <a:gd name="T15" fmla="*/ 10 h 150"/>
                <a:gd name="T16" fmla="*/ 102 w 166"/>
                <a:gd name="T17" fmla="*/ 82 h 150"/>
                <a:gd name="T18" fmla="*/ 83 w 166"/>
                <a:gd name="T19" fmla="*/ 111 h 150"/>
                <a:gd name="T20" fmla="*/ 63 w 166"/>
                <a:gd name="T21" fmla="*/ 82 h 150"/>
                <a:gd name="T22" fmla="*/ 83 w 166"/>
                <a:gd name="T23" fmla="*/ 10 h 150"/>
                <a:gd name="T24" fmla="*/ 58 w 166"/>
                <a:gd name="T25" fmla="*/ 0 h 150"/>
                <a:gd name="T26" fmla="*/ 0 w 166"/>
                <a:gd name="T27" fmla="*/ 59 h 150"/>
                <a:gd name="T28" fmla="*/ 0 w 166"/>
                <a:gd name="T29" fmla="*/ 122 h 150"/>
                <a:gd name="T30" fmla="*/ 0 w 166"/>
                <a:gd name="T31" fmla="*/ 123 h 150"/>
                <a:gd name="T32" fmla="*/ 75 w 166"/>
                <a:gd name="T3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50">
                  <a:moveTo>
                    <a:pt x="75" y="150"/>
                  </a:moveTo>
                  <a:cubicBezTo>
                    <a:pt x="91" y="150"/>
                    <a:pt x="91" y="150"/>
                    <a:pt x="91" y="150"/>
                  </a:cubicBezTo>
                  <a:cubicBezTo>
                    <a:pt x="150" y="150"/>
                    <a:pt x="163" y="132"/>
                    <a:pt x="166" y="125"/>
                  </a:cubicBezTo>
                  <a:cubicBezTo>
                    <a:pt x="166" y="123"/>
                    <a:pt x="166" y="122"/>
                    <a:pt x="166" y="122"/>
                  </a:cubicBezTo>
                  <a:cubicBezTo>
                    <a:pt x="166" y="122"/>
                    <a:pt x="166" y="113"/>
                    <a:pt x="166" y="59"/>
                  </a:cubicBezTo>
                  <a:cubicBezTo>
                    <a:pt x="166" y="22"/>
                    <a:pt x="130" y="6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6" y="6"/>
                    <a:pt x="0" y="22"/>
                    <a:pt x="0" y="59"/>
                  </a:cubicBezTo>
                  <a:cubicBezTo>
                    <a:pt x="0" y="113"/>
                    <a:pt x="0" y="122"/>
                    <a:pt x="0" y="122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1" y="127"/>
                    <a:pt x="9" y="150"/>
                    <a:pt x="75" y="15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32" name="Oval 427">
              <a:extLst>
                <a:ext uri="{FF2B5EF4-FFF2-40B4-BE49-F238E27FC236}">
                  <a16:creationId xmlns:a16="http://schemas.microsoft.com/office/drawing/2014/main" id="{3C1C9475-2CBF-42B4-B2F2-30F44A3F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951" y="3959521"/>
              <a:ext cx="143535" cy="167337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33" name="Freeform 428">
              <a:extLst>
                <a:ext uri="{FF2B5EF4-FFF2-40B4-BE49-F238E27FC236}">
                  <a16:creationId xmlns:a16="http://schemas.microsoft.com/office/drawing/2014/main" id="{4B45665C-C872-4A08-A897-4E041634F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456" y="4253081"/>
              <a:ext cx="219990" cy="297889"/>
            </a:xfrm>
            <a:custGeom>
              <a:avLst/>
              <a:gdLst>
                <a:gd name="T0" fmla="*/ 129 w 129"/>
                <a:gd name="T1" fmla="*/ 138 h 175"/>
                <a:gd name="T2" fmla="*/ 129 w 129"/>
                <a:gd name="T3" fmla="*/ 89 h 175"/>
                <a:gd name="T4" fmla="*/ 121 w 129"/>
                <a:gd name="T5" fmla="*/ 58 h 175"/>
                <a:gd name="T6" fmla="*/ 65 w 129"/>
                <a:gd name="T7" fmla="*/ 3 h 175"/>
                <a:gd name="T8" fmla="*/ 116 w 129"/>
                <a:gd name="T9" fmla="*/ 78 h 175"/>
                <a:gd name="T10" fmla="*/ 116 w 129"/>
                <a:gd name="T11" fmla="*/ 113 h 175"/>
                <a:gd name="T12" fmla="*/ 78 w 129"/>
                <a:gd name="T13" fmla="*/ 89 h 175"/>
                <a:gd name="T14" fmla="*/ 65 w 129"/>
                <a:gd name="T15" fmla="*/ 3 h 175"/>
                <a:gd name="T16" fmla="*/ 0 w 129"/>
                <a:gd name="T17" fmla="*/ 45 h 175"/>
                <a:gd name="T18" fmla="*/ 0 w 129"/>
                <a:gd name="T19" fmla="*/ 149 h 175"/>
                <a:gd name="T20" fmla="*/ 65 w 129"/>
                <a:gd name="T21" fmla="*/ 175 h 175"/>
                <a:gd name="T22" fmla="*/ 122 w 129"/>
                <a:gd name="T23" fmla="*/ 161 h 175"/>
                <a:gd name="T24" fmla="*/ 129 w 129"/>
                <a:gd name="T2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75">
                  <a:moveTo>
                    <a:pt x="129" y="138"/>
                  </a:moveTo>
                  <a:cubicBezTo>
                    <a:pt x="129" y="117"/>
                    <a:pt x="129" y="89"/>
                    <a:pt x="129" y="89"/>
                  </a:cubicBezTo>
                  <a:cubicBezTo>
                    <a:pt x="129" y="89"/>
                    <a:pt x="127" y="75"/>
                    <a:pt x="121" y="58"/>
                  </a:cubicBezTo>
                  <a:cubicBezTo>
                    <a:pt x="112" y="33"/>
                    <a:pt x="95" y="3"/>
                    <a:pt x="65" y="3"/>
                  </a:cubicBezTo>
                  <a:cubicBezTo>
                    <a:pt x="116" y="78"/>
                    <a:pt x="116" y="78"/>
                    <a:pt x="116" y="78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0" y="0"/>
                    <a:pt x="0" y="45"/>
                  </a:cubicBezTo>
                  <a:cubicBezTo>
                    <a:pt x="0" y="90"/>
                    <a:pt x="0" y="149"/>
                    <a:pt x="0" y="149"/>
                  </a:cubicBezTo>
                  <a:cubicBezTo>
                    <a:pt x="0" y="149"/>
                    <a:pt x="8" y="175"/>
                    <a:pt x="65" y="175"/>
                  </a:cubicBezTo>
                  <a:cubicBezTo>
                    <a:pt x="97" y="175"/>
                    <a:pt x="114" y="170"/>
                    <a:pt x="122" y="161"/>
                  </a:cubicBezTo>
                  <a:cubicBezTo>
                    <a:pt x="128" y="155"/>
                    <a:pt x="129" y="147"/>
                    <a:pt x="129" y="13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34" name="Oval 429">
              <a:extLst>
                <a:ext uri="{FF2B5EF4-FFF2-40B4-BE49-F238E27FC236}">
                  <a16:creationId xmlns:a16="http://schemas.microsoft.com/office/drawing/2014/main" id="{2589C2DA-44BC-42B4-8755-E55281C7E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996" y="4044631"/>
              <a:ext cx="173829" cy="203401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15B0FCF-4ED2-475F-8C15-AC8EBBF5A1C9}"/>
              </a:ext>
            </a:extLst>
          </p:cNvPr>
          <p:cNvSpPr txBox="1"/>
          <p:nvPr/>
        </p:nvSpPr>
        <p:spPr>
          <a:xfrm>
            <a:off x="2146917" y="4087680"/>
            <a:ext cx="124756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" dirty="0"/>
              <a:t>Sign protocol </a:t>
            </a:r>
            <a:endParaRPr lang="en-AU" altLang="zh-CN" sz="1280" dirty="0"/>
          </a:p>
        </p:txBody>
      </p:sp>
      <p:sp>
        <p:nvSpPr>
          <p:cNvPr id="94" name="Footer Placeholder 1">
            <a:extLst>
              <a:ext uri="{FF2B5EF4-FFF2-40B4-BE49-F238E27FC236}">
                <a16:creationId xmlns:a16="http://schemas.microsoft.com/office/drawing/2014/main" id="{79831D6A-3D96-46A6-98D9-6D03181F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3795" y="6757416"/>
            <a:ext cx="2286000" cy="169200"/>
          </a:xfrm>
        </p:spPr>
        <p:txBody>
          <a:bodyPr/>
          <a:lstStyle/>
          <a:p>
            <a:r>
              <a:rPr lang="en-US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0809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901CE0-7721-413A-99AB-9C722B2F0EAD}"/>
              </a:ext>
            </a:extLst>
          </p:cNvPr>
          <p:cNvSpPr txBox="1"/>
          <p:nvPr/>
        </p:nvSpPr>
        <p:spPr>
          <a:xfrm>
            <a:off x="308488" y="221657"/>
            <a:ext cx="571344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>
                <a:cs typeface="Univers Next" panose="020B0405030202020203" pitchFamily="34" charset="-78"/>
              </a:rPr>
              <a:t>Config Electronic voucher Issuance</a:t>
            </a:r>
            <a:endParaRPr lang="en-US" sz="1920" dirty="0">
              <a:cs typeface="Univers Next" panose="020B0405030202020203" pitchFamily="34" charset="-78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F8CE42-4FFA-4D38-8739-EF5B6FE6D033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1727445" y="1852243"/>
            <a:ext cx="1535" cy="17297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C6784AA-9BA8-4069-960A-AC742B36F41C}"/>
              </a:ext>
            </a:extLst>
          </p:cNvPr>
          <p:cNvSpPr/>
          <p:nvPr/>
        </p:nvSpPr>
        <p:spPr>
          <a:xfrm>
            <a:off x="767561" y="3581943"/>
            <a:ext cx="1919766" cy="5759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Univers Next" panose="020B0405030202020203" pitchFamily="34" charset="-78"/>
              </a:rPr>
              <a:t>Anchor Buyer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378F537-4357-4B04-9A40-F35E5E7B08E3}"/>
              </a:ext>
            </a:extLst>
          </p:cNvPr>
          <p:cNvSpPr/>
          <p:nvPr/>
        </p:nvSpPr>
        <p:spPr>
          <a:xfrm>
            <a:off x="769096" y="1276313"/>
            <a:ext cx="1919766" cy="5759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HSBC/ Participant Bank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44DAF84-E365-4208-9EAF-621F24E1548F}"/>
              </a:ext>
            </a:extLst>
          </p:cNvPr>
          <p:cNvSpPr/>
          <p:nvPr/>
        </p:nvSpPr>
        <p:spPr>
          <a:xfrm>
            <a:off x="4250777" y="2541672"/>
            <a:ext cx="1542523" cy="5759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93" b="1" dirty="0">
                <a:solidFill>
                  <a:schemeClr val="bg1"/>
                </a:solidFill>
                <a:cs typeface="Univers Next" panose="020B0405030202020203" pitchFamily="34" charset="-78"/>
              </a:rPr>
              <a:t>Anchor Buyer</a:t>
            </a:r>
          </a:p>
          <a:p>
            <a:pPr algn="ctr"/>
            <a:r>
              <a:rPr lang="en-US" altLang="zh-CN" sz="1493" dirty="0">
                <a:solidFill>
                  <a:schemeClr val="bg1"/>
                </a:solidFill>
                <a:cs typeface="Univers Next" panose="020B0405030202020203" pitchFamily="34" charset="-78"/>
              </a:rPr>
              <a:t>Subsidiary A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B897C06-2FF3-4DA5-A8DA-F3DD76FE26D1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2687327" y="2829638"/>
            <a:ext cx="1563450" cy="1040271"/>
          </a:xfrm>
          <a:prstGeom prst="bentConnector3">
            <a:avLst>
              <a:gd name="adj1" fmla="val 81189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674E1ED-2B69-4A1A-85B9-64D5CE698A7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687327" y="2314279"/>
            <a:ext cx="4529740" cy="1555629"/>
          </a:xfrm>
          <a:prstGeom prst="bentConnector3">
            <a:avLst>
              <a:gd name="adj1" fmla="val 10008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B4766F7-B017-4888-B10B-A7F9C449223C}"/>
              </a:ext>
            </a:extLst>
          </p:cNvPr>
          <p:cNvCxnSpPr>
            <a:cxnSpLocks/>
            <a:stCxn id="29" idx="3"/>
            <a:endCxn id="169" idx="1"/>
          </p:cNvCxnSpPr>
          <p:nvPr/>
        </p:nvCxnSpPr>
        <p:spPr>
          <a:xfrm>
            <a:off x="2687327" y="3869908"/>
            <a:ext cx="1563450" cy="1033392"/>
          </a:xfrm>
          <a:prstGeom prst="bentConnector3">
            <a:avLst>
              <a:gd name="adj1" fmla="val 81867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FB78AFA-E41F-487D-87CA-BD90FC7D899A}"/>
              </a:ext>
            </a:extLst>
          </p:cNvPr>
          <p:cNvSpPr/>
          <p:nvPr/>
        </p:nvSpPr>
        <p:spPr>
          <a:xfrm>
            <a:off x="8368940" y="3155404"/>
            <a:ext cx="1570736" cy="32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93" dirty="0">
                <a:ea typeface="微软雅黑" panose="020B0503020204020204" pitchFamily="34" charset="-122"/>
                <a:cs typeface="Univers Next" panose="020B0405030202020203" pitchFamily="34" charset="-78"/>
              </a:rPr>
              <a:t>Tier 2  Supplier</a:t>
            </a:r>
            <a:endParaRPr lang="en-AU" sz="1067" dirty="0"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378107B-E237-4452-94C7-C2F6B48EADE5}"/>
              </a:ext>
            </a:extLst>
          </p:cNvPr>
          <p:cNvSpPr/>
          <p:nvPr/>
        </p:nvSpPr>
        <p:spPr>
          <a:xfrm>
            <a:off x="10629803" y="3111540"/>
            <a:ext cx="1570736" cy="32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493" dirty="0">
                <a:ea typeface="微软雅黑" panose="020B0503020204020204" pitchFamily="34" charset="-122"/>
                <a:cs typeface="Univers Next" panose="020B0405030202020203" pitchFamily="34" charset="-78"/>
              </a:rPr>
              <a:t>Tier 3 Supplier</a:t>
            </a:r>
            <a:endParaRPr lang="en-AU" sz="1493" dirty="0">
              <a:cs typeface="Univers Next" panose="020B0405030202020203" pitchFamily="34" charset="-78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818F6DF5-C185-4A13-AE6D-A8F7A1A02AA1}"/>
              </a:ext>
            </a:extLst>
          </p:cNvPr>
          <p:cNvGrpSpPr/>
          <p:nvPr/>
        </p:nvGrpSpPr>
        <p:grpSpPr>
          <a:xfrm>
            <a:off x="6679588" y="1464101"/>
            <a:ext cx="1306768" cy="852355"/>
            <a:chOff x="7812024" y="2054214"/>
            <a:chExt cx="1399832" cy="1053490"/>
          </a:xfrm>
        </p:grpSpPr>
        <p:sp>
          <p:nvSpPr>
            <p:cNvPr id="103" name="iconfont-10503-5122247">
              <a:extLst>
                <a:ext uri="{FF2B5EF4-FFF2-40B4-BE49-F238E27FC236}">
                  <a16:creationId xmlns:a16="http://schemas.microsoft.com/office/drawing/2014/main" id="{223A09EF-964D-4CC2-B6FD-7054A34531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2179" y="2054214"/>
              <a:ext cx="713848" cy="720000"/>
            </a:xfrm>
            <a:custGeom>
              <a:avLst/>
              <a:gdLst>
                <a:gd name="connsiteX0" fmla="*/ 0 w 437473"/>
                <a:gd name="connsiteY0" fmla="*/ 417433 h 441243"/>
                <a:gd name="connsiteX1" fmla="*/ 437473 w 437473"/>
                <a:gd name="connsiteY1" fmla="*/ 417433 h 441243"/>
                <a:gd name="connsiteX2" fmla="*/ 437473 w 437473"/>
                <a:gd name="connsiteY2" fmla="*/ 441243 h 441243"/>
                <a:gd name="connsiteX3" fmla="*/ 0 w 437473"/>
                <a:gd name="connsiteY3" fmla="*/ 441243 h 441243"/>
                <a:gd name="connsiteX4" fmla="*/ 293257 w 437473"/>
                <a:gd name="connsiteY4" fmla="*/ 324284 h 441243"/>
                <a:gd name="connsiteX5" fmla="*/ 335553 w 437473"/>
                <a:gd name="connsiteY5" fmla="*/ 324284 h 441243"/>
                <a:gd name="connsiteX6" fmla="*/ 335553 w 437473"/>
                <a:gd name="connsiteY6" fmla="*/ 348094 h 441243"/>
                <a:gd name="connsiteX7" fmla="*/ 293257 w 437473"/>
                <a:gd name="connsiteY7" fmla="*/ 348094 h 441243"/>
                <a:gd name="connsiteX8" fmla="*/ 347889 w 437473"/>
                <a:gd name="connsiteY8" fmla="*/ 324141 h 441243"/>
                <a:gd name="connsiteX9" fmla="*/ 369322 w 437473"/>
                <a:gd name="connsiteY9" fmla="*/ 324141 h 441243"/>
                <a:gd name="connsiteX10" fmla="*/ 369322 w 437473"/>
                <a:gd name="connsiteY10" fmla="*/ 347951 h 441243"/>
                <a:gd name="connsiteX11" fmla="*/ 347889 w 437473"/>
                <a:gd name="connsiteY11" fmla="*/ 347951 h 441243"/>
                <a:gd name="connsiteX12" fmla="*/ 83923 w 437473"/>
                <a:gd name="connsiteY12" fmla="*/ 283759 h 441243"/>
                <a:gd name="connsiteX13" fmla="*/ 158178 w 437473"/>
                <a:gd name="connsiteY13" fmla="*/ 283759 h 441243"/>
                <a:gd name="connsiteX14" fmla="*/ 158178 w 437473"/>
                <a:gd name="connsiteY14" fmla="*/ 307569 h 441243"/>
                <a:gd name="connsiteX15" fmla="*/ 83923 w 437473"/>
                <a:gd name="connsiteY15" fmla="*/ 307569 h 441243"/>
                <a:gd name="connsiteX16" fmla="*/ 179898 w 437473"/>
                <a:gd name="connsiteY16" fmla="*/ 283568 h 441243"/>
                <a:gd name="connsiteX17" fmla="*/ 217525 w 437473"/>
                <a:gd name="connsiteY17" fmla="*/ 283568 h 441243"/>
                <a:gd name="connsiteX18" fmla="*/ 217525 w 437473"/>
                <a:gd name="connsiteY18" fmla="*/ 307378 h 441243"/>
                <a:gd name="connsiteX19" fmla="*/ 179898 w 437473"/>
                <a:gd name="connsiteY19" fmla="*/ 307378 h 441243"/>
                <a:gd name="connsiteX20" fmla="*/ 293257 w 437473"/>
                <a:gd name="connsiteY20" fmla="*/ 248805 h 441243"/>
                <a:gd name="connsiteX21" fmla="*/ 335553 w 437473"/>
                <a:gd name="connsiteY21" fmla="*/ 248805 h 441243"/>
                <a:gd name="connsiteX22" fmla="*/ 335553 w 437473"/>
                <a:gd name="connsiteY22" fmla="*/ 272616 h 441243"/>
                <a:gd name="connsiteX23" fmla="*/ 293257 w 437473"/>
                <a:gd name="connsiteY23" fmla="*/ 272616 h 441243"/>
                <a:gd name="connsiteX24" fmla="*/ 347889 w 437473"/>
                <a:gd name="connsiteY24" fmla="*/ 248662 h 441243"/>
                <a:gd name="connsiteX25" fmla="*/ 369322 w 437473"/>
                <a:gd name="connsiteY25" fmla="*/ 248662 h 441243"/>
                <a:gd name="connsiteX26" fmla="*/ 369322 w 437473"/>
                <a:gd name="connsiteY26" fmla="*/ 272473 h 441243"/>
                <a:gd name="connsiteX27" fmla="*/ 347889 w 437473"/>
                <a:gd name="connsiteY27" fmla="*/ 272473 h 441243"/>
                <a:gd name="connsiteX28" fmla="*/ 83923 w 437473"/>
                <a:gd name="connsiteY28" fmla="*/ 207852 h 441243"/>
                <a:gd name="connsiteX29" fmla="*/ 158178 w 437473"/>
                <a:gd name="connsiteY29" fmla="*/ 207852 h 441243"/>
                <a:gd name="connsiteX30" fmla="*/ 158178 w 437473"/>
                <a:gd name="connsiteY30" fmla="*/ 231662 h 441243"/>
                <a:gd name="connsiteX31" fmla="*/ 83923 w 437473"/>
                <a:gd name="connsiteY31" fmla="*/ 231662 h 441243"/>
                <a:gd name="connsiteX32" fmla="*/ 179898 w 437473"/>
                <a:gd name="connsiteY32" fmla="*/ 207709 h 441243"/>
                <a:gd name="connsiteX33" fmla="*/ 217525 w 437473"/>
                <a:gd name="connsiteY33" fmla="*/ 207709 h 441243"/>
                <a:gd name="connsiteX34" fmla="*/ 217525 w 437473"/>
                <a:gd name="connsiteY34" fmla="*/ 231519 h 441243"/>
                <a:gd name="connsiteX35" fmla="*/ 179898 w 437473"/>
                <a:gd name="connsiteY35" fmla="*/ 231519 h 441243"/>
                <a:gd name="connsiteX36" fmla="*/ 293257 w 437473"/>
                <a:gd name="connsiteY36" fmla="*/ 174517 h 441243"/>
                <a:gd name="connsiteX37" fmla="*/ 335553 w 437473"/>
                <a:gd name="connsiteY37" fmla="*/ 174517 h 441243"/>
                <a:gd name="connsiteX38" fmla="*/ 335553 w 437473"/>
                <a:gd name="connsiteY38" fmla="*/ 198328 h 441243"/>
                <a:gd name="connsiteX39" fmla="*/ 293257 w 437473"/>
                <a:gd name="connsiteY39" fmla="*/ 198328 h 441243"/>
                <a:gd name="connsiteX40" fmla="*/ 347889 w 437473"/>
                <a:gd name="connsiteY40" fmla="*/ 174470 h 441243"/>
                <a:gd name="connsiteX41" fmla="*/ 369322 w 437473"/>
                <a:gd name="connsiteY41" fmla="*/ 174470 h 441243"/>
                <a:gd name="connsiteX42" fmla="*/ 369322 w 437473"/>
                <a:gd name="connsiteY42" fmla="*/ 198280 h 441243"/>
                <a:gd name="connsiteX43" fmla="*/ 347889 w 437473"/>
                <a:gd name="connsiteY43" fmla="*/ 198280 h 441243"/>
                <a:gd name="connsiteX44" fmla="*/ 83923 w 437473"/>
                <a:gd name="connsiteY44" fmla="*/ 127468 h 441243"/>
                <a:gd name="connsiteX45" fmla="*/ 158178 w 437473"/>
                <a:gd name="connsiteY45" fmla="*/ 127468 h 441243"/>
                <a:gd name="connsiteX46" fmla="*/ 158178 w 437473"/>
                <a:gd name="connsiteY46" fmla="*/ 151278 h 441243"/>
                <a:gd name="connsiteX47" fmla="*/ 83923 w 437473"/>
                <a:gd name="connsiteY47" fmla="*/ 151278 h 441243"/>
                <a:gd name="connsiteX48" fmla="*/ 179898 w 437473"/>
                <a:gd name="connsiteY48" fmla="*/ 127373 h 441243"/>
                <a:gd name="connsiteX49" fmla="*/ 217525 w 437473"/>
                <a:gd name="connsiteY49" fmla="*/ 127373 h 441243"/>
                <a:gd name="connsiteX50" fmla="*/ 217525 w 437473"/>
                <a:gd name="connsiteY50" fmla="*/ 151183 h 441243"/>
                <a:gd name="connsiteX51" fmla="*/ 179898 w 437473"/>
                <a:gd name="connsiteY51" fmla="*/ 151183 h 441243"/>
                <a:gd name="connsiteX52" fmla="*/ 86342 w 437473"/>
                <a:gd name="connsiteY52" fmla="*/ 0 h 441243"/>
                <a:gd name="connsiteX53" fmla="*/ 221356 w 437473"/>
                <a:gd name="connsiteY53" fmla="*/ 0 h 441243"/>
                <a:gd name="connsiteX54" fmla="*/ 261027 w 437473"/>
                <a:gd name="connsiteY54" fmla="*/ 14667 h 441243"/>
                <a:gd name="connsiteX55" fmla="*/ 278124 w 437473"/>
                <a:gd name="connsiteY55" fmla="*/ 51762 h 441243"/>
                <a:gd name="connsiteX56" fmla="*/ 278124 w 437473"/>
                <a:gd name="connsiteY56" fmla="*/ 95477 h 441243"/>
                <a:gd name="connsiteX57" fmla="*/ 357036 w 437473"/>
                <a:gd name="connsiteY57" fmla="*/ 95477 h 441243"/>
                <a:gd name="connsiteX58" fmla="*/ 408756 w 437473"/>
                <a:gd name="connsiteY58" fmla="*/ 147192 h 441243"/>
                <a:gd name="connsiteX59" fmla="*/ 408756 w 437473"/>
                <a:gd name="connsiteY59" fmla="*/ 393242 h 441243"/>
                <a:gd name="connsiteX60" fmla="*/ 384944 w 437473"/>
                <a:gd name="connsiteY60" fmla="*/ 393242 h 441243"/>
                <a:gd name="connsiteX61" fmla="*/ 384944 w 437473"/>
                <a:gd name="connsiteY61" fmla="*/ 147145 h 441243"/>
                <a:gd name="connsiteX62" fmla="*/ 357036 w 437473"/>
                <a:gd name="connsiteY62" fmla="*/ 119239 h 441243"/>
                <a:gd name="connsiteX63" fmla="*/ 278171 w 437473"/>
                <a:gd name="connsiteY63" fmla="*/ 119239 h 441243"/>
                <a:gd name="connsiteX64" fmla="*/ 278171 w 437473"/>
                <a:gd name="connsiteY64" fmla="*/ 397576 h 441243"/>
                <a:gd name="connsiteX65" fmla="*/ 254359 w 437473"/>
                <a:gd name="connsiteY65" fmla="*/ 397576 h 441243"/>
                <a:gd name="connsiteX66" fmla="*/ 254359 w 437473"/>
                <a:gd name="connsiteY66" fmla="*/ 51762 h 441243"/>
                <a:gd name="connsiteX67" fmla="*/ 221404 w 437473"/>
                <a:gd name="connsiteY67" fmla="*/ 23857 h 441243"/>
                <a:gd name="connsiteX68" fmla="*/ 86342 w 437473"/>
                <a:gd name="connsiteY68" fmla="*/ 23857 h 441243"/>
                <a:gd name="connsiteX69" fmla="*/ 53005 w 437473"/>
                <a:gd name="connsiteY69" fmla="*/ 51762 h 441243"/>
                <a:gd name="connsiteX70" fmla="*/ 53005 w 437473"/>
                <a:gd name="connsiteY70" fmla="*/ 397481 h 441243"/>
                <a:gd name="connsiteX71" fmla="*/ 29193 w 437473"/>
                <a:gd name="connsiteY71" fmla="*/ 397481 h 441243"/>
                <a:gd name="connsiteX72" fmla="*/ 29193 w 437473"/>
                <a:gd name="connsiteY72" fmla="*/ 51715 h 441243"/>
                <a:gd name="connsiteX73" fmla="*/ 86342 w 437473"/>
                <a:gd name="connsiteY73" fmla="*/ 0 h 44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37473" h="441243">
                  <a:moveTo>
                    <a:pt x="0" y="417433"/>
                  </a:moveTo>
                  <a:lnTo>
                    <a:pt x="437473" y="417433"/>
                  </a:lnTo>
                  <a:lnTo>
                    <a:pt x="437473" y="441243"/>
                  </a:lnTo>
                  <a:lnTo>
                    <a:pt x="0" y="441243"/>
                  </a:lnTo>
                  <a:close/>
                  <a:moveTo>
                    <a:pt x="293257" y="324284"/>
                  </a:moveTo>
                  <a:lnTo>
                    <a:pt x="335553" y="324284"/>
                  </a:lnTo>
                  <a:lnTo>
                    <a:pt x="335553" y="348094"/>
                  </a:lnTo>
                  <a:lnTo>
                    <a:pt x="293257" y="348094"/>
                  </a:lnTo>
                  <a:close/>
                  <a:moveTo>
                    <a:pt x="347889" y="324141"/>
                  </a:moveTo>
                  <a:lnTo>
                    <a:pt x="369322" y="324141"/>
                  </a:lnTo>
                  <a:lnTo>
                    <a:pt x="369322" y="347951"/>
                  </a:lnTo>
                  <a:lnTo>
                    <a:pt x="347889" y="347951"/>
                  </a:lnTo>
                  <a:close/>
                  <a:moveTo>
                    <a:pt x="83923" y="283759"/>
                  </a:moveTo>
                  <a:lnTo>
                    <a:pt x="158178" y="283759"/>
                  </a:lnTo>
                  <a:lnTo>
                    <a:pt x="158178" y="307569"/>
                  </a:lnTo>
                  <a:lnTo>
                    <a:pt x="83923" y="307569"/>
                  </a:lnTo>
                  <a:close/>
                  <a:moveTo>
                    <a:pt x="179898" y="283568"/>
                  </a:moveTo>
                  <a:lnTo>
                    <a:pt x="217525" y="283568"/>
                  </a:lnTo>
                  <a:lnTo>
                    <a:pt x="217525" y="307378"/>
                  </a:lnTo>
                  <a:lnTo>
                    <a:pt x="179898" y="307378"/>
                  </a:lnTo>
                  <a:close/>
                  <a:moveTo>
                    <a:pt x="293257" y="248805"/>
                  </a:moveTo>
                  <a:lnTo>
                    <a:pt x="335553" y="248805"/>
                  </a:lnTo>
                  <a:lnTo>
                    <a:pt x="335553" y="272616"/>
                  </a:lnTo>
                  <a:lnTo>
                    <a:pt x="293257" y="272616"/>
                  </a:lnTo>
                  <a:close/>
                  <a:moveTo>
                    <a:pt x="347889" y="248662"/>
                  </a:moveTo>
                  <a:lnTo>
                    <a:pt x="369322" y="248662"/>
                  </a:lnTo>
                  <a:lnTo>
                    <a:pt x="369322" y="272473"/>
                  </a:lnTo>
                  <a:lnTo>
                    <a:pt x="347889" y="272473"/>
                  </a:lnTo>
                  <a:close/>
                  <a:moveTo>
                    <a:pt x="83923" y="207852"/>
                  </a:moveTo>
                  <a:lnTo>
                    <a:pt x="158178" y="207852"/>
                  </a:lnTo>
                  <a:lnTo>
                    <a:pt x="158178" y="231662"/>
                  </a:lnTo>
                  <a:lnTo>
                    <a:pt x="83923" y="231662"/>
                  </a:lnTo>
                  <a:close/>
                  <a:moveTo>
                    <a:pt x="179898" y="207709"/>
                  </a:moveTo>
                  <a:lnTo>
                    <a:pt x="217525" y="207709"/>
                  </a:lnTo>
                  <a:lnTo>
                    <a:pt x="217525" y="231519"/>
                  </a:lnTo>
                  <a:lnTo>
                    <a:pt x="179898" y="231519"/>
                  </a:lnTo>
                  <a:close/>
                  <a:moveTo>
                    <a:pt x="293257" y="174517"/>
                  </a:moveTo>
                  <a:lnTo>
                    <a:pt x="335553" y="174517"/>
                  </a:lnTo>
                  <a:lnTo>
                    <a:pt x="335553" y="198328"/>
                  </a:lnTo>
                  <a:lnTo>
                    <a:pt x="293257" y="198328"/>
                  </a:lnTo>
                  <a:close/>
                  <a:moveTo>
                    <a:pt x="347889" y="174470"/>
                  </a:moveTo>
                  <a:lnTo>
                    <a:pt x="369322" y="174470"/>
                  </a:lnTo>
                  <a:lnTo>
                    <a:pt x="369322" y="198280"/>
                  </a:lnTo>
                  <a:lnTo>
                    <a:pt x="347889" y="198280"/>
                  </a:lnTo>
                  <a:close/>
                  <a:moveTo>
                    <a:pt x="83923" y="127468"/>
                  </a:moveTo>
                  <a:lnTo>
                    <a:pt x="158178" y="127468"/>
                  </a:lnTo>
                  <a:lnTo>
                    <a:pt x="158178" y="151278"/>
                  </a:lnTo>
                  <a:lnTo>
                    <a:pt x="83923" y="151278"/>
                  </a:lnTo>
                  <a:close/>
                  <a:moveTo>
                    <a:pt x="179898" y="127373"/>
                  </a:moveTo>
                  <a:lnTo>
                    <a:pt x="217525" y="127373"/>
                  </a:lnTo>
                  <a:lnTo>
                    <a:pt x="217525" y="151183"/>
                  </a:lnTo>
                  <a:lnTo>
                    <a:pt x="179898" y="151183"/>
                  </a:lnTo>
                  <a:close/>
                  <a:moveTo>
                    <a:pt x="86342" y="0"/>
                  </a:moveTo>
                  <a:lnTo>
                    <a:pt x="221356" y="0"/>
                  </a:lnTo>
                  <a:cubicBezTo>
                    <a:pt x="236310" y="0"/>
                    <a:pt x="250359" y="5238"/>
                    <a:pt x="261027" y="14667"/>
                  </a:cubicBezTo>
                  <a:cubicBezTo>
                    <a:pt x="272028" y="24524"/>
                    <a:pt x="278124" y="37667"/>
                    <a:pt x="278124" y="51762"/>
                  </a:cubicBezTo>
                  <a:lnTo>
                    <a:pt x="278124" y="95477"/>
                  </a:lnTo>
                  <a:lnTo>
                    <a:pt x="357036" y="95477"/>
                  </a:lnTo>
                  <a:cubicBezTo>
                    <a:pt x="385563" y="95477"/>
                    <a:pt x="408756" y="118668"/>
                    <a:pt x="408756" y="147192"/>
                  </a:cubicBezTo>
                  <a:lnTo>
                    <a:pt x="408756" y="393242"/>
                  </a:lnTo>
                  <a:lnTo>
                    <a:pt x="384944" y="393242"/>
                  </a:lnTo>
                  <a:lnTo>
                    <a:pt x="384944" y="147145"/>
                  </a:lnTo>
                  <a:cubicBezTo>
                    <a:pt x="384944" y="131763"/>
                    <a:pt x="372467" y="119239"/>
                    <a:pt x="357036" y="119239"/>
                  </a:cubicBezTo>
                  <a:lnTo>
                    <a:pt x="278171" y="119239"/>
                  </a:lnTo>
                  <a:lnTo>
                    <a:pt x="278171" y="397576"/>
                  </a:lnTo>
                  <a:lnTo>
                    <a:pt x="254359" y="397576"/>
                  </a:lnTo>
                  <a:lnTo>
                    <a:pt x="254359" y="51762"/>
                  </a:lnTo>
                  <a:cubicBezTo>
                    <a:pt x="254359" y="36429"/>
                    <a:pt x="239596" y="23857"/>
                    <a:pt x="221404" y="23857"/>
                  </a:cubicBezTo>
                  <a:lnTo>
                    <a:pt x="86342" y="23857"/>
                  </a:lnTo>
                  <a:cubicBezTo>
                    <a:pt x="67959" y="23857"/>
                    <a:pt x="53005" y="36381"/>
                    <a:pt x="53005" y="51762"/>
                  </a:cubicBezTo>
                  <a:lnTo>
                    <a:pt x="53005" y="397481"/>
                  </a:lnTo>
                  <a:lnTo>
                    <a:pt x="29193" y="397481"/>
                  </a:lnTo>
                  <a:lnTo>
                    <a:pt x="29193" y="51715"/>
                  </a:lnTo>
                  <a:cubicBezTo>
                    <a:pt x="29193" y="23191"/>
                    <a:pt x="54862" y="0"/>
                    <a:pt x="8634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BB8ACFFD-7EC4-4B39-958D-7B4720E39868}"/>
                </a:ext>
              </a:extLst>
            </p:cNvPr>
            <p:cNvSpPr/>
            <p:nvPr/>
          </p:nvSpPr>
          <p:spPr>
            <a:xfrm>
              <a:off x="7812024" y="2709626"/>
              <a:ext cx="1399832" cy="398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93" dirty="0"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Tier 1 Supplier</a:t>
              </a:r>
              <a:endParaRPr lang="en-AU" sz="149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06" name="圆角矩形 32">
            <a:extLst>
              <a:ext uri="{FF2B5EF4-FFF2-40B4-BE49-F238E27FC236}">
                <a16:creationId xmlns:a16="http://schemas.microsoft.com/office/drawing/2014/main" id="{2054A165-8582-4060-8DE6-C1903447445E}"/>
              </a:ext>
            </a:extLst>
          </p:cNvPr>
          <p:cNvSpPr/>
          <p:nvPr/>
        </p:nvSpPr>
        <p:spPr>
          <a:xfrm>
            <a:off x="8533867" y="865319"/>
            <a:ext cx="978164" cy="209814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07" name="factory-stock-house_18404">
            <a:extLst>
              <a:ext uri="{FF2B5EF4-FFF2-40B4-BE49-F238E27FC236}">
                <a16:creationId xmlns:a16="http://schemas.microsoft.com/office/drawing/2014/main" id="{80A425BE-EA48-4188-80B1-F95888327979}"/>
              </a:ext>
            </a:extLst>
          </p:cNvPr>
          <p:cNvSpPr>
            <a:spLocks noChangeAspect="1"/>
          </p:cNvSpPr>
          <p:nvPr/>
        </p:nvSpPr>
        <p:spPr bwMode="auto">
          <a:xfrm>
            <a:off x="8810409" y="2280932"/>
            <a:ext cx="460047" cy="460744"/>
          </a:xfrm>
          <a:custGeom>
            <a:avLst/>
            <a:gdLst>
              <a:gd name="connsiteX0" fmla="*/ 394672 w 606368"/>
              <a:gd name="connsiteY0" fmla="*/ 533404 h 607286"/>
              <a:gd name="connsiteX1" fmla="*/ 463473 w 606368"/>
              <a:gd name="connsiteY1" fmla="*/ 533404 h 607286"/>
              <a:gd name="connsiteX2" fmla="*/ 463473 w 606368"/>
              <a:gd name="connsiteY2" fmla="*/ 592679 h 607286"/>
              <a:gd name="connsiteX3" fmla="*/ 394672 w 606368"/>
              <a:gd name="connsiteY3" fmla="*/ 592679 h 607286"/>
              <a:gd name="connsiteX4" fmla="*/ 310135 w 606368"/>
              <a:gd name="connsiteY4" fmla="*/ 533404 h 607286"/>
              <a:gd name="connsiteX5" fmla="*/ 379007 w 606368"/>
              <a:gd name="connsiteY5" fmla="*/ 533404 h 607286"/>
              <a:gd name="connsiteX6" fmla="*/ 379007 w 606368"/>
              <a:gd name="connsiteY6" fmla="*/ 592679 h 607286"/>
              <a:gd name="connsiteX7" fmla="*/ 310135 w 606368"/>
              <a:gd name="connsiteY7" fmla="*/ 592679 h 607286"/>
              <a:gd name="connsiteX8" fmla="*/ 225597 w 606368"/>
              <a:gd name="connsiteY8" fmla="*/ 533404 h 607286"/>
              <a:gd name="connsiteX9" fmla="*/ 294539 w 606368"/>
              <a:gd name="connsiteY9" fmla="*/ 533404 h 607286"/>
              <a:gd name="connsiteX10" fmla="*/ 294539 w 606368"/>
              <a:gd name="connsiteY10" fmla="*/ 592679 h 607286"/>
              <a:gd name="connsiteX11" fmla="*/ 225597 w 606368"/>
              <a:gd name="connsiteY11" fmla="*/ 592679 h 607286"/>
              <a:gd name="connsiteX12" fmla="*/ 141131 w 606368"/>
              <a:gd name="connsiteY12" fmla="*/ 533404 h 607286"/>
              <a:gd name="connsiteX13" fmla="*/ 209932 w 606368"/>
              <a:gd name="connsiteY13" fmla="*/ 533404 h 607286"/>
              <a:gd name="connsiteX14" fmla="*/ 209932 w 606368"/>
              <a:gd name="connsiteY14" fmla="*/ 592679 h 607286"/>
              <a:gd name="connsiteX15" fmla="*/ 141131 w 606368"/>
              <a:gd name="connsiteY15" fmla="*/ 592679 h 607286"/>
              <a:gd name="connsiteX16" fmla="*/ 310135 w 606368"/>
              <a:gd name="connsiteY16" fmla="*/ 452042 h 607286"/>
              <a:gd name="connsiteX17" fmla="*/ 379007 w 606368"/>
              <a:gd name="connsiteY17" fmla="*/ 452042 h 607286"/>
              <a:gd name="connsiteX18" fmla="*/ 379007 w 606368"/>
              <a:gd name="connsiteY18" fmla="*/ 511317 h 607286"/>
              <a:gd name="connsiteX19" fmla="*/ 310135 w 606368"/>
              <a:gd name="connsiteY19" fmla="*/ 511317 h 607286"/>
              <a:gd name="connsiteX20" fmla="*/ 225597 w 606368"/>
              <a:gd name="connsiteY20" fmla="*/ 452042 h 607286"/>
              <a:gd name="connsiteX21" fmla="*/ 294539 w 606368"/>
              <a:gd name="connsiteY21" fmla="*/ 452042 h 607286"/>
              <a:gd name="connsiteX22" fmla="*/ 294539 w 606368"/>
              <a:gd name="connsiteY22" fmla="*/ 511317 h 607286"/>
              <a:gd name="connsiteX23" fmla="*/ 225597 w 606368"/>
              <a:gd name="connsiteY23" fmla="*/ 511317 h 607286"/>
              <a:gd name="connsiteX24" fmla="*/ 141131 w 606368"/>
              <a:gd name="connsiteY24" fmla="*/ 452042 h 607286"/>
              <a:gd name="connsiteX25" fmla="*/ 209932 w 606368"/>
              <a:gd name="connsiteY25" fmla="*/ 452042 h 607286"/>
              <a:gd name="connsiteX26" fmla="*/ 209932 w 606368"/>
              <a:gd name="connsiteY26" fmla="*/ 511317 h 607286"/>
              <a:gd name="connsiteX27" fmla="*/ 141131 w 606368"/>
              <a:gd name="connsiteY27" fmla="*/ 511317 h 607286"/>
              <a:gd name="connsiteX28" fmla="*/ 225597 w 606368"/>
              <a:gd name="connsiteY28" fmla="*/ 370610 h 607286"/>
              <a:gd name="connsiteX29" fmla="*/ 294539 w 606368"/>
              <a:gd name="connsiteY29" fmla="*/ 370610 h 607286"/>
              <a:gd name="connsiteX30" fmla="*/ 294539 w 606368"/>
              <a:gd name="connsiteY30" fmla="*/ 430026 h 607286"/>
              <a:gd name="connsiteX31" fmla="*/ 225597 w 606368"/>
              <a:gd name="connsiteY31" fmla="*/ 430026 h 607286"/>
              <a:gd name="connsiteX32" fmla="*/ 141131 w 606368"/>
              <a:gd name="connsiteY32" fmla="*/ 370610 h 607286"/>
              <a:gd name="connsiteX33" fmla="*/ 209932 w 606368"/>
              <a:gd name="connsiteY33" fmla="*/ 370610 h 607286"/>
              <a:gd name="connsiteX34" fmla="*/ 209932 w 606368"/>
              <a:gd name="connsiteY34" fmla="*/ 430026 h 607286"/>
              <a:gd name="connsiteX35" fmla="*/ 141131 w 606368"/>
              <a:gd name="connsiteY35" fmla="*/ 430026 h 607286"/>
              <a:gd name="connsiteX36" fmla="*/ 294547 w 606368"/>
              <a:gd name="connsiteY36" fmla="*/ 0 h 607286"/>
              <a:gd name="connsiteX37" fmla="*/ 606368 w 606368"/>
              <a:gd name="connsiteY37" fmla="*/ 141363 h 607286"/>
              <a:gd name="connsiteX38" fmla="*/ 606368 w 606368"/>
              <a:gd name="connsiteY38" fmla="*/ 607286 h 607286"/>
              <a:gd name="connsiteX39" fmla="*/ 497166 w 606368"/>
              <a:gd name="connsiteY39" fmla="*/ 607286 h 607286"/>
              <a:gd name="connsiteX40" fmla="*/ 497166 w 606368"/>
              <a:gd name="connsiteY40" fmla="*/ 228501 h 607286"/>
              <a:gd name="connsiteX41" fmla="*/ 109102 w 606368"/>
              <a:gd name="connsiteY41" fmla="*/ 228501 h 607286"/>
              <a:gd name="connsiteX42" fmla="*/ 109102 w 606368"/>
              <a:gd name="connsiteY42" fmla="*/ 607286 h 607286"/>
              <a:gd name="connsiteX43" fmla="*/ 0 w 606368"/>
              <a:gd name="connsiteY43" fmla="*/ 607286 h 607286"/>
              <a:gd name="connsiteX44" fmla="*/ 0 w 606368"/>
              <a:gd name="connsiteY44" fmla="*/ 141363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368" h="607286">
                <a:moveTo>
                  <a:pt x="394672" y="533404"/>
                </a:moveTo>
                <a:lnTo>
                  <a:pt x="463473" y="533404"/>
                </a:lnTo>
                <a:lnTo>
                  <a:pt x="463473" y="592679"/>
                </a:lnTo>
                <a:lnTo>
                  <a:pt x="394672" y="592679"/>
                </a:lnTo>
                <a:close/>
                <a:moveTo>
                  <a:pt x="310135" y="533404"/>
                </a:moveTo>
                <a:lnTo>
                  <a:pt x="379007" y="533404"/>
                </a:lnTo>
                <a:lnTo>
                  <a:pt x="379007" y="592679"/>
                </a:lnTo>
                <a:lnTo>
                  <a:pt x="310135" y="592679"/>
                </a:lnTo>
                <a:close/>
                <a:moveTo>
                  <a:pt x="225597" y="533404"/>
                </a:moveTo>
                <a:lnTo>
                  <a:pt x="294539" y="533404"/>
                </a:lnTo>
                <a:lnTo>
                  <a:pt x="294539" y="592679"/>
                </a:lnTo>
                <a:lnTo>
                  <a:pt x="225597" y="592679"/>
                </a:lnTo>
                <a:close/>
                <a:moveTo>
                  <a:pt x="141131" y="533404"/>
                </a:moveTo>
                <a:lnTo>
                  <a:pt x="209932" y="533404"/>
                </a:lnTo>
                <a:lnTo>
                  <a:pt x="209932" y="592679"/>
                </a:lnTo>
                <a:lnTo>
                  <a:pt x="141131" y="592679"/>
                </a:lnTo>
                <a:close/>
                <a:moveTo>
                  <a:pt x="310135" y="452042"/>
                </a:moveTo>
                <a:lnTo>
                  <a:pt x="379007" y="452042"/>
                </a:lnTo>
                <a:lnTo>
                  <a:pt x="379007" y="511317"/>
                </a:lnTo>
                <a:lnTo>
                  <a:pt x="310135" y="511317"/>
                </a:lnTo>
                <a:close/>
                <a:moveTo>
                  <a:pt x="225597" y="452042"/>
                </a:moveTo>
                <a:lnTo>
                  <a:pt x="294539" y="452042"/>
                </a:lnTo>
                <a:lnTo>
                  <a:pt x="294539" y="511317"/>
                </a:lnTo>
                <a:lnTo>
                  <a:pt x="225597" y="511317"/>
                </a:lnTo>
                <a:close/>
                <a:moveTo>
                  <a:pt x="141131" y="452042"/>
                </a:moveTo>
                <a:lnTo>
                  <a:pt x="209932" y="452042"/>
                </a:lnTo>
                <a:lnTo>
                  <a:pt x="209932" y="511317"/>
                </a:lnTo>
                <a:lnTo>
                  <a:pt x="141131" y="511317"/>
                </a:lnTo>
                <a:close/>
                <a:moveTo>
                  <a:pt x="225597" y="370610"/>
                </a:moveTo>
                <a:lnTo>
                  <a:pt x="294539" y="370610"/>
                </a:lnTo>
                <a:lnTo>
                  <a:pt x="294539" y="430026"/>
                </a:lnTo>
                <a:lnTo>
                  <a:pt x="225597" y="430026"/>
                </a:lnTo>
                <a:close/>
                <a:moveTo>
                  <a:pt x="141131" y="370610"/>
                </a:moveTo>
                <a:lnTo>
                  <a:pt x="209932" y="370610"/>
                </a:lnTo>
                <a:lnTo>
                  <a:pt x="209932" y="430026"/>
                </a:lnTo>
                <a:lnTo>
                  <a:pt x="141131" y="430026"/>
                </a:lnTo>
                <a:close/>
                <a:moveTo>
                  <a:pt x="294547" y="0"/>
                </a:moveTo>
                <a:lnTo>
                  <a:pt x="606368" y="141363"/>
                </a:lnTo>
                <a:lnTo>
                  <a:pt x="606368" y="607286"/>
                </a:lnTo>
                <a:lnTo>
                  <a:pt x="497166" y="607286"/>
                </a:lnTo>
                <a:lnTo>
                  <a:pt x="497166" y="228501"/>
                </a:lnTo>
                <a:lnTo>
                  <a:pt x="109102" y="228501"/>
                </a:lnTo>
                <a:lnTo>
                  <a:pt x="109102" y="607286"/>
                </a:lnTo>
                <a:lnTo>
                  <a:pt x="0" y="607286"/>
                </a:lnTo>
                <a:lnTo>
                  <a:pt x="0" y="1413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</p:sp>
      <p:sp>
        <p:nvSpPr>
          <p:cNvPr id="108" name="factory-stock-house_18404">
            <a:extLst>
              <a:ext uri="{FF2B5EF4-FFF2-40B4-BE49-F238E27FC236}">
                <a16:creationId xmlns:a16="http://schemas.microsoft.com/office/drawing/2014/main" id="{F8068F49-0803-420D-B854-CB9BA01873BA}"/>
              </a:ext>
            </a:extLst>
          </p:cNvPr>
          <p:cNvSpPr>
            <a:spLocks noChangeAspect="1"/>
          </p:cNvSpPr>
          <p:nvPr/>
        </p:nvSpPr>
        <p:spPr bwMode="auto">
          <a:xfrm>
            <a:off x="8810408" y="1268722"/>
            <a:ext cx="460744" cy="461441"/>
          </a:xfrm>
          <a:custGeom>
            <a:avLst/>
            <a:gdLst>
              <a:gd name="connsiteX0" fmla="*/ 394672 w 606368"/>
              <a:gd name="connsiteY0" fmla="*/ 533404 h 607286"/>
              <a:gd name="connsiteX1" fmla="*/ 463473 w 606368"/>
              <a:gd name="connsiteY1" fmla="*/ 533404 h 607286"/>
              <a:gd name="connsiteX2" fmla="*/ 463473 w 606368"/>
              <a:gd name="connsiteY2" fmla="*/ 592679 h 607286"/>
              <a:gd name="connsiteX3" fmla="*/ 394672 w 606368"/>
              <a:gd name="connsiteY3" fmla="*/ 592679 h 607286"/>
              <a:gd name="connsiteX4" fmla="*/ 310135 w 606368"/>
              <a:gd name="connsiteY4" fmla="*/ 533404 h 607286"/>
              <a:gd name="connsiteX5" fmla="*/ 379007 w 606368"/>
              <a:gd name="connsiteY5" fmla="*/ 533404 h 607286"/>
              <a:gd name="connsiteX6" fmla="*/ 379007 w 606368"/>
              <a:gd name="connsiteY6" fmla="*/ 592679 h 607286"/>
              <a:gd name="connsiteX7" fmla="*/ 310135 w 606368"/>
              <a:gd name="connsiteY7" fmla="*/ 592679 h 607286"/>
              <a:gd name="connsiteX8" fmla="*/ 225597 w 606368"/>
              <a:gd name="connsiteY8" fmla="*/ 533404 h 607286"/>
              <a:gd name="connsiteX9" fmla="*/ 294539 w 606368"/>
              <a:gd name="connsiteY9" fmla="*/ 533404 h 607286"/>
              <a:gd name="connsiteX10" fmla="*/ 294539 w 606368"/>
              <a:gd name="connsiteY10" fmla="*/ 592679 h 607286"/>
              <a:gd name="connsiteX11" fmla="*/ 225597 w 606368"/>
              <a:gd name="connsiteY11" fmla="*/ 592679 h 607286"/>
              <a:gd name="connsiteX12" fmla="*/ 141131 w 606368"/>
              <a:gd name="connsiteY12" fmla="*/ 533404 h 607286"/>
              <a:gd name="connsiteX13" fmla="*/ 209932 w 606368"/>
              <a:gd name="connsiteY13" fmla="*/ 533404 h 607286"/>
              <a:gd name="connsiteX14" fmla="*/ 209932 w 606368"/>
              <a:gd name="connsiteY14" fmla="*/ 592679 h 607286"/>
              <a:gd name="connsiteX15" fmla="*/ 141131 w 606368"/>
              <a:gd name="connsiteY15" fmla="*/ 592679 h 607286"/>
              <a:gd name="connsiteX16" fmla="*/ 310135 w 606368"/>
              <a:gd name="connsiteY16" fmla="*/ 452042 h 607286"/>
              <a:gd name="connsiteX17" fmla="*/ 379007 w 606368"/>
              <a:gd name="connsiteY17" fmla="*/ 452042 h 607286"/>
              <a:gd name="connsiteX18" fmla="*/ 379007 w 606368"/>
              <a:gd name="connsiteY18" fmla="*/ 511317 h 607286"/>
              <a:gd name="connsiteX19" fmla="*/ 310135 w 606368"/>
              <a:gd name="connsiteY19" fmla="*/ 511317 h 607286"/>
              <a:gd name="connsiteX20" fmla="*/ 225597 w 606368"/>
              <a:gd name="connsiteY20" fmla="*/ 452042 h 607286"/>
              <a:gd name="connsiteX21" fmla="*/ 294539 w 606368"/>
              <a:gd name="connsiteY21" fmla="*/ 452042 h 607286"/>
              <a:gd name="connsiteX22" fmla="*/ 294539 w 606368"/>
              <a:gd name="connsiteY22" fmla="*/ 511317 h 607286"/>
              <a:gd name="connsiteX23" fmla="*/ 225597 w 606368"/>
              <a:gd name="connsiteY23" fmla="*/ 511317 h 607286"/>
              <a:gd name="connsiteX24" fmla="*/ 141131 w 606368"/>
              <a:gd name="connsiteY24" fmla="*/ 452042 h 607286"/>
              <a:gd name="connsiteX25" fmla="*/ 209932 w 606368"/>
              <a:gd name="connsiteY25" fmla="*/ 452042 h 607286"/>
              <a:gd name="connsiteX26" fmla="*/ 209932 w 606368"/>
              <a:gd name="connsiteY26" fmla="*/ 511317 h 607286"/>
              <a:gd name="connsiteX27" fmla="*/ 141131 w 606368"/>
              <a:gd name="connsiteY27" fmla="*/ 511317 h 607286"/>
              <a:gd name="connsiteX28" fmla="*/ 225597 w 606368"/>
              <a:gd name="connsiteY28" fmla="*/ 370610 h 607286"/>
              <a:gd name="connsiteX29" fmla="*/ 294539 w 606368"/>
              <a:gd name="connsiteY29" fmla="*/ 370610 h 607286"/>
              <a:gd name="connsiteX30" fmla="*/ 294539 w 606368"/>
              <a:gd name="connsiteY30" fmla="*/ 430026 h 607286"/>
              <a:gd name="connsiteX31" fmla="*/ 225597 w 606368"/>
              <a:gd name="connsiteY31" fmla="*/ 430026 h 607286"/>
              <a:gd name="connsiteX32" fmla="*/ 141131 w 606368"/>
              <a:gd name="connsiteY32" fmla="*/ 370610 h 607286"/>
              <a:gd name="connsiteX33" fmla="*/ 209932 w 606368"/>
              <a:gd name="connsiteY33" fmla="*/ 370610 h 607286"/>
              <a:gd name="connsiteX34" fmla="*/ 209932 w 606368"/>
              <a:gd name="connsiteY34" fmla="*/ 430026 h 607286"/>
              <a:gd name="connsiteX35" fmla="*/ 141131 w 606368"/>
              <a:gd name="connsiteY35" fmla="*/ 430026 h 607286"/>
              <a:gd name="connsiteX36" fmla="*/ 294547 w 606368"/>
              <a:gd name="connsiteY36" fmla="*/ 0 h 607286"/>
              <a:gd name="connsiteX37" fmla="*/ 606368 w 606368"/>
              <a:gd name="connsiteY37" fmla="*/ 141363 h 607286"/>
              <a:gd name="connsiteX38" fmla="*/ 606368 w 606368"/>
              <a:gd name="connsiteY38" fmla="*/ 607286 h 607286"/>
              <a:gd name="connsiteX39" fmla="*/ 497166 w 606368"/>
              <a:gd name="connsiteY39" fmla="*/ 607286 h 607286"/>
              <a:gd name="connsiteX40" fmla="*/ 497166 w 606368"/>
              <a:gd name="connsiteY40" fmla="*/ 228501 h 607286"/>
              <a:gd name="connsiteX41" fmla="*/ 109102 w 606368"/>
              <a:gd name="connsiteY41" fmla="*/ 228501 h 607286"/>
              <a:gd name="connsiteX42" fmla="*/ 109102 w 606368"/>
              <a:gd name="connsiteY42" fmla="*/ 607286 h 607286"/>
              <a:gd name="connsiteX43" fmla="*/ 0 w 606368"/>
              <a:gd name="connsiteY43" fmla="*/ 607286 h 607286"/>
              <a:gd name="connsiteX44" fmla="*/ 0 w 606368"/>
              <a:gd name="connsiteY44" fmla="*/ 141363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368" h="607286">
                <a:moveTo>
                  <a:pt x="394672" y="533404"/>
                </a:moveTo>
                <a:lnTo>
                  <a:pt x="463473" y="533404"/>
                </a:lnTo>
                <a:lnTo>
                  <a:pt x="463473" y="592679"/>
                </a:lnTo>
                <a:lnTo>
                  <a:pt x="394672" y="592679"/>
                </a:lnTo>
                <a:close/>
                <a:moveTo>
                  <a:pt x="310135" y="533404"/>
                </a:moveTo>
                <a:lnTo>
                  <a:pt x="379007" y="533404"/>
                </a:lnTo>
                <a:lnTo>
                  <a:pt x="379007" y="592679"/>
                </a:lnTo>
                <a:lnTo>
                  <a:pt x="310135" y="592679"/>
                </a:lnTo>
                <a:close/>
                <a:moveTo>
                  <a:pt x="225597" y="533404"/>
                </a:moveTo>
                <a:lnTo>
                  <a:pt x="294539" y="533404"/>
                </a:lnTo>
                <a:lnTo>
                  <a:pt x="294539" y="592679"/>
                </a:lnTo>
                <a:lnTo>
                  <a:pt x="225597" y="592679"/>
                </a:lnTo>
                <a:close/>
                <a:moveTo>
                  <a:pt x="141131" y="533404"/>
                </a:moveTo>
                <a:lnTo>
                  <a:pt x="209932" y="533404"/>
                </a:lnTo>
                <a:lnTo>
                  <a:pt x="209932" y="592679"/>
                </a:lnTo>
                <a:lnTo>
                  <a:pt x="141131" y="592679"/>
                </a:lnTo>
                <a:close/>
                <a:moveTo>
                  <a:pt x="310135" y="452042"/>
                </a:moveTo>
                <a:lnTo>
                  <a:pt x="379007" y="452042"/>
                </a:lnTo>
                <a:lnTo>
                  <a:pt x="379007" y="511317"/>
                </a:lnTo>
                <a:lnTo>
                  <a:pt x="310135" y="511317"/>
                </a:lnTo>
                <a:close/>
                <a:moveTo>
                  <a:pt x="225597" y="452042"/>
                </a:moveTo>
                <a:lnTo>
                  <a:pt x="294539" y="452042"/>
                </a:lnTo>
                <a:lnTo>
                  <a:pt x="294539" y="511317"/>
                </a:lnTo>
                <a:lnTo>
                  <a:pt x="225597" y="511317"/>
                </a:lnTo>
                <a:close/>
                <a:moveTo>
                  <a:pt x="141131" y="452042"/>
                </a:moveTo>
                <a:lnTo>
                  <a:pt x="209932" y="452042"/>
                </a:lnTo>
                <a:lnTo>
                  <a:pt x="209932" y="511317"/>
                </a:lnTo>
                <a:lnTo>
                  <a:pt x="141131" y="511317"/>
                </a:lnTo>
                <a:close/>
                <a:moveTo>
                  <a:pt x="225597" y="370610"/>
                </a:moveTo>
                <a:lnTo>
                  <a:pt x="294539" y="370610"/>
                </a:lnTo>
                <a:lnTo>
                  <a:pt x="294539" y="430026"/>
                </a:lnTo>
                <a:lnTo>
                  <a:pt x="225597" y="430026"/>
                </a:lnTo>
                <a:close/>
                <a:moveTo>
                  <a:pt x="141131" y="370610"/>
                </a:moveTo>
                <a:lnTo>
                  <a:pt x="209932" y="370610"/>
                </a:lnTo>
                <a:lnTo>
                  <a:pt x="209932" y="430026"/>
                </a:lnTo>
                <a:lnTo>
                  <a:pt x="141131" y="430026"/>
                </a:lnTo>
                <a:close/>
                <a:moveTo>
                  <a:pt x="294547" y="0"/>
                </a:moveTo>
                <a:lnTo>
                  <a:pt x="606368" y="141363"/>
                </a:lnTo>
                <a:lnTo>
                  <a:pt x="606368" y="607286"/>
                </a:lnTo>
                <a:lnTo>
                  <a:pt x="497166" y="607286"/>
                </a:lnTo>
                <a:lnTo>
                  <a:pt x="497166" y="228501"/>
                </a:lnTo>
                <a:lnTo>
                  <a:pt x="109102" y="228501"/>
                </a:lnTo>
                <a:lnTo>
                  <a:pt x="109102" y="607286"/>
                </a:lnTo>
                <a:lnTo>
                  <a:pt x="0" y="607286"/>
                </a:lnTo>
                <a:lnTo>
                  <a:pt x="0" y="1413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sz="1920"/>
          </a:p>
        </p:txBody>
      </p:sp>
      <p:sp>
        <p:nvSpPr>
          <p:cNvPr id="110" name="圆角矩形 31">
            <a:extLst>
              <a:ext uri="{FF2B5EF4-FFF2-40B4-BE49-F238E27FC236}">
                <a16:creationId xmlns:a16="http://schemas.microsoft.com/office/drawing/2014/main" id="{911A8E07-F170-4DC2-8332-94124BC47C3D}"/>
              </a:ext>
            </a:extLst>
          </p:cNvPr>
          <p:cNvSpPr/>
          <p:nvPr/>
        </p:nvSpPr>
        <p:spPr>
          <a:xfrm>
            <a:off x="10651108" y="758471"/>
            <a:ext cx="1166650" cy="2354121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11" name="production-plant_20557">
            <a:extLst>
              <a:ext uri="{FF2B5EF4-FFF2-40B4-BE49-F238E27FC236}">
                <a16:creationId xmlns:a16="http://schemas.microsoft.com/office/drawing/2014/main" id="{7E98835F-B54E-449E-9ECA-72AE8EFC0922}"/>
              </a:ext>
            </a:extLst>
          </p:cNvPr>
          <p:cNvSpPr>
            <a:spLocks noChangeAspect="1"/>
          </p:cNvSpPr>
          <p:nvPr/>
        </p:nvSpPr>
        <p:spPr bwMode="auto">
          <a:xfrm>
            <a:off x="10907581" y="986126"/>
            <a:ext cx="575930" cy="465772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sp>
        <p:nvSpPr>
          <p:cNvPr id="112" name="production-plant_20557">
            <a:extLst>
              <a:ext uri="{FF2B5EF4-FFF2-40B4-BE49-F238E27FC236}">
                <a16:creationId xmlns:a16="http://schemas.microsoft.com/office/drawing/2014/main" id="{B4BB58BA-F0B4-4A57-A556-9B37E0320E77}"/>
              </a:ext>
            </a:extLst>
          </p:cNvPr>
          <p:cNvSpPr>
            <a:spLocks noChangeAspect="1"/>
          </p:cNvSpPr>
          <p:nvPr/>
        </p:nvSpPr>
        <p:spPr bwMode="auto">
          <a:xfrm>
            <a:off x="10916173" y="1703013"/>
            <a:ext cx="575930" cy="465772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sp>
        <p:nvSpPr>
          <p:cNvPr id="113" name="production-plant_20557">
            <a:extLst>
              <a:ext uri="{FF2B5EF4-FFF2-40B4-BE49-F238E27FC236}">
                <a16:creationId xmlns:a16="http://schemas.microsoft.com/office/drawing/2014/main" id="{D304216C-32E8-4A05-AD8A-E80D51866960}"/>
              </a:ext>
            </a:extLst>
          </p:cNvPr>
          <p:cNvSpPr>
            <a:spLocks noChangeAspect="1"/>
          </p:cNvSpPr>
          <p:nvPr/>
        </p:nvSpPr>
        <p:spPr bwMode="auto">
          <a:xfrm>
            <a:off x="10916173" y="2479008"/>
            <a:ext cx="575930" cy="465772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057DC99F-223A-4118-B853-CC502634651B}"/>
              </a:ext>
            </a:extLst>
          </p:cNvPr>
          <p:cNvCxnSpPr>
            <a:cxnSpLocks/>
          </p:cNvCxnSpPr>
          <p:nvPr/>
        </p:nvCxnSpPr>
        <p:spPr>
          <a:xfrm flipV="1">
            <a:off x="7913735" y="1977629"/>
            <a:ext cx="2616532" cy="5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1AE2D8B-FBC5-4189-907D-2ABB98496AC3}"/>
              </a:ext>
            </a:extLst>
          </p:cNvPr>
          <p:cNvCxnSpPr>
            <a:cxnSpLocks/>
          </p:cNvCxnSpPr>
          <p:nvPr/>
        </p:nvCxnSpPr>
        <p:spPr>
          <a:xfrm flipV="1">
            <a:off x="7913736" y="1529593"/>
            <a:ext cx="507043" cy="2553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117504D-3C40-46AA-8134-2A3C51882535}"/>
              </a:ext>
            </a:extLst>
          </p:cNvPr>
          <p:cNvCxnSpPr>
            <a:cxnSpLocks/>
          </p:cNvCxnSpPr>
          <p:nvPr/>
        </p:nvCxnSpPr>
        <p:spPr>
          <a:xfrm>
            <a:off x="7970438" y="2151435"/>
            <a:ext cx="443820" cy="198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83F5281-61CC-4F2F-A36A-A19190C85423}"/>
              </a:ext>
            </a:extLst>
          </p:cNvPr>
          <p:cNvCxnSpPr>
            <a:cxnSpLocks/>
          </p:cNvCxnSpPr>
          <p:nvPr/>
        </p:nvCxnSpPr>
        <p:spPr>
          <a:xfrm flipV="1">
            <a:off x="9657861" y="1415919"/>
            <a:ext cx="915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572C3B6-35E4-4433-94F3-F31F96B584F9}"/>
              </a:ext>
            </a:extLst>
          </p:cNvPr>
          <p:cNvCxnSpPr>
            <a:cxnSpLocks/>
          </p:cNvCxnSpPr>
          <p:nvPr/>
        </p:nvCxnSpPr>
        <p:spPr>
          <a:xfrm flipV="1">
            <a:off x="9589806" y="2580249"/>
            <a:ext cx="915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9120AC7F-302A-405F-B3C4-8091D1930DB0}"/>
              </a:ext>
            </a:extLst>
          </p:cNvPr>
          <p:cNvSpPr/>
          <p:nvPr/>
        </p:nvSpPr>
        <p:spPr>
          <a:xfrm>
            <a:off x="8257532" y="6332117"/>
            <a:ext cx="1570736" cy="32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93" dirty="0">
                <a:ea typeface="微软雅黑" panose="020B0503020204020204" pitchFamily="34" charset="-122"/>
                <a:cs typeface="Univers Next" panose="020B0405030202020203" pitchFamily="34" charset="-78"/>
              </a:rPr>
              <a:t>Tier 2  Supplier</a:t>
            </a:r>
            <a:endParaRPr lang="en-AU" sz="1067" dirty="0"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BC79C83-7179-4122-89B9-FA31993DABB4}"/>
              </a:ext>
            </a:extLst>
          </p:cNvPr>
          <p:cNvSpPr/>
          <p:nvPr/>
        </p:nvSpPr>
        <p:spPr>
          <a:xfrm>
            <a:off x="10614963" y="6422220"/>
            <a:ext cx="1570736" cy="32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493" dirty="0">
                <a:ea typeface="微软雅黑" panose="020B0503020204020204" pitchFamily="34" charset="-122"/>
                <a:cs typeface="Univers Next" panose="020B0405030202020203" pitchFamily="34" charset="-78"/>
              </a:rPr>
              <a:t>Tier 3 Supplier</a:t>
            </a:r>
            <a:endParaRPr lang="en-AU" sz="1493" dirty="0">
              <a:cs typeface="Univers Next" panose="020B0405030202020203" pitchFamily="34" charset="-78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FEED33E1-AF63-44CD-AD49-DE32A35FE794}"/>
              </a:ext>
            </a:extLst>
          </p:cNvPr>
          <p:cNvGrpSpPr/>
          <p:nvPr/>
        </p:nvGrpSpPr>
        <p:grpSpPr>
          <a:xfrm>
            <a:off x="6599399" y="5090566"/>
            <a:ext cx="1306768" cy="933312"/>
            <a:chOff x="7802116" y="2065796"/>
            <a:chExt cx="1274509" cy="910273"/>
          </a:xfrm>
        </p:grpSpPr>
        <p:sp>
          <p:nvSpPr>
            <p:cNvPr id="153" name="iconfont-10503-5122247">
              <a:extLst>
                <a:ext uri="{FF2B5EF4-FFF2-40B4-BE49-F238E27FC236}">
                  <a16:creationId xmlns:a16="http://schemas.microsoft.com/office/drawing/2014/main" id="{72980956-CED9-4F59-BD01-7CE9BBEF9C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9686" y="2065796"/>
              <a:ext cx="651587" cy="606381"/>
            </a:xfrm>
            <a:custGeom>
              <a:avLst/>
              <a:gdLst>
                <a:gd name="connsiteX0" fmla="*/ 0 w 437473"/>
                <a:gd name="connsiteY0" fmla="*/ 417433 h 441243"/>
                <a:gd name="connsiteX1" fmla="*/ 437473 w 437473"/>
                <a:gd name="connsiteY1" fmla="*/ 417433 h 441243"/>
                <a:gd name="connsiteX2" fmla="*/ 437473 w 437473"/>
                <a:gd name="connsiteY2" fmla="*/ 441243 h 441243"/>
                <a:gd name="connsiteX3" fmla="*/ 0 w 437473"/>
                <a:gd name="connsiteY3" fmla="*/ 441243 h 441243"/>
                <a:gd name="connsiteX4" fmla="*/ 293257 w 437473"/>
                <a:gd name="connsiteY4" fmla="*/ 324284 h 441243"/>
                <a:gd name="connsiteX5" fmla="*/ 335553 w 437473"/>
                <a:gd name="connsiteY5" fmla="*/ 324284 h 441243"/>
                <a:gd name="connsiteX6" fmla="*/ 335553 w 437473"/>
                <a:gd name="connsiteY6" fmla="*/ 348094 h 441243"/>
                <a:gd name="connsiteX7" fmla="*/ 293257 w 437473"/>
                <a:gd name="connsiteY7" fmla="*/ 348094 h 441243"/>
                <a:gd name="connsiteX8" fmla="*/ 347889 w 437473"/>
                <a:gd name="connsiteY8" fmla="*/ 324141 h 441243"/>
                <a:gd name="connsiteX9" fmla="*/ 369322 w 437473"/>
                <a:gd name="connsiteY9" fmla="*/ 324141 h 441243"/>
                <a:gd name="connsiteX10" fmla="*/ 369322 w 437473"/>
                <a:gd name="connsiteY10" fmla="*/ 347951 h 441243"/>
                <a:gd name="connsiteX11" fmla="*/ 347889 w 437473"/>
                <a:gd name="connsiteY11" fmla="*/ 347951 h 441243"/>
                <a:gd name="connsiteX12" fmla="*/ 83923 w 437473"/>
                <a:gd name="connsiteY12" fmla="*/ 283759 h 441243"/>
                <a:gd name="connsiteX13" fmla="*/ 158178 w 437473"/>
                <a:gd name="connsiteY13" fmla="*/ 283759 h 441243"/>
                <a:gd name="connsiteX14" fmla="*/ 158178 w 437473"/>
                <a:gd name="connsiteY14" fmla="*/ 307569 h 441243"/>
                <a:gd name="connsiteX15" fmla="*/ 83923 w 437473"/>
                <a:gd name="connsiteY15" fmla="*/ 307569 h 441243"/>
                <a:gd name="connsiteX16" fmla="*/ 179898 w 437473"/>
                <a:gd name="connsiteY16" fmla="*/ 283568 h 441243"/>
                <a:gd name="connsiteX17" fmla="*/ 217525 w 437473"/>
                <a:gd name="connsiteY17" fmla="*/ 283568 h 441243"/>
                <a:gd name="connsiteX18" fmla="*/ 217525 w 437473"/>
                <a:gd name="connsiteY18" fmla="*/ 307378 h 441243"/>
                <a:gd name="connsiteX19" fmla="*/ 179898 w 437473"/>
                <a:gd name="connsiteY19" fmla="*/ 307378 h 441243"/>
                <a:gd name="connsiteX20" fmla="*/ 293257 w 437473"/>
                <a:gd name="connsiteY20" fmla="*/ 248805 h 441243"/>
                <a:gd name="connsiteX21" fmla="*/ 335553 w 437473"/>
                <a:gd name="connsiteY21" fmla="*/ 248805 h 441243"/>
                <a:gd name="connsiteX22" fmla="*/ 335553 w 437473"/>
                <a:gd name="connsiteY22" fmla="*/ 272616 h 441243"/>
                <a:gd name="connsiteX23" fmla="*/ 293257 w 437473"/>
                <a:gd name="connsiteY23" fmla="*/ 272616 h 441243"/>
                <a:gd name="connsiteX24" fmla="*/ 347889 w 437473"/>
                <a:gd name="connsiteY24" fmla="*/ 248662 h 441243"/>
                <a:gd name="connsiteX25" fmla="*/ 369322 w 437473"/>
                <a:gd name="connsiteY25" fmla="*/ 248662 h 441243"/>
                <a:gd name="connsiteX26" fmla="*/ 369322 w 437473"/>
                <a:gd name="connsiteY26" fmla="*/ 272473 h 441243"/>
                <a:gd name="connsiteX27" fmla="*/ 347889 w 437473"/>
                <a:gd name="connsiteY27" fmla="*/ 272473 h 441243"/>
                <a:gd name="connsiteX28" fmla="*/ 83923 w 437473"/>
                <a:gd name="connsiteY28" fmla="*/ 207852 h 441243"/>
                <a:gd name="connsiteX29" fmla="*/ 158178 w 437473"/>
                <a:gd name="connsiteY29" fmla="*/ 207852 h 441243"/>
                <a:gd name="connsiteX30" fmla="*/ 158178 w 437473"/>
                <a:gd name="connsiteY30" fmla="*/ 231662 h 441243"/>
                <a:gd name="connsiteX31" fmla="*/ 83923 w 437473"/>
                <a:gd name="connsiteY31" fmla="*/ 231662 h 441243"/>
                <a:gd name="connsiteX32" fmla="*/ 179898 w 437473"/>
                <a:gd name="connsiteY32" fmla="*/ 207709 h 441243"/>
                <a:gd name="connsiteX33" fmla="*/ 217525 w 437473"/>
                <a:gd name="connsiteY33" fmla="*/ 207709 h 441243"/>
                <a:gd name="connsiteX34" fmla="*/ 217525 w 437473"/>
                <a:gd name="connsiteY34" fmla="*/ 231519 h 441243"/>
                <a:gd name="connsiteX35" fmla="*/ 179898 w 437473"/>
                <a:gd name="connsiteY35" fmla="*/ 231519 h 441243"/>
                <a:gd name="connsiteX36" fmla="*/ 293257 w 437473"/>
                <a:gd name="connsiteY36" fmla="*/ 174517 h 441243"/>
                <a:gd name="connsiteX37" fmla="*/ 335553 w 437473"/>
                <a:gd name="connsiteY37" fmla="*/ 174517 h 441243"/>
                <a:gd name="connsiteX38" fmla="*/ 335553 w 437473"/>
                <a:gd name="connsiteY38" fmla="*/ 198328 h 441243"/>
                <a:gd name="connsiteX39" fmla="*/ 293257 w 437473"/>
                <a:gd name="connsiteY39" fmla="*/ 198328 h 441243"/>
                <a:gd name="connsiteX40" fmla="*/ 347889 w 437473"/>
                <a:gd name="connsiteY40" fmla="*/ 174470 h 441243"/>
                <a:gd name="connsiteX41" fmla="*/ 369322 w 437473"/>
                <a:gd name="connsiteY41" fmla="*/ 174470 h 441243"/>
                <a:gd name="connsiteX42" fmla="*/ 369322 w 437473"/>
                <a:gd name="connsiteY42" fmla="*/ 198280 h 441243"/>
                <a:gd name="connsiteX43" fmla="*/ 347889 w 437473"/>
                <a:gd name="connsiteY43" fmla="*/ 198280 h 441243"/>
                <a:gd name="connsiteX44" fmla="*/ 83923 w 437473"/>
                <a:gd name="connsiteY44" fmla="*/ 127468 h 441243"/>
                <a:gd name="connsiteX45" fmla="*/ 158178 w 437473"/>
                <a:gd name="connsiteY45" fmla="*/ 127468 h 441243"/>
                <a:gd name="connsiteX46" fmla="*/ 158178 w 437473"/>
                <a:gd name="connsiteY46" fmla="*/ 151278 h 441243"/>
                <a:gd name="connsiteX47" fmla="*/ 83923 w 437473"/>
                <a:gd name="connsiteY47" fmla="*/ 151278 h 441243"/>
                <a:gd name="connsiteX48" fmla="*/ 179898 w 437473"/>
                <a:gd name="connsiteY48" fmla="*/ 127373 h 441243"/>
                <a:gd name="connsiteX49" fmla="*/ 217525 w 437473"/>
                <a:gd name="connsiteY49" fmla="*/ 127373 h 441243"/>
                <a:gd name="connsiteX50" fmla="*/ 217525 w 437473"/>
                <a:gd name="connsiteY50" fmla="*/ 151183 h 441243"/>
                <a:gd name="connsiteX51" fmla="*/ 179898 w 437473"/>
                <a:gd name="connsiteY51" fmla="*/ 151183 h 441243"/>
                <a:gd name="connsiteX52" fmla="*/ 86342 w 437473"/>
                <a:gd name="connsiteY52" fmla="*/ 0 h 441243"/>
                <a:gd name="connsiteX53" fmla="*/ 221356 w 437473"/>
                <a:gd name="connsiteY53" fmla="*/ 0 h 441243"/>
                <a:gd name="connsiteX54" fmla="*/ 261027 w 437473"/>
                <a:gd name="connsiteY54" fmla="*/ 14667 h 441243"/>
                <a:gd name="connsiteX55" fmla="*/ 278124 w 437473"/>
                <a:gd name="connsiteY55" fmla="*/ 51762 h 441243"/>
                <a:gd name="connsiteX56" fmla="*/ 278124 w 437473"/>
                <a:gd name="connsiteY56" fmla="*/ 95477 h 441243"/>
                <a:gd name="connsiteX57" fmla="*/ 357036 w 437473"/>
                <a:gd name="connsiteY57" fmla="*/ 95477 h 441243"/>
                <a:gd name="connsiteX58" fmla="*/ 408756 w 437473"/>
                <a:gd name="connsiteY58" fmla="*/ 147192 h 441243"/>
                <a:gd name="connsiteX59" fmla="*/ 408756 w 437473"/>
                <a:gd name="connsiteY59" fmla="*/ 393242 h 441243"/>
                <a:gd name="connsiteX60" fmla="*/ 384944 w 437473"/>
                <a:gd name="connsiteY60" fmla="*/ 393242 h 441243"/>
                <a:gd name="connsiteX61" fmla="*/ 384944 w 437473"/>
                <a:gd name="connsiteY61" fmla="*/ 147145 h 441243"/>
                <a:gd name="connsiteX62" fmla="*/ 357036 w 437473"/>
                <a:gd name="connsiteY62" fmla="*/ 119239 h 441243"/>
                <a:gd name="connsiteX63" fmla="*/ 278171 w 437473"/>
                <a:gd name="connsiteY63" fmla="*/ 119239 h 441243"/>
                <a:gd name="connsiteX64" fmla="*/ 278171 w 437473"/>
                <a:gd name="connsiteY64" fmla="*/ 397576 h 441243"/>
                <a:gd name="connsiteX65" fmla="*/ 254359 w 437473"/>
                <a:gd name="connsiteY65" fmla="*/ 397576 h 441243"/>
                <a:gd name="connsiteX66" fmla="*/ 254359 w 437473"/>
                <a:gd name="connsiteY66" fmla="*/ 51762 h 441243"/>
                <a:gd name="connsiteX67" fmla="*/ 221404 w 437473"/>
                <a:gd name="connsiteY67" fmla="*/ 23857 h 441243"/>
                <a:gd name="connsiteX68" fmla="*/ 86342 w 437473"/>
                <a:gd name="connsiteY68" fmla="*/ 23857 h 441243"/>
                <a:gd name="connsiteX69" fmla="*/ 53005 w 437473"/>
                <a:gd name="connsiteY69" fmla="*/ 51762 h 441243"/>
                <a:gd name="connsiteX70" fmla="*/ 53005 w 437473"/>
                <a:gd name="connsiteY70" fmla="*/ 397481 h 441243"/>
                <a:gd name="connsiteX71" fmla="*/ 29193 w 437473"/>
                <a:gd name="connsiteY71" fmla="*/ 397481 h 441243"/>
                <a:gd name="connsiteX72" fmla="*/ 29193 w 437473"/>
                <a:gd name="connsiteY72" fmla="*/ 51715 h 441243"/>
                <a:gd name="connsiteX73" fmla="*/ 86342 w 437473"/>
                <a:gd name="connsiteY73" fmla="*/ 0 h 44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37473" h="441243">
                  <a:moveTo>
                    <a:pt x="0" y="417433"/>
                  </a:moveTo>
                  <a:lnTo>
                    <a:pt x="437473" y="417433"/>
                  </a:lnTo>
                  <a:lnTo>
                    <a:pt x="437473" y="441243"/>
                  </a:lnTo>
                  <a:lnTo>
                    <a:pt x="0" y="441243"/>
                  </a:lnTo>
                  <a:close/>
                  <a:moveTo>
                    <a:pt x="293257" y="324284"/>
                  </a:moveTo>
                  <a:lnTo>
                    <a:pt x="335553" y="324284"/>
                  </a:lnTo>
                  <a:lnTo>
                    <a:pt x="335553" y="348094"/>
                  </a:lnTo>
                  <a:lnTo>
                    <a:pt x="293257" y="348094"/>
                  </a:lnTo>
                  <a:close/>
                  <a:moveTo>
                    <a:pt x="347889" y="324141"/>
                  </a:moveTo>
                  <a:lnTo>
                    <a:pt x="369322" y="324141"/>
                  </a:lnTo>
                  <a:lnTo>
                    <a:pt x="369322" y="347951"/>
                  </a:lnTo>
                  <a:lnTo>
                    <a:pt x="347889" y="347951"/>
                  </a:lnTo>
                  <a:close/>
                  <a:moveTo>
                    <a:pt x="83923" y="283759"/>
                  </a:moveTo>
                  <a:lnTo>
                    <a:pt x="158178" y="283759"/>
                  </a:lnTo>
                  <a:lnTo>
                    <a:pt x="158178" y="307569"/>
                  </a:lnTo>
                  <a:lnTo>
                    <a:pt x="83923" y="307569"/>
                  </a:lnTo>
                  <a:close/>
                  <a:moveTo>
                    <a:pt x="179898" y="283568"/>
                  </a:moveTo>
                  <a:lnTo>
                    <a:pt x="217525" y="283568"/>
                  </a:lnTo>
                  <a:lnTo>
                    <a:pt x="217525" y="307378"/>
                  </a:lnTo>
                  <a:lnTo>
                    <a:pt x="179898" y="307378"/>
                  </a:lnTo>
                  <a:close/>
                  <a:moveTo>
                    <a:pt x="293257" y="248805"/>
                  </a:moveTo>
                  <a:lnTo>
                    <a:pt x="335553" y="248805"/>
                  </a:lnTo>
                  <a:lnTo>
                    <a:pt x="335553" y="272616"/>
                  </a:lnTo>
                  <a:lnTo>
                    <a:pt x="293257" y="272616"/>
                  </a:lnTo>
                  <a:close/>
                  <a:moveTo>
                    <a:pt x="347889" y="248662"/>
                  </a:moveTo>
                  <a:lnTo>
                    <a:pt x="369322" y="248662"/>
                  </a:lnTo>
                  <a:lnTo>
                    <a:pt x="369322" y="272473"/>
                  </a:lnTo>
                  <a:lnTo>
                    <a:pt x="347889" y="272473"/>
                  </a:lnTo>
                  <a:close/>
                  <a:moveTo>
                    <a:pt x="83923" y="207852"/>
                  </a:moveTo>
                  <a:lnTo>
                    <a:pt x="158178" y="207852"/>
                  </a:lnTo>
                  <a:lnTo>
                    <a:pt x="158178" y="231662"/>
                  </a:lnTo>
                  <a:lnTo>
                    <a:pt x="83923" y="231662"/>
                  </a:lnTo>
                  <a:close/>
                  <a:moveTo>
                    <a:pt x="179898" y="207709"/>
                  </a:moveTo>
                  <a:lnTo>
                    <a:pt x="217525" y="207709"/>
                  </a:lnTo>
                  <a:lnTo>
                    <a:pt x="217525" y="231519"/>
                  </a:lnTo>
                  <a:lnTo>
                    <a:pt x="179898" y="231519"/>
                  </a:lnTo>
                  <a:close/>
                  <a:moveTo>
                    <a:pt x="293257" y="174517"/>
                  </a:moveTo>
                  <a:lnTo>
                    <a:pt x="335553" y="174517"/>
                  </a:lnTo>
                  <a:lnTo>
                    <a:pt x="335553" y="198328"/>
                  </a:lnTo>
                  <a:lnTo>
                    <a:pt x="293257" y="198328"/>
                  </a:lnTo>
                  <a:close/>
                  <a:moveTo>
                    <a:pt x="347889" y="174470"/>
                  </a:moveTo>
                  <a:lnTo>
                    <a:pt x="369322" y="174470"/>
                  </a:lnTo>
                  <a:lnTo>
                    <a:pt x="369322" y="198280"/>
                  </a:lnTo>
                  <a:lnTo>
                    <a:pt x="347889" y="198280"/>
                  </a:lnTo>
                  <a:close/>
                  <a:moveTo>
                    <a:pt x="83923" y="127468"/>
                  </a:moveTo>
                  <a:lnTo>
                    <a:pt x="158178" y="127468"/>
                  </a:lnTo>
                  <a:lnTo>
                    <a:pt x="158178" y="151278"/>
                  </a:lnTo>
                  <a:lnTo>
                    <a:pt x="83923" y="151278"/>
                  </a:lnTo>
                  <a:close/>
                  <a:moveTo>
                    <a:pt x="179898" y="127373"/>
                  </a:moveTo>
                  <a:lnTo>
                    <a:pt x="217525" y="127373"/>
                  </a:lnTo>
                  <a:lnTo>
                    <a:pt x="217525" y="151183"/>
                  </a:lnTo>
                  <a:lnTo>
                    <a:pt x="179898" y="151183"/>
                  </a:lnTo>
                  <a:close/>
                  <a:moveTo>
                    <a:pt x="86342" y="0"/>
                  </a:moveTo>
                  <a:lnTo>
                    <a:pt x="221356" y="0"/>
                  </a:lnTo>
                  <a:cubicBezTo>
                    <a:pt x="236310" y="0"/>
                    <a:pt x="250359" y="5238"/>
                    <a:pt x="261027" y="14667"/>
                  </a:cubicBezTo>
                  <a:cubicBezTo>
                    <a:pt x="272028" y="24524"/>
                    <a:pt x="278124" y="37667"/>
                    <a:pt x="278124" y="51762"/>
                  </a:cubicBezTo>
                  <a:lnTo>
                    <a:pt x="278124" y="95477"/>
                  </a:lnTo>
                  <a:lnTo>
                    <a:pt x="357036" y="95477"/>
                  </a:lnTo>
                  <a:cubicBezTo>
                    <a:pt x="385563" y="95477"/>
                    <a:pt x="408756" y="118668"/>
                    <a:pt x="408756" y="147192"/>
                  </a:cubicBezTo>
                  <a:lnTo>
                    <a:pt x="408756" y="393242"/>
                  </a:lnTo>
                  <a:lnTo>
                    <a:pt x="384944" y="393242"/>
                  </a:lnTo>
                  <a:lnTo>
                    <a:pt x="384944" y="147145"/>
                  </a:lnTo>
                  <a:cubicBezTo>
                    <a:pt x="384944" y="131763"/>
                    <a:pt x="372467" y="119239"/>
                    <a:pt x="357036" y="119239"/>
                  </a:cubicBezTo>
                  <a:lnTo>
                    <a:pt x="278171" y="119239"/>
                  </a:lnTo>
                  <a:lnTo>
                    <a:pt x="278171" y="397576"/>
                  </a:lnTo>
                  <a:lnTo>
                    <a:pt x="254359" y="397576"/>
                  </a:lnTo>
                  <a:lnTo>
                    <a:pt x="254359" y="51762"/>
                  </a:lnTo>
                  <a:cubicBezTo>
                    <a:pt x="254359" y="36429"/>
                    <a:pt x="239596" y="23857"/>
                    <a:pt x="221404" y="23857"/>
                  </a:cubicBezTo>
                  <a:lnTo>
                    <a:pt x="86342" y="23857"/>
                  </a:lnTo>
                  <a:cubicBezTo>
                    <a:pt x="67959" y="23857"/>
                    <a:pt x="53005" y="36381"/>
                    <a:pt x="53005" y="51762"/>
                  </a:cubicBezTo>
                  <a:lnTo>
                    <a:pt x="53005" y="397481"/>
                  </a:lnTo>
                  <a:lnTo>
                    <a:pt x="29193" y="397481"/>
                  </a:lnTo>
                  <a:lnTo>
                    <a:pt x="29193" y="51715"/>
                  </a:lnTo>
                  <a:cubicBezTo>
                    <a:pt x="29193" y="23191"/>
                    <a:pt x="54862" y="0"/>
                    <a:pt x="8634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1F63A7F-432C-4578-88C0-0367EAA4DB18}"/>
                </a:ext>
              </a:extLst>
            </p:cNvPr>
            <p:cNvSpPr/>
            <p:nvPr/>
          </p:nvSpPr>
          <p:spPr>
            <a:xfrm>
              <a:off x="7802116" y="2661944"/>
              <a:ext cx="1274509" cy="3141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93" dirty="0"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Tier 1 Supplier</a:t>
              </a:r>
              <a:endParaRPr lang="en-AU" sz="149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55" name="圆角矩形 32">
            <a:extLst>
              <a:ext uri="{FF2B5EF4-FFF2-40B4-BE49-F238E27FC236}">
                <a16:creationId xmlns:a16="http://schemas.microsoft.com/office/drawing/2014/main" id="{BEDCCC6C-D40E-47A7-9A06-F2C9157AC31D}"/>
              </a:ext>
            </a:extLst>
          </p:cNvPr>
          <p:cNvSpPr/>
          <p:nvPr/>
        </p:nvSpPr>
        <p:spPr>
          <a:xfrm>
            <a:off x="8414258" y="4324978"/>
            <a:ext cx="1166650" cy="1996483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56" name="factory-stock-house_18404">
            <a:extLst>
              <a:ext uri="{FF2B5EF4-FFF2-40B4-BE49-F238E27FC236}">
                <a16:creationId xmlns:a16="http://schemas.microsoft.com/office/drawing/2014/main" id="{B9C5DD3D-CDD1-4860-B973-195EA3C8EF1B}"/>
              </a:ext>
            </a:extLst>
          </p:cNvPr>
          <p:cNvSpPr>
            <a:spLocks noChangeAspect="1"/>
          </p:cNvSpPr>
          <p:nvPr/>
        </p:nvSpPr>
        <p:spPr bwMode="auto">
          <a:xfrm>
            <a:off x="8786149" y="5546256"/>
            <a:ext cx="460744" cy="461441"/>
          </a:xfrm>
          <a:custGeom>
            <a:avLst/>
            <a:gdLst>
              <a:gd name="connsiteX0" fmla="*/ 394672 w 606368"/>
              <a:gd name="connsiteY0" fmla="*/ 533404 h 607286"/>
              <a:gd name="connsiteX1" fmla="*/ 463473 w 606368"/>
              <a:gd name="connsiteY1" fmla="*/ 533404 h 607286"/>
              <a:gd name="connsiteX2" fmla="*/ 463473 w 606368"/>
              <a:gd name="connsiteY2" fmla="*/ 592679 h 607286"/>
              <a:gd name="connsiteX3" fmla="*/ 394672 w 606368"/>
              <a:gd name="connsiteY3" fmla="*/ 592679 h 607286"/>
              <a:gd name="connsiteX4" fmla="*/ 310135 w 606368"/>
              <a:gd name="connsiteY4" fmla="*/ 533404 h 607286"/>
              <a:gd name="connsiteX5" fmla="*/ 379007 w 606368"/>
              <a:gd name="connsiteY5" fmla="*/ 533404 h 607286"/>
              <a:gd name="connsiteX6" fmla="*/ 379007 w 606368"/>
              <a:gd name="connsiteY6" fmla="*/ 592679 h 607286"/>
              <a:gd name="connsiteX7" fmla="*/ 310135 w 606368"/>
              <a:gd name="connsiteY7" fmla="*/ 592679 h 607286"/>
              <a:gd name="connsiteX8" fmla="*/ 225597 w 606368"/>
              <a:gd name="connsiteY8" fmla="*/ 533404 h 607286"/>
              <a:gd name="connsiteX9" fmla="*/ 294539 w 606368"/>
              <a:gd name="connsiteY9" fmla="*/ 533404 h 607286"/>
              <a:gd name="connsiteX10" fmla="*/ 294539 w 606368"/>
              <a:gd name="connsiteY10" fmla="*/ 592679 h 607286"/>
              <a:gd name="connsiteX11" fmla="*/ 225597 w 606368"/>
              <a:gd name="connsiteY11" fmla="*/ 592679 h 607286"/>
              <a:gd name="connsiteX12" fmla="*/ 141131 w 606368"/>
              <a:gd name="connsiteY12" fmla="*/ 533404 h 607286"/>
              <a:gd name="connsiteX13" fmla="*/ 209932 w 606368"/>
              <a:gd name="connsiteY13" fmla="*/ 533404 h 607286"/>
              <a:gd name="connsiteX14" fmla="*/ 209932 w 606368"/>
              <a:gd name="connsiteY14" fmla="*/ 592679 h 607286"/>
              <a:gd name="connsiteX15" fmla="*/ 141131 w 606368"/>
              <a:gd name="connsiteY15" fmla="*/ 592679 h 607286"/>
              <a:gd name="connsiteX16" fmla="*/ 310135 w 606368"/>
              <a:gd name="connsiteY16" fmla="*/ 452042 h 607286"/>
              <a:gd name="connsiteX17" fmla="*/ 379007 w 606368"/>
              <a:gd name="connsiteY17" fmla="*/ 452042 h 607286"/>
              <a:gd name="connsiteX18" fmla="*/ 379007 w 606368"/>
              <a:gd name="connsiteY18" fmla="*/ 511317 h 607286"/>
              <a:gd name="connsiteX19" fmla="*/ 310135 w 606368"/>
              <a:gd name="connsiteY19" fmla="*/ 511317 h 607286"/>
              <a:gd name="connsiteX20" fmla="*/ 225597 w 606368"/>
              <a:gd name="connsiteY20" fmla="*/ 452042 h 607286"/>
              <a:gd name="connsiteX21" fmla="*/ 294539 w 606368"/>
              <a:gd name="connsiteY21" fmla="*/ 452042 h 607286"/>
              <a:gd name="connsiteX22" fmla="*/ 294539 w 606368"/>
              <a:gd name="connsiteY22" fmla="*/ 511317 h 607286"/>
              <a:gd name="connsiteX23" fmla="*/ 225597 w 606368"/>
              <a:gd name="connsiteY23" fmla="*/ 511317 h 607286"/>
              <a:gd name="connsiteX24" fmla="*/ 141131 w 606368"/>
              <a:gd name="connsiteY24" fmla="*/ 452042 h 607286"/>
              <a:gd name="connsiteX25" fmla="*/ 209932 w 606368"/>
              <a:gd name="connsiteY25" fmla="*/ 452042 h 607286"/>
              <a:gd name="connsiteX26" fmla="*/ 209932 w 606368"/>
              <a:gd name="connsiteY26" fmla="*/ 511317 h 607286"/>
              <a:gd name="connsiteX27" fmla="*/ 141131 w 606368"/>
              <a:gd name="connsiteY27" fmla="*/ 511317 h 607286"/>
              <a:gd name="connsiteX28" fmla="*/ 225597 w 606368"/>
              <a:gd name="connsiteY28" fmla="*/ 370610 h 607286"/>
              <a:gd name="connsiteX29" fmla="*/ 294539 w 606368"/>
              <a:gd name="connsiteY29" fmla="*/ 370610 h 607286"/>
              <a:gd name="connsiteX30" fmla="*/ 294539 w 606368"/>
              <a:gd name="connsiteY30" fmla="*/ 430026 h 607286"/>
              <a:gd name="connsiteX31" fmla="*/ 225597 w 606368"/>
              <a:gd name="connsiteY31" fmla="*/ 430026 h 607286"/>
              <a:gd name="connsiteX32" fmla="*/ 141131 w 606368"/>
              <a:gd name="connsiteY32" fmla="*/ 370610 h 607286"/>
              <a:gd name="connsiteX33" fmla="*/ 209932 w 606368"/>
              <a:gd name="connsiteY33" fmla="*/ 370610 h 607286"/>
              <a:gd name="connsiteX34" fmla="*/ 209932 w 606368"/>
              <a:gd name="connsiteY34" fmla="*/ 430026 h 607286"/>
              <a:gd name="connsiteX35" fmla="*/ 141131 w 606368"/>
              <a:gd name="connsiteY35" fmla="*/ 430026 h 607286"/>
              <a:gd name="connsiteX36" fmla="*/ 294547 w 606368"/>
              <a:gd name="connsiteY36" fmla="*/ 0 h 607286"/>
              <a:gd name="connsiteX37" fmla="*/ 606368 w 606368"/>
              <a:gd name="connsiteY37" fmla="*/ 141363 h 607286"/>
              <a:gd name="connsiteX38" fmla="*/ 606368 w 606368"/>
              <a:gd name="connsiteY38" fmla="*/ 607286 h 607286"/>
              <a:gd name="connsiteX39" fmla="*/ 497166 w 606368"/>
              <a:gd name="connsiteY39" fmla="*/ 607286 h 607286"/>
              <a:gd name="connsiteX40" fmla="*/ 497166 w 606368"/>
              <a:gd name="connsiteY40" fmla="*/ 228501 h 607286"/>
              <a:gd name="connsiteX41" fmla="*/ 109102 w 606368"/>
              <a:gd name="connsiteY41" fmla="*/ 228501 h 607286"/>
              <a:gd name="connsiteX42" fmla="*/ 109102 w 606368"/>
              <a:gd name="connsiteY42" fmla="*/ 607286 h 607286"/>
              <a:gd name="connsiteX43" fmla="*/ 0 w 606368"/>
              <a:gd name="connsiteY43" fmla="*/ 607286 h 607286"/>
              <a:gd name="connsiteX44" fmla="*/ 0 w 606368"/>
              <a:gd name="connsiteY44" fmla="*/ 141363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368" h="607286">
                <a:moveTo>
                  <a:pt x="394672" y="533404"/>
                </a:moveTo>
                <a:lnTo>
                  <a:pt x="463473" y="533404"/>
                </a:lnTo>
                <a:lnTo>
                  <a:pt x="463473" y="592679"/>
                </a:lnTo>
                <a:lnTo>
                  <a:pt x="394672" y="592679"/>
                </a:lnTo>
                <a:close/>
                <a:moveTo>
                  <a:pt x="310135" y="533404"/>
                </a:moveTo>
                <a:lnTo>
                  <a:pt x="379007" y="533404"/>
                </a:lnTo>
                <a:lnTo>
                  <a:pt x="379007" y="592679"/>
                </a:lnTo>
                <a:lnTo>
                  <a:pt x="310135" y="592679"/>
                </a:lnTo>
                <a:close/>
                <a:moveTo>
                  <a:pt x="225597" y="533404"/>
                </a:moveTo>
                <a:lnTo>
                  <a:pt x="294539" y="533404"/>
                </a:lnTo>
                <a:lnTo>
                  <a:pt x="294539" y="592679"/>
                </a:lnTo>
                <a:lnTo>
                  <a:pt x="225597" y="592679"/>
                </a:lnTo>
                <a:close/>
                <a:moveTo>
                  <a:pt x="141131" y="533404"/>
                </a:moveTo>
                <a:lnTo>
                  <a:pt x="209932" y="533404"/>
                </a:lnTo>
                <a:lnTo>
                  <a:pt x="209932" y="592679"/>
                </a:lnTo>
                <a:lnTo>
                  <a:pt x="141131" y="592679"/>
                </a:lnTo>
                <a:close/>
                <a:moveTo>
                  <a:pt x="310135" y="452042"/>
                </a:moveTo>
                <a:lnTo>
                  <a:pt x="379007" y="452042"/>
                </a:lnTo>
                <a:lnTo>
                  <a:pt x="379007" y="511317"/>
                </a:lnTo>
                <a:lnTo>
                  <a:pt x="310135" y="511317"/>
                </a:lnTo>
                <a:close/>
                <a:moveTo>
                  <a:pt x="225597" y="452042"/>
                </a:moveTo>
                <a:lnTo>
                  <a:pt x="294539" y="452042"/>
                </a:lnTo>
                <a:lnTo>
                  <a:pt x="294539" y="511317"/>
                </a:lnTo>
                <a:lnTo>
                  <a:pt x="225597" y="511317"/>
                </a:lnTo>
                <a:close/>
                <a:moveTo>
                  <a:pt x="141131" y="452042"/>
                </a:moveTo>
                <a:lnTo>
                  <a:pt x="209932" y="452042"/>
                </a:lnTo>
                <a:lnTo>
                  <a:pt x="209932" y="511317"/>
                </a:lnTo>
                <a:lnTo>
                  <a:pt x="141131" y="511317"/>
                </a:lnTo>
                <a:close/>
                <a:moveTo>
                  <a:pt x="225597" y="370610"/>
                </a:moveTo>
                <a:lnTo>
                  <a:pt x="294539" y="370610"/>
                </a:lnTo>
                <a:lnTo>
                  <a:pt x="294539" y="430026"/>
                </a:lnTo>
                <a:lnTo>
                  <a:pt x="225597" y="430026"/>
                </a:lnTo>
                <a:close/>
                <a:moveTo>
                  <a:pt x="141131" y="370610"/>
                </a:moveTo>
                <a:lnTo>
                  <a:pt x="209932" y="370610"/>
                </a:lnTo>
                <a:lnTo>
                  <a:pt x="209932" y="430026"/>
                </a:lnTo>
                <a:lnTo>
                  <a:pt x="141131" y="430026"/>
                </a:lnTo>
                <a:close/>
                <a:moveTo>
                  <a:pt x="294547" y="0"/>
                </a:moveTo>
                <a:lnTo>
                  <a:pt x="606368" y="141363"/>
                </a:lnTo>
                <a:lnTo>
                  <a:pt x="606368" y="607286"/>
                </a:lnTo>
                <a:lnTo>
                  <a:pt x="497166" y="607286"/>
                </a:lnTo>
                <a:lnTo>
                  <a:pt x="497166" y="228501"/>
                </a:lnTo>
                <a:lnTo>
                  <a:pt x="109102" y="228501"/>
                </a:lnTo>
                <a:lnTo>
                  <a:pt x="109102" y="607286"/>
                </a:lnTo>
                <a:lnTo>
                  <a:pt x="0" y="607286"/>
                </a:lnTo>
                <a:lnTo>
                  <a:pt x="0" y="1413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</p:sp>
      <p:sp>
        <p:nvSpPr>
          <p:cNvPr id="157" name="factory-stock-house_18404">
            <a:extLst>
              <a:ext uri="{FF2B5EF4-FFF2-40B4-BE49-F238E27FC236}">
                <a16:creationId xmlns:a16="http://schemas.microsoft.com/office/drawing/2014/main" id="{FD4FDA89-EC82-4EAD-911D-8D22BAB460E7}"/>
              </a:ext>
            </a:extLst>
          </p:cNvPr>
          <p:cNvSpPr>
            <a:spLocks noChangeAspect="1"/>
          </p:cNvSpPr>
          <p:nvPr/>
        </p:nvSpPr>
        <p:spPr bwMode="auto">
          <a:xfrm>
            <a:off x="8758764" y="4561463"/>
            <a:ext cx="460046" cy="460744"/>
          </a:xfrm>
          <a:custGeom>
            <a:avLst/>
            <a:gdLst>
              <a:gd name="connsiteX0" fmla="*/ 394672 w 606368"/>
              <a:gd name="connsiteY0" fmla="*/ 533404 h 607286"/>
              <a:gd name="connsiteX1" fmla="*/ 463473 w 606368"/>
              <a:gd name="connsiteY1" fmla="*/ 533404 h 607286"/>
              <a:gd name="connsiteX2" fmla="*/ 463473 w 606368"/>
              <a:gd name="connsiteY2" fmla="*/ 592679 h 607286"/>
              <a:gd name="connsiteX3" fmla="*/ 394672 w 606368"/>
              <a:gd name="connsiteY3" fmla="*/ 592679 h 607286"/>
              <a:gd name="connsiteX4" fmla="*/ 310135 w 606368"/>
              <a:gd name="connsiteY4" fmla="*/ 533404 h 607286"/>
              <a:gd name="connsiteX5" fmla="*/ 379007 w 606368"/>
              <a:gd name="connsiteY5" fmla="*/ 533404 h 607286"/>
              <a:gd name="connsiteX6" fmla="*/ 379007 w 606368"/>
              <a:gd name="connsiteY6" fmla="*/ 592679 h 607286"/>
              <a:gd name="connsiteX7" fmla="*/ 310135 w 606368"/>
              <a:gd name="connsiteY7" fmla="*/ 592679 h 607286"/>
              <a:gd name="connsiteX8" fmla="*/ 225597 w 606368"/>
              <a:gd name="connsiteY8" fmla="*/ 533404 h 607286"/>
              <a:gd name="connsiteX9" fmla="*/ 294539 w 606368"/>
              <a:gd name="connsiteY9" fmla="*/ 533404 h 607286"/>
              <a:gd name="connsiteX10" fmla="*/ 294539 w 606368"/>
              <a:gd name="connsiteY10" fmla="*/ 592679 h 607286"/>
              <a:gd name="connsiteX11" fmla="*/ 225597 w 606368"/>
              <a:gd name="connsiteY11" fmla="*/ 592679 h 607286"/>
              <a:gd name="connsiteX12" fmla="*/ 141131 w 606368"/>
              <a:gd name="connsiteY12" fmla="*/ 533404 h 607286"/>
              <a:gd name="connsiteX13" fmla="*/ 209932 w 606368"/>
              <a:gd name="connsiteY13" fmla="*/ 533404 h 607286"/>
              <a:gd name="connsiteX14" fmla="*/ 209932 w 606368"/>
              <a:gd name="connsiteY14" fmla="*/ 592679 h 607286"/>
              <a:gd name="connsiteX15" fmla="*/ 141131 w 606368"/>
              <a:gd name="connsiteY15" fmla="*/ 592679 h 607286"/>
              <a:gd name="connsiteX16" fmla="*/ 310135 w 606368"/>
              <a:gd name="connsiteY16" fmla="*/ 452042 h 607286"/>
              <a:gd name="connsiteX17" fmla="*/ 379007 w 606368"/>
              <a:gd name="connsiteY17" fmla="*/ 452042 h 607286"/>
              <a:gd name="connsiteX18" fmla="*/ 379007 w 606368"/>
              <a:gd name="connsiteY18" fmla="*/ 511317 h 607286"/>
              <a:gd name="connsiteX19" fmla="*/ 310135 w 606368"/>
              <a:gd name="connsiteY19" fmla="*/ 511317 h 607286"/>
              <a:gd name="connsiteX20" fmla="*/ 225597 w 606368"/>
              <a:gd name="connsiteY20" fmla="*/ 452042 h 607286"/>
              <a:gd name="connsiteX21" fmla="*/ 294539 w 606368"/>
              <a:gd name="connsiteY21" fmla="*/ 452042 h 607286"/>
              <a:gd name="connsiteX22" fmla="*/ 294539 w 606368"/>
              <a:gd name="connsiteY22" fmla="*/ 511317 h 607286"/>
              <a:gd name="connsiteX23" fmla="*/ 225597 w 606368"/>
              <a:gd name="connsiteY23" fmla="*/ 511317 h 607286"/>
              <a:gd name="connsiteX24" fmla="*/ 141131 w 606368"/>
              <a:gd name="connsiteY24" fmla="*/ 452042 h 607286"/>
              <a:gd name="connsiteX25" fmla="*/ 209932 w 606368"/>
              <a:gd name="connsiteY25" fmla="*/ 452042 h 607286"/>
              <a:gd name="connsiteX26" fmla="*/ 209932 w 606368"/>
              <a:gd name="connsiteY26" fmla="*/ 511317 h 607286"/>
              <a:gd name="connsiteX27" fmla="*/ 141131 w 606368"/>
              <a:gd name="connsiteY27" fmla="*/ 511317 h 607286"/>
              <a:gd name="connsiteX28" fmla="*/ 225597 w 606368"/>
              <a:gd name="connsiteY28" fmla="*/ 370610 h 607286"/>
              <a:gd name="connsiteX29" fmla="*/ 294539 w 606368"/>
              <a:gd name="connsiteY29" fmla="*/ 370610 h 607286"/>
              <a:gd name="connsiteX30" fmla="*/ 294539 w 606368"/>
              <a:gd name="connsiteY30" fmla="*/ 430026 h 607286"/>
              <a:gd name="connsiteX31" fmla="*/ 225597 w 606368"/>
              <a:gd name="connsiteY31" fmla="*/ 430026 h 607286"/>
              <a:gd name="connsiteX32" fmla="*/ 141131 w 606368"/>
              <a:gd name="connsiteY32" fmla="*/ 370610 h 607286"/>
              <a:gd name="connsiteX33" fmla="*/ 209932 w 606368"/>
              <a:gd name="connsiteY33" fmla="*/ 370610 h 607286"/>
              <a:gd name="connsiteX34" fmla="*/ 209932 w 606368"/>
              <a:gd name="connsiteY34" fmla="*/ 430026 h 607286"/>
              <a:gd name="connsiteX35" fmla="*/ 141131 w 606368"/>
              <a:gd name="connsiteY35" fmla="*/ 430026 h 607286"/>
              <a:gd name="connsiteX36" fmla="*/ 294547 w 606368"/>
              <a:gd name="connsiteY36" fmla="*/ 0 h 607286"/>
              <a:gd name="connsiteX37" fmla="*/ 606368 w 606368"/>
              <a:gd name="connsiteY37" fmla="*/ 141363 h 607286"/>
              <a:gd name="connsiteX38" fmla="*/ 606368 w 606368"/>
              <a:gd name="connsiteY38" fmla="*/ 607286 h 607286"/>
              <a:gd name="connsiteX39" fmla="*/ 497166 w 606368"/>
              <a:gd name="connsiteY39" fmla="*/ 607286 h 607286"/>
              <a:gd name="connsiteX40" fmla="*/ 497166 w 606368"/>
              <a:gd name="connsiteY40" fmla="*/ 228501 h 607286"/>
              <a:gd name="connsiteX41" fmla="*/ 109102 w 606368"/>
              <a:gd name="connsiteY41" fmla="*/ 228501 h 607286"/>
              <a:gd name="connsiteX42" fmla="*/ 109102 w 606368"/>
              <a:gd name="connsiteY42" fmla="*/ 607286 h 607286"/>
              <a:gd name="connsiteX43" fmla="*/ 0 w 606368"/>
              <a:gd name="connsiteY43" fmla="*/ 607286 h 607286"/>
              <a:gd name="connsiteX44" fmla="*/ 0 w 606368"/>
              <a:gd name="connsiteY44" fmla="*/ 141363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368" h="607286">
                <a:moveTo>
                  <a:pt x="394672" y="533404"/>
                </a:moveTo>
                <a:lnTo>
                  <a:pt x="463473" y="533404"/>
                </a:lnTo>
                <a:lnTo>
                  <a:pt x="463473" y="592679"/>
                </a:lnTo>
                <a:lnTo>
                  <a:pt x="394672" y="592679"/>
                </a:lnTo>
                <a:close/>
                <a:moveTo>
                  <a:pt x="310135" y="533404"/>
                </a:moveTo>
                <a:lnTo>
                  <a:pt x="379007" y="533404"/>
                </a:lnTo>
                <a:lnTo>
                  <a:pt x="379007" y="592679"/>
                </a:lnTo>
                <a:lnTo>
                  <a:pt x="310135" y="592679"/>
                </a:lnTo>
                <a:close/>
                <a:moveTo>
                  <a:pt x="225597" y="533404"/>
                </a:moveTo>
                <a:lnTo>
                  <a:pt x="294539" y="533404"/>
                </a:lnTo>
                <a:lnTo>
                  <a:pt x="294539" y="592679"/>
                </a:lnTo>
                <a:lnTo>
                  <a:pt x="225597" y="592679"/>
                </a:lnTo>
                <a:close/>
                <a:moveTo>
                  <a:pt x="141131" y="533404"/>
                </a:moveTo>
                <a:lnTo>
                  <a:pt x="209932" y="533404"/>
                </a:lnTo>
                <a:lnTo>
                  <a:pt x="209932" y="592679"/>
                </a:lnTo>
                <a:lnTo>
                  <a:pt x="141131" y="592679"/>
                </a:lnTo>
                <a:close/>
                <a:moveTo>
                  <a:pt x="310135" y="452042"/>
                </a:moveTo>
                <a:lnTo>
                  <a:pt x="379007" y="452042"/>
                </a:lnTo>
                <a:lnTo>
                  <a:pt x="379007" y="511317"/>
                </a:lnTo>
                <a:lnTo>
                  <a:pt x="310135" y="511317"/>
                </a:lnTo>
                <a:close/>
                <a:moveTo>
                  <a:pt x="225597" y="452042"/>
                </a:moveTo>
                <a:lnTo>
                  <a:pt x="294539" y="452042"/>
                </a:lnTo>
                <a:lnTo>
                  <a:pt x="294539" y="511317"/>
                </a:lnTo>
                <a:lnTo>
                  <a:pt x="225597" y="511317"/>
                </a:lnTo>
                <a:close/>
                <a:moveTo>
                  <a:pt x="141131" y="452042"/>
                </a:moveTo>
                <a:lnTo>
                  <a:pt x="209932" y="452042"/>
                </a:lnTo>
                <a:lnTo>
                  <a:pt x="209932" y="511317"/>
                </a:lnTo>
                <a:lnTo>
                  <a:pt x="141131" y="511317"/>
                </a:lnTo>
                <a:close/>
                <a:moveTo>
                  <a:pt x="225597" y="370610"/>
                </a:moveTo>
                <a:lnTo>
                  <a:pt x="294539" y="370610"/>
                </a:lnTo>
                <a:lnTo>
                  <a:pt x="294539" y="430026"/>
                </a:lnTo>
                <a:lnTo>
                  <a:pt x="225597" y="430026"/>
                </a:lnTo>
                <a:close/>
                <a:moveTo>
                  <a:pt x="141131" y="370610"/>
                </a:moveTo>
                <a:lnTo>
                  <a:pt x="209932" y="370610"/>
                </a:lnTo>
                <a:lnTo>
                  <a:pt x="209932" y="430026"/>
                </a:lnTo>
                <a:lnTo>
                  <a:pt x="141131" y="430026"/>
                </a:lnTo>
                <a:close/>
                <a:moveTo>
                  <a:pt x="294547" y="0"/>
                </a:moveTo>
                <a:lnTo>
                  <a:pt x="606368" y="141363"/>
                </a:lnTo>
                <a:lnTo>
                  <a:pt x="606368" y="607286"/>
                </a:lnTo>
                <a:lnTo>
                  <a:pt x="497166" y="607286"/>
                </a:lnTo>
                <a:lnTo>
                  <a:pt x="497166" y="228501"/>
                </a:lnTo>
                <a:lnTo>
                  <a:pt x="109102" y="228501"/>
                </a:lnTo>
                <a:lnTo>
                  <a:pt x="109102" y="607286"/>
                </a:lnTo>
                <a:lnTo>
                  <a:pt x="0" y="607286"/>
                </a:lnTo>
                <a:lnTo>
                  <a:pt x="0" y="1413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sz="1920"/>
          </a:p>
        </p:txBody>
      </p:sp>
      <p:sp>
        <p:nvSpPr>
          <p:cNvPr id="158" name="圆角矩形 31">
            <a:extLst>
              <a:ext uri="{FF2B5EF4-FFF2-40B4-BE49-F238E27FC236}">
                <a16:creationId xmlns:a16="http://schemas.microsoft.com/office/drawing/2014/main" id="{DF075865-ABBD-4E76-93A2-36BD2EFF0E11}"/>
              </a:ext>
            </a:extLst>
          </p:cNvPr>
          <p:cNvSpPr/>
          <p:nvPr/>
        </p:nvSpPr>
        <p:spPr>
          <a:xfrm>
            <a:off x="10605790" y="4039533"/>
            <a:ext cx="1166650" cy="240460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59" name="production-plant_20557">
            <a:extLst>
              <a:ext uri="{FF2B5EF4-FFF2-40B4-BE49-F238E27FC236}">
                <a16:creationId xmlns:a16="http://schemas.microsoft.com/office/drawing/2014/main" id="{E24DEE06-723D-4CAF-A011-F66DDEA0570D}"/>
              </a:ext>
            </a:extLst>
          </p:cNvPr>
          <p:cNvSpPr>
            <a:spLocks noChangeAspect="1"/>
          </p:cNvSpPr>
          <p:nvPr/>
        </p:nvSpPr>
        <p:spPr bwMode="auto">
          <a:xfrm>
            <a:off x="10923246" y="4245154"/>
            <a:ext cx="575930" cy="465774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sp>
        <p:nvSpPr>
          <p:cNvPr id="160" name="production-plant_20557">
            <a:extLst>
              <a:ext uri="{FF2B5EF4-FFF2-40B4-BE49-F238E27FC236}">
                <a16:creationId xmlns:a16="http://schemas.microsoft.com/office/drawing/2014/main" id="{C899784F-A7AA-453E-A83C-3C72D05CC187}"/>
              </a:ext>
            </a:extLst>
          </p:cNvPr>
          <p:cNvSpPr>
            <a:spLocks noChangeAspect="1"/>
          </p:cNvSpPr>
          <p:nvPr/>
        </p:nvSpPr>
        <p:spPr bwMode="auto">
          <a:xfrm>
            <a:off x="10897952" y="4983553"/>
            <a:ext cx="575930" cy="465774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sp>
        <p:nvSpPr>
          <p:cNvPr id="161" name="production-plant_20557">
            <a:extLst>
              <a:ext uri="{FF2B5EF4-FFF2-40B4-BE49-F238E27FC236}">
                <a16:creationId xmlns:a16="http://schemas.microsoft.com/office/drawing/2014/main" id="{E3F99D5E-B9E0-48EE-A34A-CF09A265C8AB}"/>
              </a:ext>
            </a:extLst>
          </p:cNvPr>
          <p:cNvSpPr>
            <a:spLocks noChangeAspect="1"/>
          </p:cNvSpPr>
          <p:nvPr/>
        </p:nvSpPr>
        <p:spPr bwMode="auto">
          <a:xfrm>
            <a:off x="10907581" y="5816178"/>
            <a:ext cx="575930" cy="465774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AA79243C-5627-4FA8-AC88-93AF85B8B6BC}"/>
              </a:ext>
            </a:extLst>
          </p:cNvPr>
          <p:cNvCxnSpPr>
            <a:cxnSpLocks/>
          </p:cNvCxnSpPr>
          <p:nvPr/>
        </p:nvCxnSpPr>
        <p:spPr>
          <a:xfrm flipV="1">
            <a:off x="7868417" y="5258691"/>
            <a:ext cx="2616532" cy="5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CE44DF5F-EEC2-41B3-9F1B-04E77D0FCE7D}"/>
              </a:ext>
            </a:extLst>
          </p:cNvPr>
          <p:cNvCxnSpPr>
            <a:cxnSpLocks/>
          </p:cNvCxnSpPr>
          <p:nvPr/>
        </p:nvCxnSpPr>
        <p:spPr>
          <a:xfrm flipV="1">
            <a:off x="7868418" y="4810655"/>
            <a:ext cx="507043" cy="2553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61387D23-CAD5-4110-B9D8-55A3E6DAE773}"/>
              </a:ext>
            </a:extLst>
          </p:cNvPr>
          <p:cNvCxnSpPr>
            <a:cxnSpLocks/>
          </p:cNvCxnSpPr>
          <p:nvPr/>
        </p:nvCxnSpPr>
        <p:spPr>
          <a:xfrm>
            <a:off x="7925120" y="5432496"/>
            <a:ext cx="443820" cy="198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B658D5-FFB8-464F-9DE1-1C2330EE8BBD}"/>
              </a:ext>
            </a:extLst>
          </p:cNvPr>
          <p:cNvCxnSpPr>
            <a:cxnSpLocks/>
          </p:cNvCxnSpPr>
          <p:nvPr/>
        </p:nvCxnSpPr>
        <p:spPr>
          <a:xfrm flipV="1">
            <a:off x="9648750" y="4794082"/>
            <a:ext cx="915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C964377A-84CE-4809-B71D-B5DB61767FA7}"/>
              </a:ext>
            </a:extLst>
          </p:cNvPr>
          <p:cNvCxnSpPr>
            <a:cxnSpLocks/>
          </p:cNvCxnSpPr>
          <p:nvPr/>
        </p:nvCxnSpPr>
        <p:spPr>
          <a:xfrm flipV="1">
            <a:off x="9635612" y="5869612"/>
            <a:ext cx="915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BA56ECE2-EB29-48B9-AD02-957F468C8F25}"/>
              </a:ext>
            </a:extLst>
          </p:cNvPr>
          <p:cNvSpPr/>
          <p:nvPr/>
        </p:nvSpPr>
        <p:spPr>
          <a:xfrm>
            <a:off x="4250777" y="4615335"/>
            <a:ext cx="1670869" cy="5759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93" b="1" dirty="0">
                <a:solidFill>
                  <a:schemeClr val="bg1"/>
                </a:solidFill>
                <a:cs typeface="Univers Next" panose="020B0405030202020203" pitchFamily="34" charset="-78"/>
              </a:rPr>
              <a:t>Anchor Buyer</a:t>
            </a:r>
          </a:p>
          <a:p>
            <a:pPr algn="ctr"/>
            <a:r>
              <a:rPr lang="en-US" altLang="zh-CN" sz="1493" dirty="0">
                <a:solidFill>
                  <a:schemeClr val="bg1"/>
                </a:solidFill>
                <a:cs typeface="Univers Next" panose="020B0405030202020203" pitchFamily="34" charset="-78"/>
              </a:rPr>
              <a:t>Subsidiary B</a:t>
            </a:r>
            <a:endParaRPr lang="zh-CN" altLang="en-US" sz="1493" dirty="0"/>
          </a:p>
        </p:txBody>
      </p:sp>
      <p:cxnSp>
        <p:nvCxnSpPr>
          <p:cNvPr id="181" name="直接箭头连接符 81">
            <a:extLst>
              <a:ext uri="{FF2B5EF4-FFF2-40B4-BE49-F238E27FC236}">
                <a16:creationId xmlns:a16="http://schemas.microsoft.com/office/drawing/2014/main" id="{49A5996C-3814-4EE4-8212-E82CDBFF266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687327" y="3869909"/>
            <a:ext cx="4534015" cy="1076394"/>
          </a:xfrm>
          <a:prstGeom prst="bentConnector3">
            <a:avLst>
              <a:gd name="adj1" fmla="val 10003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36A902E8-CA6F-4B6F-8680-0D07AD251C4E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793300" y="1944776"/>
            <a:ext cx="1051923" cy="8848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93C1FA9-2346-4F10-B35E-6FC2D4555F76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5921647" y="4903300"/>
            <a:ext cx="917638" cy="4234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42E19606-3D5F-406C-B4BD-2EF1C3AA3FB1}"/>
              </a:ext>
            </a:extLst>
          </p:cNvPr>
          <p:cNvSpPr/>
          <p:nvPr/>
        </p:nvSpPr>
        <p:spPr>
          <a:xfrm>
            <a:off x="1318594" y="2269416"/>
            <a:ext cx="839463" cy="8174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CA3A1C02-1752-493D-B14A-F60352114492}"/>
              </a:ext>
            </a:extLst>
          </p:cNvPr>
          <p:cNvGrpSpPr/>
          <p:nvPr/>
        </p:nvGrpSpPr>
        <p:grpSpPr>
          <a:xfrm>
            <a:off x="1508682" y="2374879"/>
            <a:ext cx="437525" cy="303285"/>
            <a:chOff x="4005263" y="2773363"/>
            <a:chExt cx="279400" cy="193675"/>
          </a:xfrm>
        </p:grpSpPr>
        <p:sp>
          <p:nvSpPr>
            <p:cNvPr id="231" name="Freeform 158">
              <a:extLst>
                <a:ext uri="{FF2B5EF4-FFF2-40B4-BE49-F238E27FC236}">
                  <a16:creationId xmlns:a16="http://schemas.microsoft.com/office/drawing/2014/main" id="{B7F081A9-EFF1-4336-BF5B-F95BEDFEB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263" y="2773363"/>
              <a:ext cx="223838" cy="138113"/>
            </a:xfrm>
            <a:custGeom>
              <a:avLst/>
              <a:gdLst>
                <a:gd name="T0" fmla="*/ 10 w 141"/>
                <a:gd name="T1" fmla="*/ 9 h 87"/>
                <a:gd name="T2" fmla="*/ 141 w 141"/>
                <a:gd name="T3" fmla="*/ 9 h 87"/>
                <a:gd name="T4" fmla="*/ 141 w 141"/>
                <a:gd name="T5" fmla="*/ 0 h 87"/>
                <a:gd name="T6" fmla="*/ 0 w 141"/>
                <a:gd name="T7" fmla="*/ 0 h 87"/>
                <a:gd name="T8" fmla="*/ 0 w 141"/>
                <a:gd name="T9" fmla="*/ 87 h 87"/>
                <a:gd name="T10" fmla="*/ 10 w 141"/>
                <a:gd name="T11" fmla="*/ 87 h 87"/>
                <a:gd name="T12" fmla="*/ 10 w 141"/>
                <a:gd name="T13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87">
                  <a:moveTo>
                    <a:pt x="10" y="9"/>
                  </a:moveTo>
                  <a:lnTo>
                    <a:pt x="141" y="9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10" y="87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32" name="Freeform 159">
              <a:extLst>
                <a:ext uri="{FF2B5EF4-FFF2-40B4-BE49-F238E27FC236}">
                  <a16:creationId xmlns:a16="http://schemas.microsoft.com/office/drawing/2014/main" id="{995988D6-F95A-4825-A505-629E6C651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838" y="2800351"/>
              <a:ext cx="222250" cy="138113"/>
            </a:xfrm>
            <a:custGeom>
              <a:avLst/>
              <a:gdLst>
                <a:gd name="T0" fmla="*/ 10 w 140"/>
                <a:gd name="T1" fmla="*/ 9 h 87"/>
                <a:gd name="T2" fmla="*/ 140 w 140"/>
                <a:gd name="T3" fmla="*/ 9 h 87"/>
                <a:gd name="T4" fmla="*/ 140 w 140"/>
                <a:gd name="T5" fmla="*/ 0 h 87"/>
                <a:gd name="T6" fmla="*/ 0 w 140"/>
                <a:gd name="T7" fmla="*/ 0 h 87"/>
                <a:gd name="T8" fmla="*/ 0 w 140"/>
                <a:gd name="T9" fmla="*/ 87 h 87"/>
                <a:gd name="T10" fmla="*/ 10 w 140"/>
                <a:gd name="T11" fmla="*/ 87 h 87"/>
                <a:gd name="T12" fmla="*/ 10 w 140"/>
                <a:gd name="T13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87">
                  <a:moveTo>
                    <a:pt x="10" y="9"/>
                  </a:moveTo>
                  <a:lnTo>
                    <a:pt x="140" y="9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10" y="87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33" name="Freeform 160">
              <a:extLst>
                <a:ext uri="{FF2B5EF4-FFF2-40B4-BE49-F238E27FC236}">
                  <a16:creationId xmlns:a16="http://schemas.microsoft.com/office/drawing/2014/main" id="{7EE5D289-5A17-400C-B3BF-A5036ADDD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2413" y="2827338"/>
              <a:ext cx="222250" cy="139700"/>
            </a:xfrm>
            <a:custGeom>
              <a:avLst/>
              <a:gdLst>
                <a:gd name="T0" fmla="*/ 0 w 140"/>
                <a:gd name="T1" fmla="*/ 0 h 88"/>
                <a:gd name="T2" fmla="*/ 0 w 140"/>
                <a:gd name="T3" fmla="*/ 88 h 88"/>
                <a:gd name="T4" fmla="*/ 140 w 140"/>
                <a:gd name="T5" fmla="*/ 88 h 88"/>
                <a:gd name="T6" fmla="*/ 140 w 140"/>
                <a:gd name="T7" fmla="*/ 0 h 88"/>
                <a:gd name="T8" fmla="*/ 0 w 140"/>
                <a:gd name="T9" fmla="*/ 0 h 88"/>
                <a:gd name="T10" fmla="*/ 132 w 140"/>
                <a:gd name="T11" fmla="*/ 80 h 88"/>
                <a:gd name="T12" fmla="*/ 7 w 140"/>
                <a:gd name="T13" fmla="*/ 80 h 88"/>
                <a:gd name="T14" fmla="*/ 7 w 140"/>
                <a:gd name="T15" fmla="*/ 8 h 88"/>
                <a:gd name="T16" fmla="*/ 132 w 140"/>
                <a:gd name="T17" fmla="*/ 8 h 88"/>
                <a:gd name="T18" fmla="*/ 132 w 140"/>
                <a:gd name="T1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88">
                  <a:moveTo>
                    <a:pt x="0" y="0"/>
                  </a:moveTo>
                  <a:lnTo>
                    <a:pt x="0" y="88"/>
                  </a:lnTo>
                  <a:lnTo>
                    <a:pt x="140" y="88"/>
                  </a:lnTo>
                  <a:lnTo>
                    <a:pt x="140" y="0"/>
                  </a:lnTo>
                  <a:lnTo>
                    <a:pt x="0" y="0"/>
                  </a:lnTo>
                  <a:close/>
                  <a:moveTo>
                    <a:pt x="132" y="80"/>
                  </a:moveTo>
                  <a:lnTo>
                    <a:pt x="7" y="80"/>
                  </a:lnTo>
                  <a:lnTo>
                    <a:pt x="7" y="8"/>
                  </a:lnTo>
                  <a:lnTo>
                    <a:pt x="132" y="8"/>
                  </a:lnTo>
                  <a:lnTo>
                    <a:pt x="132" y="8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34" name="Oval 161">
              <a:extLst>
                <a:ext uri="{FF2B5EF4-FFF2-40B4-BE49-F238E27FC236}">
                  <a16:creationId xmlns:a16="http://schemas.microsoft.com/office/drawing/2014/main" id="{AC5356B0-5D41-4E75-9595-150F40BF4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100" y="2886076"/>
              <a:ext cx="7938" cy="206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35" name="Oval 162">
              <a:extLst>
                <a:ext uri="{FF2B5EF4-FFF2-40B4-BE49-F238E27FC236}">
                  <a16:creationId xmlns:a16="http://schemas.microsoft.com/office/drawing/2014/main" id="{508B5A2A-1D02-469D-8D7B-8FFA93DBB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038" y="2886076"/>
              <a:ext cx="6350" cy="206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36" name="Freeform 163">
              <a:extLst>
                <a:ext uri="{FF2B5EF4-FFF2-40B4-BE49-F238E27FC236}">
                  <a16:creationId xmlns:a16="http://schemas.microsoft.com/office/drawing/2014/main" id="{8790804C-B6CA-40F6-AA3C-B8F75960B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3050" y="2849563"/>
              <a:ext cx="71438" cy="96838"/>
            </a:xfrm>
            <a:custGeom>
              <a:avLst/>
              <a:gdLst>
                <a:gd name="T0" fmla="*/ 51 w 73"/>
                <a:gd name="T1" fmla="*/ 50 h 100"/>
                <a:gd name="T2" fmla="*/ 72 w 73"/>
                <a:gd name="T3" fmla="*/ 0 h 100"/>
                <a:gd name="T4" fmla="*/ 0 w 73"/>
                <a:gd name="T5" fmla="*/ 0 h 100"/>
                <a:gd name="T6" fmla="*/ 0 w 73"/>
                <a:gd name="T7" fmla="*/ 100 h 100"/>
                <a:gd name="T8" fmla="*/ 73 w 73"/>
                <a:gd name="T9" fmla="*/ 100 h 100"/>
                <a:gd name="T10" fmla="*/ 51 w 73"/>
                <a:gd name="T11" fmla="*/ 50 h 100"/>
                <a:gd name="T12" fmla="*/ 13 w 73"/>
                <a:gd name="T13" fmla="*/ 50 h 100"/>
                <a:gd name="T14" fmla="*/ 23 w 73"/>
                <a:gd name="T15" fmla="*/ 33 h 100"/>
                <a:gd name="T16" fmla="*/ 34 w 73"/>
                <a:gd name="T17" fmla="*/ 50 h 100"/>
                <a:gd name="T18" fmla="*/ 23 w 73"/>
                <a:gd name="T19" fmla="*/ 67 h 100"/>
                <a:gd name="T20" fmla="*/ 13 w 73"/>
                <a:gd name="T2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00">
                  <a:moveTo>
                    <a:pt x="51" y="50"/>
                  </a:moveTo>
                  <a:cubicBezTo>
                    <a:pt x="51" y="29"/>
                    <a:pt x="59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60" y="90"/>
                    <a:pt x="51" y="71"/>
                    <a:pt x="51" y="50"/>
                  </a:cubicBezTo>
                  <a:close/>
                  <a:moveTo>
                    <a:pt x="13" y="50"/>
                  </a:moveTo>
                  <a:cubicBezTo>
                    <a:pt x="13" y="40"/>
                    <a:pt x="18" y="33"/>
                    <a:pt x="23" y="33"/>
                  </a:cubicBezTo>
                  <a:cubicBezTo>
                    <a:pt x="29" y="33"/>
                    <a:pt x="34" y="40"/>
                    <a:pt x="34" y="50"/>
                  </a:cubicBezTo>
                  <a:cubicBezTo>
                    <a:pt x="34" y="59"/>
                    <a:pt x="29" y="67"/>
                    <a:pt x="23" y="67"/>
                  </a:cubicBezTo>
                  <a:cubicBezTo>
                    <a:pt x="18" y="67"/>
                    <a:pt x="13" y="59"/>
                    <a:pt x="13" y="5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37" name="Freeform 164">
              <a:extLst>
                <a:ext uri="{FF2B5EF4-FFF2-40B4-BE49-F238E27FC236}">
                  <a16:creationId xmlns:a16="http://schemas.microsoft.com/office/drawing/2014/main" id="{B0C9E72A-258D-43D1-B77B-69E2BC5354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000" y="2849563"/>
              <a:ext cx="73025" cy="96838"/>
            </a:xfrm>
            <a:custGeom>
              <a:avLst/>
              <a:gdLst>
                <a:gd name="T0" fmla="*/ 1 w 74"/>
                <a:gd name="T1" fmla="*/ 0 h 100"/>
                <a:gd name="T2" fmla="*/ 23 w 74"/>
                <a:gd name="T3" fmla="*/ 50 h 100"/>
                <a:gd name="T4" fmla="*/ 0 w 74"/>
                <a:gd name="T5" fmla="*/ 100 h 100"/>
                <a:gd name="T6" fmla="*/ 74 w 74"/>
                <a:gd name="T7" fmla="*/ 100 h 100"/>
                <a:gd name="T8" fmla="*/ 74 w 74"/>
                <a:gd name="T9" fmla="*/ 0 h 100"/>
                <a:gd name="T10" fmla="*/ 1 w 74"/>
                <a:gd name="T11" fmla="*/ 0 h 100"/>
                <a:gd name="T12" fmla="*/ 50 w 74"/>
                <a:gd name="T13" fmla="*/ 33 h 100"/>
                <a:gd name="T14" fmla="*/ 61 w 74"/>
                <a:gd name="T15" fmla="*/ 50 h 100"/>
                <a:gd name="T16" fmla="*/ 50 w 74"/>
                <a:gd name="T17" fmla="*/ 67 h 100"/>
                <a:gd name="T18" fmla="*/ 40 w 74"/>
                <a:gd name="T19" fmla="*/ 50 h 100"/>
                <a:gd name="T20" fmla="*/ 50 w 74"/>
                <a:gd name="T21" fmla="*/ 3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100">
                  <a:moveTo>
                    <a:pt x="1" y="0"/>
                  </a:moveTo>
                  <a:cubicBezTo>
                    <a:pt x="14" y="10"/>
                    <a:pt x="23" y="29"/>
                    <a:pt x="23" y="50"/>
                  </a:cubicBezTo>
                  <a:cubicBezTo>
                    <a:pt x="23" y="71"/>
                    <a:pt x="14" y="90"/>
                    <a:pt x="0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" y="0"/>
                  </a:lnTo>
                  <a:close/>
                  <a:moveTo>
                    <a:pt x="50" y="33"/>
                  </a:moveTo>
                  <a:cubicBezTo>
                    <a:pt x="56" y="33"/>
                    <a:pt x="61" y="40"/>
                    <a:pt x="61" y="50"/>
                  </a:cubicBezTo>
                  <a:cubicBezTo>
                    <a:pt x="61" y="59"/>
                    <a:pt x="56" y="67"/>
                    <a:pt x="50" y="67"/>
                  </a:cubicBezTo>
                  <a:cubicBezTo>
                    <a:pt x="44" y="67"/>
                    <a:pt x="40" y="59"/>
                    <a:pt x="40" y="50"/>
                  </a:cubicBezTo>
                  <a:cubicBezTo>
                    <a:pt x="40" y="40"/>
                    <a:pt x="44" y="33"/>
                    <a:pt x="50" y="3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38" name="Freeform 165">
              <a:extLst>
                <a:ext uri="{FF2B5EF4-FFF2-40B4-BE49-F238E27FC236}">
                  <a16:creationId xmlns:a16="http://schemas.microsoft.com/office/drawing/2014/main" id="{C349DFE7-913B-4271-BA5D-CFADE76EFA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2900" y="2857501"/>
              <a:ext cx="41275" cy="80963"/>
            </a:xfrm>
            <a:custGeom>
              <a:avLst/>
              <a:gdLst>
                <a:gd name="T0" fmla="*/ 18 w 42"/>
                <a:gd name="T1" fmla="*/ 77 h 84"/>
                <a:gd name="T2" fmla="*/ 18 w 42"/>
                <a:gd name="T3" fmla="*/ 82 h 84"/>
                <a:gd name="T4" fmla="*/ 20 w 42"/>
                <a:gd name="T5" fmla="*/ 84 h 84"/>
                <a:gd name="T6" fmla="*/ 22 w 42"/>
                <a:gd name="T7" fmla="*/ 84 h 84"/>
                <a:gd name="T8" fmla="*/ 24 w 42"/>
                <a:gd name="T9" fmla="*/ 82 h 84"/>
                <a:gd name="T10" fmla="*/ 24 w 42"/>
                <a:gd name="T11" fmla="*/ 77 h 84"/>
                <a:gd name="T12" fmla="*/ 42 w 42"/>
                <a:gd name="T13" fmla="*/ 58 h 84"/>
                <a:gd name="T14" fmla="*/ 24 w 42"/>
                <a:gd name="T15" fmla="*/ 37 h 84"/>
                <a:gd name="T16" fmla="*/ 24 w 42"/>
                <a:gd name="T17" fmla="*/ 18 h 84"/>
                <a:gd name="T18" fmla="*/ 36 w 42"/>
                <a:gd name="T19" fmla="*/ 22 h 84"/>
                <a:gd name="T20" fmla="*/ 37 w 42"/>
                <a:gd name="T21" fmla="*/ 21 h 84"/>
                <a:gd name="T22" fmla="*/ 40 w 42"/>
                <a:gd name="T23" fmla="*/ 14 h 84"/>
                <a:gd name="T24" fmla="*/ 40 w 42"/>
                <a:gd name="T25" fmla="*/ 13 h 84"/>
                <a:gd name="T26" fmla="*/ 24 w 42"/>
                <a:gd name="T27" fmla="*/ 7 h 84"/>
                <a:gd name="T28" fmla="*/ 24 w 42"/>
                <a:gd name="T29" fmla="*/ 2 h 84"/>
                <a:gd name="T30" fmla="*/ 22 w 42"/>
                <a:gd name="T31" fmla="*/ 0 h 84"/>
                <a:gd name="T32" fmla="*/ 20 w 42"/>
                <a:gd name="T33" fmla="*/ 0 h 84"/>
                <a:gd name="T34" fmla="*/ 18 w 42"/>
                <a:gd name="T35" fmla="*/ 2 h 84"/>
                <a:gd name="T36" fmla="*/ 18 w 42"/>
                <a:gd name="T37" fmla="*/ 7 h 84"/>
                <a:gd name="T38" fmla="*/ 0 w 42"/>
                <a:gd name="T39" fmla="*/ 27 h 84"/>
                <a:gd name="T40" fmla="*/ 18 w 42"/>
                <a:gd name="T41" fmla="*/ 47 h 84"/>
                <a:gd name="T42" fmla="*/ 18 w 42"/>
                <a:gd name="T43" fmla="*/ 66 h 84"/>
                <a:gd name="T44" fmla="*/ 4 w 42"/>
                <a:gd name="T45" fmla="*/ 62 h 84"/>
                <a:gd name="T46" fmla="*/ 3 w 42"/>
                <a:gd name="T47" fmla="*/ 63 h 84"/>
                <a:gd name="T48" fmla="*/ 0 w 42"/>
                <a:gd name="T49" fmla="*/ 71 h 84"/>
                <a:gd name="T50" fmla="*/ 0 w 42"/>
                <a:gd name="T51" fmla="*/ 72 h 84"/>
                <a:gd name="T52" fmla="*/ 18 w 42"/>
                <a:gd name="T53" fmla="*/ 77 h 84"/>
                <a:gd name="T54" fmla="*/ 12 w 42"/>
                <a:gd name="T55" fmla="*/ 26 h 84"/>
                <a:gd name="T56" fmla="*/ 18 w 42"/>
                <a:gd name="T57" fmla="*/ 18 h 84"/>
                <a:gd name="T58" fmla="*/ 18 w 42"/>
                <a:gd name="T59" fmla="*/ 35 h 84"/>
                <a:gd name="T60" fmla="*/ 12 w 42"/>
                <a:gd name="T61" fmla="*/ 26 h 84"/>
                <a:gd name="T62" fmla="*/ 23 w 42"/>
                <a:gd name="T63" fmla="*/ 49 h 84"/>
                <a:gd name="T64" fmla="*/ 30 w 42"/>
                <a:gd name="T65" fmla="*/ 58 h 84"/>
                <a:gd name="T66" fmla="*/ 23 w 42"/>
                <a:gd name="T67" fmla="*/ 66 h 84"/>
                <a:gd name="T68" fmla="*/ 23 w 42"/>
                <a:gd name="T69" fmla="*/ 4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84">
                  <a:moveTo>
                    <a:pt x="18" y="77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8" y="84"/>
                    <a:pt x="18" y="84"/>
                    <a:pt x="20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4" y="84"/>
                    <a:pt x="24" y="84"/>
                    <a:pt x="24" y="82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31" y="76"/>
                    <a:pt x="42" y="72"/>
                    <a:pt x="42" y="58"/>
                  </a:cubicBezTo>
                  <a:cubicBezTo>
                    <a:pt x="42" y="44"/>
                    <a:pt x="31" y="40"/>
                    <a:pt x="24" y="37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8" y="18"/>
                    <a:pt x="35" y="22"/>
                    <a:pt x="36" y="22"/>
                  </a:cubicBezTo>
                  <a:cubicBezTo>
                    <a:pt x="36" y="22"/>
                    <a:pt x="36" y="22"/>
                    <a:pt x="37" y="2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3"/>
                  </a:cubicBezTo>
                  <a:cubicBezTo>
                    <a:pt x="40" y="10"/>
                    <a:pt x="27" y="8"/>
                    <a:pt x="24" y="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0"/>
                    <a:pt x="2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3" y="8"/>
                    <a:pt x="0" y="12"/>
                    <a:pt x="0" y="27"/>
                  </a:cubicBezTo>
                  <a:cubicBezTo>
                    <a:pt x="0" y="40"/>
                    <a:pt x="12" y="44"/>
                    <a:pt x="18" y="47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2" y="66"/>
                    <a:pt x="5" y="62"/>
                    <a:pt x="4" y="62"/>
                  </a:cubicBezTo>
                  <a:cubicBezTo>
                    <a:pt x="4" y="62"/>
                    <a:pt x="3" y="62"/>
                    <a:pt x="3" y="6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5"/>
                    <a:pt x="14" y="77"/>
                    <a:pt x="18" y="77"/>
                  </a:cubicBezTo>
                  <a:close/>
                  <a:moveTo>
                    <a:pt x="12" y="26"/>
                  </a:moveTo>
                  <a:cubicBezTo>
                    <a:pt x="12" y="20"/>
                    <a:pt x="16" y="19"/>
                    <a:pt x="18" y="1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6" y="34"/>
                    <a:pt x="12" y="31"/>
                    <a:pt x="12" y="26"/>
                  </a:cubicBezTo>
                  <a:close/>
                  <a:moveTo>
                    <a:pt x="23" y="49"/>
                  </a:moveTo>
                  <a:cubicBezTo>
                    <a:pt x="26" y="50"/>
                    <a:pt x="30" y="52"/>
                    <a:pt x="30" y="58"/>
                  </a:cubicBezTo>
                  <a:cubicBezTo>
                    <a:pt x="30" y="64"/>
                    <a:pt x="26" y="66"/>
                    <a:pt x="23" y="66"/>
                  </a:cubicBezTo>
                  <a:lnTo>
                    <a:pt x="23" y="4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1BC386D5-AF4B-4D3A-95AA-45D7BB5AF347}"/>
              </a:ext>
            </a:extLst>
          </p:cNvPr>
          <p:cNvSpPr txBox="1"/>
          <p:nvPr/>
        </p:nvSpPr>
        <p:spPr>
          <a:xfrm>
            <a:off x="1058511" y="2682412"/>
            <a:ext cx="1427360" cy="4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cs typeface="Univers Next" panose="020B0405030202020203" pitchFamily="34" charset="-78"/>
              </a:rPr>
              <a:t>Config Financing Credit/Product</a:t>
            </a:r>
            <a:endParaRPr lang="en-AU" sz="1173" dirty="0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D6D5CBB6-273B-401F-90AB-A94325262254}"/>
              </a:ext>
            </a:extLst>
          </p:cNvPr>
          <p:cNvSpPr/>
          <p:nvPr/>
        </p:nvSpPr>
        <p:spPr>
          <a:xfrm>
            <a:off x="4827037" y="3395820"/>
            <a:ext cx="839463" cy="8174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F1388E3F-7CF4-4E4A-8B2A-979CF96D0CC5}"/>
              </a:ext>
            </a:extLst>
          </p:cNvPr>
          <p:cNvGrpSpPr/>
          <p:nvPr/>
        </p:nvGrpSpPr>
        <p:grpSpPr>
          <a:xfrm>
            <a:off x="5100307" y="3506698"/>
            <a:ext cx="540142" cy="506678"/>
            <a:chOff x="3108756" y="2110160"/>
            <a:chExt cx="745081" cy="698920"/>
          </a:xfrm>
        </p:grpSpPr>
        <p:sp>
          <p:nvSpPr>
            <p:cNvPr id="247" name="Freeform 489">
              <a:extLst>
                <a:ext uri="{FF2B5EF4-FFF2-40B4-BE49-F238E27FC236}">
                  <a16:creationId xmlns:a16="http://schemas.microsoft.com/office/drawing/2014/main" id="{9DFF382D-E7CD-48F6-8266-F9A08207A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248" name="Freeform 490">
              <a:extLst>
                <a:ext uri="{FF2B5EF4-FFF2-40B4-BE49-F238E27FC236}">
                  <a16:creationId xmlns:a16="http://schemas.microsoft.com/office/drawing/2014/main" id="{E15366F6-80AA-4320-AB18-E85ED3D1C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49" name="Freeform 491">
              <a:extLst>
                <a:ext uri="{FF2B5EF4-FFF2-40B4-BE49-F238E27FC236}">
                  <a16:creationId xmlns:a16="http://schemas.microsoft.com/office/drawing/2014/main" id="{2D61D572-B6BC-4621-ABA8-165FE2D44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250" name="Rectangle 492">
              <a:extLst>
                <a:ext uri="{FF2B5EF4-FFF2-40B4-BE49-F238E27FC236}">
                  <a16:creationId xmlns:a16="http://schemas.microsoft.com/office/drawing/2014/main" id="{D5555E14-E08A-4503-B1D8-6080480CE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51" name="Rectangle 493">
              <a:extLst>
                <a:ext uri="{FF2B5EF4-FFF2-40B4-BE49-F238E27FC236}">
                  <a16:creationId xmlns:a16="http://schemas.microsoft.com/office/drawing/2014/main" id="{A7389CB2-F650-4598-AB09-A2F8F9CC2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52" name="Rectangle 494">
              <a:extLst>
                <a:ext uri="{FF2B5EF4-FFF2-40B4-BE49-F238E27FC236}">
                  <a16:creationId xmlns:a16="http://schemas.microsoft.com/office/drawing/2014/main" id="{2671A14F-77D6-4C4F-9C8B-8C3CEC04C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53" name="Rectangle 495">
              <a:extLst>
                <a:ext uri="{FF2B5EF4-FFF2-40B4-BE49-F238E27FC236}">
                  <a16:creationId xmlns:a16="http://schemas.microsoft.com/office/drawing/2014/main" id="{54D9F76C-29C8-4844-B103-66EF0C9E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54" name="Freeform 496">
              <a:extLst>
                <a:ext uri="{FF2B5EF4-FFF2-40B4-BE49-F238E27FC236}">
                  <a16:creationId xmlns:a16="http://schemas.microsoft.com/office/drawing/2014/main" id="{667F6847-CD79-4C12-8DC0-923D31053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14F62D7-7A02-4889-A092-FB330D6DCF6D}"/>
              </a:ext>
            </a:extLst>
          </p:cNvPr>
          <p:cNvSpPr txBox="1"/>
          <p:nvPr/>
        </p:nvSpPr>
        <p:spPr>
          <a:xfrm>
            <a:off x="4803365" y="3997501"/>
            <a:ext cx="1065866" cy="4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/>
              <a:t>Sign Contract </a:t>
            </a:r>
            <a:endParaRPr lang="en-AU" sz="1173" dirty="0"/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04929ACE-CD4D-4403-9D33-4D64BDB48DC8}"/>
              </a:ext>
            </a:extLst>
          </p:cNvPr>
          <p:cNvSpPr/>
          <p:nvPr/>
        </p:nvSpPr>
        <p:spPr>
          <a:xfrm>
            <a:off x="6021932" y="1903867"/>
            <a:ext cx="600936" cy="8174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331BEF4B-2E86-4420-A2E9-2FEB71183567}"/>
              </a:ext>
            </a:extLst>
          </p:cNvPr>
          <p:cNvGrpSpPr/>
          <p:nvPr/>
        </p:nvGrpSpPr>
        <p:grpSpPr>
          <a:xfrm>
            <a:off x="6113273" y="2000737"/>
            <a:ext cx="478552" cy="448904"/>
            <a:chOff x="3108756" y="2110160"/>
            <a:chExt cx="745081" cy="698920"/>
          </a:xfrm>
        </p:grpSpPr>
        <p:sp>
          <p:nvSpPr>
            <p:cNvPr id="263" name="Freeform 489">
              <a:extLst>
                <a:ext uri="{FF2B5EF4-FFF2-40B4-BE49-F238E27FC236}">
                  <a16:creationId xmlns:a16="http://schemas.microsoft.com/office/drawing/2014/main" id="{5496546F-F297-4A22-A6DD-57408A289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4" name="Freeform 490">
              <a:extLst>
                <a:ext uri="{FF2B5EF4-FFF2-40B4-BE49-F238E27FC236}">
                  <a16:creationId xmlns:a16="http://schemas.microsoft.com/office/drawing/2014/main" id="{48EE0193-9876-44C3-90FB-84F089517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5" name="Freeform 491">
              <a:extLst>
                <a:ext uri="{FF2B5EF4-FFF2-40B4-BE49-F238E27FC236}">
                  <a16:creationId xmlns:a16="http://schemas.microsoft.com/office/drawing/2014/main" id="{EB94894B-2C45-491D-880F-3446375D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266" name="Rectangle 492">
              <a:extLst>
                <a:ext uri="{FF2B5EF4-FFF2-40B4-BE49-F238E27FC236}">
                  <a16:creationId xmlns:a16="http://schemas.microsoft.com/office/drawing/2014/main" id="{94CCFC97-F7B5-4FA6-835F-955781D00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7" name="Rectangle 493">
              <a:extLst>
                <a:ext uri="{FF2B5EF4-FFF2-40B4-BE49-F238E27FC236}">
                  <a16:creationId xmlns:a16="http://schemas.microsoft.com/office/drawing/2014/main" id="{E66CD8E7-A690-4098-B513-F092C3E8F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8" name="Rectangle 494">
              <a:extLst>
                <a:ext uri="{FF2B5EF4-FFF2-40B4-BE49-F238E27FC236}">
                  <a16:creationId xmlns:a16="http://schemas.microsoft.com/office/drawing/2014/main" id="{C128E986-D2B8-42A3-A58F-4090E083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9" name="Rectangle 495">
              <a:extLst>
                <a:ext uri="{FF2B5EF4-FFF2-40B4-BE49-F238E27FC236}">
                  <a16:creationId xmlns:a16="http://schemas.microsoft.com/office/drawing/2014/main" id="{557C4505-8469-4022-99AF-0C84AF70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70" name="Freeform 496">
              <a:extLst>
                <a:ext uri="{FF2B5EF4-FFF2-40B4-BE49-F238E27FC236}">
                  <a16:creationId xmlns:a16="http://schemas.microsoft.com/office/drawing/2014/main" id="{361A17EE-044C-4006-9EC0-A4C0057F0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271" name="文本框 270">
            <a:extLst>
              <a:ext uri="{FF2B5EF4-FFF2-40B4-BE49-F238E27FC236}">
                <a16:creationId xmlns:a16="http://schemas.microsoft.com/office/drawing/2014/main" id="{D094D08C-87B4-4C67-A5BA-D4E8A6A21A7E}"/>
              </a:ext>
            </a:extLst>
          </p:cNvPr>
          <p:cNvSpPr txBox="1"/>
          <p:nvPr/>
        </p:nvSpPr>
        <p:spPr>
          <a:xfrm>
            <a:off x="5848885" y="2449771"/>
            <a:ext cx="1272879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cs typeface="Univers Next" panose="020B0405030202020203" pitchFamily="34" charset="-78"/>
              </a:rPr>
              <a:t>Sign Contract</a:t>
            </a:r>
            <a:endParaRPr lang="en-AU" altLang="zh-CN" sz="1173" dirty="0"/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3D1D6A0F-1966-42F2-872B-D1765BFD8068}"/>
              </a:ext>
            </a:extLst>
          </p:cNvPr>
          <p:cNvSpPr/>
          <p:nvPr/>
        </p:nvSpPr>
        <p:spPr>
          <a:xfrm>
            <a:off x="6186233" y="4654397"/>
            <a:ext cx="485786" cy="7949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D153B1CC-7E17-4F74-9D2C-8409D88E3D32}"/>
              </a:ext>
            </a:extLst>
          </p:cNvPr>
          <p:cNvGrpSpPr/>
          <p:nvPr/>
        </p:nvGrpSpPr>
        <p:grpSpPr>
          <a:xfrm>
            <a:off x="6211723" y="4729103"/>
            <a:ext cx="540142" cy="506678"/>
            <a:chOff x="3108756" y="2110160"/>
            <a:chExt cx="745081" cy="698920"/>
          </a:xfrm>
        </p:grpSpPr>
        <p:sp>
          <p:nvSpPr>
            <p:cNvPr id="274" name="Freeform 489">
              <a:extLst>
                <a:ext uri="{FF2B5EF4-FFF2-40B4-BE49-F238E27FC236}">
                  <a16:creationId xmlns:a16="http://schemas.microsoft.com/office/drawing/2014/main" id="{D69FC859-29E0-4CD6-A9C8-C1BA26008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75" name="Freeform 490">
              <a:extLst>
                <a:ext uri="{FF2B5EF4-FFF2-40B4-BE49-F238E27FC236}">
                  <a16:creationId xmlns:a16="http://schemas.microsoft.com/office/drawing/2014/main" id="{3B4019BE-8266-43AE-9E88-7714A2BC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76" name="Freeform 491">
              <a:extLst>
                <a:ext uri="{FF2B5EF4-FFF2-40B4-BE49-F238E27FC236}">
                  <a16:creationId xmlns:a16="http://schemas.microsoft.com/office/drawing/2014/main" id="{C2805F6F-402C-4772-8BCE-37B1BA75E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277" name="Rectangle 492">
              <a:extLst>
                <a:ext uri="{FF2B5EF4-FFF2-40B4-BE49-F238E27FC236}">
                  <a16:creationId xmlns:a16="http://schemas.microsoft.com/office/drawing/2014/main" id="{E4CFB4CD-E4A1-4596-BB71-71912F2C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78" name="Rectangle 493">
              <a:extLst>
                <a:ext uri="{FF2B5EF4-FFF2-40B4-BE49-F238E27FC236}">
                  <a16:creationId xmlns:a16="http://schemas.microsoft.com/office/drawing/2014/main" id="{3AEB73DF-DF60-49CA-B3BF-A0EC1F2F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79" name="Rectangle 494">
              <a:extLst>
                <a:ext uri="{FF2B5EF4-FFF2-40B4-BE49-F238E27FC236}">
                  <a16:creationId xmlns:a16="http://schemas.microsoft.com/office/drawing/2014/main" id="{C4544410-8C09-467E-80CB-FC46508E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80" name="Rectangle 495">
              <a:extLst>
                <a:ext uri="{FF2B5EF4-FFF2-40B4-BE49-F238E27FC236}">
                  <a16:creationId xmlns:a16="http://schemas.microsoft.com/office/drawing/2014/main" id="{1C1DE15C-841C-48ED-A54C-CE3998ABB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81" name="Freeform 496">
              <a:extLst>
                <a:ext uri="{FF2B5EF4-FFF2-40B4-BE49-F238E27FC236}">
                  <a16:creationId xmlns:a16="http://schemas.microsoft.com/office/drawing/2014/main" id="{0D10EA0D-DE83-4C26-85CC-34AAB3E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282" name="文本框 281">
            <a:extLst>
              <a:ext uri="{FF2B5EF4-FFF2-40B4-BE49-F238E27FC236}">
                <a16:creationId xmlns:a16="http://schemas.microsoft.com/office/drawing/2014/main" id="{CEDBE0B1-7195-4F14-92EA-5CCE02350747}"/>
              </a:ext>
            </a:extLst>
          </p:cNvPr>
          <p:cNvSpPr txBox="1"/>
          <p:nvPr/>
        </p:nvSpPr>
        <p:spPr>
          <a:xfrm>
            <a:off x="5666500" y="5341600"/>
            <a:ext cx="1251961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cs typeface="Univers Next" panose="020B0405030202020203" pitchFamily="34" charset="-78"/>
              </a:rPr>
              <a:t>Sign Contract</a:t>
            </a:r>
            <a:endParaRPr lang="en-AU" sz="1173" dirty="0"/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C9BD1D48-C0F8-4C26-ABBF-E08AB891D67C}"/>
              </a:ext>
            </a:extLst>
          </p:cNvPr>
          <p:cNvSpPr/>
          <p:nvPr/>
        </p:nvSpPr>
        <p:spPr>
          <a:xfrm>
            <a:off x="2876070" y="3477701"/>
            <a:ext cx="718058" cy="6848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DCD258-725C-4669-9FF3-34BB9F3A6C32}"/>
              </a:ext>
            </a:extLst>
          </p:cNvPr>
          <p:cNvSpPr txBox="1"/>
          <p:nvPr/>
        </p:nvSpPr>
        <p:spPr>
          <a:xfrm>
            <a:off x="2685558" y="4109346"/>
            <a:ext cx="1292281" cy="4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cs typeface="Univers Next" panose="020B0405030202020203" pitchFamily="34" charset="-78"/>
              </a:rPr>
              <a:t>Config issuance Credit</a:t>
            </a:r>
            <a:endParaRPr lang="en-AU" sz="1173" dirty="0"/>
          </a:p>
        </p:txBody>
      </p:sp>
      <p:sp>
        <p:nvSpPr>
          <p:cNvPr id="290" name="Freeform 59">
            <a:extLst>
              <a:ext uri="{FF2B5EF4-FFF2-40B4-BE49-F238E27FC236}">
                <a16:creationId xmlns:a16="http://schemas.microsoft.com/office/drawing/2014/main" id="{BBE529E8-1A15-413F-AAB8-8CD104173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777" y="3658288"/>
            <a:ext cx="385669" cy="403305"/>
          </a:xfrm>
          <a:custGeom>
            <a:avLst/>
            <a:gdLst>
              <a:gd name="T0" fmla="*/ 73627430 w 581"/>
              <a:gd name="T1" fmla="*/ 67678707 h 609"/>
              <a:gd name="T2" fmla="*/ 61659637 w 581"/>
              <a:gd name="T3" fmla="*/ 78678142 h 609"/>
              <a:gd name="T4" fmla="*/ 54244957 w 581"/>
              <a:gd name="T5" fmla="*/ 72208055 h 609"/>
              <a:gd name="T6" fmla="*/ 57106883 w 581"/>
              <a:gd name="T7" fmla="*/ 65867111 h 609"/>
              <a:gd name="T8" fmla="*/ 61659637 w 581"/>
              <a:gd name="T9" fmla="*/ 69490662 h 609"/>
              <a:gd name="T10" fmla="*/ 71806401 w 581"/>
              <a:gd name="T11" fmla="*/ 61338122 h 609"/>
              <a:gd name="T12" fmla="*/ 73627430 w 581"/>
              <a:gd name="T13" fmla="*/ 67678707 h 609"/>
              <a:gd name="T14" fmla="*/ 61659637 w 581"/>
              <a:gd name="T15" fmla="*/ 64055516 h 609"/>
              <a:gd name="T16" fmla="*/ 49691843 w 581"/>
              <a:gd name="T17" fmla="*/ 69490662 h 609"/>
              <a:gd name="T18" fmla="*/ 51513233 w 581"/>
              <a:gd name="T19" fmla="*/ 75054951 h 609"/>
              <a:gd name="T20" fmla="*/ 3772261 w 581"/>
              <a:gd name="T21" fmla="*/ 78678142 h 609"/>
              <a:gd name="T22" fmla="*/ 0 w 581"/>
              <a:gd name="T23" fmla="*/ 10999436 h 609"/>
              <a:gd name="T24" fmla="*/ 10146404 w 581"/>
              <a:gd name="T25" fmla="*/ 7246742 h 609"/>
              <a:gd name="T26" fmla="*/ 17561444 w 581"/>
              <a:gd name="T27" fmla="*/ 18246178 h 609"/>
              <a:gd name="T28" fmla="*/ 24845922 w 581"/>
              <a:gd name="T29" fmla="*/ 7246742 h 609"/>
              <a:gd name="T30" fmla="*/ 28488341 w 581"/>
              <a:gd name="T31" fmla="*/ 10999436 h 609"/>
              <a:gd name="T32" fmla="*/ 43318061 w 581"/>
              <a:gd name="T33" fmla="*/ 10999436 h 609"/>
              <a:gd name="T34" fmla="*/ 46960119 w 581"/>
              <a:gd name="T35" fmla="*/ 7246742 h 609"/>
              <a:gd name="T36" fmla="*/ 54244957 w 581"/>
              <a:gd name="T37" fmla="*/ 18246178 h 609"/>
              <a:gd name="T38" fmla="*/ 61659637 w 581"/>
              <a:gd name="T39" fmla="*/ 7246742 h 609"/>
              <a:gd name="T40" fmla="*/ 71806401 w 581"/>
              <a:gd name="T41" fmla="*/ 10999436 h 609"/>
              <a:gd name="T42" fmla="*/ 66212751 w 581"/>
              <a:gd name="T43" fmla="*/ 59526167 h 609"/>
              <a:gd name="T44" fmla="*/ 10146404 w 581"/>
              <a:gd name="T45" fmla="*/ 63149718 h 609"/>
              <a:gd name="T46" fmla="*/ 12878128 w 581"/>
              <a:gd name="T47" fmla="*/ 65867111 h 609"/>
              <a:gd name="T48" fmla="*/ 39545439 w 581"/>
              <a:gd name="T49" fmla="*/ 63149718 h 609"/>
              <a:gd name="T50" fmla="*/ 39545439 w 581"/>
              <a:gd name="T51" fmla="*/ 63149718 h 609"/>
              <a:gd name="T52" fmla="*/ 39545439 w 581"/>
              <a:gd name="T53" fmla="*/ 63149718 h 609"/>
              <a:gd name="T54" fmla="*/ 12878128 w 581"/>
              <a:gd name="T55" fmla="*/ 60431965 h 609"/>
              <a:gd name="T56" fmla="*/ 58017218 w 581"/>
              <a:gd name="T57" fmla="*/ 28339815 h 609"/>
              <a:gd name="T58" fmla="*/ 13788823 w 581"/>
              <a:gd name="T59" fmla="*/ 28339815 h 609"/>
              <a:gd name="T60" fmla="*/ 13788823 w 581"/>
              <a:gd name="T61" fmla="*/ 35715700 h 609"/>
              <a:gd name="T62" fmla="*/ 61659637 w 581"/>
              <a:gd name="T63" fmla="*/ 31963007 h 609"/>
              <a:gd name="T64" fmla="*/ 58017218 w 581"/>
              <a:gd name="T65" fmla="*/ 43868240 h 609"/>
              <a:gd name="T66" fmla="*/ 35903020 w 581"/>
              <a:gd name="T67" fmla="*/ 43868240 h 609"/>
              <a:gd name="T68" fmla="*/ 13788823 w 581"/>
              <a:gd name="T69" fmla="*/ 43868240 h 609"/>
              <a:gd name="T70" fmla="*/ 13788823 w 581"/>
              <a:gd name="T71" fmla="*/ 51244484 h 609"/>
              <a:gd name="T72" fmla="*/ 35903020 w 581"/>
              <a:gd name="T73" fmla="*/ 51244484 h 609"/>
              <a:gd name="T74" fmla="*/ 61659637 w 581"/>
              <a:gd name="T75" fmla="*/ 47491791 h 609"/>
              <a:gd name="T76" fmla="*/ 54244957 w 581"/>
              <a:gd name="T77" fmla="*/ 14622627 h 609"/>
              <a:gd name="T78" fmla="*/ 50602538 w 581"/>
              <a:gd name="T79" fmla="*/ 10999436 h 609"/>
              <a:gd name="T80" fmla="*/ 54244957 w 581"/>
              <a:gd name="T81" fmla="*/ 0 h 609"/>
              <a:gd name="T82" fmla="*/ 58017218 w 581"/>
              <a:gd name="T83" fmla="*/ 10999436 h 609"/>
              <a:gd name="T84" fmla="*/ 35903020 w 581"/>
              <a:gd name="T85" fmla="*/ 14622627 h 609"/>
              <a:gd name="T86" fmla="*/ 32260601 w 581"/>
              <a:gd name="T87" fmla="*/ 10999436 h 609"/>
              <a:gd name="T88" fmla="*/ 35903020 w 581"/>
              <a:gd name="T89" fmla="*/ 0 h 609"/>
              <a:gd name="T90" fmla="*/ 39545439 w 581"/>
              <a:gd name="T91" fmla="*/ 10999436 h 609"/>
              <a:gd name="T92" fmla="*/ 17561444 w 581"/>
              <a:gd name="T93" fmla="*/ 14622627 h 609"/>
              <a:gd name="T94" fmla="*/ 13788823 w 581"/>
              <a:gd name="T95" fmla="*/ 10999436 h 609"/>
              <a:gd name="T96" fmla="*/ 17561444 w 581"/>
              <a:gd name="T97" fmla="*/ 0 h 609"/>
              <a:gd name="T98" fmla="*/ 21203502 w 581"/>
              <a:gd name="T99" fmla="*/ 10999436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81" h="609">
                <a:moveTo>
                  <a:pt x="566" y="523"/>
                </a:moveTo>
                <a:lnTo>
                  <a:pt x="566" y="523"/>
                </a:lnTo>
                <a:cubicBezTo>
                  <a:pt x="495" y="594"/>
                  <a:pt x="495" y="594"/>
                  <a:pt x="495" y="594"/>
                </a:cubicBezTo>
                <a:cubicBezTo>
                  <a:pt x="488" y="601"/>
                  <a:pt x="481" y="608"/>
                  <a:pt x="474" y="608"/>
                </a:cubicBezTo>
                <a:cubicBezTo>
                  <a:pt x="467" y="608"/>
                  <a:pt x="460" y="601"/>
                  <a:pt x="453" y="594"/>
                </a:cubicBezTo>
                <a:cubicBezTo>
                  <a:pt x="417" y="558"/>
                  <a:pt x="417" y="558"/>
                  <a:pt x="417" y="558"/>
                </a:cubicBezTo>
                <a:cubicBezTo>
                  <a:pt x="410" y="551"/>
                  <a:pt x="410" y="544"/>
                  <a:pt x="410" y="537"/>
                </a:cubicBezTo>
                <a:cubicBezTo>
                  <a:pt x="410" y="523"/>
                  <a:pt x="417" y="509"/>
                  <a:pt x="439" y="509"/>
                </a:cubicBezTo>
                <a:cubicBezTo>
                  <a:pt x="446" y="509"/>
                  <a:pt x="453" y="516"/>
                  <a:pt x="453" y="523"/>
                </a:cubicBezTo>
                <a:cubicBezTo>
                  <a:pt x="474" y="537"/>
                  <a:pt x="474" y="537"/>
                  <a:pt x="474" y="537"/>
                </a:cubicBezTo>
                <a:cubicBezTo>
                  <a:pt x="530" y="481"/>
                  <a:pt x="530" y="481"/>
                  <a:pt x="530" y="481"/>
                </a:cubicBezTo>
                <a:cubicBezTo>
                  <a:pt x="537" y="474"/>
                  <a:pt x="545" y="474"/>
                  <a:pt x="552" y="474"/>
                </a:cubicBezTo>
                <a:cubicBezTo>
                  <a:pt x="566" y="474"/>
                  <a:pt x="580" y="488"/>
                  <a:pt x="580" y="502"/>
                </a:cubicBezTo>
                <a:cubicBezTo>
                  <a:pt x="580" y="509"/>
                  <a:pt x="573" y="516"/>
                  <a:pt x="566" y="523"/>
                </a:cubicBezTo>
                <a:close/>
                <a:moveTo>
                  <a:pt x="474" y="495"/>
                </a:moveTo>
                <a:lnTo>
                  <a:pt x="474" y="495"/>
                </a:lnTo>
                <a:cubicBezTo>
                  <a:pt x="467" y="488"/>
                  <a:pt x="453" y="481"/>
                  <a:pt x="439" y="481"/>
                </a:cubicBezTo>
                <a:cubicBezTo>
                  <a:pt x="403" y="481"/>
                  <a:pt x="382" y="509"/>
                  <a:pt x="382" y="537"/>
                </a:cubicBezTo>
                <a:cubicBezTo>
                  <a:pt x="382" y="558"/>
                  <a:pt x="389" y="573"/>
                  <a:pt x="396" y="580"/>
                </a:cubicBezTo>
                <a:cubicBezTo>
                  <a:pt x="424" y="608"/>
                  <a:pt x="424" y="608"/>
                  <a:pt x="424" y="608"/>
                </a:cubicBezTo>
                <a:cubicBezTo>
                  <a:pt x="29" y="608"/>
                  <a:pt x="29" y="608"/>
                  <a:pt x="29" y="608"/>
                </a:cubicBezTo>
                <a:cubicBezTo>
                  <a:pt x="15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5" y="56"/>
                  <a:pt x="2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120"/>
                  <a:pt x="106" y="141"/>
                  <a:pt x="135" y="141"/>
                </a:cubicBezTo>
                <a:cubicBezTo>
                  <a:pt x="163" y="141"/>
                  <a:pt x="191" y="120"/>
                  <a:pt x="191" y="85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8" y="141"/>
                  <a:pt x="276" y="141"/>
                </a:cubicBezTo>
                <a:cubicBezTo>
                  <a:pt x="304" y="141"/>
                  <a:pt x="333" y="120"/>
                  <a:pt x="333" y="85"/>
                </a:cubicBezTo>
                <a:cubicBezTo>
                  <a:pt x="333" y="56"/>
                  <a:pt x="333" y="56"/>
                  <a:pt x="333" y="56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1" y="85"/>
                  <a:pt x="361" y="85"/>
                  <a:pt x="361" y="85"/>
                </a:cubicBezTo>
                <a:cubicBezTo>
                  <a:pt x="361" y="120"/>
                  <a:pt x="389" y="141"/>
                  <a:pt x="417" y="141"/>
                </a:cubicBezTo>
                <a:cubicBezTo>
                  <a:pt x="446" y="141"/>
                  <a:pt x="474" y="120"/>
                  <a:pt x="474" y="85"/>
                </a:cubicBezTo>
                <a:cubicBezTo>
                  <a:pt x="474" y="56"/>
                  <a:pt x="474" y="56"/>
                  <a:pt x="474" y="56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37" y="56"/>
                  <a:pt x="552" y="71"/>
                  <a:pt x="552" y="85"/>
                </a:cubicBezTo>
                <a:cubicBezTo>
                  <a:pt x="552" y="445"/>
                  <a:pt x="552" y="445"/>
                  <a:pt x="552" y="445"/>
                </a:cubicBezTo>
                <a:cubicBezTo>
                  <a:pt x="530" y="445"/>
                  <a:pt x="516" y="452"/>
                  <a:pt x="509" y="460"/>
                </a:cubicBezTo>
                <a:lnTo>
                  <a:pt x="474" y="495"/>
                </a:lnTo>
                <a:close/>
                <a:moveTo>
                  <a:pt x="78" y="488"/>
                </a:moveTo>
                <a:lnTo>
                  <a:pt x="78" y="488"/>
                </a:lnTo>
                <a:cubicBezTo>
                  <a:pt x="78" y="502"/>
                  <a:pt x="85" y="509"/>
                  <a:pt x="99" y="509"/>
                </a:cubicBezTo>
                <a:cubicBezTo>
                  <a:pt x="283" y="509"/>
                  <a:pt x="283" y="509"/>
                  <a:pt x="283" y="509"/>
                </a:cubicBezTo>
                <a:cubicBezTo>
                  <a:pt x="297" y="509"/>
                  <a:pt x="304" y="502"/>
                  <a:pt x="304" y="488"/>
                </a:cubicBezTo>
                <a:cubicBezTo>
                  <a:pt x="304" y="474"/>
                  <a:pt x="297" y="467"/>
                  <a:pt x="283" y="467"/>
                </a:cubicBezTo>
                <a:cubicBezTo>
                  <a:pt x="99" y="467"/>
                  <a:pt x="99" y="467"/>
                  <a:pt x="99" y="467"/>
                </a:cubicBezTo>
                <a:cubicBezTo>
                  <a:pt x="85" y="467"/>
                  <a:pt x="78" y="474"/>
                  <a:pt x="78" y="488"/>
                </a:cubicBezTo>
                <a:close/>
                <a:moveTo>
                  <a:pt x="446" y="219"/>
                </a:moveTo>
                <a:lnTo>
                  <a:pt x="446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92" y="219"/>
                  <a:pt x="78" y="233"/>
                  <a:pt x="78" y="247"/>
                </a:cubicBezTo>
                <a:cubicBezTo>
                  <a:pt x="78" y="262"/>
                  <a:pt x="92" y="276"/>
                  <a:pt x="106" y="276"/>
                </a:cubicBezTo>
                <a:cubicBezTo>
                  <a:pt x="446" y="276"/>
                  <a:pt x="446" y="276"/>
                  <a:pt x="446" y="276"/>
                </a:cubicBezTo>
                <a:cubicBezTo>
                  <a:pt x="460" y="276"/>
                  <a:pt x="474" y="262"/>
                  <a:pt x="474" y="247"/>
                </a:cubicBezTo>
                <a:cubicBezTo>
                  <a:pt x="474" y="233"/>
                  <a:pt x="460" y="219"/>
                  <a:pt x="446" y="219"/>
                </a:cubicBezTo>
                <a:close/>
                <a:moveTo>
                  <a:pt x="446" y="339"/>
                </a:moveTo>
                <a:lnTo>
                  <a:pt x="446" y="339"/>
                </a:lnTo>
                <a:cubicBezTo>
                  <a:pt x="276" y="339"/>
                  <a:pt x="276" y="339"/>
                  <a:pt x="276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92" y="339"/>
                  <a:pt x="78" y="353"/>
                  <a:pt x="78" y="367"/>
                </a:cubicBezTo>
                <a:cubicBezTo>
                  <a:pt x="78" y="389"/>
                  <a:pt x="92" y="396"/>
                  <a:pt x="106" y="396"/>
                </a:cubicBezTo>
                <a:cubicBezTo>
                  <a:pt x="226" y="396"/>
                  <a:pt x="226" y="396"/>
                  <a:pt x="226" y="396"/>
                </a:cubicBezTo>
                <a:cubicBezTo>
                  <a:pt x="276" y="396"/>
                  <a:pt x="276" y="396"/>
                  <a:pt x="276" y="396"/>
                </a:cubicBezTo>
                <a:cubicBezTo>
                  <a:pt x="446" y="396"/>
                  <a:pt x="446" y="396"/>
                  <a:pt x="446" y="396"/>
                </a:cubicBezTo>
                <a:cubicBezTo>
                  <a:pt x="460" y="396"/>
                  <a:pt x="474" y="389"/>
                  <a:pt x="474" y="367"/>
                </a:cubicBezTo>
                <a:cubicBezTo>
                  <a:pt x="474" y="353"/>
                  <a:pt x="460" y="339"/>
                  <a:pt x="446" y="339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403" y="113"/>
                  <a:pt x="389" y="106"/>
                  <a:pt x="389" y="85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4"/>
                  <a:pt x="403" y="0"/>
                  <a:pt x="417" y="0"/>
                </a:cubicBezTo>
                <a:cubicBezTo>
                  <a:pt x="431" y="0"/>
                  <a:pt x="446" y="14"/>
                  <a:pt x="446" y="28"/>
                </a:cubicBezTo>
                <a:cubicBezTo>
                  <a:pt x="446" y="85"/>
                  <a:pt x="446" y="85"/>
                  <a:pt x="446" y="85"/>
                </a:cubicBezTo>
                <a:cubicBezTo>
                  <a:pt x="446" y="106"/>
                  <a:pt x="431" y="113"/>
                  <a:pt x="417" y="113"/>
                </a:cubicBezTo>
                <a:close/>
                <a:moveTo>
                  <a:pt x="276" y="113"/>
                </a:moveTo>
                <a:lnTo>
                  <a:pt x="276" y="113"/>
                </a:lnTo>
                <a:cubicBezTo>
                  <a:pt x="262" y="113"/>
                  <a:pt x="248" y="106"/>
                  <a:pt x="248" y="85"/>
                </a:cubicBezTo>
                <a:cubicBezTo>
                  <a:pt x="248" y="28"/>
                  <a:pt x="248" y="28"/>
                  <a:pt x="248" y="28"/>
                </a:cubicBezTo>
                <a:cubicBezTo>
                  <a:pt x="248" y="14"/>
                  <a:pt x="262" y="0"/>
                  <a:pt x="276" y="0"/>
                </a:cubicBezTo>
                <a:cubicBezTo>
                  <a:pt x="290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90" y="113"/>
                  <a:pt x="276" y="113"/>
                </a:cubicBezTo>
                <a:close/>
                <a:moveTo>
                  <a:pt x="135" y="113"/>
                </a:moveTo>
                <a:lnTo>
                  <a:pt x="135" y="113"/>
                </a:lnTo>
                <a:cubicBezTo>
                  <a:pt x="121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21" y="0"/>
                  <a:pt x="135" y="0"/>
                </a:cubicBezTo>
                <a:cubicBezTo>
                  <a:pt x="149" y="0"/>
                  <a:pt x="163" y="14"/>
                  <a:pt x="163" y="28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63" y="106"/>
                  <a:pt x="149" y="113"/>
                  <a:pt x="135" y="11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 anchor="ctr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95" name="Footer Placeholder 1">
            <a:extLst>
              <a:ext uri="{FF2B5EF4-FFF2-40B4-BE49-F238E27FC236}">
                <a16:creationId xmlns:a16="http://schemas.microsoft.com/office/drawing/2014/main" id="{4FD5CC69-CAB4-4B1B-9DC5-B231F89D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3795" y="6757416"/>
            <a:ext cx="2286000" cy="169200"/>
          </a:xfrm>
        </p:spPr>
        <p:txBody>
          <a:bodyPr/>
          <a:lstStyle/>
          <a:p>
            <a:r>
              <a:rPr lang="en-US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79438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ís1iďè">
            <a:extLst>
              <a:ext uri="{FF2B5EF4-FFF2-40B4-BE49-F238E27FC236}">
                <a16:creationId xmlns:a16="http://schemas.microsoft.com/office/drawing/2014/main" id="{6CEA3D19-815C-47FE-A17F-85299C63D909}"/>
              </a:ext>
            </a:extLst>
          </p:cNvPr>
          <p:cNvSpPr/>
          <p:nvPr/>
        </p:nvSpPr>
        <p:spPr>
          <a:xfrm>
            <a:off x="218989" y="4255452"/>
            <a:ext cx="12499853" cy="2840403"/>
          </a:xfrm>
          <a:prstGeom prst="roundRect">
            <a:avLst>
              <a:gd name="adj" fmla="val 7320"/>
            </a:avLst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7524" tIns="48762" rIns="97524" bIns="48762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75159"/>
            <a:endParaRPr lang="zh-CN" altLang="en-US" sz="2133" b="1" dirty="0">
              <a:solidFill>
                <a:schemeClr val="bg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B932FD1-0748-4BB3-BE5E-5F3073580B67}"/>
              </a:ext>
            </a:extLst>
          </p:cNvPr>
          <p:cNvSpPr/>
          <p:nvPr/>
        </p:nvSpPr>
        <p:spPr>
          <a:xfrm>
            <a:off x="887204" y="4485550"/>
            <a:ext cx="3347776" cy="55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93" dirty="0">
                <a:latin typeface="Univers Next" panose="020B0405030202020203" pitchFamily="34" charset="-78"/>
                <a:cs typeface="Univers Next" panose="020B0405030202020203" pitchFamily="34" charset="-78"/>
              </a:rPr>
              <a:t>4 Types </a:t>
            </a:r>
            <a:r>
              <a:rPr lang="en-US" altLang="zh-CN" sz="1493" dirty="0">
                <a:latin typeface="Univers Next" panose="020B0405030202020203" pitchFamily="34" charset="-78"/>
                <a:cs typeface="Univers Next" panose="020B0405030202020203" pitchFamily="34" charset="-78"/>
              </a:rPr>
              <a:t>Electronic voucher Issuance </a:t>
            </a:r>
          </a:p>
          <a:p>
            <a:endParaRPr lang="en-US" sz="1493" dirty="0">
              <a:latin typeface="Univers Next" panose="020B0405030202020203" pitchFamily="34" charset="-78"/>
              <a:cs typeface="Univers Next" panose="020B0405030202020203" pitchFamily="34" charset="-78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3281375E-F6BB-4F25-8E82-72365B57ED97}"/>
              </a:ext>
            </a:extLst>
          </p:cNvPr>
          <p:cNvSpPr/>
          <p:nvPr/>
        </p:nvSpPr>
        <p:spPr>
          <a:xfrm>
            <a:off x="9788787" y="1639055"/>
            <a:ext cx="767906" cy="1535813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35" name="factory-stock-house_18404">
            <a:extLst>
              <a:ext uri="{FF2B5EF4-FFF2-40B4-BE49-F238E27FC236}">
                <a16:creationId xmlns:a16="http://schemas.microsoft.com/office/drawing/2014/main" id="{AD287AB9-B3DD-4752-8303-BCA2BD366C1A}"/>
              </a:ext>
            </a:extLst>
          </p:cNvPr>
          <p:cNvSpPr>
            <a:spLocks noChangeAspect="1"/>
          </p:cNvSpPr>
          <p:nvPr/>
        </p:nvSpPr>
        <p:spPr bwMode="auto">
          <a:xfrm>
            <a:off x="9992396" y="2526041"/>
            <a:ext cx="383373" cy="383953"/>
          </a:xfrm>
          <a:custGeom>
            <a:avLst/>
            <a:gdLst>
              <a:gd name="connsiteX0" fmla="*/ 394672 w 606368"/>
              <a:gd name="connsiteY0" fmla="*/ 533404 h 607286"/>
              <a:gd name="connsiteX1" fmla="*/ 463473 w 606368"/>
              <a:gd name="connsiteY1" fmla="*/ 533404 h 607286"/>
              <a:gd name="connsiteX2" fmla="*/ 463473 w 606368"/>
              <a:gd name="connsiteY2" fmla="*/ 592679 h 607286"/>
              <a:gd name="connsiteX3" fmla="*/ 394672 w 606368"/>
              <a:gd name="connsiteY3" fmla="*/ 592679 h 607286"/>
              <a:gd name="connsiteX4" fmla="*/ 310135 w 606368"/>
              <a:gd name="connsiteY4" fmla="*/ 533404 h 607286"/>
              <a:gd name="connsiteX5" fmla="*/ 379007 w 606368"/>
              <a:gd name="connsiteY5" fmla="*/ 533404 h 607286"/>
              <a:gd name="connsiteX6" fmla="*/ 379007 w 606368"/>
              <a:gd name="connsiteY6" fmla="*/ 592679 h 607286"/>
              <a:gd name="connsiteX7" fmla="*/ 310135 w 606368"/>
              <a:gd name="connsiteY7" fmla="*/ 592679 h 607286"/>
              <a:gd name="connsiteX8" fmla="*/ 225597 w 606368"/>
              <a:gd name="connsiteY8" fmla="*/ 533404 h 607286"/>
              <a:gd name="connsiteX9" fmla="*/ 294539 w 606368"/>
              <a:gd name="connsiteY9" fmla="*/ 533404 h 607286"/>
              <a:gd name="connsiteX10" fmla="*/ 294539 w 606368"/>
              <a:gd name="connsiteY10" fmla="*/ 592679 h 607286"/>
              <a:gd name="connsiteX11" fmla="*/ 225597 w 606368"/>
              <a:gd name="connsiteY11" fmla="*/ 592679 h 607286"/>
              <a:gd name="connsiteX12" fmla="*/ 141131 w 606368"/>
              <a:gd name="connsiteY12" fmla="*/ 533404 h 607286"/>
              <a:gd name="connsiteX13" fmla="*/ 209932 w 606368"/>
              <a:gd name="connsiteY13" fmla="*/ 533404 h 607286"/>
              <a:gd name="connsiteX14" fmla="*/ 209932 w 606368"/>
              <a:gd name="connsiteY14" fmla="*/ 592679 h 607286"/>
              <a:gd name="connsiteX15" fmla="*/ 141131 w 606368"/>
              <a:gd name="connsiteY15" fmla="*/ 592679 h 607286"/>
              <a:gd name="connsiteX16" fmla="*/ 310135 w 606368"/>
              <a:gd name="connsiteY16" fmla="*/ 452042 h 607286"/>
              <a:gd name="connsiteX17" fmla="*/ 379007 w 606368"/>
              <a:gd name="connsiteY17" fmla="*/ 452042 h 607286"/>
              <a:gd name="connsiteX18" fmla="*/ 379007 w 606368"/>
              <a:gd name="connsiteY18" fmla="*/ 511317 h 607286"/>
              <a:gd name="connsiteX19" fmla="*/ 310135 w 606368"/>
              <a:gd name="connsiteY19" fmla="*/ 511317 h 607286"/>
              <a:gd name="connsiteX20" fmla="*/ 225597 w 606368"/>
              <a:gd name="connsiteY20" fmla="*/ 452042 h 607286"/>
              <a:gd name="connsiteX21" fmla="*/ 294539 w 606368"/>
              <a:gd name="connsiteY21" fmla="*/ 452042 h 607286"/>
              <a:gd name="connsiteX22" fmla="*/ 294539 w 606368"/>
              <a:gd name="connsiteY22" fmla="*/ 511317 h 607286"/>
              <a:gd name="connsiteX23" fmla="*/ 225597 w 606368"/>
              <a:gd name="connsiteY23" fmla="*/ 511317 h 607286"/>
              <a:gd name="connsiteX24" fmla="*/ 141131 w 606368"/>
              <a:gd name="connsiteY24" fmla="*/ 452042 h 607286"/>
              <a:gd name="connsiteX25" fmla="*/ 209932 w 606368"/>
              <a:gd name="connsiteY25" fmla="*/ 452042 h 607286"/>
              <a:gd name="connsiteX26" fmla="*/ 209932 w 606368"/>
              <a:gd name="connsiteY26" fmla="*/ 511317 h 607286"/>
              <a:gd name="connsiteX27" fmla="*/ 141131 w 606368"/>
              <a:gd name="connsiteY27" fmla="*/ 511317 h 607286"/>
              <a:gd name="connsiteX28" fmla="*/ 225597 w 606368"/>
              <a:gd name="connsiteY28" fmla="*/ 370610 h 607286"/>
              <a:gd name="connsiteX29" fmla="*/ 294539 w 606368"/>
              <a:gd name="connsiteY29" fmla="*/ 370610 h 607286"/>
              <a:gd name="connsiteX30" fmla="*/ 294539 w 606368"/>
              <a:gd name="connsiteY30" fmla="*/ 430026 h 607286"/>
              <a:gd name="connsiteX31" fmla="*/ 225597 w 606368"/>
              <a:gd name="connsiteY31" fmla="*/ 430026 h 607286"/>
              <a:gd name="connsiteX32" fmla="*/ 141131 w 606368"/>
              <a:gd name="connsiteY32" fmla="*/ 370610 h 607286"/>
              <a:gd name="connsiteX33" fmla="*/ 209932 w 606368"/>
              <a:gd name="connsiteY33" fmla="*/ 370610 h 607286"/>
              <a:gd name="connsiteX34" fmla="*/ 209932 w 606368"/>
              <a:gd name="connsiteY34" fmla="*/ 430026 h 607286"/>
              <a:gd name="connsiteX35" fmla="*/ 141131 w 606368"/>
              <a:gd name="connsiteY35" fmla="*/ 430026 h 607286"/>
              <a:gd name="connsiteX36" fmla="*/ 294547 w 606368"/>
              <a:gd name="connsiteY36" fmla="*/ 0 h 607286"/>
              <a:gd name="connsiteX37" fmla="*/ 606368 w 606368"/>
              <a:gd name="connsiteY37" fmla="*/ 141363 h 607286"/>
              <a:gd name="connsiteX38" fmla="*/ 606368 w 606368"/>
              <a:gd name="connsiteY38" fmla="*/ 607286 h 607286"/>
              <a:gd name="connsiteX39" fmla="*/ 497166 w 606368"/>
              <a:gd name="connsiteY39" fmla="*/ 607286 h 607286"/>
              <a:gd name="connsiteX40" fmla="*/ 497166 w 606368"/>
              <a:gd name="connsiteY40" fmla="*/ 228501 h 607286"/>
              <a:gd name="connsiteX41" fmla="*/ 109102 w 606368"/>
              <a:gd name="connsiteY41" fmla="*/ 228501 h 607286"/>
              <a:gd name="connsiteX42" fmla="*/ 109102 w 606368"/>
              <a:gd name="connsiteY42" fmla="*/ 607286 h 607286"/>
              <a:gd name="connsiteX43" fmla="*/ 0 w 606368"/>
              <a:gd name="connsiteY43" fmla="*/ 607286 h 607286"/>
              <a:gd name="connsiteX44" fmla="*/ 0 w 606368"/>
              <a:gd name="connsiteY44" fmla="*/ 141363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368" h="607286">
                <a:moveTo>
                  <a:pt x="394672" y="533404"/>
                </a:moveTo>
                <a:lnTo>
                  <a:pt x="463473" y="533404"/>
                </a:lnTo>
                <a:lnTo>
                  <a:pt x="463473" y="592679"/>
                </a:lnTo>
                <a:lnTo>
                  <a:pt x="394672" y="592679"/>
                </a:lnTo>
                <a:close/>
                <a:moveTo>
                  <a:pt x="310135" y="533404"/>
                </a:moveTo>
                <a:lnTo>
                  <a:pt x="379007" y="533404"/>
                </a:lnTo>
                <a:lnTo>
                  <a:pt x="379007" y="592679"/>
                </a:lnTo>
                <a:lnTo>
                  <a:pt x="310135" y="592679"/>
                </a:lnTo>
                <a:close/>
                <a:moveTo>
                  <a:pt x="225597" y="533404"/>
                </a:moveTo>
                <a:lnTo>
                  <a:pt x="294539" y="533404"/>
                </a:lnTo>
                <a:lnTo>
                  <a:pt x="294539" y="592679"/>
                </a:lnTo>
                <a:lnTo>
                  <a:pt x="225597" y="592679"/>
                </a:lnTo>
                <a:close/>
                <a:moveTo>
                  <a:pt x="141131" y="533404"/>
                </a:moveTo>
                <a:lnTo>
                  <a:pt x="209932" y="533404"/>
                </a:lnTo>
                <a:lnTo>
                  <a:pt x="209932" y="592679"/>
                </a:lnTo>
                <a:lnTo>
                  <a:pt x="141131" y="592679"/>
                </a:lnTo>
                <a:close/>
                <a:moveTo>
                  <a:pt x="310135" y="452042"/>
                </a:moveTo>
                <a:lnTo>
                  <a:pt x="379007" y="452042"/>
                </a:lnTo>
                <a:lnTo>
                  <a:pt x="379007" y="511317"/>
                </a:lnTo>
                <a:lnTo>
                  <a:pt x="310135" y="511317"/>
                </a:lnTo>
                <a:close/>
                <a:moveTo>
                  <a:pt x="225597" y="452042"/>
                </a:moveTo>
                <a:lnTo>
                  <a:pt x="294539" y="452042"/>
                </a:lnTo>
                <a:lnTo>
                  <a:pt x="294539" y="511317"/>
                </a:lnTo>
                <a:lnTo>
                  <a:pt x="225597" y="511317"/>
                </a:lnTo>
                <a:close/>
                <a:moveTo>
                  <a:pt x="141131" y="452042"/>
                </a:moveTo>
                <a:lnTo>
                  <a:pt x="209932" y="452042"/>
                </a:lnTo>
                <a:lnTo>
                  <a:pt x="209932" y="511317"/>
                </a:lnTo>
                <a:lnTo>
                  <a:pt x="141131" y="511317"/>
                </a:lnTo>
                <a:close/>
                <a:moveTo>
                  <a:pt x="225597" y="370610"/>
                </a:moveTo>
                <a:lnTo>
                  <a:pt x="294539" y="370610"/>
                </a:lnTo>
                <a:lnTo>
                  <a:pt x="294539" y="430026"/>
                </a:lnTo>
                <a:lnTo>
                  <a:pt x="225597" y="430026"/>
                </a:lnTo>
                <a:close/>
                <a:moveTo>
                  <a:pt x="141131" y="370610"/>
                </a:moveTo>
                <a:lnTo>
                  <a:pt x="209932" y="370610"/>
                </a:lnTo>
                <a:lnTo>
                  <a:pt x="209932" y="430026"/>
                </a:lnTo>
                <a:lnTo>
                  <a:pt x="141131" y="430026"/>
                </a:lnTo>
                <a:close/>
                <a:moveTo>
                  <a:pt x="294547" y="0"/>
                </a:moveTo>
                <a:lnTo>
                  <a:pt x="606368" y="141363"/>
                </a:lnTo>
                <a:lnTo>
                  <a:pt x="606368" y="607286"/>
                </a:lnTo>
                <a:lnTo>
                  <a:pt x="497166" y="607286"/>
                </a:lnTo>
                <a:lnTo>
                  <a:pt x="497166" y="228501"/>
                </a:lnTo>
                <a:lnTo>
                  <a:pt x="109102" y="228501"/>
                </a:lnTo>
                <a:lnTo>
                  <a:pt x="109102" y="607286"/>
                </a:lnTo>
                <a:lnTo>
                  <a:pt x="0" y="607286"/>
                </a:lnTo>
                <a:lnTo>
                  <a:pt x="0" y="1413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AU" sz="1920" dirty="0"/>
          </a:p>
        </p:txBody>
      </p:sp>
      <p:sp>
        <p:nvSpPr>
          <p:cNvPr id="37" name="factory-stock-house_18404">
            <a:extLst>
              <a:ext uri="{FF2B5EF4-FFF2-40B4-BE49-F238E27FC236}">
                <a16:creationId xmlns:a16="http://schemas.microsoft.com/office/drawing/2014/main" id="{F60D99DC-73EF-4F40-ADDE-B7F52CE89656}"/>
              </a:ext>
            </a:extLst>
          </p:cNvPr>
          <p:cNvSpPr>
            <a:spLocks noChangeAspect="1"/>
          </p:cNvSpPr>
          <p:nvPr/>
        </p:nvSpPr>
        <p:spPr bwMode="auto">
          <a:xfrm>
            <a:off x="9992396" y="1842424"/>
            <a:ext cx="383373" cy="383953"/>
          </a:xfrm>
          <a:custGeom>
            <a:avLst/>
            <a:gdLst>
              <a:gd name="connsiteX0" fmla="*/ 394672 w 606368"/>
              <a:gd name="connsiteY0" fmla="*/ 533404 h 607286"/>
              <a:gd name="connsiteX1" fmla="*/ 463473 w 606368"/>
              <a:gd name="connsiteY1" fmla="*/ 533404 h 607286"/>
              <a:gd name="connsiteX2" fmla="*/ 463473 w 606368"/>
              <a:gd name="connsiteY2" fmla="*/ 592679 h 607286"/>
              <a:gd name="connsiteX3" fmla="*/ 394672 w 606368"/>
              <a:gd name="connsiteY3" fmla="*/ 592679 h 607286"/>
              <a:gd name="connsiteX4" fmla="*/ 310135 w 606368"/>
              <a:gd name="connsiteY4" fmla="*/ 533404 h 607286"/>
              <a:gd name="connsiteX5" fmla="*/ 379007 w 606368"/>
              <a:gd name="connsiteY5" fmla="*/ 533404 h 607286"/>
              <a:gd name="connsiteX6" fmla="*/ 379007 w 606368"/>
              <a:gd name="connsiteY6" fmla="*/ 592679 h 607286"/>
              <a:gd name="connsiteX7" fmla="*/ 310135 w 606368"/>
              <a:gd name="connsiteY7" fmla="*/ 592679 h 607286"/>
              <a:gd name="connsiteX8" fmla="*/ 225597 w 606368"/>
              <a:gd name="connsiteY8" fmla="*/ 533404 h 607286"/>
              <a:gd name="connsiteX9" fmla="*/ 294539 w 606368"/>
              <a:gd name="connsiteY9" fmla="*/ 533404 h 607286"/>
              <a:gd name="connsiteX10" fmla="*/ 294539 w 606368"/>
              <a:gd name="connsiteY10" fmla="*/ 592679 h 607286"/>
              <a:gd name="connsiteX11" fmla="*/ 225597 w 606368"/>
              <a:gd name="connsiteY11" fmla="*/ 592679 h 607286"/>
              <a:gd name="connsiteX12" fmla="*/ 141131 w 606368"/>
              <a:gd name="connsiteY12" fmla="*/ 533404 h 607286"/>
              <a:gd name="connsiteX13" fmla="*/ 209932 w 606368"/>
              <a:gd name="connsiteY13" fmla="*/ 533404 h 607286"/>
              <a:gd name="connsiteX14" fmla="*/ 209932 w 606368"/>
              <a:gd name="connsiteY14" fmla="*/ 592679 h 607286"/>
              <a:gd name="connsiteX15" fmla="*/ 141131 w 606368"/>
              <a:gd name="connsiteY15" fmla="*/ 592679 h 607286"/>
              <a:gd name="connsiteX16" fmla="*/ 310135 w 606368"/>
              <a:gd name="connsiteY16" fmla="*/ 452042 h 607286"/>
              <a:gd name="connsiteX17" fmla="*/ 379007 w 606368"/>
              <a:gd name="connsiteY17" fmla="*/ 452042 h 607286"/>
              <a:gd name="connsiteX18" fmla="*/ 379007 w 606368"/>
              <a:gd name="connsiteY18" fmla="*/ 511317 h 607286"/>
              <a:gd name="connsiteX19" fmla="*/ 310135 w 606368"/>
              <a:gd name="connsiteY19" fmla="*/ 511317 h 607286"/>
              <a:gd name="connsiteX20" fmla="*/ 225597 w 606368"/>
              <a:gd name="connsiteY20" fmla="*/ 452042 h 607286"/>
              <a:gd name="connsiteX21" fmla="*/ 294539 w 606368"/>
              <a:gd name="connsiteY21" fmla="*/ 452042 h 607286"/>
              <a:gd name="connsiteX22" fmla="*/ 294539 w 606368"/>
              <a:gd name="connsiteY22" fmla="*/ 511317 h 607286"/>
              <a:gd name="connsiteX23" fmla="*/ 225597 w 606368"/>
              <a:gd name="connsiteY23" fmla="*/ 511317 h 607286"/>
              <a:gd name="connsiteX24" fmla="*/ 141131 w 606368"/>
              <a:gd name="connsiteY24" fmla="*/ 452042 h 607286"/>
              <a:gd name="connsiteX25" fmla="*/ 209932 w 606368"/>
              <a:gd name="connsiteY25" fmla="*/ 452042 h 607286"/>
              <a:gd name="connsiteX26" fmla="*/ 209932 w 606368"/>
              <a:gd name="connsiteY26" fmla="*/ 511317 h 607286"/>
              <a:gd name="connsiteX27" fmla="*/ 141131 w 606368"/>
              <a:gd name="connsiteY27" fmla="*/ 511317 h 607286"/>
              <a:gd name="connsiteX28" fmla="*/ 225597 w 606368"/>
              <a:gd name="connsiteY28" fmla="*/ 370610 h 607286"/>
              <a:gd name="connsiteX29" fmla="*/ 294539 w 606368"/>
              <a:gd name="connsiteY29" fmla="*/ 370610 h 607286"/>
              <a:gd name="connsiteX30" fmla="*/ 294539 w 606368"/>
              <a:gd name="connsiteY30" fmla="*/ 430026 h 607286"/>
              <a:gd name="connsiteX31" fmla="*/ 225597 w 606368"/>
              <a:gd name="connsiteY31" fmla="*/ 430026 h 607286"/>
              <a:gd name="connsiteX32" fmla="*/ 141131 w 606368"/>
              <a:gd name="connsiteY32" fmla="*/ 370610 h 607286"/>
              <a:gd name="connsiteX33" fmla="*/ 209932 w 606368"/>
              <a:gd name="connsiteY33" fmla="*/ 370610 h 607286"/>
              <a:gd name="connsiteX34" fmla="*/ 209932 w 606368"/>
              <a:gd name="connsiteY34" fmla="*/ 430026 h 607286"/>
              <a:gd name="connsiteX35" fmla="*/ 141131 w 606368"/>
              <a:gd name="connsiteY35" fmla="*/ 430026 h 607286"/>
              <a:gd name="connsiteX36" fmla="*/ 294547 w 606368"/>
              <a:gd name="connsiteY36" fmla="*/ 0 h 607286"/>
              <a:gd name="connsiteX37" fmla="*/ 606368 w 606368"/>
              <a:gd name="connsiteY37" fmla="*/ 141363 h 607286"/>
              <a:gd name="connsiteX38" fmla="*/ 606368 w 606368"/>
              <a:gd name="connsiteY38" fmla="*/ 607286 h 607286"/>
              <a:gd name="connsiteX39" fmla="*/ 497166 w 606368"/>
              <a:gd name="connsiteY39" fmla="*/ 607286 h 607286"/>
              <a:gd name="connsiteX40" fmla="*/ 497166 w 606368"/>
              <a:gd name="connsiteY40" fmla="*/ 228501 h 607286"/>
              <a:gd name="connsiteX41" fmla="*/ 109102 w 606368"/>
              <a:gd name="connsiteY41" fmla="*/ 228501 h 607286"/>
              <a:gd name="connsiteX42" fmla="*/ 109102 w 606368"/>
              <a:gd name="connsiteY42" fmla="*/ 607286 h 607286"/>
              <a:gd name="connsiteX43" fmla="*/ 0 w 606368"/>
              <a:gd name="connsiteY43" fmla="*/ 607286 h 607286"/>
              <a:gd name="connsiteX44" fmla="*/ 0 w 606368"/>
              <a:gd name="connsiteY44" fmla="*/ 141363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368" h="607286">
                <a:moveTo>
                  <a:pt x="394672" y="533404"/>
                </a:moveTo>
                <a:lnTo>
                  <a:pt x="463473" y="533404"/>
                </a:lnTo>
                <a:lnTo>
                  <a:pt x="463473" y="592679"/>
                </a:lnTo>
                <a:lnTo>
                  <a:pt x="394672" y="592679"/>
                </a:lnTo>
                <a:close/>
                <a:moveTo>
                  <a:pt x="310135" y="533404"/>
                </a:moveTo>
                <a:lnTo>
                  <a:pt x="379007" y="533404"/>
                </a:lnTo>
                <a:lnTo>
                  <a:pt x="379007" y="592679"/>
                </a:lnTo>
                <a:lnTo>
                  <a:pt x="310135" y="592679"/>
                </a:lnTo>
                <a:close/>
                <a:moveTo>
                  <a:pt x="225597" y="533404"/>
                </a:moveTo>
                <a:lnTo>
                  <a:pt x="294539" y="533404"/>
                </a:lnTo>
                <a:lnTo>
                  <a:pt x="294539" y="592679"/>
                </a:lnTo>
                <a:lnTo>
                  <a:pt x="225597" y="592679"/>
                </a:lnTo>
                <a:close/>
                <a:moveTo>
                  <a:pt x="141131" y="533404"/>
                </a:moveTo>
                <a:lnTo>
                  <a:pt x="209932" y="533404"/>
                </a:lnTo>
                <a:lnTo>
                  <a:pt x="209932" y="592679"/>
                </a:lnTo>
                <a:lnTo>
                  <a:pt x="141131" y="592679"/>
                </a:lnTo>
                <a:close/>
                <a:moveTo>
                  <a:pt x="310135" y="452042"/>
                </a:moveTo>
                <a:lnTo>
                  <a:pt x="379007" y="452042"/>
                </a:lnTo>
                <a:lnTo>
                  <a:pt x="379007" y="511317"/>
                </a:lnTo>
                <a:lnTo>
                  <a:pt x="310135" y="511317"/>
                </a:lnTo>
                <a:close/>
                <a:moveTo>
                  <a:pt x="225597" y="452042"/>
                </a:moveTo>
                <a:lnTo>
                  <a:pt x="294539" y="452042"/>
                </a:lnTo>
                <a:lnTo>
                  <a:pt x="294539" y="511317"/>
                </a:lnTo>
                <a:lnTo>
                  <a:pt x="225597" y="511317"/>
                </a:lnTo>
                <a:close/>
                <a:moveTo>
                  <a:pt x="141131" y="452042"/>
                </a:moveTo>
                <a:lnTo>
                  <a:pt x="209932" y="452042"/>
                </a:lnTo>
                <a:lnTo>
                  <a:pt x="209932" y="511317"/>
                </a:lnTo>
                <a:lnTo>
                  <a:pt x="141131" y="511317"/>
                </a:lnTo>
                <a:close/>
                <a:moveTo>
                  <a:pt x="225597" y="370610"/>
                </a:moveTo>
                <a:lnTo>
                  <a:pt x="294539" y="370610"/>
                </a:lnTo>
                <a:lnTo>
                  <a:pt x="294539" y="430026"/>
                </a:lnTo>
                <a:lnTo>
                  <a:pt x="225597" y="430026"/>
                </a:lnTo>
                <a:close/>
                <a:moveTo>
                  <a:pt x="141131" y="370610"/>
                </a:moveTo>
                <a:lnTo>
                  <a:pt x="209932" y="370610"/>
                </a:lnTo>
                <a:lnTo>
                  <a:pt x="209932" y="430026"/>
                </a:lnTo>
                <a:lnTo>
                  <a:pt x="141131" y="430026"/>
                </a:lnTo>
                <a:close/>
                <a:moveTo>
                  <a:pt x="294547" y="0"/>
                </a:moveTo>
                <a:lnTo>
                  <a:pt x="606368" y="141363"/>
                </a:lnTo>
                <a:lnTo>
                  <a:pt x="606368" y="607286"/>
                </a:lnTo>
                <a:lnTo>
                  <a:pt x="497166" y="607286"/>
                </a:lnTo>
                <a:lnTo>
                  <a:pt x="497166" y="228501"/>
                </a:lnTo>
                <a:lnTo>
                  <a:pt x="109102" y="228501"/>
                </a:lnTo>
                <a:lnTo>
                  <a:pt x="109102" y="607286"/>
                </a:lnTo>
                <a:lnTo>
                  <a:pt x="0" y="607286"/>
                </a:lnTo>
                <a:lnTo>
                  <a:pt x="0" y="1413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AU" sz="1920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341625D-40C2-47A7-BBFE-65D21B284C0F}"/>
              </a:ext>
            </a:extLst>
          </p:cNvPr>
          <p:cNvGrpSpPr/>
          <p:nvPr/>
        </p:nvGrpSpPr>
        <p:grpSpPr>
          <a:xfrm>
            <a:off x="10667578" y="1639055"/>
            <a:ext cx="767906" cy="1535813"/>
            <a:chOff x="7308165" y="1115045"/>
            <a:chExt cx="720000" cy="1440000"/>
          </a:xfrm>
        </p:grpSpPr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DFE6B388-BD8D-42CC-B3E1-7B073B9328E4}"/>
                </a:ext>
              </a:extLst>
            </p:cNvPr>
            <p:cNvSpPr/>
            <p:nvPr/>
          </p:nvSpPr>
          <p:spPr>
            <a:xfrm>
              <a:off x="7308165" y="1115045"/>
              <a:ext cx="720000" cy="1440000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 dirty="0"/>
            </a:p>
          </p:txBody>
        </p:sp>
        <p:sp>
          <p:nvSpPr>
            <p:cNvPr id="34" name="production-plant_20557">
              <a:extLst>
                <a:ext uri="{FF2B5EF4-FFF2-40B4-BE49-F238E27FC236}">
                  <a16:creationId xmlns:a16="http://schemas.microsoft.com/office/drawing/2014/main" id="{E0510352-C440-4027-8372-7678DD768F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82595" y="1681945"/>
              <a:ext cx="340657" cy="270000"/>
            </a:xfrm>
            <a:custGeom>
              <a:avLst/>
              <a:gdLst>
                <a:gd name="connsiteX0" fmla="*/ 10869 w 607286"/>
                <a:gd name="connsiteY0" fmla="*/ 454738 h 481327"/>
                <a:gd name="connsiteX1" fmla="*/ 10869 w 607286"/>
                <a:gd name="connsiteY1" fmla="*/ 470610 h 481327"/>
                <a:gd name="connsiteX2" fmla="*/ 596553 w 607286"/>
                <a:gd name="connsiteY2" fmla="*/ 470610 h 481327"/>
                <a:gd name="connsiteX3" fmla="*/ 596553 w 607286"/>
                <a:gd name="connsiteY3" fmla="*/ 454738 h 481327"/>
                <a:gd name="connsiteX4" fmla="*/ 572914 w 607286"/>
                <a:gd name="connsiteY4" fmla="*/ 454738 h 481327"/>
                <a:gd name="connsiteX5" fmla="*/ 252017 w 607286"/>
                <a:gd name="connsiteY5" fmla="*/ 454738 h 481327"/>
                <a:gd name="connsiteX6" fmla="*/ 73635 w 607286"/>
                <a:gd name="connsiteY6" fmla="*/ 454738 h 481327"/>
                <a:gd name="connsiteX7" fmla="*/ 34508 w 607286"/>
                <a:gd name="connsiteY7" fmla="*/ 454738 h 481327"/>
                <a:gd name="connsiteX8" fmla="*/ 418806 w 607286"/>
                <a:gd name="connsiteY8" fmla="*/ 263209 h 481327"/>
                <a:gd name="connsiteX9" fmla="*/ 484996 w 607286"/>
                <a:gd name="connsiteY9" fmla="*/ 263209 h 481327"/>
                <a:gd name="connsiteX10" fmla="*/ 484996 w 607286"/>
                <a:gd name="connsiteY10" fmla="*/ 317827 h 481327"/>
                <a:gd name="connsiteX11" fmla="*/ 418806 w 607286"/>
                <a:gd name="connsiteY11" fmla="*/ 317827 h 481327"/>
                <a:gd name="connsiteX12" fmla="*/ 303361 w 607286"/>
                <a:gd name="connsiteY12" fmla="*/ 263209 h 481327"/>
                <a:gd name="connsiteX13" fmla="*/ 369551 w 607286"/>
                <a:gd name="connsiteY13" fmla="*/ 263209 h 481327"/>
                <a:gd name="connsiteX14" fmla="*/ 369551 w 607286"/>
                <a:gd name="connsiteY14" fmla="*/ 317827 h 481327"/>
                <a:gd name="connsiteX15" fmla="*/ 303361 w 607286"/>
                <a:gd name="connsiteY15" fmla="*/ 317827 h 481327"/>
                <a:gd name="connsiteX16" fmla="*/ 84504 w 607286"/>
                <a:gd name="connsiteY16" fmla="*/ 263184 h 481327"/>
                <a:gd name="connsiteX17" fmla="*/ 84504 w 607286"/>
                <a:gd name="connsiteY17" fmla="*/ 444020 h 481327"/>
                <a:gd name="connsiteX18" fmla="*/ 241148 w 607286"/>
                <a:gd name="connsiteY18" fmla="*/ 444020 h 481327"/>
                <a:gd name="connsiteX19" fmla="*/ 241148 w 607286"/>
                <a:gd name="connsiteY19" fmla="*/ 263184 h 481327"/>
                <a:gd name="connsiteX20" fmla="*/ 407982 w 607286"/>
                <a:gd name="connsiteY20" fmla="*/ 252466 h 481327"/>
                <a:gd name="connsiteX21" fmla="*/ 407982 w 607286"/>
                <a:gd name="connsiteY21" fmla="*/ 328708 h 481327"/>
                <a:gd name="connsiteX22" fmla="*/ 495882 w 607286"/>
                <a:gd name="connsiteY22" fmla="*/ 328708 h 481327"/>
                <a:gd name="connsiteX23" fmla="*/ 495882 w 607286"/>
                <a:gd name="connsiteY23" fmla="*/ 252466 h 481327"/>
                <a:gd name="connsiteX24" fmla="*/ 292503 w 607286"/>
                <a:gd name="connsiteY24" fmla="*/ 252466 h 481327"/>
                <a:gd name="connsiteX25" fmla="*/ 292503 w 607286"/>
                <a:gd name="connsiteY25" fmla="*/ 328708 h 481327"/>
                <a:gd name="connsiteX26" fmla="*/ 380267 w 607286"/>
                <a:gd name="connsiteY26" fmla="*/ 328708 h 481327"/>
                <a:gd name="connsiteX27" fmla="*/ 380267 w 607286"/>
                <a:gd name="connsiteY27" fmla="*/ 252466 h 481327"/>
                <a:gd name="connsiteX28" fmla="*/ 39799 w 607286"/>
                <a:gd name="connsiteY28" fmla="*/ 110999 h 481327"/>
                <a:gd name="connsiteX29" fmla="*/ 246556 w 607286"/>
                <a:gd name="connsiteY29" fmla="*/ 110999 h 481327"/>
                <a:gd name="connsiteX30" fmla="*/ 246556 w 607286"/>
                <a:gd name="connsiteY30" fmla="*/ 121866 h 481327"/>
                <a:gd name="connsiteX31" fmla="*/ 39799 w 607286"/>
                <a:gd name="connsiteY31" fmla="*/ 121866 h 481327"/>
                <a:gd name="connsiteX32" fmla="*/ 292503 w 607286"/>
                <a:gd name="connsiteY32" fmla="*/ 0 h 481327"/>
                <a:gd name="connsiteX33" fmla="*/ 380403 w 607286"/>
                <a:gd name="connsiteY33" fmla="*/ 0 h 481327"/>
                <a:gd name="connsiteX34" fmla="*/ 380403 w 607286"/>
                <a:gd name="connsiteY34" fmla="*/ 157232 h 481327"/>
                <a:gd name="connsiteX35" fmla="*/ 407982 w 607286"/>
                <a:gd name="connsiteY35" fmla="*/ 157232 h 481327"/>
                <a:gd name="connsiteX36" fmla="*/ 407982 w 607286"/>
                <a:gd name="connsiteY36" fmla="*/ 0 h 481327"/>
                <a:gd name="connsiteX37" fmla="*/ 495882 w 607286"/>
                <a:gd name="connsiteY37" fmla="*/ 0 h 481327"/>
                <a:gd name="connsiteX38" fmla="*/ 495882 w 607286"/>
                <a:gd name="connsiteY38" fmla="*/ 157232 h 481327"/>
                <a:gd name="connsiteX39" fmla="*/ 572914 w 607286"/>
                <a:gd name="connsiteY39" fmla="*/ 157232 h 481327"/>
                <a:gd name="connsiteX40" fmla="*/ 572914 w 607286"/>
                <a:gd name="connsiteY40" fmla="*/ 443885 h 481327"/>
                <a:gd name="connsiteX41" fmla="*/ 607286 w 607286"/>
                <a:gd name="connsiteY41" fmla="*/ 443885 h 481327"/>
                <a:gd name="connsiteX42" fmla="*/ 607286 w 607286"/>
                <a:gd name="connsiteY42" fmla="*/ 481327 h 481327"/>
                <a:gd name="connsiteX43" fmla="*/ 0 w 607286"/>
                <a:gd name="connsiteY43" fmla="*/ 481327 h 481327"/>
                <a:gd name="connsiteX44" fmla="*/ 0 w 607286"/>
                <a:gd name="connsiteY44" fmla="*/ 443885 h 481327"/>
                <a:gd name="connsiteX45" fmla="*/ 34508 w 607286"/>
                <a:gd name="connsiteY45" fmla="*/ 443885 h 481327"/>
                <a:gd name="connsiteX46" fmla="*/ 34508 w 607286"/>
                <a:gd name="connsiteY46" fmla="*/ 157232 h 481327"/>
                <a:gd name="connsiteX47" fmla="*/ 292503 w 607286"/>
                <a:gd name="connsiteY47" fmla="*/ 157232 h 48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7286" h="481327">
                  <a:moveTo>
                    <a:pt x="10869" y="454738"/>
                  </a:moveTo>
                  <a:lnTo>
                    <a:pt x="10869" y="470610"/>
                  </a:lnTo>
                  <a:lnTo>
                    <a:pt x="596553" y="470610"/>
                  </a:lnTo>
                  <a:lnTo>
                    <a:pt x="596553" y="454738"/>
                  </a:lnTo>
                  <a:lnTo>
                    <a:pt x="572914" y="454738"/>
                  </a:lnTo>
                  <a:lnTo>
                    <a:pt x="252017" y="454738"/>
                  </a:lnTo>
                  <a:lnTo>
                    <a:pt x="73635" y="454738"/>
                  </a:lnTo>
                  <a:lnTo>
                    <a:pt x="34508" y="454738"/>
                  </a:lnTo>
                  <a:close/>
                  <a:moveTo>
                    <a:pt x="418806" y="263209"/>
                  </a:moveTo>
                  <a:lnTo>
                    <a:pt x="484996" y="263209"/>
                  </a:lnTo>
                  <a:lnTo>
                    <a:pt x="484996" y="317827"/>
                  </a:lnTo>
                  <a:lnTo>
                    <a:pt x="418806" y="317827"/>
                  </a:lnTo>
                  <a:close/>
                  <a:moveTo>
                    <a:pt x="303361" y="263209"/>
                  </a:moveTo>
                  <a:lnTo>
                    <a:pt x="369551" y="263209"/>
                  </a:lnTo>
                  <a:lnTo>
                    <a:pt x="369551" y="317827"/>
                  </a:lnTo>
                  <a:lnTo>
                    <a:pt x="303361" y="317827"/>
                  </a:lnTo>
                  <a:close/>
                  <a:moveTo>
                    <a:pt x="84504" y="263184"/>
                  </a:moveTo>
                  <a:lnTo>
                    <a:pt x="84504" y="444020"/>
                  </a:lnTo>
                  <a:lnTo>
                    <a:pt x="241148" y="444020"/>
                  </a:lnTo>
                  <a:lnTo>
                    <a:pt x="241148" y="263184"/>
                  </a:lnTo>
                  <a:close/>
                  <a:moveTo>
                    <a:pt x="407982" y="252466"/>
                  </a:moveTo>
                  <a:lnTo>
                    <a:pt x="407982" y="328708"/>
                  </a:lnTo>
                  <a:lnTo>
                    <a:pt x="495882" y="328708"/>
                  </a:lnTo>
                  <a:lnTo>
                    <a:pt x="495882" y="252466"/>
                  </a:lnTo>
                  <a:close/>
                  <a:moveTo>
                    <a:pt x="292503" y="252466"/>
                  </a:moveTo>
                  <a:lnTo>
                    <a:pt x="292503" y="328708"/>
                  </a:lnTo>
                  <a:lnTo>
                    <a:pt x="380267" y="328708"/>
                  </a:lnTo>
                  <a:lnTo>
                    <a:pt x="380267" y="252466"/>
                  </a:lnTo>
                  <a:close/>
                  <a:moveTo>
                    <a:pt x="39799" y="110999"/>
                  </a:moveTo>
                  <a:lnTo>
                    <a:pt x="246556" y="110999"/>
                  </a:lnTo>
                  <a:lnTo>
                    <a:pt x="246556" y="121866"/>
                  </a:lnTo>
                  <a:lnTo>
                    <a:pt x="39799" y="121866"/>
                  </a:lnTo>
                  <a:close/>
                  <a:moveTo>
                    <a:pt x="292503" y="0"/>
                  </a:moveTo>
                  <a:lnTo>
                    <a:pt x="380403" y="0"/>
                  </a:lnTo>
                  <a:lnTo>
                    <a:pt x="380403" y="157232"/>
                  </a:lnTo>
                  <a:lnTo>
                    <a:pt x="407982" y="157232"/>
                  </a:lnTo>
                  <a:lnTo>
                    <a:pt x="407982" y="0"/>
                  </a:lnTo>
                  <a:lnTo>
                    <a:pt x="495882" y="0"/>
                  </a:lnTo>
                  <a:lnTo>
                    <a:pt x="495882" y="157232"/>
                  </a:lnTo>
                  <a:lnTo>
                    <a:pt x="572914" y="157232"/>
                  </a:lnTo>
                  <a:lnTo>
                    <a:pt x="572914" y="443885"/>
                  </a:lnTo>
                  <a:lnTo>
                    <a:pt x="607286" y="443885"/>
                  </a:lnTo>
                  <a:lnTo>
                    <a:pt x="607286" y="481327"/>
                  </a:lnTo>
                  <a:lnTo>
                    <a:pt x="0" y="481327"/>
                  </a:lnTo>
                  <a:lnTo>
                    <a:pt x="0" y="443885"/>
                  </a:lnTo>
                  <a:lnTo>
                    <a:pt x="34508" y="443885"/>
                  </a:lnTo>
                  <a:lnTo>
                    <a:pt x="34508" y="157232"/>
                  </a:lnTo>
                  <a:lnTo>
                    <a:pt x="292503" y="15723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</p:sp>
        <p:sp>
          <p:nvSpPr>
            <p:cNvPr id="38" name="production-plant_20557">
              <a:extLst>
                <a:ext uri="{FF2B5EF4-FFF2-40B4-BE49-F238E27FC236}">
                  <a16:creationId xmlns:a16="http://schemas.microsoft.com/office/drawing/2014/main" id="{F13D6BFE-8EB7-40B1-8FC6-5589CCABD5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97835" y="2171525"/>
              <a:ext cx="340657" cy="270000"/>
            </a:xfrm>
            <a:custGeom>
              <a:avLst/>
              <a:gdLst>
                <a:gd name="connsiteX0" fmla="*/ 10869 w 607286"/>
                <a:gd name="connsiteY0" fmla="*/ 454738 h 481327"/>
                <a:gd name="connsiteX1" fmla="*/ 10869 w 607286"/>
                <a:gd name="connsiteY1" fmla="*/ 470610 h 481327"/>
                <a:gd name="connsiteX2" fmla="*/ 596553 w 607286"/>
                <a:gd name="connsiteY2" fmla="*/ 470610 h 481327"/>
                <a:gd name="connsiteX3" fmla="*/ 596553 w 607286"/>
                <a:gd name="connsiteY3" fmla="*/ 454738 h 481327"/>
                <a:gd name="connsiteX4" fmla="*/ 572914 w 607286"/>
                <a:gd name="connsiteY4" fmla="*/ 454738 h 481327"/>
                <a:gd name="connsiteX5" fmla="*/ 252017 w 607286"/>
                <a:gd name="connsiteY5" fmla="*/ 454738 h 481327"/>
                <a:gd name="connsiteX6" fmla="*/ 73635 w 607286"/>
                <a:gd name="connsiteY6" fmla="*/ 454738 h 481327"/>
                <a:gd name="connsiteX7" fmla="*/ 34508 w 607286"/>
                <a:gd name="connsiteY7" fmla="*/ 454738 h 481327"/>
                <a:gd name="connsiteX8" fmla="*/ 418806 w 607286"/>
                <a:gd name="connsiteY8" fmla="*/ 263209 h 481327"/>
                <a:gd name="connsiteX9" fmla="*/ 484996 w 607286"/>
                <a:gd name="connsiteY9" fmla="*/ 263209 h 481327"/>
                <a:gd name="connsiteX10" fmla="*/ 484996 w 607286"/>
                <a:gd name="connsiteY10" fmla="*/ 317827 h 481327"/>
                <a:gd name="connsiteX11" fmla="*/ 418806 w 607286"/>
                <a:gd name="connsiteY11" fmla="*/ 317827 h 481327"/>
                <a:gd name="connsiteX12" fmla="*/ 303361 w 607286"/>
                <a:gd name="connsiteY12" fmla="*/ 263209 h 481327"/>
                <a:gd name="connsiteX13" fmla="*/ 369551 w 607286"/>
                <a:gd name="connsiteY13" fmla="*/ 263209 h 481327"/>
                <a:gd name="connsiteX14" fmla="*/ 369551 w 607286"/>
                <a:gd name="connsiteY14" fmla="*/ 317827 h 481327"/>
                <a:gd name="connsiteX15" fmla="*/ 303361 w 607286"/>
                <a:gd name="connsiteY15" fmla="*/ 317827 h 481327"/>
                <a:gd name="connsiteX16" fmla="*/ 84504 w 607286"/>
                <a:gd name="connsiteY16" fmla="*/ 263184 h 481327"/>
                <a:gd name="connsiteX17" fmla="*/ 84504 w 607286"/>
                <a:gd name="connsiteY17" fmla="*/ 444020 h 481327"/>
                <a:gd name="connsiteX18" fmla="*/ 241148 w 607286"/>
                <a:gd name="connsiteY18" fmla="*/ 444020 h 481327"/>
                <a:gd name="connsiteX19" fmla="*/ 241148 w 607286"/>
                <a:gd name="connsiteY19" fmla="*/ 263184 h 481327"/>
                <a:gd name="connsiteX20" fmla="*/ 407982 w 607286"/>
                <a:gd name="connsiteY20" fmla="*/ 252466 h 481327"/>
                <a:gd name="connsiteX21" fmla="*/ 407982 w 607286"/>
                <a:gd name="connsiteY21" fmla="*/ 328708 h 481327"/>
                <a:gd name="connsiteX22" fmla="*/ 495882 w 607286"/>
                <a:gd name="connsiteY22" fmla="*/ 328708 h 481327"/>
                <a:gd name="connsiteX23" fmla="*/ 495882 w 607286"/>
                <a:gd name="connsiteY23" fmla="*/ 252466 h 481327"/>
                <a:gd name="connsiteX24" fmla="*/ 292503 w 607286"/>
                <a:gd name="connsiteY24" fmla="*/ 252466 h 481327"/>
                <a:gd name="connsiteX25" fmla="*/ 292503 w 607286"/>
                <a:gd name="connsiteY25" fmla="*/ 328708 h 481327"/>
                <a:gd name="connsiteX26" fmla="*/ 380267 w 607286"/>
                <a:gd name="connsiteY26" fmla="*/ 328708 h 481327"/>
                <a:gd name="connsiteX27" fmla="*/ 380267 w 607286"/>
                <a:gd name="connsiteY27" fmla="*/ 252466 h 481327"/>
                <a:gd name="connsiteX28" fmla="*/ 39799 w 607286"/>
                <a:gd name="connsiteY28" fmla="*/ 110999 h 481327"/>
                <a:gd name="connsiteX29" fmla="*/ 246556 w 607286"/>
                <a:gd name="connsiteY29" fmla="*/ 110999 h 481327"/>
                <a:gd name="connsiteX30" fmla="*/ 246556 w 607286"/>
                <a:gd name="connsiteY30" fmla="*/ 121866 h 481327"/>
                <a:gd name="connsiteX31" fmla="*/ 39799 w 607286"/>
                <a:gd name="connsiteY31" fmla="*/ 121866 h 481327"/>
                <a:gd name="connsiteX32" fmla="*/ 292503 w 607286"/>
                <a:gd name="connsiteY32" fmla="*/ 0 h 481327"/>
                <a:gd name="connsiteX33" fmla="*/ 380403 w 607286"/>
                <a:gd name="connsiteY33" fmla="*/ 0 h 481327"/>
                <a:gd name="connsiteX34" fmla="*/ 380403 w 607286"/>
                <a:gd name="connsiteY34" fmla="*/ 157232 h 481327"/>
                <a:gd name="connsiteX35" fmla="*/ 407982 w 607286"/>
                <a:gd name="connsiteY35" fmla="*/ 157232 h 481327"/>
                <a:gd name="connsiteX36" fmla="*/ 407982 w 607286"/>
                <a:gd name="connsiteY36" fmla="*/ 0 h 481327"/>
                <a:gd name="connsiteX37" fmla="*/ 495882 w 607286"/>
                <a:gd name="connsiteY37" fmla="*/ 0 h 481327"/>
                <a:gd name="connsiteX38" fmla="*/ 495882 w 607286"/>
                <a:gd name="connsiteY38" fmla="*/ 157232 h 481327"/>
                <a:gd name="connsiteX39" fmla="*/ 572914 w 607286"/>
                <a:gd name="connsiteY39" fmla="*/ 157232 h 481327"/>
                <a:gd name="connsiteX40" fmla="*/ 572914 w 607286"/>
                <a:gd name="connsiteY40" fmla="*/ 443885 h 481327"/>
                <a:gd name="connsiteX41" fmla="*/ 607286 w 607286"/>
                <a:gd name="connsiteY41" fmla="*/ 443885 h 481327"/>
                <a:gd name="connsiteX42" fmla="*/ 607286 w 607286"/>
                <a:gd name="connsiteY42" fmla="*/ 481327 h 481327"/>
                <a:gd name="connsiteX43" fmla="*/ 0 w 607286"/>
                <a:gd name="connsiteY43" fmla="*/ 481327 h 481327"/>
                <a:gd name="connsiteX44" fmla="*/ 0 w 607286"/>
                <a:gd name="connsiteY44" fmla="*/ 443885 h 481327"/>
                <a:gd name="connsiteX45" fmla="*/ 34508 w 607286"/>
                <a:gd name="connsiteY45" fmla="*/ 443885 h 481327"/>
                <a:gd name="connsiteX46" fmla="*/ 34508 w 607286"/>
                <a:gd name="connsiteY46" fmla="*/ 157232 h 481327"/>
                <a:gd name="connsiteX47" fmla="*/ 292503 w 607286"/>
                <a:gd name="connsiteY47" fmla="*/ 157232 h 48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7286" h="481327">
                  <a:moveTo>
                    <a:pt x="10869" y="454738"/>
                  </a:moveTo>
                  <a:lnTo>
                    <a:pt x="10869" y="470610"/>
                  </a:lnTo>
                  <a:lnTo>
                    <a:pt x="596553" y="470610"/>
                  </a:lnTo>
                  <a:lnTo>
                    <a:pt x="596553" y="454738"/>
                  </a:lnTo>
                  <a:lnTo>
                    <a:pt x="572914" y="454738"/>
                  </a:lnTo>
                  <a:lnTo>
                    <a:pt x="252017" y="454738"/>
                  </a:lnTo>
                  <a:lnTo>
                    <a:pt x="73635" y="454738"/>
                  </a:lnTo>
                  <a:lnTo>
                    <a:pt x="34508" y="454738"/>
                  </a:lnTo>
                  <a:close/>
                  <a:moveTo>
                    <a:pt x="418806" y="263209"/>
                  </a:moveTo>
                  <a:lnTo>
                    <a:pt x="484996" y="263209"/>
                  </a:lnTo>
                  <a:lnTo>
                    <a:pt x="484996" y="317827"/>
                  </a:lnTo>
                  <a:lnTo>
                    <a:pt x="418806" y="317827"/>
                  </a:lnTo>
                  <a:close/>
                  <a:moveTo>
                    <a:pt x="303361" y="263209"/>
                  </a:moveTo>
                  <a:lnTo>
                    <a:pt x="369551" y="263209"/>
                  </a:lnTo>
                  <a:lnTo>
                    <a:pt x="369551" y="317827"/>
                  </a:lnTo>
                  <a:lnTo>
                    <a:pt x="303361" y="317827"/>
                  </a:lnTo>
                  <a:close/>
                  <a:moveTo>
                    <a:pt x="84504" y="263184"/>
                  </a:moveTo>
                  <a:lnTo>
                    <a:pt x="84504" y="444020"/>
                  </a:lnTo>
                  <a:lnTo>
                    <a:pt x="241148" y="444020"/>
                  </a:lnTo>
                  <a:lnTo>
                    <a:pt x="241148" y="263184"/>
                  </a:lnTo>
                  <a:close/>
                  <a:moveTo>
                    <a:pt x="407982" y="252466"/>
                  </a:moveTo>
                  <a:lnTo>
                    <a:pt x="407982" y="328708"/>
                  </a:lnTo>
                  <a:lnTo>
                    <a:pt x="495882" y="328708"/>
                  </a:lnTo>
                  <a:lnTo>
                    <a:pt x="495882" y="252466"/>
                  </a:lnTo>
                  <a:close/>
                  <a:moveTo>
                    <a:pt x="292503" y="252466"/>
                  </a:moveTo>
                  <a:lnTo>
                    <a:pt x="292503" y="328708"/>
                  </a:lnTo>
                  <a:lnTo>
                    <a:pt x="380267" y="328708"/>
                  </a:lnTo>
                  <a:lnTo>
                    <a:pt x="380267" y="252466"/>
                  </a:lnTo>
                  <a:close/>
                  <a:moveTo>
                    <a:pt x="39799" y="110999"/>
                  </a:moveTo>
                  <a:lnTo>
                    <a:pt x="246556" y="110999"/>
                  </a:lnTo>
                  <a:lnTo>
                    <a:pt x="246556" y="121866"/>
                  </a:lnTo>
                  <a:lnTo>
                    <a:pt x="39799" y="121866"/>
                  </a:lnTo>
                  <a:close/>
                  <a:moveTo>
                    <a:pt x="292503" y="0"/>
                  </a:moveTo>
                  <a:lnTo>
                    <a:pt x="380403" y="0"/>
                  </a:lnTo>
                  <a:lnTo>
                    <a:pt x="380403" y="157232"/>
                  </a:lnTo>
                  <a:lnTo>
                    <a:pt x="407982" y="157232"/>
                  </a:lnTo>
                  <a:lnTo>
                    <a:pt x="407982" y="0"/>
                  </a:lnTo>
                  <a:lnTo>
                    <a:pt x="495882" y="0"/>
                  </a:lnTo>
                  <a:lnTo>
                    <a:pt x="495882" y="157232"/>
                  </a:lnTo>
                  <a:lnTo>
                    <a:pt x="572914" y="157232"/>
                  </a:lnTo>
                  <a:lnTo>
                    <a:pt x="572914" y="443885"/>
                  </a:lnTo>
                  <a:lnTo>
                    <a:pt x="607286" y="443885"/>
                  </a:lnTo>
                  <a:lnTo>
                    <a:pt x="607286" y="481327"/>
                  </a:lnTo>
                  <a:lnTo>
                    <a:pt x="0" y="481327"/>
                  </a:lnTo>
                  <a:lnTo>
                    <a:pt x="0" y="443885"/>
                  </a:lnTo>
                  <a:lnTo>
                    <a:pt x="34508" y="443885"/>
                  </a:lnTo>
                  <a:lnTo>
                    <a:pt x="34508" y="157232"/>
                  </a:lnTo>
                  <a:lnTo>
                    <a:pt x="292503" y="15723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endParaRPr lang="en-AU" sz="1920" dirty="0"/>
            </a:p>
          </p:txBody>
        </p:sp>
        <p:sp>
          <p:nvSpPr>
            <p:cNvPr id="39" name="production-plant_20557">
              <a:extLst>
                <a:ext uri="{FF2B5EF4-FFF2-40B4-BE49-F238E27FC236}">
                  <a16:creationId xmlns:a16="http://schemas.microsoft.com/office/drawing/2014/main" id="{409233DE-F7DB-4063-90BB-B61BA42D2C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97836" y="1194296"/>
              <a:ext cx="340657" cy="270000"/>
            </a:xfrm>
            <a:custGeom>
              <a:avLst/>
              <a:gdLst>
                <a:gd name="connsiteX0" fmla="*/ 10869 w 607286"/>
                <a:gd name="connsiteY0" fmla="*/ 454738 h 481327"/>
                <a:gd name="connsiteX1" fmla="*/ 10869 w 607286"/>
                <a:gd name="connsiteY1" fmla="*/ 470610 h 481327"/>
                <a:gd name="connsiteX2" fmla="*/ 596553 w 607286"/>
                <a:gd name="connsiteY2" fmla="*/ 470610 h 481327"/>
                <a:gd name="connsiteX3" fmla="*/ 596553 w 607286"/>
                <a:gd name="connsiteY3" fmla="*/ 454738 h 481327"/>
                <a:gd name="connsiteX4" fmla="*/ 572914 w 607286"/>
                <a:gd name="connsiteY4" fmla="*/ 454738 h 481327"/>
                <a:gd name="connsiteX5" fmla="*/ 252017 w 607286"/>
                <a:gd name="connsiteY5" fmla="*/ 454738 h 481327"/>
                <a:gd name="connsiteX6" fmla="*/ 73635 w 607286"/>
                <a:gd name="connsiteY6" fmla="*/ 454738 h 481327"/>
                <a:gd name="connsiteX7" fmla="*/ 34508 w 607286"/>
                <a:gd name="connsiteY7" fmla="*/ 454738 h 481327"/>
                <a:gd name="connsiteX8" fmla="*/ 418806 w 607286"/>
                <a:gd name="connsiteY8" fmla="*/ 263209 h 481327"/>
                <a:gd name="connsiteX9" fmla="*/ 484996 w 607286"/>
                <a:gd name="connsiteY9" fmla="*/ 263209 h 481327"/>
                <a:gd name="connsiteX10" fmla="*/ 484996 w 607286"/>
                <a:gd name="connsiteY10" fmla="*/ 317827 h 481327"/>
                <a:gd name="connsiteX11" fmla="*/ 418806 w 607286"/>
                <a:gd name="connsiteY11" fmla="*/ 317827 h 481327"/>
                <a:gd name="connsiteX12" fmla="*/ 303361 w 607286"/>
                <a:gd name="connsiteY12" fmla="*/ 263209 h 481327"/>
                <a:gd name="connsiteX13" fmla="*/ 369551 w 607286"/>
                <a:gd name="connsiteY13" fmla="*/ 263209 h 481327"/>
                <a:gd name="connsiteX14" fmla="*/ 369551 w 607286"/>
                <a:gd name="connsiteY14" fmla="*/ 317827 h 481327"/>
                <a:gd name="connsiteX15" fmla="*/ 303361 w 607286"/>
                <a:gd name="connsiteY15" fmla="*/ 317827 h 481327"/>
                <a:gd name="connsiteX16" fmla="*/ 84504 w 607286"/>
                <a:gd name="connsiteY16" fmla="*/ 263184 h 481327"/>
                <a:gd name="connsiteX17" fmla="*/ 84504 w 607286"/>
                <a:gd name="connsiteY17" fmla="*/ 444020 h 481327"/>
                <a:gd name="connsiteX18" fmla="*/ 241148 w 607286"/>
                <a:gd name="connsiteY18" fmla="*/ 444020 h 481327"/>
                <a:gd name="connsiteX19" fmla="*/ 241148 w 607286"/>
                <a:gd name="connsiteY19" fmla="*/ 263184 h 481327"/>
                <a:gd name="connsiteX20" fmla="*/ 407982 w 607286"/>
                <a:gd name="connsiteY20" fmla="*/ 252466 h 481327"/>
                <a:gd name="connsiteX21" fmla="*/ 407982 w 607286"/>
                <a:gd name="connsiteY21" fmla="*/ 328708 h 481327"/>
                <a:gd name="connsiteX22" fmla="*/ 495882 w 607286"/>
                <a:gd name="connsiteY22" fmla="*/ 328708 h 481327"/>
                <a:gd name="connsiteX23" fmla="*/ 495882 w 607286"/>
                <a:gd name="connsiteY23" fmla="*/ 252466 h 481327"/>
                <a:gd name="connsiteX24" fmla="*/ 292503 w 607286"/>
                <a:gd name="connsiteY24" fmla="*/ 252466 h 481327"/>
                <a:gd name="connsiteX25" fmla="*/ 292503 w 607286"/>
                <a:gd name="connsiteY25" fmla="*/ 328708 h 481327"/>
                <a:gd name="connsiteX26" fmla="*/ 380267 w 607286"/>
                <a:gd name="connsiteY26" fmla="*/ 328708 h 481327"/>
                <a:gd name="connsiteX27" fmla="*/ 380267 w 607286"/>
                <a:gd name="connsiteY27" fmla="*/ 252466 h 481327"/>
                <a:gd name="connsiteX28" fmla="*/ 39799 w 607286"/>
                <a:gd name="connsiteY28" fmla="*/ 110999 h 481327"/>
                <a:gd name="connsiteX29" fmla="*/ 246556 w 607286"/>
                <a:gd name="connsiteY29" fmla="*/ 110999 h 481327"/>
                <a:gd name="connsiteX30" fmla="*/ 246556 w 607286"/>
                <a:gd name="connsiteY30" fmla="*/ 121866 h 481327"/>
                <a:gd name="connsiteX31" fmla="*/ 39799 w 607286"/>
                <a:gd name="connsiteY31" fmla="*/ 121866 h 481327"/>
                <a:gd name="connsiteX32" fmla="*/ 292503 w 607286"/>
                <a:gd name="connsiteY32" fmla="*/ 0 h 481327"/>
                <a:gd name="connsiteX33" fmla="*/ 380403 w 607286"/>
                <a:gd name="connsiteY33" fmla="*/ 0 h 481327"/>
                <a:gd name="connsiteX34" fmla="*/ 380403 w 607286"/>
                <a:gd name="connsiteY34" fmla="*/ 157232 h 481327"/>
                <a:gd name="connsiteX35" fmla="*/ 407982 w 607286"/>
                <a:gd name="connsiteY35" fmla="*/ 157232 h 481327"/>
                <a:gd name="connsiteX36" fmla="*/ 407982 w 607286"/>
                <a:gd name="connsiteY36" fmla="*/ 0 h 481327"/>
                <a:gd name="connsiteX37" fmla="*/ 495882 w 607286"/>
                <a:gd name="connsiteY37" fmla="*/ 0 h 481327"/>
                <a:gd name="connsiteX38" fmla="*/ 495882 w 607286"/>
                <a:gd name="connsiteY38" fmla="*/ 157232 h 481327"/>
                <a:gd name="connsiteX39" fmla="*/ 572914 w 607286"/>
                <a:gd name="connsiteY39" fmla="*/ 157232 h 481327"/>
                <a:gd name="connsiteX40" fmla="*/ 572914 w 607286"/>
                <a:gd name="connsiteY40" fmla="*/ 443885 h 481327"/>
                <a:gd name="connsiteX41" fmla="*/ 607286 w 607286"/>
                <a:gd name="connsiteY41" fmla="*/ 443885 h 481327"/>
                <a:gd name="connsiteX42" fmla="*/ 607286 w 607286"/>
                <a:gd name="connsiteY42" fmla="*/ 481327 h 481327"/>
                <a:gd name="connsiteX43" fmla="*/ 0 w 607286"/>
                <a:gd name="connsiteY43" fmla="*/ 481327 h 481327"/>
                <a:gd name="connsiteX44" fmla="*/ 0 w 607286"/>
                <a:gd name="connsiteY44" fmla="*/ 443885 h 481327"/>
                <a:gd name="connsiteX45" fmla="*/ 34508 w 607286"/>
                <a:gd name="connsiteY45" fmla="*/ 443885 h 481327"/>
                <a:gd name="connsiteX46" fmla="*/ 34508 w 607286"/>
                <a:gd name="connsiteY46" fmla="*/ 157232 h 481327"/>
                <a:gd name="connsiteX47" fmla="*/ 292503 w 607286"/>
                <a:gd name="connsiteY47" fmla="*/ 157232 h 48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7286" h="481327">
                  <a:moveTo>
                    <a:pt x="10869" y="454738"/>
                  </a:moveTo>
                  <a:lnTo>
                    <a:pt x="10869" y="470610"/>
                  </a:lnTo>
                  <a:lnTo>
                    <a:pt x="596553" y="470610"/>
                  </a:lnTo>
                  <a:lnTo>
                    <a:pt x="596553" y="454738"/>
                  </a:lnTo>
                  <a:lnTo>
                    <a:pt x="572914" y="454738"/>
                  </a:lnTo>
                  <a:lnTo>
                    <a:pt x="252017" y="454738"/>
                  </a:lnTo>
                  <a:lnTo>
                    <a:pt x="73635" y="454738"/>
                  </a:lnTo>
                  <a:lnTo>
                    <a:pt x="34508" y="454738"/>
                  </a:lnTo>
                  <a:close/>
                  <a:moveTo>
                    <a:pt x="418806" y="263209"/>
                  </a:moveTo>
                  <a:lnTo>
                    <a:pt x="484996" y="263209"/>
                  </a:lnTo>
                  <a:lnTo>
                    <a:pt x="484996" y="317827"/>
                  </a:lnTo>
                  <a:lnTo>
                    <a:pt x="418806" y="317827"/>
                  </a:lnTo>
                  <a:close/>
                  <a:moveTo>
                    <a:pt x="303361" y="263209"/>
                  </a:moveTo>
                  <a:lnTo>
                    <a:pt x="369551" y="263209"/>
                  </a:lnTo>
                  <a:lnTo>
                    <a:pt x="369551" y="317827"/>
                  </a:lnTo>
                  <a:lnTo>
                    <a:pt x="303361" y="317827"/>
                  </a:lnTo>
                  <a:close/>
                  <a:moveTo>
                    <a:pt x="84504" y="263184"/>
                  </a:moveTo>
                  <a:lnTo>
                    <a:pt x="84504" y="444020"/>
                  </a:lnTo>
                  <a:lnTo>
                    <a:pt x="241148" y="444020"/>
                  </a:lnTo>
                  <a:lnTo>
                    <a:pt x="241148" y="263184"/>
                  </a:lnTo>
                  <a:close/>
                  <a:moveTo>
                    <a:pt x="407982" y="252466"/>
                  </a:moveTo>
                  <a:lnTo>
                    <a:pt x="407982" y="328708"/>
                  </a:lnTo>
                  <a:lnTo>
                    <a:pt x="495882" y="328708"/>
                  </a:lnTo>
                  <a:lnTo>
                    <a:pt x="495882" y="252466"/>
                  </a:lnTo>
                  <a:close/>
                  <a:moveTo>
                    <a:pt x="292503" y="252466"/>
                  </a:moveTo>
                  <a:lnTo>
                    <a:pt x="292503" y="328708"/>
                  </a:lnTo>
                  <a:lnTo>
                    <a:pt x="380267" y="328708"/>
                  </a:lnTo>
                  <a:lnTo>
                    <a:pt x="380267" y="252466"/>
                  </a:lnTo>
                  <a:close/>
                  <a:moveTo>
                    <a:pt x="39799" y="110999"/>
                  </a:moveTo>
                  <a:lnTo>
                    <a:pt x="246556" y="110999"/>
                  </a:lnTo>
                  <a:lnTo>
                    <a:pt x="246556" y="121866"/>
                  </a:lnTo>
                  <a:lnTo>
                    <a:pt x="39799" y="121866"/>
                  </a:lnTo>
                  <a:close/>
                  <a:moveTo>
                    <a:pt x="292503" y="0"/>
                  </a:moveTo>
                  <a:lnTo>
                    <a:pt x="380403" y="0"/>
                  </a:lnTo>
                  <a:lnTo>
                    <a:pt x="380403" y="157232"/>
                  </a:lnTo>
                  <a:lnTo>
                    <a:pt x="407982" y="157232"/>
                  </a:lnTo>
                  <a:lnTo>
                    <a:pt x="407982" y="0"/>
                  </a:lnTo>
                  <a:lnTo>
                    <a:pt x="495882" y="0"/>
                  </a:lnTo>
                  <a:lnTo>
                    <a:pt x="495882" y="157232"/>
                  </a:lnTo>
                  <a:lnTo>
                    <a:pt x="572914" y="157232"/>
                  </a:lnTo>
                  <a:lnTo>
                    <a:pt x="572914" y="443885"/>
                  </a:lnTo>
                  <a:lnTo>
                    <a:pt x="607286" y="443885"/>
                  </a:lnTo>
                  <a:lnTo>
                    <a:pt x="607286" y="481327"/>
                  </a:lnTo>
                  <a:lnTo>
                    <a:pt x="0" y="481327"/>
                  </a:lnTo>
                  <a:lnTo>
                    <a:pt x="0" y="443885"/>
                  </a:lnTo>
                  <a:lnTo>
                    <a:pt x="34508" y="443885"/>
                  </a:lnTo>
                  <a:lnTo>
                    <a:pt x="34508" y="157232"/>
                  </a:lnTo>
                  <a:lnTo>
                    <a:pt x="292503" y="15723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DE497D1-D41C-416F-8FF7-6FD7B09B67A6}"/>
              </a:ext>
            </a:extLst>
          </p:cNvPr>
          <p:cNvCxnSpPr>
            <a:cxnSpLocks/>
          </p:cNvCxnSpPr>
          <p:nvPr/>
        </p:nvCxnSpPr>
        <p:spPr>
          <a:xfrm flipV="1">
            <a:off x="9530646" y="2071596"/>
            <a:ext cx="393937" cy="142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BD51CBD-1248-4709-B0B0-A82235FA1445}"/>
              </a:ext>
            </a:extLst>
          </p:cNvPr>
          <p:cNvCxnSpPr>
            <a:cxnSpLocks/>
          </p:cNvCxnSpPr>
          <p:nvPr/>
        </p:nvCxnSpPr>
        <p:spPr>
          <a:xfrm>
            <a:off x="9554789" y="2382424"/>
            <a:ext cx="1266317" cy="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305E1FC-AD57-48CD-BD90-A827BB7836FA}"/>
              </a:ext>
            </a:extLst>
          </p:cNvPr>
          <p:cNvCxnSpPr>
            <a:cxnSpLocks/>
          </p:cNvCxnSpPr>
          <p:nvPr/>
        </p:nvCxnSpPr>
        <p:spPr>
          <a:xfrm>
            <a:off x="9514592" y="2483521"/>
            <a:ext cx="424264" cy="2650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C4DF9F5-B359-4228-8514-2C82B78EAEA9}"/>
              </a:ext>
            </a:extLst>
          </p:cNvPr>
          <p:cNvCxnSpPr>
            <a:cxnSpLocks/>
          </p:cNvCxnSpPr>
          <p:nvPr/>
        </p:nvCxnSpPr>
        <p:spPr>
          <a:xfrm flipV="1">
            <a:off x="10426922" y="1892143"/>
            <a:ext cx="394183" cy="104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C37A9D6-032A-48F4-99FD-D30092B632AC}"/>
              </a:ext>
            </a:extLst>
          </p:cNvPr>
          <p:cNvCxnSpPr>
            <a:cxnSpLocks/>
          </p:cNvCxnSpPr>
          <p:nvPr/>
        </p:nvCxnSpPr>
        <p:spPr>
          <a:xfrm>
            <a:off x="10442556" y="2815025"/>
            <a:ext cx="348135" cy="1678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3764727-6EAC-4F4A-9DA4-CD047B384EF6}"/>
              </a:ext>
            </a:extLst>
          </p:cNvPr>
          <p:cNvCxnSpPr>
            <a:cxnSpLocks/>
            <a:endCxn id="32" idx="0"/>
          </p:cNvCxnSpPr>
          <p:nvPr/>
        </p:nvCxnSpPr>
        <p:spPr>
          <a:xfrm flipV="1">
            <a:off x="9056322" y="1639055"/>
            <a:ext cx="1995209" cy="294663"/>
          </a:xfrm>
          <a:prstGeom prst="bentConnector4">
            <a:avLst>
              <a:gd name="adj1" fmla="val 460"/>
              <a:gd name="adj2" fmla="val 18274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77405AB9-5E4B-45D4-B489-2A869639137E}"/>
              </a:ext>
            </a:extLst>
          </p:cNvPr>
          <p:cNvCxnSpPr>
            <a:cxnSpLocks/>
            <a:endCxn id="32" idx="2"/>
          </p:cNvCxnSpPr>
          <p:nvPr/>
        </p:nvCxnSpPr>
        <p:spPr>
          <a:xfrm rot="5400000" flipH="1" flipV="1">
            <a:off x="10071548" y="2281861"/>
            <a:ext cx="86975" cy="1872989"/>
          </a:xfrm>
          <a:prstGeom prst="bentConnector3">
            <a:avLst>
              <a:gd name="adj1" fmla="val -6540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7C9E1B9-689F-4C2D-A43C-055FE61A0DBF}"/>
              </a:ext>
            </a:extLst>
          </p:cNvPr>
          <p:cNvSpPr/>
          <p:nvPr/>
        </p:nvSpPr>
        <p:spPr>
          <a:xfrm>
            <a:off x="9842482" y="3378237"/>
            <a:ext cx="683200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67" dirty="0">
                <a:latin typeface="Univers Next" panose="020B0405030202020203" pitchFamily="34" charset="-78"/>
                <a:ea typeface="微软雅黑" panose="020B0503020204020204" pitchFamily="34" charset="-122"/>
                <a:cs typeface="Univers Next" panose="020B0405030202020203" pitchFamily="34" charset="-78"/>
              </a:rPr>
              <a:t>Tier 2 </a:t>
            </a:r>
          </a:p>
          <a:p>
            <a:pPr algn="ctr"/>
            <a:r>
              <a:rPr lang="en-US" sz="1067" dirty="0">
                <a:latin typeface="Univers Next" panose="020B0405030202020203" pitchFamily="34" charset="-78"/>
                <a:ea typeface="微软雅黑" panose="020B0503020204020204" pitchFamily="34" charset="-122"/>
                <a:cs typeface="Univers Next" panose="020B0405030202020203" pitchFamily="34" charset="-78"/>
              </a:rPr>
              <a:t>Supplier</a:t>
            </a:r>
            <a:endParaRPr lang="en-AU" sz="1067" dirty="0">
              <a:latin typeface="Univers Next" panose="020B0405030202020203" pitchFamily="34" charset="-78"/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E48C69F-C79A-4FC5-B62B-99101A00D355}"/>
              </a:ext>
            </a:extLst>
          </p:cNvPr>
          <p:cNvSpPr/>
          <p:nvPr/>
        </p:nvSpPr>
        <p:spPr>
          <a:xfrm>
            <a:off x="10712458" y="3362445"/>
            <a:ext cx="683200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67" dirty="0">
                <a:latin typeface="Univers Next" panose="020B0405030202020203" pitchFamily="34" charset="-78"/>
                <a:ea typeface="微软雅黑" panose="020B0503020204020204" pitchFamily="34" charset="-122"/>
                <a:cs typeface="Univers Next" panose="020B0405030202020203" pitchFamily="34" charset="-78"/>
              </a:rPr>
              <a:t>Tier 3 </a:t>
            </a:r>
          </a:p>
          <a:p>
            <a:pPr algn="ctr"/>
            <a:r>
              <a:rPr lang="en-AU" sz="1067" dirty="0">
                <a:latin typeface="Univers Next" panose="020B0405030202020203" pitchFamily="34" charset="-78"/>
                <a:ea typeface="微软雅黑" panose="020B0503020204020204" pitchFamily="34" charset="-122"/>
                <a:cs typeface="Univers Next" panose="020B0405030202020203" pitchFamily="34" charset="-78"/>
              </a:rPr>
              <a:t>Supplier</a:t>
            </a:r>
            <a:endParaRPr lang="en-AU" sz="1067" dirty="0">
              <a:latin typeface="Univers Next" panose="020B0405030202020203" pitchFamily="34" charset="-78"/>
              <a:cs typeface="Univers Next" panose="020B0405030202020203" pitchFamily="34" charset="-78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A7D4981-3213-4605-9ADF-21DEE9733214}"/>
              </a:ext>
            </a:extLst>
          </p:cNvPr>
          <p:cNvGrpSpPr/>
          <p:nvPr/>
        </p:nvGrpSpPr>
        <p:grpSpPr>
          <a:xfrm>
            <a:off x="8176359" y="1985373"/>
            <a:ext cx="1698735" cy="1109743"/>
            <a:chOff x="3958854" y="2570283"/>
            <a:chExt cx="1592758" cy="1040511"/>
          </a:xfrm>
        </p:grpSpPr>
        <p:sp>
          <p:nvSpPr>
            <p:cNvPr id="36" name="iconfont-10503-5122247">
              <a:extLst>
                <a:ext uri="{FF2B5EF4-FFF2-40B4-BE49-F238E27FC236}">
                  <a16:creationId xmlns:a16="http://schemas.microsoft.com/office/drawing/2014/main" id="{A31A0808-CD4C-4E02-98D2-E79E7A73E0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94160" y="2570283"/>
              <a:ext cx="713848" cy="720000"/>
            </a:xfrm>
            <a:custGeom>
              <a:avLst/>
              <a:gdLst>
                <a:gd name="connsiteX0" fmla="*/ 0 w 437473"/>
                <a:gd name="connsiteY0" fmla="*/ 417433 h 441243"/>
                <a:gd name="connsiteX1" fmla="*/ 437473 w 437473"/>
                <a:gd name="connsiteY1" fmla="*/ 417433 h 441243"/>
                <a:gd name="connsiteX2" fmla="*/ 437473 w 437473"/>
                <a:gd name="connsiteY2" fmla="*/ 441243 h 441243"/>
                <a:gd name="connsiteX3" fmla="*/ 0 w 437473"/>
                <a:gd name="connsiteY3" fmla="*/ 441243 h 441243"/>
                <a:gd name="connsiteX4" fmla="*/ 293257 w 437473"/>
                <a:gd name="connsiteY4" fmla="*/ 324284 h 441243"/>
                <a:gd name="connsiteX5" fmla="*/ 335553 w 437473"/>
                <a:gd name="connsiteY5" fmla="*/ 324284 h 441243"/>
                <a:gd name="connsiteX6" fmla="*/ 335553 w 437473"/>
                <a:gd name="connsiteY6" fmla="*/ 348094 h 441243"/>
                <a:gd name="connsiteX7" fmla="*/ 293257 w 437473"/>
                <a:gd name="connsiteY7" fmla="*/ 348094 h 441243"/>
                <a:gd name="connsiteX8" fmla="*/ 347889 w 437473"/>
                <a:gd name="connsiteY8" fmla="*/ 324141 h 441243"/>
                <a:gd name="connsiteX9" fmla="*/ 369322 w 437473"/>
                <a:gd name="connsiteY9" fmla="*/ 324141 h 441243"/>
                <a:gd name="connsiteX10" fmla="*/ 369322 w 437473"/>
                <a:gd name="connsiteY10" fmla="*/ 347951 h 441243"/>
                <a:gd name="connsiteX11" fmla="*/ 347889 w 437473"/>
                <a:gd name="connsiteY11" fmla="*/ 347951 h 441243"/>
                <a:gd name="connsiteX12" fmla="*/ 83923 w 437473"/>
                <a:gd name="connsiteY12" fmla="*/ 283759 h 441243"/>
                <a:gd name="connsiteX13" fmla="*/ 158178 w 437473"/>
                <a:gd name="connsiteY13" fmla="*/ 283759 h 441243"/>
                <a:gd name="connsiteX14" fmla="*/ 158178 w 437473"/>
                <a:gd name="connsiteY14" fmla="*/ 307569 h 441243"/>
                <a:gd name="connsiteX15" fmla="*/ 83923 w 437473"/>
                <a:gd name="connsiteY15" fmla="*/ 307569 h 441243"/>
                <a:gd name="connsiteX16" fmla="*/ 179898 w 437473"/>
                <a:gd name="connsiteY16" fmla="*/ 283568 h 441243"/>
                <a:gd name="connsiteX17" fmla="*/ 217525 w 437473"/>
                <a:gd name="connsiteY17" fmla="*/ 283568 h 441243"/>
                <a:gd name="connsiteX18" fmla="*/ 217525 w 437473"/>
                <a:gd name="connsiteY18" fmla="*/ 307378 h 441243"/>
                <a:gd name="connsiteX19" fmla="*/ 179898 w 437473"/>
                <a:gd name="connsiteY19" fmla="*/ 307378 h 441243"/>
                <a:gd name="connsiteX20" fmla="*/ 293257 w 437473"/>
                <a:gd name="connsiteY20" fmla="*/ 248805 h 441243"/>
                <a:gd name="connsiteX21" fmla="*/ 335553 w 437473"/>
                <a:gd name="connsiteY21" fmla="*/ 248805 h 441243"/>
                <a:gd name="connsiteX22" fmla="*/ 335553 w 437473"/>
                <a:gd name="connsiteY22" fmla="*/ 272616 h 441243"/>
                <a:gd name="connsiteX23" fmla="*/ 293257 w 437473"/>
                <a:gd name="connsiteY23" fmla="*/ 272616 h 441243"/>
                <a:gd name="connsiteX24" fmla="*/ 347889 w 437473"/>
                <a:gd name="connsiteY24" fmla="*/ 248662 h 441243"/>
                <a:gd name="connsiteX25" fmla="*/ 369322 w 437473"/>
                <a:gd name="connsiteY25" fmla="*/ 248662 h 441243"/>
                <a:gd name="connsiteX26" fmla="*/ 369322 w 437473"/>
                <a:gd name="connsiteY26" fmla="*/ 272473 h 441243"/>
                <a:gd name="connsiteX27" fmla="*/ 347889 w 437473"/>
                <a:gd name="connsiteY27" fmla="*/ 272473 h 441243"/>
                <a:gd name="connsiteX28" fmla="*/ 83923 w 437473"/>
                <a:gd name="connsiteY28" fmla="*/ 207852 h 441243"/>
                <a:gd name="connsiteX29" fmla="*/ 158178 w 437473"/>
                <a:gd name="connsiteY29" fmla="*/ 207852 h 441243"/>
                <a:gd name="connsiteX30" fmla="*/ 158178 w 437473"/>
                <a:gd name="connsiteY30" fmla="*/ 231662 h 441243"/>
                <a:gd name="connsiteX31" fmla="*/ 83923 w 437473"/>
                <a:gd name="connsiteY31" fmla="*/ 231662 h 441243"/>
                <a:gd name="connsiteX32" fmla="*/ 179898 w 437473"/>
                <a:gd name="connsiteY32" fmla="*/ 207709 h 441243"/>
                <a:gd name="connsiteX33" fmla="*/ 217525 w 437473"/>
                <a:gd name="connsiteY33" fmla="*/ 207709 h 441243"/>
                <a:gd name="connsiteX34" fmla="*/ 217525 w 437473"/>
                <a:gd name="connsiteY34" fmla="*/ 231519 h 441243"/>
                <a:gd name="connsiteX35" fmla="*/ 179898 w 437473"/>
                <a:gd name="connsiteY35" fmla="*/ 231519 h 441243"/>
                <a:gd name="connsiteX36" fmla="*/ 293257 w 437473"/>
                <a:gd name="connsiteY36" fmla="*/ 174517 h 441243"/>
                <a:gd name="connsiteX37" fmla="*/ 335553 w 437473"/>
                <a:gd name="connsiteY37" fmla="*/ 174517 h 441243"/>
                <a:gd name="connsiteX38" fmla="*/ 335553 w 437473"/>
                <a:gd name="connsiteY38" fmla="*/ 198328 h 441243"/>
                <a:gd name="connsiteX39" fmla="*/ 293257 w 437473"/>
                <a:gd name="connsiteY39" fmla="*/ 198328 h 441243"/>
                <a:gd name="connsiteX40" fmla="*/ 347889 w 437473"/>
                <a:gd name="connsiteY40" fmla="*/ 174470 h 441243"/>
                <a:gd name="connsiteX41" fmla="*/ 369322 w 437473"/>
                <a:gd name="connsiteY41" fmla="*/ 174470 h 441243"/>
                <a:gd name="connsiteX42" fmla="*/ 369322 w 437473"/>
                <a:gd name="connsiteY42" fmla="*/ 198280 h 441243"/>
                <a:gd name="connsiteX43" fmla="*/ 347889 w 437473"/>
                <a:gd name="connsiteY43" fmla="*/ 198280 h 441243"/>
                <a:gd name="connsiteX44" fmla="*/ 83923 w 437473"/>
                <a:gd name="connsiteY44" fmla="*/ 127468 h 441243"/>
                <a:gd name="connsiteX45" fmla="*/ 158178 w 437473"/>
                <a:gd name="connsiteY45" fmla="*/ 127468 h 441243"/>
                <a:gd name="connsiteX46" fmla="*/ 158178 w 437473"/>
                <a:gd name="connsiteY46" fmla="*/ 151278 h 441243"/>
                <a:gd name="connsiteX47" fmla="*/ 83923 w 437473"/>
                <a:gd name="connsiteY47" fmla="*/ 151278 h 441243"/>
                <a:gd name="connsiteX48" fmla="*/ 179898 w 437473"/>
                <a:gd name="connsiteY48" fmla="*/ 127373 h 441243"/>
                <a:gd name="connsiteX49" fmla="*/ 217525 w 437473"/>
                <a:gd name="connsiteY49" fmla="*/ 127373 h 441243"/>
                <a:gd name="connsiteX50" fmla="*/ 217525 w 437473"/>
                <a:gd name="connsiteY50" fmla="*/ 151183 h 441243"/>
                <a:gd name="connsiteX51" fmla="*/ 179898 w 437473"/>
                <a:gd name="connsiteY51" fmla="*/ 151183 h 441243"/>
                <a:gd name="connsiteX52" fmla="*/ 86342 w 437473"/>
                <a:gd name="connsiteY52" fmla="*/ 0 h 441243"/>
                <a:gd name="connsiteX53" fmla="*/ 221356 w 437473"/>
                <a:gd name="connsiteY53" fmla="*/ 0 h 441243"/>
                <a:gd name="connsiteX54" fmla="*/ 261027 w 437473"/>
                <a:gd name="connsiteY54" fmla="*/ 14667 h 441243"/>
                <a:gd name="connsiteX55" fmla="*/ 278124 w 437473"/>
                <a:gd name="connsiteY55" fmla="*/ 51762 h 441243"/>
                <a:gd name="connsiteX56" fmla="*/ 278124 w 437473"/>
                <a:gd name="connsiteY56" fmla="*/ 95477 h 441243"/>
                <a:gd name="connsiteX57" fmla="*/ 357036 w 437473"/>
                <a:gd name="connsiteY57" fmla="*/ 95477 h 441243"/>
                <a:gd name="connsiteX58" fmla="*/ 408756 w 437473"/>
                <a:gd name="connsiteY58" fmla="*/ 147192 h 441243"/>
                <a:gd name="connsiteX59" fmla="*/ 408756 w 437473"/>
                <a:gd name="connsiteY59" fmla="*/ 393242 h 441243"/>
                <a:gd name="connsiteX60" fmla="*/ 384944 w 437473"/>
                <a:gd name="connsiteY60" fmla="*/ 393242 h 441243"/>
                <a:gd name="connsiteX61" fmla="*/ 384944 w 437473"/>
                <a:gd name="connsiteY61" fmla="*/ 147145 h 441243"/>
                <a:gd name="connsiteX62" fmla="*/ 357036 w 437473"/>
                <a:gd name="connsiteY62" fmla="*/ 119239 h 441243"/>
                <a:gd name="connsiteX63" fmla="*/ 278171 w 437473"/>
                <a:gd name="connsiteY63" fmla="*/ 119239 h 441243"/>
                <a:gd name="connsiteX64" fmla="*/ 278171 w 437473"/>
                <a:gd name="connsiteY64" fmla="*/ 397576 h 441243"/>
                <a:gd name="connsiteX65" fmla="*/ 254359 w 437473"/>
                <a:gd name="connsiteY65" fmla="*/ 397576 h 441243"/>
                <a:gd name="connsiteX66" fmla="*/ 254359 w 437473"/>
                <a:gd name="connsiteY66" fmla="*/ 51762 h 441243"/>
                <a:gd name="connsiteX67" fmla="*/ 221404 w 437473"/>
                <a:gd name="connsiteY67" fmla="*/ 23857 h 441243"/>
                <a:gd name="connsiteX68" fmla="*/ 86342 w 437473"/>
                <a:gd name="connsiteY68" fmla="*/ 23857 h 441243"/>
                <a:gd name="connsiteX69" fmla="*/ 53005 w 437473"/>
                <a:gd name="connsiteY69" fmla="*/ 51762 h 441243"/>
                <a:gd name="connsiteX70" fmla="*/ 53005 w 437473"/>
                <a:gd name="connsiteY70" fmla="*/ 397481 h 441243"/>
                <a:gd name="connsiteX71" fmla="*/ 29193 w 437473"/>
                <a:gd name="connsiteY71" fmla="*/ 397481 h 441243"/>
                <a:gd name="connsiteX72" fmla="*/ 29193 w 437473"/>
                <a:gd name="connsiteY72" fmla="*/ 51715 h 441243"/>
                <a:gd name="connsiteX73" fmla="*/ 86342 w 437473"/>
                <a:gd name="connsiteY73" fmla="*/ 0 h 44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37473" h="441243">
                  <a:moveTo>
                    <a:pt x="0" y="417433"/>
                  </a:moveTo>
                  <a:lnTo>
                    <a:pt x="437473" y="417433"/>
                  </a:lnTo>
                  <a:lnTo>
                    <a:pt x="437473" y="441243"/>
                  </a:lnTo>
                  <a:lnTo>
                    <a:pt x="0" y="441243"/>
                  </a:lnTo>
                  <a:close/>
                  <a:moveTo>
                    <a:pt x="293257" y="324284"/>
                  </a:moveTo>
                  <a:lnTo>
                    <a:pt x="335553" y="324284"/>
                  </a:lnTo>
                  <a:lnTo>
                    <a:pt x="335553" y="348094"/>
                  </a:lnTo>
                  <a:lnTo>
                    <a:pt x="293257" y="348094"/>
                  </a:lnTo>
                  <a:close/>
                  <a:moveTo>
                    <a:pt x="347889" y="324141"/>
                  </a:moveTo>
                  <a:lnTo>
                    <a:pt x="369322" y="324141"/>
                  </a:lnTo>
                  <a:lnTo>
                    <a:pt x="369322" y="347951"/>
                  </a:lnTo>
                  <a:lnTo>
                    <a:pt x="347889" y="347951"/>
                  </a:lnTo>
                  <a:close/>
                  <a:moveTo>
                    <a:pt x="83923" y="283759"/>
                  </a:moveTo>
                  <a:lnTo>
                    <a:pt x="158178" y="283759"/>
                  </a:lnTo>
                  <a:lnTo>
                    <a:pt x="158178" y="307569"/>
                  </a:lnTo>
                  <a:lnTo>
                    <a:pt x="83923" y="307569"/>
                  </a:lnTo>
                  <a:close/>
                  <a:moveTo>
                    <a:pt x="179898" y="283568"/>
                  </a:moveTo>
                  <a:lnTo>
                    <a:pt x="217525" y="283568"/>
                  </a:lnTo>
                  <a:lnTo>
                    <a:pt x="217525" y="307378"/>
                  </a:lnTo>
                  <a:lnTo>
                    <a:pt x="179898" y="307378"/>
                  </a:lnTo>
                  <a:close/>
                  <a:moveTo>
                    <a:pt x="293257" y="248805"/>
                  </a:moveTo>
                  <a:lnTo>
                    <a:pt x="335553" y="248805"/>
                  </a:lnTo>
                  <a:lnTo>
                    <a:pt x="335553" y="272616"/>
                  </a:lnTo>
                  <a:lnTo>
                    <a:pt x="293257" y="272616"/>
                  </a:lnTo>
                  <a:close/>
                  <a:moveTo>
                    <a:pt x="347889" y="248662"/>
                  </a:moveTo>
                  <a:lnTo>
                    <a:pt x="369322" y="248662"/>
                  </a:lnTo>
                  <a:lnTo>
                    <a:pt x="369322" y="272473"/>
                  </a:lnTo>
                  <a:lnTo>
                    <a:pt x="347889" y="272473"/>
                  </a:lnTo>
                  <a:close/>
                  <a:moveTo>
                    <a:pt x="83923" y="207852"/>
                  </a:moveTo>
                  <a:lnTo>
                    <a:pt x="158178" y="207852"/>
                  </a:lnTo>
                  <a:lnTo>
                    <a:pt x="158178" y="231662"/>
                  </a:lnTo>
                  <a:lnTo>
                    <a:pt x="83923" y="231662"/>
                  </a:lnTo>
                  <a:close/>
                  <a:moveTo>
                    <a:pt x="179898" y="207709"/>
                  </a:moveTo>
                  <a:lnTo>
                    <a:pt x="217525" y="207709"/>
                  </a:lnTo>
                  <a:lnTo>
                    <a:pt x="217525" y="231519"/>
                  </a:lnTo>
                  <a:lnTo>
                    <a:pt x="179898" y="231519"/>
                  </a:lnTo>
                  <a:close/>
                  <a:moveTo>
                    <a:pt x="293257" y="174517"/>
                  </a:moveTo>
                  <a:lnTo>
                    <a:pt x="335553" y="174517"/>
                  </a:lnTo>
                  <a:lnTo>
                    <a:pt x="335553" y="198328"/>
                  </a:lnTo>
                  <a:lnTo>
                    <a:pt x="293257" y="198328"/>
                  </a:lnTo>
                  <a:close/>
                  <a:moveTo>
                    <a:pt x="347889" y="174470"/>
                  </a:moveTo>
                  <a:lnTo>
                    <a:pt x="369322" y="174470"/>
                  </a:lnTo>
                  <a:lnTo>
                    <a:pt x="369322" y="198280"/>
                  </a:lnTo>
                  <a:lnTo>
                    <a:pt x="347889" y="198280"/>
                  </a:lnTo>
                  <a:close/>
                  <a:moveTo>
                    <a:pt x="83923" y="127468"/>
                  </a:moveTo>
                  <a:lnTo>
                    <a:pt x="158178" y="127468"/>
                  </a:lnTo>
                  <a:lnTo>
                    <a:pt x="158178" y="151278"/>
                  </a:lnTo>
                  <a:lnTo>
                    <a:pt x="83923" y="151278"/>
                  </a:lnTo>
                  <a:close/>
                  <a:moveTo>
                    <a:pt x="179898" y="127373"/>
                  </a:moveTo>
                  <a:lnTo>
                    <a:pt x="217525" y="127373"/>
                  </a:lnTo>
                  <a:lnTo>
                    <a:pt x="217525" y="151183"/>
                  </a:lnTo>
                  <a:lnTo>
                    <a:pt x="179898" y="151183"/>
                  </a:lnTo>
                  <a:close/>
                  <a:moveTo>
                    <a:pt x="86342" y="0"/>
                  </a:moveTo>
                  <a:lnTo>
                    <a:pt x="221356" y="0"/>
                  </a:lnTo>
                  <a:cubicBezTo>
                    <a:pt x="236310" y="0"/>
                    <a:pt x="250359" y="5238"/>
                    <a:pt x="261027" y="14667"/>
                  </a:cubicBezTo>
                  <a:cubicBezTo>
                    <a:pt x="272028" y="24524"/>
                    <a:pt x="278124" y="37667"/>
                    <a:pt x="278124" y="51762"/>
                  </a:cubicBezTo>
                  <a:lnTo>
                    <a:pt x="278124" y="95477"/>
                  </a:lnTo>
                  <a:lnTo>
                    <a:pt x="357036" y="95477"/>
                  </a:lnTo>
                  <a:cubicBezTo>
                    <a:pt x="385563" y="95477"/>
                    <a:pt x="408756" y="118668"/>
                    <a:pt x="408756" y="147192"/>
                  </a:cubicBezTo>
                  <a:lnTo>
                    <a:pt x="408756" y="393242"/>
                  </a:lnTo>
                  <a:lnTo>
                    <a:pt x="384944" y="393242"/>
                  </a:lnTo>
                  <a:lnTo>
                    <a:pt x="384944" y="147145"/>
                  </a:lnTo>
                  <a:cubicBezTo>
                    <a:pt x="384944" y="131763"/>
                    <a:pt x="372467" y="119239"/>
                    <a:pt x="357036" y="119239"/>
                  </a:cubicBezTo>
                  <a:lnTo>
                    <a:pt x="278171" y="119239"/>
                  </a:lnTo>
                  <a:lnTo>
                    <a:pt x="278171" y="397576"/>
                  </a:lnTo>
                  <a:lnTo>
                    <a:pt x="254359" y="397576"/>
                  </a:lnTo>
                  <a:lnTo>
                    <a:pt x="254359" y="51762"/>
                  </a:lnTo>
                  <a:cubicBezTo>
                    <a:pt x="254359" y="36429"/>
                    <a:pt x="239596" y="23857"/>
                    <a:pt x="221404" y="23857"/>
                  </a:cubicBezTo>
                  <a:lnTo>
                    <a:pt x="86342" y="23857"/>
                  </a:lnTo>
                  <a:cubicBezTo>
                    <a:pt x="67959" y="23857"/>
                    <a:pt x="53005" y="36381"/>
                    <a:pt x="53005" y="51762"/>
                  </a:cubicBezTo>
                  <a:lnTo>
                    <a:pt x="53005" y="397481"/>
                  </a:lnTo>
                  <a:lnTo>
                    <a:pt x="29193" y="397481"/>
                  </a:lnTo>
                  <a:lnTo>
                    <a:pt x="29193" y="51715"/>
                  </a:lnTo>
                  <a:cubicBezTo>
                    <a:pt x="29193" y="23191"/>
                    <a:pt x="54862" y="0"/>
                    <a:pt x="8634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FB3582E-6CBF-4266-805D-E7840C87B2D1}"/>
                </a:ext>
              </a:extLst>
            </p:cNvPr>
            <p:cNvSpPr/>
            <p:nvPr/>
          </p:nvSpPr>
          <p:spPr>
            <a:xfrm>
              <a:off x="3958854" y="3278090"/>
              <a:ext cx="1592758" cy="3327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06" b="1" dirty="0">
                  <a:ea typeface="微软雅黑" panose="020B0503020204020204" pitchFamily="34" charset="-122"/>
                  <a:cs typeface="Univers Next" panose="020B0405030202020203" pitchFamily="34" charset="-78"/>
                </a:rPr>
                <a:t>Tier 1 Supplier</a:t>
              </a:r>
              <a:endParaRPr lang="en-AU" sz="1706" b="1" dirty="0">
                <a:ea typeface="微软雅黑" panose="020B0503020204020204" pitchFamily="34" charset="-122"/>
                <a:cs typeface="Univers Next" panose="020B0405030202020203" pitchFamily="34" charset="-78"/>
              </a:endParaRPr>
            </a:p>
          </p:txBody>
        </p:sp>
      </p:grp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940BF80B-63FF-47E7-BF5A-873D8E9AAD16}"/>
              </a:ext>
            </a:extLst>
          </p:cNvPr>
          <p:cNvCxnSpPr>
            <a:cxnSpLocks/>
          </p:cNvCxnSpPr>
          <p:nvPr/>
        </p:nvCxnSpPr>
        <p:spPr>
          <a:xfrm flipV="1">
            <a:off x="896259" y="1934946"/>
            <a:ext cx="8012256" cy="27937"/>
          </a:xfrm>
          <a:prstGeom prst="bentConnector5">
            <a:avLst>
              <a:gd name="adj1" fmla="val 136"/>
              <a:gd name="adj2" fmla="val 3488551"/>
              <a:gd name="adj3" fmla="val 10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D40C790-BB27-4688-B5C3-58E65B3CDB2F}"/>
              </a:ext>
            </a:extLst>
          </p:cNvPr>
          <p:cNvSpPr/>
          <p:nvPr/>
        </p:nvSpPr>
        <p:spPr>
          <a:xfrm>
            <a:off x="1692507" y="736713"/>
            <a:ext cx="6621699" cy="27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73" dirty="0">
                <a:solidFill>
                  <a:srgbClr val="000000"/>
                </a:solidFill>
                <a:latin typeface="Univers Next" panose="020B0405030202020203" pitchFamily="34" charset="-78"/>
                <a:ea typeface="微软雅黑" panose="020B0503020204020204" pitchFamily="34" charset="-122"/>
                <a:cs typeface="Univers Next" panose="020B0405030202020203" pitchFamily="34" charset="-78"/>
              </a:rPr>
              <a:t>Enter AR</a:t>
            </a:r>
            <a:endParaRPr lang="en-US" sz="1173" dirty="0">
              <a:latin typeface="Univers Next" panose="020B0405030202020203" pitchFamily="34" charset="-78"/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1A33779-1838-4224-9D84-DCB6D5077B38}"/>
              </a:ext>
            </a:extLst>
          </p:cNvPr>
          <p:cNvGrpSpPr/>
          <p:nvPr/>
        </p:nvGrpSpPr>
        <p:grpSpPr>
          <a:xfrm>
            <a:off x="1342007" y="1204388"/>
            <a:ext cx="7392869" cy="673328"/>
            <a:chOff x="1598077" y="1950839"/>
            <a:chExt cx="2338318" cy="631322"/>
          </a:xfrm>
        </p:grpSpPr>
        <p:cxnSp>
          <p:nvCxnSpPr>
            <p:cNvPr id="52" name="肘形连接符 51">
              <a:extLst>
                <a:ext uri="{FF2B5EF4-FFF2-40B4-BE49-F238E27FC236}">
                  <a16:creationId xmlns:a16="http://schemas.microsoft.com/office/drawing/2014/main" id="{F4C60006-1F2C-4F04-94DB-2669A6DA1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8077" y="2555967"/>
              <a:ext cx="2338318" cy="26194"/>
            </a:xfrm>
            <a:prstGeom prst="bentConnector5">
              <a:avLst>
                <a:gd name="adj1" fmla="val -118"/>
                <a:gd name="adj2" fmla="val 2318161"/>
                <a:gd name="adj3" fmla="val 9972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B02F3DF-41B9-47C4-8D7D-A302BC3CC242}"/>
                </a:ext>
              </a:extLst>
            </p:cNvPr>
            <p:cNvSpPr/>
            <p:nvPr/>
          </p:nvSpPr>
          <p:spPr>
            <a:xfrm>
              <a:off x="2615080" y="1950839"/>
              <a:ext cx="304313" cy="255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73" dirty="0">
                  <a:solidFill>
                    <a:srgbClr val="000000"/>
                  </a:solidFill>
                  <a:latin typeface="Univers Next" panose="020B0405030202020203" pitchFamily="34" charset="-78"/>
                  <a:ea typeface="微软雅黑" panose="020B0503020204020204" pitchFamily="34" charset="-122"/>
                  <a:cs typeface="Univers Next" panose="020B0405030202020203" pitchFamily="34" charset="-78"/>
                </a:rPr>
                <a:t>Confirm AR</a:t>
              </a:r>
              <a:endParaRPr lang="en-US" sz="1173" dirty="0">
                <a:latin typeface="Univers Next" panose="020B0405030202020203" pitchFamily="34" charset="-78"/>
                <a:ea typeface="微软雅黑" panose="020B0503020204020204" pitchFamily="34" charset="-122"/>
                <a:cs typeface="Univers Next" panose="020B0405030202020203" pitchFamily="34" charset="-78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D544A70-44C7-4234-8E03-BB7CA02BA1DA}"/>
              </a:ext>
            </a:extLst>
          </p:cNvPr>
          <p:cNvGrpSpPr/>
          <p:nvPr/>
        </p:nvGrpSpPr>
        <p:grpSpPr>
          <a:xfrm>
            <a:off x="1851719" y="1977813"/>
            <a:ext cx="6517161" cy="272832"/>
            <a:chOff x="1576441" y="2731212"/>
            <a:chExt cx="2591156" cy="203442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F96FEE6-124A-4701-B22C-2824600F6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6441" y="2901595"/>
              <a:ext cx="2591156" cy="25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F691348-EC25-4D08-A330-7470A85FB982}"/>
                </a:ext>
              </a:extLst>
            </p:cNvPr>
            <p:cNvSpPr/>
            <p:nvPr/>
          </p:nvSpPr>
          <p:spPr>
            <a:xfrm>
              <a:off x="2506461" y="2731212"/>
              <a:ext cx="313060" cy="203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73" dirty="0">
                  <a:solidFill>
                    <a:srgbClr val="000000"/>
                  </a:solidFill>
                  <a:latin typeface="Univers Next" panose="020B0405030202020203" pitchFamily="34" charset="-78"/>
                  <a:ea typeface="微软雅黑" panose="020B0503020204020204" pitchFamily="34" charset="-122"/>
                  <a:cs typeface="Univers Next" panose="020B0405030202020203" pitchFamily="34" charset="-78"/>
                </a:rPr>
                <a:t>Enter AP</a:t>
              </a:r>
              <a:endParaRPr lang="en-US" sz="1173" dirty="0">
                <a:latin typeface="Univers Next" panose="020B0405030202020203" pitchFamily="34" charset="-78"/>
                <a:ea typeface="微软雅黑" panose="020B0503020204020204" pitchFamily="34" charset="-122"/>
                <a:cs typeface="Univers Next" panose="020B0405030202020203" pitchFamily="34" charset="-78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A71ED61-43C4-48B7-A349-06D7E8D39DA1}"/>
              </a:ext>
            </a:extLst>
          </p:cNvPr>
          <p:cNvCxnSpPr>
            <a:cxnSpLocks/>
          </p:cNvCxnSpPr>
          <p:nvPr/>
        </p:nvCxnSpPr>
        <p:spPr>
          <a:xfrm flipV="1">
            <a:off x="1918984" y="2543078"/>
            <a:ext cx="6520763" cy="266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B5D5E98D-4697-4829-9778-DC88C3437CE4}"/>
              </a:ext>
            </a:extLst>
          </p:cNvPr>
          <p:cNvCxnSpPr/>
          <p:nvPr/>
        </p:nvCxnSpPr>
        <p:spPr>
          <a:xfrm flipV="1">
            <a:off x="1342006" y="3221227"/>
            <a:ext cx="7396115" cy="15029"/>
          </a:xfrm>
          <a:prstGeom prst="bentConnector5">
            <a:avLst>
              <a:gd name="adj1" fmla="val -118"/>
              <a:gd name="adj2" fmla="val -1707267"/>
              <a:gd name="adj3" fmla="val 10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14A468C-D58E-427E-8B5D-6B66EC4067F6}"/>
              </a:ext>
            </a:extLst>
          </p:cNvPr>
          <p:cNvSpPr/>
          <p:nvPr/>
        </p:nvSpPr>
        <p:spPr>
          <a:xfrm>
            <a:off x="4093774" y="3926965"/>
            <a:ext cx="1323467" cy="27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latin typeface="Univers Next" panose="020B0405030202020203" pitchFamily="34" charset="-78"/>
                <a:ea typeface="微软雅黑" panose="020B0503020204020204" pitchFamily="34" charset="-122"/>
                <a:cs typeface="Univers Next" panose="020B0405030202020203" pitchFamily="34" charset="-78"/>
              </a:rPr>
              <a:t>Apply Voucher</a:t>
            </a:r>
            <a:endParaRPr lang="en-US" sz="1173" dirty="0">
              <a:latin typeface="Univers Next" panose="020B0405030202020203" pitchFamily="34" charset="-78"/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D27D54A-2586-45CA-897E-1147B0D5E4F8}"/>
              </a:ext>
            </a:extLst>
          </p:cNvPr>
          <p:cNvCxnSpPr/>
          <p:nvPr/>
        </p:nvCxnSpPr>
        <p:spPr>
          <a:xfrm flipV="1">
            <a:off x="989404" y="3137358"/>
            <a:ext cx="8027908" cy="27937"/>
          </a:xfrm>
          <a:prstGeom prst="bentConnector5">
            <a:avLst>
              <a:gd name="adj1" fmla="val -118"/>
              <a:gd name="adj2" fmla="val -2617649"/>
              <a:gd name="adj3" fmla="val 10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31">
            <a:extLst>
              <a:ext uri="{FF2B5EF4-FFF2-40B4-BE49-F238E27FC236}">
                <a16:creationId xmlns:a16="http://schemas.microsoft.com/office/drawing/2014/main" id="{0AA7A762-194E-4543-B59C-7BDF5F06744B}"/>
              </a:ext>
            </a:extLst>
          </p:cNvPr>
          <p:cNvSpPr/>
          <p:nvPr/>
        </p:nvSpPr>
        <p:spPr>
          <a:xfrm>
            <a:off x="11819437" y="1639546"/>
            <a:ext cx="767906" cy="1535813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8BC63587-DCD6-4FC8-BB68-0821462CF335}"/>
              </a:ext>
            </a:extLst>
          </p:cNvPr>
          <p:cNvSpPr/>
          <p:nvPr/>
        </p:nvSpPr>
        <p:spPr>
          <a:xfrm>
            <a:off x="11845534" y="3358296"/>
            <a:ext cx="683200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67" dirty="0">
                <a:latin typeface="Univers Next" panose="020B0405030202020203" pitchFamily="34" charset="-78"/>
                <a:ea typeface="微软雅黑" panose="020B0503020204020204" pitchFamily="34" charset="-122"/>
                <a:cs typeface="Univers Next" panose="020B0405030202020203" pitchFamily="34" charset="-78"/>
              </a:rPr>
              <a:t>Tier N </a:t>
            </a:r>
          </a:p>
          <a:p>
            <a:pPr algn="ctr"/>
            <a:r>
              <a:rPr lang="en-AU" sz="1067" dirty="0">
                <a:latin typeface="Univers Next" panose="020B0405030202020203" pitchFamily="34" charset="-78"/>
                <a:ea typeface="微软雅黑" panose="020B0503020204020204" pitchFamily="34" charset="-122"/>
                <a:cs typeface="Univers Next" panose="020B0405030202020203" pitchFamily="34" charset="-78"/>
              </a:rPr>
              <a:t>Supplier</a:t>
            </a:r>
            <a:endParaRPr lang="en-AU" sz="1067" dirty="0">
              <a:latin typeface="Univers Next" panose="020B0405030202020203" pitchFamily="34" charset="-78"/>
              <a:cs typeface="Univers Next" panose="020B0405030202020203" pitchFamily="34" charset="-78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929C65A-3C44-4ED3-9110-6447A43F3644}"/>
              </a:ext>
            </a:extLst>
          </p:cNvPr>
          <p:cNvSpPr txBox="1"/>
          <p:nvPr/>
        </p:nvSpPr>
        <p:spPr>
          <a:xfrm>
            <a:off x="11478731" y="2157060"/>
            <a:ext cx="24431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20" dirty="0"/>
              <a:t>…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B7E7DBDC-3F25-4786-9868-2657238BB546}"/>
              </a:ext>
            </a:extLst>
          </p:cNvPr>
          <p:cNvCxnSpPr>
            <a:cxnSpLocks/>
          </p:cNvCxnSpPr>
          <p:nvPr/>
        </p:nvCxnSpPr>
        <p:spPr>
          <a:xfrm flipV="1">
            <a:off x="11413844" y="1860112"/>
            <a:ext cx="45643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90257536-D254-4D6D-8162-23350378B214}"/>
              </a:ext>
            </a:extLst>
          </p:cNvPr>
          <p:cNvCxnSpPr>
            <a:cxnSpLocks/>
          </p:cNvCxnSpPr>
          <p:nvPr/>
        </p:nvCxnSpPr>
        <p:spPr>
          <a:xfrm flipV="1">
            <a:off x="11414468" y="2955911"/>
            <a:ext cx="45643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DEAC110-BA32-4FAD-BC44-AA184AAD5917}"/>
              </a:ext>
            </a:extLst>
          </p:cNvPr>
          <p:cNvGrpSpPr/>
          <p:nvPr/>
        </p:nvGrpSpPr>
        <p:grpSpPr>
          <a:xfrm>
            <a:off x="759908" y="4922774"/>
            <a:ext cx="6113151" cy="912806"/>
            <a:chOff x="6690332" y="1680044"/>
            <a:chExt cx="5731779" cy="855861"/>
          </a:xfrm>
        </p:grpSpPr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8C0C53E5-F2B0-4EAF-8D0F-68ED7FA61196}"/>
                </a:ext>
              </a:extLst>
            </p:cNvPr>
            <p:cNvGrpSpPr/>
            <p:nvPr/>
          </p:nvGrpSpPr>
          <p:grpSpPr>
            <a:xfrm>
              <a:off x="6690332" y="1698849"/>
              <a:ext cx="690177" cy="837056"/>
              <a:chOff x="6690332" y="1698849"/>
              <a:chExt cx="690177" cy="837056"/>
            </a:xfrm>
          </p:grpSpPr>
          <p:sp>
            <p:nvSpPr>
              <p:cNvPr id="182" name="iconfont-10503-5122247">
                <a:extLst>
                  <a:ext uri="{FF2B5EF4-FFF2-40B4-BE49-F238E27FC236}">
                    <a16:creationId xmlns:a16="http://schemas.microsoft.com/office/drawing/2014/main" id="{43D869F9-8205-4DEB-8FD7-322D63B7BA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67729" y="1698849"/>
                <a:ext cx="535386" cy="540000"/>
              </a:xfrm>
              <a:custGeom>
                <a:avLst/>
                <a:gdLst>
                  <a:gd name="connsiteX0" fmla="*/ 0 w 437473"/>
                  <a:gd name="connsiteY0" fmla="*/ 417433 h 441243"/>
                  <a:gd name="connsiteX1" fmla="*/ 437473 w 437473"/>
                  <a:gd name="connsiteY1" fmla="*/ 417433 h 441243"/>
                  <a:gd name="connsiteX2" fmla="*/ 437473 w 437473"/>
                  <a:gd name="connsiteY2" fmla="*/ 441243 h 441243"/>
                  <a:gd name="connsiteX3" fmla="*/ 0 w 437473"/>
                  <a:gd name="connsiteY3" fmla="*/ 441243 h 441243"/>
                  <a:gd name="connsiteX4" fmla="*/ 293257 w 437473"/>
                  <a:gd name="connsiteY4" fmla="*/ 324284 h 441243"/>
                  <a:gd name="connsiteX5" fmla="*/ 335553 w 437473"/>
                  <a:gd name="connsiteY5" fmla="*/ 324284 h 441243"/>
                  <a:gd name="connsiteX6" fmla="*/ 335553 w 437473"/>
                  <a:gd name="connsiteY6" fmla="*/ 348094 h 441243"/>
                  <a:gd name="connsiteX7" fmla="*/ 293257 w 437473"/>
                  <a:gd name="connsiteY7" fmla="*/ 348094 h 441243"/>
                  <a:gd name="connsiteX8" fmla="*/ 347889 w 437473"/>
                  <a:gd name="connsiteY8" fmla="*/ 324141 h 441243"/>
                  <a:gd name="connsiteX9" fmla="*/ 369322 w 437473"/>
                  <a:gd name="connsiteY9" fmla="*/ 324141 h 441243"/>
                  <a:gd name="connsiteX10" fmla="*/ 369322 w 437473"/>
                  <a:gd name="connsiteY10" fmla="*/ 347951 h 441243"/>
                  <a:gd name="connsiteX11" fmla="*/ 347889 w 437473"/>
                  <a:gd name="connsiteY11" fmla="*/ 347951 h 441243"/>
                  <a:gd name="connsiteX12" fmla="*/ 83923 w 437473"/>
                  <a:gd name="connsiteY12" fmla="*/ 283759 h 441243"/>
                  <a:gd name="connsiteX13" fmla="*/ 158178 w 437473"/>
                  <a:gd name="connsiteY13" fmla="*/ 283759 h 441243"/>
                  <a:gd name="connsiteX14" fmla="*/ 158178 w 437473"/>
                  <a:gd name="connsiteY14" fmla="*/ 307569 h 441243"/>
                  <a:gd name="connsiteX15" fmla="*/ 83923 w 437473"/>
                  <a:gd name="connsiteY15" fmla="*/ 307569 h 441243"/>
                  <a:gd name="connsiteX16" fmla="*/ 179898 w 437473"/>
                  <a:gd name="connsiteY16" fmla="*/ 283568 h 441243"/>
                  <a:gd name="connsiteX17" fmla="*/ 217525 w 437473"/>
                  <a:gd name="connsiteY17" fmla="*/ 283568 h 441243"/>
                  <a:gd name="connsiteX18" fmla="*/ 217525 w 437473"/>
                  <a:gd name="connsiteY18" fmla="*/ 307378 h 441243"/>
                  <a:gd name="connsiteX19" fmla="*/ 179898 w 437473"/>
                  <a:gd name="connsiteY19" fmla="*/ 307378 h 441243"/>
                  <a:gd name="connsiteX20" fmla="*/ 293257 w 437473"/>
                  <a:gd name="connsiteY20" fmla="*/ 248805 h 441243"/>
                  <a:gd name="connsiteX21" fmla="*/ 335553 w 437473"/>
                  <a:gd name="connsiteY21" fmla="*/ 248805 h 441243"/>
                  <a:gd name="connsiteX22" fmla="*/ 335553 w 437473"/>
                  <a:gd name="connsiteY22" fmla="*/ 272616 h 441243"/>
                  <a:gd name="connsiteX23" fmla="*/ 293257 w 437473"/>
                  <a:gd name="connsiteY23" fmla="*/ 272616 h 441243"/>
                  <a:gd name="connsiteX24" fmla="*/ 347889 w 437473"/>
                  <a:gd name="connsiteY24" fmla="*/ 248662 h 441243"/>
                  <a:gd name="connsiteX25" fmla="*/ 369322 w 437473"/>
                  <a:gd name="connsiteY25" fmla="*/ 248662 h 441243"/>
                  <a:gd name="connsiteX26" fmla="*/ 369322 w 437473"/>
                  <a:gd name="connsiteY26" fmla="*/ 272473 h 441243"/>
                  <a:gd name="connsiteX27" fmla="*/ 347889 w 437473"/>
                  <a:gd name="connsiteY27" fmla="*/ 272473 h 441243"/>
                  <a:gd name="connsiteX28" fmla="*/ 83923 w 437473"/>
                  <a:gd name="connsiteY28" fmla="*/ 207852 h 441243"/>
                  <a:gd name="connsiteX29" fmla="*/ 158178 w 437473"/>
                  <a:gd name="connsiteY29" fmla="*/ 207852 h 441243"/>
                  <a:gd name="connsiteX30" fmla="*/ 158178 w 437473"/>
                  <a:gd name="connsiteY30" fmla="*/ 231662 h 441243"/>
                  <a:gd name="connsiteX31" fmla="*/ 83923 w 437473"/>
                  <a:gd name="connsiteY31" fmla="*/ 231662 h 441243"/>
                  <a:gd name="connsiteX32" fmla="*/ 179898 w 437473"/>
                  <a:gd name="connsiteY32" fmla="*/ 207709 h 441243"/>
                  <a:gd name="connsiteX33" fmla="*/ 217525 w 437473"/>
                  <a:gd name="connsiteY33" fmla="*/ 207709 h 441243"/>
                  <a:gd name="connsiteX34" fmla="*/ 217525 w 437473"/>
                  <a:gd name="connsiteY34" fmla="*/ 231519 h 441243"/>
                  <a:gd name="connsiteX35" fmla="*/ 179898 w 437473"/>
                  <a:gd name="connsiteY35" fmla="*/ 231519 h 441243"/>
                  <a:gd name="connsiteX36" fmla="*/ 293257 w 437473"/>
                  <a:gd name="connsiteY36" fmla="*/ 174517 h 441243"/>
                  <a:gd name="connsiteX37" fmla="*/ 335553 w 437473"/>
                  <a:gd name="connsiteY37" fmla="*/ 174517 h 441243"/>
                  <a:gd name="connsiteX38" fmla="*/ 335553 w 437473"/>
                  <a:gd name="connsiteY38" fmla="*/ 198328 h 441243"/>
                  <a:gd name="connsiteX39" fmla="*/ 293257 w 437473"/>
                  <a:gd name="connsiteY39" fmla="*/ 198328 h 441243"/>
                  <a:gd name="connsiteX40" fmla="*/ 347889 w 437473"/>
                  <a:gd name="connsiteY40" fmla="*/ 174470 h 441243"/>
                  <a:gd name="connsiteX41" fmla="*/ 369322 w 437473"/>
                  <a:gd name="connsiteY41" fmla="*/ 174470 h 441243"/>
                  <a:gd name="connsiteX42" fmla="*/ 369322 w 437473"/>
                  <a:gd name="connsiteY42" fmla="*/ 198280 h 441243"/>
                  <a:gd name="connsiteX43" fmla="*/ 347889 w 437473"/>
                  <a:gd name="connsiteY43" fmla="*/ 198280 h 441243"/>
                  <a:gd name="connsiteX44" fmla="*/ 83923 w 437473"/>
                  <a:gd name="connsiteY44" fmla="*/ 127468 h 441243"/>
                  <a:gd name="connsiteX45" fmla="*/ 158178 w 437473"/>
                  <a:gd name="connsiteY45" fmla="*/ 127468 h 441243"/>
                  <a:gd name="connsiteX46" fmla="*/ 158178 w 437473"/>
                  <a:gd name="connsiteY46" fmla="*/ 151278 h 441243"/>
                  <a:gd name="connsiteX47" fmla="*/ 83923 w 437473"/>
                  <a:gd name="connsiteY47" fmla="*/ 151278 h 441243"/>
                  <a:gd name="connsiteX48" fmla="*/ 179898 w 437473"/>
                  <a:gd name="connsiteY48" fmla="*/ 127373 h 441243"/>
                  <a:gd name="connsiteX49" fmla="*/ 217525 w 437473"/>
                  <a:gd name="connsiteY49" fmla="*/ 127373 h 441243"/>
                  <a:gd name="connsiteX50" fmla="*/ 217525 w 437473"/>
                  <a:gd name="connsiteY50" fmla="*/ 151183 h 441243"/>
                  <a:gd name="connsiteX51" fmla="*/ 179898 w 437473"/>
                  <a:gd name="connsiteY51" fmla="*/ 151183 h 441243"/>
                  <a:gd name="connsiteX52" fmla="*/ 86342 w 437473"/>
                  <a:gd name="connsiteY52" fmla="*/ 0 h 441243"/>
                  <a:gd name="connsiteX53" fmla="*/ 221356 w 437473"/>
                  <a:gd name="connsiteY53" fmla="*/ 0 h 441243"/>
                  <a:gd name="connsiteX54" fmla="*/ 261027 w 437473"/>
                  <a:gd name="connsiteY54" fmla="*/ 14667 h 441243"/>
                  <a:gd name="connsiteX55" fmla="*/ 278124 w 437473"/>
                  <a:gd name="connsiteY55" fmla="*/ 51762 h 441243"/>
                  <a:gd name="connsiteX56" fmla="*/ 278124 w 437473"/>
                  <a:gd name="connsiteY56" fmla="*/ 95477 h 441243"/>
                  <a:gd name="connsiteX57" fmla="*/ 357036 w 437473"/>
                  <a:gd name="connsiteY57" fmla="*/ 95477 h 441243"/>
                  <a:gd name="connsiteX58" fmla="*/ 408756 w 437473"/>
                  <a:gd name="connsiteY58" fmla="*/ 147192 h 441243"/>
                  <a:gd name="connsiteX59" fmla="*/ 408756 w 437473"/>
                  <a:gd name="connsiteY59" fmla="*/ 393242 h 441243"/>
                  <a:gd name="connsiteX60" fmla="*/ 384944 w 437473"/>
                  <a:gd name="connsiteY60" fmla="*/ 393242 h 441243"/>
                  <a:gd name="connsiteX61" fmla="*/ 384944 w 437473"/>
                  <a:gd name="connsiteY61" fmla="*/ 147145 h 441243"/>
                  <a:gd name="connsiteX62" fmla="*/ 357036 w 437473"/>
                  <a:gd name="connsiteY62" fmla="*/ 119239 h 441243"/>
                  <a:gd name="connsiteX63" fmla="*/ 278171 w 437473"/>
                  <a:gd name="connsiteY63" fmla="*/ 119239 h 441243"/>
                  <a:gd name="connsiteX64" fmla="*/ 278171 w 437473"/>
                  <a:gd name="connsiteY64" fmla="*/ 397576 h 441243"/>
                  <a:gd name="connsiteX65" fmla="*/ 254359 w 437473"/>
                  <a:gd name="connsiteY65" fmla="*/ 397576 h 441243"/>
                  <a:gd name="connsiteX66" fmla="*/ 254359 w 437473"/>
                  <a:gd name="connsiteY66" fmla="*/ 51762 h 441243"/>
                  <a:gd name="connsiteX67" fmla="*/ 221404 w 437473"/>
                  <a:gd name="connsiteY67" fmla="*/ 23857 h 441243"/>
                  <a:gd name="connsiteX68" fmla="*/ 86342 w 437473"/>
                  <a:gd name="connsiteY68" fmla="*/ 23857 h 441243"/>
                  <a:gd name="connsiteX69" fmla="*/ 53005 w 437473"/>
                  <a:gd name="connsiteY69" fmla="*/ 51762 h 441243"/>
                  <a:gd name="connsiteX70" fmla="*/ 53005 w 437473"/>
                  <a:gd name="connsiteY70" fmla="*/ 397481 h 441243"/>
                  <a:gd name="connsiteX71" fmla="*/ 29193 w 437473"/>
                  <a:gd name="connsiteY71" fmla="*/ 397481 h 441243"/>
                  <a:gd name="connsiteX72" fmla="*/ 29193 w 437473"/>
                  <a:gd name="connsiteY72" fmla="*/ 51715 h 441243"/>
                  <a:gd name="connsiteX73" fmla="*/ 86342 w 437473"/>
                  <a:gd name="connsiteY73" fmla="*/ 0 h 44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37473" h="441243">
                    <a:moveTo>
                      <a:pt x="0" y="417433"/>
                    </a:moveTo>
                    <a:lnTo>
                      <a:pt x="437473" y="417433"/>
                    </a:lnTo>
                    <a:lnTo>
                      <a:pt x="437473" y="441243"/>
                    </a:lnTo>
                    <a:lnTo>
                      <a:pt x="0" y="441243"/>
                    </a:lnTo>
                    <a:close/>
                    <a:moveTo>
                      <a:pt x="293257" y="324284"/>
                    </a:moveTo>
                    <a:lnTo>
                      <a:pt x="335553" y="324284"/>
                    </a:lnTo>
                    <a:lnTo>
                      <a:pt x="335553" y="348094"/>
                    </a:lnTo>
                    <a:lnTo>
                      <a:pt x="293257" y="348094"/>
                    </a:lnTo>
                    <a:close/>
                    <a:moveTo>
                      <a:pt x="347889" y="324141"/>
                    </a:moveTo>
                    <a:lnTo>
                      <a:pt x="369322" y="324141"/>
                    </a:lnTo>
                    <a:lnTo>
                      <a:pt x="369322" y="347951"/>
                    </a:lnTo>
                    <a:lnTo>
                      <a:pt x="347889" y="347951"/>
                    </a:lnTo>
                    <a:close/>
                    <a:moveTo>
                      <a:pt x="83923" y="283759"/>
                    </a:moveTo>
                    <a:lnTo>
                      <a:pt x="158178" y="283759"/>
                    </a:lnTo>
                    <a:lnTo>
                      <a:pt x="158178" y="307569"/>
                    </a:lnTo>
                    <a:lnTo>
                      <a:pt x="83923" y="307569"/>
                    </a:lnTo>
                    <a:close/>
                    <a:moveTo>
                      <a:pt x="179898" y="283568"/>
                    </a:moveTo>
                    <a:lnTo>
                      <a:pt x="217525" y="283568"/>
                    </a:lnTo>
                    <a:lnTo>
                      <a:pt x="217525" y="307378"/>
                    </a:lnTo>
                    <a:lnTo>
                      <a:pt x="179898" y="307378"/>
                    </a:lnTo>
                    <a:close/>
                    <a:moveTo>
                      <a:pt x="293257" y="248805"/>
                    </a:moveTo>
                    <a:lnTo>
                      <a:pt x="335553" y="248805"/>
                    </a:lnTo>
                    <a:lnTo>
                      <a:pt x="335553" y="272616"/>
                    </a:lnTo>
                    <a:lnTo>
                      <a:pt x="293257" y="272616"/>
                    </a:lnTo>
                    <a:close/>
                    <a:moveTo>
                      <a:pt x="347889" y="248662"/>
                    </a:moveTo>
                    <a:lnTo>
                      <a:pt x="369322" y="248662"/>
                    </a:lnTo>
                    <a:lnTo>
                      <a:pt x="369322" y="272473"/>
                    </a:lnTo>
                    <a:lnTo>
                      <a:pt x="347889" y="272473"/>
                    </a:lnTo>
                    <a:close/>
                    <a:moveTo>
                      <a:pt x="83923" y="207852"/>
                    </a:moveTo>
                    <a:lnTo>
                      <a:pt x="158178" y="207852"/>
                    </a:lnTo>
                    <a:lnTo>
                      <a:pt x="158178" y="231662"/>
                    </a:lnTo>
                    <a:lnTo>
                      <a:pt x="83923" y="231662"/>
                    </a:lnTo>
                    <a:close/>
                    <a:moveTo>
                      <a:pt x="179898" y="207709"/>
                    </a:moveTo>
                    <a:lnTo>
                      <a:pt x="217525" y="207709"/>
                    </a:lnTo>
                    <a:lnTo>
                      <a:pt x="217525" y="231519"/>
                    </a:lnTo>
                    <a:lnTo>
                      <a:pt x="179898" y="231519"/>
                    </a:lnTo>
                    <a:close/>
                    <a:moveTo>
                      <a:pt x="293257" y="174517"/>
                    </a:moveTo>
                    <a:lnTo>
                      <a:pt x="335553" y="174517"/>
                    </a:lnTo>
                    <a:lnTo>
                      <a:pt x="335553" y="198328"/>
                    </a:lnTo>
                    <a:lnTo>
                      <a:pt x="293257" y="198328"/>
                    </a:lnTo>
                    <a:close/>
                    <a:moveTo>
                      <a:pt x="347889" y="174470"/>
                    </a:moveTo>
                    <a:lnTo>
                      <a:pt x="369322" y="174470"/>
                    </a:lnTo>
                    <a:lnTo>
                      <a:pt x="369322" y="198280"/>
                    </a:lnTo>
                    <a:lnTo>
                      <a:pt x="347889" y="198280"/>
                    </a:lnTo>
                    <a:close/>
                    <a:moveTo>
                      <a:pt x="83923" y="127468"/>
                    </a:moveTo>
                    <a:lnTo>
                      <a:pt x="158178" y="127468"/>
                    </a:lnTo>
                    <a:lnTo>
                      <a:pt x="158178" y="151278"/>
                    </a:lnTo>
                    <a:lnTo>
                      <a:pt x="83923" y="151278"/>
                    </a:lnTo>
                    <a:close/>
                    <a:moveTo>
                      <a:pt x="179898" y="127373"/>
                    </a:moveTo>
                    <a:lnTo>
                      <a:pt x="217525" y="127373"/>
                    </a:lnTo>
                    <a:lnTo>
                      <a:pt x="217525" y="151183"/>
                    </a:lnTo>
                    <a:lnTo>
                      <a:pt x="179898" y="151183"/>
                    </a:lnTo>
                    <a:close/>
                    <a:moveTo>
                      <a:pt x="86342" y="0"/>
                    </a:moveTo>
                    <a:lnTo>
                      <a:pt x="221356" y="0"/>
                    </a:lnTo>
                    <a:cubicBezTo>
                      <a:pt x="236310" y="0"/>
                      <a:pt x="250359" y="5238"/>
                      <a:pt x="261027" y="14667"/>
                    </a:cubicBezTo>
                    <a:cubicBezTo>
                      <a:pt x="272028" y="24524"/>
                      <a:pt x="278124" y="37667"/>
                      <a:pt x="278124" y="51762"/>
                    </a:cubicBezTo>
                    <a:lnTo>
                      <a:pt x="278124" y="95477"/>
                    </a:lnTo>
                    <a:lnTo>
                      <a:pt x="357036" y="95477"/>
                    </a:lnTo>
                    <a:cubicBezTo>
                      <a:pt x="385563" y="95477"/>
                      <a:pt x="408756" y="118668"/>
                      <a:pt x="408756" y="147192"/>
                    </a:cubicBezTo>
                    <a:lnTo>
                      <a:pt x="408756" y="393242"/>
                    </a:lnTo>
                    <a:lnTo>
                      <a:pt x="384944" y="393242"/>
                    </a:lnTo>
                    <a:lnTo>
                      <a:pt x="384944" y="147145"/>
                    </a:lnTo>
                    <a:cubicBezTo>
                      <a:pt x="384944" y="131763"/>
                      <a:pt x="372467" y="119239"/>
                      <a:pt x="357036" y="119239"/>
                    </a:cubicBezTo>
                    <a:lnTo>
                      <a:pt x="278171" y="119239"/>
                    </a:lnTo>
                    <a:lnTo>
                      <a:pt x="278171" y="397576"/>
                    </a:lnTo>
                    <a:lnTo>
                      <a:pt x="254359" y="397576"/>
                    </a:lnTo>
                    <a:lnTo>
                      <a:pt x="254359" y="51762"/>
                    </a:lnTo>
                    <a:cubicBezTo>
                      <a:pt x="254359" y="36429"/>
                      <a:pt x="239596" y="23857"/>
                      <a:pt x="221404" y="23857"/>
                    </a:cubicBezTo>
                    <a:lnTo>
                      <a:pt x="86342" y="23857"/>
                    </a:lnTo>
                    <a:cubicBezTo>
                      <a:pt x="67959" y="23857"/>
                      <a:pt x="53005" y="36381"/>
                      <a:pt x="53005" y="51762"/>
                    </a:cubicBezTo>
                    <a:lnTo>
                      <a:pt x="53005" y="397481"/>
                    </a:lnTo>
                    <a:lnTo>
                      <a:pt x="29193" y="397481"/>
                    </a:lnTo>
                    <a:lnTo>
                      <a:pt x="29193" y="51715"/>
                    </a:lnTo>
                    <a:cubicBezTo>
                      <a:pt x="29193" y="23191"/>
                      <a:pt x="54862" y="0"/>
                      <a:pt x="8634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endParaRPr lang="en-AU" sz="1920" dirty="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CAB60CA2-850F-4BF7-A80D-BC6A9C408745}"/>
                  </a:ext>
                </a:extLst>
              </p:cNvPr>
              <p:cNvSpPr/>
              <p:nvPr/>
            </p:nvSpPr>
            <p:spPr>
              <a:xfrm>
                <a:off x="6690332" y="2280094"/>
                <a:ext cx="690177" cy="255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73" dirty="0">
                    <a:ea typeface="微软雅黑" panose="020B0503020204020204" pitchFamily="34" charset="-122"/>
                    <a:cs typeface="Univers Next" panose="020B0405030202020203" pitchFamily="34" charset="-78"/>
                  </a:rPr>
                  <a:t>Supplier</a:t>
                </a:r>
                <a:endParaRPr lang="en-AU" sz="1280" dirty="0">
                  <a:ea typeface="微软雅黑" panose="020B0503020204020204" pitchFamily="34" charset="-122"/>
                  <a:cs typeface="Univers Next" panose="020B0405030202020203" pitchFamily="34" charset="-78"/>
                </a:endParaRPr>
              </a:p>
            </p:txBody>
          </p:sp>
        </p:grp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7C5E7495-38AA-42F6-904A-7AB8EC553B11}"/>
                </a:ext>
              </a:extLst>
            </p:cNvPr>
            <p:cNvSpPr/>
            <p:nvPr/>
          </p:nvSpPr>
          <p:spPr>
            <a:xfrm>
              <a:off x="8000903" y="2255336"/>
              <a:ext cx="1026849" cy="255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173" dirty="0">
                  <a:ea typeface="微软雅黑" panose="020B0503020204020204" pitchFamily="34" charset="-122"/>
                  <a:cs typeface="Univers Next" panose="020B0405030202020203" pitchFamily="34" charset="-78"/>
                </a:rPr>
                <a:t>Anchor Buyer</a:t>
              </a:r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600A89EE-417A-4333-9F22-DDDFCCE0F3D3}"/>
                </a:ext>
              </a:extLst>
            </p:cNvPr>
            <p:cNvGrpSpPr/>
            <p:nvPr/>
          </p:nvGrpSpPr>
          <p:grpSpPr>
            <a:xfrm>
              <a:off x="9556539" y="1680044"/>
              <a:ext cx="690177" cy="837056"/>
              <a:chOff x="6690332" y="1698849"/>
              <a:chExt cx="690177" cy="837056"/>
            </a:xfrm>
          </p:grpSpPr>
          <p:sp>
            <p:nvSpPr>
              <p:cNvPr id="178" name="iconfont-10503-5122247">
                <a:extLst>
                  <a:ext uri="{FF2B5EF4-FFF2-40B4-BE49-F238E27FC236}">
                    <a16:creationId xmlns:a16="http://schemas.microsoft.com/office/drawing/2014/main" id="{B4C005BD-6AA0-4F40-BF8C-1D68C83556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67729" y="1698849"/>
                <a:ext cx="535386" cy="540000"/>
              </a:xfrm>
              <a:custGeom>
                <a:avLst/>
                <a:gdLst>
                  <a:gd name="connsiteX0" fmla="*/ 0 w 437473"/>
                  <a:gd name="connsiteY0" fmla="*/ 417433 h 441243"/>
                  <a:gd name="connsiteX1" fmla="*/ 437473 w 437473"/>
                  <a:gd name="connsiteY1" fmla="*/ 417433 h 441243"/>
                  <a:gd name="connsiteX2" fmla="*/ 437473 w 437473"/>
                  <a:gd name="connsiteY2" fmla="*/ 441243 h 441243"/>
                  <a:gd name="connsiteX3" fmla="*/ 0 w 437473"/>
                  <a:gd name="connsiteY3" fmla="*/ 441243 h 441243"/>
                  <a:gd name="connsiteX4" fmla="*/ 293257 w 437473"/>
                  <a:gd name="connsiteY4" fmla="*/ 324284 h 441243"/>
                  <a:gd name="connsiteX5" fmla="*/ 335553 w 437473"/>
                  <a:gd name="connsiteY5" fmla="*/ 324284 h 441243"/>
                  <a:gd name="connsiteX6" fmla="*/ 335553 w 437473"/>
                  <a:gd name="connsiteY6" fmla="*/ 348094 h 441243"/>
                  <a:gd name="connsiteX7" fmla="*/ 293257 w 437473"/>
                  <a:gd name="connsiteY7" fmla="*/ 348094 h 441243"/>
                  <a:gd name="connsiteX8" fmla="*/ 347889 w 437473"/>
                  <a:gd name="connsiteY8" fmla="*/ 324141 h 441243"/>
                  <a:gd name="connsiteX9" fmla="*/ 369322 w 437473"/>
                  <a:gd name="connsiteY9" fmla="*/ 324141 h 441243"/>
                  <a:gd name="connsiteX10" fmla="*/ 369322 w 437473"/>
                  <a:gd name="connsiteY10" fmla="*/ 347951 h 441243"/>
                  <a:gd name="connsiteX11" fmla="*/ 347889 w 437473"/>
                  <a:gd name="connsiteY11" fmla="*/ 347951 h 441243"/>
                  <a:gd name="connsiteX12" fmla="*/ 83923 w 437473"/>
                  <a:gd name="connsiteY12" fmla="*/ 283759 h 441243"/>
                  <a:gd name="connsiteX13" fmla="*/ 158178 w 437473"/>
                  <a:gd name="connsiteY13" fmla="*/ 283759 h 441243"/>
                  <a:gd name="connsiteX14" fmla="*/ 158178 w 437473"/>
                  <a:gd name="connsiteY14" fmla="*/ 307569 h 441243"/>
                  <a:gd name="connsiteX15" fmla="*/ 83923 w 437473"/>
                  <a:gd name="connsiteY15" fmla="*/ 307569 h 441243"/>
                  <a:gd name="connsiteX16" fmla="*/ 179898 w 437473"/>
                  <a:gd name="connsiteY16" fmla="*/ 283568 h 441243"/>
                  <a:gd name="connsiteX17" fmla="*/ 217525 w 437473"/>
                  <a:gd name="connsiteY17" fmla="*/ 283568 h 441243"/>
                  <a:gd name="connsiteX18" fmla="*/ 217525 w 437473"/>
                  <a:gd name="connsiteY18" fmla="*/ 307378 h 441243"/>
                  <a:gd name="connsiteX19" fmla="*/ 179898 w 437473"/>
                  <a:gd name="connsiteY19" fmla="*/ 307378 h 441243"/>
                  <a:gd name="connsiteX20" fmla="*/ 293257 w 437473"/>
                  <a:gd name="connsiteY20" fmla="*/ 248805 h 441243"/>
                  <a:gd name="connsiteX21" fmla="*/ 335553 w 437473"/>
                  <a:gd name="connsiteY21" fmla="*/ 248805 h 441243"/>
                  <a:gd name="connsiteX22" fmla="*/ 335553 w 437473"/>
                  <a:gd name="connsiteY22" fmla="*/ 272616 h 441243"/>
                  <a:gd name="connsiteX23" fmla="*/ 293257 w 437473"/>
                  <a:gd name="connsiteY23" fmla="*/ 272616 h 441243"/>
                  <a:gd name="connsiteX24" fmla="*/ 347889 w 437473"/>
                  <a:gd name="connsiteY24" fmla="*/ 248662 h 441243"/>
                  <a:gd name="connsiteX25" fmla="*/ 369322 w 437473"/>
                  <a:gd name="connsiteY25" fmla="*/ 248662 h 441243"/>
                  <a:gd name="connsiteX26" fmla="*/ 369322 w 437473"/>
                  <a:gd name="connsiteY26" fmla="*/ 272473 h 441243"/>
                  <a:gd name="connsiteX27" fmla="*/ 347889 w 437473"/>
                  <a:gd name="connsiteY27" fmla="*/ 272473 h 441243"/>
                  <a:gd name="connsiteX28" fmla="*/ 83923 w 437473"/>
                  <a:gd name="connsiteY28" fmla="*/ 207852 h 441243"/>
                  <a:gd name="connsiteX29" fmla="*/ 158178 w 437473"/>
                  <a:gd name="connsiteY29" fmla="*/ 207852 h 441243"/>
                  <a:gd name="connsiteX30" fmla="*/ 158178 w 437473"/>
                  <a:gd name="connsiteY30" fmla="*/ 231662 h 441243"/>
                  <a:gd name="connsiteX31" fmla="*/ 83923 w 437473"/>
                  <a:gd name="connsiteY31" fmla="*/ 231662 h 441243"/>
                  <a:gd name="connsiteX32" fmla="*/ 179898 w 437473"/>
                  <a:gd name="connsiteY32" fmla="*/ 207709 h 441243"/>
                  <a:gd name="connsiteX33" fmla="*/ 217525 w 437473"/>
                  <a:gd name="connsiteY33" fmla="*/ 207709 h 441243"/>
                  <a:gd name="connsiteX34" fmla="*/ 217525 w 437473"/>
                  <a:gd name="connsiteY34" fmla="*/ 231519 h 441243"/>
                  <a:gd name="connsiteX35" fmla="*/ 179898 w 437473"/>
                  <a:gd name="connsiteY35" fmla="*/ 231519 h 441243"/>
                  <a:gd name="connsiteX36" fmla="*/ 293257 w 437473"/>
                  <a:gd name="connsiteY36" fmla="*/ 174517 h 441243"/>
                  <a:gd name="connsiteX37" fmla="*/ 335553 w 437473"/>
                  <a:gd name="connsiteY37" fmla="*/ 174517 h 441243"/>
                  <a:gd name="connsiteX38" fmla="*/ 335553 w 437473"/>
                  <a:gd name="connsiteY38" fmla="*/ 198328 h 441243"/>
                  <a:gd name="connsiteX39" fmla="*/ 293257 w 437473"/>
                  <a:gd name="connsiteY39" fmla="*/ 198328 h 441243"/>
                  <a:gd name="connsiteX40" fmla="*/ 347889 w 437473"/>
                  <a:gd name="connsiteY40" fmla="*/ 174470 h 441243"/>
                  <a:gd name="connsiteX41" fmla="*/ 369322 w 437473"/>
                  <a:gd name="connsiteY41" fmla="*/ 174470 h 441243"/>
                  <a:gd name="connsiteX42" fmla="*/ 369322 w 437473"/>
                  <a:gd name="connsiteY42" fmla="*/ 198280 h 441243"/>
                  <a:gd name="connsiteX43" fmla="*/ 347889 w 437473"/>
                  <a:gd name="connsiteY43" fmla="*/ 198280 h 441243"/>
                  <a:gd name="connsiteX44" fmla="*/ 83923 w 437473"/>
                  <a:gd name="connsiteY44" fmla="*/ 127468 h 441243"/>
                  <a:gd name="connsiteX45" fmla="*/ 158178 w 437473"/>
                  <a:gd name="connsiteY45" fmla="*/ 127468 h 441243"/>
                  <a:gd name="connsiteX46" fmla="*/ 158178 w 437473"/>
                  <a:gd name="connsiteY46" fmla="*/ 151278 h 441243"/>
                  <a:gd name="connsiteX47" fmla="*/ 83923 w 437473"/>
                  <a:gd name="connsiteY47" fmla="*/ 151278 h 441243"/>
                  <a:gd name="connsiteX48" fmla="*/ 179898 w 437473"/>
                  <a:gd name="connsiteY48" fmla="*/ 127373 h 441243"/>
                  <a:gd name="connsiteX49" fmla="*/ 217525 w 437473"/>
                  <a:gd name="connsiteY49" fmla="*/ 127373 h 441243"/>
                  <a:gd name="connsiteX50" fmla="*/ 217525 w 437473"/>
                  <a:gd name="connsiteY50" fmla="*/ 151183 h 441243"/>
                  <a:gd name="connsiteX51" fmla="*/ 179898 w 437473"/>
                  <a:gd name="connsiteY51" fmla="*/ 151183 h 441243"/>
                  <a:gd name="connsiteX52" fmla="*/ 86342 w 437473"/>
                  <a:gd name="connsiteY52" fmla="*/ 0 h 441243"/>
                  <a:gd name="connsiteX53" fmla="*/ 221356 w 437473"/>
                  <a:gd name="connsiteY53" fmla="*/ 0 h 441243"/>
                  <a:gd name="connsiteX54" fmla="*/ 261027 w 437473"/>
                  <a:gd name="connsiteY54" fmla="*/ 14667 h 441243"/>
                  <a:gd name="connsiteX55" fmla="*/ 278124 w 437473"/>
                  <a:gd name="connsiteY55" fmla="*/ 51762 h 441243"/>
                  <a:gd name="connsiteX56" fmla="*/ 278124 w 437473"/>
                  <a:gd name="connsiteY56" fmla="*/ 95477 h 441243"/>
                  <a:gd name="connsiteX57" fmla="*/ 357036 w 437473"/>
                  <a:gd name="connsiteY57" fmla="*/ 95477 h 441243"/>
                  <a:gd name="connsiteX58" fmla="*/ 408756 w 437473"/>
                  <a:gd name="connsiteY58" fmla="*/ 147192 h 441243"/>
                  <a:gd name="connsiteX59" fmla="*/ 408756 w 437473"/>
                  <a:gd name="connsiteY59" fmla="*/ 393242 h 441243"/>
                  <a:gd name="connsiteX60" fmla="*/ 384944 w 437473"/>
                  <a:gd name="connsiteY60" fmla="*/ 393242 h 441243"/>
                  <a:gd name="connsiteX61" fmla="*/ 384944 w 437473"/>
                  <a:gd name="connsiteY61" fmla="*/ 147145 h 441243"/>
                  <a:gd name="connsiteX62" fmla="*/ 357036 w 437473"/>
                  <a:gd name="connsiteY62" fmla="*/ 119239 h 441243"/>
                  <a:gd name="connsiteX63" fmla="*/ 278171 w 437473"/>
                  <a:gd name="connsiteY63" fmla="*/ 119239 h 441243"/>
                  <a:gd name="connsiteX64" fmla="*/ 278171 w 437473"/>
                  <a:gd name="connsiteY64" fmla="*/ 397576 h 441243"/>
                  <a:gd name="connsiteX65" fmla="*/ 254359 w 437473"/>
                  <a:gd name="connsiteY65" fmla="*/ 397576 h 441243"/>
                  <a:gd name="connsiteX66" fmla="*/ 254359 w 437473"/>
                  <a:gd name="connsiteY66" fmla="*/ 51762 h 441243"/>
                  <a:gd name="connsiteX67" fmla="*/ 221404 w 437473"/>
                  <a:gd name="connsiteY67" fmla="*/ 23857 h 441243"/>
                  <a:gd name="connsiteX68" fmla="*/ 86342 w 437473"/>
                  <a:gd name="connsiteY68" fmla="*/ 23857 h 441243"/>
                  <a:gd name="connsiteX69" fmla="*/ 53005 w 437473"/>
                  <a:gd name="connsiteY69" fmla="*/ 51762 h 441243"/>
                  <a:gd name="connsiteX70" fmla="*/ 53005 w 437473"/>
                  <a:gd name="connsiteY70" fmla="*/ 397481 h 441243"/>
                  <a:gd name="connsiteX71" fmla="*/ 29193 w 437473"/>
                  <a:gd name="connsiteY71" fmla="*/ 397481 h 441243"/>
                  <a:gd name="connsiteX72" fmla="*/ 29193 w 437473"/>
                  <a:gd name="connsiteY72" fmla="*/ 51715 h 441243"/>
                  <a:gd name="connsiteX73" fmla="*/ 86342 w 437473"/>
                  <a:gd name="connsiteY73" fmla="*/ 0 h 44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37473" h="441243">
                    <a:moveTo>
                      <a:pt x="0" y="417433"/>
                    </a:moveTo>
                    <a:lnTo>
                      <a:pt x="437473" y="417433"/>
                    </a:lnTo>
                    <a:lnTo>
                      <a:pt x="437473" y="441243"/>
                    </a:lnTo>
                    <a:lnTo>
                      <a:pt x="0" y="441243"/>
                    </a:lnTo>
                    <a:close/>
                    <a:moveTo>
                      <a:pt x="293257" y="324284"/>
                    </a:moveTo>
                    <a:lnTo>
                      <a:pt x="335553" y="324284"/>
                    </a:lnTo>
                    <a:lnTo>
                      <a:pt x="335553" y="348094"/>
                    </a:lnTo>
                    <a:lnTo>
                      <a:pt x="293257" y="348094"/>
                    </a:lnTo>
                    <a:close/>
                    <a:moveTo>
                      <a:pt x="347889" y="324141"/>
                    </a:moveTo>
                    <a:lnTo>
                      <a:pt x="369322" y="324141"/>
                    </a:lnTo>
                    <a:lnTo>
                      <a:pt x="369322" y="347951"/>
                    </a:lnTo>
                    <a:lnTo>
                      <a:pt x="347889" y="347951"/>
                    </a:lnTo>
                    <a:close/>
                    <a:moveTo>
                      <a:pt x="83923" y="283759"/>
                    </a:moveTo>
                    <a:lnTo>
                      <a:pt x="158178" y="283759"/>
                    </a:lnTo>
                    <a:lnTo>
                      <a:pt x="158178" y="307569"/>
                    </a:lnTo>
                    <a:lnTo>
                      <a:pt x="83923" y="307569"/>
                    </a:lnTo>
                    <a:close/>
                    <a:moveTo>
                      <a:pt x="179898" y="283568"/>
                    </a:moveTo>
                    <a:lnTo>
                      <a:pt x="217525" y="283568"/>
                    </a:lnTo>
                    <a:lnTo>
                      <a:pt x="217525" y="307378"/>
                    </a:lnTo>
                    <a:lnTo>
                      <a:pt x="179898" y="307378"/>
                    </a:lnTo>
                    <a:close/>
                    <a:moveTo>
                      <a:pt x="293257" y="248805"/>
                    </a:moveTo>
                    <a:lnTo>
                      <a:pt x="335553" y="248805"/>
                    </a:lnTo>
                    <a:lnTo>
                      <a:pt x="335553" y="272616"/>
                    </a:lnTo>
                    <a:lnTo>
                      <a:pt x="293257" y="272616"/>
                    </a:lnTo>
                    <a:close/>
                    <a:moveTo>
                      <a:pt x="347889" y="248662"/>
                    </a:moveTo>
                    <a:lnTo>
                      <a:pt x="369322" y="248662"/>
                    </a:lnTo>
                    <a:lnTo>
                      <a:pt x="369322" y="272473"/>
                    </a:lnTo>
                    <a:lnTo>
                      <a:pt x="347889" y="272473"/>
                    </a:lnTo>
                    <a:close/>
                    <a:moveTo>
                      <a:pt x="83923" y="207852"/>
                    </a:moveTo>
                    <a:lnTo>
                      <a:pt x="158178" y="207852"/>
                    </a:lnTo>
                    <a:lnTo>
                      <a:pt x="158178" y="231662"/>
                    </a:lnTo>
                    <a:lnTo>
                      <a:pt x="83923" y="231662"/>
                    </a:lnTo>
                    <a:close/>
                    <a:moveTo>
                      <a:pt x="179898" y="207709"/>
                    </a:moveTo>
                    <a:lnTo>
                      <a:pt x="217525" y="207709"/>
                    </a:lnTo>
                    <a:lnTo>
                      <a:pt x="217525" y="231519"/>
                    </a:lnTo>
                    <a:lnTo>
                      <a:pt x="179898" y="231519"/>
                    </a:lnTo>
                    <a:close/>
                    <a:moveTo>
                      <a:pt x="293257" y="174517"/>
                    </a:moveTo>
                    <a:lnTo>
                      <a:pt x="335553" y="174517"/>
                    </a:lnTo>
                    <a:lnTo>
                      <a:pt x="335553" y="198328"/>
                    </a:lnTo>
                    <a:lnTo>
                      <a:pt x="293257" y="198328"/>
                    </a:lnTo>
                    <a:close/>
                    <a:moveTo>
                      <a:pt x="347889" y="174470"/>
                    </a:moveTo>
                    <a:lnTo>
                      <a:pt x="369322" y="174470"/>
                    </a:lnTo>
                    <a:lnTo>
                      <a:pt x="369322" y="198280"/>
                    </a:lnTo>
                    <a:lnTo>
                      <a:pt x="347889" y="198280"/>
                    </a:lnTo>
                    <a:close/>
                    <a:moveTo>
                      <a:pt x="83923" y="127468"/>
                    </a:moveTo>
                    <a:lnTo>
                      <a:pt x="158178" y="127468"/>
                    </a:lnTo>
                    <a:lnTo>
                      <a:pt x="158178" y="151278"/>
                    </a:lnTo>
                    <a:lnTo>
                      <a:pt x="83923" y="151278"/>
                    </a:lnTo>
                    <a:close/>
                    <a:moveTo>
                      <a:pt x="179898" y="127373"/>
                    </a:moveTo>
                    <a:lnTo>
                      <a:pt x="217525" y="127373"/>
                    </a:lnTo>
                    <a:lnTo>
                      <a:pt x="217525" y="151183"/>
                    </a:lnTo>
                    <a:lnTo>
                      <a:pt x="179898" y="151183"/>
                    </a:lnTo>
                    <a:close/>
                    <a:moveTo>
                      <a:pt x="86342" y="0"/>
                    </a:moveTo>
                    <a:lnTo>
                      <a:pt x="221356" y="0"/>
                    </a:lnTo>
                    <a:cubicBezTo>
                      <a:pt x="236310" y="0"/>
                      <a:pt x="250359" y="5238"/>
                      <a:pt x="261027" y="14667"/>
                    </a:cubicBezTo>
                    <a:cubicBezTo>
                      <a:pt x="272028" y="24524"/>
                      <a:pt x="278124" y="37667"/>
                      <a:pt x="278124" y="51762"/>
                    </a:cubicBezTo>
                    <a:lnTo>
                      <a:pt x="278124" y="95477"/>
                    </a:lnTo>
                    <a:lnTo>
                      <a:pt x="357036" y="95477"/>
                    </a:lnTo>
                    <a:cubicBezTo>
                      <a:pt x="385563" y="95477"/>
                      <a:pt x="408756" y="118668"/>
                      <a:pt x="408756" y="147192"/>
                    </a:cubicBezTo>
                    <a:lnTo>
                      <a:pt x="408756" y="393242"/>
                    </a:lnTo>
                    <a:lnTo>
                      <a:pt x="384944" y="393242"/>
                    </a:lnTo>
                    <a:lnTo>
                      <a:pt x="384944" y="147145"/>
                    </a:lnTo>
                    <a:cubicBezTo>
                      <a:pt x="384944" y="131763"/>
                      <a:pt x="372467" y="119239"/>
                      <a:pt x="357036" y="119239"/>
                    </a:cubicBezTo>
                    <a:lnTo>
                      <a:pt x="278171" y="119239"/>
                    </a:lnTo>
                    <a:lnTo>
                      <a:pt x="278171" y="397576"/>
                    </a:lnTo>
                    <a:lnTo>
                      <a:pt x="254359" y="397576"/>
                    </a:lnTo>
                    <a:lnTo>
                      <a:pt x="254359" y="51762"/>
                    </a:lnTo>
                    <a:cubicBezTo>
                      <a:pt x="254359" y="36429"/>
                      <a:pt x="239596" y="23857"/>
                      <a:pt x="221404" y="23857"/>
                    </a:cubicBezTo>
                    <a:lnTo>
                      <a:pt x="86342" y="23857"/>
                    </a:lnTo>
                    <a:cubicBezTo>
                      <a:pt x="67959" y="23857"/>
                      <a:pt x="53005" y="36381"/>
                      <a:pt x="53005" y="51762"/>
                    </a:cubicBezTo>
                    <a:lnTo>
                      <a:pt x="53005" y="397481"/>
                    </a:lnTo>
                    <a:lnTo>
                      <a:pt x="29193" y="397481"/>
                    </a:lnTo>
                    <a:lnTo>
                      <a:pt x="29193" y="51715"/>
                    </a:lnTo>
                    <a:cubicBezTo>
                      <a:pt x="29193" y="23191"/>
                      <a:pt x="54862" y="0"/>
                      <a:pt x="8634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endParaRPr lang="zh-CN" altLang="en-US" sz="1920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EFF467EB-988D-4F79-89E7-BFA7620E172C}"/>
                  </a:ext>
                </a:extLst>
              </p:cNvPr>
              <p:cNvSpPr/>
              <p:nvPr/>
            </p:nvSpPr>
            <p:spPr>
              <a:xfrm>
                <a:off x="6690332" y="2280094"/>
                <a:ext cx="690177" cy="255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73" dirty="0">
                    <a:ea typeface="微软雅黑" panose="020B0503020204020204" pitchFamily="34" charset="-122"/>
                    <a:cs typeface="Univers Next" panose="020B0405030202020203" pitchFamily="34" charset="-78"/>
                  </a:rPr>
                  <a:t>Supplier</a:t>
                </a:r>
                <a:endParaRPr lang="en-AU" sz="1280" dirty="0">
                  <a:ea typeface="微软雅黑" panose="020B0503020204020204" pitchFamily="34" charset="-122"/>
                  <a:cs typeface="Univers Next" panose="020B0405030202020203" pitchFamily="34" charset="-78"/>
                </a:endParaRPr>
              </a:p>
            </p:txBody>
          </p:sp>
        </p:grp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894BEC5-8AEF-43CC-B9A9-A18646ECC694}"/>
                </a:ext>
              </a:extLst>
            </p:cNvPr>
            <p:cNvSpPr/>
            <p:nvPr/>
          </p:nvSpPr>
          <p:spPr>
            <a:xfrm>
              <a:off x="10894004" y="2275602"/>
              <a:ext cx="1026849" cy="255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173" dirty="0">
                  <a:ea typeface="微软雅黑" panose="020B0503020204020204" pitchFamily="34" charset="-122"/>
                  <a:cs typeface="Univers Next" panose="020B0405030202020203" pitchFamily="34" charset="-78"/>
                </a:rPr>
                <a:t>Anchor Buyer</a:t>
              </a:r>
            </a:p>
          </p:txBody>
        </p: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A9967CDA-8B2B-4AC2-AA5C-36EB327BF849}"/>
                </a:ext>
              </a:extLst>
            </p:cNvPr>
            <p:cNvCxnSpPr/>
            <p:nvPr/>
          </p:nvCxnSpPr>
          <p:spPr>
            <a:xfrm flipV="1">
              <a:off x="7366554" y="1956138"/>
              <a:ext cx="75119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483FB557-AB1D-402C-B5C6-433DEF005849}"/>
                </a:ext>
              </a:extLst>
            </p:cNvPr>
            <p:cNvCxnSpPr/>
            <p:nvPr/>
          </p:nvCxnSpPr>
          <p:spPr>
            <a:xfrm flipV="1">
              <a:off x="8828980" y="1954445"/>
              <a:ext cx="75119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DB01157E-94AB-44CC-B018-3165A2650E68}"/>
                </a:ext>
              </a:extLst>
            </p:cNvPr>
            <p:cNvCxnSpPr/>
            <p:nvPr/>
          </p:nvCxnSpPr>
          <p:spPr>
            <a:xfrm flipV="1">
              <a:off x="10227062" y="1938908"/>
              <a:ext cx="75119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2FB27035-2805-47D4-A4C9-C39A234C4F58}"/>
                </a:ext>
              </a:extLst>
            </p:cNvPr>
            <p:cNvSpPr/>
            <p:nvPr/>
          </p:nvSpPr>
          <p:spPr>
            <a:xfrm>
              <a:off x="7361842" y="1717376"/>
              <a:ext cx="672141" cy="240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67" dirty="0">
                  <a:solidFill>
                    <a:srgbClr val="C00000"/>
                  </a:solidFill>
                  <a:ea typeface="微软雅黑" panose="020B0503020204020204" pitchFamily="34" charset="-122"/>
                  <a:cs typeface="Univers Next" panose="020B0405030202020203" pitchFamily="34" charset="-78"/>
                </a:rPr>
                <a:t>Input AR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320B8480-312B-47C7-A666-7183322945EC}"/>
                </a:ext>
              </a:extLst>
            </p:cNvPr>
            <p:cNvSpPr/>
            <p:nvPr/>
          </p:nvSpPr>
          <p:spPr>
            <a:xfrm>
              <a:off x="10162141" y="1697471"/>
              <a:ext cx="983262" cy="240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67" dirty="0">
                  <a:solidFill>
                    <a:srgbClr val="C00000"/>
                  </a:solidFill>
                  <a:ea typeface="微软雅黑" panose="020B0503020204020204" pitchFamily="34" charset="-122"/>
                  <a:cs typeface="Univers Next" panose="020B0405030202020203" pitchFamily="34" charset="-78"/>
                </a:rPr>
                <a:t>Apply </a:t>
              </a:r>
              <a:r>
                <a:rPr lang="en-US" altLang="zh-CN" sz="1067" dirty="0">
                  <a:solidFill>
                    <a:srgbClr val="C00000"/>
                  </a:solidFill>
                  <a:ea typeface="微软雅黑" panose="020B0503020204020204" pitchFamily="34" charset="-122"/>
                  <a:cs typeface="Univers Next" panose="020B0405030202020203" pitchFamily="34" charset="-78"/>
                </a:rPr>
                <a:t>voucher</a:t>
              </a:r>
              <a:endParaRPr lang="en-US" sz="1067" dirty="0">
                <a:solidFill>
                  <a:srgbClr val="C00000"/>
                </a:solidFill>
                <a:ea typeface="微软雅黑" panose="020B0503020204020204" pitchFamily="34" charset="-122"/>
                <a:cs typeface="Univers Next" panose="020B0405030202020203" pitchFamily="34" charset="-78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AD0E068-CF5E-443C-9B0C-80D50A6522D1}"/>
                </a:ext>
              </a:extLst>
            </p:cNvPr>
            <p:cNvSpPr/>
            <p:nvPr/>
          </p:nvSpPr>
          <p:spPr>
            <a:xfrm>
              <a:off x="11745461" y="1749090"/>
              <a:ext cx="676650" cy="240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67" dirty="0">
                  <a:cs typeface="Univers Next" panose="020B0405030202020203" pitchFamily="34" charset="-78"/>
                </a:rPr>
                <a:t>Approval</a:t>
              </a:r>
              <a:endParaRPr lang="en-US" sz="1067" dirty="0">
                <a:solidFill>
                  <a:srgbClr val="C00000"/>
                </a:solidFill>
                <a:ea typeface="微软雅黑" panose="020B0503020204020204" pitchFamily="34" charset="-122"/>
                <a:cs typeface="Univers Next" panose="020B0405030202020203" pitchFamily="34" charset="-78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A9B5161D-F84E-4807-9C4B-932BA0709818}"/>
                </a:ext>
              </a:extLst>
            </p:cNvPr>
            <p:cNvSpPr/>
            <p:nvPr/>
          </p:nvSpPr>
          <p:spPr>
            <a:xfrm>
              <a:off x="8803929" y="1735560"/>
              <a:ext cx="835969" cy="240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67" dirty="0">
                  <a:solidFill>
                    <a:srgbClr val="C00000"/>
                  </a:solidFill>
                  <a:ea typeface="微软雅黑" panose="020B0503020204020204" pitchFamily="34" charset="-122"/>
                  <a:cs typeface="Univers Next" panose="020B0405030202020203" pitchFamily="34" charset="-78"/>
                </a:rPr>
                <a:t>Confirm AR</a:t>
              </a:r>
            </a:p>
          </p:txBody>
        </p:sp>
      </p:grpSp>
      <p:pic>
        <p:nvPicPr>
          <p:cNvPr id="184" name="图片 183">
            <a:extLst>
              <a:ext uri="{FF2B5EF4-FFF2-40B4-BE49-F238E27FC236}">
                <a16:creationId xmlns:a16="http://schemas.microsoft.com/office/drawing/2014/main" id="{8223B6AC-B494-40CD-9851-F8992A0E9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5" y="5095349"/>
            <a:ext cx="243779" cy="243779"/>
          </a:xfrm>
          <a:prstGeom prst="rect">
            <a:avLst/>
          </a:prstGeom>
        </p:spPr>
      </p:pic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FB6E8A27-0E55-4B4E-8AD7-EDF81C655E04}"/>
              </a:ext>
            </a:extLst>
          </p:cNvPr>
          <p:cNvGrpSpPr/>
          <p:nvPr/>
        </p:nvGrpSpPr>
        <p:grpSpPr>
          <a:xfrm>
            <a:off x="759530" y="6143811"/>
            <a:ext cx="736099" cy="892750"/>
            <a:chOff x="6690332" y="1698849"/>
            <a:chExt cx="690177" cy="837056"/>
          </a:xfrm>
        </p:grpSpPr>
        <p:sp>
          <p:nvSpPr>
            <p:cNvPr id="199" name="iconfont-10503-5122247">
              <a:extLst>
                <a:ext uri="{FF2B5EF4-FFF2-40B4-BE49-F238E27FC236}">
                  <a16:creationId xmlns:a16="http://schemas.microsoft.com/office/drawing/2014/main" id="{3B062BE4-BC85-4AAF-8A96-7B187C5AA1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67729" y="1698849"/>
              <a:ext cx="535386" cy="540000"/>
            </a:xfrm>
            <a:custGeom>
              <a:avLst/>
              <a:gdLst>
                <a:gd name="connsiteX0" fmla="*/ 0 w 437473"/>
                <a:gd name="connsiteY0" fmla="*/ 417433 h 441243"/>
                <a:gd name="connsiteX1" fmla="*/ 437473 w 437473"/>
                <a:gd name="connsiteY1" fmla="*/ 417433 h 441243"/>
                <a:gd name="connsiteX2" fmla="*/ 437473 w 437473"/>
                <a:gd name="connsiteY2" fmla="*/ 441243 h 441243"/>
                <a:gd name="connsiteX3" fmla="*/ 0 w 437473"/>
                <a:gd name="connsiteY3" fmla="*/ 441243 h 441243"/>
                <a:gd name="connsiteX4" fmla="*/ 293257 w 437473"/>
                <a:gd name="connsiteY4" fmla="*/ 324284 h 441243"/>
                <a:gd name="connsiteX5" fmla="*/ 335553 w 437473"/>
                <a:gd name="connsiteY5" fmla="*/ 324284 h 441243"/>
                <a:gd name="connsiteX6" fmla="*/ 335553 w 437473"/>
                <a:gd name="connsiteY6" fmla="*/ 348094 h 441243"/>
                <a:gd name="connsiteX7" fmla="*/ 293257 w 437473"/>
                <a:gd name="connsiteY7" fmla="*/ 348094 h 441243"/>
                <a:gd name="connsiteX8" fmla="*/ 347889 w 437473"/>
                <a:gd name="connsiteY8" fmla="*/ 324141 h 441243"/>
                <a:gd name="connsiteX9" fmla="*/ 369322 w 437473"/>
                <a:gd name="connsiteY9" fmla="*/ 324141 h 441243"/>
                <a:gd name="connsiteX10" fmla="*/ 369322 w 437473"/>
                <a:gd name="connsiteY10" fmla="*/ 347951 h 441243"/>
                <a:gd name="connsiteX11" fmla="*/ 347889 w 437473"/>
                <a:gd name="connsiteY11" fmla="*/ 347951 h 441243"/>
                <a:gd name="connsiteX12" fmla="*/ 83923 w 437473"/>
                <a:gd name="connsiteY12" fmla="*/ 283759 h 441243"/>
                <a:gd name="connsiteX13" fmla="*/ 158178 w 437473"/>
                <a:gd name="connsiteY13" fmla="*/ 283759 h 441243"/>
                <a:gd name="connsiteX14" fmla="*/ 158178 w 437473"/>
                <a:gd name="connsiteY14" fmla="*/ 307569 h 441243"/>
                <a:gd name="connsiteX15" fmla="*/ 83923 w 437473"/>
                <a:gd name="connsiteY15" fmla="*/ 307569 h 441243"/>
                <a:gd name="connsiteX16" fmla="*/ 179898 w 437473"/>
                <a:gd name="connsiteY16" fmla="*/ 283568 h 441243"/>
                <a:gd name="connsiteX17" fmla="*/ 217525 w 437473"/>
                <a:gd name="connsiteY17" fmla="*/ 283568 h 441243"/>
                <a:gd name="connsiteX18" fmla="*/ 217525 w 437473"/>
                <a:gd name="connsiteY18" fmla="*/ 307378 h 441243"/>
                <a:gd name="connsiteX19" fmla="*/ 179898 w 437473"/>
                <a:gd name="connsiteY19" fmla="*/ 307378 h 441243"/>
                <a:gd name="connsiteX20" fmla="*/ 293257 w 437473"/>
                <a:gd name="connsiteY20" fmla="*/ 248805 h 441243"/>
                <a:gd name="connsiteX21" fmla="*/ 335553 w 437473"/>
                <a:gd name="connsiteY21" fmla="*/ 248805 h 441243"/>
                <a:gd name="connsiteX22" fmla="*/ 335553 w 437473"/>
                <a:gd name="connsiteY22" fmla="*/ 272616 h 441243"/>
                <a:gd name="connsiteX23" fmla="*/ 293257 w 437473"/>
                <a:gd name="connsiteY23" fmla="*/ 272616 h 441243"/>
                <a:gd name="connsiteX24" fmla="*/ 347889 w 437473"/>
                <a:gd name="connsiteY24" fmla="*/ 248662 h 441243"/>
                <a:gd name="connsiteX25" fmla="*/ 369322 w 437473"/>
                <a:gd name="connsiteY25" fmla="*/ 248662 h 441243"/>
                <a:gd name="connsiteX26" fmla="*/ 369322 w 437473"/>
                <a:gd name="connsiteY26" fmla="*/ 272473 h 441243"/>
                <a:gd name="connsiteX27" fmla="*/ 347889 w 437473"/>
                <a:gd name="connsiteY27" fmla="*/ 272473 h 441243"/>
                <a:gd name="connsiteX28" fmla="*/ 83923 w 437473"/>
                <a:gd name="connsiteY28" fmla="*/ 207852 h 441243"/>
                <a:gd name="connsiteX29" fmla="*/ 158178 w 437473"/>
                <a:gd name="connsiteY29" fmla="*/ 207852 h 441243"/>
                <a:gd name="connsiteX30" fmla="*/ 158178 w 437473"/>
                <a:gd name="connsiteY30" fmla="*/ 231662 h 441243"/>
                <a:gd name="connsiteX31" fmla="*/ 83923 w 437473"/>
                <a:gd name="connsiteY31" fmla="*/ 231662 h 441243"/>
                <a:gd name="connsiteX32" fmla="*/ 179898 w 437473"/>
                <a:gd name="connsiteY32" fmla="*/ 207709 h 441243"/>
                <a:gd name="connsiteX33" fmla="*/ 217525 w 437473"/>
                <a:gd name="connsiteY33" fmla="*/ 207709 h 441243"/>
                <a:gd name="connsiteX34" fmla="*/ 217525 w 437473"/>
                <a:gd name="connsiteY34" fmla="*/ 231519 h 441243"/>
                <a:gd name="connsiteX35" fmla="*/ 179898 w 437473"/>
                <a:gd name="connsiteY35" fmla="*/ 231519 h 441243"/>
                <a:gd name="connsiteX36" fmla="*/ 293257 w 437473"/>
                <a:gd name="connsiteY36" fmla="*/ 174517 h 441243"/>
                <a:gd name="connsiteX37" fmla="*/ 335553 w 437473"/>
                <a:gd name="connsiteY37" fmla="*/ 174517 h 441243"/>
                <a:gd name="connsiteX38" fmla="*/ 335553 w 437473"/>
                <a:gd name="connsiteY38" fmla="*/ 198328 h 441243"/>
                <a:gd name="connsiteX39" fmla="*/ 293257 w 437473"/>
                <a:gd name="connsiteY39" fmla="*/ 198328 h 441243"/>
                <a:gd name="connsiteX40" fmla="*/ 347889 w 437473"/>
                <a:gd name="connsiteY40" fmla="*/ 174470 h 441243"/>
                <a:gd name="connsiteX41" fmla="*/ 369322 w 437473"/>
                <a:gd name="connsiteY41" fmla="*/ 174470 h 441243"/>
                <a:gd name="connsiteX42" fmla="*/ 369322 w 437473"/>
                <a:gd name="connsiteY42" fmla="*/ 198280 h 441243"/>
                <a:gd name="connsiteX43" fmla="*/ 347889 w 437473"/>
                <a:gd name="connsiteY43" fmla="*/ 198280 h 441243"/>
                <a:gd name="connsiteX44" fmla="*/ 83923 w 437473"/>
                <a:gd name="connsiteY44" fmla="*/ 127468 h 441243"/>
                <a:gd name="connsiteX45" fmla="*/ 158178 w 437473"/>
                <a:gd name="connsiteY45" fmla="*/ 127468 h 441243"/>
                <a:gd name="connsiteX46" fmla="*/ 158178 w 437473"/>
                <a:gd name="connsiteY46" fmla="*/ 151278 h 441243"/>
                <a:gd name="connsiteX47" fmla="*/ 83923 w 437473"/>
                <a:gd name="connsiteY47" fmla="*/ 151278 h 441243"/>
                <a:gd name="connsiteX48" fmla="*/ 179898 w 437473"/>
                <a:gd name="connsiteY48" fmla="*/ 127373 h 441243"/>
                <a:gd name="connsiteX49" fmla="*/ 217525 w 437473"/>
                <a:gd name="connsiteY49" fmla="*/ 127373 h 441243"/>
                <a:gd name="connsiteX50" fmla="*/ 217525 w 437473"/>
                <a:gd name="connsiteY50" fmla="*/ 151183 h 441243"/>
                <a:gd name="connsiteX51" fmla="*/ 179898 w 437473"/>
                <a:gd name="connsiteY51" fmla="*/ 151183 h 441243"/>
                <a:gd name="connsiteX52" fmla="*/ 86342 w 437473"/>
                <a:gd name="connsiteY52" fmla="*/ 0 h 441243"/>
                <a:gd name="connsiteX53" fmla="*/ 221356 w 437473"/>
                <a:gd name="connsiteY53" fmla="*/ 0 h 441243"/>
                <a:gd name="connsiteX54" fmla="*/ 261027 w 437473"/>
                <a:gd name="connsiteY54" fmla="*/ 14667 h 441243"/>
                <a:gd name="connsiteX55" fmla="*/ 278124 w 437473"/>
                <a:gd name="connsiteY55" fmla="*/ 51762 h 441243"/>
                <a:gd name="connsiteX56" fmla="*/ 278124 w 437473"/>
                <a:gd name="connsiteY56" fmla="*/ 95477 h 441243"/>
                <a:gd name="connsiteX57" fmla="*/ 357036 w 437473"/>
                <a:gd name="connsiteY57" fmla="*/ 95477 h 441243"/>
                <a:gd name="connsiteX58" fmla="*/ 408756 w 437473"/>
                <a:gd name="connsiteY58" fmla="*/ 147192 h 441243"/>
                <a:gd name="connsiteX59" fmla="*/ 408756 w 437473"/>
                <a:gd name="connsiteY59" fmla="*/ 393242 h 441243"/>
                <a:gd name="connsiteX60" fmla="*/ 384944 w 437473"/>
                <a:gd name="connsiteY60" fmla="*/ 393242 h 441243"/>
                <a:gd name="connsiteX61" fmla="*/ 384944 w 437473"/>
                <a:gd name="connsiteY61" fmla="*/ 147145 h 441243"/>
                <a:gd name="connsiteX62" fmla="*/ 357036 w 437473"/>
                <a:gd name="connsiteY62" fmla="*/ 119239 h 441243"/>
                <a:gd name="connsiteX63" fmla="*/ 278171 w 437473"/>
                <a:gd name="connsiteY63" fmla="*/ 119239 h 441243"/>
                <a:gd name="connsiteX64" fmla="*/ 278171 w 437473"/>
                <a:gd name="connsiteY64" fmla="*/ 397576 h 441243"/>
                <a:gd name="connsiteX65" fmla="*/ 254359 w 437473"/>
                <a:gd name="connsiteY65" fmla="*/ 397576 h 441243"/>
                <a:gd name="connsiteX66" fmla="*/ 254359 w 437473"/>
                <a:gd name="connsiteY66" fmla="*/ 51762 h 441243"/>
                <a:gd name="connsiteX67" fmla="*/ 221404 w 437473"/>
                <a:gd name="connsiteY67" fmla="*/ 23857 h 441243"/>
                <a:gd name="connsiteX68" fmla="*/ 86342 w 437473"/>
                <a:gd name="connsiteY68" fmla="*/ 23857 h 441243"/>
                <a:gd name="connsiteX69" fmla="*/ 53005 w 437473"/>
                <a:gd name="connsiteY69" fmla="*/ 51762 h 441243"/>
                <a:gd name="connsiteX70" fmla="*/ 53005 w 437473"/>
                <a:gd name="connsiteY70" fmla="*/ 397481 h 441243"/>
                <a:gd name="connsiteX71" fmla="*/ 29193 w 437473"/>
                <a:gd name="connsiteY71" fmla="*/ 397481 h 441243"/>
                <a:gd name="connsiteX72" fmla="*/ 29193 w 437473"/>
                <a:gd name="connsiteY72" fmla="*/ 51715 h 441243"/>
                <a:gd name="connsiteX73" fmla="*/ 86342 w 437473"/>
                <a:gd name="connsiteY73" fmla="*/ 0 h 44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37473" h="441243">
                  <a:moveTo>
                    <a:pt x="0" y="417433"/>
                  </a:moveTo>
                  <a:lnTo>
                    <a:pt x="437473" y="417433"/>
                  </a:lnTo>
                  <a:lnTo>
                    <a:pt x="437473" y="441243"/>
                  </a:lnTo>
                  <a:lnTo>
                    <a:pt x="0" y="441243"/>
                  </a:lnTo>
                  <a:close/>
                  <a:moveTo>
                    <a:pt x="293257" y="324284"/>
                  </a:moveTo>
                  <a:lnTo>
                    <a:pt x="335553" y="324284"/>
                  </a:lnTo>
                  <a:lnTo>
                    <a:pt x="335553" y="348094"/>
                  </a:lnTo>
                  <a:lnTo>
                    <a:pt x="293257" y="348094"/>
                  </a:lnTo>
                  <a:close/>
                  <a:moveTo>
                    <a:pt x="347889" y="324141"/>
                  </a:moveTo>
                  <a:lnTo>
                    <a:pt x="369322" y="324141"/>
                  </a:lnTo>
                  <a:lnTo>
                    <a:pt x="369322" y="347951"/>
                  </a:lnTo>
                  <a:lnTo>
                    <a:pt x="347889" y="347951"/>
                  </a:lnTo>
                  <a:close/>
                  <a:moveTo>
                    <a:pt x="83923" y="283759"/>
                  </a:moveTo>
                  <a:lnTo>
                    <a:pt x="158178" y="283759"/>
                  </a:lnTo>
                  <a:lnTo>
                    <a:pt x="158178" y="307569"/>
                  </a:lnTo>
                  <a:lnTo>
                    <a:pt x="83923" y="307569"/>
                  </a:lnTo>
                  <a:close/>
                  <a:moveTo>
                    <a:pt x="179898" y="283568"/>
                  </a:moveTo>
                  <a:lnTo>
                    <a:pt x="217525" y="283568"/>
                  </a:lnTo>
                  <a:lnTo>
                    <a:pt x="217525" y="307378"/>
                  </a:lnTo>
                  <a:lnTo>
                    <a:pt x="179898" y="307378"/>
                  </a:lnTo>
                  <a:close/>
                  <a:moveTo>
                    <a:pt x="293257" y="248805"/>
                  </a:moveTo>
                  <a:lnTo>
                    <a:pt x="335553" y="248805"/>
                  </a:lnTo>
                  <a:lnTo>
                    <a:pt x="335553" y="272616"/>
                  </a:lnTo>
                  <a:lnTo>
                    <a:pt x="293257" y="272616"/>
                  </a:lnTo>
                  <a:close/>
                  <a:moveTo>
                    <a:pt x="347889" y="248662"/>
                  </a:moveTo>
                  <a:lnTo>
                    <a:pt x="369322" y="248662"/>
                  </a:lnTo>
                  <a:lnTo>
                    <a:pt x="369322" y="272473"/>
                  </a:lnTo>
                  <a:lnTo>
                    <a:pt x="347889" y="272473"/>
                  </a:lnTo>
                  <a:close/>
                  <a:moveTo>
                    <a:pt x="83923" y="207852"/>
                  </a:moveTo>
                  <a:lnTo>
                    <a:pt x="158178" y="207852"/>
                  </a:lnTo>
                  <a:lnTo>
                    <a:pt x="158178" y="231662"/>
                  </a:lnTo>
                  <a:lnTo>
                    <a:pt x="83923" y="231662"/>
                  </a:lnTo>
                  <a:close/>
                  <a:moveTo>
                    <a:pt x="179898" y="207709"/>
                  </a:moveTo>
                  <a:lnTo>
                    <a:pt x="217525" y="207709"/>
                  </a:lnTo>
                  <a:lnTo>
                    <a:pt x="217525" y="231519"/>
                  </a:lnTo>
                  <a:lnTo>
                    <a:pt x="179898" y="231519"/>
                  </a:lnTo>
                  <a:close/>
                  <a:moveTo>
                    <a:pt x="293257" y="174517"/>
                  </a:moveTo>
                  <a:lnTo>
                    <a:pt x="335553" y="174517"/>
                  </a:lnTo>
                  <a:lnTo>
                    <a:pt x="335553" y="198328"/>
                  </a:lnTo>
                  <a:lnTo>
                    <a:pt x="293257" y="198328"/>
                  </a:lnTo>
                  <a:close/>
                  <a:moveTo>
                    <a:pt x="347889" y="174470"/>
                  </a:moveTo>
                  <a:lnTo>
                    <a:pt x="369322" y="174470"/>
                  </a:lnTo>
                  <a:lnTo>
                    <a:pt x="369322" y="198280"/>
                  </a:lnTo>
                  <a:lnTo>
                    <a:pt x="347889" y="198280"/>
                  </a:lnTo>
                  <a:close/>
                  <a:moveTo>
                    <a:pt x="83923" y="127468"/>
                  </a:moveTo>
                  <a:lnTo>
                    <a:pt x="158178" y="127468"/>
                  </a:lnTo>
                  <a:lnTo>
                    <a:pt x="158178" y="151278"/>
                  </a:lnTo>
                  <a:lnTo>
                    <a:pt x="83923" y="151278"/>
                  </a:lnTo>
                  <a:close/>
                  <a:moveTo>
                    <a:pt x="179898" y="127373"/>
                  </a:moveTo>
                  <a:lnTo>
                    <a:pt x="217525" y="127373"/>
                  </a:lnTo>
                  <a:lnTo>
                    <a:pt x="217525" y="151183"/>
                  </a:lnTo>
                  <a:lnTo>
                    <a:pt x="179898" y="151183"/>
                  </a:lnTo>
                  <a:close/>
                  <a:moveTo>
                    <a:pt x="86342" y="0"/>
                  </a:moveTo>
                  <a:lnTo>
                    <a:pt x="221356" y="0"/>
                  </a:lnTo>
                  <a:cubicBezTo>
                    <a:pt x="236310" y="0"/>
                    <a:pt x="250359" y="5238"/>
                    <a:pt x="261027" y="14667"/>
                  </a:cubicBezTo>
                  <a:cubicBezTo>
                    <a:pt x="272028" y="24524"/>
                    <a:pt x="278124" y="37667"/>
                    <a:pt x="278124" y="51762"/>
                  </a:cubicBezTo>
                  <a:lnTo>
                    <a:pt x="278124" y="95477"/>
                  </a:lnTo>
                  <a:lnTo>
                    <a:pt x="357036" y="95477"/>
                  </a:lnTo>
                  <a:cubicBezTo>
                    <a:pt x="385563" y="95477"/>
                    <a:pt x="408756" y="118668"/>
                    <a:pt x="408756" y="147192"/>
                  </a:cubicBezTo>
                  <a:lnTo>
                    <a:pt x="408756" y="393242"/>
                  </a:lnTo>
                  <a:lnTo>
                    <a:pt x="384944" y="393242"/>
                  </a:lnTo>
                  <a:lnTo>
                    <a:pt x="384944" y="147145"/>
                  </a:lnTo>
                  <a:cubicBezTo>
                    <a:pt x="384944" y="131763"/>
                    <a:pt x="372467" y="119239"/>
                    <a:pt x="357036" y="119239"/>
                  </a:cubicBezTo>
                  <a:lnTo>
                    <a:pt x="278171" y="119239"/>
                  </a:lnTo>
                  <a:lnTo>
                    <a:pt x="278171" y="397576"/>
                  </a:lnTo>
                  <a:lnTo>
                    <a:pt x="254359" y="397576"/>
                  </a:lnTo>
                  <a:lnTo>
                    <a:pt x="254359" y="51762"/>
                  </a:lnTo>
                  <a:cubicBezTo>
                    <a:pt x="254359" y="36429"/>
                    <a:pt x="239596" y="23857"/>
                    <a:pt x="221404" y="23857"/>
                  </a:cubicBezTo>
                  <a:lnTo>
                    <a:pt x="86342" y="23857"/>
                  </a:lnTo>
                  <a:cubicBezTo>
                    <a:pt x="67959" y="23857"/>
                    <a:pt x="53005" y="36381"/>
                    <a:pt x="53005" y="51762"/>
                  </a:cubicBezTo>
                  <a:lnTo>
                    <a:pt x="53005" y="397481"/>
                  </a:lnTo>
                  <a:lnTo>
                    <a:pt x="29193" y="397481"/>
                  </a:lnTo>
                  <a:lnTo>
                    <a:pt x="29193" y="51715"/>
                  </a:lnTo>
                  <a:cubicBezTo>
                    <a:pt x="29193" y="23191"/>
                    <a:pt x="54862" y="0"/>
                    <a:pt x="8634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7199C02C-493C-44E9-989D-196706B66BAC}"/>
                </a:ext>
              </a:extLst>
            </p:cNvPr>
            <p:cNvSpPr/>
            <p:nvPr/>
          </p:nvSpPr>
          <p:spPr>
            <a:xfrm>
              <a:off x="6690332" y="2280094"/>
              <a:ext cx="690177" cy="255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73" dirty="0">
                  <a:ea typeface="微软雅黑" panose="020B0503020204020204" pitchFamily="34" charset="-122"/>
                  <a:cs typeface="Univers Next" panose="020B0405030202020203" pitchFamily="34" charset="-78"/>
                </a:rPr>
                <a:t>Supplier</a:t>
              </a:r>
              <a:endParaRPr lang="en-AU" sz="1280" dirty="0">
                <a:ea typeface="微软雅黑" panose="020B0503020204020204" pitchFamily="34" charset="-122"/>
                <a:cs typeface="Univers Next" panose="020B0405030202020203" pitchFamily="34" charset="-78"/>
              </a:endParaRPr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28981E6C-9659-4364-8C2D-6122BA92290A}"/>
              </a:ext>
            </a:extLst>
          </p:cNvPr>
          <p:cNvSpPr/>
          <p:nvPr/>
        </p:nvSpPr>
        <p:spPr>
          <a:xfrm>
            <a:off x="2162874" y="6764541"/>
            <a:ext cx="1095172" cy="27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altLang="zh-CN" sz="1173" dirty="0">
                <a:ea typeface="微软雅黑" panose="020B0503020204020204" pitchFamily="34" charset="-122"/>
                <a:cs typeface="Univers Next" panose="020B0405030202020203" pitchFamily="34" charset="-78"/>
              </a:rPr>
              <a:t>Anchor Buyer</a:t>
            </a: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F436B4EA-A3DE-4585-A043-D38273855E03}"/>
              </a:ext>
            </a:extLst>
          </p:cNvPr>
          <p:cNvSpPr/>
          <p:nvPr/>
        </p:nvSpPr>
        <p:spPr>
          <a:xfrm>
            <a:off x="3725639" y="6771398"/>
            <a:ext cx="1095172" cy="27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altLang="zh-CN" sz="1173" dirty="0">
                <a:ea typeface="微软雅黑" panose="020B0503020204020204" pitchFamily="34" charset="-122"/>
                <a:cs typeface="Univers Next" panose="020B0405030202020203" pitchFamily="34" charset="-78"/>
              </a:rPr>
              <a:t>Anchor Buyer</a:t>
            </a: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E73EA2DC-3392-480A-940C-BA504CFA162B}"/>
              </a:ext>
            </a:extLst>
          </p:cNvPr>
          <p:cNvCxnSpPr/>
          <p:nvPr/>
        </p:nvCxnSpPr>
        <p:spPr>
          <a:xfrm flipV="1">
            <a:off x="1486318" y="6438027"/>
            <a:ext cx="801179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70D12385-F6C7-49DC-98EB-1F7FB6F4F595}"/>
              </a:ext>
            </a:extLst>
          </p:cNvPr>
          <p:cNvCxnSpPr/>
          <p:nvPr/>
        </p:nvCxnSpPr>
        <p:spPr>
          <a:xfrm flipV="1">
            <a:off x="3046049" y="6436222"/>
            <a:ext cx="801179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917BFE7B-2A94-4670-9F1E-872A71DD4D27}"/>
              </a:ext>
            </a:extLst>
          </p:cNvPr>
          <p:cNvSpPr/>
          <p:nvPr/>
        </p:nvSpPr>
        <p:spPr>
          <a:xfrm>
            <a:off x="3027968" y="6193378"/>
            <a:ext cx="891591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solidFill>
                  <a:srgbClr val="C00000"/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Confirm AR</a:t>
            </a: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6B21B986-81CA-4C8E-9C92-3138341083F2}"/>
              </a:ext>
            </a:extLst>
          </p:cNvPr>
          <p:cNvSpPr/>
          <p:nvPr/>
        </p:nvSpPr>
        <p:spPr>
          <a:xfrm>
            <a:off x="1534560" y="6187755"/>
            <a:ext cx="71686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solidFill>
                  <a:srgbClr val="C00000"/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Input AR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2C867CE-77D8-4106-8E0F-F7544FE2AAA8}"/>
              </a:ext>
            </a:extLst>
          </p:cNvPr>
          <p:cNvSpPr/>
          <p:nvPr/>
        </p:nvSpPr>
        <p:spPr>
          <a:xfrm>
            <a:off x="4551727" y="6314846"/>
            <a:ext cx="1276311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ea typeface="微软雅黑" panose="020B0503020204020204" pitchFamily="34" charset="-122"/>
                <a:cs typeface="Univers Next" panose="020B0405030202020203" pitchFamily="34" charset="-78"/>
              </a:rPr>
              <a:t>Voucher Issuance</a:t>
            </a:r>
          </a:p>
        </p:txBody>
      </p:sp>
      <p:pic>
        <p:nvPicPr>
          <p:cNvPr id="201" name="图片 200">
            <a:extLst>
              <a:ext uri="{FF2B5EF4-FFF2-40B4-BE49-F238E27FC236}">
                <a16:creationId xmlns:a16="http://schemas.microsoft.com/office/drawing/2014/main" id="{DE47B874-93F9-4300-B503-15344D34C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3" y="6284433"/>
            <a:ext cx="243779" cy="243779"/>
          </a:xfrm>
          <a:prstGeom prst="rect">
            <a:avLst/>
          </a:prstGeom>
        </p:spPr>
      </p:pic>
      <p:sp>
        <p:nvSpPr>
          <p:cNvPr id="219" name="矩形 218">
            <a:extLst>
              <a:ext uri="{FF2B5EF4-FFF2-40B4-BE49-F238E27FC236}">
                <a16:creationId xmlns:a16="http://schemas.microsoft.com/office/drawing/2014/main" id="{2B21EE50-8715-4EEB-888B-2F5254FA3581}"/>
              </a:ext>
            </a:extLst>
          </p:cNvPr>
          <p:cNvSpPr/>
          <p:nvPr/>
        </p:nvSpPr>
        <p:spPr>
          <a:xfrm>
            <a:off x="7592705" y="5593335"/>
            <a:ext cx="1095172" cy="27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altLang="zh-CN" sz="1173" dirty="0">
                <a:ea typeface="微软雅黑" panose="020B0503020204020204" pitchFamily="34" charset="-122"/>
                <a:cs typeface="Univers Next" panose="020B0405030202020203" pitchFamily="34" charset="-78"/>
              </a:rPr>
              <a:t>Anchor Buyer</a:t>
            </a:r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769DAEA-4BF4-4F33-B775-F3304BC08A2A}"/>
              </a:ext>
            </a:extLst>
          </p:cNvPr>
          <p:cNvGrpSpPr/>
          <p:nvPr/>
        </p:nvGrpSpPr>
        <p:grpSpPr>
          <a:xfrm>
            <a:off x="10614928" y="4918332"/>
            <a:ext cx="1095172" cy="893561"/>
            <a:chOff x="8041579" y="1694658"/>
            <a:chExt cx="1026849" cy="837816"/>
          </a:xfrm>
        </p:grpSpPr>
        <p:sp>
          <p:nvSpPr>
            <p:cNvPr id="216" name="iconfont-11145-6996223">
              <a:extLst>
                <a:ext uri="{FF2B5EF4-FFF2-40B4-BE49-F238E27FC236}">
                  <a16:creationId xmlns:a16="http://schemas.microsoft.com/office/drawing/2014/main" id="{A795CC74-585E-41CD-9901-472E4477B0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85004" y="1694658"/>
              <a:ext cx="540000" cy="540000"/>
            </a:xfrm>
            <a:custGeom>
              <a:avLst/>
              <a:gdLst>
                <a:gd name="T0" fmla="*/ 3420 w 11200"/>
                <a:gd name="T1" fmla="*/ 10760 h 11200"/>
                <a:gd name="T2" fmla="*/ 440 w 11200"/>
                <a:gd name="T3" fmla="*/ 7780 h 11200"/>
                <a:gd name="T4" fmla="*/ 440 w 11200"/>
                <a:gd name="T5" fmla="*/ 3420 h 11200"/>
                <a:gd name="T6" fmla="*/ 3420 w 11200"/>
                <a:gd name="T7" fmla="*/ 440 h 11200"/>
                <a:gd name="T8" fmla="*/ 7780 w 11200"/>
                <a:gd name="T9" fmla="*/ 440 h 11200"/>
                <a:gd name="T10" fmla="*/ 10760 w 11200"/>
                <a:gd name="T11" fmla="*/ 3420 h 11200"/>
                <a:gd name="T12" fmla="*/ 10760 w 11200"/>
                <a:gd name="T13" fmla="*/ 7780 h 11200"/>
                <a:gd name="T14" fmla="*/ 7780 w 11200"/>
                <a:gd name="T15" fmla="*/ 10760 h 11200"/>
                <a:gd name="T16" fmla="*/ 5600 w 11200"/>
                <a:gd name="T17" fmla="*/ 800 h 11200"/>
                <a:gd name="T18" fmla="*/ 5600 w 11200"/>
                <a:gd name="T19" fmla="*/ 10400 h 11200"/>
                <a:gd name="T20" fmla="*/ 5600 w 11200"/>
                <a:gd name="T21" fmla="*/ 800 h 11200"/>
                <a:gd name="T22" fmla="*/ 2822 w 11200"/>
                <a:gd name="T23" fmla="*/ 7145 h 11200"/>
                <a:gd name="T24" fmla="*/ 2556 w 11200"/>
                <a:gd name="T25" fmla="*/ 4757 h 11200"/>
                <a:gd name="T26" fmla="*/ 3883 w 11200"/>
                <a:gd name="T27" fmla="*/ 4492 h 11200"/>
                <a:gd name="T28" fmla="*/ 3618 w 11200"/>
                <a:gd name="T29" fmla="*/ 5023 h 11200"/>
                <a:gd name="T30" fmla="*/ 5210 w 11200"/>
                <a:gd name="T31" fmla="*/ 7145 h 11200"/>
                <a:gd name="T32" fmla="*/ 4414 w 11200"/>
                <a:gd name="T33" fmla="*/ 5023 h 11200"/>
                <a:gd name="T34" fmla="*/ 4148 w 11200"/>
                <a:gd name="T35" fmla="*/ 4492 h 11200"/>
                <a:gd name="T36" fmla="*/ 5475 w 11200"/>
                <a:gd name="T37" fmla="*/ 4757 h 11200"/>
                <a:gd name="T38" fmla="*/ 5210 w 11200"/>
                <a:gd name="T39" fmla="*/ 7145 h 11200"/>
                <a:gd name="T40" fmla="*/ 6006 w 11200"/>
                <a:gd name="T41" fmla="*/ 7145 h 11200"/>
                <a:gd name="T42" fmla="*/ 5740 w 11200"/>
                <a:gd name="T43" fmla="*/ 4757 h 11200"/>
                <a:gd name="T44" fmla="*/ 7067 w 11200"/>
                <a:gd name="T45" fmla="*/ 4492 h 11200"/>
                <a:gd name="T46" fmla="*/ 6802 w 11200"/>
                <a:gd name="T47" fmla="*/ 5023 h 11200"/>
                <a:gd name="T48" fmla="*/ 8394 w 11200"/>
                <a:gd name="T49" fmla="*/ 7145 h 11200"/>
                <a:gd name="T50" fmla="*/ 7598 w 11200"/>
                <a:gd name="T51" fmla="*/ 5023 h 11200"/>
                <a:gd name="T52" fmla="*/ 7332 w 11200"/>
                <a:gd name="T53" fmla="*/ 4492 h 11200"/>
                <a:gd name="T54" fmla="*/ 8659 w 11200"/>
                <a:gd name="T55" fmla="*/ 4757 h 11200"/>
                <a:gd name="T56" fmla="*/ 8394 w 11200"/>
                <a:gd name="T57" fmla="*/ 7145 h 11200"/>
                <a:gd name="T58" fmla="*/ 8924 w 11200"/>
                <a:gd name="T59" fmla="*/ 8206 h 11200"/>
                <a:gd name="T60" fmla="*/ 8659 w 11200"/>
                <a:gd name="T61" fmla="*/ 8737 h 11200"/>
                <a:gd name="T62" fmla="*/ 2291 w 11200"/>
                <a:gd name="T63" fmla="*/ 8472 h 11200"/>
                <a:gd name="T64" fmla="*/ 2556 w 11200"/>
                <a:gd name="T65" fmla="*/ 7941 h 11200"/>
                <a:gd name="T66" fmla="*/ 2822 w 11200"/>
                <a:gd name="T67" fmla="*/ 7410 h 11200"/>
                <a:gd name="T68" fmla="*/ 8394 w 11200"/>
                <a:gd name="T69" fmla="*/ 7941 h 11200"/>
                <a:gd name="T70" fmla="*/ 2546 w 11200"/>
                <a:gd name="T71" fmla="*/ 4227 h 11200"/>
                <a:gd name="T72" fmla="*/ 2417 w 11200"/>
                <a:gd name="T73" fmla="*/ 3732 h 11200"/>
                <a:gd name="T74" fmla="*/ 5734 w 11200"/>
                <a:gd name="T75" fmla="*/ 1875 h 11200"/>
                <a:gd name="T76" fmla="*/ 8924 w 11200"/>
                <a:gd name="T77" fmla="*/ 3961 h 11200"/>
                <a:gd name="T78" fmla="*/ 2546 w 11200"/>
                <a:gd name="T79" fmla="*/ 4227 h 11200"/>
                <a:gd name="T80" fmla="*/ 5041 w 11200"/>
                <a:gd name="T81" fmla="*/ 3034 h 11200"/>
                <a:gd name="T82" fmla="*/ 6182 w 11200"/>
                <a:gd name="T83" fmla="*/ 3034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00" h="11200">
                  <a:moveTo>
                    <a:pt x="5600" y="11200"/>
                  </a:moveTo>
                  <a:cubicBezTo>
                    <a:pt x="4844" y="11200"/>
                    <a:pt x="4111" y="11052"/>
                    <a:pt x="3420" y="10760"/>
                  </a:cubicBezTo>
                  <a:cubicBezTo>
                    <a:pt x="2753" y="10478"/>
                    <a:pt x="2154" y="10074"/>
                    <a:pt x="1640" y="9560"/>
                  </a:cubicBezTo>
                  <a:cubicBezTo>
                    <a:pt x="1126" y="9045"/>
                    <a:pt x="722" y="8447"/>
                    <a:pt x="440" y="7780"/>
                  </a:cubicBezTo>
                  <a:cubicBezTo>
                    <a:pt x="148" y="7089"/>
                    <a:pt x="0" y="6356"/>
                    <a:pt x="0" y="5600"/>
                  </a:cubicBezTo>
                  <a:cubicBezTo>
                    <a:pt x="0" y="4844"/>
                    <a:pt x="148" y="4111"/>
                    <a:pt x="440" y="3420"/>
                  </a:cubicBezTo>
                  <a:cubicBezTo>
                    <a:pt x="722" y="2753"/>
                    <a:pt x="1126" y="2154"/>
                    <a:pt x="1640" y="1640"/>
                  </a:cubicBezTo>
                  <a:cubicBezTo>
                    <a:pt x="2154" y="1126"/>
                    <a:pt x="2753" y="722"/>
                    <a:pt x="3420" y="440"/>
                  </a:cubicBezTo>
                  <a:cubicBezTo>
                    <a:pt x="4111" y="148"/>
                    <a:pt x="4844" y="0"/>
                    <a:pt x="5600" y="0"/>
                  </a:cubicBezTo>
                  <a:cubicBezTo>
                    <a:pt x="6356" y="0"/>
                    <a:pt x="7089" y="148"/>
                    <a:pt x="7780" y="440"/>
                  </a:cubicBezTo>
                  <a:cubicBezTo>
                    <a:pt x="8447" y="722"/>
                    <a:pt x="9045" y="1126"/>
                    <a:pt x="9560" y="1640"/>
                  </a:cubicBezTo>
                  <a:cubicBezTo>
                    <a:pt x="10074" y="2154"/>
                    <a:pt x="10478" y="2753"/>
                    <a:pt x="10760" y="3420"/>
                  </a:cubicBezTo>
                  <a:cubicBezTo>
                    <a:pt x="11052" y="4110"/>
                    <a:pt x="11200" y="4844"/>
                    <a:pt x="11200" y="5600"/>
                  </a:cubicBezTo>
                  <a:cubicBezTo>
                    <a:pt x="11200" y="6356"/>
                    <a:pt x="11052" y="7089"/>
                    <a:pt x="10760" y="7780"/>
                  </a:cubicBezTo>
                  <a:cubicBezTo>
                    <a:pt x="10478" y="8447"/>
                    <a:pt x="10074" y="9045"/>
                    <a:pt x="9560" y="9560"/>
                  </a:cubicBezTo>
                  <a:cubicBezTo>
                    <a:pt x="9045" y="10074"/>
                    <a:pt x="8447" y="10478"/>
                    <a:pt x="7780" y="10760"/>
                  </a:cubicBezTo>
                  <a:cubicBezTo>
                    <a:pt x="7089" y="11052"/>
                    <a:pt x="6356" y="11200"/>
                    <a:pt x="5600" y="11200"/>
                  </a:cubicBezTo>
                  <a:close/>
                  <a:moveTo>
                    <a:pt x="5600" y="800"/>
                  </a:moveTo>
                  <a:cubicBezTo>
                    <a:pt x="2953" y="800"/>
                    <a:pt x="800" y="2953"/>
                    <a:pt x="800" y="5600"/>
                  </a:cubicBezTo>
                  <a:cubicBezTo>
                    <a:pt x="800" y="8247"/>
                    <a:pt x="2953" y="10400"/>
                    <a:pt x="5600" y="10400"/>
                  </a:cubicBezTo>
                  <a:cubicBezTo>
                    <a:pt x="8247" y="10400"/>
                    <a:pt x="10400" y="8247"/>
                    <a:pt x="10400" y="5600"/>
                  </a:cubicBezTo>
                  <a:cubicBezTo>
                    <a:pt x="10400" y="2953"/>
                    <a:pt x="8247" y="800"/>
                    <a:pt x="5600" y="800"/>
                  </a:cubicBezTo>
                  <a:close/>
                  <a:moveTo>
                    <a:pt x="3618" y="7145"/>
                  </a:moveTo>
                  <a:lnTo>
                    <a:pt x="2822" y="7145"/>
                  </a:lnTo>
                  <a:lnTo>
                    <a:pt x="2822" y="5023"/>
                  </a:lnTo>
                  <a:cubicBezTo>
                    <a:pt x="2676" y="5023"/>
                    <a:pt x="2556" y="4903"/>
                    <a:pt x="2556" y="4757"/>
                  </a:cubicBezTo>
                  <a:lnTo>
                    <a:pt x="2556" y="4492"/>
                  </a:lnTo>
                  <a:lnTo>
                    <a:pt x="3883" y="4492"/>
                  </a:lnTo>
                  <a:lnTo>
                    <a:pt x="3883" y="4757"/>
                  </a:lnTo>
                  <a:cubicBezTo>
                    <a:pt x="3883" y="4903"/>
                    <a:pt x="3764" y="5023"/>
                    <a:pt x="3618" y="5023"/>
                  </a:cubicBezTo>
                  <a:lnTo>
                    <a:pt x="3618" y="7145"/>
                  </a:lnTo>
                  <a:close/>
                  <a:moveTo>
                    <a:pt x="5210" y="7145"/>
                  </a:moveTo>
                  <a:lnTo>
                    <a:pt x="4414" y="7145"/>
                  </a:lnTo>
                  <a:lnTo>
                    <a:pt x="4414" y="5023"/>
                  </a:lnTo>
                  <a:cubicBezTo>
                    <a:pt x="4268" y="5023"/>
                    <a:pt x="4148" y="4903"/>
                    <a:pt x="4148" y="4757"/>
                  </a:cubicBezTo>
                  <a:lnTo>
                    <a:pt x="4148" y="4492"/>
                  </a:lnTo>
                  <a:lnTo>
                    <a:pt x="5475" y="4492"/>
                  </a:lnTo>
                  <a:lnTo>
                    <a:pt x="5475" y="4757"/>
                  </a:lnTo>
                  <a:cubicBezTo>
                    <a:pt x="5475" y="4903"/>
                    <a:pt x="5356" y="5023"/>
                    <a:pt x="5210" y="5023"/>
                  </a:cubicBezTo>
                  <a:lnTo>
                    <a:pt x="5210" y="7145"/>
                  </a:lnTo>
                  <a:close/>
                  <a:moveTo>
                    <a:pt x="6802" y="7145"/>
                  </a:moveTo>
                  <a:lnTo>
                    <a:pt x="6006" y="7145"/>
                  </a:lnTo>
                  <a:lnTo>
                    <a:pt x="6006" y="5023"/>
                  </a:lnTo>
                  <a:cubicBezTo>
                    <a:pt x="5859" y="5023"/>
                    <a:pt x="5740" y="4903"/>
                    <a:pt x="5740" y="4757"/>
                  </a:cubicBezTo>
                  <a:lnTo>
                    <a:pt x="5740" y="4492"/>
                  </a:lnTo>
                  <a:lnTo>
                    <a:pt x="7067" y="4492"/>
                  </a:lnTo>
                  <a:lnTo>
                    <a:pt x="7067" y="4757"/>
                  </a:lnTo>
                  <a:cubicBezTo>
                    <a:pt x="7067" y="4903"/>
                    <a:pt x="6948" y="5023"/>
                    <a:pt x="6802" y="5023"/>
                  </a:cubicBezTo>
                  <a:lnTo>
                    <a:pt x="6802" y="7145"/>
                  </a:lnTo>
                  <a:close/>
                  <a:moveTo>
                    <a:pt x="8394" y="7145"/>
                  </a:moveTo>
                  <a:lnTo>
                    <a:pt x="7598" y="7145"/>
                  </a:lnTo>
                  <a:lnTo>
                    <a:pt x="7598" y="5023"/>
                  </a:lnTo>
                  <a:cubicBezTo>
                    <a:pt x="7451" y="5023"/>
                    <a:pt x="7332" y="4903"/>
                    <a:pt x="7332" y="4757"/>
                  </a:cubicBezTo>
                  <a:lnTo>
                    <a:pt x="7332" y="4492"/>
                  </a:lnTo>
                  <a:lnTo>
                    <a:pt x="8659" y="4492"/>
                  </a:lnTo>
                  <a:lnTo>
                    <a:pt x="8659" y="4757"/>
                  </a:lnTo>
                  <a:cubicBezTo>
                    <a:pt x="8659" y="4903"/>
                    <a:pt x="8540" y="5023"/>
                    <a:pt x="8394" y="5023"/>
                  </a:cubicBezTo>
                  <a:lnTo>
                    <a:pt x="8394" y="7145"/>
                  </a:lnTo>
                  <a:close/>
                  <a:moveTo>
                    <a:pt x="8659" y="7941"/>
                  </a:moveTo>
                  <a:cubicBezTo>
                    <a:pt x="8805" y="7941"/>
                    <a:pt x="8924" y="8060"/>
                    <a:pt x="8924" y="8206"/>
                  </a:cubicBezTo>
                  <a:lnTo>
                    <a:pt x="8924" y="8472"/>
                  </a:lnTo>
                  <a:cubicBezTo>
                    <a:pt x="8924" y="8618"/>
                    <a:pt x="8805" y="8737"/>
                    <a:pt x="8659" y="8737"/>
                  </a:cubicBezTo>
                  <a:lnTo>
                    <a:pt x="2556" y="8737"/>
                  </a:lnTo>
                  <a:cubicBezTo>
                    <a:pt x="2410" y="8737"/>
                    <a:pt x="2291" y="8618"/>
                    <a:pt x="2291" y="8472"/>
                  </a:cubicBezTo>
                  <a:lnTo>
                    <a:pt x="2291" y="8206"/>
                  </a:lnTo>
                  <a:cubicBezTo>
                    <a:pt x="2291" y="8060"/>
                    <a:pt x="2410" y="7941"/>
                    <a:pt x="2556" y="7941"/>
                  </a:cubicBezTo>
                  <a:lnTo>
                    <a:pt x="2822" y="7941"/>
                  </a:lnTo>
                  <a:lnTo>
                    <a:pt x="2822" y="7410"/>
                  </a:lnTo>
                  <a:lnTo>
                    <a:pt x="8394" y="7410"/>
                  </a:lnTo>
                  <a:lnTo>
                    <a:pt x="8394" y="7941"/>
                  </a:lnTo>
                  <a:lnTo>
                    <a:pt x="8659" y="7941"/>
                  </a:lnTo>
                  <a:close/>
                  <a:moveTo>
                    <a:pt x="2546" y="4227"/>
                  </a:moveTo>
                  <a:cubicBezTo>
                    <a:pt x="2431" y="4227"/>
                    <a:pt x="2330" y="4146"/>
                    <a:pt x="2300" y="4030"/>
                  </a:cubicBezTo>
                  <a:cubicBezTo>
                    <a:pt x="2270" y="3915"/>
                    <a:pt x="2318" y="3793"/>
                    <a:pt x="2417" y="3732"/>
                  </a:cubicBezTo>
                  <a:lnTo>
                    <a:pt x="5476" y="1875"/>
                  </a:lnTo>
                  <a:cubicBezTo>
                    <a:pt x="5555" y="1826"/>
                    <a:pt x="5655" y="1826"/>
                    <a:pt x="5734" y="1875"/>
                  </a:cubicBezTo>
                  <a:lnTo>
                    <a:pt x="8765" y="3715"/>
                  </a:lnTo>
                  <a:cubicBezTo>
                    <a:pt x="8858" y="3754"/>
                    <a:pt x="8924" y="3850"/>
                    <a:pt x="8924" y="3961"/>
                  </a:cubicBezTo>
                  <a:cubicBezTo>
                    <a:pt x="8924" y="4108"/>
                    <a:pt x="8810" y="4227"/>
                    <a:pt x="8669" y="4227"/>
                  </a:cubicBezTo>
                  <a:lnTo>
                    <a:pt x="2546" y="4227"/>
                  </a:lnTo>
                  <a:close/>
                  <a:moveTo>
                    <a:pt x="5611" y="2464"/>
                  </a:moveTo>
                  <a:cubicBezTo>
                    <a:pt x="5296" y="2464"/>
                    <a:pt x="5041" y="2719"/>
                    <a:pt x="5041" y="3034"/>
                  </a:cubicBezTo>
                  <a:cubicBezTo>
                    <a:pt x="5041" y="3349"/>
                    <a:pt x="5296" y="3604"/>
                    <a:pt x="5611" y="3604"/>
                  </a:cubicBezTo>
                  <a:cubicBezTo>
                    <a:pt x="5927" y="3604"/>
                    <a:pt x="6182" y="3349"/>
                    <a:pt x="6182" y="3034"/>
                  </a:cubicBezTo>
                  <a:cubicBezTo>
                    <a:pt x="6182" y="2719"/>
                    <a:pt x="5927" y="2464"/>
                    <a:pt x="5611" y="246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5C5A1E8E-7968-43FE-8500-9F1F49AC1831}"/>
                </a:ext>
              </a:extLst>
            </p:cNvPr>
            <p:cNvSpPr/>
            <p:nvPr/>
          </p:nvSpPr>
          <p:spPr>
            <a:xfrm>
              <a:off x="8041579" y="2276663"/>
              <a:ext cx="1026849" cy="255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altLang="zh-CN" sz="1173" dirty="0">
                  <a:ea typeface="微软雅黑" panose="020B0503020204020204" pitchFamily="34" charset="-122"/>
                  <a:cs typeface="Univers Next" panose="020B0405030202020203" pitchFamily="34" charset="-78"/>
                </a:rPr>
                <a:t>Anchor Buyer</a:t>
              </a: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C21CEA8A-77B4-45B7-897D-4FC10B282831}"/>
              </a:ext>
            </a:extLst>
          </p:cNvPr>
          <p:cNvGrpSpPr/>
          <p:nvPr/>
        </p:nvGrpSpPr>
        <p:grpSpPr>
          <a:xfrm>
            <a:off x="9284056" y="4958702"/>
            <a:ext cx="710451" cy="892750"/>
            <a:chOff x="6702356" y="1698849"/>
            <a:chExt cx="666129" cy="837056"/>
          </a:xfrm>
        </p:grpSpPr>
        <p:sp>
          <p:nvSpPr>
            <p:cNvPr id="214" name="iconfont-10503-5122247">
              <a:extLst>
                <a:ext uri="{FF2B5EF4-FFF2-40B4-BE49-F238E27FC236}">
                  <a16:creationId xmlns:a16="http://schemas.microsoft.com/office/drawing/2014/main" id="{BB96E6B4-B416-4BAC-A532-51306BF129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67729" y="1698849"/>
              <a:ext cx="535386" cy="540000"/>
            </a:xfrm>
            <a:custGeom>
              <a:avLst/>
              <a:gdLst>
                <a:gd name="connsiteX0" fmla="*/ 0 w 437473"/>
                <a:gd name="connsiteY0" fmla="*/ 417433 h 441243"/>
                <a:gd name="connsiteX1" fmla="*/ 437473 w 437473"/>
                <a:gd name="connsiteY1" fmla="*/ 417433 h 441243"/>
                <a:gd name="connsiteX2" fmla="*/ 437473 w 437473"/>
                <a:gd name="connsiteY2" fmla="*/ 441243 h 441243"/>
                <a:gd name="connsiteX3" fmla="*/ 0 w 437473"/>
                <a:gd name="connsiteY3" fmla="*/ 441243 h 441243"/>
                <a:gd name="connsiteX4" fmla="*/ 293257 w 437473"/>
                <a:gd name="connsiteY4" fmla="*/ 324284 h 441243"/>
                <a:gd name="connsiteX5" fmla="*/ 335553 w 437473"/>
                <a:gd name="connsiteY5" fmla="*/ 324284 h 441243"/>
                <a:gd name="connsiteX6" fmla="*/ 335553 w 437473"/>
                <a:gd name="connsiteY6" fmla="*/ 348094 h 441243"/>
                <a:gd name="connsiteX7" fmla="*/ 293257 w 437473"/>
                <a:gd name="connsiteY7" fmla="*/ 348094 h 441243"/>
                <a:gd name="connsiteX8" fmla="*/ 347889 w 437473"/>
                <a:gd name="connsiteY8" fmla="*/ 324141 h 441243"/>
                <a:gd name="connsiteX9" fmla="*/ 369322 w 437473"/>
                <a:gd name="connsiteY9" fmla="*/ 324141 h 441243"/>
                <a:gd name="connsiteX10" fmla="*/ 369322 w 437473"/>
                <a:gd name="connsiteY10" fmla="*/ 347951 h 441243"/>
                <a:gd name="connsiteX11" fmla="*/ 347889 w 437473"/>
                <a:gd name="connsiteY11" fmla="*/ 347951 h 441243"/>
                <a:gd name="connsiteX12" fmla="*/ 83923 w 437473"/>
                <a:gd name="connsiteY12" fmla="*/ 283759 h 441243"/>
                <a:gd name="connsiteX13" fmla="*/ 158178 w 437473"/>
                <a:gd name="connsiteY13" fmla="*/ 283759 h 441243"/>
                <a:gd name="connsiteX14" fmla="*/ 158178 w 437473"/>
                <a:gd name="connsiteY14" fmla="*/ 307569 h 441243"/>
                <a:gd name="connsiteX15" fmla="*/ 83923 w 437473"/>
                <a:gd name="connsiteY15" fmla="*/ 307569 h 441243"/>
                <a:gd name="connsiteX16" fmla="*/ 179898 w 437473"/>
                <a:gd name="connsiteY16" fmla="*/ 283568 h 441243"/>
                <a:gd name="connsiteX17" fmla="*/ 217525 w 437473"/>
                <a:gd name="connsiteY17" fmla="*/ 283568 h 441243"/>
                <a:gd name="connsiteX18" fmla="*/ 217525 w 437473"/>
                <a:gd name="connsiteY18" fmla="*/ 307378 h 441243"/>
                <a:gd name="connsiteX19" fmla="*/ 179898 w 437473"/>
                <a:gd name="connsiteY19" fmla="*/ 307378 h 441243"/>
                <a:gd name="connsiteX20" fmla="*/ 293257 w 437473"/>
                <a:gd name="connsiteY20" fmla="*/ 248805 h 441243"/>
                <a:gd name="connsiteX21" fmla="*/ 335553 w 437473"/>
                <a:gd name="connsiteY21" fmla="*/ 248805 h 441243"/>
                <a:gd name="connsiteX22" fmla="*/ 335553 w 437473"/>
                <a:gd name="connsiteY22" fmla="*/ 272616 h 441243"/>
                <a:gd name="connsiteX23" fmla="*/ 293257 w 437473"/>
                <a:gd name="connsiteY23" fmla="*/ 272616 h 441243"/>
                <a:gd name="connsiteX24" fmla="*/ 347889 w 437473"/>
                <a:gd name="connsiteY24" fmla="*/ 248662 h 441243"/>
                <a:gd name="connsiteX25" fmla="*/ 369322 w 437473"/>
                <a:gd name="connsiteY25" fmla="*/ 248662 h 441243"/>
                <a:gd name="connsiteX26" fmla="*/ 369322 w 437473"/>
                <a:gd name="connsiteY26" fmla="*/ 272473 h 441243"/>
                <a:gd name="connsiteX27" fmla="*/ 347889 w 437473"/>
                <a:gd name="connsiteY27" fmla="*/ 272473 h 441243"/>
                <a:gd name="connsiteX28" fmla="*/ 83923 w 437473"/>
                <a:gd name="connsiteY28" fmla="*/ 207852 h 441243"/>
                <a:gd name="connsiteX29" fmla="*/ 158178 w 437473"/>
                <a:gd name="connsiteY29" fmla="*/ 207852 h 441243"/>
                <a:gd name="connsiteX30" fmla="*/ 158178 w 437473"/>
                <a:gd name="connsiteY30" fmla="*/ 231662 h 441243"/>
                <a:gd name="connsiteX31" fmla="*/ 83923 w 437473"/>
                <a:gd name="connsiteY31" fmla="*/ 231662 h 441243"/>
                <a:gd name="connsiteX32" fmla="*/ 179898 w 437473"/>
                <a:gd name="connsiteY32" fmla="*/ 207709 h 441243"/>
                <a:gd name="connsiteX33" fmla="*/ 217525 w 437473"/>
                <a:gd name="connsiteY33" fmla="*/ 207709 h 441243"/>
                <a:gd name="connsiteX34" fmla="*/ 217525 w 437473"/>
                <a:gd name="connsiteY34" fmla="*/ 231519 h 441243"/>
                <a:gd name="connsiteX35" fmla="*/ 179898 w 437473"/>
                <a:gd name="connsiteY35" fmla="*/ 231519 h 441243"/>
                <a:gd name="connsiteX36" fmla="*/ 293257 w 437473"/>
                <a:gd name="connsiteY36" fmla="*/ 174517 h 441243"/>
                <a:gd name="connsiteX37" fmla="*/ 335553 w 437473"/>
                <a:gd name="connsiteY37" fmla="*/ 174517 h 441243"/>
                <a:gd name="connsiteX38" fmla="*/ 335553 w 437473"/>
                <a:gd name="connsiteY38" fmla="*/ 198328 h 441243"/>
                <a:gd name="connsiteX39" fmla="*/ 293257 w 437473"/>
                <a:gd name="connsiteY39" fmla="*/ 198328 h 441243"/>
                <a:gd name="connsiteX40" fmla="*/ 347889 w 437473"/>
                <a:gd name="connsiteY40" fmla="*/ 174470 h 441243"/>
                <a:gd name="connsiteX41" fmla="*/ 369322 w 437473"/>
                <a:gd name="connsiteY41" fmla="*/ 174470 h 441243"/>
                <a:gd name="connsiteX42" fmla="*/ 369322 w 437473"/>
                <a:gd name="connsiteY42" fmla="*/ 198280 h 441243"/>
                <a:gd name="connsiteX43" fmla="*/ 347889 w 437473"/>
                <a:gd name="connsiteY43" fmla="*/ 198280 h 441243"/>
                <a:gd name="connsiteX44" fmla="*/ 83923 w 437473"/>
                <a:gd name="connsiteY44" fmla="*/ 127468 h 441243"/>
                <a:gd name="connsiteX45" fmla="*/ 158178 w 437473"/>
                <a:gd name="connsiteY45" fmla="*/ 127468 h 441243"/>
                <a:gd name="connsiteX46" fmla="*/ 158178 w 437473"/>
                <a:gd name="connsiteY46" fmla="*/ 151278 h 441243"/>
                <a:gd name="connsiteX47" fmla="*/ 83923 w 437473"/>
                <a:gd name="connsiteY47" fmla="*/ 151278 h 441243"/>
                <a:gd name="connsiteX48" fmla="*/ 179898 w 437473"/>
                <a:gd name="connsiteY48" fmla="*/ 127373 h 441243"/>
                <a:gd name="connsiteX49" fmla="*/ 217525 w 437473"/>
                <a:gd name="connsiteY49" fmla="*/ 127373 h 441243"/>
                <a:gd name="connsiteX50" fmla="*/ 217525 w 437473"/>
                <a:gd name="connsiteY50" fmla="*/ 151183 h 441243"/>
                <a:gd name="connsiteX51" fmla="*/ 179898 w 437473"/>
                <a:gd name="connsiteY51" fmla="*/ 151183 h 441243"/>
                <a:gd name="connsiteX52" fmla="*/ 86342 w 437473"/>
                <a:gd name="connsiteY52" fmla="*/ 0 h 441243"/>
                <a:gd name="connsiteX53" fmla="*/ 221356 w 437473"/>
                <a:gd name="connsiteY53" fmla="*/ 0 h 441243"/>
                <a:gd name="connsiteX54" fmla="*/ 261027 w 437473"/>
                <a:gd name="connsiteY54" fmla="*/ 14667 h 441243"/>
                <a:gd name="connsiteX55" fmla="*/ 278124 w 437473"/>
                <a:gd name="connsiteY55" fmla="*/ 51762 h 441243"/>
                <a:gd name="connsiteX56" fmla="*/ 278124 w 437473"/>
                <a:gd name="connsiteY56" fmla="*/ 95477 h 441243"/>
                <a:gd name="connsiteX57" fmla="*/ 357036 w 437473"/>
                <a:gd name="connsiteY57" fmla="*/ 95477 h 441243"/>
                <a:gd name="connsiteX58" fmla="*/ 408756 w 437473"/>
                <a:gd name="connsiteY58" fmla="*/ 147192 h 441243"/>
                <a:gd name="connsiteX59" fmla="*/ 408756 w 437473"/>
                <a:gd name="connsiteY59" fmla="*/ 393242 h 441243"/>
                <a:gd name="connsiteX60" fmla="*/ 384944 w 437473"/>
                <a:gd name="connsiteY60" fmla="*/ 393242 h 441243"/>
                <a:gd name="connsiteX61" fmla="*/ 384944 w 437473"/>
                <a:gd name="connsiteY61" fmla="*/ 147145 h 441243"/>
                <a:gd name="connsiteX62" fmla="*/ 357036 w 437473"/>
                <a:gd name="connsiteY62" fmla="*/ 119239 h 441243"/>
                <a:gd name="connsiteX63" fmla="*/ 278171 w 437473"/>
                <a:gd name="connsiteY63" fmla="*/ 119239 h 441243"/>
                <a:gd name="connsiteX64" fmla="*/ 278171 w 437473"/>
                <a:gd name="connsiteY64" fmla="*/ 397576 h 441243"/>
                <a:gd name="connsiteX65" fmla="*/ 254359 w 437473"/>
                <a:gd name="connsiteY65" fmla="*/ 397576 h 441243"/>
                <a:gd name="connsiteX66" fmla="*/ 254359 w 437473"/>
                <a:gd name="connsiteY66" fmla="*/ 51762 h 441243"/>
                <a:gd name="connsiteX67" fmla="*/ 221404 w 437473"/>
                <a:gd name="connsiteY67" fmla="*/ 23857 h 441243"/>
                <a:gd name="connsiteX68" fmla="*/ 86342 w 437473"/>
                <a:gd name="connsiteY68" fmla="*/ 23857 h 441243"/>
                <a:gd name="connsiteX69" fmla="*/ 53005 w 437473"/>
                <a:gd name="connsiteY69" fmla="*/ 51762 h 441243"/>
                <a:gd name="connsiteX70" fmla="*/ 53005 w 437473"/>
                <a:gd name="connsiteY70" fmla="*/ 397481 h 441243"/>
                <a:gd name="connsiteX71" fmla="*/ 29193 w 437473"/>
                <a:gd name="connsiteY71" fmla="*/ 397481 h 441243"/>
                <a:gd name="connsiteX72" fmla="*/ 29193 w 437473"/>
                <a:gd name="connsiteY72" fmla="*/ 51715 h 441243"/>
                <a:gd name="connsiteX73" fmla="*/ 86342 w 437473"/>
                <a:gd name="connsiteY73" fmla="*/ 0 h 44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37473" h="441243">
                  <a:moveTo>
                    <a:pt x="0" y="417433"/>
                  </a:moveTo>
                  <a:lnTo>
                    <a:pt x="437473" y="417433"/>
                  </a:lnTo>
                  <a:lnTo>
                    <a:pt x="437473" y="441243"/>
                  </a:lnTo>
                  <a:lnTo>
                    <a:pt x="0" y="441243"/>
                  </a:lnTo>
                  <a:close/>
                  <a:moveTo>
                    <a:pt x="293257" y="324284"/>
                  </a:moveTo>
                  <a:lnTo>
                    <a:pt x="335553" y="324284"/>
                  </a:lnTo>
                  <a:lnTo>
                    <a:pt x="335553" y="348094"/>
                  </a:lnTo>
                  <a:lnTo>
                    <a:pt x="293257" y="348094"/>
                  </a:lnTo>
                  <a:close/>
                  <a:moveTo>
                    <a:pt x="347889" y="324141"/>
                  </a:moveTo>
                  <a:lnTo>
                    <a:pt x="369322" y="324141"/>
                  </a:lnTo>
                  <a:lnTo>
                    <a:pt x="369322" y="347951"/>
                  </a:lnTo>
                  <a:lnTo>
                    <a:pt x="347889" y="347951"/>
                  </a:lnTo>
                  <a:close/>
                  <a:moveTo>
                    <a:pt x="83923" y="283759"/>
                  </a:moveTo>
                  <a:lnTo>
                    <a:pt x="158178" y="283759"/>
                  </a:lnTo>
                  <a:lnTo>
                    <a:pt x="158178" y="307569"/>
                  </a:lnTo>
                  <a:lnTo>
                    <a:pt x="83923" y="307569"/>
                  </a:lnTo>
                  <a:close/>
                  <a:moveTo>
                    <a:pt x="179898" y="283568"/>
                  </a:moveTo>
                  <a:lnTo>
                    <a:pt x="217525" y="283568"/>
                  </a:lnTo>
                  <a:lnTo>
                    <a:pt x="217525" y="307378"/>
                  </a:lnTo>
                  <a:lnTo>
                    <a:pt x="179898" y="307378"/>
                  </a:lnTo>
                  <a:close/>
                  <a:moveTo>
                    <a:pt x="293257" y="248805"/>
                  </a:moveTo>
                  <a:lnTo>
                    <a:pt x="335553" y="248805"/>
                  </a:lnTo>
                  <a:lnTo>
                    <a:pt x="335553" y="272616"/>
                  </a:lnTo>
                  <a:lnTo>
                    <a:pt x="293257" y="272616"/>
                  </a:lnTo>
                  <a:close/>
                  <a:moveTo>
                    <a:pt x="347889" y="248662"/>
                  </a:moveTo>
                  <a:lnTo>
                    <a:pt x="369322" y="248662"/>
                  </a:lnTo>
                  <a:lnTo>
                    <a:pt x="369322" y="272473"/>
                  </a:lnTo>
                  <a:lnTo>
                    <a:pt x="347889" y="272473"/>
                  </a:lnTo>
                  <a:close/>
                  <a:moveTo>
                    <a:pt x="83923" y="207852"/>
                  </a:moveTo>
                  <a:lnTo>
                    <a:pt x="158178" y="207852"/>
                  </a:lnTo>
                  <a:lnTo>
                    <a:pt x="158178" y="231662"/>
                  </a:lnTo>
                  <a:lnTo>
                    <a:pt x="83923" y="231662"/>
                  </a:lnTo>
                  <a:close/>
                  <a:moveTo>
                    <a:pt x="179898" y="207709"/>
                  </a:moveTo>
                  <a:lnTo>
                    <a:pt x="217525" y="207709"/>
                  </a:lnTo>
                  <a:lnTo>
                    <a:pt x="217525" y="231519"/>
                  </a:lnTo>
                  <a:lnTo>
                    <a:pt x="179898" y="231519"/>
                  </a:lnTo>
                  <a:close/>
                  <a:moveTo>
                    <a:pt x="293257" y="174517"/>
                  </a:moveTo>
                  <a:lnTo>
                    <a:pt x="335553" y="174517"/>
                  </a:lnTo>
                  <a:lnTo>
                    <a:pt x="335553" y="198328"/>
                  </a:lnTo>
                  <a:lnTo>
                    <a:pt x="293257" y="198328"/>
                  </a:lnTo>
                  <a:close/>
                  <a:moveTo>
                    <a:pt x="347889" y="174470"/>
                  </a:moveTo>
                  <a:lnTo>
                    <a:pt x="369322" y="174470"/>
                  </a:lnTo>
                  <a:lnTo>
                    <a:pt x="369322" y="198280"/>
                  </a:lnTo>
                  <a:lnTo>
                    <a:pt x="347889" y="198280"/>
                  </a:lnTo>
                  <a:close/>
                  <a:moveTo>
                    <a:pt x="83923" y="127468"/>
                  </a:moveTo>
                  <a:lnTo>
                    <a:pt x="158178" y="127468"/>
                  </a:lnTo>
                  <a:lnTo>
                    <a:pt x="158178" y="151278"/>
                  </a:lnTo>
                  <a:lnTo>
                    <a:pt x="83923" y="151278"/>
                  </a:lnTo>
                  <a:close/>
                  <a:moveTo>
                    <a:pt x="179898" y="127373"/>
                  </a:moveTo>
                  <a:lnTo>
                    <a:pt x="217525" y="127373"/>
                  </a:lnTo>
                  <a:lnTo>
                    <a:pt x="217525" y="151183"/>
                  </a:lnTo>
                  <a:lnTo>
                    <a:pt x="179898" y="151183"/>
                  </a:lnTo>
                  <a:close/>
                  <a:moveTo>
                    <a:pt x="86342" y="0"/>
                  </a:moveTo>
                  <a:lnTo>
                    <a:pt x="221356" y="0"/>
                  </a:lnTo>
                  <a:cubicBezTo>
                    <a:pt x="236310" y="0"/>
                    <a:pt x="250359" y="5238"/>
                    <a:pt x="261027" y="14667"/>
                  </a:cubicBezTo>
                  <a:cubicBezTo>
                    <a:pt x="272028" y="24524"/>
                    <a:pt x="278124" y="37667"/>
                    <a:pt x="278124" y="51762"/>
                  </a:cubicBezTo>
                  <a:lnTo>
                    <a:pt x="278124" y="95477"/>
                  </a:lnTo>
                  <a:lnTo>
                    <a:pt x="357036" y="95477"/>
                  </a:lnTo>
                  <a:cubicBezTo>
                    <a:pt x="385563" y="95477"/>
                    <a:pt x="408756" y="118668"/>
                    <a:pt x="408756" y="147192"/>
                  </a:cubicBezTo>
                  <a:lnTo>
                    <a:pt x="408756" y="393242"/>
                  </a:lnTo>
                  <a:lnTo>
                    <a:pt x="384944" y="393242"/>
                  </a:lnTo>
                  <a:lnTo>
                    <a:pt x="384944" y="147145"/>
                  </a:lnTo>
                  <a:cubicBezTo>
                    <a:pt x="384944" y="131763"/>
                    <a:pt x="372467" y="119239"/>
                    <a:pt x="357036" y="119239"/>
                  </a:cubicBezTo>
                  <a:lnTo>
                    <a:pt x="278171" y="119239"/>
                  </a:lnTo>
                  <a:lnTo>
                    <a:pt x="278171" y="397576"/>
                  </a:lnTo>
                  <a:lnTo>
                    <a:pt x="254359" y="397576"/>
                  </a:lnTo>
                  <a:lnTo>
                    <a:pt x="254359" y="51762"/>
                  </a:lnTo>
                  <a:cubicBezTo>
                    <a:pt x="254359" y="36429"/>
                    <a:pt x="239596" y="23857"/>
                    <a:pt x="221404" y="23857"/>
                  </a:cubicBezTo>
                  <a:lnTo>
                    <a:pt x="86342" y="23857"/>
                  </a:lnTo>
                  <a:cubicBezTo>
                    <a:pt x="67959" y="23857"/>
                    <a:pt x="53005" y="36381"/>
                    <a:pt x="53005" y="51762"/>
                  </a:cubicBezTo>
                  <a:lnTo>
                    <a:pt x="53005" y="397481"/>
                  </a:lnTo>
                  <a:lnTo>
                    <a:pt x="29193" y="397481"/>
                  </a:lnTo>
                  <a:lnTo>
                    <a:pt x="29193" y="51715"/>
                  </a:lnTo>
                  <a:cubicBezTo>
                    <a:pt x="29193" y="23191"/>
                    <a:pt x="54862" y="0"/>
                    <a:pt x="8634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0DCD5EB7-39DB-4613-829A-5449F3AFB8E3}"/>
                </a:ext>
              </a:extLst>
            </p:cNvPr>
            <p:cNvSpPr/>
            <p:nvPr/>
          </p:nvSpPr>
          <p:spPr>
            <a:xfrm>
              <a:off x="6702356" y="2280094"/>
              <a:ext cx="666129" cy="255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73" dirty="0">
                  <a:ea typeface="微软雅黑" panose="020B0503020204020204" pitchFamily="34" charset="-122"/>
                  <a:cs typeface="Univers Next" panose="020B0405030202020203" pitchFamily="34" charset="-78"/>
                </a:rPr>
                <a:t>supplier</a:t>
              </a:r>
              <a:endParaRPr lang="en-AU" sz="1280" dirty="0">
                <a:ea typeface="微软雅黑" panose="020B0503020204020204" pitchFamily="34" charset="-122"/>
                <a:cs typeface="Univers Next" panose="020B0405030202020203" pitchFamily="34" charset="-78"/>
              </a:endParaRPr>
            </a:p>
          </p:txBody>
        </p:sp>
      </p:grp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9816C0F-FB26-46EB-969C-E5F18A7AC9C9}"/>
              </a:ext>
            </a:extLst>
          </p:cNvPr>
          <p:cNvCxnSpPr/>
          <p:nvPr/>
        </p:nvCxnSpPr>
        <p:spPr>
          <a:xfrm flipV="1">
            <a:off x="8459549" y="5225774"/>
            <a:ext cx="801179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626E661-C3CC-4EEC-B36E-C68823DFF3C6}"/>
              </a:ext>
            </a:extLst>
          </p:cNvPr>
          <p:cNvCxnSpPr/>
          <p:nvPr/>
        </p:nvCxnSpPr>
        <p:spPr>
          <a:xfrm flipV="1">
            <a:off x="10019279" y="5223969"/>
            <a:ext cx="801179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35F3B3FB-A537-40BD-8D60-F5964C739BAD}"/>
              </a:ext>
            </a:extLst>
          </p:cNvPr>
          <p:cNvSpPr/>
          <p:nvPr/>
        </p:nvSpPr>
        <p:spPr>
          <a:xfrm>
            <a:off x="8473039" y="4990089"/>
            <a:ext cx="708848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solidFill>
                  <a:srgbClr val="C00000"/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Input A</a:t>
            </a:r>
            <a:r>
              <a:rPr lang="en-US" altLang="zh-CN" sz="1067" dirty="0">
                <a:solidFill>
                  <a:srgbClr val="C00000"/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P</a:t>
            </a:r>
            <a:endParaRPr lang="en-US" sz="1067" dirty="0">
              <a:solidFill>
                <a:srgbClr val="C00000"/>
              </a:solidFill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802FC4E4-3397-4B16-B839-FB7597946E72}"/>
              </a:ext>
            </a:extLst>
          </p:cNvPr>
          <p:cNvSpPr/>
          <p:nvPr/>
        </p:nvSpPr>
        <p:spPr>
          <a:xfrm>
            <a:off x="9888415" y="4990089"/>
            <a:ext cx="1048685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solidFill>
                  <a:srgbClr val="C00000"/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App</a:t>
            </a:r>
            <a:r>
              <a:rPr lang="en-US" altLang="zh-CN" sz="1067" dirty="0">
                <a:solidFill>
                  <a:srgbClr val="C00000"/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ly voucher</a:t>
            </a:r>
            <a:endParaRPr lang="en-US" sz="1067" dirty="0">
              <a:solidFill>
                <a:srgbClr val="C00000"/>
              </a:solidFill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D64E282-43AF-424B-9239-BC14B3517F7A}"/>
              </a:ext>
            </a:extLst>
          </p:cNvPr>
          <p:cNvSpPr/>
          <p:nvPr/>
        </p:nvSpPr>
        <p:spPr>
          <a:xfrm>
            <a:off x="11507716" y="5078446"/>
            <a:ext cx="753732" cy="264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20" dirty="0">
                <a:cs typeface="Univers Next" panose="020B0405030202020203" pitchFamily="34" charset="-78"/>
              </a:rPr>
              <a:t>Approval</a:t>
            </a:r>
            <a:endParaRPr lang="en-AU" altLang="zh-CN" sz="1120" dirty="0"/>
          </a:p>
        </p:txBody>
      </p:sp>
      <p:pic>
        <p:nvPicPr>
          <p:cNvPr id="205" name="图片 204">
            <a:extLst>
              <a:ext uri="{FF2B5EF4-FFF2-40B4-BE49-F238E27FC236}">
                <a16:creationId xmlns:a16="http://schemas.microsoft.com/office/drawing/2014/main" id="{6ECCEE63-E937-4126-A826-1155BF8E9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16" y="5099100"/>
            <a:ext cx="243779" cy="243779"/>
          </a:xfrm>
          <a:prstGeom prst="rect">
            <a:avLst/>
          </a:prstGeom>
        </p:spPr>
      </p:pic>
      <p:sp>
        <p:nvSpPr>
          <p:cNvPr id="246" name="矩形 245">
            <a:extLst>
              <a:ext uri="{FF2B5EF4-FFF2-40B4-BE49-F238E27FC236}">
                <a16:creationId xmlns:a16="http://schemas.microsoft.com/office/drawing/2014/main" id="{634FB611-B3D5-40D1-9E54-7C699C997D4D}"/>
              </a:ext>
            </a:extLst>
          </p:cNvPr>
          <p:cNvSpPr/>
          <p:nvPr/>
        </p:nvSpPr>
        <p:spPr>
          <a:xfrm>
            <a:off x="7556550" y="6692978"/>
            <a:ext cx="1095172" cy="27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altLang="zh-CN" sz="1173" dirty="0">
                <a:ea typeface="微软雅黑" panose="020B0503020204020204" pitchFamily="34" charset="-122"/>
                <a:cs typeface="Univers Next" panose="020B0405030202020203" pitchFamily="34" charset="-78"/>
              </a:rPr>
              <a:t>Anchor Buyer</a:t>
            </a: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F9B02F6F-997C-45EE-8F06-636807C2B7A2}"/>
              </a:ext>
            </a:extLst>
          </p:cNvPr>
          <p:cNvSpPr/>
          <p:nvPr/>
        </p:nvSpPr>
        <p:spPr>
          <a:xfrm>
            <a:off x="9085734" y="6692978"/>
            <a:ext cx="1095172" cy="27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altLang="zh-CN" sz="1173" dirty="0">
                <a:ea typeface="微软雅黑" panose="020B0503020204020204" pitchFamily="34" charset="-122"/>
                <a:cs typeface="Univers Next" panose="020B0405030202020203" pitchFamily="34" charset="-78"/>
              </a:rPr>
              <a:t>Anchor Buyer</a:t>
            </a:r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813FF839-D071-4B7B-A9BA-FD06A6461EA2}"/>
              </a:ext>
            </a:extLst>
          </p:cNvPr>
          <p:cNvCxnSpPr/>
          <p:nvPr/>
        </p:nvCxnSpPr>
        <p:spPr>
          <a:xfrm flipV="1">
            <a:off x="8473039" y="6335735"/>
            <a:ext cx="801179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875B82E3-3DA6-4E88-8096-44CDF9C14530}"/>
              </a:ext>
            </a:extLst>
          </p:cNvPr>
          <p:cNvSpPr/>
          <p:nvPr/>
        </p:nvSpPr>
        <p:spPr>
          <a:xfrm>
            <a:off x="8572394" y="6136419"/>
            <a:ext cx="708848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solidFill>
                  <a:srgbClr val="C00000"/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Input A</a:t>
            </a:r>
            <a:r>
              <a:rPr lang="en-US" altLang="zh-CN" sz="1067" dirty="0">
                <a:solidFill>
                  <a:srgbClr val="C00000"/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P</a:t>
            </a:r>
            <a:endParaRPr lang="en-US" sz="1067" dirty="0">
              <a:solidFill>
                <a:srgbClr val="C00000"/>
              </a:solidFill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312C6D97-210A-45AF-AFB8-FD3C68100F59}"/>
              </a:ext>
            </a:extLst>
          </p:cNvPr>
          <p:cNvSpPr/>
          <p:nvPr/>
        </p:nvSpPr>
        <p:spPr>
          <a:xfrm>
            <a:off x="9962487" y="6217863"/>
            <a:ext cx="1276311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7" dirty="0">
                <a:ea typeface="微软雅黑" panose="020B0503020204020204" pitchFamily="34" charset="-122"/>
                <a:cs typeface="Univers Next" panose="020B0405030202020203" pitchFamily="34" charset="-78"/>
              </a:rPr>
              <a:t>Voucher Issuance</a:t>
            </a:r>
          </a:p>
        </p:txBody>
      </p:sp>
      <p:pic>
        <p:nvPicPr>
          <p:cNvPr id="247" name="图片 246">
            <a:extLst>
              <a:ext uri="{FF2B5EF4-FFF2-40B4-BE49-F238E27FC236}">
                <a16:creationId xmlns:a16="http://schemas.microsoft.com/office/drawing/2014/main" id="{E162D60D-AA21-40D5-9781-A42AD99E2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88" y="6244098"/>
            <a:ext cx="243779" cy="243779"/>
          </a:xfrm>
          <a:prstGeom prst="rect">
            <a:avLst/>
          </a:prstGeom>
        </p:spPr>
      </p:pic>
      <p:sp>
        <p:nvSpPr>
          <p:cNvPr id="250" name="文本框 249">
            <a:extLst>
              <a:ext uri="{FF2B5EF4-FFF2-40B4-BE49-F238E27FC236}">
                <a16:creationId xmlns:a16="http://schemas.microsoft.com/office/drawing/2014/main" id="{80113285-8F31-4FE9-A7C4-2392BCA0FABD}"/>
              </a:ext>
            </a:extLst>
          </p:cNvPr>
          <p:cNvSpPr txBox="1"/>
          <p:nvPr/>
        </p:nvSpPr>
        <p:spPr>
          <a:xfrm>
            <a:off x="308488" y="221657"/>
            <a:ext cx="571344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>
                <a:cs typeface="Univers Next" panose="020B0405030202020203" pitchFamily="34" charset="-78"/>
              </a:rPr>
              <a:t>Electronic voucher Issuance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17CF20-658B-4540-ACB0-376184E59BD9}"/>
              </a:ext>
            </a:extLst>
          </p:cNvPr>
          <p:cNvSpPr/>
          <p:nvPr/>
        </p:nvSpPr>
        <p:spPr>
          <a:xfrm>
            <a:off x="458208" y="2811249"/>
            <a:ext cx="1630575" cy="354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706" b="1" dirty="0">
                <a:ea typeface="微软雅黑" panose="020B0503020204020204" pitchFamily="34" charset="-122"/>
                <a:cs typeface="Univers Next" panose="020B0405030202020203" pitchFamily="34" charset="-78"/>
              </a:rPr>
              <a:t>Anchor Buyer</a:t>
            </a: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ABA597B9-FE02-4692-88AB-F6AAD1DE0B89}"/>
              </a:ext>
            </a:extLst>
          </p:cNvPr>
          <p:cNvSpPr/>
          <p:nvPr/>
        </p:nvSpPr>
        <p:spPr>
          <a:xfrm>
            <a:off x="5105613" y="3208512"/>
            <a:ext cx="1014375" cy="5614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1B170C12-9D4F-4FBB-9A64-A0BA075F8F17}"/>
              </a:ext>
            </a:extLst>
          </p:cNvPr>
          <p:cNvGrpSpPr/>
          <p:nvPr/>
        </p:nvGrpSpPr>
        <p:grpSpPr>
          <a:xfrm>
            <a:off x="5395257" y="3156018"/>
            <a:ext cx="337095" cy="422589"/>
            <a:chOff x="10730681" y="5106078"/>
            <a:chExt cx="497683" cy="623907"/>
          </a:xfrm>
        </p:grpSpPr>
        <p:sp>
          <p:nvSpPr>
            <p:cNvPr id="232" name="Freeform 175">
              <a:extLst>
                <a:ext uri="{FF2B5EF4-FFF2-40B4-BE49-F238E27FC236}">
                  <a16:creationId xmlns:a16="http://schemas.microsoft.com/office/drawing/2014/main" id="{030C6A07-7353-47DC-B8DA-5D9DF4126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348" y="5481143"/>
              <a:ext cx="247399" cy="23802"/>
            </a:xfrm>
            <a:custGeom>
              <a:avLst/>
              <a:gdLst>
                <a:gd name="T0" fmla="*/ 6 w 145"/>
                <a:gd name="T1" fmla="*/ 0 h 14"/>
                <a:gd name="T2" fmla="*/ 2 w 145"/>
                <a:gd name="T3" fmla="*/ 2 h 14"/>
                <a:gd name="T4" fmla="*/ 0 w 145"/>
                <a:gd name="T5" fmla="*/ 7 h 14"/>
                <a:gd name="T6" fmla="*/ 3 w 145"/>
                <a:gd name="T7" fmla="*/ 14 h 14"/>
                <a:gd name="T8" fmla="*/ 5 w 145"/>
                <a:gd name="T9" fmla="*/ 14 h 14"/>
                <a:gd name="T10" fmla="*/ 6 w 145"/>
                <a:gd name="T11" fmla="*/ 14 h 14"/>
                <a:gd name="T12" fmla="*/ 140 w 145"/>
                <a:gd name="T13" fmla="*/ 14 h 14"/>
                <a:gd name="T14" fmla="*/ 145 w 145"/>
                <a:gd name="T15" fmla="*/ 7 h 14"/>
                <a:gd name="T16" fmla="*/ 140 w 145"/>
                <a:gd name="T17" fmla="*/ 0 h 14"/>
                <a:gd name="T18" fmla="*/ 6 w 14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3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33" name="Freeform 176">
              <a:extLst>
                <a:ext uri="{FF2B5EF4-FFF2-40B4-BE49-F238E27FC236}">
                  <a16:creationId xmlns:a16="http://schemas.microsoft.com/office/drawing/2014/main" id="{10EAE8AB-46CD-4073-9F32-776D9D52A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269808"/>
              <a:ext cx="246678" cy="23802"/>
            </a:xfrm>
            <a:custGeom>
              <a:avLst/>
              <a:gdLst>
                <a:gd name="T0" fmla="*/ 6 w 145"/>
                <a:gd name="T1" fmla="*/ 14 h 14"/>
                <a:gd name="T2" fmla="*/ 140 w 145"/>
                <a:gd name="T3" fmla="*/ 14 h 14"/>
                <a:gd name="T4" fmla="*/ 145 w 145"/>
                <a:gd name="T5" fmla="*/ 7 h 14"/>
                <a:gd name="T6" fmla="*/ 140 w 145"/>
                <a:gd name="T7" fmla="*/ 0 h 14"/>
                <a:gd name="T8" fmla="*/ 6 w 145"/>
                <a:gd name="T9" fmla="*/ 0 h 14"/>
                <a:gd name="T10" fmla="*/ 2 w 145"/>
                <a:gd name="T11" fmla="*/ 2 h 14"/>
                <a:gd name="T12" fmla="*/ 0 w 145"/>
                <a:gd name="T13" fmla="*/ 7 h 14"/>
                <a:gd name="T14" fmla="*/ 6 w 14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4">
                  <a:moveTo>
                    <a:pt x="6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34" name="Freeform 177">
              <a:extLst>
                <a:ext uri="{FF2B5EF4-FFF2-40B4-BE49-F238E27FC236}">
                  <a16:creationId xmlns:a16="http://schemas.microsoft.com/office/drawing/2014/main" id="{2DB3752E-193A-41D0-919C-E7406DE1E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198402"/>
              <a:ext cx="246678" cy="25245"/>
            </a:xfrm>
            <a:custGeom>
              <a:avLst/>
              <a:gdLst>
                <a:gd name="T0" fmla="*/ 6 w 145"/>
                <a:gd name="T1" fmla="*/ 15 h 15"/>
                <a:gd name="T2" fmla="*/ 140 w 145"/>
                <a:gd name="T3" fmla="*/ 15 h 15"/>
                <a:gd name="T4" fmla="*/ 145 w 145"/>
                <a:gd name="T5" fmla="*/ 8 h 15"/>
                <a:gd name="T6" fmla="*/ 140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3" y="15"/>
                    <a:pt x="145" y="12"/>
                    <a:pt x="145" y="8"/>
                  </a:cubicBezTo>
                  <a:cubicBezTo>
                    <a:pt x="145" y="4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35" name="Freeform 178">
              <a:extLst>
                <a:ext uri="{FF2B5EF4-FFF2-40B4-BE49-F238E27FC236}">
                  <a16:creationId xmlns:a16="http://schemas.microsoft.com/office/drawing/2014/main" id="{8508C563-5CE1-4D0D-A855-83DCB61D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406130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36" name="Freeform 179">
              <a:extLst>
                <a:ext uri="{FF2B5EF4-FFF2-40B4-BE49-F238E27FC236}">
                  <a16:creationId xmlns:a16="http://schemas.microsoft.com/office/drawing/2014/main" id="{F2B293DD-5CD8-4194-9A7B-57DECB10E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336166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2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49" name="Oval 180">
              <a:extLst>
                <a:ext uri="{FF2B5EF4-FFF2-40B4-BE49-F238E27FC236}">
                  <a16:creationId xmlns:a16="http://schemas.microsoft.com/office/drawing/2014/main" id="{0B88EF53-01D4-4F03-84D8-F11F54C47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4154" y="5544616"/>
              <a:ext cx="76456" cy="764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51" name="Freeform 181">
              <a:extLst>
                <a:ext uri="{FF2B5EF4-FFF2-40B4-BE49-F238E27FC236}">
                  <a16:creationId xmlns:a16="http://schemas.microsoft.com/office/drawing/2014/main" id="{A4A2579C-E258-4A2C-9912-D7F278EB6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139" y="5515043"/>
              <a:ext cx="136322" cy="134879"/>
            </a:xfrm>
            <a:custGeom>
              <a:avLst/>
              <a:gdLst>
                <a:gd name="T0" fmla="*/ 40 w 80"/>
                <a:gd name="T1" fmla="*/ 79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40 w 80"/>
                <a:gd name="T11" fmla="*/ 6 h 79"/>
                <a:gd name="T12" fmla="*/ 73 w 80"/>
                <a:gd name="T13" fmla="*/ 40 h 79"/>
                <a:gd name="T14" fmla="*/ 40 w 80"/>
                <a:gd name="T15" fmla="*/ 73 h 79"/>
                <a:gd name="T16" fmla="*/ 7 w 80"/>
                <a:gd name="T17" fmla="*/ 40 h 79"/>
                <a:gd name="T18" fmla="*/ 40 w 80"/>
                <a:gd name="T19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40" y="79"/>
                  </a:moveTo>
                  <a:cubicBezTo>
                    <a:pt x="62" y="79"/>
                    <a:pt x="80" y="61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6"/>
                  </a:moveTo>
                  <a:cubicBezTo>
                    <a:pt x="58" y="6"/>
                    <a:pt x="73" y="21"/>
                    <a:pt x="73" y="40"/>
                  </a:cubicBezTo>
                  <a:cubicBezTo>
                    <a:pt x="73" y="58"/>
                    <a:pt x="58" y="73"/>
                    <a:pt x="40" y="73"/>
                  </a:cubicBezTo>
                  <a:cubicBezTo>
                    <a:pt x="22" y="73"/>
                    <a:pt x="7" y="58"/>
                    <a:pt x="7" y="40"/>
                  </a:cubicBezTo>
                  <a:cubicBezTo>
                    <a:pt x="7" y="21"/>
                    <a:pt x="22" y="6"/>
                    <a:pt x="40" y="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53" name="Freeform 182">
              <a:extLst>
                <a:ext uri="{FF2B5EF4-FFF2-40B4-BE49-F238E27FC236}">
                  <a16:creationId xmlns:a16="http://schemas.microsoft.com/office/drawing/2014/main" id="{CE1D2562-1A7E-48CF-92F4-13762BC77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0681" y="5106078"/>
              <a:ext cx="497683" cy="623907"/>
            </a:xfrm>
            <a:custGeom>
              <a:avLst/>
              <a:gdLst>
                <a:gd name="T0" fmla="*/ 292 w 292"/>
                <a:gd name="T1" fmla="*/ 0 h 366"/>
                <a:gd name="T2" fmla="*/ 0 w 292"/>
                <a:gd name="T3" fmla="*/ 0 h 366"/>
                <a:gd name="T4" fmla="*/ 0 w 292"/>
                <a:gd name="T5" fmla="*/ 351 h 366"/>
                <a:gd name="T6" fmla="*/ 11 w 292"/>
                <a:gd name="T7" fmla="*/ 351 h 366"/>
                <a:gd name="T8" fmla="*/ 23 w 292"/>
                <a:gd name="T9" fmla="*/ 351 h 366"/>
                <a:gd name="T10" fmla="*/ 26 w 292"/>
                <a:gd name="T11" fmla="*/ 351 h 366"/>
                <a:gd name="T12" fmla="*/ 26 w 292"/>
                <a:gd name="T13" fmla="*/ 351 h 366"/>
                <a:gd name="T14" fmla="*/ 43 w 292"/>
                <a:gd name="T15" fmla="*/ 366 h 366"/>
                <a:gd name="T16" fmla="*/ 43 w 292"/>
                <a:gd name="T17" fmla="*/ 351 h 366"/>
                <a:gd name="T18" fmla="*/ 59 w 292"/>
                <a:gd name="T19" fmla="*/ 351 h 366"/>
                <a:gd name="T20" fmla="*/ 59 w 292"/>
                <a:gd name="T21" fmla="*/ 366 h 366"/>
                <a:gd name="T22" fmla="*/ 70 w 292"/>
                <a:gd name="T23" fmla="*/ 351 h 366"/>
                <a:gd name="T24" fmla="*/ 71 w 292"/>
                <a:gd name="T25" fmla="*/ 351 h 366"/>
                <a:gd name="T26" fmla="*/ 71 w 292"/>
                <a:gd name="T27" fmla="*/ 351 h 366"/>
                <a:gd name="T28" fmla="*/ 90 w 292"/>
                <a:gd name="T29" fmla="*/ 366 h 366"/>
                <a:gd name="T30" fmla="*/ 86 w 292"/>
                <a:gd name="T31" fmla="*/ 351 h 366"/>
                <a:gd name="T32" fmla="*/ 292 w 292"/>
                <a:gd name="T33" fmla="*/ 351 h 366"/>
                <a:gd name="T34" fmla="*/ 292 w 292"/>
                <a:gd name="T35" fmla="*/ 0 h 366"/>
                <a:gd name="T36" fmla="*/ 272 w 292"/>
                <a:gd name="T37" fmla="*/ 333 h 366"/>
                <a:gd name="T38" fmla="*/ 81 w 292"/>
                <a:gd name="T39" fmla="*/ 333 h 366"/>
                <a:gd name="T40" fmla="*/ 79 w 292"/>
                <a:gd name="T41" fmla="*/ 325 h 366"/>
                <a:gd name="T42" fmla="*/ 59 w 292"/>
                <a:gd name="T43" fmla="*/ 329 h 366"/>
                <a:gd name="T44" fmla="*/ 59 w 292"/>
                <a:gd name="T45" fmla="*/ 333 h 366"/>
                <a:gd name="T46" fmla="*/ 43 w 292"/>
                <a:gd name="T47" fmla="*/ 333 h 366"/>
                <a:gd name="T48" fmla="*/ 43 w 292"/>
                <a:gd name="T49" fmla="*/ 327 h 366"/>
                <a:gd name="T50" fmla="*/ 29 w 292"/>
                <a:gd name="T51" fmla="*/ 319 h 366"/>
                <a:gd name="T52" fmla="*/ 21 w 292"/>
                <a:gd name="T53" fmla="*/ 333 h 366"/>
                <a:gd name="T54" fmla="*/ 19 w 292"/>
                <a:gd name="T55" fmla="*/ 333 h 366"/>
                <a:gd name="T56" fmla="*/ 19 w 292"/>
                <a:gd name="T57" fmla="*/ 309 h 366"/>
                <a:gd name="T58" fmla="*/ 9 w 292"/>
                <a:gd name="T59" fmla="*/ 280 h 366"/>
                <a:gd name="T60" fmla="*/ 19 w 292"/>
                <a:gd name="T61" fmla="*/ 250 h 366"/>
                <a:gd name="T62" fmla="*/ 19 w 292"/>
                <a:gd name="T63" fmla="*/ 17 h 366"/>
                <a:gd name="T64" fmla="*/ 272 w 292"/>
                <a:gd name="T65" fmla="*/ 17 h 366"/>
                <a:gd name="T66" fmla="*/ 272 w 292"/>
                <a:gd name="T67" fmla="*/ 33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66">
                  <a:moveTo>
                    <a:pt x="2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11" y="351"/>
                    <a:pt x="11" y="351"/>
                    <a:pt x="11" y="351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43" y="366"/>
                    <a:pt x="43" y="366"/>
                    <a:pt x="43" y="366"/>
                  </a:cubicBezTo>
                  <a:cubicBezTo>
                    <a:pt x="43" y="351"/>
                    <a:pt x="43" y="351"/>
                    <a:pt x="43" y="351"/>
                  </a:cubicBezTo>
                  <a:cubicBezTo>
                    <a:pt x="59" y="351"/>
                    <a:pt x="59" y="351"/>
                    <a:pt x="59" y="351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90" y="366"/>
                    <a:pt x="90" y="366"/>
                    <a:pt x="90" y="366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292" y="351"/>
                    <a:pt x="292" y="351"/>
                    <a:pt x="292" y="351"/>
                  </a:cubicBezTo>
                  <a:lnTo>
                    <a:pt x="292" y="0"/>
                  </a:lnTo>
                  <a:close/>
                  <a:moveTo>
                    <a:pt x="272" y="333"/>
                  </a:moveTo>
                  <a:cubicBezTo>
                    <a:pt x="81" y="333"/>
                    <a:pt x="81" y="333"/>
                    <a:pt x="81" y="333"/>
                  </a:cubicBezTo>
                  <a:cubicBezTo>
                    <a:pt x="79" y="325"/>
                    <a:pt x="79" y="325"/>
                    <a:pt x="79" y="325"/>
                  </a:cubicBezTo>
                  <a:cubicBezTo>
                    <a:pt x="73" y="328"/>
                    <a:pt x="66" y="329"/>
                    <a:pt x="59" y="329"/>
                  </a:cubicBezTo>
                  <a:cubicBezTo>
                    <a:pt x="59" y="333"/>
                    <a:pt x="59" y="333"/>
                    <a:pt x="59" y="333"/>
                  </a:cubicBezTo>
                  <a:cubicBezTo>
                    <a:pt x="43" y="333"/>
                    <a:pt x="43" y="333"/>
                    <a:pt x="43" y="333"/>
                  </a:cubicBezTo>
                  <a:cubicBezTo>
                    <a:pt x="43" y="327"/>
                    <a:pt x="43" y="327"/>
                    <a:pt x="43" y="327"/>
                  </a:cubicBezTo>
                  <a:cubicBezTo>
                    <a:pt x="38" y="325"/>
                    <a:pt x="33" y="322"/>
                    <a:pt x="29" y="319"/>
                  </a:cubicBezTo>
                  <a:cubicBezTo>
                    <a:pt x="21" y="333"/>
                    <a:pt x="21" y="333"/>
                    <a:pt x="21" y="333"/>
                  </a:cubicBezTo>
                  <a:cubicBezTo>
                    <a:pt x="19" y="333"/>
                    <a:pt x="19" y="333"/>
                    <a:pt x="19" y="333"/>
                  </a:cubicBezTo>
                  <a:cubicBezTo>
                    <a:pt x="19" y="309"/>
                    <a:pt x="19" y="309"/>
                    <a:pt x="19" y="309"/>
                  </a:cubicBezTo>
                  <a:cubicBezTo>
                    <a:pt x="13" y="301"/>
                    <a:pt x="9" y="291"/>
                    <a:pt x="9" y="280"/>
                  </a:cubicBezTo>
                  <a:cubicBezTo>
                    <a:pt x="9" y="268"/>
                    <a:pt x="13" y="258"/>
                    <a:pt x="19" y="2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72" y="17"/>
                    <a:pt x="272" y="17"/>
                    <a:pt x="272" y="17"/>
                  </a:cubicBezTo>
                  <a:lnTo>
                    <a:pt x="272" y="33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254" name="文本框 253">
            <a:extLst>
              <a:ext uri="{FF2B5EF4-FFF2-40B4-BE49-F238E27FC236}">
                <a16:creationId xmlns:a16="http://schemas.microsoft.com/office/drawing/2014/main" id="{CB883E61-A5A6-498F-9530-C02C0EC5F393}"/>
              </a:ext>
            </a:extLst>
          </p:cNvPr>
          <p:cNvSpPr txBox="1"/>
          <p:nvPr/>
        </p:nvSpPr>
        <p:spPr>
          <a:xfrm>
            <a:off x="4695313" y="3576035"/>
            <a:ext cx="1834973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ea typeface="微软雅黑" panose="020B0503020204020204" pitchFamily="34" charset="-122"/>
                <a:cs typeface="Univers Next" panose="020B0405030202020203" pitchFamily="34" charset="-78"/>
              </a:rPr>
              <a:t>Voucher Issuance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C8C7C09F-28CF-40E3-9148-A821B01C8B6B}"/>
              </a:ext>
            </a:extLst>
          </p:cNvPr>
          <p:cNvGrpSpPr/>
          <p:nvPr/>
        </p:nvGrpSpPr>
        <p:grpSpPr>
          <a:xfrm>
            <a:off x="423983" y="4401689"/>
            <a:ext cx="370362" cy="464294"/>
            <a:chOff x="10730681" y="5106078"/>
            <a:chExt cx="497683" cy="623907"/>
          </a:xfrm>
        </p:grpSpPr>
        <p:sp>
          <p:nvSpPr>
            <p:cNvPr id="256" name="Freeform 175">
              <a:extLst>
                <a:ext uri="{FF2B5EF4-FFF2-40B4-BE49-F238E27FC236}">
                  <a16:creationId xmlns:a16="http://schemas.microsoft.com/office/drawing/2014/main" id="{24A7117F-5D0E-4704-8728-FE0AD8E3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348" y="5481143"/>
              <a:ext cx="247399" cy="23802"/>
            </a:xfrm>
            <a:custGeom>
              <a:avLst/>
              <a:gdLst>
                <a:gd name="T0" fmla="*/ 6 w 145"/>
                <a:gd name="T1" fmla="*/ 0 h 14"/>
                <a:gd name="T2" fmla="*/ 2 w 145"/>
                <a:gd name="T3" fmla="*/ 2 h 14"/>
                <a:gd name="T4" fmla="*/ 0 w 145"/>
                <a:gd name="T5" fmla="*/ 7 h 14"/>
                <a:gd name="T6" fmla="*/ 3 w 145"/>
                <a:gd name="T7" fmla="*/ 14 h 14"/>
                <a:gd name="T8" fmla="*/ 5 w 145"/>
                <a:gd name="T9" fmla="*/ 14 h 14"/>
                <a:gd name="T10" fmla="*/ 6 w 145"/>
                <a:gd name="T11" fmla="*/ 14 h 14"/>
                <a:gd name="T12" fmla="*/ 140 w 145"/>
                <a:gd name="T13" fmla="*/ 14 h 14"/>
                <a:gd name="T14" fmla="*/ 145 w 145"/>
                <a:gd name="T15" fmla="*/ 7 h 14"/>
                <a:gd name="T16" fmla="*/ 140 w 145"/>
                <a:gd name="T17" fmla="*/ 0 h 14"/>
                <a:gd name="T18" fmla="*/ 6 w 14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3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57" name="Freeform 176">
              <a:extLst>
                <a:ext uri="{FF2B5EF4-FFF2-40B4-BE49-F238E27FC236}">
                  <a16:creationId xmlns:a16="http://schemas.microsoft.com/office/drawing/2014/main" id="{2D048A4B-8D15-438B-AFD4-508D2E930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269808"/>
              <a:ext cx="246678" cy="23802"/>
            </a:xfrm>
            <a:custGeom>
              <a:avLst/>
              <a:gdLst>
                <a:gd name="T0" fmla="*/ 6 w 145"/>
                <a:gd name="T1" fmla="*/ 14 h 14"/>
                <a:gd name="T2" fmla="*/ 140 w 145"/>
                <a:gd name="T3" fmla="*/ 14 h 14"/>
                <a:gd name="T4" fmla="*/ 145 w 145"/>
                <a:gd name="T5" fmla="*/ 7 h 14"/>
                <a:gd name="T6" fmla="*/ 140 w 145"/>
                <a:gd name="T7" fmla="*/ 0 h 14"/>
                <a:gd name="T8" fmla="*/ 6 w 145"/>
                <a:gd name="T9" fmla="*/ 0 h 14"/>
                <a:gd name="T10" fmla="*/ 2 w 145"/>
                <a:gd name="T11" fmla="*/ 2 h 14"/>
                <a:gd name="T12" fmla="*/ 0 w 145"/>
                <a:gd name="T13" fmla="*/ 7 h 14"/>
                <a:gd name="T14" fmla="*/ 6 w 14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4">
                  <a:moveTo>
                    <a:pt x="6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58" name="Freeform 177">
              <a:extLst>
                <a:ext uri="{FF2B5EF4-FFF2-40B4-BE49-F238E27FC236}">
                  <a16:creationId xmlns:a16="http://schemas.microsoft.com/office/drawing/2014/main" id="{5C438B94-889F-4C22-AD84-09F134640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198402"/>
              <a:ext cx="246678" cy="25245"/>
            </a:xfrm>
            <a:custGeom>
              <a:avLst/>
              <a:gdLst>
                <a:gd name="T0" fmla="*/ 6 w 145"/>
                <a:gd name="T1" fmla="*/ 15 h 15"/>
                <a:gd name="T2" fmla="*/ 140 w 145"/>
                <a:gd name="T3" fmla="*/ 15 h 15"/>
                <a:gd name="T4" fmla="*/ 145 w 145"/>
                <a:gd name="T5" fmla="*/ 8 h 15"/>
                <a:gd name="T6" fmla="*/ 140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3" y="15"/>
                    <a:pt x="145" y="12"/>
                    <a:pt x="145" y="8"/>
                  </a:cubicBezTo>
                  <a:cubicBezTo>
                    <a:pt x="145" y="4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59" name="Freeform 178">
              <a:extLst>
                <a:ext uri="{FF2B5EF4-FFF2-40B4-BE49-F238E27FC236}">
                  <a16:creationId xmlns:a16="http://schemas.microsoft.com/office/drawing/2014/main" id="{4B0081B1-5B62-4030-8E60-566DFC924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406130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0" name="Freeform 179">
              <a:extLst>
                <a:ext uri="{FF2B5EF4-FFF2-40B4-BE49-F238E27FC236}">
                  <a16:creationId xmlns:a16="http://schemas.microsoft.com/office/drawing/2014/main" id="{4CE29C6F-0BD4-4DDB-9734-1C8EFEE76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336166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2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1" name="Oval 180">
              <a:extLst>
                <a:ext uri="{FF2B5EF4-FFF2-40B4-BE49-F238E27FC236}">
                  <a16:creationId xmlns:a16="http://schemas.microsoft.com/office/drawing/2014/main" id="{5C833D4A-7300-4503-A389-1F09C6CD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4154" y="5544616"/>
              <a:ext cx="76456" cy="764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2" name="Freeform 181">
              <a:extLst>
                <a:ext uri="{FF2B5EF4-FFF2-40B4-BE49-F238E27FC236}">
                  <a16:creationId xmlns:a16="http://schemas.microsoft.com/office/drawing/2014/main" id="{34B1C9E3-753B-4C01-93E1-7B7F3EE1B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139" y="5515043"/>
              <a:ext cx="136322" cy="134879"/>
            </a:xfrm>
            <a:custGeom>
              <a:avLst/>
              <a:gdLst>
                <a:gd name="T0" fmla="*/ 40 w 80"/>
                <a:gd name="T1" fmla="*/ 79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40 w 80"/>
                <a:gd name="T11" fmla="*/ 6 h 79"/>
                <a:gd name="T12" fmla="*/ 73 w 80"/>
                <a:gd name="T13" fmla="*/ 40 h 79"/>
                <a:gd name="T14" fmla="*/ 40 w 80"/>
                <a:gd name="T15" fmla="*/ 73 h 79"/>
                <a:gd name="T16" fmla="*/ 7 w 80"/>
                <a:gd name="T17" fmla="*/ 40 h 79"/>
                <a:gd name="T18" fmla="*/ 40 w 80"/>
                <a:gd name="T19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40" y="79"/>
                  </a:moveTo>
                  <a:cubicBezTo>
                    <a:pt x="62" y="79"/>
                    <a:pt x="80" y="61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6"/>
                  </a:moveTo>
                  <a:cubicBezTo>
                    <a:pt x="58" y="6"/>
                    <a:pt x="73" y="21"/>
                    <a:pt x="73" y="40"/>
                  </a:cubicBezTo>
                  <a:cubicBezTo>
                    <a:pt x="73" y="58"/>
                    <a:pt x="58" y="73"/>
                    <a:pt x="40" y="73"/>
                  </a:cubicBezTo>
                  <a:cubicBezTo>
                    <a:pt x="22" y="73"/>
                    <a:pt x="7" y="58"/>
                    <a:pt x="7" y="40"/>
                  </a:cubicBezTo>
                  <a:cubicBezTo>
                    <a:pt x="7" y="21"/>
                    <a:pt x="22" y="6"/>
                    <a:pt x="40" y="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3" name="Freeform 182">
              <a:extLst>
                <a:ext uri="{FF2B5EF4-FFF2-40B4-BE49-F238E27FC236}">
                  <a16:creationId xmlns:a16="http://schemas.microsoft.com/office/drawing/2014/main" id="{8A0000FD-9CE7-40FB-A9A1-02A1C4EDAD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0681" y="5106078"/>
              <a:ext cx="497683" cy="623907"/>
            </a:xfrm>
            <a:custGeom>
              <a:avLst/>
              <a:gdLst>
                <a:gd name="T0" fmla="*/ 292 w 292"/>
                <a:gd name="T1" fmla="*/ 0 h 366"/>
                <a:gd name="T2" fmla="*/ 0 w 292"/>
                <a:gd name="T3" fmla="*/ 0 h 366"/>
                <a:gd name="T4" fmla="*/ 0 w 292"/>
                <a:gd name="T5" fmla="*/ 351 h 366"/>
                <a:gd name="T6" fmla="*/ 11 w 292"/>
                <a:gd name="T7" fmla="*/ 351 h 366"/>
                <a:gd name="T8" fmla="*/ 23 w 292"/>
                <a:gd name="T9" fmla="*/ 351 h 366"/>
                <a:gd name="T10" fmla="*/ 26 w 292"/>
                <a:gd name="T11" fmla="*/ 351 h 366"/>
                <a:gd name="T12" fmla="*/ 26 w 292"/>
                <a:gd name="T13" fmla="*/ 351 h 366"/>
                <a:gd name="T14" fmla="*/ 43 w 292"/>
                <a:gd name="T15" fmla="*/ 366 h 366"/>
                <a:gd name="T16" fmla="*/ 43 w 292"/>
                <a:gd name="T17" fmla="*/ 351 h 366"/>
                <a:gd name="T18" fmla="*/ 59 w 292"/>
                <a:gd name="T19" fmla="*/ 351 h 366"/>
                <a:gd name="T20" fmla="*/ 59 w 292"/>
                <a:gd name="T21" fmla="*/ 366 h 366"/>
                <a:gd name="T22" fmla="*/ 70 w 292"/>
                <a:gd name="T23" fmla="*/ 351 h 366"/>
                <a:gd name="T24" fmla="*/ 71 w 292"/>
                <a:gd name="T25" fmla="*/ 351 h 366"/>
                <a:gd name="T26" fmla="*/ 71 w 292"/>
                <a:gd name="T27" fmla="*/ 351 h 366"/>
                <a:gd name="T28" fmla="*/ 90 w 292"/>
                <a:gd name="T29" fmla="*/ 366 h 366"/>
                <a:gd name="T30" fmla="*/ 86 w 292"/>
                <a:gd name="T31" fmla="*/ 351 h 366"/>
                <a:gd name="T32" fmla="*/ 292 w 292"/>
                <a:gd name="T33" fmla="*/ 351 h 366"/>
                <a:gd name="T34" fmla="*/ 292 w 292"/>
                <a:gd name="T35" fmla="*/ 0 h 366"/>
                <a:gd name="T36" fmla="*/ 272 w 292"/>
                <a:gd name="T37" fmla="*/ 333 h 366"/>
                <a:gd name="T38" fmla="*/ 81 w 292"/>
                <a:gd name="T39" fmla="*/ 333 h 366"/>
                <a:gd name="T40" fmla="*/ 79 w 292"/>
                <a:gd name="T41" fmla="*/ 325 h 366"/>
                <a:gd name="T42" fmla="*/ 59 w 292"/>
                <a:gd name="T43" fmla="*/ 329 h 366"/>
                <a:gd name="T44" fmla="*/ 59 w 292"/>
                <a:gd name="T45" fmla="*/ 333 h 366"/>
                <a:gd name="T46" fmla="*/ 43 w 292"/>
                <a:gd name="T47" fmla="*/ 333 h 366"/>
                <a:gd name="T48" fmla="*/ 43 w 292"/>
                <a:gd name="T49" fmla="*/ 327 h 366"/>
                <a:gd name="T50" fmla="*/ 29 w 292"/>
                <a:gd name="T51" fmla="*/ 319 h 366"/>
                <a:gd name="T52" fmla="*/ 21 w 292"/>
                <a:gd name="T53" fmla="*/ 333 h 366"/>
                <a:gd name="T54" fmla="*/ 19 w 292"/>
                <a:gd name="T55" fmla="*/ 333 h 366"/>
                <a:gd name="T56" fmla="*/ 19 w 292"/>
                <a:gd name="T57" fmla="*/ 309 h 366"/>
                <a:gd name="T58" fmla="*/ 9 w 292"/>
                <a:gd name="T59" fmla="*/ 280 h 366"/>
                <a:gd name="T60" fmla="*/ 19 w 292"/>
                <a:gd name="T61" fmla="*/ 250 h 366"/>
                <a:gd name="T62" fmla="*/ 19 w 292"/>
                <a:gd name="T63" fmla="*/ 17 h 366"/>
                <a:gd name="T64" fmla="*/ 272 w 292"/>
                <a:gd name="T65" fmla="*/ 17 h 366"/>
                <a:gd name="T66" fmla="*/ 272 w 292"/>
                <a:gd name="T67" fmla="*/ 33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66">
                  <a:moveTo>
                    <a:pt x="2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11" y="351"/>
                    <a:pt x="11" y="351"/>
                    <a:pt x="11" y="351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43" y="366"/>
                    <a:pt x="43" y="366"/>
                    <a:pt x="43" y="366"/>
                  </a:cubicBezTo>
                  <a:cubicBezTo>
                    <a:pt x="43" y="351"/>
                    <a:pt x="43" y="351"/>
                    <a:pt x="43" y="351"/>
                  </a:cubicBezTo>
                  <a:cubicBezTo>
                    <a:pt x="59" y="351"/>
                    <a:pt x="59" y="351"/>
                    <a:pt x="59" y="351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90" y="366"/>
                    <a:pt x="90" y="366"/>
                    <a:pt x="90" y="366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292" y="351"/>
                    <a:pt x="292" y="351"/>
                    <a:pt x="292" y="351"/>
                  </a:cubicBezTo>
                  <a:lnTo>
                    <a:pt x="292" y="0"/>
                  </a:lnTo>
                  <a:close/>
                  <a:moveTo>
                    <a:pt x="272" y="333"/>
                  </a:moveTo>
                  <a:cubicBezTo>
                    <a:pt x="81" y="333"/>
                    <a:pt x="81" y="333"/>
                    <a:pt x="81" y="333"/>
                  </a:cubicBezTo>
                  <a:cubicBezTo>
                    <a:pt x="79" y="325"/>
                    <a:pt x="79" y="325"/>
                    <a:pt x="79" y="325"/>
                  </a:cubicBezTo>
                  <a:cubicBezTo>
                    <a:pt x="73" y="328"/>
                    <a:pt x="66" y="329"/>
                    <a:pt x="59" y="329"/>
                  </a:cubicBezTo>
                  <a:cubicBezTo>
                    <a:pt x="59" y="333"/>
                    <a:pt x="59" y="333"/>
                    <a:pt x="59" y="333"/>
                  </a:cubicBezTo>
                  <a:cubicBezTo>
                    <a:pt x="43" y="333"/>
                    <a:pt x="43" y="333"/>
                    <a:pt x="43" y="333"/>
                  </a:cubicBezTo>
                  <a:cubicBezTo>
                    <a:pt x="43" y="327"/>
                    <a:pt x="43" y="327"/>
                    <a:pt x="43" y="327"/>
                  </a:cubicBezTo>
                  <a:cubicBezTo>
                    <a:pt x="38" y="325"/>
                    <a:pt x="33" y="322"/>
                    <a:pt x="29" y="319"/>
                  </a:cubicBezTo>
                  <a:cubicBezTo>
                    <a:pt x="21" y="333"/>
                    <a:pt x="21" y="333"/>
                    <a:pt x="21" y="333"/>
                  </a:cubicBezTo>
                  <a:cubicBezTo>
                    <a:pt x="19" y="333"/>
                    <a:pt x="19" y="333"/>
                    <a:pt x="19" y="333"/>
                  </a:cubicBezTo>
                  <a:cubicBezTo>
                    <a:pt x="19" y="309"/>
                    <a:pt x="19" y="309"/>
                    <a:pt x="19" y="309"/>
                  </a:cubicBezTo>
                  <a:cubicBezTo>
                    <a:pt x="13" y="301"/>
                    <a:pt x="9" y="291"/>
                    <a:pt x="9" y="280"/>
                  </a:cubicBezTo>
                  <a:cubicBezTo>
                    <a:pt x="9" y="268"/>
                    <a:pt x="13" y="258"/>
                    <a:pt x="19" y="2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72" y="17"/>
                    <a:pt x="272" y="17"/>
                    <a:pt x="272" y="17"/>
                  </a:cubicBezTo>
                  <a:lnTo>
                    <a:pt x="272" y="33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B17EA38B-BEF0-43F4-9F5E-3710C9ACFE29}"/>
              </a:ext>
            </a:extLst>
          </p:cNvPr>
          <p:cNvSpPr/>
          <p:nvPr/>
        </p:nvSpPr>
        <p:spPr>
          <a:xfrm>
            <a:off x="3612202" y="2485575"/>
            <a:ext cx="1014375" cy="5614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7441A445-DF2D-4B1E-8A95-BDCF487B1CF8}"/>
              </a:ext>
            </a:extLst>
          </p:cNvPr>
          <p:cNvGrpSpPr/>
          <p:nvPr/>
        </p:nvGrpSpPr>
        <p:grpSpPr>
          <a:xfrm>
            <a:off x="3967726" y="2382424"/>
            <a:ext cx="303325" cy="380254"/>
            <a:chOff x="10730681" y="5106078"/>
            <a:chExt cx="497683" cy="623907"/>
          </a:xfrm>
        </p:grpSpPr>
        <p:sp>
          <p:nvSpPr>
            <p:cNvPr id="266" name="Freeform 175">
              <a:extLst>
                <a:ext uri="{FF2B5EF4-FFF2-40B4-BE49-F238E27FC236}">
                  <a16:creationId xmlns:a16="http://schemas.microsoft.com/office/drawing/2014/main" id="{605B5378-45FB-4116-A11F-FBDA8A90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348" y="5481143"/>
              <a:ext cx="247399" cy="23802"/>
            </a:xfrm>
            <a:custGeom>
              <a:avLst/>
              <a:gdLst>
                <a:gd name="T0" fmla="*/ 6 w 145"/>
                <a:gd name="T1" fmla="*/ 0 h 14"/>
                <a:gd name="T2" fmla="*/ 2 w 145"/>
                <a:gd name="T3" fmla="*/ 2 h 14"/>
                <a:gd name="T4" fmla="*/ 0 w 145"/>
                <a:gd name="T5" fmla="*/ 7 h 14"/>
                <a:gd name="T6" fmla="*/ 3 w 145"/>
                <a:gd name="T7" fmla="*/ 14 h 14"/>
                <a:gd name="T8" fmla="*/ 5 w 145"/>
                <a:gd name="T9" fmla="*/ 14 h 14"/>
                <a:gd name="T10" fmla="*/ 6 w 145"/>
                <a:gd name="T11" fmla="*/ 14 h 14"/>
                <a:gd name="T12" fmla="*/ 140 w 145"/>
                <a:gd name="T13" fmla="*/ 14 h 14"/>
                <a:gd name="T14" fmla="*/ 145 w 145"/>
                <a:gd name="T15" fmla="*/ 7 h 14"/>
                <a:gd name="T16" fmla="*/ 140 w 145"/>
                <a:gd name="T17" fmla="*/ 0 h 14"/>
                <a:gd name="T18" fmla="*/ 6 w 14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3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7" name="Freeform 176">
              <a:extLst>
                <a:ext uri="{FF2B5EF4-FFF2-40B4-BE49-F238E27FC236}">
                  <a16:creationId xmlns:a16="http://schemas.microsoft.com/office/drawing/2014/main" id="{B221D403-1192-4E20-B4CB-D53E82EA0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269808"/>
              <a:ext cx="246678" cy="23802"/>
            </a:xfrm>
            <a:custGeom>
              <a:avLst/>
              <a:gdLst>
                <a:gd name="T0" fmla="*/ 6 w 145"/>
                <a:gd name="T1" fmla="*/ 14 h 14"/>
                <a:gd name="T2" fmla="*/ 140 w 145"/>
                <a:gd name="T3" fmla="*/ 14 h 14"/>
                <a:gd name="T4" fmla="*/ 145 w 145"/>
                <a:gd name="T5" fmla="*/ 7 h 14"/>
                <a:gd name="T6" fmla="*/ 140 w 145"/>
                <a:gd name="T7" fmla="*/ 0 h 14"/>
                <a:gd name="T8" fmla="*/ 6 w 145"/>
                <a:gd name="T9" fmla="*/ 0 h 14"/>
                <a:gd name="T10" fmla="*/ 2 w 145"/>
                <a:gd name="T11" fmla="*/ 2 h 14"/>
                <a:gd name="T12" fmla="*/ 0 w 145"/>
                <a:gd name="T13" fmla="*/ 7 h 14"/>
                <a:gd name="T14" fmla="*/ 6 w 14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4">
                  <a:moveTo>
                    <a:pt x="6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8" name="Freeform 177">
              <a:extLst>
                <a:ext uri="{FF2B5EF4-FFF2-40B4-BE49-F238E27FC236}">
                  <a16:creationId xmlns:a16="http://schemas.microsoft.com/office/drawing/2014/main" id="{E2AD6B6D-B3B2-4AE6-A40A-602844F35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198402"/>
              <a:ext cx="246678" cy="25245"/>
            </a:xfrm>
            <a:custGeom>
              <a:avLst/>
              <a:gdLst>
                <a:gd name="T0" fmla="*/ 6 w 145"/>
                <a:gd name="T1" fmla="*/ 15 h 15"/>
                <a:gd name="T2" fmla="*/ 140 w 145"/>
                <a:gd name="T3" fmla="*/ 15 h 15"/>
                <a:gd name="T4" fmla="*/ 145 w 145"/>
                <a:gd name="T5" fmla="*/ 8 h 15"/>
                <a:gd name="T6" fmla="*/ 140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3" y="15"/>
                    <a:pt x="145" y="12"/>
                    <a:pt x="145" y="8"/>
                  </a:cubicBezTo>
                  <a:cubicBezTo>
                    <a:pt x="145" y="4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69" name="Freeform 178">
              <a:extLst>
                <a:ext uri="{FF2B5EF4-FFF2-40B4-BE49-F238E27FC236}">
                  <a16:creationId xmlns:a16="http://schemas.microsoft.com/office/drawing/2014/main" id="{DC400483-AC66-493E-B8B2-FDB5CFC95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406130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70" name="Freeform 179">
              <a:extLst>
                <a:ext uri="{FF2B5EF4-FFF2-40B4-BE49-F238E27FC236}">
                  <a16:creationId xmlns:a16="http://schemas.microsoft.com/office/drawing/2014/main" id="{DB079D2C-2957-4398-86D6-68B587B78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336166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2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71" name="Oval 180">
              <a:extLst>
                <a:ext uri="{FF2B5EF4-FFF2-40B4-BE49-F238E27FC236}">
                  <a16:creationId xmlns:a16="http://schemas.microsoft.com/office/drawing/2014/main" id="{244689AF-22F7-4E54-B980-F4D21EF6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4154" y="5544616"/>
              <a:ext cx="76456" cy="764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72" name="Freeform 181">
              <a:extLst>
                <a:ext uri="{FF2B5EF4-FFF2-40B4-BE49-F238E27FC236}">
                  <a16:creationId xmlns:a16="http://schemas.microsoft.com/office/drawing/2014/main" id="{C8106ABA-9EAC-46FC-B368-8179A305D3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139" y="5515043"/>
              <a:ext cx="136322" cy="134879"/>
            </a:xfrm>
            <a:custGeom>
              <a:avLst/>
              <a:gdLst>
                <a:gd name="T0" fmla="*/ 40 w 80"/>
                <a:gd name="T1" fmla="*/ 79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40 w 80"/>
                <a:gd name="T11" fmla="*/ 6 h 79"/>
                <a:gd name="T12" fmla="*/ 73 w 80"/>
                <a:gd name="T13" fmla="*/ 40 h 79"/>
                <a:gd name="T14" fmla="*/ 40 w 80"/>
                <a:gd name="T15" fmla="*/ 73 h 79"/>
                <a:gd name="T16" fmla="*/ 7 w 80"/>
                <a:gd name="T17" fmla="*/ 40 h 79"/>
                <a:gd name="T18" fmla="*/ 40 w 80"/>
                <a:gd name="T19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40" y="79"/>
                  </a:moveTo>
                  <a:cubicBezTo>
                    <a:pt x="62" y="79"/>
                    <a:pt x="80" y="61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6"/>
                  </a:moveTo>
                  <a:cubicBezTo>
                    <a:pt x="58" y="6"/>
                    <a:pt x="73" y="21"/>
                    <a:pt x="73" y="40"/>
                  </a:cubicBezTo>
                  <a:cubicBezTo>
                    <a:pt x="73" y="58"/>
                    <a:pt x="58" y="73"/>
                    <a:pt x="40" y="73"/>
                  </a:cubicBezTo>
                  <a:cubicBezTo>
                    <a:pt x="22" y="73"/>
                    <a:pt x="7" y="58"/>
                    <a:pt x="7" y="40"/>
                  </a:cubicBezTo>
                  <a:cubicBezTo>
                    <a:pt x="7" y="21"/>
                    <a:pt x="22" y="6"/>
                    <a:pt x="40" y="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73" name="Freeform 182">
              <a:extLst>
                <a:ext uri="{FF2B5EF4-FFF2-40B4-BE49-F238E27FC236}">
                  <a16:creationId xmlns:a16="http://schemas.microsoft.com/office/drawing/2014/main" id="{01EB7F6C-CE6A-4D27-B260-1D43CDD24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0681" y="5106078"/>
              <a:ext cx="497683" cy="623907"/>
            </a:xfrm>
            <a:custGeom>
              <a:avLst/>
              <a:gdLst>
                <a:gd name="T0" fmla="*/ 292 w 292"/>
                <a:gd name="T1" fmla="*/ 0 h 366"/>
                <a:gd name="T2" fmla="*/ 0 w 292"/>
                <a:gd name="T3" fmla="*/ 0 h 366"/>
                <a:gd name="T4" fmla="*/ 0 w 292"/>
                <a:gd name="T5" fmla="*/ 351 h 366"/>
                <a:gd name="T6" fmla="*/ 11 w 292"/>
                <a:gd name="T7" fmla="*/ 351 h 366"/>
                <a:gd name="T8" fmla="*/ 23 w 292"/>
                <a:gd name="T9" fmla="*/ 351 h 366"/>
                <a:gd name="T10" fmla="*/ 26 w 292"/>
                <a:gd name="T11" fmla="*/ 351 h 366"/>
                <a:gd name="T12" fmla="*/ 26 w 292"/>
                <a:gd name="T13" fmla="*/ 351 h 366"/>
                <a:gd name="T14" fmla="*/ 43 w 292"/>
                <a:gd name="T15" fmla="*/ 366 h 366"/>
                <a:gd name="T16" fmla="*/ 43 w 292"/>
                <a:gd name="T17" fmla="*/ 351 h 366"/>
                <a:gd name="T18" fmla="*/ 59 w 292"/>
                <a:gd name="T19" fmla="*/ 351 h 366"/>
                <a:gd name="T20" fmla="*/ 59 w 292"/>
                <a:gd name="T21" fmla="*/ 366 h 366"/>
                <a:gd name="T22" fmla="*/ 70 w 292"/>
                <a:gd name="T23" fmla="*/ 351 h 366"/>
                <a:gd name="T24" fmla="*/ 71 w 292"/>
                <a:gd name="T25" fmla="*/ 351 h 366"/>
                <a:gd name="T26" fmla="*/ 71 w 292"/>
                <a:gd name="T27" fmla="*/ 351 h 366"/>
                <a:gd name="T28" fmla="*/ 90 w 292"/>
                <a:gd name="T29" fmla="*/ 366 h 366"/>
                <a:gd name="T30" fmla="*/ 86 w 292"/>
                <a:gd name="T31" fmla="*/ 351 h 366"/>
                <a:gd name="T32" fmla="*/ 292 w 292"/>
                <a:gd name="T33" fmla="*/ 351 h 366"/>
                <a:gd name="T34" fmla="*/ 292 w 292"/>
                <a:gd name="T35" fmla="*/ 0 h 366"/>
                <a:gd name="T36" fmla="*/ 272 w 292"/>
                <a:gd name="T37" fmla="*/ 333 h 366"/>
                <a:gd name="T38" fmla="*/ 81 w 292"/>
                <a:gd name="T39" fmla="*/ 333 h 366"/>
                <a:gd name="T40" fmla="*/ 79 w 292"/>
                <a:gd name="T41" fmla="*/ 325 h 366"/>
                <a:gd name="T42" fmla="*/ 59 w 292"/>
                <a:gd name="T43" fmla="*/ 329 h 366"/>
                <a:gd name="T44" fmla="*/ 59 w 292"/>
                <a:gd name="T45" fmla="*/ 333 h 366"/>
                <a:gd name="T46" fmla="*/ 43 w 292"/>
                <a:gd name="T47" fmla="*/ 333 h 366"/>
                <a:gd name="T48" fmla="*/ 43 w 292"/>
                <a:gd name="T49" fmla="*/ 327 h 366"/>
                <a:gd name="T50" fmla="*/ 29 w 292"/>
                <a:gd name="T51" fmla="*/ 319 h 366"/>
                <a:gd name="T52" fmla="*/ 21 w 292"/>
                <a:gd name="T53" fmla="*/ 333 h 366"/>
                <a:gd name="T54" fmla="*/ 19 w 292"/>
                <a:gd name="T55" fmla="*/ 333 h 366"/>
                <a:gd name="T56" fmla="*/ 19 w 292"/>
                <a:gd name="T57" fmla="*/ 309 h 366"/>
                <a:gd name="T58" fmla="*/ 9 w 292"/>
                <a:gd name="T59" fmla="*/ 280 h 366"/>
                <a:gd name="T60" fmla="*/ 19 w 292"/>
                <a:gd name="T61" fmla="*/ 250 h 366"/>
                <a:gd name="T62" fmla="*/ 19 w 292"/>
                <a:gd name="T63" fmla="*/ 17 h 366"/>
                <a:gd name="T64" fmla="*/ 272 w 292"/>
                <a:gd name="T65" fmla="*/ 17 h 366"/>
                <a:gd name="T66" fmla="*/ 272 w 292"/>
                <a:gd name="T67" fmla="*/ 33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66">
                  <a:moveTo>
                    <a:pt x="2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11" y="351"/>
                    <a:pt x="11" y="351"/>
                    <a:pt x="11" y="351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43" y="366"/>
                    <a:pt x="43" y="366"/>
                    <a:pt x="43" y="366"/>
                  </a:cubicBezTo>
                  <a:cubicBezTo>
                    <a:pt x="43" y="351"/>
                    <a:pt x="43" y="351"/>
                    <a:pt x="43" y="351"/>
                  </a:cubicBezTo>
                  <a:cubicBezTo>
                    <a:pt x="59" y="351"/>
                    <a:pt x="59" y="351"/>
                    <a:pt x="59" y="351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90" y="366"/>
                    <a:pt x="90" y="366"/>
                    <a:pt x="90" y="366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292" y="351"/>
                    <a:pt x="292" y="351"/>
                    <a:pt x="292" y="351"/>
                  </a:cubicBezTo>
                  <a:lnTo>
                    <a:pt x="292" y="0"/>
                  </a:lnTo>
                  <a:close/>
                  <a:moveTo>
                    <a:pt x="272" y="333"/>
                  </a:moveTo>
                  <a:cubicBezTo>
                    <a:pt x="81" y="333"/>
                    <a:pt x="81" y="333"/>
                    <a:pt x="81" y="333"/>
                  </a:cubicBezTo>
                  <a:cubicBezTo>
                    <a:pt x="79" y="325"/>
                    <a:pt x="79" y="325"/>
                    <a:pt x="79" y="325"/>
                  </a:cubicBezTo>
                  <a:cubicBezTo>
                    <a:pt x="73" y="328"/>
                    <a:pt x="66" y="329"/>
                    <a:pt x="59" y="329"/>
                  </a:cubicBezTo>
                  <a:cubicBezTo>
                    <a:pt x="59" y="333"/>
                    <a:pt x="59" y="333"/>
                    <a:pt x="59" y="333"/>
                  </a:cubicBezTo>
                  <a:cubicBezTo>
                    <a:pt x="43" y="333"/>
                    <a:pt x="43" y="333"/>
                    <a:pt x="43" y="333"/>
                  </a:cubicBezTo>
                  <a:cubicBezTo>
                    <a:pt x="43" y="327"/>
                    <a:pt x="43" y="327"/>
                    <a:pt x="43" y="327"/>
                  </a:cubicBezTo>
                  <a:cubicBezTo>
                    <a:pt x="38" y="325"/>
                    <a:pt x="33" y="322"/>
                    <a:pt x="29" y="319"/>
                  </a:cubicBezTo>
                  <a:cubicBezTo>
                    <a:pt x="21" y="333"/>
                    <a:pt x="21" y="333"/>
                    <a:pt x="21" y="333"/>
                  </a:cubicBezTo>
                  <a:cubicBezTo>
                    <a:pt x="19" y="333"/>
                    <a:pt x="19" y="333"/>
                    <a:pt x="19" y="333"/>
                  </a:cubicBezTo>
                  <a:cubicBezTo>
                    <a:pt x="19" y="309"/>
                    <a:pt x="19" y="309"/>
                    <a:pt x="19" y="309"/>
                  </a:cubicBezTo>
                  <a:cubicBezTo>
                    <a:pt x="13" y="301"/>
                    <a:pt x="9" y="291"/>
                    <a:pt x="9" y="280"/>
                  </a:cubicBezTo>
                  <a:cubicBezTo>
                    <a:pt x="9" y="268"/>
                    <a:pt x="13" y="258"/>
                    <a:pt x="19" y="2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72" y="17"/>
                    <a:pt x="272" y="17"/>
                    <a:pt x="272" y="17"/>
                  </a:cubicBezTo>
                  <a:lnTo>
                    <a:pt x="272" y="33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274" name="文本框 273">
            <a:extLst>
              <a:ext uri="{FF2B5EF4-FFF2-40B4-BE49-F238E27FC236}">
                <a16:creationId xmlns:a16="http://schemas.microsoft.com/office/drawing/2014/main" id="{B3FCFA7A-9422-444C-A823-EEB7100F4A7E}"/>
              </a:ext>
            </a:extLst>
          </p:cNvPr>
          <p:cNvSpPr txBox="1"/>
          <p:nvPr/>
        </p:nvSpPr>
        <p:spPr>
          <a:xfrm>
            <a:off x="3233661" y="2698714"/>
            <a:ext cx="1834973" cy="4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cs typeface="Univers Next" panose="020B0405030202020203" pitchFamily="34" charset="-78"/>
              </a:rPr>
              <a:t>Autonomous </a:t>
            </a:r>
            <a:r>
              <a:rPr lang="en-US" altLang="zh-CN" sz="1173" dirty="0">
                <a:ea typeface="微软雅黑" panose="020B0503020204020204" pitchFamily="34" charset="-122"/>
                <a:cs typeface="Univers Next" panose="020B0405030202020203" pitchFamily="34" charset="-78"/>
              </a:rPr>
              <a:t>Voucher Issuance</a:t>
            </a:r>
          </a:p>
        </p:txBody>
      </p:sp>
      <p:sp>
        <p:nvSpPr>
          <p:cNvPr id="4" name="Freeform 165">
            <a:extLst>
              <a:ext uri="{FF2B5EF4-FFF2-40B4-BE49-F238E27FC236}">
                <a16:creationId xmlns:a16="http://schemas.microsoft.com/office/drawing/2014/main" id="{090D5D36-4EC1-4DEB-8844-658690391407}"/>
              </a:ext>
            </a:extLst>
          </p:cNvPr>
          <p:cNvSpPr>
            <a:spLocks noEditPoints="1"/>
          </p:cNvSpPr>
          <p:nvPr/>
        </p:nvSpPr>
        <p:spPr bwMode="auto">
          <a:xfrm>
            <a:off x="7506498" y="10209323"/>
            <a:ext cx="844085" cy="853335"/>
          </a:xfrm>
          <a:custGeom>
            <a:avLst/>
            <a:gdLst>
              <a:gd name="T0" fmla="*/ 149225 w 187"/>
              <a:gd name="T1" fmla="*/ 0 h 189"/>
              <a:gd name="T2" fmla="*/ 19050 w 187"/>
              <a:gd name="T3" fmla="*/ 279400 h 189"/>
              <a:gd name="T4" fmla="*/ 0 w 187"/>
              <a:gd name="T5" fmla="*/ 300037 h 189"/>
              <a:gd name="T6" fmla="*/ 296862 w 187"/>
              <a:gd name="T7" fmla="*/ 76200 h 189"/>
              <a:gd name="T8" fmla="*/ 112712 w 187"/>
              <a:gd name="T9" fmla="*/ 279400 h 189"/>
              <a:gd name="T10" fmla="*/ 57150 w 187"/>
              <a:gd name="T11" fmla="*/ 242887 h 189"/>
              <a:gd name="T12" fmla="*/ 112712 w 187"/>
              <a:gd name="T13" fmla="*/ 279400 h 189"/>
              <a:gd name="T14" fmla="*/ 39687 w 187"/>
              <a:gd name="T15" fmla="*/ 204787 h 189"/>
              <a:gd name="T16" fmla="*/ 131762 w 187"/>
              <a:gd name="T17" fmla="*/ 187325 h 189"/>
              <a:gd name="T18" fmla="*/ 131762 w 187"/>
              <a:gd name="T19" fmla="*/ 168275 h 189"/>
              <a:gd name="T20" fmla="*/ 39687 w 187"/>
              <a:gd name="T21" fmla="*/ 150812 h 189"/>
              <a:gd name="T22" fmla="*/ 131762 w 187"/>
              <a:gd name="T23" fmla="*/ 168275 h 189"/>
              <a:gd name="T24" fmla="*/ 39687 w 187"/>
              <a:gd name="T25" fmla="*/ 130175 h 189"/>
              <a:gd name="T26" fmla="*/ 131762 w 187"/>
              <a:gd name="T27" fmla="*/ 112712 h 189"/>
              <a:gd name="T28" fmla="*/ 131762 w 187"/>
              <a:gd name="T29" fmla="*/ 93662 h 189"/>
              <a:gd name="T30" fmla="*/ 39687 w 187"/>
              <a:gd name="T31" fmla="*/ 76200 h 189"/>
              <a:gd name="T32" fmla="*/ 131762 w 187"/>
              <a:gd name="T33" fmla="*/ 93662 h 189"/>
              <a:gd name="T34" fmla="*/ 39687 w 187"/>
              <a:gd name="T35" fmla="*/ 55562 h 189"/>
              <a:gd name="T36" fmla="*/ 131762 w 187"/>
              <a:gd name="T37" fmla="*/ 38100 h 189"/>
              <a:gd name="T38" fmla="*/ 223837 w 187"/>
              <a:gd name="T39" fmla="*/ 260350 h 189"/>
              <a:gd name="T40" fmla="*/ 187325 w 187"/>
              <a:gd name="T41" fmla="*/ 225425 h 189"/>
              <a:gd name="T42" fmla="*/ 223837 w 187"/>
              <a:gd name="T43" fmla="*/ 260350 h 189"/>
              <a:gd name="T44" fmla="*/ 187325 w 187"/>
              <a:gd name="T45" fmla="*/ 204787 h 189"/>
              <a:gd name="T46" fmla="*/ 223837 w 187"/>
              <a:gd name="T47" fmla="*/ 168275 h 189"/>
              <a:gd name="T48" fmla="*/ 223837 w 187"/>
              <a:gd name="T49" fmla="*/ 150812 h 189"/>
              <a:gd name="T50" fmla="*/ 187325 w 187"/>
              <a:gd name="T51" fmla="*/ 112712 h 189"/>
              <a:gd name="T52" fmla="*/ 223837 w 187"/>
              <a:gd name="T53" fmla="*/ 150812 h 189"/>
              <a:gd name="T54" fmla="*/ 241300 w 187"/>
              <a:gd name="T55" fmla="*/ 260350 h 189"/>
              <a:gd name="T56" fmla="*/ 279400 w 187"/>
              <a:gd name="T57" fmla="*/ 225425 h 189"/>
              <a:gd name="T58" fmla="*/ 279400 w 187"/>
              <a:gd name="T59" fmla="*/ 204787 h 189"/>
              <a:gd name="T60" fmla="*/ 241300 w 187"/>
              <a:gd name="T61" fmla="*/ 168275 h 189"/>
              <a:gd name="T62" fmla="*/ 279400 w 187"/>
              <a:gd name="T63" fmla="*/ 204787 h 189"/>
              <a:gd name="T64" fmla="*/ 241300 w 187"/>
              <a:gd name="T65" fmla="*/ 150812 h 189"/>
              <a:gd name="T66" fmla="*/ 279400 w 187"/>
              <a:gd name="T67" fmla="*/ 112712 h 1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87" h="189">
                <a:moveTo>
                  <a:pt x="94" y="48"/>
                </a:moveTo>
                <a:lnTo>
                  <a:pt x="94" y="0"/>
                </a:lnTo>
                <a:lnTo>
                  <a:pt x="12" y="0"/>
                </a:lnTo>
                <a:lnTo>
                  <a:pt x="12" y="176"/>
                </a:lnTo>
                <a:lnTo>
                  <a:pt x="0" y="176"/>
                </a:lnTo>
                <a:lnTo>
                  <a:pt x="0" y="189"/>
                </a:lnTo>
                <a:lnTo>
                  <a:pt x="187" y="189"/>
                </a:lnTo>
                <a:lnTo>
                  <a:pt x="187" y="48"/>
                </a:lnTo>
                <a:lnTo>
                  <a:pt x="94" y="48"/>
                </a:lnTo>
                <a:close/>
                <a:moveTo>
                  <a:pt x="71" y="176"/>
                </a:moveTo>
                <a:lnTo>
                  <a:pt x="36" y="176"/>
                </a:lnTo>
                <a:lnTo>
                  <a:pt x="36" y="153"/>
                </a:lnTo>
                <a:lnTo>
                  <a:pt x="71" y="153"/>
                </a:lnTo>
                <a:lnTo>
                  <a:pt x="71" y="176"/>
                </a:lnTo>
                <a:close/>
                <a:moveTo>
                  <a:pt x="83" y="129"/>
                </a:moveTo>
                <a:lnTo>
                  <a:pt x="25" y="129"/>
                </a:lnTo>
                <a:lnTo>
                  <a:pt x="25" y="118"/>
                </a:lnTo>
                <a:lnTo>
                  <a:pt x="83" y="118"/>
                </a:lnTo>
                <a:lnTo>
                  <a:pt x="83" y="129"/>
                </a:lnTo>
                <a:close/>
                <a:moveTo>
                  <a:pt x="83" y="106"/>
                </a:moveTo>
                <a:lnTo>
                  <a:pt x="25" y="106"/>
                </a:lnTo>
                <a:lnTo>
                  <a:pt x="25" y="95"/>
                </a:lnTo>
                <a:lnTo>
                  <a:pt x="83" y="95"/>
                </a:lnTo>
                <a:lnTo>
                  <a:pt x="83" y="106"/>
                </a:lnTo>
                <a:close/>
                <a:moveTo>
                  <a:pt x="83" y="82"/>
                </a:moveTo>
                <a:lnTo>
                  <a:pt x="25" y="82"/>
                </a:lnTo>
                <a:lnTo>
                  <a:pt x="25" y="71"/>
                </a:lnTo>
                <a:lnTo>
                  <a:pt x="83" y="71"/>
                </a:lnTo>
                <a:lnTo>
                  <a:pt x="83" y="82"/>
                </a:lnTo>
                <a:close/>
                <a:moveTo>
                  <a:pt x="83" y="59"/>
                </a:moveTo>
                <a:lnTo>
                  <a:pt x="25" y="59"/>
                </a:lnTo>
                <a:lnTo>
                  <a:pt x="25" y="48"/>
                </a:lnTo>
                <a:lnTo>
                  <a:pt x="83" y="48"/>
                </a:lnTo>
                <a:lnTo>
                  <a:pt x="83" y="59"/>
                </a:lnTo>
                <a:close/>
                <a:moveTo>
                  <a:pt x="83" y="35"/>
                </a:moveTo>
                <a:lnTo>
                  <a:pt x="25" y="35"/>
                </a:lnTo>
                <a:lnTo>
                  <a:pt x="25" y="24"/>
                </a:lnTo>
                <a:lnTo>
                  <a:pt x="83" y="24"/>
                </a:lnTo>
                <a:lnTo>
                  <a:pt x="83" y="35"/>
                </a:lnTo>
                <a:close/>
                <a:moveTo>
                  <a:pt x="141" y="164"/>
                </a:moveTo>
                <a:lnTo>
                  <a:pt x="118" y="164"/>
                </a:lnTo>
                <a:lnTo>
                  <a:pt x="118" y="142"/>
                </a:lnTo>
                <a:lnTo>
                  <a:pt x="141" y="142"/>
                </a:lnTo>
                <a:lnTo>
                  <a:pt x="141" y="164"/>
                </a:lnTo>
                <a:close/>
                <a:moveTo>
                  <a:pt x="141" y="129"/>
                </a:moveTo>
                <a:lnTo>
                  <a:pt x="118" y="129"/>
                </a:lnTo>
                <a:lnTo>
                  <a:pt x="118" y="106"/>
                </a:lnTo>
                <a:lnTo>
                  <a:pt x="141" y="106"/>
                </a:lnTo>
                <a:lnTo>
                  <a:pt x="141" y="129"/>
                </a:lnTo>
                <a:close/>
                <a:moveTo>
                  <a:pt x="141" y="95"/>
                </a:moveTo>
                <a:lnTo>
                  <a:pt x="118" y="95"/>
                </a:lnTo>
                <a:lnTo>
                  <a:pt x="118" y="71"/>
                </a:lnTo>
                <a:lnTo>
                  <a:pt x="141" y="71"/>
                </a:lnTo>
                <a:lnTo>
                  <a:pt x="141" y="95"/>
                </a:lnTo>
                <a:close/>
                <a:moveTo>
                  <a:pt x="176" y="164"/>
                </a:moveTo>
                <a:lnTo>
                  <a:pt x="152" y="164"/>
                </a:lnTo>
                <a:lnTo>
                  <a:pt x="152" y="142"/>
                </a:lnTo>
                <a:lnTo>
                  <a:pt x="176" y="142"/>
                </a:lnTo>
                <a:lnTo>
                  <a:pt x="176" y="164"/>
                </a:lnTo>
                <a:close/>
                <a:moveTo>
                  <a:pt x="176" y="129"/>
                </a:moveTo>
                <a:lnTo>
                  <a:pt x="152" y="129"/>
                </a:lnTo>
                <a:lnTo>
                  <a:pt x="152" y="106"/>
                </a:lnTo>
                <a:lnTo>
                  <a:pt x="176" y="106"/>
                </a:lnTo>
                <a:lnTo>
                  <a:pt x="176" y="129"/>
                </a:lnTo>
                <a:close/>
                <a:moveTo>
                  <a:pt x="176" y="95"/>
                </a:moveTo>
                <a:lnTo>
                  <a:pt x="152" y="95"/>
                </a:lnTo>
                <a:lnTo>
                  <a:pt x="152" y="71"/>
                </a:lnTo>
                <a:lnTo>
                  <a:pt x="176" y="71"/>
                </a:lnTo>
                <a:lnTo>
                  <a:pt x="176" y="95"/>
                </a:lnTo>
                <a:close/>
              </a:path>
            </a:pathLst>
          </a:custGeom>
          <a:solidFill>
            <a:srgbClr val="F10F21"/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D9BDBB5A-0AC8-4012-AACF-D60AE23CEEE1}"/>
              </a:ext>
            </a:extLst>
          </p:cNvPr>
          <p:cNvSpPr>
            <a:spLocks noEditPoints="1"/>
          </p:cNvSpPr>
          <p:nvPr/>
        </p:nvSpPr>
        <p:spPr bwMode="auto">
          <a:xfrm>
            <a:off x="7669038" y="10371864"/>
            <a:ext cx="844085" cy="853335"/>
          </a:xfrm>
          <a:custGeom>
            <a:avLst/>
            <a:gdLst>
              <a:gd name="T0" fmla="*/ 149225 w 187"/>
              <a:gd name="T1" fmla="*/ 0 h 189"/>
              <a:gd name="T2" fmla="*/ 19050 w 187"/>
              <a:gd name="T3" fmla="*/ 279400 h 189"/>
              <a:gd name="T4" fmla="*/ 0 w 187"/>
              <a:gd name="T5" fmla="*/ 300037 h 189"/>
              <a:gd name="T6" fmla="*/ 296862 w 187"/>
              <a:gd name="T7" fmla="*/ 76200 h 189"/>
              <a:gd name="T8" fmla="*/ 112712 w 187"/>
              <a:gd name="T9" fmla="*/ 279400 h 189"/>
              <a:gd name="T10" fmla="*/ 57150 w 187"/>
              <a:gd name="T11" fmla="*/ 242887 h 189"/>
              <a:gd name="T12" fmla="*/ 112712 w 187"/>
              <a:gd name="T13" fmla="*/ 279400 h 189"/>
              <a:gd name="T14" fmla="*/ 39687 w 187"/>
              <a:gd name="T15" fmla="*/ 204787 h 189"/>
              <a:gd name="T16" fmla="*/ 131762 w 187"/>
              <a:gd name="T17" fmla="*/ 187325 h 189"/>
              <a:gd name="T18" fmla="*/ 131762 w 187"/>
              <a:gd name="T19" fmla="*/ 168275 h 189"/>
              <a:gd name="T20" fmla="*/ 39687 w 187"/>
              <a:gd name="T21" fmla="*/ 150812 h 189"/>
              <a:gd name="T22" fmla="*/ 131762 w 187"/>
              <a:gd name="T23" fmla="*/ 168275 h 189"/>
              <a:gd name="T24" fmla="*/ 39687 w 187"/>
              <a:gd name="T25" fmla="*/ 130175 h 189"/>
              <a:gd name="T26" fmla="*/ 131762 w 187"/>
              <a:gd name="T27" fmla="*/ 112712 h 189"/>
              <a:gd name="T28" fmla="*/ 131762 w 187"/>
              <a:gd name="T29" fmla="*/ 93662 h 189"/>
              <a:gd name="T30" fmla="*/ 39687 w 187"/>
              <a:gd name="T31" fmla="*/ 76200 h 189"/>
              <a:gd name="T32" fmla="*/ 131762 w 187"/>
              <a:gd name="T33" fmla="*/ 93662 h 189"/>
              <a:gd name="T34" fmla="*/ 39687 w 187"/>
              <a:gd name="T35" fmla="*/ 55562 h 189"/>
              <a:gd name="T36" fmla="*/ 131762 w 187"/>
              <a:gd name="T37" fmla="*/ 38100 h 189"/>
              <a:gd name="T38" fmla="*/ 223837 w 187"/>
              <a:gd name="T39" fmla="*/ 260350 h 189"/>
              <a:gd name="T40" fmla="*/ 187325 w 187"/>
              <a:gd name="T41" fmla="*/ 225425 h 189"/>
              <a:gd name="T42" fmla="*/ 223837 w 187"/>
              <a:gd name="T43" fmla="*/ 260350 h 189"/>
              <a:gd name="T44" fmla="*/ 187325 w 187"/>
              <a:gd name="T45" fmla="*/ 204787 h 189"/>
              <a:gd name="T46" fmla="*/ 223837 w 187"/>
              <a:gd name="T47" fmla="*/ 168275 h 189"/>
              <a:gd name="T48" fmla="*/ 223837 w 187"/>
              <a:gd name="T49" fmla="*/ 150812 h 189"/>
              <a:gd name="T50" fmla="*/ 187325 w 187"/>
              <a:gd name="T51" fmla="*/ 112712 h 189"/>
              <a:gd name="T52" fmla="*/ 223837 w 187"/>
              <a:gd name="T53" fmla="*/ 150812 h 189"/>
              <a:gd name="T54" fmla="*/ 241300 w 187"/>
              <a:gd name="T55" fmla="*/ 260350 h 189"/>
              <a:gd name="T56" fmla="*/ 279400 w 187"/>
              <a:gd name="T57" fmla="*/ 225425 h 189"/>
              <a:gd name="T58" fmla="*/ 279400 w 187"/>
              <a:gd name="T59" fmla="*/ 204787 h 189"/>
              <a:gd name="T60" fmla="*/ 241300 w 187"/>
              <a:gd name="T61" fmla="*/ 168275 h 189"/>
              <a:gd name="T62" fmla="*/ 279400 w 187"/>
              <a:gd name="T63" fmla="*/ 204787 h 189"/>
              <a:gd name="T64" fmla="*/ 241300 w 187"/>
              <a:gd name="T65" fmla="*/ 150812 h 189"/>
              <a:gd name="T66" fmla="*/ 279400 w 187"/>
              <a:gd name="T67" fmla="*/ 112712 h 1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87" h="189">
                <a:moveTo>
                  <a:pt x="94" y="48"/>
                </a:moveTo>
                <a:lnTo>
                  <a:pt x="94" y="0"/>
                </a:lnTo>
                <a:lnTo>
                  <a:pt x="12" y="0"/>
                </a:lnTo>
                <a:lnTo>
                  <a:pt x="12" y="176"/>
                </a:lnTo>
                <a:lnTo>
                  <a:pt x="0" y="176"/>
                </a:lnTo>
                <a:lnTo>
                  <a:pt x="0" y="189"/>
                </a:lnTo>
                <a:lnTo>
                  <a:pt x="187" y="189"/>
                </a:lnTo>
                <a:lnTo>
                  <a:pt x="187" y="48"/>
                </a:lnTo>
                <a:lnTo>
                  <a:pt x="94" y="48"/>
                </a:lnTo>
                <a:close/>
                <a:moveTo>
                  <a:pt x="71" y="176"/>
                </a:moveTo>
                <a:lnTo>
                  <a:pt x="36" y="176"/>
                </a:lnTo>
                <a:lnTo>
                  <a:pt x="36" y="153"/>
                </a:lnTo>
                <a:lnTo>
                  <a:pt x="71" y="153"/>
                </a:lnTo>
                <a:lnTo>
                  <a:pt x="71" y="176"/>
                </a:lnTo>
                <a:close/>
                <a:moveTo>
                  <a:pt x="83" y="129"/>
                </a:moveTo>
                <a:lnTo>
                  <a:pt x="25" y="129"/>
                </a:lnTo>
                <a:lnTo>
                  <a:pt x="25" y="118"/>
                </a:lnTo>
                <a:lnTo>
                  <a:pt x="83" y="118"/>
                </a:lnTo>
                <a:lnTo>
                  <a:pt x="83" y="129"/>
                </a:lnTo>
                <a:close/>
                <a:moveTo>
                  <a:pt x="83" y="106"/>
                </a:moveTo>
                <a:lnTo>
                  <a:pt x="25" y="106"/>
                </a:lnTo>
                <a:lnTo>
                  <a:pt x="25" y="95"/>
                </a:lnTo>
                <a:lnTo>
                  <a:pt x="83" y="95"/>
                </a:lnTo>
                <a:lnTo>
                  <a:pt x="83" y="106"/>
                </a:lnTo>
                <a:close/>
                <a:moveTo>
                  <a:pt x="83" y="82"/>
                </a:moveTo>
                <a:lnTo>
                  <a:pt x="25" y="82"/>
                </a:lnTo>
                <a:lnTo>
                  <a:pt x="25" y="71"/>
                </a:lnTo>
                <a:lnTo>
                  <a:pt x="83" y="71"/>
                </a:lnTo>
                <a:lnTo>
                  <a:pt x="83" y="82"/>
                </a:lnTo>
                <a:close/>
                <a:moveTo>
                  <a:pt x="83" y="59"/>
                </a:moveTo>
                <a:lnTo>
                  <a:pt x="25" y="59"/>
                </a:lnTo>
                <a:lnTo>
                  <a:pt x="25" y="48"/>
                </a:lnTo>
                <a:lnTo>
                  <a:pt x="83" y="48"/>
                </a:lnTo>
                <a:lnTo>
                  <a:pt x="83" y="59"/>
                </a:lnTo>
                <a:close/>
                <a:moveTo>
                  <a:pt x="83" y="35"/>
                </a:moveTo>
                <a:lnTo>
                  <a:pt x="25" y="35"/>
                </a:lnTo>
                <a:lnTo>
                  <a:pt x="25" y="24"/>
                </a:lnTo>
                <a:lnTo>
                  <a:pt x="83" y="24"/>
                </a:lnTo>
                <a:lnTo>
                  <a:pt x="83" y="35"/>
                </a:lnTo>
                <a:close/>
                <a:moveTo>
                  <a:pt x="141" y="164"/>
                </a:moveTo>
                <a:lnTo>
                  <a:pt x="118" y="164"/>
                </a:lnTo>
                <a:lnTo>
                  <a:pt x="118" y="142"/>
                </a:lnTo>
                <a:lnTo>
                  <a:pt x="141" y="142"/>
                </a:lnTo>
                <a:lnTo>
                  <a:pt x="141" y="164"/>
                </a:lnTo>
                <a:close/>
                <a:moveTo>
                  <a:pt x="141" y="129"/>
                </a:moveTo>
                <a:lnTo>
                  <a:pt x="118" y="129"/>
                </a:lnTo>
                <a:lnTo>
                  <a:pt x="118" y="106"/>
                </a:lnTo>
                <a:lnTo>
                  <a:pt x="141" y="106"/>
                </a:lnTo>
                <a:lnTo>
                  <a:pt x="141" y="129"/>
                </a:lnTo>
                <a:close/>
                <a:moveTo>
                  <a:pt x="141" y="95"/>
                </a:moveTo>
                <a:lnTo>
                  <a:pt x="118" y="95"/>
                </a:lnTo>
                <a:lnTo>
                  <a:pt x="118" y="71"/>
                </a:lnTo>
                <a:lnTo>
                  <a:pt x="141" y="71"/>
                </a:lnTo>
                <a:lnTo>
                  <a:pt x="141" y="95"/>
                </a:lnTo>
                <a:close/>
                <a:moveTo>
                  <a:pt x="176" y="164"/>
                </a:moveTo>
                <a:lnTo>
                  <a:pt x="152" y="164"/>
                </a:lnTo>
                <a:lnTo>
                  <a:pt x="152" y="142"/>
                </a:lnTo>
                <a:lnTo>
                  <a:pt x="176" y="142"/>
                </a:lnTo>
                <a:lnTo>
                  <a:pt x="176" y="164"/>
                </a:lnTo>
                <a:close/>
                <a:moveTo>
                  <a:pt x="176" y="129"/>
                </a:moveTo>
                <a:lnTo>
                  <a:pt x="152" y="129"/>
                </a:lnTo>
                <a:lnTo>
                  <a:pt x="152" y="106"/>
                </a:lnTo>
                <a:lnTo>
                  <a:pt x="176" y="106"/>
                </a:lnTo>
                <a:lnTo>
                  <a:pt x="176" y="129"/>
                </a:lnTo>
                <a:close/>
                <a:moveTo>
                  <a:pt x="176" y="95"/>
                </a:moveTo>
                <a:lnTo>
                  <a:pt x="152" y="95"/>
                </a:lnTo>
                <a:lnTo>
                  <a:pt x="152" y="71"/>
                </a:lnTo>
                <a:lnTo>
                  <a:pt x="176" y="71"/>
                </a:lnTo>
                <a:lnTo>
                  <a:pt x="176" y="9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0" name="Freeform 165">
            <a:extLst>
              <a:ext uri="{FF2B5EF4-FFF2-40B4-BE49-F238E27FC236}">
                <a16:creationId xmlns:a16="http://schemas.microsoft.com/office/drawing/2014/main" id="{57BCEADE-B809-47A6-B4CE-A5818BE59D87}"/>
              </a:ext>
            </a:extLst>
          </p:cNvPr>
          <p:cNvSpPr>
            <a:spLocks noEditPoints="1"/>
          </p:cNvSpPr>
          <p:nvPr/>
        </p:nvSpPr>
        <p:spPr bwMode="auto">
          <a:xfrm>
            <a:off x="7831578" y="10534404"/>
            <a:ext cx="844085" cy="853335"/>
          </a:xfrm>
          <a:custGeom>
            <a:avLst/>
            <a:gdLst>
              <a:gd name="T0" fmla="*/ 149225 w 187"/>
              <a:gd name="T1" fmla="*/ 0 h 189"/>
              <a:gd name="T2" fmla="*/ 19050 w 187"/>
              <a:gd name="T3" fmla="*/ 279400 h 189"/>
              <a:gd name="T4" fmla="*/ 0 w 187"/>
              <a:gd name="T5" fmla="*/ 300037 h 189"/>
              <a:gd name="T6" fmla="*/ 296862 w 187"/>
              <a:gd name="T7" fmla="*/ 76200 h 189"/>
              <a:gd name="T8" fmla="*/ 112712 w 187"/>
              <a:gd name="T9" fmla="*/ 279400 h 189"/>
              <a:gd name="T10" fmla="*/ 57150 w 187"/>
              <a:gd name="T11" fmla="*/ 242887 h 189"/>
              <a:gd name="T12" fmla="*/ 112712 w 187"/>
              <a:gd name="T13" fmla="*/ 279400 h 189"/>
              <a:gd name="T14" fmla="*/ 39687 w 187"/>
              <a:gd name="T15" fmla="*/ 204787 h 189"/>
              <a:gd name="T16" fmla="*/ 131762 w 187"/>
              <a:gd name="T17" fmla="*/ 187325 h 189"/>
              <a:gd name="T18" fmla="*/ 131762 w 187"/>
              <a:gd name="T19" fmla="*/ 168275 h 189"/>
              <a:gd name="T20" fmla="*/ 39687 w 187"/>
              <a:gd name="T21" fmla="*/ 150812 h 189"/>
              <a:gd name="T22" fmla="*/ 131762 w 187"/>
              <a:gd name="T23" fmla="*/ 168275 h 189"/>
              <a:gd name="T24" fmla="*/ 39687 w 187"/>
              <a:gd name="T25" fmla="*/ 130175 h 189"/>
              <a:gd name="T26" fmla="*/ 131762 w 187"/>
              <a:gd name="T27" fmla="*/ 112712 h 189"/>
              <a:gd name="T28" fmla="*/ 131762 w 187"/>
              <a:gd name="T29" fmla="*/ 93662 h 189"/>
              <a:gd name="T30" fmla="*/ 39687 w 187"/>
              <a:gd name="T31" fmla="*/ 76200 h 189"/>
              <a:gd name="T32" fmla="*/ 131762 w 187"/>
              <a:gd name="T33" fmla="*/ 93662 h 189"/>
              <a:gd name="T34" fmla="*/ 39687 w 187"/>
              <a:gd name="T35" fmla="*/ 55562 h 189"/>
              <a:gd name="T36" fmla="*/ 131762 w 187"/>
              <a:gd name="T37" fmla="*/ 38100 h 189"/>
              <a:gd name="T38" fmla="*/ 223837 w 187"/>
              <a:gd name="T39" fmla="*/ 260350 h 189"/>
              <a:gd name="T40" fmla="*/ 187325 w 187"/>
              <a:gd name="T41" fmla="*/ 225425 h 189"/>
              <a:gd name="T42" fmla="*/ 223837 w 187"/>
              <a:gd name="T43" fmla="*/ 260350 h 189"/>
              <a:gd name="T44" fmla="*/ 187325 w 187"/>
              <a:gd name="T45" fmla="*/ 204787 h 189"/>
              <a:gd name="T46" fmla="*/ 223837 w 187"/>
              <a:gd name="T47" fmla="*/ 168275 h 189"/>
              <a:gd name="T48" fmla="*/ 223837 w 187"/>
              <a:gd name="T49" fmla="*/ 150812 h 189"/>
              <a:gd name="T50" fmla="*/ 187325 w 187"/>
              <a:gd name="T51" fmla="*/ 112712 h 189"/>
              <a:gd name="T52" fmla="*/ 223837 w 187"/>
              <a:gd name="T53" fmla="*/ 150812 h 189"/>
              <a:gd name="T54" fmla="*/ 241300 w 187"/>
              <a:gd name="T55" fmla="*/ 260350 h 189"/>
              <a:gd name="T56" fmla="*/ 279400 w 187"/>
              <a:gd name="T57" fmla="*/ 225425 h 189"/>
              <a:gd name="T58" fmla="*/ 279400 w 187"/>
              <a:gd name="T59" fmla="*/ 204787 h 189"/>
              <a:gd name="T60" fmla="*/ 241300 w 187"/>
              <a:gd name="T61" fmla="*/ 168275 h 189"/>
              <a:gd name="T62" fmla="*/ 279400 w 187"/>
              <a:gd name="T63" fmla="*/ 204787 h 189"/>
              <a:gd name="T64" fmla="*/ 241300 w 187"/>
              <a:gd name="T65" fmla="*/ 150812 h 189"/>
              <a:gd name="T66" fmla="*/ 279400 w 187"/>
              <a:gd name="T67" fmla="*/ 112712 h 1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87" h="189">
                <a:moveTo>
                  <a:pt x="94" y="48"/>
                </a:moveTo>
                <a:lnTo>
                  <a:pt x="94" y="0"/>
                </a:lnTo>
                <a:lnTo>
                  <a:pt x="12" y="0"/>
                </a:lnTo>
                <a:lnTo>
                  <a:pt x="12" y="176"/>
                </a:lnTo>
                <a:lnTo>
                  <a:pt x="0" y="176"/>
                </a:lnTo>
                <a:lnTo>
                  <a:pt x="0" y="189"/>
                </a:lnTo>
                <a:lnTo>
                  <a:pt x="187" y="189"/>
                </a:lnTo>
                <a:lnTo>
                  <a:pt x="187" y="48"/>
                </a:lnTo>
                <a:lnTo>
                  <a:pt x="94" y="48"/>
                </a:lnTo>
                <a:close/>
                <a:moveTo>
                  <a:pt x="71" y="176"/>
                </a:moveTo>
                <a:lnTo>
                  <a:pt x="36" y="176"/>
                </a:lnTo>
                <a:lnTo>
                  <a:pt x="36" y="153"/>
                </a:lnTo>
                <a:lnTo>
                  <a:pt x="71" y="153"/>
                </a:lnTo>
                <a:lnTo>
                  <a:pt x="71" y="176"/>
                </a:lnTo>
                <a:close/>
                <a:moveTo>
                  <a:pt x="83" y="129"/>
                </a:moveTo>
                <a:lnTo>
                  <a:pt x="25" y="129"/>
                </a:lnTo>
                <a:lnTo>
                  <a:pt x="25" y="118"/>
                </a:lnTo>
                <a:lnTo>
                  <a:pt x="83" y="118"/>
                </a:lnTo>
                <a:lnTo>
                  <a:pt x="83" y="129"/>
                </a:lnTo>
                <a:close/>
                <a:moveTo>
                  <a:pt x="83" y="106"/>
                </a:moveTo>
                <a:lnTo>
                  <a:pt x="25" y="106"/>
                </a:lnTo>
                <a:lnTo>
                  <a:pt x="25" y="95"/>
                </a:lnTo>
                <a:lnTo>
                  <a:pt x="83" y="95"/>
                </a:lnTo>
                <a:lnTo>
                  <a:pt x="83" y="106"/>
                </a:lnTo>
                <a:close/>
                <a:moveTo>
                  <a:pt x="83" y="82"/>
                </a:moveTo>
                <a:lnTo>
                  <a:pt x="25" y="82"/>
                </a:lnTo>
                <a:lnTo>
                  <a:pt x="25" y="71"/>
                </a:lnTo>
                <a:lnTo>
                  <a:pt x="83" y="71"/>
                </a:lnTo>
                <a:lnTo>
                  <a:pt x="83" y="82"/>
                </a:lnTo>
                <a:close/>
                <a:moveTo>
                  <a:pt x="83" y="59"/>
                </a:moveTo>
                <a:lnTo>
                  <a:pt x="25" y="59"/>
                </a:lnTo>
                <a:lnTo>
                  <a:pt x="25" y="48"/>
                </a:lnTo>
                <a:lnTo>
                  <a:pt x="83" y="48"/>
                </a:lnTo>
                <a:lnTo>
                  <a:pt x="83" y="59"/>
                </a:lnTo>
                <a:close/>
                <a:moveTo>
                  <a:pt x="83" y="35"/>
                </a:moveTo>
                <a:lnTo>
                  <a:pt x="25" y="35"/>
                </a:lnTo>
                <a:lnTo>
                  <a:pt x="25" y="24"/>
                </a:lnTo>
                <a:lnTo>
                  <a:pt x="83" y="24"/>
                </a:lnTo>
                <a:lnTo>
                  <a:pt x="83" y="35"/>
                </a:lnTo>
                <a:close/>
                <a:moveTo>
                  <a:pt x="141" y="164"/>
                </a:moveTo>
                <a:lnTo>
                  <a:pt x="118" y="164"/>
                </a:lnTo>
                <a:lnTo>
                  <a:pt x="118" y="142"/>
                </a:lnTo>
                <a:lnTo>
                  <a:pt x="141" y="142"/>
                </a:lnTo>
                <a:lnTo>
                  <a:pt x="141" y="164"/>
                </a:lnTo>
                <a:close/>
                <a:moveTo>
                  <a:pt x="141" y="129"/>
                </a:moveTo>
                <a:lnTo>
                  <a:pt x="118" y="129"/>
                </a:lnTo>
                <a:lnTo>
                  <a:pt x="118" y="106"/>
                </a:lnTo>
                <a:lnTo>
                  <a:pt x="141" y="106"/>
                </a:lnTo>
                <a:lnTo>
                  <a:pt x="141" y="129"/>
                </a:lnTo>
                <a:close/>
                <a:moveTo>
                  <a:pt x="141" y="95"/>
                </a:moveTo>
                <a:lnTo>
                  <a:pt x="118" y="95"/>
                </a:lnTo>
                <a:lnTo>
                  <a:pt x="118" y="71"/>
                </a:lnTo>
                <a:lnTo>
                  <a:pt x="141" y="71"/>
                </a:lnTo>
                <a:lnTo>
                  <a:pt x="141" y="95"/>
                </a:lnTo>
                <a:close/>
                <a:moveTo>
                  <a:pt x="176" y="164"/>
                </a:moveTo>
                <a:lnTo>
                  <a:pt x="152" y="164"/>
                </a:lnTo>
                <a:lnTo>
                  <a:pt x="152" y="142"/>
                </a:lnTo>
                <a:lnTo>
                  <a:pt x="176" y="142"/>
                </a:lnTo>
                <a:lnTo>
                  <a:pt x="176" y="164"/>
                </a:lnTo>
                <a:close/>
                <a:moveTo>
                  <a:pt x="176" y="129"/>
                </a:moveTo>
                <a:lnTo>
                  <a:pt x="152" y="129"/>
                </a:lnTo>
                <a:lnTo>
                  <a:pt x="152" y="106"/>
                </a:lnTo>
                <a:lnTo>
                  <a:pt x="176" y="106"/>
                </a:lnTo>
                <a:lnTo>
                  <a:pt x="176" y="129"/>
                </a:lnTo>
                <a:close/>
                <a:moveTo>
                  <a:pt x="176" y="95"/>
                </a:moveTo>
                <a:lnTo>
                  <a:pt x="152" y="95"/>
                </a:lnTo>
                <a:lnTo>
                  <a:pt x="152" y="71"/>
                </a:lnTo>
                <a:lnTo>
                  <a:pt x="176" y="71"/>
                </a:lnTo>
                <a:lnTo>
                  <a:pt x="176" y="9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1" name="Freeform 165">
            <a:extLst>
              <a:ext uri="{FF2B5EF4-FFF2-40B4-BE49-F238E27FC236}">
                <a16:creationId xmlns:a16="http://schemas.microsoft.com/office/drawing/2014/main" id="{0CDAA213-9A9B-4EE9-B140-C6D4C043EC74}"/>
              </a:ext>
            </a:extLst>
          </p:cNvPr>
          <p:cNvSpPr>
            <a:spLocks noEditPoints="1"/>
          </p:cNvSpPr>
          <p:nvPr/>
        </p:nvSpPr>
        <p:spPr bwMode="auto">
          <a:xfrm>
            <a:off x="7994118" y="10696944"/>
            <a:ext cx="844085" cy="853335"/>
          </a:xfrm>
          <a:custGeom>
            <a:avLst/>
            <a:gdLst>
              <a:gd name="T0" fmla="*/ 149225 w 187"/>
              <a:gd name="T1" fmla="*/ 0 h 189"/>
              <a:gd name="T2" fmla="*/ 19050 w 187"/>
              <a:gd name="T3" fmla="*/ 279400 h 189"/>
              <a:gd name="T4" fmla="*/ 0 w 187"/>
              <a:gd name="T5" fmla="*/ 300037 h 189"/>
              <a:gd name="T6" fmla="*/ 296862 w 187"/>
              <a:gd name="T7" fmla="*/ 76200 h 189"/>
              <a:gd name="T8" fmla="*/ 112712 w 187"/>
              <a:gd name="T9" fmla="*/ 279400 h 189"/>
              <a:gd name="T10" fmla="*/ 57150 w 187"/>
              <a:gd name="T11" fmla="*/ 242887 h 189"/>
              <a:gd name="T12" fmla="*/ 112712 w 187"/>
              <a:gd name="T13" fmla="*/ 279400 h 189"/>
              <a:gd name="T14" fmla="*/ 39687 w 187"/>
              <a:gd name="T15" fmla="*/ 204787 h 189"/>
              <a:gd name="T16" fmla="*/ 131762 w 187"/>
              <a:gd name="T17" fmla="*/ 187325 h 189"/>
              <a:gd name="T18" fmla="*/ 131762 w 187"/>
              <a:gd name="T19" fmla="*/ 168275 h 189"/>
              <a:gd name="T20" fmla="*/ 39687 w 187"/>
              <a:gd name="T21" fmla="*/ 150812 h 189"/>
              <a:gd name="T22" fmla="*/ 131762 w 187"/>
              <a:gd name="T23" fmla="*/ 168275 h 189"/>
              <a:gd name="T24" fmla="*/ 39687 w 187"/>
              <a:gd name="T25" fmla="*/ 130175 h 189"/>
              <a:gd name="T26" fmla="*/ 131762 w 187"/>
              <a:gd name="T27" fmla="*/ 112712 h 189"/>
              <a:gd name="T28" fmla="*/ 131762 w 187"/>
              <a:gd name="T29" fmla="*/ 93662 h 189"/>
              <a:gd name="T30" fmla="*/ 39687 w 187"/>
              <a:gd name="T31" fmla="*/ 76200 h 189"/>
              <a:gd name="T32" fmla="*/ 131762 w 187"/>
              <a:gd name="T33" fmla="*/ 93662 h 189"/>
              <a:gd name="T34" fmla="*/ 39687 w 187"/>
              <a:gd name="T35" fmla="*/ 55562 h 189"/>
              <a:gd name="T36" fmla="*/ 131762 w 187"/>
              <a:gd name="T37" fmla="*/ 38100 h 189"/>
              <a:gd name="T38" fmla="*/ 223837 w 187"/>
              <a:gd name="T39" fmla="*/ 260350 h 189"/>
              <a:gd name="T40" fmla="*/ 187325 w 187"/>
              <a:gd name="T41" fmla="*/ 225425 h 189"/>
              <a:gd name="T42" fmla="*/ 223837 w 187"/>
              <a:gd name="T43" fmla="*/ 260350 h 189"/>
              <a:gd name="T44" fmla="*/ 187325 w 187"/>
              <a:gd name="T45" fmla="*/ 204787 h 189"/>
              <a:gd name="T46" fmla="*/ 223837 w 187"/>
              <a:gd name="T47" fmla="*/ 168275 h 189"/>
              <a:gd name="T48" fmla="*/ 223837 w 187"/>
              <a:gd name="T49" fmla="*/ 150812 h 189"/>
              <a:gd name="T50" fmla="*/ 187325 w 187"/>
              <a:gd name="T51" fmla="*/ 112712 h 189"/>
              <a:gd name="T52" fmla="*/ 223837 w 187"/>
              <a:gd name="T53" fmla="*/ 150812 h 189"/>
              <a:gd name="T54" fmla="*/ 241300 w 187"/>
              <a:gd name="T55" fmla="*/ 260350 h 189"/>
              <a:gd name="T56" fmla="*/ 279400 w 187"/>
              <a:gd name="T57" fmla="*/ 225425 h 189"/>
              <a:gd name="T58" fmla="*/ 279400 w 187"/>
              <a:gd name="T59" fmla="*/ 204787 h 189"/>
              <a:gd name="T60" fmla="*/ 241300 w 187"/>
              <a:gd name="T61" fmla="*/ 168275 h 189"/>
              <a:gd name="T62" fmla="*/ 279400 w 187"/>
              <a:gd name="T63" fmla="*/ 204787 h 189"/>
              <a:gd name="T64" fmla="*/ 241300 w 187"/>
              <a:gd name="T65" fmla="*/ 150812 h 189"/>
              <a:gd name="T66" fmla="*/ 279400 w 187"/>
              <a:gd name="T67" fmla="*/ 112712 h 1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87" h="189">
                <a:moveTo>
                  <a:pt x="94" y="48"/>
                </a:moveTo>
                <a:lnTo>
                  <a:pt x="94" y="0"/>
                </a:lnTo>
                <a:lnTo>
                  <a:pt x="12" y="0"/>
                </a:lnTo>
                <a:lnTo>
                  <a:pt x="12" y="176"/>
                </a:lnTo>
                <a:lnTo>
                  <a:pt x="0" y="176"/>
                </a:lnTo>
                <a:lnTo>
                  <a:pt x="0" y="189"/>
                </a:lnTo>
                <a:lnTo>
                  <a:pt x="187" y="189"/>
                </a:lnTo>
                <a:lnTo>
                  <a:pt x="187" y="48"/>
                </a:lnTo>
                <a:lnTo>
                  <a:pt x="94" y="48"/>
                </a:lnTo>
                <a:close/>
                <a:moveTo>
                  <a:pt x="71" y="176"/>
                </a:moveTo>
                <a:lnTo>
                  <a:pt x="36" y="176"/>
                </a:lnTo>
                <a:lnTo>
                  <a:pt x="36" y="153"/>
                </a:lnTo>
                <a:lnTo>
                  <a:pt x="71" y="153"/>
                </a:lnTo>
                <a:lnTo>
                  <a:pt x="71" y="176"/>
                </a:lnTo>
                <a:close/>
                <a:moveTo>
                  <a:pt x="83" y="129"/>
                </a:moveTo>
                <a:lnTo>
                  <a:pt x="25" y="129"/>
                </a:lnTo>
                <a:lnTo>
                  <a:pt x="25" y="118"/>
                </a:lnTo>
                <a:lnTo>
                  <a:pt x="83" y="118"/>
                </a:lnTo>
                <a:lnTo>
                  <a:pt x="83" y="129"/>
                </a:lnTo>
                <a:close/>
                <a:moveTo>
                  <a:pt x="83" y="106"/>
                </a:moveTo>
                <a:lnTo>
                  <a:pt x="25" y="106"/>
                </a:lnTo>
                <a:lnTo>
                  <a:pt x="25" y="95"/>
                </a:lnTo>
                <a:lnTo>
                  <a:pt x="83" y="95"/>
                </a:lnTo>
                <a:lnTo>
                  <a:pt x="83" y="106"/>
                </a:lnTo>
                <a:close/>
                <a:moveTo>
                  <a:pt x="83" y="82"/>
                </a:moveTo>
                <a:lnTo>
                  <a:pt x="25" y="82"/>
                </a:lnTo>
                <a:lnTo>
                  <a:pt x="25" y="71"/>
                </a:lnTo>
                <a:lnTo>
                  <a:pt x="83" y="71"/>
                </a:lnTo>
                <a:lnTo>
                  <a:pt x="83" y="82"/>
                </a:lnTo>
                <a:close/>
                <a:moveTo>
                  <a:pt x="83" y="59"/>
                </a:moveTo>
                <a:lnTo>
                  <a:pt x="25" y="59"/>
                </a:lnTo>
                <a:lnTo>
                  <a:pt x="25" y="48"/>
                </a:lnTo>
                <a:lnTo>
                  <a:pt x="83" y="48"/>
                </a:lnTo>
                <a:lnTo>
                  <a:pt x="83" y="59"/>
                </a:lnTo>
                <a:close/>
                <a:moveTo>
                  <a:pt x="83" y="35"/>
                </a:moveTo>
                <a:lnTo>
                  <a:pt x="25" y="35"/>
                </a:lnTo>
                <a:lnTo>
                  <a:pt x="25" y="24"/>
                </a:lnTo>
                <a:lnTo>
                  <a:pt x="83" y="24"/>
                </a:lnTo>
                <a:lnTo>
                  <a:pt x="83" y="35"/>
                </a:lnTo>
                <a:close/>
                <a:moveTo>
                  <a:pt x="141" y="164"/>
                </a:moveTo>
                <a:lnTo>
                  <a:pt x="118" y="164"/>
                </a:lnTo>
                <a:lnTo>
                  <a:pt x="118" y="142"/>
                </a:lnTo>
                <a:lnTo>
                  <a:pt x="141" y="142"/>
                </a:lnTo>
                <a:lnTo>
                  <a:pt x="141" y="164"/>
                </a:lnTo>
                <a:close/>
                <a:moveTo>
                  <a:pt x="141" y="129"/>
                </a:moveTo>
                <a:lnTo>
                  <a:pt x="118" y="129"/>
                </a:lnTo>
                <a:lnTo>
                  <a:pt x="118" y="106"/>
                </a:lnTo>
                <a:lnTo>
                  <a:pt x="141" y="106"/>
                </a:lnTo>
                <a:lnTo>
                  <a:pt x="141" y="129"/>
                </a:lnTo>
                <a:close/>
                <a:moveTo>
                  <a:pt x="141" y="95"/>
                </a:moveTo>
                <a:lnTo>
                  <a:pt x="118" y="95"/>
                </a:lnTo>
                <a:lnTo>
                  <a:pt x="118" y="71"/>
                </a:lnTo>
                <a:lnTo>
                  <a:pt x="141" y="71"/>
                </a:lnTo>
                <a:lnTo>
                  <a:pt x="141" y="95"/>
                </a:lnTo>
                <a:close/>
                <a:moveTo>
                  <a:pt x="176" y="164"/>
                </a:moveTo>
                <a:lnTo>
                  <a:pt x="152" y="164"/>
                </a:lnTo>
                <a:lnTo>
                  <a:pt x="152" y="142"/>
                </a:lnTo>
                <a:lnTo>
                  <a:pt x="176" y="142"/>
                </a:lnTo>
                <a:lnTo>
                  <a:pt x="176" y="164"/>
                </a:lnTo>
                <a:close/>
                <a:moveTo>
                  <a:pt x="176" y="129"/>
                </a:moveTo>
                <a:lnTo>
                  <a:pt x="152" y="129"/>
                </a:lnTo>
                <a:lnTo>
                  <a:pt x="152" y="106"/>
                </a:lnTo>
                <a:lnTo>
                  <a:pt x="176" y="106"/>
                </a:lnTo>
                <a:lnTo>
                  <a:pt x="176" y="129"/>
                </a:lnTo>
                <a:close/>
                <a:moveTo>
                  <a:pt x="176" y="95"/>
                </a:moveTo>
                <a:lnTo>
                  <a:pt x="152" y="95"/>
                </a:lnTo>
                <a:lnTo>
                  <a:pt x="152" y="71"/>
                </a:lnTo>
                <a:lnTo>
                  <a:pt x="176" y="71"/>
                </a:lnTo>
                <a:lnTo>
                  <a:pt x="176" y="9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2EB15A-2DF7-4B8A-8F09-E58ED3644E24}"/>
              </a:ext>
            </a:extLst>
          </p:cNvPr>
          <p:cNvGrpSpPr/>
          <p:nvPr/>
        </p:nvGrpSpPr>
        <p:grpSpPr>
          <a:xfrm>
            <a:off x="402720" y="1971871"/>
            <a:ext cx="1698267" cy="924473"/>
            <a:chOff x="377596" y="1848436"/>
            <a:chExt cx="1592320" cy="86680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266E348-2CAE-4402-A07E-5EB6198899C6}"/>
                </a:ext>
              </a:extLst>
            </p:cNvPr>
            <p:cNvSpPr txBox="1"/>
            <p:nvPr/>
          </p:nvSpPr>
          <p:spPr>
            <a:xfrm>
              <a:off x="377596" y="2136401"/>
              <a:ext cx="1592320" cy="5788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706" dirty="0">
                  <a:solidFill>
                    <a:schemeClr val="bg1"/>
                  </a:solidFill>
                  <a:cs typeface="Univers Next" panose="020B0405030202020203" pitchFamily="34" charset="-78"/>
                </a:rPr>
                <a:t>Core Enterprise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00972E5-AE97-41E2-916D-AF8559CE7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216" y="2034756"/>
              <a:ext cx="485388" cy="492914"/>
            </a:xfrm>
            <a:prstGeom prst="rect">
              <a:avLst/>
            </a:prstGeom>
          </p:spPr>
        </p:pic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4216C33C-B080-451E-859F-40DBC835D5EF}"/>
                </a:ext>
              </a:extLst>
            </p:cNvPr>
            <p:cNvSpPr/>
            <p:nvPr/>
          </p:nvSpPr>
          <p:spPr>
            <a:xfrm>
              <a:off x="624344" y="1848436"/>
              <a:ext cx="852559" cy="838988"/>
            </a:xfrm>
            <a:prstGeom prst="flowChartConnector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7DF70100-87DB-43D4-8086-3750E149A2BB}"/>
              </a:ext>
            </a:extLst>
          </p:cNvPr>
          <p:cNvGrpSpPr/>
          <p:nvPr/>
        </p:nvGrpSpPr>
        <p:grpSpPr>
          <a:xfrm>
            <a:off x="7637729" y="4951779"/>
            <a:ext cx="1059094" cy="1071389"/>
            <a:chOff x="377596" y="1848436"/>
            <a:chExt cx="1592320" cy="1610806"/>
          </a:xfrm>
        </p:grpSpPr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7FE70506-AE97-4954-91E0-66956B81FCBA}"/>
                </a:ext>
              </a:extLst>
            </p:cNvPr>
            <p:cNvSpPr txBox="1"/>
            <p:nvPr/>
          </p:nvSpPr>
          <p:spPr>
            <a:xfrm>
              <a:off x="377596" y="2136401"/>
              <a:ext cx="1592320" cy="1322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706" dirty="0">
                  <a:solidFill>
                    <a:schemeClr val="bg1"/>
                  </a:solidFill>
                  <a:cs typeface="Univers Next" panose="020B0405030202020203" pitchFamily="34" charset="-78"/>
                </a:rPr>
                <a:t>Core Enterprise</a:t>
              </a:r>
            </a:p>
          </p:txBody>
        </p:sp>
        <p:pic>
          <p:nvPicPr>
            <p:cNvPr id="222" name="图片 221">
              <a:extLst>
                <a:ext uri="{FF2B5EF4-FFF2-40B4-BE49-F238E27FC236}">
                  <a16:creationId xmlns:a16="http://schemas.microsoft.com/office/drawing/2014/main" id="{E42616D6-152D-4FB7-9BC7-72F38CD72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216" y="2034756"/>
              <a:ext cx="485388" cy="492914"/>
            </a:xfrm>
            <a:prstGeom prst="rect">
              <a:avLst/>
            </a:prstGeom>
          </p:spPr>
        </p:pic>
        <p:sp>
          <p:nvSpPr>
            <p:cNvPr id="223" name="流程图: 接点 222">
              <a:extLst>
                <a:ext uri="{FF2B5EF4-FFF2-40B4-BE49-F238E27FC236}">
                  <a16:creationId xmlns:a16="http://schemas.microsoft.com/office/drawing/2014/main" id="{5DEB7B61-3E54-43D4-8691-090FFE3E7B82}"/>
                </a:ext>
              </a:extLst>
            </p:cNvPr>
            <p:cNvSpPr/>
            <p:nvPr/>
          </p:nvSpPr>
          <p:spPr>
            <a:xfrm>
              <a:off x="624344" y="1848436"/>
              <a:ext cx="852559" cy="838988"/>
            </a:xfrm>
            <a:prstGeom prst="flowChartConnector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A9BE28CE-C534-49D4-AB0D-3D4DFA30548D}"/>
              </a:ext>
            </a:extLst>
          </p:cNvPr>
          <p:cNvGrpSpPr/>
          <p:nvPr/>
        </p:nvGrpSpPr>
        <p:grpSpPr>
          <a:xfrm>
            <a:off x="2247039" y="4933512"/>
            <a:ext cx="1059094" cy="1071389"/>
            <a:chOff x="377596" y="1848436"/>
            <a:chExt cx="1592320" cy="1610806"/>
          </a:xfrm>
        </p:grpSpPr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AFAE06A4-EB33-4477-A20B-8D2E6ED5AC15}"/>
                </a:ext>
              </a:extLst>
            </p:cNvPr>
            <p:cNvSpPr txBox="1"/>
            <p:nvPr/>
          </p:nvSpPr>
          <p:spPr>
            <a:xfrm>
              <a:off x="377596" y="2136401"/>
              <a:ext cx="1592320" cy="1322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706" dirty="0">
                  <a:solidFill>
                    <a:schemeClr val="bg1"/>
                  </a:solidFill>
                  <a:cs typeface="Univers Next" panose="020B0405030202020203" pitchFamily="34" charset="-78"/>
                </a:rPr>
                <a:t>Core Enterprise</a:t>
              </a:r>
            </a:p>
          </p:txBody>
        </p:sp>
        <p:pic>
          <p:nvPicPr>
            <p:cNvPr id="226" name="图片 225">
              <a:extLst>
                <a:ext uri="{FF2B5EF4-FFF2-40B4-BE49-F238E27FC236}">
                  <a16:creationId xmlns:a16="http://schemas.microsoft.com/office/drawing/2014/main" id="{91869777-31F0-42A0-9F2D-B3B3FE65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216" y="2034756"/>
              <a:ext cx="485388" cy="492914"/>
            </a:xfrm>
            <a:prstGeom prst="rect">
              <a:avLst/>
            </a:prstGeom>
          </p:spPr>
        </p:pic>
        <p:sp>
          <p:nvSpPr>
            <p:cNvPr id="227" name="流程图: 接点 226">
              <a:extLst>
                <a:ext uri="{FF2B5EF4-FFF2-40B4-BE49-F238E27FC236}">
                  <a16:creationId xmlns:a16="http://schemas.microsoft.com/office/drawing/2014/main" id="{BF4E5E9E-7868-4ABF-ABDE-9B7876630D34}"/>
                </a:ext>
              </a:extLst>
            </p:cNvPr>
            <p:cNvSpPr/>
            <p:nvPr/>
          </p:nvSpPr>
          <p:spPr>
            <a:xfrm>
              <a:off x="624344" y="1848436"/>
              <a:ext cx="852559" cy="838988"/>
            </a:xfrm>
            <a:prstGeom prst="flowChartConnector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EADF2F69-610D-42A8-A433-39480763CC41}"/>
              </a:ext>
            </a:extLst>
          </p:cNvPr>
          <p:cNvGrpSpPr/>
          <p:nvPr/>
        </p:nvGrpSpPr>
        <p:grpSpPr>
          <a:xfrm>
            <a:off x="7667495" y="6075066"/>
            <a:ext cx="1059094" cy="1071389"/>
            <a:chOff x="377596" y="1848436"/>
            <a:chExt cx="1592320" cy="1610806"/>
          </a:xfrm>
        </p:grpSpPr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0F3C63ED-8A68-440F-86A6-805C6E11B325}"/>
                </a:ext>
              </a:extLst>
            </p:cNvPr>
            <p:cNvSpPr txBox="1"/>
            <p:nvPr/>
          </p:nvSpPr>
          <p:spPr>
            <a:xfrm>
              <a:off x="377596" y="2136401"/>
              <a:ext cx="1592320" cy="1322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706" dirty="0">
                  <a:solidFill>
                    <a:schemeClr val="bg1"/>
                  </a:solidFill>
                  <a:cs typeface="Univers Next" panose="020B0405030202020203" pitchFamily="34" charset="-78"/>
                </a:rPr>
                <a:t>Core Enterprise</a:t>
              </a:r>
            </a:p>
          </p:txBody>
        </p:sp>
        <p:pic>
          <p:nvPicPr>
            <p:cNvPr id="275" name="图片 274">
              <a:extLst>
                <a:ext uri="{FF2B5EF4-FFF2-40B4-BE49-F238E27FC236}">
                  <a16:creationId xmlns:a16="http://schemas.microsoft.com/office/drawing/2014/main" id="{9EF41A28-A486-44D7-9E9A-015EA7A82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216" y="2034756"/>
              <a:ext cx="485388" cy="492914"/>
            </a:xfrm>
            <a:prstGeom prst="rect">
              <a:avLst/>
            </a:prstGeom>
          </p:spPr>
        </p:pic>
        <p:sp>
          <p:nvSpPr>
            <p:cNvPr id="276" name="流程图: 接点 275">
              <a:extLst>
                <a:ext uri="{FF2B5EF4-FFF2-40B4-BE49-F238E27FC236}">
                  <a16:creationId xmlns:a16="http://schemas.microsoft.com/office/drawing/2014/main" id="{D192377C-D79C-42E7-A7D2-1B5084F41F17}"/>
                </a:ext>
              </a:extLst>
            </p:cNvPr>
            <p:cNvSpPr/>
            <p:nvPr/>
          </p:nvSpPr>
          <p:spPr>
            <a:xfrm>
              <a:off x="624344" y="1848436"/>
              <a:ext cx="852559" cy="838988"/>
            </a:xfrm>
            <a:prstGeom prst="flowChartConnector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FE587CD3-7245-4570-85AE-387F6566D4BA}"/>
              </a:ext>
            </a:extLst>
          </p:cNvPr>
          <p:cNvGrpSpPr/>
          <p:nvPr/>
        </p:nvGrpSpPr>
        <p:grpSpPr>
          <a:xfrm>
            <a:off x="9178540" y="6090955"/>
            <a:ext cx="1059094" cy="1071389"/>
            <a:chOff x="377596" y="1848436"/>
            <a:chExt cx="1592320" cy="1610806"/>
          </a:xfrm>
        </p:grpSpPr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31D631CE-E204-472B-9604-A7CF4EBD6050}"/>
                </a:ext>
              </a:extLst>
            </p:cNvPr>
            <p:cNvSpPr txBox="1"/>
            <p:nvPr/>
          </p:nvSpPr>
          <p:spPr>
            <a:xfrm>
              <a:off x="377596" y="2136401"/>
              <a:ext cx="1592320" cy="1322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706" dirty="0">
                  <a:solidFill>
                    <a:schemeClr val="bg1"/>
                  </a:solidFill>
                  <a:cs typeface="Univers Next" panose="020B0405030202020203" pitchFamily="34" charset="-78"/>
                </a:rPr>
                <a:t>Core Enterprise</a:t>
              </a:r>
            </a:p>
          </p:txBody>
        </p:sp>
        <p:pic>
          <p:nvPicPr>
            <p:cNvPr id="279" name="图片 278">
              <a:extLst>
                <a:ext uri="{FF2B5EF4-FFF2-40B4-BE49-F238E27FC236}">
                  <a16:creationId xmlns:a16="http://schemas.microsoft.com/office/drawing/2014/main" id="{6E6F93D3-7B83-47A0-BDFC-12C04E749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216" y="2034756"/>
              <a:ext cx="485388" cy="492914"/>
            </a:xfrm>
            <a:prstGeom prst="rect">
              <a:avLst/>
            </a:prstGeom>
          </p:spPr>
        </p:pic>
        <p:sp>
          <p:nvSpPr>
            <p:cNvPr id="280" name="流程图: 接点 279">
              <a:extLst>
                <a:ext uri="{FF2B5EF4-FFF2-40B4-BE49-F238E27FC236}">
                  <a16:creationId xmlns:a16="http://schemas.microsoft.com/office/drawing/2014/main" id="{9FA1AA83-E58B-4602-8FE7-7C87D355D4B2}"/>
                </a:ext>
              </a:extLst>
            </p:cNvPr>
            <p:cNvSpPr/>
            <p:nvPr/>
          </p:nvSpPr>
          <p:spPr>
            <a:xfrm>
              <a:off x="624344" y="1848436"/>
              <a:ext cx="852559" cy="838988"/>
            </a:xfrm>
            <a:prstGeom prst="flowChartConnector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128469B2-F7EB-472E-9345-8D69DD70F344}"/>
              </a:ext>
            </a:extLst>
          </p:cNvPr>
          <p:cNvGrpSpPr/>
          <p:nvPr/>
        </p:nvGrpSpPr>
        <p:grpSpPr>
          <a:xfrm>
            <a:off x="2212043" y="6154661"/>
            <a:ext cx="1059094" cy="1071389"/>
            <a:chOff x="377596" y="1848436"/>
            <a:chExt cx="1592320" cy="1610806"/>
          </a:xfrm>
        </p:grpSpPr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585ECAC0-7721-4A8F-9A73-6F3F407D1807}"/>
                </a:ext>
              </a:extLst>
            </p:cNvPr>
            <p:cNvSpPr txBox="1"/>
            <p:nvPr/>
          </p:nvSpPr>
          <p:spPr>
            <a:xfrm>
              <a:off x="377596" y="2136401"/>
              <a:ext cx="1592320" cy="1322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706" dirty="0">
                  <a:solidFill>
                    <a:schemeClr val="bg1"/>
                  </a:solidFill>
                  <a:cs typeface="Univers Next" panose="020B0405030202020203" pitchFamily="34" charset="-78"/>
                </a:rPr>
                <a:t>Core Enterprise</a:t>
              </a:r>
            </a:p>
          </p:txBody>
        </p:sp>
        <p:pic>
          <p:nvPicPr>
            <p:cNvPr id="283" name="图片 282">
              <a:extLst>
                <a:ext uri="{FF2B5EF4-FFF2-40B4-BE49-F238E27FC236}">
                  <a16:creationId xmlns:a16="http://schemas.microsoft.com/office/drawing/2014/main" id="{D9F80A1E-87AE-4EBE-9703-5FF239CDB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216" y="2034756"/>
              <a:ext cx="485388" cy="492914"/>
            </a:xfrm>
            <a:prstGeom prst="rect">
              <a:avLst/>
            </a:prstGeom>
          </p:spPr>
        </p:pic>
        <p:sp>
          <p:nvSpPr>
            <p:cNvPr id="284" name="流程图: 接点 283">
              <a:extLst>
                <a:ext uri="{FF2B5EF4-FFF2-40B4-BE49-F238E27FC236}">
                  <a16:creationId xmlns:a16="http://schemas.microsoft.com/office/drawing/2014/main" id="{47DD86FD-4BC4-4784-A39F-8074989BFE0C}"/>
                </a:ext>
              </a:extLst>
            </p:cNvPr>
            <p:cNvSpPr/>
            <p:nvPr/>
          </p:nvSpPr>
          <p:spPr>
            <a:xfrm>
              <a:off x="624344" y="1848436"/>
              <a:ext cx="852559" cy="838988"/>
            </a:xfrm>
            <a:prstGeom prst="flowChartConnector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EF4A52DC-8E41-482F-A848-1D4171ACEB21}"/>
              </a:ext>
            </a:extLst>
          </p:cNvPr>
          <p:cNvGrpSpPr/>
          <p:nvPr/>
        </p:nvGrpSpPr>
        <p:grpSpPr>
          <a:xfrm>
            <a:off x="3798616" y="6143812"/>
            <a:ext cx="1059094" cy="1071389"/>
            <a:chOff x="377596" y="1848436"/>
            <a:chExt cx="1592320" cy="1610806"/>
          </a:xfrm>
        </p:grpSpPr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837ABD0B-A42B-4EFB-A569-1B7D6678CDE2}"/>
                </a:ext>
              </a:extLst>
            </p:cNvPr>
            <p:cNvSpPr txBox="1"/>
            <p:nvPr/>
          </p:nvSpPr>
          <p:spPr>
            <a:xfrm>
              <a:off x="377596" y="2136401"/>
              <a:ext cx="1592320" cy="1322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706" dirty="0">
                  <a:solidFill>
                    <a:schemeClr val="bg1"/>
                  </a:solidFill>
                  <a:cs typeface="Univers Next" panose="020B0405030202020203" pitchFamily="34" charset="-78"/>
                </a:rPr>
                <a:t>Core Enterprise</a:t>
              </a:r>
            </a:p>
          </p:txBody>
        </p:sp>
        <p:pic>
          <p:nvPicPr>
            <p:cNvPr id="287" name="图片 286">
              <a:extLst>
                <a:ext uri="{FF2B5EF4-FFF2-40B4-BE49-F238E27FC236}">
                  <a16:creationId xmlns:a16="http://schemas.microsoft.com/office/drawing/2014/main" id="{DD74330E-E069-48FC-A215-75567CAE0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216" y="2034756"/>
              <a:ext cx="485388" cy="492914"/>
            </a:xfrm>
            <a:prstGeom prst="rect">
              <a:avLst/>
            </a:prstGeom>
          </p:spPr>
        </p:pic>
        <p:sp>
          <p:nvSpPr>
            <p:cNvPr id="288" name="流程图: 接点 287">
              <a:extLst>
                <a:ext uri="{FF2B5EF4-FFF2-40B4-BE49-F238E27FC236}">
                  <a16:creationId xmlns:a16="http://schemas.microsoft.com/office/drawing/2014/main" id="{7723A63A-2F07-4AA8-BB08-31E829A47BFC}"/>
                </a:ext>
              </a:extLst>
            </p:cNvPr>
            <p:cNvSpPr/>
            <p:nvPr/>
          </p:nvSpPr>
          <p:spPr>
            <a:xfrm>
              <a:off x="624344" y="1848436"/>
              <a:ext cx="852559" cy="838988"/>
            </a:xfrm>
            <a:prstGeom prst="flowChartConnector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</p:grpSp>
      <p:sp>
        <p:nvSpPr>
          <p:cNvPr id="17" name="Freeform 101">
            <a:extLst>
              <a:ext uri="{FF2B5EF4-FFF2-40B4-BE49-F238E27FC236}">
                <a16:creationId xmlns:a16="http://schemas.microsoft.com/office/drawing/2014/main" id="{023AFD7B-926A-4557-8F4D-E5DE8602273B}"/>
              </a:ext>
            </a:extLst>
          </p:cNvPr>
          <p:cNvSpPr>
            <a:spLocks noEditPoints="1"/>
          </p:cNvSpPr>
          <p:nvPr/>
        </p:nvSpPr>
        <p:spPr bwMode="auto">
          <a:xfrm>
            <a:off x="12051008" y="1749146"/>
            <a:ext cx="309015" cy="352981"/>
          </a:xfrm>
          <a:custGeom>
            <a:avLst/>
            <a:gdLst>
              <a:gd name="T0" fmla="*/ 219355 w 102"/>
              <a:gd name="T1" fmla="*/ 0 h 116"/>
              <a:gd name="T2" fmla="*/ 37820 w 102"/>
              <a:gd name="T3" fmla="*/ 0 h 116"/>
              <a:gd name="T4" fmla="*/ 0 w 102"/>
              <a:gd name="T5" fmla="*/ 35445 h 116"/>
              <a:gd name="T6" fmla="*/ 0 w 102"/>
              <a:gd name="T7" fmla="*/ 182289 h 116"/>
              <a:gd name="T8" fmla="*/ 0 w 102"/>
              <a:gd name="T9" fmla="*/ 192416 h 116"/>
              <a:gd name="T10" fmla="*/ 10085 w 102"/>
              <a:gd name="T11" fmla="*/ 200012 h 116"/>
              <a:gd name="T12" fmla="*/ 17649 w 102"/>
              <a:gd name="T13" fmla="*/ 200012 h 116"/>
              <a:gd name="T14" fmla="*/ 17649 w 102"/>
              <a:gd name="T15" fmla="*/ 248116 h 116"/>
              <a:gd name="T16" fmla="*/ 27735 w 102"/>
              <a:gd name="T17" fmla="*/ 255711 h 116"/>
              <a:gd name="T18" fmla="*/ 37820 w 102"/>
              <a:gd name="T19" fmla="*/ 255711 h 116"/>
              <a:gd name="T20" fmla="*/ 37820 w 102"/>
              <a:gd name="T21" fmla="*/ 273434 h 116"/>
              <a:gd name="T22" fmla="*/ 55469 w 102"/>
              <a:gd name="T23" fmla="*/ 293688 h 116"/>
              <a:gd name="T24" fmla="*/ 73118 w 102"/>
              <a:gd name="T25" fmla="*/ 293688 h 116"/>
              <a:gd name="T26" fmla="*/ 90768 w 102"/>
              <a:gd name="T27" fmla="*/ 273434 h 116"/>
              <a:gd name="T28" fmla="*/ 90768 w 102"/>
              <a:gd name="T29" fmla="*/ 255711 h 116"/>
              <a:gd name="T30" fmla="*/ 163886 w 102"/>
              <a:gd name="T31" fmla="*/ 255711 h 116"/>
              <a:gd name="T32" fmla="*/ 163886 w 102"/>
              <a:gd name="T33" fmla="*/ 273434 h 116"/>
              <a:gd name="T34" fmla="*/ 184057 w 102"/>
              <a:gd name="T35" fmla="*/ 293688 h 116"/>
              <a:gd name="T36" fmla="*/ 201706 w 102"/>
              <a:gd name="T37" fmla="*/ 293688 h 116"/>
              <a:gd name="T38" fmla="*/ 219355 w 102"/>
              <a:gd name="T39" fmla="*/ 273434 h 116"/>
              <a:gd name="T40" fmla="*/ 219355 w 102"/>
              <a:gd name="T41" fmla="*/ 255711 h 116"/>
              <a:gd name="T42" fmla="*/ 229440 w 102"/>
              <a:gd name="T43" fmla="*/ 255711 h 116"/>
              <a:gd name="T44" fmla="*/ 237004 w 102"/>
              <a:gd name="T45" fmla="*/ 248116 h 116"/>
              <a:gd name="T46" fmla="*/ 237004 w 102"/>
              <a:gd name="T47" fmla="*/ 200012 h 116"/>
              <a:gd name="T48" fmla="*/ 247090 w 102"/>
              <a:gd name="T49" fmla="*/ 200012 h 116"/>
              <a:gd name="T50" fmla="*/ 257175 w 102"/>
              <a:gd name="T51" fmla="*/ 192416 h 116"/>
              <a:gd name="T52" fmla="*/ 257175 w 102"/>
              <a:gd name="T53" fmla="*/ 182289 h 116"/>
              <a:gd name="T54" fmla="*/ 257175 w 102"/>
              <a:gd name="T55" fmla="*/ 35445 h 116"/>
              <a:gd name="T56" fmla="*/ 219355 w 102"/>
              <a:gd name="T57" fmla="*/ 0 h 116"/>
              <a:gd name="T58" fmla="*/ 184057 w 102"/>
              <a:gd name="T59" fmla="*/ 73422 h 116"/>
              <a:gd name="T60" fmla="*/ 201706 w 102"/>
              <a:gd name="T61" fmla="*/ 91145 h 116"/>
              <a:gd name="T62" fmla="*/ 201706 w 102"/>
              <a:gd name="T63" fmla="*/ 126590 h 116"/>
              <a:gd name="T64" fmla="*/ 55469 w 102"/>
              <a:gd name="T65" fmla="*/ 126590 h 116"/>
              <a:gd name="T66" fmla="*/ 55469 w 102"/>
              <a:gd name="T67" fmla="*/ 91145 h 116"/>
              <a:gd name="T68" fmla="*/ 73118 w 102"/>
              <a:gd name="T69" fmla="*/ 73422 h 116"/>
              <a:gd name="T70" fmla="*/ 184057 w 102"/>
              <a:gd name="T71" fmla="*/ 73422 h 116"/>
              <a:gd name="T72" fmla="*/ 73118 w 102"/>
              <a:gd name="T73" fmla="*/ 220266 h 116"/>
              <a:gd name="T74" fmla="*/ 55469 w 102"/>
              <a:gd name="T75" fmla="*/ 220266 h 116"/>
              <a:gd name="T76" fmla="*/ 37820 w 102"/>
              <a:gd name="T77" fmla="*/ 200012 h 116"/>
              <a:gd name="T78" fmla="*/ 55469 w 102"/>
              <a:gd name="T79" fmla="*/ 182289 h 116"/>
              <a:gd name="T80" fmla="*/ 73118 w 102"/>
              <a:gd name="T81" fmla="*/ 182289 h 116"/>
              <a:gd name="T82" fmla="*/ 90768 w 102"/>
              <a:gd name="T83" fmla="*/ 200012 h 116"/>
              <a:gd name="T84" fmla="*/ 73118 w 102"/>
              <a:gd name="T85" fmla="*/ 220266 h 116"/>
              <a:gd name="T86" fmla="*/ 201706 w 102"/>
              <a:gd name="T87" fmla="*/ 220266 h 116"/>
              <a:gd name="T88" fmla="*/ 184057 w 102"/>
              <a:gd name="T89" fmla="*/ 220266 h 116"/>
              <a:gd name="T90" fmla="*/ 163886 w 102"/>
              <a:gd name="T91" fmla="*/ 200012 h 116"/>
              <a:gd name="T92" fmla="*/ 184057 w 102"/>
              <a:gd name="T93" fmla="*/ 182289 h 116"/>
              <a:gd name="T94" fmla="*/ 201706 w 102"/>
              <a:gd name="T95" fmla="*/ 182289 h 116"/>
              <a:gd name="T96" fmla="*/ 219355 w 102"/>
              <a:gd name="T97" fmla="*/ 200012 h 116"/>
              <a:gd name="T98" fmla="*/ 201706 w 102"/>
              <a:gd name="T99" fmla="*/ 220266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" h="116">
                <a:moveTo>
                  <a:pt x="8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2" y="79"/>
                  <a:pt x="4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100"/>
                  <a:pt x="9" y="101"/>
                  <a:pt x="11" y="101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12"/>
                  <a:pt x="18" y="116"/>
                  <a:pt x="2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3" y="116"/>
                  <a:pt x="36" y="112"/>
                  <a:pt x="36" y="108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12"/>
                  <a:pt x="69" y="116"/>
                  <a:pt x="73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4" y="116"/>
                  <a:pt x="87" y="112"/>
                  <a:pt x="87" y="10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93" y="101"/>
                  <a:pt x="94" y="100"/>
                  <a:pt x="94" y="98"/>
                </a:cubicBezTo>
                <a:cubicBezTo>
                  <a:pt x="94" y="79"/>
                  <a:pt x="94" y="79"/>
                  <a:pt x="94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79"/>
                  <a:pt x="102" y="78"/>
                  <a:pt x="102" y="76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2" y="6"/>
                  <a:pt x="95" y="0"/>
                  <a:pt x="87" y="0"/>
                </a:cubicBezTo>
                <a:close/>
                <a:moveTo>
                  <a:pt x="73" y="29"/>
                </a:moveTo>
                <a:cubicBezTo>
                  <a:pt x="77" y="29"/>
                  <a:pt x="80" y="32"/>
                  <a:pt x="80" y="36"/>
                </a:cubicBezTo>
                <a:cubicBezTo>
                  <a:pt x="80" y="50"/>
                  <a:pt x="80" y="50"/>
                  <a:pt x="80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2"/>
                  <a:pt x="25" y="29"/>
                  <a:pt x="29" y="29"/>
                </a:cubicBezTo>
                <a:lnTo>
                  <a:pt x="73" y="29"/>
                </a:lnTo>
                <a:close/>
                <a:moveTo>
                  <a:pt x="29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18" y="87"/>
                  <a:pt x="15" y="83"/>
                  <a:pt x="15" y="79"/>
                </a:cubicBezTo>
                <a:cubicBezTo>
                  <a:pt x="15" y="75"/>
                  <a:pt x="18" y="72"/>
                  <a:pt x="22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3" y="72"/>
                  <a:pt x="36" y="75"/>
                  <a:pt x="36" y="79"/>
                </a:cubicBezTo>
                <a:cubicBezTo>
                  <a:pt x="36" y="83"/>
                  <a:pt x="33" y="87"/>
                  <a:pt x="29" y="87"/>
                </a:cubicBezTo>
                <a:close/>
                <a:moveTo>
                  <a:pt x="80" y="87"/>
                </a:moveTo>
                <a:cubicBezTo>
                  <a:pt x="73" y="87"/>
                  <a:pt x="73" y="87"/>
                  <a:pt x="73" y="87"/>
                </a:cubicBezTo>
                <a:cubicBezTo>
                  <a:pt x="69" y="87"/>
                  <a:pt x="65" y="83"/>
                  <a:pt x="65" y="79"/>
                </a:cubicBezTo>
                <a:cubicBezTo>
                  <a:pt x="65" y="75"/>
                  <a:pt x="69" y="72"/>
                  <a:pt x="73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4" y="72"/>
                  <a:pt x="87" y="75"/>
                  <a:pt x="87" y="79"/>
                </a:cubicBezTo>
                <a:cubicBezTo>
                  <a:pt x="87" y="83"/>
                  <a:pt x="84" y="87"/>
                  <a:pt x="80" y="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8" name="Freeform 101">
            <a:extLst>
              <a:ext uri="{FF2B5EF4-FFF2-40B4-BE49-F238E27FC236}">
                <a16:creationId xmlns:a16="http://schemas.microsoft.com/office/drawing/2014/main" id="{D3161C8E-D9A1-4592-8AD4-2F05A4675B60}"/>
              </a:ext>
            </a:extLst>
          </p:cNvPr>
          <p:cNvSpPr>
            <a:spLocks noEditPoints="1"/>
          </p:cNvSpPr>
          <p:nvPr/>
        </p:nvSpPr>
        <p:spPr bwMode="auto">
          <a:xfrm>
            <a:off x="12051008" y="2219570"/>
            <a:ext cx="309015" cy="352981"/>
          </a:xfrm>
          <a:custGeom>
            <a:avLst/>
            <a:gdLst>
              <a:gd name="T0" fmla="*/ 219355 w 102"/>
              <a:gd name="T1" fmla="*/ 0 h 116"/>
              <a:gd name="T2" fmla="*/ 37820 w 102"/>
              <a:gd name="T3" fmla="*/ 0 h 116"/>
              <a:gd name="T4" fmla="*/ 0 w 102"/>
              <a:gd name="T5" fmla="*/ 35445 h 116"/>
              <a:gd name="T6" fmla="*/ 0 w 102"/>
              <a:gd name="T7" fmla="*/ 182289 h 116"/>
              <a:gd name="T8" fmla="*/ 0 w 102"/>
              <a:gd name="T9" fmla="*/ 192416 h 116"/>
              <a:gd name="T10" fmla="*/ 10085 w 102"/>
              <a:gd name="T11" fmla="*/ 200012 h 116"/>
              <a:gd name="T12" fmla="*/ 17649 w 102"/>
              <a:gd name="T13" fmla="*/ 200012 h 116"/>
              <a:gd name="T14" fmla="*/ 17649 w 102"/>
              <a:gd name="T15" fmla="*/ 248116 h 116"/>
              <a:gd name="T16" fmla="*/ 27735 w 102"/>
              <a:gd name="T17" fmla="*/ 255711 h 116"/>
              <a:gd name="T18" fmla="*/ 37820 w 102"/>
              <a:gd name="T19" fmla="*/ 255711 h 116"/>
              <a:gd name="T20" fmla="*/ 37820 w 102"/>
              <a:gd name="T21" fmla="*/ 273434 h 116"/>
              <a:gd name="T22" fmla="*/ 55469 w 102"/>
              <a:gd name="T23" fmla="*/ 293688 h 116"/>
              <a:gd name="T24" fmla="*/ 73118 w 102"/>
              <a:gd name="T25" fmla="*/ 293688 h 116"/>
              <a:gd name="T26" fmla="*/ 90768 w 102"/>
              <a:gd name="T27" fmla="*/ 273434 h 116"/>
              <a:gd name="T28" fmla="*/ 90768 w 102"/>
              <a:gd name="T29" fmla="*/ 255711 h 116"/>
              <a:gd name="T30" fmla="*/ 163886 w 102"/>
              <a:gd name="T31" fmla="*/ 255711 h 116"/>
              <a:gd name="T32" fmla="*/ 163886 w 102"/>
              <a:gd name="T33" fmla="*/ 273434 h 116"/>
              <a:gd name="T34" fmla="*/ 184057 w 102"/>
              <a:gd name="T35" fmla="*/ 293688 h 116"/>
              <a:gd name="T36" fmla="*/ 201706 w 102"/>
              <a:gd name="T37" fmla="*/ 293688 h 116"/>
              <a:gd name="T38" fmla="*/ 219355 w 102"/>
              <a:gd name="T39" fmla="*/ 273434 h 116"/>
              <a:gd name="T40" fmla="*/ 219355 w 102"/>
              <a:gd name="T41" fmla="*/ 255711 h 116"/>
              <a:gd name="T42" fmla="*/ 229440 w 102"/>
              <a:gd name="T43" fmla="*/ 255711 h 116"/>
              <a:gd name="T44" fmla="*/ 237004 w 102"/>
              <a:gd name="T45" fmla="*/ 248116 h 116"/>
              <a:gd name="T46" fmla="*/ 237004 w 102"/>
              <a:gd name="T47" fmla="*/ 200012 h 116"/>
              <a:gd name="T48" fmla="*/ 247090 w 102"/>
              <a:gd name="T49" fmla="*/ 200012 h 116"/>
              <a:gd name="T50" fmla="*/ 257175 w 102"/>
              <a:gd name="T51" fmla="*/ 192416 h 116"/>
              <a:gd name="T52" fmla="*/ 257175 w 102"/>
              <a:gd name="T53" fmla="*/ 182289 h 116"/>
              <a:gd name="T54" fmla="*/ 257175 w 102"/>
              <a:gd name="T55" fmla="*/ 35445 h 116"/>
              <a:gd name="T56" fmla="*/ 219355 w 102"/>
              <a:gd name="T57" fmla="*/ 0 h 116"/>
              <a:gd name="T58" fmla="*/ 184057 w 102"/>
              <a:gd name="T59" fmla="*/ 73422 h 116"/>
              <a:gd name="T60" fmla="*/ 201706 w 102"/>
              <a:gd name="T61" fmla="*/ 91145 h 116"/>
              <a:gd name="T62" fmla="*/ 201706 w 102"/>
              <a:gd name="T63" fmla="*/ 126590 h 116"/>
              <a:gd name="T64" fmla="*/ 55469 w 102"/>
              <a:gd name="T65" fmla="*/ 126590 h 116"/>
              <a:gd name="T66" fmla="*/ 55469 w 102"/>
              <a:gd name="T67" fmla="*/ 91145 h 116"/>
              <a:gd name="T68" fmla="*/ 73118 w 102"/>
              <a:gd name="T69" fmla="*/ 73422 h 116"/>
              <a:gd name="T70" fmla="*/ 184057 w 102"/>
              <a:gd name="T71" fmla="*/ 73422 h 116"/>
              <a:gd name="T72" fmla="*/ 73118 w 102"/>
              <a:gd name="T73" fmla="*/ 220266 h 116"/>
              <a:gd name="T74" fmla="*/ 55469 w 102"/>
              <a:gd name="T75" fmla="*/ 220266 h 116"/>
              <a:gd name="T76" fmla="*/ 37820 w 102"/>
              <a:gd name="T77" fmla="*/ 200012 h 116"/>
              <a:gd name="T78" fmla="*/ 55469 w 102"/>
              <a:gd name="T79" fmla="*/ 182289 h 116"/>
              <a:gd name="T80" fmla="*/ 73118 w 102"/>
              <a:gd name="T81" fmla="*/ 182289 h 116"/>
              <a:gd name="T82" fmla="*/ 90768 w 102"/>
              <a:gd name="T83" fmla="*/ 200012 h 116"/>
              <a:gd name="T84" fmla="*/ 73118 w 102"/>
              <a:gd name="T85" fmla="*/ 220266 h 116"/>
              <a:gd name="T86" fmla="*/ 201706 w 102"/>
              <a:gd name="T87" fmla="*/ 220266 h 116"/>
              <a:gd name="T88" fmla="*/ 184057 w 102"/>
              <a:gd name="T89" fmla="*/ 220266 h 116"/>
              <a:gd name="T90" fmla="*/ 163886 w 102"/>
              <a:gd name="T91" fmla="*/ 200012 h 116"/>
              <a:gd name="T92" fmla="*/ 184057 w 102"/>
              <a:gd name="T93" fmla="*/ 182289 h 116"/>
              <a:gd name="T94" fmla="*/ 201706 w 102"/>
              <a:gd name="T95" fmla="*/ 182289 h 116"/>
              <a:gd name="T96" fmla="*/ 219355 w 102"/>
              <a:gd name="T97" fmla="*/ 200012 h 116"/>
              <a:gd name="T98" fmla="*/ 201706 w 102"/>
              <a:gd name="T99" fmla="*/ 220266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" h="116">
                <a:moveTo>
                  <a:pt x="8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2" y="79"/>
                  <a:pt x="4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100"/>
                  <a:pt x="9" y="101"/>
                  <a:pt x="11" y="101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12"/>
                  <a:pt x="18" y="116"/>
                  <a:pt x="2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3" y="116"/>
                  <a:pt x="36" y="112"/>
                  <a:pt x="36" y="108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12"/>
                  <a:pt x="69" y="116"/>
                  <a:pt x="73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4" y="116"/>
                  <a:pt x="87" y="112"/>
                  <a:pt x="87" y="10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93" y="101"/>
                  <a:pt x="94" y="100"/>
                  <a:pt x="94" y="98"/>
                </a:cubicBezTo>
                <a:cubicBezTo>
                  <a:pt x="94" y="79"/>
                  <a:pt x="94" y="79"/>
                  <a:pt x="94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79"/>
                  <a:pt x="102" y="78"/>
                  <a:pt x="102" y="76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2" y="6"/>
                  <a:pt x="95" y="0"/>
                  <a:pt x="87" y="0"/>
                </a:cubicBezTo>
                <a:close/>
                <a:moveTo>
                  <a:pt x="73" y="29"/>
                </a:moveTo>
                <a:cubicBezTo>
                  <a:pt x="77" y="29"/>
                  <a:pt x="80" y="32"/>
                  <a:pt x="80" y="36"/>
                </a:cubicBezTo>
                <a:cubicBezTo>
                  <a:pt x="80" y="50"/>
                  <a:pt x="80" y="50"/>
                  <a:pt x="80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2"/>
                  <a:pt x="25" y="29"/>
                  <a:pt x="29" y="29"/>
                </a:cubicBezTo>
                <a:lnTo>
                  <a:pt x="73" y="29"/>
                </a:lnTo>
                <a:close/>
                <a:moveTo>
                  <a:pt x="29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18" y="87"/>
                  <a:pt x="15" y="83"/>
                  <a:pt x="15" y="79"/>
                </a:cubicBezTo>
                <a:cubicBezTo>
                  <a:pt x="15" y="75"/>
                  <a:pt x="18" y="72"/>
                  <a:pt x="22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3" y="72"/>
                  <a:pt x="36" y="75"/>
                  <a:pt x="36" y="79"/>
                </a:cubicBezTo>
                <a:cubicBezTo>
                  <a:pt x="36" y="83"/>
                  <a:pt x="33" y="87"/>
                  <a:pt x="29" y="87"/>
                </a:cubicBezTo>
                <a:close/>
                <a:moveTo>
                  <a:pt x="80" y="87"/>
                </a:moveTo>
                <a:cubicBezTo>
                  <a:pt x="73" y="87"/>
                  <a:pt x="73" y="87"/>
                  <a:pt x="73" y="87"/>
                </a:cubicBezTo>
                <a:cubicBezTo>
                  <a:pt x="69" y="87"/>
                  <a:pt x="65" y="83"/>
                  <a:pt x="65" y="79"/>
                </a:cubicBezTo>
                <a:cubicBezTo>
                  <a:pt x="65" y="75"/>
                  <a:pt x="69" y="72"/>
                  <a:pt x="73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4" y="72"/>
                  <a:pt x="87" y="75"/>
                  <a:pt x="87" y="79"/>
                </a:cubicBezTo>
                <a:cubicBezTo>
                  <a:pt x="87" y="83"/>
                  <a:pt x="84" y="87"/>
                  <a:pt x="80" y="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9" name="Freeform 101">
            <a:extLst>
              <a:ext uri="{FF2B5EF4-FFF2-40B4-BE49-F238E27FC236}">
                <a16:creationId xmlns:a16="http://schemas.microsoft.com/office/drawing/2014/main" id="{A67C21C2-8633-4365-B773-F1604E8FA87F}"/>
              </a:ext>
            </a:extLst>
          </p:cNvPr>
          <p:cNvSpPr>
            <a:spLocks noEditPoints="1"/>
          </p:cNvSpPr>
          <p:nvPr/>
        </p:nvSpPr>
        <p:spPr bwMode="auto">
          <a:xfrm>
            <a:off x="12048882" y="2770308"/>
            <a:ext cx="309015" cy="352981"/>
          </a:xfrm>
          <a:custGeom>
            <a:avLst/>
            <a:gdLst>
              <a:gd name="T0" fmla="*/ 219355 w 102"/>
              <a:gd name="T1" fmla="*/ 0 h 116"/>
              <a:gd name="T2" fmla="*/ 37820 w 102"/>
              <a:gd name="T3" fmla="*/ 0 h 116"/>
              <a:gd name="T4" fmla="*/ 0 w 102"/>
              <a:gd name="T5" fmla="*/ 35445 h 116"/>
              <a:gd name="T6" fmla="*/ 0 w 102"/>
              <a:gd name="T7" fmla="*/ 182289 h 116"/>
              <a:gd name="T8" fmla="*/ 0 w 102"/>
              <a:gd name="T9" fmla="*/ 192416 h 116"/>
              <a:gd name="T10" fmla="*/ 10085 w 102"/>
              <a:gd name="T11" fmla="*/ 200012 h 116"/>
              <a:gd name="T12" fmla="*/ 17649 w 102"/>
              <a:gd name="T13" fmla="*/ 200012 h 116"/>
              <a:gd name="T14" fmla="*/ 17649 w 102"/>
              <a:gd name="T15" fmla="*/ 248116 h 116"/>
              <a:gd name="T16" fmla="*/ 27735 w 102"/>
              <a:gd name="T17" fmla="*/ 255711 h 116"/>
              <a:gd name="T18" fmla="*/ 37820 w 102"/>
              <a:gd name="T19" fmla="*/ 255711 h 116"/>
              <a:gd name="T20" fmla="*/ 37820 w 102"/>
              <a:gd name="T21" fmla="*/ 273434 h 116"/>
              <a:gd name="T22" fmla="*/ 55469 w 102"/>
              <a:gd name="T23" fmla="*/ 293688 h 116"/>
              <a:gd name="T24" fmla="*/ 73118 w 102"/>
              <a:gd name="T25" fmla="*/ 293688 h 116"/>
              <a:gd name="T26" fmla="*/ 90768 w 102"/>
              <a:gd name="T27" fmla="*/ 273434 h 116"/>
              <a:gd name="T28" fmla="*/ 90768 w 102"/>
              <a:gd name="T29" fmla="*/ 255711 h 116"/>
              <a:gd name="T30" fmla="*/ 163886 w 102"/>
              <a:gd name="T31" fmla="*/ 255711 h 116"/>
              <a:gd name="T32" fmla="*/ 163886 w 102"/>
              <a:gd name="T33" fmla="*/ 273434 h 116"/>
              <a:gd name="T34" fmla="*/ 184057 w 102"/>
              <a:gd name="T35" fmla="*/ 293688 h 116"/>
              <a:gd name="T36" fmla="*/ 201706 w 102"/>
              <a:gd name="T37" fmla="*/ 293688 h 116"/>
              <a:gd name="T38" fmla="*/ 219355 w 102"/>
              <a:gd name="T39" fmla="*/ 273434 h 116"/>
              <a:gd name="T40" fmla="*/ 219355 w 102"/>
              <a:gd name="T41" fmla="*/ 255711 h 116"/>
              <a:gd name="T42" fmla="*/ 229440 w 102"/>
              <a:gd name="T43" fmla="*/ 255711 h 116"/>
              <a:gd name="T44" fmla="*/ 237004 w 102"/>
              <a:gd name="T45" fmla="*/ 248116 h 116"/>
              <a:gd name="T46" fmla="*/ 237004 w 102"/>
              <a:gd name="T47" fmla="*/ 200012 h 116"/>
              <a:gd name="T48" fmla="*/ 247090 w 102"/>
              <a:gd name="T49" fmla="*/ 200012 h 116"/>
              <a:gd name="T50" fmla="*/ 257175 w 102"/>
              <a:gd name="T51" fmla="*/ 192416 h 116"/>
              <a:gd name="T52" fmla="*/ 257175 w 102"/>
              <a:gd name="T53" fmla="*/ 182289 h 116"/>
              <a:gd name="T54" fmla="*/ 257175 w 102"/>
              <a:gd name="T55" fmla="*/ 35445 h 116"/>
              <a:gd name="T56" fmla="*/ 219355 w 102"/>
              <a:gd name="T57" fmla="*/ 0 h 116"/>
              <a:gd name="T58" fmla="*/ 184057 w 102"/>
              <a:gd name="T59" fmla="*/ 73422 h 116"/>
              <a:gd name="T60" fmla="*/ 201706 w 102"/>
              <a:gd name="T61" fmla="*/ 91145 h 116"/>
              <a:gd name="T62" fmla="*/ 201706 w 102"/>
              <a:gd name="T63" fmla="*/ 126590 h 116"/>
              <a:gd name="T64" fmla="*/ 55469 w 102"/>
              <a:gd name="T65" fmla="*/ 126590 h 116"/>
              <a:gd name="T66" fmla="*/ 55469 w 102"/>
              <a:gd name="T67" fmla="*/ 91145 h 116"/>
              <a:gd name="T68" fmla="*/ 73118 w 102"/>
              <a:gd name="T69" fmla="*/ 73422 h 116"/>
              <a:gd name="T70" fmla="*/ 184057 w 102"/>
              <a:gd name="T71" fmla="*/ 73422 h 116"/>
              <a:gd name="T72" fmla="*/ 73118 w 102"/>
              <a:gd name="T73" fmla="*/ 220266 h 116"/>
              <a:gd name="T74" fmla="*/ 55469 w 102"/>
              <a:gd name="T75" fmla="*/ 220266 h 116"/>
              <a:gd name="T76" fmla="*/ 37820 w 102"/>
              <a:gd name="T77" fmla="*/ 200012 h 116"/>
              <a:gd name="T78" fmla="*/ 55469 w 102"/>
              <a:gd name="T79" fmla="*/ 182289 h 116"/>
              <a:gd name="T80" fmla="*/ 73118 w 102"/>
              <a:gd name="T81" fmla="*/ 182289 h 116"/>
              <a:gd name="T82" fmla="*/ 90768 w 102"/>
              <a:gd name="T83" fmla="*/ 200012 h 116"/>
              <a:gd name="T84" fmla="*/ 73118 w 102"/>
              <a:gd name="T85" fmla="*/ 220266 h 116"/>
              <a:gd name="T86" fmla="*/ 201706 w 102"/>
              <a:gd name="T87" fmla="*/ 220266 h 116"/>
              <a:gd name="T88" fmla="*/ 184057 w 102"/>
              <a:gd name="T89" fmla="*/ 220266 h 116"/>
              <a:gd name="T90" fmla="*/ 163886 w 102"/>
              <a:gd name="T91" fmla="*/ 200012 h 116"/>
              <a:gd name="T92" fmla="*/ 184057 w 102"/>
              <a:gd name="T93" fmla="*/ 182289 h 116"/>
              <a:gd name="T94" fmla="*/ 201706 w 102"/>
              <a:gd name="T95" fmla="*/ 182289 h 116"/>
              <a:gd name="T96" fmla="*/ 219355 w 102"/>
              <a:gd name="T97" fmla="*/ 200012 h 116"/>
              <a:gd name="T98" fmla="*/ 201706 w 102"/>
              <a:gd name="T99" fmla="*/ 220266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" h="116">
                <a:moveTo>
                  <a:pt x="8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2" y="79"/>
                  <a:pt x="4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100"/>
                  <a:pt x="9" y="101"/>
                  <a:pt x="11" y="101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12"/>
                  <a:pt x="18" y="116"/>
                  <a:pt x="2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3" y="116"/>
                  <a:pt x="36" y="112"/>
                  <a:pt x="36" y="108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12"/>
                  <a:pt x="69" y="116"/>
                  <a:pt x="73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4" y="116"/>
                  <a:pt x="87" y="112"/>
                  <a:pt x="87" y="10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93" y="101"/>
                  <a:pt x="94" y="100"/>
                  <a:pt x="94" y="98"/>
                </a:cubicBezTo>
                <a:cubicBezTo>
                  <a:pt x="94" y="79"/>
                  <a:pt x="94" y="79"/>
                  <a:pt x="94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79"/>
                  <a:pt x="102" y="78"/>
                  <a:pt x="102" y="76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2" y="6"/>
                  <a:pt x="95" y="0"/>
                  <a:pt x="87" y="0"/>
                </a:cubicBezTo>
                <a:close/>
                <a:moveTo>
                  <a:pt x="73" y="29"/>
                </a:moveTo>
                <a:cubicBezTo>
                  <a:pt x="77" y="29"/>
                  <a:pt x="80" y="32"/>
                  <a:pt x="80" y="36"/>
                </a:cubicBezTo>
                <a:cubicBezTo>
                  <a:pt x="80" y="50"/>
                  <a:pt x="80" y="50"/>
                  <a:pt x="80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2"/>
                  <a:pt x="25" y="29"/>
                  <a:pt x="29" y="29"/>
                </a:cubicBezTo>
                <a:lnTo>
                  <a:pt x="73" y="29"/>
                </a:lnTo>
                <a:close/>
                <a:moveTo>
                  <a:pt x="29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18" y="87"/>
                  <a:pt x="15" y="83"/>
                  <a:pt x="15" y="79"/>
                </a:cubicBezTo>
                <a:cubicBezTo>
                  <a:pt x="15" y="75"/>
                  <a:pt x="18" y="72"/>
                  <a:pt x="22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3" y="72"/>
                  <a:pt x="36" y="75"/>
                  <a:pt x="36" y="79"/>
                </a:cubicBezTo>
                <a:cubicBezTo>
                  <a:pt x="36" y="83"/>
                  <a:pt x="33" y="87"/>
                  <a:pt x="29" y="87"/>
                </a:cubicBezTo>
                <a:close/>
                <a:moveTo>
                  <a:pt x="80" y="87"/>
                </a:moveTo>
                <a:cubicBezTo>
                  <a:pt x="73" y="87"/>
                  <a:pt x="73" y="87"/>
                  <a:pt x="73" y="87"/>
                </a:cubicBezTo>
                <a:cubicBezTo>
                  <a:pt x="69" y="87"/>
                  <a:pt x="65" y="83"/>
                  <a:pt x="65" y="79"/>
                </a:cubicBezTo>
                <a:cubicBezTo>
                  <a:pt x="65" y="75"/>
                  <a:pt x="69" y="72"/>
                  <a:pt x="73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4" y="72"/>
                  <a:pt x="87" y="75"/>
                  <a:pt x="87" y="79"/>
                </a:cubicBezTo>
                <a:cubicBezTo>
                  <a:pt x="87" y="83"/>
                  <a:pt x="84" y="87"/>
                  <a:pt x="80" y="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56" name="Footer Placeholder 1">
            <a:extLst>
              <a:ext uri="{FF2B5EF4-FFF2-40B4-BE49-F238E27FC236}">
                <a16:creationId xmlns:a16="http://schemas.microsoft.com/office/drawing/2014/main" id="{42DF72E8-D78F-40C7-A247-00748D91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92484" y="7087916"/>
            <a:ext cx="2286000" cy="169200"/>
          </a:xfrm>
        </p:spPr>
        <p:txBody>
          <a:bodyPr/>
          <a:lstStyle/>
          <a:p>
            <a:r>
              <a:rPr lang="en-US" dirty="0"/>
              <a:t>INTERNAL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4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06E39-A706-42BD-B5F0-070783F82A6A}"/>
              </a:ext>
            </a:extLst>
          </p:cNvPr>
          <p:cNvSpPr txBox="1"/>
          <p:nvPr/>
        </p:nvSpPr>
        <p:spPr>
          <a:xfrm>
            <a:off x="218209" y="154065"/>
            <a:ext cx="48492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>
                <a:cs typeface="Univers Next" panose="020B0405030202020203" pitchFamily="34" charset="-78"/>
              </a:rPr>
              <a:t>Electronic voucher Financing</a:t>
            </a:r>
            <a:endParaRPr lang="en-US" sz="1920" dirty="0">
              <a:latin typeface="Univers Next" panose="020B0405030202020203" pitchFamily="34" charset="-78"/>
              <a:cs typeface="Univers Next" panose="020B0405030202020203" pitchFamily="34" charset="-7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EA4D69-6A2F-466C-83C4-9C038639A2EB}"/>
              </a:ext>
            </a:extLst>
          </p:cNvPr>
          <p:cNvSpPr/>
          <p:nvPr/>
        </p:nvSpPr>
        <p:spPr>
          <a:xfrm>
            <a:off x="3406957" y="6821615"/>
            <a:ext cx="1421478" cy="322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93" dirty="0">
                <a:ea typeface="微软雅黑" panose="020B0503020204020204" pitchFamily="34" charset="-122"/>
                <a:cs typeface="Univers Next" panose="020B0405030202020203" pitchFamily="34" charset="-78"/>
              </a:rPr>
              <a:t>Tier 2 Supplier</a:t>
            </a:r>
            <a:endParaRPr lang="en-AU" sz="1067" dirty="0"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AEA5B6-A208-4CA3-9DDB-318AA7FADDFD}"/>
              </a:ext>
            </a:extLst>
          </p:cNvPr>
          <p:cNvSpPr/>
          <p:nvPr/>
        </p:nvSpPr>
        <p:spPr>
          <a:xfrm>
            <a:off x="6123020" y="6821615"/>
            <a:ext cx="1421478" cy="322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93" dirty="0">
                <a:ea typeface="微软雅黑" panose="020B0503020204020204" pitchFamily="34" charset="-122"/>
                <a:cs typeface="Univers Next" panose="020B0405030202020203" pitchFamily="34" charset="-78"/>
              </a:rPr>
              <a:t>Tier 3 Supplier</a:t>
            </a:r>
            <a:endParaRPr lang="en-AU" sz="1493" dirty="0">
              <a:cs typeface="Univers Next" panose="020B0405030202020203" pitchFamily="34" charset="-7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8BDCC4-C577-4F8D-954C-E0738D811FC3}"/>
              </a:ext>
            </a:extLst>
          </p:cNvPr>
          <p:cNvSpPr/>
          <p:nvPr/>
        </p:nvSpPr>
        <p:spPr>
          <a:xfrm>
            <a:off x="9031487" y="6821615"/>
            <a:ext cx="1453539" cy="322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93" dirty="0">
                <a:ea typeface="微软雅黑" panose="020B0503020204020204" pitchFamily="34" charset="-122"/>
                <a:cs typeface="Univers Next" panose="020B0405030202020203" pitchFamily="34" charset="-78"/>
              </a:rPr>
              <a:t>Tier N Supplier</a:t>
            </a:r>
            <a:endParaRPr lang="en-AU" sz="1493" dirty="0">
              <a:cs typeface="Univers Next" panose="020B0405030202020203" pitchFamily="34" charset="-7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5D9BFE-F935-4899-9368-390D44344DEB}"/>
              </a:ext>
            </a:extLst>
          </p:cNvPr>
          <p:cNvSpPr txBox="1"/>
          <p:nvPr/>
        </p:nvSpPr>
        <p:spPr>
          <a:xfrm>
            <a:off x="7859074" y="5489023"/>
            <a:ext cx="68199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/>
              <a:t>…</a:t>
            </a:r>
            <a:r>
              <a:rPr lang="en-AU" sz="1920" dirty="0"/>
              <a:t>…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EF518A-EFB2-4FC4-9E97-AF76D5A0462C}"/>
              </a:ext>
            </a:extLst>
          </p:cNvPr>
          <p:cNvGrpSpPr/>
          <p:nvPr/>
        </p:nvGrpSpPr>
        <p:grpSpPr>
          <a:xfrm>
            <a:off x="586469" y="2653689"/>
            <a:ext cx="1306768" cy="898361"/>
            <a:chOff x="7816355" y="2038848"/>
            <a:chExt cx="1225244" cy="842316"/>
          </a:xfrm>
        </p:grpSpPr>
        <p:sp>
          <p:nvSpPr>
            <p:cNvPr id="13" name="iconfont-10503-5122247">
              <a:extLst>
                <a:ext uri="{FF2B5EF4-FFF2-40B4-BE49-F238E27FC236}">
                  <a16:creationId xmlns:a16="http://schemas.microsoft.com/office/drawing/2014/main" id="{10DD2436-D8AA-4545-93FD-862E666E49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67905" y="2038848"/>
              <a:ext cx="664396" cy="552525"/>
            </a:xfrm>
            <a:custGeom>
              <a:avLst/>
              <a:gdLst>
                <a:gd name="connsiteX0" fmla="*/ 0 w 437473"/>
                <a:gd name="connsiteY0" fmla="*/ 417433 h 441243"/>
                <a:gd name="connsiteX1" fmla="*/ 437473 w 437473"/>
                <a:gd name="connsiteY1" fmla="*/ 417433 h 441243"/>
                <a:gd name="connsiteX2" fmla="*/ 437473 w 437473"/>
                <a:gd name="connsiteY2" fmla="*/ 441243 h 441243"/>
                <a:gd name="connsiteX3" fmla="*/ 0 w 437473"/>
                <a:gd name="connsiteY3" fmla="*/ 441243 h 441243"/>
                <a:gd name="connsiteX4" fmla="*/ 293257 w 437473"/>
                <a:gd name="connsiteY4" fmla="*/ 324284 h 441243"/>
                <a:gd name="connsiteX5" fmla="*/ 335553 w 437473"/>
                <a:gd name="connsiteY5" fmla="*/ 324284 h 441243"/>
                <a:gd name="connsiteX6" fmla="*/ 335553 w 437473"/>
                <a:gd name="connsiteY6" fmla="*/ 348094 h 441243"/>
                <a:gd name="connsiteX7" fmla="*/ 293257 w 437473"/>
                <a:gd name="connsiteY7" fmla="*/ 348094 h 441243"/>
                <a:gd name="connsiteX8" fmla="*/ 347889 w 437473"/>
                <a:gd name="connsiteY8" fmla="*/ 324141 h 441243"/>
                <a:gd name="connsiteX9" fmla="*/ 369322 w 437473"/>
                <a:gd name="connsiteY9" fmla="*/ 324141 h 441243"/>
                <a:gd name="connsiteX10" fmla="*/ 369322 w 437473"/>
                <a:gd name="connsiteY10" fmla="*/ 347951 h 441243"/>
                <a:gd name="connsiteX11" fmla="*/ 347889 w 437473"/>
                <a:gd name="connsiteY11" fmla="*/ 347951 h 441243"/>
                <a:gd name="connsiteX12" fmla="*/ 83923 w 437473"/>
                <a:gd name="connsiteY12" fmla="*/ 283759 h 441243"/>
                <a:gd name="connsiteX13" fmla="*/ 158178 w 437473"/>
                <a:gd name="connsiteY13" fmla="*/ 283759 h 441243"/>
                <a:gd name="connsiteX14" fmla="*/ 158178 w 437473"/>
                <a:gd name="connsiteY14" fmla="*/ 307569 h 441243"/>
                <a:gd name="connsiteX15" fmla="*/ 83923 w 437473"/>
                <a:gd name="connsiteY15" fmla="*/ 307569 h 441243"/>
                <a:gd name="connsiteX16" fmla="*/ 179898 w 437473"/>
                <a:gd name="connsiteY16" fmla="*/ 283568 h 441243"/>
                <a:gd name="connsiteX17" fmla="*/ 217525 w 437473"/>
                <a:gd name="connsiteY17" fmla="*/ 283568 h 441243"/>
                <a:gd name="connsiteX18" fmla="*/ 217525 w 437473"/>
                <a:gd name="connsiteY18" fmla="*/ 307378 h 441243"/>
                <a:gd name="connsiteX19" fmla="*/ 179898 w 437473"/>
                <a:gd name="connsiteY19" fmla="*/ 307378 h 441243"/>
                <a:gd name="connsiteX20" fmla="*/ 293257 w 437473"/>
                <a:gd name="connsiteY20" fmla="*/ 248805 h 441243"/>
                <a:gd name="connsiteX21" fmla="*/ 335553 w 437473"/>
                <a:gd name="connsiteY21" fmla="*/ 248805 h 441243"/>
                <a:gd name="connsiteX22" fmla="*/ 335553 w 437473"/>
                <a:gd name="connsiteY22" fmla="*/ 272616 h 441243"/>
                <a:gd name="connsiteX23" fmla="*/ 293257 w 437473"/>
                <a:gd name="connsiteY23" fmla="*/ 272616 h 441243"/>
                <a:gd name="connsiteX24" fmla="*/ 347889 w 437473"/>
                <a:gd name="connsiteY24" fmla="*/ 248662 h 441243"/>
                <a:gd name="connsiteX25" fmla="*/ 369322 w 437473"/>
                <a:gd name="connsiteY25" fmla="*/ 248662 h 441243"/>
                <a:gd name="connsiteX26" fmla="*/ 369322 w 437473"/>
                <a:gd name="connsiteY26" fmla="*/ 272473 h 441243"/>
                <a:gd name="connsiteX27" fmla="*/ 347889 w 437473"/>
                <a:gd name="connsiteY27" fmla="*/ 272473 h 441243"/>
                <a:gd name="connsiteX28" fmla="*/ 83923 w 437473"/>
                <a:gd name="connsiteY28" fmla="*/ 207852 h 441243"/>
                <a:gd name="connsiteX29" fmla="*/ 158178 w 437473"/>
                <a:gd name="connsiteY29" fmla="*/ 207852 h 441243"/>
                <a:gd name="connsiteX30" fmla="*/ 158178 w 437473"/>
                <a:gd name="connsiteY30" fmla="*/ 231662 h 441243"/>
                <a:gd name="connsiteX31" fmla="*/ 83923 w 437473"/>
                <a:gd name="connsiteY31" fmla="*/ 231662 h 441243"/>
                <a:gd name="connsiteX32" fmla="*/ 179898 w 437473"/>
                <a:gd name="connsiteY32" fmla="*/ 207709 h 441243"/>
                <a:gd name="connsiteX33" fmla="*/ 217525 w 437473"/>
                <a:gd name="connsiteY33" fmla="*/ 207709 h 441243"/>
                <a:gd name="connsiteX34" fmla="*/ 217525 w 437473"/>
                <a:gd name="connsiteY34" fmla="*/ 231519 h 441243"/>
                <a:gd name="connsiteX35" fmla="*/ 179898 w 437473"/>
                <a:gd name="connsiteY35" fmla="*/ 231519 h 441243"/>
                <a:gd name="connsiteX36" fmla="*/ 293257 w 437473"/>
                <a:gd name="connsiteY36" fmla="*/ 174517 h 441243"/>
                <a:gd name="connsiteX37" fmla="*/ 335553 w 437473"/>
                <a:gd name="connsiteY37" fmla="*/ 174517 h 441243"/>
                <a:gd name="connsiteX38" fmla="*/ 335553 w 437473"/>
                <a:gd name="connsiteY38" fmla="*/ 198328 h 441243"/>
                <a:gd name="connsiteX39" fmla="*/ 293257 w 437473"/>
                <a:gd name="connsiteY39" fmla="*/ 198328 h 441243"/>
                <a:gd name="connsiteX40" fmla="*/ 347889 w 437473"/>
                <a:gd name="connsiteY40" fmla="*/ 174470 h 441243"/>
                <a:gd name="connsiteX41" fmla="*/ 369322 w 437473"/>
                <a:gd name="connsiteY41" fmla="*/ 174470 h 441243"/>
                <a:gd name="connsiteX42" fmla="*/ 369322 w 437473"/>
                <a:gd name="connsiteY42" fmla="*/ 198280 h 441243"/>
                <a:gd name="connsiteX43" fmla="*/ 347889 w 437473"/>
                <a:gd name="connsiteY43" fmla="*/ 198280 h 441243"/>
                <a:gd name="connsiteX44" fmla="*/ 83923 w 437473"/>
                <a:gd name="connsiteY44" fmla="*/ 127468 h 441243"/>
                <a:gd name="connsiteX45" fmla="*/ 158178 w 437473"/>
                <a:gd name="connsiteY45" fmla="*/ 127468 h 441243"/>
                <a:gd name="connsiteX46" fmla="*/ 158178 w 437473"/>
                <a:gd name="connsiteY46" fmla="*/ 151278 h 441243"/>
                <a:gd name="connsiteX47" fmla="*/ 83923 w 437473"/>
                <a:gd name="connsiteY47" fmla="*/ 151278 h 441243"/>
                <a:gd name="connsiteX48" fmla="*/ 179898 w 437473"/>
                <a:gd name="connsiteY48" fmla="*/ 127373 h 441243"/>
                <a:gd name="connsiteX49" fmla="*/ 217525 w 437473"/>
                <a:gd name="connsiteY49" fmla="*/ 127373 h 441243"/>
                <a:gd name="connsiteX50" fmla="*/ 217525 w 437473"/>
                <a:gd name="connsiteY50" fmla="*/ 151183 h 441243"/>
                <a:gd name="connsiteX51" fmla="*/ 179898 w 437473"/>
                <a:gd name="connsiteY51" fmla="*/ 151183 h 441243"/>
                <a:gd name="connsiteX52" fmla="*/ 86342 w 437473"/>
                <a:gd name="connsiteY52" fmla="*/ 0 h 441243"/>
                <a:gd name="connsiteX53" fmla="*/ 221356 w 437473"/>
                <a:gd name="connsiteY53" fmla="*/ 0 h 441243"/>
                <a:gd name="connsiteX54" fmla="*/ 261027 w 437473"/>
                <a:gd name="connsiteY54" fmla="*/ 14667 h 441243"/>
                <a:gd name="connsiteX55" fmla="*/ 278124 w 437473"/>
                <a:gd name="connsiteY55" fmla="*/ 51762 h 441243"/>
                <a:gd name="connsiteX56" fmla="*/ 278124 w 437473"/>
                <a:gd name="connsiteY56" fmla="*/ 95477 h 441243"/>
                <a:gd name="connsiteX57" fmla="*/ 357036 w 437473"/>
                <a:gd name="connsiteY57" fmla="*/ 95477 h 441243"/>
                <a:gd name="connsiteX58" fmla="*/ 408756 w 437473"/>
                <a:gd name="connsiteY58" fmla="*/ 147192 h 441243"/>
                <a:gd name="connsiteX59" fmla="*/ 408756 w 437473"/>
                <a:gd name="connsiteY59" fmla="*/ 393242 h 441243"/>
                <a:gd name="connsiteX60" fmla="*/ 384944 w 437473"/>
                <a:gd name="connsiteY60" fmla="*/ 393242 h 441243"/>
                <a:gd name="connsiteX61" fmla="*/ 384944 w 437473"/>
                <a:gd name="connsiteY61" fmla="*/ 147145 h 441243"/>
                <a:gd name="connsiteX62" fmla="*/ 357036 w 437473"/>
                <a:gd name="connsiteY62" fmla="*/ 119239 h 441243"/>
                <a:gd name="connsiteX63" fmla="*/ 278171 w 437473"/>
                <a:gd name="connsiteY63" fmla="*/ 119239 h 441243"/>
                <a:gd name="connsiteX64" fmla="*/ 278171 w 437473"/>
                <a:gd name="connsiteY64" fmla="*/ 397576 h 441243"/>
                <a:gd name="connsiteX65" fmla="*/ 254359 w 437473"/>
                <a:gd name="connsiteY65" fmla="*/ 397576 h 441243"/>
                <a:gd name="connsiteX66" fmla="*/ 254359 w 437473"/>
                <a:gd name="connsiteY66" fmla="*/ 51762 h 441243"/>
                <a:gd name="connsiteX67" fmla="*/ 221404 w 437473"/>
                <a:gd name="connsiteY67" fmla="*/ 23857 h 441243"/>
                <a:gd name="connsiteX68" fmla="*/ 86342 w 437473"/>
                <a:gd name="connsiteY68" fmla="*/ 23857 h 441243"/>
                <a:gd name="connsiteX69" fmla="*/ 53005 w 437473"/>
                <a:gd name="connsiteY69" fmla="*/ 51762 h 441243"/>
                <a:gd name="connsiteX70" fmla="*/ 53005 w 437473"/>
                <a:gd name="connsiteY70" fmla="*/ 397481 h 441243"/>
                <a:gd name="connsiteX71" fmla="*/ 29193 w 437473"/>
                <a:gd name="connsiteY71" fmla="*/ 397481 h 441243"/>
                <a:gd name="connsiteX72" fmla="*/ 29193 w 437473"/>
                <a:gd name="connsiteY72" fmla="*/ 51715 h 441243"/>
                <a:gd name="connsiteX73" fmla="*/ 86342 w 437473"/>
                <a:gd name="connsiteY73" fmla="*/ 0 h 44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37473" h="441243">
                  <a:moveTo>
                    <a:pt x="0" y="417433"/>
                  </a:moveTo>
                  <a:lnTo>
                    <a:pt x="437473" y="417433"/>
                  </a:lnTo>
                  <a:lnTo>
                    <a:pt x="437473" y="441243"/>
                  </a:lnTo>
                  <a:lnTo>
                    <a:pt x="0" y="441243"/>
                  </a:lnTo>
                  <a:close/>
                  <a:moveTo>
                    <a:pt x="293257" y="324284"/>
                  </a:moveTo>
                  <a:lnTo>
                    <a:pt x="335553" y="324284"/>
                  </a:lnTo>
                  <a:lnTo>
                    <a:pt x="335553" y="348094"/>
                  </a:lnTo>
                  <a:lnTo>
                    <a:pt x="293257" y="348094"/>
                  </a:lnTo>
                  <a:close/>
                  <a:moveTo>
                    <a:pt x="347889" y="324141"/>
                  </a:moveTo>
                  <a:lnTo>
                    <a:pt x="369322" y="324141"/>
                  </a:lnTo>
                  <a:lnTo>
                    <a:pt x="369322" y="347951"/>
                  </a:lnTo>
                  <a:lnTo>
                    <a:pt x="347889" y="347951"/>
                  </a:lnTo>
                  <a:close/>
                  <a:moveTo>
                    <a:pt x="83923" y="283759"/>
                  </a:moveTo>
                  <a:lnTo>
                    <a:pt x="158178" y="283759"/>
                  </a:lnTo>
                  <a:lnTo>
                    <a:pt x="158178" y="307569"/>
                  </a:lnTo>
                  <a:lnTo>
                    <a:pt x="83923" y="307569"/>
                  </a:lnTo>
                  <a:close/>
                  <a:moveTo>
                    <a:pt x="179898" y="283568"/>
                  </a:moveTo>
                  <a:lnTo>
                    <a:pt x="217525" y="283568"/>
                  </a:lnTo>
                  <a:lnTo>
                    <a:pt x="217525" y="307378"/>
                  </a:lnTo>
                  <a:lnTo>
                    <a:pt x="179898" y="307378"/>
                  </a:lnTo>
                  <a:close/>
                  <a:moveTo>
                    <a:pt x="293257" y="248805"/>
                  </a:moveTo>
                  <a:lnTo>
                    <a:pt x="335553" y="248805"/>
                  </a:lnTo>
                  <a:lnTo>
                    <a:pt x="335553" y="272616"/>
                  </a:lnTo>
                  <a:lnTo>
                    <a:pt x="293257" y="272616"/>
                  </a:lnTo>
                  <a:close/>
                  <a:moveTo>
                    <a:pt x="347889" y="248662"/>
                  </a:moveTo>
                  <a:lnTo>
                    <a:pt x="369322" y="248662"/>
                  </a:lnTo>
                  <a:lnTo>
                    <a:pt x="369322" y="272473"/>
                  </a:lnTo>
                  <a:lnTo>
                    <a:pt x="347889" y="272473"/>
                  </a:lnTo>
                  <a:close/>
                  <a:moveTo>
                    <a:pt x="83923" y="207852"/>
                  </a:moveTo>
                  <a:lnTo>
                    <a:pt x="158178" y="207852"/>
                  </a:lnTo>
                  <a:lnTo>
                    <a:pt x="158178" y="231662"/>
                  </a:lnTo>
                  <a:lnTo>
                    <a:pt x="83923" y="231662"/>
                  </a:lnTo>
                  <a:close/>
                  <a:moveTo>
                    <a:pt x="179898" y="207709"/>
                  </a:moveTo>
                  <a:lnTo>
                    <a:pt x="217525" y="207709"/>
                  </a:lnTo>
                  <a:lnTo>
                    <a:pt x="217525" y="231519"/>
                  </a:lnTo>
                  <a:lnTo>
                    <a:pt x="179898" y="231519"/>
                  </a:lnTo>
                  <a:close/>
                  <a:moveTo>
                    <a:pt x="293257" y="174517"/>
                  </a:moveTo>
                  <a:lnTo>
                    <a:pt x="335553" y="174517"/>
                  </a:lnTo>
                  <a:lnTo>
                    <a:pt x="335553" y="198328"/>
                  </a:lnTo>
                  <a:lnTo>
                    <a:pt x="293257" y="198328"/>
                  </a:lnTo>
                  <a:close/>
                  <a:moveTo>
                    <a:pt x="347889" y="174470"/>
                  </a:moveTo>
                  <a:lnTo>
                    <a:pt x="369322" y="174470"/>
                  </a:lnTo>
                  <a:lnTo>
                    <a:pt x="369322" y="198280"/>
                  </a:lnTo>
                  <a:lnTo>
                    <a:pt x="347889" y="198280"/>
                  </a:lnTo>
                  <a:close/>
                  <a:moveTo>
                    <a:pt x="83923" y="127468"/>
                  </a:moveTo>
                  <a:lnTo>
                    <a:pt x="158178" y="127468"/>
                  </a:lnTo>
                  <a:lnTo>
                    <a:pt x="158178" y="151278"/>
                  </a:lnTo>
                  <a:lnTo>
                    <a:pt x="83923" y="151278"/>
                  </a:lnTo>
                  <a:close/>
                  <a:moveTo>
                    <a:pt x="179898" y="127373"/>
                  </a:moveTo>
                  <a:lnTo>
                    <a:pt x="217525" y="127373"/>
                  </a:lnTo>
                  <a:lnTo>
                    <a:pt x="217525" y="151183"/>
                  </a:lnTo>
                  <a:lnTo>
                    <a:pt x="179898" y="151183"/>
                  </a:lnTo>
                  <a:close/>
                  <a:moveTo>
                    <a:pt x="86342" y="0"/>
                  </a:moveTo>
                  <a:lnTo>
                    <a:pt x="221356" y="0"/>
                  </a:lnTo>
                  <a:cubicBezTo>
                    <a:pt x="236310" y="0"/>
                    <a:pt x="250359" y="5238"/>
                    <a:pt x="261027" y="14667"/>
                  </a:cubicBezTo>
                  <a:cubicBezTo>
                    <a:pt x="272028" y="24524"/>
                    <a:pt x="278124" y="37667"/>
                    <a:pt x="278124" y="51762"/>
                  </a:cubicBezTo>
                  <a:lnTo>
                    <a:pt x="278124" y="95477"/>
                  </a:lnTo>
                  <a:lnTo>
                    <a:pt x="357036" y="95477"/>
                  </a:lnTo>
                  <a:cubicBezTo>
                    <a:pt x="385563" y="95477"/>
                    <a:pt x="408756" y="118668"/>
                    <a:pt x="408756" y="147192"/>
                  </a:cubicBezTo>
                  <a:lnTo>
                    <a:pt x="408756" y="393242"/>
                  </a:lnTo>
                  <a:lnTo>
                    <a:pt x="384944" y="393242"/>
                  </a:lnTo>
                  <a:lnTo>
                    <a:pt x="384944" y="147145"/>
                  </a:lnTo>
                  <a:cubicBezTo>
                    <a:pt x="384944" y="131763"/>
                    <a:pt x="372467" y="119239"/>
                    <a:pt x="357036" y="119239"/>
                  </a:cubicBezTo>
                  <a:lnTo>
                    <a:pt x="278171" y="119239"/>
                  </a:lnTo>
                  <a:lnTo>
                    <a:pt x="278171" y="397576"/>
                  </a:lnTo>
                  <a:lnTo>
                    <a:pt x="254359" y="397576"/>
                  </a:lnTo>
                  <a:lnTo>
                    <a:pt x="254359" y="51762"/>
                  </a:lnTo>
                  <a:cubicBezTo>
                    <a:pt x="254359" y="36429"/>
                    <a:pt x="239596" y="23857"/>
                    <a:pt x="221404" y="23857"/>
                  </a:cubicBezTo>
                  <a:lnTo>
                    <a:pt x="86342" y="23857"/>
                  </a:lnTo>
                  <a:cubicBezTo>
                    <a:pt x="67959" y="23857"/>
                    <a:pt x="53005" y="36381"/>
                    <a:pt x="53005" y="51762"/>
                  </a:cubicBezTo>
                  <a:lnTo>
                    <a:pt x="53005" y="397481"/>
                  </a:lnTo>
                  <a:lnTo>
                    <a:pt x="29193" y="397481"/>
                  </a:lnTo>
                  <a:lnTo>
                    <a:pt x="29193" y="51715"/>
                  </a:lnTo>
                  <a:cubicBezTo>
                    <a:pt x="29193" y="23191"/>
                    <a:pt x="54862" y="0"/>
                    <a:pt x="8634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A5A1DD-9070-48DD-A37F-8AD289784FEC}"/>
                </a:ext>
              </a:extLst>
            </p:cNvPr>
            <p:cNvSpPr/>
            <p:nvPr/>
          </p:nvSpPr>
          <p:spPr>
            <a:xfrm>
              <a:off x="7816355" y="2579181"/>
              <a:ext cx="1225244" cy="3019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93" dirty="0"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Tier 1 Supplier</a:t>
              </a:r>
              <a:endParaRPr lang="en-AU" sz="149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9" name="圆角矩形 32">
            <a:extLst>
              <a:ext uri="{FF2B5EF4-FFF2-40B4-BE49-F238E27FC236}">
                <a16:creationId xmlns:a16="http://schemas.microsoft.com/office/drawing/2014/main" id="{679F4221-62DB-4D30-ADA7-9CDC57B33904}"/>
              </a:ext>
            </a:extLst>
          </p:cNvPr>
          <p:cNvSpPr/>
          <p:nvPr/>
        </p:nvSpPr>
        <p:spPr>
          <a:xfrm>
            <a:off x="3552249" y="4596956"/>
            <a:ext cx="1166650" cy="2303719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20" name="factory-stock-house_18404">
            <a:extLst>
              <a:ext uri="{FF2B5EF4-FFF2-40B4-BE49-F238E27FC236}">
                <a16:creationId xmlns:a16="http://schemas.microsoft.com/office/drawing/2014/main" id="{9982974B-D373-46C6-8C92-BB38594FD979}"/>
              </a:ext>
            </a:extLst>
          </p:cNvPr>
          <p:cNvSpPr>
            <a:spLocks noChangeAspect="1"/>
          </p:cNvSpPr>
          <p:nvPr/>
        </p:nvSpPr>
        <p:spPr bwMode="auto">
          <a:xfrm>
            <a:off x="3900776" y="6069432"/>
            <a:ext cx="499139" cy="499895"/>
          </a:xfrm>
          <a:custGeom>
            <a:avLst/>
            <a:gdLst>
              <a:gd name="connsiteX0" fmla="*/ 394672 w 606368"/>
              <a:gd name="connsiteY0" fmla="*/ 533404 h 607286"/>
              <a:gd name="connsiteX1" fmla="*/ 463473 w 606368"/>
              <a:gd name="connsiteY1" fmla="*/ 533404 h 607286"/>
              <a:gd name="connsiteX2" fmla="*/ 463473 w 606368"/>
              <a:gd name="connsiteY2" fmla="*/ 592679 h 607286"/>
              <a:gd name="connsiteX3" fmla="*/ 394672 w 606368"/>
              <a:gd name="connsiteY3" fmla="*/ 592679 h 607286"/>
              <a:gd name="connsiteX4" fmla="*/ 310135 w 606368"/>
              <a:gd name="connsiteY4" fmla="*/ 533404 h 607286"/>
              <a:gd name="connsiteX5" fmla="*/ 379007 w 606368"/>
              <a:gd name="connsiteY5" fmla="*/ 533404 h 607286"/>
              <a:gd name="connsiteX6" fmla="*/ 379007 w 606368"/>
              <a:gd name="connsiteY6" fmla="*/ 592679 h 607286"/>
              <a:gd name="connsiteX7" fmla="*/ 310135 w 606368"/>
              <a:gd name="connsiteY7" fmla="*/ 592679 h 607286"/>
              <a:gd name="connsiteX8" fmla="*/ 225597 w 606368"/>
              <a:gd name="connsiteY8" fmla="*/ 533404 h 607286"/>
              <a:gd name="connsiteX9" fmla="*/ 294539 w 606368"/>
              <a:gd name="connsiteY9" fmla="*/ 533404 h 607286"/>
              <a:gd name="connsiteX10" fmla="*/ 294539 w 606368"/>
              <a:gd name="connsiteY10" fmla="*/ 592679 h 607286"/>
              <a:gd name="connsiteX11" fmla="*/ 225597 w 606368"/>
              <a:gd name="connsiteY11" fmla="*/ 592679 h 607286"/>
              <a:gd name="connsiteX12" fmla="*/ 141131 w 606368"/>
              <a:gd name="connsiteY12" fmla="*/ 533404 h 607286"/>
              <a:gd name="connsiteX13" fmla="*/ 209932 w 606368"/>
              <a:gd name="connsiteY13" fmla="*/ 533404 h 607286"/>
              <a:gd name="connsiteX14" fmla="*/ 209932 w 606368"/>
              <a:gd name="connsiteY14" fmla="*/ 592679 h 607286"/>
              <a:gd name="connsiteX15" fmla="*/ 141131 w 606368"/>
              <a:gd name="connsiteY15" fmla="*/ 592679 h 607286"/>
              <a:gd name="connsiteX16" fmla="*/ 310135 w 606368"/>
              <a:gd name="connsiteY16" fmla="*/ 452042 h 607286"/>
              <a:gd name="connsiteX17" fmla="*/ 379007 w 606368"/>
              <a:gd name="connsiteY17" fmla="*/ 452042 h 607286"/>
              <a:gd name="connsiteX18" fmla="*/ 379007 w 606368"/>
              <a:gd name="connsiteY18" fmla="*/ 511317 h 607286"/>
              <a:gd name="connsiteX19" fmla="*/ 310135 w 606368"/>
              <a:gd name="connsiteY19" fmla="*/ 511317 h 607286"/>
              <a:gd name="connsiteX20" fmla="*/ 225597 w 606368"/>
              <a:gd name="connsiteY20" fmla="*/ 452042 h 607286"/>
              <a:gd name="connsiteX21" fmla="*/ 294539 w 606368"/>
              <a:gd name="connsiteY21" fmla="*/ 452042 h 607286"/>
              <a:gd name="connsiteX22" fmla="*/ 294539 w 606368"/>
              <a:gd name="connsiteY22" fmla="*/ 511317 h 607286"/>
              <a:gd name="connsiteX23" fmla="*/ 225597 w 606368"/>
              <a:gd name="connsiteY23" fmla="*/ 511317 h 607286"/>
              <a:gd name="connsiteX24" fmla="*/ 141131 w 606368"/>
              <a:gd name="connsiteY24" fmla="*/ 452042 h 607286"/>
              <a:gd name="connsiteX25" fmla="*/ 209932 w 606368"/>
              <a:gd name="connsiteY25" fmla="*/ 452042 h 607286"/>
              <a:gd name="connsiteX26" fmla="*/ 209932 w 606368"/>
              <a:gd name="connsiteY26" fmla="*/ 511317 h 607286"/>
              <a:gd name="connsiteX27" fmla="*/ 141131 w 606368"/>
              <a:gd name="connsiteY27" fmla="*/ 511317 h 607286"/>
              <a:gd name="connsiteX28" fmla="*/ 225597 w 606368"/>
              <a:gd name="connsiteY28" fmla="*/ 370610 h 607286"/>
              <a:gd name="connsiteX29" fmla="*/ 294539 w 606368"/>
              <a:gd name="connsiteY29" fmla="*/ 370610 h 607286"/>
              <a:gd name="connsiteX30" fmla="*/ 294539 w 606368"/>
              <a:gd name="connsiteY30" fmla="*/ 430026 h 607286"/>
              <a:gd name="connsiteX31" fmla="*/ 225597 w 606368"/>
              <a:gd name="connsiteY31" fmla="*/ 430026 h 607286"/>
              <a:gd name="connsiteX32" fmla="*/ 141131 w 606368"/>
              <a:gd name="connsiteY32" fmla="*/ 370610 h 607286"/>
              <a:gd name="connsiteX33" fmla="*/ 209932 w 606368"/>
              <a:gd name="connsiteY33" fmla="*/ 370610 h 607286"/>
              <a:gd name="connsiteX34" fmla="*/ 209932 w 606368"/>
              <a:gd name="connsiteY34" fmla="*/ 430026 h 607286"/>
              <a:gd name="connsiteX35" fmla="*/ 141131 w 606368"/>
              <a:gd name="connsiteY35" fmla="*/ 430026 h 607286"/>
              <a:gd name="connsiteX36" fmla="*/ 294547 w 606368"/>
              <a:gd name="connsiteY36" fmla="*/ 0 h 607286"/>
              <a:gd name="connsiteX37" fmla="*/ 606368 w 606368"/>
              <a:gd name="connsiteY37" fmla="*/ 141363 h 607286"/>
              <a:gd name="connsiteX38" fmla="*/ 606368 w 606368"/>
              <a:gd name="connsiteY38" fmla="*/ 607286 h 607286"/>
              <a:gd name="connsiteX39" fmla="*/ 497166 w 606368"/>
              <a:gd name="connsiteY39" fmla="*/ 607286 h 607286"/>
              <a:gd name="connsiteX40" fmla="*/ 497166 w 606368"/>
              <a:gd name="connsiteY40" fmla="*/ 228501 h 607286"/>
              <a:gd name="connsiteX41" fmla="*/ 109102 w 606368"/>
              <a:gd name="connsiteY41" fmla="*/ 228501 h 607286"/>
              <a:gd name="connsiteX42" fmla="*/ 109102 w 606368"/>
              <a:gd name="connsiteY42" fmla="*/ 607286 h 607286"/>
              <a:gd name="connsiteX43" fmla="*/ 0 w 606368"/>
              <a:gd name="connsiteY43" fmla="*/ 607286 h 607286"/>
              <a:gd name="connsiteX44" fmla="*/ 0 w 606368"/>
              <a:gd name="connsiteY44" fmla="*/ 141363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368" h="607286">
                <a:moveTo>
                  <a:pt x="394672" y="533404"/>
                </a:moveTo>
                <a:lnTo>
                  <a:pt x="463473" y="533404"/>
                </a:lnTo>
                <a:lnTo>
                  <a:pt x="463473" y="592679"/>
                </a:lnTo>
                <a:lnTo>
                  <a:pt x="394672" y="592679"/>
                </a:lnTo>
                <a:close/>
                <a:moveTo>
                  <a:pt x="310135" y="533404"/>
                </a:moveTo>
                <a:lnTo>
                  <a:pt x="379007" y="533404"/>
                </a:lnTo>
                <a:lnTo>
                  <a:pt x="379007" y="592679"/>
                </a:lnTo>
                <a:lnTo>
                  <a:pt x="310135" y="592679"/>
                </a:lnTo>
                <a:close/>
                <a:moveTo>
                  <a:pt x="225597" y="533404"/>
                </a:moveTo>
                <a:lnTo>
                  <a:pt x="294539" y="533404"/>
                </a:lnTo>
                <a:lnTo>
                  <a:pt x="294539" y="592679"/>
                </a:lnTo>
                <a:lnTo>
                  <a:pt x="225597" y="592679"/>
                </a:lnTo>
                <a:close/>
                <a:moveTo>
                  <a:pt x="141131" y="533404"/>
                </a:moveTo>
                <a:lnTo>
                  <a:pt x="209932" y="533404"/>
                </a:lnTo>
                <a:lnTo>
                  <a:pt x="209932" y="592679"/>
                </a:lnTo>
                <a:lnTo>
                  <a:pt x="141131" y="592679"/>
                </a:lnTo>
                <a:close/>
                <a:moveTo>
                  <a:pt x="310135" y="452042"/>
                </a:moveTo>
                <a:lnTo>
                  <a:pt x="379007" y="452042"/>
                </a:lnTo>
                <a:lnTo>
                  <a:pt x="379007" y="511317"/>
                </a:lnTo>
                <a:lnTo>
                  <a:pt x="310135" y="511317"/>
                </a:lnTo>
                <a:close/>
                <a:moveTo>
                  <a:pt x="225597" y="452042"/>
                </a:moveTo>
                <a:lnTo>
                  <a:pt x="294539" y="452042"/>
                </a:lnTo>
                <a:lnTo>
                  <a:pt x="294539" y="511317"/>
                </a:lnTo>
                <a:lnTo>
                  <a:pt x="225597" y="511317"/>
                </a:lnTo>
                <a:close/>
                <a:moveTo>
                  <a:pt x="141131" y="452042"/>
                </a:moveTo>
                <a:lnTo>
                  <a:pt x="209932" y="452042"/>
                </a:lnTo>
                <a:lnTo>
                  <a:pt x="209932" y="511317"/>
                </a:lnTo>
                <a:lnTo>
                  <a:pt x="141131" y="511317"/>
                </a:lnTo>
                <a:close/>
                <a:moveTo>
                  <a:pt x="225597" y="370610"/>
                </a:moveTo>
                <a:lnTo>
                  <a:pt x="294539" y="370610"/>
                </a:lnTo>
                <a:lnTo>
                  <a:pt x="294539" y="430026"/>
                </a:lnTo>
                <a:lnTo>
                  <a:pt x="225597" y="430026"/>
                </a:lnTo>
                <a:close/>
                <a:moveTo>
                  <a:pt x="141131" y="370610"/>
                </a:moveTo>
                <a:lnTo>
                  <a:pt x="209932" y="370610"/>
                </a:lnTo>
                <a:lnTo>
                  <a:pt x="209932" y="430026"/>
                </a:lnTo>
                <a:lnTo>
                  <a:pt x="141131" y="430026"/>
                </a:lnTo>
                <a:close/>
                <a:moveTo>
                  <a:pt x="294547" y="0"/>
                </a:moveTo>
                <a:lnTo>
                  <a:pt x="606368" y="141363"/>
                </a:lnTo>
                <a:lnTo>
                  <a:pt x="606368" y="607286"/>
                </a:lnTo>
                <a:lnTo>
                  <a:pt x="497166" y="607286"/>
                </a:lnTo>
                <a:lnTo>
                  <a:pt x="497166" y="228501"/>
                </a:lnTo>
                <a:lnTo>
                  <a:pt x="109102" y="228501"/>
                </a:lnTo>
                <a:lnTo>
                  <a:pt x="109102" y="607286"/>
                </a:lnTo>
                <a:lnTo>
                  <a:pt x="0" y="607286"/>
                </a:lnTo>
                <a:lnTo>
                  <a:pt x="0" y="1413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</p:sp>
      <p:sp>
        <p:nvSpPr>
          <p:cNvPr id="21" name="factory-stock-house_18404">
            <a:extLst>
              <a:ext uri="{FF2B5EF4-FFF2-40B4-BE49-F238E27FC236}">
                <a16:creationId xmlns:a16="http://schemas.microsoft.com/office/drawing/2014/main" id="{3F115D2A-163F-4BD9-909B-0388A89F5752}"/>
              </a:ext>
            </a:extLst>
          </p:cNvPr>
          <p:cNvSpPr>
            <a:spLocks noChangeAspect="1"/>
          </p:cNvSpPr>
          <p:nvPr/>
        </p:nvSpPr>
        <p:spPr bwMode="auto">
          <a:xfrm>
            <a:off x="3900776" y="4989129"/>
            <a:ext cx="499139" cy="499895"/>
          </a:xfrm>
          <a:custGeom>
            <a:avLst/>
            <a:gdLst>
              <a:gd name="connsiteX0" fmla="*/ 394672 w 606368"/>
              <a:gd name="connsiteY0" fmla="*/ 533404 h 607286"/>
              <a:gd name="connsiteX1" fmla="*/ 463473 w 606368"/>
              <a:gd name="connsiteY1" fmla="*/ 533404 h 607286"/>
              <a:gd name="connsiteX2" fmla="*/ 463473 w 606368"/>
              <a:gd name="connsiteY2" fmla="*/ 592679 h 607286"/>
              <a:gd name="connsiteX3" fmla="*/ 394672 w 606368"/>
              <a:gd name="connsiteY3" fmla="*/ 592679 h 607286"/>
              <a:gd name="connsiteX4" fmla="*/ 310135 w 606368"/>
              <a:gd name="connsiteY4" fmla="*/ 533404 h 607286"/>
              <a:gd name="connsiteX5" fmla="*/ 379007 w 606368"/>
              <a:gd name="connsiteY5" fmla="*/ 533404 h 607286"/>
              <a:gd name="connsiteX6" fmla="*/ 379007 w 606368"/>
              <a:gd name="connsiteY6" fmla="*/ 592679 h 607286"/>
              <a:gd name="connsiteX7" fmla="*/ 310135 w 606368"/>
              <a:gd name="connsiteY7" fmla="*/ 592679 h 607286"/>
              <a:gd name="connsiteX8" fmla="*/ 225597 w 606368"/>
              <a:gd name="connsiteY8" fmla="*/ 533404 h 607286"/>
              <a:gd name="connsiteX9" fmla="*/ 294539 w 606368"/>
              <a:gd name="connsiteY9" fmla="*/ 533404 h 607286"/>
              <a:gd name="connsiteX10" fmla="*/ 294539 w 606368"/>
              <a:gd name="connsiteY10" fmla="*/ 592679 h 607286"/>
              <a:gd name="connsiteX11" fmla="*/ 225597 w 606368"/>
              <a:gd name="connsiteY11" fmla="*/ 592679 h 607286"/>
              <a:gd name="connsiteX12" fmla="*/ 141131 w 606368"/>
              <a:gd name="connsiteY12" fmla="*/ 533404 h 607286"/>
              <a:gd name="connsiteX13" fmla="*/ 209932 w 606368"/>
              <a:gd name="connsiteY13" fmla="*/ 533404 h 607286"/>
              <a:gd name="connsiteX14" fmla="*/ 209932 w 606368"/>
              <a:gd name="connsiteY14" fmla="*/ 592679 h 607286"/>
              <a:gd name="connsiteX15" fmla="*/ 141131 w 606368"/>
              <a:gd name="connsiteY15" fmla="*/ 592679 h 607286"/>
              <a:gd name="connsiteX16" fmla="*/ 310135 w 606368"/>
              <a:gd name="connsiteY16" fmla="*/ 452042 h 607286"/>
              <a:gd name="connsiteX17" fmla="*/ 379007 w 606368"/>
              <a:gd name="connsiteY17" fmla="*/ 452042 h 607286"/>
              <a:gd name="connsiteX18" fmla="*/ 379007 w 606368"/>
              <a:gd name="connsiteY18" fmla="*/ 511317 h 607286"/>
              <a:gd name="connsiteX19" fmla="*/ 310135 w 606368"/>
              <a:gd name="connsiteY19" fmla="*/ 511317 h 607286"/>
              <a:gd name="connsiteX20" fmla="*/ 225597 w 606368"/>
              <a:gd name="connsiteY20" fmla="*/ 452042 h 607286"/>
              <a:gd name="connsiteX21" fmla="*/ 294539 w 606368"/>
              <a:gd name="connsiteY21" fmla="*/ 452042 h 607286"/>
              <a:gd name="connsiteX22" fmla="*/ 294539 w 606368"/>
              <a:gd name="connsiteY22" fmla="*/ 511317 h 607286"/>
              <a:gd name="connsiteX23" fmla="*/ 225597 w 606368"/>
              <a:gd name="connsiteY23" fmla="*/ 511317 h 607286"/>
              <a:gd name="connsiteX24" fmla="*/ 141131 w 606368"/>
              <a:gd name="connsiteY24" fmla="*/ 452042 h 607286"/>
              <a:gd name="connsiteX25" fmla="*/ 209932 w 606368"/>
              <a:gd name="connsiteY25" fmla="*/ 452042 h 607286"/>
              <a:gd name="connsiteX26" fmla="*/ 209932 w 606368"/>
              <a:gd name="connsiteY26" fmla="*/ 511317 h 607286"/>
              <a:gd name="connsiteX27" fmla="*/ 141131 w 606368"/>
              <a:gd name="connsiteY27" fmla="*/ 511317 h 607286"/>
              <a:gd name="connsiteX28" fmla="*/ 225597 w 606368"/>
              <a:gd name="connsiteY28" fmla="*/ 370610 h 607286"/>
              <a:gd name="connsiteX29" fmla="*/ 294539 w 606368"/>
              <a:gd name="connsiteY29" fmla="*/ 370610 h 607286"/>
              <a:gd name="connsiteX30" fmla="*/ 294539 w 606368"/>
              <a:gd name="connsiteY30" fmla="*/ 430026 h 607286"/>
              <a:gd name="connsiteX31" fmla="*/ 225597 w 606368"/>
              <a:gd name="connsiteY31" fmla="*/ 430026 h 607286"/>
              <a:gd name="connsiteX32" fmla="*/ 141131 w 606368"/>
              <a:gd name="connsiteY32" fmla="*/ 370610 h 607286"/>
              <a:gd name="connsiteX33" fmla="*/ 209932 w 606368"/>
              <a:gd name="connsiteY33" fmla="*/ 370610 h 607286"/>
              <a:gd name="connsiteX34" fmla="*/ 209932 w 606368"/>
              <a:gd name="connsiteY34" fmla="*/ 430026 h 607286"/>
              <a:gd name="connsiteX35" fmla="*/ 141131 w 606368"/>
              <a:gd name="connsiteY35" fmla="*/ 430026 h 607286"/>
              <a:gd name="connsiteX36" fmla="*/ 294547 w 606368"/>
              <a:gd name="connsiteY36" fmla="*/ 0 h 607286"/>
              <a:gd name="connsiteX37" fmla="*/ 606368 w 606368"/>
              <a:gd name="connsiteY37" fmla="*/ 141363 h 607286"/>
              <a:gd name="connsiteX38" fmla="*/ 606368 w 606368"/>
              <a:gd name="connsiteY38" fmla="*/ 607286 h 607286"/>
              <a:gd name="connsiteX39" fmla="*/ 497166 w 606368"/>
              <a:gd name="connsiteY39" fmla="*/ 607286 h 607286"/>
              <a:gd name="connsiteX40" fmla="*/ 497166 w 606368"/>
              <a:gd name="connsiteY40" fmla="*/ 228501 h 607286"/>
              <a:gd name="connsiteX41" fmla="*/ 109102 w 606368"/>
              <a:gd name="connsiteY41" fmla="*/ 228501 h 607286"/>
              <a:gd name="connsiteX42" fmla="*/ 109102 w 606368"/>
              <a:gd name="connsiteY42" fmla="*/ 607286 h 607286"/>
              <a:gd name="connsiteX43" fmla="*/ 0 w 606368"/>
              <a:gd name="connsiteY43" fmla="*/ 607286 h 607286"/>
              <a:gd name="connsiteX44" fmla="*/ 0 w 606368"/>
              <a:gd name="connsiteY44" fmla="*/ 141363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368" h="607286">
                <a:moveTo>
                  <a:pt x="394672" y="533404"/>
                </a:moveTo>
                <a:lnTo>
                  <a:pt x="463473" y="533404"/>
                </a:lnTo>
                <a:lnTo>
                  <a:pt x="463473" y="592679"/>
                </a:lnTo>
                <a:lnTo>
                  <a:pt x="394672" y="592679"/>
                </a:lnTo>
                <a:close/>
                <a:moveTo>
                  <a:pt x="310135" y="533404"/>
                </a:moveTo>
                <a:lnTo>
                  <a:pt x="379007" y="533404"/>
                </a:lnTo>
                <a:lnTo>
                  <a:pt x="379007" y="592679"/>
                </a:lnTo>
                <a:lnTo>
                  <a:pt x="310135" y="592679"/>
                </a:lnTo>
                <a:close/>
                <a:moveTo>
                  <a:pt x="225597" y="533404"/>
                </a:moveTo>
                <a:lnTo>
                  <a:pt x="294539" y="533404"/>
                </a:lnTo>
                <a:lnTo>
                  <a:pt x="294539" y="592679"/>
                </a:lnTo>
                <a:lnTo>
                  <a:pt x="225597" y="592679"/>
                </a:lnTo>
                <a:close/>
                <a:moveTo>
                  <a:pt x="141131" y="533404"/>
                </a:moveTo>
                <a:lnTo>
                  <a:pt x="209932" y="533404"/>
                </a:lnTo>
                <a:lnTo>
                  <a:pt x="209932" y="592679"/>
                </a:lnTo>
                <a:lnTo>
                  <a:pt x="141131" y="592679"/>
                </a:lnTo>
                <a:close/>
                <a:moveTo>
                  <a:pt x="310135" y="452042"/>
                </a:moveTo>
                <a:lnTo>
                  <a:pt x="379007" y="452042"/>
                </a:lnTo>
                <a:lnTo>
                  <a:pt x="379007" y="511317"/>
                </a:lnTo>
                <a:lnTo>
                  <a:pt x="310135" y="511317"/>
                </a:lnTo>
                <a:close/>
                <a:moveTo>
                  <a:pt x="225597" y="452042"/>
                </a:moveTo>
                <a:lnTo>
                  <a:pt x="294539" y="452042"/>
                </a:lnTo>
                <a:lnTo>
                  <a:pt x="294539" y="511317"/>
                </a:lnTo>
                <a:lnTo>
                  <a:pt x="225597" y="511317"/>
                </a:lnTo>
                <a:close/>
                <a:moveTo>
                  <a:pt x="141131" y="452042"/>
                </a:moveTo>
                <a:lnTo>
                  <a:pt x="209932" y="452042"/>
                </a:lnTo>
                <a:lnTo>
                  <a:pt x="209932" y="511317"/>
                </a:lnTo>
                <a:lnTo>
                  <a:pt x="141131" y="511317"/>
                </a:lnTo>
                <a:close/>
                <a:moveTo>
                  <a:pt x="225597" y="370610"/>
                </a:moveTo>
                <a:lnTo>
                  <a:pt x="294539" y="370610"/>
                </a:lnTo>
                <a:lnTo>
                  <a:pt x="294539" y="430026"/>
                </a:lnTo>
                <a:lnTo>
                  <a:pt x="225597" y="430026"/>
                </a:lnTo>
                <a:close/>
                <a:moveTo>
                  <a:pt x="141131" y="370610"/>
                </a:moveTo>
                <a:lnTo>
                  <a:pt x="209932" y="370610"/>
                </a:lnTo>
                <a:lnTo>
                  <a:pt x="209932" y="430026"/>
                </a:lnTo>
                <a:lnTo>
                  <a:pt x="141131" y="430026"/>
                </a:lnTo>
                <a:close/>
                <a:moveTo>
                  <a:pt x="294547" y="0"/>
                </a:moveTo>
                <a:lnTo>
                  <a:pt x="606368" y="141363"/>
                </a:lnTo>
                <a:lnTo>
                  <a:pt x="606368" y="607286"/>
                </a:lnTo>
                <a:lnTo>
                  <a:pt x="497166" y="607286"/>
                </a:lnTo>
                <a:lnTo>
                  <a:pt x="497166" y="228501"/>
                </a:lnTo>
                <a:lnTo>
                  <a:pt x="109102" y="228501"/>
                </a:lnTo>
                <a:lnTo>
                  <a:pt x="109102" y="607286"/>
                </a:lnTo>
                <a:lnTo>
                  <a:pt x="0" y="607286"/>
                </a:lnTo>
                <a:lnTo>
                  <a:pt x="0" y="1413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sz="1920"/>
          </a:p>
        </p:txBody>
      </p:sp>
      <p:sp>
        <p:nvSpPr>
          <p:cNvPr id="23" name="圆角矩形 31">
            <a:extLst>
              <a:ext uri="{FF2B5EF4-FFF2-40B4-BE49-F238E27FC236}">
                <a16:creationId xmlns:a16="http://schemas.microsoft.com/office/drawing/2014/main" id="{AEA906A9-B363-422C-A5A1-1A410EB3704C}"/>
              </a:ext>
            </a:extLst>
          </p:cNvPr>
          <p:cNvSpPr/>
          <p:nvPr/>
        </p:nvSpPr>
        <p:spPr>
          <a:xfrm>
            <a:off x="6237541" y="4578454"/>
            <a:ext cx="1166650" cy="2303719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4" name="production-plant_20557">
            <a:extLst>
              <a:ext uri="{FF2B5EF4-FFF2-40B4-BE49-F238E27FC236}">
                <a16:creationId xmlns:a16="http://schemas.microsoft.com/office/drawing/2014/main" id="{5EED5506-57BE-405F-9824-BCA1C78DB00F}"/>
              </a:ext>
            </a:extLst>
          </p:cNvPr>
          <p:cNvSpPr>
            <a:spLocks noChangeAspect="1"/>
          </p:cNvSpPr>
          <p:nvPr/>
        </p:nvSpPr>
        <p:spPr bwMode="auto">
          <a:xfrm>
            <a:off x="6479222" y="4703900"/>
            <a:ext cx="575930" cy="456474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sp>
        <p:nvSpPr>
          <p:cNvPr id="25" name="production-plant_20557">
            <a:extLst>
              <a:ext uri="{FF2B5EF4-FFF2-40B4-BE49-F238E27FC236}">
                <a16:creationId xmlns:a16="http://schemas.microsoft.com/office/drawing/2014/main" id="{16E54C0B-207C-42DE-A6EF-080173D2CA5B}"/>
              </a:ext>
            </a:extLst>
          </p:cNvPr>
          <p:cNvSpPr>
            <a:spLocks noChangeAspect="1"/>
          </p:cNvSpPr>
          <p:nvPr/>
        </p:nvSpPr>
        <p:spPr bwMode="auto">
          <a:xfrm>
            <a:off x="6462788" y="5483449"/>
            <a:ext cx="575930" cy="456474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sp>
        <p:nvSpPr>
          <p:cNvPr id="26" name="production-plant_20557">
            <a:extLst>
              <a:ext uri="{FF2B5EF4-FFF2-40B4-BE49-F238E27FC236}">
                <a16:creationId xmlns:a16="http://schemas.microsoft.com/office/drawing/2014/main" id="{4E00CCAD-9A5F-4AB7-AAA7-95718D09CE81}"/>
              </a:ext>
            </a:extLst>
          </p:cNvPr>
          <p:cNvSpPr>
            <a:spLocks noChangeAspect="1"/>
          </p:cNvSpPr>
          <p:nvPr/>
        </p:nvSpPr>
        <p:spPr bwMode="auto">
          <a:xfrm>
            <a:off x="6469853" y="6231292"/>
            <a:ext cx="575930" cy="456474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sp>
        <p:nvSpPr>
          <p:cNvPr id="28" name="圆角矩形 31">
            <a:extLst>
              <a:ext uri="{FF2B5EF4-FFF2-40B4-BE49-F238E27FC236}">
                <a16:creationId xmlns:a16="http://schemas.microsoft.com/office/drawing/2014/main" id="{49C0842B-1DE7-4726-A807-D27D4DBADB39}"/>
              </a:ext>
            </a:extLst>
          </p:cNvPr>
          <p:cNvSpPr/>
          <p:nvPr/>
        </p:nvSpPr>
        <p:spPr>
          <a:xfrm>
            <a:off x="9148081" y="4578454"/>
            <a:ext cx="1166650" cy="2303719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57B3853-093A-4C12-A0DC-4524346CCCCB}"/>
              </a:ext>
            </a:extLst>
          </p:cNvPr>
          <p:cNvCxnSpPr>
            <a:cxnSpLocks/>
          </p:cNvCxnSpPr>
          <p:nvPr/>
        </p:nvCxnSpPr>
        <p:spPr>
          <a:xfrm flipV="1">
            <a:off x="4780142" y="5116028"/>
            <a:ext cx="1220735" cy="1"/>
          </a:xfrm>
          <a:prstGeom prst="straightConnector1">
            <a:avLst/>
          </a:prstGeom>
          <a:ln>
            <a:solidFill>
              <a:srgbClr val="3341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0D9D928-6B3A-4350-93BE-20C18E09EC8A}"/>
              </a:ext>
            </a:extLst>
          </p:cNvPr>
          <p:cNvCxnSpPr>
            <a:cxnSpLocks/>
          </p:cNvCxnSpPr>
          <p:nvPr/>
        </p:nvCxnSpPr>
        <p:spPr>
          <a:xfrm>
            <a:off x="4780142" y="5679488"/>
            <a:ext cx="1220735" cy="7397"/>
          </a:xfrm>
          <a:prstGeom prst="straightConnector1">
            <a:avLst/>
          </a:prstGeom>
          <a:ln>
            <a:solidFill>
              <a:srgbClr val="3341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70C4D32-86A7-4892-BAB4-F254910201C6}"/>
              </a:ext>
            </a:extLst>
          </p:cNvPr>
          <p:cNvCxnSpPr>
            <a:cxnSpLocks/>
          </p:cNvCxnSpPr>
          <p:nvPr/>
        </p:nvCxnSpPr>
        <p:spPr>
          <a:xfrm>
            <a:off x="4839588" y="6369909"/>
            <a:ext cx="1161289" cy="0"/>
          </a:xfrm>
          <a:prstGeom prst="straightConnector1">
            <a:avLst/>
          </a:prstGeom>
          <a:ln>
            <a:solidFill>
              <a:srgbClr val="3341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027434A-AC87-4E98-99B9-3AAAEC0226DE}"/>
              </a:ext>
            </a:extLst>
          </p:cNvPr>
          <p:cNvCxnSpPr>
            <a:cxnSpLocks/>
            <a:stCxn id="13" idx="53"/>
            <a:endCxn id="88" idx="2"/>
          </p:cNvCxnSpPr>
          <p:nvPr/>
        </p:nvCxnSpPr>
        <p:spPr>
          <a:xfrm flipV="1">
            <a:off x="1213297" y="1523593"/>
            <a:ext cx="31806" cy="113009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93428DA-39CB-4C12-9BAB-CE3CFDE27249}"/>
              </a:ext>
            </a:extLst>
          </p:cNvPr>
          <p:cNvCxnSpPr>
            <a:cxnSpLocks/>
            <a:stCxn id="19" idx="1"/>
            <a:endCxn id="14" idx="2"/>
          </p:cNvCxnSpPr>
          <p:nvPr/>
        </p:nvCxnSpPr>
        <p:spPr>
          <a:xfrm rot="10800000">
            <a:off x="1239853" y="3552050"/>
            <a:ext cx="2312396" cy="2196766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0E92395-643D-4D28-A524-6DEA89A0CD72}"/>
              </a:ext>
            </a:extLst>
          </p:cNvPr>
          <p:cNvCxnSpPr>
            <a:cxnSpLocks/>
          </p:cNvCxnSpPr>
          <p:nvPr/>
        </p:nvCxnSpPr>
        <p:spPr>
          <a:xfrm flipV="1">
            <a:off x="7624591" y="5108631"/>
            <a:ext cx="1220735" cy="1"/>
          </a:xfrm>
          <a:prstGeom prst="straightConnector1">
            <a:avLst/>
          </a:prstGeom>
          <a:ln>
            <a:solidFill>
              <a:srgbClr val="3341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3526B25-B287-45F7-B61E-07B5B918B5F7}"/>
              </a:ext>
            </a:extLst>
          </p:cNvPr>
          <p:cNvCxnSpPr>
            <a:cxnSpLocks/>
          </p:cNvCxnSpPr>
          <p:nvPr/>
        </p:nvCxnSpPr>
        <p:spPr>
          <a:xfrm>
            <a:off x="7684037" y="6362511"/>
            <a:ext cx="1161289" cy="0"/>
          </a:xfrm>
          <a:prstGeom prst="straightConnector1">
            <a:avLst/>
          </a:prstGeom>
          <a:ln>
            <a:solidFill>
              <a:srgbClr val="3341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A2A199A-EA80-41CC-AE1F-FF23329C56A9}"/>
              </a:ext>
            </a:extLst>
          </p:cNvPr>
          <p:cNvCxnSpPr>
            <a:cxnSpLocks/>
          </p:cNvCxnSpPr>
          <p:nvPr/>
        </p:nvCxnSpPr>
        <p:spPr>
          <a:xfrm flipV="1">
            <a:off x="1856871" y="1655343"/>
            <a:ext cx="9380198" cy="879962"/>
          </a:xfrm>
          <a:prstGeom prst="bentConnector3">
            <a:avLst>
              <a:gd name="adj1" fmla="val 100050"/>
            </a:avLst>
          </a:prstGeom>
          <a:ln w="19050">
            <a:solidFill>
              <a:srgbClr val="33415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7EE25C7-AD10-4E69-94BB-D26CB91885A5}"/>
              </a:ext>
            </a:extLst>
          </p:cNvPr>
          <p:cNvCxnSpPr>
            <a:cxnSpLocks/>
          </p:cNvCxnSpPr>
          <p:nvPr/>
        </p:nvCxnSpPr>
        <p:spPr>
          <a:xfrm flipV="1">
            <a:off x="1766144" y="1641002"/>
            <a:ext cx="10074554" cy="1345502"/>
          </a:xfrm>
          <a:prstGeom prst="bentConnector3">
            <a:avLst>
              <a:gd name="adj1" fmla="val 99874"/>
            </a:avLst>
          </a:prstGeom>
          <a:ln w="19050">
            <a:solidFill>
              <a:srgbClr val="33415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C55884A-B971-4F6D-B1F3-949816748458}"/>
              </a:ext>
            </a:extLst>
          </p:cNvPr>
          <p:cNvCxnSpPr>
            <a:cxnSpLocks/>
          </p:cNvCxnSpPr>
          <p:nvPr/>
        </p:nvCxnSpPr>
        <p:spPr>
          <a:xfrm flipV="1">
            <a:off x="3965867" y="3153749"/>
            <a:ext cx="0" cy="1424705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7EEEF15-1EDC-460C-804F-ED4B707201A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135574" y="3194301"/>
            <a:ext cx="0" cy="1402655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1E3A558-126B-484D-8EE1-7DBE14339F09}"/>
              </a:ext>
            </a:extLst>
          </p:cNvPr>
          <p:cNvSpPr/>
          <p:nvPr/>
        </p:nvSpPr>
        <p:spPr>
          <a:xfrm>
            <a:off x="285220" y="947663"/>
            <a:ext cx="1919766" cy="5759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6" b="1" dirty="0">
                <a:solidFill>
                  <a:schemeClr val="bg1"/>
                </a:solidFill>
                <a:cs typeface="Univers Next" panose="020B0405030202020203" pitchFamily="34" charset="-78"/>
              </a:rPr>
              <a:t>Anchor Buyer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584F2C7-F603-4B26-BBE7-0BF139EC6266}"/>
              </a:ext>
            </a:extLst>
          </p:cNvPr>
          <p:cNvSpPr/>
          <p:nvPr/>
        </p:nvSpPr>
        <p:spPr>
          <a:xfrm>
            <a:off x="10622270" y="972753"/>
            <a:ext cx="1919766" cy="5759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HSBC/</a:t>
            </a:r>
          </a:p>
          <a:p>
            <a:pPr algn="ctr"/>
            <a:r>
              <a:rPr lang="en-US" altLang="zh-CN" sz="1600" b="1" dirty="0"/>
              <a:t>Participant Bank</a:t>
            </a: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27E23D6-681E-4FAC-ACE7-6EC33037CC60}"/>
              </a:ext>
            </a:extLst>
          </p:cNvPr>
          <p:cNvCxnSpPr>
            <a:cxnSpLocks/>
          </p:cNvCxnSpPr>
          <p:nvPr/>
        </p:nvCxnSpPr>
        <p:spPr>
          <a:xfrm flipV="1">
            <a:off x="6704315" y="3153750"/>
            <a:ext cx="0" cy="1372290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CE8D10D-B58F-4679-836D-EE2F7A935E79}"/>
              </a:ext>
            </a:extLst>
          </p:cNvPr>
          <p:cNvCxnSpPr>
            <a:cxnSpLocks/>
          </p:cNvCxnSpPr>
          <p:nvPr/>
        </p:nvCxnSpPr>
        <p:spPr>
          <a:xfrm flipV="1">
            <a:off x="6874022" y="3194301"/>
            <a:ext cx="0" cy="1331738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BA23C8A-2762-4920-8761-9B72764E8E98}"/>
              </a:ext>
            </a:extLst>
          </p:cNvPr>
          <p:cNvCxnSpPr>
            <a:cxnSpLocks/>
          </p:cNvCxnSpPr>
          <p:nvPr/>
        </p:nvCxnSpPr>
        <p:spPr>
          <a:xfrm flipH="1" flipV="1">
            <a:off x="9584662" y="3146349"/>
            <a:ext cx="5222" cy="1287998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6883321-959A-4AC5-AB89-7809C67F3BF5}"/>
              </a:ext>
            </a:extLst>
          </p:cNvPr>
          <p:cNvCxnSpPr>
            <a:cxnSpLocks/>
          </p:cNvCxnSpPr>
          <p:nvPr/>
        </p:nvCxnSpPr>
        <p:spPr>
          <a:xfrm flipV="1">
            <a:off x="9754369" y="3186901"/>
            <a:ext cx="0" cy="1340725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07A48170-FB57-475A-907E-A562D9FDA85B}"/>
              </a:ext>
            </a:extLst>
          </p:cNvPr>
          <p:cNvSpPr/>
          <p:nvPr/>
        </p:nvSpPr>
        <p:spPr>
          <a:xfrm>
            <a:off x="3335678" y="2250939"/>
            <a:ext cx="1834973" cy="644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B7292B7-1135-44D8-B1E0-8227D9730703}"/>
              </a:ext>
            </a:extLst>
          </p:cNvPr>
          <p:cNvGrpSpPr/>
          <p:nvPr/>
        </p:nvGrpSpPr>
        <p:grpSpPr>
          <a:xfrm>
            <a:off x="3999077" y="1883265"/>
            <a:ext cx="537534" cy="499139"/>
            <a:chOff x="3315208" y="5097423"/>
            <a:chExt cx="618858" cy="672232"/>
          </a:xfrm>
        </p:grpSpPr>
        <p:sp>
          <p:nvSpPr>
            <p:cNvPr id="119" name="Freeform 136">
              <a:extLst>
                <a:ext uri="{FF2B5EF4-FFF2-40B4-BE49-F238E27FC236}">
                  <a16:creationId xmlns:a16="http://schemas.microsoft.com/office/drawing/2014/main" id="{EE3D0BF2-EB06-421A-8639-F56725937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396" y="5097423"/>
              <a:ext cx="422670" cy="377229"/>
            </a:xfrm>
            <a:custGeom>
              <a:avLst/>
              <a:gdLst>
                <a:gd name="T0" fmla="*/ 226 w 248"/>
                <a:gd name="T1" fmla="*/ 0 h 221"/>
                <a:gd name="T2" fmla="*/ 22 w 248"/>
                <a:gd name="T3" fmla="*/ 0 h 221"/>
                <a:gd name="T4" fmla="*/ 0 w 248"/>
                <a:gd name="T5" fmla="*/ 22 h 221"/>
                <a:gd name="T6" fmla="*/ 0 w 248"/>
                <a:gd name="T7" fmla="*/ 153 h 221"/>
                <a:gd name="T8" fmla="*/ 22 w 248"/>
                <a:gd name="T9" fmla="*/ 174 h 221"/>
                <a:gd name="T10" fmla="*/ 33 w 248"/>
                <a:gd name="T11" fmla="*/ 174 h 221"/>
                <a:gd name="T12" fmla="*/ 6 w 248"/>
                <a:gd name="T13" fmla="*/ 221 h 221"/>
                <a:gd name="T14" fmla="*/ 87 w 248"/>
                <a:gd name="T15" fmla="*/ 174 h 221"/>
                <a:gd name="T16" fmla="*/ 226 w 248"/>
                <a:gd name="T17" fmla="*/ 174 h 221"/>
                <a:gd name="T18" fmla="*/ 248 w 248"/>
                <a:gd name="T19" fmla="*/ 153 h 221"/>
                <a:gd name="T20" fmla="*/ 248 w 248"/>
                <a:gd name="T21" fmla="*/ 22 h 221"/>
                <a:gd name="T22" fmla="*/ 226 w 248"/>
                <a:gd name="T23" fmla="*/ 0 h 221"/>
                <a:gd name="T24" fmla="*/ 228 w 248"/>
                <a:gd name="T25" fmla="*/ 137 h 221"/>
                <a:gd name="T26" fmla="*/ 210 w 248"/>
                <a:gd name="T27" fmla="*/ 154 h 221"/>
                <a:gd name="T28" fmla="*/ 124 w 248"/>
                <a:gd name="T29" fmla="*/ 154 h 221"/>
                <a:gd name="T30" fmla="*/ 37 w 248"/>
                <a:gd name="T31" fmla="*/ 154 h 221"/>
                <a:gd name="T32" fmla="*/ 19 w 248"/>
                <a:gd name="T33" fmla="*/ 137 h 221"/>
                <a:gd name="T34" fmla="*/ 19 w 248"/>
                <a:gd name="T35" fmla="*/ 37 h 221"/>
                <a:gd name="T36" fmla="*/ 37 w 248"/>
                <a:gd name="T37" fmla="*/ 20 h 221"/>
                <a:gd name="T38" fmla="*/ 124 w 248"/>
                <a:gd name="T39" fmla="*/ 20 h 221"/>
                <a:gd name="T40" fmla="*/ 210 w 248"/>
                <a:gd name="T41" fmla="*/ 20 h 221"/>
                <a:gd name="T42" fmla="*/ 228 w 248"/>
                <a:gd name="T43" fmla="*/ 37 h 221"/>
                <a:gd name="T44" fmla="*/ 228 w 248"/>
                <a:gd name="T45" fmla="*/ 13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221">
                  <a:moveTo>
                    <a:pt x="2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65"/>
                    <a:pt x="10" y="174"/>
                    <a:pt x="2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38" y="174"/>
                    <a:pt x="248" y="165"/>
                    <a:pt x="248" y="153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8" y="10"/>
                    <a:pt x="238" y="0"/>
                    <a:pt x="226" y="0"/>
                  </a:cubicBezTo>
                  <a:close/>
                  <a:moveTo>
                    <a:pt x="228" y="137"/>
                  </a:moveTo>
                  <a:cubicBezTo>
                    <a:pt x="228" y="147"/>
                    <a:pt x="220" y="154"/>
                    <a:pt x="210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7" y="154"/>
                    <a:pt x="19" y="147"/>
                    <a:pt x="19" y="1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28"/>
                    <a:pt x="27" y="20"/>
                    <a:pt x="37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20" y="20"/>
                    <a:pt x="228" y="28"/>
                    <a:pt x="228" y="37"/>
                  </a:cubicBezTo>
                  <a:lnTo>
                    <a:pt x="228" y="1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20" name="Freeform 137">
              <a:extLst>
                <a:ext uri="{FF2B5EF4-FFF2-40B4-BE49-F238E27FC236}">
                  <a16:creationId xmlns:a16="http://schemas.microsoft.com/office/drawing/2014/main" id="{15C8D219-C595-43DB-AEAE-B01EA0844A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586" y="5155846"/>
              <a:ext cx="119011" cy="187533"/>
            </a:xfrm>
            <a:custGeom>
              <a:avLst/>
              <a:gdLst>
                <a:gd name="T0" fmla="*/ 62 w 70"/>
                <a:gd name="T1" fmla="*/ 51 h 110"/>
                <a:gd name="T2" fmla="*/ 53 w 70"/>
                <a:gd name="T3" fmla="*/ 47 h 110"/>
                <a:gd name="T4" fmla="*/ 39 w 70"/>
                <a:gd name="T5" fmla="*/ 43 h 110"/>
                <a:gd name="T6" fmla="*/ 39 w 70"/>
                <a:gd name="T7" fmla="*/ 21 h 110"/>
                <a:gd name="T8" fmla="*/ 50 w 70"/>
                <a:gd name="T9" fmla="*/ 30 h 110"/>
                <a:gd name="T10" fmla="*/ 59 w 70"/>
                <a:gd name="T11" fmla="*/ 36 h 110"/>
                <a:gd name="T12" fmla="*/ 65 w 70"/>
                <a:gd name="T13" fmla="*/ 34 h 110"/>
                <a:gd name="T14" fmla="*/ 67 w 70"/>
                <a:gd name="T15" fmla="*/ 29 h 110"/>
                <a:gd name="T16" fmla="*/ 65 w 70"/>
                <a:gd name="T17" fmla="*/ 24 h 110"/>
                <a:gd name="T18" fmla="*/ 61 w 70"/>
                <a:gd name="T19" fmla="*/ 18 h 110"/>
                <a:gd name="T20" fmla="*/ 52 w 70"/>
                <a:gd name="T21" fmla="*/ 13 h 110"/>
                <a:gd name="T22" fmla="*/ 39 w 70"/>
                <a:gd name="T23" fmla="*/ 10 h 110"/>
                <a:gd name="T24" fmla="*/ 39 w 70"/>
                <a:gd name="T25" fmla="*/ 5 h 110"/>
                <a:gd name="T26" fmla="*/ 35 w 70"/>
                <a:gd name="T27" fmla="*/ 0 h 110"/>
                <a:gd name="T28" fmla="*/ 31 w 70"/>
                <a:gd name="T29" fmla="*/ 5 h 110"/>
                <a:gd name="T30" fmla="*/ 31 w 70"/>
                <a:gd name="T31" fmla="*/ 10 h 110"/>
                <a:gd name="T32" fmla="*/ 10 w 70"/>
                <a:gd name="T33" fmla="*/ 17 h 110"/>
                <a:gd name="T34" fmla="*/ 2 w 70"/>
                <a:gd name="T35" fmla="*/ 32 h 110"/>
                <a:gd name="T36" fmla="*/ 6 w 70"/>
                <a:gd name="T37" fmla="*/ 44 h 110"/>
                <a:gd name="T38" fmla="*/ 16 w 70"/>
                <a:gd name="T39" fmla="*/ 51 h 110"/>
                <a:gd name="T40" fmla="*/ 31 w 70"/>
                <a:gd name="T41" fmla="*/ 55 h 110"/>
                <a:gd name="T42" fmla="*/ 31 w 70"/>
                <a:gd name="T43" fmla="*/ 80 h 110"/>
                <a:gd name="T44" fmla="*/ 24 w 70"/>
                <a:gd name="T45" fmla="*/ 77 h 110"/>
                <a:gd name="T46" fmla="*/ 20 w 70"/>
                <a:gd name="T47" fmla="*/ 73 h 110"/>
                <a:gd name="T48" fmla="*/ 17 w 70"/>
                <a:gd name="T49" fmla="*/ 66 h 110"/>
                <a:gd name="T50" fmla="*/ 14 w 70"/>
                <a:gd name="T51" fmla="*/ 63 h 110"/>
                <a:gd name="T52" fmla="*/ 9 w 70"/>
                <a:gd name="T53" fmla="*/ 62 h 110"/>
                <a:gd name="T54" fmla="*/ 2 w 70"/>
                <a:gd name="T55" fmla="*/ 64 h 110"/>
                <a:gd name="T56" fmla="*/ 0 w 70"/>
                <a:gd name="T57" fmla="*/ 69 h 110"/>
                <a:gd name="T58" fmla="*/ 2 w 70"/>
                <a:gd name="T59" fmla="*/ 76 h 110"/>
                <a:gd name="T60" fmla="*/ 7 w 70"/>
                <a:gd name="T61" fmla="*/ 83 h 110"/>
                <a:gd name="T62" fmla="*/ 17 w 70"/>
                <a:gd name="T63" fmla="*/ 88 h 110"/>
                <a:gd name="T64" fmla="*/ 31 w 70"/>
                <a:gd name="T65" fmla="*/ 91 h 110"/>
                <a:gd name="T66" fmla="*/ 31 w 70"/>
                <a:gd name="T67" fmla="*/ 106 h 110"/>
                <a:gd name="T68" fmla="*/ 32 w 70"/>
                <a:gd name="T69" fmla="*/ 109 h 110"/>
                <a:gd name="T70" fmla="*/ 35 w 70"/>
                <a:gd name="T71" fmla="*/ 110 h 110"/>
                <a:gd name="T72" fmla="*/ 39 w 70"/>
                <a:gd name="T73" fmla="*/ 109 h 110"/>
                <a:gd name="T74" fmla="*/ 39 w 70"/>
                <a:gd name="T75" fmla="*/ 104 h 110"/>
                <a:gd name="T76" fmla="*/ 39 w 70"/>
                <a:gd name="T77" fmla="*/ 91 h 110"/>
                <a:gd name="T78" fmla="*/ 56 w 70"/>
                <a:gd name="T79" fmla="*/ 87 h 110"/>
                <a:gd name="T80" fmla="*/ 67 w 70"/>
                <a:gd name="T81" fmla="*/ 78 h 110"/>
                <a:gd name="T82" fmla="*/ 70 w 70"/>
                <a:gd name="T83" fmla="*/ 67 h 110"/>
                <a:gd name="T84" fmla="*/ 68 w 70"/>
                <a:gd name="T85" fmla="*/ 58 h 110"/>
                <a:gd name="T86" fmla="*/ 62 w 70"/>
                <a:gd name="T87" fmla="*/ 51 h 110"/>
                <a:gd name="T88" fmla="*/ 31 w 70"/>
                <a:gd name="T89" fmla="*/ 41 h 110"/>
                <a:gd name="T90" fmla="*/ 22 w 70"/>
                <a:gd name="T91" fmla="*/ 37 h 110"/>
                <a:gd name="T92" fmla="*/ 19 w 70"/>
                <a:gd name="T93" fmla="*/ 31 h 110"/>
                <a:gd name="T94" fmla="*/ 22 w 70"/>
                <a:gd name="T95" fmla="*/ 24 h 110"/>
                <a:gd name="T96" fmla="*/ 31 w 70"/>
                <a:gd name="T97" fmla="*/ 21 h 110"/>
                <a:gd name="T98" fmla="*/ 31 w 70"/>
                <a:gd name="T99" fmla="*/ 41 h 110"/>
                <a:gd name="T100" fmla="*/ 50 w 70"/>
                <a:gd name="T101" fmla="*/ 76 h 110"/>
                <a:gd name="T102" fmla="*/ 39 w 70"/>
                <a:gd name="T103" fmla="*/ 81 h 110"/>
                <a:gd name="T104" fmla="*/ 39 w 70"/>
                <a:gd name="T105" fmla="*/ 57 h 110"/>
                <a:gd name="T106" fmla="*/ 50 w 70"/>
                <a:gd name="T107" fmla="*/ 61 h 110"/>
                <a:gd name="T108" fmla="*/ 54 w 70"/>
                <a:gd name="T109" fmla="*/ 69 h 110"/>
                <a:gd name="T110" fmla="*/ 50 w 70"/>
                <a:gd name="T111" fmla="*/ 7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" h="110">
                  <a:moveTo>
                    <a:pt x="62" y="51"/>
                  </a:moveTo>
                  <a:cubicBezTo>
                    <a:pt x="59" y="49"/>
                    <a:pt x="56" y="48"/>
                    <a:pt x="53" y="47"/>
                  </a:cubicBezTo>
                  <a:cubicBezTo>
                    <a:pt x="49" y="46"/>
                    <a:pt x="45" y="44"/>
                    <a:pt x="39" y="43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2"/>
                    <a:pt x="49" y="25"/>
                    <a:pt x="50" y="30"/>
                  </a:cubicBezTo>
                  <a:cubicBezTo>
                    <a:pt x="51" y="34"/>
                    <a:pt x="54" y="36"/>
                    <a:pt x="59" y="36"/>
                  </a:cubicBezTo>
                  <a:cubicBezTo>
                    <a:pt x="61" y="36"/>
                    <a:pt x="63" y="35"/>
                    <a:pt x="65" y="34"/>
                  </a:cubicBezTo>
                  <a:cubicBezTo>
                    <a:pt x="66" y="32"/>
                    <a:pt x="67" y="31"/>
                    <a:pt x="67" y="29"/>
                  </a:cubicBezTo>
                  <a:cubicBezTo>
                    <a:pt x="67" y="27"/>
                    <a:pt x="67" y="26"/>
                    <a:pt x="65" y="24"/>
                  </a:cubicBezTo>
                  <a:cubicBezTo>
                    <a:pt x="64" y="22"/>
                    <a:pt x="63" y="20"/>
                    <a:pt x="61" y="18"/>
                  </a:cubicBezTo>
                  <a:cubicBezTo>
                    <a:pt x="58" y="16"/>
                    <a:pt x="55" y="14"/>
                    <a:pt x="52" y="13"/>
                  </a:cubicBezTo>
                  <a:cubicBezTo>
                    <a:pt x="48" y="11"/>
                    <a:pt x="44" y="11"/>
                    <a:pt x="39" y="1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8" y="0"/>
                    <a:pt x="35" y="0"/>
                  </a:cubicBezTo>
                  <a:cubicBezTo>
                    <a:pt x="32" y="0"/>
                    <a:pt x="31" y="2"/>
                    <a:pt x="31" y="5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1"/>
                    <a:pt x="15" y="13"/>
                    <a:pt x="10" y="17"/>
                  </a:cubicBezTo>
                  <a:cubicBezTo>
                    <a:pt x="5" y="21"/>
                    <a:pt x="2" y="26"/>
                    <a:pt x="2" y="32"/>
                  </a:cubicBezTo>
                  <a:cubicBezTo>
                    <a:pt x="2" y="37"/>
                    <a:pt x="4" y="41"/>
                    <a:pt x="6" y="44"/>
                  </a:cubicBezTo>
                  <a:cubicBezTo>
                    <a:pt x="9" y="47"/>
                    <a:pt x="12" y="49"/>
                    <a:pt x="16" y="51"/>
                  </a:cubicBezTo>
                  <a:cubicBezTo>
                    <a:pt x="20" y="52"/>
                    <a:pt x="25" y="54"/>
                    <a:pt x="31" y="5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8" y="79"/>
                    <a:pt x="26" y="78"/>
                    <a:pt x="24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9" y="71"/>
                    <a:pt x="18" y="69"/>
                    <a:pt x="17" y="66"/>
                  </a:cubicBezTo>
                  <a:cubicBezTo>
                    <a:pt x="16" y="65"/>
                    <a:pt x="15" y="64"/>
                    <a:pt x="14" y="63"/>
                  </a:cubicBezTo>
                  <a:cubicBezTo>
                    <a:pt x="12" y="62"/>
                    <a:pt x="11" y="62"/>
                    <a:pt x="9" y="62"/>
                  </a:cubicBezTo>
                  <a:cubicBezTo>
                    <a:pt x="6" y="62"/>
                    <a:pt x="4" y="62"/>
                    <a:pt x="2" y="64"/>
                  </a:cubicBezTo>
                  <a:cubicBezTo>
                    <a:pt x="1" y="65"/>
                    <a:pt x="0" y="67"/>
                    <a:pt x="0" y="69"/>
                  </a:cubicBezTo>
                  <a:cubicBezTo>
                    <a:pt x="0" y="71"/>
                    <a:pt x="0" y="73"/>
                    <a:pt x="2" y="76"/>
                  </a:cubicBezTo>
                  <a:cubicBezTo>
                    <a:pt x="3" y="78"/>
                    <a:pt x="5" y="80"/>
                    <a:pt x="7" y="83"/>
                  </a:cubicBezTo>
                  <a:cubicBezTo>
                    <a:pt x="10" y="85"/>
                    <a:pt x="13" y="87"/>
                    <a:pt x="17" y="88"/>
                  </a:cubicBezTo>
                  <a:cubicBezTo>
                    <a:pt x="21" y="90"/>
                    <a:pt x="26" y="91"/>
                    <a:pt x="31" y="91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1" y="108"/>
                    <a:pt x="32" y="109"/>
                  </a:cubicBezTo>
                  <a:cubicBezTo>
                    <a:pt x="33" y="110"/>
                    <a:pt x="34" y="110"/>
                    <a:pt x="35" y="110"/>
                  </a:cubicBezTo>
                  <a:cubicBezTo>
                    <a:pt x="37" y="110"/>
                    <a:pt x="38" y="110"/>
                    <a:pt x="39" y="109"/>
                  </a:cubicBezTo>
                  <a:cubicBezTo>
                    <a:pt x="39" y="108"/>
                    <a:pt x="39" y="106"/>
                    <a:pt x="39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46" y="91"/>
                    <a:pt x="51" y="89"/>
                    <a:pt x="56" y="87"/>
                  </a:cubicBezTo>
                  <a:cubicBezTo>
                    <a:pt x="61" y="85"/>
                    <a:pt x="64" y="82"/>
                    <a:pt x="67" y="78"/>
                  </a:cubicBezTo>
                  <a:cubicBezTo>
                    <a:pt x="69" y="75"/>
                    <a:pt x="70" y="71"/>
                    <a:pt x="70" y="67"/>
                  </a:cubicBezTo>
                  <a:cubicBezTo>
                    <a:pt x="70" y="64"/>
                    <a:pt x="69" y="61"/>
                    <a:pt x="68" y="58"/>
                  </a:cubicBezTo>
                  <a:cubicBezTo>
                    <a:pt x="66" y="55"/>
                    <a:pt x="64" y="53"/>
                    <a:pt x="62" y="51"/>
                  </a:cubicBezTo>
                  <a:close/>
                  <a:moveTo>
                    <a:pt x="31" y="41"/>
                  </a:moveTo>
                  <a:cubicBezTo>
                    <a:pt x="27" y="40"/>
                    <a:pt x="24" y="39"/>
                    <a:pt x="22" y="37"/>
                  </a:cubicBezTo>
                  <a:cubicBezTo>
                    <a:pt x="20" y="36"/>
                    <a:pt x="19" y="34"/>
                    <a:pt x="19" y="31"/>
                  </a:cubicBezTo>
                  <a:cubicBezTo>
                    <a:pt x="19" y="28"/>
                    <a:pt x="20" y="26"/>
                    <a:pt x="22" y="24"/>
                  </a:cubicBezTo>
                  <a:cubicBezTo>
                    <a:pt x="24" y="23"/>
                    <a:pt x="27" y="22"/>
                    <a:pt x="31" y="21"/>
                  </a:cubicBezTo>
                  <a:lnTo>
                    <a:pt x="31" y="41"/>
                  </a:lnTo>
                  <a:close/>
                  <a:moveTo>
                    <a:pt x="50" y="76"/>
                  </a:moveTo>
                  <a:cubicBezTo>
                    <a:pt x="48" y="78"/>
                    <a:pt x="44" y="80"/>
                    <a:pt x="39" y="81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4" y="58"/>
                    <a:pt x="48" y="60"/>
                    <a:pt x="50" y="61"/>
                  </a:cubicBezTo>
                  <a:cubicBezTo>
                    <a:pt x="52" y="63"/>
                    <a:pt x="54" y="66"/>
                    <a:pt x="54" y="69"/>
                  </a:cubicBezTo>
                  <a:cubicBezTo>
                    <a:pt x="54" y="71"/>
                    <a:pt x="52" y="74"/>
                    <a:pt x="50" y="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21" name="Freeform 138">
              <a:extLst>
                <a:ext uri="{FF2B5EF4-FFF2-40B4-BE49-F238E27FC236}">
                  <a16:creationId xmlns:a16="http://schemas.microsoft.com/office/drawing/2014/main" id="{5C814B02-533A-42BA-ACAE-9129FB294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208" y="5486192"/>
              <a:ext cx="209893" cy="283463"/>
            </a:xfrm>
            <a:custGeom>
              <a:avLst/>
              <a:gdLst>
                <a:gd name="T0" fmla="*/ 62 w 123"/>
                <a:gd name="T1" fmla="*/ 3 h 166"/>
                <a:gd name="T2" fmla="*/ 110 w 123"/>
                <a:gd name="T3" fmla="*/ 74 h 166"/>
                <a:gd name="T4" fmla="*/ 110 w 123"/>
                <a:gd name="T5" fmla="*/ 107 h 166"/>
                <a:gd name="T6" fmla="*/ 73 w 123"/>
                <a:gd name="T7" fmla="*/ 85 h 166"/>
                <a:gd name="T8" fmla="*/ 62 w 123"/>
                <a:gd name="T9" fmla="*/ 3 h 166"/>
                <a:gd name="T10" fmla="*/ 0 w 123"/>
                <a:gd name="T11" fmla="*/ 43 h 166"/>
                <a:gd name="T12" fmla="*/ 0 w 123"/>
                <a:gd name="T13" fmla="*/ 142 h 166"/>
                <a:gd name="T14" fmla="*/ 62 w 123"/>
                <a:gd name="T15" fmla="*/ 166 h 166"/>
                <a:gd name="T16" fmla="*/ 123 w 123"/>
                <a:gd name="T17" fmla="*/ 131 h 166"/>
                <a:gd name="T18" fmla="*/ 123 w 123"/>
                <a:gd name="T19" fmla="*/ 85 h 166"/>
                <a:gd name="T20" fmla="*/ 62 w 123"/>
                <a:gd name="T21" fmla="*/ 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66">
                  <a:moveTo>
                    <a:pt x="62" y="3"/>
                  </a:moveTo>
                  <a:cubicBezTo>
                    <a:pt x="110" y="74"/>
                    <a:pt x="110" y="74"/>
                    <a:pt x="110" y="74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0" y="0"/>
                    <a:pt x="0" y="43"/>
                  </a:cubicBezTo>
                  <a:cubicBezTo>
                    <a:pt x="0" y="85"/>
                    <a:pt x="0" y="142"/>
                    <a:pt x="0" y="142"/>
                  </a:cubicBezTo>
                  <a:cubicBezTo>
                    <a:pt x="0" y="142"/>
                    <a:pt x="7" y="166"/>
                    <a:pt x="62" y="166"/>
                  </a:cubicBezTo>
                  <a:cubicBezTo>
                    <a:pt x="116" y="166"/>
                    <a:pt x="123" y="150"/>
                    <a:pt x="123" y="131"/>
                  </a:cubicBezTo>
                  <a:cubicBezTo>
                    <a:pt x="123" y="111"/>
                    <a:pt x="123" y="85"/>
                    <a:pt x="123" y="85"/>
                  </a:cubicBezTo>
                  <a:cubicBezTo>
                    <a:pt x="123" y="85"/>
                    <a:pt x="109" y="3"/>
                    <a:pt x="62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27C91409-73A2-4FE5-87C2-9F2FAC011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69" y="5288561"/>
              <a:ext cx="163731" cy="192582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D73F49F-4C40-4728-BAA6-44FD1848DA3B}"/>
              </a:ext>
            </a:extLst>
          </p:cNvPr>
          <p:cNvSpPr txBox="1"/>
          <p:nvPr/>
        </p:nvSpPr>
        <p:spPr>
          <a:xfrm>
            <a:off x="3167496" y="2352698"/>
            <a:ext cx="2194060" cy="4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U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pload Documents</a:t>
            </a:r>
          </a:p>
          <a:p>
            <a:pPr algn="ctr"/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Apply AR 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cs typeface="Univers Next" panose="020B0405030202020203" pitchFamily="34" charset="-78"/>
              </a:rPr>
              <a:t>Financing</a:t>
            </a:r>
            <a:endParaRPr lang="en-US" sz="1173" b="1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sp>
        <p:nvSpPr>
          <p:cNvPr id="128" name="Freeform 101">
            <a:extLst>
              <a:ext uri="{FF2B5EF4-FFF2-40B4-BE49-F238E27FC236}">
                <a16:creationId xmlns:a16="http://schemas.microsoft.com/office/drawing/2014/main" id="{5C52DB63-7F39-4F6A-A940-4F4DA92D7E3C}"/>
              </a:ext>
            </a:extLst>
          </p:cNvPr>
          <p:cNvSpPr>
            <a:spLocks noEditPoints="1"/>
          </p:cNvSpPr>
          <p:nvPr/>
        </p:nvSpPr>
        <p:spPr bwMode="auto">
          <a:xfrm>
            <a:off x="9544802" y="5498468"/>
            <a:ext cx="402317" cy="459557"/>
          </a:xfrm>
          <a:custGeom>
            <a:avLst/>
            <a:gdLst>
              <a:gd name="T0" fmla="*/ 219355 w 102"/>
              <a:gd name="T1" fmla="*/ 0 h 116"/>
              <a:gd name="T2" fmla="*/ 37820 w 102"/>
              <a:gd name="T3" fmla="*/ 0 h 116"/>
              <a:gd name="T4" fmla="*/ 0 w 102"/>
              <a:gd name="T5" fmla="*/ 35445 h 116"/>
              <a:gd name="T6" fmla="*/ 0 w 102"/>
              <a:gd name="T7" fmla="*/ 182289 h 116"/>
              <a:gd name="T8" fmla="*/ 0 w 102"/>
              <a:gd name="T9" fmla="*/ 192416 h 116"/>
              <a:gd name="T10" fmla="*/ 10085 w 102"/>
              <a:gd name="T11" fmla="*/ 200012 h 116"/>
              <a:gd name="T12" fmla="*/ 17649 w 102"/>
              <a:gd name="T13" fmla="*/ 200012 h 116"/>
              <a:gd name="T14" fmla="*/ 17649 w 102"/>
              <a:gd name="T15" fmla="*/ 248116 h 116"/>
              <a:gd name="T16" fmla="*/ 27735 w 102"/>
              <a:gd name="T17" fmla="*/ 255711 h 116"/>
              <a:gd name="T18" fmla="*/ 37820 w 102"/>
              <a:gd name="T19" fmla="*/ 255711 h 116"/>
              <a:gd name="T20" fmla="*/ 37820 w 102"/>
              <a:gd name="T21" fmla="*/ 273434 h 116"/>
              <a:gd name="T22" fmla="*/ 55469 w 102"/>
              <a:gd name="T23" fmla="*/ 293688 h 116"/>
              <a:gd name="T24" fmla="*/ 73118 w 102"/>
              <a:gd name="T25" fmla="*/ 293688 h 116"/>
              <a:gd name="T26" fmla="*/ 90768 w 102"/>
              <a:gd name="T27" fmla="*/ 273434 h 116"/>
              <a:gd name="T28" fmla="*/ 90768 w 102"/>
              <a:gd name="T29" fmla="*/ 255711 h 116"/>
              <a:gd name="T30" fmla="*/ 163886 w 102"/>
              <a:gd name="T31" fmla="*/ 255711 h 116"/>
              <a:gd name="T32" fmla="*/ 163886 w 102"/>
              <a:gd name="T33" fmla="*/ 273434 h 116"/>
              <a:gd name="T34" fmla="*/ 184057 w 102"/>
              <a:gd name="T35" fmla="*/ 293688 h 116"/>
              <a:gd name="T36" fmla="*/ 201706 w 102"/>
              <a:gd name="T37" fmla="*/ 293688 h 116"/>
              <a:gd name="T38" fmla="*/ 219355 w 102"/>
              <a:gd name="T39" fmla="*/ 273434 h 116"/>
              <a:gd name="T40" fmla="*/ 219355 w 102"/>
              <a:gd name="T41" fmla="*/ 255711 h 116"/>
              <a:gd name="T42" fmla="*/ 229440 w 102"/>
              <a:gd name="T43" fmla="*/ 255711 h 116"/>
              <a:gd name="T44" fmla="*/ 237004 w 102"/>
              <a:gd name="T45" fmla="*/ 248116 h 116"/>
              <a:gd name="T46" fmla="*/ 237004 w 102"/>
              <a:gd name="T47" fmla="*/ 200012 h 116"/>
              <a:gd name="T48" fmla="*/ 247090 w 102"/>
              <a:gd name="T49" fmla="*/ 200012 h 116"/>
              <a:gd name="T50" fmla="*/ 257175 w 102"/>
              <a:gd name="T51" fmla="*/ 192416 h 116"/>
              <a:gd name="T52" fmla="*/ 257175 w 102"/>
              <a:gd name="T53" fmla="*/ 182289 h 116"/>
              <a:gd name="T54" fmla="*/ 257175 w 102"/>
              <a:gd name="T55" fmla="*/ 35445 h 116"/>
              <a:gd name="T56" fmla="*/ 219355 w 102"/>
              <a:gd name="T57" fmla="*/ 0 h 116"/>
              <a:gd name="T58" fmla="*/ 184057 w 102"/>
              <a:gd name="T59" fmla="*/ 73422 h 116"/>
              <a:gd name="T60" fmla="*/ 201706 w 102"/>
              <a:gd name="T61" fmla="*/ 91145 h 116"/>
              <a:gd name="T62" fmla="*/ 201706 w 102"/>
              <a:gd name="T63" fmla="*/ 126590 h 116"/>
              <a:gd name="T64" fmla="*/ 55469 w 102"/>
              <a:gd name="T65" fmla="*/ 126590 h 116"/>
              <a:gd name="T66" fmla="*/ 55469 w 102"/>
              <a:gd name="T67" fmla="*/ 91145 h 116"/>
              <a:gd name="T68" fmla="*/ 73118 w 102"/>
              <a:gd name="T69" fmla="*/ 73422 h 116"/>
              <a:gd name="T70" fmla="*/ 184057 w 102"/>
              <a:gd name="T71" fmla="*/ 73422 h 116"/>
              <a:gd name="T72" fmla="*/ 73118 w 102"/>
              <a:gd name="T73" fmla="*/ 220266 h 116"/>
              <a:gd name="T74" fmla="*/ 55469 w 102"/>
              <a:gd name="T75" fmla="*/ 220266 h 116"/>
              <a:gd name="T76" fmla="*/ 37820 w 102"/>
              <a:gd name="T77" fmla="*/ 200012 h 116"/>
              <a:gd name="T78" fmla="*/ 55469 w 102"/>
              <a:gd name="T79" fmla="*/ 182289 h 116"/>
              <a:gd name="T80" fmla="*/ 73118 w 102"/>
              <a:gd name="T81" fmla="*/ 182289 h 116"/>
              <a:gd name="T82" fmla="*/ 90768 w 102"/>
              <a:gd name="T83" fmla="*/ 200012 h 116"/>
              <a:gd name="T84" fmla="*/ 73118 w 102"/>
              <a:gd name="T85" fmla="*/ 220266 h 116"/>
              <a:gd name="T86" fmla="*/ 201706 w 102"/>
              <a:gd name="T87" fmla="*/ 220266 h 116"/>
              <a:gd name="T88" fmla="*/ 184057 w 102"/>
              <a:gd name="T89" fmla="*/ 220266 h 116"/>
              <a:gd name="T90" fmla="*/ 163886 w 102"/>
              <a:gd name="T91" fmla="*/ 200012 h 116"/>
              <a:gd name="T92" fmla="*/ 184057 w 102"/>
              <a:gd name="T93" fmla="*/ 182289 h 116"/>
              <a:gd name="T94" fmla="*/ 201706 w 102"/>
              <a:gd name="T95" fmla="*/ 182289 h 116"/>
              <a:gd name="T96" fmla="*/ 219355 w 102"/>
              <a:gd name="T97" fmla="*/ 200012 h 116"/>
              <a:gd name="T98" fmla="*/ 201706 w 102"/>
              <a:gd name="T99" fmla="*/ 220266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" h="116">
                <a:moveTo>
                  <a:pt x="8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2" y="79"/>
                  <a:pt x="4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100"/>
                  <a:pt x="9" y="101"/>
                  <a:pt x="11" y="101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12"/>
                  <a:pt x="18" y="116"/>
                  <a:pt x="2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3" y="116"/>
                  <a:pt x="36" y="112"/>
                  <a:pt x="36" y="108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12"/>
                  <a:pt x="69" y="116"/>
                  <a:pt x="73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4" y="116"/>
                  <a:pt x="87" y="112"/>
                  <a:pt x="87" y="10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93" y="101"/>
                  <a:pt x="94" y="100"/>
                  <a:pt x="94" y="98"/>
                </a:cubicBezTo>
                <a:cubicBezTo>
                  <a:pt x="94" y="79"/>
                  <a:pt x="94" y="79"/>
                  <a:pt x="94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79"/>
                  <a:pt x="102" y="78"/>
                  <a:pt x="102" y="76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2" y="6"/>
                  <a:pt x="95" y="0"/>
                  <a:pt x="87" y="0"/>
                </a:cubicBezTo>
                <a:close/>
                <a:moveTo>
                  <a:pt x="73" y="29"/>
                </a:moveTo>
                <a:cubicBezTo>
                  <a:pt x="77" y="29"/>
                  <a:pt x="80" y="32"/>
                  <a:pt x="80" y="36"/>
                </a:cubicBezTo>
                <a:cubicBezTo>
                  <a:pt x="80" y="50"/>
                  <a:pt x="80" y="50"/>
                  <a:pt x="80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2"/>
                  <a:pt x="25" y="29"/>
                  <a:pt x="29" y="29"/>
                </a:cubicBezTo>
                <a:lnTo>
                  <a:pt x="73" y="29"/>
                </a:lnTo>
                <a:close/>
                <a:moveTo>
                  <a:pt x="29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18" y="87"/>
                  <a:pt x="15" y="83"/>
                  <a:pt x="15" y="79"/>
                </a:cubicBezTo>
                <a:cubicBezTo>
                  <a:pt x="15" y="75"/>
                  <a:pt x="18" y="72"/>
                  <a:pt x="22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3" y="72"/>
                  <a:pt x="36" y="75"/>
                  <a:pt x="36" y="79"/>
                </a:cubicBezTo>
                <a:cubicBezTo>
                  <a:pt x="36" y="83"/>
                  <a:pt x="33" y="87"/>
                  <a:pt x="29" y="87"/>
                </a:cubicBezTo>
                <a:close/>
                <a:moveTo>
                  <a:pt x="80" y="87"/>
                </a:moveTo>
                <a:cubicBezTo>
                  <a:pt x="73" y="87"/>
                  <a:pt x="73" y="87"/>
                  <a:pt x="73" y="87"/>
                </a:cubicBezTo>
                <a:cubicBezTo>
                  <a:pt x="69" y="87"/>
                  <a:pt x="65" y="83"/>
                  <a:pt x="65" y="79"/>
                </a:cubicBezTo>
                <a:cubicBezTo>
                  <a:pt x="65" y="75"/>
                  <a:pt x="69" y="72"/>
                  <a:pt x="73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4" y="72"/>
                  <a:pt x="87" y="75"/>
                  <a:pt x="87" y="79"/>
                </a:cubicBezTo>
                <a:cubicBezTo>
                  <a:pt x="87" y="83"/>
                  <a:pt x="84" y="87"/>
                  <a:pt x="80" y="8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30" name="Freeform 101">
            <a:extLst>
              <a:ext uri="{FF2B5EF4-FFF2-40B4-BE49-F238E27FC236}">
                <a16:creationId xmlns:a16="http://schemas.microsoft.com/office/drawing/2014/main" id="{2B5F43E2-6492-45A7-8B93-FB99793D65B4}"/>
              </a:ext>
            </a:extLst>
          </p:cNvPr>
          <p:cNvSpPr>
            <a:spLocks noEditPoints="1"/>
          </p:cNvSpPr>
          <p:nvPr/>
        </p:nvSpPr>
        <p:spPr bwMode="auto">
          <a:xfrm>
            <a:off x="9548802" y="4805150"/>
            <a:ext cx="402317" cy="459557"/>
          </a:xfrm>
          <a:custGeom>
            <a:avLst/>
            <a:gdLst>
              <a:gd name="T0" fmla="*/ 219355 w 102"/>
              <a:gd name="T1" fmla="*/ 0 h 116"/>
              <a:gd name="T2" fmla="*/ 37820 w 102"/>
              <a:gd name="T3" fmla="*/ 0 h 116"/>
              <a:gd name="T4" fmla="*/ 0 w 102"/>
              <a:gd name="T5" fmla="*/ 35445 h 116"/>
              <a:gd name="T6" fmla="*/ 0 w 102"/>
              <a:gd name="T7" fmla="*/ 182289 h 116"/>
              <a:gd name="T8" fmla="*/ 0 w 102"/>
              <a:gd name="T9" fmla="*/ 192416 h 116"/>
              <a:gd name="T10" fmla="*/ 10085 w 102"/>
              <a:gd name="T11" fmla="*/ 200012 h 116"/>
              <a:gd name="T12" fmla="*/ 17649 w 102"/>
              <a:gd name="T13" fmla="*/ 200012 h 116"/>
              <a:gd name="T14" fmla="*/ 17649 w 102"/>
              <a:gd name="T15" fmla="*/ 248116 h 116"/>
              <a:gd name="T16" fmla="*/ 27735 w 102"/>
              <a:gd name="T17" fmla="*/ 255711 h 116"/>
              <a:gd name="T18" fmla="*/ 37820 w 102"/>
              <a:gd name="T19" fmla="*/ 255711 h 116"/>
              <a:gd name="T20" fmla="*/ 37820 w 102"/>
              <a:gd name="T21" fmla="*/ 273434 h 116"/>
              <a:gd name="T22" fmla="*/ 55469 w 102"/>
              <a:gd name="T23" fmla="*/ 293688 h 116"/>
              <a:gd name="T24" fmla="*/ 73118 w 102"/>
              <a:gd name="T25" fmla="*/ 293688 h 116"/>
              <a:gd name="T26" fmla="*/ 90768 w 102"/>
              <a:gd name="T27" fmla="*/ 273434 h 116"/>
              <a:gd name="T28" fmla="*/ 90768 w 102"/>
              <a:gd name="T29" fmla="*/ 255711 h 116"/>
              <a:gd name="T30" fmla="*/ 163886 w 102"/>
              <a:gd name="T31" fmla="*/ 255711 h 116"/>
              <a:gd name="T32" fmla="*/ 163886 w 102"/>
              <a:gd name="T33" fmla="*/ 273434 h 116"/>
              <a:gd name="T34" fmla="*/ 184057 w 102"/>
              <a:gd name="T35" fmla="*/ 293688 h 116"/>
              <a:gd name="T36" fmla="*/ 201706 w 102"/>
              <a:gd name="T37" fmla="*/ 293688 h 116"/>
              <a:gd name="T38" fmla="*/ 219355 w 102"/>
              <a:gd name="T39" fmla="*/ 273434 h 116"/>
              <a:gd name="T40" fmla="*/ 219355 w 102"/>
              <a:gd name="T41" fmla="*/ 255711 h 116"/>
              <a:gd name="T42" fmla="*/ 229440 w 102"/>
              <a:gd name="T43" fmla="*/ 255711 h 116"/>
              <a:gd name="T44" fmla="*/ 237004 w 102"/>
              <a:gd name="T45" fmla="*/ 248116 h 116"/>
              <a:gd name="T46" fmla="*/ 237004 w 102"/>
              <a:gd name="T47" fmla="*/ 200012 h 116"/>
              <a:gd name="T48" fmla="*/ 247090 w 102"/>
              <a:gd name="T49" fmla="*/ 200012 h 116"/>
              <a:gd name="T50" fmla="*/ 257175 w 102"/>
              <a:gd name="T51" fmla="*/ 192416 h 116"/>
              <a:gd name="T52" fmla="*/ 257175 w 102"/>
              <a:gd name="T53" fmla="*/ 182289 h 116"/>
              <a:gd name="T54" fmla="*/ 257175 w 102"/>
              <a:gd name="T55" fmla="*/ 35445 h 116"/>
              <a:gd name="T56" fmla="*/ 219355 w 102"/>
              <a:gd name="T57" fmla="*/ 0 h 116"/>
              <a:gd name="T58" fmla="*/ 184057 w 102"/>
              <a:gd name="T59" fmla="*/ 73422 h 116"/>
              <a:gd name="T60" fmla="*/ 201706 w 102"/>
              <a:gd name="T61" fmla="*/ 91145 h 116"/>
              <a:gd name="T62" fmla="*/ 201706 w 102"/>
              <a:gd name="T63" fmla="*/ 126590 h 116"/>
              <a:gd name="T64" fmla="*/ 55469 w 102"/>
              <a:gd name="T65" fmla="*/ 126590 h 116"/>
              <a:gd name="T66" fmla="*/ 55469 w 102"/>
              <a:gd name="T67" fmla="*/ 91145 h 116"/>
              <a:gd name="T68" fmla="*/ 73118 w 102"/>
              <a:gd name="T69" fmla="*/ 73422 h 116"/>
              <a:gd name="T70" fmla="*/ 184057 w 102"/>
              <a:gd name="T71" fmla="*/ 73422 h 116"/>
              <a:gd name="T72" fmla="*/ 73118 w 102"/>
              <a:gd name="T73" fmla="*/ 220266 h 116"/>
              <a:gd name="T74" fmla="*/ 55469 w 102"/>
              <a:gd name="T75" fmla="*/ 220266 h 116"/>
              <a:gd name="T76" fmla="*/ 37820 w 102"/>
              <a:gd name="T77" fmla="*/ 200012 h 116"/>
              <a:gd name="T78" fmla="*/ 55469 w 102"/>
              <a:gd name="T79" fmla="*/ 182289 h 116"/>
              <a:gd name="T80" fmla="*/ 73118 w 102"/>
              <a:gd name="T81" fmla="*/ 182289 h 116"/>
              <a:gd name="T82" fmla="*/ 90768 w 102"/>
              <a:gd name="T83" fmla="*/ 200012 h 116"/>
              <a:gd name="T84" fmla="*/ 73118 w 102"/>
              <a:gd name="T85" fmla="*/ 220266 h 116"/>
              <a:gd name="T86" fmla="*/ 201706 w 102"/>
              <a:gd name="T87" fmla="*/ 220266 h 116"/>
              <a:gd name="T88" fmla="*/ 184057 w 102"/>
              <a:gd name="T89" fmla="*/ 220266 h 116"/>
              <a:gd name="T90" fmla="*/ 163886 w 102"/>
              <a:gd name="T91" fmla="*/ 200012 h 116"/>
              <a:gd name="T92" fmla="*/ 184057 w 102"/>
              <a:gd name="T93" fmla="*/ 182289 h 116"/>
              <a:gd name="T94" fmla="*/ 201706 w 102"/>
              <a:gd name="T95" fmla="*/ 182289 h 116"/>
              <a:gd name="T96" fmla="*/ 219355 w 102"/>
              <a:gd name="T97" fmla="*/ 200012 h 116"/>
              <a:gd name="T98" fmla="*/ 201706 w 102"/>
              <a:gd name="T99" fmla="*/ 220266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" h="116">
                <a:moveTo>
                  <a:pt x="8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2" y="79"/>
                  <a:pt x="4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100"/>
                  <a:pt x="9" y="101"/>
                  <a:pt x="11" y="101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12"/>
                  <a:pt x="18" y="116"/>
                  <a:pt x="2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3" y="116"/>
                  <a:pt x="36" y="112"/>
                  <a:pt x="36" y="108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12"/>
                  <a:pt x="69" y="116"/>
                  <a:pt x="73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4" y="116"/>
                  <a:pt x="87" y="112"/>
                  <a:pt x="87" y="10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93" y="101"/>
                  <a:pt x="94" y="100"/>
                  <a:pt x="94" y="98"/>
                </a:cubicBezTo>
                <a:cubicBezTo>
                  <a:pt x="94" y="79"/>
                  <a:pt x="94" y="79"/>
                  <a:pt x="94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79"/>
                  <a:pt x="102" y="78"/>
                  <a:pt x="102" y="76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2" y="6"/>
                  <a:pt x="95" y="0"/>
                  <a:pt x="87" y="0"/>
                </a:cubicBezTo>
                <a:close/>
                <a:moveTo>
                  <a:pt x="73" y="29"/>
                </a:moveTo>
                <a:cubicBezTo>
                  <a:pt x="77" y="29"/>
                  <a:pt x="80" y="32"/>
                  <a:pt x="80" y="36"/>
                </a:cubicBezTo>
                <a:cubicBezTo>
                  <a:pt x="80" y="50"/>
                  <a:pt x="80" y="50"/>
                  <a:pt x="80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2"/>
                  <a:pt x="25" y="29"/>
                  <a:pt x="29" y="29"/>
                </a:cubicBezTo>
                <a:lnTo>
                  <a:pt x="73" y="29"/>
                </a:lnTo>
                <a:close/>
                <a:moveTo>
                  <a:pt x="29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18" y="87"/>
                  <a:pt x="15" y="83"/>
                  <a:pt x="15" y="79"/>
                </a:cubicBezTo>
                <a:cubicBezTo>
                  <a:pt x="15" y="75"/>
                  <a:pt x="18" y="72"/>
                  <a:pt x="22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3" y="72"/>
                  <a:pt x="36" y="75"/>
                  <a:pt x="36" y="79"/>
                </a:cubicBezTo>
                <a:cubicBezTo>
                  <a:pt x="36" y="83"/>
                  <a:pt x="33" y="87"/>
                  <a:pt x="29" y="87"/>
                </a:cubicBezTo>
                <a:close/>
                <a:moveTo>
                  <a:pt x="80" y="87"/>
                </a:moveTo>
                <a:cubicBezTo>
                  <a:pt x="73" y="87"/>
                  <a:pt x="73" y="87"/>
                  <a:pt x="73" y="87"/>
                </a:cubicBezTo>
                <a:cubicBezTo>
                  <a:pt x="69" y="87"/>
                  <a:pt x="65" y="83"/>
                  <a:pt x="65" y="79"/>
                </a:cubicBezTo>
                <a:cubicBezTo>
                  <a:pt x="65" y="75"/>
                  <a:pt x="69" y="72"/>
                  <a:pt x="73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4" y="72"/>
                  <a:pt x="87" y="75"/>
                  <a:pt x="87" y="79"/>
                </a:cubicBezTo>
                <a:cubicBezTo>
                  <a:pt x="87" y="83"/>
                  <a:pt x="84" y="87"/>
                  <a:pt x="80" y="8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32" name="Freeform 101">
            <a:extLst>
              <a:ext uri="{FF2B5EF4-FFF2-40B4-BE49-F238E27FC236}">
                <a16:creationId xmlns:a16="http://schemas.microsoft.com/office/drawing/2014/main" id="{9ED2180F-B9BD-48B0-85D7-22697DE3826B}"/>
              </a:ext>
            </a:extLst>
          </p:cNvPr>
          <p:cNvSpPr>
            <a:spLocks noEditPoints="1"/>
          </p:cNvSpPr>
          <p:nvPr/>
        </p:nvSpPr>
        <p:spPr bwMode="auto">
          <a:xfrm>
            <a:off x="9546352" y="6245888"/>
            <a:ext cx="402317" cy="459557"/>
          </a:xfrm>
          <a:custGeom>
            <a:avLst/>
            <a:gdLst>
              <a:gd name="T0" fmla="*/ 219355 w 102"/>
              <a:gd name="T1" fmla="*/ 0 h 116"/>
              <a:gd name="T2" fmla="*/ 37820 w 102"/>
              <a:gd name="T3" fmla="*/ 0 h 116"/>
              <a:gd name="T4" fmla="*/ 0 w 102"/>
              <a:gd name="T5" fmla="*/ 35445 h 116"/>
              <a:gd name="T6" fmla="*/ 0 w 102"/>
              <a:gd name="T7" fmla="*/ 182289 h 116"/>
              <a:gd name="T8" fmla="*/ 0 w 102"/>
              <a:gd name="T9" fmla="*/ 192416 h 116"/>
              <a:gd name="T10" fmla="*/ 10085 w 102"/>
              <a:gd name="T11" fmla="*/ 200012 h 116"/>
              <a:gd name="T12" fmla="*/ 17649 w 102"/>
              <a:gd name="T13" fmla="*/ 200012 h 116"/>
              <a:gd name="T14" fmla="*/ 17649 w 102"/>
              <a:gd name="T15" fmla="*/ 248116 h 116"/>
              <a:gd name="T16" fmla="*/ 27735 w 102"/>
              <a:gd name="T17" fmla="*/ 255711 h 116"/>
              <a:gd name="T18" fmla="*/ 37820 w 102"/>
              <a:gd name="T19" fmla="*/ 255711 h 116"/>
              <a:gd name="T20" fmla="*/ 37820 w 102"/>
              <a:gd name="T21" fmla="*/ 273434 h 116"/>
              <a:gd name="T22" fmla="*/ 55469 w 102"/>
              <a:gd name="T23" fmla="*/ 293688 h 116"/>
              <a:gd name="T24" fmla="*/ 73118 w 102"/>
              <a:gd name="T25" fmla="*/ 293688 h 116"/>
              <a:gd name="T26" fmla="*/ 90768 w 102"/>
              <a:gd name="T27" fmla="*/ 273434 h 116"/>
              <a:gd name="T28" fmla="*/ 90768 w 102"/>
              <a:gd name="T29" fmla="*/ 255711 h 116"/>
              <a:gd name="T30" fmla="*/ 163886 w 102"/>
              <a:gd name="T31" fmla="*/ 255711 h 116"/>
              <a:gd name="T32" fmla="*/ 163886 w 102"/>
              <a:gd name="T33" fmla="*/ 273434 h 116"/>
              <a:gd name="T34" fmla="*/ 184057 w 102"/>
              <a:gd name="T35" fmla="*/ 293688 h 116"/>
              <a:gd name="T36" fmla="*/ 201706 w 102"/>
              <a:gd name="T37" fmla="*/ 293688 h 116"/>
              <a:gd name="T38" fmla="*/ 219355 w 102"/>
              <a:gd name="T39" fmla="*/ 273434 h 116"/>
              <a:gd name="T40" fmla="*/ 219355 w 102"/>
              <a:gd name="T41" fmla="*/ 255711 h 116"/>
              <a:gd name="T42" fmla="*/ 229440 w 102"/>
              <a:gd name="T43" fmla="*/ 255711 h 116"/>
              <a:gd name="T44" fmla="*/ 237004 w 102"/>
              <a:gd name="T45" fmla="*/ 248116 h 116"/>
              <a:gd name="T46" fmla="*/ 237004 w 102"/>
              <a:gd name="T47" fmla="*/ 200012 h 116"/>
              <a:gd name="T48" fmla="*/ 247090 w 102"/>
              <a:gd name="T49" fmla="*/ 200012 h 116"/>
              <a:gd name="T50" fmla="*/ 257175 w 102"/>
              <a:gd name="T51" fmla="*/ 192416 h 116"/>
              <a:gd name="T52" fmla="*/ 257175 w 102"/>
              <a:gd name="T53" fmla="*/ 182289 h 116"/>
              <a:gd name="T54" fmla="*/ 257175 w 102"/>
              <a:gd name="T55" fmla="*/ 35445 h 116"/>
              <a:gd name="T56" fmla="*/ 219355 w 102"/>
              <a:gd name="T57" fmla="*/ 0 h 116"/>
              <a:gd name="T58" fmla="*/ 184057 w 102"/>
              <a:gd name="T59" fmla="*/ 73422 h 116"/>
              <a:gd name="T60" fmla="*/ 201706 w 102"/>
              <a:gd name="T61" fmla="*/ 91145 h 116"/>
              <a:gd name="T62" fmla="*/ 201706 w 102"/>
              <a:gd name="T63" fmla="*/ 126590 h 116"/>
              <a:gd name="T64" fmla="*/ 55469 w 102"/>
              <a:gd name="T65" fmla="*/ 126590 h 116"/>
              <a:gd name="T66" fmla="*/ 55469 w 102"/>
              <a:gd name="T67" fmla="*/ 91145 h 116"/>
              <a:gd name="T68" fmla="*/ 73118 w 102"/>
              <a:gd name="T69" fmla="*/ 73422 h 116"/>
              <a:gd name="T70" fmla="*/ 184057 w 102"/>
              <a:gd name="T71" fmla="*/ 73422 h 116"/>
              <a:gd name="T72" fmla="*/ 73118 w 102"/>
              <a:gd name="T73" fmla="*/ 220266 h 116"/>
              <a:gd name="T74" fmla="*/ 55469 w 102"/>
              <a:gd name="T75" fmla="*/ 220266 h 116"/>
              <a:gd name="T76" fmla="*/ 37820 w 102"/>
              <a:gd name="T77" fmla="*/ 200012 h 116"/>
              <a:gd name="T78" fmla="*/ 55469 w 102"/>
              <a:gd name="T79" fmla="*/ 182289 h 116"/>
              <a:gd name="T80" fmla="*/ 73118 w 102"/>
              <a:gd name="T81" fmla="*/ 182289 h 116"/>
              <a:gd name="T82" fmla="*/ 90768 w 102"/>
              <a:gd name="T83" fmla="*/ 200012 h 116"/>
              <a:gd name="T84" fmla="*/ 73118 w 102"/>
              <a:gd name="T85" fmla="*/ 220266 h 116"/>
              <a:gd name="T86" fmla="*/ 201706 w 102"/>
              <a:gd name="T87" fmla="*/ 220266 h 116"/>
              <a:gd name="T88" fmla="*/ 184057 w 102"/>
              <a:gd name="T89" fmla="*/ 220266 h 116"/>
              <a:gd name="T90" fmla="*/ 163886 w 102"/>
              <a:gd name="T91" fmla="*/ 200012 h 116"/>
              <a:gd name="T92" fmla="*/ 184057 w 102"/>
              <a:gd name="T93" fmla="*/ 182289 h 116"/>
              <a:gd name="T94" fmla="*/ 201706 w 102"/>
              <a:gd name="T95" fmla="*/ 182289 h 116"/>
              <a:gd name="T96" fmla="*/ 219355 w 102"/>
              <a:gd name="T97" fmla="*/ 200012 h 116"/>
              <a:gd name="T98" fmla="*/ 201706 w 102"/>
              <a:gd name="T99" fmla="*/ 220266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" h="116">
                <a:moveTo>
                  <a:pt x="8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2" y="79"/>
                  <a:pt x="4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100"/>
                  <a:pt x="9" y="101"/>
                  <a:pt x="11" y="101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12"/>
                  <a:pt x="18" y="116"/>
                  <a:pt x="2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3" y="116"/>
                  <a:pt x="36" y="112"/>
                  <a:pt x="36" y="108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12"/>
                  <a:pt x="69" y="116"/>
                  <a:pt x="73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4" y="116"/>
                  <a:pt x="87" y="112"/>
                  <a:pt x="87" y="10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93" y="101"/>
                  <a:pt x="94" y="100"/>
                  <a:pt x="94" y="98"/>
                </a:cubicBezTo>
                <a:cubicBezTo>
                  <a:pt x="94" y="79"/>
                  <a:pt x="94" y="79"/>
                  <a:pt x="94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79"/>
                  <a:pt x="102" y="78"/>
                  <a:pt x="102" y="76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2" y="6"/>
                  <a:pt x="95" y="0"/>
                  <a:pt x="87" y="0"/>
                </a:cubicBezTo>
                <a:close/>
                <a:moveTo>
                  <a:pt x="73" y="29"/>
                </a:moveTo>
                <a:cubicBezTo>
                  <a:pt x="77" y="29"/>
                  <a:pt x="80" y="32"/>
                  <a:pt x="80" y="36"/>
                </a:cubicBezTo>
                <a:cubicBezTo>
                  <a:pt x="80" y="50"/>
                  <a:pt x="80" y="50"/>
                  <a:pt x="80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2"/>
                  <a:pt x="25" y="29"/>
                  <a:pt x="29" y="29"/>
                </a:cubicBezTo>
                <a:lnTo>
                  <a:pt x="73" y="29"/>
                </a:lnTo>
                <a:close/>
                <a:moveTo>
                  <a:pt x="29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18" y="87"/>
                  <a:pt x="15" y="83"/>
                  <a:pt x="15" y="79"/>
                </a:cubicBezTo>
                <a:cubicBezTo>
                  <a:pt x="15" y="75"/>
                  <a:pt x="18" y="72"/>
                  <a:pt x="22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3" y="72"/>
                  <a:pt x="36" y="75"/>
                  <a:pt x="36" y="79"/>
                </a:cubicBezTo>
                <a:cubicBezTo>
                  <a:pt x="36" y="83"/>
                  <a:pt x="33" y="87"/>
                  <a:pt x="29" y="87"/>
                </a:cubicBezTo>
                <a:close/>
                <a:moveTo>
                  <a:pt x="80" y="87"/>
                </a:moveTo>
                <a:cubicBezTo>
                  <a:pt x="73" y="87"/>
                  <a:pt x="73" y="87"/>
                  <a:pt x="73" y="87"/>
                </a:cubicBezTo>
                <a:cubicBezTo>
                  <a:pt x="69" y="87"/>
                  <a:pt x="65" y="83"/>
                  <a:pt x="65" y="79"/>
                </a:cubicBezTo>
                <a:cubicBezTo>
                  <a:pt x="65" y="75"/>
                  <a:pt x="69" y="72"/>
                  <a:pt x="73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4" y="72"/>
                  <a:pt x="87" y="75"/>
                  <a:pt x="87" y="79"/>
                </a:cubicBezTo>
                <a:cubicBezTo>
                  <a:pt x="87" y="83"/>
                  <a:pt x="84" y="87"/>
                  <a:pt x="80" y="8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12DE4088-034F-4DA2-93C7-CBAD5AC70637}"/>
              </a:ext>
            </a:extLst>
          </p:cNvPr>
          <p:cNvSpPr/>
          <p:nvPr/>
        </p:nvSpPr>
        <p:spPr>
          <a:xfrm>
            <a:off x="7581200" y="2635586"/>
            <a:ext cx="1287609" cy="54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EC179DD-D73F-43F8-AAFD-BA5A71F26D93}"/>
              </a:ext>
            </a:extLst>
          </p:cNvPr>
          <p:cNvSpPr txBox="1"/>
          <p:nvPr/>
        </p:nvSpPr>
        <p:spPr>
          <a:xfrm>
            <a:off x="7142673" y="3086787"/>
            <a:ext cx="217958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b="1" dirty="0">
                <a:ea typeface="微软雅黑" panose="020B0503020204020204" pitchFamily="34" charset="-122"/>
                <a:cs typeface="Univers Next" panose="020B0405030202020203" pitchFamily="34" charset="-78"/>
              </a:rPr>
              <a:t> Return Financing </a:t>
            </a:r>
            <a:r>
              <a:rPr lang="en-US" altLang="zh-CN" sz="1173" b="1" dirty="0">
                <a:ea typeface="微软雅黑" panose="020B0503020204020204" pitchFamily="34" charset="-122"/>
                <a:cs typeface="Univers Next" panose="020B0405030202020203" pitchFamily="34" charset="-78"/>
              </a:rPr>
              <a:t>R</a:t>
            </a:r>
            <a:r>
              <a:rPr lang="en-US" sz="1173" b="1" dirty="0">
                <a:ea typeface="微软雅黑" panose="020B0503020204020204" pitchFamily="34" charset="-122"/>
                <a:cs typeface="Univers Next" panose="020B0405030202020203" pitchFamily="34" charset="-78"/>
              </a:rPr>
              <a:t>esults</a:t>
            </a:r>
          </a:p>
        </p:txBody>
      </p:sp>
      <p:sp>
        <p:nvSpPr>
          <p:cNvPr id="143" name="Freeform 329">
            <a:extLst>
              <a:ext uri="{FF2B5EF4-FFF2-40B4-BE49-F238E27FC236}">
                <a16:creationId xmlns:a16="http://schemas.microsoft.com/office/drawing/2014/main" id="{42248F8B-E689-4DE6-8A0E-065E0D8C80F8}"/>
              </a:ext>
            </a:extLst>
          </p:cNvPr>
          <p:cNvSpPr>
            <a:spLocks noEditPoints="1"/>
          </p:cNvSpPr>
          <p:nvPr/>
        </p:nvSpPr>
        <p:spPr bwMode="auto">
          <a:xfrm>
            <a:off x="7863399" y="2732418"/>
            <a:ext cx="669265" cy="369250"/>
          </a:xfrm>
          <a:custGeom>
            <a:avLst/>
            <a:gdLst>
              <a:gd name="T0" fmla="*/ 0 w 870"/>
              <a:gd name="T1" fmla="*/ 0 h 480"/>
              <a:gd name="T2" fmla="*/ 0 w 870"/>
              <a:gd name="T3" fmla="*/ 480 h 480"/>
              <a:gd name="T4" fmla="*/ 870 w 870"/>
              <a:gd name="T5" fmla="*/ 480 h 480"/>
              <a:gd name="T6" fmla="*/ 870 w 870"/>
              <a:gd name="T7" fmla="*/ 0 h 480"/>
              <a:gd name="T8" fmla="*/ 0 w 870"/>
              <a:gd name="T9" fmla="*/ 0 h 480"/>
              <a:gd name="T10" fmla="*/ 813 w 870"/>
              <a:gd name="T11" fmla="*/ 423 h 480"/>
              <a:gd name="T12" fmla="*/ 54 w 870"/>
              <a:gd name="T13" fmla="*/ 423 h 480"/>
              <a:gd name="T14" fmla="*/ 54 w 870"/>
              <a:gd name="T15" fmla="*/ 59 h 480"/>
              <a:gd name="T16" fmla="*/ 813 w 870"/>
              <a:gd name="T17" fmla="*/ 59 h 480"/>
              <a:gd name="T18" fmla="*/ 813 w 870"/>
              <a:gd name="T19" fmla="*/ 42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0" h="480">
                <a:moveTo>
                  <a:pt x="0" y="0"/>
                </a:moveTo>
                <a:lnTo>
                  <a:pt x="0" y="480"/>
                </a:lnTo>
                <a:lnTo>
                  <a:pt x="870" y="480"/>
                </a:lnTo>
                <a:lnTo>
                  <a:pt x="870" y="0"/>
                </a:lnTo>
                <a:lnTo>
                  <a:pt x="0" y="0"/>
                </a:lnTo>
                <a:close/>
                <a:moveTo>
                  <a:pt x="813" y="423"/>
                </a:moveTo>
                <a:lnTo>
                  <a:pt x="54" y="423"/>
                </a:lnTo>
                <a:lnTo>
                  <a:pt x="54" y="59"/>
                </a:lnTo>
                <a:lnTo>
                  <a:pt x="813" y="59"/>
                </a:lnTo>
                <a:lnTo>
                  <a:pt x="813" y="42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7524" tIns="48762" rIns="97524" bIns="48762" numCol="1" anchor="t" anchorCtr="0" compatLnSpc="1">
            <a:prstTxWarp prst="textNoShape">
              <a:avLst/>
            </a:prstTxWarp>
          </a:bodyPr>
          <a:lstStyle/>
          <a:p>
            <a:endParaRPr lang="zh-CN" altLang="en-US" sz="1920"/>
          </a:p>
        </p:txBody>
      </p:sp>
      <p:sp>
        <p:nvSpPr>
          <p:cNvPr id="145" name="Freeform 330">
            <a:extLst>
              <a:ext uri="{FF2B5EF4-FFF2-40B4-BE49-F238E27FC236}">
                <a16:creationId xmlns:a16="http://schemas.microsoft.com/office/drawing/2014/main" id="{7D52DF73-E171-4E29-9957-865EEF52B6DB}"/>
              </a:ext>
            </a:extLst>
          </p:cNvPr>
          <p:cNvSpPr>
            <a:spLocks noEditPoints="1"/>
          </p:cNvSpPr>
          <p:nvPr/>
        </p:nvSpPr>
        <p:spPr bwMode="auto">
          <a:xfrm>
            <a:off x="8115720" y="2816268"/>
            <a:ext cx="145392" cy="210781"/>
          </a:xfrm>
          <a:custGeom>
            <a:avLst/>
            <a:gdLst>
              <a:gd name="T0" fmla="*/ 8 w 80"/>
              <a:gd name="T1" fmla="*/ 86 h 116"/>
              <a:gd name="T2" fmla="*/ 20 w 80"/>
              <a:gd name="T3" fmla="*/ 92 h 116"/>
              <a:gd name="T4" fmla="*/ 35 w 80"/>
              <a:gd name="T5" fmla="*/ 95 h 116"/>
              <a:gd name="T6" fmla="*/ 35 w 80"/>
              <a:gd name="T7" fmla="*/ 110 h 116"/>
              <a:gd name="T8" fmla="*/ 36 w 80"/>
              <a:gd name="T9" fmla="*/ 114 h 116"/>
              <a:gd name="T10" fmla="*/ 40 w 80"/>
              <a:gd name="T11" fmla="*/ 116 h 116"/>
              <a:gd name="T12" fmla="*/ 44 w 80"/>
              <a:gd name="T13" fmla="*/ 114 h 116"/>
              <a:gd name="T14" fmla="*/ 45 w 80"/>
              <a:gd name="T15" fmla="*/ 109 h 116"/>
              <a:gd name="T16" fmla="*/ 45 w 80"/>
              <a:gd name="T17" fmla="*/ 95 h 116"/>
              <a:gd name="T18" fmla="*/ 64 w 80"/>
              <a:gd name="T19" fmla="*/ 91 h 116"/>
              <a:gd name="T20" fmla="*/ 76 w 80"/>
              <a:gd name="T21" fmla="*/ 82 h 116"/>
              <a:gd name="T22" fmla="*/ 80 w 80"/>
              <a:gd name="T23" fmla="*/ 70 h 116"/>
              <a:gd name="T24" fmla="*/ 77 w 80"/>
              <a:gd name="T25" fmla="*/ 60 h 116"/>
              <a:gd name="T26" fmla="*/ 70 w 80"/>
              <a:gd name="T27" fmla="*/ 53 h 116"/>
              <a:gd name="T28" fmla="*/ 60 w 80"/>
              <a:gd name="T29" fmla="*/ 49 h 116"/>
              <a:gd name="T30" fmla="*/ 45 w 80"/>
              <a:gd name="T31" fmla="*/ 45 h 116"/>
              <a:gd name="T32" fmla="*/ 45 w 80"/>
              <a:gd name="T33" fmla="*/ 22 h 116"/>
              <a:gd name="T34" fmla="*/ 57 w 80"/>
              <a:gd name="T35" fmla="*/ 31 h 116"/>
              <a:gd name="T36" fmla="*/ 67 w 80"/>
              <a:gd name="T37" fmla="*/ 37 h 116"/>
              <a:gd name="T38" fmla="*/ 74 w 80"/>
              <a:gd name="T39" fmla="*/ 35 h 116"/>
              <a:gd name="T40" fmla="*/ 76 w 80"/>
              <a:gd name="T41" fmla="*/ 30 h 116"/>
              <a:gd name="T42" fmla="*/ 75 w 80"/>
              <a:gd name="T43" fmla="*/ 25 h 116"/>
              <a:gd name="T44" fmla="*/ 69 w 80"/>
              <a:gd name="T45" fmla="*/ 19 h 116"/>
              <a:gd name="T46" fmla="*/ 59 w 80"/>
              <a:gd name="T47" fmla="*/ 13 h 116"/>
              <a:gd name="T48" fmla="*/ 45 w 80"/>
              <a:gd name="T49" fmla="*/ 11 h 116"/>
              <a:gd name="T50" fmla="*/ 45 w 80"/>
              <a:gd name="T51" fmla="*/ 4 h 116"/>
              <a:gd name="T52" fmla="*/ 40 w 80"/>
              <a:gd name="T53" fmla="*/ 0 h 116"/>
              <a:gd name="T54" fmla="*/ 35 w 80"/>
              <a:gd name="T55" fmla="*/ 5 h 116"/>
              <a:gd name="T56" fmla="*/ 35 w 80"/>
              <a:gd name="T57" fmla="*/ 11 h 116"/>
              <a:gd name="T58" fmla="*/ 11 w 80"/>
              <a:gd name="T59" fmla="*/ 18 h 116"/>
              <a:gd name="T60" fmla="*/ 3 w 80"/>
              <a:gd name="T61" fmla="*/ 34 h 116"/>
              <a:gd name="T62" fmla="*/ 7 w 80"/>
              <a:gd name="T63" fmla="*/ 46 h 116"/>
              <a:gd name="T64" fmla="*/ 18 w 80"/>
              <a:gd name="T65" fmla="*/ 53 h 116"/>
              <a:gd name="T66" fmla="*/ 35 w 80"/>
              <a:gd name="T67" fmla="*/ 58 h 116"/>
              <a:gd name="T68" fmla="*/ 35 w 80"/>
              <a:gd name="T69" fmla="*/ 84 h 116"/>
              <a:gd name="T70" fmla="*/ 27 w 80"/>
              <a:gd name="T71" fmla="*/ 81 h 116"/>
              <a:gd name="T72" fmla="*/ 22 w 80"/>
              <a:gd name="T73" fmla="*/ 76 h 116"/>
              <a:gd name="T74" fmla="*/ 19 w 80"/>
              <a:gd name="T75" fmla="*/ 69 h 116"/>
              <a:gd name="T76" fmla="*/ 16 w 80"/>
              <a:gd name="T77" fmla="*/ 66 h 116"/>
              <a:gd name="T78" fmla="*/ 10 w 80"/>
              <a:gd name="T79" fmla="*/ 65 h 116"/>
              <a:gd name="T80" fmla="*/ 2 w 80"/>
              <a:gd name="T81" fmla="*/ 67 h 116"/>
              <a:gd name="T82" fmla="*/ 0 w 80"/>
              <a:gd name="T83" fmla="*/ 72 h 116"/>
              <a:gd name="T84" fmla="*/ 2 w 80"/>
              <a:gd name="T85" fmla="*/ 79 h 116"/>
              <a:gd name="T86" fmla="*/ 8 w 80"/>
              <a:gd name="T87" fmla="*/ 86 h 116"/>
              <a:gd name="T88" fmla="*/ 45 w 80"/>
              <a:gd name="T89" fmla="*/ 60 h 116"/>
              <a:gd name="T90" fmla="*/ 57 w 80"/>
              <a:gd name="T91" fmla="*/ 64 h 116"/>
              <a:gd name="T92" fmla="*/ 61 w 80"/>
              <a:gd name="T93" fmla="*/ 72 h 116"/>
              <a:gd name="T94" fmla="*/ 57 w 80"/>
              <a:gd name="T95" fmla="*/ 80 h 116"/>
              <a:gd name="T96" fmla="*/ 45 w 80"/>
              <a:gd name="T97" fmla="*/ 84 h 116"/>
              <a:gd name="T98" fmla="*/ 45 w 80"/>
              <a:gd name="T99" fmla="*/ 60 h 116"/>
              <a:gd name="T100" fmla="*/ 25 w 80"/>
              <a:gd name="T101" fmla="*/ 39 h 116"/>
              <a:gd name="T102" fmla="*/ 22 w 80"/>
              <a:gd name="T103" fmla="*/ 32 h 116"/>
              <a:gd name="T104" fmla="*/ 25 w 80"/>
              <a:gd name="T105" fmla="*/ 25 h 116"/>
              <a:gd name="T106" fmla="*/ 35 w 80"/>
              <a:gd name="T107" fmla="*/ 21 h 116"/>
              <a:gd name="T108" fmla="*/ 35 w 80"/>
              <a:gd name="T109" fmla="*/ 43 h 116"/>
              <a:gd name="T110" fmla="*/ 25 w 80"/>
              <a:gd name="T111" fmla="*/ 3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116">
                <a:moveTo>
                  <a:pt x="8" y="86"/>
                </a:moveTo>
                <a:cubicBezTo>
                  <a:pt x="11" y="89"/>
                  <a:pt x="15" y="91"/>
                  <a:pt x="20" y="92"/>
                </a:cubicBezTo>
                <a:cubicBezTo>
                  <a:pt x="24" y="94"/>
                  <a:pt x="29" y="95"/>
                  <a:pt x="35" y="95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5" y="112"/>
                  <a:pt x="36" y="113"/>
                  <a:pt x="36" y="114"/>
                </a:cubicBezTo>
                <a:cubicBezTo>
                  <a:pt x="37" y="115"/>
                  <a:pt x="38" y="116"/>
                  <a:pt x="40" y="116"/>
                </a:cubicBezTo>
                <a:cubicBezTo>
                  <a:pt x="42" y="116"/>
                  <a:pt x="44" y="115"/>
                  <a:pt x="44" y="114"/>
                </a:cubicBezTo>
                <a:cubicBezTo>
                  <a:pt x="45" y="113"/>
                  <a:pt x="45" y="111"/>
                  <a:pt x="45" y="109"/>
                </a:cubicBezTo>
                <a:cubicBezTo>
                  <a:pt x="45" y="95"/>
                  <a:pt x="45" y="95"/>
                  <a:pt x="45" y="95"/>
                </a:cubicBezTo>
                <a:cubicBezTo>
                  <a:pt x="52" y="95"/>
                  <a:pt x="59" y="93"/>
                  <a:pt x="64" y="91"/>
                </a:cubicBezTo>
                <a:cubicBezTo>
                  <a:pt x="69" y="89"/>
                  <a:pt x="73" y="86"/>
                  <a:pt x="76" y="82"/>
                </a:cubicBezTo>
                <a:cubicBezTo>
                  <a:pt x="79" y="78"/>
                  <a:pt x="80" y="74"/>
                  <a:pt x="80" y="70"/>
                </a:cubicBezTo>
                <a:cubicBezTo>
                  <a:pt x="80" y="66"/>
                  <a:pt x="79" y="63"/>
                  <a:pt x="77" y="60"/>
                </a:cubicBezTo>
                <a:cubicBezTo>
                  <a:pt x="76" y="58"/>
                  <a:pt x="73" y="55"/>
                  <a:pt x="70" y="53"/>
                </a:cubicBezTo>
                <a:cubicBezTo>
                  <a:pt x="67" y="51"/>
                  <a:pt x="64" y="50"/>
                  <a:pt x="60" y="49"/>
                </a:cubicBezTo>
                <a:cubicBezTo>
                  <a:pt x="56" y="48"/>
                  <a:pt x="51" y="46"/>
                  <a:pt x="45" y="45"/>
                </a:cubicBezTo>
                <a:cubicBezTo>
                  <a:pt x="45" y="22"/>
                  <a:pt x="45" y="22"/>
                  <a:pt x="45" y="22"/>
                </a:cubicBezTo>
                <a:cubicBezTo>
                  <a:pt x="51" y="23"/>
                  <a:pt x="55" y="26"/>
                  <a:pt x="57" y="31"/>
                </a:cubicBezTo>
                <a:cubicBezTo>
                  <a:pt x="59" y="35"/>
                  <a:pt x="62" y="37"/>
                  <a:pt x="67" y="37"/>
                </a:cubicBezTo>
                <a:cubicBezTo>
                  <a:pt x="70" y="37"/>
                  <a:pt x="72" y="36"/>
                  <a:pt x="74" y="35"/>
                </a:cubicBezTo>
                <a:cubicBezTo>
                  <a:pt x="76" y="34"/>
                  <a:pt x="76" y="32"/>
                  <a:pt x="76" y="30"/>
                </a:cubicBezTo>
                <a:cubicBezTo>
                  <a:pt x="76" y="28"/>
                  <a:pt x="76" y="26"/>
                  <a:pt x="75" y="25"/>
                </a:cubicBezTo>
                <a:cubicBezTo>
                  <a:pt x="73" y="22"/>
                  <a:pt x="72" y="21"/>
                  <a:pt x="69" y="19"/>
                </a:cubicBezTo>
                <a:cubicBezTo>
                  <a:pt x="66" y="16"/>
                  <a:pt x="63" y="14"/>
                  <a:pt x="59" y="13"/>
                </a:cubicBezTo>
                <a:cubicBezTo>
                  <a:pt x="55" y="12"/>
                  <a:pt x="50" y="11"/>
                  <a:pt x="45" y="11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1"/>
                  <a:pt x="43" y="0"/>
                  <a:pt x="40" y="0"/>
                </a:cubicBezTo>
                <a:cubicBezTo>
                  <a:pt x="37" y="0"/>
                  <a:pt x="35" y="1"/>
                  <a:pt x="35" y="5"/>
                </a:cubicBezTo>
                <a:cubicBezTo>
                  <a:pt x="35" y="11"/>
                  <a:pt x="35" y="11"/>
                  <a:pt x="35" y="11"/>
                </a:cubicBezTo>
                <a:cubicBezTo>
                  <a:pt x="25" y="11"/>
                  <a:pt x="17" y="14"/>
                  <a:pt x="11" y="18"/>
                </a:cubicBezTo>
                <a:cubicBezTo>
                  <a:pt x="5" y="22"/>
                  <a:pt x="3" y="27"/>
                  <a:pt x="3" y="34"/>
                </a:cubicBezTo>
                <a:cubicBezTo>
                  <a:pt x="3" y="38"/>
                  <a:pt x="4" y="43"/>
                  <a:pt x="7" y="46"/>
                </a:cubicBezTo>
                <a:cubicBezTo>
                  <a:pt x="10" y="49"/>
                  <a:pt x="14" y="51"/>
                  <a:pt x="18" y="53"/>
                </a:cubicBezTo>
                <a:cubicBezTo>
                  <a:pt x="23" y="55"/>
                  <a:pt x="28" y="56"/>
                  <a:pt x="35" y="58"/>
                </a:cubicBezTo>
                <a:cubicBezTo>
                  <a:pt x="35" y="84"/>
                  <a:pt x="35" y="84"/>
                  <a:pt x="35" y="84"/>
                </a:cubicBezTo>
                <a:cubicBezTo>
                  <a:pt x="32" y="83"/>
                  <a:pt x="29" y="82"/>
                  <a:pt x="27" y="81"/>
                </a:cubicBezTo>
                <a:cubicBezTo>
                  <a:pt x="25" y="79"/>
                  <a:pt x="23" y="78"/>
                  <a:pt x="22" y="76"/>
                </a:cubicBezTo>
                <a:cubicBezTo>
                  <a:pt x="21" y="75"/>
                  <a:pt x="20" y="72"/>
                  <a:pt x="19" y="69"/>
                </a:cubicBezTo>
                <a:cubicBezTo>
                  <a:pt x="18" y="68"/>
                  <a:pt x="17" y="67"/>
                  <a:pt x="16" y="66"/>
                </a:cubicBezTo>
                <a:cubicBezTo>
                  <a:pt x="14" y="65"/>
                  <a:pt x="12" y="65"/>
                  <a:pt x="10" y="65"/>
                </a:cubicBezTo>
                <a:cubicBezTo>
                  <a:pt x="7" y="65"/>
                  <a:pt x="4" y="65"/>
                  <a:pt x="2" y="67"/>
                </a:cubicBezTo>
                <a:cubicBezTo>
                  <a:pt x="1" y="68"/>
                  <a:pt x="0" y="70"/>
                  <a:pt x="0" y="72"/>
                </a:cubicBezTo>
                <a:cubicBezTo>
                  <a:pt x="0" y="74"/>
                  <a:pt x="0" y="77"/>
                  <a:pt x="2" y="79"/>
                </a:cubicBezTo>
                <a:cubicBezTo>
                  <a:pt x="3" y="82"/>
                  <a:pt x="5" y="84"/>
                  <a:pt x="8" y="86"/>
                </a:cubicBezTo>
                <a:close/>
                <a:moveTo>
                  <a:pt x="45" y="60"/>
                </a:moveTo>
                <a:cubicBezTo>
                  <a:pt x="50" y="61"/>
                  <a:pt x="54" y="62"/>
                  <a:pt x="57" y="64"/>
                </a:cubicBezTo>
                <a:cubicBezTo>
                  <a:pt x="60" y="66"/>
                  <a:pt x="61" y="68"/>
                  <a:pt x="61" y="72"/>
                </a:cubicBezTo>
                <a:cubicBezTo>
                  <a:pt x="61" y="75"/>
                  <a:pt x="60" y="77"/>
                  <a:pt x="57" y="80"/>
                </a:cubicBezTo>
                <a:cubicBezTo>
                  <a:pt x="54" y="82"/>
                  <a:pt x="50" y="84"/>
                  <a:pt x="45" y="84"/>
                </a:cubicBezTo>
                <a:lnTo>
                  <a:pt x="45" y="60"/>
                </a:lnTo>
                <a:close/>
                <a:moveTo>
                  <a:pt x="25" y="39"/>
                </a:moveTo>
                <a:cubicBezTo>
                  <a:pt x="23" y="37"/>
                  <a:pt x="22" y="35"/>
                  <a:pt x="22" y="32"/>
                </a:cubicBezTo>
                <a:cubicBezTo>
                  <a:pt x="22" y="29"/>
                  <a:pt x="23" y="27"/>
                  <a:pt x="25" y="25"/>
                </a:cubicBezTo>
                <a:cubicBezTo>
                  <a:pt x="28" y="24"/>
                  <a:pt x="31" y="22"/>
                  <a:pt x="35" y="21"/>
                </a:cubicBezTo>
                <a:cubicBezTo>
                  <a:pt x="35" y="43"/>
                  <a:pt x="35" y="43"/>
                  <a:pt x="35" y="43"/>
                </a:cubicBezTo>
                <a:cubicBezTo>
                  <a:pt x="31" y="42"/>
                  <a:pt x="27" y="40"/>
                  <a:pt x="25" y="3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7524" tIns="48762" rIns="97524" bIns="48762" numCol="1" anchor="t" anchorCtr="0" compatLnSpc="1">
            <a:prstTxWarp prst="textNoShape">
              <a:avLst/>
            </a:prstTxWarp>
          </a:bodyPr>
          <a:lstStyle/>
          <a:p>
            <a:endParaRPr lang="zh-CN" altLang="en-US" sz="1920"/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69928EDD-D1CA-4261-B298-EF75C5DB0694}"/>
              </a:ext>
            </a:extLst>
          </p:cNvPr>
          <p:cNvSpPr/>
          <p:nvPr/>
        </p:nvSpPr>
        <p:spPr>
          <a:xfrm>
            <a:off x="3552249" y="3425374"/>
            <a:ext cx="864805" cy="8114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372909C-2E49-47FD-BA61-4961ACA0719A}"/>
              </a:ext>
            </a:extLst>
          </p:cNvPr>
          <p:cNvGrpSpPr/>
          <p:nvPr/>
        </p:nvGrpSpPr>
        <p:grpSpPr>
          <a:xfrm>
            <a:off x="3897062" y="3491618"/>
            <a:ext cx="537534" cy="460744"/>
            <a:chOff x="3315208" y="5097423"/>
            <a:chExt cx="618858" cy="672232"/>
          </a:xfrm>
        </p:grpSpPr>
        <p:sp>
          <p:nvSpPr>
            <p:cNvPr id="149" name="Freeform 136">
              <a:extLst>
                <a:ext uri="{FF2B5EF4-FFF2-40B4-BE49-F238E27FC236}">
                  <a16:creationId xmlns:a16="http://schemas.microsoft.com/office/drawing/2014/main" id="{368AA78D-675C-45E6-B477-CA94B55A96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396" y="5097423"/>
              <a:ext cx="422670" cy="377229"/>
            </a:xfrm>
            <a:custGeom>
              <a:avLst/>
              <a:gdLst>
                <a:gd name="T0" fmla="*/ 226 w 248"/>
                <a:gd name="T1" fmla="*/ 0 h 221"/>
                <a:gd name="T2" fmla="*/ 22 w 248"/>
                <a:gd name="T3" fmla="*/ 0 h 221"/>
                <a:gd name="T4" fmla="*/ 0 w 248"/>
                <a:gd name="T5" fmla="*/ 22 h 221"/>
                <a:gd name="T6" fmla="*/ 0 w 248"/>
                <a:gd name="T7" fmla="*/ 153 h 221"/>
                <a:gd name="T8" fmla="*/ 22 w 248"/>
                <a:gd name="T9" fmla="*/ 174 h 221"/>
                <a:gd name="T10" fmla="*/ 33 w 248"/>
                <a:gd name="T11" fmla="*/ 174 h 221"/>
                <a:gd name="T12" fmla="*/ 6 w 248"/>
                <a:gd name="T13" fmla="*/ 221 h 221"/>
                <a:gd name="T14" fmla="*/ 87 w 248"/>
                <a:gd name="T15" fmla="*/ 174 h 221"/>
                <a:gd name="T16" fmla="*/ 226 w 248"/>
                <a:gd name="T17" fmla="*/ 174 h 221"/>
                <a:gd name="T18" fmla="*/ 248 w 248"/>
                <a:gd name="T19" fmla="*/ 153 h 221"/>
                <a:gd name="T20" fmla="*/ 248 w 248"/>
                <a:gd name="T21" fmla="*/ 22 h 221"/>
                <a:gd name="T22" fmla="*/ 226 w 248"/>
                <a:gd name="T23" fmla="*/ 0 h 221"/>
                <a:gd name="T24" fmla="*/ 228 w 248"/>
                <a:gd name="T25" fmla="*/ 137 h 221"/>
                <a:gd name="T26" fmla="*/ 210 w 248"/>
                <a:gd name="T27" fmla="*/ 154 h 221"/>
                <a:gd name="T28" fmla="*/ 124 w 248"/>
                <a:gd name="T29" fmla="*/ 154 h 221"/>
                <a:gd name="T30" fmla="*/ 37 w 248"/>
                <a:gd name="T31" fmla="*/ 154 h 221"/>
                <a:gd name="T32" fmla="*/ 19 w 248"/>
                <a:gd name="T33" fmla="*/ 137 h 221"/>
                <a:gd name="T34" fmla="*/ 19 w 248"/>
                <a:gd name="T35" fmla="*/ 37 h 221"/>
                <a:gd name="T36" fmla="*/ 37 w 248"/>
                <a:gd name="T37" fmla="*/ 20 h 221"/>
                <a:gd name="T38" fmla="*/ 124 w 248"/>
                <a:gd name="T39" fmla="*/ 20 h 221"/>
                <a:gd name="T40" fmla="*/ 210 w 248"/>
                <a:gd name="T41" fmla="*/ 20 h 221"/>
                <a:gd name="T42" fmla="*/ 228 w 248"/>
                <a:gd name="T43" fmla="*/ 37 h 221"/>
                <a:gd name="T44" fmla="*/ 228 w 248"/>
                <a:gd name="T45" fmla="*/ 13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221">
                  <a:moveTo>
                    <a:pt x="2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65"/>
                    <a:pt x="10" y="174"/>
                    <a:pt x="2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38" y="174"/>
                    <a:pt x="248" y="165"/>
                    <a:pt x="248" y="153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8" y="10"/>
                    <a:pt x="238" y="0"/>
                    <a:pt x="226" y="0"/>
                  </a:cubicBezTo>
                  <a:close/>
                  <a:moveTo>
                    <a:pt x="228" y="137"/>
                  </a:moveTo>
                  <a:cubicBezTo>
                    <a:pt x="228" y="147"/>
                    <a:pt x="220" y="154"/>
                    <a:pt x="210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7" y="154"/>
                    <a:pt x="19" y="147"/>
                    <a:pt x="19" y="1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28"/>
                    <a:pt x="27" y="20"/>
                    <a:pt x="37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20" y="20"/>
                    <a:pt x="228" y="28"/>
                    <a:pt x="228" y="37"/>
                  </a:cubicBezTo>
                  <a:lnTo>
                    <a:pt x="228" y="1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50" name="Freeform 137">
              <a:extLst>
                <a:ext uri="{FF2B5EF4-FFF2-40B4-BE49-F238E27FC236}">
                  <a16:creationId xmlns:a16="http://schemas.microsoft.com/office/drawing/2014/main" id="{B3F041A5-5821-4254-B254-987C57D237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586" y="5155846"/>
              <a:ext cx="119011" cy="187533"/>
            </a:xfrm>
            <a:custGeom>
              <a:avLst/>
              <a:gdLst>
                <a:gd name="T0" fmla="*/ 62 w 70"/>
                <a:gd name="T1" fmla="*/ 51 h 110"/>
                <a:gd name="T2" fmla="*/ 53 w 70"/>
                <a:gd name="T3" fmla="*/ 47 h 110"/>
                <a:gd name="T4" fmla="*/ 39 w 70"/>
                <a:gd name="T5" fmla="*/ 43 h 110"/>
                <a:gd name="T6" fmla="*/ 39 w 70"/>
                <a:gd name="T7" fmla="*/ 21 h 110"/>
                <a:gd name="T8" fmla="*/ 50 w 70"/>
                <a:gd name="T9" fmla="*/ 30 h 110"/>
                <a:gd name="T10" fmla="*/ 59 w 70"/>
                <a:gd name="T11" fmla="*/ 36 h 110"/>
                <a:gd name="T12" fmla="*/ 65 w 70"/>
                <a:gd name="T13" fmla="*/ 34 h 110"/>
                <a:gd name="T14" fmla="*/ 67 w 70"/>
                <a:gd name="T15" fmla="*/ 29 h 110"/>
                <a:gd name="T16" fmla="*/ 65 w 70"/>
                <a:gd name="T17" fmla="*/ 24 h 110"/>
                <a:gd name="T18" fmla="*/ 61 w 70"/>
                <a:gd name="T19" fmla="*/ 18 h 110"/>
                <a:gd name="T20" fmla="*/ 52 w 70"/>
                <a:gd name="T21" fmla="*/ 13 h 110"/>
                <a:gd name="T22" fmla="*/ 39 w 70"/>
                <a:gd name="T23" fmla="*/ 10 h 110"/>
                <a:gd name="T24" fmla="*/ 39 w 70"/>
                <a:gd name="T25" fmla="*/ 5 h 110"/>
                <a:gd name="T26" fmla="*/ 35 w 70"/>
                <a:gd name="T27" fmla="*/ 0 h 110"/>
                <a:gd name="T28" fmla="*/ 31 w 70"/>
                <a:gd name="T29" fmla="*/ 5 h 110"/>
                <a:gd name="T30" fmla="*/ 31 w 70"/>
                <a:gd name="T31" fmla="*/ 10 h 110"/>
                <a:gd name="T32" fmla="*/ 10 w 70"/>
                <a:gd name="T33" fmla="*/ 17 h 110"/>
                <a:gd name="T34" fmla="*/ 2 w 70"/>
                <a:gd name="T35" fmla="*/ 32 h 110"/>
                <a:gd name="T36" fmla="*/ 6 w 70"/>
                <a:gd name="T37" fmla="*/ 44 h 110"/>
                <a:gd name="T38" fmla="*/ 16 w 70"/>
                <a:gd name="T39" fmla="*/ 51 h 110"/>
                <a:gd name="T40" fmla="*/ 31 w 70"/>
                <a:gd name="T41" fmla="*/ 55 h 110"/>
                <a:gd name="T42" fmla="*/ 31 w 70"/>
                <a:gd name="T43" fmla="*/ 80 h 110"/>
                <a:gd name="T44" fmla="*/ 24 w 70"/>
                <a:gd name="T45" fmla="*/ 77 h 110"/>
                <a:gd name="T46" fmla="*/ 20 w 70"/>
                <a:gd name="T47" fmla="*/ 73 h 110"/>
                <a:gd name="T48" fmla="*/ 17 w 70"/>
                <a:gd name="T49" fmla="*/ 66 h 110"/>
                <a:gd name="T50" fmla="*/ 14 w 70"/>
                <a:gd name="T51" fmla="*/ 63 h 110"/>
                <a:gd name="T52" fmla="*/ 9 w 70"/>
                <a:gd name="T53" fmla="*/ 62 h 110"/>
                <a:gd name="T54" fmla="*/ 2 w 70"/>
                <a:gd name="T55" fmla="*/ 64 h 110"/>
                <a:gd name="T56" fmla="*/ 0 w 70"/>
                <a:gd name="T57" fmla="*/ 69 h 110"/>
                <a:gd name="T58" fmla="*/ 2 w 70"/>
                <a:gd name="T59" fmla="*/ 76 h 110"/>
                <a:gd name="T60" fmla="*/ 7 w 70"/>
                <a:gd name="T61" fmla="*/ 83 h 110"/>
                <a:gd name="T62" fmla="*/ 17 w 70"/>
                <a:gd name="T63" fmla="*/ 88 h 110"/>
                <a:gd name="T64" fmla="*/ 31 w 70"/>
                <a:gd name="T65" fmla="*/ 91 h 110"/>
                <a:gd name="T66" fmla="*/ 31 w 70"/>
                <a:gd name="T67" fmla="*/ 106 h 110"/>
                <a:gd name="T68" fmla="*/ 32 w 70"/>
                <a:gd name="T69" fmla="*/ 109 h 110"/>
                <a:gd name="T70" fmla="*/ 35 w 70"/>
                <a:gd name="T71" fmla="*/ 110 h 110"/>
                <a:gd name="T72" fmla="*/ 39 w 70"/>
                <a:gd name="T73" fmla="*/ 109 h 110"/>
                <a:gd name="T74" fmla="*/ 39 w 70"/>
                <a:gd name="T75" fmla="*/ 104 h 110"/>
                <a:gd name="T76" fmla="*/ 39 w 70"/>
                <a:gd name="T77" fmla="*/ 91 h 110"/>
                <a:gd name="T78" fmla="*/ 56 w 70"/>
                <a:gd name="T79" fmla="*/ 87 h 110"/>
                <a:gd name="T80" fmla="*/ 67 w 70"/>
                <a:gd name="T81" fmla="*/ 78 h 110"/>
                <a:gd name="T82" fmla="*/ 70 w 70"/>
                <a:gd name="T83" fmla="*/ 67 h 110"/>
                <a:gd name="T84" fmla="*/ 68 w 70"/>
                <a:gd name="T85" fmla="*/ 58 h 110"/>
                <a:gd name="T86" fmla="*/ 62 w 70"/>
                <a:gd name="T87" fmla="*/ 51 h 110"/>
                <a:gd name="T88" fmla="*/ 31 w 70"/>
                <a:gd name="T89" fmla="*/ 41 h 110"/>
                <a:gd name="T90" fmla="*/ 22 w 70"/>
                <a:gd name="T91" fmla="*/ 37 h 110"/>
                <a:gd name="T92" fmla="*/ 19 w 70"/>
                <a:gd name="T93" fmla="*/ 31 h 110"/>
                <a:gd name="T94" fmla="*/ 22 w 70"/>
                <a:gd name="T95" fmla="*/ 24 h 110"/>
                <a:gd name="T96" fmla="*/ 31 w 70"/>
                <a:gd name="T97" fmla="*/ 21 h 110"/>
                <a:gd name="T98" fmla="*/ 31 w 70"/>
                <a:gd name="T99" fmla="*/ 41 h 110"/>
                <a:gd name="T100" fmla="*/ 50 w 70"/>
                <a:gd name="T101" fmla="*/ 76 h 110"/>
                <a:gd name="T102" fmla="*/ 39 w 70"/>
                <a:gd name="T103" fmla="*/ 81 h 110"/>
                <a:gd name="T104" fmla="*/ 39 w 70"/>
                <a:gd name="T105" fmla="*/ 57 h 110"/>
                <a:gd name="T106" fmla="*/ 50 w 70"/>
                <a:gd name="T107" fmla="*/ 61 h 110"/>
                <a:gd name="T108" fmla="*/ 54 w 70"/>
                <a:gd name="T109" fmla="*/ 69 h 110"/>
                <a:gd name="T110" fmla="*/ 50 w 70"/>
                <a:gd name="T111" fmla="*/ 7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" h="110">
                  <a:moveTo>
                    <a:pt x="62" y="51"/>
                  </a:moveTo>
                  <a:cubicBezTo>
                    <a:pt x="59" y="49"/>
                    <a:pt x="56" y="48"/>
                    <a:pt x="53" y="47"/>
                  </a:cubicBezTo>
                  <a:cubicBezTo>
                    <a:pt x="49" y="46"/>
                    <a:pt x="45" y="44"/>
                    <a:pt x="39" y="43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2"/>
                    <a:pt x="49" y="25"/>
                    <a:pt x="50" y="30"/>
                  </a:cubicBezTo>
                  <a:cubicBezTo>
                    <a:pt x="51" y="34"/>
                    <a:pt x="54" y="36"/>
                    <a:pt x="59" y="36"/>
                  </a:cubicBezTo>
                  <a:cubicBezTo>
                    <a:pt x="61" y="36"/>
                    <a:pt x="63" y="35"/>
                    <a:pt x="65" y="34"/>
                  </a:cubicBezTo>
                  <a:cubicBezTo>
                    <a:pt x="66" y="32"/>
                    <a:pt x="67" y="31"/>
                    <a:pt x="67" y="29"/>
                  </a:cubicBezTo>
                  <a:cubicBezTo>
                    <a:pt x="67" y="27"/>
                    <a:pt x="67" y="26"/>
                    <a:pt x="65" y="24"/>
                  </a:cubicBezTo>
                  <a:cubicBezTo>
                    <a:pt x="64" y="22"/>
                    <a:pt x="63" y="20"/>
                    <a:pt x="61" y="18"/>
                  </a:cubicBezTo>
                  <a:cubicBezTo>
                    <a:pt x="58" y="16"/>
                    <a:pt x="55" y="14"/>
                    <a:pt x="52" y="13"/>
                  </a:cubicBezTo>
                  <a:cubicBezTo>
                    <a:pt x="48" y="11"/>
                    <a:pt x="44" y="11"/>
                    <a:pt x="39" y="1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8" y="0"/>
                    <a:pt x="35" y="0"/>
                  </a:cubicBezTo>
                  <a:cubicBezTo>
                    <a:pt x="32" y="0"/>
                    <a:pt x="31" y="2"/>
                    <a:pt x="31" y="5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1"/>
                    <a:pt x="15" y="13"/>
                    <a:pt x="10" y="17"/>
                  </a:cubicBezTo>
                  <a:cubicBezTo>
                    <a:pt x="5" y="21"/>
                    <a:pt x="2" y="26"/>
                    <a:pt x="2" y="32"/>
                  </a:cubicBezTo>
                  <a:cubicBezTo>
                    <a:pt x="2" y="37"/>
                    <a:pt x="4" y="41"/>
                    <a:pt x="6" y="44"/>
                  </a:cubicBezTo>
                  <a:cubicBezTo>
                    <a:pt x="9" y="47"/>
                    <a:pt x="12" y="49"/>
                    <a:pt x="16" y="51"/>
                  </a:cubicBezTo>
                  <a:cubicBezTo>
                    <a:pt x="20" y="52"/>
                    <a:pt x="25" y="54"/>
                    <a:pt x="31" y="5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8" y="79"/>
                    <a:pt x="26" y="78"/>
                    <a:pt x="24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9" y="71"/>
                    <a:pt x="18" y="69"/>
                    <a:pt x="17" y="66"/>
                  </a:cubicBezTo>
                  <a:cubicBezTo>
                    <a:pt x="16" y="65"/>
                    <a:pt x="15" y="64"/>
                    <a:pt x="14" y="63"/>
                  </a:cubicBezTo>
                  <a:cubicBezTo>
                    <a:pt x="12" y="62"/>
                    <a:pt x="11" y="62"/>
                    <a:pt x="9" y="62"/>
                  </a:cubicBezTo>
                  <a:cubicBezTo>
                    <a:pt x="6" y="62"/>
                    <a:pt x="4" y="62"/>
                    <a:pt x="2" y="64"/>
                  </a:cubicBezTo>
                  <a:cubicBezTo>
                    <a:pt x="1" y="65"/>
                    <a:pt x="0" y="67"/>
                    <a:pt x="0" y="69"/>
                  </a:cubicBezTo>
                  <a:cubicBezTo>
                    <a:pt x="0" y="71"/>
                    <a:pt x="0" y="73"/>
                    <a:pt x="2" y="76"/>
                  </a:cubicBezTo>
                  <a:cubicBezTo>
                    <a:pt x="3" y="78"/>
                    <a:pt x="5" y="80"/>
                    <a:pt x="7" y="83"/>
                  </a:cubicBezTo>
                  <a:cubicBezTo>
                    <a:pt x="10" y="85"/>
                    <a:pt x="13" y="87"/>
                    <a:pt x="17" y="88"/>
                  </a:cubicBezTo>
                  <a:cubicBezTo>
                    <a:pt x="21" y="90"/>
                    <a:pt x="26" y="91"/>
                    <a:pt x="31" y="91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1" y="108"/>
                    <a:pt x="32" y="109"/>
                  </a:cubicBezTo>
                  <a:cubicBezTo>
                    <a:pt x="33" y="110"/>
                    <a:pt x="34" y="110"/>
                    <a:pt x="35" y="110"/>
                  </a:cubicBezTo>
                  <a:cubicBezTo>
                    <a:pt x="37" y="110"/>
                    <a:pt x="38" y="110"/>
                    <a:pt x="39" y="109"/>
                  </a:cubicBezTo>
                  <a:cubicBezTo>
                    <a:pt x="39" y="108"/>
                    <a:pt x="39" y="106"/>
                    <a:pt x="39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46" y="91"/>
                    <a:pt x="51" y="89"/>
                    <a:pt x="56" y="87"/>
                  </a:cubicBezTo>
                  <a:cubicBezTo>
                    <a:pt x="61" y="85"/>
                    <a:pt x="64" y="82"/>
                    <a:pt x="67" y="78"/>
                  </a:cubicBezTo>
                  <a:cubicBezTo>
                    <a:pt x="69" y="75"/>
                    <a:pt x="70" y="71"/>
                    <a:pt x="70" y="67"/>
                  </a:cubicBezTo>
                  <a:cubicBezTo>
                    <a:pt x="70" y="64"/>
                    <a:pt x="69" y="61"/>
                    <a:pt x="68" y="58"/>
                  </a:cubicBezTo>
                  <a:cubicBezTo>
                    <a:pt x="66" y="55"/>
                    <a:pt x="64" y="53"/>
                    <a:pt x="62" y="51"/>
                  </a:cubicBezTo>
                  <a:close/>
                  <a:moveTo>
                    <a:pt x="31" y="41"/>
                  </a:moveTo>
                  <a:cubicBezTo>
                    <a:pt x="27" y="40"/>
                    <a:pt x="24" y="39"/>
                    <a:pt x="22" y="37"/>
                  </a:cubicBezTo>
                  <a:cubicBezTo>
                    <a:pt x="20" y="36"/>
                    <a:pt x="19" y="34"/>
                    <a:pt x="19" y="31"/>
                  </a:cubicBezTo>
                  <a:cubicBezTo>
                    <a:pt x="19" y="28"/>
                    <a:pt x="20" y="26"/>
                    <a:pt x="22" y="24"/>
                  </a:cubicBezTo>
                  <a:cubicBezTo>
                    <a:pt x="24" y="23"/>
                    <a:pt x="27" y="22"/>
                    <a:pt x="31" y="21"/>
                  </a:cubicBezTo>
                  <a:lnTo>
                    <a:pt x="31" y="41"/>
                  </a:lnTo>
                  <a:close/>
                  <a:moveTo>
                    <a:pt x="50" y="76"/>
                  </a:moveTo>
                  <a:cubicBezTo>
                    <a:pt x="48" y="78"/>
                    <a:pt x="44" y="80"/>
                    <a:pt x="39" y="81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4" y="58"/>
                    <a:pt x="48" y="60"/>
                    <a:pt x="50" y="61"/>
                  </a:cubicBezTo>
                  <a:cubicBezTo>
                    <a:pt x="52" y="63"/>
                    <a:pt x="54" y="66"/>
                    <a:pt x="54" y="69"/>
                  </a:cubicBezTo>
                  <a:cubicBezTo>
                    <a:pt x="54" y="71"/>
                    <a:pt x="52" y="74"/>
                    <a:pt x="50" y="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51" name="Freeform 138">
              <a:extLst>
                <a:ext uri="{FF2B5EF4-FFF2-40B4-BE49-F238E27FC236}">
                  <a16:creationId xmlns:a16="http://schemas.microsoft.com/office/drawing/2014/main" id="{F0D08694-6076-4118-B9DB-DAF1ADE3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208" y="5486192"/>
              <a:ext cx="209893" cy="283463"/>
            </a:xfrm>
            <a:custGeom>
              <a:avLst/>
              <a:gdLst>
                <a:gd name="T0" fmla="*/ 62 w 123"/>
                <a:gd name="T1" fmla="*/ 3 h 166"/>
                <a:gd name="T2" fmla="*/ 110 w 123"/>
                <a:gd name="T3" fmla="*/ 74 h 166"/>
                <a:gd name="T4" fmla="*/ 110 w 123"/>
                <a:gd name="T5" fmla="*/ 107 h 166"/>
                <a:gd name="T6" fmla="*/ 73 w 123"/>
                <a:gd name="T7" fmla="*/ 85 h 166"/>
                <a:gd name="T8" fmla="*/ 62 w 123"/>
                <a:gd name="T9" fmla="*/ 3 h 166"/>
                <a:gd name="T10" fmla="*/ 0 w 123"/>
                <a:gd name="T11" fmla="*/ 43 h 166"/>
                <a:gd name="T12" fmla="*/ 0 w 123"/>
                <a:gd name="T13" fmla="*/ 142 h 166"/>
                <a:gd name="T14" fmla="*/ 62 w 123"/>
                <a:gd name="T15" fmla="*/ 166 h 166"/>
                <a:gd name="T16" fmla="*/ 123 w 123"/>
                <a:gd name="T17" fmla="*/ 131 h 166"/>
                <a:gd name="T18" fmla="*/ 123 w 123"/>
                <a:gd name="T19" fmla="*/ 85 h 166"/>
                <a:gd name="T20" fmla="*/ 62 w 123"/>
                <a:gd name="T21" fmla="*/ 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66">
                  <a:moveTo>
                    <a:pt x="62" y="3"/>
                  </a:moveTo>
                  <a:cubicBezTo>
                    <a:pt x="110" y="74"/>
                    <a:pt x="110" y="74"/>
                    <a:pt x="110" y="74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0" y="0"/>
                    <a:pt x="0" y="43"/>
                  </a:cubicBezTo>
                  <a:cubicBezTo>
                    <a:pt x="0" y="85"/>
                    <a:pt x="0" y="142"/>
                    <a:pt x="0" y="142"/>
                  </a:cubicBezTo>
                  <a:cubicBezTo>
                    <a:pt x="0" y="142"/>
                    <a:pt x="7" y="166"/>
                    <a:pt x="62" y="166"/>
                  </a:cubicBezTo>
                  <a:cubicBezTo>
                    <a:pt x="116" y="166"/>
                    <a:pt x="123" y="150"/>
                    <a:pt x="123" y="131"/>
                  </a:cubicBezTo>
                  <a:cubicBezTo>
                    <a:pt x="123" y="111"/>
                    <a:pt x="123" y="85"/>
                    <a:pt x="123" y="85"/>
                  </a:cubicBezTo>
                  <a:cubicBezTo>
                    <a:pt x="123" y="85"/>
                    <a:pt x="109" y="3"/>
                    <a:pt x="62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152" name="Oval 139">
              <a:extLst>
                <a:ext uri="{FF2B5EF4-FFF2-40B4-BE49-F238E27FC236}">
                  <a16:creationId xmlns:a16="http://schemas.microsoft.com/office/drawing/2014/main" id="{C7517CEB-A99D-486D-B991-63CEED91C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69" y="5288561"/>
              <a:ext cx="163731" cy="192582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A9A98EE9-F9DC-44E7-9585-641F4AC8B1CF}"/>
              </a:ext>
            </a:extLst>
          </p:cNvPr>
          <p:cNvSpPr/>
          <p:nvPr/>
        </p:nvSpPr>
        <p:spPr>
          <a:xfrm>
            <a:off x="6304056" y="3366789"/>
            <a:ext cx="864805" cy="9439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CD4AFD6-D4E0-4700-B0D8-7644C6A1714A}"/>
              </a:ext>
            </a:extLst>
          </p:cNvPr>
          <p:cNvGrpSpPr/>
          <p:nvPr/>
        </p:nvGrpSpPr>
        <p:grpSpPr>
          <a:xfrm>
            <a:off x="6653200" y="3478282"/>
            <a:ext cx="537534" cy="460744"/>
            <a:chOff x="3315208" y="5097423"/>
            <a:chExt cx="618858" cy="672232"/>
          </a:xfrm>
        </p:grpSpPr>
        <p:sp>
          <p:nvSpPr>
            <p:cNvPr id="155" name="Freeform 136">
              <a:extLst>
                <a:ext uri="{FF2B5EF4-FFF2-40B4-BE49-F238E27FC236}">
                  <a16:creationId xmlns:a16="http://schemas.microsoft.com/office/drawing/2014/main" id="{6D28D64F-241B-448C-9FD4-740FFDACBE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396" y="5097423"/>
              <a:ext cx="422670" cy="377229"/>
            </a:xfrm>
            <a:custGeom>
              <a:avLst/>
              <a:gdLst>
                <a:gd name="T0" fmla="*/ 226 w 248"/>
                <a:gd name="T1" fmla="*/ 0 h 221"/>
                <a:gd name="T2" fmla="*/ 22 w 248"/>
                <a:gd name="T3" fmla="*/ 0 h 221"/>
                <a:gd name="T4" fmla="*/ 0 w 248"/>
                <a:gd name="T5" fmla="*/ 22 h 221"/>
                <a:gd name="T6" fmla="*/ 0 w 248"/>
                <a:gd name="T7" fmla="*/ 153 h 221"/>
                <a:gd name="T8" fmla="*/ 22 w 248"/>
                <a:gd name="T9" fmla="*/ 174 h 221"/>
                <a:gd name="T10" fmla="*/ 33 w 248"/>
                <a:gd name="T11" fmla="*/ 174 h 221"/>
                <a:gd name="T12" fmla="*/ 6 w 248"/>
                <a:gd name="T13" fmla="*/ 221 h 221"/>
                <a:gd name="T14" fmla="*/ 87 w 248"/>
                <a:gd name="T15" fmla="*/ 174 h 221"/>
                <a:gd name="T16" fmla="*/ 226 w 248"/>
                <a:gd name="T17" fmla="*/ 174 h 221"/>
                <a:gd name="T18" fmla="*/ 248 w 248"/>
                <a:gd name="T19" fmla="*/ 153 h 221"/>
                <a:gd name="T20" fmla="*/ 248 w 248"/>
                <a:gd name="T21" fmla="*/ 22 h 221"/>
                <a:gd name="T22" fmla="*/ 226 w 248"/>
                <a:gd name="T23" fmla="*/ 0 h 221"/>
                <a:gd name="T24" fmla="*/ 228 w 248"/>
                <a:gd name="T25" fmla="*/ 137 h 221"/>
                <a:gd name="T26" fmla="*/ 210 w 248"/>
                <a:gd name="T27" fmla="*/ 154 h 221"/>
                <a:gd name="T28" fmla="*/ 124 w 248"/>
                <a:gd name="T29" fmla="*/ 154 h 221"/>
                <a:gd name="T30" fmla="*/ 37 w 248"/>
                <a:gd name="T31" fmla="*/ 154 h 221"/>
                <a:gd name="T32" fmla="*/ 19 w 248"/>
                <a:gd name="T33" fmla="*/ 137 h 221"/>
                <a:gd name="T34" fmla="*/ 19 w 248"/>
                <a:gd name="T35" fmla="*/ 37 h 221"/>
                <a:gd name="T36" fmla="*/ 37 w 248"/>
                <a:gd name="T37" fmla="*/ 20 h 221"/>
                <a:gd name="T38" fmla="*/ 124 w 248"/>
                <a:gd name="T39" fmla="*/ 20 h 221"/>
                <a:gd name="T40" fmla="*/ 210 w 248"/>
                <a:gd name="T41" fmla="*/ 20 h 221"/>
                <a:gd name="T42" fmla="*/ 228 w 248"/>
                <a:gd name="T43" fmla="*/ 37 h 221"/>
                <a:gd name="T44" fmla="*/ 228 w 248"/>
                <a:gd name="T45" fmla="*/ 13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221">
                  <a:moveTo>
                    <a:pt x="2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65"/>
                    <a:pt x="10" y="174"/>
                    <a:pt x="2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38" y="174"/>
                    <a:pt x="248" y="165"/>
                    <a:pt x="248" y="153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8" y="10"/>
                    <a:pt x="238" y="0"/>
                    <a:pt x="226" y="0"/>
                  </a:cubicBezTo>
                  <a:close/>
                  <a:moveTo>
                    <a:pt x="228" y="137"/>
                  </a:moveTo>
                  <a:cubicBezTo>
                    <a:pt x="228" y="147"/>
                    <a:pt x="220" y="154"/>
                    <a:pt x="210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7" y="154"/>
                    <a:pt x="19" y="147"/>
                    <a:pt x="19" y="1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28"/>
                    <a:pt x="27" y="20"/>
                    <a:pt x="37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20" y="20"/>
                    <a:pt x="228" y="28"/>
                    <a:pt x="228" y="37"/>
                  </a:cubicBezTo>
                  <a:lnTo>
                    <a:pt x="228" y="1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56" name="Freeform 137">
              <a:extLst>
                <a:ext uri="{FF2B5EF4-FFF2-40B4-BE49-F238E27FC236}">
                  <a16:creationId xmlns:a16="http://schemas.microsoft.com/office/drawing/2014/main" id="{035CB8E0-BE2B-43DF-8858-651E92E2A7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586" y="5155846"/>
              <a:ext cx="119011" cy="187533"/>
            </a:xfrm>
            <a:custGeom>
              <a:avLst/>
              <a:gdLst>
                <a:gd name="T0" fmla="*/ 62 w 70"/>
                <a:gd name="T1" fmla="*/ 51 h 110"/>
                <a:gd name="T2" fmla="*/ 53 w 70"/>
                <a:gd name="T3" fmla="*/ 47 h 110"/>
                <a:gd name="T4" fmla="*/ 39 w 70"/>
                <a:gd name="T5" fmla="*/ 43 h 110"/>
                <a:gd name="T6" fmla="*/ 39 w 70"/>
                <a:gd name="T7" fmla="*/ 21 h 110"/>
                <a:gd name="T8" fmla="*/ 50 w 70"/>
                <a:gd name="T9" fmla="*/ 30 h 110"/>
                <a:gd name="T10" fmla="*/ 59 w 70"/>
                <a:gd name="T11" fmla="*/ 36 h 110"/>
                <a:gd name="T12" fmla="*/ 65 w 70"/>
                <a:gd name="T13" fmla="*/ 34 h 110"/>
                <a:gd name="T14" fmla="*/ 67 w 70"/>
                <a:gd name="T15" fmla="*/ 29 h 110"/>
                <a:gd name="T16" fmla="*/ 65 w 70"/>
                <a:gd name="T17" fmla="*/ 24 h 110"/>
                <a:gd name="T18" fmla="*/ 61 w 70"/>
                <a:gd name="T19" fmla="*/ 18 h 110"/>
                <a:gd name="T20" fmla="*/ 52 w 70"/>
                <a:gd name="T21" fmla="*/ 13 h 110"/>
                <a:gd name="T22" fmla="*/ 39 w 70"/>
                <a:gd name="T23" fmla="*/ 10 h 110"/>
                <a:gd name="T24" fmla="*/ 39 w 70"/>
                <a:gd name="T25" fmla="*/ 5 h 110"/>
                <a:gd name="T26" fmla="*/ 35 w 70"/>
                <a:gd name="T27" fmla="*/ 0 h 110"/>
                <a:gd name="T28" fmla="*/ 31 w 70"/>
                <a:gd name="T29" fmla="*/ 5 h 110"/>
                <a:gd name="T30" fmla="*/ 31 w 70"/>
                <a:gd name="T31" fmla="*/ 10 h 110"/>
                <a:gd name="T32" fmla="*/ 10 w 70"/>
                <a:gd name="T33" fmla="*/ 17 h 110"/>
                <a:gd name="T34" fmla="*/ 2 w 70"/>
                <a:gd name="T35" fmla="*/ 32 h 110"/>
                <a:gd name="T36" fmla="*/ 6 w 70"/>
                <a:gd name="T37" fmla="*/ 44 h 110"/>
                <a:gd name="T38" fmla="*/ 16 w 70"/>
                <a:gd name="T39" fmla="*/ 51 h 110"/>
                <a:gd name="T40" fmla="*/ 31 w 70"/>
                <a:gd name="T41" fmla="*/ 55 h 110"/>
                <a:gd name="T42" fmla="*/ 31 w 70"/>
                <a:gd name="T43" fmla="*/ 80 h 110"/>
                <a:gd name="T44" fmla="*/ 24 w 70"/>
                <a:gd name="T45" fmla="*/ 77 h 110"/>
                <a:gd name="T46" fmla="*/ 20 w 70"/>
                <a:gd name="T47" fmla="*/ 73 h 110"/>
                <a:gd name="T48" fmla="*/ 17 w 70"/>
                <a:gd name="T49" fmla="*/ 66 h 110"/>
                <a:gd name="T50" fmla="*/ 14 w 70"/>
                <a:gd name="T51" fmla="*/ 63 h 110"/>
                <a:gd name="T52" fmla="*/ 9 w 70"/>
                <a:gd name="T53" fmla="*/ 62 h 110"/>
                <a:gd name="T54" fmla="*/ 2 w 70"/>
                <a:gd name="T55" fmla="*/ 64 h 110"/>
                <a:gd name="T56" fmla="*/ 0 w 70"/>
                <a:gd name="T57" fmla="*/ 69 h 110"/>
                <a:gd name="T58" fmla="*/ 2 w 70"/>
                <a:gd name="T59" fmla="*/ 76 h 110"/>
                <a:gd name="T60" fmla="*/ 7 w 70"/>
                <a:gd name="T61" fmla="*/ 83 h 110"/>
                <a:gd name="T62" fmla="*/ 17 w 70"/>
                <a:gd name="T63" fmla="*/ 88 h 110"/>
                <a:gd name="T64" fmla="*/ 31 w 70"/>
                <a:gd name="T65" fmla="*/ 91 h 110"/>
                <a:gd name="T66" fmla="*/ 31 w 70"/>
                <a:gd name="T67" fmla="*/ 106 h 110"/>
                <a:gd name="T68" fmla="*/ 32 w 70"/>
                <a:gd name="T69" fmla="*/ 109 h 110"/>
                <a:gd name="T70" fmla="*/ 35 w 70"/>
                <a:gd name="T71" fmla="*/ 110 h 110"/>
                <a:gd name="T72" fmla="*/ 39 w 70"/>
                <a:gd name="T73" fmla="*/ 109 h 110"/>
                <a:gd name="T74" fmla="*/ 39 w 70"/>
                <a:gd name="T75" fmla="*/ 104 h 110"/>
                <a:gd name="T76" fmla="*/ 39 w 70"/>
                <a:gd name="T77" fmla="*/ 91 h 110"/>
                <a:gd name="T78" fmla="*/ 56 w 70"/>
                <a:gd name="T79" fmla="*/ 87 h 110"/>
                <a:gd name="T80" fmla="*/ 67 w 70"/>
                <a:gd name="T81" fmla="*/ 78 h 110"/>
                <a:gd name="T82" fmla="*/ 70 w 70"/>
                <a:gd name="T83" fmla="*/ 67 h 110"/>
                <a:gd name="T84" fmla="*/ 68 w 70"/>
                <a:gd name="T85" fmla="*/ 58 h 110"/>
                <a:gd name="T86" fmla="*/ 62 w 70"/>
                <a:gd name="T87" fmla="*/ 51 h 110"/>
                <a:gd name="T88" fmla="*/ 31 w 70"/>
                <a:gd name="T89" fmla="*/ 41 h 110"/>
                <a:gd name="T90" fmla="*/ 22 w 70"/>
                <a:gd name="T91" fmla="*/ 37 h 110"/>
                <a:gd name="T92" fmla="*/ 19 w 70"/>
                <a:gd name="T93" fmla="*/ 31 h 110"/>
                <a:gd name="T94" fmla="*/ 22 w 70"/>
                <a:gd name="T95" fmla="*/ 24 h 110"/>
                <a:gd name="T96" fmla="*/ 31 w 70"/>
                <a:gd name="T97" fmla="*/ 21 h 110"/>
                <a:gd name="T98" fmla="*/ 31 w 70"/>
                <a:gd name="T99" fmla="*/ 41 h 110"/>
                <a:gd name="T100" fmla="*/ 50 w 70"/>
                <a:gd name="T101" fmla="*/ 76 h 110"/>
                <a:gd name="T102" fmla="*/ 39 w 70"/>
                <a:gd name="T103" fmla="*/ 81 h 110"/>
                <a:gd name="T104" fmla="*/ 39 w 70"/>
                <a:gd name="T105" fmla="*/ 57 h 110"/>
                <a:gd name="T106" fmla="*/ 50 w 70"/>
                <a:gd name="T107" fmla="*/ 61 h 110"/>
                <a:gd name="T108" fmla="*/ 54 w 70"/>
                <a:gd name="T109" fmla="*/ 69 h 110"/>
                <a:gd name="T110" fmla="*/ 50 w 70"/>
                <a:gd name="T111" fmla="*/ 7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" h="110">
                  <a:moveTo>
                    <a:pt x="62" y="51"/>
                  </a:moveTo>
                  <a:cubicBezTo>
                    <a:pt x="59" y="49"/>
                    <a:pt x="56" y="48"/>
                    <a:pt x="53" y="47"/>
                  </a:cubicBezTo>
                  <a:cubicBezTo>
                    <a:pt x="49" y="46"/>
                    <a:pt x="45" y="44"/>
                    <a:pt x="39" y="43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2"/>
                    <a:pt x="49" y="25"/>
                    <a:pt x="50" y="30"/>
                  </a:cubicBezTo>
                  <a:cubicBezTo>
                    <a:pt x="51" y="34"/>
                    <a:pt x="54" y="36"/>
                    <a:pt x="59" y="36"/>
                  </a:cubicBezTo>
                  <a:cubicBezTo>
                    <a:pt x="61" y="36"/>
                    <a:pt x="63" y="35"/>
                    <a:pt x="65" y="34"/>
                  </a:cubicBezTo>
                  <a:cubicBezTo>
                    <a:pt x="66" y="32"/>
                    <a:pt x="67" y="31"/>
                    <a:pt x="67" y="29"/>
                  </a:cubicBezTo>
                  <a:cubicBezTo>
                    <a:pt x="67" y="27"/>
                    <a:pt x="67" y="26"/>
                    <a:pt x="65" y="24"/>
                  </a:cubicBezTo>
                  <a:cubicBezTo>
                    <a:pt x="64" y="22"/>
                    <a:pt x="63" y="20"/>
                    <a:pt x="61" y="18"/>
                  </a:cubicBezTo>
                  <a:cubicBezTo>
                    <a:pt x="58" y="16"/>
                    <a:pt x="55" y="14"/>
                    <a:pt x="52" y="13"/>
                  </a:cubicBezTo>
                  <a:cubicBezTo>
                    <a:pt x="48" y="11"/>
                    <a:pt x="44" y="11"/>
                    <a:pt x="39" y="1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8" y="0"/>
                    <a:pt x="35" y="0"/>
                  </a:cubicBezTo>
                  <a:cubicBezTo>
                    <a:pt x="32" y="0"/>
                    <a:pt x="31" y="2"/>
                    <a:pt x="31" y="5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1"/>
                    <a:pt x="15" y="13"/>
                    <a:pt x="10" y="17"/>
                  </a:cubicBezTo>
                  <a:cubicBezTo>
                    <a:pt x="5" y="21"/>
                    <a:pt x="2" y="26"/>
                    <a:pt x="2" y="32"/>
                  </a:cubicBezTo>
                  <a:cubicBezTo>
                    <a:pt x="2" y="37"/>
                    <a:pt x="4" y="41"/>
                    <a:pt x="6" y="44"/>
                  </a:cubicBezTo>
                  <a:cubicBezTo>
                    <a:pt x="9" y="47"/>
                    <a:pt x="12" y="49"/>
                    <a:pt x="16" y="51"/>
                  </a:cubicBezTo>
                  <a:cubicBezTo>
                    <a:pt x="20" y="52"/>
                    <a:pt x="25" y="54"/>
                    <a:pt x="31" y="5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8" y="79"/>
                    <a:pt x="26" y="78"/>
                    <a:pt x="24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9" y="71"/>
                    <a:pt x="18" y="69"/>
                    <a:pt x="17" y="66"/>
                  </a:cubicBezTo>
                  <a:cubicBezTo>
                    <a:pt x="16" y="65"/>
                    <a:pt x="15" y="64"/>
                    <a:pt x="14" y="63"/>
                  </a:cubicBezTo>
                  <a:cubicBezTo>
                    <a:pt x="12" y="62"/>
                    <a:pt x="11" y="62"/>
                    <a:pt x="9" y="62"/>
                  </a:cubicBezTo>
                  <a:cubicBezTo>
                    <a:pt x="6" y="62"/>
                    <a:pt x="4" y="62"/>
                    <a:pt x="2" y="64"/>
                  </a:cubicBezTo>
                  <a:cubicBezTo>
                    <a:pt x="1" y="65"/>
                    <a:pt x="0" y="67"/>
                    <a:pt x="0" y="69"/>
                  </a:cubicBezTo>
                  <a:cubicBezTo>
                    <a:pt x="0" y="71"/>
                    <a:pt x="0" y="73"/>
                    <a:pt x="2" y="76"/>
                  </a:cubicBezTo>
                  <a:cubicBezTo>
                    <a:pt x="3" y="78"/>
                    <a:pt x="5" y="80"/>
                    <a:pt x="7" y="83"/>
                  </a:cubicBezTo>
                  <a:cubicBezTo>
                    <a:pt x="10" y="85"/>
                    <a:pt x="13" y="87"/>
                    <a:pt x="17" y="88"/>
                  </a:cubicBezTo>
                  <a:cubicBezTo>
                    <a:pt x="21" y="90"/>
                    <a:pt x="26" y="91"/>
                    <a:pt x="31" y="91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1" y="108"/>
                    <a:pt x="32" y="109"/>
                  </a:cubicBezTo>
                  <a:cubicBezTo>
                    <a:pt x="33" y="110"/>
                    <a:pt x="34" y="110"/>
                    <a:pt x="35" y="110"/>
                  </a:cubicBezTo>
                  <a:cubicBezTo>
                    <a:pt x="37" y="110"/>
                    <a:pt x="38" y="110"/>
                    <a:pt x="39" y="109"/>
                  </a:cubicBezTo>
                  <a:cubicBezTo>
                    <a:pt x="39" y="108"/>
                    <a:pt x="39" y="106"/>
                    <a:pt x="39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46" y="91"/>
                    <a:pt x="51" y="89"/>
                    <a:pt x="56" y="87"/>
                  </a:cubicBezTo>
                  <a:cubicBezTo>
                    <a:pt x="61" y="85"/>
                    <a:pt x="64" y="82"/>
                    <a:pt x="67" y="78"/>
                  </a:cubicBezTo>
                  <a:cubicBezTo>
                    <a:pt x="69" y="75"/>
                    <a:pt x="70" y="71"/>
                    <a:pt x="70" y="67"/>
                  </a:cubicBezTo>
                  <a:cubicBezTo>
                    <a:pt x="70" y="64"/>
                    <a:pt x="69" y="61"/>
                    <a:pt x="68" y="58"/>
                  </a:cubicBezTo>
                  <a:cubicBezTo>
                    <a:pt x="66" y="55"/>
                    <a:pt x="64" y="53"/>
                    <a:pt x="62" y="51"/>
                  </a:cubicBezTo>
                  <a:close/>
                  <a:moveTo>
                    <a:pt x="31" y="41"/>
                  </a:moveTo>
                  <a:cubicBezTo>
                    <a:pt x="27" y="40"/>
                    <a:pt x="24" y="39"/>
                    <a:pt x="22" y="37"/>
                  </a:cubicBezTo>
                  <a:cubicBezTo>
                    <a:pt x="20" y="36"/>
                    <a:pt x="19" y="34"/>
                    <a:pt x="19" y="31"/>
                  </a:cubicBezTo>
                  <a:cubicBezTo>
                    <a:pt x="19" y="28"/>
                    <a:pt x="20" y="26"/>
                    <a:pt x="22" y="24"/>
                  </a:cubicBezTo>
                  <a:cubicBezTo>
                    <a:pt x="24" y="23"/>
                    <a:pt x="27" y="22"/>
                    <a:pt x="31" y="21"/>
                  </a:cubicBezTo>
                  <a:lnTo>
                    <a:pt x="31" y="41"/>
                  </a:lnTo>
                  <a:close/>
                  <a:moveTo>
                    <a:pt x="50" y="76"/>
                  </a:moveTo>
                  <a:cubicBezTo>
                    <a:pt x="48" y="78"/>
                    <a:pt x="44" y="80"/>
                    <a:pt x="39" y="81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4" y="58"/>
                    <a:pt x="48" y="60"/>
                    <a:pt x="50" y="61"/>
                  </a:cubicBezTo>
                  <a:cubicBezTo>
                    <a:pt x="52" y="63"/>
                    <a:pt x="54" y="66"/>
                    <a:pt x="54" y="69"/>
                  </a:cubicBezTo>
                  <a:cubicBezTo>
                    <a:pt x="54" y="71"/>
                    <a:pt x="52" y="74"/>
                    <a:pt x="50" y="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57" name="Freeform 138">
              <a:extLst>
                <a:ext uri="{FF2B5EF4-FFF2-40B4-BE49-F238E27FC236}">
                  <a16:creationId xmlns:a16="http://schemas.microsoft.com/office/drawing/2014/main" id="{C7C373C9-96E5-4546-8C61-275ECF3D2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208" y="5486192"/>
              <a:ext cx="209893" cy="283463"/>
            </a:xfrm>
            <a:custGeom>
              <a:avLst/>
              <a:gdLst>
                <a:gd name="T0" fmla="*/ 62 w 123"/>
                <a:gd name="T1" fmla="*/ 3 h 166"/>
                <a:gd name="T2" fmla="*/ 110 w 123"/>
                <a:gd name="T3" fmla="*/ 74 h 166"/>
                <a:gd name="T4" fmla="*/ 110 w 123"/>
                <a:gd name="T5" fmla="*/ 107 h 166"/>
                <a:gd name="T6" fmla="*/ 73 w 123"/>
                <a:gd name="T7" fmla="*/ 85 h 166"/>
                <a:gd name="T8" fmla="*/ 62 w 123"/>
                <a:gd name="T9" fmla="*/ 3 h 166"/>
                <a:gd name="T10" fmla="*/ 0 w 123"/>
                <a:gd name="T11" fmla="*/ 43 h 166"/>
                <a:gd name="T12" fmla="*/ 0 w 123"/>
                <a:gd name="T13" fmla="*/ 142 h 166"/>
                <a:gd name="T14" fmla="*/ 62 w 123"/>
                <a:gd name="T15" fmla="*/ 166 h 166"/>
                <a:gd name="T16" fmla="*/ 123 w 123"/>
                <a:gd name="T17" fmla="*/ 131 h 166"/>
                <a:gd name="T18" fmla="*/ 123 w 123"/>
                <a:gd name="T19" fmla="*/ 85 h 166"/>
                <a:gd name="T20" fmla="*/ 62 w 123"/>
                <a:gd name="T21" fmla="*/ 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66">
                  <a:moveTo>
                    <a:pt x="62" y="3"/>
                  </a:moveTo>
                  <a:cubicBezTo>
                    <a:pt x="110" y="74"/>
                    <a:pt x="110" y="74"/>
                    <a:pt x="110" y="74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0" y="0"/>
                    <a:pt x="0" y="43"/>
                  </a:cubicBezTo>
                  <a:cubicBezTo>
                    <a:pt x="0" y="85"/>
                    <a:pt x="0" y="142"/>
                    <a:pt x="0" y="142"/>
                  </a:cubicBezTo>
                  <a:cubicBezTo>
                    <a:pt x="0" y="142"/>
                    <a:pt x="7" y="166"/>
                    <a:pt x="62" y="166"/>
                  </a:cubicBezTo>
                  <a:cubicBezTo>
                    <a:pt x="116" y="166"/>
                    <a:pt x="123" y="150"/>
                    <a:pt x="123" y="131"/>
                  </a:cubicBezTo>
                  <a:cubicBezTo>
                    <a:pt x="123" y="111"/>
                    <a:pt x="123" y="85"/>
                    <a:pt x="123" y="85"/>
                  </a:cubicBezTo>
                  <a:cubicBezTo>
                    <a:pt x="123" y="85"/>
                    <a:pt x="109" y="3"/>
                    <a:pt x="62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158" name="Oval 139">
              <a:extLst>
                <a:ext uri="{FF2B5EF4-FFF2-40B4-BE49-F238E27FC236}">
                  <a16:creationId xmlns:a16="http://schemas.microsoft.com/office/drawing/2014/main" id="{23A3B706-0FD9-4A42-B314-4E96E15CD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69" y="5288561"/>
              <a:ext cx="163731" cy="192582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CFB01B9-95A2-4502-8CCE-A4A46AFE5ADF}"/>
              </a:ext>
            </a:extLst>
          </p:cNvPr>
          <p:cNvSpPr/>
          <p:nvPr/>
        </p:nvSpPr>
        <p:spPr>
          <a:xfrm>
            <a:off x="9209634" y="3469685"/>
            <a:ext cx="864805" cy="7136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8B8C5403-D44B-440A-8C3F-009988AA49ED}"/>
              </a:ext>
            </a:extLst>
          </p:cNvPr>
          <p:cNvGrpSpPr/>
          <p:nvPr/>
        </p:nvGrpSpPr>
        <p:grpSpPr>
          <a:xfrm>
            <a:off x="9566541" y="3475947"/>
            <a:ext cx="537534" cy="460744"/>
            <a:chOff x="3315208" y="5097423"/>
            <a:chExt cx="618858" cy="672232"/>
          </a:xfrm>
        </p:grpSpPr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2E7D1276-C2D4-432E-8B8A-DF4593C161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396" y="5097423"/>
              <a:ext cx="422670" cy="377229"/>
            </a:xfrm>
            <a:custGeom>
              <a:avLst/>
              <a:gdLst>
                <a:gd name="T0" fmla="*/ 226 w 248"/>
                <a:gd name="T1" fmla="*/ 0 h 221"/>
                <a:gd name="T2" fmla="*/ 22 w 248"/>
                <a:gd name="T3" fmla="*/ 0 h 221"/>
                <a:gd name="T4" fmla="*/ 0 w 248"/>
                <a:gd name="T5" fmla="*/ 22 h 221"/>
                <a:gd name="T6" fmla="*/ 0 w 248"/>
                <a:gd name="T7" fmla="*/ 153 h 221"/>
                <a:gd name="T8" fmla="*/ 22 w 248"/>
                <a:gd name="T9" fmla="*/ 174 h 221"/>
                <a:gd name="T10" fmla="*/ 33 w 248"/>
                <a:gd name="T11" fmla="*/ 174 h 221"/>
                <a:gd name="T12" fmla="*/ 6 w 248"/>
                <a:gd name="T13" fmla="*/ 221 h 221"/>
                <a:gd name="T14" fmla="*/ 87 w 248"/>
                <a:gd name="T15" fmla="*/ 174 h 221"/>
                <a:gd name="T16" fmla="*/ 226 w 248"/>
                <a:gd name="T17" fmla="*/ 174 h 221"/>
                <a:gd name="T18" fmla="*/ 248 w 248"/>
                <a:gd name="T19" fmla="*/ 153 h 221"/>
                <a:gd name="T20" fmla="*/ 248 w 248"/>
                <a:gd name="T21" fmla="*/ 22 h 221"/>
                <a:gd name="T22" fmla="*/ 226 w 248"/>
                <a:gd name="T23" fmla="*/ 0 h 221"/>
                <a:gd name="T24" fmla="*/ 228 w 248"/>
                <a:gd name="T25" fmla="*/ 137 h 221"/>
                <a:gd name="T26" fmla="*/ 210 w 248"/>
                <a:gd name="T27" fmla="*/ 154 h 221"/>
                <a:gd name="T28" fmla="*/ 124 w 248"/>
                <a:gd name="T29" fmla="*/ 154 h 221"/>
                <a:gd name="T30" fmla="*/ 37 w 248"/>
                <a:gd name="T31" fmla="*/ 154 h 221"/>
                <a:gd name="T32" fmla="*/ 19 w 248"/>
                <a:gd name="T33" fmla="*/ 137 h 221"/>
                <a:gd name="T34" fmla="*/ 19 w 248"/>
                <a:gd name="T35" fmla="*/ 37 h 221"/>
                <a:gd name="T36" fmla="*/ 37 w 248"/>
                <a:gd name="T37" fmla="*/ 20 h 221"/>
                <a:gd name="T38" fmla="*/ 124 w 248"/>
                <a:gd name="T39" fmla="*/ 20 h 221"/>
                <a:gd name="T40" fmla="*/ 210 w 248"/>
                <a:gd name="T41" fmla="*/ 20 h 221"/>
                <a:gd name="T42" fmla="*/ 228 w 248"/>
                <a:gd name="T43" fmla="*/ 37 h 221"/>
                <a:gd name="T44" fmla="*/ 228 w 248"/>
                <a:gd name="T45" fmla="*/ 13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221">
                  <a:moveTo>
                    <a:pt x="2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65"/>
                    <a:pt x="10" y="174"/>
                    <a:pt x="2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38" y="174"/>
                    <a:pt x="248" y="165"/>
                    <a:pt x="248" y="153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8" y="10"/>
                    <a:pt x="238" y="0"/>
                    <a:pt x="226" y="0"/>
                  </a:cubicBezTo>
                  <a:close/>
                  <a:moveTo>
                    <a:pt x="228" y="137"/>
                  </a:moveTo>
                  <a:cubicBezTo>
                    <a:pt x="228" y="147"/>
                    <a:pt x="220" y="154"/>
                    <a:pt x="210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7" y="154"/>
                    <a:pt x="19" y="147"/>
                    <a:pt x="19" y="1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28"/>
                    <a:pt x="27" y="20"/>
                    <a:pt x="37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20" y="20"/>
                    <a:pt x="228" y="28"/>
                    <a:pt x="228" y="37"/>
                  </a:cubicBezTo>
                  <a:lnTo>
                    <a:pt x="228" y="1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A1C1384C-BE1E-40BC-9284-1D761BA420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586" y="5155846"/>
              <a:ext cx="119011" cy="187533"/>
            </a:xfrm>
            <a:custGeom>
              <a:avLst/>
              <a:gdLst>
                <a:gd name="T0" fmla="*/ 62 w 70"/>
                <a:gd name="T1" fmla="*/ 51 h 110"/>
                <a:gd name="T2" fmla="*/ 53 w 70"/>
                <a:gd name="T3" fmla="*/ 47 h 110"/>
                <a:gd name="T4" fmla="*/ 39 w 70"/>
                <a:gd name="T5" fmla="*/ 43 h 110"/>
                <a:gd name="T6" fmla="*/ 39 w 70"/>
                <a:gd name="T7" fmla="*/ 21 h 110"/>
                <a:gd name="T8" fmla="*/ 50 w 70"/>
                <a:gd name="T9" fmla="*/ 30 h 110"/>
                <a:gd name="T10" fmla="*/ 59 w 70"/>
                <a:gd name="T11" fmla="*/ 36 h 110"/>
                <a:gd name="T12" fmla="*/ 65 w 70"/>
                <a:gd name="T13" fmla="*/ 34 h 110"/>
                <a:gd name="T14" fmla="*/ 67 w 70"/>
                <a:gd name="T15" fmla="*/ 29 h 110"/>
                <a:gd name="T16" fmla="*/ 65 w 70"/>
                <a:gd name="T17" fmla="*/ 24 h 110"/>
                <a:gd name="T18" fmla="*/ 61 w 70"/>
                <a:gd name="T19" fmla="*/ 18 h 110"/>
                <a:gd name="T20" fmla="*/ 52 w 70"/>
                <a:gd name="T21" fmla="*/ 13 h 110"/>
                <a:gd name="T22" fmla="*/ 39 w 70"/>
                <a:gd name="T23" fmla="*/ 10 h 110"/>
                <a:gd name="T24" fmla="*/ 39 w 70"/>
                <a:gd name="T25" fmla="*/ 5 h 110"/>
                <a:gd name="T26" fmla="*/ 35 w 70"/>
                <a:gd name="T27" fmla="*/ 0 h 110"/>
                <a:gd name="T28" fmla="*/ 31 w 70"/>
                <a:gd name="T29" fmla="*/ 5 h 110"/>
                <a:gd name="T30" fmla="*/ 31 w 70"/>
                <a:gd name="T31" fmla="*/ 10 h 110"/>
                <a:gd name="T32" fmla="*/ 10 w 70"/>
                <a:gd name="T33" fmla="*/ 17 h 110"/>
                <a:gd name="T34" fmla="*/ 2 w 70"/>
                <a:gd name="T35" fmla="*/ 32 h 110"/>
                <a:gd name="T36" fmla="*/ 6 w 70"/>
                <a:gd name="T37" fmla="*/ 44 h 110"/>
                <a:gd name="T38" fmla="*/ 16 w 70"/>
                <a:gd name="T39" fmla="*/ 51 h 110"/>
                <a:gd name="T40" fmla="*/ 31 w 70"/>
                <a:gd name="T41" fmla="*/ 55 h 110"/>
                <a:gd name="T42" fmla="*/ 31 w 70"/>
                <a:gd name="T43" fmla="*/ 80 h 110"/>
                <a:gd name="T44" fmla="*/ 24 w 70"/>
                <a:gd name="T45" fmla="*/ 77 h 110"/>
                <a:gd name="T46" fmla="*/ 20 w 70"/>
                <a:gd name="T47" fmla="*/ 73 h 110"/>
                <a:gd name="T48" fmla="*/ 17 w 70"/>
                <a:gd name="T49" fmla="*/ 66 h 110"/>
                <a:gd name="T50" fmla="*/ 14 w 70"/>
                <a:gd name="T51" fmla="*/ 63 h 110"/>
                <a:gd name="T52" fmla="*/ 9 w 70"/>
                <a:gd name="T53" fmla="*/ 62 h 110"/>
                <a:gd name="T54" fmla="*/ 2 w 70"/>
                <a:gd name="T55" fmla="*/ 64 h 110"/>
                <a:gd name="T56" fmla="*/ 0 w 70"/>
                <a:gd name="T57" fmla="*/ 69 h 110"/>
                <a:gd name="T58" fmla="*/ 2 w 70"/>
                <a:gd name="T59" fmla="*/ 76 h 110"/>
                <a:gd name="T60" fmla="*/ 7 w 70"/>
                <a:gd name="T61" fmla="*/ 83 h 110"/>
                <a:gd name="T62" fmla="*/ 17 w 70"/>
                <a:gd name="T63" fmla="*/ 88 h 110"/>
                <a:gd name="T64" fmla="*/ 31 w 70"/>
                <a:gd name="T65" fmla="*/ 91 h 110"/>
                <a:gd name="T66" fmla="*/ 31 w 70"/>
                <a:gd name="T67" fmla="*/ 106 h 110"/>
                <a:gd name="T68" fmla="*/ 32 w 70"/>
                <a:gd name="T69" fmla="*/ 109 h 110"/>
                <a:gd name="T70" fmla="*/ 35 w 70"/>
                <a:gd name="T71" fmla="*/ 110 h 110"/>
                <a:gd name="T72" fmla="*/ 39 w 70"/>
                <a:gd name="T73" fmla="*/ 109 h 110"/>
                <a:gd name="T74" fmla="*/ 39 w 70"/>
                <a:gd name="T75" fmla="*/ 104 h 110"/>
                <a:gd name="T76" fmla="*/ 39 w 70"/>
                <a:gd name="T77" fmla="*/ 91 h 110"/>
                <a:gd name="T78" fmla="*/ 56 w 70"/>
                <a:gd name="T79" fmla="*/ 87 h 110"/>
                <a:gd name="T80" fmla="*/ 67 w 70"/>
                <a:gd name="T81" fmla="*/ 78 h 110"/>
                <a:gd name="T82" fmla="*/ 70 w 70"/>
                <a:gd name="T83" fmla="*/ 67 h 110"/>
                <a:gd name="T84" fmla="*/ 68 w 70"/>
                <a:gd name="T85" fmla="*/ 58 h 110"/>
                <a:gd name="T86" fmla="*/ 62 w 70"/>
                <a:gd name="T87" fmla="*/ 51 h 110"/>
                <a:gd name="T88" fmla="*/ 31 w 70"/>
                <a:gd name="T89" fmla="*/ 41 h 110"/>
                <a:gd name="T90" fmla="*/ 22 w 70"/>
                <a:gd name="T91" fmla="*/ 37 h 110"/>
                <a:gd name="T92" fmla="*/ 19 w 70"/>
                <a:gd name="T93" fmla="*/ 31 h 110"/>
                <a:gd name="T94" fmla="*/ 22 w 70"/>
                <a:gd name="T95" fmla="*/ 24 h 110"/>
                <a:gd name="T96" fmla="*/ 31 w 70"/>
                <a:gd name="T97" fmla="*/ 21 h 110"/>
                <a:gd name="T98" fmla="*/ 31 w 70"/>
                <a:gd name="T99" fmla="*/ 41 h 110"/>
                <a:gd name="T100" fmla="*/ 50 w 70"/>
                <a:gd name="T101" fmla="*/ 76 h 110"/>
                <a:gd name="T102" fmla="*/ 39 w 70"/>
                <a:gd name="T103" fmla="*/ 81 h 110"/>
                <a:gd name="T104" fmla="*/ 39 w 70"/>
                <a:gd name="T105" fmla="*/ 57 h 110"/>
                <a:gd name="T106" fmla="*/ 50 w 70"/>
                <a:gd name="T107" fmla="*/ 61 h 110"/>
                <a:gd name="T108" fmla="*/ 54 w 70"/>
                <a:gd name="T109" fmla="*/ 69 h 110"/>
                <a:gd name="T110" fmla="*/ 50 w 70"/>
                <a:gd name="T111" fmla="*/ 7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" h="110">
                  <a:moveTo>
                    <a:pt x="62" y="51"/>
                  </a:moveTo>
                  <a:cubicBezTo>
                    <a:pt x="59" y="49"/>
                    <a:pt x="56" y="48"/>
                    <a:pt x="53" y="47"/>
                  </a:cubicBezTo>
                  <a:cubicBezTo>
                    <a:pt x="49" y="46"/>
                    <a:pt x="45" y="44"/>
                    <a:pt x="39" y="43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2"/>
                    <a:pt x="49" y="25"/>
                    <a:pt x="50" y="30"/>
                  </a:cubicBezTo>
                  <a:cubicBezTo>
                    <a:pt x="51" y="34"/>
                    <a:pt x="54" y="36"/>
                    <a:pt x="59" y="36"/>
                  </a:cubicBezTo>
                  <a:cubicBezTo>
                    <a:pt x="61" y="36"/>
                    <a:pt x="63" y="35"/>
                    <a:pt x="65" y="34"/>
                  </a:cubicBezTo>
                  <a:cubicBezTo>
                    <a:pt x="66" y="32"/>
                    <a:pt x="67" y="31"/>
                    <a:pt x="67" y="29"/>
                  </a:cubicBezTo>
                  <a:cubicBezTo>
                    <a:pt x="67" y="27"/>
                    <a:pt x="67" y="26"/>
                    <a:pt x="65" y="24"/>
                  </a:cubicBezTo>
                  <a:cubicBezTo>
                    <a:pt x="64" y="22"/>
                    <a:pt x="63" y="20"/>
                    <a:pt x="61" y="18"/>
                  </a:cubicBezTo>
                  <a:cubicBezTo>
                    <a:pt x="58" y="16"/>
                    <a:pt x="55" y="14"/>
                    <a:pt x="52" y="13"/>
                  </a:cubicBezTo>
                  <a:cubicBezTo>
                    <a:pt x="48" y="11"/>
                    <a:pt x="44" y="11"/>
                    <a:pt x="39" y="1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8" y="0"/>
                    <a:pt x="35" y="0"/>
                  </a:cubicBezTo>
                  <a:cubicBezTo>
                    <a:pt x="32" y="0"/>
                    <a:pt x="31" y="2"/>
                    <a:pt x="31" y="5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1"/>
                    <a:pt x="15" y="13"/>
                    <a:pt x="10" y="17"/>
                  </a:cubicBezTo>
                  <a:cubicBezTo>
                    <a:pt x="5" y="21"/>
                    <a:pt x="2" y="26"/>
                    <a:pt x="2" y="32"/>
                  </a:cubicBezTo>
                  <a:cubicBezTo>
                    <a:pt x="2" y="37"/>
                    <a:pt x="4" y="41"/>
                    <a:pt x="6" y="44"/>
                  </a:cubicBezTo>
                  <a:cubicBezTo>
                    <a:pt x="9" y="47"/>
                    <a:pt x="12" y="49"/>
                    <a:pt x="16" y="51"/>
                  </a:cubicBezTo>
                  <a:cubicBezTo>
                    <a:pt x="20" y="52"/>
                    <a:pt x="25" y="54"/>
                    <a:pt x="31" y="5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8" y="79"/>
                    <a:pt x="26" y="78"/>
                    <a:pt x="24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9" y="71"/>
                    <a:pt x="18" y="69"/>
                    <a:pt x="17" y="66"/>
                  </a:cubicBezTo>
                  <a:cubicBezTo>
                    <a:pt x="16" y="65"/>
                    <a:pt x="15" y="64"/>
                    <a:pt x="14" y="63"/>
                  </a:cubicBezTo>
                  <a:cubicBezTo>
                    <a:pt x="12" y="62"/>
                    <a:pt x="11" y="62"/>
                    <a:pt x="9" y="62"/>
                  </a:cubicBezTo>
                  <a:cubicBezTo>
                    <a:pt x="6" y="62"/>
                    <a:pt x="4" y="62"/>
                    <a:pt x="2" y="64"/>
                  </a:cubicBezTo>
                  <a:cubicBezTo>
                    <a:pt x="1" y="65"/>
                    <a:pt x="0" y="67"/>
                    <a:pt x="0" y="69"/>
                  </a:cubicBezTo>
                  <a:cubicBezTo>
                    <a:pt x="0" y="71"/>
                    <a:pt x="0" y="73"/>
                    <a:pt x="2" y="76"/>
                  </a:cubicBezTo>
                  <a:cubicBezTo>
                    <a:pt x="3" y="78"/>
                    <a:pt x="5" y="80"/>
                    <a:pt x="7" y="83"/>
                  </a:cubicBezTo>
                  <a:cubicBezTo>
                    <a:pt x="10" y="85"/>
                    <a:pt x="13" y="87"/>
                    <a:pt x="17" y="88"/>
                  </a:cubicBezTo>
                  <a:cubicBezTo>
                    <a:pt x="21" y="90"/>
                    <a:pt x="26" y="91"/>
                    <a:pt x="31" y="91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1" y="108"/>
                    <a:pt x="32" y="109"/>
                  </a:cubicBezTo>
                  <a:cubicBezTo>
                    <a:pt x="33" y="110"/>
                    <a:pt x="34" y="110"/>
                    <a:pt x="35" y="110"/>
                  </a:cubicBezTo>
                  <a:cubicBezTo>
                    <a:pt x="37" y="110"/>
                    <a:pt x="38" y="110"/>
                    <a:pt x="39" y="109"/>
                  </a:cubicBezTo>
                  <a:cubicBezTo>
                    <a:pt x="39" y="108"/>
                    <a:pt x="39" y="106"/>
                    <a:pt x="39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46" y="91"/>
                    <a:pt x="51" y="89"/>
                    <a:pt x="56" y="87"/>
                  </a:cubicBezTo>
                  <a:cubicBezTo>
                    <a:pt x="61" y="85"/>
                    <a:pt x="64" y="82"/>
                    <a:pt x="67" y="78"/>
                  </a:cubicBezTo>
                  <a:cubicBezTo>
                    <a:pt x="69" y="75"/>
                    <a:pt x="70" y="71"/>
                    <a:pt x="70" y="67"/>
                  </a:cubicBezTo>
                  <a:cubicBezTo>
                    <a:pt x="70" y="64"/>
                    <a:pt x="69" y="61"/>
                    <a:pt x="68" y="58"/>
                  </a:cubicBezTo>
                  <a:cubicBezTo>
                    <a:pt x="66" y="55"/>
                    <a:pt x="64" y="53"/>
                    <a:pt x="62" y="51"/>
                  </a:cubicBezTo>
                  <a:close/>
                  <a:moveTo>
                    <a:pt x="31" y="41"/>
                  </a:moveTo>
                  <a:cubicBezTo>
                    <a:pt x="27" y="40"/>
                    <a:pt x="24" y="39"/>
                    <a:pt x="22" y="37"/>
                  </a:cubicBezTo>
                  <a:cubicBezTo>
                    <a:pt x="20" y="36"/>
                    <a:pt x="19" y="34"/>
                    <a:pt x="19" y="31"/>
                  </a:cubicBezTo>
                  <a:cubicBezTo>
                    <a:pt x="19" y="28"/>
                    <a:pt x="20" y="26"/>
                    <a:pt x="22" y="24"/>
                  </a:cubicBezTo>
                  <a:cubicBezTo>
                    <a:pt x="24" y="23"/>
                    <a:pt x="27" y="22"/>
                    <a:pt x="31" y="21"/>
                  </a:cubicBezTo>
                  <a:lnTo>
                    <a:pt x="31" y="41"/>
                  </a:lnTo>
                  <a:close/>
                  <a:moveTo>
                    <a:pt x="50" y="76"/>
                  </a:moveTo>
                  <a:cubicBezTo>
                    <a:pt x="48" y="78"/>
                    <a:pt x="44" y="80"/>
                    <a:pt x="39" y="81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4" y="58"/>
                    <a:pt x="48" y="60"/>
                    <a:pt x="50" y="61"/>
                  </a:cubicBezTo>
                  <a:cubicBezTo>
                    <a:pt x="52" y="63"/>
                    <a:pt x="54" y="66"/>
                    <a:pt x="54" y="69"/>
                  </a:cubicBezTo>
                  <a:cubicBezTo>
                    <a:pt x="54" y="71"/>
                    <a:pt x="52" y="74"/>
                    <a:pt x="50" y="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2BED4629-8C88-4478-9597-7270664AF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208" y="5486192"/>
              <a:ext cx="209893" cy="283463"/>
            </a:xfrm>
            <a:custGeom>
              <a:avLst/>
              <a:gdLst>
                <a:gd name="T0" fmla="*/ 62 w 123"/>
                <a:gd name="T1" fmla="*/ 3 h 166"/>
                <a:gd name="T2" fmla="*/ 110 w 123"/>
                <a:gd name="T3" fmla="*/ 74 h 166"/>
                <a:gd name="T4" fmla="*/ 110 w 123"/>
                <a:gd name="T5" fmla="*/ 107 h 166"/>
                <a:gd name="T6" fmla="*/ 73 w 123"/>
                <a:gd name="T7" fmla="*/ 85 h 166"/>
                <a:gd name="T8" fmla="*/ 62 w 123"/>
                <a:gd name="T9" fmla="*/ 3 h 166"/>
                <a:gd name="T10" fmla="*/ 0 w 123"/>
                <a:gd name="T11" fmla="*/ 43 h 166"/>
                <a:gd name="T12" fmla="*/ 0 w 123"/>
                <a:gd name="T13" fmla="*/ 142 h 166"/>
                <a:gd name="T14" fmla="*/ 62 w 123"/>
                <a:gd name="T15" fmla="*/ 166 h 166"/>
                <a:gd name="T16" fmla="*/ 123 w 123"/>
                <a:gd name="T17" fmla="*/ 131 h 166"/>
                <a:gd name="T18" fmla="*/ 123 w 123"/>
                <a:gd name="T19" fmla="*/ 85 h 166"/>
                <a:gd name="T20" fmla="*/ 62 w 123"/>
                <a:gd name="T21" fmla="*/ 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66">
                  <a:moveTo>
                    <a:pt x="62" y="3"/>
                  </a:moveTo>
                  <a:cubicBezTo>
                    <a:pt x="110" y="74"/>
                    <a:pt x="110" y="74"/>
                    <a:pt x="110" y="74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0" y="0"/>
                    <a:pt x="0" y="43"/>
                  </a:cubicBezTo>
                  <a:cubicBezTo>
                    <a:pt x="0" y="85"/>
                    <a:pt x="0" y="142"/>
                    <a:pt x="0" y="142"/>
                  </a:cubicBezTo>
                  <a:cubicBezTo>
                    <a:pt x="0" y="142"/>
                    <a:pt x="7" y="166"/>
                    <a:pt x="62" y="166"/>
                  </a:cubicBezTo>
                  <a:cubicBezTo>
                    <a:pt x="116" y="166"/>
                    <a:pt x="123" y="150"/>
                    <a:pt x="123" y="131"/>
                  </a:cubicBezTo>
                  <a:cubicBezTo>
                    <a:pt x="123" y="111"/>
                    <a:pt x="123" y="85"/>
                    <a:pt x="123" y="85"/>
                  </a:cubicBezTo>
                  <a:cubicBezTo>
                    <a:pt x="123" y="85"/>
                    <a:pt x="109" y="3"/>
                    <a:pt x="62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164" name="Oval 139">
              <a:extLst>
                <a:ext uri="{FF2B5EF4-FFF2-40B4-BE49-F238E27FC236}">
                  <a16:creationId xmlns:a16="http://schemas.microsoft.com/office/drawing/2014/main" id="{93DE9531-9C57-4B6B-AF54-DACB0E8A9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69" y="5288561"/>
              <a:ext cx="163731" cy="192582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D2B11E79-EEF4-4CED-AB64-6D69F42191AF}"/>
              </a:ext>
            </a:extLst>
          </p:cNvPr>
          <p:cNvSpPr/>
          <p:nvPr/>
        </p:nvSpPr>
        <p:spPr>
          <a:xfrm>
            <a:off x="505390" y="4075119"/>
            <a:ext cx="1287609" cy="9460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FCB5FBC1-85DA-445A-A9DA-38D960CA53A8}"/>
              </a:ext>
            </a:extLst>
          </p:cNvPr>
          <p:cNvGrpSpPr/>
          <p:nvPr/>
        </p:nvGrpSpPr>
        <p:grpSpPr>
          <a:xfrm>
            <a:off x="1055207" y="4153649"/>
            <a:ext cx="370362" cy="464294"/>
            <a:chOff x="10730681" y="5106078"/>
            <a:chExt cx="497683" cy="623907"/>
          </a:xfrm>
        </p:grpSpPr>
        <p:sp>
          <p:nvSpPr>
            <p:cNvPr id="168" name="Freeform 175">
              <a:extLst>
                <a:ext uri="{FF2B5EF4-FFF2-40B4-BE49-F238E27FC236}">
                  <a16:creationId xmlns:a16="http://schemas.microsoft.com/office/drawing/2014/main" id="{EAA9A5BC-9A7C-4B49-8D06-07549759C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348" y="5481143"/>
              <a:ext cx="247399" cy="23802"/>
            </a:xfrm>
            <a:custGeom>
              <a:avLst/>
              <a:gdLst>
                <a:gd name="T0" fmla="*/ 6 w 145"/>
                <a:gd name="T1" fmla="*/ 0 h 14"/>
                <a:gd name="T2" fmla="*/ 2 w 145"/>
                <a:gd name="T3" fmla="*/ 2 h 14"/>
                <a:gd name="T4" fmla="*/ 0 w 145"/>
                <a:gd name="T5" fmla="*/ 7 h 14"/>
                <a:gd name="T6" fmla="*/ 3 w 145"/>
                <a:gd name="T7" fmla="*/ 14 h 14"/>
                <a:gd name="T8" fmla="*/ 5 w 145"/>
                <a:gd name="T9" fmla="*/ 14 h 14"/>
                <a:gd name="T10" fmla="*/ 6 w 145"/>
                <a:gd name="T11" fmla="*/ 14 h 14"/>
                <a:gd name="T12" fmla="*/ 140 w 145"/>
                <a:gd name="T13" fmla="*/ 14 h 14"/>
                <a:gd name="T14" fmla="*/ 145 w 145"/>
                <a:gd name="T15" fmla="*/ 7 h 14"/>
                <a:gd name="T16" fmla="*/ 140 w 145"/>
                <a:gd name="T17" fmla="*/ 0 h 14"/>
                <a:gd name="T18" fmla="*/ 6 w 14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3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69" name="Freeform 176">
              <a:extLst>
                <a:ext uri="{FF2B5EF4-FFF2-40B4-BE49-F238E27FC236}">
                  <a16:creationId xmlns:a16="http://schemas.microsoft.com/office/drawing/2014/main" id="{37E39973-AB5F-4041-9F16-909A02641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269808"/>
              <a:ext cx="246678" cy="23802"/>
            </a:xfrm>
            <a:custGeom>
              <a:avLst/>
              <a:gdLst>
                <a:gd name="T0" fmla="*/ 6 w 145"/>
                <a:gd name="T1" fmla="*/ 14 h 14"/>
                <a:gd name="T2" fmla="*/ 140 w 145"/>
                <a:gd name="T3" fmla="*/ 14 h 14"/>
                <a:gd name="T4" fmla="*/ 145 w 145"/>
                <a:gd name="T5" fmla="*/ 7 h 14"/>
                <a:gd name="T6" fmla="*/ 140 w 145"/>
                <a:gd name="T7" fmla="*/ 0 h 14"/>
                <a:gd name="T8" fmla="*/ 6 w 145"/>
                <a:gd name="T9" fmla="*/ 0 h 14"/>
                <a:gd name="T10" fmla="*/ 2 w 145"/>
                <a:gd name="T11" fmla="*/ 2 h 14"/>
                <a:gd name="T12" fmla="*/ 0 w 145"/>
                <a:gd name="T13" fmla="*/ 7 h 14"/>
                <a:gd name="T14" fmla="*/ 6 w 14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4">
                  <a:moveTo>
                    <a:pt x="6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70" name="Freeform 177">
              <a:extLst>
                <a:ext uri="{FF2B5EF4-FFF2-40B4-BE49-F238E27FC236}">
                  <a16:creationId xmlns:a16="http://schemas.microsoft.com/office/drawing/2014/main" id="{4D6260A7-DA44-4CCD-B944-D941A01C0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198402"/>
              <a:ext cx="246678" cy="25245"/>
            </a:xfrm>
            <a:custGeom>
              <a:avLst/>
              <a:gdLst>
                <a:gd name="T0" fmla="*/ 6 w 145"/>
                <a:gd name="T1" fmla="*/ 15 h 15"/>
                <a:gd name="T2" fmla="*/ 140 w 145"/>
                <a:gd name="T3" fmla="*/ 15 h 15"/>
                <a:gd name="T4" fmla="*/ 145 w 145"/>
                <a:gd name="T5" fmla="*/ 8 h 15"/>
                <a:gd name="T6" fmla="*/ 140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3" y="15"/>
                    <a:pt x="145" y="12"/>
                    <a:pt x="145" y="8"/>
                  </a:cubicBezTo>
                  <a:cubicBezTo>
                    <a:pt x="145" y="4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71" name="Freeform 178">
              <a:extLst>
                <a:ext uri="{FF2B5EF4-FFF2-40B4-BE49-F238E27FC236}">
                  <a16:creationId xmlns:a16="http://schemas.microsoft.com/office/drawing/2014/main" id="{F6B44A5C-951B-46E0-9329-CC6435915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406130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72" name="Freeform 179">
              <a:extLst>
                <a:ext uri="{FF2B5EF4-FFF2-40B4-BE49-F238E27FC236}">
                  <a16:creationId xmlns:a16="http://schemas.microsoft.com/office/drawing/2014/main" id="{7820B539-0894-4243-A10E-941B09A86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336166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2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73" name="Oval 180">
              <a:extLst>
                <a:ext uri="{FF2B5EF4-FFF2-40B4-BE49-F238E27FC236}">
                  <a16:creationId xmlns:a16="http://schemas.microsoft.com/office/drawing/2014/main" id="{D6028D18-2A29-4ED8-9A75-D5CB8B28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4154" y="5544616"/>
              <a:ext cx="76456" cy="764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74" name="Freeform 181">
              <a:extLst>
                <a:ext uri="{FF2B5EF4-FFF2-40B4-BE49-F238E27FC236}">
                  <a16:creationId xmlns:a16="http://schemas.microsoft.com/office/drawing/2014/main" id="{931FED34-C07D-4D5C-B494-DA2F030B4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139" y="5515043"/>
              <a:ext cx="136322" cy="134879"/>
            </a:xfrm>
            <a:custGeom>
              <a:avLst/>
              <a:gdLst>
                <a:gd name="T0" fmla="*/ 40 w 80"/>
                <a:gd name="T1" fmla="*/ 79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40 w 80"/>
                <a:gd name="T11" fmla="*/ 6 h 79"/>
                <a:gd name="T12" fmla="*/ 73 w 80"/>
                <a:gd name="T13" fmla="*/ 40 h 79"/>
                <a:gd name="T14" fmla="*/ 40 w 80"/>
                <a:gd name="T15" fmla="*/ 73 h 79"/>
                <a:gd name="T16" fmla="*/ 7 w 80"/>
                <a:gd name="T17" fmla="*/ 40 h 79"/>
                <a:gd name="T18" fmla="*/ 40 w 80"/>
                <a:gd name="T19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40" y="79"/>
                  </a:moveTo>
                  <a:cubicBezTo>
                    <a:pt x="62" y="79"/>
                    <a:pt x="80" y="61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6"/>
                  </a:moveTo>
                  <a:cubicBezTo>
                    <a:pt x="58" y="6"/>
                    <a:pt x="73" y="21"/>
                    <a:pt x="73" y="40"/>
                  </a:cubicBezTo>
                  <a:cubicBezTo>
                    <a:pt x="73" y="58"/>
                    <a:pt x="58" y="73"/>
                    <a:pt x="40" y="73"/>
                  </a:cubicBezTo>
                  <a:cubicBezTo>
                    <a:pt x="22" y="73"/>
                    <a:pt x="7" y="58"/>
                    <a:pt x="7" y="40"/>
                  </a:cubicBezTo>
                  <a:cubicBezTo>
                    <a:pt x="7" y="21"/>
                    <a:pt x="22" y="6"/>
                    <a:pt x="40" y="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75" name="Freeform 182">
              <a:extLst>
                <a:ext uri="{FF2B5EF4-FFF2-40B4-BE49-F238E27FC236}">
                  <a16:creationId xmlns:a16="http://schemas.microsoft.com/office/drawing/2014/main" id="{7E487614-E729-424B-A51F-F7EF47A12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0681" y="5106078"/>
              <a:ext cx="497683" cy="623907"/>
            </a:xfrm>
            <a:custGeom>
              <a:avLst/>
              <a:gdLst>
                <a:gd name="T0" fmla="*/ 292 w 292"/>
                <a:gd name="T1" fmla="*/ 0 h 366"/>
                <a:gd name="T2" fmla="*/ 0 w 292"/>
                <a:gd name="T3" fmla="*/ 0 h 366"/>
                <a:gd name="T4" fmla="*/ 0 w 292"/>
                <a:gd name="T5" fmla="*/ 351 h 366"/>
                <a:gd name="T6" fmla="*/ 11 w 292"/>
                <a:gd name="T7" fmla="*/ 351 h 366"/>
                <a:gd name="T8" fmla="*/ 23 w 292"/>
                <a:gd name="T9" fmla="*/ 351 h 366"/>
                <a:gd name="T10" fmla="*/ 26 w 292"/>
                <a:gd name="T11" fmla="*/ 351 h 366"/>
                <a:gd name="T12" fmla="*/ 26 w 292"/>
                <a:gd name="T13" fmla="*/ 351 h 366"/>
                <a:gd name="T14" fmla="*/ 43 w 292"/>
                <a:gd name="T15" fmla="*/ 366 h 366"/>
                <a:gd name="T16" fmla="*/ 43 w 292"/>
                <a:gd name="T17" fmla="*/ 351 h 366"/>
                <a:gd name="T18" fmla="*/ 59 w 292"/>
                <a:gd name="T19" fmla="*/ 351 h 366"/>
                <a:gd name="T20" fmla="*/ 59 w 292"/>
                <a:gd name="T21" fmla="*/ 366 h 366"/>
                <a:gd name="T22" fmla="*/ 70 w 292"/>
                <a:gd name="T23" fmla="*/ 351 h 366"/>
                <a:gd name="T24" fmla="*/ 71 w 292"/>
                <a:gd name="T25" fmla="*/ 351 h 366"/>
                <a:gd name="T26" fmla="*/ 71 w 292"/>
                <a:gd name="T27" fmla="*/ 351 h 366"/>
                <a:gd name="T28" fmla="*/ 90 w 292"/>
                <a:gd name="T29" fmla="*/ 366 h 366"/>
                <a:gd name="T30" fmla="*/ 86 w 292"/>
                <a:gd name="T31" fmla="*/ 351 h 366"/>
                <a:gd name="T32" fmla="*/ 292 w 292"/>
                <a:gd name="T33" fmla="*/ 351 h 366"/>
                <a:gd name="T34" fmla="*/ 292 w 292"/>
                <a:gd name="T35" fmla="*/ 0 h 366"/>
                <a:gd name="T36" fmla="*/ 272 w 292"/>
                <a:gd name="T37" fmla="*/ 333 h 366"/>
                <a:gd name="T38" fmla="*/ 81 w 292"/>
                <a:gd name="T39" fmla="*/ 333 h 366"/>
                <a:gd name="T40" fmla="*/ 79 w 292"/>
                <a:gd name="T41" fmla="*/ 325 h 366"/>
                <a:gd name="T42" fmla="*/ 59 w 292"/>
                <a:gd name="T43" fmla="*/ 329 h 366"/>
                <a:gd name="T44" fmla="*/ 59 w 292"/>
                <a:gd name="T45" fmla="*/ 333 h 366"/>
                <a:gd name="T46" fmla="*/ 43 w 292"/>
                <a:gd name="T47" fmla="*/ 333 h 366"/>
                <a:gd name="T48" fmla="*/ 43 w 292"/>
                <a:gd name="T49" fmla="*/ 327 h 366"/>
                <a:gd name="T50" fmla="*/ 29 w 292"/>
                <a:gd name="T51" fmla="*/ 319 h 366"/>
                <a:gd name="T52" fmla="*/ 21 w 292"/>
                <a:gd name="T53" fmla="*/ 333 h 366"/>
                <a:gd name="T54" fmla="*/ 19 w 292"/>
                <a:gd name="T55" fmla="*/ 333 h 366"/>
                <a:gd name="T56" fmla="*/ 19 w 292"/>
                <a:gd name="T57" fmla="*/ 309 h 366"/>
                <a:gd name="T58" fmla="*/ 9 w 292"/>
                <a:gd name="T59" fmla="*/ 280 h 366"/>
                <a:gd name="T60" fmla="*/ 19 w 292"/>
                <a:gd name="T61" fmla="*/ 250 h 366"/>
                <a:gd name="T62" fmla="*/ 19 w 292"/>
                <a:gd name="T63" fmla="*/ 17 h 366"/>
                <a:gd name="T64" fmla="*/ 272 w 292"/>
                <a:gd name="T65" fmla="*/ 17 h 366"/>
                <a:gd name="T66" fmla="*/ 272 w 292"/>
                <a:gd name="T67" fmla="*/ 33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66">
                  <a:moveTo>
                    <a:pt x="2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11" y="351"/>
                    <a:pt x="11" y="351"/>
                    <a:pt x="11" y="351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43" y="366"/>
                    <a:pt x="43" y="366"/>
                    <a:pt x="43" y="366"/>
                  </a:cubicBezTo>
                  <a:cubicBezTo>
                    <a:pt x="43" y="351"/>
                    <a:pt x="43" y="351"/>
                    <a:pt x="43" y="351"/>
                  </a:cubicBezTo>
                  <a:cubicBezTo>
                    <a:pt x="59" y="351"/>
                    <a:pt x="59" y="351"/>
                    <a:pt x="59" y="351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90" y="366"/>
                    <a:pt x="90" y="366"/>
                    <a:pt x="90" y="366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292" y="351"/>
                    <a:pt x="292" y="351"/>
                    <a:pt x="292" y="351"/>
                  </a:cubicBezTo>
                  <a:lnTo>
                    <a:pt x="292" y="0"/>
                  </a:lnTo>
                  <a:close/>
                  <a:moveTo>
                    <a:pt x="272" y="333"/>
                  </a:moveTo>
                  <a:cubicBezTo>
                    <a:pt x="81" y="333"/>
                    <a:pt x="81" y="333"/>
                    <a:pt x="81" y="333"/>
                  </a:cubicBezTo>
                  <a:cubicBezTo>
                    <a:pt x="79" y="325"/>
                    <a:pt x="79" y="325"/>
                    <a:pt x="79" y="325"/>
                  </a:cubicBezTo>
                  <a:cubicBezTo>
                    <a:pt x="73" y="328"/>
                    <a:pt x="66" y="329"/>
                    <a:pt x="59" y="329"/>
                  </a:cubicBezTo>
                  <a:cubicBezTo>
                    <a:pt x="59" y="333"/>
                    <a:pt x="59" y="333"/>
                    <a:pt x="59" y="333"/>
                  </a:cubicBezTo>
                  <a:cubicBezTo>
                    <a:pt x="43" y="333"/>
                    <a:pt x="43" y="333"/>
                    <a:pt x="43" y="333"/>
                  </a:cubicBezTo>
                  <a:cubicBezTo>
                    <a:pt x="43" y="327"/>
                    <a:pt x="43" y="327"/>
                    <a:pt x="43" y="327"/>
                  </a:cubicBezTo>
                  <a:cubicBezTo>
                    <a:pt x="38" y="325"/>
                    <a:pt x="33" y="322"/>
                    <a:pt x="29" y="319"/>
                  </a:cubicBezTo>
                  <a:cubicBezTo>
                    <a:pt x="21" y="333"/>
                    <a:pt x="21" y="333"/>
                    <a:pt x="21" y="333"/>
                  </a:cubicBezTo>
                  <a:cubicBezTo>
                    <a:pt x="19" y="333"/>
                    <a:pt x="19" y="333"/>
                    <a:pt x="19" y="333"/>
                  </a:cubicBezTo>
                  <a:cubicBezTo>
                    <a:pt x="19" y="309"/>
                    <a:pt x="19" y="309"/>
                    <a:pt x="19" y="309"/>
                  </a:cubicBezTo>
                  <a:cubicBezTo>
                    <a:pt x="13" y="301"/>
                    <a:pt x="9" y="291"/>
                    <a:pt x="9" y="280"/>
                  </a:cubicBezTo>
                  <a:cubicBezTo>
                    <a:pt x="9" y="268"/>
                    <a:pt x="13" y="258"/>
                    <a:pt x="19" y="2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72" y="17"/>
                    <a:pt x="272" y="17"/>
                    <a:pt x="272" y="17"/>
                  </a:cubicBezTo>
                  <a:lnTo>
                    <a:pt x="272" y="33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4F5E468-E5AA-476B-9D89-E6A282FDABCD}"/>
              </a:ext>
            </a:extLst>
          </p:cNvPr>
          <p:cNvSpPr txBox="1"/>
          <p:nvPr/>
        </p:nvSpPr>
        <p:spPr>
          <a:xfrm>
            <a:off x="708533" y="4632924"/>
            <a:ext cx="1114342" cy="633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ea typeface="微软雅黑" panose="020B0503020204020204" pitchFamily="34" charset="-122"/>
                <a:cs typeface="Univers Next" panose="020B0405030202020203" pitchFamily="34" charset="-78"/>
              </a:rPr>
              <a:t>Voucher </a:t>
            </a:r>
            <a:r>
              <a:rPr lang="en-AU" altLang="zh-CN" sz="1173" dirty="0"/>
              <a:t>Segmentation</a:t>
            </a:r>
            <a:r>
              <a:rPr lang="zh-CN" altLang="en-US" sz="1173" dirty="0"/>
              <a:t>（凭证拆分）</a:t>
            </a:r>
            <a:endParaRPr lang="en-AU" altLang="zh-CN" sz="1173" dirty="0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5ACDEC71-A7C4-444B-8CE3-DF0763E157ED}"/>
              </a:ext>
            </a:extLst>
          </p:cNvPr>
          <p:cNvSpPr/>
          <p:nvPr/>
        </p:nvSpPr>
        <p:spPr>
          <a:xfrm>
            <a:off x="5067426" y="5356638"/>
            <a:ext cx="642516" cy="9460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DA5D5366-2DDD-40D5-A779-C739C667B1AB}"/>
              </a:ext>
            </a:extLst>
          </p:cNvPr>
          <p:cNvGrpSpPr/>
          <p:nvPr/>
        </p:nvGrpSpPr>
        <p:grpSpPr>
          <a:xfrm>
            <a:off x="5170651" y="5435167"/>
            <a:ext cx="370362" cy="464294"/>
            <a:chOff x="10730681" y="5106078"/>
            <a:chExt cx="497683" cy="623907"/>
          </a:xfrm>
        </p:grpSpPr>
        <p:sp>
          <p:nvSpPr>
            <p:cNvPr id="180" name="Freeform 175">
              <a:extLst>
                <a:ext uri="{FF2B5EF4-FFF2-40B4-BE49-F238E27FC236}">
                  <a16:creationId xmlns:a16="http://schemas.microsoft.com/office/drawing/2014/main" id="{007BD89B-79C2-4725-9122-AF5587E74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348" y="5481143"/>
              <a:ext cx="247399" cy="23802"/>
            </a:xfrm>
            <a:custGeom>
              <a:avLst/>
              <a:gdLst>
                <a:gd name="T0" fmla="*/ 6 w 145"/>
                <a:gd name="T1" fmla="*/ 0 h 14"/>
                <a:gd name="T2" fmla="*/ 2 w 145"/>
                <a:gd name="T3" fmla="*/ 2 h 14"/>
                <a:gd name="T4" fmla="*/ 0 w 145"/>
                <a:gd name="T5" fmla="*/ 7 h 14"/>
                <a:gd name="T6" fmla="*/ 3 w 145"/>
                <a:gd name="T7" fmla="*/ 14 h 14"/>
                <a:gd name="T8" fmla="*/ 5 w 145"/>
                <a:gd name="T9" fmla="*/ 14 h 14"/>
                <a:gd name="T10" fmla="*/ 6 w 145"/>
                <a:gd name="T11" fmla="*/ 14 h 14"/>
                <a:gd name="T12" fmla="*/ 140 w 145"/>
                <a:gd name="T13" fmla="*/ 14 h 14"/>
                <a:gd name="T14" fmla="*/ 145 w 145"/>
                <a:gd name="T15" fmla="*/ 7 h 14"/>
                <a:gd name="T16" fmla="*/ 140 w 145"/>
                <a:gd name="T17" fmla="*/ 0 h 14"/>
                <a:gd name="T18" fmla="*/ 6 w 14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3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1" name="Freeform 176">
              <a:extLst>
                <a:ext uri="{FF2B5EF4-FFF2-40B4-BE49-F238E27FC236}">
                  <a16:creationId xmlns:a16="http://schemas.microsoft.com/office/drawing/2014/main" id="{9B946E49-2BC0-4CBA-858C-177D1DA9C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269808"/>
              <a:ext cx="246678" cy="23802"/>
            </a:xfrm>
            <a:custGeom>
              <a:avLst/>
              <a:gdLst>
                <a:gd name="T0" fmla="*/ 6 w 145"/>
                <a:gd name="T1" fmla="*/ 14 h 14"/>
                <a:gd name="T2" fmla="*/ 140 w 145"/>
                <a:gd name="T3" fmla="*/ 14 h 14"/>
                <a:gd name="T4" fmla="*/ 145 w 145"/>
                <a:gd name="T5" fmla="*/ 7 h 14"/>
                <a:gd name="T6" fmla="*/ 140 w 145"/>
                <a:gd name="T7" fmla="*/ 0 h 14"/>
                <a:gd name="T8" fmla="*/ 6 w 145"/>
                <a:gd name="T9" fmla="*/ 0 h 14"/>
                <a:gd name="T10" fmla="*/ 2 w 145"/>
                <a:gd name="T11" fmla="*/ 2 h 14"/>
                <a:gd name="T12" fmla="*/ 0 w 145"/>
                <a:gd name="T13" fmla="*/ 7 h 14"/>
                <a:gd name="T14" fmla="*/ 6 w 14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4">
                  <a:moveTo>
                    <a:pt x="6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2" name="Freeform 177">
              <a:extLst>
                <a:ext uri="{FF2B5EF4-FFF2-40B4-BE49-F238E27FC236}">
                  <a16:creationId xmlns:a16="http://schemas.microsoft.com/office/drawing/2014/main" id="{63FA2E05-6AFE-446A-AEEF-56DE57F73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198402"/>
              <a:ext cx="246678" cy="25245"/>
            </a:xfrm>
            <a:custGeom>
              <a:avLst/>
              <a:gdLst>
                <a:gd name="T0" fmla="*/ 6 w 145"/>
                <a:gd name="T1" fmla="*/ 15 h 15"/>
                <a:gd name="T2" fmla="*/ 140 w 145"/>
                <a:gd name="T3" fmla="*/ 15 h 15"/>
                <a:gd name="T4" fmla="*/ 145 w 145"/>
                <a:gd name="T5" fmla="*/ 8 h 15"/>
                <a:gd name="T6" fmla="*/ 140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3" y="15"/>
                    <a:pt x="145" y="12"/>
                    <a:pt x="145" y="8"/>
                  </a:cubicBezTo>
                  <a:cubicBezTo>
                    <a:pt x="145" y="4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3" name="Freeform 178">
              <a:extLst>
                <a:ext uri="{FF2B5EF4-FFF2-40B4-BE49-F238E27FC236}">
                  <a16:creationId xmlns:a16="http://schemas.microsoft.com/office/drawing/2014/main" id="{4DB8CA13-FC7A-4A29-B3C3-718C4F20A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406130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4" name="Freeform 179">
              <a:extLst>
                <a:ext uri="{FF2B5EF4-FFF2-40B4-BE49-F238E27FC236}">
                  <a16:creationId xmlns:a16="http://schemas.microsoft.com/office/drawing/2014/main" id="{2E866024-3149-4C32-9254-826F3AF94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336166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2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5" name="Oval 180">
              <a:extLst>
                <a:ext uri="{FF2B5EF4-FFF2-40B4-BE49-F238E27FC236}">
                  <a16:creationId xmlns:a16="http://schemas.microsoft.com/office/drawing/2014/main" id="{DA19A7C4-D4CC-4EAF-88B7-E967A09F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4154" y="5544616"/>
              <a:ext cx="76456" cy="764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6" name="Freeform 181">
              <a:extLst>
                <a:ext uri="{FF2B5EF4-FFF2-40B4-BE49-F238E27FC236}">
                  <a16:creationId xmlns:a16="http://schemas.microsoft.com/office/drawing/2014/main" id="{5F4950F1-3FC3-4C15-A048-9B792B2628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139" y="5515043"/>
              <a:ext cx="136322" cy="134879"/>
            </a:xfrm>
            <a:custGeom>
              <a:avLst/>
              <a:gdLst>
                <a:gd name="T0" fmla="*/ 40 w 80"/>
                <a:gd name="T1" fmla="*/ 79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40 w 80"/>
                <a:gd name="T11" fmla="*/ 6 h 79"/>
                <a:gd name="T12" fmla="*/ 73 w 80"/>
                <a:gd name="T13" fmla="*/ 40 h 79"/>
                <a:gd name="T14" fmla="*/ 40 w 80"/>
                <a:gd name="T15" fmla="*/ 73 h 79"/>
                <a:gd name="T16" fmla="*/ 7 w 80"/>
                <a:gd name="T17" fmla="*/ 40 h 79"/>
                <a:gd name="T18" fmla="*/ 40 w 80"/>
                <a:gd name="T19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40" y="79"/>
                  </a:moveTo>
                  <a:cubicBezTo>
                    <a:pt x="62" y="79"/>
                    <a:pt x="80" y="61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6"/>
                  </a:moveTo>
                  <a:cubicBezTo>
                    <a:pt x="58" y="6"/>
                    <a:pt x="73" y="21"/>
                    <a:pt x="73" y="40"/>
                  </a:cubicBezTo>
                  <a:cubicBezTo>
                    <a:pt x="73" y="58"/>
                    <a:pt x="58" y="73"/>
                    <a:pt x="40" y="73"/>
                  </a:cubicBezTo>
                  <a:cubicBezTo>
                    <a:pt x="22" y="73"/>
                    <a:pt x="7" y="58"/>
                    <a:pt x="7" y="40"/>
                  </a:cubicBezTo>
                  <a:cubicBezTo>
                    <a:pt x="7" y="21"/>
                    <a:pt x="22" y="6"/>
                    <a:pt x="40" y="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7" name="Freeform 182">
              <a:extLst>
                <a:ext uri="{FF2B5EF4-FFF2-40B4-BE49-F238E27FC236}">
                  <a16:creationId xmlns:a16="http://schemas.microsoft.com/office/drawing/2014/main" id="{8EBCF741-9DE0-460A-B316-E6D959D1C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0681" y="5106078"/>
              <a:ext cx="497683" cy="623907"/>
            </a:xfrm>
            <a:custGeom>
              <a:avLst/>
              <a:gdLst>
                <a:gd name="T0" fmla="*/ 292 w 292"/>
                <a:gd name="T1" fmla="*/ 0 h 366"/>
                <a:gd name="T2" fmla="*/ 0 w 292"/>
                <a:gd name="T3" fmla="*/ 0 h 366"/>
                <a:gd name="T4" fmla="*/ 0 w 292"/>
                <a:gd name="T5" fmla="*/ 351 h 366"/>
                <a:gd name="T6" fmla="*/ 11 w 292"/>
                <a:gd name="T7" fmla="*/ 351 h 366"/>
                <a:gd name="T8" fmla="*/ 23 w 292"/>
                <a:gd name="T9" fmla="*/ 351 h 366"/>
                <a:gd name="T10" fmla="*/ 26 w 292"/>
                <a:gd name="T11" fmla="*/ 351 h 366"/>
                <a:gd name="T12" fmla="*/ 26 w 292"/>
                <a:gd name="T13" fmla="*/ 351 h 366"/>
                <a:gd name="T14" fmla="*/ 43 w 292"/>
                <a:gd name="T15" fmla="*/ 366 h 366"/>
                <a:gd name="T16" fmla="*/ 43 w 292"/>
                <a:gd name="T17" fmla="*/ 351 h 366"/>
                <a:gd name="T18" fmla="*/ 59 w 292"/>
                <a:gd name="T19" fmla="*/ 351 h 366"/>
                <a:gd name="T20" fmla="*/ 59 w 292"/>
                <a:gd name="T21" fmla="*/ 366 h 366"/>
                <a:gd name="T22" fmla="*/ 70 w 292"/>
                <a:gd name="T23" fmla="*/ 351 h 366"/>
                <a:gd name="T24" fmla="*/ 71 w 292"/>
                <a:gd name="T25" fmla="*/ 351 h 366"/>
                <a:gd name="T26" fmla="*/ 71 w 292"/>
                <a:gd name="T27" fmla="*/ 351 h 366"/>
                <a:gd name="T28" fmla="*/ 90 w 292"/>
                <a:gd name="T29" fmla="*/ 366 h 366"/>
                <a:gd name="T30" fmla="*/ 86 w 292"/>
                <a:gd name="T31" fmla="*/ 351 h 366"/>
                <a:gd name="T32" fmla="*/ 292 w 292"/>
                <a:gd name="T33" fmla="*/ 351 h 366"/>
                <a:gd name="T34" fmla="*/ 292 w 292"/>
                <a:gd name="T35" fmla="*/ 0 h 366"/>
                <a:gd name="T36" fmla="*/ 272 w 292"/>
                <a:gd name="T37" fmla="*/ 333 h 366"/>
                <a:gd name="T38" fmla="*/ 81 w 292"/>
                <a:gd name="T39" fmla="*/ 333 h 366"/>
                <a:gd name="T40" fmla="*/ 79 w 292"/>
                <a:gd name="T41" fmla="*/ 325 h 366"/>
                <a:gd name="T42" fmla="*/ 59 w 292"/>
                <a:gd name="T43" fmla="*/ 329 h 366"/>
                <a:gd name="T44" fmla="*/ 59 w 292"/>
                <a:gd name="T45" fmla="*/ 333 h 366"/>
                <a:gd name="T46" fmla="*/ 43 w 292"/>
                <a:gd name="T47" fmla="*/ 333 h 366"/>
                <a:gd name="T48" fmla="*/ 43 w 292"/>
                <a:gd name="T49" fmla="*/ 327 h 366"/>
                <a:gd name="T50" fmla="*/ 29 w 292"/>
                <a:gd name="T51" fmla="*/ 319 h 366"/>
                <a:gd name="T52" fmla="*/ 21 w 292"/>
                <a:gd name="T53" fmla="*/ 333 h 366"/>
                <a:gd name="T54" fmla="*/ 19 w 292"/>
                <a:gd name="T55" fmla="*/ 333 h 366"/>
                <a:gd name="T56" fmla="*/ 19 w 292"/>
                <a:gd name="T57" fmla="*/ 309 h 366"/>
                <a:gd name="T58" fmla="*/ 9 w 292"/>
                <a:gd name="T59" fmla="*/ 280 h 366"/>
                <a:gd name="T60" fmla="*/ 19 w 292"/>
                <a:gd name="T61" fmla="*/ 250 h 366"/>
                <a:gd name="T62" fmla="*/ 19 w 292"/>
                <a:gd name="T63" fmla="*/ 17 h 366"/>
                <a:gd name="T64" fmla="*/ 272 w 292"/>
                <a:gd name="T65" fmla="*/ 17 h 366"/>
                <a:gd name="T66" fmla="*/ 272 w 292"/>
                <a:gd name="T67" fmla="*/ 33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66">
                  <a:moveTo>
                    <a:pt x="2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11" y="351"/>
                    <a:pt x="11" y="351"/>
                    <a:pt x="11" y="351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43" y="366"/>
                    <a:pt x="43" y="366"/>
                    <a:pt x="43" y="366"/>
                  </a:cubicBezTo>
                  <a:cubicBezTo>
                    <a:pt x="43" y="351"/>
                    <a:pt x="43" y="351"/>
                    <a:pt x="43" y="351"/>
                  </a:cubicBezTo>
                  <a:cubicBezTo>
                    <a:pt x="59" y="351"/>
                    <a:pt x="59" y="351"/>
                    <a:pt x="59" y="351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90" y="366"/>
                    <a:pt x="90" y="366"/>
                    <a:pt x="90" y="366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292" y="351"/>
                    <a:pt x="292" y="351"/>
                    <a:pt x="292" y="351"/>
                  </a:cubicBezTo>
                  <a:lnTo>
                    <a:pt x="292" y="0"/>
                  </a:lnTo>
                  <a:close/>
                  <a:moveTo>
                    <a:pt x="272" y="333"/>
                  </a:moveTo>
                  <a:cubicBezTo>
                    <a:pt x="81" y="333"/>
                    <a:pt x="81" y="333"/>
                    <a:pt x="81" y="333"/>
                  </a:cubicBezTo>
                  <a:cubicBezTo>
                    <a:pt x="79" y="325"/>
                    <a:pt x="79" y="325"/>
                    <a:pt x="79" y="325"/>
                  </a:cubicBezTo>
                  <a:cubicBezTo>
                    <a:pt x="73" y="328"/>
                    <a:pt x="66" y="329"/>
                    <a:pt x="59" y="329"/>
                  </a:cubicBezTo>
                  <a:cubicBezTo>
                    <a:pt x="59" y="333"/>
                    <a:pt x="59" y="333"/>
                    <a:pt x="59" y="333"/>
                  </a:cubicBezTo>
                  <a:cubicBezTo>
                    <a:pt x="43" y="333"/>
                    <a:pt x="43" y="333"/>
                    <a:pt x="43" y="333"/>
                  </a:cubicBezTo>
                  <a:cubicBezTo>
                    <a:pt x="43" y="327"/>
                    <a:pt x="43" y="327"/>
                    <a:pt x="43" y="327"/>
                  </a:cubicBezTo>
                  <a:cubicBezTo>
                    <a:pt x="38" y="325"/>
                    <a:pt x="33" y="322"/>
                    <a:pt x="29" y="319"/>
                  </a:cubicBezTo>
                  <a:cubicBezTo>
                    <a:pt x="21" y="333"/>
                    <a:pt x="21" y="333"/>
                    <a:pt x="21" y="333"/>
                  </a:cubicBezTo>
                  <a:cubicBezTo>
                    <a:pt x="19" y="333"/>
                    <a:pt x="19" y="333"/>
                    <a:pt x="19" y="333"/>
                  </a:cubicBezTo>
                  <a:cubicBezTo>
                    <a:pt x="19" y="309"/>
                    <a:pt x="19" y="309"/>
                    <a:pt x="19" y="309"/>
                  </a:cubicBezTo>
                  <a:cubicBezTo>
                    <a:pt x="13" y="301"/>
                    <a:pt x="9" y="291"/>
                    <a:pt x="9" y="280"/>
                  </a:cubicBezTo>
                  <a:cubicBezTo>
                    <a:pt x="9" y="268"/>
                    <a:pt x="13" y="258"/>
                    <a:pt x="19" y="2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72" y="17"/>
                    <a:pt x="272" y="17"/>
                    <a:pt x="272" y="17"/>
                  </a:cubicBezTo>
                  <a:lnTo>
                    <a:pt x="272" y="33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88" name="文本框 187">
            <a:extLst>
              <a:ext uri="{FF2B5EF4-FFF2-40B4-BE49-F238E27FC236}">
                <a16:creationId xmlns:a16="http://schemas.microsoft.com/office/drawing/2014/main" id="{32DD654B-76D3-4042-92FB-04300B3D35E3}"/>
              </a:ext>
            </a:extLst>
          </p:cNvPr>
          <p:cNvSpPr txBox="1"/>
          <p:nvPr/>
        </p:nvSpPr>
        <p:spPr>
          <a:xfrm>
            <a:off x="4543292" y="5878475"/>
            <a:ext cx="1834973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ea typeface="微软雅黑" panose="020B0503020204020204" pitchFamily="34" charset="-122"/>
                <a:cs typeface="Univers Next" panose="020B0405030202020203" pitchFamily="34" charset="-78"/>
              </a:rPr>
              <a:t>Voucher </a:t>
            </a:r>
            <a:r>
              <a:rPr lang="en-AU" sz="1173" dirty="0"/>
              <a:t>Segmentation</a:t>
            </a: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7CF54FF8-CFF7-4D68-83FA-F89E1BE15C0F}"/>
              </a:ext>
            </a:extLst>
          </p:cNvPr>
          <p:cNvSpPr/>
          <p:nvPr/>
        </p:nvSpPr>
        <p:spPr>
          <a:xfrm>
            <a:off x="918591" y="1703666"/>
            <a:ext cx="642516" cy="7193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6A97B76C-635B-4CB3-B8C1-0B1014230D1F}"/>
              </a:ext>
            </a:extLst>
          </p:cNvPr>
          <p:cNvGrpSpPr/>
          <p:nvPr/>
        </p:nvGrpSpPr>
        <p:grpSpPr>
          <a:xfrm>
            <a:off x="1061391" y="1768105"/>
            <a:ext cx="335618" cy="367482"/>
            <a:chOff x="10730681" y="5106078"/>
            <a:chExt cx="497683" cy="623907"/>
          </a:xfrm>
        </p:grpSpPr>
        <p:sp>
          <p:nvSpPr>
            <p:cNvPr id="191" name="Freeform 175">
              <a:extLst>
                <a:ext uri="{FF2B5EF4-FFF2-40B4-BE49-F238E27FC236}">
                  <a16:creationId xmlns:a16="http://schemas.microsoft.com/office/drawing/2014/main" id="{5E66CD9A-0A10-4715-8D72-273569FCB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348" y="5481143"/>
              <a:ext cx="247399" cy="23802"/>
            </a:xfrm>
            <a:custGeom>
              <a:avLst/>
              <a:gdLst>
                <a:gd name="T0" fmla="*/ 6 w 145"/>
                <a:gd name="T1" fmla="*/ 0 h 14"/>
                <a:gd name="T2" fmla="*/ 2 w 145"/>
                <a:gd name="T3" fmla="*/ 2 h 14"/>
                <a:gd name="T4" fmla="*/ 0 w 145"/>
                <a:gd name="T5" fmla="*/ 7 h 14"/>
                <a:gd name="T6" fmla="*/ 3 w 145"/>
                <a:gd name="T7" fmla="*/ 14 h 14"/>
                <a:gd name="T8" fmla="*/ 5 w 145"/>
                <a:gd name="T9" fmla="*/ 14 h 14"/>
                <a:gd name="T10" fmla="*/ 6 w 145"/>
                <a:gd name="T11" fmla="*/ 14 h 14"/>
                <a:gd name="T12" fmla="*/ 140 w 145"/>
                <a:gd name="T13" fmla="*/ 14 h 14"/>
                <a:gd name="T14" fmla="*/ 145 w 145"/>
                <a:gd name="T15" fmla="*/ 7 h 14"/>
                <a:gd name="T16" fmla="*/ 140 w 145"/>
                <a:gd name="T17" fmla="*/ 0 h 14"/>
                <a:gd name="T18" fmla="*/ 6 w 14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3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2" name="Freeform 176">
              <a:extLst>
                <a:ext uri="{FF2B5EF4-FFF2-40B4-BE49-F238E27FC236}">
                  <a16:creationId xmlns:a16="http://schemas.microsoft.com/office/drawing/2014/main" id="{6A1C8D7E-7FFB-4F8B-A58A-862D3588C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269808"/>
              <a:ext cx="246678" cy="23802"/>
            </a:xfrm>
            <a:custGeom>
              <a:avLst/>
              <a:gdLst>
                <a:gd name="T0" fmla="*/ 6 w 145"/>
                <a:gd name="T1" fmla="*/ 14 h 14"/>
                <a:gd name="T2" fmla="*/ 140 w 145"/>
                <a:gd name="T3" fmla="*/ 14 h 14"/>
                <a:gd name="T4" fmla="*/ 145 w 145"/>
                <a:gd name="T5" fmla="*/ 7 h 14"/>
                <a:gd name="T6" fmla="*/ 140 w 145"/>
                <a:gd name="T7" fmla="*/ 0 h 14"/>
                <a:gd name="T8" fmla="*/ 6 w 145"/>
                <a:gd name="T9" fmla="*/ 0 h 14"/>
                <a:gd name="T10" fmla="*/ 2 w 145"/>
                <a:gd name="T11" fmla="*/ 2 h 14"/>
                <a:gd name="T12" fmla="*/ 0 w 145"/>
                <a:gd name="T13" fmla="*/ 7 h 14"/>
                <a:gd name="T14" fmla="*/ 6 w 14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4">
                  <a:moveTo>
                    <a:pt x="6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3" name="Freeform 177">
              <a:extLst>
                <a:ext uri="{FF2B5EF4-FFF2-40B4-BE49-F238E27FC236}">
                  <a16:creationId xmlns:a16="http://schemas.microsoft.com/office/drawing/2014/main" id="{97445ED4-450C-481E-B546-545901FC6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198402"/>
              <a:ext cx="246678" cy="25245"/>
            </a:xfrm>
            <a:custGeom>
              <a:avLst/>
              <a:gdLst>
                <a:gd name="T0" fmla="*/ 6 w 145"/>
                <a:gd name="T1" fmla="*/ 15 h 15"/>
                <a:gd name="T2" fmla="*/ 140 w 145"/>
                <a:gd name="T3" fmla="*/ 15 h 15"/>
                <a:gd name="T4" fmla="*/ 145 w 145"/>
                <a:gd name="T5" fmla="*/ 8 h 15"/>
                <a:gd name="T6" fmla="*/ 140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3" y="15"/>
                    <a:pt x="145" y="12"/>
                    <a:pt x="145" y="8"/>
                  </a:cubicBezTo>
                  <a:cubicBezTo>
                    <a:pt x="145" y="4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4" name="Freeform 178">
              <a:extLst>
                <a:ext uri="{FF2B5EF4-FFF2-40B4-BE49-F238E27FC236}">
                  <a16:creationId xmlns:a16="http://schemas.microsoft.com/office/drawing/2014/main" id="{87F7237F-B772-4A1A-9292-AA83DA84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406130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5" name="Freeform 179">
              <a:extLst>
                <a:ext uri="{FF2B5EF4-FFF2-40B4-BE49-F238E27FC236}">
                  <a16:creationId xmlns:a16="http://schemas.microsoft.com/office/drawing/2014/main" id="{11621CB4-6309-4108-8AA7-1D87687EA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336166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2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6" name="Oval 180">
              <a:extLst>
                <a:ext uri="{FF2B5EF4-FFF2-40B4-BE49-F238E27FC236}">
                  <a16:creationId xmlns:a16="http://schemas.microsoft.com/office/drawing/2014/main" id="{F24FFC54-2A07-4823-9628-19FE204EF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4154" y="5544616"/>
              <a:ext cx="76456" cy="764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7" name="Freeform 181">
              <a:extLst>
                <a:ext uri="{FF2B5EF4-FFF2-40B4-BE49-F238E27FC236}">
                  <a16:creationId xmlns:a16="http://schemas.microsoft.com/office/drawing/2014/main" id="{EB6BBB68-E5B0-41FA-AE65-240D4F9349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139" y="5515043"/>
              <a:ext cx="136322" cy="134879"/>
            </a:xfrm>
            <a:custGeom>
              <a:avLst/>
              <a:gdLst>
                <a:gd name="T0" fmla="*/ 40 w 80"/>
                <a:gd name="T1" fmla="*/ 79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40 w 80"/>
                <a:gd name="T11" fmla="*/ 6 h 79"/>
                <a:gd name="T12" fmla="*/ 73 w 80"/>
                <a:gd name="T13" fmla="*/ 40 h 79"/>
                <a:gd name="T14" fmla="*/ 40 w 80"/>
                <a:gd name="T15" fmla="*/ 73 h 79"/>
                <a:gd name="T16" fmla="*/ 7 w 80"/>
                <a:gd name="T17" fmla="*/ 40 h 79"/>
                <a:gd name="T18" fmla="*/ 40 w 80"/>
                <a:gd name="T19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40" y="79"/>
                  </a:moveTo>
                  <a:cubicBezTo>
                    <a:pt x="62" y="79"/>
                    <a:pt x="80" y="61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6"/>
                  </a:moveTo>
                  <a:cubicBezTo>
                    <a:pt x="58" y="6"/>
                    <a:pt x="73" y="21"/>
                    <a:pt x="73" y="40"/>
                  </a:cubicBezTo>
                  <a:cubicBezTo>
                    <a:pt x="73" y="58"/>
                    <a:pt x="58" y="73"/>
                    <a:pt x="40" y="73"/>
                  </a:cubicBezTo>
                  <a:cubicBezTo>
                    <a:pt x="22" y="73"/>
                    <a:pt x="7" y="58"/>
                    <a:pt x="7" y="40"/>
                  </a:cubicBezTo>
                  <a:cubicBezTo>
                    <a:pt x="7" y="21"/>
                    <a:pt x="22" y="6"/>
                    <a:pt x="40" y="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8" name="Freeform 182">
              <a:extLst>
                <a:ext uri="{FF2B5EF4-FFF2-40B4-BE49-F238E27FC236}">
                  <a16:creationId xmlns:a16="http://schemas.microsoft.com/office/drawing/2014/main" id="{ED015D6C-6170-4CF1-875F-79BB7ADDA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0681" y="5106078"/>
              <a:ext cx="497683" cy="623907"/>
            </a:xfrm>
            <a:custGeom>
              <a:avLst/>
              <a:gdLst>
                <a:gd name="T0" fmla="*/ 292 w 292"/>
                <a:gd name="T1" fmla="*/ 0 h 366"/>
                <a:gd name="T2" fmla="*/ 0 w 292"/>
                <a:gd name="T3" fmla="*/ 0 h 366"/>
                <a:gd name="T4" fmla="*/ 0 w 292"/>
                <a:gd name="T5" fmla="*/ 351 h 366"/>
                <a:gd name="T6" fmla="*/ 11 w 292"/>
                <a:gd name="T7" fmla="*/ 351 h 366"/>
                <a:gd name="T8" fmla="*/ 23 w 292"/>
                <a:gd name="T9" fmla="*/ 351 h 366"/>
                <a:gd name="T10" fmla="*/ 26 w 292"/>
                <a:gd name="T11" fmla="*/ 351 h 366"/>
                <a:gd name="T12" fmla="*/ 26 w 292"/>
                <a:gd name="T13" fmla="*/ 351 h 366"/>
                <a:gd name="T14" fmla="*/ 43 w 292"/>
                <a:gd name="T15" fmla="*/ 366 h 366"/>
                <a:gd name="T16" fmla="*/ 43 w 292"/>
                <a:gd name="T17" fmla="*/ 351 h 366"/>
                <a:gd name="T18" fmla="*/ 59 w 292"/>
                <a:gd name="T19" fmla="*/ 351 h 366"/>
                <a:gd name="T20" fmla="*/ 59 w 292"/>
                <a:gd name="T21" fmla="*/ 366 h 366"/>
                <a:gd name="T22" fmla="*/ 70 w 292"/>
                <a:gd name="T23" fmla="*/ 351 h 366"/>
                <a:gd name="T24" fmla="*/ 71 w 292"/>
                <a:gd name="T25" fmla="*/ 351 h 366"/>
                <a:gd name="T26" fmla="*/ 71 w 292"/>
                <a:gd name="T27" fmla="*/ 351 h 366"/>
                <a:gd name="T28" fmla="*/ 90 w 292"/>
                <a:gd name="T29" fmla="*/ 366 h 366"/>
                <a:gd name="T30" fmla="*/ 86 w 292"/>
                <a:gd name="T31" fmla="*/ 351 h 366"/>
                <a:gd name="T32" fmla="*/ 292 w 292"/>
                <a:gd name="T33" fmla="*/ 351 h 366"/>
                <a:gd name="T34" fmla="*/ 292 w 292"/>
                <a:gd name="T35" fmla="*/ 0 h 366"/>
                <a:gd name="T36" fmla="*/ 272 w 292"/>
                <a:gd name="T37" fmla="*/ 333 h 366"/>
                <a:gd name="T38" fmla="*/ 81 w 292"/>
                <a:gd name="T39" fmla="*/ 333 h 366"/>
                <a:gd name="T40" fmla="*/ 79 w 292"/>
                <a:gd name="T41" fmla="*/ 325 h 366"/>
                <a:gd name="T42" fmla="*/ 59 w 292"/>
                <a:gd name="T43" fmla="*/ 329 h 366"/>
                <a:gd name="T44" fmla="*/ 59 w 292"/>
                <a:gd name="T45" fmla="*/ 333 h 366"/>
                <a:gd name="T46" fmla="*/ 43 w 292"/>
                <a:gd name="T47" fmla="*/ 333 h 366"/>
                <a:gd name="T48" fmla="*/ 43 w 292"/>
                <a:gd name="T49" fmla="*/ 327 h 366"/>
                <a:gd name="T50" fmla="*/ 29 w 292"/>
                <a:gd name="T51" fmla="*/ 319 h 366"/>
                <a:gd name="T52" fmla="*/ 21 w 292"/>
                <a:gd name="T53" fmla="*/ 333 h 366"/>
                <a:gd name="T54" fmla="*/ 19 w 292"/>
                <a:gd name="T55" fmla="*/ 333 h 366"/>
                <a:gd name="T56" fmla="*/ 19 w 292"/>
                <a:gd name="T57" fmla="*/ 309 h 366"/>
                <a:gd name="T58" fmla="*/ 9 w 292"/>
                <a:gd name="T59" fmla="*/ 280 h 366"/>
                <a:gd name="T60" fmla="*/ 19 w 292"/>
                <a:gd name="T61" fmla="*/ 250 h 366"/>
                <a:gd name="T62" fmla="*/ 19 w 292"/>
                <a:gd name="T63" fmla="*/ 17 h 366"/>
                <a:gd name="T64" fmla="*/ 272 w 292"/>
                <a:gd name="T65" fmla="*/ 17 h 366"/>
                <a:gd name="T66" fmla="*/ 272 w 292"/>
                <a:gd name="T67" fmla="*/ 33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66">
                  <a:moveTo>
                    <a:pt x="2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11" y="351"/>
                    <a:pt x="11" y="351"/>
                    <a:pt x="11" y="351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43" y="366"/>
                    <a:pt x="43" y="366"/>
                    <a:pt x="43" y="366"/>
                  </a:cubicBezTo>
                  <a:cubicBezTo>
                    <a:pt x="43" y="351"/>
                    <a:pt x="43" y="351"/>
                    <a:pt x="43" y="351"/>
                  </a:cubicBezTo>
                  <a:cubicBezTo>
                    <a:pt x="59" y="351"/>
                    <a:pt x="59" y="351"/>
                    <a:pt x="59" y="351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90" y="366"/>
                    <a:pt x="90" y="366"/>
                    <a:pt x="90" y="366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292" y="351"/>
                    <a:pt x="292" y="351"/>
                    <a:pt x="292" y="351"/>
                  </a:cubicBezTo>
                  <a:lnTo>
                    <a:pt x="292" y="0"/>
                  </a:lnTo>
                  <a:close/>
                  <a:moveTo>
                    <a:pt x="272" y="333"/>
                  </a:moveTo>
                  <a:cubicBezTo>
                    <a:pt x="81" y="333"/>
                    <a:pt x="81" y="333"/>
                    <a:pt x="81" y="333"/>
                  </a:cubicBezTo>
                  <a:cubicBezTo>
                    <a:pt x="79" y="325"/>
                    <a:pt x="79" y="325"/>
                    <a:pt x="79" y="325"/>
                  </a:cubicBezTo>
                  <a:cubicBezTo>
                    <a:pt x="73" y="328"/>
                    <a:pt x="66" y="329"/>
                    <a:pt x="59" y="329"/>
                  </a:cubicBezTo>
                  <a:cubicBezTo>
                    <a:pt x="59" y="333"/>
                    <a:pt x="59" y="333"/>
                    <a:pt x="59" y="333"/>
                  </a:cubicBezTo>
                  <a:cubicBezTo>
                    <a:pt x="43" y="333"/>
                    <a:pt x="43" y="333"/>
                    <a:pt x="43" y="333"/>
                  </a:cubicBezTo>
                  <a:cubicBezTo>
                    <a:pt x="43" y="327"/>
                    <a:pt x="43" y="327"/>
                    <a:pt x="43" y="327"/>
                  </a:cubicBezTo>
                  <a:cubicBezTo>
                    <a:pt x="38" y="325"/>
                    <a:pt x="33" y="322"/>
                    <a:pt x="29" y="319"/>
                  </a:cubicBezTo>
                  <a:cubicBezTo>
                    <a:pt x="21" y="333"/>
                    <a:pt x="21" y="333"/>
                    <a:pt x="21" y="333"/>
                  </a:cubicBezTo>
                  <a:cubicBezTo>
                    <a:pt x="19" y="333"/>
                    <a:pt x="19" y="333"/>
                    <a:pt x="19" y="333"/>
                  </a:cubicBezTo>
                  <a:cubicBezTo>
                    <a:pt x="19" y="309"/>
                    <a:pt x="19" y="309"/>
                    <a:pt x="19" y="309"/>
                  </a:cubicBezTo>
                  <a:cubicBezTo>
                    <a:pt x="13" y="301"/>
                    <a:pt x="9" y="291"/>
                    <a:pt x="9" y="280"/>
                  </a:cubicBezTo>
                  <a:cubicBezTo>
                    <a:pt x="9" y="268"/>
                    <a:pt x="13" y="258"/>
                    <a:pt x="19" y="2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72" y="17"/>
                    <a:pt x="272" y="17"/>
                    <a:pt x="272" y="17"/>
                  </a:cubicBezTo>
                  <a:lnTo>
                    <a:pt x="272" y="33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</p:grp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3057154-CA2B-4F26-AFE9-C8FB42E2D57D}"/>
              </a:ext>
            </a:extLst>
          </p:cNvPr>
          <p:cNvSpPr txBox="1"/>
          <p:nvPr/>
        </p:nvSpPr>
        <p:spPr>
          <a:xfrm>
            <a:off x="375123" y="2084551"/>
            <a:ext cx="1834973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cs typeface="Univers Next" panose="020B0405030202020203" pitchFamily="34" charset="-78"/>
              </a:rPr>
              <a:t>Voucher Issuance</a:t>
            </a:r>
            <a:endParaRPr lang="en-AU" sz="1173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6BE920A-603D-4BA7-812B-136A001D0379}"/>
              </a:ext>
            </a:extLst>
          </p:cNvPr>
          <p:cNvSpPr txBox="1"/>
          <p:nvPr/>
        </p:nvSpPr>
        <p:spPr>
          <a:xfrm>
            <a:off x="3606432" y="3931820"/>
            <a:ext cx="1125937" cy="4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AR 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cs typeface="Univers Next" panose="020B0405030202020203" pitchFamily="34" charset="-78"/>
              </a:rPr>
              <a:t>Financing</a:t>
            </a:r>
            <a:endParaRPr lang="zh-CN" altLang="en-US" sz="1173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EFDE74B3-58D3-40C6-AD32-77A07400178D}"/>
              </a:ext>
            </a:extLst>
          </p:cNvPr>
          <p:cNvSpPr txBox="1"/>
          <p:nvPr/>
        </p:nvSpPr>
        <p:spPr>
          <a:xfrm>
            <a:off x="6295141" y="3957291"/>
            <a:ext cx="1635882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AR 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cs typeface="Univers Next" panose="020B0405030202020203" pitchFamily="34" charset="-78"/>
              </a:rPr>
              <a:t>Financing</a:t>
            </a:r>
            <a:endParaRPr lang="zh-CN" altLang="en-US" sz="1173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8B4ADE7-65FB-4762-9F92-AD42A1FCABD1}"/>
              </a:ext>
            </a:extLst>
          </p:cNvPr>
          <p:cNvSpPr txBox="1"/>
          <p:nvPr/>
        </p:nvSpPr>
        <p:spPr>
          <a:xfrm>
            <a:off x="9277862" y="3935132"/>
            <a:ext cx="1635882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AR 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cs typeface="Univers Next" panose="020B0405030202020203" pitchFamily="34" charset="-78"/>
              </a:rPr>
              <a:t>Financing</a:t>
            </a:r>
            <a:endParaRPr lang="zh-CN" altLang="en-US" sz="1173" dirty="0"/>
          </a:p>
        </p:txBody>
      </p:sp>
      <p:sp>
        <p:nvSpPr>
          <p:cNvPr id="103" name="Footer Placeholder 1">
            <a:extLst>
              <a:ext uri="{FF2B5EF4-FFF2-40B4-BE49-F238E27FC236}">
                <a16:creationId xmlns:a16="http://schemas.microsoft.com/office/drawing/2014/main" id="{D853694F-D524-4A3A-A099-BD8C524C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9153" y="7055064"/>
            <a:ext cx="2286000" cy="169200"/>
          </a:xfrm>
        </p:spPr>
        <p:txBody>
          <a:bodyPr/>
          <a:lstStyle/>
          <a:p>
            <a:r>
              <a:rPr lang="en-US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0427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>
            <a:extLst>
              <a:ext uri="{FF2B5EF4-FFF2-40B4-BE49-F238E27FC236}">
                <a16:creationId xmlns:a16="http://schemas.microsoft.com/office/drawing/2014/main" id="{B8C8AB7B-9368-4296-9E67-3E330F561714}"/>
              </a:ext>
            </a:extLst>
          </p:cNvPr>
          <p:cNvSpPr txBox="1"/>
          <p:nvPr/>
        </p:nvSpPr>
        <p:spPr>
          <a:xfrm>
            <a:off x="218209" y="154065"/>
            <a:ext cx="48492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>
                <a:cs typeface="Univers Next" panose="020B0405030202020203" pitchFamily="34" charset="-78"/>
              </a:rPr>
              <a:t>Electronic voucher Payment</a:t>
            </a:r>
            <a:endParaRPr lang="en-US" sz="1920" dirty="0">
              <a:latin typeface="Univers Next" panose="020B0405030202020203" pitchFamily="34" charset="-78"/>
              <a:cs typeface="Univers Next" panose="020B0405030202020203" pitchFamily="34" charset="-78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5C74D80-6E01-47E2-9529-4F9768BD7B38}"/>
              </a:ext>
            </a:extLst>
          </p:cNvPr>
          <p:cNvSpPr/>
          <p:nvPr/>
        </p:nvSpPr>
        <p:spPr>
          <a:xfrm>
            <a:off x="3406957" y="6821615"/>
            <a:ext cx="1421478" cy="322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93" dirty="0">
                <a:ea typeface="微软雅黑" panose="020B0503020204020204" pitchFamily="34" charset="-122"/>
                <a:cs typeface="Univers Next" panose="020B0405030202020203" pitchFamily="34" charset="-78"/>
              </a:rPr>
              <a:t>Tier 2 Supplier</a:t>
            </a:r>
            <a:endParaRPr lang="en-AU" sz="1067" dirty="0"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B398F74-90C6-4E92-9EE8-B4964D175EC7}"/>
              </a:ext>
            </a:extLst>
          </p:cNvPr>
          <p:cNvSpPr/>
          <p:nvPr/>
        </p:nvSpPr>
        <p:spPr>
          <a:xfrm>
            <a:off x="6123020" y="6821615"/>
            <a:ext cx="1421478" cy="322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93" dirty="0">
                <a:ea typeface="微软雅黑" panose="020B0503020204020204" pitchFamily="34" charset="-122"/>
                <a:cs typeface="Univers Next" panose="020B0405030202020203" pitchFamily="34" charset="-78"/>
              </a:rPr>
              <a:t>Tier 3 Supplier</a:t>
            </a:r>
            <a:endParaRPr lang="en-AU" sz="1493" dirty="0">
              <a:cs typeface="Univers Next" panose="020B0405030202020203" pitchFamily="34" charset="-78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E49EC1C-B2AA-4F35-B997-3D52BE398A01}"/>
              </a:ext>
            </a:extLst>
          </p:cNvPr>
          <p:cNvSpPr/>
          <p:nvPr/>
        </p:nvSpPr>
        <p:spPr>
          <a:xfrm>
            <a:off x="9095089" y="6821615"/>
            <a:ext cx="1453539" cy="322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93" dirty="0">
                <a:ea typeface="微软雅黑" panose="020B0503020204020204" pitchFamily="34" charset="-122"/>
                <a:cs typeface="Univers Next" panose="020B0405030202020203" pitchFamily="34" charset="-78"/>
              </a:rPr>
              <a:t>Tier N Supplier</a:t>
            </a:r>
            <a:endParaRPr lang="en-AU" sz="1493" dirty="0">
              <a:cs typeface="Univers Next" panose="020B0405030202020203" pitchFamily="34" charset="-78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93AFE55-34D3-4FB9-9752-6FC48553E1D8}"/>
              </a:ext>
            </a:extLst>
          </p:cNvPr>
          <p:cNvSpPr txBox="1"/>
          <p:nvPr/>
        </p:nvSpPr>
        <p:spPr>
          <a:xfrm>
            <a:off x="7859074" y="5489023"/>
            <a:ext cx="68199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/>
              <a:t>…</a:t>
            </a:r>
            <a:r>
              <a:rPr lang="en-AU" sz="1920" dirty="0"/>
              <a:t>…</a:t>
            </a: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62FDE0B-6C50-4A21-A6C6-B12BC826E21E}"/>
              </a:ext>
            </a:extLst>
          </p:cNvPr>
          <p:cNvGrpSpPr/>
          <p:nvPr/>
        </p:nvGrpSpPr>
        <p:grpSpPr>
          <a:xfrm>
            <a:off x="586469" y="2653689"/>
            <a:ext cx="1306768" cy="898361"/>
            <a:chOff x="7816355" y="2038848"/>
            <a:chExt cx="1225244" cy="842316"/>
          </a:xfrm>
        </p:grpSpPr>
        <p:sp>
          <p:nvSpPr>
            <p:cNvPr id="118" name="iconfont-10503-5122247">
              <a:extLst>
                <a:ext uri="{FF2B5EF4-FFF2-40B4-BE49-F238E27FC236}">
                  <a16:creationId xmlns:a16="http://schemas.microsoft.com/office/drawing/2014/main" id="{23CED5F0-CF83-4543-8A44-1C20E525D6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67905" y="2038848"/>
              <a:ext cx="664396" cy="552525"/>
            </a:xfrm>
            <a:custGeom>
              <a:avLst/>
              <a:gdLst>
                <a:gd name="connsiteX0" fmla="*/ 0 w 437473"/>
                <a:gd name="connsiteY0" fmla="*/ 417433 h 441243"/>
                <a:gd name="connsiteX1" fmla="*/ 437473 w 437473"/>
                <a:gd name="connsiteY1" fmla="*/ 417433 h 441243"/>
                <a:gd name="connsiteX2" fmla="*/ 437473 w 437473"/>
                <a:gd name="connsiteY2" fmla="*/ 441243 h 441243"/>
                <a:gd name="connsiteX3" fmla="*/ 0 w 437473"/>
                <a:gd name="connsiteY3" fmla="*/ 441243 h 441243"/>
                <a:gd name="connsiteX4" fmla="*/ 293257 w 437473"/>
                <a:gd name="connsiteY4" fmla="*/ 324284 h 441243"/>
                <a:gd name="connsiteX5" fmla="*/ 335553 w 437473"/>
                <a:gd name="connsiteY5" fmla="*/ 324284 h 441243"/>
                <a:gd name="connsiteX6" fmla="*/ 335553 w 437473"/>
                <a:gd name="connsiteY6" fmla="*/ 348094 h 441243"/>
                <a:gd name="connsiteX7" fmla="*/ 293257 w 437473"/>
                <a:gd name="connsiteY7" fmla="*/ 348094 h 441243"/>
                <a:gd name="connsiteX8" fmla="*/ 347889 w 437473"/>
                <a:gd name="connsiteY8" fmla="*/ 324141 h 441243"/>
                <a:gd name="connsiteX9" fmla="*/ 369322 w 437473"/>
                <a:gd name="connsiteY9" fmla="*/ 324141 h 441243"/>
                <a:gd name="connsiteX10" fmla="*/ 369322 w 437473"/>
                <a:gd name="connsiteY10" fmla="*/ 347951 h 441243"/>
                <a:gd name="connsiteX11" fmla="*/ 347889 w 437473"/>
                <a:gd name="connsiteY11" fmla="*/ 347951 h 441243"/>
                <a:gd name="connsiteX12" fmla="*/ 83923 w 437473"/>
                <a:gd name="connsiteY12" fmla="*/ 283759 h 441243"/>
                <a:gd name="connsiteX13" fmla="*/ 158178 w 437473"/>
                <a:gd name="connsiteY13" fmla="*/ 283759 h 441243"/>
                <a:gd name="connsiteX14" fmla="*/ 158178 w 437473"/>
                <a:gd name="connsiteY14" fmla="*/ 307569 h 441243"/>
                <a:gd name="connsiteX15" fmla="*/ 83923 w 437473"/>
                <a:gd name="connsiteY15" fmla="*/ 307569 h 441243"/>
                <a:gd name="connsiteX16" fmla="*/ 179898 w 437473"/>
                <a:gd name="connsiteY16" fmla="*/ 283568 h 441243"/>
                <a:gd name="connsiteX17" fmla="*/ 217525 w 437473"/>
                <a:gd name="connsiteY17" fmla="*/ 283568 h 441243"/>
                <a:gd name="connsiteX18" fmla="*/ 217525 w 437473"/>
                <a:gd name="connsiteY18" fmla="*/ 307378 h 441243"/>
                <a:gd name="connsiteX19" fmla="*/ 179898 w 437473"/>
                <a:gd name="connsiteY19" fmla="*/ 307378 h 441243"/>
                <a:gd name="connsiteX20" fmla="*/ 293257 w 437473"/>
                <a:gd name="connsiteY20" fmla="*/ 248805 h 441243"/>
                <a:gd name="connsiteX21" fmla="*/ 335553 w 437473"/>
                <a:gd name="connsiteY21" fmla="*/ 248805 h 441243"/>
                <a:gd name="connsiteX22" fmla="*/ 335553 w 437473"/>
                <a:gd name="connsiteY22" fmla="*/ 272616 h 441243"/>
                <a:gd name="connsiteX23" fmla="*/ 293257 w 437473"/>
                <a:gd name="connsiteY23" fmla="*/ 272616 h 441243"/>
                <a:gd name="connsiteX24" fmla="*/ 347889 w 437473"/>
                <a:gd name="connsiteY24" fmla="*/ 248662 h 441243"/>
                <a:gd name="connsiteX25" fmla="*/ 369322 w 437473"/>
                <a:gd name="connsiteY25" fmla="*/ 248662 h 441243"/>
                <a:gd name="connsiteX26" fmla="*/ 369322 w 437473"/>
                <a:gd name="connsiteY26" fmla="*/ 272473 h 441243"/>
                <a:gd name="connsiteX27" fmla="*/ 347889 w 437473"/>
                <a:gd name="connsiteY27" fmla="*/ 272473 h 441243"/>
                <a:gd name="connsiteX28" fmla="*/ 83923 w 437473"/>
                <a:gd name="connsiteY28" fmla="*/ 207852 h 441243"/>
                <a:gd name="connsiteX29" fmla="*/ 158178 w 437473"/>
                <a:gd name="connsiteY29" fmla="*/ 207852 h 441243"/>
                <a:gd name="connsiteX30" fmla="*/ 158178 w 437473"/>
                <a:gd name="connsiteY30" fmla="*/ 231662 h 441243"/>
                <a:gd name="connsiteX31" fmla="*/ 83923 w 437473"/>
                <a:gd name="connsiteY31" fmla="*/ 231662 h 441243"/>
                <a:gd name="connsiteX32" fmla="*/ 179898 w 437473"/>
                <a:gd name="connsiteY32" fmla="*/ 207709 h 441243"/>
                <a:gd name="connsiteX33" fmla="*/ 217525 w 437473"/>
                <a:gd name="connsiteY33" fmla="*/ 207709 h 441243"/>
                <a:gd name="connsiteX34" fmla="*/ 217525 w 437473"/>
                <a:gd name="connsiteY34" fmla="*/ 231519 h 441243"/>
                <a:gd name="connsiteX35" fmla="*/ 179898 w 437473"/>
                <a:gd name="connsiteY35" fmla="*/ 231519 h 441243"/>
                <a:gd name="connsiteX36" fmla="*/ 293257 w 437473"/>
                <a:gd name="connsiteY36" fmla="*/ 174517 h 441243"/>
                <a:gd name="connsiteX37" fmla="*/ 335553 w 437473"/>
                <a:gd name="connsiteY37" fmla="*/ 174517 h 441243"/>
                <a:gd name="connsiteX38" fmla="*/ 335553 w 437473"/>
                <a:gd name="connsiteY38" fmla="*/ 198328 h 441243"/>
                <a:gd name="connsiteX39" fmla="*/ 293257 w 437473"/>
                <a:gd name="connsiteY39" fmla="*/ 198328 h 441243"/>
                <a:gd name="connsiteX40" fmla="*/ 347889 w 437473"/>
                <a:gd name="connsiteY40" fmla="*/ 174470 h 441243"/>
                <a:gd name="connsiteX41" fmla="*/ 369322 w 437473"/>
                <a:gd name="connsiteY41" fmla="*/ 174470 h 441243"/>
                <a:gd name="connsiteX42" fmla="*/ 369322 w 437473"/>
                <a:gd name="connsiteY42" fmla="*/ 198280 h 441243"/>
                <a:gd name="connsiteX43" fmla="*/ 347889 w 437473"/>
                <a:gd name="connsiteY43" fmla="*/ 198280 h 441243"/>
                <a:gd name="connsiteX44" fmla="*/ 83923 w 437473"/>
                <a:gd name="connsiteY44" fmla="*/ 127468 h 441243"/>
                <a:gd name="connsiteX45" fmla="*/ 158178 w 437473"/>
                <a:gd name="connsiteY45" fmla="*/ 127468 h 441243"/>
                <a:gd name="connsiteX46" fmla="*/ 158178 w 437473"/>
                <a:gd name="connsiteY46" fmla="*/ 151278 h 441243"/>
                <a:gd name="connsiteX47" fmla="*/ 83923 w 437473"/>
                <a:gd name="connsiteY47" fmla="*/ 151278 h 441243"/>
                <a:gd name="connsiteX48" fmla="*/ 179898 w 437473"/>
                <a:gd name="connsiteY48" fmla="*/ 127373 h 441243"/>
                <a:gd name="connsiteX49" fmla="*/ 217525 w 437473"/>
                <a:gd name="connsiteY49" fmla="*/ 127373 h 441243"/>
                <a:gd name="connsiteX50" fmla="*/ 217525 w 437473"/>
                <a:gd name="connsiteY50" fmla="*/ 151183 h 441243"/>
                <a:gd name="connsiteX51" fmla="*/ 179898 w 437473"/>
                <a:gd name="connsiteY51" fmla="*/ 151183 h 441243"/>
                <a:gd name="connsiteX52" fmla="*/ 86342 w 437473"/>
                <a:gd name="connsiteY52" fmla="*/ 0 h 441243"/>
                <a:gd name="connsiteX53" fmla="*/ 221356 w 437473"/>
                <a:gd name="connsiteY53" fmla="*/ 0 h 441243"/>
                <a:gd name="connsiteX54" fmla="*/ 261027 w 437473"/>
                <a:gd name="connsiteY54" fmla="*/ 14667 h 441243"/>
                <a:gd name="connsiteX55" fmla="*/ 278124 w 437473"/>
                <a:gd name="connsiteY55" fmla="*/ 51762 h 441243"/>
                <a:gd name="connsiteX56" fmla="*/ 278124 w 437473"/>
                <a:gd name="connsiteY56" fmla="*/ 95477 h 441243"/>
                <a:gd name="connsiteX57" fmla="*/ 357036 w 437473"/>
                <a:gd name="connsiteY57" fmla="*/ 95477 h 441243"/>
                <a:gd name="connsiteX58" fmla="*/ 408756 w 437473"/>
                <a:gd name="connsiteY58" fmla="*/ 147192 h 441243"/>
                <a:gd name="connsiteX59" fmla="*/ 408756 w 437473"/>
                <a:gd name="connsiteY59" fmla="*/ 393242 h 441243"/>
                <a:gd name="connsiteX60" fmla="*/ 384944 w 437473"/>
                <a:gd name="connsiteY60" fmla="*/ 393242 h 441243"/>
                <a:gd name="connsiteX61" fmla="*/ 384944 w 437473"/>
                <a:gd name="connsiteY61" fmla="*/ 147145 h 441243"/>
                <a:gd name="connsiteX62" fmla="*/ 357036 w 437473"/>
                <a:gd name="connsiteY62" fmla="*/ 119239 h 441243"/>
                <a:gd name="connsiteX63" fmla="*/ 278171 w 437473"/>
                <a:gd name="connsiteY63" fmla="*/ 119239 h 441243"/>
                <a:gd name="connsiteX64" fmla="*/ 278171 w 437473"/>
                <a:gd name="connsiteY64" fmla="*/ 397576 h 441243"/>
                <a:gd name="connsiteX65" fmla="*/ 254359 w 437473"/>
                <a:gd name="connsiteY65" fmla="*/ 397576 h 441243"/>
                <a:gd name="connsiteX66" fmla="*/ 254359 w 437473"/>
                <a:gd name="connsiteY66" fmla="*/ 51762 h 441243"/>
                <a:gd name="connsiteX67" fmla="*/ 221404 w 437473"/>
                <a:gd name="connsiteY67" fmla="*/ 23857 h 441243"/>
                <a:gd name="connsiteX68" fmla="*/ 86342 w 437473"/>
                <a:gd name="connsiteY68" fmla="*/ 23857 h 441243"/>
                <a:gd name="connsiteX69" fmla="*/ 53005 w 437473"/>
                <a:gd name="connsiteY69" fmla="*/ 51762 h 441243"/>
                <a:gd name="connsiteX70" fmla="*/ 53005 w 437473"/>
                <a:gd name="connsiteY70" fmla="*/ 397481 h 441243"/>
                <a:gd name="connsiteX71" fmla="*/ 29193 w 437473"/>
                <a:gd name="connsiteY71" fmla="*/ 397481 h 441243"/>
                <a:gd name="connsiteX72" fmla="*/ 29193 w 437473"/>
                <a:gd name="connsiteY72" fmla="*/ 51715 h 441243"/>
                <a:gd name="connsiteX73" fmla="*/ 86342 w 437473"/>
                <a:gd name="connsiteY73" fmla="*/ 0 h 44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37473" h="441243">
                  <a:moveTo>
                    <a:pt x="0" y="417433"/>
                  </a:moveTo>
                  <a:lnTo>
                    <a:pt x="437473" y="417433"/>
                  </a:lnTo>
                  <a:lnTo>
                    <a:pt x="437473" y="441243"/>
                  </a:lnTo>
                  <a:lnTo>
                    <a:pt x="0" y="441243"/>
                  </a:lnTo>
                  <a:close/>
                  <a:moveTo>
                    <a:pt x="293257" y="324284"/>
                  </a:moveTo>
                  <a:lnTo>
                    <a:pt x="335553" y="324284"/>
                  </a:lnTo>
                  <a:lnTo>
                    <a:pt x="335553" y="348094"/>
                  </a:lnTo>
                  <a:lnTo>
                    <a:pt x="293257" y="348094"/>
                  </a:lnTo>
                  <a:close/>
                  <a:moveTo>
                    <a:pt x="347889" y="324141"/>
                  </a:moveTo>
                  <a:lnTo>
                    <a:pt x="369322" y="324141"/>
                  </a:lnTo>
                  <a:lnTo>
                    <a:pt x="369322" y="347951"/>
                  </a:lnTo>
                  <a:lnTo>
                    <a:pt x="347889" y="347951"/>
                  </a:lnTo>
                  <a:close/>
                  <a:moveTo>
                    <a:pt x="83923" y="283759"/>
                  </a:moveTo>
                  <a:lnTo>
                    <a:pt x="158178" y="283759"/>
                  </a:lnTo>
                  <a:lnTo>
                    <a:pt x="158178" y="307569"/>
                  </a:lnTo>
                  <a:lnTo>
                    <a:pt x="83923" y="307569"/>
                  </a:lnTo>
                  <a:close/>
                  <a:moveTo>
                    <a:pt x="179898" y="283568"/>
                  </a:moveTo>
                  <a:lnTo>
                    <a:pt x="217525" y="283568"/>
                  </a:lnTo>
                  <a:lnTo>
                    <a:pt x="217525" y="307378"/>
                  </a:lnTo>
                  <a:lnTo>
                    <a:pt x="179898" y="307378"/>
                  </a:lnTo>
                  <a:close/>
                  <a:moveTo>
                    <a:pt x="293257" y="248805"/>
                  </a:moveTo>
                  <a:lnTo>
                    <a:pt x="335553" y="248805"/>
                  </a:lnTo>
                  <a:lnTo>
                    <a:pt x="335553" y="272616"/>
                  </a:lnTo>
                  <a:lnTo>
                    <a:pt x="293257" y="272616"/>
                  </a:lnTo>
                  <a:close/>
                  <a:moveTo>
                    <a:pt x="347889" y="248662"/>
                  </a:moveTo>
                  <a:lnTo>
                    <a:pt x="369322" y="248662"/>
                  </a:lnTo>
                  <a:lnTo>
                    <a:pt x="369322" y="272473"/>
                  </a:lnTo>
                  <a:lnTo>
                    <a:pt x="347889" y="272473"/>
                  </a:lnTo>
                  <a:close/>
                  <a:moveTo>
                    <a:pt x="83923" y="207852"/>
                  </a:moveTo>
                  <a:lnTo>
                    <a:pt x="158178" y="207852"/>
                  </a:lnTo>
                  <a:lnTo>
                    <a:pt x="158178" y="231662"/>
                  </a:lnTo>
                  <a:lnTo>
                    <a:pt x="83923" y="231662"/>
                  </a:lnTo>
                  <a:close/>
                  <a:moveTo>
                    <a:pt x="179898" y="207709"/>
                  </a:moveTo>
                  <a:lnTo>
                    <a:pt x="217525" y="207709"/>
                  </a:lnTo>
                  <a:lnTo>
                    <a:pt x="217525" y="231519"/>
                  </a:lnTo>
                  <a:lnTo>
                    <a:pt x="179898" y="231519"/>
                  </a:lnTo>
                  <a:close/>
                  <a:moveTo>
                    <a:pt x="293257" y="174517"/>
                  </a:moveTo>
                  <a:lnTo>
                    <a:pt x="335553" y="174517"/>
                  </a:lnTo>
                  <a:lnTo>
                    <a:pt x="335553" y="198328"/>
                  </a:lnTo>
                  <a:lnTo>
                    <a:pt x="293257" y="198328"/>
                  </a:lnTo>
                  <a:close/>
                  <a:moveTo>
                    <a:pt x="347889" y="174470"/>
                  </a:moveTo>
                  <a:lnTo>
                    <a:pt x="369322" y="174470"/>
                  </a:lnTo>
                  <a:lnTo>
                    <a:pt x="369322" y="198280"/>
                  </a:lnTo>
                  <a:lnTo>
                    <a:pt x="347889" y="198280"/>
                  </a:lnTo>
                  <a:close/>
                  <a:moveTo>
                    <a:pt x="83923" y="127468"/>
                  </a:moveTo>
                  <a:lnTo>
                    <a:pt x="158178" y="127468"/>
                  </a:lnTo>
                  <a:lnTo>
                    <a:pt x="158178" y="151278"/>
                  </a:lnTo>
                  <a:lnTo>
                    <a:pt x="83923" y="151278"/>
                  </a:lnTo>
                  <a:close/>
                  <a:moveTo>
                    <a:pt x="179898" y="127373"/>
                  </a:moveTo>
                  <a:lnTo>
                    <a:pt x="217525" y="127373"/>
                  </a:lnTo>
                  <a:lnTo>
                    <a:pt x="217525" y="151183"/>
                  </a:lnTo>
                  <a:lnTo>
                    <a:pt x="179898" y="151183"/>
                  </a:lnTo>
                  <a:close/>
                  <a:moveTo>
                    <a:pt x="86342" y="0"/>
                  </a:moveTo>
                  <a:lnTo>
                    <a:pt x="221356" y="0"/>
                  </a:lnTo>
                  <a:cubicBezTo>
                    <a:pt x="236310" y="0"/>
                    <a:pt x="250359" y="5238"/>
                    <a:pt x="261027" y="14667"/>
                  </a:cubicBezTo>
                  <a:cubicBezTo>
                    <a:pt x="272028" y="24524"/>
                    <a:pt x="278124" y="37667"/>
                    <a:pt x="278124" y="51762"/>
                  </a:cubicBezTo>
                  <a:lnTo>
                    <a:pt x="278124" y="95477"/>
                  </a:lnTo>
                  <a:lnTo>
                    <a:pt x="357036" y="95477"/>
                  </a:lnTo>
                  <a:cubicBezTo>
                    <a:pt x="385563" y="95477"/>
                    <a:pt x="408756" y="118668"/>
                    <a:pt x="408756" y="147192"/>
                  </a:cubicBezTo>
                  <a:lnTo>
                    <a:pt x="408756" y="393242"/>
                  </a:lnTo>
                  <a:lnTo>
                    <a:pt x="384944" y="393242"/>
                  </a:lnTo>
                  <a:lnTo>
                    <a:pt x="384944" y="147145"/>
                  </a:lnTo>
                  <a:cubicBezTo>
                    <a:pt x="384944" y="131763"/>
                    <a:pt x="372467" y="119239"/>
                    <a:pt x="357036" y="119239"/>
                  </a:cubicBezTo>
                  <a:lnTo>
                    <a:pt x="278171" y="119239"/>
                  </a:lnTo>
                  <a:lnTo>
                    <a:pt x="278171" y="397576"/>
                  </a:lnTo>
                  <a:lnTo>
                    <a:pt x="254359" y="397576"/>
                  </a:lnTo>
                  <a:lnTo>
                    <a:pt x="254359" y="51762"/>
                  </a:lnTo>
                  <a:cubicBezTo>
                    <a:pt x="254359" y="36429"/>
                    <a:pt x="239596" y="23857"/>
                    <a:pt x="221404" y="23857"/>
                  </a:cubicBezTo>
                  <a:lnTo>
                    <a:pt x="86342" y="23857"/>
                  </a:lnTo>
                  <a:cubicBezTo>
                    <a:pt x="67959" y="23857"/>
                    <a:pt x="53005" y="36381"/>
                    <a:pt x="53005" y="51762"/>
                  </a:cubicBezTo>
                  <a:lnTo>
                    <a:pt x="53005" y="397481"/>
                  </a:lnTo>
                  <a:lnTo>
                    <a:pt x="29193" y="397481"/>
                  </a:lnTo>
                  <a:lnTo>
                    <a:pt x="29193" y="51715"/>
                  </a:lnTo>
                  <a:cubicBezTo>
                    <a:pt x="29193" y="23191"/>
                    <a:pt x="54862" y="0"/>
                    <a:pt x="8634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57AD645-5D93-4E95-AD61-0709CE2D5805}"/>
                </a:ext>
              </a:extLst>
            </p:cNvPr>
            <p:cNvSpPr/>
            <p:nvPr/>
          </p:nvSpPr>
          <p:spPr>
            <a:xfrm>
              <a:off x="7816355" y="2579181"/>
              <a:ext cx="1225244" cy="3019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93" dirty="0"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Tier 1 Supplier</a:t>
              </a:r>
              <a:endParaRPr lang="en-AU" sz="149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20" name="圆角矩形 32">
            <a:extLst>
              <a:ext uri="{FF2B5EF4-FFF2-40B4-BE49-F238E27FC236}">
                <a16:creationId xmlns:a16="http://schemas.microsoft.com/office/drawing/2014/main" id="{665D12E1-C353-4B97-89C9-E4EF041F4E80}"/>
              </a:ext>
            </a:extLst>
          </p:cNvPr>
          <p:cNvSpPr/>
          <p:nvPr/>
        </p:nvSpPr>
        <p:spPr>
          <a:xfrm>
            <a:off x="3552249" y="4596956"/>
            <a:ext cx="1166650" cy="2303719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21" name="factory-stock-house_18404">
            <a:extLst>
              <a:ext uri="{FF2B5EF4-FFF2-40B4-BE49-F238E27FC236}">
                <a16:creationId xmlns:a16="http://schemas.microsoft.com/office/drawing/2014/main" id="{A713C03A-4116-4116-B6A9-AFF9BE74238E}"/>
              </a:ext>
            </a:extLst>
          </p:cNvPr>
          <p:cNvSpPr>
            <a:spLocks noChangeAspect="1"/>
          </p:cNvSpPr>
          <p:nvPr/>
        </p:nvSpPr>
        <p:spPr bwMode="auto">
          <a:xfrm>
            <a:off x="3900776" y="6069432"/>
            <a:ext cx="499139" cy="499895"/>
          </a:xfrm>
          <a:custGeom>
            <a:avLst/>
            <a:gdLst>
              <a:gd name="connsiteX0" fmla="*/ 394672 w 606368"/>
              <a:gd name="connsiteY0" fmla="*/ 533404 h 607286"/>
              <a:gd name="connsiteX1" fmla="*/ 463473 w 606368"/>
              <a:gd name="connsiteY1" fmla="*/ 533404 h 607286"/>
              <a:gd name="connsiteX2" fmla="*/ 463473 w 606368"/>
              <a:gd name="connsiteY2" fmla="*/ 592679 h 607286"/>
              <a:gd name="connsiteX3" fmla="*/ 394672 w 606368"/>
              <a:gd name="connsiteY3" fmla="*/ 592679 h 607286"/>
              <a:gd name="connsiteX4" fmla="*/ 310135 w 606368"/>
              <a:gd name="connsiteY4" fmla="*/ 533404 h 607286"/>
              <a:gd name="connsiteX5" fmla="*/ 379007 w 606368"/>
              <a:gd name="connsiteY5" fmla="*/ 533404 h 607286"/>
              <a:gd name="connsiteX6" fmla="*/ 379007 w 606368"/>
              <a:gd name="connsiteY6" fmla="*/ 592679 h 607286"/>
              <a:gd name="connsiteX7" fmla="*/ 310135 w 606368"/>
              <a:gd name="connsiteY7" fmla="*/ 592679 h 607286"/>
              <a:gd name="connsiteX8" fmla="*/ 225597 w 606368"/>
              <a:gd name="connsiteY8" fmla="*/ 533404 h 607286"/>
              <a:gd name="connsiteX9" fmla="*/ 294539 w 606368"/>
              <a:gd name="connsiteY9" fmla="*/ 533404 h 607286"/>
              <a:gd name="connsiteX10" fmla="*/ 294539 w 606368"/>
              <a:gd name="connsiteY10" fmla="*/ 592679 h 607286"/>
              <a:gd name="connsiteX11" fmla="*/ 225597 w 606368"/>
              <a:gd name="connsiteY11" fmla="*/ 592679 h 607286"/>
              <a:gd name="connsiteX12" fmla="*/ 141131 w 606368"/>
              <a:gd name="connsiteY12" fmla="*/ 533404 h 607286"/>
              <a:gd name="connsiteX13" fmla="*/ 209932 w 606368"/>
              <a:gd name="connsiteY13" fmla="*/ 533404 h 607286"/>
              <a:gd name="connsiteX14" fmla="*/ 209932 w 606368"/>
              <a:gd name="connsiteY14" fmla="*/ 592679 h 607286"/>
              <a:gd name="connsiteX15" fmla="*/ 141131 w 606368"/>
              <a:gd name="connsiteY15" fmla="*/ 592679 h 607286"/>
              <a:gd name="connsiteX16" fmla="*/ 310135 w 606368"/>
              <a:gd name="connsiteY16" fmla="*/ 452042 h 607286"/>
              <a:gd name="connsiteX17" fmla="*/ 379007 w 606368"/>
              <a:gd name="connsiteY17" fmla="*/ 452042 h 607286"/>
              <a:gd name="connsiteX18" fmla="*/ 379007 w 606368"/>
              <a:gd name="connsiteY18" fmla="*/ 511317 h 607286"/>
              <a:gd name="connsiteX19" fmla="*/ 310135 w 606368"/>
              <a:gd name="connsiteY19" fmla="*/ 511317 h 607286"/>
              <a:gd name="connsiteX20" fmla="*/ 225597 w 606368"/>
              <a:gd name="connsiteY20" fmla="*/ 452042 h 607286"/>
              <a:gd name="connsiteX21" fmla="*/ 294539 w 606368"/>
              <a:gd name="connsiteY21" fmla="*/ 452042 h 607286"/>
              <a:gd name="connsiteX22" fmla="*/ 294539 w 606368"/>
              <a:gd name="connsiteY22" fmla="*/ 511317 h 607286"/>
              <a:gd name="connsiteX23" fmla="*/ 225597 w 606368"/>
              <a:gd name="connsiteY23" fmla="*/ 511317 h 607286"/>
              <a:gd name="connsiteX24" fmla="*/ 141131 w 606368"/>
              <a:gd name="connsiteY24" fmla="*/ 452042 h 607286"/>
              <a:gd name="connsiteX25" fmla="*/ 209932 w 606368"/>
              <a:gd name="connsiteY25" fmla="*/ 452042 h 607286"/>
              <a:gd name="connsiteX26" fmla="*/ 209932 w 606368"/>
              <a:gd name="connsiteY26" fmla="*/ 511317 h 607286"/>
              <a:gd name="connsiteX27" fmla="*/ 141131 w 606368"/>
              <a:gd name="connsiteY27" fmla="*/ 511317 h 607286"/>
              <a:gd name="connsiteX28" fmla="*/ 225597 w 606368"/>
              <a:gd name="connsiteY28" fmla="*/ 370610 h 607286"/>
              <a:gd name="connsiteX29" fmla="*/ 294539 w 606368"/>
              <a:gd name="connsiteY29" fmla="*/ 370610 h 607286"/>
              <a:gd name="connsiteX30" fmla="*/ 294539 w 606368"/>
              <a:gd name="connsiteY30" fmla="*/ 430026 h 607286"/>
              <a:gd name="connsiteX31" fmla="*/ 225597 w 606368"/>
              <a:gd name="connsiteY31" fmla="*/ 430026 h 607286"/>
              <a:gd name="connsiteX32" fmla="*/ 141131 w 606368"/>
              <a:gd name="connsiteY32" fmla="*/ 370610 h 607286"/>
              <a:gd name="connsiteX33" fmla="*/ 209932 w 606368"/>
              <a:gd name="connsiteY33" fmla="*/ 370610 h 607286"/>
              <a:gd name="connsiteX34" fmla="*/ 209932 w 606368"/>
              <a:gd name="connsiteY34" fmla="*/ 430026 h 607286"/>
              <a:gd name="connsiteX35" fmla="*/ 141131 w 606368"/>
              <a:gd name="connsiteY35" fmla="*/ 430026 h 607286"/>
              <a:gd name="connsiteX36" fmla="*/ 294547 w 606368"/>
              <a:gd name="connsiteY36" fmla="*/ 0 h 607286"/>
              <a:gd name="connsiteX37" fmla="*/ 606368 w 606368"/>
              <a:gd name="connsiteY37" fmla="*/ 141363 h 607286"/>
              <a:gd name="connsiteX38" fmla="*/ 606368 w 606368"/>
              <a:gd name="connsiteY38" fmla="*/ 607286 h 607286"/>
              <a:gd name="connsiteX39" fmla="*/ 497166 w 606368"/>
              <a:gd name="connsiteY39" fmla="*/ 607286 h 607286"/>
              <a:gd name="connsiteX40" fmla="*/ 497166 w 606368"/>
              <a:gd name="connsiteY40" fmla="*/ 228501 h 607286"/>
              <a:gd name="connsiteX41" fmla="*/ 109102 w 606368"/>
              <a:gd name="connsiteY41" fmla="*/ 228501 h 607286"/>
              <a:gd name="connsiteX42" fmla="*/ 109102 w 606368"/>
              <a:gd name="connsiteY42" fmla="*/ 607286 h 607286"/>
              <a:gd name="connsiteX43" fmla="*/ 0 w 606368"/>
              <a:gd name="connsiteY43" fmla="*/ 607286 h 607286"/>
              <a:gd name="connsiteX44" fmla="*/ 0 w 606368"/>
              <a:gd name="connsiteY44" fmla="*/ 141363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368" h="607286">
                <a:moveTo>
                  <a:pt x="394672" y="533404"/>
                </a:moveTo>
                <a:lnTo>
                  <a:pt x="463473" y="533404"/>
                </a:lnTo>
                <a:lnTo>
                  <a:pt x="463473" y="592679"/>
                </a:lnTo>
                <a:lnTo>
                  <a:pt x="394672" y="592679"/>
                </a:lnTo>
                <a:close/>
                <a:moveTo>
                  <a:pt x="310135" y="533404"/>
                </a:moveTo>
                <a:lnTo>
                  <a:pt x="379007" y="533404"/>
                </a:lnTo>
                <a:lnTo>
                  <a:pt x="379007" y="592679"/>
                </a:lnTo>
                <a:lnTo>
                  <a:pt x="310135" y="592679"/>
                </a:lnTo>
                <a:close/>
                <a:moveTo>
                  <a:pt x="225597" y="533404"/>
                </a:moveTo>
                <a:lnTo>
                  <a:pt x="294539" y="533404"/>
                </a:lnTo>
                <a:lnTo>
                  <a:pt x="294539" y="592679"/>
                </a:lnTo>
                <a:lnTo>
                  <a:pt x="225597" y="592679"/>
                </a:lnTo>
                <a:close/>
                <a:moveTo>
                  <a:pt x="141131" y="533404"/>
                </a:moveTo>
                <a:lnTo>
                  <a:pt x="209932" y="533404"/>
                </a:lnTo>
                <a:lnTo>
                  <a:pt x="209932" y="592679"/>
                </a:lnTo>
                <a:lnTo>
                  <a:pt x="141131" y="592679"/>
                </a:lnTo>
                <a:close/>
                <a:moveTo>
                  <a:pt x="310135" y="452042"/>
                </a:moveTo>
                <a:lnTo>
                  <a:pt x="379007" y="452042"/>
                </a:lnTo>
                <a:lnTo>
                  <a:pt x="379007" y="511317"/>
                </a:lnTo>
                <a:lnTo>
                  <a:pt x="310135" y="511317"/>
                </a:lnTo>
                <a:close/>
                <a:moveTo>
                  <a:pt x="225597" y="452042"/>
                </a:moveTo>
                <a:lnTo>
                  <a:pt x="294539" y="452042"/>
                </a:lnTo>
                <a:lnTo>
                  <a:pt x="294539" y="511317"/>
                </a:lnTo>
                <a:lnTo>
                  <a:pt x="225597" y="511317"/>
                </a:lnTo>
                <a:close/>
                <a:moveTo>
                  <a:pt x="141131" y="452042"/>
                </a:moveTo>
                <a:lnTo>
                  <a:pt x="209932" y="452042"/>
                </a:lnTo>
                <a:lnTo>
                  <a:pt x="209932" y="511317"/>
                </a:lnTo>
                <a:lnTo>
                  <a:pt x="141131" y="511317"/>
                </a:lnTo>
                <a:close/>
                <a:moveTo>
                  <a:pt x="225597" y="370610"/>
                </a:moveTo>
                <a:lnTo>
                  <a:pt x="294539" y="370610"/>
                </a:lnTo>
                <a:lnTo>
                  <a:pt x="294539" y="430026"/>
                </a:lnTo>
                <a:lnTo>
                  <a:pt x="225597" y="430026"/>
                </a:lnTo>
                <a:close/>
                <a:moveTo>
                  <a:pt x="141131" y="370610"/>
                </a:moveTo>
                <a:lnTo>
                  <a:pt x="209932" y="370610"/>
                </a:lnTo>
                <a:lnTo>
                  <a:pt x="209932" y="430026"/>
                </a:lnTo>
                <a:lnTo>
                  <a:pt x="141131" y="430026"/>
                </a:lnTo>
                <a:close/>
                <a:moveTo>
                  <a:pt x="294547" y="0"/>
                </a:moveTo>
                <a:lnTo>
                  <a:pt x="606368" y="141363"/>
                </a:lnTo>
                <a:lnTo>
                  <a:pt x="606368" y="607286"/>
                </a:lnTo>
                <a:lnTo>
                  <a:pt x="497166" y="607286"/>
                </a:lnTo>
                <a:lnTo>
                  <a:pt x="497166" y="228501"/>
                </a:lnTo>
                <a:lnTo>
                  <a:pt x="109102" y="228501"/>
                </a:lnTo>
                <a:lnTo>
                  <a:pt x="109102" y="607286"/>
                </a:lnTo>
                <a:lnTo>
                  <a:pt x="0" y="607286"/>
                </a:lnTo>
                <a:lnTo>
                  <a:pt x="0" y="1413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</p:sp>
      <p:sp>
        <p:nvSpPr>
          <p:cNvPr id="122" name="factory-stock-house_18404">
            <a:extLst>
              <a:ext uri="{FF2B5EF4-FFF2-40B4-BE49-F238E27FC236}">
                <a16:creationId xmlns:a16="http://schemas.microsoft.com/office/drawing/2014/main" id="{5FF75DDC-860A-47E0-88F4-43DA6057FBDD}"/>
              </a:ext>
            </a:extLst>
          </p:cNvPr>
          <p:cNvSpPr>
            <a:spLocks noChangeAspect="1"/>
          </p:cNvSpPr>
          <p:nvPr/>
        </p:nvSpPr>
        <p:spPr bwMode="auto">
          <a:xfrm>
            <a:off x="3900776" y="4989129"/>
            <a:ext cx="499139" cy="499895"/>
          </a:xfrm>
          <a:custGeom>
            <a:avLst/>
            <a:gdLst>
              <a:gd name="connsiteX0" fmla="*/ 394672 w 606368"/>
              <a:gd name="connsiteY0" fmla="*/ 533404 h 607286"/>
              <a:gd name="connsiteX1" fmla="*/ 463473 w 606368"/>
              <a:gd name="connsiteY1" fmla="*/ 533404 h 607286"/>
              <a:gd name="connsiteX2" fmla="*/ 463473 w 606368"/>
              <a:gd name="connsiteY2" fmla="*/ 592679 h 607286"/>
              <a:gd name="connsiteX3" fmla="*/ 394672 w 606368"/>
              <a:gd name="connsiteY3" fmla="*/ 592679 h 607286"/>
              <a:gd name="connsiteX4" fmla="*/ 310135 w 606368"/>
              <a:gd name="connsiteY4" fmla="*/ 533404 h 607286"/>
              <a:gd name="connsiteX5" fmla="*/ 379007 w 606368"/>
              <a:gd name="connsiteY5" fmla="*/ 533404 h 607286"/>
              <a:gd name="connsiteX6" fmla="*/ 379007 w 606368"/>
              <a:gd name="connsiteY6" fmla="*/ 592679 h 607286"/>
              <a:gd name="connsiteX7" fmla="*/ 310135 w 606368"/>
              <a:gd name="connsiteY7" fmla="*/ 592679 h 607286"/>
              <a:gd name="connsiteX8" fmla="*/ 225597 w 606368"/>
              <a:gd name="connsiteY8" fmla="*/ 533404 h 607286"/>
              <a:gd name="connsiteX9" fmla="*/ 294539 w 606368"/>
              <a:gd name="connsiteY9" fmla="*/ 533404 h 607286"/>
              <a:gd name="connsiteX10" fmla="*/ 294539 w 606368"/>
              <a:gd name="connsiteY10" fmla="*/ 592679 h 607286"/>
              <a:gd name="connsiteX11" fmla="*/ 225597 w 606368"/>
              <a:gd name="connsiteY11" fmla="*/ 592679 h 607286"/>
              <a:gd name="connsiteX12" fmla="*/ 141131 w 606368"/>
              <a:gd name="connsiteY12" fmla="*/ 533404 h 607286"/>
              <a:gd name="connsiteX13" fmla="*/ 209932 w 606368"/>
              <a:gd name="connsiteY13" fmla="*/ 533404 h 607286"/>
              <a:gd name="connsiteX14" fmla="*/ 209932 w 606368"/>
              <a:gd name="connsiteY14" fmla="*/ 592679 h 607286"/>
              <a:gd name="connsiteX15" fmla="*/ 141131 w 606368"/>
              <a:gd name="connsiteY15" fmla="*/ 592679 h 607286"/>
              <a:gd name="connsiteX16" fmla="*/ 310135 w 606368"/>
              <a:gd name="connsiteY16" fmla="*/ 452042 h 607286"/>
              <a:gd name="connsiteX17" fmla="*/ 379007 w 606368"/>
              <a:gd name="connsiteY17" fmla="*/ 452042 h 607286"/>
              <a:gd name="connsiteX18" fmla="*/ 379007 w 606368"/>
              <a:gd name="connsiteY18" fmla="*/ 511317 h 607286"/>
              <a:gd name="connsiteX19" fmla="*/ 310135 w 606368"/>
              <a:gd name="connsiteY19" fmla="*/ 511317 h 607286"/>
              <a:gd name="connsiteX20" fmla="*/ 225597 w 606368"/>
              <a:gd name="connsiteY20" fmla="*/ 452042 h 607286"/>
              <a:gd name="connsiteX21" fmla="*/ 294539 w 606368"/>
              <a:gd name="connsiteY21" fmla="*/ 452042 h 607286"/>
              <a:gd name="connsiteX22" fmla="*/ 294539 w 606368"/>
              <a:gd name="connsiteY22" fmla="*/ 511317 h 607286"/>
              <a:gd name="connsiteX23" fmla="*/ 225597 w 606368"/>
              <a:gd name="connsiteY23" fmla="*/ 511317 h 607286"/>
              <a:gd name="connsiteX24" fmla="*/ 141131 w 606368"/>
              <a:gd name="connsiteY24" fmla="*/ 452042 h 607286"/>
              <a:gd name="connsiteX25" fmla="*/ 209932 w 606368"/>
              <a:gd name="connsiteY25" fmla="*/ 452042 h 607286"/>
              <a:gd name="connsiteX26" fmla="*/ 209932 w 606368"/>
              <a:gd name="connsiteY26" fmla="*/ 511317 h 607286"/>
              <a:gd name="connsiteX27" fmla="*/ 141131 w 606368"/>
              <a:gd name="connsiteY27" fmla="*/ 511317 h 607286"/>
              <a:gd name="connsiteX28" fmla="*/ 225597 w 606368"/>
              <a:gd name="connsiteY28" fmla="*/ 370610 h 607286"/>
              <a:gd name="connsiteX29" fmla="*/ 294539 w 606368"/>
              <a:gd name="connsiteY29" fmla="*/ 370610 h 607286"/>
              <a:gd name="connsiteX30" fmla="*/ 294539 w 606368"/>
              <a:gd name="connsiteY30" fmla="*/ 430026 h 607286"/>
              <a:gd name="connsiteX31" fmla="*/ 225597 w 606368"/>
              <a:gd name="connsiteY31" fmla="*/ 430026 h 607286"/>
              <a:gd name="connsiteX32" fmla="*/ 141131 w 606368"/>
              <a:gd name="connsiteY32" fmla="*/ 370610 h 607286"/>
              <a:gd name="connsiteX33" fmla="*/ 209932 w 606368"/>
              <a:gd name="connsiteY33" fmla="*/ 370610 h 607286"/>
              <a:gd name="connsiteX34" fmla="*/ 209932 w 606368"/>
              <a:gd name="connsiteY34" fmla="*/ 430026 h 607286"/>
              <a:gd name="connsiteX35" fmla="*/ 141131 w 606368"/>
              <a:gd name="connsiteY35" fmla="*/ 430026 h 607286"/>
              <a:gd name="connsiteX36" fmla="*/ 294547 w 606368"/>
              <a:gd name="connsiteY36" fmla="*/ 0 h 607286"/>
              <a:gd name="connsiteX37" fmla="*/ 606368 w 606368"/>
              <a:gd name="connsiteY37" fmla="*/ 141363 h 607286"/>
              <a:gd name="connsiteX38" fmla="*/ 606368 w 606368"/>
              <a:gd name="connsiteY38" fmla="*/ 607286 h 607286"/>
              <a:gd name="connsiteX39" fmla="*/ 497166 w 606368"/>
              <a:gd name="connsiteY39" fmla="*/ 607286 h 607286"/>
              <a:gd name="connsiteX40" fmla="*/ 497166 w 606368"/>
              <a:gd name="connsiteY40" fmla="*/ 228501 h 607286"/>
              <a:gd name="connsiteX41" fmla="*/ 109102 w 606368"/>
              <a:gd name="connsiteY41" fmla="*/ 228501 h 607286"/>
              <a:gd name="connsiteX42" fmla="*/ 109102 w 606368"/>
              <a:gd name="connsiteY42" fmla="*/ 607286 h 607286"/>
              <a:gd name="connsiteX43" fmla="*/ 0 w 606368"/>
              <a:gd name="connsiteY43" fmla="*/ 607286 h 607286"/>
              <a:gd name="connsiteX44" fmla="*/ 0 w 606368"/>
              <a:gd name="connsiteY44" fmla="*/ 141363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368" h="607286">
                <a:moveTo>
                  <a:pt x="394672" y="533404"/>
                </a:moveTo>
                <a:lnTo>
                  <a:pt x="463473" y="533404"/>
                </a:lnTo>
                <a:lnTo>
                  <a:pt x="463473" y="592679"/>
                </a:lnTo>
                <a:lnTo>
                  <a:pt x="394672" y="592679"/>
                </a:lnTo>
                <a:close/>
                <a:moveTo>
                  <a:pt x="310135" y="533404"/>
                </a:moveTo>
                <a:lnTo>
                  <a:pt x="379007" y="533404"/>
                </a:lnTo>
                <a:lnTo>
                  <a:pt x="379007" y="592679"/>
                </a:lnTo>
                <a:lnTo>
                  <a:pt x="310135" y="592679"/>
                </a:lnTo>
                <a:close/>
                <a:moveTo>
                  <a:pt x="225597" y="533404"/>
                </a:moveTo>
                <a:lnTo>
                  <a:pt x="294539" y="533404"/>
                </a:lnTo>
                <a:lnTo>
                  <a:pt x="294539" y="592679"/>
                </a:lnTo>
                <a:lnTo>
                  <a:pt x="225597" y="592679"/>
                </a:lnTo>
                <a:close/>
                <a:moveTo>
                  <a:pt x="141131" y="533404"/>
                </a:moveTo>
                <a:lnTo>
                  <a:pt x="209932" y="533404"/>
                </a:lnTo>
                <a:lnTo>
                  <a:pt x="209932" y="592679"/>
                </a:lnTo>
                <a:lnTo>
                  <a:pt x="141131" y="592679"/>
                </a:lnTo>
                <a:close/>
                <a:moveTo>
                  <a:pt x="310135" y="452042"/>
                </a:moveTo>
                <a:lnTo>
                  <a:pt x="379007" y="452042"/>
                </a:lnTo>
                <a:lnTo>
                  <a:pt x="379007" y="511317"/>
                </a:lnTo>
                <a:lnTo>
                  <a:pt x="310135" y="511317"/>
                </a:lnTo>
                <a:close/>
                <a:moveTo>
                  <a:pt x="225597" y="452042"/>
                </a:moveTo>
                <a:lnTo>
                  <a:pt x="294539" y="452042"/>
                </a:lnTo>
                <a:lnTo>
                  <a:pt x="294539" y="511317"/>
                </a:lnTo>
                <a:lnTo>
                  <a:pt x="225597" y="511317"/>
                </a:lnTo>
                <a:close/>
                <a:moveTo>
                  <a:pt x="141131" y="452042"/>
                </a:moveTo>
                <a:lnTo>
                  <a:pt x="209932" y="452042"/>
                </a:lnTo>
                <a:lnTo>
                  <a:pt x="209932" y="511317"/>
                </a:lnTo>
                <a:lnTo>
                  <a:pt x="141131" y="511317"/>
                </a:lnTo>
                <a:close/>
                <a:moveTo>
                  <a:pt x="225597" y="370610"/>
                </a:moveTo>
                <a:lnTo>
                  <a:pt x="294539" y="370610"/>
                </a:lnTo>
                <a:lnTo>
                  <a:pt x="294539" y="430026"/>
                </a:lnTo>
                <a:lnTo>
                  <a:pt x="225597" y="430026"/>
                </a:lnTo>
                <a:close/>
                <a:moveTo>
                  <a:pt x="141131" y="370610"/>
                </a:moveTo>
                <a:lnTo>
                  <a:pt x="209932" y="370610"/>
                </a:lnTo>
                <a:lnTo>
                  <a:pt x="209932" y="430026"/>
                </a:lnTo>
                <a:lnTo>
                  <a:pt x="141131" y="430026"/>
                </a:lnTo>
                <a:close/>
                <a:moveTo>
                  <a:pt x="294547" y="0"/>
                </a:moveTo>
                <a:lnTo>
                  <a:pt x="606368" y="141363"/>
                </a:lnTo>
                <a:lnTo>
                  <a:pt x="606368" y="607286"/>
                </a:lnTo>
                <a:lnTo>
                  <a:pt x="497166" y="607286"/>
                </a:lnTo>
                <a:lnTo>
                  <a:pt x="497166" y="228501"/>
                </a:lnTo>
                <a:lnTo>
                  <a:pt x="109102" y="228501"/>
                </a:lnTo>
                <a:lnTo>
                  <a:pt x="109102" y="607286"/>
                </a:lnTo>
                <a:lnTo>
                  <a:pt x="0" y="607286"/>
                </a:lnTo>
                <a:lnTo>
                  <a:pt x="0" y="1413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sz="1920"/>
          </a:p>
        </p:txBody>
      </p:sp>
      <p:sp>
        <p:nvSpPr>
          <p:cNvPr id="123" name="圆角矩形 31">
            <a:extLst>
              <a:ext uri="{FF2B5EF4-FFF2-40B4-BE49-F238E27FC236}">
                <a16:creationId xmlns:a16="http://schemas.microsoft.com/office/drawing/2014/main" id="{2888246F-0CE5-407A-8149-66B0870D3DD7}"/>
              </a:ext>
            </a:extLst>
          </p:cNvPr>
          <p:cNvSpPr/>
          <p:nvPr/>
        </p:nvSpPr>
        <p:spPr>
          <a:xfrm>
            <a:off x="6237541" y="4578454"/>
            <a:ext cx="1166650" cy="2303719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24" name="production-plant_20557">
            <a:extLst>
              <a:ext uri="{FF2B5EF4-FFF2-40B4-BE49-F238E27FC236}">
                <a16:creationId xmlns:a16="http://schemas.microsoft.com/office/drawing/2014/main" id="{A341A075-9F8C-407C-BBD7-E3A0226A3111}"/>
              </a:ext>
            </a:extLst>
          </p:cNvPr>
          <p:cNvSpPr>
            <a:spLocks noChangeAspect="1"/>
          </p:cNvSpPr>
          <p:nvPr/>
        </p:nvSpPr>
        <p:spPr bwMode="auto">
          <a:xfrm>
            <a:off x="6479222" y="4703900"/>
            <a:ext cx="575930" cy="456474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sp>
        <p:nvSpPr>
          <p:cNvPr id="125" name="production-plant_20557">
            <a:extLst>
              <a:ext uri="{FF2B5EF4-FFF2-40B4-BE49-F238E27FC236}">
                <a16:creationId xmlns:a16="http://schemas.microsoft.com/office/drawing/2014/main" id="{D262437D-D8CE-46B6-BE8C-EB2D4B7A8103}"/>
              </a:ext>
            </a:extLst>
          </p:cNvPr>
          <p:cNvSpPr>
            <a:spLocks noChangeAspect="1"/>
          </p:cNvSpPr>
          <p:nvPr/>
        </p:nvSpPr>
        <p:spPr bwMode="auto">
          <a:xfrm>
            <a:off x="6462788" y="5420164"/>
            <a:ext cx="575930" cy="456474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sp>
        <p:nvSpPr>
          <p:cNvPr id="126" name="production-plant_20557">
            <a:extLst>
              <a:ext uri="{FF2B5EF4-FFF2-40B4-BE49-F238E27FC236}">
                <a16:creationId xmlns:a16="http://schemas.microsoft.com/office/drawing/2014/main" id="{3B182DF5-41B3-4D30-87C5-A6F9319EB1C4}"/>
              </a:ext>
            </a:extLst>
          </p:cNvPr>
          <p:cNvSpPr>
            <a:spLocks noChangeAspect="1"/>
          </p:cNvSpPr>
          <p:nvPr/>
        </p:nvSpPr>
        <p:spPr bwMode="auto">
          <a:xfrm>
            <a:off x="6478148" y="6220730"/>
            <a:ext cx="575930" cy="456474"/>
          </a:xfrm>
          <a:custGeom>
            <a:avLst/>
            <a:gdLst>
              <a:gd name="connsiteX0" fmla="*/ 10869 w 607286"/>
              <a:gd name="connsiteY0" fmla="*/ 454738 h 481327"/>
              <a:gd name="connsiteX1" fmla="*/ 10869 w 607286"/>
              <a:gd name="connsiteY1" fmla="*/ 470610 h 481327"/>
              <a:gd name="connsiteX2" fmla="*/ 596553 w 607286"/>
              <a:gd name="connsiteY2" fmla="*/ 470610 h 481327"/>
              <a:gd name="connsiteX3" fmla="*/ 596553 w 607286"/>
              <a:gd name="connsiteY3" fmla="*/ 454738 h 481327"/>
              <a:gd name="connsiteX4" fmla="*/ 572914 w 607286"/>
              <a:gd name="connsiteY4" fmla="*/ 454738 h 481327"/>
              <a:gd name="connsiteX5" fmla="*/ 252017 w 607286"/>
              <a:gd name="connsiteY5" fmla="*/ 454738 h 481327"/>
              <a:gd name="connsiteX6" fmla="*/ 73635 w 607286"/>
              <a:gd name="connsiteY6" fmla="*/ 454738 h 481327"/>
              <a:gd name="connsiteX7" fmla="*/ 34508 w 607286"/>
              <a:gd name="connsiteY7" fmla="*/ 454738 h 481327"/>
              <a:gd name="connsiteX8" fmla="*/ 418806 w 607286"/>
              <a:gd name="connsiteY8" fmla="*/ 263209 h 481327"/>
              <a:gd name="connsiteX9" fmla="*/ 484996 w 607286"/>
              <a:gd name="connsiteY9" fmla="*/ 263209 h 481327"/>
              <a:gd name="connsiteX10" fmla="*/ 484996 w 607286"/>
              <a:gd name="connsiteY10" fmla="*/ 317827 h 481327"/>
              <a:gd name="connsiteX11" fmla="*/ 418806 w 607286"/>
              <a:gd name="connsiteY11" fmla="*/ 317827 h 481327"/>
              <a:gd name="connsiteX12" fmla="*/ 303361 w 607286"/>
              <a:gd name="connsiteY12" fmla="*/ 263209 h 481327"/>
              <a:gd name="connsiteX13" fmla="*/ 369551 w 607286"/>
              <a:gd name="connsiteY13" fmla="*/ 263209 h 481327"/>
              <a:gd name="connsiteX14" fmla="*/ 369551 w 607286"/>
              <a:gd name="connsiteY14" fmla="*/ 317827 h 481327"/>
              <a:gd name="connsiteX15" fmla="*/ 303361 w 607286"/>
              <a:gd name="connsiteY15" fmla="*/ 317827 h 481327"/>
              <a:gd name="connsiteX16" fmla="*/ 84504 w 607286"/>
              <a:gd name="connsiteY16" fmla="*/ 263184 h 481327"/>
              <a:gd name="connsiteX17" fmla="*/ 84504 w 607286"/>
              <a:gd name="connsiteY17" fmla="*/ 444020 h 481327"/>
              <a:gd name="connsiteX18" fmla="*/ 241148 w 607286"/>
              <a:gd name="connsiteY18" fmla="*/ 444020 h 481327"/>
              <a:gd name="connsiteX19" fmla="*/ 241148 w 607286"/>
              <a:gd name="connsiteY19" fmla="*/ 263184 h 481327"/>
              <a:gd name="connsiteX20" fmla="*/ 407982 w 607286"/>
              <a:gd name="connsiteY20" fmla="*/ 252466 h 481327"/>
              <a:gd name="connsiteX21" fmla="*/ 407982 w 607286"/>
              <a:gd name="connsiteY21" fmla="*/ 328708 h 481327"/>
              <a:gd name="connsiteX22" fmla="*/ 495882 w 607286"/>
              <a:gd name="connsiteY22" fmla="*/ 328708 h 481327"/>
              <a:gd name="connsiteX23" fmla="*/ 495882 w 607286"/>
              <a:gd name="connsiteY23" fmla="*/ 252466 h 481327"/>
              <a:gd name="connsiteX24" fmla="*/ 292503 w 607286"/>
              <a:gd name="connsiteY24" fmla="*/ 252466 h 481327"/>
              <a:gd name="connsiteX25" fmla="*/ 292503 w 607286"/>
              <a:gd name="connsiteY25" fmla="*/ 328708 h 481327"/>
              <a:gd name="connsiteX26" fmla="*/ 380267 w 607286"/>
              <a:gd name="connsiteY26" fmla="*/ 328708 h 481327"/>
              <a:gd name="connsiteX27" fmla="*/ 380267 w 607286"/>
              <a:gd name="connsiteY27" fmla="*/ 252466 h 481327"/>
              <a:gd name="connsiteX28" fmla="*/ 39799 w 607286"/>
              <a:gd name="connsiteY28" fmla="*/ 110999 h 481327"/>
              <a:gd name="connsiteX29" fmla="*/ 246556 w 607286"/>
              <a:gd name="connsiteY29" fmla="*/ 110999 h 481327"/>
              <a:gd name="connsiteX30" fmla="*/ 246556 w 607286"/>
              <a:gd name="connsiteY30" fmla="*/ 121866 h 481327"/>
              <a:gd name="connsiteX31" fmla="*/ 39799 w 607286"/>
              <a:gd name="connsiteY31" fmla="*/ 121866 h 481327"/>
              <a:gd name="connsiteX32" fmla="*/ 292503 w 607286"/>
              <a:gd name="connsiteY32" fmla="*/ 0 h 481327"/>
              <a:gd name="connsiteX33" fmla="*/ 380403 w 607286"/>
              <a:gd name="connsiteY33" fmla="*/ 0 h 481327"/>
              <a:gd name="connsiteX34" fmla="*/ 380403 w 607286"/>
              <a:gd name="connsiteY34" fmla="*/ 157232 h 481327"/>
              <a:gd name="connsiteX35" fmla="*/ 407982 w 607286"/>
              <a:gd name="connsiteY35" fmla="*/ 157232 h 481327"/>
              <a:gd name="connsiteX36" fmla="*/ 407982 w 607286"/>
              <a:gd name="connsiteY36" fmla="*/ 0 h 481327"/>
              <a:gd name="connsiteX37" fmla="*/ 495882 w 607286"/>
              <a:gd name="connsiteY37" fmla="*/ 0 h 481327"/>
              <a:gd name="connsiteX38" fmla="*/ 495882 w 607286"/>
              <a:gd name="connsiteY38" fmla="*/ 157232 h 481327"/>
              <a:gd name="connsiteX39" fmla="*/ 572914 w 607286"/>
              <a:gd name="connsiteY39" fmla="*/ 157232 h 481327"/>
              <a:gd name="connsiteX40" fmla="*/ 572914 w 607286"/>
              <a:gd name="connsiteY40" fmla="*/ 443885 h 481327"/>
              <a:gd name="connsiteX41" fmla="*/ 607286 w 607286"/>
              <a:gd name="connsiteY41" fmla="*/ 443885 h 481327"/>
              <a:gd name="connsiteX42" fmla="*/ 607286 w 607286"/>
              <a:gd name="connsiteY42" fmla="*/ 481327 h 481327"/>
              <a:gd name="connsiteX43" fmla="*/ 0 w 607286"/>
              <a:gd name="connsiteY43" fmla="*/ 481327 h 481327"/>
              <a:gd name="connsiteX44" fmla="*/ 0 w 607286"/>
              <a:gd name="connsiteY44" fmla="*/ 443885 h 481327"/>
              <a:gd name="connsiteX45" fmla="*/ 34508 w 607286"/>
              <a:gd name="connsiteY45" fmla="*/ 443885 h 481327"/>
              <a:gd name="connsiteX46" fmla="*/ 34508 w 607286"/>
              <a:gd name="connsiteY46" fmla="*/ 157232 h 481327"/>
              <a:gd name="connsiteX47" fmla="*/ 292503 w 607286"/>
              <a:gd name="connsiteY47" fmla="*/ 157232 h 4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481327">
                <a:moveTo>
                  <a:pt x="10869" y="454738"/>
                </a:moveTo>
                <a:lnTo>
                  <a:pt x="10869" y="470610"/>
                </a:lnTo>
                <a:lnTo>
                  <a:pt x="596553" y="470610"/>
                </a:lnTo>
                <a:lnTo>
                  <a:pt x="596553" y="454738"/>
                </a:lnTo>
                <a:lnTo>
                  <a:pt x="572914" y="454738"/>
                </a:lnTo>
                <a:lnTo>
                  <a:pt x="252017" y="454738"/>
                </a:lnTo>
                <a:lnTo>
                  <a:pt x="73635" y="454738"/>
                </a:lnTo>
                <a:lnTo>
                  <a:pt x="34508" y="454738"/>
                </a:lnTo>
                <a:close/>
                <a:moveTo>
                  <a:pt x="418806" y="263209"/>
                </a:moveTo>
                <a:lnTo>
                  <a:pt x="484996" y="263209"/>
                </a:lnTo>
                <a:lnTo>
                  <a:pt x="484996" y="317827"/>
                </a:lnTo>
                <a:lnTo>
                  <a:pt x="418806" y="317827"/>
                </a:lnTo>
                <a:close/>
                <a:moveTo>
                  <a:pt x="303361" y="263209"/>
                </a:moveTo>
                <a:lnTo>
                  <a:pt x="369551" y="263209"/>
                </a:lnTo>
                <a:lnTo>
                  <a:pt x="369551" y="317827"/>
                </a:lnTo>
                <a:lnTo>
                  <a:pt x="303361" y="317827"/>
                </a:lnTo>
                <a:close/>
                <a:moveTo>
                  <a:pt x="84504" y="263184"/>
                </a:moveTo>
                <a:lnTo>
                  <a:pt x="84504" y="444020"/>
                </a:lnTo>
                <a:lnTo>
                  <a:pt x="241148" y="444020"/>
                </a:lnTo>
                <a:lnTo>
                  <a:pt x="241148" y="263184"/>
                </a:lnTo>
                <a:close/>
                <a:moveTo>
                  <a:pt x="407982" y="252466"/>
                </a:moveTo>
                <a:lnTo>
                  <a:pt x="407982" y="328708"/>
                </a:lnTo>
                <a:lnTo>
                  <a:pt x="495882" y="328708"/>
                </a:lnTo>
                <a:lnTo>
                  <a:pt x="495882" y="252466"/>
                </a:lnTo>
                <a:close/>
                <a:moveTo>
                  <a:pt x="292503" y="252466"/>
                </a:moveTo>
                <a:lnTo>
                  <a:pt x="292503" y="328708"/>
                </a:lnTo>
                <a:lnTo>
                  <a:pt x="380267" y="328708"/>
                </a:lnTo>
                <a:lnTo>
                  <a:pt x="380267" y="252466"/>
                </a:lnTo>
                <a:close/>
                <a:moveTo>
                  <a:pt x="39799" y="110999"/>
                </a:moveTo>
                <a:lnTo>
                  <a:pt x="246556" y="110999"/>
                </a:lnTo>
                <a:lnTo>
                  <a:pt x="246556" y="121866"/>
                </a:lnTo>
                <a:lnTo>
                  <a:pt x="39799" y="121866"/>
                </a:lnTo>
                <a:close/>
                <a:moveTo>
                  <a:pt x="292503" y="0"/>
                </a:moveTo>
                <a:lnTo>
                  <a:pt x="380403" y="0"/>
                </a:lnTo>
                <a:lnTo>
                  <a:pt x="380403" y="157232"/>
                </a:lnTo>
                <a:lnTo>
                  <a:pt x="407982" y="157232"/>
                </a:lnTo>
                <a:lnTo>
                  <a:pt x="407982" y="0"/>
                </a:lnTo>
                <a:lnTo>
                  <a:pt x="495882" y="0"/>
                </a:lnTo>
                <a:lnTo>
                  <a:pt x="495882" y="157232"/>
                </a:lnTo>
                <a:lnTo>
                  <a:pt x="572914" y="157232"/>
                </a:lnTo>
                <a:lnTo>
                  <a:pt x="572914" y="443885"/>
                </a:lnTo>
                <a:lnTo>
                  <a:pt x="607286" y="443885"/>
                </a:lnTo>
                <a:lnTo>
                  <a:pt x="607286" y="481327"/>
                </a:lnTo>
                <a:lnTo>
                  <a:pt x="0" y="481327"/>
                </a:lnTo>
                <a:lnTo>
                  <a:pt x="0" y="443885"/>
                </a:lnTo>
                <a:lnTo>
                  <a:pt x="34508" y="443885"/>
                </a:lnTo>
                <a:lnTo>
                  <a:pt x="34508" y="157232"/>
                </a:lnTo>
                <a:lnTo>
                  <a:pt x="292503" y="1572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sp>
        <p:nvSpPr>
          <p:cNvPr id="127" name="圆角矩形 31">
            <a:extLst>
              <a:ext uri="{FF2B5EF4-FFF2-40B4-BE49-F238E27FC236}">
                <a16:creationId xmlns:a16="http://schemas.microsoft.com/office/drawing/2014/main" id="{EDC90875-3636-420B-A084-3A48B2E99B45}"/>
              </a:ext>
            </a:extLst>
          </p:cNvPr>
          <p:cNvSpPr/>
          <p:nvPr/>
        </p:nvSpPr>
        <p:spPr>
          <a:xfrm>
            <a:off x="9148081" y="4578454"/>
            <a:ext cx="1166650" cy="2303719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352FD31-3DA7-49FD-A76D-C0DA5C8D34F4}"/>
              </a:ext>
            </a:extLst>
          </p:cNvPr>
          <p:cNvCxnSpPr>
            <a:cxnSpLocks/>
          </p:cNvCxnSpPr>
          <p:nvPr/>
        </p:nvCxnSpPr>
        <p:spPr>
          <a:xfrm flipV="1">
            <a:off x="4780142" y="5116028"/>
            <a:ext cx="1220735" cy="1"/>
          </a:xfrm>
          <a:prstGeom prst="straightConnector1">
            <a:avLst/>
          </a:prstGeom>
          <a:ln>
            <a:solidFill>
              <a:srgbClr val="3341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9ADAF88-BDF3-4CA9-B6BE-23824666C14E}"/>
              </a:ext>
            </a:extLst>
          </p:cNvPr>
          <p:cNvCxnSpPr>
            <a:cxnSpLocks/>
          </p:cNvCxnSpPr>
          <p:nvPr/>
        </p:nvCxnSpPr>
        <p:spPr>
          <a:xfrm>
            <a:off x="4780142" y="5679488"/>
            <a:ext cx="1220735" cy="7397"/>
          </a:xfrm>
          <a:prstGeom prst="straightConnector1">
            <a:avLst/>
          </a:prstGeom>
          <a:ln>
            <a:solidFill>
              <a:srgbClr val="3341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9A6B4AA-8FBF-4040-9057-9A58AF3BFC8F}"/>
              </a:ext>
            </a:extLst>
          </p:cNvPr>
          <p:cNvCxnSpPr>
            <a:cxnSpLocks/>
          </p:cNvCxnSpPr>
          <p:nvPr/>
        </p:nvCxnSpPr>
        <p:spPr>
          <a:xfrm>
            <a:off x="4839588" y="6369909"/>
            <a:ext cx="1161289" cy="0"/>
          </a:xfrm>
          <a:prstGeom prst="straightConnector1">
            <a:avLst/>
          </a:prstGeom>
          <a:ln>
            <a:solidFill>
              <a:srgbClr val="3341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F69AF535-DCE0-4331-9C47-9A12353DCED3}"/>
              </a:ext>
            </a:extLst>
          </p:cNvPr>
          <p:cNvCxnSpPr>
            <a:cxnSpLocks/>
            <a:stCxn id="118" idx="53"/>
            <a:endCxn id="146" idx="2"/>
          </p:cNvCxnSpPr>
          <p:nvPr/>
        </p:nvCxnSpPr>
        <p:spPr>
          <a:xfrm flipV="1">
            <a:off x="1213297" y="1523593"/>
            <a:ext cx="31806" cy="113009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37">
            <a:extLst>
              <a:ext uri="{FF2B5EF4-FFF2-40B4-BE49-F238E27FC236}">
                <a16:creationId xmlns:a16="http://schemas.microsoft.com/office/drawing/2014/main" id="{B4B28C41-681C-46C1-AF96-F41A95CCE88F}"/>
              </a:ext>
            </a:extLst>
          </p:cNvPr>
          <p:cNvCxnSpPr>
            <a:cxnSpLocks/>
            <a:stCxn id="120" idx="1"/>
            <a:endCxn id="119" idx="2"/>
          </p:cNvCxnSpPr>
          <p:nvPr/>
        </p:nvCxnSpPr>
        <p:spPr>
          <a:xfrm rot="10800000">
            <a:off x="1239853" y="3552050"/>
            <a:ext cx="2312396" cy="2196766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880A4F7-DCAC-40E9-A7E2-4E9BDCE1964E}"/>
              </a:ext>
            </a:extLst>
          </p:cNvPr>
          <p:cNvCxnSpPr>
            <a:cxnSpLocks/>
          </p:cNvCxnSpPr>
          <p:nvPr/>
        </p:nvCxnSpPr>
        <p:spPr>
          <a:xfrm flipV="1">
            <a:off x="7624591" y="5108631"/>
            <a:ext cx="1220735" cy="1"/>
          </a:xfrm>
          <a:prstGeom prst="straightConnector1">
            <a:avLst/>
          </a:prstGeom>
          <a:ln>
            <a:solidFill>
              <a:srgbClr val="3341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1694-99B1-4EF5-A9F6-40EEDC757E8C}"/>
              </a:ext>
            </a:extLst>
          </p:cNvPr>
          <p:cNvCxnSpPr>
            <a:cxnSpLocks/>
          </p:cNvCxnSpPr>
          <p:nvPr/>
        </p:nvCxnSpPr>
        <p:spPr>
          <a:xfrm>
            <a:off x="7684037" y="6362511"/>
            <a:ext cx="1161289" cy="0"/>
          </a:xfrm>
          <a:prstGeom prst="straightConnector1">
            <a:avLst/>
          </a:prstGeom>
          <a:ln>
            <a:solidFill>
              <a:srgbClr val="3341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43">
            <a:extLst>
              <a:ext uri="{FF2B5EF4-FFF2-40B4-BE49-F238E27FC236}">
                <a16:creationId xmlns:a16="http://schemas.microsoft.com/office/drawing/2014/main" id="{494C62CA-2B80-42FD-BA5C-F17408DE78A0}"/>
              </a:ext>
            </a:extLst>
          </p:cNvPr>
          <p:cNvCxnSpPr>
            <a:cxnSpLocks/>
          </p:cNvCxnSpPr>
          <p:nvPr/>
        </p:nvCxnSpPr>
        <p:spPr>
          <a:xfrm flipV="1">
            <a:off x="1856871" y="1655343"/>
            <a:ext cx="9380198" cy="879962"/>
          </a:xfrm>
          <a:prstGeom prst="bentConnector3">
            <a:avLst>
              <a:gd name="adj1" fmla="val 100050"/>
            </a:avLst>
          </a:prstGeom>
          <a:ln w="19050">
            <a:solidFill>
              <a:srgbClr val="33415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CAAB3C41-A6E6-498F-8991-967F849982FB}"/>
              </a:ext>
            </a:extLst>
          </p:cNvPr>
          <p:cNvCxnSpPr>
            <a:cxnSpLocks/>
            <a:stCxn id="147" idx="1"/>
            <a:endCxn id="146" idx="3"/>
          </p:cNvCxnSpPr>
          <p:nvPr/>
        </p:nvCxnSpPr>
        <p:spPr>
          <a:xfrm flipH="1" flipV="1">
            <a:off x="2204986" y="1235629"/>
            <a:ext cx="8417284" cy="2509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54">
            <a:extLst>
              <a:ext uri="{FF2B5EF4-FFF2-40B4-BE49-F238E27FC236}">
                <a16:creationId xmlns:a16="http://schemas.microsoft.com/office/drawing/2014/main" id="{3E868404-5DF4-45C6-95E5-B1181F984952}"/>
              </a:ext>
            </a:extLst>
          </p:cNvPr>
          <p:cNvCxnSpPr>
            <a:cxnSpLocks/>
          </p:cNvCxnSpPr>
          <p:nvPr/>
        </p:nvCxnSpPr>
        <p:spPr>
          <a:xfrm flipV="1">
            <a:off x="1766144" y="1641002"/>
            <a:ext cx="10074554" cy="1345502"/>
          </a:xfrm>
          <a:prstGeom prst="bentConnector3">
            <a:avLst>
              <a:gd name="adj1" fmla="val 99874"/>
            </a:avLst>
          </a:prstGeom>
          <a:ln w="19050">
            <a:solidFill>
              <a:srgbClr val="33415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61920D2-17C9-4E37-BDC0-70ACD97DF09A}"/>
              </a:ext>
            </a:extLst>
          </p:cNvPr>
          <p:cNvCxnSpPr>
            <a:cxnSpLocks/>
          </p:cNvCxnSpPr>
          <p:nvPr/>
        </p:nvCxnSpPr>
        <p:spPr>
          <a:xfrm flipV="1">
            <a:off x="3965867" y="3153749"/>
            <a:ext cx="0" cy="1424705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EB2603B-DC6C-43E0-BBEF-88C8F9A1F28E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4135574" y="3194301"/>
            <a:ext cx="0" cy="1402655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7D7AE6A8-25AD-44BA-BAFD-B271E27A497E}"/>
              </a:ext>
            </a:extLst>
          </p:cNvPr>
          <p:cNvSpPr/>
          <p:nvPr/>
        </p:nvSpPr>
        <p:spPr>
          <a:xfrm>
            <a:off x="5416707" y="812238"/>
            <a:ext cx="1287609" cy="8025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B55451B-43DA-4910-B533-2CA930699547}"/>
              </a:ext>
            </a:extLst>
          </p:cNvPr>
          <p:cNvGrpSpPr/>
          <p:nvPr/>
        </p:nvGrpSpPr>
        <p:grpSpPr>
          <a:xfrm>
            <a:off x="5675863" y="876733"/>
            <a:ext cx="561679" cy="521210"/>
            <a:chOff x="4422329" y="435851"/>
            <a:chExt cx="675141" cy="626498"/>
          </a:xfrm>
        </p:grpSpPr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F86CC315-DC45-4229-BE18-9A9C63F25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9739" y="435851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3CB35FA3-9FAD-4FD8-801C-DEDA543D3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2094" y="562760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A06C7E5E-473C-4882-B25C-2114F8547B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2329" y="656387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solidFill>
              <a:srgbClr val="33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E85892C-362E-4602-91DA-24C686A8FABD}"/>
              </a:ext>
            </a:extLst>
          </p:cNvPr>
          <p:cNvSpPr txBox="1"/>
          <p:nvPr/>
        </p:nvSpPr>
        <p:spPr>
          <a:xfrm>
            <a:off x="5038503" y="1419402"/>
            <a:ext cx="1924747" cy="4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dirty="0">
                <a:cs typeface="Univers Next" panose="020B0405030202020203" pitchFamily="34" charset="-78"/>
              </a:rPr>
              <a:t>Redemption</a:t>
            </a:r>
            <a:r>
              <a:rPr lang="zh-CN" altLang="en-US" sz="1173" dirty="0">
                <a:cs typeface="Univers Next" panose="020B0405030202020203" pitchFamily="34" charset="-78"/>
              </a:rPr>
              <a:t> </a:t>
            </a:r>
            <a:r>
              <a:rPr lang="en-US" altLang="zh-CN" sz="1173" dirty="0">
                <a:cs typeface="Univers Next" panose="020B0405030202020203" pitchFamily="34" charset="-78"/>
              </a:rPr>
              <a:t>due</a:t>
            </a:r>
          </a:p>
          <a:p>
            <a:pPr algn="ctr"/>
            <a:r>
              <a:rPr lang="zh-CN" altLang="en-US" sz="1173" dirty="0">
                <a:cs typeface="Univers Next" panose="020B0405030202020203" pitchFamily="34" charset="-78"/>
              </a:rPr>
              <a:t>（到期兑付）</a:t>
            </a:r>
            <a:endParaRPr lang="en-AU" sz="1173" dirty="0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31A6E09-861C-42B9-993B-756D9140DA01}"/>
              </a:ext>
            </a:extLst>
          </p:cNvPr>
          <p:cNvSpPr/>
          <p:nvPr/>
        </p:nvSpPr>
        <p:spPr>
          <a:xfrm>
            <a:off x="285220" y="947663"/>
            <a:ext cx="1919766" cy="5759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6" b="1" dirty="0">
                <a:solidFill>
                  <a:schemeClr val="bg1"/>
                </a:solidFill>
                <a:cs typeface="Univers Next" panose="020B0405030202020203" pitchFamily="34" charset="-78"/>
              </a:rPr>
              <a:t>Anchor Buyer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7A4FAEF7-0B83-4CA6-9A77-45B2F26DEA69}"/>
              </a:ext>
            </a:extLst>
          </p:cNvPr>
          <p:cNvSpPr/>
          <p:nvPr/>
        </p:nvSpPr>
        <p:spPr>
          <a:xfrm>
            <a:off x="10622270" y="972753"/>
            <a:ext cx="1919766" cy="5759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HSBC/</a:t>
            </a:r>
          </a:p>
          <a:p>
            <a:pPr algn="ctr"/>
            <a:r>
              <a:rPr lang="en-US" altLang="zh-CN" sz="1600" b="1" dirty="0"/>
              <a:t>Participant Bank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66485229-588C-439B-9D2B-1ABABBA7B76F}"/>
              </a:ext>
            </a:extLst>
          </p:cNvPr>
          <p:cNvCxnSpPr>
            <a:cxnSpLocks/>
          </p:cNvCxnSpPr>
          <p:nvPr/>
        </p:nvCxnSpPr>
        <p:spPr>
          <a:xfrm flipV="1">
            <a:off x="6704315" y="3153750"/>
            <a:ext cx="0" cy="1372290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6046228-D406-4BE8-BFDC-A6C364F3B115}"/>
              </a:ext>
            </a:extLst>
          </p:cNvPr>
          <p:cNvCxnSpPr>
            <a:cxnSpLocks/>
          </p:cNvCxnSpPr>
          <p:nvPr/>
        </p:nvCxnSpPr>
        <p:spPr>
          <a:xfrm flipV="1">
            <a:off x="6874022" y="3194301"/>
            <a:ext cx="0" cy="1331738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8F847002-2102-4600-9855-95C2200BDDAF}"/>
              </a:ext>
            </a:extLst>
          </p:cNvPr>
          <p:cNvCxnSpPr>
            <a:cxnSpLocks/>
          </p:cNvCxnSpPr>
          <p:nvPr/>
        </p:nvCxnSpPr>
        <p:spPr>
          <a:xfrm flipH="1" flipV="1">
            <a:off x="9610652" y="3144081"/>
            <a:ext cx="5222" cy="1287998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6C406E2F-B6DA-4784-9FFC-44C0FE17A59B}"/>
              </a:ext>
            </a:extLst>
          </p:cNvPr>
          <p:cNvCxnSpPr>
            <a:cxnSpLocks/>
          </p:cNvCxnSpPr>
          <p:nvPr/>
        </p:nvCxnSpPr>
        <p:spPr>
          <a:xfrm flipV="1">
            <a:off x="9769609" y="3184633"/>
            <a:ext cx="0" cy="1340725"/>
          </a:xfrm>
          <a:prstGeom prst="straightConnector1">
            <a:avLst/>
          </a:prstGeom>
          <a:ln w="19050">
            <a:solidFill>
              <a:srgbClr val="33415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7DC8AC85-209A-471A-9BD7-D7EDF85B3D53}"/>
              </a:ext>
            </a:extLst>
          </p:cNvPr>
          <p:cNvSpPr/>
          <p:nvPr/>
        </p:nvSpPr>
        <p:spPr>
          <a:xfrm>
            <a:off x="3335678" y="2250939"/>
            <a:ext cx="1834973" cy="644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B855F5EE-0EB6-4AA9-83DB-49CC5D2155E6}"/>
              </a:ext>
            </a:extLst>
          </p:cNvPr>
          <p:cNvGrpSpPr/>
          <p:nvPr/>
        </p:nvGrpSpPr>
        <p:grpSpPr>
          <a:xfrm>
            <a:off x="3999077" y="1883265"/>
            <a:ext cx="537534" cy="499139"/>
            <a:chOff x="3315208" y="5097423"/>
            <a:chExt cx="618858" cy="672232"/>
          </a:xfrm>
        </p:grpSpPr>
        <p:sp>
          <p:nvSpPr>
            <p:cNvPr id="154" name="Freeform 136">
              <a:extLst>
                <a:ext uri="{FF2B5EF4-FFF2-40B4-BE49-F238E27FC236}">
                  <a16:creationId xmlns:a16="http://schemas.microsoft.com/office/drawing/2014/main" id="{8977F694-85C4-4C59-841F-B086E5B63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396" y="5097423"/>
              <a:ext cx="422670" cy="377229"/>
            </a:xfrm>
            <a:custGeom>
              <a:avLst/>
              <a:gdLst>
                <a:gd name="T0" fmla="*/ 226 w 248"/>
                <a:gd name="T1" fmla="*/ 0 h 221"/>
                <a:gd name="T2" fmla="*/ 22 w 248"/>
                <a:gd name="T3" fmla="*/ 0 h 221"/>
                <a:gd name="T4" fmla="*/ 0 w 248"/>
                <a:gd name="T5" fmla="*/ 22 h 221"/>
                <a:gd name="T6" fmla="*/ 0 w 248"/>
                <a:gd name="T7" fmla="*/ 153 h 221"/>
                <a:gd name="T8" fmla="*/ 22 w 248"/>
                <a:gd name="T9" fmla="*/ 174 h 221"/>
                <a:gd name="T10" fmla="*/ 33 w 248"/>
                <a:gd name="T11" fmla="*/ 174 h 221"/>
                <a:gd name="T12" fmla="*/ 6 w 248"/>
                <a:gd name="T13" fmla="*/ 221 h 221"/>
                <a:gd name="T14" fmla="*/ 87 w 248"/>
                <a:gd name="T15" fmla="*/ 174 h 221"/>
                <a:gd name="T16" fmla="*/ 226 w 248"/>
                <a:gd name="T17" fmla="*/ 174 h 221"/>
                <a:gd name="T18" fmla="*/ 248 w 248"/>
                <a:gd name="T19" fmla="*/ 153 h 221"/>
                <a:gd name="T20" fmla="*/ 248 w 248"/>
                <a:gd name="T21" fmla="*/ 22 h 221"/>
                <a:gd name="T22" fmla="*/ 226 w 248"/>
                <a:gd name="T23" fmla="*/ 0 h 221"/>
                <a:gd name="T24" fmla="*/ 228 w 248"/>
                <a:gd name="T25" fmla="*/ 137 h 221"/>
                <a:gd name="T26" fmla="*/ 210 w 248"/>
                <a:gd name="T27" fmla="*/ 154 h 221"/>
                <a:gd name="T28" fmla="*/ 124 w 248"/>
                <a:gd name="T29" fmla="*/ 154 h 221"/>
                <a:gd name="T30" fmla="*/ 37 w 248"/>
                <a:gd name="T31" fmla="*/ 154 h 221"/>
                <a:gd name="T32" fmla="*/ 19 w 248"/>
                <a:gd name="T33" fmla="*/ 137 h 221"/>
                <a:gd name="T34" fmla="*/ 19 w 248"/>
                <a:gd name="T35" fmla="*/ 37 h 221"/>
                <a:gd name="T36" fmla="*/ 37 w 248"/>
                <a:gd name="T37" fmla="*/ 20 h 221"/>
                <a:gd name="T38" fmla="*/ 124 w 248"/>
                <a:gd name="T39" fmla="*/ 20 h 221"/>
                <a:gd name="T40" fmla="*/ 210 w 248"/>
                <a:gd name="T41" fmla="*/ 20 h 221"/>
                <a:gd name="T42" fmla="*/ 228 w 248"/>
                <a:gd name="T43" fmla="*/ 37 h 221"/>
                <a:gd name="T44" fmla="*/ 228 w 248"/>
                <a:gd name="T45" fmla="*/ 13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221">
                  <a:moveTo>
                    <a:pt x="2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65"/>
                    <a:pt x="10" y="174"/>
                    <a:pt x="2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38" y="174"/>
                    <a:pt x="248" y="165"/>
                    <a:pt x="248" y="153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8" y="10"/>
                    <a:pt x="238" y="0"/>
                    <a:pt x="226" y="0"/>
                  </a:cubicBezTo>
                  <a:close/>
                  <a:moveTo>
                    <a:pt x="228" y="137"/>
                  </a:moveTo>
                  <a:cubicBezTo>
                    <a:pt x="228" y="147"/>
                    <a:pt x="220" y="154"/>
                    <a:pt x="210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7" y="154"/>
                    <a:pt x="19" y="147"/>
                    <a:pt x="19" y="1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28"/>
                    <a:pt x="27" y="20"/>
                    <a:pt x="37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20" y="20"/>
                    <a:pt x="228" y="28"/>
                    <a:pt x="228" y="37"/>
                  </a:cubicBezTo>
                  <a:lnTo>
                    <a:pt x="228" y="1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55" name="Freeform 137">
              <a:extLst>
                <a:ext uri="{FF2B5EF4-FFF2-40B4-BE49-F238E27FC236}">
                  <a16:creationId xmlns:a16="http://schemas.microsoft.com/office/drawing/2014/main" id="{74FAE7E9-1D3A-4FDF-80B2-21C5B66AB4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586" y="5155846"/>
              <a:ext cx="119011" cy="187533"/>
            </a:xfrm>
            <a:custGeom>
              <a:avLst/>
              <a:gdLst>
                <a:gd name="T0" fmla="*/ 62 w 70"/>
                <a:gd name="T1" fmla="*/ 51 h 110"/>
                <a:gd name="T2" fmla="*/ 53 w 70"/>
                <a:gd name="T3" fmla="*/ 47 h 110"/>
                <a:gd name="T4" fmla="*/ 39 w 70"/>
                <a:gd name="T5" fmla="*/ 43 h 110"/>
                <a:gd name="T6" fmla="*/ 39 w 70"/>
                <a:gd name="T7" fmla="*/ 21 h 110"/>
                <a:gd name="T8" fmla="*/ 50 w 70"/>
                <a:gd name="T9" fmla="*/ 30 h 110"/>
                <a:gd name="T10" fmla="*/ 59 w 70"/>
                <a:gd name="T11" fmla="*/ 36 h 110"/>
                <a:gd name="T12" fmla="*/ 65 w 70"/>
                <a:gd name="T13" fmla="*/ 34 h 110"/>
                <a:gd name="T14" fmla="*/ 67 w 70"/>
                <a:gd name="T15" fmla="*/ 29 h 110"/>
                <a:gd name="T16" fmla="*/ 65 w 70"/>
                <a:gd name="T17" fmla="*/ 24 h 110"/>
                <a:gd name="T18" fmla="*/ 61 w 70"/>
                <a:gd name="T19" fmla="*/ 18 h 110"/>
                <a:gd name="T20" fmla="*/ 52 w 70"/>
                <a:gd name="T21" fmla="*/ 13 h 110"/>
                <a:gd name="T22" fmla="*/ 39 w 70"/>
                <a:gd name="T23" fmla="*/ 10 h 110"/>
                <a:gd name="T24" fmla="*/ 39 w 70"/>
                <a:gd name="T25" fmla="*/ 5 h 110"/>
                <a:gd name="T26" fmla="*/ 35 w 70"/>
                <a:gd name="T27" fmla="*/ 0 h 110"/>
                <a:gd name="T28" fmla="*/ 31 w 70"/>
                <a:gd name="T29" fmla="*/ 5 h 110"/>
                <a:gd name="T30" fmla="*/ 31 w 70"/>
                <a:gd name="T31" fmla="*/ 10 h 110"/>
                <a:gd name="T32" fmla="*/ 10 w 70"/>
                <a:gd name="T33" fmla="*/ 17 h 110"/>
                <a:gd name="T34" fmla="*/ 2 w 70"/>
                <a:gd name="T35" fmla="*/ 32 h 110"/>
                <a:gd name="T36" fmla="*/ 6 w 70"/>
                <a:gd name="T37" fmla="*/ 44 h 110"/>
                <a:gd name="T38" fmla="*/ 16 w 70"/>
                <a:gd name="T39" fmla="*/ 51 h 110"/>
                <a:gd name="T40" fmla="*/ 31 w 70"/>
                <a:gd name="T41" fmla="*/ 55 h 110"/>
                <a:gd name="T42" fmla="*/ 31 w 70"/>
                <a:gd name="T43" fmla="*/ 80 h 110"/>
                <a:gd name="T44" fmla="*/ 24 w 70"/>
                <a:gd name="T45" fmla="*/ 77 h 110"/>
                <a:gd name="T46" fmla="*/ 20 w 70"/>
                <a:gd name="T47" fmla="*/ 73 h 110"/>
                <a:gd name="T48" fmla="*/ 17 w 70"/>
                <a:gd name="T49" fmla="*/ 66 h 110"/>
                <a:gd name="T50" fmla="*/ 14 w 70"/>
                <a:gd name="T51" fmla="*/ 63 h 110"/>
                <a:gd name="T52" fmla="*/ 9 w 70"/>
                <a:gd name="T53" fmla="*/ 62 h 110"/>
                <a:gd name="T54" fmla="*/ 2 w 70"/>
                <a:gd name="T55" fmla="*/ 64 h 110"/>
                <a:gd name="T56" fmla="*/ 0 w 70"/>
                <a:gd name="T57" fmla="*/ 69 h 110"/>
                <a:gd name="T58" fmla="*/ 2 w 70"/>
                <a:gd name="T59" fmla="*/ 76 h 110"/>
                <a:gd name="T60" fmla="*/ 7 w 70"/>
                <a:gd name="T61" fmla="*/ 83 h 110"/>
                <a:gd name="T62" fmla="*/ 17 w 70"/>
                <a:gd name="T63" fmla="*/ 88 h 110"/>
                <a:gd name="T64" fmla="*/ 31 w 70"/>
                <a:gd name="T65" fmla="*/ 91 h 110"/>
                <a:gd name="T66" fmla="*/ 31 w 70"/>
                <a:gd name="T67" fmla="*/ 106 h 110"/>
                <a:gd name="T68" fmla="*/ 32 w 70"/>
                <a:gd name="T69" fmla="*/ 109 h 110"/>
                <a:gd name="T70" fmla="*/ 35 w 70"/>
                <a:gd name="T71" fmla="*/ 110 h 110"/>
                <a:gd name="T72" fmla="*/ 39 w 70"/>
                <a:gd name="T73" fmla="*/ 109 h 110"/>
                <a:gd name="T74" fmla="*/ 39 w 70"/>
                <a:gd name="T75" fmla="*/ 104 h 110"/>
                <a:gd name="T76" fmla="*/ 39 w 70"/>
                <a:gd name="T77" fmla="*/ 91 h 110"/>
                <a:gd name="T78" fmla="*/ 56 w 70"/>
                <a:gd name="T79" fmla="*/ 87 h 110"/>
                <a:gd name="T80" fmla="*/ 67 w 70"/>
                <a:gd name="T81" fmla="*/ 78 h 110"/>
                <a:gd name="T82" fmla="*/ 70 w 70"/>
                <a:gd name="T83" fmla="*/ 67 h 110"/>
                <a:gd name="T84" fmla="*/ 68 w 70"/>
                <a:gd name="T85" fmla="*/ 58 h 110"/>
                <a:gd name="T86" fmla="*/ 62 w 70"/>
                <a:gd name="T87" fmla="*/ 51 h 110"/>
                <a:gd name="T88" fmla="*/ 31 w 70"/>
                <a:gd name="T89" fmla="*/ 41 h 110"/>
                <a:gd name="T90" fmla="*/ 22 w 70"/>
                <a:gd name="T91" fmla="*/ 37 h 110"/>
                <a:gd name="T92" fmla="*/ 19 w 70"/>
                <a:gd name="T93" fmla="*/ 31 h 110"/>
                <a:gd name="T94" fmla="*/ 22 w 70"/>
                <a:gd name="T95" fmla="*/ 24 h 110"/>
                <a:gd name="T96" fmla="*/ 31 w 70"/>
                <a:gd name="T97" fmla="*/ 21 h 110"/>
                <a:gd name="T98" fmla="*/ 31 w 70"/>
                <a:gd name="T99" fmla="*/ 41 h 110"/>
                <a:gd name="T100" fmla="*/ 50 w 70"/>
                <a:gd name="T101" fmla="*/ 76 h 110"/>
                <a:gd name="T102" fmla="*/ 39 w 70"/>
                <a:gd name="T103" fmla="*/ 81 h 110"/>
                <a:gd name="T104" fmla="*/ 39 w 70"/>
                <a:gd name="T105" fmla="*/ 57 h 110"/>
                <a:gd name="T106" fmla="*/ 50 w 70"/>
                <a:gd name="T107" fmla="*/ 61 h 110"/>
                <a:gd name="T108" fmla="*/ 54 w 70"/>
                <a:gd name="T109" fmla="*/ 69 h 110"/>
                <a:gd name="T110" fmla="*/ 50 w 70"/>
                <a:gd name="T111" fmla="*/ 7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" h="110">
                  <a:moveTo>
                    <a:pt x="62" y="51"/>
                  </a:moveTo>
                  <a:cubicBezTo>
                    <a:pt x="59" y="49"/>
                    <a:pt x="56" y="48"/>
                    <a:pt x="53" y="47"/>
                  </a:cubicBezTo>
                  <a:cubicBezTo>
                    <a:pt x="49" y="46"/>
                    <a:pt x="45" y="44"/>
                    <a:pt x="39" y="43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2"/>
                    <a:pt x="49" y="25"/>
                    <a:pt x="50" y="30"/>
                  </a:cubicBezTo>
                  <a:cubicBezTo>
                    <a:pt x="51" y="34"/>
                    <a:pt x="54" y="36"/>
                    <a:pt x="59" y="36"/>
                  </a:cubicBezTo>
                  <a:cubicBezTo>
                    <a:pt x="61" y="36"/>
                    <a:pt x="63" y="35"/>
                    <a:pt x="65" y="34"/>
                  </a:cubicBezTo>
                  <a:cubicBezTo>
                    <a:pt x="66" y="32"/>
                    <a:pt x="67" y="31"/>
                    <a:pt x="67" y="29"/>
                  </a:cubicBezTo>
                  <a:cubicBezTo>
                    <a:pt x="67" y="27"/>
                    <a:pt x="67" y="26"/>
                    <a:pt x="65" y="24"/>
                  </a:cubicBezTo>
                  <a:cubicBezTo>
                    <a:pt x="64" y="22"/>
                    <a:pt x="63" y="20"/>
                    <a:pt x="61" y="18"/>
                  </a:cubicBezTo>
                  <a:cubicBezTo>
                    <a:pt x="58" y="16"/>
                    <a:pt x="55" y="14"/>
                    <a:pt x="52" y="13"/>
                  </a:cubicBezTo>
                  <a:cubicBezTo>
                    <a:pt x="48" y="11"/>
                    <a:pt x="44" y="11"/>
                    <a:pt x="39" y="1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8" y="0"/>
                    <a:pt x="35" y="0"/>
                  </a:cubicBezTo>
                  <a:cubicBezTo>
                    <a:pt x="32" y="0"/>
                    <a:pt x="31" y="2"/>
                    <a:pt x="31" y="5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1"/>
                    <a:pt x="15" y="13"/>
                    <a:pt x="10" y="17"/>
                  </a:cubicBezTo>
                  <a:cubicBezTo>
                    <a:pt x="5" y="21"/>
                    <a:pt x="2" y="26"/>
                    <a:pt x="2" y="32"/>
                  </a:cubicBezTo>
                  <a:cubicBezTo>
                    <a:pt x="2" y="37"/>
                    <a:pt x="4" y="41"/>
                    <a:pt x="6" y="44"/>
                  </a:cubicBezTo>
                  <a:cubicBezTo>
                    <a:pt x="9" y="47"/>
                    <a:pt x="12" y="49"/>
                    <a:pt x="16" y="51"/>
                  </a:cubicBezTo>
                  <a:cubicBezTo>
                    <a:pt x="20" y="52"/>
                    <a:pt x="25" y="54"/>
                    <a:pt x="31" y="5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8" y="79"/>
                    <a:pt x="26" y="78"/>
                    <a:pt x="24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9" y="71"/>
                    <a:pt x="18" y="69"/>
                    <a:pt x="17" y="66"/>
                  </a:cubicBezTo>
                  <a:cubicBezTo>
                    <a:pt x="16" y="65"/>
                    <a:pt x="15" y="64"/>
                    <a:pt x="14" y="63"/>
                  </a:cubicBezTo>
                  <a:cubicBezTo>
                    <a:pt x="12" y="62"/>
                    <a:pt x="11" y="62"/>
                    <a:pt x="9" y="62"/>
                  </a:cubicBezTo>
                  <a:cubicBezTo>
                    <a:pt x="6" y="62"/>
                    <a:pt x="4" y="62"/>
                    <a:pt x="2" y="64"/>
                  </a:cubicBezTo>
                  <a:cubicBezTo>
                    <a:pt x="1" y="65"/>
                    <a:pt x="0" y="67"/>
                    <a:pt x="0" y="69"/>
                  </a:cubicBezTo>
                  <a:cubicBezTo>
                    <a:pt x="0" y="71"/>
                    <a:pt x="0" y="73"/>
                    <a:pt x="2" y="76"/>
                  </a:cubicBezTo>
                  <a:cubicBezTo>
                    <a:pt x="3" y="78"/>
                    <a:pt x="5" y="80"/>
                    <a:pt x="7" y="83"/>
                  </a:cubicBezTo>
                  <a:cubicBezTo>
                    <a:pt x="10" y="85"/>
                    <a:pt x="13" y="87"/>
                    <a:pt x="17" y="88"/>
                  </a:cubicBezTo>
                  <a:cubicBezTo>
                    <a:pt x="21" y="90"/>
                    <a:pt x="26" y="91"/>
                    <a:pt x="31" y="91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1" y="108"/>
                    <a:pt x="32" y="109"/>
                  </a:cubicBezTo>
                  <a:cubicBezTo>
                    <a:pt x="33" y="110"/>
                    <a:pt x="34" y="110"/>
                    <a:pt x="35" y="110"/>
                  </a:cubicBezTo>
                  <a:cubicBezTo>
                    <a:pt x="37" y="110"/>
                    <a:pt x="38" y="110"/>
                    <a:pt x="39" y="109"/>
                  </a:cubicBezTo>
                  <a:cubicBezTo>
                    <a:pt x="39" y="108"/>
                    <a:pt x="39" y="106"/>
                    <a:pt x="39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46" y="91"/>
                    <a:pt x="51" y="89"/>
                    <a:pt x="56" y="87"/>
                  </a:cubicBezTo>
                  <a:cubicBezTo>
                    <a:pt x="61" y="85"/>
                    <a:pt x="64" y="82"/>
                    <a:pt x="67" y="78"/>
                  </a:cubicBezTo>
                  <a:cubicBezTo>
                    <a:pt x="69" y="75"/>
                    <a:pt x="70" y="71"/>
                    <a:pt x="70" y="67"/>
                  </a:cubicBezTo>
                  <a:cubicBezTo>
                    <a:pt x="70" y="64"/>
                    <a:pt x="69" y="61"/>
                    <a:pt x="68" y="58"/>
                  </a:cubicBezTo>
                  <a:cubicBezTo>
                    <a:pt x="66" y="55"/>
                    <a:pt x="64" y="53"/>
                    <a:pt x="62" y="51"/>
                  </a:cubicBezTo>
                  <a:close/>
                  <a:moveTo>
                    <a:pt x="31" y="41"/>
                  </a:moveTo>
                  <a:cubicBezTo>
                    <a:pt x="27" y="40"/>
                    <a:pt x="24" y="39"/>
                    <a:pt x="22" y="37"/>
                  </a:cubicBezTo>
                  <a:cubicBezTo>
                    <a:pt x="20" y="36"/>
                    <a:pt x="19" y="34"/>
                    <a:pt x="19" y="31"/>
                  </a:cubicBezTo>
                  <a:cubicBezTo>
                    <a:pt x="19" y="28"/>
                    <a:pt x="20" y="26"/>
                    <a:pt x="22" y="24"/>
                  </a:cubicBezTo>
                  <a:cubicBezTo>
                    <a:pt x="24" y="23"/>
                    <a:pt x="27" y="22"/>
                    <a:pt x="31" y="21"/>
                  </a:cubicBezTo>
                  <a:lnTo>
                    <a:pt x="31" y="41"/>
                  </a:lnTo>
                  <a:close/>
                  <a:moveTo>
                    <a:pt x="50" y="76"/>
                  </a:moveTo>
                  <a:cubicBezTo>
                    <a:pt x="48" y="78"/>
                    <a:pt x="44" y="80"/>
                    <a:pt x="39" y="81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4" y="58"/>
                    <a:pt x="48" y="60"/>
                    <a:pt x="50" y="61"/>
                  </a:cubicBezTo>
                  <a:cubicBezTo>
                    <a:pt x="52" y="63"/>
                    <a:pt x="54" y="66"/>
                    <a:pt x="54" y="69"/>
                  </a:cubicBezTo>
                  <a:cubicBezTo>
                    <a:pt x="54" y="71"/>
                    <a:pt x="52" y="74"/>
                    <a:pt x="50" y="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56" name="Freeform 138">
              <a:extLst>
                <a:ext uri="{FF2B5EF4-FFF2-40B4-BE49-F238E27FC236}">
                  <a16:creationId xmlns:a16="http://schemas.microsoft.com/office/drawing/2014/main" id="{1163335F-AB90-4D1F-8BA6-61405FB3A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208" y="5486192"/>
              <a:ext cx="209893" cy="283463"/>
            </a:xfrm>
            <a:custGeom>
              <a:avLst/>
              <a:gdLst>
                <a:gd name="T0" fmla="*/ 62 w 123"/>
                <a:gd name="T1" fmla="*/ 3 h 166"/>
                <a:gd name="T2" fmla="*/ 110 w 123"/>
                <a:gd name="T3" fmla="*/ 74 h 166"/>
                <a:gd name="T4" fmla="*/ 110 w 123"/>
                <a:gd name="T5" fmla="*/ 107 h 166"/>
                <a:gd name="T6" fmla="*/ 73 w 123"/>
                <a:gd name="T7" fmla="*/ 85 h 166"/>
                <a:gd name="T8" fmla="*/ 62 w 123"/>
                <a:gd name="T9" fmla="*/ 3 h 166"/>
                <a:gd name="T10" fmla="*/ 0 w 123"/>
                <a:gd name="T11" fmla="*/ 43 h 166"/>
                <a:gd name="T12" fmla="*/ 0 w 123"/>
                <a:gd name="T13" fmla="*/ 142 h 166"/>
                <a:gd name="T14" fmla="*/ 62 w 123"/>
                <a:gd name="T15" fmla="*/ 166 h 166"/>
                <a:gd name="T16" fmla="*/ 123 w 123"/>
                <a:gd name="T17" fmla="*/ 131 h 166"/>
                <a:gd name="T18" fmla="*/ 123 w 123"/>
                <a:gd name="T19" fmla="*/ 85 h 166"/>
                <a:gd name="T20" fmla="*/ 62 w 123"/>
                <a:gd name="T21" fmla="*/ 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66">
                  <a:moveTo>
                    <a:pt x="62" y="3"/>
                  </a:moveTo>
                  <a:cubicBezTo>
                    <a:pt x="110" y="74"/>
                    <a:pt x="110" y="74"/>
                    <a:pt x="110" y="74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0" y="0"/>
                    <a:pt x="0" y="43"/>
                  </a:cubicBezTo>
                  <a:cubicBezTo>
                    <a:pt x="0" y="85"/>
                    <a:pt x="0" y="142"/>
                    <a:pt x="0" y="142"/>
                  </a:cubicBezTo>
                  <a:cubicBezTo>
                    <a:pt x="0" y="142"/>
                    <a:pt x="7" y="166"/>
                    <a:pt x="62" y="166"/>
                  </a:cubicBezTo>
                  <a:cubicBezTo>
                    <a:pt x="116" y="166"/>
                    <a:pt x="123" y="150"/>
                    <a:pt x="123" y="131"/>
                  </a:cubicBezTo>
                  <a:cubicBezTo>
                    <a:pt x="123" y="111"/>
                    <a:pt x="123" y="85"/>
                    <a:pt x="123" y="85"/>
                  </a:cubicBezTo>
                  <a:cubicBezTo>
                    <a:pt x="123" y="85"/>
                    <a:pt x="109" y="3"/>
                    <a:pt x="62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157" name="Oval 139">
              <a:extLst>
                <a:ext uri="{FF2B5EF4-FFF2-40B4-BE49-F238E27FC236}">
                  <a16:creationId xmlns:a16="http://schemas.microsoft.com/office/drawing/2014/main" id="{B2A7B8F4-8715-4EE6-8FF2-BC3B06B51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69" y="5288561"/>
              <a:ext cx="163731" cy="192582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2A03FD3-9BBE-40BB-B101-E2DFDA20FC2B}"/>
              </a:ext>
            </a:extLst>
          </p:cNvPr>
          <p:cNvSpPr txBox="1"/>
          <p:nvPr/>
        </p:nvSpPr>
        <p:spPr>
          <a:xfrm>
            <a:off x="3167496" y="2352698"/>
            <a:ext cx="2194060" cy="4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U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pload Documents</a:t>
            </a:r>
          </a:p>
          <a:p>
            <a:pPr algn="ctr"/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Apply 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cs typeface="Univers Next" panose="020B0405030202020203" pitchFamily="34" charset="-78"/>
              </a:rPr>
              <a:t>Payment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 </a:t>
            </a:r>
            <a:endParaRPr lang="en-US" sz="1173" b="1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Univers Next" panose="020B0405030202020203" pitchFamily="34" charset="-78"/>
            </a:endParaRPr>
          </a:p>
        </p:txBody>
      </p:sp>
      <p:sp>
        <p:nvSpPr>
          <p:cNvPr id="159" name="Freeform 101">
            <a:extLst>
              <a:ext uri="{FF2B5EF4-FFF2-40B4-BE49-F238E27FC236}">
                <a16:creationId xmlns:a16="http://schemas.microsoft.com/office/drawing/2014/main" id="{0DF9FAC8-CEFD-45F2-B33D-9BFEE9494BD6}"/>
              </a:ext>
            </a:extLst>
          </p:cNvPr>
          <p:cNvSpPr>
            <a:spLocks noEditPoints="1"/>
          </p:cNvSpPr>
          <p:nvPr/>
        </p:nvSpPr>
        <p:spPr bwMode="auto">
          <a:xfrm>
            <a:off x="9546352" y="5531735"/>
            <a:ext cx="402317" cy="459557"/>
          </a:xfrm>
          <a:custGeom>
            <a:avLst/>
            <a:gdLst>
              <a:gd name="T0" fmla="*/ 219355 w 102"/>
              <a:gd name="T1" fmla="*/ 0 h 116"/>
              <a:gd name="T2" fmla="*/ 37820 w 102"/>
              <a:gd name="T3" fmla="*/ 0 h 116"/>
              <a:gd name="T4" fmla="*/ 0 w 102"/>
              <a:gd name="T5" fmla="*/ 35445 h 116"/>
              <a:gd name="T6" fmla="*/ 0 w 102"/>
              <a:gd name="T7" fmla="*/ 182289 h 116"/>
              <a:gd name="T8" fmla="*/ 0 w 102"/>
              <a:gd name="T9" fmla="*/ 192416 h 116"/>
              <a:gd name="T10" fmla="*/ 10085 w 102"/>
              <a:gd name="T11" fmla="*/ 200012 h 116"/>
              <a:gd name="T12" fmla="*/ 17649 w 102"/>
              <a:gd name="T13" fmla="*/ 200012 h 116"/>
              <a:gd name="T14" fmla="*/ 17649 w 102"/>
              <a:gd name="T15" fmla="*/ 248116 h 116"/>
              <a:gd name="T16" fmla="*/ 27735 w 102"/>
              <a:gd name="T17" fmla="*/ 255711 h 116"/>
              <a:gd name="T18" fmla="*/ 37820 w 102"/>
              <a:gd name="T19" fmla="*/ 255711 h 116"/>
              <a:gd name="T20" fmla="*/ 37820 w 102"/>
              <a:gd name="T21" fmla="*/ 273434 h 116"/>
              <a:gd name="T22" fmla="*/ 55469 w 102"/>
              <a:gd name="T23" fmla="*/ 293688 h 116"/>
              <a:gd name="T24" fmla="*/ 73118 w 102"/>
              <a:gd name="T25" fmla="*/ 293688 h 116"/>
              <a:gd name="T26" fmla="*/ 90768 w 102"/>
              <a:gd name="T27" fmla="*/ 273434 h 116"/>
              <a:gd name="T28" fmla="*/ 90768 w 102"/>
              <a:gd name="T29" fmla="*/ 255711 h 116"/>
              <a:gd name="T30" fmla="*/ 163886 w 102"/>
              <a:gd name="T31" fmla="*/ 255711 h 116"/>
              <a:gd name="T32" fmla="*/ 163886 w 102"/>
              <a:gd name="T33" fmla="*/ 273434 h 116"/>
              <a:gd name="T34" fmla="*/ 184057 w 102"/>
              <a:gd name="T35" fmla="*/ 293688 h 116"/>
              <a:gd name="T36" fmla="*/ 201706 w 102"/>
              <a:gd name="T37" fmla="*/ 293688 h 116"/>
              <a:gd name="T38" fmla="*/ 219355 w 102"/>
              <a:gd name="T39" fmla="*/ 273434 h 116"/>
              <a:gd name="T40" fmla="*/ 219355 w 102"/>
              <a:gd name="T41" fmla="*/ 255711 h 116"/>
              <a:gd name="T42" fmla="*/ 229440 w 102"/>
              <a:gd name="T43" fmla="*/ 255711 h 116"/>
              <a:gd name="T44" fmla="*/ 237004 w 102"/>
              <a:gd name="T45" fmla="*/ 248116 h 116"/>
              <a:gd name="T46" fmla="*/ 237004 w 102"/>
              <a:gd name="T47" fmla="*/ 200012 h 116"/>
              <a:gd name="T48" fmla="*/ 247090 w 102"/>
              <a:gd name="T49" fmla="*/ 200012 h 116"/>
              <a:gd name="T50" fmla="*/ 257175 w 102"/>
              <a:gd name="T51" fmla="*/ 192416 h 116"/>
              <a:gd name="T52" fmla="*/ 257175 w 102"/>
              <a:gd name="T53" fmla="*/ 182289 h 116"/>
              <a:gd name="T54" fmla="*/ 257175 w 102"/>
              <a:gd name="T55" fmla="*/ 35445 h 116"/>
              <a:gd name="T56" fmla="*/ 219355 w 102"/>
              <a:gd name="T57" fmla="*/ 0 h 116"/>
              <a:gd name="T58" fmla="*/ 184057 w 102"/>
              <a:gd name="T59" fmla="*/ 73422 h 116"/>
              <a:gd name="T60" fmla="*/ 201706 w 102"/>
              <a:gd name="T61" fmla="*/ 91145 h 116"/>
              <a:gd name="T62" fmla="*/ 201706 w 102"/>
              <a:gd name="T63" fmla="*/ 126590 h 116"/>
              <a:gd name="T64" fmla="*/ 55469 w 102"/>
              <a:gd name="T65" fmla="*/ 126590 h 116"/>
              <a:gd name="T66" fmla="*/ 55469 w 102"/>
              <a:gd name="T67" fmla="*/ 91145 h 116"/>
              <a:gd name="T68" fmla="*/ 73118 w 102"/>
              <a:gd name="T69" fmla="*/ 73422 h 116"/>
              <a:gd name="T70" fmla="*/ 184057 w 102"/>
              <a:gd name="T71" fmla="*/ 73422 h 116"/>
              <a:gd name="T72" fmla="*/ 73118 w 102"/>
              <a:gd name="T73" fmla="*/ 220266 h 116"/>
              <a:gd name="T74" fmla="*/ 55469 w 102"/>
              <a:gd name="T75" fmla="*/ 220266 h 116"/>
              <a:gd name="T76" fmla="*/ 37820 w 102"/>
              <a:gd name="T77" fmla="*/ 200012 h 116"/>
              <a:gd name="T78" fmla="*/ 55469 w 102"/>
              <a:gd name="T79" fmla="*/ 182289 h 116"/>
              <a:gd name="T80" fmla="*/ 73118 w 102"/>
              <a:gd name="T81" fmla="*/ 182289 h 116"/>
              <a:gd name="T82" fmla="*/ 90768 w 102"/>
              <a:gd name="T83" fmla="*/ 200012 h 116"/>
              <a:gd name="T84" fmla="*/ 73118 w 102"/>
              <a:gd name="T85" fmla="*/ 220266 h 116"/>
              <a:gd name="T86" fmla="*/ 201706 w 102"/>
              <a:gd name="T87" fmla="*/ 220266 h 116"/>
              <a:gd name="T88" fmla="*/ 184057 w 102"/>
              <a:gd name="T89" fmla="*/ 220266 h 116"/>
              <a:gd name="T90" fmla="*/ 163886 w 102"/>
              <a:gd name="T91" fmla="*/ 200012 h 116"/>
              <a:gd name="T92" fmla="*/ 184057 w 102"/>
              <a:gd name="T93" fmla="*/ 182289 h 116"/>
              <a:gd name="T94" fmla="*/ 201706 w 102"/>
              <a:gd name="T95" fmla="*/ 182289 h 116"/>
              <a:gd name="T96" fmla="*/ 219355 w 102"/>
              <a:gd name="T97" fmla="*/ 200012 h 116"/>
              <a:gd name="T98" fmla="*/ 201706 w 102"/>
              <a:gd name="T99" fmla="*/ 220266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" h="116">
                <a:moveTo>
                  <a:pt x="8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2" y="79"/>
                  <a:pt x="4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100"/>
                  <a:pt x="9" y="101"/>
                  <a:pt x="11" y="101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12"/>
                  <a:pt x="18" y="116"/>
                  <a:pt x="2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3" y="116"/>
                  <a:pt x="36" y="112"/>
                  <a:pt x="36" y="108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12"/>
                  <a:pt x="69" y="116"/>
                  <a:pt x="73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4" y="116"/>
                  <a:pt x="87" y="112"/>
                  <a:pt x="87" y="10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93" y="101"/>
                  <a:pt x="94" y="100"/>
                  <a:pt x="94" y="98"/>
                </a:cubicBezTo>
                <a:cubicBezTo>
                  <a:pt x="94" y="79"/>
                  <a:pt x="94" y="79"/>
                  <a:pt x="94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79"/>
                  <a:pt x="102" y="78"/>
                  <a:pt x="102" y="76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2" y="6"/>
                  <a:pt x="95" y="0"/>
                  <a:pt x="87" y="0"/>
                </a:cubicBezTo>
                <a:close/>
                <a:moveTo>
                  <a:pt x="73" y="29"/>
                </a:moveTo>
                <a:cubicBezTo>
                  <a:pt x="77" y="29"/>
                  <a:pt x="80" y="32"/>
                  <a:pt x="80" y="36"/>
                </a:cubicBezTo>
                <a:cubicBezTo>
                  <a:pt x="80" y="50"/>
                  <a:pt x="80" y="50"/>
                  <a:pt x="80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2"/>
                  <a:pt x="25" y="29"/>
                  <a:pt x="29" y="29"/>
                </a:cubicBezTo>
                <a:lnTo>
                  <a:pt x="73" y="29"/>
                </a:lnTo>
                <a:close/>
                <a:moveTo>
                  <a:pt x="29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18" y="87"/>
                  <a:pt x="15" y="83"/>
                  <a:pt x="15" y="79"/>
                </a:cubicBezTo>
                <a:cubicBezTo>
                  <a:pt x="15" y="75"/>
                  <a:pt x="18" y="72"/>
                  <a:pt x="22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3" y="72"/>
                  <a:pt x="36" y="75"/>
                  <a:pt x="36" y="79"/>
                </a:cubicBezTo>
                <a:cubicBezTo>
                  <a:pt x="36" y="83"/>
                  <a:pt x="33" y="87"/>
                  <a:pt x="29" y="87"/>
                </a:cubicBezTo>
                <a:close/>
                <a:moveTo>
                  <a:pt x="80" y="87"/>
                </a:moveTo>
                <a:cubicBezTo>
                  <a:pt x="73" y="87"/>
                  <a:pt x="73" y="87"/>
                  <a:pt x="73" y="87"/>
                </a:cubicBezTo>
                <a:cubicBezTo>
                  <a:pt x="69" y="87"/>
                  <a:pt x="65" y="83"/>
                  <a:pt x="65" y="79"/>
                </a:cubicBezTo>
                <a:cubicBezTo>
                  <a:pt x="65" y="75"/>
                  <a:pt x="69" y="72"/>
                  <a:pt x="73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4" y="72"/>
                  <a:pt x="87" y="75"/>
                  <a:pt x="87" y="79"/>
                </a:cubicBezTo>
                <a:cubicBezTo>
                  <a:pt x="87" y="83"/>
                  <a:pt x="84" y="87"/>
                  <a:pt x="80" y="8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60" name="Freeform 101">
            <a:extLst>
              <a:ext uri="{FF2B5EF4-FFF2-40B4-BE49-F238E27FC236}">
                <a16:creationId xmlns:a16="http://schemas.microsoft.com/office/drawing/2014/main" id="{2692E7D4-84EC-47CF-A611-44D64B033E89}"/>
              </a:ext>
            </a:extLst>
          </p:cNvPr>
          <p:cNvSpPr>
            <a:spLocks noEditPoints="1"/>
          </p:cNvSpPr>
          <p:nvPr/>
        </p:nvSpPr>
        <p:spPr bwMode="auto">
          <a:xfrm>
            <a:off x="9548802" y="4805150"/>
            <a:ext cx="402317" cy="459557"/>
          </a:xfrm>
          <a:custGeom>
            <a:avLst/>
            <a:gdLst>
              <a:gd name="T0" fmla="*/ 219355 w 102"/>
              <a:gd name="T1" fmla="*/ 0 h 116"/>
              <a:gd name="T2" fmla="*/ 37820 w 102"/>
              <a:gd name="T3" fmla="*/ 0 h 116"/>
              <a:gd name="T4" fmla="*/ 0 w 102"/>
              <a:gd name="T5" fmla="*/ 35445 h 116"/>
              <a:gd name="T6" fmla="*/ 0 w 102"/>
              <a:gd name="T7" fmla="*/ 182289 h 116"/>
              <a:gd name="T8" fmla="*/ 0 w 102"/>
              <a:gd name="T9" fmla="*/ 192416 h 116"/>
              <a:gd name="T10" fmla="*/ 10085 w 102"/>
              <a:gd name="T11" fmla="*/ 200012 h 116"/>
              <a:gd name="T12" fmla="*/ 17649 w 102"/>
              <a:gd name="T13" fmla="*/ 200012 h 116"/>
              <a:gd name="T14" fmla="*/ 17649 w 102"/>
              <a:gd name="T15" fmla="*/ 248116 h 116"/>
              <a:gd name="T16" fmla="*/ 27735 w 102"/>
              <a:gd name="T17" fmla="*/ 255711 h 116"/>
              <a:gd name="T18" fmla="*/ 37820 w 102"/>
              <a:gd name="T19" fmla="*/ 255711 h 116"/>
              <a:gd name="T20" fmla="*/ 37820 w 102"/>
              <a:gd name="T21" fmla="*/ 273434 h 116"/>
              <a:gd name="T22" fmla="*/ 55469 w 102"/>
              <a:gd name="T23" fmla="*/ 293688 h 116"/>
              <a:gd name="T24" fmla="*/ 73118 w 102"/>
              <a:gd name="T25" fmla="*/ 293688 h 116"/>
              <a:gd name="T26" fmla="*/ 90768 w 102"/>
              <a:gd name="T27" fmla="*/ 273434 h 116"/>
              <a:gd name="T28" fmla="*/ 90768 w 102"/>
              <a:gd name="T29" fmla="*/ 255711 h 116"/>
              <a:gd name="T30" fmla="*/ 163886 w 102"/>
              <a:gd name="T31" fmla="*/ 255711 h 116"/>
              <a:gd name="T32" fmla="*/ 163886 w 102"/>
              <a:gd name="T33" fmla="*/ 273434 h 116"/>
              <a:gd name="T34" fmla="*/ 184057 w 102"/>
              <a:gd name="T35" fmla="*/ 293688 h 116"/>
              <a:gd name="T36" fmla="*/ 201706 w 102"/>
              <a:gd name="T37" fmla="*/ 293688 h 116"/>
              <a:gd name="T38" fmla="*/ 219355 w 102"/>
              <a:gd name="T39" fmla="*/ 273434 h 116"/>
              <a:gd name="T40" fmla="*/ 219355 w 102"/>
              <a:gd name="T41" fmla="*/ 255711 h 116"/>
              <a:gd name="T42" fmla="*/ 229440 w 102"/>
              <a:gd name="T43" fmla="*/ 255711 h 116"/>
              <a:gd name="T44" fmla="*/ 237004 w 102"/>
              <a:gd name="T45" fmla="*/ 248116 h 116"/>
              <a:gd name="T46" fmla="*/ 237004 w 102"/>
              <a:gd name="T47" fmla="*/ 200012 h 116"/>
              <a:gd name="T48" fmla="*/ 247090 w 102"/>
              <a:gd name="T49" fmla="*/ 200012 h 116"/>
              <a:gd name="T50" fmla="*/ 257175 w 102"/>
              <a:gd name="T51" fmla="*/ 192416 h 116"/>
              <a:gd name="T52" fmla="*/ 257175 w 102"/>
              <a:gd name="T53" fmla="*/ 182289 h 116"/>
              <a:gd name="T54" fmla="*/ 257175 w 102"/>
              <a:gd name="T55" fmla="*/ 35445 h 116"/>
              <a:gd name="T56" fmla="*/ 219355 w 102"/>
              <a:gd name="T57" fmla="*/ 0 h 116"/>
              <a:gd name="T58" fmla="*/ 184057 w 102"/>
              <a:gd name="T59" fmla="*/ 73422 h 116"/>
              <a:gd name="T60" fmla="*/ 201706 w 102"/>
              <a:gd name="T61" fmla="*/ 91145 h 116"/>
              <a:gd name="T62" fmla="*/ 201706 w 102"/>
              <a:gd name="T63" fmla="*/ 126590 h 116"/>
              <a:gd name="T64" fmla="*/ 55469 w 102"/>
              <a:gd name="T65" fmla="*/ 126590 h 116"/>
              <a:gd name="T66" fmla="*/ 55469 w 102"/>
              <a:gd name="T67" fmla="*/ 91145 h 116"/>
              <a:gd name="T68" fmla="*/ 73118 w 102"/>
              <a:gd name="T69" fmla="*/ 73422 h 116"/>
              <a:gd name="T70" fmla="*/ 184057 w 102"/>
              <a:gd name="T71" fmla="*/ 73422 h 116"/>
              <a:gd name="T72" fmla="*/ 73118 w 102"/>
              <a:gd name="T73" fmla="*/ 220266 h 116"/>
              <a:gd name="T74" fmla="*/ 55469 w 102"/>
              <a:gd name="T75" fmla="*/ 220266 h 116"/>
              <a:gd name="T76" fmla="*/ 37820 w 102"/>
              <a:gd name="T77" fmla="*/ 200012 h 116"/>
              <a:gd name="T78" fmla="*/ 55469 w 102"/>
              <a:gd name="T79" fmla="*/ 182289 h 116"/>
              <a:gd name="T80" fmla="*/ 73118 w 102"/>
              <a:gd name="T81" fmla="*/ 182289 h 116"/>
              <a:gd name="T82" fmla="*/ 90768 w 102"/>
              <a:gd name="T83" fmla="*/ 200012 h 116"/>
              <a:gd name="T84" fmla="*/ 73118 w 102"/>
              <a:gd name="T85" fmla="*/ 220266 h 116"/>
              <a:gd name="T86" fmla="*/ 201706 w 102"/>
              <a:gd name="T87" fmla="*/ 220266 h 116"/>
              <a:gd name="T88" fmla="*/ 184057 w 102"/>
              <a:gd name="T89" fmla="*/ 220266 h 116"/>
              <a:gd name="T90" fmla="*/ 163886 w 102"/>
              <a:gd name="T91" fmla="*/ 200012 h 116"/>
              <a:gd name="T92" fmla="*/ 184057 w 102"/>
              <a:gd name="T93" fmla="*/ 182289 h 116"/>
              <a:gd name="T94" fmla="*/ 201706 w 102"/>
              <a:gd name="T95" fmla="*/ 182289 h 116"/>
              <a:gd name="T96" fmla="*/ 219355 w 102"/>
              <a:gd name="T97" fmla="*/ 200012 h 116"/>
              <a:gd name="T98" fmla="*/ 201706 w 102"/>
              <a:gd name="T99" fmla="*/ 220266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" h="116">
                <a:moveTo>
                  <a:pt x="8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2" y="79"/>
                  <a:pt x="4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100"/>
                  <a:pt x="9" y="101"/>
                  <a:pt x="11" y="101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12"/>
                  <a:pt x="18" y="116"/>
                  <a:pt x="2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3" y="116"/>
                  <a:pt x="36" y="112"/>
                  <a:pt x="36" y="108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12"/>
                  <a:pt x="69" y="116"/>
                  <a:pt x="73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4" y="116"/>
                  <a:pt x="87" y="112"/>
                  <a:pt x="87" y="10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93" y="101"/>
                  <a:pt x="94" y="100"/>
                  <a:pt x="94" y="98"/>
                </a:cubicBezTo>
                <a:cubicBezTo>
                  <a:pt x="94" y="79"/>
                  <a:pt x="94" y="79"/>
                  <a:pt x="94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79"/>
                  <a:pt x="102" y="78"/>
                  <a:pt x="102" y="76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2" y="6"/>
                  <a:pt x="95" y="0"/>
                  <a:pt x="87" y="0"/>
                </a:cubicBezTo>
                <a:close/>
                <a:moveTo>
                  <a:pt x="73" y="29"/>
                </a:moveTo>
                <a:cubicBezTo>
                  <a:pt x="77" y="29"/>
                  <a:pt x="80" y="32"/>
                  <a:pt x="80" y="36"/>
                </a:cubicBezTo>
                <a:cubicBezTo>
                  <a:pt x="80" y="50"/>
                  <a:pt x="80" y="50"/>
                  <a:pt x="80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2"/>
                  <a:pt x="25" y="29"/>
                  <a:pt x="29" y="29"/>
                </a:cubicBezTo>
                <a:lnTo>
                  <a:pt x="73" y="29"/>
                </a:lnTo>
                <a:close/>
                <a:moveTo>
                  <a:pt x="29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18" y="87"/>
                  <a:pt x="15" y="83"/>
                  <a:pt x="15" y="79"/>
                </a:cubicBezTo>
                <a:cubicBezTo>
                  <a:pt x="15" y="75"/>
                  <a:pt x="18" y="72"/>
                  <a:pt x="22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3" y="72"/>
                  <a:pt x="36" y="75"/>
                  <a:pt x="36" y="79"/>
                </a:cubicBezTo>
                <a:cubicBezTo>
                  <a:pt x="36" y="83"/>
                  <a:pt x="33" y="87"/>
                  <a:pt x="29" y="87"/>
                </a:cubicBezTo>
                <a:close/>
                <a:moveTo>
                  <a:pt x="80" y="87"/>
                </a:moveTo>
                <a:cubicBezTo>
                  <a:pt x="73" y="87"/>
                  <a:pt x="73" y="87"/>
                  <a:pt x="73" y="87"/>
                </a:cubicBezTo>
                <a:cubicBezTo>
                  <a:pt x="69" y="87"/>
                  <a:pt x="65" y="83"/>
                  <a:pt x="65" y="79"/>
                </a:cubicBezTo>
                <a:cubicBezTo>
                  <a:pt x="65" y="75"/>
                  <a:pt x="69" y="72"/>
                  <a:pt x="73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4" y="72"/>
                  <a:pt x="87" y="75"/>
                  <a:pt x="87" y="79"/>
                </a:cubicBezTo>
                <a:cubicBezTo>
                  <a:pt x="87" y="83"/>
                  <a:pt x="84" y="87"/>
                  <a:pt x="80" y="8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61" name="Freeform 101">
            <a:extLst>
              <a:ext uri="{FF2B5EF4-FFF2-40B4-BE49-F238E27FC236}">
                <a16:creationId xmlns:a16="http://schemas.microsoft.com/office/drawing/2014/main" id="{E2D3A8A0-1C31-4EED-B95D-A3BF00AF20B0}"/>
              </a:ext>
            </a:extLst>
          </p:cNvPr>
          <p:cNvSpPr>
            <a:spLocks noEditPoints="1"/>
          </p:cNvSpPr>
          <p:nvPr/>
        </p:nvSpPr>
        <p:spPr bwMode="auto">
          <a:xfrm>
            <a:off x="9546352" y="6245888"/>
            <a:ext cx="402317" cy="459557"/>
          </a:xfrm>
          <a:custGeom>
            <a:avLst/>
            <a:gdLst>
              <a:gd name="T0" fmla="*/ 219355 w 102"/>
              <a:gd name="T1" fmla="*/ 0 h 116"/>
              <a:gd name="T2" fmla="*/ 37820 w 102"/>
              <a:gd name="T3" fmla="*/ 0 h 116"/>
              <a:gd name="T4" fmla="*/ 0 w 102"/>
              <a:gd name="T5" fmla="*/ 35445 h 116"/>
              <a:gd name="T6" fmla="*/ 0 w 102"/>
              <a:gd name="T7" fmla="*/ 182289 h 116"/>
              <a:gd name="T8" fmla="*/ 0 w 102"/>
              <a:gd name="T9" fmla="*/ 192416 h 116"/>
              <a:gd name="T10" fmla="*/ 10085 w 102"/>
              <a:gd name="T11" fmla="*/ 200012 h 116"/>
              <a:gd name="T12" fmla="*/ 17649 w 102"/>
              <a:gd name="T13" fmla="*/ 200012 h 116"/>
              <a:gd name="T14" fmla="*/ 17649 w 102"/>
              <a:gd name="T15" fmla="*/ 248116 h 116"/>
              <a:gd name="T16" fmla="*/ 27735 w 102"/>
              <a:gd name="T17" fmla="*/ 255711 h 116"/>
              <a:gd name="T18" fmla="*/ 37820 w 102"/>
              <a:gd name="T19" fmla="*/ 255711 h 116"/>
              <a:gd name="T20" fmla="*/ 37820 w 102"/>
              <a:gd name="T21" fmla="*/ 273434 h 116"/>
              <a:gd name="T22" fmla="*/ 55469 w 102"/>
              <a:gd name="T23" fmla="*/ 293688 h 116"/>
              <a:gd name="T24" fmla="*/ 73118 w 102"/>
              <a:gd name="T25" fmla="*/ 293688 h 116"/>
              <a:gd name="T26" fmla="*/ 90768 w 102"/>
              <a:gd name="T27" fmla="*/ 273434 h 116"/>
              <a:gd name="T28" fmla="*/ 90768 w 102"/>
              <a:gd name="T29" fmla="*/ 255711 h 116"/>
              <a:gd name="T30" fmla="*/ 163886 w 102"/>
              <a:gd name="T31" fmla="*/ 255711 h 116"/>
              <a:gd name="T32" fmla="*/ 163886 w 102"/>
              <a:gd name="T33" fmla="*/ 273434 h 116"/>
              <a:gd name="T34" fmla="*/ 184057 w 102"/>
              <a:gd name="T35" fmla="*/ 293688 h 116"/>
              <a:gd name="T36" fmla="*/ 201706 w 102"/>
              <a:gd name="T37" fmla="*/ 293688 h 116"/>
              <a:gd name="T38" fmla="*/ 219355 w 102"/>
              <a:gd name="T39" fmla="*/ 273434 h 116"/>
              <a:gd name="T40" fmla="*/ 219355 w 102"/>
              <a:gd name="T41" fmla="*/ 255711 h 116"/>
              <a:gd name="T42" fmla="*/ 229440 w 102"/>
              <a:gd name="T43" fmla="*/ 255711 h 116"/>
              <a:gd name="T44" fmla="*/ 237004 w 102"/>
              <a:gd name="T45" fmla="*/ 248116 h 116"/>
              <a:gd name="T46" fmla="*/ 237004 w 102"/>
              <a:gd name="T47" fmla="*/ 200012 h 116"/>
              <a:gd name="T48" fmla="*/ 247090 w 102"/>
              <a:gd name="T49" fmla="*/ 200012 h 116"/>
              <a:gd name="T50" fmla="*/ 257175 w 102"/>
              <a:gd name="T51" fmla="*/ 192416 h 116"/>
              <a:gd name="T52" fmla="*/ 257175 w 102"/>
              <a:gd name="T53" fmla="*/ 182289 h 116"/>
              <a:gd name="T54" fmla="*/ 257175 w 102"/>
              <a:gd name="T55" fmla="*/ 35445 h 116"/>
              <a:gd name="T56" fmla="*/ 219355 w 102"/>
              <a:gd name="T57" fmla="*/ 0 h 116"/>
              <a:gd name="T58" fmla="*/ 184057 w 102"/>
              <a:gd name="T59" fmla="*/ 73422 h 116"/>
              <a:gd name="T60" fmla="*/ 201706 w 102"/>
              <a:gd name="T61" fmla="*/ 91145 h 116"/>
              <a:gd name="T62" fmla="*/ 201706 w 102"/>
              <a:gd name="T63" fmla="*/ 126590 h 116"/>
              <a:gd name="T64" fmla="*/ 55469 w 102"/>
              <a:gd name="T65" fmla="*/ 126590 h 116"/>
              <a:gd name="T66" fmla="*/ 55469 w 102"/>
              <a:gd name="T67" fmla="*/ 91145 h 116"/>
              <a:gd name="T68" fmla="*/ 73118 w 102"/>
              <a:gd name="T69" fmla="*/ 73422 h 116"/>
              <a:gd name="T70" fmla="*/ 184057 w 102"/>
              <a:gd name="T71" fmla="*/ 73422 h 116"/>
              <a:gd name="T72" fmla="*/ 73118 w 102"/>
              <a:gd name="T73" fmla="*/ 220266 h 116"/>
              <a:gd name="T74" fmla="*/ 55469 w 102"/>
              <a:gd name="T75" fmla="*/ 220266 h 116"/>
              <a:gd name="T76" fmla="*/ 37820 w 102"/>
              <a:gd name="T77" fmla="*/ 200012 h 116"/>
              <a:gd name="T78" fmla="*/ 55469 w 102"/>
              <a:gd name="T79" fmla="*/ 182289 h 116"/>
              <a:gd name="T80" fmla="*/ 73118 w 102"/>
              <a:gd name="T81" fmla="*/ 182289 h 116"/>
              <a:gd name="T82" fmla="*/ 90768 w 102"/>
              <a:gd name="T83" fmla="*/ 200012 h 116"/>
              <a:gd name="T84" fmla="*/ 73118 w 102"/>
              <a:gd name="T85" fmla="*/ 220266 h 116"/>
              <a:gd name="T86" fmla="*/ 201706 w 102"/>
              <a:gd name="T87" fmla="*/ 220266 h 116"/>
              <a:gd name="T88" fmla="*/ 184057 w 102"/>
              <a:gd name="T89" fmla="*/ 220266 h 116"/>
              <a:gd name="T90" fmla="*/ 163886 w 102"/>
              <a:gd name="T91" fmla="*/ 200012 h 116"/>
              <a:gd name="T92" fmla="*/ 184057 w 102"/>
              <a:gd name="T93" fmla="*/ 182289 h 116"/>
              <a:gd name="T94" fmla="*/ 201706 w 102"/>
              <a:gd name="T95" fmla="*/ 182289 h 116"/>
              <a:gd name="T96" fmla="*/ 219355 w 102"/>
              <a:gd name="T97" fmla="*/ 200012 h 116"/>
              <a:gd name="T98" fmla="*/ 201706 w 102"/>
              <a:gd name="T99" fmla="*/ 220266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" h="116">
                <a:moveTo>
                  <a:pt x="8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2" y="79"/>
                  <a:pt x="4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100"/>
                  <a:pt x="9" y="101"/>
                  <a:pt x="11" y="101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12"/>
                  <a:pt x="18" y="116"/>
                  <a:pt x="2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3" y="116"/>
                  <a:pt x="36" y="112"/>
                  <a:pt x="36" y="108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12"/>
                  <a:pt x="69" y="116"/>
                  <a:pt x="73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4" y="116"/>
                  <a:pt x="87" y="112"/>
                  <a:pt x="87" y="10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93" y="101"/>
                  <a:pt x="94" y="100"/>
                  <a:pt x="94" y="98"/>
                </a:cubicBezTo>
                <a:cubicBezTo>
                  <a:pt x="94" y="79"/>
                  <a:pt x="94" y="79"/>
                  <a:pt x="94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79"/>
                  <a:pt x="102" y="78"/>
                  <a:pt x="102" y="76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2" y="6"/>
                  <a:pt x="95" y="0"/>
                  <a:pt x="87" y="0"/>
                </a:cubicBezTo>
                <a:close/>
                <a:moveTo>
                  <a:pt x="73" y="29"/>
                </a:moveTo>
                <a:cubicBezTo>
                  <a:pt x="77" y="29"/>
                  <a:pt x="80" y="32"/>
                  <a:pt x="80" y="36"/>
                </a:cubicBezTo>
                <a:cubicBezTo>
                  <a:pt x="80" y="50"/>
                  <a:pt x="80" y="50"/>
                  <a:pt x="80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2"/>
                  <a:pt x="25" y="29"/>
                  <a:pt x="29" y="29"/>
                </a:cubicBezTo>
                <a:lnTo>
                  <a:pt x="73" y="29"/>
                </a:lnTo>
                <a:close/>
                <a:moveTo>
                  <a:pt x="29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18" y="87"/>
                  <a:pt x="15" y="83"/>
                  <a:pt x="15" y="79"/>
                </a:cubicBezTo>
                <a:cubicBezTo>
                  <a:pt x="15" y="75"/>
                  <a:pt x="18" y="72"/>
                  <a:pt x="22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3" y="72"/>
                  <a:pt x="36" y="75"/>
                  <a:pt x="36" y="79"/>
                </a:cubicBezTo>
                <a:cubicBezTo>
                  <a:pt x="36" y="83"/>
                  <a:pt x="33" y="87"/>
                  <a:pt x="29" y="87"/>
                </a:cubicBezTo>
                <a:close/>
                <a:moveTo>
                  <a:pt x="80" y="87"/>
                </a:moveTo>
                <a:cubicBezTo>
                  <a:pt x="73" y="87"/>
                  <a:pt x="73" y="87"/>
                  <a:pt x="73" y="87"/>
                </a:cubicBezTo>
                <a:cubicBezTo>
                  <a:pt x="69" y="87"/>
                  <a:pt x="65" y="83"/>
                  <a:pt x="65" y="79"/>
                </a:cubicBezTo>
                <a:cubicBezTo>
                  <a:pt x="65" y="75"/>
                  <a:pt x="69" y="72"/>
                  <a:pt x="73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4" y="72"/>
                  <a:pt x="87" y="75"/>
                  <a:pt x="87" y="79"/>
                </a:cubicBezTo>
                <a:cubicBezTo>
                  <a:pt x="87" y="83"/>
                  <a:pt x="84" y="87"/>
                  <a:pt x="80" y="8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259974" tIns="129986" rIns="259974" bIns="129986"/>
          <a:lstStyle/>
          <a:p>
            <a:pPr defTabSz="1299821" fontAlgn="base">
              <a:spcBef>
                <a:spcPct val="0"/>
              </a:spcBef>
              <a:spcAft>
                <a:spcPct val="0"/>
              </a:spcAft>
            </a:pPr>
            <a:endParaRPr lang="zh-CN" altLang="en-US" sz="5119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A317A9A-433D-42DB-B17D-D27C9E73B213}"/>
              </a:ext>
            </a:extLst>
          </p:cNvPr>
          <p:cNvSpPr/>
          <p:nvPr/>
        </p:nvSpPr>
        <p:spPr>
          <a:xfrm>
            <a:off x="7581200" y="2635586"/>
            <a:ext cx="1287609" cy="549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66439F6-D9CA-4AC1-967E-C63765780024}"/>
              </a:ext>
            </a:extLst>
          </p:cNvPr>
          <p:cNvSpPr txBox="1"/>
          <p:nvPr/>
        </p:nvSpPr>
        <p:spPr>
          <a:xfrm>
            <a:off x="7142673" y="3086787"/>
            <a:ext cx="217958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b="1" dirty="0">
                <a:ea typeface="微软雅黑" panose="020B0503020204020204" pitchFamily="34" charset="-122"/>
                <a:cs typeface="Univers Next" panose="020B0405030202020203" pitchFamily="34" charset="-78"/>
              </a:rPr>
              <a:t> Return Payment </a:t>
            </a:r>
            <a:r>
              <a:rPr lang="en-US" altLang="zh-CN" sz="1173" b="1" dirty="0">
                <a:ea typeface="微软雅黑" panose="020B0503020204020204" pitchFamily="34" charset="-122"/>
                <a:cs typeface="Univers Next" panose="020B0405030202020203" pitchFamily="34" charset="-78"/>
              </a:rPr>
              <a:t>R</a:t>
            </a:r>
            <a:r>
              <a:rPr lang="en-US" sz="1173" b="1" dirty="0">
                <a:ea typeface="微软雅黑" panose="020B0503020204020204" pitchFamily="34" charset="-122"/>
                <a:cs typeface="Univers Next" panose="020B0405030202020203" pitchFamily="34" charset="-78"/>
              </a:rPr>
              <a:t>esults</a:t>
            </a:r>
          </a:p>
        </p:txBody>
      </p:sp>
      <p:sp>
        <p:nvSpPr>
          <p:cNvPr id="164" name="Freeform 329">
            <a:extLst>
              <a:ext uri="{FF2B5EF4-FFF2-40B4-BE49-F238E27FC236}">
                <a16:creationId xmlns:a16="http://schemas.microsoft.com/office/drawing/2014/main" id="{89EA36B6-CBAD-406F-ABC8-BFC0EBE89A7B}"/>
              </a:ext>
            </a:extLst>
          </p:cNvPr>
          <p:cNvSpPr>
            <a:spLocks noEditPoints="1"/>
          </p:cNvSpPr>
          <p:nvPr/>
        </p:nvSpPr>
        <p:spPr bwMode="auto">
          <a:xfrm>
            <a:off x="7863399" y="2732418"/>
            <a:ext cx="669265" cy="369250"/>
          </a:xfrm>
          <a:custGeom>
            <a:avLst/>
            <a:gdLst>
              <a:gd name="T0" fmla="*/ 0 w 870"/>
              <a:gd name="T1" fmla="*/ 0 h 480"/>
              <a:gd name="T2" fmla="*/ 0 w 870"/>
              <a:gd name="T3" fmla="*/ 480 h 480"/>
              <a:gd name="T4" fmla="*/ 870 w 870"/>
              <a:gd name="T5" fmla="*/ 480 h 480"/>
              <a:gd name="T6" fmla="*/ 870 w 870"/>
              <a:gd name="T7" fmla="*/ 0 h 480"/>
              <a:gd name="T8" fmla="*/ 0 w 870"/>
              <a:gd name="T9" fmla="*/ 0 h 480"/>
              <a:gd name="T10" fmla="*/ 813 w 870"/>
              <a:gd name="T11" fmla="*/ 423 h 480"/>
              <a:gd name="T12" fmla="*/ 54 w 870"/>
              <a:gd name="T13" fmla="*/ 423 h 480"/>
              <a:gd name="T14" fmla="*/ 54 w 870"/>
              <a:gd name="T15" fmla="*/ 59 h 480"/>
              <a:gd name="T16" fmla="*/ 813 w 870"/>
              <a:gd name="T17" fmla="*/ 59 h 480"/>
              <a:gd name="T18" fmla="*/ 813 w 870"/>
              <a:gd name="T19" fmla="*/ 42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0" h="480">
                <a:moveTo>
                  <a:pt x="0" y="0"/>
                </a:moveTo>
                <a:lnTo>
                  <a:pt x="0" y="480"/>
                </a:lnTo>
                <a:lnTo>
                  <a:pt x="870" y="480"/>
                </a:lnTo>
                <a:lnTo>
                  <a:pt x="870" y="0"/>
                </a:lnTo>
                <a:lnTo>
                  <a:pt x="0" y="0"/>
                </a:lnTo>
                <a:close/>
                <a:moveTo>
                  <a:pt x="813" y="423"/>
                </a:moveTo>
                <a:lnTo>
                  <a:pt x="54" y="423"/>
                </a:lnTo>
                <a:lnTo>
                  <a:pt x="54" y="59"/>
                </a:lnTo>
                <a:lnTo>
                  <a:pt x="813" y="59"/>
                </a:lnTo>
                <a:lnTo>
                  <a:pt x="813" y="42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7524" tIns="48762" rIns="97524" bIns="48762" numCol="1" anchor="t" anchorCtr="0" compatLnSpc="1">
            <a:prstTxWarp prst="textNoShape">
              <a:avLst/>
            </a:prstTxWarp>
          </a:bodyPr>
          <a:lstStyle/>
          <a:p>
            <a:endParaRPr lang="zh-CN" altLang="en-US" sz="1920"/>
          </a:p>
        </p:txBody>
      </p:sp>
      <p:sp>
        <p:nvSpPr>
          <p:cNvPr id="165" name="Freeform 330">
            <a:extLst>
              <a:ext uri="{FF2B5EF4-FFF2-40B4-BE49-F238E27FC236}">
                <a16:creationId xmlns:a16="http://schemas.microsoft.com/office/drawing/2014/main" id="{E463183D-9088-4707-9B9D-250D13151C21}"/>
              </a:ext>
            </a:extLst>
          </p:cNvPr>
          <p:cNvSpPr>
            <a:spLocks noEditPoints="1"/>
          </p:cNvSpPr>
          <p:nvPr/>
        </p:nvSpPr>
        <p:spPr bwMode="auto">
          <a:xfrm>
            <a:off x="8115720" y="2816268"/>
            <a:ext cx="145392" cy="210781"/>
          </a:xfrm>
          <a:custGeom>
            <a:avLst/>
            <a:gdLst>
              <a:gd name="T0" fmla="*/ 8 w 80"/>
              <a:gd name="T1" fmla="*/ 86 h 116"/>
              <a:gd name="T2" fmla="*/ 20 w 80"/>
              <a:gd name="T3" fmla="*/ 92 h 116"/>
              <a:gd name="T4" fmla="*/ 35 w 80"/>
              <a:gd name="T5" fmla="*/ 95 h 116"/>
              <a:gd name="T6" fmla="*/ 35 w 80"/>
              <a:gd name="T7" fmla="*/ 110 h 116"/>
              <a:gd name="T8" fmla="*/ 36 w 80"/>
              <a:gd name="T9" fmla="*/ 114 h 116"/>
              <a:gd name="T10" fmla="*/ 40 w 80"/>
              <a:gd name="T11" fmla="*/ 116 h 116"/>
              <a:gd name="T12" fmla="*/ 44 w 80"/>
              <a:gd name="T13" fmla="*/ 114 h 116"/>
              <a:gd name="T14" fmla="*/ 45 w 80"/>
              <a:gd name="T15" fmla="*/ 109 h 116"/>
              <a:gd name="T16" fmla="*/ 45 w 80"/>
              <a:gd name="T17" fmla="*/ 95 h 116"/>
              <a:gd name="T18" fmla="*/ 64 w 80"/>
              <a:gd name="T19" fmla="*/ 91 h 116"/>
              <a:gd name="T20" fmla="*/ 76 w 80"/>
              <a:gd name="T21" fmla="*/ 82 h 116"/>
              <a:gd name="T22" fmla="*/ 80 w 80"/>
              <a:gd name="T23" fmla="*/ 70 h 116"/>
              <a:gd name="T24" fmla="*/ 77 w 80"/>
              <a:gd name="T25" fmla="*/ 60 h 116"/>
              <a:gd name="T26" fmla="*/ 70 w 80"/>
              <a:gd name="T27" fmla="*/ 53 h 116"/>
              <a:gd name="T28" fmla="*/ 60 w 80"/>
              <a:gd name="T29" fmla="*/ 49 h 116"/>
              <a:gd name="T30" fmla="*/ 45 w 80"/>
              <a:gd name="T31" fmla="*/ 45 h 116"/>
              <a:gd name="T32" fmla="*/ 45 w 80"/>
              <a:gd name="T33" fmla="*/ 22 h 116"/>
              <a:gd name="T34" fmla="*/ 57 w 80"/>
              <a:gd name="T35" fmla="*/ 31 h 116"/>
              <a:gd name="T36" fmla="*/ 67 w 80"/>
              <a:gd name="T37" fmla="*/ 37 h 116"/>
              <a:gd name="T38" fmla="*/ 74 w 80"/>
              <a:gd name="T39" fmla="*/ 35 h 116"/>
              <a:gd name="T40" fmla="*/ 76 w 80"/>
              <a:gd name="T41" fmla="*/ 30 h 116"/>
              <a:gd name="T42" fmla="*/ 75 w 80"/>
              <a:gd name="T43" fmla="*/ 25 h 116"/>
              <a:gd name="T44" fmla="*/ 69 w 80"/>
              <a:gd name="T45" fmla="*/ 19 h 116"/>
              <a:gd name="T46" fmla="*/ 59 w 80"/>
              <a:gd name="T47" fmla="*/ 13 h 116"/>
              <a:gd name="T48" fmla="*/ 45 w 80"/>
              <a:gd name="T49" fmla="*/ 11 h 116"/>
              <a:gd name="T50" fmla="*/ 45 w 80"/>
              <a:gd name="T51" fmla="*/ 4 h 116"/>
              <a:gd name="T52" fmla="*/ 40 w 80"/>
              <a:gd name="T53" fmla="*/ 0 h 116"/>
              <a:gd name="T54" fmla="*/ 35 w 80"/>
              <a:gd name="T55" fmla="*/ 5 h 116"/>
              <a:gd name="T56" fmla="*/ 35 w 80"/>
              <a:gd name="T57" fmla="*/ 11 h 116"/>
              <a:gd name="T58" fmla="*/ 11 w 80"/>
              <a:gd name="T59" fmla="*/ 18 h 116"/>
              <a:gd name="T60" fmla="*/ 3 w 80"/>
              <a:gd name="T61" fmla="*/ 34 h 116"/>
              <a:gd name="T62" fmla="*/ 7 w 80"/>
              <a:gd name="T63" fmla="*/ 46 h 116"/>
              <a:gd name="T64" fmla="*/ 18 w 80"/>
              <a:gd name="T65" fmla="*/ 53 h 116"/>
              <a:gd name="T66" fmla="*/ 35 w 80"/>
              <a:gd name="T67" fmla="*/ 58 h 116"/>
              <a:gd name="T68" fmla="*/ 35 w 80"/>
              <a:gd name="T69" fmla="*/ 84 h 116"/>
              <a:gd name="T70" fmla="*/ 27 w 80"/>
              <a:gd name="T71" fmla="*/ 81 h 116"/>
              <a:gd name="T72" fmla="*/ 22 w 80"/>
              <a:gd name="T73" fmla="*/ 76 h 116"/>
              <a:gd name="T74" fmla="*/ 19 w 80"/>
              <a:gd name="T75" fmla="*/ 69 h 116"/>
              <a:gd name="T76" fmla="*/ 16 w 80"/>
              <a:gd name="T77" fmla="*/ 66 h 116"/>
              <a:gd name="T78" fmla="*/ 10 w 80"/>
              <a:gd name="T79" fmla="*/ 65 h 116"/>
              <a:gd name="T80" fmla="*/ 2 w 80"/>
              <a:gd name="T81" fmla="*/ 67 h 116"/>
              <a:gd name="T82" fmla="*/ 0 w 80"/>
              <a:gd name="T83" fmla="*/ 72 h 116"/>
              <a:gd name="T84" fmla="*/ 2 w 80"/>
              <a:gd name="T85" fmla="*/ 79 h 116"/>
              <a:gd name="T86" fmla="*/ 8 w 80"/>
              <a:gd name="T87" fmla="*/ 86 h 116"/>
              <a:gd name="T88" fmla="*/ 45 w 80"/>
              <a:gd name="T89" fmla="*/ 60 h 116"/>
              <a:gd name="T90" fmla="*/ 57 w 80"/>
              <a:gd name="T91" fmla="*/ 64 h 116"/>
              <a:gd name="T92" fmla="*/ 61 w 80"/>
              <a:gd name="T93" fmla="*/ 72 h 116"/>
              <a:gd name="T94" fmla="*/ 57 w 80"/>
              <a:gd name="T95" fmla="*/ 80 h 116"/>
              <a:gd name="T96" fmla="*/ 45 w 80"/>
              <a:gd name="T97" fmla="*/ 84 h 116"/>
              <a:gd name="T98" fmla="*/ 45 w 80"/>
              <a:gd name="T99" fmla="*/ 60 h 116"/>
              <a:gd name="T100" fmla="*/ 25 w 80"/>
              <a:gd name="T101" fmla="*/ 39 h 116"/>
              <a:gd name="T102" fmla="*/ 22 w 80"/>
              <a:gd name="T103" fmla="*/ 32 h 116"/>
              <a:gd name="T104" fmla="*/ 25 w 80"/>
              <a:gd name="T105" fmla="*/ 25 h 116"/>
              <a:gd name="T106" fmla="*/ 35 w 80"/>
              <a:gd name="T107" fmla="*/ 21 h 116"/>
              <a:gd name="T108" fmla="*/ 35 w 80"/>
              <a:gd name="T109" fmla="*/ 43 h 116"/>
              <a:gd name="T110" fmla="*/ 25 w 80"/>
              <a:gd name="T111" fmla="*/ 3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116">
                <a:moveTo>
                  <a:pt x="8" y="86"/>
                </a:moveTo>
                <a:cubicBezTo>
                  <a:pt x="11" y="89"/>
                  <a:pt x="15" y="91"/>
                  <a:pt x="20" y="92"/>
                </a:cubicBezTo>
                <a:cubicBezTo>
                  <a:pt x="24" y="94"/>
                  <a:pt x="29" y="95"/>
                  <a:pt x="35" y="95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5" y="112"/>
                  <a:pt x="36" y="113"/>
                  <a:pt x="36" y="114"/>
                </a:cubicBezTo>
                <a:cubicBezTo>
                  <a:pt x="37" y="115"/>
                  <a:pt x="38" y="116"/>
                  <a:pt x="40" y="116"/>
                </a:cubicBezTo>
                <a:cubicBezTo>
                  <a:pt x="42" y="116"/>
                  <a:pt x="44" y="115"/>
                  <a:pt x="44" y="114"/>
                </a:cubicBezTo>
                <a:cubicBezTo>
                  <a:pt x="45" y="113"/>
                  <a:pt x="45" y="111"/>
                  <a:pt x="45" y="109"/>
                </a:cubicBezTo>
                <a:cubicBezTo>
                  <a:pt x="45" y="95"/>
                  <a:pt x="45" y="95"/>
                  <a:pt x="45" y="95"/>
                </a:cubicBezTo>
                <a:cubicBezTo>
                  <a:pt x="52" y="95"/>
                  <a:pt x="59" y="93"/>
                  <a:pt x="64" y="91"/>
                </a:cubicBezTo>
                <a:cubicBezTo>
                  <a:pt x="69" y="89"/>
                  <a:pt x="73" y="86"/>
                  <a:pt x="76" y="82"/>
                </a:cubicBezTo>
                <a:cubicBezTo>
                  <a:pt x="79" y="78"/>
                  <a:pt x="80" y="74"/>
                  <a:pt x="80" y="70"/>
                </a:cubicBezTo>
                <a:cubicBezTo>
                  <a:pt x="80" y="66"/>
                  <a:pt x="79" y="63"/>
                  <a:pt x="77" y="60"/>
                </a:cubicBezTo>
                <a:cubicBezTo>
                  <a:pt x="76" y="58"/>
                  <a:pt x="73" y="55"/>
                  <a:pt x="70" y="53"/>
                </a:cubicBezTo>
                <a:cubicBezTo>
                  <a:pt x="67" y="51"/>
                  <a:pt x="64" y="50"/>
                  <a:pt x="60" y="49"/>
                </a:cubicBezTo>
                <a:cubicBezTo>
                  <a:pt x="56" y="48"/>
                  <a:pt x="51" y="46"/>
                  <a:pt x="45" y="45"/>
                </a:cubicBezTo>
                <a:cubicBezTo>
                  <a:pt x="45" y="22"/>
                  <a:pt x="45" y="22"/>
                  <a:pt x="45" y="22"/>
                </a:cubicBezTo>
                <a:cubicBezTo>
                  <a:pt x="51" y="23"/>
                  <a:pt x="55" y="26"/>
                  <a:pt x="57" y="31"/>
                </a:cubicBezTo>
                <a:cubicBezTo>
                  <a:pt x="59" y="35"/>
                  <a:pt x="62" y="37"/>
                  <a:pt x="67" y="37"/>
                </a:cubicBezTo>
                <a:cubicBezTo>
                  <a:pt x="70" y="37"/>
                  <a:pt x="72" y="36"/>
                  <a:pt x="74" y="35"/>
                </a:cubicBezTo>
                <a:cubicBezTo>
                  <a:pt x="76" y="34"/>
                  <a:pt x="76" y="32"/>
                  <a:pt x="76" y="30"/>
                </a:cubicBezTo>
                <a:cubicBezTo>
                  <a:pt x="76" y="28"/>
                  <a:pt x="76" y="26"/>
                  <a:pt x="75" y="25"/>
                </a:cubicBezTo>
                <a:cubicBezTo>
                  <a:pt x="73" y="22"/>
                  <a:pt x="72" y="21"/>
                  <a:pt x="69" y="19"/>
                </a:cubicBezTo>
                <a:cubicBezTo>
                  <a:pt x="66" y="16"/>
                  <a:pt x="63" y="14"/>
                  <a:pt x="59" y="13"/>
                </a:cubicBezTo>
                <a:cubicBezTo>
                  <a:pt x="55" y="12"/>
                  <a:pt x="50" y="11"/>
                  <a:pt x="45" y="11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1"/>
                  <a:pt x="43" y="0"/>
                  <a:pt x="40" y="0"/>
                </a:cubicBezTo>
                <a:cubicBezTo>
                  <a:pt x="37" y="0"/>
                  <a:pt x="35" y="1"/>
                  <a:pt x="35" y="5"/>
                </a:cubicBezTo>
                <a:cubicBezTo>
                  <a:pt x="35" y="11"/>
                  <a:pt x="35" y="11"/>
                  <a:pt x="35" y="11"/>
                </a:cubicBezTo>
                <a:cubicBezTo>
                  <a:pt x="25" y="11"/>
                  <a:pt x="17" y="14"/>
                  <a:pt x="11" y="18"/>
                </a:cubicBezTo>
                <a:cubicBezTo>
                  <a:pt x="5" y="22"/>
                  <a:pt x="3" y="27"/>
                  <a:pt x="3" y="34"/>
                </a:cubicBezTo>
                <a:cubicBezTo>
                  <a:pt x="3" y="38"/>
                  <a:pt x="4" y="43"/>
                  <a:pt x="7" y="46"/>
                </a:cubicBezTo>
                <a:cubicBezTo>
                  <a:pt x="10" y="49"/>
                  <a:pt x="14" y="51"/>
                  <a:pt x="18" y="53"/>
                </a:cubicBezTo>
                <a:cubicBezTo>
                  <a:pt x="23" y="55"/>
                  <a:pt x="28" y="56"/>
                  <a:pt x="35" y="58"/>
                </a:cubicBezTo>
                <a:cubicBezTo>
                  <a:pt x="35" y="84"/>
                  <a:pt x="35" y="84"/>
                  <a:pt x="35" y="84"/>
                </a:cubicBezTo>
                <a:cubicBezTo>
                  <a:pt x="32" y="83"/>
                  <a:pt x="29" y="82"/>
                  <a:pt x="27" y="81"/>
                </a:cubicBezTo>
                <a:cubicBezTo>
                  <a:pt x="25" y="79"/>
                  <a:pt x="23" y="78"/>
                  <a:pt x="22" y="76"/>
                </a:cubicBezTo>
                <a:cubicBezTo>
                  <a:pt x="21" y="75"/>
                  <a:pt x="20" y="72"/>
                  <a:pt x="19" y="69"/>
                </a:cubicBezTo>
                <a:cubicBezTo>
                  <a:pt x="18" y="68"/>
                  <a:pt x="17" y="67"/>
                  <a:pt x="16" y="66"/>
                </a:cubicBezTo>
                <a:cubicBezTo>
                  <a:pt x="14" y="65"/>
                  <a:pt x="12" y="65"/>
                  <a:pt x="10" y="65"/>
                </a:cubicBezTo>
                <a:cubicBezTo>
                  <a:pt x="7" y="65"/>
                  <a:pt x="4" y="65"/>
                  <a:pt x="2" y="67"/>
                </a:cubicBezTo>
                <a:cubicBezTo>
                  <a:pt x="1" y="68"/>
                  <a:pt x="0" y="70"/>
                  <a:pt x="0" y="72"/>
                </a:cubicBezTo>
                <a:cubicBezTo>
                  <a:pt x="0" y="74"/>
                  <a:pt x="0" y="77"/>
                  <a:pt x="2" y="79"/>
                </a:cubicBezTo>
                <a:cubicBezTo>
                  <a:pt x="3" y="82"/>
                  <a:pt x="5" y="84"/>
                  <a:pt x="8" y="86"/>
                </a:cubicBezTo>
                <a:close/>
                <a:moveTo>
                  <a:pt x="45" y="60"/>
                </a:moveTo>
                <a:cubicBezTo>
                  <a:pt x="50" y="61"/>
                  <a:pt x="54" y="62"/>
                  <a:pt x="57" y="64"/>
                </a:cubicBezTo>
                <a:cubicBezTo>
                  <a:pt x="60" y="66"/>
                  <a:pt x="61" y="68"/>
                  <a:pt x="61" y="72"/>
                </a:cubicBezTo>
                <a:cubicBezTo>
                  <a:pt x="61" y="75"/>
                  <a:pt x="60" y="77"/>
                  <a:pt x="57" y="80"/>
                </a:cubicBezTo>
                <a:cubicBezTo>
                  <a:pt x="54" y="82"/>
                  <a:pt x="50" y="84"/>
                  <a:pt x="45" y="84"/>
                </a:cubicBezTo>
                <a:lnTo>
                  <a:pt x="45" y="60"/>
                </a:lnTo>
                <a:close/>
                <a:moveTo>
                  <a:pt x="25" y="39"/>
                </a:moveTo>
                <a:cubicBezTo>
                  <a:pt x="23" y="37"/>
                  <a:pt x="22" y="35"/>
                  <a:pt x="22" y="32"/>
                </a:cubicBezTo>
                <a:cubicBezTo>
                  <a:pt x="22" y="29"/>
                  <a:pt x="23" y="27"/>
                  <a:pt x="25" y="25"/>
                </a:cubicBezTo>
                <a:cubicBezTo>
                  <a:pt x="28" y="24"/>
                  <a:pt x="31" y="22"/>
                  <a:pt x="35" y="21"/>
                </a:cubicBezTo>
                <a:cubicBezTo>
                  <a:pt x="35" y="43"/>
                  <a:pt x="35" y="43"/>
                  <a:pt x="35" y="43"/>
                </a:cubicBezTo>
                <a:cubicBezTo>
                  <a:pt x="31" y="42"/>
                  <a:pt x="27" y="40"/>
                  <a:pt x="25" y="3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7524" tIns="48762" rIns="97524" bIns="48762" numCol="1" anchor="t" anchorCtr="0" compatLnSpc="1">
            <a:prstTxWarp prst="textNoShape">
              <a:avLst/>
            </a:prstTxWarp>
          </a:bodyPr>
          <a:lstStyle/>
          <a:p>
            <a:endParaRPr lang="zh-CN" altLang="en-US" sz="1920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6A9D913D-3B86-489C-BDD3-91AD39A3A409}"/>
              </a:ext>
            </a:extLst>
          </p:cNvPr>
          <p:cNvSpPr/>
          <p:nvPr/>
        </p:nvSpPr>
        <p:spPr>
          <a:xfrm>
            <a:off x="3685293" y="3402999"/>
            <a:ext cx="864805" cy="8114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8C52EDA-F3C2-45D6-8D84-A01DBDADE634}"/>
              </a:ext>
            </a:extLst>
          </p:cNvPr>
          <p:cNvGrpSpPr/>
          <p:nvPr/>
        </p:nvGrpSpPr>
        <p:grpSpPr>
          <a:xfrm>
            <a:off x="3897062" y="3482251"/>
            <a:ext cx="537534" cy="460744"/>
            <a:chOff x="3315208" y="5097423"/>
            <a:chExt cx="618858" cy="672232"/>
          </a:xfrm>
        </p:grpSpPr>
        <p:sp>
          <p:nvSpPr>
            <p:cNvPr id="168" name="Freeform 136">
              <a:extLst>
                <a:ext uri="{FF2B5EF4-FFF2-40B4-BE49-F238E27FC236}">
                  <a16:creationId xmlns:a16="http://schemas.microsoft.com/office/drawing/2014/main" id="{C2C02AAC-EEB5-4007-96B6-781649D6B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396" y="5097423"/>
              <a:ext cx="422670" cy="377229"/>
            </a:xfrm>
            <a:custGeom>
              <a:avLst/>
              <a:gdLst>
                <a:gd name="T0" fmla="*/ 226 w 248"/>
                <a:gd name="T1" fmla="*/ 0 h 221"/>
                <a:gd name="T2" fmla="*/ 22 w 248"/>
                <a:gd name="T3" fmla="*/ 0 h 221"/>
                <a:gd name="T4" fmla="*/ 0 w 248"/>
                <a:gd name="T5" fmla="*/ 22 h 221"/>
                <a:gd name="T6" fmla="*/ 0 w 248"/>
                <a:gd name="T7" fmla="*/ 153 h 221"/>
                <a:gd name="T8" fmla="*/ 22 w 248"/>
                <a:gd name="T9" fmla="*/ 174 h 221"/>
                <a:gd name="T10" fmla="*/ 33 w 248"/>
                <a:gd name="T11" fmla="*/ 174 h 221"/>
                <a:gd name="T12" fmla="*/ 6 w 248"/>
                <a:gd name="T13" fmla="*/ 221 h 221"/>
                <a:gd name="T14" fmla="*/ 87 w 248"/>
                <a:gd name="T15" fmla="*/ 174 h 221"/>
                <a:gd name="T16" fmla="*/ 226 w 248"/>
                <a:gd name="T17" fmla="*/ 174 h 221"/>
                <a:gd name="T18" fmla="*/ 248 w 248"/>
                <a:gd name="T19" fmla="*/ 153 h 221"/>
                <a:gd name="T20" fmla="*/ 248 w 248"/>
                <a:gd name="T21" fmla="*/ 22 h 221"/>
                <a:gd name="T22" fmla="*/ 226 w 248"/>
                <a:gd name="T23" fmla="*/ 0 h 221"/>
                <a:gd name="T24" fmla="*/ 228 w 248"/>
                <a:gd name="T25" fmla="*/ 137 h 221"/>
                <a:gd name="T26" fmla="*/ 210 w 248"/>
                <a:gd name="T27" fmla="*/ 154 h 221"/>
                <a:gd name="T28" fmla="*/ 124 w 248"/>
                <a:gd name="T29" fmla="*/ 154 h 221"/>
                <a:gd name="T30" fmla="*/ 37 w 248"/>
                <a:gd name="T31" fmla="*/ 154 h 221"/>
                <a:gd name="T32" fmla="*/ 19 w 248"/>
                <a:gd name="T33" fmla="*/ 137 h 221"/>
                <a:gd name="T34" fmla="*/ 19 w 248"/>
                <a:gd name="T35" fmla="*/ 37 h 221"/>
                <a:gd name="T36" fmla="*/ 37 w 248"/>
                <a:gd name="T37" fmla="*/ 20 h 221"/>
                <a:gd name="T38" fmla="*/ 124 w 248"/>
                <a:gd name="T39" fmla="*/ 20 h 221"/>
                <a:gd name="T40" fmla="*/ 210 w 248"/>
                <a:gd name="T41" fmla="*/ 20 h 221"/>
                <a:gd name="T42" fmla="*/ 228 w 248"/>
                <a:gd name="T43" fmla="*/ 37 h 221"/>
                <a:gd name="T44" fmla="*/ 228 w 248"/>
                <a:gd name="T45" fmla="*/ 13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221">
                  <a:moveTo>
                    <a:pt x="2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65"/>
                    <a:pt x="10" y="174"/>
                    <a:pt x="2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38" y="174"/>
                    <a:pt x="248" y="165"/>
                    <a:pt x="248" y="153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8" y="10"/>
                    <a:pt x="238" y="0"/>
                    <a:pt x="226" y="0"/>
                  </a:cubicBezTo>
                  <a:close/>
                  <a:moveTo>
                    <a:pt x="228" y="137"/>
                  </a:moveTo>
                  <a:cubicBezTo>
                    <a:pt x="228" y="147"/>
                    <a:pt x="220" y="154"/>
                    <a:pt x="210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7" y="154"/>
                    <a:pt x="19" y="147"/>
                    <a:pt x="19" y="1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28"/>
                    <a:pt x="27" y="20"/>
                    <a:pt x="37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20" y="20"/>
                    <a:pt x="228" y="28"/>
                    <a:pt x="228" y="37"/>
                  </a:cubicBezTo>
                  <a:lnTo>
                    <a:pt x="228" y="1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69" name="Freeform 137">
              <a:extLst>
                <a:ext uri="{FF2B5EF4-FFF2-40B4-BE49-F238E27FC236}">
                  <a16:creationId xmlns:a16="http://schemas.microsoft.com/office/drawing/2014/main" id="{805C7BB0-154A-4673-A938-494CB2448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586" y="5155846"/>
              <a:ext cx="119011" cy="187533"/>
            </a:xfrm>
            <a:custGeom>
              <a:avLst/>
              <a:gdLst>
                <a:gd name="T0" fmla="*/ 62 w 70"/>
                <a:gd name="T1" fmla="*/ 51 h 110"/>
                <a:gd name="T2" fmla="*/ 53 w 70"/>
                <a:gd name="T3" fmla="*/ 47 h 110"/>
                <a:gd name="T4" fmla="*/ 39 w 70"/>
                <a:gd name="T5" fmla="*/ 43 h 110"/>
                <a:gd name="T6" fmla="*/ 39 w 70"/>
                <a:gd name="T7" fmla="*/ 21 h 110"/>
                <a:gd name="T8" fmla="*/ 50 w 70"/>
                <a:gd name="T9" fmla="*/ 30 h 110"/>
                <a:gd name="T10" fmla="*/ 59 w 70"/>
                <a:gd name="T11" fmla="*/ 36 h 110"/>
                <a:gd name="T12" fmla="*/ 65 w 70"/>
                <a:gd name="T13" fmla="*/ 34 h 110"/>
                <a:gd name="T14" fmla="*/ 67 w 70"/>
                <a:gd name="T15" fmla="*/ 29 h 110"/>
                <a:gd name="T16" fmla="*/ 65 w 70"/>
                <a:gd name="T17" fmla="*/ 24 h 110"/>
                <a:gd name="T18" fmla="*/ 61 w 70"/>
                <a:gd name="T19" fmla="*/ 18 h 110"/>
                <a:gd name="T20" fmla="*/ 52 w 70"/>
                <a:gd name="T21" fmla="*/ 13 h 110"/>
                <a:gd name="T22" fmla="*/ 39 w 70"/>
                <a:gd name="T23" fmla="*/ 10 h 110"/>
                <a:gd name="T24" fmla="*/ 39 w 70"/>
                <a:gd name="T25" fmla="*/ 5 h 110"/>
                <a:gd name="T26" fmla="*/ 35 w 70"/>
                <a:gd name="T27" fmla="*/ 0 h 110"/>
                <a:gd name="T28" fmla="*/ 31 w 70"/>
                <a:gd name="T29" fmla="*/ 5 h 110"/>
                <a:gd name="T30" fmla="*/ 31 w 70"/>
                <a:gd name="T31" fmla="*/ 10 h 110"/>
                <a:gd name="T32" fmla="*/ 10 w 70"/>
                <a:gd name="T33" fmla="*/ 17 h 110"/>
                <a:gd name="T34" fmla="*/ 2 w 70"/>
                <a:gd name="T35" fmla="*/ 32 h 110"/>
                <a:gd name="T36" fmla="*/ 6 w 70"/>
                <a:gd name="T37" fmla="*/ 44 h 110"/>
                <a:gd name="T38" fmla="*/ 16 w 70"/>
                <a:gd name="T39" fmla="*/ 51 h 110"/>
                <a:gd name="T40" fmla="*/ 31 w 70"/>
                <a:gd name="T41" fmla="*/ 55 h 110"/>
                <a:gd name="T42" fmla="*/ 31 w 70"/>
                <a:gd name="T43" fmla="*/ 80 h 110"/>
                <a:gd name="T44" fmla="*/ 24 w 70"/>
                <a:gd name="T45" fmla="*/ 77 h 110"/>
                <a:gd name="T46" fmla="*/ 20 w 70"/>
                <a:gd name="T47" fmla="*/ 73 h 110"/>
                <a:gd name="T48" fmla="*/ 17 w 70"/>
                <a:gd name="T49" fmla="*/ 66 h 110"/>
                <a:gd name="T50" fmla="*/ 14 w 70"/>
                <a:gd name="T51" fmla="*/ 63 h 110"/>
                <a:gd name="T52" fmla="*/ 9 w 70"/>
                <a:gd name="T53" fmla="*/ 62 h 110"/>
                <a:gd name="T54" fmla="*/ 2 w 70"/>
                <a:gd name="T55" fmla="*/ 64 h 110"/>
                <a:gd name="T56" fmla="*/ 0 w 70"/>
                <a:gd name="T57" fmla="*/ 69 h 110"/>
                <a:gd name="T58" fmla="*/ 2 w 70"/>
                <a:gd name="T59" fmla="*/ 76 h 110"/>
                <a:gd name="T60" fmla="*/ 7 w 70"/>
                <a:gd name="T61" fmla="*/ 83 h 110"/>
                <a:gd name="T62" fmla="*/ 17 w 70"/>
                <a:gd name="T63" fmla="*/ 88 h 110"/>
                <a:gd name="T64" fmla="*/ 31 w 70"/>
                <a:gd name="T65" fmla="*/ 91 h 110"/>
                <a:gd name="T66" fmla="*/ 31 w 70"/>
                <a:gd name="T67" fmla="*/ 106 h 110"/>
                <a:gd name="T68" fmla="*/ 32 w 70"/>
                <a:gd name="T69" fmla="*/ 109 h 110"/>
                <a:gd name="T70" fmla="*/ 35 w 70"/>
                <a:gd name="T71" fmla="*/ 110 h 110"/>
                <a:gd name="T72" fmla="*/ 39 w 70"/>
                <a:gd name="T73" fmla="*/ 109 h 110"/>
                <a:gd name="T74" fmla="*/ 39 w 70"/>
                <a:gd name="T75" fmla="*/ 104 h 110"/>
                <a:gd name="T76" fmla="*/ 39 w 70"/>
                <a:gd name="T77" fmla="*/ 91 h 110"/>
                <a:gd name="T78" fmla="*/ 56 w 70"/>
                <a:gd name="T79" fmla="*/ 87 h 110"/>
                <a:gd name="T80" fmla="*/ 67 w 70"/>
                <a:gd name="T81" fmla="*/ 78 h 110"/>
                <a:gd name="T82" fmla="*/ 70 w 70"/>
                <a:gd name="T83" fmla="*/ 67 h 110"/>
                <a:gd name="T84" fmla="*/ 68 w 70"/>
                <a:gd name="T85" fmla="*/ 58 h 110"/>
                <a:gd name="T86" fmla="*/ 62 w 70"/>
                <a:gd name="T87" fmla="*/ 51 h 110"/>
                <a:gd name="T88" fmla="*/ 31 w 70"/>
                <a:gd name="T89" fmla="*/ 41 h 110"/>
                <a:gd name="T90" fmla="*/ 22 w 70"/>
                <a:gd name="T91" fmla="*/ 37 h 110"/>
                <a:gd name="T92" fmla="*/ 19 w 70"/>
                <a:gd name="T93" fmla="*/ 31 h 110"/>
                <a:gd name="T94" fmla="*/ 22 w 70"/>
                <a:gd name="T95" fmla="*/ 24 h 110"/>
                <a:gd name="T96" fmla="*/ 31 w 70"/>
                <a:gd name="T97" fmla="*/ 21 h 110"/>
                <a:gd name="T98" fmla="*/ 31 w 70"/>
                <a:gd name="T99" fmla="*/ 41 h 110"/>
                <a:gd name="T100" fmla="*/ 50 w 70"/>
                <a:gd name="T101" fmla="*/ 76 h 110"/>
                <a:gd name="T102" fmla="*/ 39 w 70"/>
                <a:gd name="T103" fmla="*/ 81 h 110"/>
                <a:gd name="T104" fmla="*/ 39 w 70"/>
                <a:gd name="T105" fmla="*/ 57 h 110"/>
                <a:gd name="T106" fmla="*/ 50 w 70"/>
                <a:gd name="T107" fmla="*/ 61 h 110"/>
                <a:gd name="T108" fmla="*/ 54 w 70"/>
                <a:gd name="T109" fmla="*/ 69 h 110"/>
                <a:gd name="T110" fmla="*/ 50 w 70"/>
                <a:gd name="T111" fmla="*/ 7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" h="110">
                  <a:moveTo>
                    <a:pt x="62" y="51"/>
                  </a:moveTo>
                  <a:cubicBezTo>
                    <a:pt x="59" y="49"/>
                    <a:pt x="56" y="48"/>
                    <a:pt x="53" y="47"/>
                  </a:cubicBezTo>
                  <a:cubicBezTo>
                    <a:pt x="49" y="46"/>
                    <a:pt x="45" y="44"/>
                    <a:pt x="39" y="43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2"/>
                    <a:pt x="49" y="25"/>
                    <a:pt x="50" y="30"/>
                  </a:cubicBezTo>
                  <a:cubicBezTo>
                    <a:pt x="51" y="34"/>
                    <a:pt x="54" y="36"/>
                    <a:pt x="59" y="36"/>
                  </a:cubicBezTo>
                  <a:cubicBezTo>
                    <a:pt x="61" y="36"/>
                    <a:pt x="63" y="35"/>
                    <a:pt x="65" y="34"/>
                  </a:cubicBezTo>
                  <a:cubicBezTo>
                    <a:pt x="66" y="32"/>
                    <a:pt x="67" y="31"/>
                    <a:pt x="67" y="29"/>
                  </a:cubicBezTo>
                  <a:cubicBezTo>
                    <a:pt x="67" y="27"/>
                    <a:pt x="67" y="26"/>
                    <a:pt x="65" y="24"/>
                  </a:cubicBezTo>
                  <a:cubicBezTo>
                    <a:pt x="64" y="22"/>
                    <a:pt x="63" y="20"/>
                    <a:pt x="61" y="18"/>
                  </a:cubicBezTo>
                  <a:cubicBezTo>
                    <a:pt x="58" y="16"/>
                    <a:pt x="55" y="14"/>
                    <a:pt x="52" y="13"/>
                  </a:cubicBezTo>
                  <a:cubicBezTo>
                    <a:pt x="48" y="11"/>
                    <a:pt x="44" y="11"/>
                    <a:pt x="39" y="1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8" y="0"/>
                    <a:pt x="35" y="0"/>
                  </a:cubicBezTo>
                  <a:cubicBezTo>
                    <a:pt x="32" y="0"/>
                    <a:pt x="31" y="2"/>
                    <a:pt x="31" y="5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1"/>
                    <a:pt x="15" y="13"/>
                    <a:pt x="10" y="17"/>
                  </a:cubicBezTo>
                  <a:cubicBezTo>
                    <a:pt x="5" y="21"/>
                    <a:pt x="2" y="26"/>
                    <a:pt x="2" y="32"/>
                  </a:cubicBezTo>
                  <a:cubicBezTo>
                    <a:pt x="2" y="37"/>
                    <a:pt x="4" y="41"/>
                    <a:pt x="6" y="44"/>
                  </a:cubicBezTo>
                  <a:cubicBezTo>
                    <a:pt x="9" y="47"/>
                    <a:pt x="12" y="49"/>
                    <a:pt x="16" y="51"/>
                  </a:cubicBezTo>
                  <a:cubicBezTo>
                    <a:pt x="20" y="52"/>
                    <a:pt x="25" y="54"/>
                    <a:pt x="31" y="5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8" y="79"/>
                    <a:pt x="26" y="78"/>
                    <a:pt x="24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9" y="71"/>
                    <a:pt x="18" y="69"/>
                    <a:pt x="17" y="66"/>
                  </a:cubicBezTo>
                  <a:cubicBezTo>
                    <a:pt x="16" y="65"/>
                    <a:pt x="15" y="64"/>
                    <a:pt x="14" y="63"/>
                  </a:cubicBezTo>
                  <a:cubicBezTo>
                    <a:pt x="12" y="62"/>
                    <a:pt x="11" y="62"/>
                    <a:pt x="9" y="62"/>
                  </a:cubicBezTo>
                  <a:cubicBezTo>
                    <a:pt x="6" y="62"/>
                    <a:pt x="4" y="62"/>
                    <a:pt x="2" y="64"/>
                  </a:cubicBezTo>
                  <a:cubicBezTo>
                    <a:pt x="1" y="65"/>
                    <a:pt x="0" y="67"/>
                    <a:pt x="0" y="69"/>
                  </a:cubicBezTo>
                  <a:cubicBezTo>
                    <a:pt x="0" y="71"/>
                    <a:pt x="0" y="73"/>
                    <a:pt x="2" y="76"/>
                  </a:cubicBezTo>
                  <a:cubicBezTo>
                    <a:pt x="3" y="78"/>
                    <a:pt x="5" y="80"/>
                    <a:pt x="7" y="83"/>
                  </a:cubicBezTo>
                  <a:cubicBezTo>
                    <a:pt x="10" y="85"/>
                    <a:pt x="13" y="87"/>
                    <a:pt x="17" y="88"/>
                  </a:cubicBezTo>
                  <a:cubicBezTo>
                    <a:pt x="21" y="90"/>
                    <a:pt x="26" y="91"/>
                    <a:pt x="31" y="91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1" y="108"/>
                    <a:pt x="32" y="109"/>
                  </a:cubicBezTo>
                  <a:cubicBezTo>
                    <a:pt x="33" y="110"/>
                    <a:pt x="34" y="110"/>
                    <a:pt x="35" y="110"/>
                  </a:cubicBezTo>
                  <a:cubicBezTo>
                    <a:pt x="37" y="110"/>
                    <a:pt x="38" y="110"/>
                    <a:pt x="39" y="109"/>
                  </a:cubicBezTo>
                  <a:cubicBezTo>
                    <a:pt x="39" y="108"/>
                    <a:pt x="39" y="106"/>
                    <a:pt x="39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46" y="91"/>
                    <a:pt x="51" y="89"/>
                    <a:pt x="56" y="87"/>
                  </a:cubicBezTo>
                  <a:cubicBezTo>
                    <a:pt x="61" y="85"/>
                    <a:pt x="64" y="82"/>
                    <a:pt x="67" y="78"/>
                  </a:cubicBezTo>
                  <a:cubicBezTo>
                    <a:pt x="69" y="75"/>
                    <a:pt x="70" y="71"/>
                    <a:pt x="70" y="67"/>
                  </a:cubicBezTo>
                  <a:cubicBezTo>
                    <a:pt x="70" y="64"/>
                    <a:pt x="69" y="61"/>
                    <a:pt x="68" y="58"/>
                  </a:cubicBezTo>
                  <a:cubicBezTo>
                    <a:pt x="66" y="55"/>
                    <a:pt x="64" y="53"/>
                    <a:pt x="62" y="51"/>
                  </a:cubicBezTo>
                  <a:close/>
                  <a:moveTo>
                    <a:pt x="31" y="41"/>
                  </a:moveTo>
                  <a:cubicBezTo>
                    <a:pt x="27" y="40"/>
                    <a:pt x="24" y="39"/>
                    <a:pt x="22" y="37"/>
                  </a:cubicBezTo>
                  <a:cubicBezTo>
                    <a:pt x="20" y="36"/>
                    <a:pt x="19" y="34"/>
                    <a:pt x="19" y="31"/>
                  </a:cubicBezTo>
                  <a:cubicBezTo>
                    <a:pt x="19" y="28"/>
                    <a:pt x="20" y="26"/>
                    <a:pt x="22" y="24"/>
                  </a:cubicBezTo>
                  <a:cubicBezTo>
                    <a:pt x="24" y="23"/>
                    <a:pt x="27" y="22"/>
                    <a:pt x="31" y="21"/>
                  </a:cubicBezTo>
                  <a:lnTo>
                    <a:pt x="31" y="41"/>
                  </a:lnTo>
                  <a:close/>
                  <a:moveTo>
                    <a:pt x="50" y="76"/>
                  </a:moveTo>
                  <a:cubicBezTo>
                    <a:pt x="48" y="78"/>
                    <a:pt x="44" y="80"/>
                    <a:pt x="39" y="81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4" y="58"/>
                    <a:pt x="48" y="60"/>
                    <a:pt x="50" y="61"/>
                  </a:cubicBezTo>
                  <a:cubicBezTo>
                    <a:pt x="52" y="63"/>
                    <a:pt x="54" y="66"/>
                    <a:pt x="54" y="69"/>
                  </a:cubicBezTo>
                  <a:cubicBezTo>
                    <a:pt x="54" y="71"/>
                    <a:pt x="52" y="74"/>
                    <a:pt x="50" y="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70" name="Freeform 138">
              <a:extLst>
                <a:ext uri="{FF2B5EF4-FFF2-40B4-BE49-F238E27FC236}">
                  <a16:creationId xmlns:a16="http://schemas.microsoft.com/office/drawing/2014/main" id="{A40E1AFB-20E7-4077-9BDD-8A16C1A2E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208" y="5486192"/>
              <a:ext cx="209893" cy="283463"/>
            </a:xfrm>
            <a:custGeom>
              <a:avLst/>
              <a:gdLst>
                <a:gd name="T0" fmla="*/ 62 w 123"/>
                <a:gd name="T1" fmla="*/ 3 h 166"/>
                <a:gd name="T2" fmla="*/ 110 w 123"/>
                <a:gd name="T3" fmla="*/ 74 h 166"/>
                <a:gd name="T4" fmla="*/ 110 w 123"/>
                <a:gd name="T5" fmla="*/ 107 h 166"/>
                <a:gd name="T6" fmla="*/ 73 w 123"/>
                <a:gd name="T7" fmla="*/ 85 h 166"/>
                <a:gd name="T8" fmla="*/ 62 w 123"/>
                <a:gd name="T9" fmla="*/ 3 h 166"/>
                <a:gd name="T10" fmla="*/ 0 w 123"/>
                <a:gd name="T11" fmla="*/ 43 h 166"/>
                <a:gd name="T12" fmla="*/ 0 w 123"/>
                <a:gd name="T13" fmla="*/ 142 h 166"/>
                <a:gd name="T14" fmla="*/ 62 w 123"/>
                <a:gd name="T15" fmla="*/ 166 h 166"/>
                <a:gd name="T16" fmla="*/ 123 w 123"/>
                <a:gd name="T17" fmla="*/ 131 h 166"/>
                <a:gd name="T18" fmla="*/ 123 w 123"/>
                <a:gd name="T19" fmla="*/ 85 h 166"/>
                <a:gd name="T20" fmla="*/ 62 w 123"/>
                <a:gd name="T21" fmla="*/ 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66">
                  <a:moveTo>
                    <a:pt x="62" y="3"/>
                  </a:moveTo>
                  <a:cubicBezTo>
                    <a:pt x="110" y="74"/>
                    <a:pt x="110" y="74"/>
                    <a:pt x="110" y="74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0" y="0"/>
                    <a:pt x="0" y="43"/>
                  </a:cubicBezTo>
                  <a:cubicBezTo>
                    <a:pt x="0" y="85"/>
                    <a:pt x="0" y="142"/>
                    <a:pt x="0" y="142"/>
                  </a:cubicBezTo>
                  <a:cubicBezTo>
                    <a:pt x="0" y="142"/>
                    <a:pt x="7" y="166"/>
                    <a:pt x="62" y="166"/>
                  </a:cubicBezTo>
                  <a:cubicBezTo>
                    <a:pt x="116" y="166"/>
                    <a:pt x="123" y="150"/>
                    <a:pt x="123" y="131"/>
                  </a:cubicBezTo>
                  <a:cubicBezTo>
                    <a:pt x="123" y="111"/>
                    <a:pt x="123" y="85"/>
                    <a:pt x="123" y="85"/>
                  </a:cubicBezTo>
                  <a:cubicBezTo>
                    <a:pt x="123" y="85"/>
                    <a:pt x="109" y="3"/>
                    <a:pt x="62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171" name="Oval 139">
              <a:extLst>
                <a:ext uri="{FF2B5EF4-FFF2-40B4-BE49-F238E27FC236}">
                  <a16:creationId xmlns:a16="http://schemas.microsoft.com/office/drawing/2014/main" id="{D916F43C-4C4B-4D7C-AE6D-161AD6C90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69" y="5288561"/>
              <a:ext cx="163731" cy="192582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42E304BC-0AE2-4D8E-A286-92BA7AC4809B}"/>
              </a:ext>
            </a:extLst>
          </p:cNvPr>
          <p:cNvSpPr/>
          <p:nvPr/>
        </p:nvSpPr>
        <p:spPr>
          <a:xfrm>
            <a:off x="6304056" y="3366789"/>
            <a:ext cx="864805" cy="9439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B0FC25DA-5A83-41DE-B9C7-79E7BF11B0F3}"/>
              </a:ext>
            </a:extLst>
          </p:cNvPr>
          <p:cNvGrpSpPr/>
          <p:nvPr/>
        </p:nvGrpSpPr>
        <p:grpSpPr>
          <a:xfrm>
            <a:off x="6651810" y="3479522"/>
            <a:ext cx="537534" cy="460744"/>
            <a:chOff x="3315208" y="5097423"/>
            <a:chExt cx="618858" cy="672232"/>
          </a:xfrm>
        </p:grpSpPr>
        <p:sp>
          <p:nvSpPr>
            <p:cNvPr id="174" name="Freeform 136">
              <a:extLst>
                <a:ext uri="{FF2B5EF4-FFF2-40B4-BE49-F238E27FC236}">
                  <a16:creationId xmlns:a16="http://schemas.microsoft.com/office/drawing/2014/main" id="{44A910B0-6D2C-43E9-A112-8DD3D038D2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396" y="5097423"/>
              <a:ext cx="422670" cy="377229"/>
            </a:xfrm>
            <a:custGeom>
              <a:avLst/>
              <a:gdLst>
                <a:gd name="T0" fmla="*/ 226 w 248"/>
                <a:gd name="T1" fmla="*/ 0 h 221"/>
                <a:gd name="T2" fmla="*/ 22 w 248"/>
                <a:gd name="T3" fmla="*/ 0 h 221"/>
                <a:gd name="T4" fmla="*/ 0 w 248"/>
                <a:gd name="T5" fmla="*/ 22 h 221"/>
                <a:gd name="T6" fmla="*/ 0 w 248"/>
                <a:gd name="T7" fmla="*/ 153 h 221"/>
                <a:gd name="T8" fmla="*/ 22 w 248"/>
                <a:gd name="T9" fmla="*/ 174 h 221"/>
                <a:gd name="T10" fmla="*/ 33 w 248"/>
                <a:gd name="T11" fmla="*/ 174 h 221"/>
                <a:gd name="T12" fmla="*/ 6 w 248"/>
                <a:gd name="T13" fmla="*/ 221 h 221"/>
                <a:gd name="T14" fmla="*/ 87 w 248"/>
                <a:gd name="T15" fmla="*/ 174 h 221"/>
                <a:gd name="T16" fmla="*/ 226 w 248"/>
                <a:gd name="T17" fmla="*/ 174 h 221"/>
                <a:gd name="T18" fmla="*/ 248 w 248"/>
                <a:gd name="T19" fmla="*/ 153 h 221"/>
                <a:gd name="T20" fmla="*/ 248 w 248"/>
                <a:gd name="T21" fmla="*/ 22 h 221"/>
                <a:gd name="T22" fmla="*/ 226 w 248"/>
                <a:gd name="T23" fmla="*/ 0 h 221"/>
                <a:gd name="T24" fmla="*/ 228 w 248"/>
                <a:gd name="T25" fmla="*/ 137 h 221"/>
                <a:gd name="T26" fmla="*/ 210 w 248"/>
                <a:gd name="T27" fmla="*/ 154 h 221"/>
                <a:gd name="T28" fmla="*/ 124 w 248"/>
                <a:gd name="T29" fmla="*/ 154 h 221"/>
                <a:gd name="T30" fmla="*/ 37 w 248"/>
                <a:gd name="T31" fmla="*/ 154 h 221"/>
                <a:gd name="T32" fmla="*/ 19 w 248"/>
                <a:gd name="T33" fmla="*/ 137 h 221"/>
                <a:gd name="T34" fmla="*/ 19 w 248"/>
                <a:gd name="T35" fmla="*/ 37 h 221"/>
                <a:gd name="T36" fmla="*/ 37 w 248"/>
                <a:gd name="T37" fmla="*/ 20 h 221"/>
                <a:gd name="T38" fmla="*/ 124 w 248"/>
                <a:gd name="T39" fmla="*/ 20 h 221"/>
                <a:gd name="T40" fmla="*/ 210 w 248"/>
                <a:gd name="T41" fmla="*/ 20 h 221"/>
                <a:gd name="T42" fmla="*/ 228 w 248"/>
                <a:gd name="T43" fmla="*/ 37 h 221"/>
                <a:gd name="T44" fmla="*/ 228 w 248"/>
                <a:gd name="T45" fmla="*/ 13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221">
                  <a:moveTo>
                    <a:pt x="2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65"/>
                    <a:pt x="10" y="174"/>
                    <a:pt x="2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38" y="174"/>
                    <a:pt x="248" y="165"/>
                    <a:pt x="248" y="153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8" y="10"/>
                    <a:pt x="238" y="0"/>
                    <a:pt x="226" y="0"/>
                  </a:cubicBezTo>
                  <a:close/>
                  <a:moveTo>
                    <a:pt x="228" y="137"/>
                  </a:moveTo>
                  <a:cubicBezTo>
                    <a:pt x="228" y="147"/>
                    <a:pt x="220" y="154"/>
                    <a:pt x="210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7" y="154"/>
                    <a:pt x="19" y="147"/>
                    <a:pt x="19" y="1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28"/>
                    <a:pt x="27" y="20"/>
                    <a:pt x="37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20" y="20"/>
                    <a:pt x="228" y="28"/>
                    <a:pt x="228" y="37"/>
                  </a:cubicBezTo>
                  <a:lnTo>
                    <a:pt x="228" y="1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75" name="Freeform 137">
              <a:extLst>
                <a:ext uri="{FF2B5EF4-FFF2-40B4-BE49-F238E27FC236}">
                  <a16:creationId xmlns:a16="http://schemas.microsoft.com/office/drawing/2014/main" id="{8A1A614F-63F4-4E8B-9E12-2B5E7E6E8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586" y="5155846"/>
              <a:ext cx="119011" cy="187533"/>
            </a:xfrm>
            <a:custGeom>
              <a:avLst/>
              <a:gdLst>
                <a:gd name="T0" fmla="*/ 62 w 70"/>
                <a:gd name="T1" fmla="*/ 51 h 110"/>
                <a:gd name="T2" fmla="*/ 53 w 70"/>
                <a:gd name="T3" fmla="*/ 47 h 110"/>
                <a:gd name="T4" fmla="*/ 39 w 70"/>
                <a:gd name="T5" fmla="*/ 43 h 110"/>
                <a:gd name="T6" fmla="*/ 39 w 70"/>
                <a:gd name="T7" fmla="*/ 21 h 110"/>
                <a:gd name="T8" fmla="*/ 50 w 70"/>
                <a:gd name="T9" fmla="*/ 30 h 110"/>
                <a:gd name="T10" fmla="*/ 59 w 70"/>
                <a:gd name="T11" fmla="*/ 36 h 110"/>
                <a:gd name="T12" fmla="*/ 65 w 70"/>
                <a:gd name="T13" fmla="*/ 34 h 110"/>
                <a:gd name="T14" fmla="*/ 67 w 70"/>
                <a:gd name="T15" fmla="*/ 29 h 110"/>
                <a:gd name="T16" fmla="*/ 65 w 70"/>
                <a:gd name="T17" fmla="*/ 24 h 110"/>
                <a:gd name="T18" fmla="*/ 61 w 70"/>
                <a:gd name="T19" fmla="*/ 18 h 110"/>
                <a:gd name="T20" fmla="*/ 52 w 70"/>
                <a:gd name="T21" fmla="*/ 13 h 110"/>
                <a:gd name="T22" fmla="*/ 39 w 70"/>
                <a:gd name="T23" fmla="*/ 10 h 110"/>
                <a:gd name="T24" fmla="*/ 39 w 70"/>
                <a:gd name="T25" fmla="*/ 5 h 110"/>
                <a:gd name="T26" fmla="*/ 35 w 70"/>
                <a:gd name="T27" fmla="*/ 0 h 110"/>
                <a:gd name="T28" fmla="*/ 31 w 70"/>
                <a:gd name="T29" fmla="*/ 5 h 110"/>
                <a:gd name="T30" fmla="*/ 31 w 70"/>
                <a:gd name="T31" fmla="*/ 10 h 110"/>
                <a:gd name="T32" fmla="*/ 10 w 70"/>
                <a:gd name="T33" fmla="*/ 17 h 110"/>
                <a:gd name="T34" fmla="*/ 2 w 70"/>
                <a:gd name="T35" fmla="*/ 32 h 110"/>
                <a:gd name="T36" fmla="*/ 6 w 70"/>
                <a:gd name="T37" fmla="*/ 44 h 110"/>
                <a:gd name="T38" fmla="*/ 16 w 70"/>
                <a:gd name="T39" fmla="*/ 51 h 110"/>
                <a:gd name="T40" fmla="*/ 31 w 70"/>
                <a:gd name="T41" fmla="*/ 55 h 110"/>
                <a:gd name="T42" fmla="*/ 31 w 70"/>
                <a:gd name="T43" fmla="*/ 80 h 110"/>
                <a:gd name="T44" fmla="*/ 24 w 70"/>
                <a:gd name="T45" fmla="*/ 77 h 110"/>
                <a:gd name="T46" fmla="*/ 20 w 70"/>
                <a:gd name="T47" fmla="*/ 73 h 110"/>
                <a:gd name="T48" fmla="*/ 17 w 70"/>
                <a:gd name="T49" fmla="*/ 66 h 110"/>
                <a:gd name="T50" fmla="*/ 14 w 70"/>
                <a:gd name="T51" fmla="*/ 63 h 110"/>
                <a:gd name="T52" fmla="*/ 9 w 70"/>
                <a:gd name="T53" fmla="*/ 62 h 110"/>
                <a:gd name="T54" fmla="*/ 2 w 70"/>
                <a:gd name="T55" fmla="*/ 64 h 110"/>
                <a:gd name="T56" fmla="*/ 0 w 70"/>
                <a:gd name="T57" fmla="*/ 69 h 110"/>
                <a:gd name="T58" fmla="*/ 2 w 70"/>
                <a:gd name="T59" fmla="*/ 76 h 110"/>
                <a:gd name="T60" fmla="*/ 7 w 70"/>
                <a:gd name="T61" fmla="*/ 83 h 110"/>
                <a:gd name="T62" fmla="*/ 17 w 70"/>
                <a:gd name="T63" fmla="*/ 88 h 110"/>
                <a:gd name="T64" fmla="*/ 31 w 70"/>
                <a:gd name="T65" fmla="*/ 91 h 110"/>
                <a:gd name="T66" fmla="*/ 31 w 70"/>
                <a:gd name="T67" fmla="*/ 106 h 110"/>
                <a:gd name="T68" fmla="*/ 32 w 70"/>
                <a:gd name="T69" fmla="*/ 109 h 110"/>
                <a:gd name="T70" fmla="*/ 35 w 70"/>
                <a:gd name="T71" fmla="*/ 110 h 110"/>
                <a:gd name="T72" fmla="*/ 39 w 70"/>
                <a:gd name="T73" fmla="*/ 109 h 110"/>
                <a:gd name="T74" fmla="*/ 39 w 70"/>
                <a:gd name="T75" fmla="*/ 104 h 110"/>
                <a:gd name="T76" fmla="*/ 39 w 70"/>
                <a:gd name="T77" fmla="*/ 91 h 110"/>
                <a:gd name="T78" fmla="*/ 56 w 70"/>
                <a:gd name="T79" fmla="*/ 87 h 110"/>
                <a:gd name="T80" fmla="*/ 67 w 70"/>
                <a:gd name="T81" fmla="*/ 78 h 110"/>
                <a:gd name="T82" fmla="*/ 70 w 70"/>
                <a:gd name="T83" fmla="*/ 67 h 110"/>
                <a:gd name="T84" fmla="*/ 68 w 70"/>
                <a:gd name="T85" fmla="*/ 58 h 110"/>
                <a:gd name="T86" fmla="*/ 62 w 70"/>
                <a:gd name="T87" fmla="*/ 51 h 110"/>
                <a:gd name="T88" fmla="*/ 31 w 70"/>
                <a:gd name="T89" fmla="*/ 41 h 110"/>
                <a:gd name="T90" fmla="*/ 22 w 70"/>
                <a:gd name="T91" fmla="*/ 37 h 110"/>
                <a:gd name="T92" fmla="*/ 19 w 70"/>
                <a:gd name="T93" fmla="*/ 31 h 110"/>
                <a:gd name="T94" fmla="*/ 22 w 70"/>
                <a:gd name="T95" fmla="*/ 24 h 110"/>
                <a:gd name="T96" fmla="*/ 31 w 70"/>
                <a:gd name="T97" fmla="*/ 21 h 110"/>
                <a:gd name="T98" fmla="*/ 31 w 70"/>
                <a:gd name="T99" fmla="*/ 41 h 110"/>
                <a:gd name="T100" fmla="*/ 50 w 70"/>
                <a:gd name="T101" fmla="*/ 76 h 110"/>
                <a:gd name="T102" fmla="*/ 39 w 70"/>
                <a:gd name="T103" fmla="*/ 81 h 110"/>
                <a:gd name="T104" fmla="*/ 39 w 70"/>
                <a:gd name="T105" fmla="*/ 57 h 110"/>
                <a:gd name="T106" fmla="*/ 50 w 70"/>
                <a:gd name="T107" fmla="*/ 61 h 110"/>
                <a:gd name="T108" fmla="*/ 54 w 70"/>
                <a:gd name="T109" fmla="*/ 69 h 110"/>
                <a:gd name="T110" fmla="*/ 50 w 70"/>
                <a:gd name="T111" fmla="*/ 7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" h="110">
                  <a:moveTo>
                    <a:pt x="62" y="51"/>
                  </a:moveTo>
                  <a:cubicBezTo>
                    <a:pt x="59" y="49"/>
                    <a:pt x="56" y="48"/>
                    <a:pt x="53" y="47"/>
                  </a:cubicBezTo>
                  <a:cubicBezTo>
                    <a:pt x="49" y="46"/>
                    <a:pt x="45" y="44"/>
                    <a:pt x="39" y="43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2"/>
                    <a:pt x="49" y="25"/>
                    <a:pt x="50" y="30"/>
                  </a:cubicBezTo>
                  <a:cubicBezTo>
                    <a:pt x="51" y="34"/>
                    <a:pt x="54" y="36"/>
                    <a:pt x="59" y="36"/>
                  </a:cubicBezTo>
                  <a:cubicBezTo>
                    <a:pt x="61" y="36"/>
                    <a:pt x="63" y="35"/>
                    <a:pt x="65" y="34"/>
                  </a:cubicBezTo>
                  <a:cubicBezTo>
                    <a:pt x="66" y="32"/>
                    <a:pt x="67" y="31"/>
                    <a:pt x="67" y="29"/>
                  </a:cubicBezTo>
                  <a:cubicBezTo>
                    <a:pt x="67" y="27"/>
                    <a:pt x="67" y="26"/>
                    <a:pt x="65" y="24"/>
                  </a:cubicBezTo>
                  <a:cubicBezTo>
                    <a:pt x="64" y="22"/>
                    <a:pt x="63" y="20"/>
                    <a:pt x="61" y="18"/>
                  </a:cubicBezTo>
                  <a:cubicBezTo>
                    <a:pt x="58" y="16"/>
                    <a:pt x="55" y="14"/>
                    <a:pt x="52" y="13"/>
                  </a:cubicBezTo>
                  <a:cubicBezTo>
                    <a:pt x="48" y="11"/>
                    <a:pt x="44" y="11"/>
                    <a:pt x="39" y="1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8" y="0"/>
                    <a:pt x="35" y="0"/>
                  </a:cubicBezTo>
                  <a:cubicBezTo>
                    <a:pt x="32" y="0"/>
                    <a:pt x="31" y="2"/>
                    <a:pt x="31" y="5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1"/>
                    <a:pt x="15" y="13"/>
                    <a:pt x="10" y="17"/>
                  </a:cubicBezTo>
                  <a:cubicBezTo>
                    <a:pt x="5" y="21"/>
                    <a:pt x="2" y="26"/>
                    <a:pt x="2" y="32"/>
                  </a:cubicBezTo>
                  <a:cubicBezTo>
                    <a:pt x="2" y="37"/>
                    <a:pt x="4" y="41"/>
                    <a:pt x="6" y="44"/>
                  </a:cubicBezTo>
                  <a:cubicBezTo>
                    <a:pt x="9" y="47"/>
                    <a:pt x="12" y="49"/>
                    <a:pt x="16" y="51"/>
                  </a:cubicBezTo>
                  <a:cubicBezTo>
                    <a:pt x="20" y="52"/>
                    <a:pt x="25" y="54"/>
                    <a:pt x="31" y="5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8" y="79"/>
                    <a:pt x="26" y="78"/>
                    <a:pt x="24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9" y="71"/>
                    <a:pt x="18" y="69"/>
                    <a:pt x="17" y="66"/>
                  </a:cubicBezTo>
                  <a:cubicBezTo>
                    <a:pt x="16" y="65"/>
                    <a:pt x="15" y="64"/>
                    <a:pt x="14" y="63"/>
                  </a:cubicBezTo>
                  <a:cubicBezTo>
                    <a:pt x="12" y="62"/>
                    <a:pt x="11" y="62"/>
                    <a:pt x="9" y="62"/>
                  </a:cubicBezTo>
                  <a:cubicBezTo>
                    <a:pt x="6" y="62"/>
                    <a:pt x="4" y="62"/>
                    <a:pt x="2" y="64"/>
                  </a:cubicBezTo>
                  <a:cubicBezTo>
                    <a:pt x="1" y="65"/>
                    <a:pt x="0" y="67"/>
                    <a:pt x="0" y="69"/>
                  </a:cubicBezTo>
                  <a:cubicBezTo>
                    <a:pt x="0" y="71"/>
                    <a:pt x="0" y="73"/>
                    <a:pt x="2" y="76"/>
                  </a:cubicBezTo>
                  <a:cubicBezTo>
                    <a:pt x="3" y="78"/>
                    <a:pt x="5" y="80"/>
                    <a:pt x="7" y="83"/>
                  </a:cubicBezTo>
                  <a:cubicBezTo>
                    <a:pt x="10" y="85"/>
                    <a:pt x="13" y="87"/>
                    <a:pt x="17" y="88"/>
                  </a:cubicBezTo>
                  <a:cubicBezTo>
                    <a:pt x="21" y="90"/>
                    <a:pt x="26" y="91"/>
                    <a:pt x="31" y="91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1" y="108"/>
                    <a:pt x="32" y="109"/>
                  </a:cubicBezTo>
                  <a:cubicBezTo>
                    <a:pt x="33" y="110"/>
                    <a:pt x="34" y="110"/>
                    <a:pt x="35" y="110"/>
                  </a:cubicBezTo>
                  <a:cubicBezTo>
                    <a:pt x="37" y="110"/>
                    <a:pt x="38" y="110"/>
                    <a:pt x="39" y="109"/>
                  </a:cubicBezTo>
                  <a:cubicBezTo>
                    <a:pt x="39" y="108"/>
                    <a:pt x="39" y="106"/>
                    <a:pt x="39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46" y="91"/>
                    <a:pt x="51" y="89"/>
                    <a:pt x="56" y="87"/>
                  </a:cubicBezTo>
                  <a:cubicBezTo>
                    <a:pt x="61" y="85"/>
                    <a:pt x="64" y="82"/>
                    <a:pt x="67" y="78"/>
                  </a:cubicBezTo>
                  <a:cubicBezTo>
                    <a:pt x="69" y="75"/>
                    <a:pt x="70" y="71"/>
                    <a:pt x="70" y="67"/>
                  </a:cubicBezTo>
                  <a:cubicBezTo>
                    <a:pt x="70" y="64"/>
                    <a:pt x="69" y="61"/>
                    <a:pt x="68" y="58"/>
                  </a:cubicBezTo>
                  <a:cubicBezTo>
                    <a:pt x="66" y="55"/>
                    <a:pt x="64" y="53"/>
                    <a:pt x="62" y="51"/>
                  </a:cubicBezTo>
                  <a:close/>
                  <a:moveTo>
                    <a:pt x="31" y="41"/>
                  </a:moveTo>
                  <a:cubicBezTo>
                    <a:pt x="27" y="40"/>
                    <a:pt x="24" y="39"/>
                    <a:pt x="22" y="37"/>
                  </a:cubicBezTo>
                  <a:cubicBezTo>
                    <a:pt x="20" y="36"/>
                    <a:pt x="19" y="34"/>
                    <a:pt x="19" y="31"/>
                  </a:cubicBezTo>
                  <a:cubicBezTo>
                    <a:pt x="19" y="28"/>
                    <a:pt x="20" y="26"/>
                    <a:pt x="22" y="24"/>
                  </a:cubicBezTo>
                  <a:cubicBezTo>
                    <a:pt x="24" y="23"/>
                    <a:pt x="27" y="22"/>
                    <a:pt x="31" y="21"/>
                  </a:cubicBezTo>
                  <a:lnTo>
                    <a:pt x="31" y="41"/>
                  </a:lnTo>
                  <a:close/>
                  <a:moveTo>
                    <a:pt x="50" y="76"/>
                  </a:moveTo>
                  <a:cubicBezTo>
                    <a:pt x="48" y="78"/>
                    <a:pt x="44" y="80"/>
                    <a:pt x="39" y="81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4" y="58"/>
                    <a:pt x="48" y="60"/>
                    <a:pt x="50" y="61"/>
                  </a:cubicBezTo>
                  <a:cubicBezTo>
                    <a:pt x="52" y="63"/>
                    <a:pt x="54" y="66"/>
                    <a:pt x="54" y="69"/>
                  </a:cubicBezTo>
                  <a:cubicBezTo>
                    <a:pt x="54" y="71"/>
                    <a:pt x="52" y="74"/>
                    <a:pt x="50" y="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76" name="Freeform 138">
              <a:extLst>
                <a:ext uri="{FF2B5EF4-FFF2-40B4-BE49-F238E27FC236}">
                  <a16:creationId xmlns:a16="http://schemas.microsoft.com/office/drawing/2014/main" id="{31E392D8-F56A-49C7-B605-D8E60F5C2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208" y="5486192"/>
              <a:ext cx="209893" cy="283463"/>
            </a:xfrm>
            <a:custGeom>
              <a:avLst/>
              <a:gdLst>
                <a:gd name="T0" fmla="*/ 62 w 123"/>
                <a:gd name="T1" fmla="*/ 3 h 166"/>
                <a:gd name="T2" fmla="*/ 110 w 123"/>
                <a:gd name="T3" fmla="*/ 74 h 166"/>
                <a:gd name="T4" fmla="*/ 110 w 123"/>
                <a:gd name="T5" fmla="*/ 107 h 166"/>
                <a:gd name="T6" fmla="*/ 73 w 123"/>
                <a:gd name="T7" fmla="*/ 85 h 166"/>
                <a:gd name="T8" fmla="*/ 62 w 123"/>
                <a:gd name="T9" fmla="*/ 3 h 166"/>
                <a:gd name="T10" fmla="*/ 0 w 123"/>
                <a:gd name="T11" fmla="*/ 43 h 166"/>
                <a:gd name="T12" fmla="*/ 0 w 123"/>
                <a:gd name="T13" fmla="*/ 142 h 166"/>
                <a:gd name="T14" fmla="*/ 62 w 123"/>
                <a:gd name="T15" fmla="*/ 166 h 166"/>
                <a:gd name="T16" fmla="*/ 123 w 123"/>
                <a:gd name="T17" fmla="*/ 131 h 166"/>
                <a:gd name="T18" fmla="*/ 123 w 123"/>
                <a:gd name="T19" fmla="*/ 85 h 166"/>
                <a:gd name="T20" fmla="*/ 62 w 123"/>
                <a:gd name="T21" fmla="*/ 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66">
                  <a:moveTo>
                    <a:pt x="62" y="3"/>
                  </a:moveTo>
                  <a:cubicBezTo>
                    <a:pt x="110" y="74"/>
                    <a:pt x="110" y="74"/>
                    <a:pt x="110" y="74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0" y="0"/>
                    <a:pt x="0" y="43"/>
                  </a:cubicBezTo>
                  <a:cubicBezTo>
                    <a:pt x="0" y="85"/>
                    <a:pt x="0" y="142"/>
                    <a:pt x="0" y="142"/>
                  </a:cubicBezTo>
                  <a:cubicBezTo>
                    <a:pt x="0" y="142"/>
                    <a:pt x="7" y="166"/>
                    <a:pt x="62" y="166"/>
                  </a:cubicBezTo>
                  <a:cubicBezTo>
                    <a:pt x="116" y="166"/>
                    <a:pt x="123" y="150"/>
                    <a:pt x="123" y="131"/>
                  </a:cubicBezTo>
                  <a:cubicBezTo>
                    <a:pt x="123" y="111"/>
                    <a:pt x="123" y="85"/>
                    <a:pt x="123" y="85"/>
                  </a:cubicBezTo>
                  <a:cubicBezTo>
                    <a:pt x="123" y="85"/>
                    <a:pt x="109" y="3"/>
                    <a:pt x="62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177" name="Oval 139">
              <a:extLst>
                <a:ext uri="{FF2B5EF4-FFF2-40B4-BE49-F238E27FC236}">
                  <a16:creationId xmlns:a16="http://schemas.microsoft.com/office/drawing/2014/main" id="{47771D8F-0351-4643-9068-391618E1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69" y="5288561"/>
              <a:ext cx="163731" cy="192582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00C52991-8549-4490-9906-AB27F4C9EC27}"/>
              </a:ext>
            </a:extLst>
          </p:cNvPr>
          <p:cNvSpPr/>
          <p:nvPr/>
        </p:nvSpPr>
        <p:spPr>
          <a:xfrm>
            <a:off x="9224874" y="3467417"/>
            <a:ext cx="864805" cy="7136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CA8AF472-B5EF-4495-ACB5-6FB6E0D47554}"/>
              </a:ext>
            </a:extLst>
          </p:cNvPr>
          <p:cNvGrpSpPr/>
          <p:nvPr/>
        </p:nvGrpSpPr>
        <p:grpSpPr>
          <a:xfrm>
            <a:off x="9585473" y="3482544"/>
            <a:ext cx="537534" cy="460744"/>
            <a:chOff x="3315208" y="5097423"/>
            <a:chExt cx="618858" cy="672232"/>
          </a:xfrm>
        </p:grpSpPr>
        <p:sp>
          <p:nvSpPr>
            <p:cNvPr id="180" name="Freeform 136">
              <a:extLst>
                <a:ext uri="{FF2B5EF4-FFF2-40B4-BE49-F238E27FC236}">
                  <a16:creationId xmlns:a16="http://schemas.microsoft.com/office/drawing/2014/main" id="{321CAD3B-CDB9-436C-91C5-9977BFE12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396" y="5097423"/>
              <a:ext cx="422670" cy="377229"/>
            </a:xfrm>
            <a:custGeom>
              <a:avLst/>
              <a:gdLst>
                <a:gd name="T0" fmla="*/ 226 w 248"/>
                <a:gd name="T1" fmla="*/ 0 h 221"/>
                <a:gd name="T2" fmla="*/ 22 w 248"/>
                <a:gd name="T3" fmla="*/ 0 h 221"/>
                <a:gd name="T4" fmla="*/ 0 w 248"/>
                <a:gd name="T5" fmla="*/ 22 h 221"/>
                <a:gd name="T6" fmla="*/ 0 w 248"/>
                <a:gd name="T7" fmla="*/ 153 h 221"/>
                <a:gd name="T8" fmla="*/ 22 w 248"/>
                <a:gd name="T9" fmla="*/ 174 h 221"/>
                <a:gd name="T10" fmla="*/ 33 w 248"/>
                <a:gd name="T11" fmla="*/ 174 h 221"/>
                <a:gd name="T12" fmla="*/ 6 w 248"/>
                <a:gd name="T13" fmla="*/ 221 h 221"/>
                <a:gd name="T14" fmla="*/ 87 w 248"/>
                <a:gd name="T15" fmla="*/ 174 h 221"/>
                <a:gd name="T16" fmla="*/ 226 w 248"/>
                <a:gd name="T17" fmla="*/ 174 h 221"/>
                <a:gd name="T18" fmla="*/ 248 w 248"/>
                <a:gd name="T19" fmla="*/ 153 h 221"/>
                <a:gd name="T20" fmla="*/ 248 w 248"/>
                <a:gd name="T21" fmla="*/ 22 h 221"/>
                <a:gd name="T22" fmla="*/ 226 w 248"/>
                <a:gd name="T23" fmla="*/ 0 h 221"/>
                <a:gd name="T24" fmla="*/ 228 w 248"/>
                <a:gd name="T25" fmla="*/ 137 h 221"/>
                <a:gd name="T26" fmla="*/ 210 w 248"/>
                <a:gd name="T27" fmla="*/ 154 h 221"/>
                <a:gd name="T28" fmla="*/ 124 w 248"/>
                <a:gd name="T29" fmla="*/ 154 h 221"/>
                <a:gd name="T30" fmla="*/ 37 w 248"/>
                <a:gd name="T31" fmla="*/ 154 h 221"/>
                <a:gd name="T32" fmla="*/ 19 w 248"/>
                <a:gd name="T33" fmla="*/ 137 h 221"/>
                <a:gd name="T34" fmla="*/ 19 w 248"/>
                <a:gd name="T35" fmla="*/ 37 h 221"/>
                <a:gd name="T36" fmla="*/ 37 w 248"/>
                <a:gd name="T37" fmla="*/ 20 h 221"/>
                <a:gd name="T38" fmla="*/ 124 w 248"/>
                <a:gd name="T39" fmla="*/ 20 h 221"/>
                <a:gd name="T40" fmla="*/ 210 w 248"/>
                <a:gd name="T41" fmla="*/ 20 h 221"/>
                <a:gd name="T42" fmla="*/ 228 w 248"/>
                <a:gd name="T43" fmla="*/ 37 h 221"/>
                <a:gd name="T44" fmla="*/ 228 w 248"/>
                <a:gd name="T45" fmla="*/ 13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221">
                  <a:moveTo>
                    <a:pt x="2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65"/>
                    <a:pt x="10" y="174"/>
                    <a:pt x="2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38" y="174"/>
                    <a:pt x="248" y="165"/>
                    <a:pt x="248" y="153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8" y="10"/>
                    <a:pt x="238" y="0"/>
                    <a:pt x="226" y="0"/>
                  </a:cubicBezTo>
                  <a:close/>
                  <a:moveTo>
                    <a:pt x="228" y="137"/>
                  </a:moveTo>
                  <a:cubicBezTo>
                    <a:pt x="228" y="147"/>
                    <a:pt x="220" y="154"/>
                    <a:pt x="210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7" y="154"/>
                    <a:pt x="19" y="147"/>
                    <a:pt x="19" y="1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28"/>
                    <a:pt x="27" y="20"/>
                    <a:pt x="37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20" y="20"/>
                    <a:pt x="228" y="28"/>
                    <a:pt x="228" y="37"/>
                  </a:cubicBezTo>
                  <a:lnTo>
                    <a:pt x="228" y="1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1" name="Freeform 137">
              <a:extLst>
                <a:ext uri="{FF2B5EF4-FFF2-40B4-BE49-F238E27FC236}">
                  <a16:creationId xmlns:a16="http://schemas.microsoft.com/office/drawing/2014/main" id="{1C97D5AD-FC4F-4D1E-A858-B2185FF23B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586" y="5155846"/>
              <a:ext cx="119011" cy="187533"/>
            </a:xfrm>
            <a:custGeom>
              <a:avLst/>
              <a:gdLst>
                <a:gd name="T0" fmla="*/ 62 w 70"/>
                <a:gd name="T1" fmla="*/ 51 h 110"/>
                <a:gd name="T2" fmla="*/ 53 w 70"/>
                <a:gd name="T3" fmla="*/ 47 h 110"/>
                <a:gd name="T4" fmla="*/ 39 w 70"/>
                <a:gd name="T5" fmla="*/ 43 h 110"/>
                <a:gd name="T6" fmla="*/ 39 w 70"/>
                <a:gd name="T7" fmla="*/ 21 h 110"/>
                <a:gd name="T8" fmla="*/ 50 w 70"/>
                <a:gd name="T9" fmla="*/ 30 h 110"/>
                <a:gd name="T10" fmla="*/ 59 w 70"/>
                <a:gd name="T11" fmla="*/ 36 h 110"/>
                <a:gd name="T12" fmla="*/ 65 w 70"/>
                <a:gd name="T13" fmla="*/ 34 h 110"/>
                <a:gd name="T14" fmla="*/ 67 w 70"/>
                <a:gd name="T15" fmla="*/ 29 h 110"/>
                <a:gd name="T16" fmla="*/ 65 w 70"/>
                <a:gd name="T17" fmla="*/ 24 h 110"/>
                <a:gd name="T18" fmla="*/ 61 w 70"/>
                <a:gd name="T19" fmla="*/ 18 h 110"/>
                <a:gd name="T20" fmla="*/ 52 w 70"/>
                <a:gd name="T21" fmla="*/ 13 h 110"/>
                <a:gd name="T22" fmla="*/ 39 w 70"/>
                <a:gd name="T23" fmla="*/ 10 h 110"/>
                <a:gd name="T24" fmla="*/ 39 w 70"/>
                <a:gd name="T25" fmla="*/ 5 h 110"/>
                <a:gd name="T26" fmla="*/ 35 w 70"/>
                <a:gd name="T27" fmla="*/ 0 h 110"/>
                <a:gd name="T28" fmla="*/ 31 w 70"/>
                <a:gd name="T29" fmla="*/ 5 h 110"/>
                <a:gd name="T30" fmla="*/ 31 w 70"/>
                <a:gd name="T31" fmla="*/ 10 h 110"/>
                <a:gd name="T32" fmla="*/ 10 w 70"/>
                <a:gd name="T33" fmla="*/ 17 h 110"/>
                <a:gd name="T34" fmla="*/ 2 w 70"/>
                <a:gd name="T35" fmla="*/ 32 h 110"/>
                <a:gd name="T36" fmla="*/ 6 w 70"/>
                <a:gd name="T37" fmla="*/ 44 h 110"/>
                <a:gd name="T38" fmla="*/ 16 w 70"/>
                <a:gd name="T39" fmla="*/ 51 h 110"/>
                <a:gd name="T40" fmla="*/ 31 w 70"/>
                <a:gd name="T41" fmla="*/ 55 h 110"/>
                <a:gd name="T42" fmla="*/ 31 w 70"/>
                <a:gd name="T43" fmla="*/ 80 h 110"/>
                <a:gd name="T44" fmla="*/ 24 w 70"/>
                <a:gd name="T45" fmla="*/ 77 h 110"/>
                <a:gd name="T46" fmla="*/ 20 w 70"/>
                <a:gd name="T47" fmla="*/ 73 h 110"/>
                <a:gd name="T48" fmla="*/ 17 w 70"/>
                <a:gd name="T49" fmla="*/ 66 h 110"/>
                <a:gd name="T50" fmla="*/ 14 w 70"/>
                <a:gd name="T51" fmla="*/ 63 h 110"/>
                <a:gd name="T52" fmla="*/ 9 w 70"/>
                <a:gd name="T53" fmla="*/ 62 h 110"/>
                <a:gd name="T54" fmla="*/ 2 w 70"/>
                <a:gd name="T55" fmla="*/ 64 h 110"/>
                <a:gd name="T56" fmla="*/ 0 w 70"/>
                <a:gd name="T57" fmla="*/ 69 h 110"/>
                <a:gd name="T58" fmla="*/ 2 w 70"/>
                <a:gd name="T59" fmla="*/ 76 h 110"/>
                <a:gd name="T60" fmla="*/ 7 w 70"/>
                <a:gd name="T61" fmla="*/ 83 h 110"/>
                <a:gd name="T62" fmla="*/ 17 w 70"/>
                <a:gd name="T63" fmla="*/ 88 h 110"/>
                <a:gd name="T64" fmla="*/ 31 w 70"/>
                <a:gd name="T65" fmla="*/ 91 h 110"/>
                <a:gd name="T66" fmla="*/ 31 w 70"/>
                <a:gd name="T67" fmla="*/ 106 h 110"/>
                <a:gd name="T68" fmla="*/ 32 w 70"/>
                <a:gd name="T69" fmla="*/ 109 h 110"/>
                <a:gd name="T70" fmla="*/ 35 w 70"/>
                <a:gd name="T71" fmla="*/ 110 h 110"/>
                <a:gd name="T72" fmla="*/ 39 w 70"/>
                <a:gd name="T73" fmla="*/ 109 h 110"/>
                <a:gd name="T74" fmla="*/ 39 w 70"/>
                <a:gd name="T75" fmla="*/ 104 h 110"/>
                <a:gd name="T76" fmla="*/ 39 w 70"/>
                <a:gd name="T77" fmla="*/ 91 h 110"/>
                <a:gd name="T78" fmla="*/ 56 w 70"/>
                <a:gd name="T79" fmla="*/ 87 h 110"/>
                <a:gd name="T80" fmla="*/ 67 w 70"/>
                <a:gd name="T81" fmla="*/ 78 h 110"/>
                <a:gd name="T82" fmla="*/ 70 w 70"/>
                <a:gd name="T83" fmla="*/ 67 h 110"/>
                <a:gd name="T84" fmla="*/ 68 w 70"/>
                <a:gd name="T85" fmla="*/ 58 h 110"/>
                <a:gd name="T86" fmla="*/ 62 w 70"/>
                <a:gd name="T87" fmla="*/ 51 h 110"/>
                <a:gd name="T88" fmla="*/ 31 w 70"/>
                <a:gd name="T89" fmla="*/ 41 h 110"/>
                <a:gd name="T90" fmla="*/ 22 w 70"/>
                <a:gd name="T91" fmla="*/ 37 h 110"/>
                <a:gd name="T92" fmla="*/ 19 w 70"/>
                <a:gd name="T93" fmla="*/ 31 h 110"/>
                <a:gd name="T94" fmla="*/ 22 w 70"/>
                <a:gd name="T95" fmla="*/ 24 h 110"/>
                <a:gd name="T96" fmla="*/ 31 w 70"/>
                <a:gd name="T97" fmla="*/ 21 h 110"/>
                <a:gd name="T98" fmla="*/ 31 w 70"/>
                <a:gd name="T99" fmla="*/ 41 h 110"/>
                <a:gd name="T100" fmla="*/ 50 w 70"/>
                <a:gd name="T101" fmla="*/ 76 h 110"/>
                <a:gd name="T102" fmla="*/ 39 w 70"/>
                <a:gd name="T103" fmla="*/ 81 h 110"/>
                <a:gd name="T104" fmla="*/ 39 w 70"/>
                <a:gd name="T105" fmla="*/ 57 h 110"/>
                <a:gd name="T106" fmla="*/ 50 w 70"/>
                <a:gd name="T107" fmla="*/ 61 h 110"/>
                <a:gd name="T108" fmla="*/ 54 w 70"/>
                <a:gd name="T109" fmla="*/ 69 h 110"/>
                <a:gd name="T110" fmla="*/ 50 w 70"/>
                <a:gd name="T111" fmla="*/ 7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" h="110">
                  <a:moveTo>
                    <a:pt x="62" y="51"/>
                  </a:moveTo>
                  <a:cubicBezTo>
                    <a:pt x="59" y="49"/>
                    <a:pt x="56" y="48"/>
                    <a:pt x="53" y="47"/>
                  </a:cubicBezTo>
                  <a:cubicBezTo>
                    <a:pt x="49" y="46"/>
                    <a:pt x="45" y="44"/>
                    <a:pt x="39" y="43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5" y="22"/>
                    <a:pt x="49" y="25"/>
                    <a:pt x="50" y="30"/>
                  </a:cubicBezTo>
                  <a:cubicBezTo>
                    <a:pt x="51" y="34"/>
                    <a:pt x="54" y="36"/>
                    <a:pt x="59" y="36"/>
                  </a:cubicBezTo>
                  <a:cubicBezTo>
                    <a:pt x="61" y="36"/>
                    <a:pt x="63" y="35"/>
                    <a:pt x="65" y="34"/>
                  </a:cubicBezTo>
                  <a:cubicBezTo>
                    <a:pt x="66" y="32"/>
                    <a:pt x="67" y="31"/>
                    <a:pt x="67" y="29"/>
                  </a:cubicBezTo>
                  <a:cubicBezTo>
                    <a:pt x="67" y="27"/>
                    <a:pt x="67" y="26"/>
                    <a:pt x="65" y="24"/>
                  </a:cubicBezTo>
                  <a:cubicBezTo>
                    <a:pt x="64" y="22"/>
                    <a:pt x="63" y="20"/>
                    <a:pt x="61" y="18"/>
                  </a:cubicBezTo>
                  <a:cubicBezTo>
                    <a:pt x="58" y="16"/>
                    <a:pt x="55" y="14"/>
                    <a:pt x="52" y="13"/>
                  </a:cubicBezTo>
                  <a:cubicBezTo>
                    <a:pt x="48" y="11"/>
                    <a:pt x="44" y="11"/>
                    <a:pt x="39" y="1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8" y="0"/>
                    <a:pt x="35" y="0"/>
                  </a:cubicBezTo>
                  <a:cubicBezTo>
                    <a:pt x="32" y="0"/>
                    <a:pt x="31" y="2"/>
                    <a:pt x="31" y="5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1"/>
                    <a:pt x="15" y="13"/>
                    <a:pt x="10" y="17"/>
                  </a:cubicBezTo>
                  <a:cubicBezTo>
                    <a:pt x="5" y="21"/>
                    <a:pt x="2" y="26"/>
                    <a:pt x="2" y="32"/>
                  </a:cubicBezTo>
                  <a:cubicBezTo>
                    <a:pt x="2" y="37"/>
                    <a:pt x="4" y="41"/>
                    <a:pt x="6" y="44"/>
                  </a:cubicBezTo>
                  <a:cubicBezTo>
                    <a:pt x="9" y="47"/>
                    <a:pt x="12" y="49"/>
                    <a:pt x="16" y="51"/>
                  </a:cubicBezTo>
                  <a:cubicBezTo>
                    <a:pt x="20" y="52"/>
                    <a:pt x="25" y="54"/>
                    <a:pt x="31" y="5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8" y="79"/>
                    <a:pt x="26" y="78"/>
                    <a:pt x="24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9" y="71"/>
                    <a:pt x="18" y="69"/>
                    <a:pt x="17" y="66"/>
                  </a:cubicBezTo>
                  <a:cubicBezTo>
                    <a:pt x="16" y="65"/>
                    <a:pt x="15" y="64"/>
                    <a:pt x="14" y="63"/>
                  </a:cubicBezTo>
                  <a:cubicBezTo>
                    <a:pt x="12" y="62"/>
                    <a:pt x="11" y="62"/>
                    <a:pt x="9" y="62"/>
                  </a:cubicBezTo>
                  <a:cubicBezTo>
                    <a:pt x="6" y="62"/>
                    <a:pt x="4" y="62"/>
                    <a:pt x="2" y="64"/>
                  </a:cubicBezTo>
                  <a:cubicBezTo>
                    <a:pt x="1" y="65"/>
                    <a:pt x="0" y="67"/>
                    <a:pt x="0" y="69"/>
                  </a:cubicBezTo>
                  <a:cubicBezTo>
                    <a:pt x="0" y="71"/>
                    <a:pt x="0" y="73"/>
                    <a:pt x="2" y="76"/>
                  </a:cubicBezTo>
                  <a:cubicBezTo>
                    <a:pt x="3" y="78"/>
                    <a:pt x="5" y="80"/>
                    <a:pt x="7" y="83"/>
                  </a:cubicBezTo>
                  <a:cubicBezTo>
                    <a:pt x="10" y="85"/>
                    <a:pt x="13" y="87"/>
                    <a:pt x="17" y="88"/>
                  </a:cubicBezTo>
                  <a:cubicBezTo>
                    <a:pt x="21" y="90"/>
                    <a:pt x="26" y="91"/>
                    <a:pt x="31" y="91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1" y="108"/>
                    <a:pt x="32" y="109"/>
                  </a:cubicBezTo>
                  <a:cubicBezTo>
                    <a:pt x="33" y="110"/>
                    <a:pt x="34" y="110"/>
                    <a:pt x="35" y="110"/>
                  </a:cubicBezTo>
                  <a:cubicBezTo>
                    <a:pt x="37" y="110"/>
                    <a:pt x="38" y="110"/>
                    <a:pt x="39" y="109"/>
                  </a:cubicBezTo>
                  <a:cubicBezTo>
                    <a:pt x="39" y="108"/>
                    <a:pt x="39" y="106"/>
                    <a:pt x="39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46" y="91"/>
                    <a:pt x="51" y="89"/>
                    <a:pt x="56" y="87"/>
                  </a:cubicBezTo>
                  <a:cubicBezTo>
                    <a:pt x="61" y="85"/>
                    <a:pt x="64" y="82"/>
                    <a:pt x="67" y="78"/>
                  </a:cubicBezTo>
                  <a:cubicBezTo>
                    <a:pt x="69" y="75"/>
                    <a:pt x="70" y="71"/>
                    <a:pt x="70" y="67"/>
                  </a:cubicBezTo>
                  <a:cubicBezTo>
                    <a:pt x="70" y="64"/>
                    <a:pt x="69" y="61"/>
                    <a:pt x="68" y="58"/>
                  </a:cubicBezTo>
                  <a:cubicBezTo>
                    <a:pt x="66" y="55"/>
                    <a:pt x="64" y="53"/>
                    <a:pt x="62" y="51"/>
                  </a:cubicBezTo>
                  <a:close/>
                  <a:moveTo>
                    <a:pt x="31" y="41"/>
                  </a:moveTo>
                  <a:cubicBezTo>
                    <a:pt x="27" y="40"/>
                    <a:pt x="24" y="39"/>
                    <a:pt x="22" y="37"/>
                  </a:cubicBezTo>
                  <a:cubicBezTo>
                    <a:pt x="20" y="36"/>
                    <a:pt x="19" y="34"/>
                    <a:pt x="19" y="31"/>
                  </a:cubicBezTo>
                  <a:cubicBezTo>
                    <a:pt x="19" y="28"/>
                    <a:pt x="20" y="26"/>
                    <a:pt x="22" y="24"/>
                  </a:cubicBezTo>
                  <a:cubicBezTo>
                    <a:pt x="24" y="23"/>
                    <a:pt x="27" y="22"/>
                    <a:pt x="31" y="21"/>
                  </a:cubicBezTo>
                  <a:lnTo>
                    <a:pt x="31" y="41"/>
                  </a:lnTo>
                  <a:close/>
                  <a:moveTo>
                    <a:pt x="50" y="76"/>
                  </a:moveTo>
                  <a:cubicBezTo>
                    <a:pt x="48" y="78"/>
                    <a:pt x="44" y="80"/>
                    <a:pt x="39" y="81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4" y="58"/>
                    <a:pt x="48" y="60"/>
                    <a:pt x="50" y="61"/>
                  </a:cubicBezTo>
                  <a:cubicBezTo>
                    <a:pt x="52" y="63"/>
                    <a:pt x="54" y="66"/>
                    <a:pt x="54" y="69"/>
                  </a:cubicBezTo>
                  <a:cubicBezTo>
                    <a:pt x="54" y="71"/>
                    <a:pt x="52" y="74"/>
                    <a:pt x="50" y="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2" name="Freeform 138">
              <a:extLst>
                <a:ext uri="{FF2B5EF4-FFF2-40B4-BE49-F238E27FC236}">
                  <a16:creationId xmlns:a16="http://schemas.microsoft.com/office/drawing/2014/main" id="{F0366A92-F383-4745-A019-094733CAA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208" y="5486192"/>
              <a:ext cx="209893" cy="283463"/>
            </a:xfrm>
            <a:custGeom>
              <a:avLst/>
              <a:gdLst>
                <a:gd name="T0" fmla="*/ 62 w 123"/>
                <a:gd name="T1" fmla="*/ 3 h 166"/>
                <a:gd name="T2" fmla="*/ 110 w 123"/>
                <a:gd name="T3" fmla="*/ 74 h 166"/>
                <a:gd name="T4" fmla="*/ 110 w 123"/>
                <a:gd name="T5" fmla="*/ 107 h 166"/>
                <a:gd name="T6" fmla="*/ 73 w 123"/>
                <a:gd name="T7" fmla="*/ 85 h 166"/>
                <a:gd name="T8" fmla="*/ 62 w 123"/>
                <a:gd name="T9" fmla="*/ 3 h 166"/>
                <a:gd name="T10" fmla="*/ 0 w 123"/>
                <a:gd name="T11" fmla="*/ 43 h 166"/>
                <a:gd name="T12" fmla="*/ 0 w 123"/>
                <a:gd name="T13" fmla="*/ 142 h 166"/>
                <a:gd name="T14" fmla="*/ 62 w 123"/>
                <a:gd name="T15" fmla="*/ 166 h 166"/>
                <a:gd name="T16" fmla="*/ 123 w 123"/>
                <a:gd name="T17" fmla="*/ 131 h 166"/>
                <a:gd name="T18" fmla="*/ 123 w 123"/>
                <a:gd name="T19" fmla="*/ 85 h 166"/>
                <a:gd name="T20" fmla="*/ 62 w 123"/>
                <a:gd name="T21" fmla="*/ 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66">
                  <a:moveTo>
                    <a:pt x="62" y="3"/>
                  </a:moveTo>
                  <a:cubicBezTo>
                    <a:pt x="110" y="74"/>
                    <a:pt x="110" y="74"/>
                    <a:pt x="110" y="74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0" y="0"/>
                    <a:pt x="0" y="43"/>
                  </a:cubicBezTo>
                  <a:cubicBezTo>
                    <a:pt x="0" y="85"/>
                    <a:pt x="0" y="142"/>
                    <a:pt x="0" y="142"/>
                  </a:cubicBezTo>
                  <a:cubicBezTo>
                    <a:pt x="0" y="142"/>
                    <a:pt x="7" y="166"/>
                    <a:pt x="62" y="166"/>
                  </a:cubicBezTo>
                  <a:cubicBezTo>
                    <a:pt x="116" y="166"/>
                    <a:pt x="123" y="150"/>
                    <a:pt x="123" y="131"/>
                  </a:cubicBezTo>
                  <a:cubicBezTo>
                    <a:pt x="123" y="111"/>
                    <a:pt x="123" y="85"/>
                    <a:pt x="123" y="85"/>
                  </a:cubicBezTo>
                  <a:cubicBezTo>
                    <a:pt x="123" y="85"/>
                    <a:pt x="109" y="3"/>
                    <a:pt x="62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  <p:sp>
          <p:nvSpPr>
            <p:cNvPr id="183" name="Oval 139">
              <a:extLst>
                <a:ext uri="{FF2B5EF4-FFF2-40B4-BE49-F238E27FC236}">
                  <a16:creationId xmlns:a16="http://schemas.microsoft.com/office/drawing/2014/main" id="{8A93271A-A593-4369-ACDC-8B89291DC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69" y="5288561"/>
              <a:ext cx="163731" cy="192582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C2E82773-822E-432F-BFC5-403303C01412}"/>
              </a:ext>
            </a:extLst>
          </p:cNvPr>
          <p:cNvSpPr/>
          <p:nvPr/>
        </p:nvSpPr>
        <p:spPr>
          <a:xfrm>
            <a:off x="505390" y="4075119"/>
            <a:ext cx="1287609" cy="9460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7F3B9536-483D-4ED2-AECA-A504EDAA53BF}"/>
              </a:ext>
            </a:extLst>
          </p:cNvPr>
          <p:cNvGrpSpPr/>
          <p:nvPr/>
        </p:nvGrpSpPr>
        <p:grpSpPr>
          <a:xfrm>
            <a:off x="1055207" y="4153649"/>
            <a:ext cx="370362" cy="464294"/>
            <a:chOff x="10730681" y="5106078"/>
            <a:chExt cx="497683" cy="623907"/>
          </a:xfrm>
        </p:grpSpPr>
        <p:sp>
          <p:nvSpPr>
            <p:cNvPr id="186" name="Freeform 175">
              <a:extLst>
                <a:ext uri="{FF2B5EF4-FFF2-40B4-BE49-F238E27FC236}">
                  <a16:creationId xmlns:a16="http://schemas.microsoft.com/office/drawing/2014/main" id="{70C88CBF-4789-4151-B04E-1314827ED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348" y="5481143"/>
              <a:ext cx="247399" cy="23802"/>
            </a:xfrm>
            <a:custGeom>
              <a:avLst/>
              <a:gdLst>
                <a:gd name="T0" fmla="*/ 6 w 145"/>
                <a:gd name="T1" fmla="*/ 0 h 14"/>
                <a:gd name="T2" fmla="*/ 2 w 145"/>
                <a:gd name="T3" fmla="*/ 2 h 14"/>
                <a:gd name="T4" fmla="*/ 0 w 145"/>
                <a:gd name="T5" fmla="*/ 7 h 14"/>
                <a:gd name="T6" fmla="*/ 3 w 145"/>
                <a:gd name="T7" fmla="*/ 14 h 14"/>
                <a:gd name="T8" fmla="*/ 5 w 145"/>
                <a:gd name="T9" fmla="*/ 14 h 14"/>
                <a:gd name="T10" fmla="*/ 6 w 145"/>
                <a:gd name="T11" fmla="*/ 14 h 14"/>
                <a:gd name="T12" fmla="*/ 140 w 145"/>
                <a:gd name="T13" fmla="*/ 14 h 14"/>
                <a:gd name="T14" fmla="*/ 145 w 145"/>
                <a:gd name="T15" fmla="*/ 7 h 14"/>
                <a:gd name="T16" fmla="*/ 140 w 145"/>
                <a:gd name="T17" fmla="*/ 0 h 14"/>
                <a:gd name="T18" fmla="*/ 6 w 14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3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7" name="Freeform 176">
              <a:extLst>
                <a:ext uri="{FF2B5EF4-FFF2-40B4-BE49-F238E27FC236}">
                  <a16:creationId xmlns:a16="http://schemas.microsoft.com/office/drawing/2014/main" id="{AAA6E829-0B45-42E3-9413-7E5C189CA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269808"/>
              <a:ext cx="246678" cy="23802"/>
            </a:xfrm>
            <a:custGeom>
              <a:avLst/>
              <a:gdLst>
                <a:gd name="T0" fmla="*/ 6 w 145"/>
                <a:gd name="T1" fmla="*/ 14 h 14"/>
                <a:gd name="T2" fmla="*/ 140 w 145"/>
                <a:gd name="T3" fmla="*/ 14 h 14"/>
                <a:gd name="T4" fmla="*/ 145 w 145"/>
                <a:gd name="T5" fmla="*/ 7 h 14"/>
                <a:gd name="T6" fmla="*/ 140 w 145"/>
                <a:gd name="T7" fmla="*/ 0 h 14"/>
                <a:gd name="T8" fmla="*/ 6 w 145"/>
                <a:gd name="T9" fmla="*/ 0 h 14"/>
                <a:gd name="T10" fmla="*/ 2 w 145"/>
                <a:gd name="T11" fmla="*/ 2 h 14"/>
                <a:gd name="T12" fmla="*/ 0 w 145"/>
                <a:gd name="T13" fmla="*/ 7 h 14"/>
                <a:gd name="T14" fmla="*/ 6 w 14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4">
                  <a:moveTo>
                    <a:pt x="6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8" name="Freeform 177">
              <a:extLst>
                <a:ext uri="{FF2B5EF4-FFF2-40B4-BE49-F238E27FC236}">
                  <a16:creationId xmlns:a16="http://schemas.microsoft.com/office/drawing/2014/main" id="{9B021DD2-FE7A-4B07-98C1-1FBE3A1DA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198402"/>
              <a:ext cx="246678" cy="25245"/>
            </a:xfrm>
            <a:custGeom>
              <a:avLst/>
              <a:gdLst>
                <a:gd name="T0" fmla="*/ 6 w 145"/>
                <a:gd name="T1" fmla="*/ 15 h 15"/>
                <a:gd name="T2" fmla="*/ 140 w 145"/>
                <a:gd name="T3" fmla="*/ 15 h 15"/>
                <a:gd name="T4" fmla="*/ 145 w 145"/>
                <a:gd name="T5" fmla="*/ 8 h 15"/>
                <a:gd name="T6" fmla="*/ 140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3" y="15"/>
                    <a:pt x="145" y="12"/>
                    <a:pt x="145" y="8"/>
                  </a:cubicBezTo>
                  <a:cubicBezTo>
                    <a:pt x="145" y="4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89" name="Freeform 178">
              <a:extLst>
                <a:ext uri="{FF2B5EF4-FFF2-40B4-BE49-F238E27FC236}">
                  <a16:creationId xmlns:a16="http://schemas.microsoft.com/office/drawing/2014/main" id="{8360DD97-1675-4012-9D31-51D899265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406130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0" name="Freeform 179">
              <a:extLst>
                <a:ext uri="{FF2B5EF4-FFF2-40B4-BE49-F238E27FC236}">
                  <a16:creationId xmlns:a16="http://schemas.microsoft.com/office/drawing/2014/main" id="{F08F2D70-B9AD-4CC2-9EEB-CA9E484D6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336166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2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1" name="Oval 180">
              <a:extLst>
                <a:ext uri="{FF2B5EF4-FFF2-40B4-BE49-F238E27FC236}">
                  <a16:creationId xmlns:a16="http://schemas.microsoft.com/office/drawing/2014/main" id="{BF3CA672-7C45-49CF-8831-222958BE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4154" y="5544616"/>
              <a:ext cx="76456" cy="764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2" name="Freeform 181">
              <a:extLst>
                <a:ext uri="{FF2B5EF4-FFF2-40B4-BE49-F238E27FC236}">
                  <a16:creationId xmlns:a16="http://schemas.microsoft.com/office/drawing/2014/main" id="{EBF9FAA0-C521-40D7-9BEC-28A26951BE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139" y="5515043"/>
              <a:ext cx="136322" cy="134879"/>
            </a:xfrm>
            <a:custGeom>
              <a:avLst/>
              <a:gdLst>
                <a:gd name="T0" fmla="*/ 40 w 80"/>
                <a:gd name="T1" fmla="*/ 79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40 w 80"/>
                <a:gd name="T11" fmla="*/ 6 h 79"/>
                <a:gd name="T12" fmla="*/ 73 w 80"/>
                <a:gd name="T13" fmla="*/ 40 h 79"/>
                <a:gd name="T14" fmla="*/ 40 w 80"/>
                <a:gd name="T15" fmla="*/ 73 h 79"/>
                <a:gd name="T16" fmla="*/ 7 w 80"/>
                <a:gd name="T17" fmla="*/ 40 h 79"/>
                <a:gd name="T18" fmla="*/ 40 w 80"/>
                <a:gd name="T19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40" y="79"/>
                  </a:moveTo>
                  <a:cubicBezTo>
                    <a:pt x="62" y="79"/>
                    <a:pt x="80" y="61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6"/>
                  </a:moveTo>
                  <a:cubicBezTo>
                    <a:pt x="58" y="6"/>
                    <a:pt x="73" y="21"/>
                    <a:pt x="73" y="40"/>
                  </a:cubicBezTo>
                  <a:cubicBezTo>
                    <a:pt x="73" y="58"/>
                    <a:pt x="58" y="73"/>
                    <a:pt x="40" y="73"/>
                  </a:cubicBezTo>
                  <a:cubicBezTo>
                    <a:pt x="22" y="73"/>
                    <a:pt x="7" y="58"/>
                    <a:pt x="7" y="40"/>
                  </a:cubicBezTo>
                  <a:cubicBezTo>
                    <a:pt x="7" y="21"/>
                    <a:pt x="22" y="6"/>
                    <a:pt x="40" y="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3" name="Freeform 182">
              <a:extLst>
                <a:ext uri="{FF2B5EF4-FFF2-40B4-BE49-F238E27FC236}">
                  <a16:creationId xmlns:a16="http://schemas.microsoft.com/office/drawing/2014/main" id="{ADD7EF6C-7379-4F48-A320-D1822AACB0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0681" y="5106078"/>
              <a:ext cx="497683" cy="623907"/>
            </a:xfrm>
            <a:custGeom>
              <a:avLst/>
              <a:gdLst>
                <a:gd name="T0" fmla="*/ 292 w 292"/>
                <a:gd name="T1" fmla="*/ 0 h 366"/>
                <a:gd name="T2" fmla="*/ 0 w 292"/>
                <a:gd name="T3" fmla="*/ 0 h 366"/>
                <a:gd name="T4" fmla="*/ 0 w 292"/>
                <a:gd name="T5" fmla="*/ 351 h 366"/>
                <a:gd name="T6" fmla="*/ 11 w 292"/>
                <a:gd name="T7" fmla="*/ 351 h 366"/>
                <a:gd name="T8" fmla="*/ 23 w 292"/>
                <a:gd name="T9" fmla="*/ 351 h 366"/>
                <a:gd name="T10" fmla="*/ 26 w 292"/>
                <a:gd name="T11" fmla="*/ 351 h 366"/>
                <a:gd name="T12" fmla="*/ 26 w 292"/>
                <a:gd name="T13" fmla="*/ 351 h 366"/>
                <a:gd name="T14" fmla="*/ 43 w 292"/>
                <a:gd name="T15" fmla="*/ 366 h 366"/>
                <a:gd name="T16" fmla="*/ 43 w 292"/>
                <a:gd name="T17" fmla="*/ 351 h 366"/>
                <a:gd name="T18" fmla="*/ 59 w 292"/>
                <a:gd name="T19" fmla="*/ 351 h 366"/>
                <a:gd name="T20" fmla="*/ 59 w 292"/>
                <a:gd name="T21" fmla="*/ 366 h 366"/>
                <a:gd name="T22" fmla="*/ 70 w 292"/>
                <a:gd name="T23" fmla="*/ 351 h 366"/>
                <a:gd name="T24" fmla="*/ 71 w 292"/>
                <a:gd name="T25" fmla="*/ 351 h 366"/>
                <a:gd name="T26" fmla="*/ 71 w 292"/>
                <a:gd name="T27" fmla="*/ 351 h 366"/>
                <a:gd name="T28" fmla="*/ 90 w 292"/>
                <a:gd name="T29" fmla="*/ 366 h 366"/>
                <a:gd name="T30" fmla="*/ 86 w 292"/>
                <a:gd name="T31" fmla="*/ 351 h 366"/>
                <a:gd name="T32" fmla="*/ 292 w 292"/>
                <a:gd name="T33" fmla="*/ 351 h 366"/>
                <a:gd name="T34" fmla="*/ 292 w 292"/>
                <a:gd name="T35" fmla="*/ 0 h 366"/>
                <a:gd name="T36" fmla="*/ 272 w 292"/>
                <a:gd name="T37" fmla="*/ 333 h 366"/>
                <a:gd name="T38" fmla="*/ 81 w 292"/>
                <a:gd name="T39" fmla="*/ 333 h 366"/>
                <a:gd name="T40" fmla="*/ 79 w 292"/>
                <a:gd name="T41" fmla="*/ 325 h 366"/>
                <a:gd name="T42" fmla="*/ 59 w 292"/>
                <a:gd name="T43" fmla="*/ 329 h 366"/>
                <a:gd name="T44" fmla="*/ 59 w 292"/>
                <a:gd name="T45" fmla="*/ 333 h 366"/>
                <a:gd name="T46" fmla="*/ 43 w 292"/>
                <a:gd name="T47" fmla="*/ 333 h 366"/>
                <a:gd name="T48" fmla="*/ 43 w 292"/>
                <a:gd name="T49" fmla="*/ 327 h 366"/>
                <a:gd name="T50" fmla="*/ 29 w 292"/>
                <a:gd name="T51" fmla="*/ 319 h 366"/>
                <a:gd name="T52" fmla="*/ 21 w 292"/>
                <a:gd name="T53" fmla="*/ 333 h 366"/>
                <a:gd name="T54" fmla="*/ 19 w 292"/>
                <a:gd name="T55" fmla="*/ 333 h 366"/>
                <a:gd name="T56" fmla="*/ 19 w 292"/>
                <a:gd name="T57" fmla="*/ 309 h 366"/>
                <a:gd name="T58" fmla="*/ 9 w 292"/>
                <a:gd name="T59" fmla="*/ 280 h 366"/>
                <a:gd name="T60" fmla="*/ 19 w 292"/>
                <a:gd name="T61" fmla="*/ 250 h 366"/>
                <a:gd name="T62" fmla="*/ 19 w 292"/>
                <a:gd name="T63" fmla="*/ 17 h 366"/>
                <a:gd name="T64" fmla="*/ 272 w 292"/>
                <a:gd name="T65" fmla="*/ 17 h 366"/>
                <a:gd name="T66" fmla="*/ 272 w 292"/>
                <a:gd name="T67" fmla="*/ 33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66">
                  <a:moveTo>
                    <a:pt x="2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11" y="351"/>
                    <a:pt x="11" y="351"/>
                    <a:pt x="11" y="351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43" y="366"/>
                    <a:pt x="43" y="366"/>
                    <a:pt x="43" y="366"/>
                  </a:cubicBezTo>
                  <a:cubicBezTo>
                    <a:pt x="43" y="351"/>
                    <a:pt x="43" y="351"/>
                    <a:pt x="43" y="351"/>
                  </a:cubicBezTo>
                  <a:cubicBezTo>
                    <a:pt x="59" y="351"/>
                    <a:pt x="59" y="351"/>
                    <a:pt x="59" y="351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90" y="366"/>
                    <a:pt x="90" y="366"/>
                    <a:pt x="90" y="366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292" y="351"/>
                    <a:pt x="292" y="351"/>
                    <a:pt x="292" y="351"/>
                  </a:cubicBezTo>
                  <a:lnTo>
                    <a:pt x="292" y="0"/>
                  </a:lnTo>
                  <a:close/>
                  <a:moveTo>
                    <a:pt x="272" y="333"/>
                  </a:moveTo>
                  <a:cubicBezTo>
                    <a:pt x="81" y="333"/>
                    <a:pt x="81" y="333"/>
                    <a:pt x="81" y="333"/>
                  </a:cubicBezTo>
                  <a:cubicBezTo>
                    <a:pt x="79" y="325"/>
                    <a:pt x="79" y="325"/>
                    <a:pt x="79" y="325"/>
                  </a:cubicBezTo>
                  <a:cubicBezTo>
                    <a:pt x="73" y="328"/>
                    <a:pt x="66" y="329"/>
                    <a:pt x="59" y="329"/>
                  </a:cubicBezTo>
                  <a:cubicBezTo>
                    <a:pt x="59" y="333"/>
                    <a:pt x="59" y="333"/>
                    <a:pt x="59" y="333"/>
                  </a:cubicBezTo>
                  <a:cubicBezTo>
                    <a:pt x="43" y="333"/>
                    <a:pt x="43" y="333"/>
                    <a:pt x="43" y="333"/>
                  </a:cubicBezTo>
                  <a:cubicBezTo>
                    <a:pt x="43" y="327"/>
                    <a:pt x="43" y="327"/>
                    <a:pt x="43" y="327"/>
                  </a:cubicBezTo>
                  <a:cubicBezTo>
                    <a:pt x="38" y="325"/>
                    <a:pt x="33" y="322"/>
                    <a:pt x="29" y="319"/>
                  </a:cubicBezTo>
                  <a:cubicBezTo>
                    <a:pt x="21" y="333"/>
                    <a:pt x="21" y="333"/>
                    <a:pt x="21" y="333"/>
                  </a:cubicBezTo>
                  <a:cubicBezTo>
                    <a:pt x="19" y="333"/>
                    <a:pt x="19" y="333"/>
                    <a:pt x="19" y="333"/>
                  </a:cubicBezTo>
                  <a:cubicBezTo>
                    <a:pt x="19" y="309"/>
                    <a:pt x="19" y="309"/>
                    <a:pt x="19" y="309"/>
                  </a:cubicBezTo>
                  <a:cubicBezTo>
                    <a:pt x="13" y="301"/>
                    <a:pt x="9" y="291"/>
                    <a:pt x="9" y="280"/>
                  </a:cubicBezTo>
                  <a:cubicBezTo>
                    <a:pt x="9" y="268"/>
                    <a:pt x="13" y="258"/>
                    <a:pt x="19" y="2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72" y="17"/>
                    <a:pt x="272" y="17"/>
                    <a:pt x="272" y="17"/>
                  </a:cubicBezTo>
                  <a:lnTo>
                    <a:pt x="272" y="33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194" name="文本框 193">
            <a:extLst>
              <a:ext uri="{FF2B5EF4-FFF2-40B4-BE49-F238E27FC236}">
                <a16:creationId xmlns:a16="http://schemas.microsoft.com/office/drawing/2014/main" id="{8B84ABE1-8E43-4641-8AE5-3FD09905586C}"/>
              </a:ext>
            </a:extLst>
          </p:cNvPr>
          <p:cNvSpPr txBox="1"/>
          <p:nvPr/>
        </p:nvSpPr>
        <p:spPr>
          <a:xfrm>
            <a:off x="708533" y="4632924"/>
            <a:ext cx="1114342" cy="633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ea typeface="微软雅黑" panose="020B0503020204020204" pitchFamily="34" charset="-122"/>
                <a:cs typeface="Univers Next" panose="020B0405030202020203" pitchFamily="34" charset="-78"/>
              </a:rPr>
              <a:t>Voucher </a:t>
            </a:r>
            <a:r>
              <a:rPr lang="en-AU" altLang="zh-CN" sz="1173" dirty="0"/>
              <a:t>Segmentation</a:t>
            </a:r>
            <a:r>
              <a:rPr lang="zh-CN" altLang="en-US" sz="1173" dirty="0"/>
              <a:t>（凭证拆分）</a:t>
            </a:r>
            <a:endParaRPr lang="en-AU" altLang="zh-CN" sz="1173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514F47EF-395C-42C0-BA33-E00AA6213429}"/>
              </a:ext>
            </a:extLst>
          </p:cNvPr>
          <p:cNvSpPr/>
          <p:nvPr/>
        </p:nvSpPr>
        <p:spPr>
          <a:xfrm>
            <a:off x="5067426" y="5356638"/>
            <a:ext cx="642516" cy="9460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6AEF075B-BC78-4F8E-844E-1A9D4BFDEBC0}"/>
              </a:ext>
            </a:extLst>
          </p:cNvPr>
          <p:cNvGrpSpPr/>
          <p:nvPr/>
        </p:nvGrpSpPr>
        <p:grpSpPr>
          <a:xfrm>
            <a:off x="5170651" y="5435167"/>
            <a:ext cx="370362" cy="464294"/>
            <a:chOff x="10730681" y="5106078"/>
            <a:chExt cx="497683" cy="623907"/>
          </a:xfrm>
        </p:grpSpPr>
        <p:sp>
          <p:nvSpPr>
            <p:cNvPr id="197" name="Freeform 175">
              <a:extLst>
                <a:ext uri="{FF2B5EF4-FFF2-40B4-BE49-F238E27FC236}">
                  <a16:creationId xmlns:a16="http://schemas.microsoft.com/office/drawing/2014/main" id="{81FB12E4-00C9-46F5-89EA-BF421B84F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348" y="5481143"/>
              <a:ext cx="247399" cy="23802"/>
            </a:xfrm>
            <a:custGeom>
              <a:avLst/>
              <a:gdLst>
                <a:gd name="T0" fmla="*/ 6 w 145"/>
                <a:gd name="T1" fmla="*/ 0 h 14"/>
                <a:gd name="T2" fmla="*/ 2 w 145"/>
                <a:gd name="T3" fmla="*/ 2 h 14"/>
                <a:gd name="T4" fmla="*/ 0 w 145"/>
                <a:gd name="T5" fmla="*/ 7 h 14"/>
                <a:gd name="T6" fmla="*/ 3 w 145"/>
                <a:gd name="T7" fmla="*/ 14 h 14"/>
                <a:gd name="T8" fmla="*/ 5 w 145"/>
                <a:gd name="T9" fmla="*/ 14 h 14"/>
                <a:gd name="T10" fmla="*/ 6 w 145"/>
                <a:gd name="T11" fmla="*/ 14 h 14"/>
                <a:gd name="T12" fmla="*/ 140 w 145"/>
                <a:gd name="T13" fmla="*/ 14 h 14"/>
                <a:gd name="T14" fmla="*/ 145 w 145"/>
                <a:gd name="T15" fmla="*/ 7 h 14"/>
                <a:gd name="T16" fmla="*/ 140 w 145"/>
                <a:gd name="T17" fmla="*/ 0 h 14"/>
                <a:gd name="T18" fmla="*/ 6 w 14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3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8" name="Freeform 176">
              <a:extLst>
                <a:ext uri="{FF2B5EF4-FFF2-40B4-BE49-F238E27FC236}">
                  <a16:creationId xmlns:a16="http://schemas.microsoft.com/office/drawing/2014/main" id="{2B07909D-FE1F-438E-9E04-A783EA5D2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269808"/>
              <a:ext cx="246678" cy="23802"/>
            </a:xfrm>
            <a:custGeom>
              <a:avLst/>
              <a:gdLst>
                <a:gd name="T0" fmla="*/ 6 w 145"/>
                <a:gd name="T1" fmla="*/ 14 h 14"/>
                <a:gd name="T2" fmla="*/ 140 w 145"/>
                <a:gd name="T3" fmla="*/ 14 h 14"/>
                <a:gd name="T4" fmla="*/ 145 w 145"/>
                <a:gd name="T5" fmla="*/ 7 h 14"/>
                <a:gd name="T6" fmla="*/ 140 w 145"/>
                <a:gd name="T7" fmla="*/ 0 h 14"/>
                <a:gd name="T8" fmla="*/ 6 w 145"/>
                <a:gd name="T9" fmla="*/ 0 h 14"/>
                <a:gd name="T10" fmla="*/ 2 w 145"/>
                <a:gd name="T11" fmla="*/ 2 h 14"/>
                <a:gd name="T12" fmla="*/ 0 w 145"/>
                <a:gd name="T13" fmla="*/ 7 h 14"/>
                <a:gd name="T14" fmla="*/ 6 w 14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4">
                  <a:moveTo>
                    <a:pt x="6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199" name="Freeform 177">
              <a:extLst>
                <a:ext uri="{FF2B5EF4-FFF2-40B4-BE49-F238E27FC236}">
                  <a16:creationId xmlns:a16="http://schemas.microsoft.com/office/drawing/2014/main" id="{C8C32AB5-D918-45BF-8D6D-4036BCA10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198402"/>
              <a:ext cx="246678" cy="25245"/>
            </a:xfrm>
            <a:custGeom>
              <a:avLst/>
              <a:gdLst>
                <a:gd name="T0" fmla="*/ 6 w 145"/>
                <a:gd name="T1" fmla="*/ 15 h 15"/>
                <a:gd name="T2" fmla="*/ 140 w 145"/>
                <a:gd name="T3" fmla="*/ 15 h 15"/>
                <a:gd name="T4" fmla="*/ 145 w 145"/>
                <a:gd name="T5" fmla="*/ 8 h 15"/>
                <a:gd name="T6" fmla="*/ 140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3" y="15"/>
                    <a:pt x="145" y="12"/>
                    <a:pt x="145" y="8"/>
                  </a:cubicBezTo>
                  <a:cubicBezTo>
                    <a:pt x="145" y="4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00" name="Freeform 178">
              <a:extLst>
                <a:ext uri="{FF2B5EF4-FFF2-40B4-BE49-F238E27FC236}">
                  <a16:creationId xmlns:a16="http://schemas.microsoft.com/office/drawing/2014/main" id="{968707DF-3987-43F9-B7DD-1E1CBBEDC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406130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01" name="Freeform 179">
              <a:extLst>
                <a:ext uri="{FF2B5EF4-FFF2-40B4-BE49-F238E27FC236}">
                  <a16:creationId xmlns:a16="http://schemas.microsoft.com/office/drawing/2014/main" id="{6755F872-5241-470F-BA06-0CD40DCD4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336166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2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02" name="Oval 180">
              <a:extLst>
                <a:ext uri="{FF2B5EF4-FFF2-40B4-BE49-F238E27FC236}">
                  <a16:creationId xmlns:a16="http://schemas.microsoft.com/office/drawing/2014/main" id="{76A2A5EA-70B4-4DCF-86BC-F5BB35F6E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4154" y="5544616"/>
              <a:ext cx="76456" cy="764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03" name="Freeform 181">
              <a:extLst>
                <a:ext uri="{FF2B5EF4-FFF2-40B4-BE49-F238E27FC236}">
                  <a16:creationId xmlns:a16="http://schemas.microsoft.com/office/drawing/2014/main" id="{B1D58D1E-EE41-4EDC-B8EE-8A4F9FC0D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139" y="5515043"/>
              <a:ext cx="136322" cy="134879"/>
            </a:xfrm>
            <a:custGeom>
              <a:avLst/>
              <a:gdLst>
                <a:gd name="T0" fmla="*/ 40 w 80"/>
                <a:gd name="T1" fmla="*/ 79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40 w 80"/>
                <a:gd name="T11" fmla="*/ 6 h 79"/>
                <a:gd name="T12" fmla="*/ 73 w 80"/>
                <a:gd name="T13" fmla="*/ 40 h 79"/>
                <a:gd name="T14" fmla="*/ 40 w 80"/>
                <a:gd name="T15" fmla="*/ 73 h 79"/>
                <a:gd name="T16" fmla="*/ 7 w 80"/>
                <a:gd name="T17" fmla="*/ 40 h 79"/>
                <a:gd name="T18" fmla="*/ 40 w 80"/>
                <a:gd name="T19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40" y="79"/>
                  </a:moveTo>
                  <a:cubicBezTo>
                    <a:pt x="62" y="79"/>
                    <a:pt x="80" y="61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6"/>
                  </a:moveTo>
                  <a:cubicBezTo>
                    <a:pt x="58" y="6"/>
                    <a:pt x="73" y="21"/>
                    <a:pt x="73" y="40"/>
                  </a:cubicBezTo>
                  <a:cubicBezTo>
                    <a:pt x="73" y="58"/>
                    <a:pt x="58" y="73"/>
                    <a:pt x="40" y="73"/>
                  </a:cubicBezTo>
                  <a:cubicBezTo>
                    <a:pt x="22" y="73"/>
                    <a:pt x="7" y="58"/>
                    <a:pt x="7" y="40"/>
                  </a:cubicBezTo>
                  <a:cubicBezTo>
                    <a:pt x="7" y="21"/>
                    <a:pt x="22" y="6"/>
                    <a:pt x="40" y="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8F8FD03-5A5C-4818-8305-F278E0A25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0681" y="5106078"/>
              <a:ext cx="497683" cy="623907"/>
            </a:xfrm>
            <a:custGeom>
              <a:avLst/>
              <a:gdLst>
                <a:gd name="T0" fmla="*/ 292 w 292"/>
                <a:gd name="T1" fmla="*/ 0 h 366"/>
                <a:gd name="T2" fmla="*/ 0 w 292"/>
                <a:gd name="T3" fmla="*/ 0 h 366"/>
                <a:gd name="T4" fmla="*/ 0 w 292"/>
                <a:gd name="T5" fmla="*/ 351 h 366"/>
                <a:gd name="T6" fmla="*/ 11 w 292"/>
                <a:gd name="T7" fmla="*/ 351 h 366"/>
                <a:gd name="T8" fmla="*/ 23 w 292"/>
                <a:gd name="T9" fmla="*/ 351 h 366"/>
                <a:gd name="T10" fmla="*/ 26 w 292"/>
                <a:gd name="T11" fmla="*/ 351 h 366"/>
                <a:gd name="T12" fmla="*/ 26 w 292"/>
                <a:gd name="T13" fmla="*/ 351 h 366"/>
                <a:gd name="T14" fmla="*/ 43 w 292"/>
                <a:gd name="T15" fmla="*/ 366 h 366"/>
                <a:gd name="T16" fmla="*/ 43 w 292"/>
                <a:gd name="T17" fmla="*/ 351 h 366"/>
                <a:gd name="T18" fmla="*/ 59 w 292"/>
                <a:gd name="T19" fmla="*/ 351 h 366"/>
                <a:gd name="T20" fmla="*/ 59 w 292"/>
                <a:gd name="T21" fmla="*/ 366 h 366"/>
                <a:gd name="T22" fmla="*/ 70 w 292"/>
                <a:gd name="T23" fmla="*/ 351 h 366"/>
                <a:gd name="T24" fmla="*/ 71 w 292"/>
                <a:gd name="T25" fmla="*/ 351 h 366"/>
                <a:gd name="T26" fmla="*/ 71 w 292"/>
                <a:gd name="T27" fmla="*/ 351 h 366"/>
                <a:gd name="T28" fmla="*/ 90 w 292"/>
                <a:gd name="T29" fmla="*/ 366 h 366"/>
                <a:gd name="T30" fmla="*/ 86 w 292"/>
                <a:gd name="T31" fmla="*/ 351 h 366"/>
                <a:gd name="T32" fmla="*/ 292 w 292"/>
                <a:gd name="T33" fmla="*/ 351 h 366"/>
                <a:gd name="T34" fmla="*/ 292 w 292"/>
                <a:gd name="T35" fmla="*/ 0 h 366"/>
                <a:gd name="T36" fmla="*/ 272 w 292"/>
                <a:gd name="T37" fmla="*/ 333 h 366"/>
                <a:gd name="T38" fmla="*/ 81 w 292"/>
                <a:gd name="T39" fmla="*/ 333 h 366"/>
                <a:gd name="T40" fmla="*/ 79 w 292"/>
                <a:gd name="T41" fmla="*/ 325 h 366"/>
                <a:gd name="T42" fmla="*/ 59 w 292"/>
                <a:gd name="T43" fmla="*/ 329 h 366"/>
                <a:gd name="T44" fmla="*/ 59 w 292"/>
                <a:gd name="T45" fmla="*/ 333 h 366"/>
                <a:gd name="T46" fmla="*/ 43 w 292"/>
                <a:gd name="T47" fmla="*/ 333 h 366"/>
                <a:gd name="T48" fmla="*/ 43 w 292"/>
                <a:gd name="T49" fmla="*/ 327 h 366"/>
                <a:gd name="T50" fmla="*/ 29 w 292"/>
                <a:gd name="T51" fmla="*/ 319 h 366"/>
                <a:gd name="T52" fmla="*/ 21 w 292"/>
                <a:gd name="T53" fmla="*/ 333 h 366"/>
                <a:gd name="T54" fmla="*/ 19 w 292"/>
                <a:gd name="T55" fmla="*/ 333 h 366"/>
                <a:gd name="T56" fmla="*/ 19 w 292"/>
                <a:gd name="T57" fmla="*/ 309 h 366"/>
                <a:gd name="T58" fmla="*/ 9 w 292"/>
                <a:gd name="T59" fmla="*/ 280 h 366"/>
                <a:gd name="T60" fmla="*/ 19 w 292"/>
                <a:gd name="T61" fmla="*/ 250 h 366"/>
                <a:gd name="T62" fmla="*/ 19 w 292"/>
                <a:gd name="T63" fmla="*/ 17 h 366"/>
                <a:gd name="T64" fmla="*/ 272 w 292"/>
                <a:gd name="T65" fmla="*/ 17 h 366"/>
                <a:gd name="T66" fmla="*/ 272 w 292"/>
                <a:gd name="T67" fmla="*/ 33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66">
                  <a:moveTo>
                    <a:pt x="2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11" y="351"/>
                    <a:pt x="11" y="351"/>
                    <a:pt x="11" y="351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43" y="366"/>
                    <a:pt x="43" y="366"/>
                    <a:pt x="43" y="366"/>
                  </a:cubicBezTo>
                  <a:cubicBezTo>
                    <a:pt x="43" y="351"/>
                    <a:pt x="43" y="351"/>
                    <a:pt x="43" y="351"/>
                  </a:cubicBezTo>
                  <a:cubicBezTo>
                    <a:pt x="59" y="351"/>
                    <a:pt x="59" y="351"/>
                    <a:pt x="59" y="351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90" y="366"/>
                    <a:pt x="90" y="366"/>
                    <a:pt x="90" y="366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292" y="351"/>
                    <a:pt x="292" y="351"/>
                    <a:pt x="292" y="351"/>
                  </a:cubicBezTo>
                  <a:lnTo>
                    <a:pt x="292" y="0"/>
                  </a:lnTo>
                  <a:close/>
                  <a:moveTo>
                    <a:pt x="272" y="333"/>
                  </a:moveTo>
                  <a:cubicBezTo>
                    <a:pt x="81" y="333"/>
                    <a:pt x="81" y="333"/>
                    <a:pt x="81" y="333"/>
                  </a:cubicBezTo>
                  <a:cubicBezTo>
                    <a:pt x="79" y="325"/>
                    <a:pt x="79" y="325"/>
                    <a:pt x="79" y="325"/>
                  </a:cubicBezTo>
                  <a:cubicBezTo>
                    <a:pt x="73" y="328"/>
                    <a:pt x="66" y="329"/>
                    <a:pt x="59" y="329"/>
                  </a:cubicBezTo>
                  <a:cubicBezTo>
                    <a:pt x="59" y="333"/>
                    <a:pt x="59" y="333"/>
                    <a:pt x="59" y="333"/>
                  </a:cubicBezTo>
                  <a:cubicBezTo>
                    <a:pt x="43" y="333"/>
                    <a:pt x="43" y="333"/>
                    <a:pt x="43" y="333"/>
                  </a:cubicBezTo>
                  <a:cubicBezTo>
                    <a:pt x="43" y="327"/>
                    <a:pt x="43" y="327"/>
                    <a:pt x="43" y="327"/>
                  </a:cubicBezTo>
                  <a:cubicBezTo>
                    <a:pt x="38" y="325"/>
                    <a:pt x="33" y="322"/>
                    <a:pt x="29" y="319"/>
                  </a:cubicBezTo>
                  <a:cubicBezTo>
                    <a:pt x="21" y="333"/>
                    <a:pt x="21" y="333"/>
                    <a:pt x="21" y="333"/>
                  </a:cubicBezTo>
                  <a:cubicBezTo>
                    <a:pt x="19" y="333"/>
                    <a:pt x="19" y="333"/>
                    <a:pt x="19" y="333"/>
                  </a:cubicBezTo>
                  <a:cubicBezTo>
                    <a:pt x="19" y="309"/>
                    <a:pt x="19" y="309"/>
                    <a:pt x="19" y="309"/>
                  </a:cubicBezTo>
                  <a:cubicBezTo>
                    <a:pt x="13" y="301"/>
                    <a:pt x="9" y="291"/>
                    <a:pt x="9" y="280"/>
                  </a:cubicBezTo>
                  <a:cubicBezTo>
                    <a:pt x="9" y="268"/>
                    <a:pt x="13" y="258"/>
                    <a:pt x="19" y="2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72" y="17"/>
                    <a:pt x="272" y="17"/>
                    <a:pt x="272" y="17"/>
                  </a:cubicBezTo>
                  <a:lnTo>
                    <a:pt x="272" y="33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</p:grpSp>
      <p:sp>
        <p:nvSpPr>
          <p:cNvPr id="205" name="文本框 204">
            <a:extLst>
              <a:ext uri="{FF2B5EF4-FFF2-40B4-BE49-F238E27FC236}">
                <a16:creationId xmlns:a16="http://schemas.microsoft.com/office/drawing/2014/main" id="{90828DA6-9A83-4910-BD83-1EBA1030B0F2}"/>
              </a:ext>
            </a:extLst>
          </p:cNvPr>
          <p:cNvSpPr txBox="1"/>
          <p:nvPr/>
        </p:nvSpPr>
        <p:spPr>
          <a:xfrm>
            <a:off x="4543292" y="5878475"/>
            <a:ext cx="1834973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ea typeface="微软雅黑" panose="020B0503020204020204" pitchFamily="34" charset="-122"/>
                <a:cs typeface="Univers Next" panose="020B0405030202020203" pitchFamily="34" charset="-78"/>
              </a:rPr>
              <a:t>Voucher </a:t>
            </a:r>
            <a:r>
              <a:rPr lang="en-AU" sz="1173" dirty="0"/>
              <a:t>Segmentation</a:t>
            </a: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F5572461-3D79-456C-BE6A-B22B62F91ECF}"/>
              </a:ext>
            </a:extLst>
          </p:cNvPr>
          <p:cNvSpPr/>
          <p:nvPr/>
        </p:nvSpPr>
        <p:spPr>
          <a:xfrm>
            <a:off x="918591" y="1703666"/>
            <a:ext cx="642516" cy="7193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bg1"/>
              </a:solidFill>
            </a:endParaRPr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890C5EF3-D95F-4306-AD72-52686A2B147C}"/>
              </a:ext>
            </a:extLst>
          </p:cNvPr>
          <p:cNvGrpSpPr/>
          <p:nvPr/>
        </p:nvGrpSpPr>
        <p:grpSpPr>
          <a:xfrm>
            <a:off x="1061391" y="1768105"/>
            <a:ext cx="335618" cy="367482"/>
            <a:chOff x="10730681" y="5106078"/>
            <a:chExt cx="497683" cy="623907"/>
          </a:xfrm>
        </p:grpSpPr>
        <p:sp>
          <p:nvSpPr>
            <p:cNvPr id="208" name="Freeform 175">
              <a:extLst>
                <a:ext uri="{FF2B5EF4-FFF2-40B4-BE49-F238E27FC236}">
                  <a16:creationId xmlns:a16="http://schemas.microsoft.com/office/drawing/2014/main" id="{55DDC5C0-515F-4643-93B9-DE08F5835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348" y="5481143"/>
              <a:ext cx="247399" cy="23802"/>
            </a:xfrm>
            <a:custGeom>
              <a:avLst/>
              <a:gdLst>
                <a:gd name="T0" fmla="*/ 6 w 145"/>
                <a:gd name="T1" fmla="*/ 0 h 14"/>
                <a:gd name="T2" fmla="*/ 2 w 145"/>
                <a:gd name="T3" fmla="*/ 2 h 14"/>
                <a:gd name="T4" fmla="*/ 0 w 145"/>
                <a:gd name="T5" fmla="*/ 7 h 14"/>
                <a:gd name="T6" fmla="*/ 3 w 145"/>
                <a:gd name="T7" fmla="*/ 14 h 14"/>
                <a:gd name="T8" fmla="*/ 5 w 145"/>
                <a:gd name="T9" fmla="*/ 14 h 14"/>
                <a:gd name="T10" fmla="*/ 6 w 145"/>
                <a:gd name="T11" fmla="*/ 14 h 14"/>
                <a:gd name="T12" fmla="*/ 140 w 145"/>
                <a:gd name="T13" fmla="*/ 14 h 14"/>
                <a:gd name="T14" fmla="*/ 145 w 145"/>
                <a:gd name="T15" fmla="*/ 7 h 14"/>
                <a:gd name="T16" fmla="*/ 140 w 145"/>
                <a:gd name="T17" fmla="*/ 0 h 14"/>
                <a:gd name="T18" fmla="*/ 6 w 14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3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09" name="Freeform 176">
              <a:extLst>
                <a:ext uri="{FF2B5EF4-FFF2-40B4-BE49-F238E27FC236}">
                  <a16:creationId xmlns:a16="http://schemas.microsoft.com/office/drawing/2014/main" id="{A683DB88-1AF5-4DF0-9E41-9CF341529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269808"/>
              <a:ext cx="246678" cy="23802"/>
            </a:xfrm>
            <a:custGeom>
              <a:avLst/>
              <a:gdLst>
                <a:gd name="T0" fmla="*/ 6 w 145"/>
                <a:gd name="T1" fmla="*/ 14 h 14"/>
                <a:gd name="T2" fmla="*/ 140 w 145"/>
                <a:gd name="T3" fmla="*/ 14 h 14"/>
                <a:gd name="T4" fmla="*/ 145 w 145"/>
                <a:gd name="T5" fmla="*/ 7 h 14"/>
                <a:gd name="T6" fmla="*/ 140 w 145"/>
                <a:gd name="T7" fmla="*/ 0 h 14"/>
                <a:gd name="T8" fmla="*/ 6 w 145"/>
                <a:gd name="T9" fmla="*/ 0 h 14"/>
                <a:gd name="T10" fmla="*/ 2 w 145"/>
                <a:gd name="T11" fmla="*/ 2 h 14"/>
                <a:gd name="T12" fmla="*/ 0 w 145"/>
                <a:gd name="T13" fmla="*/ 7 h 14"/>
                <a:gd name="T14" fmla="*/ 6 w 14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4">
                  <a:moveTo>
                    <a:pt x="6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43" y="14"/>
                    <a:pt x="145" y="11"/>
                    <a:pt x="145" y="7"/>
                  </a:cubicBezTo>
                  <a:cubicBezTo>
                    <a:pt x="145" y="3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10" name="Freeform 177">
              <a:extLst>
                <a:ext uri="{FF2B5EF4-FFF2-40B4-BE49-F238E27FC236}">
                  <a16:creationId xmlns:a16="http://schemas.microsoft.com/office/drawing/2014/main" id="{3E46AF3C-E514-44F1-9157-C640D1C89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198402"/>
              <a:ext cx="246678" cy="25245"/>
            </a:xfrm>
            <a:custGeom>
              <a:avLst/>
              <a:gdLst>
                <a:gd name="T0" fmla="*/ 6 w 145"/>
                <a:gd name="T1" fmla="*/ 15 h 15"/>
                <a:gd name="T2" fmla="*/ 140 w 145"/>
                <a:gd name="T3" fmla="*/ 15 h 15"/>
                <a:gd name="T4" fmla="*/ 145 w 145"/>
                <a:gd name="T5" fmla="*/ 8 h 15"/>
                <a:gd name="T6" fmla="*/ 140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3" y="15"/>
                    <a:pt x="145" y="12"/>
                    <a:pt x="145" y="8"/>
                  </a:cubicBezTo>
                  <a:cubicBezTo>
                    <a:pt x="145" y="4"/>
                    <a:pt x="143" y="0"/>
                    <a:pt x="1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11" name="Freeform 178">
              <a:extLst>
                <a:ext uri="{FF2B5EF4-FFF2-40B4-BE49-F238E27FC236}">
                  <a16:creationId xmlns:a16="http://schemas.microsoft.com/office/drawing/2014/main" id="{CC9B5C50-D6EC-4250-9047-AF9978407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406130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3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12" name="Freeform 179">
              <a:extLst>
                <a:ext uri="{FF2B5EF4-FFF2-40B4-BE49-F238E27FC236}">
                  <a16:creationId xmlns:a16="http://schemas.microsoft.com/office/drawing/2014/main" id="{7DE1B40E-A01A-45E4-BCC1-4687DA72C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463" y="5336166"/>
              <a:ext cx="246678" cy="25966"/>
            </a:xfrm>
            <a:custGeom>
              <a:avLst/>
              <a:gdLst>
                <a:gd name="T0" fmla="*/ 6 w 145"/>
                <a:gd name="T1" fmla="*/ 15 h 15"/>
                <a:gd name="T2" fmla="*/ 139 w 145"/>
                <a:gd name="T3" fmla="*/ 15 h 15"/>
                <a:gd name="T4" fmla="*/ 145 w 145"/>
                <a:gd name="T5" fmla="*/ 8 h 15"/>
                <a:gd name="T6" fmla="*/ 139 w 145"/>
                <a:gd name="T7" fmla="*/ 0 h 15"/>
                <a:gd name="T8" fmla="*/ 6 w 145"/>
                <a:gd name="T9" fmla="*/ 0 h 15"/>
                <a:gd name="T10" fmla="*/ 2 w 145"/>
                <a:gd name="T11" fmla="*/ 2 h 15"/>
                <a:gd name="T12" fmla="*/ 0 w 145"/>
                <a:gd name="T13" fmla="*/ 8 h 15"/>
                <a:gd name="T14" fmla="*/ 6 w 1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">
                  <a:moveTo>
                    <a:pt x="6" y="15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42" y="15"/>
                    <a:pt x="145" y="12"/>
                    <a:pt x="145" y="8"/>
                  </a:cubicBezTo>
                  <a:cubicBezTo>
                    <a:pt x="145" y="4"/>
                    <a:pt x="142" y="0"/>
                    <a:pt x="1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13" name="Oval 180">
              <a:extLst>
                <a:ext uri="{FF2B5EF4-FFF2-40B4-BE49-F238E27FC236}">
                  <a16:creationId xmlns:a16="http://schemas.microsoft.com/office/drawing/2014/main" id="{914F96B5-9FB3-42E6-9135-95B31B2F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4154" y="5544616"/>
              <a:ext cx="76456" cy="764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14" name="Freeform 181">
              <a:extLst>
                <a:ext uri="{FF2B5EF4-FFF2-40B4-BE49-F238E27FC236}">
                  <a16:creationId xmlns:a16="http://schemas.microsoft.com/office/drawing/2014/main" id="{CC97F110-E7F2-4DAA-8CA5-B8FE75595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139" y="5515043"/>
              <a:ext cx="136322" cy="134879"/>
            </a:xfrm>
            <a:custGeom>
              <a:avLst/>
              <a:gdLst>
                <a:gd name="T0" fmla="*/ 40 w 80"/>
                <a:gd name="T1" fmla="*/ 79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40 w 80"/>
                <a:gd name="T11" fmla="*/ 6 h 79"/>
                <a:gd name="T12" fmla="*/ 73 w 80"/>
                <a:gd name="T13" fmla="*/ 40 h 79"/>
                <a:gd name="T14" fmla="*/ 40 w 80"/>
                <a:gd name="T15" fmla="*/ 73 h 79"/>
                <a:gd name="T16" fmla="*/ 7 w 80"/>
                <a:gd name="T17" fmla="*/ 40 h 79"/>
                <a:gd name="T18" fmla="*/ 40 w 80"/>
                <a:gd name="T19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40" y="79"/>
                  </a:moveTo>
                  <a:cubicBezTo>
                    <a:pt x="62" y="79"/>
                    <a:pt x="80" y="61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lose/>
                  <a:moveTo>
                    <a:pt x="40" y="6"/>
                  </a:moveTo>
                  <a:cubicBezTo>
                    <a:pt x="58" y="6"/>
                    <a:pt x="73" y="21"/>
                    <a:pt x="73" y="40"/>
                  </a:cubicBezTo>
                  <a:cubicBezTo>
                    <a:pt x="73" y="58"/>
                    <a:pt x="58" y="73"/>
                    <a:pt x="40" y="73"/>
                  </a:cubicBezTo>
                  <a:cubicBezTo>
                    <a:pt x="22" y="73"/>
                    <a:pt x="7" y="58"/>
                    <a:pt x="7" y="40"/>
                  </a:cubicBezTo>
                  <a:cubicBezTo>
                    <a:pt x="7" y="21"/>
                    <a:pt x="22" y="6"/>
                    <a:pt x="40" y="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/>
            </a:p>
          </p:txBody>
        </p:sp>
        <p:sp>
          <p:nvSpPr>
            <p:cNvPr id="215" name="Freeform 182">
              <a:extLst>
                <a:ext uri="{FF2B5EF4-FFF2-40B4-BE49-F238E27FC236}">
                  <a16:creationId xmlns:a16="http://schemas.microsoft.com/office/drawing/2014/main" id="{C36A28F9-15FE-4712-A29F-6420FEF7C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0681" y="5106078"/>
              <a:ext cx="497683" cy="623907"/>
            </a:xfrm>
            <a:custGeom>
              <a:avLst/>
              <a:gdLst>
                <a:gd name="T0" fmla="*/ 292 w 292"/>
                <a:gd name="T1" fmla="*/ 0 h 366"/>
                <a:gd name="T2" fmla="*/ 0 w 292"/>
                <a:gd name="T3" fmla="*/ 0 h 366"/>
                <a:gd name="T4" fmla="*/ 0 w 292"/>
                <a:gd name="T5" fmla="*/ 351 h 366"/>
                <a:gd name="T6" fmla="*/ 11 w 292"/>
                <a:gd name="T7" fmla="*/ 351 h 366"/>
                <a:gd name="T8" fmla="*/ 23 w 292"/>
                <a:gd name="T9" fmla="*/ 351 h 366"/>
                <a:gd name="T10" fmla="*/ 26 w 292"/>
                <a:gd name="T11" fmla="*/ 351 h 366"/>
                <a:gd name="T12" fmla="*/ 26 w 292"/>
                <a:gd name="T13" fmla="*/ 351 h 366"/>
                <a:gd name="T14" fmla="*/ 43 w 292"/>
                <a:gd name="T15" fmla="*/ 366 h 366"/>
                <a:gd name="T16" fmla="*/ 43 w 292"/>
                <a:gd name="T17" fmla="*/ 351 h 366"/>
                <a:gd name="T18" fmla="*/ 59 w 292"/>
                <a:gd name="T19" fmla="*/ 351 h 366"/>
                <a:gd name="T20" fmla="*/ 59 w 292"/>
                <a:gd name="T21" fmla="*/ 366 h 366"/>
                <a:gd name="T22" fmla="*/ 70 w 292"/>
                <a:gd name="T23" fmla="*/ 351 h 366"/>
                <a:gd name="T24" fmla="*/ 71 w 292"/>
                <a:gd name="T25" fmla="*/ 351 h 366"/>
                <a:gd name="T26" fmla="*/ 71 w 292"/>
                <a:gd name="T27" fmla="*/ 351 h 366"/>
                <a:gd name="T28" fmla="*/ 90 w 292"/>
                <a:gd name="T29" fmla="*/ 366 h 366"/>
                <a:gd name="T30" fmla="*/ 86 w 292"/>
                <a:gd name="T31" fmla="*/ 351 h 366"/>
                <a:gd name="T32" fmla="*/ 292 w 292"/>
                <a:gd name="T33" fmla="*/ 351 h 366"/>
                <a:gd name="T34" fmla="*/ 292 w 292"/>
                <a:gd name="T35" fmla="*/ 0 h 366"/>
                <a:gd name="T36" fmla="*/ 272 w 292"/>
                <a:gd name="T37" fmla="*/ 333 h 366"/>
                <a:gd name="T38" fmla="*/ 81 w 292"/>
                <a:gd name="T39" fmla="*/ 333 h 366"/>
                <a:gd name="T40" fmla="*/ 79 w 292"/>
                <a:gd name="T41" fmla="*/ 325 h 366"/>
                <a:gd name="T42" fmla="*/ 59 w 292"/>
                <a:gd name="T43" fmla="*/ 329 h 366"/>
                <a:gd name="T44" fmla="*/ 59 w 292"/>
                <a:gd name="T45" fmla="*/ 333 h 366"/>
                <a:gd name="T46" fmla="*/ 43 w 292"/>
                <a:gd name="T47" fmla="*/ 333 h 366"/>
                <a:gd name="T48" fmla="*/ 43 w 292"/>
                <a:gd name="T49" fmla="*/ 327 h 366"/>
                <a:gd name="T50" fmla="*/ 29 w 292"/>
                <a:gd name="T51" fmla="*/ 319 h 366"/>
                <a:gd name="T52" fmla="*/ 21 w 292"/>
                <a:gd name="T53" fmla="*/ 333 h 366"/>
                <a:gd name="T54" fmla="*/ 19 w 292"/>
                <a:gd name="T55" fmla="*/ 333 h 366"/>
                <a:gd name="T56" fmla="*/ 19 w 292"/>
                <a:gd name="T57" fmla="*/ 309 h 366"/>
                <a:gd name="T58" fmla="*/ 9 w 292"/>
                <a:gd name="T59" fmla="*/ 280 h 366"/>
                <a:gd name="T60" fmla="*/ 19 w 292"/>
                <a:gd name="T61" fmla="*/ 250 h 366"/>
                <a:gd name="T62" fmla="*/ 19 w 292"/>
                <a:gd name="T63" fmla="*/ 17 h 366"/>
                <a:gd name="T64" fmla="*/ 272 w 292"/>
                <a:gd name="T65" fmla="*/ 17 h 366"/>
                <a:gd name="T66" fmla="*/ 272 w 292"/>
                <a:gd name="T67" fmla="*/ 33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66">
                  <a:moveTo>
                    <a:pt x="2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11" y="351"/>
                    <a:pt x="11" y="351"/>
                    <a:pt x="11" y="351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43" y="366"/>
                    <a:pt x="43" y="366"/>
                    <a:pt x="43" y="366"/>
                  </a:cubicBezTo>
                  <a:cubicBezTo>
                    <a:pt x="43" y="351"/>
                    <a:pt x="43" y="351"/>
                    <a:pt x="43" y="351"/>
                  </a:cubicBezTo>
                  <a:cubicBezTo>
                    <a:pt x="59" y="351"/>
                    <a:pt x="59" y="351"/>
                    <a:pt x="59" y="351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90" y="366"/>
                    <a:pt x="90" y="366"/>
                    <a:pt x="90" y="366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292" y="351"/>
                    <a:pt x="292" y="351"/>
                    <a:pt x="292" y="351"/>
                  </a:cubicBezTo>
                  <a:lnTo>
                    <a:pt x="292" y="0"/>
                  </a:lnTo>
                  <a:close/>
                  <a:moveTo>
                    <a:pt x="272" y="333"/>
                  </a:moveTo>
                  <a:cubicBezTo>
                    <a:pt x="81" y="333"/>
                    <a:pt x="81" y="333"/>
                    <a:pt x="81" y="333"/>
                  </a:cubicBezTo>
                  <a:cubicBezTo>
                    <a:pt x="79" y="325"/>
                    <a:pt x="79" y="325"/>
                    <a:pt x="79" y="325"/>
                  </a:cubicBezTo>
                  <a:cubicBezTo>
                    <a:pt x="73" y="328"/>
                    <a:pt x="66" y="329"/>
                    <a:pt x="59" y="329"/>
                  </a:cubicBezTo>
                  <a:cubicBezTo>
                    <a:pt x="59" y="333"/>
                    <a:pt x="59" y="333"/>
                    <a:pt x="59" y="333"/>
                  </a:cubicBezTo>
                  <a:cubicBezTo>
                    <a:pt x="43" y="333"/>
                    <a:pt x="43" y="333"/>
                    <a:pt x="43" y="333"/>
                  </a:cubicBezTo>
                  <a:cubicBezTo>
                    <a:pt x="43" y="327"/>
                    <a:pt x="43" y="327"/>
                    <a:pt x="43" y="327"/>
                  </a:cubicBezTo>
                  <a:cubicBezTo>
                    <a:pt x="38" y="325"/>
                    <a:pt x="33" y="322"/>
                    <a:pt x="29" y="319"/>
                  </a:cubicBezTo>
                  <a:cubicBezTo>
                    <a:pt x="21" y="333"/>
                    <a:pt x="21" y="333"/>
                    <a:pt x="21" y="333"/>
                  </a:cubicBezTo>
                  <a:cubicBezTo>
                    <a:pt x="19" y="333"/>
                    <a:pt x="19" y="333"/>
                    <a:pt x="19" y="333"/>
                  </a:cubicBezTo>
                  <a:cubicBezTo>
                    <a:pt x="19" y="309"/>
                    <a:pt x="19" y="309"/>
                    <a:pt x="19" y="309"/>
                  </a:cubicBezTo>
                  <a:cubicBezTo>
                    <a:pt x="13" y="301"/>
                    <a:pt x="9" y="291"/>
                    <a:pt x="9" y="280"/>
                  </a:cubicBezTo>
                  <a:cubicBezTo>
                    <a:pt x="9" y="268"/>
                    <a:pt x="13" y="258"/>
                    <a:pt x="19" y="2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72" y="17"/>
                    <a:pt x="272" y="17"/>
                    <a:pt x="272" y="17"/>
                  </a:cubicBezTo>
                  <a:lnTo>
                    <a:pt x="272" y="33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7524" tIns="48762" rIns="97524" bIns="487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20" dirty="0"/>
            </a:p>
          </p:txBody>
        </p:sp>
      </p:grp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FC9E1AB-6C1F-4C2A-B60C-6C4009E68F8E}"/>
              </a:ext>
            </a:extLst>
          </p:cNvPr>
          <p:cNvSpPr txBox="1"/>
          <p:nvPr/>
        </p:nvSpPr>
        <p:spPr>
          <a:xfrm>
            <a:off x="375123" y="2084551"/>
            <a:ext cx="1834973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cs typeface="Univers Next" panose="020B0405030202020203" pitchFamily="34" charset="-78"/>
              </a:rPr>
              <a:t>Voucher Issuance</a:t>
            </a:r>
            <a:endParaRPr lang="en-AU" sz="1173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2123311E-A5CF-4146-99E3-BBA1922B575E}"/>
              </a:ext>
            </a:extLst>
          </p:cNvPr>
          <p:cNvSpPr txBox="1"/>
          <p:nvPr/>
        </p:nvSpPr>
        <p:spPr>
          <a:xfrm>
            <a:off x="3616655" y="3922915"/>
            <a:ext cx="1635882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AR 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cs typeface="Univers Next" panose="020B0405030202020203" pitchFamily="34" charset="-78"/>
              </a:rPr>
              <a:t>Payment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 </a:t>
            </a:r>
            <a:endParaRPr lang="zh-CN" altLang="en-US" sz="1173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9FCED78-C026-4842-ADF4-25DCA21DB74D}"/>
              </a:ext>
            </a:extLst>
          </p:cNvPr>
          <p:cNvSpPr txBox="1"/>
          <p:nvPr/>
        </p:nvSpPr>
        <p:spPr>
          <a:xfrm>
            <a:off x="6391774" y="3944400"/>
            <a:ext cx="1635882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AR 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cs typeface="Univers Next" panose="020B0405030202020203" pitchFamily="34" charset="-78"/>
              </a:rPr>
              <a:t>Payment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 </a:t>
            </a:r>
            <a:endParaRPr lang="zh-CN" altLang="en-US" sz="1173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E8A42AC5-77D2-4CFF-AF52-C35DA8A34CB1}"/>
              </a:ext>
            </a:extLst>
          </p:cNvPr>
          <p:cNvSpPr txBox="1"/>
          <p:nvPr/>
        </p:nvSpPr>
        <p:spPr>
          <a:xfrm>
            <a:off x="9224874" y="3942939"/>
            <a:ext cx="1635882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AR 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cs typeface="Univers Next" panose="020B0405030202020203" pitchFamily="34" charset="-78"/>
              </a:rPr>
              <a:t>Payment</a:t>
            </a:r>
            <a:r>
              <a:rPr lang="en-US" altLang="zh-CN" sz="1173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Univers Next" panose="020B0405030202020203" pitchFamily="34" charset="-78"/>
              </a:rPr>
              <a:t> </a:t>
            </a:r>
            <a:endParaRPr lang="zh-CN" altLang="en-US" sz="1173" dirty="0"/>
          </a:p>
        </p:txBody>
      </p:sp>
    </p:spTree>
    <p:extLst>
      <p:ext uri="{BB962C8B-B14F-4D97-AF65-F5344CB8AC3E}">
        <p14:creationId xmlns:p14="http://schemas.microsoft.com/office/powerpoint/2010/main" val="382760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114" name="Title 2"/>
          <p:cNvSpPr>
            <a:spLocks noGrp="1"/>
          </p:cNvSpPr>
          <p:nvPr>
            <p:ph type="title"/>
          </p:nvPr>
        </p:nvSpPr>
        <p:spPr>
          <a:xfrm>
            <a:off x="408275" y="498022"/>
            <a:ext cx="12161520" cy="246888"/>
          </a:xfrm>
        </p:spPr>
        <p:txBody>
          <a:bodyPr/>
          <a:lstStyle/>
          <a:p>
            <a:r>
              <a:rPr lang="en-GB" dirty="0"/>
              <a:t>Platform Selection – Direction to Travel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465455" y="895927"/>
            <a:ext cx="23580" cy="58614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3311237" y="895927"/>
            <a:ext cx="23580" cy="58614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845964" y="895926"/>
            <a:ext cx="23580" cy="58614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文本框 198">
            <a:extLst>
              <a:ext uri="{FF2B5EF4-FFF2-40B4-BE49-F238E27FC236}">
                <a16:creationId xmlns:a16="http://schemas.microsoft.com/office/drawing/2014/main" id="{53057154-CA2B-4F26-AFE9-C8FB42E2D57D}"/>
              </a:ext>
            </a:extLst>
          </p:cNvPr>
          <p:cNvSpPr txBox="1"/>
          <p:nvPr/>
        </p:nvSpPr>
        <p:spPr>
          <a:xfrm>
            <a:off x="715286" y="895926"/>
            <a:ext cx="1834973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cs typeface="Univers Next" panose="020B0405030202020203" pitchFamily="34" charset="-78"/>
              </a:rPr>
              <a:t>China Local Vendor</a:t>
            </a:r>
            <a:endParaRPr lang="en-AU" sz="1173" dirty="0"/>
          </a:p>
        </p:txBody>
      </p:sp>
      <p:sp>
        <p:nvSpPr>
          <p:cNvPr id="123" name="文本框 198">
            <a:extLst>
              <a:ext uri="{FF2B5EF4-FFF2-40B4-BE49-F238E27FC236}">
                <a16:creationId xmlns:a16="http://schemas.microsoft.com/office/drawing/2014/main" id="{53057154-CA2B-4F26-AFE9-C8FB42E2D57D}"/>
              </a:ext>
            </a:extLst>
          </p:cNvPr>
          <p:cNvSpPr txBox="1"/>
          <p:nvPr/>
        </p:nvSpPr>
        <p:spPr>
          <a:xfrm>
            <a:off x="3982649" y="895926"/>
            <a:ext cx="1834973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73" dirty="0">
                <a:cs typeface="Univers Next" panose="020B0405030202020203" pitchFamily="34" charset="-78"/>
              </a:rPr>
              <a:t>Oversea Vendor</a:t>
            </a:r>
            <a:endParaRPr lang="en-AU" sz="1173" dirty="0"/>
          </a:p>
        </p:txBody>
      </p:sp>
      <p:sp>
        <p:nvSpPr>
          <p:cNvPr id="125" name="文本框 198">
            <a:extLst>
              <a:ext uri="{FF2B5EF4-FFF2-40B4-BE49-F238E27FC236}">
                <a16:creationId xmlns:a16="http://schemas.microsoft.com/office/drawing/2014/main" id="{53057154-CA2B-4F26-AFE9-C8FB42E2D57D}"/>
              </a:ext>
            </a:extLst>
          </p:cNvPr>
          <p:cNvSpPr txBox="1"/>
          <p:nvPr/>
        </p:nvSpPr>
        <p:spPr>
          <a:xfrm>
            <a:off x="6982669" y="895926"/>
            <a:ext cx="2369661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dirty="0">
                <a:cs typeface="Univers Next" panose="020B0405030202020203" pitchFamily="34" charset="-78"/>
              </a:rPr>
              <a:t>Enhance Current SCF Platform</a:t>
            </a:r>
            <a:endParaRPr lang="en-AU" sz="1173" dirty="0"/>
          </a:p>
        </p:txBody>
      </p:sp>
      <p:sp>
        <p:nvSpPr>
          <p:cNvPr id="126" name="文本框 198">
            <a:extLst>
              <a:ext uri="{FF2B5EF4-FFF2-40B4-BE49-F238E27FC236}">
                <a16:creationId xmlns:a16="http://schemas.microsoft.com/office/drawing/2014/main" id="{53057154-CA2B-4F26-AFE9-C8FB42E2D57D}"/>
              </a:ext>
            </a:extLst>
          </p:cNvPr>
          <p:cNvSpPr txBox="1"/>
          <p:nvPr/>
        </p:nvSpPr>
        <p:spPr>
          <a:xfrm>
            <a:off x="10200134" y="895926"/>
            <a:ext cx="2369661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dirty="0">
                <a:cs typeface="Univers Next" panose="020B0405030202020203" pitchFamily="34" charset="-78"/>
              </a:rPr>
              <a:t>Self-Build</a:t>
            </a:r>
            <a:endParaRPr lang="en-AU" sz="1173" dirty="0"/>
          </a:p>
        </p:txBody>
      </p:sp>
      <p:pic>
        <p:nvPicPr>
          <p:cNvPr id="67592" name="Picture 8" descr="联易融linklogis」联易融linklogis招聘|待遇|面试|怎么样-看准网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48" y="1168758"/>
            <a:ext cx="1036569" cy="6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" name="Picture 4" descr="OneConnect seeks to raise $500M for its upcoming IPO amidst global  expansion of parent company Ping An - Token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9" y="1206897"/>
            <a:ext cx="700033" cy="70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672" y="1228170"/>
            <a:ext cx="551132" cy="503117"/>
          </a:xfrm>
          <a:prstGeom prst="rect">
            <a:avLst/>
          </a:prstGeom>
        </p:spPr>
      </p:pic>
      <p:pic>
        <p:nvPicPr>
          <p:cNvPr id="67598" name="Picture 14" descr="Kyriba Honored as Best-In-Class Treasury Management Vendor by Aite Group |  Business Wi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14" y="1206897"/>
            <a:ext cx="1263550" cy="66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00" name="Picture 16" descr="File:HSBC Logo 2018.png - 維基百科，自由的百科全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345" y="1319774"/>
            <a:ext cx="1366948" cy="37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3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588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Univers Next for HSBC Medium" panose="020B0603030202020203" pitchFamily="34" charset="0"/>
              <a:ea typeface="SimHei" panose="02010609060101010101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Tiers SCF – L1 Alignment with GTRF </a:t>
            </a:r>
            <a:r>
              <a:rPr lang="en-US" altLang="zh-CN" dirty="0"/>
              <a:t>FSA</a:t>
            </a:r>
            <a:endParaRPr lang="en-GB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0717213" y="7151986"/>
            <a:ext cx="2286000" cy="169200"/>
          </a:xfrm>
        </p:spPr>
        <p:txBody>
          <a:bodyPr/>
          <a:lstStyle/>
          <a:p>
            <a:r>
              <a:rPr lang="en-US"/>
              <a:t>INTERNAL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275" y="793248"/>
            <a:ext cx="9017665" cy="63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1" name="think-cell Slide" r:id="rId36" imgW="347" imgH="348" progId="TCLayout.ActiveDocument.1">
                  <p:embed/>
                </p:oleObj>
              </mc:Choice>
              <mc:Fallback>
                <p:oleObj name="think-cell Slide" r:id="rId36" imgW="347" imgH="348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588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Univers Next for HSBC Medium" panose="020B0603030202020203" pitchFamily="34" charset="0"/>
              <a:ea typeface="SimHei" panose="02010609060101010101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L2 Decomposition of Business Capabilities 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0717213" y="7151986"/>
            <a:ext cx="2286000" cy="169200"/>
          </a:xfrm>
        </p:spPr>
        <p:txBody>
          <a:bodyPr/>
          <a:lstStyle/>
          <a:p>
            <a:r>
              <a:rPr lang="en-US"/>
              <a:t>INTERNAL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503842" y="907823"/>
            <a:ext cx="8979526" cy="973733"/>
          </a:xfrm>
          <a:prstGeom prst="rect">
            <a:avLst/>
          </a:prstGeom>
        </p:spPr>
      </p:pic>
      <p:sp>
        <p:nvSpPr>
          <p:cNvPr id="72" name="Oval 71"/>
          <p:cNvSpPr/>
          <p:nvPr>
            <p:custDataLst>
              <p:tags r:id="rId4"/>
            </p:custDataLst>
          </p:nvPr>
        </p:nvSpPr>
        <p:spPr>
          <a:xfrm>
            <a:off x="732275" y="1232689"/>
            <a:ext cx="324000" cy="3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L1</a:t>
            </a:r>
          </a:p>
        </p:txBody>
      </p:sp>
      <p:sp>
        <p:nvSpPr>
          <p:cNvPr id="75" name="Oval 74"/>
          <p:cNvSpPr/>
          <p:nvPr>
            <p:custDataLst>
              <p:tags r:id="rId5"/>
            </p:custDataLst>
          </p:nvPr>
        </p:nvSpPr>
        <p:spPr>
          <a:xfrm>
            <a:off x="732275" y="2202246"/>
            <a:ext cx="324000" cy="3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81" name="NativeTextbox_ID_24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503842" y="2206705"/>
            <a:ext cx="1424085" cy="353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sz="900" dirty="0"/>
              <a:t>Bank Properties Customer Channel</a:t>
            </a:r>
          </a:p>
        </p:txBody>
      </p:sp>
      <p:sp>
        <p:nvSpPr>
          <p:cNvPr id="82" name="NativeTextbox_ID_24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598182" y="2608551"/>
            <a:ext cx="1235404" cy="468658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Client Onboarding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Buyer Onboarding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Supplier Onboarding</a:t>
            </a:r>
          </a:p>
        </p:txBody>
      </p:sp>
      <p:sp>
        <p:nvSpPr>
          <p:cNvPr id="83" name="NativeTextbox_ID_24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1595493" y="3171471"/>
            <a:ext cx="1235404" cy="1380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User Authentication</a:t>
            </a:r>
          </a:p>
        </p:txBody>
      </p:sp>
      <p:sp>
        <p:nvSpPr>
          <p:cNvPr id="84" name="NativeTextbox_ID_24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1595493" y="3381266"/>
            <a:ext cx="1235404" cy="1380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 Authorization</a:t>
            </a:r>
          </a:p>
        </p:txBody>
      </p:sp>
      <p:sp>
        <p:nvSpPr>
          <p:cNvPr id="85" name="NativeTextbox_ID_24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1595493" y="3584952"/>
            <a:ext cx="1234947" cy="2760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Digital Asset Management UI</a:t>
            </a:r>
          </a:p>
        </p:txBody>
      </p:sp>
      <p:sp>
        <p:nvSpPr>
          <p:cNvPr id="92" name="NativeTextbox_ID_24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1595492" y="3909174"/>
            <a:ext cx="1234947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Multiple Tier Supply Chain Finance UI</a:t>
            </a:r>
          </a:p>
        </p:txBody>
      </p:sp>
      <p:sp>
        <p:nvSpPr>
          <p:cNvPr id="93" name="NativeTextbox_ID_24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1595492" y="4234322"/>
            <a:ext cx="1234947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 Payment and Settlement UI</a:t>
            </a:r>
          </a:p>
        </p:txBody>
      </p:sp>
      <p:sp>
        <p:nvSpPr>
          <p:cNvPr id="94" name="NativeTextbox_ID_24"/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1595492" y="4566840"/>
            <a:ext cx="1234947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On</a:t>
            </a:r>
            <a:r>
              <a:rPr lang="en-US" altLang="zh-CN" dirty="0"/>
              <a:t>-Chain </a:t>
            </a:r>
            <a:r>
              <a:rPr lang="en-US" dirty="0"/>
              <a:t>Digital Asset Validation UI</a:t>
            </a:r>
          </a:p>
        </p:txBody>
      </p:sp>
      <p:sp>
        <p:nvSpPr>
          <p:cNvPr id="95" name="NativeTextbox_ID_24"/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1595492" y="4904421"/>
            <a:ext cx="1234947" cy="13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E-Contract Signing UI</a:t>
            </a:r>
          </a:p>
        </p:txBody>
      </p:sp>
      <p:sp>
        <p:nvSpPr>
          <p:cNvPr id="104" name="NativeTextbox_ID_24"/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1595035" y="5120593"/>
            <a:ext cx="1235404" cy="468335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Client </a:t>
            </a:r>
            <a:r>
              <a:rPr lang="en-US" sz="900" noProof="0" dirty="0" err="1">
                <a:solidFill>
                  <a:prstClr val="black"/>
                </a:solidFill>
              </a:rPr>
              <a:t>Offboarding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Buyer </a:t>
            </a:r>
            <a:r>
              <a:rPr lang="en-US" sz="900" i="1" dirty="0" err="1">
                <a:solidFill>
                  <a:prstClr val="black"/>
                </a:solidFill>
              </a:rPr>
              <a:t>Offboarding</a:t>
            </a:r>
            <a:endParaRPr lang="en-US" sz="900" i="1" dirty="0">
              <a:solidFill>
                <a:prstClr val="black"/>
              </a:solidFill>
            </a:endParaRP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Supplier </a:t>
            </a:r>
            <a:r>
              <a:rPr kumimoji="0" lang="en-US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Offboarding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NativeTextbox_ID_24"/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3096422" y="2202247"/>
            <a:ext cx="1424085" cy="3535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Staff Channel</a:t>
            </a:r>
          </a:p>
        </p:txBody>
      </p:sp>
      <p:sp>
        <p:nvSpPr>
          <p:cNvPr id="106" name="NativeTextbox_ID_24"/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3190762" y="2604092"/>
            <a:ext cx="1235404" cy="468658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Party Management UI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Buyer Management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Supplier Management</a:t>
            </a:r>
          </a:p>
        </p:txBody>
      </p:sp>
      <p:sp>
        <p:nvSpPr>
          <p:cNvPr id="107" name="NativeTextbox_ID_24"/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3188073" y="3167012"/>
            <a:ext cx="1235404" cy="1380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Workflow UI</a:t>
            </a:r>
          </a:p>
        </p:txBody>
      </p:sp>
      <p:sp>
        <p:nvSpPr>
          <p:cNvPr id="109" name="NativeTextbox_ID_24"/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3187615" y="3909174"/>
            <a:ext cx="1234947" cy="13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altLang="zh-CN" dirty="0"/>
              <a:t>Credit Management UI</a:t>
            </a:r>
            <a:endParaRPr lang="en-US" dirty="0"/>
          </a:p>
        </p:txBody>
      </p:sp>
      <p:sp>
        <p:nvSpPr>
          <p:cNvPr id="110" name="NativeTextbox_ID_24"/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3187614" y="4151106"/>
            <a:ext cx="1234947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Digital Asset </a:t>
            </a:r>
            <a:r>
              <a:rPr lang="en-US" altLang="zh-CN" dirty="0"/>
              <a:t>eligibility </a:t>
            </a:r>
            <a:r>
              <a:rPr lang="en-US" dirty="0"/>
              <a:t>Validation UI</a:t>
            </a:r>
          </a:p>
        </p:txBody>
      </p:sp>
      <p:sp>
        <p:nvSpPr>
          <p:cNvPr id="111" name="NativeTextbox_ID_24"/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3179276" y="4863100"/>
            <a:ext cx="1234947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 Funding Request Exception Management </a:t>
            </a:r>
          </a:p>
        </p:txBody>
      </p:sp>
      <p:sp>
        <p:nvSpPr>
          <p:cNvPr id="112" name="NativeTextbox_ID_24"/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3179275" y="5220906"/>
            <a:ext cx="1234947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Repayment Exception Management</a:t>
            </a:r>
          </a:p>
        </p:txBody>
      </p:sp>
      <p:sp>
        <p:nvSpPr>
          <p:cNvPr id="120" name="NativeTextbox_ID_24"/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3187615" y="3365622"/>
            <a:ext cx="1235404" cy="468658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dirty="0"/>
              <a:t>Product Enablement UI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Digital Asset 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Supply Chain Finance</a:t>
            </a:r>
          </a:p>
        </p:txBody>
      </p:sp>
      <p:sp>
        <p:nvSpPr>
          <p:cNvPr id="122" name="NativeTextbox_ID_24"/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3187614" y="4509879"/>
            <a:ext cx="1234947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E-Contract eligibility Validation UI</a:t>
            </a:r>
          </a:p>
        </p:txBody>
      </p:sp>
      <p:sp>
        <p:nvSpPr>
          <p:cNvPr id="123" name="NativeTextbox_ID_24"/>
          <p:cNvSpPr txBox="1">
            <a:spLocks/>
          </p:cNvSpPr>
          <p:nvPr>
            <p:custDataLst>
              <p:tags r:id="rId25"/>
            </p:custDataLst>
          </p:nvPr>
        </p:nvSpPr>
        <p:spPr bwMode="auto">
          <a:xfrm>
            <a:off x="4689882" y="2202246"/>
            <a:ext cx="1424085" cy="3965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72000" tIns="72000" rIns="72000" bIns="72000" rtlCol="0" anchor="t" anchorCtr="1">
            <a:no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Host to Host</a:t>
            </a:r>
          </a:p>
        </p:txBody>
      </p:sp>
      <p:sp>
        <p:nvSpPr>
          <p:cNvPr id="124" name="NativeTextbox_ID_24"/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4784222" y="2604092"/>
            <a:ext cx="1235404" cy="468658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Party Management UI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Buyer Management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Supplier Management</a:t>
            </a:r>
          </a:p>
        </p:txBody>
      </p:sp>
      <p:sp>
        <p:nvSpPr>
          <p:cNvPr id="125" name="NativeTextbox_ID_24"/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4781533" y="3167012"/>
            <a:ext cx="1235404" cy="1380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noProof="0" dirty="0">
                <a:solidFill>
                  <a:prstClr val="black"/>
                </a:solidFill>
              </a:rPr>
              <a:t>Workflow UI</a:t>
            </a:r>
          </a:p>
        </p:txBody>
      </p:sp>
      <p:sp>
        <p:nvSpPr>
          <p:cNvPr id="126" name="NativeTextbox_ID_24"/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4781075" y="3909174"/>
            <a:ext cx="1234947" cy="13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altLang="zh-CN" dirty="0"/>
              <a:t>Credit Management UI</a:t>
            </a:r>
            <a:endParaRPr lang="en-US" dirty="0"/>
          </a:p>
        </p:txBody>
      </p:sp>
      <p:sp>
        <p:nvSpPr>
          <p:cNvPr id="127" name="NativeTextbox_ID_24"/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4781074" y="4151106"/>
            <a:ext cx="1234947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Digital Asset </a:t>
            </a:r>
            <a:r>
              <a:rPr lang="en-US" altLang="zh-CN" dirty="0"/>
              <a:t>eligibility </a:t>
            </a:r>
            <a:r>
              <a:rPr lang="en-US" dirty="0"/>
              <a:t>Validation UI</a:t>
            </a:r>
          </a:p>
        </p:txBody>
      </p:sp>
      <p:sp>
        <p:nvSpPr>
          <p:cNvPr id="128" name="NativeTextbox_ID_24"/>
          <p:cNvSpPr txBox="1">
            <a:spLocks/>
          </p:cNvSpPr>
          <p:nvPr>
            <p:custDataLst>
              <p:tags r:id="rId30"/>
            </p:custDataLst>
          </p:nvPr>
        </p:nvSpPr>
        <p:spPr bwMode="auto">
          <a:xfrm>
            <a:off x="4772736" y="4863100"/>
            <a:ext cx="1234947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 Funding Request Exception Management </a:t>
            </a:r>
          </a:p>
        </p:txBody>
      </p:sp>
      <p:sp>
        <p:nvSpPr>
          <p:cNvPr id="129" name="NativeTextbox_ID_24"/>
          <p:cNvSpPr txBox="1">
            <a:spLocks/>
          </p:cNvSpPr>
          <p:nvPr>
            <p:custDataLst>
              <p:tags r:id="rId31"/>
            </p:custDataLst>
          </p:nvPr>
        </p:nvSpPr>
        <p:spPr bwMode="auto">
          <a:xfrm>
            <a:off x="4772735" y="5220906"/>
            <a:ext cx="1234947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Repayment Exception Management</a:t>
            </a:r>
          </a:p>
        </p:txBody>
      </p:sp>
      <p:sp>
        <p:nvSpPr>
          <p:cNvPr id="130" name="NativeTextbox_ID_24"/>
          <p:cNvSpPr txBox="1">
            <a:spLocks/>
          </p:cNvSpPr>
          <p:nvPr>
            <p:custDataLst>
              <p:tags r:id="rId32"/>
            </p:custDataLst>
          </p:nvPr>
        </p:nvSpPr>
        <p:spPr bwMode="auto">
          <a:xfrm>
            <a:off x="4781075" y="3365622"/>
            <a:ext cx="1235404" cy="468658"/>
          </a:xfrm>
          <a:prstGeom prst="roundRect">
            <a:avLst>
              <a:gd name="adj" fmla="val 709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lvl1pPr marL="194419" indent="-194419" algn="l" defTabSz="777678" rtl="0" eaLnBrk="1" latinLnBrk="0" hangingPunct="1">
              <a:lnSpc>
                <a:spcPct val="90000"/>
              </a:lnSpc>
              <a:spcBef>
                <a:spcPts val="851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83258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2097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0936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49775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38614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453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29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5131" indent="-194419" algn="l" defTabSz="777678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77678" rtl="0" eaLnBrk="1" fontAlgn="auto" latinLnBrk="0" hangingPunct="1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900" dirty="0"/>
              <a:t>Product Enablement UI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85725" indent="-85725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lang="en-US" sz="900" i="1" dirty="0">
                <a:solidFill>
                  <a:prstClr val="black"/>
                </a:solidFill>
              </a:rPr>
              <a:t>Digital Asset </a:t>
            </a:r>
          </a:p>
          <a:p>
            <a:pPr marL="85725" indent="-85725" fontAlgn="auto">
              <a:spcBef>
                <a:spcPts val="200"/>
              </a:spcBef>
              <a:spcAft>
                <a:spcPts val="200"/>
              </a:spcAft>
              <a:buSzPct val="100000"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Supply Chain Finance</a:t>
            </a:r>
          </a:p>
        </p:txBody>
      </p:sp>
      <p:sp>
        <p:nvSpPr>
          <p:cNvPr id="131" name="NativeTextbox_ID_24"/>
          <p:cNvSpPr txBox="1">
            <a:spLocks/>
          </p:cNvSpPr>
          <p:nvPr>
            <p:custDataLst>
              <p:tags r:id="rId33"/>
            </p:custDataLst>
          </p:nvPr>
        </p:nvSpPr>
        <p:spPr bwMode="auto">
          <a:xfrm>
            <a:off x="4781074" y="4509879"/>
            <a:ext cx="1234947" cy="2758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algn="ctr" defTabSz="777678" fontAlgn="auto">
              <a:lnSpc>
                <a:spcPct val="90000"/>
              </a:lnSpc>
              <a:spcBef>
                <a:spcPts val="851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3258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2097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36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60936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49775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19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614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6pPr>
            <a:lvl7pPr marL="2527453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7pPr>
            <a:lvl8pPr marL="291629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8pPr>
            <a:lvl9pPr marL="3305131" indent="-194419" defTabSz="777678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1"/>
            </a:lvl9pPr>
          </a:lstStyle>
          <a:p>
            <a:r>
              <a:rPr lang="en-US" dirty="0"/>
              <a:t>E-Contract eligibility Validation UI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1432278" y="2128232"/>
            <a:ext cx="7704101" cy="4113522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78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7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varLa2QrSjAex.70Sug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varLa2QrSjAex.70Sug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varLa2QrSjAex.70Sug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orINPxnUl7BtBwEuOh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varLa2QrSjAex.70Sug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rWg8xjheDUY5tt8AYYm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varLa2QrSjAex.70Sug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TvLUTOQFeTMY1ydBIgd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99628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1"/>
  <p:tag name="STYLE" val="NativeTextbox"/>
  <p:tag name="DATE" val="01/07/2018 21:16:21"/>
  <p:tag name="VCT_NATIVEBODY" val="15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varLa2QrSjAex.70Sugw"/>
</p:tagLst>
</file>

<file path=ppt/theme/theme1.xml><?xml version="1.0" encoding="utf-8"?>
<a:theme xmlns:a="http://schemas.openxmlformats.org/drawingml/2006/main" name="HSBC Widescreen (16 by 9)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Widescreen_Univers_Masterbrand_Lightbulbs" id="{484FB23E-E05C-4A80-A098-E8A967D8638D}" vid="{2D3E1485-F648-4F72-AF25-7D5680F63FDE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Widescreen_Univers_Masterbrand_Lightbulbs" id="{484FB23E-E05C-4A80-A098-E8A967D8638D}" vid="{4DAF294F-0FD3-4BBF-A40B-0CDD43F11A0F}"/>
    </a:ext>
  </a:extLst>
</a:theme>
</file>

<file path=ppt/theme/theme3.xml><?xml version="1.0" encoding="utf-8"?>
<a:theme xmlns:a="http://schemas.openxmlformats.org/drawingml/2006/main" name="1_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Widescreen (16 by 9) 2018.potx" id="{86C37F1F-F219-4789-9E41-B6574C10B376}" vid="{9421259E-4E07-474C-95C8-C1F8E093078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E45966A74E749BB827C73449EEF89" ma:contentTypeVersion="2" ma:contentTypeDescription="Create a new document." ma:contentTypeScope="" ma:versionID="220d4b75d5df576c0c3e03b771af07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95D68-A230-4DD2-9066-D578590AA1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63557A-69E6-4FE7-ACC1-75592C9DAD9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C706C5-FFD2-4079-AE68-4AABB21634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12359</TotalTime>
  <Words>833</Words>
  <Application>Microsoft Office PowerPoint</Application>
  <PresentationFormat>自定义</PresentationFormat>
  <Paragraphs>341</Paragraphs>
  <Slides>13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Helvetica Neue for HSBC Lt</vt:lpstr>
      <vt:lpstr>Univers Next</vt:lpstr>
      <vt:lpstr>Univers Next for HSBC Light</vt:lpstr>
      <vt:lpstr>Univers Next for HSBC Medium</vt:lpstr>
      <vt:lpstr>Arial</vt:lpstr>
      <vt:lpstr>Calibri</vt:lpstr>
      <vt:lpstr>Symbol</vt:lpstr>
      <vt:lpstr>Times New Roman</vt:lpstr>
      <vt:lpstr>Wingdings</vt:lpstr>
      <vt:lpstr>Wingdings 2</vt:lpstr>
      <vt:lpstr>HSBC Widescreen (16 by 9) 2018</vt:lpstr>
      <vt:lpstr>Non-Message Driven</vt:lpstr>
      <vt:lpstr>1_Non-Message Driven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Platform Selection – Direction to Travel</vt:lpstr>
      <vt:lpstr>Multiple Tiers SCF – L1 Alignment with GTRF FSA</vt:lpstr>
      <vt:lpstr>L2 Decomposition of Business Capabilities </vt:lpstr>
      <vt:lpstr>L2 Decomposition of Business Capabilities </vt:lpstr>
      <vt:lpstr>L2 Decomposition of Business Capabilities </vt:lpstr>
      <vt:lpstr>L2 Decomposition of Business Capabilities </vt:lpstr>
      <vt:lpstr>L2 Decomposition of Business Capabilities 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Widescreen_Masterbrand</dc:title>
  <dc:creator>jeremy.bombay@noexternalmail.hsbc.com</dc:creator>
  <cp:keywords>INTERNAL</cp:keywords>
  <dc:description>INTERNAL</dc:description>
  <cp:lastModifiedBy>weiwei zeng</cp:lastModifiedBy>
  <cp:revision>1649</cp:revision>
  <dcterms:created xsi:type="dcterms:W3CDTF">2018-01-15T04:44:06Z</dcterms:created>
  <dcterms:modified xsi:type="dcterms:W3CDTF">2020-11-19T09:53:30Z</dcterms:modified>
  <cp:category>PowerPoint template;version 2.1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  <property fmtid="{D5CDD505-2E9C-101B-9397-08002B2CF9AE}" pid="6" name="ContentTypeId">
    <vt:lpwstr>0x0101009F5E45966A74E749BB827C73449EEF89</vt:lpwstr>
  </property>
</Properties>
</file>