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93"/>
    <a:srgbClr val="E6E49A"/>
    <a:srgbClr val="D4F1F1"/>
    <a:srgbClr val="000000"/>
    <a:srgbClr val="EBDAEB"/>
    <a:srgbClr val="DCE9D3"/>
    <a:srgbClr val="F5DFD0"/>
    <a:srgbClr val="D3DDED"/>
    <a:srgbClr val="D9D9D9"/>
    <a:srgbClr val="8E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>
        <p:scale>
          <a:sx n="75" d="100"/>
          <a:sy n="75" d="100"/>
        </p:scale>
        <p:origin x="516" y="-48"/>
      </p:cViewPr>
      <p:guideLst>
        <p:guide orient="horz" pos="1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5C677-600B-4783-8874-B462D2F01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53BE2-F5B8-4910-882B-CD2F42C9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3CF58-C5E4-4FDB-8A71-6C686362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21C28-00E3-4D10-B55A-90B4DCC5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A1754-C479-43E1-8709-44CE48D2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E3490-7EF4-4502-A007-7F98A21F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30ED9-37F0-41BC-A0BA-68C34A09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EC452-DAF1-4570-9B32-3A0CBBA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70B92-0F8D-4B52-843B-6C5ADC34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56F8A-C4ED-4778-ABA9-3A528045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2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EB8784-C733-4E2E-B3D7-7E892671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F3289-B38D-498A-94D1-CFA64EA4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3D1C6-A707-4903-83F1-DD52A94E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8FA48-33E5-405B-A75F-DBAEFFAF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B0E0B-99E1-4C65-B33E-3423AF1F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A671-BA6C-4680-BEBC-F85AA093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9615A-47A8-4AD0-A342-B58F5C69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6C849-0192-4BB5-9E54-B610B4BB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A16D-8063-43A8-AA53-DBEB9460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58086-D08A-4CC7-852E-2222D252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C3EC-210D-4E9C-B70A-DBCE74DF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AA926-2894-4C06-9BB4-D49C63A3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179A-CF12-4FF9-B2CC-BC4B53F2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3ECA8-E99D-4944-9C55-472D6F17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0D9C8-CAEB-492A-8CE7-CA95FB2C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86E6-20D5-48A6-98A3-81CB76D3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E5D73-77DD-4CD1-B309-21ABE339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FFE5A-7631-4301-836A-F0EBA6B2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A7A1-FC72-4400-8725-846CD87C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22C12-4AEA-4C45-B85D-56B069F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0884D-D98C-4430-9F54-BB9F5437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3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C54-E3C0-4EF3-AA49-92EE55C7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E7F0F-8989-49FF-8E36-CB4BE34C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7C80D-17F7-4C43-B8DD-3F001393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9A3B3-7084-4D93-A3E6-0FC256685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A7457-030B-4A03-B71A-323A933E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21240-23DF-4D24-8CF7-CBE914C6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3785A-61DF-4AD4-8615-D4EB4CCE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A7EE5-561C-45D7-83EA-62F009F2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A4F7B-545A-4EC5-BE47-E553AECF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04CFF-7A2E-4864-9135-631C69AF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943CCC-355A-4D27-BDBE-CCBFC760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C6A63-CC1C-4CE5-BE02-1E64AC22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67D82-CF11-4D0E-A8A4-6EC94E38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47C32-9E23-4AFF-8A00-F3A4E0CF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74CB6-21FC-4B55-BE81-2F6D2BB0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E8C2-AACE-4700-8A77-F87DFAE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84C56-2451-47CF-95AF-41A6F64B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1E59A-1D0B-46A5-93D5-D0E3905A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15CAA-A9BF-4F22-8060-78B0E12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33E88-F46A-46E4-B288-A7A4746C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803EE-2E20-4D25-AD9E-5C9D66E9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5D45-3B96-44EC-B2EC-98AA55D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0CCF1-B79D-4418-9A4E-961C94F7D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F0AE8-565E-4E65-ACB8-6ED5A98C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50B08-0C8E-4208-A222-6637BED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1237E-297B-4F47-820E-A7B306C3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F555F-5355-4220-83E4-3FCD7798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8BCA7D-6805-4DA1-B9FE-30977C07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7E9D0-2760-45A0-93F0-B1D262A0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3A3E4-380A-4274-8142-2589330CB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12E4-740E-4D37-BC28-E2858623A9B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6F914-0953-4273-8E64-D1899422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0FC3-0DDE-4A81-B018-A2303857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7035-08AF-460C-8E6E-6D0DE5A50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gears/888693?i=88869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nounproject.com/term/information/888704?i=888704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thenounproject.com/term/gear/888697?i=888697" TargetMode="External"/><Relationship Id="rId4" Type="http://schemas.openxmlformats.org/officeDocument/2006/relationships/hyperlink" Target="https://thenounproject.com/term/list/888710?i=888710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>
            <a:extLst>
              <a:ext uri="{FF2B5EF4-FFF2-40B4-BE49-F238E27FC236}">
                <a16:creationId xmlns:a16="http://schemas.microsoft.com/office/drawing/2014/main" id="{D6FAB694-DED9-4F8A-9C17-784112BAA59D}"/>
              </a:ext>
            </a:extLst>
          </p:cNvPr>
          <p:cNvSpPr txBox="1"/>
          <p:nvPr/>
        </p:nvSpPr>
        <p:spPr>
          <a:xfrm>
            <a:off x="151173" y="235874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High Level Assumptions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E9C247-9B51-4F9A-94B4-A62F2669CDE1}"/>
              </a:ext>
            </a:extLst>
          </p:cNvPr>
          <p:cNvSpPr/>
          <p:nvPr/>
        </p:nvSpPr>
        <p:spPr>
          <a:xfrm>
            <a:off x="0" y="235874"/>
            <a:ext cx="1143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D9605AFB-F90C-4098-9F33-E6634BCB9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3355"/>
              </p:ext>
            </p:extLst>
          </p:nvPr>
        </p:nvGraphicFramePr>
        <p:xfrm>
          <a:off x="759382" y="1319956"/>
          <a:ext cx="1000138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8">
                  <a:extLst>
                    <a:ext uri="{9D8B030D-6E8A-4147-A177-3AD203B41FA5}">
                      <a16:colId xmlns:a16="http://schemas.microsoft.com/office/drawing/2014/main" val="2728007216"/>
                    </a:ext>
                  </a:extLst>
                </a:gridCol>
                <a:gridCol w="2949893">
                  <a:extLst>
                    <a:ext uri="{9D8B030D-6E8A-4147-A177-3AD203B41FA5}">
                      <a16:colId xmlns:a16="http://schemas.microsoft.com/office/drawing/2014/main" val="3766411034"/>
                    </a:ext>
                  </a:extLst>
                </a:gridCol>
                <a:gridCol w="6606672">
                  <a:extLst>
                    <a:ext uri="{9D8B030D-6E8A-4147-A177-3AD203B41FA5}">
                      <a16:colId xmlns:a16="http://schemas.microsoft.com/office/drawing/2014/main" val="178133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 Subject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>
                        <a:alpha val="9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Non-Function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volume: 1500 new applications per year; 30000 active records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4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Scope for the New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the existing functions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integration required with other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 to have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 to internal users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RPA: Message sending to CIS/core banking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6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Migration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/>
                        <a:t>The existing EWF system will export data for table maintenance and application in excel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/>
                        <a:t>The new system should import all the existing setup and applications.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1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7C2CE7-4259-4C33-AE50-277B51174EC1}"/>
              </a:ext>
            </a:extLst>
          </p:cNvPr>
          <p:cNvSpPr/>
          <p:nvPr/>
        </p:nvSpPr>
        <p:spPr>
          <a:xfrm>
            <a:off x="406399" y="900456"/>
            <a:ext cx="1783713" cy="53351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Master Data Maintenance</a:t>
            </a:r>
            <a:endParaRPr lang="en-AU" sz="16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6E6D438-C0F9-4A79-A6D6-CCFE053B927A}"/>
              </a:ext>
            </a:extLst>
          </p:cNvPr>
          <p:cNvSpPr/>
          <p:nvPr/>
        </p:nvSpPr>
        <p:spPr>
          <a:xfrm>
            <a:off x="396915" y="3379053"/>
            <a:ext cx="1783713" cy="69140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Approval</a:t>
            </a:r>
            <a:endParaRPr lang="en-AU" sz="1600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39188E-CAFA-4817-B470-AFE2736EC37D}"/>
              </a:ext>
            </a:extLst>
          </p:cNvPr>
          <p:cNvSpPr/>
          <p:nvPr/>
        </p:nvSpPr>
        <p:spPr>
          <a:xfrm>
            <a:off x="396915" y="4856366"/>
            <a:ext cx="1783713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Maintenance by SD 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7F4AE65-2091-4B1C-8BAA-65B3EE046388}"/>
              </a:ext>
            </a:extLst>
          </p:cNvPr>
          <p:cNvSpPr/>
          <p:nvPr/>
        </p:nvSpPr>
        <p:spPr>
          <a:xfrm>
            <a:off x="2361419" y="900456"/>
            <a:ext cx="9589949" cy="523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CEB29ED-8645-4D03-B3B6-21C86DAEE00A}"/>
              </a:ext>
            </a:extLst>
          </p:cNvPr>
          <p:cNvSpPr/>
          <p:nvPr/>
        </p:nvSpPr>
        <p:spPr>
          <a:xfrm>
            <a:off x="2364791" y="3387487"/>
            <a:ext cx="9589948" cy="6829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6A95075-AD07-4DD9-A899-840192A5AFE2}"/>
              </a:ext>
            </a:extLst>
          </p:cNvPr>
          <p:cNvSpPr/>
          <p:nvPr/>
        </p:nvSpPr>
        <p:spPr>
          <a:xfrm>
            <a:off x="406399" y="1511722"/>
            <a:ext cx="1783713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New Proposal Creation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3D31F8D-117D-4632-874C-2983EF2D0998}"/>
              </a:ext>
            </a:extLst>
          </p:cNvPr>
          <p:cNvSpPr/>
          <p:nvPr/>
        </p:nvSpPr>
        <p:spPr>
          <a:xfrm>
            <a:off x="2366829" y="1528848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0AEC9C-F3C9-4ACE-9C8C-8B2683063C04}"/>
              </a:ext>
            </a:extLst>
          </p:cNvPr>
          <p:cNvSpPr/>
          <p:nvPr/>
        </p:nvSpPr>
        <p:spPr>
          <a:xfrm>
            <a:off x="2571841" y="1595253"/>
            <a:ext cx="1399358" cy="42354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dirty="0">
                <a:solidFill>
                  <a:sysClr val="windowText" lastClr="000000"/>
                </a:solidFill>
                <a:latin typeface="+mn-ea"/>
              </a:rPr>
              <a:t>New Proposal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 Creation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8896E4A-6D5D-4562-B1D1-8035E0B8554D}"/>
              </a:ext>
            </a:extLst>
          </p:cNvPr>
          <p:cNvSpPr/>
          <p:nvPr/>
        </p:nvSpPr>
        <p:spPr>
          <a:xfrm>
            <a:off x="2367338" y="4189710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491ECCF-0B46-4556-996A-C7FAE7922F0A}"/>
              </a:ext>
            </a:extLst>
          </p:cNvPr>
          <p:cNvSpPr/>
          <p:nvPr/>
        </p:nvSpPr>
        <p:spPr>
          <a:xfrm>
            <a:off x="396914" y="2184405"/>
            <a:ext cx="1783713" cy="112447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Credit Assessment &amp; Evaluation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0167458-7CCF-4EB1-B6A5-7B61479D3EA1}"/>
              </a:ext>
            </a:extLst>
          </p:cNvPr>
          <p:cNvSpPr/>
          <p:nvPr/>
        </p:nvSpPr>
        <p:spPr>
          <a:xfrm>
            <a:off x="2355306" y="2184406"/>
            <a:ext cx="9589948" cy="1077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018549-A211-424D-A2F4-0333A87A3A5B}"/>
              </a:ext>
            </a:extLst>
          </p:cNvPr>
          <p:cNvSpPr/>
          <p:nvPr/>
        </p:nvSpPr>
        <p:spPr>
          <a:xfrm>
            <a:off x="2359381" y="4870371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8F25D34-7F30-4A2A-A004-E8FCA894FADC}"/>
              </a:ext>
            </a:extLst>
          </p:cNvPr>
          <p:cNvSpPr/>
          <p:nvPr/>
        </p:nvSpPr>
        <p:spPr>
          <a:xfrm>
            <a:off x="404174" y="4153326"/>
            <a:ext cx="1783713" cy="612545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b="1" dirty="0">
                <a:solidFill>
                  <a:schemeClr val="bg1"/>
                </a:solidFill>
              </a:rPr>
              <a:t>CIS Update</a:t>
            </a:r>
            <a:endParaRPr lang="en-AU" sz="16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76338DB-2A9D-47C7-9208-8B394A97AB5E}"/>
              </a:ext>
            </a:extLst>
          </p:cNvPr>
          <p:cNvSpPr/>
          <p:nvPr/>
        </p:nvSpPr>
        <p:spPr>
          <a:xfrm>
            <a:off x="2571840" y="956762"/>
            <a:ext cx="1586253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dirty="0">
                <a:solidFill>
                  <a:sysClr val="windowText" lastClr="000000"/>
                </a:solidFill>
                <a:latin typeface="+mn-ea"/>
              </a:rPr>
              <a:t>Aged Record Purging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BC6D35F-7872-41D5-AD0D-66B1DFF61BCE}"/>
              </a:ext>
            </a:extLst>
          </p:cNvPr>
          <p:cNvSpPr/>
          <p:nvPr/>
        </p:nvSpPr>
        <p:spPr>
          <a:xfrm>
            <a:off x="4368514" y="938439"/>
            <a:ext cx="2656399" cy="423541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dirty="0">
                <a:solidFill>
                  <a:sysClr val="windowText" lastClr="000000"/>
                </a:solidFill>
                <a:latin typeface="+mn-ea"/>
              </a:rPr>
              <a:t>Master data maintenance for the 20 tables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F3EEA27-9BC1-48A1-8B63-FFB2CB883D87}"/>
              </a:ext>
            </a:extLst>
          </p:cNvPr>
          <p:cNvSpPr/>
          <p:nvPr/>
        </p:nvSpPr>
        <p:spPr>
          <a:xfrm>
            <a:off x="4269159" y="1600704"/>
            <a:ext cx="1399358" cy="42354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dirty="0">
                <a:solidFill>
                  <a:sysClr val="windowText" lastClr="000000"/>
                </a:solidFill>
                <a:latin typeface="+mn-ea"/>
              </a:rPr>
              <a:t>Temporary Save Proposal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C3DFC7B-1495-4412-811F-EFEB1B341915}"/>
              </a:ext>
            </a:extLst>
          </p:cNvPr>
          <p:cNvSpPr/>
          <p:nvPr/>
        </p:nvSpPr>
        <p:spPr>
          <a:xfrm>
            <a:off x="5839477" y="1600704"/>
            <a:ext cx="1399358" cy="42354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dirty="0">
                <a:solidFill>
                  <a:sysClr val="windowText" lastClr="000000"/>
                </a:solidFill>
                <a:latin typeface="+mn-ea"/>
              </a:rPr>
              <a:t>Save Proposal in Central Pool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6FAB694-DED9-4F8A-9C17-784112BAA59D}"/>
              </a:ext>
            </a:extLst>
          </p:cNvPr>
          <p:cNvSpPr txBox="1"/>
          <p:nvPr/>
        </p:nvSpPr>
        <p:spPr>
          <a:xfrm>
            <a:off x="151173" y="235874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Core Functions</a:t>
            </a:r>
            <a:endParaRPr lang="zh-CN" altLang="en-US" b="1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26F8A7D-A84B-49D0-9AE9-D926A2E9CAA8}"/>
              </a:ext>
            </a:extLst>
          </p:cNvPr>
          <p:cNvSpPr/>
          <p:nvPr/>
        </p:nvSpPr>
        <p:spPr>
          <a:xfrm>
            <a:off x="2571839" y="2318571"/>
            <a:ext cx="1566109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Grasp/Assign Proposal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BA83635-11C3-403A-9D45-421BEA7DD20A}"/>
              </a:ext>
            </a:extLst>
          </p:cNvPr>
          <p:cNvSpPr/>
          <p:nvPr/>
        </p:nvSpPr>
        <p:spPr>
          <a:xfrm>
            <a:off x="4296732" y="2318571"/>
            <a:ext cx="1215070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Duplicate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55BE231-D10D-44A4-A5B1-DA465B86563B}"/>
              </a:ext>
            </a:extLst>
          </p:cNvPr>
          <p:cNvSpPr/>
          <p:nvPr/>
        </p:nvSpPr>
        <p:spPr>
          <a:xfrm>
            <a:off x="5686481" y="2316449"/>
            <a:ext cx="1016999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Edit Proposal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599C8E7-F72B-4BFE-986D-5F011910183F}"/>
              </a:ext>
            </a:extLst>
          </p:cNvPr>
          <p:cNvSpPr/>
          <p:nvPr/>
        </p:nvSpPr>
        <p:spPr>
          <a:xfrm>
            <a:off x="5862860" y="2806204"/>
            <a:ext cx="1110548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Fax Advice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85E6C1C-6C12-49B6-9DFF-3F38881D1A42}"/>
              </a:ext>
            </a:extLst>
          </p:cNvPr>
          <p:cNvSpPr/>
          <p:nvPr/>
        </p:nvSpPr>
        <p:spPr>
          <a:xfrm>
            <a:off x="2559140" y="3522233"/>
            <a:ext cx="986050" cy="4235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Grasp Proposal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2AB560E-9157-4C79-8D62-F1A2F8CA3130}"/>
              </a:ext>
            </a:extLst>
          </p:cNvPr>
          <p:cNvSpPr/>
          <p:nvPr/>
        </p:nvSpPr>
        <p:spPr>
          <a:xfrm>
            <a:off x="7172149" y="2798105"/>
            <a:ext cx="1399358" cy="4235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Evaluation Sheet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41AE0E8B-FD23-4335-94B5-1CF5698A38B1}"/>
              </a:ext>
            </a:extLst>
          </p:cNvPr>
          <p:cNvSpPr/>
          <p:nvPr/>
        </p:nvSpPr>
        <p:spPr>
          <a:xfrm>
            <a:off x="6801963" y="2313206"/>
            <a:ext cx="1485518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Credit Evaluation Form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C5DE843-7520-48E9-9FBA-9A6CD7FEE083}"/>
              </a:ext>
            </a:extLst>
          </p:cNvPr>
          <p:cNvSpPr/>
          <p:nvPr/>
        </p:nvSpPr>
        <p:spPr>
          <a:xfrm>
            <a:off x="3666422" y="3532680"/>
            <a:ext cx="3306986" cy="4235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Select Action: Approve/Cancel/Reject/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Send for more info/Send for Review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DFAE87AD-7773-43EA-81EB-F895872349C6}"/>
              </a:ext>
            </a:extLst>
          </p:cNvPr>
          <p:cNvSpPr/>
          <p:nvPr/>
        </p:nvSpPr>
        <p:spPr>
          <a:xfrm>
            <a:off x="2559140" y="4266019"/>
            <a:ext cx="1399358" cy="423541"/>
          </a:xfrm>
          <a:prstGeom prst="roundRect">
            <a:avLst/>
          </a:prstGeom>
          <a:solidFill>
            <a:srgbClr val="DCA2D9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Grasp Proposal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453870EB-2CD4-4C7E-8DA2-35661E1D0F63}"/>
              </a:ext>
            </a:extLst>
          </p:cNvPr>
          <p:cNvSpPr/>
          <p:nvPr/>
        </p:nvSpPr>
        <p:spPr>
          <a:xfrm>
            <a:off x="4137948" y="4266019"/>
            <a:ext cx="1399358" cy="423541"/>
          </a:xfrm>
          <a:prstGeom prst="roundRect">
            <a:avLst/>
          </a:prstGeom>
          <a:solidFill>
            <a:srgbClr val="DCA2D9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TU Enquiry Log Sheet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3C526007-C862-4986-8EB0-BD07F7E1EFA1}"/>
              </a:ext>
            </a:extLst>
          </p:cNvPr>
          <p:cNvSpPr/>
          <p:nvPr/>
        </p:nvSpPr>
        <p:spPr>
          <a:xfrm>
            <a:off x="2567084" y="4950990"/>
            <a:ext cx="1399358" cy="423541"/>
          </a:xfrm>
          <a:prstGeom prst="roundRect">
            <a:avLst/>
          </a:prstGeom>
          <a:solidFill>
            <a:srgbClr val="8EEEF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Grasp Proposal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9E72BFA-F6FB-4A96-B60B-82BE8006CFF0}"/>
              </a:ext>
            </a:extLst>
          </p:cNvPr>
          <p:cNvSpPr/>
          <p:nvPr/>
        </p:nvSpPr>
        <p:spPr>
          <a:xfrm>
            <a:off x="4145892" y="4950990"/>
            <a:ext cx="1399358" cy="423541"/>
          </a:xfrm>
          <a:prstGeom prst="roundRect">
            <a:avLst/>
          </a:prstGeom>
          <a:solidFill>
            <a:srgbClr val="8EEEF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ILS update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AB34DDE-80A3-458A-9B29-3FFDAC73133E}"/>
              </a:ext>
            </a:extLst>
          </p:cNvPr>
          <p:cNvSpPr/>
          <p:nvPr/>
        </p:nvSpPr>
        <p:spPr>
          <a:xfrm>
            <a:off x="7312551" y="4950990"/>
            <a:ext cx="2312365" cy="423541"/>
          </a:xfrm>
          <a:prstGeom prst="roundRect">
            <a:avLst/>
          </a:prstGeom>
          <a:solidFill>
            <a:srgbClr val="EBED93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Complete FEC Splitting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B60ABFF-F00F-4A89-9268-37AED3CDB3AD}"/>
              </a:ext>
            </a:extLst>
          </p:cNvPr>
          <p:cNvSpPr/>
          <p:nvPr/>
        </p:nvSpPr>
        <p:spPr>
          <a:xfrm>
            <a:off x="5705490" y="4950781"/>
            <a:ext cx="1399358" cy="423541"/>
          </a:xfrm>
          <a:prstGeom prst="roundRect">
            <a:avLst/>
          </a:prstGeom>
          <a:solidFill>
            <a:srgbClr val="EBED93">
              <a:alpha val="2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ILS Check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4A61E40-2431-49E3-9AEE-DC3277FF0A5D}"/>
              </a:ext>
            </a:extLst>
          </p:cNvPr>
          <p:cNvSpPr/>
          <p:nvPr/>
        </p:nvSpPr>
        <p:spPr>
          <a:xfrm>
            <a:off x="8346982" y="2327452"/>
            <a:ext cx="1957688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Confirm Cancel/Reject Completion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BF462D2-5324-427D-BFBD-A95932D235B1}"/>
              </a:ext>
            </a:extLst>
          </p:cNvPr>
          <p:cNvSpPr/>
          <p:nvPr/>
        </p:nvSpPr>
        <p:spPr>
          <a:xfrm>
            <a:off x="10522854" y="2324927"/>
            <a:ext cx="1358900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Letter Advice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0DE52B0-A861-4F99-861E-8EB9BFFC5DCD}"/>
              </a:ext>
            </a:extLst>
          </p:cNvPr>
          <p:cNvSpPr/>
          <p:nvPr/>
        </p:nvSpPr>
        <p:spPr>
          <a:xfrm>
            <a:off x="2571839" y="2798105"/>
            <a:ext cx="1525577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Summary Sheet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146BC6EE-3D5C-4FAD-8711-9E89FA3BC787}"/>
              </a:ext>
            </a:extLst>
          </p:cNvPr>
          <p:cNvSpPr/>
          <p:nvPr/>
        </p:nvSpPr>
        <p:spPr>
          <a:xfrm>
            <a:off x="4269159" y="2798105"/>
            <a:ext cx="1525577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Create TU Enquiry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6D0EACE-ABDB-423B-AD55-63B967DE5D01}"/>
              </a:ext>
            </a:extLst>
          </p:cNvPr>
          <p:cNvSpPr/>
          <p:nvPr/>
        </p:nvSpPr>
        <p:spPr>
          <a:xfrm>
            <a:off x="8689964" y="2791404"/>
            <a:ext cx="1487796" cy="4235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Review Credit Evaluation Form</a:t>
            </a:r>
            <a:endParaRPr lang="en-AU" altLang="zh-CN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E9C247-9B51-4F9A-94B4-A62F2669CDE1}"/>
              </a:ext>
            </a:extLst>
          </p:cNvPr>
          <p:cNvSpPr/>
          <p:nvPr/>
        </p:nvSpPr>
        <p:spPr>
          <a:xfrm>
            <a:off x="0" y="235874"/>
            <a:ext cx="1143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85742D7-0819-4BFF-B205-198FCC798651}"/>
              </a:ext>
            </a:extLst>
          </p:cNvPr>
          <p:cNvSpPr/>
          <p:nvPr/>
        </p:nvSpPr>
        <p:spPr>
          <a:xfrm>
            <a:off x="404174" y="5554596"/>
            <a:ext cx="1783713" cy="59016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Foundational Functions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5018950-2A20-4A8B-9AD2-B41B8A6B8EA2}"/>
              </a:ext>
            </a:extLst>
          </p:cNvPr>
          <p:cNvSpPr/>
          <p:nvPr/>
        </p:nvSpPr>
        <p:spPr>
          <a:xfrm>
            <a:off x="2366640" y="5568601"/>
            <a:ext cx="9589948" cy="576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+mn-ea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CFECEA2-BDCB-4D68-BD2B-9A32C6DB5EA2}"/>
              </a:ext>
            </a:extLst>
          </p:cNvPr>
          <p:cNvSpPr/>
          <p:nvPr/>
        </p:nvSpPr>
        <p:spPr>
          <a:xfrm>
            <a:off x="2574342" y="5649220"/>
            <a:ext cx="1399358" cy="423541"/>
          </a:xfrm>
          <a:prstGeom prst="roundRect">
            <a:avLst/>
          </a:prstGeom>
          <a:solidFill>
            <a:srgbClr val="F5DFD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Report generating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C3A106C-260F-4DCF-90F3-B205666742A9}"/>
              </a:ext>
            </a:extLst>
          </p:cNvPr>
          <p:cNvSpPr/>
          <p:nvPr/>
        </p:nvSpPr>
        <p:spPr>
          <a:xfrm>
            <a:off x="4152453" y="5652485"/>
            <a:ext cx="1487796" cy="42354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Customer Letter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0B8871-E463-444A-A1B1-95DFF63820C6}"/>
              </a:ext>
            </a:extLst>
          </p:cNvPr>
          <p:cNvGrpSpPr/>
          <p:nvPr/>
        </p:nvGrpSpPr>
        <p:grpSpPr>
          <a:xfrm>
            <a:off x="2178326" y="6374754"/>
            <a:ext cx="736324" cy="253916"/>
            <a:chOff x="2178326" y="6425554"/>
            <a:chExt cx="736324" cy="25391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EF31077-403C-4FDF-8B85-F398CA00BD43}"/>
                </a:ext>
              </a:extLst>
            </p:cNvPr>
            <p:cNvSpPr/>
            <p:nvPr/>
          </p:nvSpPr>
          <p:spPr>
            <a:xfrm>
              <a:off x="2178326" y="6459247"/>
              <a:ext cx="176979" cy="1788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9A5B6F2-D854-4E16-AEC5-3EEA34C37541}"/>
                </a:ext>
              </a:extLst>
            </p:cNvPr>
            <p:cNvSpPr txBox="1"/>
            <p:nvPr/>
          </p:nvSpPr>
          <p:spPr>
            <a:xfrm>
              <a:off x="2355306" y="6425554"/>
              <a:ext cx="5593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Admin</a:t>
              </a:r>
              <a:endParaRPr lang="zh-CN" altLang="en-US" sz="1050" i="1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AAC548-AFDF-486D-94C9-6631CAF8F180}"/>
              </a:ext>
            </a:extLst>
          </p:cNvPr>
          <p:cNvGrpSpPr/>
          <p:nvPr/>
        </p:nvGrpSpPr>
        <p:grpSpPr>
          <a:xfrm>
            <a:off x="3019317" y="6374754"/>
            <a:ext cx="1246374" cy="253916"/>
            <a:chOff x="2969739" y="6425554"/>
            <a:chExt cx="1246374" cy="25391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850DFEF-397C-4D9E-AEFB-E6644BB6452D}"/>
                </a:ext>
              </a:extLst>
            </p:cNvPr>
            <p:cNvSpPr/>
            <p:nvPr/>
          </p:nvSpPr>
          <p:spPr>
            <a:xfrm>
              <a:off x="2969739" y="6459247"/>
              <a:ext cx="176979" cy="178834"/>
            </a:xfrm>
            <a:prstGeom prst="rect">
              <a:avLst/>
            </a:prstGeom>
            <a:solidFill>
              <a:srgbClr val="D3D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A81EFC2-A1E5-4F25-938D-F1AB8B1B8B6E}"/>
                </a:ext>
              </a:extLst>
            </p:cNvPr>
            <p:cNvSpPr txBox="1"/>
            <p:nvPr/>
          </p:nvSpPr>
          <p:spPr>
            <a:xfrm>
              <a:off x="3182226" y="6425554"/>
              <a:ext cx="10338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PC Operator</a:t>
              </a:r>
              <a:endParaRPr lang="zh-CN" altLang="en-US" sz="1050" i="1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C141EB-0BE7-4717-8E96-E55F52870DA8}"/>
              </a:ext>
            </a:extLst>
          </p:cNvPr>
          <p:cNvGrpSpPr/>
          <p:nvPr/>
        </p:nvGrpSpPr>
        <p:grpSpPr>
          <a:xfrm>
            <a:off x="4370358" y="6374754"/>
            <a:ext cx="1348848" cy="253916"/>
            <a:chOff x="4057926" y="6425554"/>
            <a:chExt cx="1348848" cy="25391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DEA7C24-0111-4CF4-BF13-4575ECFC6651}"/>
                </a:ext>
              </a:extLst>
            </p:cNvPr>
            <p:cNvSpPr/>
            <p:nvPr/>
          </p:nvSpPr>
          <p:spPr>
            <a:xfrm>
              <a:off x="4057926" y="6459247"/>
              <a:ext cx="176979" cy="178834"/>
            </a:xfrm>
            <a:prstGeom prst="rect">
              <a:avLst/>
            </a:prstGeom>
            <a:solidFill>
              <a:srgbClr val="F5D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29B0403-4D0D-46B8-B3D5-13FED97D7A31}"/>
                </a:ext>
              </a:extLst>
            </p:cNvPr>
            <p:cNvSpPr txBox="1"/>
            <p:nvPr/>
          </p:nvSpPr>
          <p:spPr>
            <a:xfrm>
              <a:off x="4234906" y="6425554"/>
              <a:ext cx="117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Proposal Clerk</a:t>
              </a:r>
              <a:endParaRPr lang="zh-CN" altLang="en-US" sz="1050" i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A652FC-8DAD-456F-A8D3-7F11CB387934}"/>
              </a:ext>
            </a:extLst>
          </p:cNvPr>
          <p:cNvGrpSpPr/>
          <p:nvPr/>
        </p:nvGrpSpPr>
        <p:grpSpPr>
          <a:xfrm>
            <a:off x="5823873" y="6374754"/>
            <a:ext cx="900604" cy="253916"/>
            <a:chOff x="5277126" y="6425554"/>
            <a:chExt cx="900604" cy="25391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C01D7D1-AFFA-4A0E-A9FB-C160A15F6CB6}"/>
                </a:ext>
              </a:extLst>
            </p:cNvPr>
            <p:cNvSpPr/>
            <p:nvPr/>
          </p:nvSpPr>
          <p:spPr>
            <a:xfrm>
              <a:off x="5277126" y="6459247"/>
              <a:ext cx="176979" cy="178834"/>
            </a:xfrm>
            <a:prstGeom prst="rect">
              <a:avLst/>
            </a:prstGeom>
            <a:solidFill>
              <a:srgbClr val="DCE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A084110-9E34-41F8-B8E4-B320D2010DA3}"/>
                </a:ext>
              </a:extLst>
            </p:cNvPr>
            <p:cNvSpPr txBox="1"/>
            <p:nvPr/>
          </p:nvSpPr>
          <p:spPr>
            <a:xfrm>
              <a:off x="5454106" y="6425554"/>
              <a:ext cx="7236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Approver</a:t>
              </a:r>
              <a:endParaRPr lang="zh-CN" altLang="en-US" sz="1050" i="1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3FA4FB-8E54-4E10-B3F8-48106AE3F3A5}"/>
              </a:ext>
            </a:extLst>
          </p:cNvPr>
          <p:cNvGrpSpPr/>
          <p:nvPr/>
        </p:nvGrpSpPr>
        <p:grpSpPr>
          <a:xfrm>
            <a:off x="6829144" y="6374754"/>
            <a:ext cx="846086" cy="253916"/>
            <a:chOff x="6178826" y="6425554"/>
            <a:chExt cx="846086" cy="253916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38CB81E-3724-4CC3-9CAB-BD0B7304A9FB}"/>
                </a:ext>
              </a:extLst>
            </p:cNvPr>
            <p:cNvSpPr/>
            <p:nvPr/>
          </p:nvSpPr>
          <p:spPr>
            <a:xfrm>
              <a:off x="6178826" y="6459247"/>
              <a:ext cx="176979" cy="178834"/>
            </a:xfrm>
            <a:prstGeom prst="rect">
              <a:avLst/>
            </a:prstGeom>
            <a:solidFill>
              <a:srgbClr val="EB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3C1987D-36BC-43C5-A599-7BAEF824B1BB}"/>
                </a:ext>
              </a:extLst>
            </p:cNvPr>
            <p:cNvSpPr txBox="1"/>
            <p:nvPr/>
          </p:nvSpPr>
          <p:spPr>
            <a:xfrm>
              <a:off x="6355805" y="6425554"/>
              <a:ext cx="6691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TU Clerk</a:t>
              </a:r>
              <a:endParaRPr lang="zh-CN" altLang="en-US" sz="1050" i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ED6F46-49AF-4BCF-8E7F-6B9D3F01C9FF}"/>
              </a:ext>
            </a:extLst>
          </p:cNvPr>
          <p:cNvGrpSpPr/>
          <p:nvPr/>
        </p:nvGrpSpPr>
        <p:grpSpPr>
          <a:xfrm>
            <a:off x="7779897" y="6374754"/>
            <a:ext cx="1194254" cy="253916"/>
            <a:chOff x="7093226" y="6425554"/>
            <a:chExt cx="1194254" cy="25391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E6D215-6650-4952-90F0-6BBEB6C66A7F}"/>
                </a:ext>
              </a:extLst>
            </p:cNvPr>
            <p:cNvSpPr/>
            <p:nvPr/>
          </p:nvSpPr>
          <p:spPr>
            <a:xfrm>
              <a:off x="7093226" y="6459247"/>
              <a:ext cx="176979" cy="178834"/>
            </a:xfrm>
            <a:prstGeom prst="rect">
              <a:avLst/>
            </a:prstGeom>
            <a:solidFill>
              <a:srgbClr val="D4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080C57E-528A-4458-B582-51BDC2DEAC36}"/>
                </a:ext>
              </a:extLst>
            </p:cNvPr>
            <p:cNvSpPr txBox="1"/>
            <p:nvPr/>
          </p:nvSpPr>
          <p:spPr>
            <a:xfrm>
              <a:off x="7270205" y="6425554"/>
              <a:ext cx="1017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Maint</a:t>
              </a:r>
              <a:r>
                <a:rPr lang="en-US" altLang="zh-CN" sz="1050" i="1" dirty="0"/>
                <a:t> Clerk</a:t>
              </a:r>
              <a:endParaRPr lang="zh-CN" altLang="en-US" sz="1050" i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5E6830-86B9-42AF-98C0-C1A99B594E33}"/>
              </a:ext>
            </a:extLst>
          </p:cNvPr>
          <p:cNvGrpSpPr/>
          <p:nvPr/>
        </p:nvGrpSpPr>
        <p:grpSpPr>
          <a:xfrm>
            <a:off x="9078816" y="6374754"/>
            <a:ext cx="1490290" cy="253916"/>
            <a:chOff x="8134626" y="6425554"/>
            <a:chExt cx="1490290" cy="25391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BE5EF02-1DE5-40B9-AD56-9F5043B031C8}"/>
                </a:ext>
              </a:extLst>
            </p:cNvPr>
            <p:cNvSpPr/>
            <p:nvPr/>
          </p:nvSpPr>
          <p:spPr>
            <a:xfrm>
              <a:off x="8134626" y="6459247"/>
              <a:ext cx="176979" cy="178834"/>
            </a:xfrm>
            <a:prstGeom prst="rect">
              <a:avLst/>
            </a:prstGeom>
            <a:solidFill>
              <a:srgbClr val="EBE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490AF68-44FB-471D-9751-D0E33773C454}"/>
                </a:ext>
              </a:extLst>
            </p:cNvPr>
            <p:cNvSpPr txBox="1"/>
            <p:nvPr/>
          </p:nvSpPr>
          <p:spPr>
            <a:xfrm>
              <a:off x="8311606" y="6425554"/>
              <a:ext cx="13133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Maint</a:t>
              </a:r>
              <a:r>
                <a:rPr lang="en-US" altLang="zh-CN" sz="1050" i="1" dirty="0"/>
                <a:t> Approver</a:t>
              </a:r>
              <a:endParaRPr lang="zh-CN" altLang="en-US" sz="1050" i="1" dirty="0"/>
            </a:p>
          </p:txBody>
        </p:sp>
      </p:grp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4E2CEF4-64B6-43DA-B1AB-7EB953B46539}"/>
              </a:ext>
            </a:extLst>
          </p:cNvPr>
          <p:cNvSpPr/>
          <p:nvPr/>
        </p:nvSpPr>
        <p:spPr>
          <a:xfrm>
            <a:off x="5716756" y="4266019"/>
            <a:ext cx="1399358" cy="423541"/>
          </a:xfrm>
          <a:prstGeom prst="roundRect">
            <a:avLst/>
          </a:prstGeom>
          <a:solidFill>
            <a:srgbClr val="DCA2D9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CIS update</a:t>
            </a:r>
            <a:endParaRPr lang="en-AU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9C5DE1D-2091-471E-BDF2-3DE664E3141F}"/>
              </a:ext>
            </a:extLst>
          </p:cNvPr>
          <p:cNvSpPr/>
          <p:nvPr/>
        </p:nvSpPr>
        <p:spPr>
          <a:xfrm>
            <a:off x="7291265" y="4266019"/>
            <a:ext cx="1682886" cy="423541"/>
          </a:xfrm>
          <a:prstGeom prst="roundRect">
            <a:avLst/>
          </a:prstGeom>
          <a:solidFill>
            <a:srgbClr val="DCA2D9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+mn-ea"/>
              </a:rPr>
              <a:t>Send for ILS update &amp; check</a:t>
            </a:r>
          </a:p>
        </p:txBody>
      </p:sp>
    </p:spTree>
    <p:extLst>
      <p:ext uri="{BB962C8B-B14F-4D97-AF65-F5344CB8AC3E}">
        <p14:creationId xmlns:p14="http://schemas.microsoft.com/office/powerpoint/2010/main" val="11111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BBB131A-D996-49F4-AB92-EEC33059D96B}"/>
              </a:ext>
            </a:extLst>
          </p:cNvPr>
          <p:cNvSpPr/>
          <p:nvPr/>
        </p:nvSpPr>
        <p:spPr>
          <a:xfrm>
            <a:off x="114300" y="887896"/>
            <a:ext cx="8348544" cy="57629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EWF System Function Scope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78D9BD-1BB7-49D3-8058-E3CC309AA843}"/>
              </a:ext>
            </a:extLst>
          </p:cNvPr>
          <p:cNvSpPr/>
          <p:nvPr/>
        </p:nvSpPr>
        <p:spPr>
          <a:xfrm>
            <a:off x="172670" y="2439740"/>
            <a:ext cx="1432425" cy="608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</a:rPr>
              <a:t>Maintain Master Data in the tables</a:t>
            </a:r>
            <a:endParaRPr lang="zh-CN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49FF09-D549-4B08-837E-FE1A1E0C9A21}"/>
              </a:ext>
            </a:extLst>
          </p:cNvPr>
          <p:cNvSpPr/>
          <p:nvPr/>
        </p:nvSpPr>
        <p:spPr>
          <a:xfrm>
            <a:off x="1664608" y="2463986"/>
            <a:ext cx="1270099" cy="4075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Create New Proposal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C77C93F-032D-47FD-A527-E54429E7F616}"/>
              </a:ext>
            </a:extLst>
          </p:cNvPr>
          <p:cNvSpPr/>
          <p:nvPr/>
        </p:nvSpPr>
        <p:spPr>
          <a:xfrm>
            <a:off x="3320320" y="4170471"/>
            <a:ext cx="2083633" cy="65209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ysClr val="windowText" lastClr="000000"/>
                </a:solidFill>
              </a:rPr>
              <a:t>Edit Proposal</a:t>
            </a:r>
          </a:p>
          <a:p>
            <a:pPr algn="ctr"/>
            <a:r>
              <a:rPr lang="en-US" altLang="zh-CN" sz="1050" dirty="0">
                <a:solidFill>
                  <a:sysClr val="windowText" lastClr="000000"/>
                </a:solidFill>
              </a:rPr>
              <a:t>Cancel/Reject/Send to approval</a:t>
            </a:r>
            <a:endParaRPr lang="zh-CN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942150-20C2-42B5-B7F6-82C2DC2A0306}"/>
              </a:ext>
            </a:extLst>
          </p:cNvPr>
          <p:cNvSpPr/>
          <p:nvPr/>
        </p:nvSpPr>
        <p:spPr>
          <a:xfrm>
            <a:off x="8616111" y="3064388"/>
            <a:ext cx="1268866" cy="35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CIS Update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F02B0-690C-413C-BEF3-6E2468B186E7}"/>
              </a:ext>
            </a:extLst>
          </p:cNvPr>
          <p:cNvSpPr/>
          <p:nvPr/>
        </p:nvSpPr>
        <p:spPr>
          <a:xfrm>
            <a:off x="5903976" y="2458478"/>
            <a:ext cx="2255044" cy="335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Approve / Reject / Cancel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2E723D72-04B0-473A-8042-BE2CD992EB34}"/>
              </a:ext>
            </a:extLst>
          </p:cNvPr>
          <p:cNvSpPr/>
          <p:nvPr/>
        </p:nvSpPr>
        <p:spPr>
          <a:xfrm>
            <a:off x="5907960" y="3047831"/>
            <a:ext cx="2346305" cy="112264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  <a:latin typeface="+mn-ea"/>
              </a:rPr>
              <a:t>Select Action: Approve/Cancel/Reject/Send for more info/Send for Review</a:t>
            </a:r>
            <a:endParaRPr lang="en-AU" altLang="zh-CN" sz="1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31A11A-C425-4045-A48B-2F1595F149C5}"/>
              </a:ext>
            </a:extLst>
          </p:cNvPr>
          <p:cNvSpPr/>
          <p:nvPr/>
        </p:nvSpPr>
        <p:spPr>
          <a:xfrm>
            <a:off x="1678184" y="3124374"/>
            <a:ext cx="1256524" cy="404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Temporary Save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40F45-D75A-4B8C-9F27-9911CA4761C0}"/>
              </a:ext>
            </a:extLst>
          </p:cNvPr>
          <p:cNvSpPr/>
          <p:nvPr/>
        </p:nvSpPr>
        <p:spPr>
          <a:xfrm>
            <a:off x="1678184" y="3774360"/>
            <a:ext cx="1270100" cy="375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Save in Central Pool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3D86EC-6B21-4291-9DAA-89CECB6601CB}"/>
              </a:ext>
            </a:extLst>
          </p:cNvPr>
          <p:cNvSpPr/>
          <p:nvPr/>
        </p:nvSpPr>
        <p:spPr>
          <a:xfrm>
            <a:off x="3320320" y="2439865"/>
            <a:ext cx="2083633" cy="407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Grasp/Assign New Proposal from the Pool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F64EE23B-501E-406C-B09E-1BCD99563270}"/>
              </a:ext>
            </a:extLst>
          </p:cNvPr>
          <p:cNvSpPr/>
          <p:nvPr/>
        </p:nvSpPr>
        <p:spPr>
          <a:xfrm>
            <a:off x="1665065" y="1314747"/>
            <a:ext cx="1655256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Proposal Creation</a:t>
            </a:r>
            <a:endParaRPr lang="zh-CN" altLang="en-US" sz="1400" b="1" dirty="0"/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9E6FA6A5-B1B3-4081-A3AA-1E1450DE4770}"/>
              </a:ext>
            </a:extLst>
          </p:cNvPr>
          <p:cNvSpPr/>
          <p:nvPr/>
        </p:nvSpPr>
        <p:spPr>
          <a:xfrm>
            <a:off x="3224400" y="1314747"/>
            <a:ext cx="2686720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400" b="1" dirty="0"/>
              <a:t>Credit Assessment &amp; Evaluation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1BC12E94-0986-4D04-BD59-A848EAE6C8DE}"/>
              </a:ext>
            </a:extLst>
          </p:cNvPr>
          <p:cNvSpPr/>
          <p:nvPr/>
        </p:nvSpPr>
        <p:spPr>
          <a:xfrm>
            <a:off x="5815199" y="1304969"/>
            <a:ext cx="2681993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Approval</a:t>
            </a:r>
            <a:endParaRPr lang="zh-CN" altLang="en-US" sz="1400" b="1" dirty="0"/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2AC54DC-82A1-4F13-B570-5EAD373F93CB}"/>
              </a:ext>
            </a:extLst>
          </p:cNvPr>
          <p:cNvSpPr/>
          <p:nvPr/>
        </p:nvSpPr>
        <p:spPr>
          <a:xfrm>
            <a:off x="8406000" y="1300254"/>
            <a:ext cx="1619920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CIS Update</a:t>
            </a:r>
            <a:endParaRPr lang="zh-CN" altLang="en-US" sz="14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09EDAD-DD89-4ABF-BD7F-ED776DD37240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299658" y="2871559"/>
            <a:ext cx="6788" cy="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266CAF-502F-4D89-877F-636A1CD9C1B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06446" y="3528868"/>
            <a:ext cx="6788" cy="24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6D858E4-09F2-48DA-B2DD-A05199ED0D7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948284" y="2643652"/>
            <a:ext cx="372036" cy="1318368"/>
          </a:xfrm>
          <a:prstGeom prst="bentConnector3">
            <a:avLst>
              <a:gd name="adj1" fmla="val 397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DCA6288-B06E-45CC-A14E-AA3B4EB5128D}"/>
              </a:ext>
            </a:extLst>
          </p:cNvPr>
          <p:cNvSpPr/>
          <p:nvPr/>
        </p:nvSpPr>
        <p:spPr>
          <a:xfrm>
            <a:off x="3320320" y="3182906"/>
            <a:ext cx="2083633" cy="652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Create Documents(</a:t>
            </a:r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Credit Evaluation Form/ Fax Advice/ Summary Sheet…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)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A9EEF-1C2B-49FC-B087-FCDA13C769C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362137" y="3835001"/>
            <a:ext cx="0" cy="33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A3437B-BD4F-4157-B5A5-1C86C7C23762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4362137" y="2847438"/>
            <a:ext cx="0" cy="335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27FA123E-8640-44EA-A61B-1FDAC2A35C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03953" y="2626212"/>
            <a:ext cx="500023" cy="1870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7F7A8149-A62B-44B3-80DD-BAB3103FD7FE}"/>
              </a:ext>
            </a:extLst>
          </p:cNvPr>
          <p:cNvSpPr/>
          <p:nvPr/>
        </p:nvSpPr>
        <p:spPr>
          <a:xfrm>
            <a:off x="9932840" y="1295539"/>
            <a:ext cx="2221000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Maintenance by SD</a:t>
            </a:r>
            <a:endParaRPr lang="zh-CN" altLang="en-US" sz="1400" b="1" dirty="0"/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7A10D89B-B4AC-4A20-8280-189B49D778C2}"/>
              </a:ext>
            </a:extLst>
          </p:cNvPr>
          <p:cNvSpPr/>
          <p:nvPr/>
        </p:nvSpPr>
        <p:spPr>
          <a:xfrm>
            <a:off x="119921" y="1300985"/>
            <a:ext cx="1668832" cy="40757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Master Data Maintenance</a:t>
            </a:r>
            <a:endParaRPr lang="zh-CN" altLang="en-US" sz="1400" b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B5168AE-800C-48B7-848A-114E4AECFFF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1498" y="2793946"/>
            <a:ext cx="0" cy="25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E0999D5-B7D3-4649-B5F9-C221FB093A83}"/>
              </a:ext>
            </a:extLst>
          </p:cNvPr>
          <p:cNvSpPr/>
          <p:nvPr/>
        </p:nvSpPr>
        <p:spPr>
          <a:xfrm>
            <a:off x="8616111" y="3636485"/>
            <a:ext cx="1268866" cy="415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Send for ILS update &amp; check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077B066-3523-4E02-A79C-37BF6E63316C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8254265" y="2533656"/>
            <a:ext cx="352384" cy="1075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1E40990-F4EC-4D59-825C-53C4464299A8}"/>
              </a:ext>
            </a:extLst>
          </p:cNvPr>
          <p:cNvSpPr/>
          <p:nvPr/>
        </p:nvSpPr>
        <p:spPr>
          <a:xfrm>
            <a:off x="10236139" y="2458478"/>
            <a:ext cx="1860704" cy="415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ILS update &amp; check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375E7DD-F7AE-4032-A889-EDE09D13D1F8}"/>
              </a:ext>
            </a:extLst>
          </p:cNvPr>
          <p:cNvSpPr/>
          <p:nvPr/>
        </p:nvSpPr>
        <p:spPr>
          <a:xfrm>
            <a:off x="10236138" y="3047831"/>
            <a:ext cx="1860704" cy="415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+mn-ea"/>
              </a:rPr>
              <a:t>Complete FEC Splitting</a:t>
            </a:r>
            <a:endParaRPr lang="en-AU" altLang="zh-CN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1095B6-E51F-4B1B-B737-C0B865DCDD1A}"/>
              </a:ext>
            </a:extLst>
          </p:cNvPr>
          <p:cNvSpPr txBox="1"/>
          <p:nvPr/>
        </p:nvSpPr>
        <p:spPr>
          <a:xfrm>
            <a:off x="151173" y="214966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 Work Flow</a:t>
            </a:r>
            <a:endParaRPr lang="zh-CN" altLang="en-US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39C8619-3D9C-4D93-AB2B-E4218685933C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>
            <a:off x="9250544" y="3416246"/>
            <a:ext cx="0" cy="2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587096B-194A-4AFA-AD8A-7F4F010097BE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9884977" y="2666186"/>
            <a:ext cx="351162" cy="1178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441505E-C2CD-4180-9DF5-C474554D212E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11166490" y="2873894"/>
            <a:ext cx="1" cy="1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6C34C7F-8923-4D62-8A36-662AAFCB3AA6}"/>
              </a:ext>
            </a:extLst>
          </p:cNvPr>
          <p:cNvSpPr txBox="1"/>
          <p:nvPr/>
        </p:nvSpPr>
        <p:spPr>
          <a:xfrm>
            <a:off x="7773292" y="3302836"/>
            <a:ext cx="690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Approved</a:t>
            </a:r>
            <a:endParaRPr lang="zh-CN" altLang="en-US" sz="9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F2333BB-1D02-4EFC-A99A-9221B863B966}"/>
              </a:ext>
            </a:extLst>
          </p:cNvPr>
          <p:cNvSpPr/>
          <p:nvPr/>
        </p:nvSpPr>
        <p:spPr>
          <a:xfrm>
            <a:off x="3307620" y="5274676"/>
            <a:ext cx="1155700" cy="3806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Canceled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FE0C2B7-6532-42DD-B967-5DF173D66ABD}"/>
              </a:ext>
            </a:extLst>
          </p:cNvPr>
          <p:cNvSpPr/>
          <p:nvPr/>
        </p:nvSpPr>
        <p:spPr>
          <a:xfrm>
            <a:off x="4705453" y="5274676"/>
            <a:ext cx="1155700" cy="3806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Rejected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CFC25F-CA4F-42F1-A83F-F3C9084591C2}"/>
              </a:ext>
            </a:extLst>
          </p:cNvPr>
          <p:cNvCxnSpPr>
            <a:cxnSpLocks/>
            <a:stCxn id="6" idx="2"/>
            <a:endCxn id="79" idx="0"/>
          </p:cNvCxnSpPr>
          <p:nvPr/>
        </p:nvCxnSpPr>
        <p:spPr>
          <a:xfrm rot="5400000">
            <a:off x="3897749" y="4810288"/>
            <a:ext cx="452110" cy="476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448A74C-F84B-487A-8D2F-3765A2D90BF4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 rot="16200000" flipH="1">
            <a:off x="4596665" y="4588038"/>
            <a:ext cx="452110" cy="921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705C639-1E7B-4B93-84C9-B65B9BC5D0EE}"/>
              </a:ext>
            </a:extLst>
          </p:cNvPr>
          <p:cNvSpPr txBox="1"/>
          <p:nvPr/>
        </p:nvSpPr>
        <p:spPr>
          <a:xfrm>
            <a:off x="5041967" y="4021348"/>
            <a:ext cx="729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ysClr val="windowText" lastClr="000000"/>
                </a:solidFill>
              </a:rPr>
              <a:t>Send to approval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8B55415-3E0C-493B-A2C3-C594003D9C6A}"/>
              </a:ext>
            </a:extLst>
          </p:cNvPr>
          <p:cNvSpPr txBox="1"/>
          <p:nvPr/>
        </p:nvSpPr>
        <p:spPr>
          <a:xfrm>
            <a:off x="3680816" y="4822472"/>
            <a:ext cx="729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ysClr val="windowText" lastClr="000000"/>
                </a:solidFill>
              </a:rPr>
              <a:t>Cancel</a:t>
            </a:r>
            <a:endParaRPr lang="zh-CN" altLang="en-US" sz="105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95C60AD-1C3B-4851-AD6B-5E604B52A945}"/>
              </a:ext>
            </a:extLst>
          </p:cNvPr>
          <p:cNvSpPr txBox="1"/>
          <p:nvPr/>
        </p:nvSpPr>
        <p:spPr>
          <a:xfrm>
            <a:off x="4529322" y="4797072"/>
            <a:ext cx="729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ysClr val="windowText" lastClr="000000"/>
                </a:solidFill>
              </a:rPr>
              <a:t>Reject</a:t>
            </a:r>
            <a:endParaRPr lang="zh-CN" altLang="en-US" sz="105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630769-0781-4AD5-82FC-590D9814857F}"/>
              </a:ext>
            </a:extLst>
          </p:cNvPr>
          <p:cNvSpPr txBox="1"/>
          <p:nvPr/>
        </p:nvSpPr>
        <p:spPr>
          <a:xfrm>
            <a:off x="5775394" y="3771904"/>
            <a:ext cx="922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ysClr val="windowText" lastClr="000000"/>
                </a:solidFill>
              </a:rPr>
              <a:t>Cancel/Reject</a:t>
            </a:r>
            <a:endParaRPr lang="zh-CN" altLang="en-US" sz="9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4B0A6B-BD7D-4526-B062-0C0E678403AB}"/>
              </a:ext>
            </a:extLst>
          </p:cNvPr>
          <p:cNvGrpSpPr/>
          <p:nvPr/>
        </p:nvGrpSpPr>
        <p:grpSpPr>
          <a:xfrm>
            <a:off x="1626508" y="2133849"/>
            <a:ext cx="8331511" cy="4517003"/>
            <a:chOff x="1506588" y="1797360"/>
            <a:chExt cx="8331511" cy="4279900"/>
          </a:xfrm>
        </p:grpSpPr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A1222B3-C2BC-47A5-B821-CCD0A5695B43}"/>
                </a:ext>
              </a:extLst>
            </p:cNvPr>
            <p:cNvCxnSpPr/>
            <p:nvPr/>
          </p:nvCxnSpPr>
          <p:spPr>
            <a:xfrm>
              <a:off x="1506588" y="1797360"/>
              <a:ext cx="13575" cy="427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021F8A8-7DD5-4CA9-9A4E-7D885756FE4D}"/>
                </a:ext>
              </a:extLst>
            </p:cNvPr>
            <p:cNvCxnSpPr/>
            <p:nvPr/>
          </p:nvCxnSpPr>
          <p:spPr>
            <a:xfrm>
              <a:off x="3092720" y="1797360"/>
              <a:ext cx="13575" cy="427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6B4568-D541-49CC-8A98-6BE2CBA46B45}"/>
                </a:ext>
              </a:extLst>
            </p:cNvPr>
            <p:cNvCxnSpPr/>
            <p:nvPr/>
          </p:nvCxnSpPr>
          <p:spPr>
            <a:xfrm>
              <a:off x="5722782" y="1797360"/>
              <a:ext cx="13575" cy="427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390623EA-2CFB-4026-B2E7-07813670FD5F}"/>
                </a:ext>
              </a:extLst>
            </p:cNvPr>
            <p:cNvCxnSpPr/>
            <p:nvPr/>
          </p:nvCxnSpPr>
          <p:spPr>
            <a:xfrm>
              <a:off x="8260858" y="1797360"/>
              <a:ext cx="13575" cy="427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C0968F0-D673-480A-8401-81A33A8B442C}"/>
                </a:ext>
              </a:extLst>
            </p:cNvPr>
            <p:cNvCxnSpPr/>
            <p:nvPr/>
          </p:nvCxnSpPr>
          <p:spPr>
            <a:xfrm>
              <a:off x="9824524" y="1797360"/>
              <a:ext cx="13575" cy="427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45B19A6-AE27-49FC-8CD8-A1EE335B67F3}"/>
              </a:ext>
            </a:extLst>
          </p:cNvPr>
          <p:cNvCxnSpPr>
            <a:cxnSpLocks/>
            <a:stCxn id="10" idx="2"/>
            <a:endCxn id="37" idx="1"/>
          </p:cNvCxnSpPr>
          <p:nvPr/>
        </p:nvCxnSpPr>
        <p:spPr>
          <a:xfrm rot="5400000" flipH="1">
            <a:off x="4869958" y="1959317"/>
            <a:ext cx="661517" cy="3760793"/>
          </a:xfrm>
          <a:prstGeom prst="bentConnector4">
            <a:avLst>
              <a:gd name="adj1" fmla="val -300933"/>
              <a:gd name="adj2" fmla="val 1030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5047D5F-BA36-42AB-96F8-3B30B2BF2281}"/>
              </a:ext>
            </a:extLst>
          </p:cNvPr>
          <p:cNvSpPr txBox="1"/>
          <p:nvPr/>
        </p:nvSpPr>
        <p:spPr>
          <a:xfrm>
            <a:off x="6923947" y="4149679"/>
            <a:ext cx="1127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Send</a:t>
            </a:r>
            <a:r>
              <a:rPr lang="zh-CN" altLang="en-US" sz="900" dirty="0"/>
              <a:t> </a:t>
            </a:r>
            <a:r>
              <a:rPr lang="en-US" altLang="zh-CN" sz="900" dirty="0"/>
              <a:t>for</a:t>
            </a:r>
            <a:r>
              <a:rPr lang="zh-CN" altLang="en-US" sz="900" dirty="0"/>
              <a:t> </a:t>
            </a:r>
            <a:r>
              <a:rPr lang="en-US" altLang="zh-CN" sz="900" dirty="0"/>
              <a:t>more</a:t>
            </a:r>
            <a:r>
              <a:rPr lang="zh-CN" altLang="en-US" sz="900" dirty="0"/>
              <a:t> </a:t>
            </a:r>
            <a:r>
              <a:rPr lang="en-US" altLang="zh-CN" sz="900" dirty="0"/>
              <a:t>info</a:t>
            </a:r>
            <a:endParaRPr lang="zh-CN" altLang="en-US" sz="900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EF8351B-F9D5-49B8-A7A3-7D783E592079}"/>
              </a:ext>
            </a:extLst>
          </p:cNvPr>
          <p:cNvCxnSpPr>
            <a:cxnSpLocks/>
            <a:stCxn id="10" idx="1"/>
            <a:endCxn id="79" idx="4"/>
          </p:cNvCxnSpPr>
          <p:nvPr/>
        </p:nvCxnSpPr>
        <p:spPr>
          <a:xfrm rot="10800000" flipV="1">
            <a:off x="3885470" y="3609151"/>
            <a:ext cx="2022490" cy="2046170"/>
          </a:xfrm>
          <a:prstGeom prst="bentConnector4">
            <a:avLst>
              <a:gd name="adj1" fmla="val -549"/>
              <a:gd name="adj2" fmla="val 111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7CF8EA3-D58E-43A8-BBA1-245072323EAD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 flipV="1">
            <a:off x="5283304" y="3609151"/>
            <a:ext cx="624657" cy="2046170"/>
          </a:xfrm>
          <a:prstGeom prst="bentConnector4">
            <a:avLst>
              <a:gd name="adj1" fmla="val -2352"/>
              <a:gd name="adj2" fmla="val 111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7507ABC-7E12-4A81-A0D5-FF693D986E39}"/>
              </a:ext>
            </a:extLst>
          </p:cNvPr>
          <p:cNvSpPr/>
          <p:nvPr/>
        </p:nvSpPr>
        <p:spPr>
          <a:xfrm>
            <a:off x="0" y="235874"/>
            <a:ext cx="1143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5FC7A-B88B-4302-BE56-B48BA54CAE93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8432" y="1728010"/>
            <a:ext cx="398271" cy="3982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991349-752E-4FA2-BE9F-00987A5F8BF1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6668" y="1728010"/>
            <a:ext cx="398271" cy="398271"/>
          </a:xfrm>
          <a:prstGeom prst="rect">
            <a:avLst/>
          </a:prstGeom>
        </p:spPr>
      </p:pic>
      <p:pic>
        <p:nvPicPr>
          <p:cNvPr id="1027" name="Picture 3">
            <a:hlinkClick r:id="rId4" tooltip="List. Click for details"/>
            <a:extLst>
              <a:ext uri="{FF2B5EF4-FFF2-40B4-BE49-F238E27FC236}">
                <a16:creationId xmlns:a16="http://schemas.microsoft.com/office/drawing/2014/main" id="{723960C8-18A2-45B5-8D53-11545131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88" y="172712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hlinkClick r:id="rId6" tooltip="Information. Click for details"/>
            <a:extLst>
              <a:ext uri="{FF2B5EF4-FFF2-40B4-BE49-F238E27FC236}">
                <a16:creationId xmlns:a16="http://schemas.microsoft.com/office/drawing/2014/main" id="{2C3B9A6C-C8F3-4429-ACDE-8B4A7E13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743" y="1716803"/>
            <a:ext cx="398271" cy="4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hlinkClick r:id="rId8" tooltip="Gears. Click for details"/>
            <a:extLst>
              <a:ext uri="{FF2B5EF4-FFF2-40B4-BE49-F238E27FC236}">
                <a16:creationId xmlns:a16="http://schemas.microsoft.com/office/drawing/2014/main" id="{F1CC2CF3-21E9-437F-8AED-C932CACE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4" y="172712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F601F90-B567-49A1-93DC-6BE97A0DC7D9}"/>
              </a:ext>
            </a:extLst>
          </p:cNvPr>
          <p:cNvSpPr txBox="1"/>
          <p:nvPr/>
        </p:nvSpPr>
        <p:spPr>
          <a:xfrm>
            <a:off x="665075" y="1773257"/>
            <a:ext cx="80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Admin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509D09D-9B17-4A90-A924-EEB8BC805863}"/>
              </a:ext>
            </a:extLst>
          </p:cNvPr>
          <p:cNvSpPr txBox="1"/>
          <p:nvPr/>
        </p:nvSpPr>
        <p:spPr>
          <a:xfrm>
            <a:off x="1987526" y="1773257"/>
            <a:ext cx="126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 Operator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CE7464-196F-4D5E-A775-11D0508B3613}"/>
              </a:ext>
            </a:extLst>
          </p:cNvPr>
          <p:cNvSpPr txBox="1"/>
          <p:nvPr/>
        </p:nvSpPr>
        <p:spPr>
          <a:xfrm>
            <a:off x="3983308" y="1773257"/>
            <a:ext cx="15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Proposal Clerk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9377028-DA6E-4627-B146-5F310C4DED7E}"/>
              </a:ext>
            </a:extLst>
          </p:cNvPr>
          <p:cNvSpPr txBox="1"/>
          <p:nvPr/>
        </p:nvSpPr>
        <p:spPr>
          <a:xfrm>
            <a:off x="6770515" y="1773257"/>
            <a:ext cx="126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Approver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667ACE0-7690-4C53-B362-5AD1EAB75E9B}"/>
              </a:ext>
            </a:extLst>
          </p:cNvPr>
          <p:cNvSpPr txBox="1"/>
          <p:nvPr/>
        </p:nvSpPr>
        <p:spPr>
          <a:xfrm>
            <a:off x="8826844" y="1773257"/>
            <a:ext cx="98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TU Clerk</a:t>
            </a:r>
            <a:endParaRPr lang="zh-CN" altLang="en-US" sz="1400" dirty="0"/>
          </a:p>
        </p:txBody>
      </p:sp>
      <p:pic>
        <p:nvPicPr>
          <p:cNvPr id="1033" name="Picture 9">
            <a:hlinkClick r:id="rId10" tooltip="Gear. Click for details"/>
            <a:extLst>
              <a:ext uri="{FF2B5EF4-FFF2-40B4-BE49-F238E27FC236}">
                <a16:creationId xmlns:a16="http://schemas.microsoft.com/office/drawing/2014/main" id="{9E5B0480-85D8-444E-8F98-CBDEA7DE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8" y="172623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095878A0-C214-4A08-9639-D6080DC5FEB0}"/>
              </a:ext>
            </a:extLst>
          </p:cNvPr>
          <p:cNvSpPr txBox="1"/>
          <p:nvPr/>
        </p:nvSpPr>
        <p:spPr>
          <a:xfrm>
            <a:off x="10505637" y="1775716"/>
            <a:ext cx="143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Maint</a:t>
            </a:r>
            <a:r>
              <a:rPr lang="en-US" altLang="zh-CN" sz="1400" dirty="0"/>
              <a:t> Clerk </a:t>
            </a:r>
          </a:p>
          <a:p>
            <a:r>
              <a:rPr lang="en-US" altLang="zh-CN" sz="1400" dirty="0" err="1"/>
              <a:t>Maint</a:t>
            </a:r>
            <a:r>
              <a:rPr lang="en-US" altLang="zh-CN" sz="1400" dirty="0"/>
              <a:t> Approver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E68CEB-EE19-4ADB-A174-FCE9A4EC39F9}"/>
              </a:ext>
            </a:extLst>
          </p:cNvPr>
          <p:cNvSpPr/>
          <p:nvPr/>
        </p:nvSpPr>
        <p:spPr>
          <a:xfrm>
            <a:off x="8522594" y="887895"/>
            <a:ext cx="3576641" cy="58027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b="1" dirty="0">
                <a:solidFill>
                  <a:schemeClr val="tx1"/>
                </a:solidFill>
              </a:rPr>
              <a:t>Open question need to clarify with Jennie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F3EF02-47CE-4283-B41E-29907EA4B94A}"/>
              </a:ext>
            </a:extLst>
          </p:cNvPr>
          <p:cNvSpPr/>
          <p:nvPr/>
        </p:nvSpPr>
        <p:spPr>
          <a:xfrm>
            <a:off x="8606649" y="2357727"/>
            <a:ext cx="1268866" cy="35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TU Enquiry Log sheet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74135B-F3C4-408D-AD4B-DED17394CC55}"/>
              </a:ext>
            </a:extLst>
          </p:cNvPr>
          <p:cNvCxnSpPr>
            <a:stCxn id="73" idx="2"/>
            <a:endCxn id="7" idx="0"/>
          </p:cNvCxnSpPr>
          <p:nvPr/>
        </p:nvCxnSpPr>
        <p:spPr>
          <a:xfrm>
            <a:off x="9241082" y="2709585"/>
            <a:ext cx="9462" cy="35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6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5B2380-532C-4A05-9B5D-13C301E96C41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365</Words>
  <Application>Microsoft Office PowerPoint</Application>
  <PresentationFormat>宽屏</PresentationFormat>
  <Paragraphs>105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曼婷</dc:creator>
  <cp:lastModifiedBy>徐 曼婷</cp:lastModifiedBy>
  <cp:revision>60</cp:revision>
  <dcterms:created xsi:type="dcterms:W3CDTF">2021-01-22T10:48:51Z</dcterms:created>
  <dcterms:modified xsi:type="dcterms:W3CDTF">2021-01-27T08:25:00Z</dcterms:modified>
</cp:coreProperties>
</file>