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6" r:id="rId3"/>
    <p:sldId id="298" r:id="rId4"/>
    <p:sldId id="297" r:id="rId5"/>
    <p:sldId id="286" r:id="rId6"/>
    <p:sldId id="299" r:id="rId7"/>
    <p:sldId id="291" r:id="rId8"/>
    <p:sldId id="288" r:id="rId9"/>
    <p:sldId id="292" r:id="rId10"/>
    <p:sldId id="294" r:id="rId11"/>
    <p:sldId id="295" r:id="rId12"/>
    <p:sldId id="300" r:id="rId13"/>
    <p:sldId id="267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>
        <p:scale>
          <a:sx n="49" d="100"/>
          <a:sy n="49" d="100"/>
        </p:scale>
        <p:origin x="1268" y="288"/>
      </p:cViewPr>
      <p:guideLst>
        <p:guide orient="horz" pos="1344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0577A-9D04-40AA-A41D-DA5113C1E099}" type="doc">
      <dgm:prSet loTypeId="urn:microsoft.com/office/officeart/2005/8/layout/hierarchy1" loCatId="hierarchy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60E8017-49E2-46C8-BEEE-2BE6E9213EA5}">
      <dgm:prSet/>
      <dgm:spPr/>
      <dgm:t>
        <a:bodyPr/>
        <a:lstStyle/>
        <a:p>
          <a:r>
            <a:rPr lang="en-US" dirty="0"/>
            <a:t>To compare the two allocation systems and decide which system is better.</a:t>
          </a:r>
        </a:p>
      </dgm:t>
    </dgm:pt>
    <dgm:pt modelId="{14BC12A4-30CA-4C86-A0A5-0A666808BD8F}" type="parTrans" cxnId="{A15AE951-8781-4D00-8C6F-7B24A64C349E}">
      <dgm:prSet/>
      <dgm:spPr/>
      <dgm:t>
        <a:bodyPr/>
        <a:lstStyle/>
        <a:p>
          <a:endParaRPr lang="en-US"/>
        </a:p>
      </dgm:t>
    </dgm:pt>
    <dgm:pt modelId="{45535CE7-122D-4753-8272-EF9AFD998B48}" type="sibTrans" cxnId="{A15AE951-8781-4D00-8C6F-7B24A64C349E}">
      <dgm:prSet/>
      <dgm:spPr/>
      <dgm:t>
        <a:bodyPr/>
        <a:lstStyle/>
        <a:p>
          <a:endParaRPr lang="en-US"/>
        </a:p>
      </dgm:t>
    </dgm:pt>
    <dgm:pt modelId="{7C078659-E806-4460-B14F-1F46900DE548}">
      <dgm:prSet/>
      <dgm:spPr/>
      <dgm:t>
        <a:bodyPr/>
        <a:lstStyle/>
        <a:p>
          <a:r>
            <a:rPr lang="en-US" dirty="0"/>
            <a:t>To simulate the new and old policies to see the effect of these allocation changes on the demographics of deceased donor transplant adult recipients. </a:t>
          </a:r>
        </a:p>
      </dgm:t>
    </dgm:pt>
    <dgm:pt modelId="{59CE0544-1D06-429A-B34E-3B9E4C8EEA0B}" type="parTrans" cxnId="{C099680F-3847-47C9-A73F-B069DA48C969}">
      <dgm:prSet/>
      <dgm:spPr/>
      <dgm:t>
        <a:bodyPr/>
        <a:lstStyle/>
        <a:p>
          <a:endParaRPr lang="en-US"/>
        </a:p>
      </dgm:t>
    </dgm:pt>
    <dgm:pt modelId="{42E6BC71-C0D2-4150-8D5A-E37E708A0254}" type="sibTrans" cxnId="{C099680F-3847-47C9-A73F-B069DA48C969}">
      <dgm:prSet/>
      <dgm:spPr/>
      <dgm:t>
        <a:bodyPr/>
        <a:lstStyle/>
        <a:p>
          <a:endParaRPr lang="en-US"/>
        </a:p>
      </dgm:t>
    </dgm:pt>
    <dgm:pt modelId="{927CF27D-9A1D-493C-B1B4-F75E7813E812}" type="pres">
      <dgm:prSet presAssocID="{9940577A-9D04-40AA-A41D-DA5113C1E0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968E3-9F40-4D25-9DD6-25BD3F2F666F}" type="pres">
      <dgm:prSet presAssocID="{860E8017-49E2-46C8-BEEE-2BE6E9213EA5}" presName="hierRoot1" presStyleCnt="0"/>
      <dgm:spPr/>
    </dgm:pt>
    <dgm:pt modelId="{AE705F95-FE6A-44BB-B82C-B78A89BBB40C}" type="pres">
      <dgm:prSet presAssocID="{860E8017-49E2-46C8-BEEE-2BE6E9213EA5}" presName="composite" presStyleCnt="0"/>
      <dgm:spPr/>
    </dgm:pt>
    <dgm:pt modelId="{DCE0CBE4-F629-43F8-8D41-E7969DB37A8C}" type="pres">
      <dgm:prSet presAssocID="{860E8017-49E2-46C8-BEEE-2BE6E9213EA5}" presName="background" presStyleLbl="node0" presStyleIdx="0" presStyleCnt="2"/>
      <dgm:spPr/>
    </dgm:pt>
    <dgm:pt modelId="{5F743854-BEE8-48A9-8BA5-859D10CF829F}" type="pres">
      <dgm:prSet presAssocID="{860E8017-49E2-46C8-BEEE-2BE6E9213EA5}" presName="text" presStyleLbl="fgAcc0" presStyleIdx="0" presStyleCnt="2">
        <dgm:presLayoutVars>
          <dgm:chPref val="3"/>
        </dgm:presLayoutVars>
      </dgm:prSet>
      <dgm:spPr/>
    </dgm:pt>
    <dgm:pt modelId="{D894636C-BD85-40F9-877F-7B2D70089D29}" type="pres">
      <dgm:prSet presAssocID="{860E8017-49E2-46C8-BEEE-2BE6E9213EA5}" presName="hierChild2" presStyleCnt="0"/>
      <dgm:spPr/>
    </dgm:pt>
    <dgm:pt modelId="{0F4FCE43-7F3E-45E2-A956-FC7E7F5E8AF0}" type="pres">
      <dgm:prSet presAssocID="{7C078659-E806-4460-B14F-1F46900DE548}" presName="hierRoot1" presStyleCnt="0"/>
      <dgm:spPr/>
    </dgm:pt>
    <dgm:pt modelId="{2661E836-03BA-4D11-8D86-C491ED2FD21B}" type="pres">
      <dgm:prSet presAssocID="{7C078659-E806-4460-B14F-1F46900DE548}" presName="composite" presStyleCnt="0"/>
      <dgm:spPr/>
    </dgm:pt>
    <dgm:pt modelId="{68A4FF77-7039-49A0-A2AF-2845C9E44B70}" type="pres">
      <dgm:prSet presAssocID="{7C078659-E806-4460-B14F-1F46900DE548}" presName="background" presStyleLbl="node0" presStyleIdx="1" presStyleCnt="2"/>
      <dgm:spPr/>
    </dgm:pt>
    <dgm:pt modelId="{E167E605-E59B-4D2D-8662-3F418D44A554}" type="pres">
      <dgm:prSet presAssocID="{7C078659-E806-4460-B14F-1F46900DE548}" presName="text" presStyleLbl="fgAcc0" presStyleIdx="1" presStyleCnt="2">
        <dgm:presLayoutVars>
          <dgm:chPref val="3"/>
        </dgm:presLayoutVars>
      </dgm:prSet>
      <dgm:spPr/>
    </dgm:pt>
    <dgm:pt modelId="{48C80B95-893A-45FC-8D2D-93D12D72C2FA}" type="pres">
      <dgm:prSet presAssocID="{7C078659-E806-4460-B14F-1F46900DE548}" presName="hierChild2" presStyleCnt="0"/>
      <dgm:spPr/>
    </dgm:pt>
  </dgm:ptLst>
  <dgm:cxnLst>
    <dgm:cxn modelId="{C099680F-3847-47C9-A73F-B069DA48C969}" srcId="{9940577A-9D04-40AA-A41D-DA5113C1E099}" destId="{7C078659-E806-4460-B14F-1F46900DE548}" srcOrd="1" destOrd="0" parTransId="{59CE0544-1D06-429A-B34E-3B9E4C8EEA0B}" sibTransId="{42E6BC71-C0D2-4150-8D5A-E37E708A0254}"/>
    <dgm:cxn modelId="{3E11FF12-FE0E-4737-93C5-4ADFDC6CBD0E}" type="presOf" srcId="{9940577A-9D04-40AA-A41D-DA5113C1E099}" destId="{927CF27D-9A1D-493C-B1B4-F75E7813E812}" srcOrd="0" destOrd="0" presId="urn:microsoft.com/office/officeart/2005/8/layout/hierarchy1"/>
    <dgm:cxn modelId="{A15AE951-8781-4D00-8C6F-7B24A64C349E}" srcId="{9940577A-9D04-40AA-A41D-DA5113C1E099}" destId="{860E8017-49E2-46C8-BEEE-2BE6E9213EA5}" srcOrd="0" destOrd="0" parTransId="{14BC12A4-30CA-4C86-A0A5-0A666808BD8F}" sibTransId="{45535CE7-122D-4753-8272-EF9AFD998B48}"/>
    <dgm:cxn modelId="{CA14BC8F-469C-448A-9FC4-7C9E9AB94DE1}" type="presOf" srcId="{7C078659-E806-4460-B14F-1F46900DE548}" destId="{E167E605-E59B-4D2D-8662-3F418D44A554}" srcOrd="0" destOrd="0" presId="urn:microsoft.com/office/officeart/2005/8/layout/hierarchy1"/>
    <dgm:cxn modelId="{468E51C0-80FB-48D7-823B-AF02257475F5}" type="presOf" srcId="{860E8017-49E2-46C8-BEEE-2BE6E9213EA5}" destId="{5F743854-BEE8-48A9-8BA5-859D10CF829F}" srcOrd="0" destOrd="0" presId="urn:microsoft.com/office/officeart/2005/8/layout/hierarchy1"/>
    <dgm:cxn modelId="{55157ACF-311F-4282-9193-B1D7FDE97408}" type="presParOf" srcId="{927CF27D-9A1D-493C-B1B4-F75E7813E812}" destId="{5E7968E3-9F40-4D25-9DD6-25BD3F2F666F}" srcOrd="0" destOrd="0" presId="urn:microsoft.com/office/officeart/2005/8/layout/hierarchy1"/>
    <dgm:cxn modelId="{55B628CF-65B5-40DB-98B0-C48356F22CE5}" type="presParOf" srcId="{5E7968E3-9F40-4D25-9DD6-25BD3F2F666F}" destId="{AE705F95-FE6A-44BB-B82C-B78A89BBB40C}" srcOrd="0" destOrd="0" presId="urn:microsoft.com/office/officeart/2005/8/layout/hierarchy1"/>
    <dgm:cxn modelId="{A9727898-CFE5-49B2-B4D9-6F07EAD1DCDC}" type="presParOf" srcId="{AE705F95-FE6A-44BB-B82C-B78A89BBB40C}" destId="{DCE0CBE4-F629-43F8-8D41-E7969DB37A8C}" srcOrd="0" destOrd="0" presId="urn:microsoft.com/office/officeart/2005/8/layout/hierarchy1"/>
    <dgm:cxn modelId="{265A362A-E6CC-4622-A68E-5968BFAD6A27}" type="presParOf" srcId="{AE705F95-FE6A-44BB-B82C-B78A89BBB40C}" destId="{5F743854-BEE8-48A9-8BA5-859D10CF829F}" srcOrd="1" destOrd="0" presId="urn:microsoft.com/office/officeart/2005/8/layout/hierarchy1"/>
    <dgm:cxn modelId="{A3ABF0DF-5563-4B0B-8E99-D31ACBA00D38}" type="presParOf" srcId="{5E7968E3-9F40-4D25-9DD6-25BD3F2F666F}" destId="{D894636C-BD85-40F9-877F-7B2D70089D29}" srcOrd="1" destOrd="0" presId="urn:microsoft.com/office/officeart/2005/8/layout/hierarchy1"/>
    <dgm:cxn modelId="{7BA8973B-AFC8-4F50-B9AE-590FC7630E6A}" type="presParOf" srcId="{927CF27D-9A1D-493C-B1B4-F75E7813E812}" destId="{0F4FCE43-7F3E-45E2-A956-FC7E7F5E8AF0}" srcOrd="1" destOrd="0" presId="urn:microsoft.com/office/officeart/2005/8/layout/hierarchy1"/>
    <dgm:cxn modelId="{BB33D17D-1423-4F86-95C0-AB3E723BBD02}" type="presParOf" srcId="{0F4FCE43-7F3E-45E2-A956-FC7E7F5E8AF0}" destId="{2661E836-03BA-4D11-8D86-C491ED2FD21B}" srcOrd="0" destOrd="0" presId="urn:microsoft.com/office/officeart/2005/8/layout/hierarchy1"/>
    <dgm:cxn modelId="{B7DE662D-0C04-40A2-84FB-616E26C6A41E}" type="presParOf" srcId="{2661E836-03BA-4D11-8D86-C491ED2FD21B}" destId="{68A4FF77-7039-49A0-A2AF-2845C9E44B70}" srcOrd="0" destOrd="0" presId="urn:microsoft.com/office/officeart/2005/8/layout/hierarchy1"/>
    <dgm:cxn modelId="{C99D45FA-323E-4385-8A6F-A417861F43F6}" type="presParOf" srcId="{2661E836-03BA-4D11-8D86-C491ED2FD21B}" destId="{E167E605-E59B-4D2D-8662-3F418D44A554}" srcOrd="1" destOrd="0" presId="urn:microsoft.com/office/officeart/2005/8/layout/hierarchy1"/>
    <dgm:cxn modelId="{5A789A82-9AF8-41C9-9B7A-CE9C549145C3}" type="presParOf" srcId="{0F4FCE43-7F3E-45E2-A956-FC7E7F5E8AF0}" destId="{48C80B95-893A-45FC-8D2D-93D12D72C2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562AA-934D-4B23-A7F5-F1935AC22397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F63C03-069E-4F83-A250-70013C09C7BF}">
      <dgm:prSet/>
      <dgm:spPr/>
      <dgm:t>
        <a:bodyPr/>
        <a:lstStyle/>
        <a:p>
          <a:r>
            <a:rPr lang="en-US"/>
            <a:t>Each variable is independent of each other.	</a:t>
          </a:r>
        </a:p>
      </dgm:t>
    </dgm:pt>
    <dgm:pt modelId="{157BE310-AD4B-467B-8E53-9E4A0A879277}" type="parTrans" cxnId="{F8094C14-5997-44ED-925C-D239DC26B651}">
      <dgm:prSet/>
      <dgm:spPr/>
      <dgm:t>
        <a:bodyPr/>
        <a:lstStyle/>
        <a:p>
          <a:endParaRPr lang="en-US"/>
        </a:p>
      </dgm:t>
    </dgm:pt>
    <dgm:pt modelId="{FC0DCF2F-8204-4335-B464-EEC881D9B9DA}" type="sibTrans" cxnId="{F8094C14-5997-44ED-925C-D239DC26B651}">
      <dgm:prSet/>
      <dgm:spPr/>
      <dgm:t>
        <a:bodyPr/>
        <a:lstStyle/>
        <a:p>
          <a:endParaRPr lang="en-US"/>
        </a:p>
      </dgm:t>
    </dgm:pt>
    <dgm:pt modelId="{CC7471B7-C890-4D8C-BEAC-84DFF5D1FA9A}">
      <dgm:prSet/>
      <dgm:spPr/>
      <dgm:t>
        <a:bodyPr/>
        <a:lstStyle/>
        <a:p>
          <a:r>
            <a:rPr lang="en-US" dirty="0"/>
            <a:t>There is no geographic variation of the behavior of the graft allocation. I will treat the whole country as one transplant center. </a:t>
          </a:r>
        </a:p>
      </dgm:t>
    </dgm:pt>
    <dgm:pt modelId="{E811C443-BD02-45B5-8127-8E4FA290C164}" type="parTrans" cxnId="{D8F7FB29-3F6E-4960-927B-20FDFCA6357A}">
      <dgm:prSet/>
      <dgm:spPr/>
      <dgm:t>
        <a:bodyPr/>
        <a:lstStyle/>
        <a:p>
          <a:endParaRPr lang="en-US"/>
        </a:p>
      </dgm:t>
    </dgm:pt>
    <dgm:pt modelId="{8CA9E500-E784-42A3-A864-6624C3DC55D1}" type="sibTrans" cxnId="{D8F7FB29-3F6E-4960-927B-20FDFCA6357A}">
      <dgm:prSet/>
      <dgm:spPr/>
      <dgm:t>
        <a:bodyPr/>
        <a:lstStyle/>
        <a:p>
          <a:endParaRPr lang="en-US"/>
        </a:p>
      </dgm:t>
    </dgm:pt>
    <dgm:pt modelId="{9DDF2DE4-F321-4749-9160-67D0CDEAA122}">
      <dgm:prSet/>
      <dgm:spPr/>
      <dgm:t>
        <a:bodyPr/>
        <a:lstStyle/>
        <a:p>
          <a:r>
            <a:rPr lang="en-US" dirty="0"/>
            <a:t>The speed of new kidneys, new patients on the list, patients leaving the list is steady over the one-year course. </a:t>
          </a:r>
        </a:p>
      </dgm:t>
    </dgm:pt>
    <dgm:pt modelId="{E0902E84-2BFD-4D9F-8A12-AC4FDE47A250}" type="parTrans" cxnId="{3A555D94-6DE1-415C-9F81-F237FC41E145}">
      <dgm:prSet/>
      <dgm:spPr/>
      <dgm:t>
        <a:bodyPr/>
        <a:lstStyle/>
        <a:p>
          <a:endParaRPr lang="en-US"/>
        </a:p>
      </dgm:t>
    </dgm:pt>
    <dgm:pt modelId="{AC3BE68C-D019-44E5-84BD-88D8FB154F59}" type="sibTrans" cxnId="{3A555D94-6DE1-415C-9F81-F237FC41E145}">
      <dgm:prSet/>
      <dgm:spPr/>
      <dgm:t>
        <a:bodyPr/>
        <a:lstStyle/>
        <a:p>
          <a:endParaRPr lang="en-US"/>
        </a:p>
      </dgm:t>
    </dgm:pt>
    <dgm:pt modelId="{36896857-1424-49A3-A446-97D11D81BD8B}">
      <dgm:prSet/>
      <dgm:spPr/>
      <dgm:t>
        <a:bodyPr/>
        <a:lstStyle/>
        <a:p>
          <a:r>
            <a:rPr lang="en-US" dirty="0"/>
            <a:t>There is very little year difference in transplantation and donation cohort. So I can use 2012 data if I don’t have accurate 2013 measurements.  </a:t>
          </a:r>
        </a:p>
      </dgm:t>
    </dgm:pt>
    <dgm:pt modelId="{4C85EC33-DA01-4E55-8CA6-136F8E949739}" type="parTrans" cxnId="{03D8DE0A-2BBC-4F8C-A468-68EC811537EB}">
      <dgm:prSet/>
      <dgm:spPr/>
      <dgm:t>
        <a:bodyPr/>
        <a:lstStyle/>
        <a:p>
          <a:endParaRPr lang="en-US"/>
        </a:p>
      </dgm:t>
    </dgm:pt>
    <dgm:pt modelId="{5A5BB43C-2B63-40EB-B4B7-D5B6E90FA840}" type="sibTrans" cxnId="{03D8DE0A-2BBC-4F8C-A468-68EC811537EB}">
      <dgm:prSet/>
      <dgm:spPr/>
      <dgm:t>
        <a:bodyPr/>
        <a:lstStyle/>
        <a:p>
          <a:endParaRPr lang="en-US"/>
        </a:p>
      </dgm:t>
    </dgm:pt>
    <dgm:pt modelId="{33920E89-C45B-47A6-A82E-365DDDDB7CC8}">
      <dgm:prSet/>
      <dgm:spPr/>
      <dgm:t>
        <a:bodyPr/>
        <a:lstStyle/>
        <a:p>
          <a:r>
            <a:rPr lang="en-US"/>
            <a:t>The number of kidneys provided is approximately the number of recipients. </a:t>
          </a:r>
        </a:p>
      </dgm:t>
    </dgm:pt>
    <dgm:pt modelId="{00DB8173-3009-4E41-8731-8383501BB847}" type="parTrans" cxnId="{451B2017-7E9C-4098-87E9-80636B21D29C}">
      <dgm:prSet/>
      <dgm:spPr/>
      <dgm:t>
        <a:bodyPr/>
        <a:lstStyle/>
        <a:p>
          <a:endParaRPr lang="en-US"/>
        </a:p>
      </dgm:t>
    </dgm:pt>
    <dgm:pt modelId="{164F945C-2C9E-41B6-8763-776D09F7CE5F}" type="sibTrans" cxnId="{451B2017-7E9C-4098-87E9-80636B21D29C}">
      <dgm:prSet/>
      <dgm:spPr/>
      <dgm:t>
        <a:bodyPr/>
        <a:lstStyle/>
        <a:p>
          <a:endParaRPr lang="en-US"/>
        </a:p>
      </dgm:t>
    </dgm:pt>
    <dgm:pt modelId="{6C2A4B66-6DF1-45C1-B417-948C1BEB6892}" type="pres">
      <dgm:prSet presAssocID="{7AE562AA-934D-4B23-A7F5-F1935AC22397}" presName="vert0" presStyleCnt="0">
        <dgm:presLayoutVars>
          <dgm:dir/>
          <dgm:animOne val="branch"/>
          <dgm:animLvl val="lvl"/>
        </dgm:presLayoutVars>
      </dgm:prSet>
      <dgm:spPr/>
    </dgm:pt>
    <dgm:pt modelId="{BD8AD42C-2AC2-4A02-9CFD-716EF34770ED}" type="pres">
      <dgm:prSet presAssocID="{3CF63C03-069E-4F83-A250-70013C09C7BF}" presName="thickLine" presStyleLbl="alignNode1" presStyleIdx="0" presStyleCnt="5"/>
      <dgm:spPr/>
    </dgm:pt>
    <dgm:pt modelId="{DA5E7C58-3A65-44D4-8000-597EEF39C2EE}" type="pres">
      <dgm:prSet presAssocID="{3CF63C03-069E-4F83-A250-70013C09C7BF}" presName="horz1" presStyleCnt="0"/>
      <dgm:spPr/>
    </dgm:pt>
    <dgm:pt modelId="{DFDDF5C3-D268-4D61-8324-5C9AC21C0AA3}" type="pres">
      <dgm:prSet presAssocID="{3CF63C03-069E-4F83-A250-70013C09C7BF}" presName="tx1" presStyleLbl="revTx" presStyleIdx="0" presStyleCnt="5"/>
      <dgm:spPr/>
    </dgm:pt>
    <dgm:pt modelId="{C4F6BA63-679A-43A8-B0BD-8985D5F5A79F}" type="pres">
      <dgm:prSet presAssocID="{3CF63C03-069E-4F83-A250-70013C09C7BF}" presName="vert1" presStyleCnt="0"/>
      <dgm:spPr/>
    </dgm:pt>
    <dgm:pt modelId="{869DB554-4970-4EBF-9D49-3E02F20E7685}" type="pres">
      <dgm:prSet presAssocID="{CC7471B7-C890-4D8C-BEAC-84DFF5D1FA9A}" presName="thickLine" presStyleLbl="alignNode1" presStyleIdx="1" presStyleCnt="5"/>
      <dgm:spPr/>
    </dgm:pt>
    <dgm:pt modelId="{689FDF5D-DC37-49C3-970C-24C1A1DC6329}" type="pres">
      <dgm:prSet presAssocID="{CC7471B7-C890-4D8C-BEAC-84DFF5D1FA9A}" presName="horz1" presStyleCnt="0"/>
      <dgm:spPr/>
    </dgm:pt>
    <dgm:pt modelId="{CCEE58B1-4587-427A-AE78-E66A6E9A0FAA}" type="pres">
      <dgm:prSet presAssocID="{CC7471B7-C890-4D8C-BEAC-84DFF5D1FA9A}" presName="tx1" presStyleLbl="revTx" presStyleIdx="1" presStyleCnt="5"/>
      <dgm:spPr/>
    </dgm:pt>
    <dgm:pt modelId="{B4C17C4F-E915-4F4F-AB31-EFB9FCF92D7D}" type="pres">
      <dgm:prSet presAssocID="{CC7471B7-C890-4D8C-BEAC-84DFF5D1FA9A}" presName="vert1" presStyleCnt="0"/>
      <dgm:spPr/>
    </dgm:pt>
    <dgm:pt modelId="{574DE7AD-EFB5-4069-9B2A-033D9A12E907}" type="pres">
      <dgm:prSet presAssocID="{9DDF2DE4-F321-4749-9160-67D0CDEAA122}" presName="thickLine" presStyleLbl="alignNode1" presStyleIdx="2" presStyleCnt="5"/>
      <dgm:spPr/>
    </dgm:pt>
    <dgm:pt modelId="{5A75BE76-066A-42C9-B945-31508244877C}" type="pres">
      <dgm:prSet presAssocID="{9DDF2DE4-F321-4749-9160-67D0CDEAA122}" presName="horz1" presStyleCnt="0"/>
      <dgm:spPr/>
    </dgm:pt>
    <dgm:pt modelId="{0AC4037E-B391-468E-B93B-68B0967D6169}" type="pres">
      <dgm:prSet presAssocID="{9DDF2DE4-F321-4749-9160-67D0CDEAA122}" presName="tx1" presStyleLbl="revTx" presStyleIdx="2" presStyleCnt="5"/>
      <dgm:spPr/>
    </dgm:pt>
    <dgm:pt modelId="{0AC4D3CC-F9F4-4CE3-8D33-CCE1434354D3}" type="pres">
      <dgm:prSet presAssocID="{9DDF2DE4-F321-4749-9160-67D0CDEAA122}" presName="vert1" presStyleCnt="0"/>
      <dgm:spPr/>
    </dgm:pt>
    <dgm:pt modelId="{85B83FDB-711F-4F0D-AB37-3E8969A7C880}" type="pres">
      <dgm:prSet presAssocID="{36896857-1424-49A3-A446-97D11D81BD8B}" presName="thickLine" presStyleLbl="alignNode1" presStyleIdx="3" presStyleCnt="5"/>
      <dgm:spPr/>
    </dgm:pt>
    <dgm:pt modelId="{89B1890D-4572-44AE-9BE1-76B8BBB346A4}" type="pres">
      <dgm:prSet presAssocID="{36896857-1424-49A3-A446-97D11D81BD8B}" presName="horz1" presStyleCnt="0"/>
      <dgm:spPr/>
    </dgm:pt>
    <dgm:pt modelId="{80B69C2E-5F91-4B51-836F-2060AEE2C40A}" type="pres">
      <dgm:prSet presAssocID="{36896857-1424-49A3-A446-97D11D81BD8B}" presName="tx1" presStyleLbl="revTx" presStyleIdx="3" presStyleCnt="5"/>
      <dgm:spPr/>
    </dgm:pt>
    <dgm:pt modelId="{447F0319-A901-4BFC-BE4D-3C6AB834E1EB}" type="pres">
      <dgm:prSet presAssocID="{36896857-1424-49A3-A446-97D11D81BD8B}" presName="vert1" presStyleCnt="0"/>
      <dgm:spPr/>
    </dgm:pt>
    <dgm:pt modelId="{FFE34CC1-3509-47C4-9BFC-60F4E071C43C}" type="pres">
      <dgm:prSet presAssocID="{33920E89-C45B-47A6-A82E-365DDDDB7CC8}" presName="thickLine" presStyleLbl="alignNode1" presStyleIdx="4" presStyleCnt="5"/>
      <dgm:spPr/>
    </dgm:pt>
    <dgm:pt modelId="{2A8634B6-A4DB-4872-891B-3801D421EF8C}" type="pres">
      <dgm:prSet presAssocID="{33920E89-C45B-47A6-A82E-365DDDDB7CC8}" presName="horz1" presStyleCnt="0"/>
      <dgm:spPr/>
    </dgm:pt>
    <dgm:pt modelId="{DAD136F4-E7B5-4173-A230-0062BCC18096}" type="pres">
      <dgm:prSet presAssocID="{33920E89-C45B-47A6-A82E-365DDDDB7CC8}" presName="tx1" presStyleLbl="revTx" presStyleIdx="4" presStyleCnt="5"/>
      <dgm:spPr/>
    </dgm:pt>
    <dgm:pt modelId="{EEC1E180-AE64-463D-B6DF-BC711A0F635F}" type="pres">
      <dgm:prSet presAssocID="{33920E89-C45B-47A6-A82E-365DDDDB7CC8}" presName="vert1" presStyleCnt="0"/>
      <dgm:spPr/>
    </dgm:pt>
  </dgm:ptLst>
  <dgm:cxnLst>
    <dgm:cxn modelId="{03D8DE0A-2BBC-4F8C-A468-68EC811537EB}" srcId="{7AE562AA-934D-4B23-A7F5-F1935AC22397}" destId="{36896857-1424-49A3-A446-97D11D81BD8B}" srcOrd="3" destOrd="0" parTransId="{4C85EC33-DA01-4E55-8CA6-136F8E949739}" sibTransId="{5A5BB43C-2B63-40EB-B4B7-D5B6E90FA840}"/>
    <dgm:cxn modelId="{F8094C14-5997-44ED-925C-D239DC26B651}" srcId="{7AE562AA-934D-4B23-A7F5-F1935AC22397}" destId="{3CF63C03-069E-4F83-A250-70013C09C7BF}" srcOrd="0" destOrd="0" parTransId="{157BE310-AD4B-467B-8E53-9E4A0A879277}" sibTransId="{FC0DCF2F-8204-4335-B464-EEC881D9B9DA}"/>
    <dgm:cxn modelId="{CE160217-AB7F-4306-9D04-90715FD33041}" type="presOf" srcId="{CC7471B7-C890-4D8C-BEAC-84DFF5D1FA9A}" destId="{CCEE58B1-4587-427A-AE78-E66A6E9A0FAA}" srcOrd="0" destOrd="0" presId="urn:microsoft.com/office/officeart/2008/layout/LinedList"/>
    <dgm:cxn modelId="{451B2017-7E9C-4098-87E9-80636B21D29C}" srcId="{7AE562AA-934D-4B23-A7F5-F1935AC22397}" destId="{33920E89-C45B-47A6-A82E-365DDDDB7CC8}" srcOrd="4" destOrd="0" parTransId="{00DB8173-3009-4E41-8731-8383501BB847}" sibTransId="{164F945C-2C9E-41B6-8763-776D09F7CE5F}"/>
    <dgm:cxn modelId="{D8F7FB29-3F6E-4960-927B-20FDFCA6357A}" srcId="{7AE562AA-934D-4B23-A7F5-F1935AC22397}" destId="{CC7471B7-C890-4D8C-BEAC-84DFF5D1FA9A}" srcOrd="1" destOrd="0" parTransId="{E811C443-BD02-45B5-8127-8E4FA290C164}" sibTransId="{8CA9E500-E784-42A3-A864-6624C3DC55D1}"/>
    <dgm:cxn modelId="{A4FF2C35-B16C-4EAA-A09F-FA5C64D8C234}" type="presOf" srcId="{33920E89-C45B-47A6-A82E-365DDDDB7CC8}" destId="{DAD136F4-E7B5-4173-A230-0062BCC18096}" srcOrd="0" destOrd="0" presId="urn:microsoft.com/office/officeart/2008/layout/LinedList"/>
    <dgm:cxn modelId="{8E1C8161-858C-4996-BC69-1A52228F50EA}" type="presOf" srcId="{7AE562AA-934D-4B23-A7F5-F1935AC22397}" destId="{6C2A4B66-6DF1-45C1-B417-948C1BEB6892}" srcOrd="0" destOrd="0" presId="urn:microsoft.com/office/officeart/2008/layout/LinedList"/>
    <dgm:cxn modelId="{3A555D94-6DE1-415C-9F81-F237FC41E145}" srcId="{7AE562AA-934D-4B23-A7F5-F1935AC22397}" destId="{9DDF2DE4-F321-4749-9160-67D0CDEAA122}" srcOrd="2" destOrd="0" parTransId="{E0902E84-2BFD-4D9F-8A12-AC4FDE47A250}" sibTransId="{AC3BE68C-D019-44E5-84BD-88D8FB154F59}"/>
    <dgm:cxn modelId="{2D9E8ABB-0C1E-48C4-B580-32BDE553AFBC}" type="presOf" srcId="{3CF63C03-069E-4F83-A250-70013C09C7BF}" destId="{DFDDF5C3-D268-4D61-8324-5C9AC21C0AA3}" srcOrd="0" destOrd="0" presId="urn:microsoft.com/office/officeart/2008/layout/LinedList"/>
    <dgm:cxn modelId="{DAE3D0DD-7E6A-423F-9877-B9BB2FD93873}" type="presOf" srcId="{9DDF2DE4-F321-4749-9160-67D0CDEAA122}" destId="{0AC4037E-B391-468E-B93B-68B0967D6169}" srcOrd="0" destOrd="0" presId="urn:microsoft.com/office/officeart/2008/layout/LinedList"/>
    <dgm:cxn modelId="{51371DF1-EC45-47FE-B00A-8B3516AE7133}" type="presOf" srcId="{36896857-1424-49A3-A446-97D11D81BD8B}" destId="{80B69C2E-5F91-4B51-836F-2060AEE2C40A}" srcOrd="0" destOrd="0" presId="urn:microsoft.com/office/officeart/2008/layout/LinedList"/>
    <dgm:cxn modelId="{FBD0FDB5-088B-44AD-9A36-48644E2356DD}" type="presParOf" srcId="{6C2A4B66-6DF1-45C1-B417-948C1BEB6892}" destId="{BD8AD42C-2AC2-4A02-9CFD-716EF34770ED}" srcOrd="0" destOrd="0" presId="urn:microsoft.com/office/officeart/2008/layout/LinedList"/>
    <dgm:cxn modelId="{6C90D8C5-01FF-4C87-B92F-401A4D23D1D5}" type="presParOf" srcId="{6C2A4B66-6DF1-45C1-B417-948C1BEB6892}" destId="{DA5E7C58-3A65-44D4-8000-597EEF39C2EE}" srcOrd="1" destOrd="0" presId="urn:microsoft.com/office/officeart/2008/layout/LinedList"/>
    <dgm:cxn modelId="{83A68E46-9AC5-4C1B-A930-4253318E0340}" type="presParOf" srcId="{DA5E7C58-3A65-44D4-8000-597EEF39C2EE}" destId="{DFDDF5C3-D268-4D61-8324-5C9AC21C0AA3}" srcOrd="0" destOrd="0" presId="urn:microsoft.com/office/officeart/2008/layout/LinedList"/>
    <dgm:cxn modelId="{2DB8A7E1-B263-402F-9FB0-95216D23D853}" type="presParOf" srcId="{DA5E7C58-3A65-44D4-8000-597EEF39C2EE}" destId="{C4F6BA63-679A-43A8-B0BD-8985D5F5A79F}" srcOrd="1" destOrd="0" presId="urn:microsoft.com/office/officeart/2008/layout/LinedList"/>
    <dgm:cxn modelId="{ADB2BEF2-E53D-47AE-A349-EA9C315528A6}" type="presParOf" srcId="{6C2A4B66-6DF1-45C1-B417-948C1BEB6892}" destId="{869DB554-4970-4EBF-9D49-3E02F20E7685}" srcOrd="2" destOrd="0" presId="urn:microsoft.com/office/officeart/2008/layout/LinedList"/>
    <dgm:cxn modelId="{7196B91C-DD83-4B5E-9DAE-52C747372A21}" type="presParOf" srcId="{6C2A4B66-6DF1-45C1-B417-948C1BEB6892}" destId="{689FDF5D-DC37-49C3-970C-24C1A1DC6329}" srcOrd="3" destOrd="0" presId="urn:microsoft.com/office/officeart/2008/layout/LinedList"/>
    <dgm:cxn modelId="{EFC298E5-925F-4533-875C-C3AB14AA3708}" type="presParOf" srcId="{689FDF5D-DC37-49C3-970C-24C1A1DC6329}" destId="{CCEE58B1-4587-427A-AE78-E66A6E9A0FAA}" srcOrd="0" destOrd="0" presId="urn:microsoft.com/office/officeart/2008/layout/LinedList"/>
    <dgm:cxn modelId="{ACC9E5CF-951F-4AD0-A292-C26A4C800D9E}" type="presParOf" srcId="{689FDF5D-DC37-49C3-970C-24C1A1DC6329}" destId="{B4C17C4F-E915-4F4F-AB31-EFB9FCF92D7D}" srcOrd="1" destOrd="0" presId="urn:microsoft.com/office/officeart/2008/layout/LinedList"/>
    <dgm:cxn modelId="{D239D29E-3419-490E-9DDB-39F6F61937B9}" type="presParOf" srcId="{6C2A4B66-6DF1-45C1-B417-948C1BEB6892}" destId="{574DE7AD-EFB5-4069-9B2A-033D9A12E907}" srcOrd="4" destOrd="0" presId="urn:microsoft.com/office/officeart/2008/layout/LinedList"/>
    <dgm:cxn modelId="{16AD664E-0E52-47E1-B205-012FECBA6E51}" type="presParOf" srcId="{6C2A4B66-6DF1-45C1-B417-948C1BEB6892}" destId="{5A75BE76-066A-42C9-B945-31508244877C}" srcOrd="5" destOrd="0" presId="urn:microsoft.com/office/officeart/2008/layout/LinedList"/>
    <dgm:cxn modelId="{F039F697-2D0B-4E6B-97F1-D91126348A72}" type="presParOf" srcId="{5A75BE76-066A-42C9-B945-31508244877C}" destId="{0AC4037E-B391-468E-B93B-68B0967D6169}" srcOrd="0" destOrd="0" presId="urn:microsoft.com/office/officeart/2008/layout/LinedList"/>
    <dgm:cxn modelId="{08F493C3-487A-4538-AB39-56E4657136BB}" type="presParOf" srcId="{5A75BE76-066A-42C9-B945-31508244877C}" destId="{0AC4D3CC-F9F4-4CE3-8D33-CCE1434354D3}" srcOrd="1" destOrd="0" presId="urn:microsoft.com/office/officeart/2008/layout/LinedList"/>
    <dgm:cxn modelId="{B3326911-DA9D-4E2E-9FDF-D698A2268E70}" type="presParOf" srcId="{6C2A4B66-6DF1-45C1-B417-948C1BEB6892}" destId="{85B83FDB-711F-4F0D-AB37-3E8969A7C880}" srcOrd="6" destOrd="0" presId="urn:microsoft.com/office/officeart/2008/layout/LinedList"/>
    <dgm:cxn modelId="{D0972551-31CD-4566-9A5C-96B6E54D4FF8}" type="presParOf" srcId="{6C2A4B66-6DF1-45C1-B417-948C1BEB6892}" destId="{89B1890D-4572-44AE-9BE1-76B8BBB346A4}" srcOrd="7" destOrd="0" presId="urn:microsoft.com/office/officeart/2008/layout/LinedList"/>
    <dgm:cxn modelId="{176E39F1-83A1-4159-B523-21FD2F75ED64}" type="presParOf" srcId="{89B1890D-4572-44AE-9BE1-76B8BBB346A4}" destId="{80B69C2E-5F91-4B51-836F-2060AEE2C40A}" srcOrd="0" destOrd="0" presId="urn:microsoft.com/office/officeart/2008/layout/LinedList"/>
    <dgm:cxn modelId="{A8B265D7-ED85-4B3A-9A9B-669BD937F249}" type="presParOf" srcId="{89B1890D-4572-44AE-9BE1-76B8BBB346A4}" destId="{447F0319-A901-4BFC-BE4D-3C6AB834E1EB}" srcOrd="1" destOrd="0" presId="urn:microsoft.com/office/officeart/2008/layout/LinedList"/>
    <dgm:cxn modelId="{6136B2EF-140A-46CB-B6C6-9BE23B6485F0}" type="presParOf" srcId="{6C2A4B66-6DF1-45C1-B417-948C1BEB6892}" destId="{FFE34CC1-3509-47C4-9BFC-60F4E071C43C}" srcOrd="8" destOrd="0" presId="urn:microsoft.com/office/officeart/2008/layout/LinedList"/>
    <dgm:cxn modelId="{57D7A399-98E7-4E9F-A477-3AE0DFF761C2}" type="presParOf" srcId="{6C2A4B66-6DF1-45C1-B417-948C1BEB6892}" destId="{2A8634B6-A4DB-4872-891B-3801D421EF8C}" srcOrd="9" destOrd="0" presId="urn:microsoft.com/office/officeart/2008/layout/LinedList"/>
    <dgm:cxn modelId="{C7A0937C-5515-4D93-ABFD-BE5851A83740}" type="presParOf" srcId="{2A8634B6-A4DB-4872-891B-3801D421EF8C}" destId="{DAD136F4-E7B5-4173-A230-0062BCC18096}" srcOrd="0" destOrd="0" presId="urn:microsoft.com/office/officeart/2008/layout/LinedList"/>
    <dgm:cxn modelId="{916A29EA-678D-47A6-81AF-5A31C2E6209F}" type="presParOf" srcId="{2A8634B6-A4DB-4872-891B-3801D421EF8C}" destId="{EEC1E180-AE64-463D-B6DF-BC711A0F63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BFC126-7AFD-4647-8CE1-8EFA6AAE4327}" type="doc">
      <dgm:prSet loTypeId="urn:microsoft.com/office/officeart/2008/layout/Lined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BC904C0-4B9F-4D94-92E8-635C7BF0CD97}">
      <dgm:prSet/>
      <dgm:spPr/>
      <dgm:t>
        <a:bodyPr/>
        <a:lstStyle/>
        <a:p>
          <a:r>
            <a:rPr lang="en-US"/>
            <a:t>The new allocation system enables candidates with higher CPRA or diabetes to receive the kidneys earlier.</a:t>
          </a:r>
        </a:p>
      </dgm:t>
    </dgm:pt>
    <dgm:pt modelId="{EC600231-E97C-4425-99DA-8EA656F65FAA}" type="parTrans" cxnId="{BA1C7E11-D55F-45C4-BB08-45A60E374C58}">
      <dgm:prSet/>
      <dgm:spPr/>
      <dgm:t>
        <a:bodyPr/>
        <a:lstStyle/>
        <a:p>
          <a:endParaRPr lang="en-US"/>
        </a:p>
      </dgm:t>
    </dgm:pt>
    <dgm:pt modelId="{FE9EC7B6-182E-4409-A4DF-2C469E9C0CD9}" type="sibTrans" cxnId="{BA1C7E11-D55F-45C4-BB08-45A60E374C58}">
      <dgm:prSet/>
      <dgm:spPr/>
      <dgm:t>
        <a:bodyPr/>
        <a:lstStyle/>
        <a:p>
          <a:endParaRPr lang="en-US"/>
        </a:p>
      </dgm:t>
    </dgm:pt>
    <dgm:pt modelId="{628948DF-0C93-4C57-B908-FBFF16FE59FA}">
      <dgm:prSet/>
      <dgm:spPr/>
      <dgm:t>
        <a:bodyPr/>
        <a:lstStyle/>
        <a:p>
          <a:r>
            <a:rPr lang="en-US" dirty="0"/>
            <a:t>The results are credible because all the parameters were drawn from the national report.</a:t>
          </a:r>
        </a:p>
      </dgm:t>
    </dgm:pt>
    <dgm:pt modelId="{8C63EC02-E6AE-4AEB-A6BA-101013458B46}" type="parTrans" cxnId="{44C64183-1DDA-420F-80ED-4C0E24FE5DA2}">
      <dgm:prSet/>
      <dgm:spPr/>
      <dgm:t>
        <a:bodyPr/>
        <a:lstStyle/>
        <a:p>
          <a:endParaRPr lang="en-US"/>
        </a:p>
      </dgm:t>
    </dgm:pt>
    <dgm:pt modelId="{7DAEFAD5-F81E-4B36-8534-F85C6D6E8D89}" type="sibTrans" cxnId="{44C64183-1DDA-420F-80ED-4C0E24FE5DA2}">
      <dgm:prSet/>
      <dgm:spPr/>
      <dgm:t>
        <a:bodyPr/>
        <a:lstStyle/>
        <a:p>
          <a:endParaRPr lang="en-US"/>
        </a:p>
      </dgm:t>
    </dgm:pt>
    <dgm:pt modelId="{4EC62C23-EB17-40E5-88AE-DD531F2DBB8C}">
      <dgm:prSet/>
      <dgm:spPr/>
      <dgm:t>
        <a:bodyPr/>
        <a:lstStyle/>
        <a:p>
          <a:r>
            <a:rPr lang="en-US" dirty="0"/>
            <a:t>The model is not comprehensive in that several candidates and donors’ properties and allocation procedure were simplified</a:t>
          </a:r>
        </a:p>
      </dgm:t>
    </dgm:pt>
    <dgm:pt modelId="{329D3767-D0E7-486D-AA7E-6CC6F2B82563}" type="parTrans" cxnId="{0578292D-589A-4919-9CD4-2D5A7D53D947}">
      <dgm:prSet/>
      <dgm:spPr/>
      <dgm:t>
        <a:bodyPr/>
        <a:lstStyle/>
        <a:p>
          <a:endParaRPr lang="en-US"/>
        </a:p>
      </dgm:t>
    </dgm:pt>
    <dgm:pt modelId="{7F265F6A-049E-4C25-9C93-F60C98CCD03F}" type="sibTrans" cxnId="{0578292D-589A-4919-9CD4-2D5A7D53D947}">
      <dgm:prSet/>
      <dgm:spPr/>
      <dgm:t>
        <a:bodyPr/>
        <a:lstStyle/>
        <a:p>
          <a:endParaRPr lang="en-US"/>
        </a:p>
      </dgm:t>
    </dgm:pt>
    <dgm:pt modelId="{E2290A5E-2CC9-4DE6-9BA4-1224CDE8A1AB}" type="pres">
      <dgm:prSet presAssocID="{BDBFC126-7AFD-4647-8CE1-8EFA6AAE4327}" presName="vert0" presStyleCnt="0">
        <dgm:presLayoutVars>
          <dgm:dir/>
          <dgm:animOne val="branch"/>
          <dgm:animLvl val="lvl"/>
        </dgm:presLayoutVars>
      </dgm:prSet>
      <dgm:spPr/>
    </dgm:pt>
    <dgm:pt modelId="{161A46A8-F478-4439-81A1-BA500D450435}" type="pres">
      <dgm:prSet presAssocID="{EBC904C0-4B9F-4D94-92E8-635C7BF0CD97}" presName="thickLine" presStyleLbl="alignNode1" presStyleIdx="0" presStyleCnt="3"/>
      <dgm:spPr/>
    </dgm:pt>
    <dgm:pt modelId="{BB69EC0E-70D2-4061-87C7-3549C2922377}" type="pres">
      <dgm:prSet presAssocID="{EBC904C0-4B9F-4D94-92E8-635C7BF0CD97}" presName="horz1" presStyleCnt="0"/>
      <dgm:spPr/>
    </dgm:pt>
    <dgm:pt modelId="{4B306F22-0BD3-470A-902F-9873CC3C3135}" type="pres">
      <dgm:prSet presAssocID="{EBC904C0-4B9F-4D94-92E8-635C7BF0CD97}" presName="tx1" presStyleLbl="revTx" presStyleIdx="0" presStyleCnt="3"/>
      <dgm:spPr/>
    </dgm:pt>
    <dgm:pt modelId="{A7D81A29-DFB8-48BF-817C-6515DAB77B51}" type="pres">
      <dgm:prSet presAssocID="{EBC904C0-4B9F-4D94-92E8-635C7BF0CD97}" presName="vert1" presStyleCnt="0"/>
      <dgm:spPr/>
    </dgm:pt>
    <dgm:pt modelId="{E33C1E3D-BE72-4D38-9C79-A618AD4DD6DF}" type="pres">
      <dgm:prSet presAssocID="{628948DF-0C93-4C57-B908-FBFF16FE59FA}" presName="thickLine" presStyleLbl="alignNode1" presStyleIdx="1" presStyleCnt="3"/>
      <dgm:spPr/>
    </dgm:pt>
    <dgm:pt modelId="{ECDBB9BC-362F-44AC-8345-773D88D8B2CB}" type="pres">
      <dgm:prSet presAssocID="{628948DF-0C93-4C57-B908-FBFF16FE59FA}" presName="horz1" presStyleCnt="0"/>
      <dgm:spPr/>
    </dgm:pt>
    <dgm:pt modelId="{3C1F7CA3-5D14-47AD-9D85-88CD4DC5C5AC}" type="pres">
      <dgm:prSet presAssocID="{628948DF-0C93-4C57-B908-FBFF16FE59FA}" presName="tx1" presStyleLbl="revTx" presStyleIdx="1" presStyleCnt="3"/>
      <dgm:spPr/>
    </dgm:pt>
    <dgm:pt modelId="{04649E18-9A04-4D5F-9F5A-3EDD1FF64FDB}" type="pres">
      <dgm:prSet presAssocID="{628948DF-0C93-4C57-B908-FBFF16FE59FA}" presName="vert1" presStyleCnt="0"/>
      <dgm:spPr/>
    </dgm:pt>
    <dgm:pt modelId="{C07D3EFA-FBE0-469A-B288-183FFB977C56}" type="pres">
      <dgm:prSet presAssocID="{4EC62C23-EB17-40E5-88AE-DD531F2DBB8C}" presName="thickLine" presStyleLbl="alignNode1" presStyleIdx="2" presStyleCnt="3"/>
      <dgm:spPr/>
    </dgm:pt>
    <dgm:pt modelId="{A4A6499E-29B3-45F3-8695-26B382308626}" type="pres">
      <dgm:prSet presAssocID="{4EC62C23-EB17-40E5-88AE-DD531F2DBB8C}" presName="horz1" presStyleCnt="0"/>
      <dgm:spPr/>
    </dgm:pt>
    <dgm:pt modelId="{0203EC1A-8575-49A5-A460-7878F9A992FE}" type="pres">
      <dgm:prSet presAssocID="{4EC62C23-EB17-40E5-88AE-DD531F2DBB8C}" presName="tx1" presStyleLbl="revTx" presStyleIdx="2" presStyleCnt="3"/>
      <dgm:spPr/>
    </dgm:pt>
    <dgm:pt modelId="{CB129770-99A3-4B8F-A49B-97C066BC16FC}" type="pres">
      <dgm:prSet presAssocID="{4EC62C23-EB17-40E5-88AE-DD531F2DBB8C}" presName="vert1" presStyleCnt="0"/>
      <dgm:spPr/>
    </dgm:pt>
  </dgm:ptLst>
  <dgm:cxnLst>
    <dgm:cxn modelId="{BA1C7E11-D55F-45C4-BB08-45A60E374C58}" srcId="{BDBFC126-7AFD-4647-8CE1-8EFA6AAE4327}" destId="{EBC904C0-4B9F-4D94-92E8-635C7BF0CD97}" srcOrd="0" destOrd="0" parTransId="{EC600231-E97C-4425-99DA-8EA656F65FAA}" sibTransId="{FE9EC7B6-182E-4409-A4DF-2C469E9C0CD9}"/>
    <dgm:cxn modelId="{0578292D-589A-4919-9CD4-2D5A7D53D947}" srcId="{BDBFC126-7AFD-4647-8CE1-8EFA6AAE4327}" destId="{4EC62C23-EB17-40E5-88AE-DD531F2DBB8C}" srcOrd="2" destOrd="0" parTransId="{329D3767-D0E7-486D-AA7E-6CC6F2B82563}" sibTransId="{7F265F6A-049E-4C25-9C93-F60C98CCD03F}"/>
    <dgm:cxn modelId="{FF1E9963-3E44-4C79-9ADD-87D97089FCE0}" type="presOf" srcId="{628948DF-0C93-4C57-B908-FBFF16FE59FA}" destId="{3C1F7CA3-5D14-47AD-9D85-88CD4DC5C5AC}" srcOrd="0" destOrd="0" presId="urn:microsoft.com/office/officeart/2008/layout/LinedList"/>
    <dgm:cxn modelId="{B89AD26D-FD02-477D-B24F-8FC415E1BB89}" type="presOf" srcId="{BDBFC126-7AFD-4647-8CE1-8EFA6AAE4327}" destId="{E2290A5E-2CC9-4DE6-9BA4-1224CDE8A1AB}" srcOrd="0" destOrd="0" presId="urn:microsoft.com/office/officeart/2008/layout/LinedList"/>
    <dgm:cxn modelId="{44C64183-1DDA-420F-80ED-4C0E24FE5DA2}" srcId="{BDBFC126-7AFD-4647-8CE1-8EFA6AAE4327}" destId="{628948DF-0C93-4C57-B908-FBFF16FE59FA}" srcOrd="1" destOrd="0" parTransId="{8C63EC02-E6AE-4AEB-A6BA-101013458B46}" sibTransId="{7DAEFAD5-F81E-4B36-8534-F85C6D6E8D89}"/>
    <dgm:cxn modelId="{F3CAA7DF-9ABB-4AAB-BC00-E9560D552E02}" type="presOf" srcId="{EBC904C0-4B9F-4D94-92E8-635C7BF0CD97}" destId="{4B306F22-0BD3-470A-902F-9873CC3C3135}" srcOrd="0" destOrd="0" presId="urn:microsoft.com/office/officeart/2008/layout/LinedList"/>
    <dgm:cxn modelId="{88C01BE7-31AA-4BE3-980E-13FBC47703DE}" type="presOf" srcId="{4EC62C23-EB17-40E5-88AE-DD531F2DBB8C}" destId="{0203EC1A-8575-49A5-A460-7878F9A992FE}" srcOrd="0" destOrd="0" presId="urn:microsoft.com/office/officeart/2008/layout/LinedList"/>
    <dgm:cxn modelId="{1AA23AAC-EA33-42EA-B505-1B5006157D95}" type="presParOf" srcId="{E2290A5E-2CC9-4DE6-9BA4-1224CDE8A1AB}" destId="{161A46A8-F478-4439-81A1-BA500D450435}" srcOrd="0" destOrd="0" presId="urn:microsoft.com/office/officeart/2008/layout/LinedList"/>
    <dgm:cxn modelId="{1C010930-EAAF-4ED8-88BD-48EAE8DEEBF8}" type="presParOf" srcId="{E2290A5E-2CC9-4DE6-9BA4-1224CDE8A1AB}" destId="{BB69EC0E-70D2-4061-87C7-3549C2922377}" srcOrd="1" destOrd="0" presId="urn:microsoft.com/office/officeart/2008/layout/LinedList"/>
    <dgm:cxn modelId="{55B0389B-A542-4329-A44B-4FD32DCD2F35}" type="presParOf" srcId="{BB69EC0E-70D2-4061-87C7-3549C2922377}" destId="{4B306F22-0BD3-470A-902F-9873CC3C3135}" srcOrd="0" destOrd="0" presId="urn:microsoft.com/office/officeart/2008/layout/LinedList"/>
    <dgm:cxn modelId="{B9A4C789-00E2-4A2F-AFFC-00F16223331F}" type="presParOf" srcId="{BB69EC0E-70D2-4061-87C7-3549C2922377}" destId="{A7D81A29-DFB8-48BF-817C-6515DAB77B51}" srcOrd="1" destOrd="0" presId="urn:microsoft.com/office/officeart/2008/layout/LinedList"/>
    <dgm:cxn modelId="{A32163EB-8FB8-4558-BBF8-CC089DED7ED6}" type="presParOf" srcId="{E2290A5E-2CC9-4DE6-9BA4-1224CDE8A1AB}" destId="{E33C1E3D-BE72-4D38-9C79-A618AD4DD6DF}" srcOrd="2" destOrd="0" presId="urn:microsoft.com/office/officeart/2008/layout/LinedList"/>
    <dgm:cxn modelId="{0A4FB139-0AC6-4ACE-8FEA-FCFF831F7717}" type="presParOf" srcId="{E2290A5E-2CC9-4DE6-9BA4-1224CDE8A1AB}" destId="{ECDBB9BC-362F-44AC-8345-773D88D8B2CB}" srcOrd="3" destOrd="0" presId="urn:microsoft.com/office/officeart/2008/layout/LinedList"/>
    <dgm:cxn modelId="{7C3BA8C4-FCA0-47DA-B377-82D9DA895A89}" type="presParOf" srcId="{ECDBB9BC-362F-44AC-8345-773D88D8B2CB}" destId="{3C1F7CA3-5D14-47AD-9D85-88CD4DC5C5AC}" srcOrd="0" destOrd="0" presId="urn:microsoft.com/office/officeart/2008/layout/LinedList"/>
    <dgm:cxn modelId="{E1879B69-0069-4249-92C6-3E19A448568B}" type="presParOf" srcId="{ECDBB9BC-362F-44AC-8345-773D88D8B2CB}" destId="{04649E18-9A04-4D5F-9F5A-3EDD1FF64FDB}" srcOrd="1" destOrd="0" presId="urn:microsoft.com/office/officeart/2008/layout/LinedList"/>
    <dgm:cxn modelId="{62958FF5-E097-4F3B-A332-61FC8657A3AA}" type="presParOf" srcId="{E2290A5E-2CC9-4DE6-9BA4-1224CDE8A1AB}" destId="{C07D3EFA-FBE0-469A-B288-183FFB977C56}" srcOrd="4" destOrd="0" presId="urn:microsoft.com/office/officeart/2008/layout/LinedList"/>
    <dgm:cxn modelId="{4D70B6B9-E574-4E9D-8240-988F29418836}" type="presParOf" srcId="{E2290A5E-2CC9-4DE6-9BA4-1224CDE8A1AB}" destId="{A4A6499E-29B3-45F3-8695-26B382308626}" srcOrd="5" destOrd="0" presId="urn:microsoft.com/office/officeart/2008/layout/LinedList"/>
    <dgm:cxn modelId="{CDA7BA70-A66B-4D8E-98CF-0D2B2AFC4D2D}" type="presParOf" srcId="{A4A6499E-29B3-45F3-8695-26B382308626}" destId="{0203EC1A-8575-49A5-A460-7878F9A992FE}" srcOrd="0" destOrd="0" presId="urn:microsoft.com/office/officeart/2008/layout/LinedList"/>
    <dgm:cxn modelId="{1E0DB131-1F6F-48A6-A2A0-49A93A4361A8}" type="presParOf" srcId="{A4A6499E-29B3-45F3-8695-26B382308626}" destId="{CB129770-99A3-4B8F-A49B-97C066BC16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0CBE4-F629-43F8-8D41-E7969DB37A8C}">
      <dsp:nvSpPr>
        <dsp:cNvPr id="0" name=""/>
        <dsp:cNvSpPr/>
      </dsp:nvSpPr>
      <dsp:spPr>
        <a:xfrm>
          <a:off x="237939" y="1397"/>
          <a:ext cx="4192735" cy="2662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743854-BEE8-48A9-8BA5-859D10CF829F}">
      <dsp:nvSpPr>
        <dsp:cNvPr id="0" name=""/>
        <dsp:cNvSpPr/>
      </dsp:nvSpPr>
      <dsp:spPr>
        <a:xfrm>
          <a:off x="703798" y="443963"/>
          <a:ext cx="4192735" cy="266238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compare the two allocation systems and decide which system is better.</a:t>
          </a:r>
        </a:p>
      </dsp:txBody>
      <dsp:txXfrm>
        <a:off x="781777" y="521942"/>
        <a:ext cx="4036777" cy="2506429"/>
      </dsp:txXfrm>
    </dsp:sp>
    <dsp:sp modelId="{68A4FF77-7039-49A0-A2AF-2845C9E44B70}">
      <dsp:nvSpPr>
        <dsp:cNvPr id="0" name=""/>
        <dsp:cNvSpPr/>
      </dsp:nvSpPr>
      <dsp:spPr>
        <a:xfrm>
          <a:off x="5362393" y="1397"/>
          <a:ext cx="4192735" cy="26623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67E605-E59B-4D2D-8662-3F418D44A554}">
      <dsp:nvSpPr>
        <dsp:cNvPr id="0" name=""/>
        <dsp:cNvSpPr/>
      </dsp:nvSpPr>
      <dsp:spPr>
        <a:xfrm>
          <a:off x="5828253" y="443963"/>
          <a:ext cx="4192735" cy="266238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simulate the new and old policies to see the effect of these allocation changes on the demographics of deceased donor transplant adult recipients. </a:t>
          </a:r>
        </a:p>
      </dsp:txBody>
      <dsp:txXfrm>
        <a:off x="5906232" y="521942"/>
        <a:ext cx="4036777" cy="2506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AD42C-2AC2-4A02-9CFD-716EF34770ED}">
      <dsp:nvSpPr>
        <dsp:cNvPr id="0" name=""/>
        <dsp:cNvSpPr/>
      </dsp:nvSpPr>
      <dsp:spPr>
        <a:xfrm>
          <a:off x="0" y="644"/>
          <a:ext cx="614996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DDF5C3-D268-4D61-8324-5C9AC21C0AA3}">
      <dsp:nvSpPr>
        <dsp:cNvPr id="0" name=""/>
        <dsp:cNvSpPr/>
      </dsp:nvSpPr>
      <dsp:spPr>
        <a:xfrm>
          <a:off x="0" y="644"/>
          <a:ext cx="6149960" cy="105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variable is independent of each other.	</a:t>
          </a:r>
        </a:p>
      </dsp:txBody>
      <dsp:txXfrm>
        <a:off x="0" y="644"/>
        <a:ext cx="6149960" cy="1055112"/>
      </dsp:txXfrm>
    </dsp:sp>
    <dsp:sp modelId="{869DB554-4970-4EBF-9D49-3E02F20E7685}">
      <dsp:nvSpPr>
        <dsp:cNvPr id="0" name=""/>
        <dsp:cNvSpPr/>
      </dsp:nvSpPr>
      <dsp:spPr>
        <a:xfrm>
          <a:off x="0" y="1055756"/>
          <a:ext cx="614996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EE58B1-4587-427A-AE78-E66A6E9A0FAA}">
      <dsp:nvSpPr>
        <dsp:cNvPr id="0" name=""/>
        <dsp:cNvSpPr/>
      </dsp:nvSpPr>
      <dsp:spPr>
        <a:xfrm>
          <a:off x="0" y="1055756"/>
          <a:ext cx="6149960" cy="105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is no geographic variation of the behavior of the graft allocation. I will treat the whole country as one transplant center. </a:t>
          </a:r>
        </a:p>
      </dsp:txBody>
      <dsp:txXfrm>
        <a:off x="0" y="1055756"/>
        <a:ext cx="6149960" cy="1055112"/>
      </dsp:txXfrm>
    </dsp:sp>
    <dsp:sp modelId="{574DE7AD-EFB5-4069-9B2A-033D9A12E907}">
      <dsp:nvSpPr>
        <dsp:cNvPr id="0" name=""/>
        <dsp:cNvSpPr/>
      </dsp:nvSpPr>
      <dsp:spPr>
        <a:xfrm>
          <a:off x="0" y="2110868"/>
          <a:ext cx="614996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AC4037E-B391-468E-B93B-68B0967D6169}">
      <dsp:nvSpPr>
        <dsp:cNvPr id="0" name=""/>
        <dsp:cNvSpPr/>
      </dsp:nvSpPr>
      <dsp:spPr>
        <a:xfrm>
          <a:off x="0" y="2110868"/>
          <a:ext cx="6149960" cy="105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speed of new kidneys, new patients on the list, patients leaving the list is steady over the one-year course. </a:t>
          </a:r>
        </a:p>
      </dsp:txBody>
      <dsp:txXfrm>
        <a:off x="0" y="2110868"/>
        <a:ext cx="6149960" cy="1055112"/>
      </dsp:txXfrm>
    </dsp:sp>
    <dsp:sp modelId="{85B83FDB-711F-4F0D-AB37-3E8969A7C880}">
      <dsp:nvSpPr>
        <dsp:cNvPr id="0" name=""/>
        <dsp:cNvSpPr/>
      </dsp:nvSpPr>
      <dsp:spPr>
        <a:xfrm>
          <a:off x="0" y="3165981"/>
          <a:ext cx="614996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B69C2E-5F91-4B51-836F-2060AEE2C40A}">
      <dsp:nvSpPr>
        <dsp:cNvPr id="0" name=""/>
        <dsp:cNvSpPr/>
      </dsp:nvSpPr>
      <dsp:spPr>
        <a:xfrm>
          <a:off x="0" y="3165981"/>
          <a:ext cx="6149960" cy="105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is very little year difference in transplantation and donation cohort. So I can use 2012 data if I don’t have accurate 2013 measurements.  </a:t>
          </a:r>
        </a:p>
      </dsp:txBody>
      <dsp:txXfrm>
        <a:off x="0" y="3165981"/>
        <a:ext cx="6149960" cy="1055112"/>
      </dsp:txXfrm>
    </dsp:sp>
    <dsp:sp modelId="{FFE34CC1-3509-47C4-9BFC-60F4E071C43C}">
      <dsp:nvSpPr>
        <dsp:cNvPr id="0" name=""/>
        <dsp:cNvSpPr/>
      </dsp:nvSpPr>
      <dsp:spPr>
        <a:xfrm>
          <a:off x="0" y="4221093"/>
          <a:ext cx="614996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D136F4-E7B5-4173-A230-0062BCC18096}">
      <dsp:nvSpPr>
        <dsp:cNvPr id="0" name=""/>
        <dsp:cNvSpPr/>
      </dsp:nvSpPr>
      <dsp:spPr>
        <a:xfrm>
          <a:off x="0" y="4221093"/>
          <a:ext cx="6149960" cy="105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number of kidneys provided is approximately the number of recipients. </a:t>
          </a:r>
        </a:p>
      </dsp:txBody>
      <dsp:txXfrm>
        <a:off x="0" y="4221093"/>
        <a:ext cx="6149960" cy="1055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A46A8-F478-4439-81A1-BA500D450435}">
      <dsp:nvSpPr>
        <dsp:cNvPr id="0" name=""/>
        <dsp:cNvSpPr/>
      </dsp:nvSpPr>
      <dsp:spPr>
        <a:xfrm>
          <a:off x="0" y="2576"/>
          <a:ext cx="61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306F22-0BD3-470A-902F-9873CC3C3135}">
      <dsp:nvSpPr>
        <dsp:cNvPr id="0" name=""/>
        <dsp:cNvSpPr/>
      </dsp:nvSpPr>
      <dsp:spPr>
        <a:xfrm>
          <a:off x="0" y="2576"/>
          <a:ext cx="6149960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new allocation system enables candidates with higher CPRA or diabetes to receive the kidneys earlier.</a:t>
          </a:r>
        </a:p>
      </dsp:txBody>
      <dsp:txXfrm>
        <a:off x="0" y="2576"/>
        <a:ext cx="6149960" cy="1757232"/>
      </dsp:txXfrm>
    </dsp:sp>
    <dsp:sp modelId="{E33C1E3D-BE72-4D38-9C79-A618AD4DD6DF}">
      <dsp:nvSpPr>
        <dsp:cNvPr id="0" name=""/>
        <dsp:cNvSpPr/>
      </dsp:nvSpPr>
      <dsp:spPr>
        <a:xfrm>
          <a:off x="0" y="1759808"/>
          <a:ext cx="61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1F7CA3-5D14-47AD-9D85-88CD4DC5C5AC}">
      <dsp:nvSpPr>
        <dsp:cNvPr id="0" name=""/>
        <dsp:cNvSpPr/>
      </dsp:nvSpPr>
      <dsp:spPr>
        <a:xfrm>
          <a:off x="0" y="1759808"/>
          <a:ext cx="6149960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results are credible because all the parameters were drawn from the national report.</a:t>
          </a:r>
        </a:p>
      </dsp:txBody>
      <dsp:txXfrm>
        <a:off x="0" y="1759808"/>
        <a:ext cx="6149960" cy="1757232"/>
      </dsp:txXfrm>
    </dsp:sp>
    <dsp:sp modelId="{C07D3EFA-FBE0-469A-B288-183FFB977C56}">
      <dsp:nvSpPr>
        <dsp:cNvPr id="0" name=""/>
        <dsp:cNvSpPr/>
      </dsp:nvSpPr>
      <dsp:spPr>
        <a:xfrm>
          <a:off x="0" y="3517041"/>
          <a:ext cx="61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03EC1A-8575-49A5-A460-7878F9A992FE}">
      <dsp:nvSpPr>
        <dsp:cNvPr id="0" name=""/>
        <dsp:cNvSpPr/>
      </dsp:nvSpPr>
      <dsp:spPr>
        <a:xfrm>
          <a:off x="0" y="3517041"/>
          <a:ext cx="6149960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model is not comprehensive in that several candidates and donors’ properties and allocation procedure were simplified</a:t>
          </a:r>
        </a:p>
      </dsp:txBody>
      <dsp:txXfrm>
        <a:off x="0" y="3517041"/>
        <a:ext cx="6149960" cy="1757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C6F8EA-316C-41DE-B9A4-EDCC3A85ED9A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0555" y="964692"/>
            <a:ext cx="772771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1676400"/>
            <a:ext cx="9753600" cy="2743200"/>
          </a:xfrm>
        </p:spPr>
        <p:txBody>
          <a:bodyPr>
            <a:normAutofit/>
          </a:bodyPr>
          <a:lstStyle/>
          <a:p>
            <a:r>
              <a:rPr lang="en-US" sz="3200" dirty="0"/>
              <a:t>A Simulation Study of the Effect of the 2014 New National Allocation Policy for Deceased Donor Kidneys on Adult Recipients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0513" y="4800600"/>
            <a:ext cx="9067800" cy="137160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      Lanxin Jiang                            </a:t>
            </a:r>
            <a:r>
              <a:rPr lang="en-US" altLang="zh-CN" sz="2400" b="1" dirty="0">
                <a:solidFill>
                  <a:schemeClr val="bg1"/>
                </a:solidFill>
              </a:rPr>
              <a:t>Yale </a:t>
            </a:r>
            <a:r>
              <a:rPr lang="en-US" sz="2400" b="1" dirty="0">
                <a:solidFill>
                  <a:schemeClr val="bg1"/>
                </a:solidFill>
              </a:rPr>
              <a:t>School of Public Health</a:t>
            </a:r>
          </a:p>
          <a:p>
            <a:pPr algn="r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Department of Biostatistics</a:t>
            </a:r>
          </a:p>
          <a:p>
            <a:pPr algn="r">
              <a:lnSpc>
                <a:spcPct val="90000"/>
              </a:lnSpc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C56BB-E1A0-4E8F-980C-655398751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964" y="2106859"/>
            <a:ext cx="4269136" cy="455677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Comparison of Two policy</a:t>
            </a:r>
          </a:p>
        </p:txBody>
      </p:sp>
      <p:pic>
        <p:nvPicPr>
          <p:cNvPr id="10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5A7E88D-E7A5-401E-8257-52AD817542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181" t="7066" r="7961" b="1778"/>
          <a:stretch/>
        </p:blipFill>
        <p:spPr>
          <a:xfrm>
            <a:off x="191520" y="2905346"/>
            <a:ext cx="5790025" cy="3038254"/>
          </a:xfrm>
        </p:spPr>
      </p:pic>
      <p:pic>
        <p:nvPicPr>
          <p:cNvPr id="8" name="Content Placeholder 7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C73F2299-0265-456A-8839-8FF30BB583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6185" t="6828" r="6425" b="1459"/>
          <a:stretch/>
        </p:blipFill>
        <p:spPr>
          <a:xfrm>
            <a:off x="6207281" y="2905346"/>
            <a:ext cx="5790024" cy="3038254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1DDA12C-A6B6-4397-AF87-A8FF18CFFD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7726" y="2012462"/>
            <a:ext cx="4269136" cy="7040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Comparison of EPTS in new Policy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3255415-A6F4-4335-8FEB-381E430B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555" y="557610"/>
            <a:ext cx="7727715" cy="1188720"/>
          </a:xfrm>
        </p:spPr>
        <p:txBody>
          <a:bodyPr/>
          <a:lstStyle/>
          <a:p>
            <a:r>
              <a:rPr lang="en-US" altLang="zh-CN" dirty="0"/>
              <a:t>Result 2: Survival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386CAF7-D535-4EE3-8794-6184C087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3: Survival Experience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107CE93-7CCC-49B5-8DC5-74E91DC304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5523688"/>
              </p:ext>
            </p:extLst>
          </p:nvPr>
        </p:nvGraphicFramePr>
        <p:xfrm>
          <a:off x="303208" y="2941913"/>
          <a:ext cx="5791205" cy="243721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09153">
                  <a:extLst>
                    <a:ext uri="{9D8B030D-6E8A-4147-A177-3AD203B41FA5}">
                      <a16:colId xmlns:a16="http://schemas.microsoft.com/office/drawing/2014/main" val="55164748"/>
                    </a:ext>
                  </a:extLst>
                </a:gridCol>
                <a:gridCol w="1209153">
                  <a:extLst>
                    <a:ext uri="{9D8B030D-6E8A-4147-A177-3AD203B41FA5}">
                      <a16:colId xmlns:a16="http://schemas.microsoft.com/office/drawing/2014/main" val="2140745120"/>
                    </a:ext>
                  </a:extLst>
                </a:gridCol>
                <a:gridCol w="1209153">
                  <a:extLst>
                    <a:ext uri="{9D8B030D-6E8A-4147-A177-3AD203B41FA5}">
                      <a16:colId xmlns:a16="http://schemas.microsoft.com/office/drawing/2014/main" val="2639017354"/>
                    </a:ext>
                  </a:extLst>
                </a:gridCol>
                <a:gridCol w="1081873">
                  <a:extLst>
                    <a:ext uri="{9D8B030D-6E8A-4147-A177-3AD203B41FA5}">
                      <a16:colId xmlns:a16="http://schemas.microsoft.com/office/drawing/2014/main" val="3406868398"/>
                    </a:ext>
                  </a:extLst>
                </a:gridCol>
                <a:gridCol w="1081873">
                  <a:extLst>
                    <a:ext uri="{9D8B030D-6E8A-4147-A177-3AD203B41FA5}">
                      <a16:colId xmlns:a16="http://schemas.microsoft.com/office/drawing/2014/main" val="70962374"/>
                    </a:ext>
                  </a:extLst>
                </a:gridCol>
              </a:tblGrid>
              <a:tr h="4130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New Policy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Old Policy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2270"/>
                  </a:ext>
                </a:extLst>
              </a:tr>
              <a:tr h="413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Log-rank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Peto-Peto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Log-rank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Peto-Peto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extLst>
                  <a:ext uri="{0D108BD9-81ED-4DB2-BD59-A6C34878D82A}">
                    <a16:rowId xmlns:a16="http://schemas.microsoft.com/office/drawing/2014/main" val="2988721241"/>
                  </a:ext>
                </a:extLst>
              </a:tr>
              <a:tr h="413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Diabetes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0.784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0.034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extLst>
                  <a:ext uri="{0D108BD9-81ED-4DB2-BD59-A6C34878D82A}">
                    <a16:rowId xmlns:a16="http://schemas.microsoft.com/office/drawing/2014/main" val="745441278"/>
                  </a:ext>
                </a:extLst>
              </a:tr>
              <a:tr h="413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0.043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0.489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extLst>
                  <a:ext uri="{0D108BD9-81ED-4DB2-BD59-A6C34878D82A}">
                    <a16:rowId xmlns:a16="http://schemas.microsoft.com/office/drawing/2014/main" val="3062346682"/>
                  </a:ext>
                </a:extLst>
              </a:tr>
              <a:tr h="785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EPTS priority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&lt;0.001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&lt;0.001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0.768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0.992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578" marR="57578" marT="0" marB="0" anchor="ctr"/>
                </a:tc>
                <a:extLst>
                  <a:ext uri="{0D108BD9-81ED-4DB2-BD59-A6C34878D82A}">
                    <a16:rowId xmlns:a16="http://schemas.microsoft.com/office/drawing/2014/main" val="2495208349"/>
                  </a:ext>
                </a:extLst>
              </a:tr>
            </a:tbl>
          </a:graphicData>
        </a:graphic>
      </p:graphicFrame>
      <p:pic>
        <p:nvPicPr>
          <p:cNvPr id="16" name="Content Placeholder 1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977216A-3B4F-4BD5-A1B0-3F73E4980B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411" t="5128" r="7692"/>
          <a:stretch/>
        </p:blipFill>
        <p:spPr>
          <a:xfrm>
            <a:off x="6473822" y="2750819"/>
            <a:ext cx="5105403" cy="2819399"/>
          </a:xfrm>
        </p:spPr>
      </p:pic>
    </p:spTree>
    <p:extLst>
      <p:ext uri="{BB962C8B-B14F-4D97-AF65-F5344CB8AC3E}">
        <p14:creationId xmlns:p14="http://schemas.microsoft.com/office/powerpoint/2010/main" val="424420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36D221-E91F-4CA7-904A-D533B97F4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702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3906AD-57D2-40AD-A4A4-DEE56613DB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2040" y="0"/>
            <a:ext cx="743678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9643E-A238-4A92-8F2C-895DCB38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2681103"/>
            <a:ext cx="3400682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0D0D0D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90A310-0026-44BC-9684-1E1EEB2B2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664099"/>
              </p:ext>
            </p:extLst>
          </p:nvPr>
        </p:nvGraphicFramePr>
        <p:xfrm>
          <a:off x="5396094" y="639763"/>
          <a:ext cx="6149961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21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EB8BBD7-6C20-4DEB-933A-EA0DAAD6A1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5739" y="0"/>
            <a:ext cx="465308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954E8D1-7BD4-4C3F-8E18-1A683DFFA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5652" y="1585017"/>
            <a:ext cx="3373259" cy="337325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04462" y="1297646"/>
            <a:ext cx="5926814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/>
            <a:r>
              <a:rPr lang="en-US" sz="3800" dirty="0"/>
              <a:t>Thanks!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body" idx="1"/>
          </p:nvPr>
        </p:nvSpPr>
        <p:spPr>
          <a:xfrm>
            <a:off x="804462" y="4038600"/>
            <a:ext cx="5926814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3724DB5-3A8B-4C53-B2B3-3B5B076DB31F}"/>
              </a:ext>
            </a:extLst>
          </p:cNvPr>
          <p:cNvGrpSpPr/>
          <p:nvPr/>
        </p:nvGrpSpPr>
        <p:grpSpPr>
          <a:xfrm>
            <a:off x="667415" y="381000"/>
            <a:ext cx="10853995" cy="5406953"/>
            <a:chOff x="667414" y="228600"/>
            <a:chExt cx="10853995" cy="40479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2676E5-3E3E-4A38-9B72-21EF03A70311}"/>
                </a:ext>
              </a:extLst>
            </p:cNvPr>
            <p:cNvSpPr/>
            <p:nvPr/>
          </p:nvSpPr>
          <p:spPr>
            <a:xfrm>
              <a:off x="667414" y="1347586"/>
              <a:ext cx="5294631" cy="622897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2133E9-9BF9-4970-A26E-D89A884695DE}"/>
                </a:ext>
              </a:extLst>
            </p:cNvPr>
            <p:cNvSpPr/>
            <p:nvPr/>
          </p:nvSpPr>
          <p:spPr>
            <a:xfrm>
              <a:off x="667414" y="1581521"/>
              <a:ext cx="388962" cy="388962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27FA4CE-85D1-4A50-828D-EA3B68FAF961}"/>
                </a:ext>
              </a:extLst>
            </p:cNvPr>
            <p:cNvSpPr/>
            <p:nvPr/>
          </p:nvSpPr>
          <p:spPr>
            <a:xfrm>
              <a:off x="667414" y="228600"/>
              <a:ext cx="5294631" cy="1118986"/>
            </a:xfrm>
            <a:custGeom>
              <a:avLst/>
              <a:gdLst>
                <a:gd name="connsiteX0" fmla="*/ 0 w 5294631"/>
                <a:gd name="connsiteY0" fmla="*/ 0 h 1118986"/>
                <a:gd name="connsiteX1" fmla="*/ 5294631 w 5294631"/>
                <a:gd name="connsiteY1" fmla="*/ 0 h 1118986"/>
                <a:gd name="connsiteX2" fmla="*/ 5294631 w 5294631"/>
                <a:gd name="connsiteY2" fmla="*/ 1118986 h 1118986"/>
                <a:gd name="connsiteX3" fmla="*/ 0 w 5294631"/>
                <a:gd name="connsiteY3" fmla="*/ 1118986 h 1118986"/>
                <a:gd name="connsiteX4" fmla="*/ 0 w 5294631"/>
                <a:gd name="connsiteY4" fmla="*/ 0 h 1118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4631" h="1118986">
                  <a:moveTo>
                    <a:pt x="0" y="0"/>
                  </a:moveTo>
                  <a:lnTo>
                    <a:pt x="5294631" y="0"/>
                  </a:lnTo>
                  <a:lnTo>
                    <a:pt x="5294631" y="1118986"/>
                  </a:lnTo>
                  <a:lnTo>
                    <a:pt x="0" y="11189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825" tIns="82550" rIns="123825" bIns="825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Old Policy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A3F027-0AE4-487B-BA4B-CC2E39075C75}"/>
                </a:ext>
              </a:extLst>
            </p:cNvPr>
            <p:cNvSpPr/>
            <p:nvPr/>
          </p:nvSpPr>
          <p:spPr>
            <a:xfrm>
              <a:off x="667414" y="2488181"/>
              <a:ext cx="388953" cy="388953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F936CE-6F5B-47A2-A97C-35B486D9216A}"/>
                </a:ext>
              </a:extLst>
            </p:cNvPr>
            <p:cNvSpPr/>
            <p:nvPr/>
          </p:nvSpPr>
          <p:spPr>
            <a:xfrm>
              <a:off x="1038039" y="2229333"/>
              <a:ext cx="4924007" cy="906650"/>
            </a:xfrm>
            <a:custGeom>
              <a:avLst/>
              <a:gdLst>
                <a:gd name="connsiteX0" fmla="*/ 0 w 4924007"/>
                <a:gd name="connsiteY0" fmla="*/ 0 h 906650"/>
                <a:gd name="connsiteX1" fmla="*/ 4924007 w 4924007"/>
                <a:gd name="connsiteY1" fmla="*/ 0 h 906650"/>
                <a:gd name="connsiteX2" fmla="*/ 4924007 w 4924007"/>
                <a:gd name="connsiteY2" fmla="*/ 906650 h 906650"/>
                <a:gd name="connsiteX3" fmla="*/ 0 w 4924007"/>
                <a:gd name="connsiteY3" fmla="*/ 906650 h 906650"/>
                <a:gd name="connsiteX4" fmla="*/ 0 w 4924007"/>
                <a:gd name="connsiteY4" fmla="*/ 0 h 9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007" h="906650">
                  <a:moveTo>
                    <a:pt x="0" y="0"/>
                  </a:moveTo>
                  <a:lnTo>
                    <a:pt x="4924007" y="0"/>
                  </a:lnTo>
                  <a:lnTo>
                    <a:pt x="4924007" y="906650"/>
                  </a:lnTo>
                  <a:lnTo>
                    <a:pt x="0" y="9066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Prioritizing allocation for patients with longer waiting time, high sensitization and zero HLA antigen mismatches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351CD9-D1E5-4614-ADE0-7C35580448CB}"/>
                </a:ext>
              </a:extLst>
            </p:cNvPr>
            <p:cNvSpPr/>
            <p:nvPr/>
          </p:nvSpPr>
          <p:spPr>
            <a:xfrm>
              <a:off x="670666" y="3589308"/>
              <a:ext cx="388953" cy="388953"/>
            </a:xfrm>
            <a:prstGeom prst="rect">
              <a:avLst/>
            </a:pr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EE9D4C-A515-4BD8-ACC9-27A86A86BB7B}"/>
                </a:ext>
              </a:extLst>
            </p:cNvPr>
            <p:cNvSpPr/>
            <p:nvPr/>
          </p:nvSpPr>
          <p:spPr>
            <a:xfrm>
              <a:off x="1064002" y="3330460"/>
              <a:ext cx="4924007" cy="906650"/>
            </a:xfrm>
            <a:custGeom>
              <a:avLst/>
              <a:gdLst>
                <a:gd name="connsiteX0" fmla="*/ 0 w 4924007"/>
                <a:gd name="connsiteY0" fmla="*/ 0 h 906650"/>
                <a:gd name="connsiteX1" fmla="*/ 4924007 w 4924007"/>
                <a:gd name="connsiteY1" fmla="*/ 0 h 906650"/>
                <a:gd name="connsiteX2" fmla="*/ 4924007 w 4924007"/>
                <a:gd name="connsiteY2" fmla="*/ 906650 h 906650"/>
                <a:gd name="connsiteX3" fmla="*/ 0 w 4924007"/>
                <a:gd name="connsiteY3" fmla="*/ 906650 h 906650"/>
                <a:gd name="connsiteX4" fmla="*/ 0 w 4924007"/>
                <a:gd name="connsiteY4" fmla="*/ 0 h 9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007" h="906650">
                  <a:moveTo>
                    <a:pt x="0" y="0"/>
                  </a:moveTo>
                  <a:lnTo>
                    <a:pt x="4924007" y="0"/>
                  </a:lnTo>
                  <a:lnTo>
                    <a:pt x="4924007" y="906650"/>
                  </a:lnTo>
                  <a:lnTo>
                    <a:pt x="0" y="9066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The initialization of waiting time: a candidate was listed and had a glomerular filtration rate (GFR) or creatinine clearance &lt;= 20 mL/min/1.73 m2, or started dialysis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1DB839-755A-495E-8294-7EFF98FD1711}"/>
                </a:ext>
              </a:extLst>
            </p:cNvPr>
            <p:cNvSpPr/>
            <p:nvPr/>
          </p:nvSpPr>
          <p:spPr>
            <a:xfrm>
              <a:off x="6226778" y="1347586"/>
              <a:ext cx="5294631" cy="622897"/>
            </a:xfrm>
            <a:prstGeom prst="rect">
              <a:avLst/>
            </a:pr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C5A185-A591-4A61-8560-BF42A4673341}"/>
                </a:ext>
              </a:extLst>
            </p:cNvPr>
            <p:cNvSpPr/>
            <p:nvPr/>
          </p:nvSpPr>
          <p:spPr>
            <a:xfrm>
              <a:off x="6226778" y="1581521"/>
              <a:ext cx="388962" cy="388962"/>
            </a:xfrm>
            <a:prstGeom prst="rect">
              <a:avLst/>
            </a:pr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89A7B0C-E711-446C-9994-B99902CDCD65}"/>
                </a:ext>
              </a:extLst>
            </p:cNvPr>
            <p:cNvSpPr/>
            <p:nvPr/>
          </p:nvSpPr>
          <p:spPr>
            <a:xfrm>
              <a:off x="6226778" y="228600"/>
              <a:ext cx="5294631" cy="1118986"/>
            </a:xfrm>
            <a:custGeom>
              <a:avLst/>
              <a:gdLst>
                <a:gd name="connsiteX0" fmla="*/ 0 w 5294631"/>
                <a:gd name="connsiteY0" fmla="*/ 0 h 1118986"/>
                <a:gd name="connsiteX1" fmla="*/ 5294631 w 5294631"/>
                <a:gd name="connsiteY1" fmla="*/ 0 h 1118986"/>
                <a:gd name="connsiteX2" fmla="*/ 5294631 w 5294631"/>
                <a:gd name="connsiteY2" fmla="*/ 1118986 h 1118986"/>
                <a:gd name="connsiteX3" fmla="*/ 0 w 5294631"/>
                <a:gd name="connsiteY3" fmla="*/ 1118986 h 1118986"/>
                <a:gd name="connsiteX4" fmla="*/ 0 w 5294631"/>
                <a:gd name="connsiteY4" fmla="*/ 0 h 1118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4631" h="1118986">
                  <a:moveTo>
                    <a:pt x="0" y="0"/>
                  </a:moveTo>
                  <a:lnTo>
                    <a:pt x="5294631" y="0"/>
                  </a:lnTo>
                  <a:lnTo>
                    <a:pt x="5294631" y="1118986"/>
                  </a:lnTo>
                  <a:lnTo>
                    <a:pt x="0" y="11189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825" tIns="82550" rIns="123825" bIns="825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New Policy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F96E47-5101-4DD9-987E-A64245CCCC9A}"/>
                </a:ext>
              </a:extLst>
            </p:cNvPr>
            <p:cNvSpPr/>
            <p:nvPr/>
          </p:nvSpPr>
          <p:spPr>
            <a:xfrm>
              <a:off x="6226777" y="2488180"/>
              <a:ext cx="388953" cy="388953"/>
            </a:xfrm>
            <a:prstGeom prst="rect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8091F44-11A4-46F8-B064-021B67A16D88}"/>
                </a:ext>
              </a:extLst>
            </p:cNvPr>
            <p:cNvSpPr/>
            <p:nvPr/>
          </p:nvSpPr>
          <p:spPr>
            <a:xfrm>
              <a:off x="6597402" y="2229333"/>
              <a:ext cx="4924007" cy="906650"/>
            </a:xfrm>
            <a:custGeom>
              <a:avLst/>
              <a:gdLst>
                <a:gd name="connsiteX0" fmla="*/ 0 w 4924007"/>
                <a:gd name="connsiteY0" fmla="*/ 0 h 906650"/>
                <a:gd name="connsiteX1" fmla="*/ 4924007 w 4924007"/>
                <a:gd name="connsiteY1" fmla="*/ 0 h 906650"/>
                <a:gd name="connsiteX2" fmla="*/ 4924007 w 4924007"/>
                <a:gd name="connsiteY2" fmla="*/ 906650 h 906650"/>
                <a:gd name="connsiteX3" fmla="*/ 0 w 4924007"/>
                <a:gd name="connsiteY3" fmla="*/ 906650 h 906650"/>
                <a:gd name="connsiteX4" fmla="*/ 0 w 4924007"/>
                <a:gd name="connsiteY4" fmla="*/ 0 h 9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007" h="906650">
                  <a:moveTo>
                    <a:pt x="0" y="0"/>
                  </a:moveTo>
                  <a:lnTo>
                    <a:pt x="4924007" y="0"/>
                  </a:lnTo>
                  <a:lnTo>
                    <a:pt x="4924007" y="906650"/>
                  </a:lnTo>
                  <a:lnTo>
                    <a:pt x="0" y="9066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L</a:t>
              </a:r>
              <a:r>
                <a:rPr lang="en-US" sz="2000" kern="1200" dirty="0"/>
                <a:t>ongevity matching: patients with top 20th EPTS  could have priorities to receive transplant from deceased donors with a KDPI smaller 20%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CA6BBC-D68B-4DEF-8136-81D16998CFA5}"/>
                </a:ext>
              </a:extLst>
            </p:cNvPr>
            <p:cNvSpPr/>
            <p:nvPr/>
          </p:nvSpPr>
          <p:spPr>
            <a:xfrm>
              <a:off x="6200815" y="3589308"/>
              <a:ext cx="388953" cy="388953"/>
            </a:xfrm>
            <a:prstGeom prst="rect">
              <a:avLst/>
            </a:pr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E6AC004-FF26-417E-ADA1-4829B29CF87E}"/>
                </a:ext>
              </a:extLst>
            </p:cNvPr>
            <p:cNvSpPr/>
            <p:nvPr/>
          </p:nvSpPr>
          <p:spPr>
            <a:xfrm>
              <a:off x="6597402" y="3135984"/>
              <a:ext cx="4924007" cy="1140593"/>
            </a:xfrm>
            <a:custGeom>
              <a:avLst/>
              <a:gdLst>
                <a:gd name="connsiteX0" fmla="*/ 0 w 4924007"/>
                <a:gd name="connsiteY0" fmla="*/ 0 h 906650"/>
                <a:gd name="connsiteX1" fmla="*/ 4924007 w 4924007"/>
                <a:gd name="connsiteY1" fmla="*/ 0 h 906650"/>
                <a:gd name="connsiteX2" fmla="*/ 4924007 w 4924007"/>
                <a:gd name="connsiteY2" fmla="*/ 906650 h 906650"/>
                <a:gd name="connsiteX3" fmla="*/ 0 w 4924007"/>
                <a:gd name="connsiteY3" fmla="*/ 906650 h 906650"/>
                <a:gd name="connsiteX4" fmla="*/ 0 w 4924007"/>
                <a:gd name="connsiteY4" fmla="*/ 0 h 90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4007" h="906650">
                  <a:moveTo>
                    <a:pt x="0" y="0"/>
                  </a:moveTo>
                  <a:lnTo>
                    <a:pt x="4924007" y="0"/>
                  </a:lnTo>
                  <a:lnTo>
                    <a:pt x="4924007" y="906650"/>
                  </a:lnTo>
                  <a:lnTo>
                    <a:pt x="0" y="9066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The start of waiting time: the earlier event of the time of dialysis initiation (even if prior to listing) or time of listing with an estimated GFR (eGFR) &lt;= 20 mL/min/1.73 m2.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22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D645107-9445-4CFC-ADF4-78638EC0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83" y="4269282"/>
            <a:ext cx="8989258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/>
            <a:r>
              <a:rPr lang="en-US" dirty="0"/>
              <a:t>Priority point system for new Policy</a:t>
            </a:r>
            <a:endParaRPr lang="en-US" sz="3200" dirty="0">
              <a:solidFill>
                <a:srgbClr val="262626"/>
              </a:solidFill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EFAA8DC-31D2-4ACD-9FE2-C3CCA2A4731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11" y="127692"/>
            <a:ext cx="5263822" cy="4141589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475E7E06-17BB-4D98-9553-F7F9B5DCA589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"/>
          <a:stretch/>
        </p:blipFill>
        <p:spPr bwMode="auto">
          <a:xfrm>
            <a:off x="1217612" y="127693"/>
            <a:ext cx="4876801" cy="414158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72243C-4803-4806-B501-A68B2E0F0244}"/>
              </a:ext>
            </a:extLst>
          </p:cNvPr>
          <p:cNvSpPr/>
          <p:nvPr/>
        </p:nvSpPr>
        <p:spPr>
          <a:xfrm>
            <a:off x="643298" y="6254905"/>
            <a:ext cx="11190559" cy="445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100" dirty="0" err="1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Israni</a:t>
            </a:r>
            <a:r>
              <a:rPr lang="en-US" sz="1100" dirty="0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AK, </a:t>
            </a:r>
            <a:r>
              <a:rPr lang="en-US" sz="1100" dirty="0" err="1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Salkowski</a:t>
            </a:r>
            <a:r>
              <a:rPr lang="en-US" sz="1100" dirty="0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N, Gustafson S, Snyder JJ, </a:t>
            </a:r>
            <a:r>
              <a:rPr lang="en-US" sz="1100" dirty="0" err="1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Friedewald</a:t>
            </a:r>
            <a:r>
              <a:rPr lang="en-US" sz="1100" dirty="0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JJ, Formica RN, Wang X, </a:t>
            </a:r>
            <a:r>
              <a:rPr lang="en-US" sz="1100" dirty="0" err="1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Shteyn</a:t>
            </a:r>
            <a:r>
              <a:rPr lang="en-US" sz="1100" dirty="0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E, </a:t>
            </a:r>
            <a:r>
              <a:rPr lang="en-US" sz="1100" dirty="0" err="1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Cherikh</a:t>
            </a:r>
            <a:r>
              <a:rPr lang="en-US" sz="1100" dirty="0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W, Stewart D, </a:t>
            </a:r>
            <a:r>
              <a:rPr lang="en-US" sz="1100" dirty="0" err="1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Samana</a:t>
            </a:r>
            <a:r>
              <a:rPr lang="en-US" sz="1100" dirty="0">
                <a:solidFill>
                  <a:srgbClr val="2D3B45"/>
                </a:solidFill>
                <a:latin typeface="Helvetica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CJ. New national allocation policy for deceased donor kidneys in the United States and possible effect on patient outcomes. Journal of the American Society of Nephrology. 2014 Aug 1;25(8):1842-8.</a:t>
            </a:r>
            <a:endParaRPr lang="en-US" sz="11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11A3-CEFB-4647-9078-13DD65B6D2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Aim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8CC725-861B-41F2-87D9-9B71D2A47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606470"/>
              </p:ext>
            </p:extLst>
          </p:nvPr>
        </p:nvGraphicFramePr>
        <p:xfrm>
          <a:off x="964948" y="2638425"/>
          <a:ext cx="10258928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9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7D27-915E-4665-8192-6011011B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291" y="479667"/>
            <a:ext cx="7727716" cy="1188720"/>
          </a:xfrm>
        </p:spPr>
        <p:txBody>
          <a:bodyPr>
            <a:normAutofit/>
          </a:bodyPr>
          <a:lstStyle/>
          <a:p>
            <a:r>
              <a:rPr lang="en-US" dirty="0"/>
              <a:t>Markov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619867-4153-450C-8DBB-70FED9DA378B}"/>
              </a:ext>
            </a:extLst>
          </p:cNvPr>
          <p:cNvGrpSpPr/>
          <p:nvPr/>
        </p:nvGrpSpPr>
        <p:grpSpPr>
          <a:xfrm>
            <a:off x="379413" y="2286000"/>
            <a:ext cx="11430000" cy="3376745"/>
            <a:chOff x="2812576" y="646556"/>
            <a:chExt cx="6555516" cy="337674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1FB81D4-1D22-4713-B3D0-16E4BED30AEF}"/>
                </a:ext>
              </a:extLst>
            </p:cNvPr>
            <p:cNvSpPr/>
            <p:nvPr/>
          </p:nvSpPr>
          <p:spPr>
            <a:xfrm>
              <a:off x="2812576" y="1652488"/>
              <a:ext cx="1656515" cy="1366279"/>
            </a:xfrm>
            <a:custGeom>
              <a:avLst/>
              <a:gdLst>
                <a:gd name="connsiteX0" fmla="*/ 0 w 1656515"/>
                <a:gd name="connsiteY0" fmla="*/ 136628 h 1366279"/>
                <a:gd name="connsiteX1" fmla="*/ 136628 w 1656515"/>
                <a:gd name="connsiteY1" fmla="*/ 0 h 1366279"/>
                <a:gd name="connsiteX2" fmla="*/ 1519887 w 1656515"/>
                <a:gd name="connsiteY2" fmla="*/ 0 h 1366279"/>
                <a:gd name="connsiteX3" fmla="*/ 1656515 w 1656515"/>
                <a:gd name="connsiteY3" fmla="*/ 136628 h 1366279"/>
                <a:gd name="connsiteX4" fmla="*/ 1656515 w 1656515"/>
                <a:gd name="connsiteY4" fmla="*/ 1229651 h 1366279"/>
                <a:gd name="connsiteX5" fmla="*/ 1519887 w 1656515"/>
                <a:gd name="connsiteY5" fmla="*/ 1366279 h 1366279"/>
                <a:gd name="connsiteX6" fmla="*/ 136628 w 1656515"/>
                <a:gd name="connsiteY6" fmla="*/ 1366279 h 1366279"/>
                <a:gd name="connsiteX7" fmla="*/ 0 w 1656515"/>
                <a:gd name="connsiteY7" fmla="*/ 1229651 h 1366279"/>
                <a:gd name="connsiteX8" fmla="*/ 0 w 1656515"/>
                <a:gd name="connsiteY8" fmla="*/ 136628 h 136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6515" h="1366279">
                  <a:moveTo>
                    <a:pt x="0" y="136628"/>
                  </a:moveTo>
                  <a:cubicBezTo>
                    <a:pt x="0" y="61170"/>
                    <a:pt x="61170" y="0"/>
                    <a:pt x="136628" y="0"/>
                  </a:cubicBezTo>
                  <a:lnTo>
                    <a:pt x="1519887" y="0"/>
                  </a:lnTo>
                  <a:cubicBezTo>
                    <a:pt x="1595345" y="0"/>
                    <a:pt x="1656515" y="61170"/>
                    <a:pt x="1656515" y="136628"/>
                  </a:cubicBezTo>
                  <a:lnTo>
                    <a:pt x="1656515" y="1229651"/>
                  </a:lnTo>
                  <a:cubicBezTo>
                    <a:pt x="1656515" y="1305109"/>
                    <a:pt x="1595345" y="1366279"/>
                    <a:pt x="1519887" y="1366279"/>
                  </a:cubicBezTo>
                  <a:lnTo>
                    <a:pt x="136628" y="1366279"/>
                  </a:lnTo>
                  <a:cubicBezTo>
                    <a:pt x="61170" y="1366279"/>
                    <a:pt x="0" y="1305109"/>
                    <a:pt x="0" y="1229651"/>
                  </a:cubicBezTo>
                  <a:lnTo>
                    <a:pt x="0" y="136628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827" tIns="63827" rIns="63827" bIns="356601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92582 Candidates for kidneys </a:t>
              </a:r>
              <a:r>
                <a:rPr lang="en-US" altLang="zh-CN" sz="1700" kern="1200" dirty="0"/>
                <a:t>transplant</a:t>
              </a:r>
              <a:endParaRPr lang="en-US" sz="1700" kern="1200" dirty="0"/>
            </a:p>
          </p:txBody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A8D0B207-A1B7-46C1-A8DE-44F108AA929C}"/>
                </a:ext>
              </a:extLst>
            </p:cNvPr>
            <p:cNvSpPr/>
            <p:nvPr/>
          </p:nvSpPr>
          <p:spPr>
            <a:xfrm>
              <a:off x="3138071" y="1807268"/>
              <a:ext cx="2216033" cy="2216033"/>
            </a:xfrm>
            <a:prstGeom prst="leftCircularArrow">
              <a:avLst>
                <a:gd name="adj1" fmla="val 4898"/>
                <a:gd name="adj2" fmla="val 628828"/>
                <a:gd name="adj3" fmla="val 2404339"/>
                <a:gd name="adj4" fmla="val 9024489"/>
                <a:gd name="adj5" fmla="val 5715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0EBDF8-1C5F-4B64-9FA3-1BFC9E961FB6}"/>
                </a:ext>
              </a:extLst>
            </p:cNvPr>
            <p:cNvSpPr/>
            <p:nvPr/>
          </p:nvSpPr>
          <p:spPr>
            <a:xfrm>
              <a:off x="3180690" y="2725994"/>
              <a:ext cx="1472458" cy="585548"/>
            </a:xfrm>
            <a:custGeom>
              <a:avLst/>
              <a:gdLst>
                <a:gd name="connsiteX0" fmla="*/ 0 w 1472458"/>
                <a:gd name="connsiteY0" fmla="*/ 58555 h 585548"/>
                <a:gd name="connsiteX1" fmla="*/ 58555 w 1472458"/>
                <a:gd name="connsiteY1" fmla="*/ 0 h 585548"/>
                <a:gd name="connsiteX2" fmla="*/ 1413903 w 1472458"/>
                <a:gd name="connsiteY2" fmla="*/ 0 h 585548"/>
                <a:gd name="connsiteX3" fmla="*/ 1472458 w 1472458"/>
                <a:gd name="connsiteY3" fmla="*/ 58555 h 585548"/>
                <a:gd name="connsiteX4" fmla="*/ 1472458 w 1472458"/>
                <a:gd name="connsiteY4" fmla="*/ 526993 h 585548"/>
                <a:gd name="connsiteX5" fmla="*/ 1413903 w 1472458"/>
                <a:gd name="connsiteY5" fmla="*/ 585548 h 585548"/>
                <a:gd name="connsiteX6" fmla="*/ 58555 w 1472458"/>
                <a:gd name="connsiteY6" fmla="*/ 585548 h 585548"/>
                <a:gd name="connsiteX7" fmla="*/ 0 w 1472458"/>
                <a:gd name="connsiteY7" fmla="*/ 526993 h 585548"/>
                <a:gd name="connsiteX8" fmla="*/ 0 w 1472458"/>
                <a:gd name="connsiteY8" fmla="*/ 58555 h 5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2458" h="585548">
                  <a:moveTo>
                    <a:pt x="0" y="58555"/>
                  </a:moveTo>
                  <a:cubicBezTo>
                    <a:pt x="0" y="26216"/>
                    <a:pt x="26216" y="0"/>
                    <a:pt x="58555" y="0"/>
                  </a:cubicBezTo>
                  <a:lnTo>
                    <a:pt x="1413903" y="0"/>
                  </a:lnTo>
                  <a:cubicBezTo>
                    <a:pt x="1446242" y="0"/>
                    <a:pt x="1472458" y="26216"/>
                    <a:pt x="1472458" y="58555"/>
                  </a:cubicBezTo>
                  <a:lnTo>
                    <a:pt x="1472458" y="526993"/>
                  </a:lnTo>
                  <a:cubicBezTo>
                    <a:pt x="1472458" y="559332"/>
                    <a:pt x="1446242" y="585548"/>
                    <a:pt x="1413903" y="585548"/>
                  </a:cubicBezTo>
                  <a:lnTo>
                    <a:pt x="58555" y="585548"/>
                  </a:lnTo>
                  <a:cubicBezTo>
                    <a:pt x="26216" y="585548"/>
                    <a:pt x="0" y="559332"/>
                    <a:pt x="0" y="526993"/>
                  </a:cubicBezTo>
                  <a:lnTo>
                    <a:pt x="0" y="5855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5250" tIns="42550" rIns="55250" bIns="4255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Start of 2013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C9C36A-1BA9-435A-BDBC-327D043C0F2A}"/>
                </a:ext>
              </a:extLst>
            </p:cNvPr>
            <p:cNvSpPr/>
            <p:nvPr/>
          </p:nvSpPr>
          <p:spPr>
            <a:xfrm>
              <a:off x="5079275" y="1722179"/>
              <a:ext cx="1750652" cy="2001408"/>
            </a:xfrm>
            <a:custGeom>
              <a:avLst/>
              <a:gdLst>
                <a:gd name="connsiteX0" fmla="*/ 0 w 1656515"/>
                <a:gd name="connsiteY0" fmla="*/ 136628 h 1366279"/>
                <a:gd name="connsiteX1" fmla="*/ 136628 w 1656515"/>
                <a:gd name="connsiteY1" fmla="*/ 0 h 1366279"/>
                <a:gd name="connsiteX2" fmla="*/ 1519887 w 1656515"/>
                <a:gd name="connsiteY2" fmla="*/ 0 h 1366279"/>
                <a:gd name="connsiteX3" fmla="*/ 1656515 w 1656515"/>
                <a:gd name="connsiteY3" fmla="*/ 136628 h 1366279"/>
                <a:gd name="connsiteX4" fmla="*/ 1656515 w 1656515"/>
                <a:gd name="connsiteY4" fmla="*/ 1229651 h 1366279"/>
                <a:gd name="connsiteX5" fmla="*/ 1519887 w 1656515"/>
                <a:gd name="connsiteY5" fmla="*/ 1366279 h 1366279"/>
                <a:gd name="connsiteX6" fmla="*/ 136628 w 1656515"/>
                <a:gd name="connsiteY6" fmla="*/ 1366279 h 1366279"/>
                <a:gd name="connsiteX7" fmla="*/ 0 w 1656515"/>
                <a:gd name="connsiteY7" fmla="*/ 1229651 h 1366279"/>
                <a:gd name="connsiteX8" fmla="*/ 0 w 1656515"/>
                <a:gd name="connsiteY8" fmla="*/ 136628 h 136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6515" h="1366279">
                  <a:moveTo>
                    <a:pt x="0" y="136628"/>
                  </a:moveTo>
                  <a:cubicBezTo>
                    <a:pt x="0" y="61170"/>
                    <a:pt x="61170" y="0"/>
                    <a:pt x="136628" y="0"/>
                  </a:cubicBezTo>
                  <a:lnTo>
                    <a:pt x="1519887" y="0"/>
                  </a:lnTo>
                  <a:cubicBezTo>
                    <a:pt x="1595345" y="0"/>
                    <a:pt x="1656515" y="61170"/>
                    <a:pt x="1656515" y="136628"/>
                  </a:cubicBezTo>
                  <a:lnTo>
                    <a:pt x="1656515" y="1229651"/>
                  </a:lnTo>
                  <a:cubicBezTo>
                    <a:pt x="1656515" y="1305109"/>
                    <a:pt x="1595345" y="1366279"/>
                    <a:pt x="1519887" y="1366279"/>
                  </a:cubicBezTo>
                  <a:lnTo>
                    <a:pt x="136628" y="1366279"/>
                  </a:lnTo>
                  <a:cubicBezTo>
                    <a:pt x="61170" y="1366279"/>
                    <a:pt x="0" y="1305109"/>
                    <a:pt x="0" y="1229651"/>
                  </a:cubicBezTo>
                  <a:lnTo>
                    <a:pt x="0" y="136628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-5175944"/>
                <a:satOff val="22930"/>
                <a:lumOff val="-843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827" tIns="356602" rIns="63827" bIns="63826" numCol="1" spcCol="1270" anchor="t" anchorCtr="0">
              <a:noAutofit/>
            </a:bodyPr>
            <a:lstStyle/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700" dirty="0"/>
                <a:t>New patients: 31532 /52 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dirty="0"/>
                <a:t>Pre-transplant death: 3722 /52 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Living Donation: </a:t>
              </a:r>
              <a:r>
                <a:rPr lang="en-US" sz="1700" dirty="0"/>
                <a:t>5099 /52</a:t>
              </a:r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dirty="0"/>
                <a:t>Leave waitlist: 6483 /52 </a:t>
              </a:r>
              <a:endParaRPr lang="en-US" sz="1700" kern="1200" dirty="0"/>
            </a:p>
            <a:p>
              <a:pPr marL="171450" lvl="1" indent="-171450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Deceased kidneys: </a:t>
              </a:r>
              <a:r>
                <a:rPr lang="en-US" dirty="0"/>
                <a:t>11277/52</a:t>
              </a:r>
              <a:endParaRPr lang="en-US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700" kern="1200" dirty="0"/>
            </a:p>
          </p:txBody>
        </p:sp>
        <p:sp>
          <p:nvSpPr>
            <p:cNvPr id="13" name="Arrow: Circular 12">
              <a:extLst>
                <a:ext uri="{FF2B5EF4-FFF2-40B4-BE49-F238E27FC236}">
                  <a16:creationId xmlns:a16="http://schemas.microsoft.com/office/drawing/2014/main" id="{DD0431BA-2B96-4E08-A61A-FA686C43E1DD}"/>
                </a:ext>
              </a:extLst>
            </p:cNvPr>
            <p:cNvSpPr/>
            <p:nvPr/>
          </p:nvSpPr>
          <p:spPr>
            <a:xfrm>
              <a:off x="6478687" y="646556"/>
              <a:ext cx="2427699" cy="2427699"/>
            </a:xfrm>
            <a:prstGeom prst="circularArrow">
              <a:avLst>
                <a:gd name="adj1" fmla="val 4471"/>
                <a:gd name="adj2" fmla="val 567975"/>
                <a:gd name="adj3" fmla="val 19256514"/>
                <a:gd name="adj4" fmla="val 12575511"/>
                <a:gd name="adj5" fmla="val 5216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10351888"/>
                <a:satOff val="45859"/>
                <a:lumOff val="-16864"/>
                <a:alphaOff val="0"/>
              </a:schemeClr>
            </a:fillRef>
            <a:effectRef idx="1">
              <a:schemeClr val="accent2">
                <a:hueOff val="-10351888"/>
                <a:satOff val="45859"/>
                <a:lumOff val="-16864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7E7810-3AD0-445C-88CF-88238AACF31A}"/>
                </a:ext>
              </a:extLst>
            </p:cNvPr>
            <p:cNvSpPr/>
            <p:nvPr/>
          </p:nvSpPr>
          <p:spPr>
            <a:xfrm>
              <a:off x="5538162" y="1359714"/>
              <a:ext cx="1472458" cy="585548"/>
            </a:xfrm>
            <a:custGeom>
              <a:avLst/>
              <a:gdLst>
                <a:gd name="connsiteX0" fmla="*/ 0 w 1472458"/>
                <a:gd name="connsiteY0" fmla="*/ 58555 h 585548"/>
                <a:gd name="connsiteX1" fmla="*/ 58555 w 1472458"/>
                <a:gd name="connsiteY1" fmla="*/ 0 h 585548"/>
                <a:gd name="connsiteX2" fmla="*/ 1413903 w 1472458"/>
                <a:gd name="connsiteY2" fmla="*/ 0 h 585548"/>
                <a:gd name="connsiteX3" fmla="*/ 1472458 w 1472458"/>
                <a:gd name="connsiteY3" fmla="*/ 58555 h 585548"/>
                <a:gd name="connsiteX4" fmla="*/ 1472458 w 1472458"/>
                <a:gd name="connsiteY4" fmla="*/ 526993 h 585548"/>
                <a:gd name="connsiteX5" fmla="*/ 1413903 w 1472458"/>
                <a:gd name="connsiteY5" fmla="*/ 585548 h 585548"/>
                <a:gd name="connsiteX6" fmla="*/ 58555 w 1472458"/>
                <a:gd name="connsiteY6" fmla="*/ 585548 h 585548"/>
                <a:gd name="connsiteX7" fmla="*/ 0 w 1472458"/>
                <a:gd name="connsiteY7" fmla="*/ 526993 h 585548"/>
                <a:gd name="connsiteX8" fmla="*/ 0 w 1472458"/>
                <a:gd name="connsiteY8" fmla="*/ 58555 h 5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2458" h="585548">
                  <a:moveTo>
                    <a:pt x="0" y="58555"/>
                  </a:moveTo>
                  <a:cubicBezTo>
                    <a:pt x="0" y="26216"/>
                    <a:pt x="26216" y="0"/>
                    <a:pt x="58555" y="0"/>
                  </a:cubicBezTo>
                  <a:lnTo>
                    <a:pt x="1413903" y="0"/>
                  </a:lnTo>
                  <a:cubicBezTo>
                    <a:pt x="1446242" y="0"/>
                    <a:pt x="1472458" y="26216"/>
                    <a:pt x="1472458" y="58555"/>
                  </a:cubicBezTo>
                  <a:lnTo>
                    <a:pt x="1472458" y="526993"/>
                  </a:lnTo>
                  <a:cubicBezTo>
                    <a:pt x="1472458" y="559332"/>
                    <a:pt x="1446242" y="585548"/>
                    <a:pt x="1413903" y="585548"/>
                  </a:cubicBezTo>
                  <a:lnTo>
                    <a:pt x="58555" y="585548"/>
                  </a:lnTo>
                  <a:cubicBezTo>
                    <a:pt x="26216" y="585548"/>
                    <a:pt x="0" y="559332"/>
                    <a:pt x="0" y="526993"/>
                  </a:cubicBezTo>
                  <a:lnTo>
                    <a:pt x="0" y="5855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5175944"/>
                <a:satOff val="22930"/>
                <a:lumOff val="-8432"/>
                <a:alphaOff val="0"/>
              </a:schemeClr>
            </a:fillRef>
            <a:effectRef idx="1">
              <a:schemeClr val="accent2">
                <a:hueOff val="-5175944"/>
                <a:satOff val="22930"/>
                <a:lumOff val="-8432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5250" tIns="42550" rIns="55250" bIns="4255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week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8B5DF63-60BC-4F61-AD42-1FFAED870265}"/>
                </a:ext>
              </a:extLst>
            </p:cNvPr>
            <p:cNvSpPr/>
            <p:nvPr/>
          </p:nvSpPr>
          <p:spPr>
            <a:xfrm>
              <a:off x="7527519" y="1652488"/>
              <a:ext cx="1656515" cy="1366279"/>
            </a:xfrm>
            <a:custGeom>
              <a:avLst/>
              <a:gdLst>
                <a:gd name="connsiteX0" fmla="*/ 0 w 1656515"/>
                <a:gd name="connsiteY0" fmla="*/ 136628 h 1366279"/>
                <a:gd name="connsiteX1" fmla="*/ 136628 w 1656515"/>
                <a:gd name="connsiteY1" fmla="*/ 0 h 1366279"/>
                <a:gd name="connsiteX2" fmla="*/ 1519887 w 1656515"/>
                <a:gd name="connsiteY2" fmla="*/ 0 h 1366279"/>
                <a:gd name="connsiteX3" fmla="*/ 1656515 w 1656515"/>
                <a:gd name="connsiteY3" fmla="*/ 136628 h 1366279"/>
                <a:gd name="connsiteX4" fmla="*/ 1656515 w 1656515"/>
                <a:gd name="connsiteY4" fmla="*/ 1229651 h 1366279"/>
                <a:gd name="connsiteX5" fmla="*/ 1519887 w 1656515"/>
                <a:gd name="connsiteY5" fmla="*/ 1366279 h 1366279"/>
                <a:gd name="connsiteX6" fmla="*/ 136628 w 1656515"/>
                <a:gd name="connsiteY6" fmla="*/ 1366279 h 1366279"/>
                <a:gd name="connsiteX7" fmla="*/ 0 w 1656515"/>
                <a:gd name="connsiteY7" fmla="*/ 1229651 h 1366279"/>
                <a:gd name="connsiteX8" fmla="*/ 0 w 1656515"/>
                <a:gd name="connsiteY8" fmla="*/ 136628 h 136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6515" h="1366279">
                  <a:moveTo>
                    <a:pt x="0" y="136628"/>
                  </a:moveTo>
                  <a:cubicBezTo>
                    <a:pt x="0" y="61170"/>
                    <a:pt x="61170" y="0"/>
                    <a:pt x="136628" y="0"/>
                  </a:cubicBezTo>
                  <a:lnTo>
                    <a:pt x="1519887" y="0"/>
                  </a:lnTo>
                  <a:cubicBezTo>
                    <a:pt x="1595345" y="0"/>
                    <a:pt x="1656515" y="61170"/>
                    <a:pt x="1656515" y="136628"/>
                  </a:cubicBezTo>
                  <a:lnTo>
                    <a:pt x="1656515" y="1229651"/>
                  </a:lnTo>
                  <a:cubicBezTo>
                    <a:pt x="1656515" y="1305109"/>
                    <a:pt x="1595345" y="1366279"/>
                    <a:pt x="1519887" y="1366279"/>
                  </a:cubicBezTo>
                  <a:lnTo>
                    <a:pt x="136628" y="1366279"/>
                  </a:lnTo>
                  <a:cubicBezTo>
                    <a:pt x="61170" y="1366279"/>
                    <a:pt x="0" y="1305109"/>
                    <a:pt x="0" y="1229651"/>
                  </a:cubicBezTo>
                  <a:lnTo>
                    <a:pt x="0" y="136628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-10351888"/>
                <a:satOff val="45859"/>
                <a:lumOff val="-1686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3827" tIns="63827" rIns="63827" bIns="356601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95533 still on the list 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7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7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0B2FD2F-19AD-414A-94C4-66EDF2447EA7}"/>
                </a:ext>
              </a:extLst>
            </p:cNvPr>
            <p:cNvSpPr/>
            <p:nvPr/>
          </p:nvSpPr>
          <p:spPr>
            <a:xfrm>
              <a:off x="7895634" y="2725994"/>
              <a:ext cx="1472458" cy="585548"/>
            </a:xfrm>
            <a:custGeom>
              <a:avLst/>
              <a:gdLst>
                <a:gd name="connsiteX0" fmla="*/ 0 w 1472458"/>
                <a:gd name="connsiteY0" fmla="*/ 58555 h 585548"/>
                <a:gd name="connsiteX1" fmla="*/ 58555 w 1472458"/>
                <a:gd name="connsiteY1" fmla="*/ 0 h 585548"/>
                <a:gd name="connsiteX2" fmla="*/ 1413903 w 1472458"/>
                <a:gd name="connsiteY2" fmla="*/ 0 h 585548"/>
                <a:gd name="connsiteX3" fmla="*/ 1472458 w 1472458"/>
                <a:gd name="connsiteY3" fmla="*/ 58555 h 585548"/>
                <a:gd name="connsiteX4" fmla="*/ 1472458 w 1472458"/>
                <a:gd name="connsiteY4" fmla="*/ 526993 h 585548"/>
                <a:gd name="connsiteX5" fmla="*/ 1413903 w 1472458"/>
                <a:gd name="connsiteY5" fmla="*/ 585548 h 585548"/>
                <a:gd name="connsiteX6" fmla="*/ 58555 w 1472458"/>
                <a:gd name="connsiteY6" fmla="*/ 585548 h 585548"/>
                <a:gd name="connsiteX7" fmla="*/ 0 w 1472458"/>
                <a:gd name="connsiteY7" fmla="*/ 526993 h 585548"/>
                <a:gd name="connsiteX8" fmla="*/ 0 w 1472458"/>
                <a:gd name="connsiteY8" fmla="*/ 58555 h 5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2458" h="585548">
                  <a:moveTo>
                    <a:pt x="0" y="58555"/>
                  </a:moveTo>
                  <a:cubicBezTo>
                    <a:pt x="0" y="26216"/>
                    <a:pt x="26216" y="0"/>
                    <a:pt x="58555" y="0"/>
                  </a:cubicBezTo>
                  <a:lnTo>
                    <a:pt x="1413903" y="0"/>
                  </a:lnTo>
                  <a:cubicBezTo>
                    <a:pt x="1446242" y="0"/>
                    <a:pt x="1472458" y="26216"/>
                    <a:pt x="1472458" y="58555"/>
                  </a:cubicBezTo>
                  <a:lnTo>
                    <a:pt x="1472458" y="526993"/>
                  </a:lnTo>
                  <a:cubicBezTo>
                    <a:pt x="1472458" y="559332"/>
                    <a:pt x="1446242" y="585548"/>
                    <a:pt x="1413903" y="585548"/>
                  </a:cubicBezTo>
                  <a:lnTo>
                    <a:pt x="58555" y="585548"/>
                  </a:lnTo>
                  <a:cubicBezTo>
                    <a:pt x="26216" y="585548"/>
                    <a:pt x="0" y="559332"/>
                    <a:pt x="0" y="526993"/>
                  </a:cubicBezTo>
                  <a:lnTo>
                    <a:pt x="0" y="58555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10351888"/>
                <a:satOff val="45859"/>
                <a:lumOff val="-16864"/>
                <a:alphaOff val="0"/>
              </a:schemeClr>
            </a:fillRef>
            <a:effectRef idx="1">
              <a:schemeClr val="accent2">
                <a:hueOff val="-10351888"/>
                <a:satOff val="45859"/>
                <a:lumOff val="-16864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55250" tIns="42550" rIns="55250" bIns="4255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End of 2013</a:t>
              </a:r>
            </a:p>
          </p:txBody>
        </p:sp>
      </p:grp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55500AC3-05AE-4F95-A66F-AF3008FAB525}"/>
              </a:ext>
            </a:extLst>
          </p:cNvPr>
          <p:cNvSpPr/>
          <p:nvPr/>
        </p:nvSpPr>
        <p:spPr>
          <a:xfrm flipH="1" flipV="1">
            <a:off x="5754371" y="2318064"/>
            <a:ext cx="1169515" cy="433704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7E92C4-4F3A-4E69-94D7-3ADABCE616D4}"/>
              </a:ext>
            </a:extLst>
          </p:cNvPr>
          <p:cNvSpPr txBox="1"/>
          <p:nvPr/>
        </p:nvSpPr>
        <p:spPr>
          <a:xfrm>
            <a:off x="5857753" y="191666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 times</a:t>
            </a:r>
          </a:p>
        </p:txBody>
      </p:sp>
    </p:spTree>
    <p:extLst>
      <p:ext uri="{BB962C8B-B14F-4D97-AF65-F5344CB8AC3E}">
        <p14:creationId xmlns:p14="http://schemas.microsoft.com/office/powerpoint/2010/main" val="14980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36D221-E91F-4CA7-904A-D533B97F43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702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3906AD-57D2-40AD-A4A4-DEE56613DB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2040" y="0"/>
            <a:ext cx="743678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DC8A-1BEF-49C4-9023-D386820C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2681103"/>
            <a:ext cx="3400682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0D0D0D"/>
                </a:solidFill>
              </a:rPr>
              <a:t>Model assumption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3F6388E-DCD7-462C-A42E-E612E8EF9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54724"/>
              </p:ext>
            </p:extLst>
          </p:nvPr>
        </p:nvGraphicFramePr>
        <p:xfrm>
          <a:off x="5396094" y="639763"/>
          <a:ext cx="6149961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7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0AE1-08F7-42FF-9072-CC8981F9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304800"/>
            <a:ext cx="3400682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0D0D0D"/>
                </a:solidFill>
              </a:rPr>
              <a:t>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0F357E-BE6F-4F0F-BC97-CB9E38D51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447187"/>
              </p:ext>
            </p:extLst>
          </p:nvPr>
        </p:nvGraphicFramePr>
        <p:xfrm>
          <a:off x="7313612" y="92546"/>
          <a:ext cx="3727514" cy="672935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97818">
                  <a:extLst>
                    <a:ext uri="{9D8B030D-6E8A-4147-A177-3AD203B41FA5}">
                      <a16:colId xmlns:a16="http://schemas.microsoft.com/office/drawing/2014/main" val="566963598"/>
                    </a:ext>
                  </a:extLst>
                </a:gridCol>
                <a:gridCol w="1264692">
                  <a:extLst>
                    <a:ext uri="{9D8B030D-6E8A-4147-A177-3AD203B41FA5}">
                      <a16:colId xmlns:a16="http://schemas.microsoft.com/office/drawing/2014/main" val="1215162327"/>
                    </a:ext>
                  </a:extLst>
                </a:gridCol>
                <a:gridCol w="1065004">
                  <a:extLst>
                    <a:ext uri="{9D8B030D-6E8A-4147-A177-3AD203B41FA5}">
                      <a16:colId xmlns:a16="http://schemas.microsoft.com/office/drawing/2014/main" val="3198366706"/>
                    </a:ext>
                  </a:extLst>
                </a:gridCol>
              </a:tblGrid>
              <a:tr h="295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Percent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3373602984"/>
                  </a:ext>
                </a:extLst>
              </a:tr>
              <a:tr h="144795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18-34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2813278866"/>
                  </a:ext>
                </a:extLst>
              </a:tr>
              <a:tr h="144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35-49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26.3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1249642091"/>
                  </a:ext>
                </a:extLst>
              </a:tr>
              <a:tr h="144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50-64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43.5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248502616"/>
                  </a:ext>
                </a:extLst>
              </a:tr>
              <a:tr h="149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65+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20.8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1599355358"/>
                  </a:ext>
                </a:extLst>
              </a:tr>
              <a:tr h="144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Diabetes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44.7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630239167"/>
                  </a:ext>
                </a:extLst>
              </a:tr>
              <a:tr h="144795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PRA/CPRA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&lt;1%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58.3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3659735334"/>
                  </a:ext>
                </a:extLst>
              </a:tr>
              <a:tr h="144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1-&lt;20%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3939277707"/>
                  </a:ext>
                </a:extLst>
              </a:tr>
              <a:tr h="144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20-&lt;80%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830105592"/>
                  </a:ext>
                </a:extLst>
              </a:tr>
              <a:tr h="144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80-&lt;90%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4041559390"/>
                  </a:ext>
                </a:extLst>
              </a:tr>
              <a:tr h="144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98-100%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9.8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3664269169"/>
                  </a:ext>
                </a:extLst>
              </a:tr>
              <a:tr h="144795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Waiting time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&lt;1 year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28.6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2071405042"/>
                  </a:ext>
                </a:extLst>
              </a:tr>
              <a:tr h="295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1-&lt; 2 years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1197864229"/>
                  </a:ext>
                </a:extLst>
              </a:tr>
              <a:tr h="295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2-&lt; 3 years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1717691426"/>
                  </a:ext>
                </a:extLst>
              </a:tr>
              <a:tr h="295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3-&lt; 4 years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2333275301"/>
                  </a:ext>
                </a:extLst>
              </a:tr>
              <a:tr h="295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4-&lt; 5 years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7.9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3729848017"/>
                  </a:ext>
                </a:extLst>
              </a:tr>
              <a:tr h="144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5+ years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658535834"/>
                  </a:ext>
                </a:extLst>
              </a:tr>
              <a:tr h="144795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Time on dialysis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&lt;1 year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20.73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3733922457"/>
                  </a:ext>
                </a:extLst>
              </a:tr>
              <a:tr h="295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1-&lt;2 years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499182194"/>
                  </a:ext>
                </a:extLst>
              </a:tr>
              <a:tr h="295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2-&lt;3 years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4095344675"/>
                  </a:ext>
                </a:extLst>
              </a:tr>
              <a:tr h="295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3-&lt;4 years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11.03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4028765694"/>
                  </a:ext>
                </a:extLst>
              </a:tr>
              <a:tr h="295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4-&lt;6 years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15.48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4254075894"/>
                  </a:ext>
                </a:extLst>
              </a:tr>
              <a:tr h="2958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6-&lt;11 years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16.04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392509714"/>
                  </a:ext>
                </a:extLst>
              </a:tr>
              <a:tr h="144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11+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3358557135"/>
                  </a:ext>
                </a:extLst>
              </a:tr>
              <a:tr h="2958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Prior donor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4816" marR="34816" marT="0" marB="0" anchor="ctr"/>
                </a:tc>
                <a:extLst>
                  <a:ext uri="{0D108BD9-81ED-4DB2-BD59-A6C34878D82A}">
                    <a16:rowId xmlns:a16="http://schemas.microsoft.com/office/drawing/2014/main" val="15048046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2BE7999-0853-4A12-8D37-8E1793DDCF00}"/>
                  </a:ext>
                </a:extLst>
              </p:cNvPr>
              <p:cNvSpPr/>
              <p:nvPr/>
            </p:nvSpPr>
            <p:spPr>
              <a:xfrm>
                <a:off x="684212" y="2819400"/>
                <a:ext cx="6092825" cy="25047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PTS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=0.0473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Age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−25, 0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−0.015×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Diabetes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Age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–25,0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+0.398×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Prior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Organ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Transplant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−0.2373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Diabetes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Prior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Organ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Transplant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+0.315×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Years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Dialysis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−0.099×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Diabetes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Years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Dialysis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+0.130×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Years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Dialysis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−0.348×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Diabetes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Years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Dialysis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+1.262×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Diabetes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2BE7999-0853-4A12-8D37-8E1793DD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819400"/>
                <a:ext cx="6092825" cy="2504725"/>
              </a:xfrm>
              <a:prstGeom prst="rect">
                <a:avLst/>
              </a:prstGeom>
              <a:blipFill>
                <a:blip r:embed="rId2"/>
                <a:stretch>
                  <a:fillRect b="-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3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81E0-0EBC-4165-9A2C-06EC8DC3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9" y="2681103"/>
            <a:ext cx="3363098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Decision Tree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2C11C2-BF94-40F8-BCFC-2C9C084F0ECB}"/>
              </a:ext>
            </a:extLst>
          </p:cNvPr>
          <p:cNvGrpSpPr/>
          <p:nvPr/>
        </p:nvGrpSpPr>
        <p:grpSpPr>
          <a:xfrm>
            <a:off x="4829857" y="914400"/>
            <a:ext cx="7185920" cy="4018215"/>
            <a:chOff x="4876023" y="1680546"/>
            <a:chExt cx="7185920" cy="401821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A61A4-8DC6-4417-A789-D122673FB91B}"/>
                </a:ext>
              </a:extLst>
            </p:cNvPr>
            <p:cNvSpPr/>
            <p:nvPr/>
          </p:nvSpPr>
          <p:spPr>
            <a:xfrm>
              <a:off x="4876023" y="2880977"/>
              <a:ext cx="1391803" cy="695901"/>
            </a:xfrm>
            <a:custGeom>
              <a:avLst/>
              <a:gdLst>
                <a:gd name="connsiteX0" fmla="*/ 0 w 1391803"/>
                <a:gd name="connsiteY0" fmla="*/ 69590 h 695901"/>
                <a:gd name="connsiteX1" fmla="*/ 69590 w 1391803"/>
                <a:gd name="connsiteY1" fmla="*/ 0 h 695901"/>
                <a:gd name="connsiteX2" fmla="*/ 1322213 w 1391803"/>
                <a:gd name="connsiteY2" fmla="*/ 0 h 695901"/>
                <a:gd name="connsiteX3" fmla="*/ 1391803 w 1391803"/>
                <a:gd name="connsiteY3" fmla="*/ 69590 h 695901"/>
                <a:gd name="connsiteX4" fmla="*/ 1391803 w 1391803"/>
                <a:gd name="connsiteY4" fmla="*/ 626311 h 695901"/>
                <a:gd name="connsiteX5" fmla="*/ 1322213 w 1391803"/>
                <a:gd name="connsiteY5" fmla="*/ 695901 h 695901"/>
                <a:gd name="connsiteX6" fmla="*/ 69590 w 1391803"/>
                <a:gd name="connsiteY6" fmla="*/ 695901 h 695901"/>
                <a:gd name="connsiteX7" fmla="*/ 0 w 1391803"/>
                <a:gd name="connsiteY7" fmla="*/ 626311 h 695901"/>
                <a:gd name="connsiteX8" fmla="*/ 0 w 1391803"/>
                <a:gd name="connsiteY8" fmla="*/ 69590 h 69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803" h="695901">
                  <a:moveTo>
                    <a:pt x="0" y="69590"/>
                  </a:moveTo>
                  <a:cubicBezTo>
                    <a:pt x="0" y="31157"/>
                    <a:pt x="31157" y="0"/>
                    <a:pt x="69590" y="0"/>
                  </a:cubicBezTo>
                  <a:lnTo>
                    <a:pt x="1322213" y="0"/>
                  </a:lnTo>
                  <a:cubicBezTo>
                    <a:pt x="1360646" y="0"/>
                    <a:pt x="1391803" y="31157"/>
                    <a:pt x="1391803" y="69590"/>
                  </a:cubicBezTo>
                  <a:lnTo>
                    <a:pt x="1391803" y="626311"/>
                  </a:lnTo>
                  <a:cubicBezTo>
                    <a:pt x="1391803" y="664744"/>
                    <a:pt x="1360646" y="695901"/>
                    <a:pt x="1322213" y="695901"/>
                  </a:cubicBezTo>
                  <a:lnTo>
                    <a:pt x="69590" y="695901"/>
                  </a:lnTo>
                  <a:cubicBezTo>
                    <a:pt x="31157" y="695901"/>
                    <a:pt x="0" y="664744"/>
                    <a:pt x="0" y="626311"/>
                  </a:cubicBezTo>
                  <a:lnTo>
                    <a:pt x="0" y="6959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1812" tIns="31812" rIns="31812" bIns="318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Weekly Allocation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2C2F51-EAA8-4670-80B5-22504D2360D2}"/>
                </a:ext>
              </a:extLst>
            </p:cNvPr>
            <p:cNvSpPr/>
            <p:nvPr/>
          </p:nvSpPr>
          <p:spPr>
            <a:xfrm rot="17692822">
              <a:off x="5884565" y="2617605"/>
              <a:ext cx="1323242" cy="22214"/>
            </a:xfrm>
            <a:custGeom>
              <a:avLst/>
              <a:gdLst>
                <a:gd name="connsiteX0" fmla="*/ 0 w 1323242"/>
                <a:gd name="connsiteY0" fmla="*/ 11107 h 22214"/>
                <a:gd name="connsiteX1" fmla="*/ 1323242 w 1323242"/>
                <a:gd name="connsiteY1" fmla="*/ 11107 h 2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242" h="22214">
                  <a:moveTo>
                    <a:pt x="0" y="11107"/>
                  </a:moveTo>
                  <a:lnTo>
                    <a:pt x="1323242" y="11107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1240" tIns="-21974" rIns="641239" bIns="-2197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322DEC-BD24-42B4-9418-05A6B9437C9B}"/>
                </a:ext>
              </a:extLst>
            </p:cNvPr>
            <p:cNvSpPr/>
            <p:nvPr/>
          </p:nvSpPr>
          <p:spPr>
            <a:xfrm>
              <a:off x="6824547" y="1680546"/>
              <a:ext cx="1391803" cy="695901"/>
            </a:xfrm>
            <a:custGeom>
              <a:avLst/>
              <a:gdLst>
                <a:gd name="connsiteX0" fmla="*/ 0 w 1391803"/>
                <a:gd name="connsiteY0" fmla="*/ 69590 h 695901"/>
                <a:gd name="connsiteX1" fmla="*/ 69590 w 1391803"/>
                <a:gd name="connsiteY1" fmla="*/ 0 h 695901"/>
                <a:gd name="connsiteX2" fmla="*/ 1322213 w 1391803"/>
                <a:gd name="connsiteY2" fmla="*/ 0 h 695901"/>
                <a:gd name="connsiteX3" fmla="*/ 1391803 w 1391803"/>
                <a:gd name="connsiteY3" fmla="*/ 69590 h 695901"/>
                <a:gd name="connsiteX4" fmla="*/ 1391803 w 1391803"/>
                <a:gd name="connsiteY4" fmla="*/ 626311 h 695901"/>
                <a:gd name="connsiteX5" fmla="*/ 1322213 w 1391803"/>
                <a:gd name="connsiteY5" fmla="*/ 695901 h 695901"/>
                <a:gd name="connsiteX6" fmla="*/ 69590 w 1391803"/>
                <a:gd name="connsiteY6" fmla="*/ 695901 h 695901"/>
                <a:gd name="connsiteX7" fmla="*/ 0 w 1391803"/>
                <a:gd name="connsiteY7" fmla="*/ 626311 h 695901"/>
                <a:gd name="connsiteX8" fmla="*/ 0 w 1391803"/>
                <a:gd name="connsiteY8" fmla="*/ 69590 h 69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803" h="695901">
                  <a:moveTo>
                    <a:pt x="0" y="69590"/>
                  </a:moveTo>
                  <a:cubicBezTo>
                    <a:pt x="0" y="31157"/>
                    <a:pt x="31157" y="0"/>
                    <a:pt x="69590" y="0"/>
                  </a:cubicBezTo>
                  <a:lnTo>
                    <a:pt x="1322213" y="0"/>
                  </a:lnTo>
                  <a:cubicBezTo>
                    <a:pt x="1360646" y="0"/>
                    <a:pt x="1391803" y="31157"/>
                    <a:pt x="1391803" y="69590"/>
                  </a:cubicBezTo>
                  <a:lnTo>
                    <a:pt x="1391803" y="626311"/>
                  </a:lnTo>
                  <a:cubicBezTo>
                    <a:pt x="1391803" y="664744"/>
                    <a:pt x="1360646" y="695901"/>
                    <a:pt x="1322213" y="695901"/>
                  </a:cubicBezTo>
                  <a:lnTo>
                    <a:pt x="69590" y="695901"/>
                  </a:lnTo>
                  <a:cubicBezTo>
                    <a:pt x="31157" y="695901"/>
                    <a:pt x="0" y="664744"/>
                    <a:pt x="0" y="626311"/>
                  </a:cubicBezTo>
                  <a:lnTo>
                    <a:pt x="0" y="6959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1812" tIns="31812" rIns="31812" bIns="318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Living Donation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301A3F-1C85-4234-89AE-D570CA8DA2E7}"/>
                </a:ext>
              </a:extLst>
            </p:cNvPr>
            <p:cNvSpPr/>
            <p:nvPr/>
          </p:nvSpPr>
          <p:spPr>
            <a:xfrm rot="19457599">
              <a:off x="6203384" y="3017749"/>
              <a:ext cx="685604" cy="22214"/>
            </a:xfrm>
            <a:custGeom>
              <a:avLst/>
              <a:gdLst>
                <a:gd name="connsiteX0" fmla="*/ 0 w 685604"/>
                <a:gd name="connsiteY0" fmla="*/ 11107 h 22214"/>
                <a:gd name="connsiteX1" fmla="*/ 685604 w 685604"/>
                <a:gd name="connsiteY1" fmla="*/ 11107 h 2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604" h="22214">
                  <a:moveTo>
                    <a:pt x="0" y="11107"/>
                  </a:moveTo>
                  <a:lnTo>
                    <a:pt x="685604" y="11107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8362" tIns="-6033" rIns="338361" bIns="-603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84CBF7-B802-4AE7-A765-894A3529FD5A}"/>
                </a:ext>
              </a:extLst>
            </p:cNvPr>
            <p:cNvSpPr/>
            <p:nvPr/>
          </p:nvSpPr>
          <p:spPr>
            <a:xfrm>
              <a:off x="6824547" y="2480833"/>
              <a:ext cx="1391803" cy="695901"/>
            </a:xfrm>
            <a:custGeom>
              <a:avLst/>
              <a:gdLst>
                <a:gd name="connsiteX0" fmla="*/ 0 w 1391803"/>
                <a:gd name="connsiteY0" fmla="*/ 69590 h 695901"/>
                <a:gd name="connsiteX1" fmla="*/ 69590 w 1391803"/>
                <a:gd name="connsiteY1" fmla="*/ 0 h 695901"/>
                <a:gd name="connsiteX2" fmla="*/ 1322213 w 1391803"/>
                <a:gd name="connsiteY2" fmla="*/ 0 h 695901"/>
                <a:gd name="connsiteX3" fmla="*/ 1391803 w 1391803"/>
                <a:gd name="connsiteY3" fmla="*/ 69590 h 695901"/>
                <a:gd name="connsiteX4" fmla="*/ 1391803 w 1391803"/>
                <a:gd name="connsiteY4" fmla="*/ 626311 h 695901"/>
                <a:gd name="connsiteX5" fmla="*/ 1322213 w 1391803"/>
                <a:gd name="connsiteY5" fmla="*/ 695901 h 695901"/>
                <a:gd name="connsiteX6" fmla="*/ 69590 w 1391803"/>
                <a:gd name="connsiteY6" fmla="*/ 695901 h 695901"/>
                <a:gd name="connsiteX7" fmla="*/ 0 w 1391803"/>
                <a:gd name="connsiteY7" fmla="*/ 626311 h 695901"/>
                <a:gd name="connsiteX8" fmla="*/ 0 w 1391803"/>
                <a:gd name="connsiteY8" fmla="*/ 69590 h 69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803" h="695901">
                  <a:moveTo>
                    <a:pt x="0" y="69590"/>
                  </a:moveTo>
                  <a:cubicBezTo>
                    <a:pt x="0" y="31157"/>
                    <a:pt x="31157" y="0"/>
                    <a:pt x="69590" y="0"/>
                  </a:cubicBezTo>
                  <a:lnTo>
                    <a:pt x="1322213" y="0"/>
                  </a:lnTo>
                  <a:cubicBezTo>
                    <a:pt x="1360646" y="0"/>
                    <a:pt x="1391803" y="31157"/>
                    <a:pt x="1391803" y="69590"/>
                  </a:cubicBezTo>
                  <a:lnTo>
                    <a:pt x="1391803" y="626311"/>
                  </a:lnTo>
                  <a:cubicBezTo>
                    <a:pt x="1391803" y="664744"/>
                    <a:pt x="1360646" y="695901"/>
                    <a:pt x="1322213" y="695901"/>
                  </a:cubicBezTo>
                  <a:lnTo>
                    <a:pt x="69590" y="695901"/>
                  </a:lnTo>
                  <a:cubicBezTo>
                    <a:pt x="31157" y="695901"/>
                    <a:pt x="0" y="664744"/>
                    <a:pt x="0" y="626311"/>
                  </a:cubicBezTo>
                  <a:lnTo>
                    <a:pt x="0" y="6959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1812" tIns="31812" rIns="31812" bIns="318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Pre-transplant Death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BAE56B6-DFB0-4E99-93D0-2900F7AFAE99}"/>
                </a:ext>
              </a:extLst>
            </p:cNvPr>
            <p:cNvSpPr/>
            <p:nvPr/>
          </p:nvSpPr>
          <p:spPr>
            <a:xfrm rot="2142401">
              <a:off x="6203384" y="3417892"/>
              <a:ext cx="685604" cy="22214"/>
            </a:xfrm>
            <a:custGeom>
              <a:avLst/>
              <a:gdLst>
                <a:gd name="connsiteX0" fmla="*/ 0 w 685604"/>
                <a:gd name="connsiteY0" fmla="*/ 11107 h 22214"/>
                <a:gd name="connsiteX1" fmla="*/ 685604 w 685604"/>
                <a:gd name="connsiteY1" fmla="*/ 11107 h 2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604" h="22214">
                  <a:moveTo>
                    <a:pt x="0" y="11107"/>
                  </a:moveTo>
                  <a:lnTo>
                    <a:pt x="685604" y="11107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8362" tIns="-6034" rIns="338361" bIns="-603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285A76-9B20-486C-8889-183ED3A6A598}"/>
                </a:ext>
              </a:extLst>
            </p:cNvPr>
            <p:cNvSpPr/>
            <p:nvPr/>
          </p:nvSpPr>
          <p:spPr>
            <a:xfrm>
              <a:off x="6824547" y="3281120"/>
              <a:ext cx="1391803" cy="695901"/>
            </a:xfrm>
            <a:custGeom>
              <a:avLst/>
              <a:gdLst>
                <a:gd name="connsiteX0" fmla="*/ 0 w 1391803"/>
                <a:gd name="connsiteY0" fmla="*/ 69590 h 695901"/>
                <a:gd name="connsiteX1" fmla="*/ 69590 w 1391803"/>
                <a:gd name="connsiteY1" fmla="*/ 0 h 695901"/>
                <a:gd name="connsiteX2" fmla="*/ 1322213 w 1391803"/>
                <a:gd name="connsiteY2" fmla="*/ 0 h 695901"/>
                <a:gd name="connsiteX3" fmla="*/ 1391803 w 1391803"/>
                <a:gd name="connsiteY3" fmla="*/ 69590 h 695901"/>
                <a:gd name="connsiteX4" fmla="*/ 1391803 w 1391803"/>
                <a:gd name="connsiteY4" fmla="*/ 626311 h 695901"/>
                <a:gd name="connsiteX5" fmla="*/ 1322213 w 1391803"/>
                <a:gd name="connsiteY5" fmla="*/ 695901 h 695901"/>
                <a:gd name="connsiteX6" fmla="*/ 69590 w 1391803"/>
                <a:gd name="connsiteY6" fmla="*/ 695901 h 695901"/>
                <a:gd name="connsiteX7" fmla="*/ 0 w 1391803"/>
                <a:gd name="connsiteY7" fmla="*/ 626311 h 695901"/>
                <a:gd name="connsiteX8" fmla="*/ 0 w 1391803"/>
                <a:gd name="connsiteY8" fmla="*/ 69590 h 69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803" h="695901">
                  <a:moveTo>
                    <a:pt x="0" y="69590"/>
                  </a:moveTo>
                  <a:cubicBezTo>
                    <a:pt x="0" y="31157"/>
                    <a:pt x="31157" y="0"/>
                    <a:pt x="69590" y="0"/>
                  </a:cubicBezTo>
                  <a:lnTo>
                    <a:pt x="1322213" y="0"/>
                  </a:lnTo>
                  <a:cubicBezTo>
                    <a:pt x="1360646" y="0"/>
                    <a:pt x="1391803" y="31157"/>
                    <a:pt x="1391803" y="69590"/>
                  </a:cubicBezTo>
                  <a:lnTo>
                    <a:pt x="1391803" y="626311"/>
                  </a:lnTo>
                  <a:cubicBezTo>
                    <a:pt x="1391803" y="664744"/>
                    <a:pt x="1360646" y="695901"/>
                    <a:pt x="1322213" y="695901"/>
                  </a:cubicBezTo>
                  <a:lnTo>
                    <a:pt x="69590" y="695901"/>
                  </a:lnTo>
                  <a:cubicBezTo>
                    <a:pt x="31157" y="695901"/>
                    <a:pt x="0" y="664744"/>
                    <a:pt x="0" y="626311"/>
                  </a:cubicBezTo>
                  <a:lnTo>
                    <a:pt x="0" y="6959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1812" tIns="31812" rIns="31812" bIns="318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Leave the </a:t>
              </a:r>
              <a:r>
                <a:rPr lang="en-US" altLang="zh-CN" sz="1800" kern="1200" dirty="0"/>
                <a:t>waitlist</a:t>
              </a:r>
              <a:endParaRPr lang="en-US" sz="1800" kern="12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E6E52E-F6AE-46A4-880A-C07410E1D0B8}"/>
                </a:ext>
              </a:extLst>
            </p:cNvPr>
            <p:cNvSpPr/>
            <p:nvPr/>
          </p:nvSpPr>
          <p:spPr>
            <a:xfrm rot="4229664">
              <a:off x="5697262" y="4025234"/>
              <a:ext cx="1713145" cy="22214"/>
            </a:xfrm>
            <a:custGeom>
              <a:avLst/>
              <a:gdLst>
                <a:gd name="connsiteX0" fmla="*/ 0 w 1713145"/>
                <a:gd name="connsiteY0" fmla="*/ 11107 h 22214"/>
                <a:gd name="connsiteX1" fmla="*/ 1713145 w 1713145"/>
                <a:gd name="connsiteY1" fmla="*/ 11107 h 2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3145" h="22214">
                  <a:moveTo>
                    <a:pt x="0" y="11107"/>
                  </a:moveTo>
                  <a:lnTo>
                    <a:pt x="1713145" y="11107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6443" tIns="-31723" rIns="826444" bIns="-31721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CE026E-53C8-422F-8827-C31D9C56E035}"/>
                </a:ext>
              </a:extLst>
            </p:cNvPr>
            <p:cNvSpPr/>
            <p:nvPr/>
          </p:nvSpPr>
          <p:spPr>
            <a:xfrm>
              <a:off x="6839843" y="4495803"/>
              <a:ext cx="1391803" cy="695901"/>
            </a:xfrm>
            <a:custGeom>
              <a:avLst/>
              <a:gdLst>
                <a:gd name="connsiteX0" fmla="*/ 0 w 1391803"/>
                <a:gd name="connsiteY0" fmla="*/ 69590 h 695901"/>
                <a:gd name="connsiteX1" fmla="*/ 69590 w 1391803"/>
                <a:gd name="connsiteY1" fmla="*/ 0 h 695901"/>
                <a:gd name="connsiteX2" fmla="*/ 1322213 w 1391803"/>
                <a:gd name="connsiteY2" fmla="*/ 0 h 695901"/>
                <a:gd name="connsiteX3" fmla="*/ 1391803 w 1391803"/>
                <a:gd name="connsiteY3" fmla="*/ 69590 h 695901"/>
                <a:gd name="connsiteX4" fmla="*/ 1391803 w 1391803"/>
                <a:gd name="connsiteY4" fmla="*/ 626311 h 695901"/>
                <a:gd name="connsiteX5" fmla="*/ 1322213 w 1391803"/>
                <a:gd name="connsiteY5" fmla="*/ 695901 h 695901"/>
                <a:gd name="connsiteX6" fmla="*/ 69590 w 1391803"/>
                <a:gd name="connsiteY6" fmla="*/ 695901 h 695901"/>
                <a:gd name="connsiteX7" fmla="*/ 0 w 1391803"/>
                <a:gd name="connsiteY7" fmla="*/ 626311 h 695901"/>
                <a:gd name="connsiteX8" fmla="*/ 0 w 1391803"/>
                <a:gd name="connsiteY8" fmla="*/ 69590 h 69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803" h="695901">
                  <a:moveTo>
                    <a:pt x="0" y="69590"/>
                  </a:moveTo>
                  <a:cubicBezTo>
                    <a:pt x="0" y="31157"/>
                    <a:pt x="31157" y="0"/>
                    <a:pt x="69590" y="0"/>
                  </a:cubicBezTo>
                  <a:lnTo>
                    <a:pt x="1322213" y="0"/>
                  </a:lnTo>
                  <a:cubicBezTo>
                    <a:pt x="1360646" y="0"/>
                    <a:pt x="1391803" y="31157"/>
                    <a:pt x="1391803" y="69590"/>
                  </a:cubicBezTo>
                  <a:lnTo>
                    <a:pt x="1391803" y="626311"/>
                  </a:lnTo>
                  <a:cubicBezTo>
                    <a:pt x="1391803" y="664744"/>
                    <a:pt x="1360646" y="695901"/>
                    <a:pt x="1322213" y="695901"/>
                  </a:cubicBezTo>
                  <a:lnTo>
                    <a:pt x="69590" y="695901"/>
                  </a:lnTo>
                  <a:cubicBezTo>
                    <a:pt x="31157" y="695901"/>
                    <a:pt x="0" y="664744"/>
                    <a:pt x="0" y="626311"/>
                  </a:cubicBezTo>
                  <a:lnTo>
                    <a:pt x="0" y="6959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1812" tIns="31812" rIns="31812" bIns="318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Deceased Donation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F5C8C9D-B680-4904-81E6-FBA232AC75D9}"/>
                </a:ext>
              </a:extLst>
            </p:cNvPr>
            <p:cNvSpPr/>
            <p:nvPr/>
          </p:nvSpPr>
          <p:spPr>
            <a:xfrm rot="19380652">
              <a:off x="8157083" y="4609728"/>
              <a:ext cx="741006" cy="22214"/>
            </a:xfrm>
            <a:custGeom>
              <a:avLst/>
              <a:gdLst>
                <a:gd name="connsiteX0" fmla="*/ 0 w 741006"/>
                <a:gd name="connsiteY0" fmla="*/ 11107 h 22214"/>
                <a:gd name="connsiteX1" fmla="*/ 741006 w 741006"/>
                <a:gd name="connsiteY1" fmla="*/ 11107 h 2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006" h="22214">
                  <a:moveTo>
                    <a:pt x="0" y="11107"/>
                  </a:moveTo>
                  <a:lnTo>
                    <a:pt x="741006" y="11107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4678" tIns="-7418" rIns="364677" bIns="-741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B06D018-7B39-4C47-9C3E-EE0FE544A4E1}"/>
                </a:ext>
              </a:extLst>
            </p:cNvPr>
            <p:cNvSpPr/>
            <p:nvPr/>
          </p:nvSpPr>
          <p:spPr>
            <a:xfrm>
              <a:off x="8823525" y="4049967"/>
              <a:ext cx="1391803" cy="695901"/>
            </a:xfrm>
            <a:custGeom>
              <a:avLst/>
              <a:gdLst>
                <a:gd name="connsiteX0" fmla="*/ 0 w 1391803"/>
                <a:gd name="connsiteY0" fmla="*/ 69590 h 695901"/>
                <a:gd name="connsiteX1" fmla="*/ 69590 w 1391803"/>
                <a:gd name="connsiteY1" fmla="*/ 0 h 695901"/>
                <a:gd name="connsiteX2" fmla="*/ 1322213 w 1391803"/>
                <a:gd name="connsiteY2" fmla="*/ 0 h 695901"/>
                <a:gd name="connsiteX3" fmla="*/ 1391803 w 1391803"/>
                <a:gd name="connsiteY3" fmla="*/ 69590 h 695901"/>
                <a:gd name="connsiteX4" fmla="*/ 1391803 w 1391803"/>
                <a:gd name="connsiteY4" fmla="*/ 626311 h 695901"/>
                <a:gd name="connsiteX5" fmla="*/ 1322213 w 1391803"/>
                <a:gd name="connsiteY5" fmla="*/ 695901 h 695901"/>
                <a:gd name="connsiteX6" fmla="*/ 69590 w 1391803"/>
                <a:gd name="connsiteY6" fmla="*/ 695901 h 695901"/>
                <a:gd name="connsiteX7" fmla="*/ 0 w 1391803"/>
                <a:gd name="connsiteY7" fmla="*/ 626311 h 695901"/>
                <a:gd name="connsiteX8" fmla="*/ 0 w 1391803"/>
                <a:gd name="connsiteY8" fmla="*/ 69590 h 69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803" h="695901">
                  <a:moveTo>
                    <a:pt x="0" y="69590"/>
                  </a:moveTo>
                  <a:cubicBezTo>
                    <a:pt x="0" y="31157"/>
                    <a:pt x="31157" y="0"/>
                    <a:pt x="69590" y="0"/>
                  </a:cubicBezTo>
                  <a:lnTo>
                    <a:pt x="1322213" y="0"/>
                  </a:lnTo>
                  <a:cubicBezTo>
                    <a:pt x="1360646" y="0"/>
                    <a:pt x="1391803" y="31157"/>
                    <a:pt x="1391803" y="69590"/>
                  </a:cubicBezTo>
                  <a:lnTo>
                    <a:pt x="1391803" y="626311"/>
                  </a:lnTo>
                  <a:cubicBezTo>
                    <a:pt x="1391803" y="664744"/>
                    <a:pt x="1360646" y="695901"/>
                    <a:pt x="1322213" y="695901"/>
                  </a:cubicBezTo>
                  <a:lnTo>
                    <a:pt x="69590" y="695901"/>
                  </a:lnTo>
                  <a:cubicBezTo>
                    <a:pt x="31157" y="695901"/>
                    <a:pt x="0" y="664744"/>
                    <a:pt x="0" y="626311"/>
                  </a:cubicBezTo>
                  <a:lnTo>
                    <a:pt x="0" y="6959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1812" tIns="31812" rIns="31812" bIns="318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EPTS&gt;=80%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DA1594-A2A9-4445-8B6B-98DFDF61F9D0}"/>
                </a:ext>
              </a:extLst>
            </p:cNvPr>
            <p:cNvSpPr/>
            <p:nvPr/>
          </p:nvSpPr>
          <p:spPr>
            <a:xfrm rot="21513412">
              <a:off x="10215257" y="4381128"/>
              <a:ext cx="451226" cy="22214"/>
            </a:xfrm>
            <a:custGeom>
              <a:avLst/>
              <a:gdLst>
                <a:gd name="connsiteX0" fmla="*/ 0 w 451226"/>
                <a:gd name="connsiteY0" fmla="*/ 11107 h 22214"/>
                <a:gd name="connsiteX1" fmla="*/ 451226 w 451226"/>
                <a:gd name="connsiteY1" fmla="*/ 11107 h 2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26" h="22214">
                  <a:moveTo>
                    <a:pt x="0" y="11107"/>
                  </a:moveTo>
                  <a:lnTo>
                    <a:pt x="451226" y="11107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32" tIns="-173" rIns="227032" bIns="-17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CA6C6B-95FA-4F78-A456-1306626DC498}"/>
                </a:ext>
              </a:extLst>
            </p:cNvPr>
            <p:cNvSpPr/>
            <p:nvPr/>
          </p:nvSpPr>
          <p:spPr>
            <a:xfrm>
              <a:off x="10666412" y="4038602"/>
              <a:ext cx="1391803" cy="695901"/>
            </a:xfrm>
            <a:custGeom>
              <a:avLst/>
              <a:gdLst>
                <a:gd name="connsiteX0" fmla="*/ 0 w 1391803"/>
                <a:gd name="connsiteY0" fmla="*/ 69590 h 695901"/>
                <a:gd name="connsiteX1" fmla="*/ 69590 w 1391803"/>
                <a:gd name="connsiteY1" fmla="*/ 0 h 695901"/>
                <a:gd name="connsiteX2" fmla="*/ 1322213 w 1391803"/>
                <a:gd name="connsiteY2" fmla="*/ 0 h 695901"/>
                <a:gd name="connsiteX3" fmla="*/ 1391803 w 1391803"/>
                <a:gd name="connsiteY3" fmla="*/ 69590 h 695901"/>
                <a:gd name="connsiteX4" fmla="*/ 1391803 w 1391803"/>
                <a:gd name="connsiteY4" fmla="*/ 626311 h 695901"/>
                <a:gd name="connsiteX5" fmla="*/ 1322213 w 1391803"/>
                <a:gd name="connsiteY5" fmla="*/ 695901 h 695901"/>
                <a:gd name="connsiteX6" fmla="*/ 69590 w 1391803"/>
                <a:gd name="connsiteY6" fmla="*/ 695901 h 695901"/>
                <a:gd name="connsiteX7" fmla="*/ 0 w 1391803"/>
                <a:gd name="connsiteY7" fmla="*/ 626311 h 695901"/>
                <a:gd name="connsiteX8" fmla="*/ 0 w 1391803"/>
                <a:gd name="connsiteY8" fmla="*/ 69590 h 69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803" h="695901">
                  <a:moveTo>
                    <a:pt x="0" y="69590"/>
                  </a:moveTo>
                  <a:cubicBezTo>
                    <a:pt x="0" y="31157"/>
                    <a:pt x="31157" y="0"/>
                    <a:pt x="69590" y="0"/>
                  </a:cubicBezTo>
                  <a:lnTo>
                    <a:pt x="1322213" y="0"/>
                  </a:lnTo>
                  <a:cubicBezTo>
                    <a:pt x="1360646" y="0"/>
                    <a:pt x="1391803" y="31157"/>
                    <a:pt x="1391803" y="69590"/>
                  </a:cubicBezTo>
                  <a:lnTo>
                    <a:pt x="1391803" y="626311"/>
                  </a:lnTo>
                  <a:cubicBezTo>
                    <a:pt x="1391803" y="664744"/>
                    <a:pt x="1360646" y="695901"/>
                    <a:pt x="1322213" y="695901"/>
                  </a:cubicBezTo>
                  <a:lnTo>
                    <a:pt x="69590" y="695901"/>
                  </a:lnTo>
                  <a:cubicBezTo>
                    <a:pt x="31157" y="695901"/>
                    <a:pt x="0" y="664744"/>
                    <a:pt x="0" y="626311"/>
                  </a:cubicBezTo>
                  <a:lnTo>
                    <a:pt x="0" y="6959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1812" tIns="31812" rIns="31812" bIns="318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Kidney KDPI&lt;=20%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A8D82A-B2DB-4282-BE7D-202893899401}"/>
                </a:ext>
              </a:extLst>
            </p:cNvPr>
            <p:cNvSpPr/>
            <p:nvPr/>
          </p:nvSpPr>
          <p:spPr>
            <a:xfrm rot="2347003">
              <a:off x="8143108" y="5081866"/>
              <a:ext cx="790042" cy="22214"/>
            </a:xfrm>
            <a:custGeom>
              <a:avLst/>
              <a:gdLst>
                <a:gd name="connsiteX0" fmla="*/ 0 w 790042"/>
                <a:gd name="connsiteY0" fmla="*/ 11107 h 22214"/>
                <a:gd name="connsiteX1" fmla="*/ 790042 w 790042"/>
                <a:gd name="connsiteY1" fmla="*/ 11107 h 2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0042" h="22214">
                  <a:moveTo>
                    <a:pt x="0" y="11107"/>
                  </a:moveTo>
                  <a:lnTo>
                    <a:pt x="790042" y="11107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7970" tIns="-8645" rIns="387970" bIns="-864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E42EB-141A-45E6-BA14-830591ED759D}"/>
                </a:ext>
              </a:extLst>
            </p:cNvPr>
            <p:cNvSpPr/>
            <p:nvPr/>
          </p:nvSpPr>
          <p:spPr>
            <a:xfrm>
              <a:off x="8844611" y="4994243"/>
              <a:ext cx="1391803" cy="695901"/>
            </a:xfrm>
            <a:custGeom>
              <a:avLst/>
              <a:gdLst>
                <a:gd name="connsiteX0" fmla="*/ 0 w 1391803"/>
                <a:gd name="connsiteY0" fmla="*/ 69590 h 695901"/>
                <a:gd name="connsiteX1" fmla="*/ 69590 w 1391803"/>
                <a:gd name="connsiteY1" fmla="*/ 0 h 695901"/>
                <a:gd name="connsiteX2" fmla="*/ 1322213 w 1391803"/>
                <a:gd name="connsiteY2" fmla="*/ 0 h 695901"/>
                <a:gd name="connsiteX3" fmla="*/ 1391803 w 1391803"/>
                <a:gd name="connsiteY3" fmla="*/ 69590 h 695901"/>
                <a:gd name="connsiteX4" fmla="*/ 1391803 w 1391803"/>
                <a:gd name="connsiteY4" fmla="*/ 626311 h 695901"/>
                <a:gd name="connsiteX5" fmla="*/ 1322213 w 1391803"/>
                <a:gd name="connsiteY5" fmla="*/ 695901 h 695901"/>
                <a:gd name="connsiteX6" fmla="*/ 69590 w 1391803"/>
                <a:gd name="connsiteY6" fmla="*/ 695901 h 695901"/>
                <a:gd name="connsiteX7" fmla="*/ 0 w 1391803"/>
                <a:gd name="connsiteY7" fmla="*/ 626311 h 695901"/>
                <a:gd name="connsiteX8" fmla="*/ 0 w 1391803"/>
                <a:gd name="connsiteY8" fmla="*/ 69590 h 69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803" h="695901">
                  <a:moveTo>
                    <a:pt x="0" y="69590"/>
                  </a:moveTo>
                  <a:cubicBezTo>
                    <a:pt x="0" y="31157"/>
                    <a:pt x="31157" y="0"/>
                    <a:pt x="69590" y="0"/>
                  </a:cubicBezTo>
                  <a:lnTo>
                    <a:pt x="1322213" y="0"/>
                  </a:lnTo>
                  <a:cubicBezTo>
                    <a:pt x="1360646" y="0"/>
                    <a:pt x="1391803" y="31157"/>
                    <a:pt x="1391803" y="69590"/>
                  </a:cubicBezTo>
                  <a:lnTo>
                    <a:pt x="1391803" y="626311"/>
                  </a:lnTo>
                  <a:cubicBezTo>
                    <a:pt x="1391803" y="664744"/>
                    <a:pt x="1360646" y="695901"/>
                    <a:pt x="1322213" y="695901"/>
                  </a:cubicBezTo>
                  <a:lnTo>
                    <a:pt x="69590" y="695901"/>
                  </a:lnTo>
                  <a:cubicBezTo>
                    <a:pt x="31157" y="695901"/>
                    <a:pt x="0" y="664744"/>
                    <a:pt x="0" y="626311"/>
                  </a:cubicBezTo>
                  <a:lnTo>
                    <a:pt x="0" y="6959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1812" tIns="31812" rIns="31812" bIns="318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EPTS&lt;80%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C5477BB-02A2-4226-90DE-B9B9245FC57E}"/>
                </a:ext>
              </a:extLst>
            </p:cNvPr>
            <p:cNvSpPr/>
            <p:nvPr/>
          </p:nvSpPr>
          <p:spPr>
            <a:xfrm>
              <a:off x="10226874" y="5251392"/>
              <a:ext cx="439538" cy="196968"/>
            </a:xfrm>
            <a:custGeom>
              <a:avLst/>
              <a:gdLst>
                <a:gd name="connsiteX0" fmla="*/ 0 w 430948"/>
                <a:gd name="connsiteY0" fmla="*/ 11107 h 22214"/>
                <a:gd name="connsiteX1" fmla="*/ 430948 w 430948"/>
                <a:gd name="connsiteY1" fmla="*/ 11107 h 2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0948" h="22214">
                  <a:moveTo>
                    <a:pt x="0" y="11107"/>
                  </a:moveTo>
                  <a:lnTo>
                    <a:pt x="430948" y="11107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7400" tIns="332" rIns="217400" bIns="33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FF45280-BD04-400C-961E-3AE28493AB0B}"/>
                </a:ext>
              </a:extLst>
            </p:cNvPr>
            <p:cNvSpPr/>
            <p:nvPr/>
          </p:nvSpPr>
          <p:spPr>
            <a:xfrm>
              <a:off x="10670140" y="5002860"/>
              <a:ext cx="1391803" cy="695901"/>
            </a:xfrm>
            <a:custGeom>
              <a:avLst/>
              <a:gdLst>
                <a:gd name="connsiteX0" fmla="*/ 0 w 1391803"/>
                <a:gd name="connsiteY0" fmla="*/ 69590 h 695901"/>
                <a:gd name="connsiteX1" fmla="*/ 69590 w 1391803"/>
                <a:gd name="connsiteY1" fmla="*/ 0 h 695901"/>
                <a:gd name="connsiteX2" fmla="*/ 1322213 w 1391803"/>
                <a:gd name="connsiteY2" fmla="*/ 0 h 695901"/>
                <a:gd name="connsiteX3" fmla="*/ 1391803 w 1391803"/>
                <a:gd name="connsiteY3" fmla="*/ 69590 h 695901"/>
                <a:gd name="connsiteX4" fmla="*/ 1391803 w 1391803"/>
                <a:gd name="connsiteY4" fmla="*/ 626311 h 695901"/>
                <a:gd name="connsiteX5" fmla="*/ 1322213 w 1391803"/>
                <a:gd name="connsiteY5" fmla="*/ 695901 h 695901"/>
                <a:gd name="connsiteX6" fmla="*/ 69590 w 1391803"/>
                <a:gd name="connsiteY6" fmla="*/ 695901 h 695901"/>
                <a:gd name="connsiteX7" fmla="*/ 0 w 1391803"/>
                <a:gd name="connsiteY7" fmla="*/ 626311 h 695901"/>
                <a:gd name="connsiteX8" fmla="*/ 0 w 1391803"/>
                <a:gd name="connsiteY8" fmla="*/ 69590 h 69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803" h="695901">
                  <a:moveTo>
                    <a:pt x="0" y="69590"/>
                  </a:moveTo>
                  <a:cubicBezTo>
                    <a:pt x="0" y="31157"/>
                    <a:pt x="31157" y="0"/>
                    <a:pt x="69590" y="0"/>
                  </a:cubicBezTo>
                  <a:lnTo>
                    <a:pt x="1322213" y="0"/>
                  </a:lnTo>
                  <a:cubicBezTo>
                    <a:pt x="1360646" y="0"/>
                    <a:pt x="1391803" y="31157"/>
                    <a:pt x="1391803" y="69590"/>
                  </a:cubicBezTo>
                  <a:lnTo>
                    <a:pt x="1391803" y="626311"/>
                  </a:lnTo>
                  <a:cubicBezTo>
                    <a:pt x="1391803" y="664744"/>
                    <a:pt x="1360646" y="695901"/>
                    <a:pt x="1322213" y="695901"/>
                  </a:cubicBezTo>
                  <a:lnTo>
                    <a:pt x="69590" y="695901"/>
                  </a:lnTo>
                  <a:cubicBezTo>
                    <a:pt x="31157" y="695901"/>
                    <a:pt x="0" y="664744"/>
                    <a:pt x="0" y="626311"/>
                  </a:cubicBezTo>
                  <a:lnTo>
                    <a:pt x="0" y="6959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1812" tIns="31812" rIns="31812" bIns="3181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Rank by Score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776C386-6DA1-4EA9-B644-C1A656477271}"/>
              </a:ext>
            </a:extLst>
          </p:cNvPr>
          <p:cNvSpPr txBox="1"/>
          <p:nvPr/>
        </p:nvSpPr>
        <p:spPr>
          <a:xfrm>
            <a:off x="8334246" y="106265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P=0.041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D6D51-CB22-446E-814E-74703385BC47}"/>
              </a:ext>
            </a:extLst>
          </p:cNvPr>
          <p:cNvSpPr txBox="1"/>
          <p:nvPr/>
        </p:nvSpPr>
        <p:spPr>
          <a:xfrm>
            <a:off x="8323798" y="185692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P=0.038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CCB124-05CD-4BAF-A777-EE8B3AFE3393}"/>
              </a:ext>
            </a:extLst>
          </p:cNvPr>
          <p:cNvSpPr txBox="1"/>
          <p:nvPr/>
        </p:nvSpPr>
        <p:spPr>
          <a:xfrm>
            <a:off x="8323797" y="262711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P=0.052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A3268-9BE6-401D-8ED8-23912B2DC635}"/>
              </a:ext>
            </a:extLst>
          </p:cNvPr>
          <p:cNvSpPr txBox="1"/>
          <p:nvPr/>
        </p:nvSpPr>
        <p:spPr>
          <a:xfrm>
            <a:off x="7083790" y="467442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n=212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F1FA05F-F029-473D-AFBA-3E3C26AD7191}"/>
              </a:ext>
            </a:extLst>
          </p:cNvPr>
          <p:cNvSpPr/>
          <p:nvPr/>
        </p:nvSpPr>
        <p:spPr>
          <a:xfrm>
            <a:off x="6839841" y="5214275"/>
            <a:ext cx="1391803" cy="695901"/>
          </a:xfrm>
          <a:custGeom>
            <a:avLst/>
            <a:gdLst>
              <a:gd name="connsiteX0" fmla="*/ 0 w 1391803"/>
              <a:gd name="connsiteY0" fmla="*/ 69590 h 695901"/>
              <a:gd name="connsiteX1" fmla="*/ 69590 w 1391803"/>
              <a:gd name="connsiteY1" fmla="*/ 0 h 695901"/>
              <a:gd name="connsiteX2" fmla="*/ 1322213 w 1391803"/>
              <a:gd name="connsiteY2" fmla="*/ 0 h 695901"/>
              <a:gd name="connsiteX3" fmla="*/ 1391803 w 1391803"/>
              <a:gd name="connsiteY3" fmla="*/ 69590 h 695901"/>
              <a:gd name="connsiteX4" fmla="*/ 1391803 w 1391803"/>
              <a:gd name="connsiteY4" fmla="*/ 626311 h 695901"/>
              <a:gd name="connsiteX5" fmla="*/ 1322213 w 1391803"/>
              <a:gd name="connsiteY5" fmla="*/ 695901 h 695901"/>
              <a:gd name="connsiteX6" fmla="*/ 69590 w 1391803"/>
              <a:gd name="connsiteY6" fmla="*/ 695901 h 695901"/>
              <a:gd name="connsiteX7" fmla="*/ 0 w 1391803"/>
              <a:gd name="connsiteY7" fmla="*/ 626311 h 695901"/>
              <a:gd name="connsiteX8" fmla="*/ 0 w 1391803"/>
              <a:gd name="connsiteY8" fmla="*/ 69590 h 69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1803" h="695901">
                <a:moveTo>
                  <a:pt x="0" y="69590"/>
                </a:moveTo>
                <a:cubicBezTo>
                  <a:pt x="0" y="31157"/>
                  <a:pt x="31157" y="0"/>
                  <a:pt x="69590" y="0"/>
                </a:cubicBezTo>
                <a:lnTo>
                  <a:pt x="1322213" y="0"/>
                </a:lnTo>
                <a:cubicBezTo>
                  <a:pt x="1360646" y="0"/>
                  <a:pt x="1391803" y="31157"/>
                  <a:pt x="1391803" y="69590"/>
                </a:cubicBezTo>
                <a:lnTo>
                  <a:pt x="1391803" y="626311"/>
                </a:lnTo>
                <a:cubicBezTo>
                  <a:pt x="1391803" y="664744"/>
                  <a:pt x="1360646" y="695901"/>
                  <a:pt x="1322213" y="695901"/>
                </a:cubicBezTo>
                <a:lnTo>
                  <a:pt x="69590" y="695901"/>
                </a:lnTo>
                <a:cubicBezTo>
                  <a:pt x="31157" y="695901"/>
                  <a:pt x="0" y="664744"/>
                  <a:pt x="0" y="626311"/>
                </a:cubicBezTo>
                <a:lnTo>
                  <a:pt x="0" y="6959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1812" tIns="31812" rIns="31812" bIns="3181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Deceased Donation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44D0306-7E52-4D95-9D74-E340EC6C9171}"/>
              </a:ext>
            </a:extLst>
          </p:cNvPr>
          <p:cNvSpPr/>
          <p:nvPr/>
        </p:nvSpPr>
        <p:spPr>
          <a:xfrm>
            <a:off x="8812806" y="5214275"/>
            <a:ext cx="1391803" cy="695901"/>
          </a:xfrm>
          <a:custGeom>
            <a:avLst/>
            <a:gdLst>
              <a:gd name="connsiteX0" fmla="*/ 0 w 1391803"/>
              <a:gd name="connsiteY0" fmla="*/ 69590 h 695901"/>
              <a:gd name="connsiteX1" fmla="*/ 69590 w 1391803"/>
              <a:gd name="connsiteY1" fmla="*/ 0 h 695901"/>
              <a:gd name="connsiteX2" fmla="*/ 1322213 w 1391803"/>
              <a:gd name="connsiteY2" fmla="*/ 0 h 695901"/>
              <a:gd name="connsiteX3" fmla="*/ 1391803 w 1391803"/>
              <a:gd name="connsiteY3" fmla="*/ 69590 h 695901"/>
              <a:gd name="connsiteX4" fmla="*/ 1391803 w 1391803"/>
              <a:gd name="connsiteY4" fmla="*/ 626311 h 695901"/>
              <a:gd name="connsiteX5" fmla="*/ 1322213 w 1391803"/>
              <a:gd name="connsiteY5" fmla="*/ 695901 h 695901"/>
              <a:gd name="connsiteX6" fmla="*/ 69590 w 1391803"/>
              <a:gd name="connsiteY6" fmla="*/ 695901 h 695901"/>
              <a:gd name="connsiteX7" fmla="*/ 0 w 1391803"/>
              <a:gd name="connsiteY7" fmla="*/ 626311 h 695901"/>
              <a:gd name="connsiteX8" fmla="*/ 0 w 1391803"/>
              <a:gd name="connsiteY8" fmla="*/ 69590 h 69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1803" h="695901">
                <a:moveTo>
                  <a:pt x="0" y="69590"/>
                </a:moveTo>
                <a:cubicBezTo>
                  <a:pt x="0" y="31157"/>
                  <a:pt x="31157" y="0"/>
                  <a:pt x="69590" y="0"/>
                </a:cubicBezTo>
                <a:lnTo>
                  <a:pt x="1322213" y="0"/>
                </a:lnTo>
                <a:cubicBezTo>
                  <a:pt x="1360646" y="0"/>
                  <a:pt x="1391803" y="31157"/>
                  <a:pt x="1391803" y="69590"/>
                </a:cubicBezTo>
                <a:lnTo>
                  <a:pt x="1391803" y="626311"/>
                </a:lnTo>
                <a:cubicBezTo>
                  <a:pt x="1391803" y="664744"/>
                  <a:pt x="1360646" y="695901"/>
                  <a:pt x="1322213" y="695901"/>
                </a:cubicBezTo>
                <a:lnTo>
                  <a:pt x="69590" y="695901"/>
                </a:lnTo>
                <a:cubicBezTo>
                  <a:pt x="31157" y="695901"/>
                  <a:pt x="0" y="664744"/>
                  <a:pt x="0" y="626311"/>
                </a:cubicBezTo>
                <a:lnTo>
                  <a:pt x="0" y="6959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1812" tIns="31812" rIns="31812" bIns="3181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Rank by waiting 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C92A1F-AD16-4291-8D6A-367799745554}"/>
              </a:ext>
            </a:extLst>
          </p:cNvPr>
          <p:cNvSpPr/>
          <p:nvPr/>
        </p:nvSpPr>
        <p:spPr>
          <a:xfrm flipV="1">
            <a:off x="8231644" y="5536052"/>
            <a:ext cx="573809" cy="45719"/>
          </a:xfrm>
          <a:custGeom>
            <a:avLst/>
            <a:gdLst>
              <a:gd name="connsiteX0" fmla="*/ 0 w 790042"/>
              <a:gd name="connsiteY0" fmla="*/ 11107 h 22214"/>
              <a:gd name="connsiteX1" fmla="*/ 790042 w 790042"/>
              <a:gd name="connsiteY1" fmla="*/ 11107 h 2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0042" h="22214">
                <a:moveTo>
                  <a:pt x="0" y="11107"/>
                </a:moveTo>
                <a:lnTo>
                  <a:pt x="790042" y="11107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7970" tIns="-8645" rIns="387970" bIns="-864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05EE322-5096-4D30-95A5-D06B06533AC6}"/>
              </a:ext>
            </a:extLst>
          </p:cNvPr>
          <p:cNvSpPr txBox="1">
            <a:spLocks/>
          </p:cNvSpPr>
          <p:nvPr/>
        </p:nvSpPr>
        <p:spPr>
          <a:xfrm>
            <a:off x="639913" y="2681105"/>
            <a:ext cx="3400682" cy="149579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262626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99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DA8C08-657B-4E1F-8CD6-A715208BBC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1B12F-99BA-42C7-A447-E8068313F8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3011" y="960721"/>
            <a:ext cx="6883639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02445A-544B-4561-B6EF-758DD5BD4D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589" y="1124712"/>
            <a:ext cx="6556484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5D317-7F89-4ED6-84E6-E5C5B3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84" y="2681103"/>
            <a:ext cx="3062442" cy="14957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Result 1- Comparison of </a:t>
            </a:r>
            <a:r>
              <a:rPr lang="en-US" altLang="zh-CN" sz="2600" dirty="0">
                <a:solidFill>
                  <a:schemeClr val="tx1"/>
                </a:solidFill>
              </a:rPr>
              <a:t>recipients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3FB7FC-D22A-469E-A837-FE99CEFF8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545121"/>
              </p:ext>
            </p:extLst>
          </p:nvPr>
        </p:nvGraphicFramePr>
        <p:xfrm>
          <a:off x="4656590" y="1324356"/>
          <a:ext cx="6556483" cy="420928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9707">
                  <a:extLst>
                    <a:ext uri="{9D8B030D-6E8A-4147-A177-3AD203B41FA5}">
                      <a16:colId xmlns:a16="http://schemas.microsoft.com/office/drawing/2014/main" val="2466743728"/>
                    </a:ext>
                  </a:extLst>
                </a:gridCol>
                <a:gridCol w="699048">
                  <a:extLst>
                    <a:ext uri="{9D8B030D-6E8A-4147-A177-3AD203B41FA5}">
                      <a16:colId xmlns:a16="http://schemas.microsoft.com/office/drawing/2014/main" val="2226202345"/>
                    </a:ext>
                  </a:extLst>
                </a:gridCol>
                <a:gridCol w="1380234">
                  <a:extLst>
                    <a:ext uri="{9D8B030D-6E8A-4147-A177-3AD203B41FA5}">
                      <a16:colId xmlns:a16="http://schemas.microsoft.com/office/drawing/2014/main" val="958202616"/>
                    </a:ext>
                  </a:extLst>
                </a:gridCol>
                <a:gridCol w="1284187">
                  <a:extLst>
                    <a:ext uri="{9D8B030D-6E8A-4147-A177-3AD203B41FA5}">
                      <a16:colId xmlns:a16="http://schemas.microsoft.com/office/drawing/2014/main" val="1168721847"/>
                    </a:ext>
                  </a:extLst>
                </a:gridCol>
                <a:gridCol w="853307">
                  <a:extLst>
                    <a:ext uri="{9D8B030D-6E8A-4147-A177-3AD203B41FA5}">
                      <a16:colId xmlns:a16="http://schemas.microsoft.com/office/drawing/2014/main" val="2144495501"/>
                    </a:ext>
                  </a:extLst>
                </a:gridCol>
              </a:tblGrid>
              <a:tr h="665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New Policy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Old Policy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p-value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extLst>
                  <a:ext uri="{0D108BD9-81ED-4DB2-BD59-A6C34878D82A}">
                    <a16:rowId xmlns:a16="http://schemas.microsoft.com/office/drawing/2014/main" val="3837340812"/>
                  </a:ext>
                </a:extLst>
              </a:tr>
              <a:tr h="34731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108" marR="77108" marT="38554" marB="3855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18-34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968(8.86%)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1008(9.23%)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108" marR="77108" marT="38554" marB="38554" anchor="ctr"/>
                </a:tc>
                <a:extLst>
                  <a:ext uri="{0D108BD9-81ED-4DB2-BD59-A6C34878D82A}">
                    <a16:rowId xmlns:a16="http://schemas.microsoft.com/office/drawing/2014/main" val="3228650407"/>
                  </a:ext>
                </a:extLst>
              </a:tr>
              <a:tr h="34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35-49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2956(27.07%)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2841(26.02%)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51132"/>
                  </a:ext>
                </a:extLst>
              </a:tr>
              <a:tr h="34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50-64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4790(43.86%)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4739(43.40%)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13981"/>
                  </a:ext>
                </a:extLst>
              </a:tr>
              <a:tr h="34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65+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2206(20.20%)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2332(21.36%)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94249"/>
                  </a:ext>
                </a:extLst>
              </a:tr>
              <a:tr h="34731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Diabetes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108" marR="77108" marT="38554" marB="3855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4798(43.94%)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4930(45.15%)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108" marR="77108" marT="38554" marB="38554" anchor="ctr"/>
                </a:tc>
                <a:extLst>
                  <a:ext uri="{0D108BD9-81ED-4DB2-BD59-A6C34878D82A}">
                    <a16:rowId xmlns:a16="http://schemas.microsoft.com/office/drawing/2014/main" val="4038182432"/>
                  </a:ext>
                </a:extLst>
              </a:tr>
              <a:tr h="34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6122(56.06%)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5990(54.85%)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96795"/>
                  </a:ext>
                </a:extLst>
              </a:tr>
              <a:tr h="38263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Prior Organ Transplant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108" marR="77108" marT="38554" marB="3855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1580(14.47%)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1624(14.92%)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7108" marR="77108" marT="38554" marB="38554" anchor="ctr"/>
                </a:tc>
                <a:extLst>
                  <a:ext uri="{0D108BD9-81ED-4DB2-BD59-A6C34878D82A}">
                    <a16:rowId xmlns:a16="http://schemas.microsoft.com/office/drawing/2014/main" val="24293775"/>
                  </a:ext>
                </a:extLst>
              </a:tr>
              <a:tr h="382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9340(85.53%)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9262(85.08%)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14727"/>
                  </a:ext>
                </a:extLst>
              </a:tr>
              <a:tr h="347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CPRA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82.65(35.02)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24.68(36.40)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&lt;0.001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extLst>
                  <a:ext uri="{0D108BD9-81ED-4DB2-BD59-A6C34878D82A}">
                    <a16:rowId xmlns:a16="http://schemas.microsoft.com/office/drawing/2014/main" val="3033627817"/>
                  </a:ext>
                </a:extLst>
              </a:tr>
              <a:tr h="347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Waiting Time(Week)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160.79(108.70)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387.20(27.68)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186" marR="48186" marT="0" marB="0" anchor="ctr"/>
                </a:tc>
                <a:extLst>
                  <a:ext uri="{0D108BD9-81ED-4DB2-BD59-A6C34878D82A}">
                    <a16:rowId xmlns:a16="http://schemas.microsoft.com/office/drawing/2014/main" val="2815083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9482</TotalTime>
  <Words>789</Words>
  <Application>Microsoft Office PowerPoint</Application>
  <PresentationFormat>Custom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DengXian</vt:lpstr>
      <vt:lpstr>华文中宋</vt:lpstr>
      <vt:lpstr>Arial</vt:lpstr>
      <vt:lpstr>Calibri</vt:lpstr>
      <vt:lpstr>Cambria Math</vt:lpstr>
      <vt:lpstr>Euphemia</vt:lpstr>
      <vt:lpstr>Gill Sans MT</vt:lpstr>
      <vt:lpstr>Helvetica</vt:lpstr>
      <vt:lpstr>Times New Roman</vt:lpstr>
      <vt:lpstr>Parcel</vt:lpstr>
      <vt:lpstr>A Simulation Study of the Effect of the 2014 New National Allocation Policy for Deceased Donor Kidneys on Adult Recipients</vt:lpstr>
      <vt:lpstr>PowerPoint Presentation</vt:lpstr>
      <vt:lpstr>Priority point system for new Policy</vt:lpstr>
      <vt:lpstr>Aim</vt:lpstr>
      <vt:lpstr>Markov Model</vt:lpstr>
      <vt:lpstr>Model assumption</vt:lpstr>
      <vt:lpstr>Parameters</vt:lpstr>
      <vt:lpstr>Decision Tree </vt:lpstr>
      <vt:lpstr>Result 1- Comparison of recipients</vt:lpstr>
      <vt:lpstr>Result 2: Survival Curve</vt:lpstr>
      <vt:lpstr>Result 3: Survival Experience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Analyses for  the Association Between Urine Biomarkers and  Delayed Graft Function  After Kidney Transplantation</dc:title>
  <dc:creator>Lanxin Jiang</dc:creator>
  <cp:lastModifiedBy>Lanxin Jiang</cp:lastModifiedBy>
  <cp:revision>98</cp:revision>
  <dcterms:created xsi:type="dcterms:W3CDTF">2018-04-20T18:44:00Z</dcterms:created>
  <dcterms:modified xsi:type="dcterms:W3CDTF">2018-05-02T00:51:28Z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