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11" r:id="rId3"/>
    <p:sldId id="1120" r:id="rId5"/>
    <p:sldId id="1143" r:id="rId6"/>
    <p:sldId id="1128" r:id="rId7"/>
    <p:sldId id="1141" r:id="rId8"/>
    <p:sldId id="1142" r:id="rId9"/>
    <p:sldId id="1145" r:id="rId10"/>
    <p:sldId id="1149" r:id="rId11"/>
    <p:sldId id="1146" r:id="rId12"/>
    <p:sldId id="1150" r:id="rId13"/>
    <p:sldId id="1140" r:id="rId14"/>
    <p:sldId id="1151" r:id="rId15"/>
    <p:sldId id="1147" r:id="rId16"/>
    <p:sldId id="1137" r:id="rId17"/>
    <p:sldId id="1138" r:id="rId18"/>
    <p:sldId id="446" r:id="rId19"/>
    <p:sldId id="1152" r:id="rId25"/>
    <p:sldId id="1153" r:id="rId26"/>
    <p:sldId id="1154" r:id="rId27"/>
    <p:sldId id="1155" r:id="rId28"/>
  </p:sldIdLst>
  <p:sldSz cx="12192000" cy="685800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6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Crystal" initials="N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EE0"/>
    <a:srgbClr val="E5352F"/>
    <a:srgbClr val="186DA9"/>
    <a:srgbClr val="FDA59F"/>
    <a:srgbClr val="F8CBC9"/>
    <a:srgbClr val="FAA59B"/>
    <a:srgbClr val="FBAD8D"/>
    <a:srgbClr val="F691B9"/>
    <a:srgbClr val="F5A6A2"/>
    <a:srgbClr val="FBB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50000" autoAdjust="0"/>
  </p:normalViewPr>
  <p:slideViewPr>
    <p:cSldViewPr snapToGrid="0" snapToObjects="1" showGuides="1">
      <p:cViewPr varScale="1">
        <p:scale>
          <a:sx n="89" d="100"/>
          <a:sy n="89" d="100"/>
        </p:scale>
        <p:origin x="475" y="19"/>
      </p:cViewPr>
      <p:guideLst>
        <p:guide orient="horz" pos="2124"/>
        <p:guide pos="3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Relationship Id="rId23" Type="http://schemas.openxmlformats.org/officeDocument/2006/relationships/commentAuthors" Target="commentAuthors.xml"/><Relationship Id="rId24" Type="http://schemas.openxmlformats.org/officeDocument/2006/relationships/tags" Target="tags/tag19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kumimoji="1" sz="1200" noProof="1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kumimoji="1" sz="1200" noProof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390EC4-E953-4D3F-821D-D1AE15D14CA0}" type="datetimeFigureOut">
              <a:rPr lang="zh-CN" altLang="en-US"/>
            </a:fld>
            <a:endParaRPr lang="zh-CN" altLang="en-US"/>
          </a:p>
        </p:txBody>
      </p:sp>
      <p:sp>
        <p:nvSpPr>
          <p:cNvPr id="5837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编辑母版文本样式
第二级
第三级
第四级
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kumimoji="1" sz="1200" noProof="1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fld id="{153FCC71-A9BA-41D2-A77E-EB6D2BD0594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1pPr>
    <a:lvl2pPr marL="742950" indent="-28575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2pPr>
    <a:lvl3pPr marL="11430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3pPr>
    <a:lvl4pPr marL="16002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4pPr>
    <a:lvl5pPr marL="20574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051050" y="560388"/>
            <a:ext cx="4960938" cy="279082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DC146CB9-F5D8-40EA-9F2D-C11D2B75C546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28EE6D-674B-4EDA-B311-0E0B0F607B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>
            <a:r>
              <a:t>大家好！今天我们来聊聊图书馆的未来。图书馆不再是单一的借书场所，而是集学习、社交、创新于一体的空间。想象一下，你可以在这里找到最新的电子书，也能在舒适的角落阅读纸质书。我们还会设计灵活的空间，适应小组讨论或独立学习。对了，有多少人喜欢在自然光下阅读？（互动提问）环保也将是重点，比如太阳能屋顶和雨水回收系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>
            <a:r>
              <a:t>科技将彻底改变图书馆！AI助手能根据你的兴趣推荐书单，就像有个私人图书管理员。借书？只需扫码，全程10秒搞定。（演示手势）我们还会设置VR区，比如历史书可以“穿越”到古代场景学习。有人体验过VR吗？（互动举手）这些技术不仅高效，还能让学习变得超有趣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>
            <a:r>
              <a:t>未来的图书馆属于每个人！读者可以投票选新书，我们还会有每周烘焙课、作家签售会…（举例当地热门活动）晚上这里变身“深夜自习室”，配有咖啡吧。问问大家：你们希望图书馆增加什么活动？（开放式讨论）目标是让图书馆成为像“社区客厅”一样充满活力的地方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>
            <a:r>
              <a:t>最后但很重要——可持续性！书架和桌椅都能重新组装（手势演示变形），能耗实时显示在大屏上。特别设计了防滑地板和矮书架方便长者，同时有彩色互动区吸引孩子。毕竟图书馆要服务所有年龄段，对吧？提问：你们见过哪些创新的环保设计？（鼓励观众分享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microsoft.com/office/2007/relationships/hdphoto" Target="../media/image9.wdp"/><Relationship Id="rId4" Type="http://schemas.openxmlformats.org/officeDocument/2006/relationships/image" Target="../media/image10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AE063-36B0-4468-94C5-6E00DAF805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03E8-B2E6-4363-A2A5-63A7995796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E91C6-36CB-46C8-8F4D-6DC5902744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67A93-B7B1-491E-9221-E29108CE80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4639"/>
            <a:ext cx="1971675" cy="4357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2" y="274639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2B812-3BED-4533-BC74-1010E72F44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7D247-96C4-4DAA-902E-9022768195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0915" y="196924"/>
            <a:ext cx="2281084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>
            <a:spAutoFit/>
          </a:bodyPr>
          <a:lstStyle/>
          <a:p>
            <a:pPr defTabSz="990600" fontAlgn="auto" hangingPunct="0">
              <a:defRPr/>
            </a:pPr>
            <a:endParaRPr lang="zh-CN" altLang="en-US" sz="1950" noProof="1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+mn-cs"/>
              <a:sym typeface="Calibri" panose="020F050202020403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507" y="397022"/>
            <a:ext cx="11422540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>
            <a:spAutoFit/>
          </a:bodyPr>
          <a:lstStyle/>
          <a:p>
            <a:pPr defTabSz="990600" fontAlgn="auto" hangingPunct="0">
              <a:defRPr/>
            </a:pPr>
            <a:endParaRPr lang="zh-CN" altLang="en-US" sz="1950" noProof="1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+mn-cs"/>
              <a:sym typeface="Calibri" panose="020F0502020204030204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8" y="261938"/>
            <a:ext cx="193516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06113" y="339725"/>
            <a:ext cx="9048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9"/>
          <p:cNvSpPr>
            <a:spLocks noGrp="1"/>
          </p:cNvSpPr>
          <p:nvPr>
            <p:ph type="sldNum" sz="quarter" idx="10"/>
          </p:nvPr>
        </p:nvSpPr>
        <p:spPr>
          <a:xfrm>
            <a:off x="11258550" y="6327775"/>
            <a:ext cx="317500" cy="322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E9BA8-0546-496B-863E-BC0F0D7A28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33" y="1443283"/>
            <a:ext cx="10738067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816353" y="202458"/>
            <a:ext cx="2164976" cy="82908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/>
          <a:lstStyle/>
          <a:p>
            <a:pPr defTabSz="9906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50">
              <a:solidFill>
                <a:srgbClr val="000000"/>
              </a:solidFill>
              <a:latin typeface="+mn-lt"/>
              <a:ea typeface="+mn-ea"/>
              <a:sym typeface="Calibri" panose="020F0502020204030204"/>
            </a:endParaRPr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6" y="2756230"/>
            <a:ext cx="9744253" cy="124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9" y="4005043"/>
            <a:ext cx="6144427" cy="4810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6" b="45455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38" y="136525"/>
            <a:ext cx="1433324" cy="393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C383-F1AD-4BE7-B519-48928233C7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CFE6F-4381-4BBE-B861-F4D96CF0163E}" type="slidenum">
              <a:rPr lang="zh-CN" altLang="en-US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35279" y="259247"/>
            <a:ext cx="11519916" cy="566759"/>
            <a:chOff x="335279" y="259247"/>
            <a:chExt cx="11519916" cy="566759"/>
          </a:xfrm>
        </p:grpSpPr>
        <p:sp>
          <p:nvSpPr>
            <p:cNvPr id="8" name="object 3"/>
            <p:cNvSpPr/>
            <p:nvPr/>
          </p:nvSpPr>
          <p:spPr>
            <a:xfrm>
              <a:off x="335279" y="764667"/>
              <a:ext cx="11519916" cy="61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t="14394" b="10726"/>
            <a:stretch>
              <a:fillRect/>
            </a:stretch>
          </p:blipFill>
          <p:spPr>
            <a:xfrm>
              <a:off x="10235185" y="259247"/>
              <a:ext cx="1465194" cy="466725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 userDrawn="1"/>
        </p:nvGrpSpPr>
        <p:grpSpPr>
          <a:xfrm>
            <a:off x="998134" y="6345713"/>
            <a:ext cx="10194205" cy="492443"/>
            <a:chOff x="1010804" y="6345713"/>
            <a:chExt cx="10194205" cy="492443"/>
          </a:xfrm>
        </p:grpSpPr>
        <p:sp>
          <p:nvSpPr>
            <p:cNvPr id="11" name="矩形 10"/>
            <p:cNvSpPr/>
            <p:nvPr/>
          </p:nvSpPr>
          <p:spPr>
            <a:xfrm>
              <a:off x="1010804" y="6586378"/>
              <a:ext cx="4159366" cy="45719"/>
            </a:xfrm>
            <a:prstGeom prst="rect">
              <a:avLst/>
            </a:prstGeom>
            <a:gradFill flip="none" rotWithShape="1">
              <a:gsLst>
                <a:gs pos="100000">
                  <a:srgbClr val="FBB276"/>
                </a:gs>
                <a:gs pos="1370">
                  <a:schemeClr val="bg1"/>
                </a:gs>
                <a:gs pos="26000">
                  <a:srgbClr val="F691B9"/>
                </a:gs>
                <a:gs pos="52000">
                  <a:srgbClr val="FDA59F"/>
                </a:gs>
                <a:gs pos="77000">
                  <a:srgbClr val="FBAD8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0800000">
              <a:off x="7045643" y="6586378"/>
              <a:ext cx="4159366" cy="45719"/>
            </a:xfrm>
            <a:prstGeom prst="rect">
              <a:avLst/>
            </a:prstGeom>
            <a:gradFill flip="none" rotWithShape="1">
              <a:gsLst>
                <a:gs pos="100000">
                  <a:srgbClr val="FBB276"/>
                </a:gs>
                <a:gs pos="1370">
                  <a:schemeClr val="bg1"/>
                </a:gs>
                <a:gs pos="26000">
                  <a:srgbClr val="F691B9"/>
                </a:gs>
                <a:gs pos="52000">
                  <a:srgbClr val="FDA59F"/>
                </a:gs>
                <a:gs pos="77000">
                  <a:srgbClr val="FBAD8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1756" y="6345713"/>
              <a:ext cx="2099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>
                  <a:solidFill>
                    <a:srgbClr val="186DA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赋能</a:t>
              </a:r>
              <a:r>
                <a:rPr lang="zh-CN" altLang="en-US" sz="2600">
                  <a:solidFill>
                    <a:srgbClr val="E5352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未来</a:t>
              </a:r>
              <a:endParaRPr lang="zh-CN" altLang="en-US" sz="2600">
                <a:solidFill>
                  <a:srgbClr val="E5352F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838" y="412636"/>
            <a:ext cx="3275965" cy="760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5ED87-AD8D-43E4-95C2-DF687A35B3E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72D9-C1A1-4078-B0C3-8BB6FE5725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1" cy="326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70013"/>
            <a:ext cx="3867151" cy="326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E0B37-B503-4141-9AA0-BE7AB33F66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7D210-0990-4810-BB31-EBBE75F87E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60E4-B8E8-4120-A5FD-94078938F88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FF7FE-9293-43BA-ADA6-8178670E6D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D05D0-C965-4E3E-94FB-7A346DDC4FA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33A2-227B-4667-AFED-547B61D750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982C-9BB3-4E0D-8CE8-06D64F0389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02EB4-B469-4AFA-8172-6F98F2694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5848E-AF27-4AB6-8E0E-7459229B6E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67C1-AF5C-428F-82EB-B66E10582B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20E3-BDF4-4E96-B3B2-F7ABD2460A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70751-4BA8-476E-95D0-0C1BAA6A35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699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kumimoji="1" sz="1200" noProof="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B86362C-CF22-4D71-9546-8FDCE02447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kumimoji="1" sz="1200" noProof="1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fld id="{00F3AFD6-DF1B-4AE8-BA39-737A5DD343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1.png"/><Relationship Id="rId2" Type="http://schemas.microsoft.com/office/2007/relationships/hdphoto" Target="../media/image12.wdp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slideLayout" Target="../slideLayouts/slideLayout1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slideLayout" Target="../slideLayouts/slideLayout1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1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 txBox="1"/>
          <p:nvPr/>
        </p:nvSpPr>
        <p:spPr>
          <a:xfrm>
            <a:off x="658812" y="1436138"/>
            <a:ext cx="10874375" cy="908050"/>
          </a:xfrm>
          <a:prstGeom prst="rect">
            <a:avLst/>
          </a:prstGeom>
        </p:spPr>
        <p:txBody>
          <a:bodyPr lIns="36000" rIns="3600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4800" b="1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373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5pPr>
            <a:lvl6pPr marL="33528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4400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数据支撑、平台引领，防诈管控上手段</a:t>
            </a:r>
            <a:endParaRPr lang="en-US" altLang="zh-CN" sz="4400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基于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Transformer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NER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的异常字检测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识别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0285" y="4062095"/>
            <a:ext cx="306070" cy="36957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-45764" y="3456809"/>
            <a:ext cx="12267815" cy="133612"/>
            <a:chOff x="2054384" y="3643262"/>
            <a:chExt cx="4942263" cy="46281"/>
          </a:xfrm>
          <a:solidFill>
            <a:schemeClr val="bg1">
              <a:lumMod val="50000"/>
            </a:schemeClr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  <a:grpFill/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621021" y="4641525"/>
            <a:ext cx="3919560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>
                <a:srgbClr val="C00000"/>
              </a:buCl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/>
              <a:t>申报单位：中国电信</a:t>
            </a:r>
            <a:r>
              <a:rPr lang="zh-CN" altLang="en-US" dirty="0"/>
              <a:t>四川分公司</a:t>
            </a:r>
            <a:endParaRPr lang="en-US" altLang="zh-CN" dirty="0"/>
          </a:p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zh-CN" altLang="en-US" b="1">
                <a:solidFill>
                  <a:srgbClr val="FFC000"/>
                </a:solidFill>
              </a:rPr>
              <a:t>？？？</a:t>
            </a:r>
            <a:endParaRPr lang="zh-CN" altLang="en-US" b="1" dirty="0">
              <a:solidFill>
                <a:srgbClr val="FFC000"/>
              </a:solidFill>
            </a:endParaRPr>
          </a:p>
          <a:p>
            <a:pPr algn="ctr"/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??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5588" y="261938"/>
            <a:ext cx="193516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335279" y="211516"/>
            <a:ext cx="7192422" cy="5227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项目简介：数据集的采集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检测</a:t>
            </a:r>
            <a:b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zh-CN" altLang="en-US" sz="2800" b="1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思源黑体 Regular" panose="020B0500000000000000" charset="-122"/>
              <a:sym typeface="+mn-ea"/>
            </a:endParaRPr>
          </a:p>
        </p:txBody>
      </p:sp>
      <p:sp>
        <p:nvSpPr>
          <p:cNvPr id="34" name="îŝľîďé"/>
          <p:cNvSpPr txBox="1"/>
          <p:nvPr/>
        </p:nvSpPr>
        <p:spPr>
          <a:xfrm>
            <a:off x="723900" y="1033692"/>
            <a:ext cx="10744200" cy="4603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p>
            <a:pPr algn="ctr"/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利用异常编码主动发现异常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短信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" name="íšľîḑè"/>
          <p:cNvGrpSpPr/>
          <p:nvPr/>
        </p:nvGrpSpPr>
        <p:grpSpPr>
          <a:xfrm>
            <a:off x="4032885" y="2407285"/>
            <a:ext cx="3335020" cy="1708785"/>
            <a:chOff x="3861840" y="1670488"/>
            <a:chExt cx="4446922" cy="2278012"/>
          </a:xfrm>
        </p:grpSpPr>
        <p:sp>
          <p:nvSpPr>
            <p:cNvPr id="11" name="iSḻiďè"/>
            <p:cNvSpPr/>
            <p:nvPr/>
          </p:nvSpPr>
          <p:spPr>
            <a:xfrm flipH="1">
              <a:off x="4742454" y="3580424"/>
              <a:ext cx="376231" cy="368076"/>
            </a:xfrm>
            <a:custGeom>
              <a:avLst/>
              <a:gdLst>
                <a:gd name="connsiteX0" fmla="*/ 533447 w 608922"/>
                <a:gd name="connsiteY0" fmla="*/ 500727 h 595724"/>
                <a:gd name="connsiteX1" fmla="*/ 367665 w 608922"/>
                <a:gd name="connsiteY1" fmla="*/ 595724 h 595724"/>
                <a:gd name="connsiteX2" fmla="*/ 430173 w 608922"/>
                <a:gd name="connsiteY2" fmla="*/ 512941 h 595724"/>
                <a:gd name="connsiteX3" fmla="*/ 454633 w 608922"/>
                <a:gd name="connsiteY3" fmla="*/ 514977 h 595724"/>
                <a:gd name="connsiteX4" fmla="*/ 533447 w 608922"/>
                <a:gd name="connsiteY4" fmla="*/ 500727 h 595724"/>
                <a:gd name="connsiteX5" fmla="*/ 78856 w 608922"/>
                <a:gd name="connsiteY5" fmla="*/ 500727 h 595724"/>
                <a:gd name="connsiteX6" fmla="*/ 156300 w 608922"/>
                <a:gd name="connsiteY6" fmla="*/ 514977 h 595724"/>
                <a:gd name="connsiteX7" fmla="*/ 180756 w 608922"/>
                <a:gd name="connsiteY7" fmla="*/ 512941 h 595724"/>
                <a:gd name="connsiteX8" fmla="*/ 245292 w 608922"/>
                <a:gd name="connsiteY8" fmla="*/ 595724 h 595724"/>
                <a:gd name="connsiteX9" fmla="*/ 78856 w 608922"/>
                <a:gd name="connsiteY9" fmla="*/ 500727 h 595724"/>
                <a:gd name="connsiteX10" fmla="*/ 304406 w 608922"/>
                <a:gd name="connsiteY10" fmla="*/ 482403 h 595724"/>
                <a:gd name="connsiteX11" fmla="*/ 395477 w 608922"/>
                <a:gd name="connsiteY11" fmla="*/ 508848 h 595724"/>
                <a:gd name="connsiteX12" fmla="*/ 304406 w 608922"/>
                <a:gd name="connsiteY12" fmla="*/ 585471 h 595724"/>
                <a:gd name="connsiteX13" fmla="*/ 213335 w 608922"/>
                <a:gd name="connsiteY13" fmla="*/ 508848 h 595724"/>
                <a:gd name="connsiteX14" fmla="*/ 304406 w 608922"/>
                <a:gd name="connsiteY14" fmla="*/ 482403 h 595724"/>
                <a:gd name="connsiteX15" fmla="*/ 428089 w 608922"/>
                <a:gd name="connsiteY15" fmla="*/ 415218 h 595724"/>
                <a:gd name="connsiteX16" fmla="*/ 409744 w 608922"/>
                <a:gd name="connsiteY16" fmla="*/ 478368 h 595724"/>
                <a:gd name="connsiteX17" fmla="*/ 345198 w 608922"/>
                <a:gd name="connsiteY17" fmla="*/ 464108 h 595724"/>
                <a:gd name="connsiteX18" fmla="*/ 387323 w 608922"/>
                <a:gd name="connsiteY18" fmla="*/ 441700 h 595724"/>
                <a:gd name="connsiteX19" fmla="*/ 428089 w 608922"/>
                <a:gd name="connsiteY19" fmla="*/ 415218 h 595724"/>
                <a:gd name="connsiteX20" fmla="*/ 180724 w 608922"/>
                <a:gd name="connsiteY20" fmla="*/ 415218 h 595724"/>
                <a:gd name="connsiteX21" fmla="*/ 221490 w 608922"/>
                <a:gd name="connsiteY21" fmla="*/ 441700 h 595724"/>
                <a:gd name="connsiteX22" fmla="*/ 263615 w 608922"/>
                <a:gd name="connsiteY22" fmla="*/ 464108 h 595724"/>
                <a:gd name="connsiteX23" fmla="*/ 199069 w 608922"/>
                <a:gd name="connsiteY23" fmla="*/ 478368 h 595724"/>
                <a:gd name="connsiteX24" fmla="*/ 180724 w 608922"/>
                <a:gd name="connsiteY24" fmla="*/ 415218 h 595724"/>
                <a:gd name="connsiteX25" fmla="*/ 531407 w 608922"/>
                <a:gd name="connsiteY25" fmla="*/ 322293 h 595724"/>
                <a:gd name="connsiteX26" fmla="*/ 553825 w 608922"/>
                <a:gd name="connsiteY26" fmla="*/ 441725 h 595724"/>
                <a:gd name="connsiteX27" fmla="*/ 450569 w 608922"/>
                <a:gd name="connsiteY27" fmla="*/ 482440 h 595724"/>
                <a:gd name="connsiteX28" fmla="*/ 438341 w 608922"/>
                <a:gd name="connsiteY28" fmla="*/ 482440 h 595724"/>
                <a:gd name="connsiteX29" fmla="*/ 462796 w 608922"/>
                <a:gd name="connsiteY29" fmla="*/ 388795 h 595724"/>
                <a:gd name="connsiteX30" fmla="*/ 531407 w 608922"/>
                <a:gd name="connsiteY30" fmla="*/ 322293 h 595724"/>
                <a:gd name="connsiteX31" fmla="*/ 73394 w 608922"/>
                <a:gd name="connsiteY31" fmla="*/ 322293 h 595724"/>
                <a:gd name="connsiteX32" fmla="*/ 141987 w 608922"/>
                <a:gd name="connsiteY32" fmla="*/ 388795 h 595724"/>
                <a:gd name="connsiteX33" fmla="*/ 166436 w 608922"/>
                <a:gd name="connsiteY33" fmla="*/ 482440 h 595724"/>
                <a:gd name="connsiteX34" fmla="*/ 154211 w 608922"/>
                <a:gd name="connsiteY34" fmla="*/ 482440 h 595724"/>
                <a:gd name="connsiteX35" fmla="*/ 53020 w 608922"/>
                <a:gd name="connsiteY35" fmla="*/ 441725 h 595724"/>
                <a:gd name="connsiteX36" fmla="*/ 73394 w 608922"/>
                <a:gd name="connsiteY36" fmla="*/ 322293 h 595724"/>
                <a:gd name="connsiteX37" fmla="*/ 470952 w 608922"/>
                <a:gd name="connsiteY37" fmla="*/ 249000 h 595724"/>
                <a:gd name="connsiteX38" fmla="*/ 515779 w 608922"/>
                <a:gd name="connsiteY38" fmla="*/ 297862 h 595724"/>
                <a:gd name="connsiteX39" fmla="*/ 470952 w 608922"/>
                <a:gd name="connsiteY39" fmla="*/ 346724 h 595724"/>
                <a:gd name="connsiteX40" fmla="*/ 472990 w 608922"/>
                <a:gd name="connsiteY40" fmla="*/ 297862 h 595724"/>
                <a:gd name="connsiteX41" fmla="*/ 470952 w 608922"/>
                <a:gd name="connsiteY41" fmla="*/ 249000 h 595724"/>
                <a:gd name="connsiteX42" fmla="*/ 137970 w 608922"/>
                <a:gd name="connsiteY42" fmla="*/ 249000 h 595724"/>
                <a:gd name="connsiteX43" fmla="*/ 135932 w 608922"/>
                <a:gd name="connsiteY43" fmla="*/ 297862 h 595724"/>
                <a:gd name="connsiteX44" fmla="*/ 137970 w 608922"/>
                <a:gd name="connsiteY44" fmla="*/ 346724 h 595724"/>
                <a:gd name="connsiteX45" fmla="*/ 93143 w 608922"/>
                <a:gd name="connsiteY45" fmla="*/ 297862 h 595724"/>
                <a:gd name="connsiteX46" fmla="*/ 137970 w 608922"/>
                <a:gd name="connsiteY46" fmla="*/ 249000 h 595724"/>
                <a:gd name="connsiteX47" fmla="*/ 592593 w 608922"/>
                <a:gd name="connsiteY47" fmla="*/ 202865 h 595724"/>
                <a:gd name="connsiteX48" fmla="*/ 608922 w 608922"/>
                <a:gd name="connsiteY48" fmla="*/ 297863 h 595724"/>
                <a:gd name="connsiteX49" fmla="*/ 592593 w 608922"/>
                <a:gd name="connsiteY49" fmla="*/ 392860 h 595724"/>
                <a:gd name="connsiteX50" fmla="*/ 551771 w 608922"/>
                <a:gd name="connsiteY50" fmla="*/ 297863 h 595724"/>
                <a:gd name="connsiteX51" fmla="*/ 555853 w 608922"/>
                <a:gd name="connsiteY51" fmla="*/ 291756 h 595724"/>
                <a:gd name="connsiteX52" fmla="*/ 592593 w 608922"/>
                <a:gd name="connsiteY52" fmla="*/ 202865 h 595724"/>
                <a:gd name="connsiteX53" fmla="*/ 14280 w 608922"/>
                <a:gd name="connsiteY53" fmla="*/ 202865 h 595724"/>
                <a:gd name="connsiteX54" fmla="*/ 50999 w 608922"/>
                <a:gd name="connsiteY54" fmla="*/ 291756 h 595724"/>
                <a:gd name="connsiteX55" fmla="*/ 55079 w 608922"/>
                <a:gd name="connsiteY55" fmla="*/ 297863 h 595724"/>
                <a:gd name="connsiteX56" fmla="*/ 50999 w 608922"/>
                <a:gd name="connsiteY56" fmla="*/ 303970 h 595724"/>
                <a:gd name="connsiteX57" fmla="*/ 16320 w 608922"/>
                <a:gd name="connsiteY57" fmla="*/ 392860 h 595724"/>
                <a:gd name="connsiteX58" fmla="*/ 0 w 608922"/>
                <a:gd name="connsiteY58" fmla="*/ 297863 h 595724"/>
                <a:gd name="connsiteX59" fmla="*/ 14280 w 608922"/>
                <a:gd name="connsiteY59" fmla="*/ 202865 h 595724"/>
                <a:gd name="connsiteX60" fmla="*/ 304406 w 608922"/>
                <a:gd name="connsiteY60" fmla="*/ 141787 h 595724"/>
                <a:gd name="connsiteX61" fmla="*/ 373731 w 608922"/>
                <a:gd name="connsiteY61" fmla="*/ 176387 h 595724"/>
                <a:gd name="connsiteX62" fmla="*/ 436259 w 608922"/>
                <a:gd name="connsiteY62" fmla="*/ 218449 h 595724"/>
                <a:gd name="connsiteX63" fmla="*/ 442376 w 608922"/>
                <a:gd name="connsiteY63" fmla="*/ 295790 h 595724"/>
                <a:gd name="connsiteX64" fmla="*/ 436259 w 608922"/>
                <a:gd name="connsiteY64" fmla="*/ 372452 h 595724"/>
                <a:gd name="connsiteX65" fmla="*/ 373731 w 608922"/>
                <a:gd name="connsiteY65" fmla="*/ 415192 h 595724"/>
                <a:gd name="connsiteX66" fmla="*/ 304406 w 608922"/>
                <a:gd name="connsiteY66" fmla="*/ 449792 h 595724"/>
                <a:gd name="connsiteX67" fmla="*/ 235081 w 608922"/>
                <a:gd name="connsiteY67" fmla="*/ 415192 h 595724"/>
                <a:gd name="connsiteX68" fmla="*/ 172553 w 608922"/>
                <a:gd name="connsiteY68" fmla="*/ 372452 h 595724"/>
                <a:gd name="connsiteX69" fmla="*/ 166436 w 608922"/>
                <a:gd name="connsiteY69" fmla="*/ 295790 h 595724"/>
                <a:gd name="connsiteX70" fmla="*/ 172553 w 608922"/>
                <a:gd name="connsiteY70" fmla="*/ 218449 h 595724"/>
                <a:gd name="connsiteX71" fmla="*/ 235081 w 608922"/>
                <a:gd name="connsiteY71" fmla="*/ 176387 h 595724"/>
                <a:gd name="connsiteX72" fmla="*/ 304406 w 608922"/>
                <a:gd name="connsiteY72" fmla="*/ 141787 h 595724"/>
                <a:gd name="connsiteX73" fmla="*/ 199069 w 608922"/>
                <a:gd name="connsiteY73" fmla="*/ 117356 h 595724"/>
                <a:gd name="connsiteX74" fmla="*/ 263615 w 608922"/>
                <a:gd name="connsiteY74" fmla="*/ 131616 h 595724"/>
                <a:gd name="connsiteX75" fmla="*/ 221490 w 608922"/>
                <a:gd name="connsiteY75" fmla="*/ 154024 h 595724"/>
                <a:gd name="connsiteX76" fmla="*/ 180724 w 608922"/>
                <a:gd name="connsiteY76" fmla="*/ 180506 h 595724"/>
                <a:gd name="connsiteX77" fmla="*/ 199069 w 608922"/>
                <a:gd name="connsiteY77" fmla="*/ 117356 h 595724"/>
                <a:gd name="connsiteX78" fmla="*/ 409744 w 608922"/>
                <a:gd name="connsiteY78" fmla="*/ 115393 h 595724"/>
                <a:gd name="connsiteX79" fmla="*/ 428089 w 608922"/>
                <a:gd name="connsiteY79" fmla="*/ 180506 h 595724"/>
                <a:gd name="connsiteX80" fmla="*/ 387323 w 608922"/>
                <a:gd name="connsiteY80" fmla="*/ 154054 h 595724"/>
                <a:gd name="connsiteX81" fmla="*/ 345198 w 608922"/>
                <a:gd name="connsiteY81" fmla="*/ 129636 h 595724"/>
                <a:gd name="connsiteX82" fmla="*/ 409744 w 608922"/>
                <a:gd name="connsiteY82" fmla="*/ 115393 h 595724"/>
                <a:gd name="connsiteX83" fmla="*/ 442376 w 608922"/>
                <a:gd name="connsiteY83" fmla="*/ 113284 h 595724"/>
                <a:gd name="connsiteX84" fmla="*/ 454611 w 608922"/>
                <a:gd name="connsiteY84" fmla="*/ 113284 h 595724"/>
                <a:gd name="connsiteX85" fmla="*/ 555886 w 608922"/>
                <a:gd name="connsiteY85" fmla="*/ 153999 h 595724"/>
                <a:gd name="connsiteX86" fmla="*/ 535495 w 608922"/>
                <a:gd name="connsiteY86" fmla="*/ 273431 h 595724"/>
                <a:gd name="connsiteX87" fmla="*/ 466845 w 608922"/>
                <a:gd name="connsiteY87" fmla="*/ 206929 h 595724"/>
                <a:gd name="connsiteX88" fmla="*/ 442376 w 608922"/>
                <a:gd name="connsiteY88" fmla="*/ 113284 h 595724"/>
                <a:gd name="connsiteX89" fmla="*/ 156277 w 608922"/>
                <a:gd name="connsiteY89" fmla="*/ 111248 h 595724"/>
                <a:gd name="connsiteX90" fmla="*/ 168509 w 608922"/>
                <a:gd name="connsiteY90" fmla="*/ 111248 h 595724"/>
                <a:gd name="connsiteX91" fmla="*/ 144046 w 608922"/>
                <a:gd name="connsiteY91" fmla="*/ 204872 h 595724"/>
                <a:gd name="connsiteX92" fmla="*/ 75414 w 608922"/>
                <a:gd name="connsiteY92" fmla="*/ 271358 h 595724"/>
                <a:gd name="connsiteX93" fmla="*/ 55028 w 608922"/>
                <a:gd name="connsiteY93" fmla="*/ 151954 h 595724"/>
                <a:gd name="connsiteX94" fmla="*/ 156277 w 608922"/>
                <a:gd name="connsiteY94" fmla="*/ 111248 h 595724"/>
                <a:gd name="connsiteX95" fmla="*/ 304406 w 608922"/>
                <a:gd name="connsiteY95" fmla="*/ 10143 h 595724"/>
                <a:gd name="connsiteX96" fmla="*/ 395477 w 608922"/>
                <a:gd name="connsiteY96" fmla="*/ 86847 h 595724"/>
                <a:gd name="connsiteX97" fmla="*/ 304406 w 608922"/>
                <a:gd name="connsiteY97" fmla="*/ 113320 h 595724"/>
                <a:gd name="connsiteX98" fmla="*/ 213335 w 608922"/>
                <a:gd name="connsiteY98" fmla="*/ 86847 h 595724"/>
                <a:gd name="connsiteX99" fmla="*/ 304406 w 608922"/>
                <a:gd name="connsiteY99" fmla="*/ 10143 h 595724"/>
                <a:gd name="connsiteX100" fmla="*/ 363521 w 608922"/>
                <a:gd name="connsiteY100" fmla="*/ 0 h 595724"/>
                <a:gd name="connsiteX101" fmla="*/ 530067 w 608922"/>
                <a:gd name="connsiteY101" fmla="*/ 94997 h 595724"/>
                <a:gd name="connsiteX102" fmla="*/ 452572 w 608922"/>
                <a:gd name="connsiteY102" fmla="*/ 80747 h 595724"/>
                <a:gd name="connsiteX103" fmla="*/ 428100 w 608922"/>
                <a:gd name="connsiteY103" fmla="*/ 82783 h 595724"/>
                <a:gd name="connsiteX104" fmla="*/ 363521 w 608922"/>
                <a:gd name="connsiteY104" fmla="*/ 0 h 595724"/>
                <a:gd name="connsiteX105" fmla="*/ 241256 w 608922"/>
                <a:gd name="connsiteY105" fmla="*/ 0 h 595724"/>
                <a:gd name="connsiteX106" fmla="*/ 178748 w 608922"/>
                <a:gd name="connsiteY106" fmla="*/ 82783 h 595724"/>
                <a:gd name="connsiteX107" fmla="*/ 154288 w 608922"/>
                <a:gd name="connsiteY107" fmla="*/ 80747 h 595724"/>
                <a:gd name="connsiteX108" fmla="*/ 75474 w 608922"/>
                <a:gd name="connsiteY108" fmla="*/ 94997 h 595724"/>
                <a:gd name="connsiteX109" fmla="*/ 241256 w 608922"/>
                <a:gd name="connsiteY109" fmla="*/ 0 h 59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608922" h="595724">
                  <a:moveTo>
                    <a:pt x="533447" y="500727"/>
                  </a:moveTo>
                  <a:cubicBezTo>
                    <a:pt x="491322" y="546869"/>
                    <a:pt x="432211" y="581475"/>
                    <a:pt x="367665" y="595724"/>
                  </a:cubicBezTo>
                  <a:cubicBezTo>
                    <a:pt x="391445" y="577403"/>
                    <a:pt x="411828" y="548904"/>
                    <a:pt x="430173" y="512941"/>
                  </a:cubicBezTo>
                  <a:cubicBezTo>
                    <a:pt x="438326" y="514977"/>
                    <a:pt x="446479" y="514977"/>
                    <a:pt x="454633" y="514977"/>
                  </a:cubicBezTo>
                  <a:cubicBezTo>
                    <a:pt x="483169" y="514977"/>
                    <a:pt x="509667" y="508870"/>
                    <a:pt x="533447" y="500727"/>
                  </a:cubicBezTo>
                  <a:close/>
                  <a:moveTo>
                    <a:pt x="78856" y="500727"/>
                  </a:moveTo>
                  <a:cubicBezTo>
                    <a:pt x="99236" y="510905"/>
                    <a:pt x="125730" y="514977"/>
                    <a:pt x="156300" y="514977"/>
                  </a:cubicBezTo>
                  <a:cubicBezTo>
                    <a:pt x="164452" y="514977"/>
                    <a:pt x="172604" y="512941"/>
                    <a:pt x="180756" y="512941"/>
                  </a:cubicBezTo>
                  <a:cubicBezTo>
                    <a:pt x="197060" y="548904"/>
                    <a:pt x="219477" y="577403"/>
                    <a:pt x="245292" y="595724"/>
                  </a:cubicBezTo>
                  <a:cubicBezTo>
                    <a:pt x="180756" y="583510"/>
                    <a:pt x="121654" y="548904"/>
                    <a:pt x="78856" y="500727"/>
                  </a:cubicBezTo>
                  <a:close/>
                  <a:moveTo>
                    <a:pt x="304406" y="482403"/>
                  </a:moveTo>
                  <a:cubicBezTo>
                    <a:pt x="334990" y="494609"/>
                    <a:pt x="367612" y="504780"/>
                    <a:pt x="395477" y="508848"/>
                  </a:cubicBezTo>
                  <a:cubicBezTo>
                    <a:pt x="371690" y="554958"/>
                    <a:pt x="339067" y="585471"/>
                    <a:pt x="304406" y="585471"/>
                  </a:cubicBezTo>
                  <a:cubicBezTo>
                    <a:pt x="269745" y="585471"/>
                    <a:pt x="237122" y="556992"/>
                    <a:pt x="213335" y="508848"/>
                  </a:cubicBezTo>
                  <a:cubicBezTo>
                    <a:pt x="241200" y="502745"/>
                    <a:pt x="273822" y="494609"/>
                    <a:pt x="304406" y="482403"/>
                  </a:cubicBezTo>
                  <a:close/>
                  <a:moveTo>
                    <a:pt x="428089" y="415218"/>
                  </a:moveTo>
                  <a:cubicBezTo>
                    <a:pt x="424012" y="437626"/>
                    <a:pt x="417897" y="460034"/>
                    <a:pt x="409744" y="478368"/>
                  </a:cubicBezTo>
                  <a:cubicBezTo>
                    <a:pt x="389361" y="476331"/>
                    <a:pt x="367619" y="470220"/>
                    <a:pt x="345198" y="464108"/>
                  </a:cubicBezTo>
                  <a:cubicBezTo>
                    <a:pt x="359466" y="457997"/>
                    <a:pt x="373734" y="449849"/>
                    <a:pt x="387323" y="441700"/>
                  </a:cubicBezTo>
                  <a:cubicBezTo>
                    <a:pt x="401591" y="433552"/>
                    <a:pt x="415859" y="425404"/>
                    <a:pt x="428089" y="415218"/>
                  </a:cubicBezTo>
                  <a:close/>
                  <a:moveTo>
                    <a:pt x="180724" y="415218"/>
                  </a:moveTo>
                  <a:cubicBezTo>
                    <a:pt x="192954" y="425404"/>
                    <a:pt x="207222" y="433552"/>
                    <a:pt x="221490" y="441700"/>
                  </a:cubicBezTo>
                  <a:cubicBezTo>
                    <a:pt x="235079" y="449849"/>
                    <a:pt x="249347" y="457997"/>
                    <a:pt x="263615" y="464108"/>
                  </a:cubicBezTo>
                  <a:cubicBezTo>
                    <a:pt x="241194" y="470220"/>
                    <a:pt x="219452" y="474294"/>
                    <a:pt x="199069" y="478368"/>
                  </a:cubicBezTo>
                  <a:cubicBezTo>
                    <a:pt x="192954" y="460034"/>
                    <a:pt x="184801" y="437626"/>
                    <a:pt x="180724" y="415218"/>
                  </a:cubicBezTo>
                  <a:close/>
                  <a:moveTo>
                    <a:pt x="531407" y="322293"/>
                  </a:moveTo>
                  <a:cubicBezTo>
                    <a:pt x="561976" y="369116"/>
                    <a:pt x="572166" y="411188"/>
                    <a:pt x="553825" y="441725"/>
                  </a:cubicBezTo>
                  <a:cubicBezTo>
                    <a:pt x="539559" y="468190"/>
                    <a:pt x="503555" y="484476"/>
                    <a:pt x="450569" y="482440"/>
                  </a:cubicBezTo>
                  <a:lnTo>
                    <a:pt x="438341" y="482440"/>
                  </a:lnTo>
                  <a:cubicBezTo>
                    <a:pt x="448531" y="453940"/>
                    <a:pt x="456682" y="423403"/>
                    <a:pt x="462796" y="388795"/>
                  </a:cubicBezTo>
                  <a:cubicBezTo>
                    <a:pt x="489290" y="369116"/>
                    <a:pt x="511707" y="344687"/>
                    <a:pt x="531407" y="322293"/>
                  </a:cubicBezTo>
                  <a:close/>
                  <a:moveTo>
                    <a:pt x="73394" y="322293"/>
                  </a:moveTo>
                  <a:cubicBezTo>
                    <a:pt x="93089" y="344687"/>
                    <a:pt x="115501" y="369116"/>
                    <a:pt x="141987" y="388795"/>
                  </a:cubicBezTo>
                  <a:cubicBezTo>
                    <a:pt x="148099" y="423403"/>
                    <a:pt x="156249" y="453940"/>
                    <a:pt x="166436" y="482440"/>
                  </a:cubicBezTo>
                  <a:cubicBezTo>
                    <a:pt x="162361" y="484476"/>
                    <a:pt x="158286" y="484476"/>
                    <a:pt x="154211" y="482440"/>
                  </a:cubicBezTo>
                  <a:cubicBezTo>
                    <a:pt x="103276" y="482440"/>
                    <a:pt x="69319" y="468190"/>
                    <a:pt x="53020" y="441725"/>
                  </a:cubicBezTo>
                  <a:cubicBezTo>
                    <a:pt x="34683" y="411188"/>
                    <a:pt x="42833" y="368437"/>
                    <a:pt x="73394" y="322293"/>
                  </a:cubicBezTo>
                  <a:close/>
                  <a:moveTo>
                    <a:pt x="470952" y="249000"/>
                  </a:moveTo>
                  <a:cubicBezTo>
                    <a:pt x="487253" y="265287"/>
                    <a:pt x="503553" y="281575"/>
                    <a:pt x="515779" y="297862"/>
                  </a:cubicBezTo>
                  <a:cubicBezTo>
                    <a:pt x="501516" y="314149"/>
                    <a:pt x="487253" y="330437"/>
                    <a:pt x="470952" y="346724"/>
                  </a:cubicBezTo>
                  <a:cubicBezTo>
                    <a:pt x="472990" y="330437"/>
                    <a:pt x="472990" y="314149"/>
                    <a:pt x="472990" y="297862"/>
                  </a:cubicBezTo>
                  <a:cubicBezTo>
                    <a:pt x="472990" y="281575"/>
                    <a:pt x="472990" y="265287"/>
                    <a:pt x="470952" y="249000"/>
                  </a:cubicBezTo>
                  <a:close/>
                  <a:moveTo>
                    <a:pt x="137970" y="249000"/>
                  </a:moveTo>
                  <a:cubicBezTo>
                    <a:pt x="135932" y="265287"/>
                    <a:pt x="135932" y="281575"/>
                    <a:pt x="135932" y="297862"/>
                  </a:cubicBezTo>
                  <a:cubicBezTo>
                    <a:pt x="135932" y="314149"/>
                    <a:pt x="135932" y="330437"/>
                    <a:pt x="137970" y="346724"/>
                  </a:cubicBezTo>
                  <a:cubicBezTo>
                    <a:pt x="121669" y="330437"/>
                    <a:pt x="105369" y="314149"/>
                    <a:pt x="93143" y="297862"/>
                  </a:cubicBezTo>
                  <a:cubicBezTo>
                    <a:pt x="107406" y="281575"/>
                    <a:pt x="121669" y="265287"/>
                    <a:pt x="137970" y="249000"/>
                  </a:cubicBezTo>
                  <a:close/>
                  <a:moveTo>
                    <a:pt x="592593" y="202865"/>
                  </a:moveTo>
                  <a:cubicBezTo>
                    <a:pt x="602799" y="232721"/>
                    <a:pt x="608922" y="263256"/>
                    <a:pt x="608922" y="297863"/>
                  </a:cubicBezTo>
                  <a:cubicBezTo>
                    <a:pt x="608922" y="330433"/>
                    <a:pt x="602799" y="363004"/>
                    <a:pt x="592593" y="392860"/>
                  </a:cubicBezTo>
                  <a:cubicBezTo>
                    <a:pt x="588511" y="365039"/>
                    <a:pt x="574223" y="330433"/>
                    <a:pt x="551771" y="297863"/>
                  </a:cubicBezTo>
                  <a:cubicBezTo>
                    <a:pt x="553812" y="295827"/>
                    <a:pt x="553812" y="293791"/>
                    <a:pt x="555853" y="291756"/>
                  </a:cubicBezTo>
                  <a:cubicBezTo>
                    <a:pt x="578305" y="261221"/>
                    <a:pt x="590552" y="230686"/>
                    <a:pt x="592593" y="202865"/>
                  </a:cubicBezTo>
                  <a:close/>
                  <a:moveTo>
                    <a:pt x="14280" y="202865"/>
                  </a:moveTo>
                  <a:cubicBezTo>
                    <a:pt x="18360" y="228650"/>
                    <a:pt x="30599" y="259185"/>
                    <a:pt x="50999" y="291756"/>
                  </a:cubicBezTo>
                  <a:cubicBezTo>
                    <a:pt x="53039" y="293791"/>
                    <a:pt x="53039" y="295827"/>
                    <a:pt x="55079" y="297863"/>
                  </a:cubicBezTo>
                  <a:cubicBezTo>
                    <a:pt x="53039" y="299898"/>
                    <a:pt x="53039" y="301934"/>
                    <a:pt x="50999" y="303970"/>
                  </a:cubicBezTo>
                  <a:cubicBezTo>
                    <a:pt x="30599" y="336540"/>
                    <a:pt x="18360" y="367075"/>
                    <a:pt x="16320" y="392860"/>
                  </a:cubicBezTo>
                  <a:cubicBezTo>
                    <a:pt x="6120" y="363004"/>
                    <a:pt x="0" y="332469"/>
                    <a:pt x="0" y="297863"/>
                  </a:cubicBezTo>
                  <a:cubicBezTo>
                    <a:pt x="0" y="263256"/>
                    <a:pt x="6120" y="232721"/>
                    <a:pt x="14280" y="202865"/>
                  </a:cubicBezTo>
                  <a:close/>
                  <a:moveTo>
                    <a:pt x="304406" y="141787"/>
                  </a:moveTo>
                  <a:cubicBezTo>
                    <a:pt x="328874" y="151963"/>
                    <a:pt x="351302" y="164175"/>
                    <a:pt x="373731" y="176387"/>
                  </a:cubicBezTo>
                  <a:cubicBezTo>
                    <a:pt x="395480" y="190633"/>
                    <a:pt x="415869" y="204881"/>
                    <a:pt x="436259" y="218449"/>
                  </a:cubicBezTo>
                  <a:cubicBezTo>
                    <a:pt x="440337" y="244908"/>
                    <a:pt x="442376" y="269331"/>
                    <a:pt x="442376" y="295790"/>
                  </a:cubicBezTo>
                  <a:cubicBezTo>
                    <a:pt x="442376" y="322248"/>
                    <a:pt x="440337" y="348707"/>
                    <a:pt x="436259" y="372452"/>
                  </a:cubicBezTo>
                  <a:cubicBezTo>
                    <a:pt x="417908" y="388734"/>
                    <a:pt x="395480" y="402981"/>
                    <a:pt x="373731" y="415192"/>
                  </a:cubicBezTo>
                  <a:cubicBezTo>
                    <a:pt x="351302" y="429439"/>
                    <a:pt x="326835" y="439616"/>
                    <a:pt x="304406" y="449792"/>
                  </a:cubicBezTo>
                  <a:cubicBezTo>
                    <a:pt x="281977" y="439616"/>
                    <a:pt x="257510" y="429439"/>
                    <a:pt x="235081" y="415192"/>
                  </a:cubicBezTo>
                  <a:cubicBezTo>
                    <a:pt x="213332" y="400946"/>
                    <a:pt x="192943" y="386699"/>
                    <a:pt x="172553" y="372452"/>
                  </a:cubicBezTo>
                  <a:cubicBezTo>
                    <a:pt x="168475" y="348707"/>
                    <a:pt x="166436" y="322248"/>
                    <a:pt x="166436" y="295790"/>
                  </a:cubicBezTo>
                  <a:cubicBezTo>
                    <a:pt x="166436" y="269331"/>
                    <a:pt x="168475" y="242872"/>
                    <a:pt x="172553" y="218449"/>
                  </a:cubicBezTo>
                  <a:cubicBezTo>
                    <a:pt x="190904" y="202845"/>
                    <a:pt x="213332" y="188598"/>
                    <a:pt x="235081" y="176387"/>
                  </a:cubicBezTo>
                  <a:cubicBezTo>
                    <a:pt x="257510" y="162140"/>
                    <a:pt x="281977" y="151963"/>
                    <a:pt x="304406" y="141787"/>
                  </a:cubicBezTo>
                  <a:close/>
                  <a:moveTo>
                    <a:pt x="199069" y="117356"/>
                  </a:moveTo>
                  <a:cubicBezTo>
                    <a:pt x="219452" y="119393"/>
                    <a:pt x="241194" y="125504"/>
                    <a:pt x="263615" y="131616"/>
                  </a:cubicBezTo>
                  <a:cubicBezTo>
                    <a:pt x="249347" y="137727"/>
                    <a:pt x="235079" y="145875"/>
                    <a:pt x="221490" y="154024"/>
                  </a:cubicBezTo>
                  <a:cubicBezTo>
                    <a:pt x="207222" y="162172"/>
                    <a:pt x="192954" y="170320"/>
                    <a:pt x="180724" y="180506"/>
                  </a:cubicBezTo>
                  <a:cubicBezTo>
                    <a:pt x="184801" y="158098"/>
                    <a:pt x="190916" y="135690"/>
                    <a:pt x="199069" y="117356"/>
                  </a:cubicBezTo>
                  <a:close/>
                  <a:moveTo>
                    <a:pt x="409744" y="115393"/>
                  </a:moveTo>
                  <a:cubicBezTo>
                    <a:pt x="417897" y="135741"/>
                    <a:pt x="424012" y="156088"/>
                    <a:pt x="428089" y="180506"/>
                  </a:cubicBezTo>
                  <a:cubicBezTo>
                    <a:pt x="415859" y="170332"/>
                    <a:pt x="401591" y="162193"/>
                    <a:pt x="387323" y="154054"/>
                  </a:cubicBezTo>
                  <a:cubicBezTo>
                    <a:pt x="373734" y="145915"/>
                    <a:pt x="359466" y="137775"/>
                    <a:pt x="345198" y="129636"/>
                  </a:cubicBezTo>
                  <a:cubicBezTo>
                    <a:pt x="367619" y="123532"/>
                    <a:pt x="389361" y="119462"/>
                    <a:pt x="409744" y="115393"/>
                  </a:cubicBezTo>
                  <a:close/>
                  <a:moveTo>
                    <a:pt x="442376" y="113284"/>
                  </a:moveTo>
                  <a:cubicBezTo>
                    <a:pt x="446454" y="111248"/>
                    <a:pt x="450532" y="111248"/>
                    <a:pt x="454611" y="113284"/>
                  </a:cubicBezTo>
                  <a:cubicBezTo>
                    <a:pt x="505588" y="113284"/>
                    <a:pt x="539573" y="127534"/>
                    <a:pt x="555886" y="153999"/>
                  </a:cubicBezTo>
                  <a:cubicBezTo>
                    <a:pt x="574238" y="184536"/>
                    <a:pt x="566082" y="227287"/>
                    <a:pt x="535495" y="273431"/>
                  </a:cubicBezTo>
                  <a:cubicBezTo>
                    <a:pt x="517823" y="251038"/>
                    <a:pt x="493354" y="228644"/>
                    <a:pt x="466845" y="206929"/>
                  </a:cubicBezTo>
                  <a:cubicBezTo>
                    <a:pt x="460728" y="172321"/>
                    <a:pt x="452572" y="141784"/>
                    <a:pt x="442376" y="113284"/>
                  </a:cubicBezTo>
                  <a:close/>
                  <a:moveTo>
                    <a:pt x="156277" y="111248"/>
                  </a:moveTo>
                  <a:lnTo>
                    <a:pt x="168509" y="111248"/>
                  </a:lnTo>
                  <a:cubicBezTo>
                    <a:pt x="156277" y="139742"/>
                    <a:pt x="150162" y="170271"/>
                    <a:pt x="144046" y="204872"/>
                  </a:cubicBezTo>
                  <a:cubicBezTo>
                    <a:pt x="117544" y="226582"/>
                    <a:pt x="95120" y="248970"/>
                    <a:pt x="75414" y="271358"/>
                  </a:cubicBezTo>
                  <a:cubicBezTo>
                    <a:pt x="44835" y="222511"/>
                    <a:pt x="38719" y="180448"/>
                    <a:pt x="55028" y="151954"/>
                  </a:cubicBezTo>
                  <a:cubicBezTo>
                    <a:pt x="71336" y="125495"/>
                    <a:pt x="107351" y="111248"/>
                    <a:pt x="156277" y="111248"/>
                  </a:cubicBezTo>
                  <a:close/>
                  <a:moveTo>
                    <a:pt x="304406" y="10143"/>
                  </a:moveTo>
                  <a:cubicBezTo>
                    <a:pt x="339067" y="10143"/>
                    <a:pt x="371690" y="38652"/>
                    <a:pt x="395477" y="86847"/>
                  </a:cubicBezTo>
                  <a:cubicBezTo>
                    <a:pt x="367612" y="92956"/>
                    <a:pt x="334990" y="101102"/>
                    <a:pt x="304406" y="113320"/>
                  </a:cubicBezTo>
                  <a:cubicBezTo>
                    <a:pt x="273822" y="101102"/>
                    <a:pt x="241200" y="90920"/>
                    <a:pt x="213335" y="86847"/>
                  </a:cubicBezTo>
                  <a:cubicBezTo>
                    <a:pt x="237122" y="40689"/>
                    <a:pt x="269745" y="10143"/>
                    <a:pt x="304406" y="10143"/>
                  </a:cubicBezTo>
                  <a:close/>
                  <a:moveTo>
                    <a:pt x="363521" y="0"/>
                  </a:moveTo>
                  <a:cubicBezTo>
                    <a:pt x="428100" y="12214"/>
                    <a:pt x="487241" y="46820"/>
                    <a:pt x="530067" y="94997"/>
                  </a:cubicBezTo>
                  <a:cubicBezTo>
                    <a:pt x="509674" y="84819"/>
                    <a:pt x="483162" y="80747"/>
                    <a:pt x="452572" y="80747"/>
                  </a:cubicBezTo>
                  <a:cubicBezTo>
                    <a:pt x="444415" y="80747"/>
                    <a:pt x="436257" y="82783"/>
                    <a:pt x="428100" y="82783"/>
                  </a:cubicBezTo>
                  <a:cubicBezTo>
                    <a:pt x="411785" y="46820"/>
                    <a:pt x="389353" y="18321"/>
                    <a:pt x="363521" y="0"/>
                  </a:cubicBezTo>
                  <a:close/>
                  <a:moveTo>
                    <a:pt x="241256" y="0"/>
                  </a:moveTo>
                  <a:cubicBezTo>
                    <a:pt x="217476" y="18321"/>
                    <a:pt x="197093" y="46820"/>
                    <a:pt x="178748" y="82783"/>
                  </a:cubicBezTo>
                  <a:cubicBezTo>
                    <a:pt x="170595" y="80747"/>
                    <a:pt x="162442" y="80747"/>
                    <a:pt x="154288" y="80747"/>
                  </a:cubicBezTo>
                  <a:cubicBezTo>
                    <a:pt x="125752" y="80747"/>
                    <a:pt x="99254" y="86854"/>
                    <a:pt x="75474" y="94997"/>
                  </a:cubicBezTo>
                  <a:cubicBezTo>
                    <a:pt x="117599" y="48855"/>
                    <a:pt x="176710" y="14249"/>
                    <a:pt x="2412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015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íŝlîḍê"/>
            <p:cNvSpPr/>
            <p:nvPr/>
          </p:nvSpPr>
          <p:spPr>
            <a:xfrm>
              <a:off x="3861840" y="1740269"/>
              <a:ext cx="428673" cy="419381"/>
            </a:xfrm>
            <a:custGeom>
              <a:avLst/>
              <a:gdLst>
                <a:gd name="connsiteX0" fmla="*/ 533447 w 608922"/>
                <a:gd name="connsiteY0" fmla="*/ 500727 h 595724"/>
                <a:gd name="connsiteX1" fmla="*/ 367665 w 608922"/>
                <a:gd name="connsiteY1" fmla="*/ 595724 h 595724"/>
                <a:gd name="connsiteX2" fmla="*/ 430173 w 608922"/>
                <a:gd name="connsiteY2" fmla="*/ 512941 h 595724"/>
                <a:gd name="connsiteX3" fmla="*/ 454633 w 608922"/>
                <a:gd name="connsiteY3" fmla="*/ 514977 h 595724"/>
                <a:gd name="connsiteX4" fmla="*/ 533447 w 608922"/>
                <a:gd name="connsiteY4" fmla="*/ 500727 h 595724"/>
                <a:gd name="connsiteX5" fmla="*/ 78856 w 608922"/>
                <a:gd name="connsiteY5" fmla="*/ 500727 h 595724"/>
                <a:gd name="connsiteX6" fmla="*/ 156300 w 608922"/>
                <a:gd name="connsiteY6" fmla="*/ 514977 h 595724"/>
                <a:gd name="connsiteX7" fmla="*/ 180756 w 608922"/>
                <a:gd name="connsiteY7" fmla="*/ 512941 h 595724"/>
                <a:gd name="connsiteX8" fmla="*/ 245292 w 608922"/>
                <a:gd name="connsiteY8" fmla="*/ 595724 h 595724"/>
                <a:gd name="connsiteX9" fmla="*/ 78856 w 608922"/>
                <a:gd name="connsiteY9" fmla="*/ 500727 h 595724"/>
                <a:gd name="connsiteX10" fmla="*/ 304406 w 608922"/>
                <a:gd name="connsiteY10" fmla="*/ 482403 h 595724"/>
                <a:gd name="connsiteX11" fmla="*/ 395477 w 608922"/>
                <a:gd name="connsiteY11" fmla="*/ 508848 h 595724"/>
                <a:gd name="connsiteX12" fmla="*/ 304406 w 608922"/>
                <a:gd name="connsiteY12" fmla="*/ 585471 h 595724"/>
                <a:gd name="connsiteX13" fmla="*/ 213335 w 608922"/>
                <a:gd name="connsiteY13" fmla="*/ 508848 h 595724"/>
                <a:gd name="connsiteX14" fmla="*/ 304406 w 608922"/>
                <a:gd name="connsiteY14" fmla="*/ 482403 h 595724"/>
                <a:gd name="connsiteX15" fmla="*/ 428089 w 608922"/>
                <a:gd name="connsiteY15" fmla="*/ 415218 h 595724"/>
                <a:gd name="connsiteX16" fmla="*/ 409744 w 608922"/>
                <a:gd name="connsiteY16" fmla="*/ 478368 h 595724"/>
                <a:gd name="connsiteX17" fmla="*/ 345198 w 608922"/>
                <a:gd name="connsiteY17" fmla="*/ 464108 h 595724"/>
                <a:gd name="connsiteX18" fmla="*/ 387323 w 608922"/>
                <a:gd name="connsiteY18" fmla="*/ 441700 h 595724"/>
                <a:gd name="connsiteX19" fmla="*/ 428089 w 608922"/>
                <a:gd name="connsiteY19" fmla="*/ 415218 h 595724"/>
                <a:gd name="connsiteX20" fmla="*/ 180724 w 608922"/>
                <a:gd name="connsiteY20" fmla="*/ 415218 h 595724"/>
                <a:gd name="connsiteX21" fmla="*/ 221490 w 608922"/>
                <a:gd name="connsiteY21" fmla="*/ 441700 h 595724"/>
                <a:gd name="connsiteX22" fmla="*/ 263615 w 608922"/>
                <a:gd name="connsiteY22" fmla="*/ 464108 h 595724"/>
                <a:gd name="connsiteX23" fmla="*/ 199069 w 608922"/>
                <a:gd name="connsiteY23" fmla="*/ 478368 h 595724"/>
                <a:gd name="connsiteX24" fmla="*/ 180724 w 608922"/>
                <a:gd name="connsiteY24" fmla="*/ 415218 h 595724"/>
                <a:gd name="connsiteX25" fmla="*/ 531407 w 608922"/>
                <a:gd name="connsiteY25" fmla="*/ 322293 h 595724"/>
                <a:gd name="connsiteX26" fmla="*/ 553825 w 608922"/>
                <a:gd name="connsiteY26" fmla="*/ 441725 h 595724"/>
                <a:gd name="connsiteX27" fmla="*/ 450569 w 608922"/>
                <a:gd name="connsiteY27" fmla="*/ 482440 h 595724"/>
                <a:gd name="connsiteX28" fmla="*/ 438341 w 608922"/>
                <a:gd name="connsiteY28" fmla="*/ 482440 h 595724"/>
                <a:gd name="connsiteX29" fmla="*/ 462796 w 608922"/>
                <a:gd name="connsiteY29" fmla="*/ 388795 h 595724"/>
                <a:gd name="connsiteX30" fmla="*/ 531407 w 608922"/>
                <a:gd name="connsiteY30" fmla="*/ 322293 h 595724"/>
                <a:gd name="connsiteX31" fmla="*/ 73394 w 608922"/>
                <a:gd name="connsiteY31" fmla="*/ 322293 h 595724"/>
                <a:gd name="connsiteX32" fmla="*/ 141987 w 608922"/>
                <a:gd name="connsiteY32" fmla="*/ 388795 h 595724"/>
                <a:gd name="connsiteX33" fmla="*/ 166436 w 608922"/>
                <a:gd name="connsiteY33" fmla="*/ 482440 h 595724"/>
                <a:gd name="connsiteX34" fmla="*/ 154211 w 608922"/>
                <a:gd name="connsiteY34" fmla="*/ 482440 h 595724"/>
                <a:gd name="connsiteX35" fmla="*/ 53020 w 608922"/>
                <a:gd name="connsiteY35" fmla="*/ 441725 h 595724"/>
                <a:gd name="connsiteX36" fmla="*/ 73394 w 608922"/>
                <a:gd name="connsiteY36" fmla="*/ 322293 h 595724"/>
                <a:gd name="connsiteX37" fmla="*/ 470952 w 608922"/>
                <a:gd name="connsiteY37" fmla="*/ 249000 h 595724"/>
                <a:gd name="connsiteX38" fmla="*/ 515779 w 608922"/>
                <a:gd name="connsiteY38" fmla="*/ 297862 h 595724"/>
                <a:gd name="connsiteX39" fmla="*/ 470952 w 608922"/>
                <a:gd name="connsiteY39" fmla="*/ 346724 h 595724"/>
                <a:gd name="connsiteX40" fmla="*/ 472990 w 608922"/>
                <a:gd name="connsiteY40" fmla="*/ 297862 h 595724"/>
                <a:gd name="connsiteX41" fmla="*/ 470952 w 608922"/>
                <a:gd name="connsiteY41" fmla="*/ 249000 h 595724"/>
                <a:gd name="connsiteX42" fmla="*/ 137970 w 608922"/>
                <a:gd name="connsiteY42" fmla="*/ 249000 h 595724"/>
                <a:gd name="connsiteX43" fmla="*/ 135932 w 608922"/>
                <a:gd name="connsiteY43" fmla="*/ 297862 h 595724"/>
                <a:gd name="connsiteX44" fmla="*/ 137970 w 608922"/>
                <a:gd name="connsiteY44" fmla="*/ 346724 h 595724"/>
                <a:gd name="connsiteX45" fmla="*/ 93143 w 608922"/>
                <a:gd name="connsiteY45" fmla="*/ 297862 h 595724"/>
                <a:gd name="connsiteX46" fmla="*/ 137970 w 608922"/>
                <a:gd name="connsiteY46" fmla="*/ 249000 h 595724"/>
                <a:gd name="connsiteX47" fmla="*/ 592593 w 608922"/>
                <a:gd name="connsiteY47" fmla="*/ 202865 h 595724"/>
                <a:gd name="connsiteX48" fmla="*/ 608922 w 608922"/>
                <a:gd name="connsiteY48" fmla="*/ 297863 h 595724"/>
                <a:gd name="connsiteX49" fmla="*/ 592593 w 608922"/>
                <a:gd name="connsiteY49" fmla="*/ 392860 h 595724"/>
                <a:gd name="connsiteX50" fmla="*/ 551771 w 608922"/>
                <a:gd name="connsiteY50" fmla="*/ 297863 h 595724"/>
                <a:gd name="connsiteX51" fmla="*/ 555853 w 608922"/>
                <a:gd name="connsiteY51" fmla="*/ 291756 h 595724"/>
                <a:gd name="connsiteX52" fmla="*/ 592593 w 608922"/>
                <a:gd name="connsiteY52" fmla="*/ 202865 h 595724"/>
                <a:gd name="connsiteX53" fmla="*/ 14280 w 608922"/>
                <a:gd name="connsiteY53" fmla="*/ 202865 h 595724"/>
                <a:gd name="connsiteX54" fmla="*/ 50999 w 608922"/>
                <a:gd name="connsiteY54" fmla="*/ 291756 h 595724"/>
                <a:gd name="connsiteX55" fmla="*/ 55079 w 608922"/>
                <a:gd name="connsiteY55" fmla="*/ 297863 h 595724"/>
                <a:gd name="connsiteX56" fmla="*/ 50999 w 608922"/>
                <a:gd name="connsiteY56" fmla="*/ 303970 h 595724"/>
                <a:gd name="connsiteX57" fmla="*/ 16320 w 608922"/>
                <a:gd name="connsiteY57" fmla="*/ 392860 h 595724"/>
                <a:gd name="connsiteX58" fmla="*/ 0 w 608922"/>
                <a:gd name="connsiteY58" fmla="*/ 297863 h 595724"/>
                <a:gd name="connsiteX59" fmla="*/ 14280 w 608922"/>
                <a:gd name="connsiteY59" fmla="*/ 202865 h 595724"/>
                <a:gd name="connsiteX60" fmla="*/ 304406 w 608922"/>
                <a:gd name="connsiteY60" fmla="*/ 141787 h 595724"/>
                <a:gd name="connsiteX61" fmla="*/ 373731 w 608922"/>
                <a:gd name="connsiteY61" fmla="*/ 176387 h 595724"/>
                <a:gd name="connsiteX62" fmla="*/ 436259 w 608922"/>
                <a:gd name="connsiteY62" fmla="*/ 218449 h 595724"/>
                <a:gd name="connsiteX63" fmla="*/ 442376 w 608922"/>
                <a:gd name="connsiteY63" fmla="*/ 295790 h 595724"/>
                <a:gd name="connsiteX64" fmla="*/ 436259 w 608922"/>
                <a:gd name="connsiteY64" fmla="*/ 372452 h 595724"/>
                <a:gd name="connsiteX65" fmla="*/ 373731 w 608922"/>
                <a:gd name="connsiteY65" fmla="*/ 415192 h 595724"/>
                <a:gd name="connsiteX66" fmla="*/ 304406 w 608922"/>
                <a:gd name="connsiteY66" fmla="*/ 449792 h 595724"/>
                <a:gd name="connsiteX67" fmla="*/ 235081 w 608922"/>
                <a:gd name="connsiteY67" fmla="*/ 415192 h 595724"/>
                <a:gd name="connsiteX68" fmla="*/ 172553 w 608922"/>
                <a:gd name="connsiteY68" fmla="*/ 372452 h 595724"/>
                <a:gd name="connsiteX69" fmla="*/ 166436 w 608922"/>
                <a:gd name="connsiteY69" fmla="*/ 295790 h 595724"/>
                <a:gd name="connsiteX70" fmla="*/ 172553 w 608922"/>
                <a:gd name="connsiteY70" fmla="*/ 218449 h 595724"/>
                <a:gd name="connsiteX71" fmla="*/ 235081 w 608922"/>
                <a:gd name="connsiteY71" fmla="*/ 176387 h 595724"/>
                <a:gd name="connsiteX72" fmla="*/ 304406 w 608922"/>
                <a:gd name="connsiteY72" fmla="*/ 141787 h 595724"/>
                <a:gd name="connsiteX73" fmla="*/ 199069 w 608922"/>
                <a:gd name="connsiteY73" fmla="*/ 117356 h 595724"/>
                <a:gd name="connsiteX74" fmla="*/ 263615 w 608922"/>
                <a:gd name="connsiteY74" fmla="*/ 131616 h 595724"/>
                <a:gd name="connsiteX75" fmla="*/ 221490 w 608922"/>
                <a:gd name="connsiteY75" fmla="*/ 154024 h 595724"/>
                <a:gd name="connsiteX76" fmla="*/ 180724 w 608922"/>
                <a:gd name="connsiteY76" fmla="*/ 180506 h 595724"/>
                <a:gd name="connsiteX77" fmla="*/ 199069 w 608922"/>
                <a:gd name="connsiteY77" fmla="*/ 117356 h 595724"/>
                <a:gd name="connsiteX78" fmla="*/ 409744 w 608922"/>
                <a:gd name="connsiteY78" fmla="*/ 115393 h 595724"/>
                <a:gd name="connsiteX79" fmla="*/ 428089 w 608922"/>
                <a:gd name="connsiteY79" fmla="*/ 180506 h 595724"/>
                <a:gd name="connsiteX80" fmla="*/ 387323 w 608922"/>
                <a:gd name="connsiteY80" fmla="*/ 154054 h 595724"/>
                <a:gd name="connsiteX81" fmla="*/ 345198 w 608922"/>
                <a:gd name="connsiteY81" fmla="*/ 129636 h 595724"/>
                <a:gd name="connsiteX82" fmla="*/ 409744 w 608922"/>
                <a:gd name="connsiteY82" fmla="*/ 115393 h 595724"/>
                <a:gd name="connsiteX83" fmla="*/ 442376 w 608922"/>
                <a:gd name="connsiteY83" fmla="*/ 113284 h 595724"/>
                <a:gd name="connsiteX84" fmla="*/ 454611 w 608922"/>
                <a:gd name="connsiteY84" fmla="*/ 113284 h 595724"/>
                <a:gd name="connsiteX85" fmla="*/ 555886 w 608922"/>
                <a:gd name="connsiteY85" fmla="*/ 153999 h 595724"/>
                <a:gd name="connsiteX86" fmla="*/ 535495 w 608922"/>
                <a:gd name="connsiteY86" fmla="*/ 273431 h 595724"/>
                <a:gd name="connsiteX87" fmla="*/ 466845 w 608922"/>
                <a:gd name="connsiteY87" fmla="*/ 206929 h 595724"/>
                <a:gd name="connsiteX88" fmla="*/ 442376 w 608922"/>
                <a:gd name="connsiteY88" fmla="*/ 113284 h 595724"/>
                <a:gd name="connsiteX89" fmla="*/ 156277 w 608922"/>
                <a:gd name="connsiteY89" fmla="*/ 111248 h 595724"/>
                <a:gd name="connsiteX90" fmla="*/ 168509 w 608922"/>
                <a:gd name="connsiteY90" fmla="*/ 111248 h 595724"/>
                <a:gd name="connsiteX91" fmla="*/ 144046 w 608922"/>
                <a:gd name="connsiteY91" fmla="*/ 204872 h 595724"/>
                <a:gd name="connsiteX92" fmla="*/ 75414 w 608922"/>
                <a:gd name="connsiteY92" fmla="*/ 271358 h 595724"/>
                <a:gd name="connsiteX93" fmla="*/ 55028 w 608922"/>
                <a:gd name="connsiteY93" fmla="*/ 151954 h 595724"/>
                <a:gd name="connsiteX94" fmla="*/ 156277 w 608922"/>
                <a:gd name="connsiteY94" fmla="*/ 111248 h 595724"/>
                <a:gd name="connsiteX95" fmla="*/ 304406 w 608922"/>
                <a:gd name="connsiteY95" fmla="*/ 10143 h 595724"/>
                <a:gd name="connsiteX96" fmla="*/ 395477 w 608922"/>
                <a:gd name="connsiteY96" fmla="*/ 86847 h 595724"/>
                <a:gd name="connsiteX97" fmla="*/ 304406 w 608922"/>
                <a:gd name="connsiteY97" fmla="*/ 113320 h 595724"/>
                <a:gd name="connsiteX98" fmla="*/ 213335 w 608922"/>
                <a:gd name="connsiteY98" fmla="*/ 86847 h 595724"/>
                <a:gd name="connsiteX99" fmla="*/ 304406 w 608922"/>
                <a:gd name="connsiteY99" fmla="*/ 10143 h 595724"/>
                <a:gd name="connsiteX100" fmla="*/ 363521 w 608922"/>
                <a:gd name="connsiteY100" fmla="*/ 0 h 595724"/>
                <a:gd name="connsiteX101" fmla="*/ 530067 w 608922"/>
                <a:gd name="connsiteY101" fmla="*/ 94997 h 595724"/>
                <a:gd name="connsiteX102" fmla="*/ 452572 w 608922"/>
                <a:gd name="connsiteY102" fmla="*/ 80747 h 595724"/>
                <a:gd name="connsiteX103" fmla="*/ 428100 w 608922"/>
                <a:gd name="connsiteY103" fmla="*/ 82783 h 595724"/>
                <a:gd name="connsiteX104" fmla="*/ 363521 w 608922"/>
                <a:gd name="connsiteY104" fmla="*/ 0 h 595724"/>
                <a:gd name="connsiteX105" fmla="*/ 241256 w 608922"/>
                <a:gd name="connsiteY105" fmla="*/ 0 h 595724"/>
                <a:gd name="connsiteX106" fmla="*/ 178748 w 608922"/>
                <a:gd name="connsiteY106" fmla="*/ 82783 h 595724"/>
                <a:gd name="connsiteX107" fmla="*/ 154288 w 608922"/>
                <a:gd name="connsiteY107" fmla="*/ 80747 h 595724"/>
                <a:gd name="connsiteX108" fmla="*/ 75474 w 608922"/>
                <a:gd name="connsiteY108" fmla="*/ 94997 h 595724"/>
                <a:gd name="connsiteX109" fmla="*/ 241256 w 608922"/>
                <a:gd name="connsiteY109" fmla="*/ 0 h 59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608922" h="595724">
                  <a:moveTo>
                    <a:pt x="533447" y="500727"/>
                  </a:moveTo>
                  <a:cubicBezTo>
                    <a:pt x="491322" y="546869"/>
                    <a:pt x="432211" y="581475"/>
                    <a:pt x="367665" y="595724"/>
                  </a:cubicBezTo>
                  <a:cubicBezTo>
                    <a:pt x="391445" y="577403"/>
                    <a:pt x="411828" y="548904"/>
                    <a:pt x="430173" y="512941"/>
                  </a:cubicBezTo>
                  <a:cubicBezTo>
                    <a:pt x="438326" y="514977"/>
                    <a:pt x="446479" y="514977"/>
                    <a:pt x="454633" y="514977"/>
                  </a:cubicBezTo>
                  <a:cubicBezTo>
                    <a:pt x="483169" y="514977"/>
                    <a:pt x="509667" y="508870"/>
                    <a:pt x="533447" y="500727"/>
                  </a:cubicBezTo>
                  <a:close/>
                  <a:moveTo>
                    <a:pt x="78856" y="500727"/>
                  </a:moveTo>
                  <a:cubicBezTo>
                    <a:pt x="99236" y="510905"/>
                    <a:pt x="125730" y="514977"/>
                    <a:pt x="156300" y="514977"/>
                  </a:cubicBezTo>
                  <a:cubicBezTo>
                    <a:pt x="164452" y="514977"/>
                    <a:pt x="172604" y="512941"/>
                    <a:pt x="180756" y="512941"/>
                  </a:cubicBezTo>
                  <a:cubicBezTo>
                    <a:pt x="197060" y="548904"/>
                    <a:pt x="219477" y="577403"/>
                    <a:pt x="245292" y="595724"/>
                  </a:cubicBezTo>
                  <a:cubicBezTo>
                    <a:pt x="180756" y="583510"/>
                    <a:pt x="121654" y="548904"/>
                    <a:pt x="78856" y="500727"/>
                  </a:cubicBezTo>
                  <a:close/>
                  <a:moveTo>
                    <a:pt x="304406" y="482403"/>
                  </a:moveTo>
                  <a:cubicBezTo>
                    <a:pt x="334990" y="494609"/>
                    <a:pt x="367612" y="504780"/>
                    <a:pt x="395477" y="508848"/>
                  </a:cubicBezTo>
                  <a:cubicBezTo>
                    <a:pt x="371690" y="554958"/>
                    <a:pt x="339067" y="585471"/>
                    <a:pt x="304406" y="585471"/>
                  </a:cubicBezTo>
                  <a:cubicBezTo>
                    <a:pt x="269745" y="585471"/>
                    <a:pt x="237122" y="556992"/>
                    <a:pt x="213335" y="508848"/>
                  </a:cubicBezTo>
                  <a:cubicBezTo>
                    <a:pt x="241200" y="502745"/>
                    <a:pt x="273822" y="494609"/>
                    <a:pt x="304406" y="482403"/>
                  </a:cubicBezTo>
                  <a:close/>
                  <a:moveTo>
                    <a:pt x="428089" y="415218"/>
                  </a:moveTo>
                  <a:cubicBezTo>
                    <a:pt x="424012" y="437626"/>
                    <a:pt x="417897" y="460034"/>
                    <a:pt x="409744" y="478368"/>
                  </a:cubicBezTo>
                  <a:cubicBezTo>
                    <a:pt x="389361" y="476331"/>
                    <a:pt x="367619" y="470220"/>
                    <a:pt x="345198" y="464108"/>
                  </a:cubicBezTo>
                  <a:cubicBezTo>
                    <a:pt x="359466" y="457997"/>
                    <a:pt x="373734" y="449849"/>
                    <a:pt x="387323" y="441700"/>
                  </a:cubicBezTo>
                  <a:cubicBezTo>
                    <a:pt x="401591" y="433552"/>
                    <a:pt x="415859" y="425404"/>
                    <a:pt x="428089" y="415218"/>
                  </a:cubicBezTo>
                  <a:close/>
                  <a:moveTo>
                    <a:pt x="180724" y="415218"/>
                  </a:moveTo>
                  <a:cubicBezTo>
                    <a:pt x="192954" y="425404"/>
                    <a:pt x="207222" y="433552"/>
                    <a:pt x="221490" y="441700"/>
                  </a:cubicBezTo>
                  <a:cubicBezTo>
                    <a:pt x="235079" y="449849"/>
                    <a:pt x="249347" y="457997"/>
                    <a:pt x="263615" y="464108"/>
                  </a:cubicBezTo>
                  <a:cubicBezTo>
                    <a:pt x="241194" y="470220"/>
                    <a:pt x="219452" y="474294"/>
                    <a:pt x="199069" y="478368"/>
                  </a:cubicBezTo>
                  <a:cubicBezTo>
                    <a:pt x="192954" y="460034"/>
                    <a:pt x="184801" y="437626"/>
                    <a:pt x="180724" y="415218"/>
                  </a:cubicBezTo>
                  <a:close/>
                  <a:moveTo>
                    <a:pt x="531407" y="322293"/>
                  </a:moveTo>
                  <a:cubicBezTo>
                    <a:pt x="561976" y="369116"/>
                    <a:pt x="572166" y="411188"/>
                    <a:pt x="553825" y="441725"/>
                  </a:cubicBezTo>
                  <a:cubicBezTo>
                    <a:pt x="539559" y="468190"/>
                    <a:pt x="503555" y="484476"/>
                    <a:pt x="450569" y="482440"/>
                  </a:cubicBezTo>
                  <a:lnTo>
                    <a:pt x="438341" y="482440"/>
                  </a:lnTo>
                  <a:cubicBezTo>
                    <a:pt x="448531" y="453940"/>
                    <a:pt x="456682" y="423403"/>
                    <a:pt x="462796" y="388795"/>
                  </a:cubicBezTo>
                  <a:cubicBezTo>
                    <a:pt x="489290" y="369116"/>
                    <a:pt x="511707" y="344687"/>
                    <a:pt x="531407" y="322293"/>
                  </a:cubicBezTo>
                  <a:close/>
                  <a:moveTo>
                    <a:pt x="73394" y="322293"/>
                  </a:moveTo>
                  <a:cubicBezTo>
                    <a:pt x="93089" y="344687"/>
                    <a:pt x="115501" y="369116"/>
                    <a:pt x="141987" y="388795"/>
                  </a:cubicBezTo>
                  <a:cubicBezTo>
                    <a:pt x="148099" y="423403"/>
                    <a:pt x="156249" y="453940"/>
                    <a:pt x="166436" y="482440"/>
                  </a:cubicBezTo>
                  <a:cubicBezTo>
                    <a:pt x="162361" y="484476"/>
                    <a:pt x="158286" y="484476"/>
                    <a:pt x="154211" y="482440"/>
                  </a:cubicBezTo>
                  <a:cubicBezTo>
                    <a:pt x="103276" y="482440"/>
                    <a:pt x="69319" y="468190"/>
                    <a:pt x="53020" y="441725"/>
                  </a:cubicBezTo>
                  <a:cubicBezTo>
                    <a:pt x="34683" y="411188"/>
                    <a:pt x="42833" y="368437"/>
                    <a:pt x="73394" y="322293"/>
                  </a:cubicBezTo>
                  <a:close/>
                  <a:moveTo>
                    <a:pt x="470952" y="249000"/>
                  </a:moveTo>
                  <a:cubicBezTo>
                    <a:pt x="487253" y="265287"/>
                    <a:pt x="503553" y="281575"/>
                    <a:pt x="515779" y="297862"/>
                  </a:cubicBezTo>
                  <a:cubicBezTo>
                    <a:pt x="501516" y="314149"/>
                    <a:pt x="487253" y="330437"/>
                    <a:pt x="470952" y="346724"/>
                  </a:cubicBezTo>
                  <a:cubicBezTo>
                    <a:pt x="472990" y="330437"/>
                    <a:pt x="472990" y="314149"/>
                    <a:pt x="472990" y="297862"/>
                  </a:cubicBezTo>
                  <a:cubicBezTo>
                    <a:pt x="472990" y="281575"/>
                    <a:pt x="472990" y="265287"/>
                    <a:pt x="470952" y="249000"/>
                  </a:cubicBezTo>
                  <a:close/>
                  <a:moveTo>
                    <a:pt x="137970" y="249000"/>
                  </a:moveTo>
                  <a:cubicBezTo>
                    <a:pt x="135932" y="265287"/>
                    <a:pt x="135932" y="281575"/>
                    <a:pt x="135932" y="297862"/>
                  </a:cubicBezTo>
                  <a:cubicBezTo>
                    <a:pt x="135932" y="314149"/>
                    <a:pt x="135932" y="330437"/>
                    <a:pt x="137970" y="346724"/>
                  </a:cubicBezTo>
                  <a:cubicBezTo>
                    <a:pt x="121669" y="330437"/>
                    <a:pt x="105369" y="314149"/>
                    <a:pt x="93143" y="297862"/>
                  </a:cubicBezTo>
                  <a:cubicBezTo>
                    <a:pt x="107406" y="281575"/>
                    <a:pt x="121669" y="265287"/>
                    <a:pt x="137970" y="249000"/>
                  </a:cubicBezTo>
                  <a:close/>
                  <a:moveTo>
                    <a:pt x="592593" y="202865"/>
                  </a:moveTo>
                  <a:cubicBezTo>
                    <a:pt x="602799" y="232721"/>
                    <a:pt x="608922" y="263256"/>
                    <a:pt x="608922" y="297863"/>
                  </a:cubicBezTo>
                  <a:cubicBezTo>
                    <a:pt x="608922" y="330433"/>
                    <a:pt x="602799" y="363004"/>
                    <a:pt x="592593" y="392860"/>
                  </a:cubicBezTo>
                  <a:cubicBezTo>
                    <a:pt x="588511" y="365039"/>
                    <a:pt x="574223" y="330433"/>
                    <a:pt x="551771" y="297863"/>
                  </a:cubicBezTo>
                  <a:cubicBezTo>
                    <a:pt x="553812" y="295827"/>
                    <a:pt x="553812" y="293791"/>
                    <a:pt x="555853" y="291756"/>
                  </a:cubicBezTo>
                  <a:cubicBezTo>
                    <a:pt x="578305" y="261221"/>
                    <a:pt x="590552" y="230686"/>
                    <a:pt x="592593" y="202865"/>
                  </a:cubicBezTo>
                  <a:close/>
                  <a:moveTo>
                    <a:pt x="14280" y="202865"/>
                  </a:moveTo>
                  <a:cubicBezTo>
                    <a:pt x="18360" y="228650"/>
                    <a:pt x="30599" y="259185"/>
                    <a:pt x="50999" y="291756"/>
                  </a:cubicBezTo>
                  <a:cubicBezTo>
                    <a:pt x="53039" y="293791"/>
                    <a:pt x="53039" y="295827"/>
                    <a:pt x="55079" y="297863"/>
                  </a:cubicBezTo>
                  <a:cubicBezTo>
                    <a:pt x="53039" y="299898"/>
                    <a:pt x="53039" y="301934"/>
                    <a:pt x="50999" y="303970"/>
                  </a:cubicBezTo>
                  <a:cubicBezTo>
                    <a:pt x="30599" y="336540"/>
                    <a:pt x="18360" y="367075"/>
                    <a:pt x="16320" y="392860"/>
                  </a:cubicBezTo>
                  <a:cubicBezTo>
                    <a:pt x="6120" y="363004"/>
                    <a:pt x="0" y="332469"/>
                    <a:pt x="0" y="297863"/>
                  </a:cubicBezTo>
                  <a:cubicBezTo>
                    <a:pt x="0" y="263256"/>
                    <a:pt x="6120" y="232721"/>
                    <a:pt x="14280" y="202865"/>
                  </a:cubicBezTo>
                  <a:close/>
                  <a:moveTo>
                    <a:pt x="304406" y="141787"/>
                  </a:moveTo>
                  <a:cubicBezTo>
                    <a:pt x="328874" y="151963"/>
                    <a:pt x="351302" y="164175"/>
                    <a:pt x="373731" y="176387"/>
                  </a:cubicBezTo>
                  <a:cubicBezTo>
                    <a:pt x="395480" y="190633"/>
                    <a:pt x="415869" y="204881"/>
                    <a:pt x="436259" y="218449"/>
                  </a:cubicBezTo>
                  <a:cubicBezTo>
                    <a:pt x="440337" y="244908"/>
                    <a:pt x="442376" y="269331"/>
                    <a:pt x="442376" y="295790"/>
                  </a:cubicBezTo>
                  <a:cubicBezTo>
                    <a:pt x="442376" y="322248"/>
                    <a:pt x="440337" y="348707"/>
                    <a:pt x="436259" y="372452"/>
                  </a:cubicBezTo>
                  <a:cubicBezTo>
                    <a:pt x="417908" y="388734"/>
                    <a:pt x="395480" y="402981"/>
                    <a:pt x="373731" y="415192"/>
                  </a:cubicBezTo>
                  <a:cubicBezTo>
                    <a:pt x="351302" y="429439"/>
                    <a:pt x="326835" y="439616"/>
                    <a:pt x="304406" y="449792"/>
                  </a:cubicBezTo>
                  <a:cubicBezTo>
                    <a:pt x="281977" y="439616"/>
                    <a:pt x="257510" y="429439"/>
                    <a:pt x="235081" y="415192"/>
                  </a:cubicBezTo>
                  <a:cubicBezTo>
                    <a:pt x="213332" y="400946"/>
                    <a:pt x="192943" y="386699"/>
                    <a:pt x="172553" y="372452"/>
                  </a:cubicBezTo>
                  <a:cubicBezTo>
                    <a:pt x="168475" y="348707"/>
                    <a:pt x="166436" y="322248"/>
                    <a:pt x="166436" y="295790"/>
                  </a:cubicBezTo>
                  <a:cubicBezTo>
                    <a:pt x="166436" y="269331"/>
                    <a:pt x="168475" y="242872"/>
                    <a:pt x="172553" y="218449"/>
                  </a:cubicBezTo>
                  <a:cubicBezTo>
                    <a:pt x="190904" y="202845"/>
                    <a:pt x="213332" y="188598"/>
                    <a:pt x="235081" y="176387"/>
                  </a:cubicBezTo>
                  <a:cubicBezTo>
                    <a:pt x="257510" y="162140"/>
                    <a:pt x="281977" y="151963"/>
                    <a:pt x="304406" y="141787"/>
                  </a:cubicBezTo>
                  <a:close/>
                  <a:moveTo>
                    <a:pt x="199069" y="117356"/>
                  </a:moveTo>
                  <a:cubicBezTo>
                    <a:pt x="219452" y="119393"/>
                    <a:pt x="241194" y="125504"/>
                    <a:pt x="263615" y="131616"/>
                  </a:cubicBezTo>
                  <a:cubicBezTo>
                    <a:pt x="249347" y="137727"/>
                    <a:pt x="235079" y="145875"/>
                    <a:pt x="221490" y="154024"/>
                  </a:cubicBezTo>
                  <a:cubicBezTo>
                    <a:pt x="207222" y="162172"/>
                    <a:pt x="192954" y="170320"/>
                    <a:pt x="180724" y="180506"/>
                  </a:cubicBezTo>
                  <a:cubicBezTo>
                    <a:pt x="184801" y="158098"/>
                    <a:pt x="190916" y="135690"/>
                    <a:pt x="199069" y="117356"/>
                  </a:cubicBezTo>
                  <a:close/>
                  <a:moveTo>
                    <a:pt x="409744" y="115393"/>
                  </a:moveTo>
                  <a:cubicBezTo>
                    <a:pt x="417897" y="135741"/>
                    <a:pt x="424012" y="156088"/>
                    <a:pt x="428089" y="180506"/>
                  </a:cubicBezTo>
                  <a:cubicBezTo>
                    <a:pt x="415859" y="170332"/>
                    <a:pt x="401591" y="162193"/>
                    <a:pt x="387323" y="154054"/>
                  </a:cubicBezTo>
                  <a:cubicBezTo>
                    <a:pt x="373734" y="145915"/>
                    <a:pt x="359466" y="137775"/>
                    <a:pt x="345198" y="129636"/>
                  </a:cubicBezTo>
                  <a:cubicBezTo>
                    <a:pt x="367619" y="123532"/>
                    <a:pt x="389361" y="119462"/>
                    <a:pt x="409744" y="115393"/>
                  </a:cubicBezTo>
                  <a:close/>
                  <a:moveTo>
                    <a:pt x="442376" y="113284"/>
                  </a:moveTo>
                  <a:cubicBezTo>
                    <a:pt x="446454" y="111248"/>
                    <a:pt x="450532" y="111248"/>
                    <a:pt x="454611" y="113284"/>
                  </a:cubicBezTo>
                  <a:cubicBezTo>
                    <a:pt x="505588" y="113284"/>
                    <a:pt x="539573" y="127534"/>
                    <a:pt x="555886" y="153999"/>
                  </a:cubicBezTo>
                  <a:cubicBezTo>
                    <a:pt x="574238" y="184536"/>
                    <a:pt x="566082" y="227287"/>
                    <a:pt x="535495" y="273431"/>
                  </a:cubicBezTo>
                  <a:cubicBezTo>
                    <a:pt x="517823" y="251038"/>
                    <a:pt x="493354" y="228644"/>
                    <a:pt x="466845" y="206929"/>
                  </a:cubicBezTo>
                  <a:cubicBezTo>
                    <a:pt x="460728" y="172321"/>
                    <a:pt x="452572" y="141784"/>
                    <a:pt x="442376" y="113284"/>
                  </a:cubicBezTo>
                  <a:close/>
                  <a:moveTo>
                    <a:pt x="156277" y="111248"/>
                  </a:moveTo>
                  <a:lnTo>
                    <a:pt x="168509" y="111248"/>
                  </a:lnTo>
                  <a:cubicBezTo>
                    <a:pt x="156277" y="139742"/>
                    <a:pt x="150162" y="170271"/>
                    <a:pt x="144046" y="204872"/>
                  </a:cubicBezTo>
                  <a:cubicBezTo>
                    <a:pt x="117544" y="226582"/>
                    <a:pt x="95120" y="248970"/>
                    <a:pt x="75414" y="271358"/>
                  </a:cubicBezTo>
                  <a:cubicBezTo>
                    <a:pt x="44835" y="222511"/>
                    <a:pt x="38719" y="180448"/>
                    <a:pt x="55028" y="151954"/>
                  </a:cubicBezTo>
                  <a:cubicBezTo>
                    <a:pt x="71336" y="125495"/>
                    <a:pt x="107351" y="111248"/>
                    <a:pt x="156277" y="111248"/>
                  </a:cubicBezTo>
                  <a:close/>
                  <a:moveTo>
                    <a:pt x="304406" y="10143"/>
                  </a:moveTo>
                  <a:cubicBezTo>
                    <a:pt x="339067" y="10143"/>
                    <a:pt x="371690" y="38652"/>
                    <a:pt x="395477" y="86847"/>
                  </a:cubicBezTo>
                  <a:cubicBezTo>
                    <a:pt x="367612" y="92956"/>
                    <a:pt x="334990" y="101102"/>
                    <a:pt x="304406" y="113320"/>
                  </a:cubicBezTo>
                  <a:cubicBezTo>
                    <a:pt x="273822" y="101102"/>
                    <a:pt x="241200" y="90920"/>
                    <a:pt x="213335" y="86847"/>
                  </a:cubicBezTo>
                  <a:cubicBezTo>
                    <a:pt x="237122" y="40689"/>
                    <a:pt x="269745" y="10143"/>
                    <a:pt x="304406" y="10143"/>
                  </a:cubicBezTo>
                  <a:close/>
                  <a:moveTo>
                    <a:pt x="363521" y="0"/>
                  </a:moveTo>
                  <a:cubicBezTo>
                    <a:pt x="428100" y="12214"/>
                    <a:pt x="487241" y="46820"/>
                    <a:pt x="530067" y="94997"/>
                  </a:cubicBezTo>
                  <a:cubicBezTo>
                    <a:pt x="509674" y="84819"/>
                    <a:pt x="483162" y="80747"/>
                    <a:pt x="452572" y="80747"/>
                  </a:cubicBezTo>
                  <a:cubicBezTo>
                    <a:pt x="444415" y="80747"/>
                    <a:pt x="436257" y="82783"/>
                    <a:pt x="428100" y="82783"/>
                  </a:cubicBezTo>
                  <a:cubicBezTo>
                    <a:pt x="411785" y="46820"/>
                    <a:pt x="389353" y="18321"/>
                    <a:pt x="363521" y="0"/>
                  </a:cubicBezTo>
                  <a:close/>
                  <a:moveTo>
                    <a:pt x="241256" y="0"/>
                  </a:moveTo>
                  <a:cubicBezTo>
                    <a:pt x="217476" y="18321"/>
                    <a:pt x="197093" y="46820"/>
                    <a:pt x="178748" y="82783"/>
                  </a:cubicBezTo>
                  <a:cubicBezTo>
                    <a:pt x="170595" y="80747"/>
                    <a:pt x="162442" y="80747"/>
                    <a:pt x="154288" y="80747"/>
                  </a:cubicBezTo>
                  <a:cubicBezTo>
                    <a:pt x="125752" y="80747"/>
                    <a:pt x="99254" y="86854"/>
                    <a:pt x="75474" y="94997"/>
                  </a:cubicBezTo>
                  <a:cubicBezTo>
                    <a:pt x="117599" y="48855"/>
                    <a:pt x="176710" y="14249"/>
                    <a:pt x="2412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01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îślïdê"/>
            <p:cNvSpPr/>
            <p:nvPr/>
          </p:nvSpPr>
          <p:spPr>
            <a:xfrm flipH="1">
              <a:off x="7880089" y="1670488"/>
              <a:ext cx="428673" cy="419381"/>
            </a:xfrm>
            <a:custGeom>
              <a:avLst/>
              <a:gdLst>
                <a:gd name="connsiteX0" fmla="*/ 533447 w 608922"/>
                <a:gd name="connsiteY0" fmla="*/ 500727 h 595724"/>
                <a:gd name="connsiteX1" fmla="*/ 367665 w 608922"/>
                <a:gd name="connsiteY1" fmla="*/ 595724 h 595724"/>
                <a:gd name="connsiteX2" fmla="*/ 430173 w 608922"/>
                <a:gd name="connsiteY2" fmla="*/ 512941 h 595724"/>
                <a:gd name="connsiteX3" fmla="*/ 454633 w 608922"/>
                <a:gd name="connsiteY3" fmla="*/ 514977 h 595724"/>
                <a:gd name="connsiteX4" fmla="*/ 533447 w 608922"/>
                <a:gd name="connsiteY4" fmla="*/ 500727 h 595724"/>
                <a:gd name="connsiteX5" fmla="*/ 78856 w 608922"/>
                <a:gd name="connsiteY5" fmla="*/ 500727 h 595724"/>
                <a:gd name="connsiteX6" fmla="*/ 156300 w 608922"/>
                <a:gd name="connsiteY6" fmla="*/ 514977 h 595724"/>
                <a:gd name="connsiteX7" fmla="*/ 180756 w 608922"/>
                <a:gd name="connsiteY7" fmla="*/ 512941 h 595724"/>
                <a:gd name="connsiteX8" fmla="*/ 245292 w 608922"/>
                <a:gd name="connsiteY8" fmla="*/ 595724 h 595724"/>
                <a:gd name="connsiteX9" fmla="*/ 78856 w 608922"/>
                <a:gd name="connsiteY9" fmla="*/ 500727 h 595724"/>
                <a:gd name="connsiteX10" fmla="*/ 304406 w 608922"/>
                <a:gd name="connsiteY10" fmla="*/ 482403 h 595724"/>
                <a:gd name="connsiteX11" fmla="*/ 395477 w 608922"/>
                <a:gd name="connsiteY11" fmla="*/ 508848 h 595724"/>
                <a:gd name="connsiteX12" fmla="*/ 304406 w 608922"/>
                <a:gd name="connsiteY12" fmla="*/ 585471 h 595724"/>
                <a:gd name="connsiteX13" fmla="*/ 213335 w 608922"/>
                <a:gd name="connsiteY13" fmla="*/ 508848 h 595724"/>
                <a:gd name="connsiteX14" fmla="*/ 304406 w 608922"/>
                <a:gd name="connsiteY14" fmla="*/ 482403 h 595724"/>
                <a:gd name="connsiteX15" fmla="*/ 428089 w 608922"/>
                <a:gd name="connsiteY15" fmla="*/ 415218 h 595724"/>
                <a:gd name="connsiteX16" fmla="*/ 409744 w 608922"/>
                <a:gd name="connsiteY16" fmla="*/ 478368 h 595724"/>
                <a:gd name="connsiteX17" fmla="*/ 345198 w 608922"/>
                <a:gd name="connsiteY17" fmla="*/ 464108 h 595724"/>
                <a:gd name="connsiteX18" fmla="*/ 387323 w 608922"/>
                <a:gd name="connsiteY18" fmla="*/ 441700 h 595724"/>
                <a:gd name="connsiteX19" fmla="*/ 428089 w 608922"/>
                <a:gd name="connsiteY19" fmla="*/ 415218 h 595724"/>
                <a:gd name="connsiteX20" fmla="*/ 180724 w 608922"/>
                <a:gd name="connsiteY20" fmla="*/ 415218 h 595724"/>
                <a:gd name="connsiteX21" fmla="*/ 221490 w 608922"/>
                <a:gd name="connsiteY21" fmla="*/ 441700 h 595724"/>
                <a:gd name="connsiteX22" fmla="*/ 263615 w 608922"/>
                <a:gd name="connsiteY22" fmla="*/ 464108 h 595724"/>
                <a:gd name="connsiteX23" fmla="*/ 199069 w 608922"/>
                <a:gd name="connsiteY23" fmla="*/ 478368 h 595724"/>
                <a:gd name="connsiteX24" fmla="*/ 180724 w 608922"/>
                <a:gd name="connsiteY24" fmla="*/ 415218 h 595724"/>
                <a:gd name="connsiteX25" fmla="*/ 531407 w 608922"/>
                <a:gd name="connsiteY25" fmla="*/ 322293 h 595724"/>
                <a:gd name="connsiteX26" fmla="*/ 553825 w 608922"/>
                <a:gd name="connsiteY26" fmla="*/ 441725 h 595724"/>
                <a:gd name="connsiteX27" fmla="*/ 450569 w 608922"/>
                <a:gd name="connsiteY27" fmla="*/ 482440 h 595724"/>
                <a:gd name="connsiteX28" fmla="*/ 438341 w 608922"/>
                <a:gd name="connsiteY28" fmla="*/ 482440 h 595724"/>
                <a:gd name="connsiteX29" fmla="*/ 462796 w 608922"/>
                <a:gd name="connsiteY29" fmla="*/ 388795 h 595724"/>
                <a:gd name="connsiteX30" fmla="*/ 531407 w 608922"/>
                <a:gd name="connsiteY30" fmla="*/ 322293 h 595724"/>
                <a:gd name="connsiteX31" fmla="*/ 73394 w 608922"/>
                <a:gd name="connsiteY31" fmla="*/ 322293 h 595724"/>
                <a:gd name="connsiteX32" fmla="*/ 141987 w 608922"/>
                <a:gd name="connsiteY32" fmla="*/ 388795 h 595724"/>
                <a:gd name="connsiteX33" fmla="*/ 166436 w 608922"/>
                <a:gd name="connsiteY33" fmla="*/ 482440 h 595724"/>
                <a:gd name="connsiteX34" fmla="*/ 154211 w 608922"/>
                <a:gd name="connsiteY34" fmla="*/ 482440 h 595724"/>
                <a:gd name="connsiteX35" fmla="*/ 53020 w 608922"/>
                <a:gd name="connsiteY35" fmla="*/ 441725 h 595724"/>
                <a:gd name="connsiteX36" fmla="*/ 73394 w 608922"/>
                <a:gd name="connsiteY36" fmla="*/ 322293 h 595724"/>
                <a:gd name="connsiteX37" fmla="*/ 470952 w 608922"/>
                <a:gd name="connsiteY37" fmla="*/ 249000 h 595724"/>
                <a:gd name="connsiteX38" fmla="*/ 515779 w 608922"/>
                <a:gd name="connsiteY38" fmla="*/ 297862 h 595724"/>
                <a:gd name="connsiteX39" fmla="*/ 470952 w 608922"/>
                <a:gd name="connsiteY39" fmla="*/ 346724 h 595724"/>
                <a:gd name="connsiteX40" fmla="*/ 472990 w 608922"/>
                <a:gd name="connsiteY40" fmla="*/ 297862 h 595724"/>
                <a:gd name="connsiteX41" fmla="*/ 470952 w 608922"/>
                <a:gd name="connsiteY41" fmla="*/ 249000 h 595724"/>
                <a:gd name="connsiteX42" fmla="*/ 137970 w 608922"/>
                <a:gd name="connsiteY42" fmla="*/ 249000 h 595724"/>
                <a:gd name="connsiteX43" fmla="*/ 135932 w 608922"/>
                <a:gd name="connsiteY43" fmla="*/ 297862 h 595724"/>
                <a:gd name="connsiteX44" fmla="*/ 137970 w 608922"/>
                <a:gd name="connsiteY44" fmla="*/ 346724 h 595724"/>
                <a:gd name="connsiteX45" fmla="*/ 93143 w 608922"/>
                <a:gd name="connsiteY45" fmla="*/ 297862 h 595724"/>
                <a:gd name="connsiteX46" fmla="*/ 137970 w 608922"/>
                <a:gd name="connsiteY46" fmla="*/ 249000 h 595724"/>
                <a:gd name="connsiteX47" fmla="*/ 592593 w 608922"/>
                <a:gd name="connsiteY47" fmla="*/ 202865 h 595724"/>
                <a:gd name="connsiteX48" fmla="*/ 608922 w 608922"/>
                <a:gd name="connsiteY48" fmla="*/ 297863 h 595724"/>
                <a:gd name="connsiteX49" fmla="*/ 592593 w 608922"/>
                <a:gd name="connsiteY49" fmla="*/ 392860 h 595724"/>
                <a:gd name="connsiteX50" fmla="*/ 551771 w 608922"/>
                <a:gd name="connsiteY50" fmla="*/ 297863 h 595724"/>
                <a:gd name="connsiteX51" fmla="*/ 555853 w 608922"/>
                <a:gd name="connsiteY51" fmla="*/ 291756 h 595724"/>
                <a:gd name="connsiteX52" fmla="*/ 592593 w 608922"/>
                <a:gd name="connsiteY52" fmla="*/ 202865 h 595724"/>
                <a:gd name="connsiteX53" fmla="*/ 14280 w 608922"/>
                <a:gd name="connsiteY53" fmla="*/ 202865 h 595724"/>
                <a:gd name="connsiteX54" fmla="*/ 50999 w 608922"/>
                <a:gd name="connsiteY54" fmla="*/ 291756 h 595724"/>
                <a:gd name="connsiteX55" fmla="*/ 55079 w 608922"/>
                <a:gd name="connsiteY55" fmla="*/ 297863 h 595724"/>
                <a:gd name="connsiteX56" fmla="*/ 50999 w 608922"/>
                <a:gd name="connsiteY56" fmla="*/ 303970 h 595724"/>
                <a:gd name="connsiteX57" fmla="*/ 16320 w 608922"/>
                <a:gd name="connsiteY57" fmla="*/ 392860 h 595724"/>
                <a:gd name="connsiteX58" fmla="*/ 0 w 608922"/>
                <a:gd name="connsiteY58" fmla="*/ 297863 h 595724"/>
                <a:gd name="connsiteX59" fmla="*/ 14280 w 608922"/>
                <a:gd name="connsiteY59" fmla="*/ 202865 h 595724"/>
                <a:gd name="connsiteX60" fmla="*/ 304406 w 608922"/>
                <a:gd name="connsiteY60" fmla="*/ 141787 h 595724"/>
                <a:gd name="connsiteX61" fmla="*/ 373731 w 608922"/>
                <a:gd name="connsiteY61" fmla="*/ 176387 h 595724"/>
                <a:gd name="connsiteX62" fmla="*/ 436259 w 608922"/>
                <a:gd name="connsiteY62" fmla="*/ 218449 h 595724"/>
                <a:gd name="connsiteX63" fmla="*/ 442376 w 608922"/>
                <a:gd name="connsiteY63" fmla="*/ 295790 h 595724"/>
                <a:gd name="connsiteX64" fmla="*/ 436259 w 608922"/>
                <a:gd name="connsiteY64" fmla="*/ 372452 h 595724"/>
                <a:gd name="connsiteX65" fmla="*/ 373731 w 608922"/>
                <a:gd name="connsiteY65" fmla="*/ 415192 h 595724"/>
                <a:gd name="connsiteX66" fmla="*/ 304406 w 608922"/>
                <a:gd name="connsiteY66" fmla="*/ 449792 h 595724"/>
                <a:gd name="connsiteX67" fmla="*/ 235081 w 608922"/>
                <a:gd name="connsiteY67" fmla="*/ 415192 h 595724"/>
                <a:gd name="connsiteX68" fmla="*/ 172553 w 608922"/>
                <a:gd name="connsiteY68" fmla="*/ 372452 h 595724"/>
                <a:gd name="connsiteX69" fmla="*/ 166436 w 608922"/>
                <a:gd name="connsiteY69" fmla="*/ 295790 h 595724"/>
                <a:gd name="connsiteX70" fmla="*/ 172553 w 608922"/>
                <a:gd name="connsiteY70" fmla="*/ 218449 h 595724"/>
                <a:gd name="connsiteX71" fmla="*/ 235081 w 608922"/>
                <a:gd name="connsiteY71" fmla="*/ 176387 h 595724"/>
                <a:gd name="connsiteX72" fmla="*/ 304406 w 608922"/>
                <a:gd name="connsiteY72" fmla="*/ 141787 h 595724"/>
                <a:gd name="connsiteX73" fmla="*/ 199069 w 608922"/>
                <a:gd name="connsiteY73" fmla="*/ 117356 h 595724"/>
                <a:gd name="connsiteX74" fmla="*/ 263615 w 608922"/>
                <a:gd name="connsiteY74" fmla="*/ 131616 h 595724"/>
                <a:gd name="connsiteX75" fmla="*/ 221490 w 608922"/>
                <a:gd name="connsiteY75" fmla="*/ 154024 h 595724"/>
                <a:gd name="connsiteX76" fmla="*/ 180724 w 608922"/>
                <a:gd name="connsiteY76" fmla="*/ 180506 h 595724"/>
                <a:gd name="connsiteX77" fmla="*/ 199069 w 608922"/>
                <a:gd name="connsiteY77" fmla="*/ 117356 h 595724"/>
                <a:gd name="connsiteX78" fmla="*/ 409744 w 608922"/>
                <a:gd name="connsiteY78" fmla="*/ 115393 h 595724"/>
                <a:gd name="connsiteX79" fmla="*/ 428089 w 608922"/>
                <a:gd name="connsiteY79" fmla="*/ 180506 h 595724"/>
                <a:gd name="connsiteX80" fmla="*/ 387323 w 608922"/>
                <a:gd name="connsiteY80" fmla="*/ 154054 h 595724"/>
                <a:gd name="connsiteX81" fmla="*/ 345198 w 608922"/>
                <a:gd name="connsiteY81" fmla="*/ 129636 h 595724"/>
                <a:gd name="connsiteX82" fmla="*/ 409744 w 608922"/>
                <a:gd name="connsiteY82" fmla="*/ 115393 h 595724"/>
                <a:gd name="connsiteX83" fmla="*/ 442376 w 608922"/>
                <a:gd name="connsiteY83" fmla="*/ 113284 h 595724"/>
                <a:gd name="connsiteX84" fmla="*/ 454611 w 608922"/>
                <a:gd name="connsiteY84" fmla="*/ 113284 h 595724"/>
                <a:gd name="connsiteX85" fmla="*/ 555886 w 608922"/>
                <a:gd name="connsiteY85" fmla="*/ 153999 h 595724"/>
                <a:gd name="connsiteX86" fmla="*/ 535495 w 608922"/>
                <a:gd name="connsiteY86" fmla="*/ 273431 h 595724"/>
                <a:gd name="connsiteX87" fmla="*/ 466845 w 608922"/>
                <a:gd name="connsiteY87" fmla="*/ 206929 h 595724"/>
                <a:gd name="connsiteX88" fmla="*/ 442376 w 608922"/>
                <a:gd name="connsiteY88" fmla="*/ 113284 h 595724"/>
                <a:gd name="connsiteX89" fmla="*/ 156277 w 608922"/>
                <a:gd name="connsiteY89" fmla="*/ 111248 h 595724"/>
                <a:gd name="connsiteX90" fmla="*/ 168509 w 608922"/>
                <a:gd name="connsiteY90" fmla="*/ 111248 h 595724"/>
                <a:gd name="connsiteX91" fmla="*/ 144046 w 608922"/>
                <a:gd name="connsiteY91" fmla="*/ 204872 h 595724"/>
                <a:gd name="connsiteX92" fmla="*/ 75414 w 608922"/>
                <a:gd name="connsiteY92" fmla="*/ 271358 h 595724"/>
                <a:gd name="connsiteX93" fmla="*/ 55028 w 608922"/>
                <a:gd name="connsiteY93" fmla="*/ 151954 h 595724"/>
                <a:gd name="connsiteX94" fmla="*/ 156277 w 608922"/>
                <a:gd name="connsiteY94" fmla="*/ 111248 h 595724"/>
                <a:gd name="connsiteX95" fmla="*/ 304406 w 608922"/>
                <a:gd name="connsiteY95" fmla="*/ 10143 h 595724"/>
                <a:gd name="connsiteX96" fmla="*/ 395477 w 608922"/>
                <a:gd name="connsiteY96" fmla="*/ 86847 h 595724"/>
                <a:gd name="connsiteX97" fmla="*/ 304406 w 608922"/>
                <a:gd name="connsiteY97" fmla="*/ 113320 h 595724"/>
                <a:gd name="connsiteX98" fmla="*/ 213335 w 608922"/>
                <a:gd name="connsiteY98" fmla="*/ 86847 h 595724"/>
                <a:gd name="connsiteX99" fmla="*/ 304406 w 608922"/>
                <a:gd name="connsiteY99" fmla="*/ 10143 h 595724"/>
                <a:gd name="connsiteX100" fmla="*/ 363521 w 608922"/>
                <a:gd name="connsiteY100" fmla="*/ 0 h 595724"/>
                <a:gd name="connsiteX101" fmla="*/ 530067 w 608922"/>
                <a:gd name="connsiteY101" fmla="*/ 94997 h 595724"/>
                <a:gd name="connsiteX102" fmla="*/ 452572 w 608922"/>
                <a:gd name="connsiteY102" fmla="*/ 80747 h 595724"/>
                <a:gd name="connsiteX103" fmla="*/ 428100 w 608922"/>
                <a:gd name="connsiteY103" fmla="*/ 82783 h 595724"/>
                <a:gd name="connsiteX104" fmla="*/ 363521 w 608922"/>
                <a:gd name="connsiteY104" fmla="*/ 0 h 595724"/>
                <a:gd name="connsiteX105" fmla="*/ 241256 w 608922"/>
                <a:gd name="connsiteY105" fmla="*/ 0 h 595724"/>
                <a:gd name="connsiteX106" fmla="*/ 178748 w 608922"/>
                <a:gd name="connsiteY106" fmla="*/ 82783 h 595724"/>
                <a:gd name="connsiteX107" fmla="*/ 154288 w 608922"/>
                <a:gd name="connsiteY107" fmla="*/ 80747 h 595724"/>
                <a:gd name="connsiteX108" fmla="*/ 75474 w 608922"/>
                <a:gd name="connsiteY108" fmla="*/ 94997 h 595724"/>
                <a:gd name="connsiteX109" fmla="*/ 241256 w 608922"/>
                <a:gd name="connsiteY109" fmla="*/ 0 h 59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608922" h="595724">
                  <a:moveTo>
                    <a:pt x="533447" y="500727"/>
                  </a:moveTo>
                  <a:cubicBezTo>
                    <a:pt x="491322" y="546869"/>
                    <a:pt x="432211" y="581475"/>
                    <a:pt x="367665" y="595724"/>
                  </a:cubicBezTo>
                  <a:cubicBezTo>
                    <a:pt x="391445" y="577403"/>
                    <a:pt x="411828" y="548904"/>
                    <a:pt x="430173" y="512941"/>
                  </a:cubicBezTo>
                  <a:cubicBezTo>
                    <a:pt x="438326" y="514977"/>
                    <a:pt x="446479" y="514977"/>
                    <a:pt x="454633" y="514977"/>
                  </a:cubicBezTo>
                  <a:cubicBezTo>
                    <a:pt x="483169" y="514977"/>
                    <a:pt x="509667" y="508870"/>
                    <a:pt x="533447" y="500727"/>
                  </a:cubicBezTo>
                  <a:close/>
                  <a:moveTo>
                    <a:pt x="78856" y="500727"/>
                  </a:moveTo>
                  <a:cubicBezTo>
                    <a:pt x="99236" y="510905"/>
                    <a:pt x="125730" y="514977"/>
                    <a:pt x="156300" y="514977"/>
                  </a:cubicBezTo>
                  <a:cubicBezTo>
                    <a:pt x="164452" y="514977"/>
                    <a:pt x="172604" y="512941"/>
                    <a:pt x="180756" y="512941"/>
                  </a:cubicBezTo>
                  <a:cubicBezTo>
                    <a:pt x="197060" y="548904"/>
                    <a:pt x="219477" y="577403"/>
                    <a:pt x="245292" y="595724"/>
                  </a:cubicBezTo>
                  <a:cubicBezTo>
                    <a:pt x="180756" y="583510"/>
                    <a:pt x="121654" y="548904"/>
                    <a:pt x="78856" y="500727"/>
                  </a:cubicBezTo>
                  <a:close/>
                  <a:moveTo>
                    <a:pt x="304406" y="482403"/>
                  </a:moveTo>
                  <a:cubicBezTo>
                    <a:pt x="334990" y="494609"/>
                    <a:pt x="367612" y="504780"/>
                    <a:pt x="395477" y="508848"/>
                  </a:cubicBezTo>
                  <a:cubicBezTo>
                    <a:pt x="371690" y="554958"/>
                    <a:pt x="339067" y="585471"/>
                    <a:pt x="304406" y="585471"/>
                  </a:cubicBezTo>
                  <a:cubicBezTo>
                    <a:pt x="269745" y="585471"/>
                    <a:pt x="237122" y="556992"/>
                    <a:pt x="213335" y="508848"/>
                  </a:cubicBezTo>
                  <a:cubicBezTo>
                    <a:pt x="241200" y="502745"/>
                    <a:pt x="273822" y="494609"/>
                    <a:pt x="304406" y="482403"/>
                  </a:cubicBezTo>
                  <a:close/>
                  <a:moveTo>
                    <a:pt x="428089" y="415218"/>
                  </a:moveTo>
                  <a:cubicBezTo>
                    <a:pt x="424012" y="437626"/>
                    <a:pt x="417897" y="460034"/>
                    <a:pt x="409744" y="478368"/>
                  </a:cubicBezTo>
                  <a:cubicBezTo>
                    <a:pt x="389361" y="476331"/>
                    <a:pt x="367619" y="470220"/>
                    <a:pt x="345198" y="464108"/>
                  </a:cubicBezTo>
                  <a:cubicBezTo>
                    <a:pt x="359466" y="457997"/>
                    <a:pt x="373734" y="449849"/>
                    <a:pt x="387323" y="441700"/>
                  </a:cubicBezTo>
                  <a:cubicBezTo>
                    <a:pt x="401591" y="433552"/>
                    <a:pt x="415859" y="425404"/>
                    <a:pt x="428089" y="415218"/>
                  </a:cubicBezTo>
                  <a:close/>
                  <a:moveTo>
                    <a:pt x="180724" y="415218"/>
                  </a:moveTo>
                  <a:cubicBezTo>
                    <a:pt x="192954" y="425404"/>
                    <a:pt x="207222" y="433552"/>
                    <a:pt x="221490" y="441700"/>
                  </a:cubicBezTo>
                  <a:cubicBezTo>
                    <a:pt x="235079" y="449849"/>
                    <a:pt x="249347" y="457997"/>
                    <a:pt x="263615" y="464108"/>
                  </a:cubicBezTo>
                  <a:cubicBezTo>
                    <a:pt x="241194" y="470220"/>
                    <a:pt x="219452" y="474294"/>
                    <a:pt x="199069" y="478368"/>
                  </a:cubicBezTo>
                  <a:cubicBezTo>
                    <a:pt x="192954" y="460034"/>
                    <a:pt x="184801" y="437626"/>
                    <a:pt x="180724" y="415218"/>
                  </a:cubicBezTo>
                  <a:close/>
                  <a:moveTo>
                    <a:pt x="531407" y="322293"/>
                  </a:moveTo>
                  <a:cubicBezTo>
                    <a:pt x="561976" y="369116"/>
                    <a:pt x="572166" y="411188"/>
                    <a:pt x="553825" y="441725"/>
                  </a:cubicBezTo>
                  <a:cubicBezTo>
                    <a:pt x="539559" y="468190"/>
                    <a:pt x="503555" y="484476"/>
                    <a:pt x="450569" y="482440"/>
                  </a:cubicBezTo>
                  <a:lnTo>
                    <a:pt x="438341" y="482440"/>
                  </a:lnTo>
                  <a:cubicBezTo>
                    <a:pt x="448531" y="453940"/>
                    <a:pt x="456682" y="423403"/>
                    <a:pt x="462796" y="388795"/>
                  </a:cubicBezTo>
                  <a:cubicBezTo>
                    <a:pt x="489290" y="369116"/>
                    <a:pt x="511707" y="344687"/>
                    <a:pt x="531407" y="322293"/>
                  </a:cubicBezTo>
                  <a:close/>
                  <a:moveTo>
                    <a:pt x="73394" y="322293"/>
                  </a:moveTo>
                  <a:cubicBezTo>
                    <a:pt x="93089" y="344687"/>
                    <a:pt x="115501" y="369116"/>
                    <a:pt x="141987" y="388795"/>
                  </a:cubicBezTo>
                  <a:cubicBezTo>
                    <a:pt x="148099" y="423403"/>
                    <a:pt x="156249" y="453940"/>
                    <a:pt x="166436" y="482440"/>
                  </a:cubicBezTo>
                  <a:cubicBezTo>
                    <a:pt x="162361" y="484476"/>
                    <a:pt x="158286" y="484476"/>
                    <a:pt x="154211" y="482440"/>
                  </a:cubicBezTo>
                  <a:cubicBezTo>
                    <a:pt x="103276" y="482440"/>
                    <a:pt x="69319" y="468190"/>
                    <a:pt x="53020" y="441725"/>
                  </a:cubicBezTo>
                  <a:cubicBezTo>
                    <a:pt x="34683" y="411188"/>
                    <a:pt x="42833" y="368437"/>
                    <a:pt x="73394" y="322293"/>
                  </a:cubicBezTo>
                  <a:close/>
                  <a:moveTo>
                    <a:pt x="470952" y="249000"/>
                  </a:moveTo>
                  <a:cubicBezTo>
                    <a:pt x="487253" y="265287"/>
                    <a:pt x="503553" y="281575"/>
                    <a:pt x="515779" y="297862"/>
                  </a:cubicBezTo>
                  <a:cubicBezTo>
                    <a:pt x="501516" y="314149"/>
                    <a:pt x="487253" y="330437"/>
                    <a:pt x="470952" y="346724"/>
                  </a:cubicBezTo>
                  <a:cubicBezTo>
                    <a:pt x="472990" y="330437"/>
                    <a:pt x="472990" y="314149"/>
                    <a:pt x="472990" y="297862"/>
                  </a:cubicBezTo>
                  <a:cubicBezTo>
                    <a:pt x="472990" y="281575"/>
                    <a:pt x="472990" y="265287"/>
                    <a:pt x="470952" y="249000"/>
                  </a:cubicBezTo>
                  <a:close/>
                  <a:moveTo>
                    <a:pt x="137970" y="249000"/>
                  </a:moveTo>
                  <a:cubicBezTo>
                    <a:pt x="135932" y="265287"/>
                    <a:pt x="135932" y="281575"/>
                    <a:pt x="135932" y="297862"/>
                  </a:cubicBezTo>
                  <a:cubicBezTo>
                    <a:pt x="135932" y="314149"/>
                    <a:pt x="135932" y="330437"/>
                    <a:pt x="137970" y="346724"/>
                  </a:cubicBezTo>
                  <a:cubicBezTo>
                    <a:pt x="121669" y="330437"/>
                    <a:pt x="105369" y="314149"/>
                    <a:pt x="93143" y="297862"/>
                  </a:cubicBezTo>
                  <a:cubicBezTo>
                    <a:pt x="107406" y="281575"/>
                    <a:pt x="121669" y="265287"/>
                    <a:pt x="137970" y="249000"/>
                  </a:cubicBezTo>
                  <a:close/>
                  <a:moveTo>
                    <a:pt x="592593" y="202865"/>
                  </a:moveTo>
                  <a:cubicBezTo>
                    <a:pt x="602799" y="232721"/>
                    <a:pt x="608922" y="263256"/>
                    <a:pt x="608922" y="297863"/>
                  </a:cubicBezTo>
                  <a:cubicBezTo>
                    <a:pt x="608922" y="330433"/>
                    <a:pt x="602799" y="363004"/>
                    <a:pt x="592593" y="392860"/>
                  </a:cubicBezTo>
                  <a:cubicBezTo>
                    <a:pt x="588511" y="365039"/>
                    <a:pt x="574223" y="330433"/>
                    <a:pt x="551771" y="297863"/>
                  </a:cubicBezTo>
                  <a:cubicBezTo>
                    <a:pt x="553812" y="295827"/>
                    <a:pt x="553812" y="293791"/>
                    <a:pt x="555853" y="291756"/>
                  </a:cubicBezTo>
                  <a:cubicBezTo>
                    <a:pt x="578305" y="261221"/>
                    <a:pt x="590552" y="230686"/>
                    <a:pt x="592593" y="202865"/>
                  </a:cubicBezTo>
                  <a:close/>
                  <a:moveTo>
                    <a:pt x="14280" y="202865"/>
                  </a:moveTo>
                  <a:cubicBezTo>
                    <a:pt x="18360" y="228650"/>
                    <a:pt x="30599" y="259185"/>
                    <a:pt x="50999" y="291756"/>
                  </a:cubicBezTo>
                  <a:cubicBezTo>
                    <a:pt x="53039" y="293791"/>
                    <a:pt x="53039" y="295827"/>
                    <a:pt x="55079" y="297863"/>
                  </a:cubicBezTo>
                  <a:cubicBezTo>
                    <a:pt x="53039" y="299898"/>
                    <a:pt x="53039" y="301934"/>
                    <a:pt x="50999" y="303970"/>
                  </a:cubicBezTo>
                  <a:cubicBezTo>
                    <a:pt x="30599" y="336540"/>
                    <a:pt x="18360" y="367075"/>
                    <a:pt x="16320" y="392860"/>
                  </a:cubicBezTo>
                  <a:cubicBezTo>
                    <a:pt x="6120" y="363004"/>
                    <a:pt x="0" y="332469"/>
                    <a:pt x="0" y="297863"/>
                  </a:cubicBezTo>
                  <a:cubicBezTo>
                    <a:pt x="0" y="263256"/>
                    <a:pt x="6120" y="232721"/>
                    <a:pt x="14280" y="202865"/>
                  </a:cubicBezTo>
                  <a:close/>
                  <a:moveTo>
                    <a:pt x="304406" y="141787"/>
                  </a:moveTo>
                  <a:cubicBezTo>
                    <a:pt x="328874" y="151963"/>
                    <a:pt x="351302" y="164175"/>
                    <a:pt x="373731" y="176387"/>
                  </a:cubicBezTo>
                  <a:cubicBezTo>
                    <a:pt x="395480" y="190633"/>
                    <a:pt x="415869" y="204881"/>
                    <a:pt x="436259" y="218449"/>
                  </a:cubicBezTo>
                  <a:cubicBezTo>
                    <a:pt x="440337" y="244908"/>
                    <a:pt x="442376" y="269331"/>
                    <a:pt x="442376" y="295790"/>
                  </a:cubicBezTo>
                  <a:cubicBezTo>
                    <a:pt x="442376" y="322248"/>
                    <a:pt x="440337" y="348707"/>
                    <a:pt x="436259" y="372452"/>
                  </a:cubicBezTo>
                  <a:cubicBezTo>
                    <a:pt x="417908" y="388734"/>
                    <a:pt x="395480" y="402981"/>
                    <a:pt x="373731" y="415192"/>
                  </a:cubicBezTo>
                  <a:cubicBezTo>
                    <a:pt x="351302" y="429439"/>
                    <a:pt x="326835" y="439616"/>
                    <a:pt x="304406" y="449792"/>
                  </a:cubicBezTo>
                  <a:cubicBezTo>
                    <a:pt x="281977" y="439616"/>
                    <a:pt x="257510" y="429439"/>
                    <a:pt x="235081" y="415192"/>
                  </a:cubicBezTo>
                  <a:cubicBezTo>
                    <a:pt x="213332" y="400946"/>
                    <a:pt x="192943" y="386699"/>
                    <a:pt x="172553" y="372452"/>
                  </a:cubicBezTo>
                  <a:cubicBezTo>
                    <a:pt x="168475" y="348707"/>
                    <a:pt x="166436" y="322248"/>
                    <a:pt x="166436" y="295790"/>
                  </a:cubicBezTo>
                  <a:cubicBezTo>
                    <a:pt x="166436" y="269331"/>
                    <a:pt x="168475" y="242872"/>
                    <a:pt x="172553" y="218449"/>
                  </a:cubicBezTo>
                  <a:cubicBezTo>
                    <a:pt x="190904" y="202845"/>
                    <a:pt x="213332" y="188598"/>
                    <a:pt x="235081" y="176387"/>
                  </a:cubicBezTo>
                  <a:cubicBezTo>
                    <a:pt x="257510" y="162140"/>
                    <a:pt x="281977" y="151963"/>
                    <a:pt x="304406" y="141787"/>
                  </a:cubicBezTo>
                  <a:close/>
                  <a:moveTo>
                    <a:pt x="199069" y="117356"/>
                  </a:moveTo>
                  <a:cubicBezTo>
                    <a:pt x="219452" y="119393"/>
                    <a:pt x="241194" y="125504"/>
                    <a:pt x="263615" y="131616"/>
                  </a:cubicBezTo>
                  <a:cubicBezTo>
                    <a:pt x="249347" y="137727"/>
                    <a:pt x="235079" y="145875"/>
                    <a:pt x="221490" y="154024"/>
                  </a:cubicBezTo>
                  <a:cubicBezTo>
                    <a:pt x="207222" y="162172"/>
                    <a:pt x="192954" y="170320"/>
                    <a:pt x="180724" y="180506"/>
                  </a:cubicBezTo>
                  <a:cubicBezTo>
                    <a:pt x="184801" y="158098"/>
                    <a:pt x="190916" y="135690"/>
                    <a:pt x="199069" y="117356"/>
                  </a:cubicBezTo>
                  <a:close/>
                  <a:moveTo>
                    <a:pt x="409744" y="115393"/>
                  </a:moveTo>
                  <a:cubicBezTo>
                    <a:pt x="417897" y="135741"/>
                    <a:pt x="424012" y="156088"/>
                    <a:pt x="428089" y="180506"/>
                  </a:cubicBezTo>
                  <a:cubicBezTo>
                    <a:pt x="415859" y="170332"/>
                    <a:pt x="401591" y="162193"/>
                    <a:pt x="387323" y="154054"/>
                  </a:cubicBezTo>
                  <a:cubicBezTo>
                    <a:pt x="373734" y="145915"/>
                    <a:pt x="359466" y="137775"/>
                    <a:pt x="345198" y="129636"/>
                  </a:cubicBezTo>
                  <a:cubicBezTo>
                    <a:pt x="367619" y="123532"/>
                    <a:pt x="389361" y="119462"/>
                    <a:pt x="409744" y="115393"/>
                  </a:cubicBezTo>
                  <a:close/>
                  <a:moveTo>
                    <a:pt x="442376" y="113284"/>
                  </a:moveTo>
                  <a:cubicBezTo>
                    <a:pt x="446454" y="111248"/>
                    <a:pt x="450532" y="111248"/>
                    <a:pt x="454611" y="113284"/>
                  </a:cubicBezTo>
                  <a:cubicBezTo>
                    <a:pt x="505588" y="113284"/>
                    <a:pt x="539573" y="127534"/>
                    <a:pt x="555886" y="153999"/>
                  </a:cubicBezTo>
                  <a:cubicBezTo>
                    <a:pt x="574238" y="184536"/>
                    <a:pt x="566082" y="227287"/>
                    <a:pt x="535495" y="273431"/>
                  </a:cubicBezTo>
                  <a:cubicBezTo>
                    <a:pt x="517823" y="251038"/>
                    <a:pt x="493354" y="228644"/>
                    <a:pt x="466845" y="206929"/>
                  </a:cubicBezTo>
                  <a:cubicBezTo>
                    <a:pt x="460728" y="172321"/>
                    <a:pt x="452572" y="141784"/>
                    <a:pt x="442376" y="113284"/>
                  </a:cubicBezTo>
                  <a:close/>
                  <a:moveTo>
                    <a:pt x="156277" y="111248"/>
                  </a:moveTo>
                  <a:lnTo>
                    <a:pt x="168509" y="111248"/>
                  </a:lnTo>
                  <a:cubicBezTo>
                    <a:pt x="156277" y="139742"/>
                    <a:pt x="150162" y="170271"/>
                    <a:pt x="144046" y="204872"/>
                  </a:cubicBezTo>
                  <a:cubicBezTo>
                    <a:pt x="117544" y="226582"/>
                    <a:pt x="95120" y="248970"/>
                    <a:pt x="75414" y="271358"/>
                  </a:cubicBezTo>
                  <a:cubicBezTo>
                    <a:pt x="44835" y="222511"/>
                    <a:pt x="38719" y="180448"/>
                    <a:pt x="55028" y="151954"/>
                  </a:cubicBezTo>
                  <a:cubicBezTo>
                    <a:pt x="71336" y="125495"/>
                    <a:pt x="107351" y="111248"/>
                    <a:pt x="156277" y="111248"/>
                  </a:cubicBezTo>
                  <a:close/>
                  <a:moveTo>
                    <a:pt x="304406" y="10143"/>
                  </a:moveTo>
                  <a:cubicBezTo>
                    <a:pt x="339067" y="10143"/>
                    <a:pt x="371690" y="38652"/>
                    <a:pt x="395477" y="86847"/>
                  </a:cubicBezTo>
                  <a:cubicBezTo>
                    <a:pt x="367612" y="92956"/>
                    <a:pt x="334990" y="101102"/>
                    <a:pt x="304406" y="113320"/>
                  </a:cubicBezTo>
                  <a:cubicBezTo>
                    <a:pt x="273822" y="101102"/>
                    <a:pt x="241200" y="90920"/>
                    <a:pt x="213335" y="86847"/>
                  </a:cubicBezTo>
                  <a:cubicBezTo>
                    <a:pt x="237122" y="40689"/>
                    <a:pt x="269745" y="10143"/>
                    <a:pt x="304406" y="10143"/>
                  </a:cubicBezTo>
                  <a:close/>
                  <a:moveTo>
                    <a:pt x="363521" y="0"/>
                  </a:moveTo>
                  <a:cubicBezTo>
                    <a:pt x="428100" y="12214"/>
                    <a:pt x="487241" y="46820"/>
                    <a:pt x="530067" y="94997"/>
                  </a:cubicBezTo>
                  <a:cubicBezTo>
                    <a:pt x="509674" y="84819"/>
                    <a:pt x="483162" y="80747"/>
                    <a:pt x="452572" y="80747"/>
                  </a:cubicBezTo>
                  <a:cubicBezTo>
                    <a:pt x="444415" y="80747"/>
                    <a:pt x="436257" y="82783"/>
                    <a:pt x="428100" y="82783"/>
                  </a:cubicBezTo>
                  <a:cubicBezTo>
                    <a:pt x="411785" y="46820"/>
                    <a:pt x="389353" y="18321"/>
                    <a:pt x="363521" y="0"/>
                  </a:cubicBezTo>
                  <a:close/>
                  <a:moveTo>
                    <a:pt x="241256" y="0"/>
                  </a:moveTo>
                  <a:cubicBezTo>
                    <a:pt x="217476" y="18321"/>
                    <a:pt x="197093" y="46820"/>
                    <a:pt x="178748" y="82783"/>
                  </a:cubicBezTo>
                  <a:cubicBezTo>
                    <a:pt x="170595" y="80747"/>
                    <a:pt x="162442" y="80747"/>
                    <a:pt x="154288" y="80747"/>
                  </a:cubicBezTo>
                  <a:cubicBezTo>
                    <a:pt x="125752" y="80747"/>
                    <a:pt x="99254" y="86854"/>
                    <a:pt x="75474" y="94997"/>
                  </a:cubicBezTo>
                  <a:cubicBezTo>
                    <a:pt x="117599" y="48855"/>
                    <a:pt x="176710" y="14249"/>
                    <a:pt x="2412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015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72390" y="2149552"/>
            <a:ext cx="1632263" cy="1632263"/>
            <a:chOff x="2193191" y="1899415"/>
            <a:chExt cx="2421376" cy="2421376"/>
          </a:xfrm>
          <a:effectLst/>
        </p:grpSpPr>
        <p:sp>
          <p:nvSpPr>
            <p:cNvPr id="16" name="椭圆 15"/>
            <p:cNvSpPr/>
            <p:nvPr/>
          </p:nvSpPr>
          <p:spPr>
            <a:xfrm>
              <a:off x="2193191" y="1899415"/>
              <a:ext cx="2421376" cy="24213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350" dirty="0">
                <a:solidFill>
                  <a:srgbClr val="FFFF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八边形 17"/>
            <p:cNvSpPr/>
            <p:nvPr/>
          </p:nvSpPr>
          <p:spPr>
            <a:xfrm>
              <a:off x="2345502" y="2051726"/>
              <a:ext cx="2116756" cy="2116756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1651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825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35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058031" y="2690150"/>
            <a:ext cx="1223151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技防创新</a:t>
            </a:r>
            <a:endParaRPr lang="zh-CN" altLang="en-US" sz="15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5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9"/>
          <p:cNvSpPr/>
          <p:nvPr/>
        </p:nvSpPr>
        <p:spPr>
          <a:xfrm>
            <a:off x="4199367" y="2719369"/>
            <a:ext cx="3006017" cy="1500674"/>
          </a:xfrm>
          <a:custGeom>
            <a:avLst/>
            <a:gdLst>
              <a:gd name="connsiteX0" fmla="*/ 0 w 6234551"/>
              <a:gd name="connsiteY0" fmla="*/ 1750412 h 3500824"/>
              <a:gd name="connsiteX1" fmla="*/ 3117276 w 6234551"/>
              <a:gd name="connsiteY1" fmla="*/ 0 h 3500824"/>
              <a:gd name="connsiteX2" fmla="*/ 6234552 w 6234551"/>
              <a:gd name="connsiteY2" fmla="*/ 1750412 h 3500824"/>
              <a:gd name="connsiteX3" fmla="*/ 3117276 w 6234551"/>
              <a:gd name="connsiteY3" fmla="*/ 3500824 h 3500824"/>
              <a:gd name="connsiteX4" fmla="*/ 0 w 6234551"/>
              <a:gd name="connsiteY4" fmla="*/ 1750412 h 3500824"/>
              <a:gd name="connsiteX0-1" fmla="*/ 3117276 w 6234552"/>
              <a:gd name="connsiteY0-2" fmla="*/ 0 h 3500824"/>
              <a:gd name="connsiteX1-3" fmla="*/ 6234552 w 6234552"/>
              <a:gd name="connsiteY1-4" fmla="*/ 1750412 h 3500824"/>
              <a:gd name="connsiteX2-5" fmla="*/ 3117276 w 6234552"/>
              <a:gd name="connsiteY2-6" fmla="*/ 3500824 h 3500824"/>
              <a:gd name="connsiteX3-7" fmla="*/ 0 w 6234552"/>
              <a:gd name="connsiteY3-8" fmla="*/ 1750412 h 3500824"/>
              <a:gd name="connsiteX4-9" fmla="*/ 3208716 w 6234552"/>
              <a:gd name="connsiteY4-10" fmla="*/ 91440 h 3500824"/>
              <a:gd name="connsiteX0-11" fmla="*/ 3117276 w 6234552"/>
              <a:gd name="connsiteY0-12" fmla="*/ 0 h 3500824"/>
              <a:gd name="connsiteX1-13" fmla="*/ 6234552 w 6234552"/>
              <a:gd name="connsiteY1-14" fmla="*/ 1750412 h 3500824"/>
              <a:gd name="connsiteX2-15" fmla="*/ 3117276 w 6234552"/>
              <a:gd name="connsiteY2-16" fmla="*/ 3500824 h 3500824"/>
              <a:gd name="connsiteX3-17" fmla="*/ 0 w 6234552"/>
              <a:gd name="connsiteY3-18" fmla="*/ 1750412 h 3500824"/>
              <a:gd name="connsiteX0-19" fmla="*/ 6234552 w 6234552"/>
              <a:gd name="connsiteY0-20" fmla="*/ 0 h 1750412"/>
              <a:gd name="connsiteX1-21" fmla="*/ 3117276 w 6234552"/>
              <a:gd name="connsiteY1-22" fmla="*/ 1750412 h 1750412"/>
              <a:gd name="connsiteX2-23" fmla="*/ 0 w 6234552"/>
              <a:gd name="connsiteY2-24" fmla="*/ 0 h 1750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234552" h="1750412">
                <a:moveTo>
                  <a:pt x="6234552" y="0"/>
                </a:moveTo>
                <a:cubicBezTo>
                  <a:pt x="6234552" y="966726"/>
                  <a:pt x="4838900" y="1750412"/>
                  <a:pt x="3117276" y="1750412"/>
                </a:cubicBezTo>
                <a:cubicBezTo>
                  <a:pt x="1395652" y="1750412"/>
                  <a:pt x="0" y="966726"/>
                  <a:pt x="0" y="0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iSḻiďè"/>
          <p:cNvSpPr/>
          <p:nvPr/>
        </p:nvSpPr>
        <p:spPr>
          <a:xfrm flipH="1">
            <a:off x="6138555" y="4047441"/>
            <a:ext cx="282173" cy="276057"/>
          </a:xfrm>
          <a:custGeom>
            <a:avLst/>
            <a:gdLst>
              <a:gd name="connsiteX0" fmla="*/ 533447 w 608922"/>
              <a:gd name="connsiteY0" fmla="*/ 500727 h 595724"/>
              <a:gd name="connsiteX1" fmla="*/ 367665 w 608922"/>
              <a:gd name="connsiteY1" fmla="*/ 595724 h 595724"/>
              <a:gd name="connsiteX2" fmla="*/ 430173 w 608922"/>
              <a:gd name="connsiteY2" fmla="*/ 512941 h 595724"/>
              <a:gd name="connsiteX3" fmla="*/ 454633 w 608922"/>
              <a:gd name="connsiteY3" fmla="*/ 514977 h 595724"/>
              <a:gd name="connsiteX4" fmla="*/ 533447 w 608922"/>
              <a:gd name="connsiteY4" fmla="*/ 500727 h 595724"/>
              <a:gd name="connsiteX5" fmla="*/ 78856 w 608922"/>
              <a:gd name="connsiteY5" fmla="*/ 500727 h 595724"/>
              <a:gd name="connsiteX6" fmla="*/ 156300 w 608922"/>
              <a:gd name="connsiteY6" fmla="*/ 514977 h 595724"/>
              <a:gd name="connsiteX7" fmla="*/ 180756 w 608922"/>
              <a:gd name="connsiteY7" fmla="*/ 512941 h 595724"/>
              <a:gd name="connsiteX8" fmla="*/ 245292 w 608922"/>
              <a:gd name="connsiteY8" fmla="*/ 595724 h 595724"/>
              <a:gd name="connsiteX9" fmla="*/ 78856 w 608922"/>
              <a:gd name="connsiteY9" fmla="*/ 500727 h 595724"/>
              <a:gd name="connsiteX10" fmla="*/ 304406 w 608922"/>
              <a:gd name="connsiteY10" fmla="*/ 482403 h 595724"/>
              <a:gd name="connsiteX11" fmla="*/ 395477 w 608922"/>
              <a:gd name="connsiteY11" fmla="*/ 508848 h 595724"/>
              <a:gd name="connsiteX12" fmla="*/ 304406 w 608922"/>
              <a:gd name="connsiteY12" fmla="*/ 585471 h 595724"/>
              <a:gd name="connsiteX13" fmla="*/ 213335 w 608922"/>
              <a:gd name="connsiteY13" fmla="*/ 508848 h 595724"/>
              <a:gd name="connsiteX14" fmla="*/ 304406 w 608922"/>
              <a:gd name="connsiteY14" fmla="*/ 482403 h 595724"/>
              <a:gd name="connsiteX15" fmla="*/ 428089 w 608922"/>
              <a:gd name="connsiteY15" fmla="*/ 415218 h 595724"/>
              <a:gd name="connsiteX16" fmla="*/ 409744 w 608922"/>
              <a:gd name="connsiteY16" fmla="*/ 478368 h 595724"/>
              <a:gd name="connsiteX17" fmla="*/ 345198 w 608922"/>
              <a:gd name="connsiteY17" fmla="*/ 464108 h 595724"/>
              <a:gd name="connsiteX18" fmla="*/ 387323 w 608922"/>
              <a:gd name="connsiteY18" fmla="*/ 441700 h 595724"/>
              <a:gd name="connsiteX19" fmla="*/ 428089 w 608922"/>
              <a:gd name="connsiteY19" fmla="*/ 415218 h 595724"/>
              <a:gd name="connsiteX20" fmla="*/ 180724 w 608922"/>
              <a:gd name="connsiteY20" fmla="*/ 415218 h 595724"/>
              <a:gd name="connsiteX21" fmla="*/ 221490 w 608922"/>
              <a:gd name="connsiteY21" fmla="*/ 441700 h 595724"/>
              <a:gd name="connsiteX22" fmla="*/ 263615 w 608922"/>
              <a:gd name="connsiteY22" fmla="*/ 464108 h 595724"/>
              <a:gd name="connsiteX23" fmla="*/ 199069 w 608922"/>
              <a:gd name="connsiteY23" fmla="*/ 478368 h 595724"/>
              <a:gd name="connsiteX24" fmla="*/ 180724 w 608922"/>
              <a:gd name="connsiteY24" fmla="*/ 415218 h 595724"/>
              <a:gd name="connsiteX25" fmla="*/ 531407 w 608922"/>
              <a:gd name="connsiteY25" fmla="*/ 322293 h 595724"/>
              <a:gd name="connsiteX26" fmla="*/ 553825 w 608922"/>
              <a:gd name="connsiteY26" fmla="*/ 441725 h 595724"/>
              <a:gd name="connsiteX27" fmla="*/ 450569 w 608922"/>
              <a:gd name="connsiteY27" fmla="*/ 482440 h 595724"/>
              <a:gd name="connsiteX28" fmla="*/ 438341 w 608922"/>
              <a:gd name="connsiteY28" fmla="*/ 482440 h 595724"/>
              <a:gd name="connsiteX29" fmla="*/ 462796 w 608922"/>
              <a:gd name="connsiteY29" fmla="*/ 388795 h 595724"/>
              <a:gd name="connsiteX30" fmla="*/ 531407 w 608922"/>
              <a:gd name="connsiteY30" fmla="*/ 322293 h 595724"/>
              <a:gd name="connsiteX31" fmla="*/ 73394 w 608922"/>
              <a:gd name="connsiteY31" fmla="*/ 322293 h 595724"/>
              <a:gd name="connsiteX32" fmla="*/ 141987 w 608922"/>
              <a:gd name="connsiteY32" fmla="*/ 388795 h 595724"/>
              <a:gd name="connsiteX33" fmla="*/ 166436 w 608922"/>
              <a:gd name="connsiteY33" fmla="*/ 482440 h 595724"/>
              <a:gd name="connsiteX34" fmla="*/ 154211 w 608922"/>
              <a:gd name="connsiteY34" fmla="*/ 482440 h 595724"/>
              <a:gd name="connsiteX35" fmla="*/ 53020 w 608922"/>
              <a:gd name="connsiteY35" fmla="*/ 441725 h 595724"/>
              <a:gd name="connsiteX36" fmla="*/ 73394 w 608922"/>
              <a:gd name="connsiteY36" fmla="*/ 322293 h 595724"/>
              <a:gd name="connsiteX37" fmla="*/ 470952 w 608922"/>
              <a:gd name="connsiteY37" fmla="*/ 249000 h 595724"/>
              <a:gd name="connsiteX38" fmla="*/ 515779 w 608922"/>
              <a:gd name="connsiteY38" fmla="*/ 297862 h 595724"/>
              <a:gd name="connsiteX39" fmla="*/ 470952 w 608922"/>
              <a:gd name="connsiteY39" fmla="*/ 346724 h 595724"/>
              <a:gd name="connsiteX40" fmla="*/ 472990 w 608922"/>
              <a:gd name="connsiteY40" fmla="*/ 297862 h 595724"/>
              <a:gd name="connsiteX41" fmla="*/ 470952 w 608922"/>
              <a:gd name="connsiteY41" fmla="*/ 249000 h 595724"/>
              <a:gd name="connsiteX42" fmla="*/ 137970 w 608922"/>
              <a:gd name="connsiteY42" fmla="*/ 249000 h 595724"/>
              <a:gd name="connsiteX43" fmla="*/ 135932 w 608922"/>
              <a:gd name="connsiteY43" fmla="*/ 297862 h 595724"/>
              <a:gd name="connsiteX44" fmla="*/ 137970 w 608922"/>
              <a:gd name="connsiteY44" fmla="*/ 346724 h 595724"/>
              <a:gd name="connsiteX45" fmla="*/ 93143 w 608922"/>
              <a:gd name="connsiteY45" fmla="*/ 297862 h 595724"/>
              <a:gd name="connsiteX46" fmla="*/ 137970 w 608922"/>
              <a:gd name="connsiteY46" fmla="*/ 249000 h 595724"/>
              <a:gd name="connsiteX47" fmla="*/ 592593 w 608922"/>
              <a:gd name="connsiteY47" fmla="*/ 202865 h 595724"/>
              <a:gd name="connsiteX48" fmla="*/ 608922 w 608922"/>
              <a:gd name="connsiteY48" fmla="*/ 297863 h 595724"/>
              <a:gd name="connsiteX49" fmla="*/ 592593 w 608922"/>
              <a:gd name="connsiteY49" fmla="*/ 392860 h 595724"/>
              <a:gd name="connsiteX50" fmla="*/ 551771 w 608922"/>
              <a:gd name="connsiteY50" fmla="*/ 297863 h 595724"/>
              <a:gd name="connsiteX51" fmla="*/ 555853 w 608922"/>
              <a:gd name="connsiteY51" fmla="*/ 291756 h 595724"/>
              <a:gd name="connsiteX52" fmla="*/ 592593 w 608922"/>
              <a:gd name="connsiteY52" fmla="*/ 202865 h 595724"/>
              <a:gd name="connsiteX53" fmla="*/ 14280 w 608922"/>
              <a:gd name="connsiteY53" fmla="*/ 202865 h 595724"/>
              <a:gd name="connsiteX54" fmla="*/ 50999 w 608922"/>
              <a:gd name="connsiteY54" fmla="*/ 291756 h 595724"/>
              <a:gd name="connsiteX55" fmla="*/ 55079 w 608922"/>
              <a:gd name="connsiteY55" fmla="*/ 297863 h 595724"/>
              <a:gd name="connsiteX56" fmla="*/ 50999 w 608922"/>
              <a:gd name="connsiteY56" fmla="*/ 303970 h 595724"/>
              <a:gd name="connsiteX57" fmla="*/ 16320 w 608922"/>
              <a:gd name="connsiteY57" fmla="*/ 392860 h 595724"/>
              <a:gd name="connsiteX58" fmla="*/ 0 w 608922"/>
              <a:gd name="connsiteY58" fmla="*/ 297863 h 595724"/>
              <a:gd name="connsiteX59" fmla="*/ 14280 w 608922"/>
              <a:gd name="connsiteY59" fmla="*/ 202865 h 595724"/>
              <a:gd name="connsiteX60" fmla="*/ 304406 w 608922"/>
              <a:gd name="connsiteY60" fmla="*/ 141787 h 595724"/>
              <a:gd name="connsiteX61" fmla="*/ 373731 w 608922"/>
              <a:gd name="connsiteY61" fmla="*/ 176387 h 595724"/>
              <a:gd name="connsiteX62" fmla="*/ 436259 w 608922"/>
              <a:gd name="connsiteY62" fmla="*/ 218449 h 595724"/>
              <a:gd name="connsiteX63" fmla="*/ 442376 w 608922"/>
              <a:gd name="connsiteY63" fmla="*/ 295790 h 595724"/>
              <a:gd name="connsiteX64" fmla="*/ 436259 w 608922"/>
              <a:gd name="connsiteY64" fmla="*/ 372452 h 595724"/>
              <a:gd name="connsiteX65" fmla="*/ 373731 w 608922"/>
              <a:gd name="connsiteY65" fmla="*/ 415192 h 595724"/>
              <a:gd name="connsiteX66" fmla="*/ 304406 w 608922"/>
              <a:gd name="connsiteY66" fmla="*/ 449792 h 595724"/>
              <a:gd name="connsiteX67" fmla="*/ 235081 w 608922"/>
              <a:gd name="connsiteY67" fmla="*/ 415192 h 595724"/>
              <a:gd name="connsiteX68" fmla="*/ 172553 w 608922"/>
              <a:gd name="connsiteY68" fmla="*/ 372452 h 595724"/>
              <a:gd name="connsiteX69" fmla="*/ 166436 w 608922"/>
              <a:gd name="connsiteY69" fmla="*/ 295790 h 595724"/>
              <a:gd name="connsiteX70" fmla="*/ 172553 w 608922"/>
              <a:gd name="connsiteY70" fmla="*/ 218449 h 595724"/>
              <a:gd name="connsiteX71" fmla="*/ 235081 w 608922"/>
              <a:gd name="connsiteY71" fmla="*/ 176387 h 595724"/>
              <a:gd name="connsiteX72" fmla="*/ 304406 w 608922"/>
              <a:gd name="connsiteY72" fmla="*/ 141787 h 595724"/>
              <a:gd name="connsiteX73" fmla="*/ 199069 w 608922"/>
              <a:gd name="connsiteY73" fmla="*/ 117356 h 595724"/>
              <a:gd name="connsiteX74" fmla="*/ 263615 w 608922"/>
              <a:gd name="connsiteY74" fmla="*/ 131616 h 595724"/>
              <a:gd name="connsiteX75" fmla="*/ 221490 w 608922"/>
              <a:gd name="connsiteY75" fmla="*/ 154024 h 595724"/>
              <a:gd name="connsiteX76" fmla="*/ 180724 w 608922"/>
              <a:gd name="connsiteY76" fmla="*/ 180506 h 595724"/>
              <a:gd name="connsiteX77" fmla="*/ 199069 w 608922"/>
              <a:gd name="connsiteY77" fmla="*/ 117356 h 595724"/>
              <a:gd name="connsiteX78" fmla="*/ 409744 w 608922"/>
              <a:gd name="connsiteY78" fmla="*/ 115393 h 595724"/>
              <a:gd name="connsiteX79" fmla="*/ 428089 w 608922"/>
              <a:gd name="connsiteY79" fmla="*/ 180506 h 595724"/>
              <a:gd name="connsiteX80" fmla="*/ 387323 w 608922"/>
              <a:gd name="connsiteY80" fmla="*/ 154054 h 595724"/>
              <a:gd name="connsiteX81" fmla="*/ 345198 w 608922"/>
              <a:gd name="connsiteY81" fmla="*/ 129636 h 595724"/>
              <a:gd name="connsiteX82" fmla="*/ 409744 w 608922"/>
              <a:gd name="connsiteY82" fmla="*/ 115393 h 595724"/>
              <a:gd name="connsiteX83" fmla="*/ 442376 w 608922"/>
              <a:gd name="connsiteY83" fmla="*/ 113284 h 595724"/>
              <a:gd name="connsiteX84" fmla="*/ 454611 w 608922"/>
              <a:gd name="connsiteY84" fmla="*/ 113284 h 595724"/>
              <a:gd name="connsiteX85" fmla="*/ 555886 w 608922"/>
              <a:gd name="connsiteY85" fmla="*/ 153999 h 595724"/>
              <a:gd name="connsiteX86" fmla="*/ 535495 w 608922"/>
              <a:gd name="connsiteY86" fmla="*/ 273431 h 595724"/>
              <a:gd name="connsiteX87" fmla="*/ 466845 w 608922"/>
              <a:gd name="connsiteY87" fmla="*/ 206929 h 595724"/>
              <a:gd name="connsiteX88" fmla="*/ 442376 w 608922"/>
              <a:gd name="connsiteY88" fmla="*/ 113284 h 595724"/>
              <a:gd name="connsiteX89" fmla="*/ 156277 w 608922"/>
              <a:gd name="connsiteY89" fmla="*/ 111248 h 595724"/>
              <a:gd name="connsiteX90" fmla="*/ 168509 w 608922"/>
              <a:gd name="connsiteY90" fmla="*/ 111248 h 595724"/>
              <a:gd name="connsiteX91" fmla="*/ 144046 w 608922"/>
              <a:gd name="connsiteY91" fmla="*/ 204872 h 595724"/>
              <a:gd name="connsiteX92" fmla="*/ 75414 w 608922"/>
              <a:gd name="connsiteY92" fmla="*/ 271358 h 595724"/>
              <a:gd name="connsiteX93" fmla="*/ 55028 w 608922"/>
              <a:gd name="connsiteY93" fmla="*/ 151954 h 595724"/>
              <a:gd name="connsiteX94" fmla="*/ 156277 w 608922"/>
              <a:gd name="connsiteY94" fmla="*/ 111248 h 595724"/>
              <a:gd name="connsiteX95" fmla="*/ 304406 w 608922"/>
              <a:gd name="connsiteY95" fmla="*/ 10143 h 595724"/>
              <a:gd name="connsiteX96" fmla="*/ 395477 w 608922"/>
              <a:gd name="connsiteY96" fmla="*/ 86847 h 595724"/>
              <a:gd name="connsiteX97" fmla="*/ 304406 w 608922"/>
              <a:gd name="connsiteY97" fmla="*/ 113320 h 595724"/>
              <a:gd name="connsiteX98" fmla="*/ 213335 w 608922"/>
              <a:gd name="connsiteY98" fmla="*/ 86847 h 595724"/>
              <a:gd name="connsiteX99" fmla="*/ 304406 w 608922"/>
              <a:gd name="connsiteY99" fmla="*/ 10143 h 595724"/>
              <a:gd name="connsiteX100" fmla="*/ 363521 w 608922"/>
              <a:gd name="connsiteY100" fmla="*/ 0 h 595724"/>
              <a:gd name="connsiteX101" fmla="*/ 530067 w 608922"/>
              <a:gd name="connsiteY101" fmla="*/ 94997 h 595724"/>
              <a:gd name="connsiteX102" fmla="*/ 452572 w 608922"/>
              <a:gd name="connsiteY102" fmla="*/ 80747 h 595724"/>
              <a:gd name="connsiteX103" fmla="*/ 428100 w 608922"/>
              <a:gd name="connsiteY103" fmla="*/ 82783 h 595724"/>
              <a:gd name="connsiteX104" fmla="*/ 363521 w 608922"/>
              <a:gd name="connsiteY104" fmla="*/ 0 h 595724"/>
              <a:gd name="connsiteX105" fmla="*/ 241256 w 608922"/>
              <a:gd name="connsiteY105" fmla="*/ 0 h 595724"/>
              <a:gd name="connsiteX106" fmla="*/ 178748 w 608922"/>
              <a:gd name="connsiteY106" fmla="*/ 82783 h 595724"/>
              <a:gd name="connsiteX107" fmla="*/ 154288 w 608922"/>
              <a:gd name="connsiteY107" fmla="*/ 80747 h 595724"/>
              <a:gd name="connsiteX108" fmla="*/ 75474 w 608922"/>
              <a:gd name="connsiteY108" fmla="*/ 94997 h 595724"/>
              <a:gd name="connsiteX109" fmla="*/ 241256 w 608922"/>
              <a:gd name="connsiteY109" fmla="*/ 0 h 59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08922" h="595724">
                <a:moveTo>
                  <a:pt x="533447" y="500727"/>
                </a:moveTo>
                <a:cubicBezTo>
                  <a:pt x="491322" y="546869"/>
                  <a:pt x="432211" y="581475"/>
                  <a:pt x="367665" y="595724"/>
                </a:cubicBezTo>
                <a:cubicBezTo>
                  <a:pt x="391445" y="577403"/>
                  <a:pt x="411828" y="548904"/>
                  <a:pt x="430173" y="512941"/>
                </a:cubicBezTo>
                <a:cubicBezTo>
                  <a:pt x="438326" y="514977"/>
                  <a:pt x="446479" y="514977"/>
                  <a:pt x="454633" y="514977"/>
                </a:cubicBezTo>
                <a:cubicBezTo>
                  <a:pt x="483169" y="514977"/>
                  <a:pt x="509667" y="508870"/>
                  <a:pt x="533447" y="500727"/>
                </a:cubicBezTo>
                <a:close/>
                <a:moveTo>
                  <a:pt x="78856" y="500727"/>
                </a:moveTo>
                <a:cubicBezTo>
                  <a:pt x="99236" y="510905"/>
                  <a:pt x="125730" y="514977"/>
                  <a:pt x="156300" y="514977"/>
                </a:cubicBezTo>
                <a:cubicBezTo>
                  <a:pt x="164452" y="514977"/>
                  <a:pt x="172604" y="512941"/>
                  <a:pt x="180756" y="512941"/>
                </a:cubicBezTo>
                <a:cubicBezTo>
                  <a:pt x="197060" y="548904"/>
                  <a:pt x="219477" y="577403"/>
                  <a:pt x="245292" y="595724"/>
                </a:cubicBezTo>
                <a:cubicBezTo>
                  <a:pt x="180756" y="583510"/>
                  <a:pt x="121654" y="548904"/>
                  <a:pt x="78856" y="500727"/>
                </a:cubicBezTo>
                <a:close/>
                <a:moveTo>
                  <a:pt x="304406" y="482403"/>
                </a:moveTo>
                <a:cubicBezTo>
                  <a:pt x="334990" y="494609"/>
                  <a:pt x="367612" y="504780"/>
                  <a:pt x="395477" y="508848"/>
                </a:cubicBezTo>
                <a:cubicBezTo>
                  <a:pt x="371690" y="554958"/>
                  <a:pt x="339067" y="585471"/>
                  <a:pt x="304406" y="585471"/>
                </a:cubicBezTo>
                <a:cubicBezTo>
                  <a:pt x="269745" y="585471"/>
                  <a:pt x="237122" y="556992"/>
                  <a:pt x="213335" y="508848"/>
                </a:cubicBezTo>
                <a:cubicBezTo>
                  <a:pt x="241200" y="502745"/>
                  <a:pt x="273822" y="494609"/>
                  <a:pt x="304406" y="482403"/>
                </a:cubicBezTo>
                <a:close/>
                <a:moveTo>
                  <a:pt x="428089" y="415218"/>
                </a:moveTo>
                <a:cubicBezTo>
                  <a:pt x="424012" y="437626"/>
                  <a:pt x="417897" y="460034"/>
                  <a:pt x="409744" y="478368"/>
                </a:cubicBezTo>
                <a:cubicBezTo>
                  <a:pt x="389361" y="476331"/>
                  <a:pt x="367619" y="470220"/>
                  <a:pt x="345198" y="464108"/>
                </a:cubicBezTo>
                <a:cubicBezTo>
                  <a:pt x="359466" y="457997"/>
                  <a:pt x="373734" y="449849"/>
                  <a:pt x="387323" y="441700"/>
                </a:cubicBezTo>
                <a:cubicBezTo>
                  <a:pt x="401591" y="433552"/>
                  <a:pt x="415859" y="425404"/>
                  <a:pt x="428089" y="415218"/>
                </a:cubicBezTo>
                <a:close/>
                <a:moveTo>
                  <a:pt x="180724" y="415218"/>
                </a:moveTo>
                <a:cubicBezTo>
                  <a:pt x="192954" y="425404"/>
                  <a:pt x="207222" y="433552"/>
                  <a:pt x="221490" y="441700"/>
                </a:cubicBezTo>
                <a:cubicBezTo>
                  <a:pt x="235079" y="449849"/>
                  <a:pt x="249347" y="457997"/>
                  <a:pt x="263615" y="464108"/>
                </a:cubicBezTo>
                <a:cubicBezTo>
                  <a:pt x="241194" y="470220"/>
                  <a:pt x="219452" y="474294"/>
                  <a:pt x="199069" y="478368"/>
                </a:cubicBezTo>
                <a:cubicBezTo>
                  <a:pt x="192954" y="460034"/>
                  <a:pt x="184801" y="437626"/>
                  <a:pt x="180724" y="415218"/>
                </a:cubicBezTo>
                <a:close/>
                <a:moveTo>
                  <a:pt x="531407" y="322293"/>
                </a:moveTo>
                <a:cubicBezTo>
                  <a:pt x="561976" y="369116"/>
                  <a:pt x="572166" y="411188"/>
                  <a:pt x="553825" y="441725"/>
                </a:cubicBezTo>
                <a:cubicBezTo>
                  <a:pt x="539559" y="468190"/>
                  <a:pt x="503555" y="484476"/>
                  <a:pt x="450569" y="482440"/>
                </a:cubicBezTo>
                <a:lnTo>
                  <a:pt x="438341" y="482440"/>
                </a:lnTo>
                <a:cubicBezTo>
                  <a:pt x="448531" y="453940"/>
                  <a:pt x="456682" y="423403"/>
                  <a:pt x="462796" y="388795"/>
                </a:cubicBezTo>
                <a:cubicBezTo>
                  <a:pt x="489290" y="369116"/>
                  <a:pt x="511707" y="344687"/>
                  <a:pt x="531407" y="322293"/>
                </a:cubicBezTo>
                <a:close/>
                <a:moveTo>
                  <a:pt x="73394" y="322293"/>
                </a:moveTo>
                <a:cubicBezTo>
                  <a:pt x="93089" y="344687"/>
                  <a:pt x="115501" y="369116"/>
                  <a:pt x="141987" y="388795"/>
                </a:cubicBezTo>
                <a:cubicBezTo>
                  <a:pt x="148099" y="423403"/>
                  <a:pt x="156249" y="453940"/>
                  <a:pt x="166436" y="482440"/>
                </a:cubicBezTo>
                <a:cubicBezTo>
                  <a:pt x="162361" y="484476"/>
                  <a:pt x="158286" y="484476"/>
                  <a:pt x="154211" y="482440"/>
                </a:cubicBezTo>
                <a:cubicBezTo>
                  <a:pt x="103276" y="482440"/>
                  <a:pt x="69319" y="468190"/>
                  <a:pt x="53020" y="441725"/>
                </a:cubicBezTo>
                <a:cubicBezTo>
                  <a:pt x="34683" y="411188"/>
                  <a:pt x="42833" y="368437"/>
                  <a:pt x="73394" y="322293"/>
                </a:cubicBezTo>
                <a:close/>
                <a:moveTo>
                  <a:pt x="470952" y="249000"/>
                </a:moveTo>
                <a:cubicBezTo>
                  <a:pt x="487253" y="265287"/>
                  <a:pt x="503553" y="281575"/>
                  <a:pt x="515779" y="297862"/>
                </a:cubicBezTo>
                <a:cubicBezTo>
                  <a:pt x="501516" y="314149"/>
                  <a:pt x="487253" y="330437"/>
                  <a:pt x="470952" y="346724"/>
                </a:cubicBezTo>
                <a:cubicBezTo>
                  <a:pt x="472990" y="330437"/>
                  <a:pt x="472990" y="314149"/>
                  <a:pt x="472990" y="297862"/>
                </a:cubicBezTo>
                <a:cubicBezTo>
                  <a:pt x="472990" y="281575"/>
                  <a:pt x="472990" y="265287"/>
                  <a:pt x="470952" y="249000"/>
                </a:cubicBezTo>
                <a:close/>
                <a:moveTo>
                  <a:pt x="137970" y="249000"/>
                </a:moveTo>
                <a:cubicBezTo>
                  <a:pt x="135932" y="265287"/>
                  <a:pt x="135932" y="281575"/>
                  <a:pt x="135932" y="297862"/>
                </a:cubicBezTo>
                <a:cubicBezTo>
                  <a:pt x="135932" y="314149"/>
                  <a:pt x="135932" y="330437"/>
                  <a:pt x="137970" y="346724"/>
                </a:cubicBezTo>
                <a:cubicBezTo>
                  <a:pt x="121669" y="330437"/>
                  <a:pt x="105369" y="314149"/>
                  <a:pt x="93143" y="297862"/>
                </a:cubicBezTo>
                <a:cubicBezTo>
                  <a:pt x="107406" y="281575"/>
                  <a:pt x="121669" y="265287"/>
                  <a:pt x="137970" y="249000"/>
                </a:cubicBezTo>
                <a:close/>
                <a:moveTo>
                  <a:pt x="592593" y="202865"/>
                </a:moveTo>
                <a:cubicBezTo>
                  <a:pt x="602799" y="232721"/>
                  <a:pt x="608922" y="263256"/>
                  <a:pt x="608922" y="297863"/>
                </a:cubicBezTo>
                <a:cubicBezTo>
                  <a:pt x="608922" y="330433"/>
                  <a:pt x="602799" y="363004"/>
                  <a:pt x="592593" y="392860"/>
                </a:cubicBezTo>
                <a:cubicBezTo>
                  <a:pt x="588511" y="365039"/>
                  <a:pt x="574223" y="330433"/>
                  <a:pt x="551771" y="297863"/>
                </a:cubicBezTo>
                <a:cubicBezTo>
                  <a:pt x="553812" y="295827"/>
                  <a:pt x="553812" y="293791"/>
                  <a:pt x="555853" y="291756"/>
                </a:cubicBezTo>
                <a:cubicBezTo>
                  <a:pt x="578305" y="261221"/>
                  <a:pt x="590552" y="230686"/>
                  <a:pt x="592593" y="202865"/>
                </a:cubicBezTo>
                <a:close/>
                <a:moveTo>
                  <a:pt x="14280" y="202865"/>
                </a:moveTo>
                <a:cubicBezTo>
                  <a:pt x="18360" y="228650"/>
                  <a:pt x="30599" y="259185"/>
                  <a:pt x="50999" y="291756"/>
                </a:cubicBezTo>
                <a:cubicBezTo>
                  <a:pt x="53039" y="293791"/>
                  <a:pt x="53039" y="295827"/>
                  <a:pt x="55079" y="297863"/>
                </a:cubicBezTo>
                <a:cubicBezTo>
                  <a:pt x="53039" y="299898"/>
                  <a:pt x="53039" y="301934"/>
                  <a:pt x="50999" y="303970"/>
                </a:cubicBezTo>
                <a:cubicBezTo>
                  <a:pt x="30599" y="336540"/>
                  <a:pt x="18360" y="367075"/>
                  <a:pt x="16320" y="392860"/>
                </a:cubicBezTo>
                <a:cubicBezTo>
                  <a:pt x="6120" y="363004"/>
                  <a:pt x="0" y="332469"/>
                  <a:pt x="0" y="297863"/>
                </a:cubicBezTo>
                <a:cubicBezTo>
                  <a:pt x="0" y="263256"/>
                  <a:pt x="6120" y="232721"/>
                  <a:pt x="14280" y="202865"/>
                </a:cubicBezTo>
                <a:close/>
                <a:moveTo>
                  <a:pt x="304406" y="141787"/>
                </a:moveTo>
                <a:cubicBezTo>
                  <a:pt x="328874" y="151963"/>
                  <a:pt x="351302" y="164175"/>
                  <a:pt x="373731" y="176387"/>
                </a:cubicBezTo>
                <a:cubicBezTo>
                  <a:pt x="395480" y="190633"/>
                  <a:pt x="415869" y="204881"/>
                  <a:pt x="436259" y="218449"/>
                </a:cubicBezTo>
                <a:cubicBezTo>
                  <a:pt x="440337" y="244908"/>
                  <a:pt x="442376" y="269331"/>
                  <a:pt x="442376" y="295790"/>
                </a:cubicBezTo>
                <a:cubicBezTo>
                  <a:pt x="442376" y="322248"/>
                  <a:pt x="440337" y="348707"/>
                  <a:pt x="436259" y="372452"/>
                </a:cubicBezTo>
                <a:cubicBezTo>
                  <a:pt x="417908" y="388734"/>
                  <a:pt x="395480" y="402981"/>
                  <a:pt x="373731" y="415192"/>
                </a:cubicBezTo>
                <a:cubicBezTo>
                  <a:pt x="351302" y="429439"/>
                  <a:pt x="326835" y="439616"/>
                  <a:pt x="304406" y="449792"/>
                </a:cubicBezTo>
                <a:cubicBezTo>
                  <a:pt x="281977" y="439616"/>
                  <a:pt x="257510" y="429439"/>
                  <a:pt x="235081" y="415192"/>
                </a:cubicBezTo>
                <a:cubicBezTo>
                  <a:pt x="213332" y="400946"/>
                  <a:pt x="192943" y="386699"/>
                  <a:pt x="172553" y="372452"/>
                </a:cubicBezTo>
                <a:cubicBezTo>
                  <a:pt x="168475" y="348707"/>
                  <a:pt x="166436" y="322248"/>
                  <a:pt x="166436" y="295790"/>
                </a:cubicBezTo>
                <a:cubicBezTo>
                  <a:pt x="166436" y="269331"/>
                  <a:pt x="168475" y="242872"/>
                  <a:pt x="172553" y="218449"/>
                </a:cubicBezTo>
                <a:cubicBezTo>
                  <a:pt x="190904" y="202845"/>
                  <a:pt x="213332" y="188598"/>
                  <a:pt x="235081" y="176387"/>
                </a:cubicBezTo>
                <a:cubicBezTo>
                  <a:pt x="257510" y="162140"/>
                  <a:pt x="281977" y="151963"/>
                  <a:pt x="304406" y="141787"/>
                </a:cubicBezTo>
                <a:close/>
                <a:moveTo>
                  <a:pt x="199069" y="117356"/>
                </a:moveTo>
                <a:cubicBezTo>
                  <a:pt x="219452" y="119393"/>
                  <a:pt x="241194" y="125504"/>
                  <a:pt x="263615" y="131616"/>
                </a:cubicBezTo>
                <a:cubicBezTo>
                  <a:pt x="249347" y="137727"/>
                  <a:pt x="235079" y="145875"/>
                  <a:pt x="221490" y="154024"/>
                </a:cubicBezTo>
                <a:cubicBezTo>
                  <a:pt x="207222" y="162172"/>
                  <a:pt x="192954" y="170320"/>
                  <a:pt x="180724" y="180506"/>
                </a:cubicBezTo>
                <a:cubicBezTo>
                  <a:pt x="184801" y="158098"/>
                  <a:pt x="190916" y="135690"/>
                  <a:pt x="199069" y="117356"/>
                </a:cubicBezTo>
                <a:close/>
                <a:moveTo>
                  <a:pt x="409744" y="115393"/>
                </a:moveTo>
                <a:cubicBezTo>
                  <a:pt x="417897" y="135741"/>
                  <a:pt x="424012" y="156088"/>
                  <a:pt x="428089" y="180506"/>
                </a:cubicBezTo>
                <a:cubicBezTo>
                  <a:pt x="415859" y="170332"/>
                  <a:pt x="401591" y="162193"/>
                  <a:pt x="387323" y="154054"/>
                </a:cubicBezTo>
                <a:cubicBezTo>
                  <a:pt x="373734" y="145915"/>
                  <a:pt x="359466" y="137775"/>
                  <a:pt x="345198" y="129636"/>
                </a:cubicBezTo>
                <a:cubicBezTo>
                  <a:pt x="367619" y="123532"/>
                  <a:pt x="389361" y="119462"/>
                  <a:pt x="409744" y="115393"/>
                </a:cubicBezTo>
                <a:close/>
                <a:moveTo>
                  <a:pt x="442376" y="113284"/>
                </a:moveTo>
                <a:cubicBezTo>
                  <a:pt x="446454" y="111248"/>
                  <a:pt x="450532" y="111248"/>
                  <a:pt x="454611" y="113284"/>
                </a:cubicBezTo>
                <a:cubicBezTo>
                  <a:pt x="505588" y="113284"/>
                  <a:pt x="539573" y="127534"/>
                  <a:pt x="555886" y="153999"/>
                </a:cubicBezTo>
                <a:cubicBezTo>
                  <a:pt x="574238" y="184536"/>
                  <a:pt x="566082" y="227287"/>
                  <a:pt x="535495" y="273431"/>
                </a:cubicBezTo>
                <a:cubicBezTo>
                  <a:pt x="517823" y="251038"/>
                  <a:pt x="493354" y="228644"/>
                  <a:pt x="466845" y="206929"/>
                </a:cubicBezTo>
                <a:cubicBezTo>
                  <a:pt x="460728" y="172321"/>
                  <a:pt x="452572" y="141784"/>
                  <a:pt x="442376" y="113284"/>
                </a:cubicBezTo>
                <a:close/>
                <a:moveTo>
                  <a:pt x="156277" y="111248"/>
                </a:moveTo>
                <a:lnTo>
                  <a:pt x="168509" y="111248"/>
                </a:lnTo>
                <a:cubicBezTo>
                  <a:pt x="156277" y="139742"/>
                  <a:pt x="150162" y="170271"/>
                  <a:pt x="144046" y="204872"/>
                </a:cubicBezTo>
                <a:cubicBezTo>
                  <a:pt x="117544" y="226582"/>
                  <a:pt x="95120" y="248970"/>
                  <a:pt x="75414" y="271358"/>
                </a:cubicBezTo>
                <a:cubicBezTo>
                  <a:pt x="44835" y="222511"/>
                  <a:pt x="38719" y="180448"/>
                  <a:pt x="55028" y="151954"/>
                </a:cubicBezTo>
                <a:cubicBezTo>
                  <a:pt x="71336" y="125495"/>
                  <a:pt x="107351" y="111248"/>
                  <a:pt x="156277" y="111248"/>
                </a:cubicBezTo>
                <a:close/>
                <a:moveTo>
                  <a:pt x="304406" y="10143"/>
                </a:moveTo>
                <a:cubicBezTo>
                  <a:pt x="339067" y="10143"/>
                  <a:pt x="371690" y="38652"/>
                  <a:pt x="395477" y="86847"/>
                </a:cubicBezTo>
                <a:cubicBezTo>
                  <a:pt x="367612" y="92956"/>
                  <a:pt x="334990" y="101102"/>
                  <a:pt x="304406" y="113320"/>
                </a:cubicBezTo>
                <a:cubicBezTo>
                  <a:pt x="273822" y="101102"/>
                  <a:pt x="241200" y="90920"/>
                  <a:pt x="213335" y="86847"/>
                </a:cubicBezTo>
                <a:cubicBezTo>
                  <a:pt x="237122" y="40689"/>
                  <a:pt x="269745" y="10143"/>
                  <a:pt x="304406" y="10143"/>
                </a:cubicBezTo>
                <a:close/>
                <a:moveTo>
                  <a:pt x="363521" y="0"/>
                </a:moveTo>
                <a:cubicBezTo>
                  <a:pt x="428100" y="12214"/>
                  <a:pt x="487241" y="46820"/>
                  <a:pt x="530067" y="94997"/>
                </a:cubicBezTo>
                <a:cubicBezTo>
                  <a:pt x="509674" y="84819"/>
                  <a:pt x="483162" y="80747"/>
                  <a:pt x="452572" y="80747"/>
                </a:cubicBezTo>
                <a:cubicBezTo>
                  <a:pt x="444415" y="80747"/>
                  <a:pt x="436257" y="82783"/>
                  <a:pt x="428100" y="82783"/>
                </a:cubicBezTo>
                <a:cubicBezTo>
                  <a:pt x="411785" y="46820"/>
                  <a:pt x="389353" y="18321"/>
                  <a:pt x="363521" y="0"/>
                </a:cubicBezTo>
                <a:close/>
                <a:moveTo>
                  <a:pt x="241256" y="0"/>
                </a:moveTo>
                <a:cubicBezTo>
                  <a:pt x="217476" y="18321"/>
                  <a:pt x="197093" y="46820"/>
                  <a:pt x="178748" y="82783"/>
                </a:cubicBezTo>
                <a:cubicBezTo>
                  <a:pt x="170595" y="80747"/>
                  <a:pt x="162442" y="80747"/>
                  <a:pt x="154288" y="80747"/>
                </a:cubicBezTo>
                <a:cubicBezTo>
                  <a:pt x="125752" y="80747"/>
                  <a:pt x="99254" y="86854"/>
                  <a:pt x="75474" y="94997"/>
                </a:cubicBezTo>
                <a:cubicBezTo>
                  <a:pt x="117599" y="48855"/>
                  <a:pt x="176710" y="14249"/>
                  <a:pt x="24125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015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iṣḷiďê"/>
          <p:cNvSpPr/>
          <p:nvPr/>
        </p:nvSpPr>
        <p:spPr bwMode="auto">
          <a:xfrm>
            <a:off x="1281430" y="2621280"/>
            <a:ext cx="2386330" cy="144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28905" indent="-128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检测包含汉语英文标点和表情符等常见的编码外的内容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905" indent="-128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不断统计迭代误检测出的编码内容，形成最终的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iṣḷiďê"/>
          <p:cNvSpPr/>
          <p:nvPr/>
        </p:nvSpPr>
        <p:spPr bwMode="auto">
          <a:xfrm>
            <a:off x="2444115" y="4648200"/>
            <a:ext cx="261366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28905" indent="-128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识别异常编码的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905" indent="-128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识别短信中的可疑的内容，比如拆分子，谐音字，标点符号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ïSḻîḑé"/>
          <p:cNvSpPr txBox="1"/>
          <p:nvPr/>
        </p:nvSpPr>
        <p:spPr bwMode="auto">
          <a:xfrm>
            <a:off x="6572885" y="4671695"/>
            <a:ext cx="2359025" cy="58039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 anchor="b">
            <a:normAutofit/>
          </a:bodyPr>
          <a:lstStyle>
            <a:defPPr>
              <a:defRPr lang="zh-CN"/>
            </a:defPPr>
            <a:lvl1pPr marL="0" defTabSz="914400" eaLnBrk="1" latinLnBrk="0" hangingPunct="1">
              <a:lnSpc>
                <a:spcPct val="100000"/>
              </a:lnSpc>
              <a:defRPr sz="16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eaLnBrk="1" latinLnBrk="0" hangingPunct="1">
              <a:defRPr sz="1800"/>
            </a:lvl2pPr>
            <a:lvl3pPr defTabSz="914400" eaLnBrk="1" latinLnBrk="0" hangingPunct="1">
              <a:defRPr sz="1800"/>
            </a:lvl3pPr>
            <a:lvl4pPr defTabSz="914400" eaLnBrk="1" latinLnBrk="0" hangingPunct="1">
              <a:defRPr sz="1800"/>
            </a:lvl4pPr>
            <a:lvl5pPr defTabSz="914400" eaLnBrk="1" latinLnBrk="0" hangingPunct="1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/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，</a:t>
            </a: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cs typeface="+mn-cs"/>
                <a:sym typeface="+mn-ea"/>
              </a:rPr>
              <a:t>标注</a:t>
            </a: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cs typeface="+mn-cs"/>
                <a:sym typeface="+mn-ea"/>
              </a:rPr>
              <a:t>工具</a:t>
            </a:r>
            <a:endParaRPr lang="zh-CN" altLang="en-US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cs typeface="+mn-cs"/>
              <a:sym typeface="+mn-ea"/>
            </a:endParaRPr>
          </a:p>
        </p:txBody>
      </p:sp>
      <p:sp>
        <p:nvSpPr>
          <p:cNvPr id="60" name="ïSḻîḑé"/>
          <p:cNvSpPr txBox="1"/>
          <p:nvPr/>
        </p:nvSpPr>
        <p:spPr bwMode="auto">
          <a:xfrm>
            <a:off x="7959725" y="2149475"/>
            <a:ext cx="2961640" cy="7131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en-US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，编码字主动发现</a:t>
            </a:r>
            <a:endParaRPr lang="zh-CN" altLang="en-US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iṣḷiďê"/>
          <p:cNvSpPr/>
          <p:nvPr/>
        </p:nvSpPr>
        <p:spPr bwMode="auto">
          <a:xfrm>
            <a:off x="8261350" y="2857500"/>
            <a:ext cx="2659380" cy="146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28905" indent="-128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每日生成异常编码短信的统计信息和详细信息并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推送，方便人工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标注。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905" indent="-128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的语义分析，同时逆向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的最后一个隐藏层，判断每个词的权重值，低于阈值的可作为可疑条件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iṣḷiďê"/>
          <p:cNvSpPr/>
          <p:nvPr/>
        </p:nvSpPr>
        <p:spPr bwMode="auto">
          <a:xfrm>
            <a:off x="6572221" y="5275830"/>
            <a:ext cx="2613660" cy="62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28905" indent="-128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开发适配</a:t>
            </a:r>
            <a:r>
              <a:rPr lang="en-US" altLang="zh-CN" sz="105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sz="105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实体命名的标注</a:t>
            </a:r>
            <a:r>
              <a:rPr lang="zh-CN" altLang="en-US" sz="105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工具。</a:t>
            </a:r>
            <a:endParaRPr lang="zh-CN" altLang="en-US" sz="105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905" indent="-1289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人工标注对应的异常编码，谐音字，拆分子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ïSḻîḑé"/>
          <p:cNvSpPr txBox="1"/>
          <p:nvPr/>
        </p:nvSpPr>
        <p:spPr bwMode="auto">
          <a:xfrm>
            <a:off x="965835" y="1809750"/>
            <a:ext cx="2701925" cy="67373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 anchor="b">
            <a:normAutofit/>
          </a:bodyPr>
          <a:lstStyle>
            <a:defPPr>
              <a:defRPr lang="zh-CN"/>
            </a:defPPr>
            <a:lvl1pPr marL="0" defTabSz="914400" eaLnBrk="1" latinLnBrk="0" hangingPunct="1">
              <a:lnSpc>
                <a:spcPct val="100000"/>
              </a:lnSpc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eaLnBrk="1" latinLnBrk="0" hangingPunct="1">
              <a:defRPr sz="1800"/>
            </a:lvl2pPr>
            <a:lvl3pPr defTabSz="914400" eaLnBrk="1" latinLnBrk="0" hangingPunct="1">
              <a:defRPr sz="1800"/>
            </a:lvl3pPr>
            <a:lvl4pPr defTabSz="914400" eaLnBrk="1" latinLnBrk="0" hangingPunct="1">
              <a:defRPr sz="1800"/>
            </a:lvl4pPr>
            <a:lvl5pPr defTabSz="914400" eaLnBrk="1" latinLnBrk="0" hangingPunct="1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900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cs typeface="+mn-cs"/>
              </a:rPr>
              <a:t>、垃圾短信系统的</a:t>
            </a:r>
            <a:endParaRPr lang="zh-CN" altLang="en-US" sz="1900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cs typeface="+mn-cs"/>
            </a:endParaRPr>
          </a:p>
          <a:p>
            <a:r>
              <a:rPr lang="zh-CN" altLang="en-US" sz="1900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cs typeface="+mn-cs"/>
              </a:rPr>
              <a:t>异常编码内容的</a:t>
            </a:r>
            <a:r>
              <a:rPr lang="zh-CN" altLang="en-US" sz="1900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cs typeface="+mn-cs"/>
              </a:rPr>
              <a:t>检测</a:t>
            </a:r>
            <a:endParaRPr lang="zh-CN" altLang="en-US" sz="1900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cs typeface="+mn-cs"/>
            </a:endParaRPr>
          </a:p>
        </p:txBody>
      </p:sp>
      <p:sp>
        <p:nvSpPr>
          <p:cNvPr id="29" name="ïSḻîḑé"/>
          <p:cNvSpPr txBox="1"/>
          <p:nvPr/>
        </p:nvSpPr>
        <p:spPr bwMode="auto">
          <a:xfrm>
            <a:off x="2092960" y="3998595"/>
            <a:ext cx="2106295" cy="51879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 anchor="b">
            <a:normAutofit/>
          </a:bodyPr>
          <a:lstStyle>
            <a:defPPr>
              <a:defRPr lang="zh-CN"/>
            </a:defPPr>
            <a:lvl1pPr marL="0" defTabSz="914400" eaLnBrk="1" latinLnBrk="0" hangingPunct="1">
              <a:lnSpc>
                <a:spcPct val="100000"/>
              </a:lnSpc>
              <a:defRPr sz="16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eaLnBrk="1" latinLnBrk="0" hangingPunct="1">
              <a:defRPr sz="1800"/>
            </a:lvl2pPr>
            <a:lvl3pPr defTabSz="914400" eaLnBrk="1" latinLnBrk="0" hangingPunct="1">
              <a:defRPr sz="1800"/>
            </a:lvl3pPr>
            <a:lvl4pPr defTabSz="914400" eaLnBrk="1" latinLnBrk="0" hangingPunct="1">
              <a:defRPr sz="1800"/>
            </a:lvl4pPr>
            <a:lvl5pPr defTabSz="914400" eaLnBrk="1" latinLnBrk="0" hangingPunct="1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：</a:t>
            </a:r>
            <a:r>
              <a:rPr lang="zh-CN" altLang="en-US" sz="1800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cs typeface="+mn-cs"/>
              </a:rPr>
              <a:t>特征</a:t>
            </a:r>
            <a:r>
              <a:rPr lang="zh-CN" altLang="en-US" sz="1800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cs typeface="+mn-cs"/>
              </a:rPr>
              <a:t>工程</a:t>
            </a:r>
            <a:endParaRPr lang="zh-CN" altLang="en-US" sz="1800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335280" y="211516"/>
            <a:ext cx="3367396" cy="5227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项目</a:t>
            </a: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简介</a:t>
            </a:r>
            <a:endParaRPr lang="zh-CN" altLang="en-US" sz="2800" b="1" dirty="0"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思源黑体 Regular" panose="020B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0620" y="1219835"/>
            <a:ext cx="59048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lang="en-US" altLang="zh-CN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NER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命名实体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</a:t>
            </a:r>
            <a:endParaRPr lang="zh-CN" altLang="en-US" sz="2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25150" y="2025015"/>
            <a:ext cx="3578832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525" y="2553335"/>
            <a:ext cx="5160010" cy="16357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自注意力机制：并行处理序列数据，关注序列中的不同位置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多头注意力：并行处理，捕获不同子空间的信息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位置编码：表示序列中单词的位置顺序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22143" y="1886458"/>
            <a:ext cx="29433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Transformer</a:t>
            </a:r>
            <a:endParaRPr lang="zh-CN" altLang="en-US" sz="2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15440" y="4034155"/>
            <a:ext cx="2943225" cy="574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NER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命名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</a:t>
            </a:r>
            <a:endParaRPr lang="zh-CN" altLang="en-US" sz="2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7994" y="3352916"/>
            <a:ext cx="806541" cy="681432"/>
          </a:xfrm>
          <a:prstGeom prst="rect">
            <a:avLst/>
          </a:prstGeom>
        </p:spPr>
      </p:pic>
      <p:sp>
        <p:nvSpPr>
          <p:cNvPr id="23" name="OfficePLUS.cn-5"/>
          <p:cNvSpPr/>
          <p:nvPr/>
        </p:nvSpPr>
        <p:spPr>
          <a:xfrm>
            <a:off x="6730365" y="2790825"/>
            <a:ext cx="1236980" cy="1438275"/>
          </a:xfrm>
          <a:prstGeom prst="ellipse">
            <a:avLst/>
          </a:prstGeom>
          <a:solidFill>
            <a:schemeClr val="tx1"/>
          </a:solidFill>
          <a:ln w="85725">
            <a:solidFill>
              <a:schemeClr val="bg2">
                <a:lumMod val="50000"/>
              </a:schemeClr>
            </a:solidFill>
          </a:ln>
          <a:effectLst>
            <a:outerShdw blurRad="825500" sx="116000" sy="116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并行处理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" name="OfficePLUS.cn-5"/>
          <p:cNvSpPr/>
          <p:nvPr/>
        </p:nvSpPr>
        <p:spPr>
          <a:xfrm>
            <a:off x="9822815" y="2793365"/>
            <a:ext cx="1447165" cy="1423670"/>
          </a:xfrm>
          <a:prstGeom prst="ellipse">
            <a:avLst/>
          </a:prstGeom>
          <a:solidFill>
            <a:schemeClr val="tx1"/>
          </a:solidFill>
          <a:ln w="85725">
            <a:solidFill>
              <a:schemeClr val="bg2">
                <a:lumMod val="50000"/>
              </a:schemeClr>
            </a:solidFill>
          </a:ln>
          <a:effectLst>
            <a:outerShdw blurRad="825500" sx="116000" sy="116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长序列适应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5" name="OfficePLUS.cn-5"/>
          <p:cNvSpPr/>
          <p:nvPr/>
        </p:nvSpPr>
        <p:spPr>
          <a:xfrm>
            <a:off x="8489950" y="4193540"/>
            <a:ext cx="1310005" cy="1422400"/>
          </a:xfrm>
          <a:prstGeom prst="ellipse">
            <a:avLst/>
          </a:prstGeom>
          <a:solidFill>
            <a:schemeClr val="tx1"/>
          </a:solidFill>
          <a:ln w="85725">
            <a:solidFill>
              <a:schemeClr val="bg2">
                <a:lumMod val="50000"/>
              </a:schemeClr>
            </a:solidFill>
          </a:ln>
          <a:effectLst>
            <a:outerShdw blurRad="825500" sx="116000" sy="116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强大的表示能力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26" name="直接连接符 25"/>
          <p:cNvCxnSpPr>
            <a:stCxn id="23" idx="6"/>
            <a:endCxn id="24" idx="2"/>
          </p:cNvCxnSpPr>
          <p:nvPr/>
        </p:nvCxnSpPr>
        <p:spPr>
          <a:xfrm flipV="1">
            <a:off x="7967458" y="3505354"/>
            <a:ext cx="1855470" cy="508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4"/>
            <a:endCxn id="25" idx="2"/>
          </p:cNvCxnSpPr>
          <p:nvPr/>
        </p:nvCxnSpPr>
        <p:spPr>
          <a:xfrm>
            <a:off x="7349124" y="4229254"/>
            <a:ext cx="1141095" cy="67564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4" idx="4"/>
            <a:endCxn id="25" idx="6"/>
          </p:cNvCxnSpPr>
          <p:nvPr/>
        </p:nvCxnSpPr>
        <p:spPr>
          <a:xfrm flipH="1">
            <a:off x="9799921" y="4216990"/>
            <a:ext cx="746760" cy="687705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5335" y="4608195"/>
            <a:ext cx="5160010" cy="163576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命名实体识别：从文本中识别具有特定意义的实体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实体类型：这里我们对谐音字，变体字，混合符合变体字，异常编码字等进行实体类型的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335280" y="211516"/>
            <a:ext cx="3367396" cy="5227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项目</a:t>
            </a: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简介</a:t>
            </a:r>
            <a:endParaRPr lang="zh-CN" altLang="en-US" sz="2800" b="1" dirty="0"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思源黑体 Regular" panose="020B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525" y="2957195"/>
            <a:ext cx="4472305" cy="31419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预训练模型，进行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微调。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模型的调整参数，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Adam 优化器，交叉熵损失函数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对模型进行评估，精准率、召回率和F1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对模型进行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4615" y="2290445"/>
            <a:ext cx="3401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模型训练和评估，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</a:t>
            </a:r>
            <a:endParaRPr lang="zh-CN" altLang="en-US" sz="2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0045" y="2383155"/>
            <a:ext cx="2943225" cy="574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持续学习</a:t>
            </a:r>
            <a:endParaRPr lang="zh-CN" altLang="en-US" sz="2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9940" y="2967990"/>
            <a:ext cx="5160010" cy="163576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持续学习。定时任务对新收集的数据集进行微调和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在训练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模型的版本管控，当新训练模型效果不好时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可回退。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0" hangingPunct="0">
              <a:lnSpc>
                <a:spcPct val="150000"/>
              </a:lnSpc>
              <a:spcBef>
                <a:spcPts val="1000"/>
              </a:spcBef>
              <a:buClr>
                <a:schemeClr val="accent4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监控和评估，可展示新增数据集和模型评估效果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5255" y="1252220"/>
            <a:ext cx="3401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模型的训练和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迭代</a:t>
            </a:r>
            <a:endParaRPr lang="zh-CN" altLang="en-US" sz="2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" name="MH_Number"/>
          <p:cNvSpPr/>
          <p:nvPr>
            <p:custDataLst>
              <p:tags r:id="rId1"/>
            </p:custDataLst>
          </p:nvPr>
        </p:nvSpPr>
        <p:spPr>
          <a:xfrm>
            <a:off x="4704555" y="2683101"/>
            <a:ext cx="1129618" cy="1129618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2"/>
            </p:custDataLst>
          </p:nvPr>
        </p:nvSpPr>
        <p:spPr>
          <a:xfrm>
            <a:off x="3985262" y="1840411"/>
            <a:ext cx="883953" cy="1026952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  <a:endParaRPr lang="zh-CN" altLang="en-US" sz="5400" spc="200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7" name="MH_Others_2"/>
          <p:cNvSpPr txBox="1"/>
          <p:nvPr>
            <p:custDataLst>
              <p:tags r:id="rId3"/>
            </p:custDataLst>
          </p:nvPr>
        </p:nvSpPr>
        <p:spPr>
          <a:xfrm>
            <a:off x="5487395" y="3682089"/>
            <a:ext cx="631466" cy="756378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  <a:endParaRPr lang="zh-CN" altLang="en-US" sz="3200" spc="20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9965" y="2317115"/>
            <a:ext cx="4064000" cy="169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项目</a:t>
            </a:r>
            <a:r>
              <a:rPr lang="zh-CN" altLang="en-US" sz="6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创新</a:t>
            </a:r>
            <a:endParaRPr lang="zh-CN" altLang="en-US" sz="6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335279" y="211516"/>
            <a:ext cx="7192422" cy="5227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方案创新性</a:t>
            </a:r>
            <a:endParaRPr lang="zh-CN" altLang="en-US" sz="2800" b="1" dirty="0"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3910" y="2059305"/>
            <a:ext cx="3542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首次基于异常编码检测</a:t>
            </a:r>
            <a:endParaRPr lang="zh-CN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5165" y="2069012"/>
            <a:ext cx="320230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Transformer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NER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实体标注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endParaRPr lang="zh-CN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2260" y="2059487"/>
            <a:ext cx="32023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持续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</a:t>
            </a:r>
            <a:endParaRPr lang="zh-CN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2500" y="2855595"/>
            <a:ext cx="3227705" cy="3284855"/>
          </a:xfrm>
          <a:prstGeom prst="rect">
            <a:avLst/>
          </a:prstGeom>
          <a:noFill/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2610" y="2891790"/>
            <a:ext cx="3227705" cy="3222625"/>
          </a:xfrm>
          <a:prstGeom prst="rect">
            <a:avLst/>
          </a:prstGeom>
          <a:noFill/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69885" y="2882265"/>
            <a:ext cx="3227705" cy="3258820"/>
          </a:xfrm>
          <a:prstGeom prst="rect">
            <a:avLst/>
          </a:prstGeom>
          <a:noFill/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10969" y="1023480"/>
            <a:ext cx="8808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gradFill>
                  <a:gsLst>
                    <a:gs pos="9000">
                      <a:schemeClr val="accent1">
                        <a:lumMod val="5000"/>
                        <a:lumOff val="95000"/>
                      </a:schemeClr>
                    </a:gs>
                    <a:gs pos="48000">
                      <a:srgbClr val="FFC48B"/>
                    </a:gs>
                    <a:gs pos="69000">
                      <a:srgbClr val="FF8C70"/>
                    </a:gs>
                    <a:gs pos="99000">
                      <a:srgbClr val="B065F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三大创新、打造标杆，助力抢占反诈新高地</a:t>
            </a:r>
            <a:endParaRPr lang="zh-CN" altLang="en-US" sz="2800" b="1" dirty="0">
              <a:gradFill>
                <a:gsLst>
                  <a:gs pos="9000">
                    <a:schemeClr val="accent1">
                      <a:lumMod val="5000"/>
                      <a:lumOff val="95000"/>
                    </a:schemeClr>
                  </a:gs>
                  <a:gs pos="48000">
                    <a:srgbClr val="FFC48B"/>
                  </a:gs>
                  <a:gs pos="69000">
                    <a:srgbClr val="FF8C70"/>
                  </a:gs>
                  <a:gs pos="99000">
                    <a:srgbClr val="B065F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4425" y="2957830"/>
            <a:ext cx="2889250" cy="3156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2"/>
                </a:solidFill>
              </a:rPr>
              <a:t>基于另类编码检测，对已经逃避检测的异常字</a:t>
            </a:r>
            <a:r>
              <a:rPr lang="zh-CN" altLang="en-US">
                <a:solidFill>
                  <a:schemeClr val="bg2"/>
                </a:solidFill>
              </a:rPr>
              <a:t>无处遁形。</a:t>
            </a:r>
            <a:endParaRPr lang="zh-CN" altLang="en-US">
              <a:solidFill>
                <a:schemeClr val="bg2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2"/>
                </a:solidFill>
              </a:rPr>
              <a:t>支持多种异常字体的融合，饱和变体字，谐音字，混合字符变体字以及异常编码字等的</a:t>
            </a:r>
            <a:r>
              <a:rPr lang="zh-CN" altLang="en-US">
                <a:solidFill>
                  <a:schemeClr val="bg2"/>
                </a:solidFill>
              </a:rPr>
              <a:t>标注</a:t>
            </a:r>
            <a:endParaRPr lang="zh-CN" altLang="en-US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59630" y="3125470"/>
            <a:ext cx="2822575" cy="2961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82795" y="3027680"/>
            <a:ext cx="2907030" cy="305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2"/>
                </a:solidFill>
              </a:rPr>
              <a:t>将不同字体检测的</a:t>
            </a:r>
            <a:r>
              <a:rPr lang="en-US" altLang="zh-CN">
                <a:solidFill>
                  <a:schemeClr val="bg2"/>
                </a:solidFill>
              </a:rPr>
              <a:t>AI</a:t>
            </a:r>
            <a:r>
              <a:rPr lang="zh-CN" altLang="en-US">
                <a:solidFill>
                  <a:schemeClr val="bg2"/>
                </a:solidFill>
              </a:rPr>
              <a:t>方法，创新性的使用</a:t>
            </a:r>
            <a:r>
              <a:rPr lang="en-US" altLang="zh-CN">
                <a:solidFill>
                  <a:schemeClr val="bg2"/>
                </a:solidFill>
              </a:rPr>
              <a:t>NER</a:t>
            </a:r>
            <a:r>
              <a:rPr lang="zh-CN" altLang="en-US">
                <a:solidFill>
                  <a:schemeClr val="bg2"/>
                </a:solidFill>
              </a:rPr>
              <a:t>的实体标注</a:t>
            </a:r>
            <a:r>
              <a:rPr lang="zh-CN" altLang="en-US">
                <a:solidFill>
                  <a:schemeClr val="bg2"/>
                </a:solidFill>
              </a:rPr>
              <a:t>法</a:t>
            </a:r>
            <a:endParaRPr lang="zh-CN" altLang="en-US">
              <a:solidFill>
                <a:schemeClr val="bg2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2"/>
                </a:solidFill>
              </a:rPr>
              <a:t>利用</a:t>
            </a:r>
            <a:r>
              <a:rPr lang="en-US" altLang="zh-CN">
                <a:solidFill>
                  <a:schemeClr val="bg2"/>
                </a:solidFill>
              </a:rPr>
              <a:t>Bert</a:t>
            </a:r>
            <a:r>
              <a:rPr lang="zh-CN" altLang="en-US">
                <a:solidFill>
                  <a:schemeClr val="bg2"/>
                </a:solidFill>
              </a:rPr>
              <a:t>预训练模型的基础上，进行</a:t>
            </a:r>
            <a:r>
              <a:rPr lang="en-US" altLang="zh-CN">
                <a:solidFill>
                  <a:schemeClr val="bg2"/>
                </a:solidFill>
              </a:rPr>
              <a:t>Transformer</a:t>
            </a:r>
            <a:r>
              <a:rPr lang="zh-CN" altLang="en-US">
                <a:solidFill>
                  <a:schemeClr val="bg2"/>
                </a:solidFill>
              </a:rPr>
              <a:t>的再训练和</a:t>
            </a:r>
            <a:r>
              <a:rPr lang="zh-CN" altLang="en-US">
                <a:solidFill>
                  <a:schemeClr val="bg2"/>
                </a:solidFill>
              </a:rPr>
              <a:t>微调。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11795" y="2957830"/>
            <a:ext cx="2993390" cy="315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2"/>
                </a:solidFill>
              </a:rPr>
              <a:t>模型的持续学习，增加了异常字的更新频率</a:t>
            </a:r>
            <a:endParaRPr lang="zh-CN" altLang="en-US">
              <a:solidFill>
                <a:schemeClr val="bg2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2"/>
                </a:solidFill>
              </a:rPr>
              <a:t>完善的回放机制，减少灾难性的遗忘。</a:t>
            </a:r>
            <a:endParaRPr lang="zh-CN" altLang="en-US">
              <a:solidFill>
                <a:schemeClr val="bg2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335278" y="211516"/>
            <a:ext cx="10090169" cy="5227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方案复制性：需求一致、目标一致、技防手段普适性强</a:t>
            </a:r>
            <a:endParaRPr lang="zh-CN" altLang="en-US" sz="2800" b="1" dirty="0"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1502" y="1092731"/>
            <a:ext cx="10883567" cy="5409598"/>
            <a:chOff x="783574" y="1442886"/>
            <a:chExt cx="10883567" cy="5670074"/>
          </a:xfrm>
        </p:grpSpPr>
        <p:sp>
          <p:nvSpPr>
            <p:cNvPr id="9" name="矩形 8"/>
            <p:cNvSpPr/>
            <p:nvPr/>
          </p:nvSpPr>
          <p:spPr>
            <a:xfrm rot="5400000">
              <a:off x="6552542" y="1268751"/>
              <a:ext cx="4425343" cy="5438775"/>
            </a:xfrm>
            <a:prstGeom prst="rect">
              <a:avLst/>
            </a:prstGeom>
            <a:gradFill>
              <a:gsLst>
                <a:gs pos="1000">
                  <a:sysClr val="window" lastClr="FFFFFF">
                    <a:alpha val="19000"/>
                  </a:sysClr>
                </a:gs>
                <a:gs pos="84000">
                  <a:srgbClr val="C8C8C8">
                    <a:alpha val="0"/>
                  </a:srgbClr>
                </a:gs>
                <a:gs pos="100000">
                  <a:sysClr val="window" lastClr="FFFFFF">
                    <a:alpha val="17000"/>
                  </a:sysClr>
                </a:gs>
                <a:gs pos="34000">
                  <a:sysClr val="windowText" lastClr="000000">
                    <a:alpha val="0"/>
                  </a:sysClr>
                </a:gs>
              </a:gsLst>
              <a:lin ang="8100000" scaled="0"/>
            </a:gra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930670" y="2092354"/>
              <a:ext cx="9736471" cy="5020606"/>
              <a:chOff x="1930670" y="2136134"/>
              <a:chExt cx="9736471" cy="502060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256488" y="4540735"/>
                <a:ext cx="930910" cy="934085"/>
              </a:xfrm>
              <a:prstGeom prst="ellipse">
                <a:avLst/>
              </a:prstGeom>
              <a:solidFill>
                <a:schemeClr val="tx1"/>
              </a:solidFill>
              <a:ln w="85725">
                <a:solidFill>
                  <a:schemeClr val="bg2">
                    <a:lumMod val="50000"/>
                  </a:schemeClr>
                </a:solidFill>
              </a:ln>
              <a:effectLst>
                <a:outerShdw blurRad="825500" sx="116000" sy="116000" algn="ctr" rotWithShape="0">
                  <a:schemeClr val="tx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335228" y="4598830"/>
                <a:ext cx="773430" cy="77597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bg2">
                    <a:lumMod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3370" y="4704071"/>
                <a:ext cx="675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管控增效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6243959" y="2170424"/>
                <a:ext cx="930910" cy="934085"/>
              </a:xfrm>
              <a:prstGeom prst="ellipse">
                <a:avLst/>
              </a:prstGeom>
              <a:solidFill>
                <a:schemeClr val="tx1"/>
              </a:solidFill>
              <a:ln w="85725">
                <a:solidFill>
                  <a:schemeClr val="bg2">
                    <a:lumMod val="50000"/>
                  </a:schemeClr>
                </a:solidFill>
              </a:ln>
              <a:effectLst>
                <a:outerShdw blurRad="825500" sx="116000" sy="116000" algn="ctr" rotWithShape="0">
                  <a:schemeClr val="tx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320158" y="2242897"/>
                <a:ext cx="773430" cy="77597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bg2">
                    <a:lumMod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6403380" y="2333760"/>
                <a:ext cx="675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技术提质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378810" y="2136134"/>
                <a:ext cx="4288331" cy="101600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285750" marR="0" lvl="0" indent="-28575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反诈需求一致：</a:t>
                </a:r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“数据</a:t>
                </a:r>
                <a:r>
                  <a:rPr lang="en-US" altLang="zh-CN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精准”防控，全国反诈防诈需求有共性</a:t>
                </a:r>
                <a:endParaRPr lang="en-US" altLang="zh-CN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技控目的一致：</a:t>
                </a:r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提反诈覆盖面、精准性，对模型设定、用户群选择等，用户反馈及复机率、投诉率对系统进行优化，织密反诈防诈防护网</a:t>
                </a:r>
                <a:endParaRPr lang="en-US" altLang="zh-CN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lang="zh-CN" altLang="zh-TW" sz="14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4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488967" y="4119919"/>
                <a:ext cx="4124675" cy="107058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减少资源重复投入：</a:t>
                </a:r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聚焦网络诈骗案件数据，动态掌握受骗事由，搜集全新电诈套路，技控措旆复用率高</a:t>
                </a:r>
                <a:endParaRPr lang="en-US" altLang="zh-CN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管控机制可复用：</a:t>
                </a:r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实行专班制，按日分析涉诈数据，针对性开展反诈、工作更高效</a:t>
                </a:r>
                <a:r>
                  <a:rPr lang="en-US" altLang="zh-CN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TW" altLang="en-US" sz="14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kumimoji="0" sz="14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930670" y="6351393"/>
                <a:ext cx="1375471" cy="805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四川</a:t>
                </a:r>
                <a:endParaRPr lang="zh-CN" altLang="en-US" sz="4400" b="1" dirty="0">
                  <a:gradFill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8765214" y="6101336"/>
                <a:ext cx="1375471" cy="806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全国</a:t>
                </a:r>
                <a:endParaRPr lang="zh-CN" altLang="en-US" sz="4400" b="1" dirty="0">
                  <a:gradFill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下箭头 225"/>
            <p:cNvSpPr/>
            <p:nvPr/>
          </p:nvSpPr>
          <p:spPr>
            <a:xfrm rot="5400000" flipV="1">
              <a:off x="4812043" y="3170237"/>
              <a:ext cx="876300" cy="1226185"/>
            </a:xfrm>
            <a:prstGeom prst="downArrow">
              <a:avLst>
                <a:gd name="adj1" fmla="val 50000"/>
                <a:gd name="adj2" fmla="val 113916"/>
              </a:avLst>
            </a:pr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b="1" dirty="0">
                <a:gradFill flip="none" rotWithShape="1">
                  <a:gsLst>
                    <a:gs pos="0">
                      <a:srgbClr val="083775"/>
                    </a:gs>
                    <a:gs pos="60000">
                      <a:srgbClr val="328DEB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83574" y="1442886"/>
              <a:ext cx="9516629" cy="4693118"/>
              <a:chOff x="757237" y="1443204"/>
              <a:chExt cx="9516629" cy="4693118"/>
            </a:xfrm>
          </p:grpSpPr>
          <p:sp>
            <p:nvSpPr>
              <p:cNvPr id="14" name="矩形 13"/>
              <p:cNvSpPr/>
              <p:nvPr/>
            </p:nvSpPr>
            <p:spPr>
              <a:xfrm rot="5400000">
                <a:off x="411801" y="2121221"/>
                <a:ext cx="4360537" cy="3669665"/>
              </a:xfrm>
              <a:prstGeom prst="rect">
                <a:avLst/>
              </a:prstGeom>
              <a:gradFill>
                <a:gsLst>
                  <a:gs pos="1000">
                    <a:sysClr val="window" lastClr="FFFFFF">
                      <a:alpha val="19000"/>
                    </a:sysClr>
                  </a:gs>
                  <a:gs pos="84000">
                    <a:srgbClr val="C8C8C8">
                      <a:alpha val="0"/>
                    </a:srgbClr>
                  </a:gs>
                  <a:gs pos="100000">
                    <a:sysClr val="window" lastClr="FFFFFF">
                      <a:alpha val="17000"/>
                    </a:sysClr>
                  </a:gs>
                  <a:gs pos="34000">
                    <a:sysClr val="windowText" lastClr="000000">
                      <a:alpha val="0"/>
                    </a:sysClr>
                  </a:gs>
                </a:gsLst>
                <a:lin ang="8100000" scaled="0"/>
              </a:gra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31850" y="2470150"/>
                <a:ext cx="3261360" cy="34377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平台能力通用</a:t>
                </a:r>
                <a:endPara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后期可扩展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自主研发可控</a:t>
                </a:r>
                <a:endPara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技术对接自主性强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功能场景普及</a:t>
                </a:r>
                <a:endPara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多场景支撑反诈管控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noProof="0" dirty="0">
                    <a:ln>
                      <a:noFill/>
                    </a:ln>
                    <a:solidFill>
                      <a:schemeClr val="accent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Regular" panose="020B0500000000000000" charset="-122"/>
                    <a:sym typeface="+mn-ea"/>
                  </a:rPr>
                  <a:t>“三性”创新</a:t>
                </a:r>
                <a:endPara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技控手段强化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389701" y="1487899"/>
                <a:ext cx="2623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强化能力促推广</a:t>
                </a:r>
                <a:endParaRPr lang="zh-CN" altLang="en-US" sz="2400" b="1" dirty="0">
                  <a:gradFill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50840" y="1443204"/>
                <a:ext cx="2623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人技并防产效益</a:t>
                </a:r>
                <a:endParaRPr lang="zh-CN" altLang="en-US" sz="2400" b="1" dirty="0">
                  <a:gradFill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52" name="任意多边形: 形状 51"/>
          <p:cNvSpPr/>
          <p:nvPr/>
        </p:nvSpPr>
        <p:spPr>
          <a:xfrm flipV="1">
            <a:off x="3191337" y="5852099"/>
            <a:ext cx="5270083" cy="412749"/>
          </a:xfrm>
          <a:custGeom>
            <a:avLst/>
            <a:gdLst>
              <a:gd name="connsiteX0" fmla="*/ 0 w 8967268"/>
              <a:gd name="connsiteY0" fmla="*/ 8927 h 1461209"/>
              <a:gd name="connsiteX1" fmla="*/ 3934226 w 8967268"/>
              <a:gd name="connsiteY1" fmla="*/ 216396 h 1461209"/>
              <a:gd name="connsiteX2" fmla="*/ 8967268 w 8967268"/>
              <a:gd name="connsiteY2" fmla="*/ 1461209 h 146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7268" h="1461209">
                <a:moveTo>
                  <a:pt x="0" y="8927"/>
                </a:moveTo>
                <a:cubicBezTo>
                  <a:pt x="1219840" y="-8362"/>
                  <a:pt x="2439681" y="-25651"/>
                  <a:pt x="3934226" y="216396"/>
                </a:cubicBezTo>
                <a:cubicBezTo>
                  <a:pt x="5428771" y="458443"/>
                  <a:pt x="8369194" y="1171777"/>
                  <a:pt x="8967268" y="1461209"/>
                </a:cubicBezTo>
              </a:path>
            </a:pathLst>
          </a:custGeom>
          <a:noFill/>
          <a:ln w="25400">
            <a:solidFill>
              <a:srgbClr val="FFFF00"/>
            </a:solidFill>
            <a:prstDash val="dash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757475" y="5781982"/>
            <a:ext cx="33826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搭乘技术之帆、纵横全国之舟</a:t>
            </a:r>
            <a:endParaRPr lang="zh-CN" altLang="en-US" sz="14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63469" y="3835165"/>
            <a:ext cx="7182733" cy="597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zh-CN" altLang="en-US" sz="2400" b="1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四川</a:t>
            </a:r>
            <a:r>
              <a:rPr lang="zh-CN" altLang="en-US" sz="2400" b="1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电信</a:t>
            </a:r>
            <a:endParaRPr lang="zh-CN" altLang="en-US" sz="2400" b="1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7914" y="1961295"/>
            <a:ext cx="914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将反诈进行到底！  </a:t>
            </a:r>
            <a:endParaRPr lang="en-US" altLang="zh-CN" sz="5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45" y="1663252"/>
            <a:ext cx="3862466" cy="21726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2"/>
          <a:stretch>
            <a:fillRect/>
          </a:stretch>
        </p:blipFill>
        <p:spPr>
          <a:xfrm>
            <a:off x="2049479" y="4269058"/>
            <a:ext cx="2296005" cy="147756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01854" y="4211206"/>
            <a:ext cx="2729637" cy="1535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幻灯片标题 1：图书馆的未来——超越传统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图书馆将转型为多功能学习中心</a:t>
            </a:r>
          </a:p>
          <a:p>
            <a:pPr/>
            <a:r>
              <a:t>数字化资源与实体书籍的完美结合</a:t>
            </a:r>
          </a:p>
          <a:p>
            <a:pPr/>
            <a:r>
              <a:t>个性化学习空间设计</a:t>
            </a:r>
          </a:p>
          <a:p>
            <a:pPr/>
            <a:r>
              <a:t>绿色环保的建筑理念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幻灯片标题 2：科技赋能——智能图书馆体验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AI助手提供个性化阅读推荐</a:t>
            </a:r>
          </a:p>
          <a:p>
            <a:pPr/>
            <a:r>
              <a:t>无人借还书系统与RFID技术</a:t>
            </a:r>
          </a:p>
          <a:p>
            <a:pPr/>
            <a:r>
              <a:t>VR/AR沉浸式学习区域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幻灯片标题 3：社群核心——人人参与的图书馆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用户共创的图书采购计划</a:t>
            </a:r>
          </a:p>
          <a:p>
            <a:pPr/>
            <a:r>
              <a:t>多样化主题活动（作家讲座、手工坊等）</a:t>
            </a:r>
          </a:p>
          <a:p>
            <a:pPr/>
            <a:r>
              <a:t>24/7社区共享空间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2706772" y="2936132"/>
            <a:ext cx="26600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7930" fontAlgn="base">
              <a:spcBef>
                <a:spcPts val="635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6982862" y="2927877"/>
            <a:ext cx="26600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7930" fontAlgn="base">
              <a:spcBef>
                <a:spcPts val="635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项目方案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2706772" y="4048652"/>
            <a:ext cx="26600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7930" fontAlgn="base">
              <a:spcBef>
                <a:spcPts val="635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项目创新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: 剪去对角 21"/>
          <p:cNvSpPr/>
          <p:nvPr>
            <p:custDataLst>
              <p:tags r:id="rId4"/>
            </p:custDataLst>
          </p:nvPr>
        </p:nvSpPr>
        <p:spPr>
          <a:xfrm>
            <a:off x="1596157" y="2781805"/>
            <a:ext cx="3868789" cy="892218"/>
          </a:xfrm>
          <a:prstGeom prst="snip2DiagRect">
            <a:avLst>
              <a:gd name="adj1" fmla="val 0"/>
              <a:gd name="adj2" fmla="val 16667"/>
            </a:avLst>
          </a:prstGeom>
          <a:gradFill flip="none" rotWithShape="1">
            <a:gsLst>
              <a:gs pos="50000">
                <a:srgbClr val="00B0F0">
                  <a:alpha val="0"/>
                </a:srgbClr>
              </a:gs>
              <a:gs pos="0">
                <a:srgbClr val="00B0F0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 w="12700" cap="flat" cmpd="sng" algn="ctr">
            <a:gradFill>
              <a:gsLst>
                <a:gs pos="0">
                  <a:srgbClr val="00B0F0"/>
                </a:gs>
                <a:gs pos="50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27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200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矩形: 剪去对角 15"/>
          <p:cNvSpPr/>
          <p:nvPr>
            <p:custDataLst>
              <p:tags r:id="rId5"/>
            </p:custDataLst>
          </p:nvPr>
        </p:nvSpPr>
        <p:spPr>
          <a:xfrm>
            <a:off x="1596157" y="3894325"/>
            <a:ext cx="3868789" cy="892218"/>
          </a:xfrm>
          <a:prstGeom prst="snip2DiagRect">
            <a:avLst>
              <a:gd name="adj1" fmla="val 0"/>
              <a:gd name="adj2" fmla="val 16667"/>
            </a:avLst>
          </a:prstGeom>
          <a:gradFill flip="none" rotWithShape="1">
            <a:gsLst>
              <a:gs pos="50000">
                <a:srgbClr val="00B0F0">
                  <a:alpha val="0"/>
                </a:srgbClr>
              </a:gs>
              <a:gs pos="0">
                <a:srgbClr val="00B0F0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 w="12700" cap="flat" cmpd="sng" algn="ctr">
            <a:gradFill>
              <a:gsLst>
                <a:gs pos="0">
                  <a:srgbClr val="00B0F0"/>
                </a:gs>
                <a:gs pos="50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27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  <a:defRPr/>
            </a:pPr>
            <a:endParaRPr lang="zh-CN" altLang="en-US" sz="1200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矩形: 剪去对角 15"/>
          <p:cNvSpPr/>
          <p:nvPr>
            <p:custDataLst>
              <p:tags r:id="rId6"/>
            </p:custDataLst>
          </p:nvPr>
        </p:nvSpPr>
        <p:spPr>
          <a:xfrm>
            <a:off x="5941429" y="2773260"/>
            <a:ext cx="3868789" cy="892218"/>
          </a:xfrm>
          <a:prstGeom prst="snip2DiagRect">
            <a:avLst>
              <a:gd name="adj1" fmla="val 0"/>
              <a:gd name="adj2" fmla="val 16667"/>
            </a:avLst>
          </a:prstGeom>
          <a:gradFill flip="none" rotWithShape="1">
            <a:gsLst>
              <a:gs pos="50000">
                <a:srgbClr val="00B0F0">
                  <a:alpha val="0"/>
                </a:srgbClr>
              </a:gs>
              <a:gs pos="0">
                <a:srgbClr val="00B0F0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 w="12700" cap="flat" cmpd="sng" algn="ctr">
            <a:gradFill>
              <a:gsLst>
                <a:gs pos="0">
                  <a:srgbClr val="00B0F0"/>
                </a:gs>
                <a:gs pos="50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27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200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1778953" y="1467931"/>
            <a:ext cx="70103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 录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幻灯片标题 4：可持续发展——面向未来的设计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模块化家具适应需求变化</a:t>
            </a:r>
          </a:p>
          <a:p>
            <a:pPr/>
            <a:r>
              <a:t>能源监控系统降低碳足迹</a:t>
            </a:r>
          </a:p>
          <a:p>
            <a:pPr/>
            <a:r>
              <a:t>儿童区与老年友好设施并重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" name="MH_Number"/>
          <p:cNvSpPr/>
          <p:nvPr>
            <p:custDataLst>
              <p:tags r:id="rId1"/>
            </p:custDataLst>
          </p:nvPr>
        </p:nvSpPr>
        <p:spPr>
          <a:xfrm>
            <a:off x="4704555" y="2683101"/>
            <a:ext cx="1129618" cy="1129618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2"/>
            </p:custDataLst>
          </p:nvPr>
        </p:nvSpPr>
        <p:spPr>
          <a:xfrm>
            <a:off x="3985262" y="1840411"/>
            <a:ext cx="883953" cy="1026952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  <a:endParaRPr lang="zh-CN" altLang="en-US" sz="5400" spc="200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7" name="MH_Others_2"/>
          <p:cNvSpPr txBox="1"/>
          <p:nvPr>
            <p:custDataLst>
              <p:tags r:id="rId3"/>
            </p:custDataLst>
          </p:nvPr>
        </p:nvSpPr>
        <p:spPr>
          <a:xfrm>
            <a:off x="5487395" y="3682089"/>
            <a:ext cx="631466" cy="756378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  <a:endParaRPr lang="zh-CN" altLang="en-US" sz="3200" spc="20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9965" y="2317115"/>
            <a:ext cx="4064000" cy="169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项目</a:t>
            </a:r>
            <a:r>
              <a:rPr lang="zh-CN" altLang="en-US" sz="6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背景</a:t>
            </a:r>
            <a:endParaRPr lang="zh-CN" altLang="en-US" sz="6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335280" y="211516"/>
            <a:ext cx="3367396" cy="5227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项目</a:t>
            </a: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背景</a:t>
            </a:r>
            <a:endParaRPr lang="zh-CN" altLang="en-US" sz="2800" b="1" dirty="0"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思源黑体 Regular" panose="020B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06420" y="866140"/>
            <a:ext cx="52546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短信中的异常字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</a:t>
            </a:r>
            <a:endParaRPr lang="zh-CN" altLang="en-US" sz="2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iṩlï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73100" y="1353820"/>
            <a:ext cx="11094720" cy="4808248"/>
            <a:chOff x="673100" y="1130300"/>
            <a:chExt cx="10109577" cy="5032424"/>
          </a:xfrm>
        </p:grpSpPr>
        <p:sp>
          <p:nvSpPr>
            <p:cNvPr id="55" name="iṣ1ïďe"/>
            <p:cNvSpPr/>
            <p:nvPr/>
          </p:nvSpPr>
          <p:spPr>
            <a:xfrm>
              <a:off x="673100" y="1130300"/>
              <a:ext cx="10109577" cy="5016500"/>
            </a:xfrm>
            <a:prstGeom prst="bracketPair">
              <a:avLst>
                <a:gd name="adj" fmla="val 3859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3" name="iš1ïḓé"/>
            <p:cNvGrpSpPr/>
            <p:nvPr/>
          </p:nvGrpSpPr>
          <p:grpSpPr>
            <a:xfrm>
              <a:off x="955888" y="2579169"/>
              <a:ext cx="1860829" cy="3528393"/>
              <a:chOff x="855343" y="2057019"/>
              <a:chExt cx="1860829" cy="3528393"/>
            </a:xfrm>
          </p:grpSpPr>
          <p:sp>
            <p:nvSpPr>
              <p:cNvPr id="64" name="ïṩlídè"/>
              <p:cNvSpPr txBox="1"/>
              <p:nvPr/>
            </p:nvSpPr>
            <p:spPr>
              <a:xfrm>
                <a:off x="855343" y="2057019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sym typeface="+mn-ea"/>
                  </a:rPr>
                  <a:t>变体</a:t>
                </a:r>
                <a:r>
                  <a:rPr lang="zh-CN" altLang="en-US" sz="1600" b="1" dirty="0">
                    <a:solidFill>
                      <a:schemeClr val="bg1"/>
                    </a:solidFill>
                    <a:sym typeface="+mn-ea"/>
                  </a:rPr>
                  <a:t>字</a:t>
                </a:r>
                <a:endParaRPr lang="zh-CN" altLang="en-US" sz="1600" b="1" dirty="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5" name="îṩ1iḓe"/>
              <p:cNvSpPr/>
              <p:nvPr/>
            </p:nvSpPr>
            <p:spPr bwMode="auto">
              <a:xfrm>
                <a:off x="855343" y="2764160"/>
                <a:ext cx="1860829" cy="282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 defTabSz="914400">
                  <a:lnSpc>
                    <a:spcPct val="150000"/>
                  </a:lnSpc>
                  <a:buClrTx/>
                  <a:buSzTx/>
                  <a:buAutoNum type="arabicPeriod"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用繁体字生成变体，如“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炸弹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→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炸彈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”</a:t>
                </a:r>
                <a:endParaRPr lang="en-US" alt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 defTabSz="914400">
                  <a:lnSpc>
                    <a:spcPct val="150000"/>
                  </a:lnSpc>
                  <a:buClrTx/>
                  <a:buSzTx/>
                  <a:buAutoNum type="arabicPeriod"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用字形拆分生成变体，如“法轮功→三去轮功|三去车仑功|三去车仑工力”</a:t>
                </a:r>
                <a:endParaRPr lang="en-US" alt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sp>
          <p:nvSpPr>
            <p:cNvPr id="66" name="îSḷiḍé"/>
            <p:cNvSpPr/>
            <p:nvPr/>
          </p:nvSpPr>
          <p:spPr>
            <a:xfrm>
              <a:off x="1430014" y="1355764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67" name="íşlíḋê"/>
            <p:cNvSpPr/>
            <p:nvPr/>
          </p:nvSpPr>
          <p:spPr>
            <a:xfrm>
              <a:off x="1672407" y="1646271"/>
              <a:ext cx="426500" cy="330272"/>
            </a:xfrm>
            <a:custGeom>
              <a:avLst/>
              <a:gdLst>
                <a:gd name="T0" fmla="*/ 4312 w 5733"/>
                <a:gd name="T1" fmla="*/ 1076 h 4446"/>
                <a:gd name="T2" fmla="*/ 4149 w 5733"/>
                <a:gd name="T3" fmla="*/ 1085 h 4446"/>
                <a:gd name="T4" fmla="*/ 3733 w 5733"/>
                <a:gd name="T5" fmla="*/ 378 h 4446"/>
                <a:gd name="T6" fmla="*/ 2768 w 5733"/>
                <a:gd name="T7" fmla="*/ 0 h 4446"/>
                <a:gd name="T8" fmla="*/ 1389 w 5733"/>
                <a:gd name="T9" fmla="*/ 1076 h 4446"/>
                <a:gd name="T10" fmla="*/ 0 w 5733"/>
                <a:gd name="T11" fmla="*/ 2497 h 4446"/>
                <a:gd name="T12" fmla="*/ 1421 w 5733"/>
                <a:gd name="T13" fmla="*/ 3918 h 4446"/>
                <a:gd name="T14" fmla="*/ 2255 w 5733"/>
                <a:gd name="T15" fmla="*/ 3918 h 4446"/>
                <a:gd name="T16" fmla="*/ 2484 w 5733"/>
                <a:gd name="T17" fmla="*/ 4246 h 4446"/>
                <a:gd name="T18" fmla="*/ 2867 w 5733"/>
                <a:gd name="T19" fmla="*/ 4446 h 4446"/>
                <a:gd name="T20" fmla="*/ 3249 w 5733"/>
                <a:gd name="T21" fmla="*/ 4246 h 4446"/>
                <a:gd name="T22" fmla="*/ 3478 w 5733"/>
                <a:gd name="T23" fmla="*/ 3918 h 4446"/>
                <a:gd name="T24" fmla="*/ 4312 w 5733"/>
                <a:gd name="T25" fmla="*/ 3918 h 4446"/>
                <a:gd name="T26" fmla="*/ 5733 w 5733"/>
                <a:gd name="T27" fmla="*/ 2497 h 4446"/>
                <a:gd name="T28" fmla="*/ 4312 w 5733"/>
                <a:gd name="T29" fmla="*/ 1076 h 4446"/>
                <a:gd name="T30" fmla="*/ 3698 w 5733"/>
                <a:gd name="T31" fmla="*/ 3159 h 4446"/>
                <a:gd name="T32" fmla="*/ 3031 w 5733"/>
                <a:gd name="T33" fmla="*/ 4116 h 4446"/>
                <a:gd name="T34" fmla="*/ 2867 w 5733"/>
                <a:gd name="T35" fmla="*/ 4201 h 4446"/>
                <a:gd name="T36" fmla="*/ 2703 w 5733"/>
                <a:gd name="T37" fmla="*/ 4116 h 4446"/>
                <a:gd name="T38" fmla="*/ 2035 w 5733"/>
                <a:gd name="T39" fmla="*/ 3159 h 4446"/>
                <a:gd name="T40" fmla="*/ 2022 w 5733"/>
                <a:gd name="T41" fmla="*/ 2952 h 4446"/>
                <a:gd name="T42" fmla="*/ 2200 w 5733"/>
                <a:gd name="T43" fmla="*/ 2845 h 4446"/>
                <a:gd name="T44" fmla="*/ 2480 w 5733"/>
                <a:gd name="T45" fmla="*/ 2845 h 4446"/>
                <a:gd name="T46" fmla="*/ 2480 w 5733"/>
                <a:gd name="T47" fmla="*/ 2016 h 4446"/>
                <a:gd name="T48" fmla="*/ 2680 w 5733"/>
                <a:gd name="T49" fmla="*/ 1816 h 4446"/>
                <a:gd name="T50" fmla="*/ 3053 w 5733"/>
                <a:gd name="T51" fmla="*/ 1816 h 4446"/>
                <a:gd name="T52" fmla="*/ 3253 w 5733"/>
                <a:gd name="T53" fmla="*/ 2016 h 4446"/>
                <a:gd name="T54" fmla="*/ 3253 w 5733"/>
                <a:gd name="T55" fmla="*/ 2845 h 4446"/>
                <a:gd name="T56" fmla="*/ 3534 w 5733"/>
                <a:gd name="T57" fmla="*/ 2845 h 4446"/>
                <a:gd name="T58" fmla="*/ 3711 w 5733"/>
                <a:gd name="T59" fmla="*/ 2952 h 4446"/>
                <a:gd name="T60" fmla="*/ 3698 w 5733"/>
                <a:gd name="T61" fmla="*/ 3159 h 4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33" h="4446">
                  <a:moveTo>
                    <a:pt x="4312" y="1076"/>
                  </a:moveTo>
                  <a:cubicBezTo>
                    <a:pt x="4257" y="1076"/>
                    <a:pt x="4203" y="1079"/>
                    <a:pt x="4149" y="1085"/>
                  </a:cubicBezTo>
                  <a:cubicBezTo>
                    <a:pt x="4083" y="815"/>
                    <a:pt x="3940" y="570"/>
                    <a:pt x="3733" y="378"/>
                  </a:cubicBezTo>
                  <a:cubicBezTo>
                    <a:pt x="3470" y="134"/>
                    <a:pt x="3127" y="0"/>
                    <a:pt x="2768" y="0"/>
                  </a:cubicBezTo>
                  <a:cubicBezTo>
                    <a:pt x="2107" y="0"/>
                    <a:pt x="1544" y="451"/>
                    <a:pt x="1389" y="1076"/>
                  </a:cubicBezTo>
                  <a:cubicBezTo>
                    <a:pt x="620" y="1093"/>
                    <a:pt x="0" y="1724"/>
                    <a:pt x="0" y="2497"/>
                  </a:cubicBezTo>
                  <a:cubicBezTo>
                    <a:pt x="0" y="3280"/>
                    <a:pt x="637" y="3918"/>
                    <a:pt x="1421" y="3918"/>
                  </a:cubicBezTo>
                  <a:lnTo>
                    <a:pt x="2255" y="3918"/>
                  </a:lnTo>
                  <a:lnTo>
                    <a:pt x="2484" y="4246"/>
                  </a:lnTo>
                  <a:cubicBezTo>
                    <a:pt x="2571" y="4371"/>
                    <a:pt x="2714" y="4446"/>
                    <a:pt x="2867" y="4446"/>
                  </a:cubicBezTo>
                  <a:cubicBezTo>
                    <a:pt x="3019" y="4446"/>
                    <a:pt x="3162" y="4371"/>
                    <a:pt x="3249" y="4246"/>
                  </a:cubicBezTo>
                  <a:lnTo>
                    <a:pt x="3478" y="3918"/>
                  </a:lnTo>
                  <a:lnTo>
                    <a:pt x="4312" y="3918"/>
                  </a:lnTo>
                  <a:cubicBezTo>
                    <a:pt x="5096" y="3918"/>
                    <a:pt x="5733" y="3280"/>
                    <a:pt x="5733" y="2497"/>
                  </a:cubicBezTo>
                  <a:cubicBezTo>
                    <a:pt x="5733" y="1713"/>
                    <a:pt x="5096" y="1076"/>
                    <a:pt x="4312" y="1076"/>
                  </a:cubicBezTo>
                  <a:close/>
                  <a:moveTo>
                    <a:pt x="3698" y="3159"/>
                  </a:moveTo>
                  <a:lnTo>
                    <a:pt x="3031" y="4116"/>
                  </a:lnTo>
                  <a:cubicBezTo>
                    <a:pt x="2993" y="4169"/>
                    <a:pt x="2932" y="4201"/>
                    <a:pt x="2867" y="4201"/>
                  </a:cubicBezTo>
                  <a:cubicBezTo>
                    <a:pt x="2801" y="4201"/>
                    <a:pt x="2740" y="4169"/>
                    <a:pt x="2703" y="4116"/>
                  </a:cubicBezTo>
                  <a:lnTo>
                    <a:pt x="2035" y="3159"/>
                  </a:lnTo>
                  <a:cubicBezTo>
                    <a:pt x="1993" y="3098"/>
                    <a:pt x="1988" y="3018"/>
                    <a:pt x="2022" y="2952"/>
                  </a:cubicBezTo>
                  <a:cubicBezTo>
                    <a:pt x="2057" y="2886"/>
                    <a:pt x="2125" y="2845"/>
                    <a:pt x="2200" y="2845"/>
                  </a:cubicBezTo>
                  <a:lnTo>
                    <a:pt x="2480" y="2845"/>
                  </a:lnTo>
                  <a:lnTo>
                    <a:pt x="2480" y="2016"/>
                  </a:lnTo>
                  <a:cubicBezTo>
                    <a:pt x="2480" y="1906"/>
                    <a:pt x="2570" y="1816"/>
                    <a:pt x="2680" y="1816"/>
                  </a:cubicBezTo>
                  <a:lnTo>
                    <a:pt x="3053" y="1816"/>
                  </a:lnTo>
                  <a:cubicBezTo>
                    <a:pt x="3164" y="1816"/>
                    <a:pt x="3253" y="1906"/>
                    <a:pt x="3253" y="2016"/>
                  </a:cubicBezTo>
                  <a:lnTo>
                    <a:pt x="3253" y="2845"/>
                  </a:lnTo>
                  <a:lnTo>
                    <a:pt x="3534" y="2845"/>
                  </a:lnTo>
                  <a:cubicBezTo>
                    <a:pt x="3608" y="2845"/>
                    <a:pt x="3677" y="2886"/>
                    <a:pt x="3711" y="2952"/>
                  </a:cubicBezTo>
                  <a:cubicBezTo>
                    <a:pt x="3746" y="3018"/>
                    <a:pt x="3740" y="3098"/>
                    <a:pt x="3698" y="3159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6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68" name="ïSľïḓè"/>
            <p:cNvGrpSpPr/>
            <p:nvPr/>
          </p:nvGrpSpPr>
          <p:grpSpPr>
            <a:xfrm>
              <a:off x="3226664" y="2579169"/>
              <a:ext cx="2219960" cy="3568240"/>
              <a:chOff x="731518" y="2057019"/>
              <a:chExt cx="2219960" cy="3568240"/>
            </a:xfrm>
          </p:grpSpPr>
          <p:sp>
            <p:nvSpPr>
              <p:cNvPr id="69" name="í$ḻidé"/>
              <p:cNvSpPr txBox="1"/>
              <p:nvPr/>
            </p:nvSpPr>
            <p:spPr>
              <a:xfrm>
                <a:off x="855343" y="2057019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id-ID" sz="1600" b="1" dirty="0">
                    <a:solidFill>
                      <a:schemeClr val="bg1"/>
                    </a:solidFill>
                    <a:sym typeface="+mn-ea"/>
                  </a:rPr>
                  <a:t>谐音字</a:t>
                </a:r>
                <a:endParaRPr lang="zh-CN" altLang="id-ID" sz="1600" b="1" dirty="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70" name="îṥľîḓe"/>
              <p:cNvSpPr/>
              <p:nvPr/>
            </p:nvSpPr>
            <p:spPr bwMode="auto">
              <a:xfrm>
                <a:off x="731518" y="2763949"/>
                <a:ext cx="2219960" cy="2861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1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，</a:t>
                </a:r>
                <a:r>
                  <a:rPr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用敏感词的拼音首字母生成变体，如 “</a:t>
                </a:r>
                <a:r>
                  <a:rPr 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操你妈</a:t>
                </a:r>
                <a:r>
                  <a:rPr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→</a:t>
                </a:r>
                <a:r>
                  <a:rPr 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cnm</a:t>
                </a:r>
                <a:r>
                  <a:rPr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”</a:t>
                </a:r>
                <a:r>
                  <a:rPr 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。</a:t>
                </a:r>
                <a:endParaRPr 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2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，直接用敏感词的拼音表示，如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piaochang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。</a:t>
                </a:r>
                <a:endParaRPr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3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，汉字一般由声母、韵母和声调三部分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组成，改变字符的初始辅音或最终音节，</a:t>
                </a:r>
                <a:r>
                  <a:rPr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利用同音字生成敏感词变体如“发轮功”、“他妈滴”</a:t>
                </a:r>
                <a:endPara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sp>
          <p:nvSpPr>
            <p:cNvPr id="71" name="iṧḷîḓe"/>
            <p:cNvSpPr/>
            <p:nvPr/>
          </p:nvSpPr>
          <p:spPr>
            <a:xfrm>
              <a:off x="3824615" y="1355764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72" name="íṡľïḓe"/>
            <p:cNvSpPr/>
            <p:nvPr/>
          </p:nvSpPr>
          <p:spPr>
            <a:xfrm>
              <a:off x="4067008" y="1598496"/>
              <a:ext cx="426500" cy="425823"/>
            </a:xfrm>
            <a:custGeom>
              <a:avLst/>
              <a:gdLst>
                <a:gd name="connsiteX0" fmla="*/ 301001 w 602996"/>
                <a:gd name="connsiteY0" fmla="*/ 126938 h 602040"/>
                <a:gd name="connsiteX1" fmla="*/ 353669 w 602996"/>
                <a:gd name="connsiteY1" fmla="*/ 179510 h 602040"/>
                <a:gd name="connsiteX2" fmla="*/ 353669 w 602996"/>
                <a:gd name="connsiteY2" fmla="*/ 248944 h 602040"/>
                <a:gd name="connsiteX3" fmla="*/ 423230 w 602996"/>
                <a:gd name="connsiteY3" fmla="*/ 248944 h 602040"/>
                <a:gd name="connsiteX4" fmla="*/ 475898 w 602996"/>
                <a:gd name="connsiteY4" fmla="*/ 301516 h 602040"/>
                <a:gd name="connsiteX5" fmla="*/ 423230 w 602996"/>
                <a:gd name="connsiteY5" fmla="*/ 353096 h 602040"/>
                <a:gd name="connsiteX6" fmla="*/ 353669 w 602996"/>
                <a:gd name="connsiteY6" fmla="*/ 353096 h 602040"/>
                <a:gd name="connsiteX7" fmla="*/ 353669 w 602996"/>
                <a:gd name="connsiteY7" fmla="*/ 422530 h 602040"/>
                <a:gd name="connsiteX8" fmla="*/ 301001 w 602996"/>
                <a:gd name="connsiteY8" fmla="*/ 475102 h 602040"/>
                <a:gd name="connsiteX9" fmla="*/ 249327 w 602996"/>
                <a:gd name="connsiteY9" fmla="*/ 422530 h 602040"/>
                <a:gd name="connsiteX10" fmla="*/ 249327 w 602996"/>
                <a:gd name="connsiteY10" fmla="*/ 353096 h 602040"/>
                <a:gd name="connsiteX11" fmla="*/ 179765 w 602996"/>
                <a:gd name="connsiteY11" fmla="*/ 353096 h 602040"/>
                <a:gd name="connsiteX12" fmla="*/ 127097 w 602996"/>
                <a:gd name="connsiteY12" fmla="*/ 301516 h 602040"/>
                <a:gd name="connsiteX13" fmla="*/ 179765 w 602996"/>
                <a:gd name="connsiteY13" fmla="*/ 248944 h 602040"/>
                <a:gd name="connsiteX14" fmla="*/ 249327 w 602996"/>
                <a:gd name="connsiteY14" fmla="*/ 248944 h 602040"/>
                <a:gd name="connsiteX15" fmla="*/ 249327 w 602996"/>
                <a:gd name="connsiteY15" fmla="*/ 179510 h 602040"/>
                <a:gd name="connsiteX16" fmla="*/ 301001 w 602996"/>
                <a:gd name="connsiteY16" fmla="*/ 126938 h 602040"/>
                <a:gd name="connsiteX17" fmla="*/ 301995 w 602996"/>
                <a:gd name="connsiteY17" fmla="*/ 78355 h 602040"/>
                <a:gd name="connsiteX18" fmla="*/ 78479 w 602996"/>
                <a:gd name="connsiteY18" fmla="*/ 301516 h 602040"/>
                <a:gd name="connsiteX19" fmla="*/ 301995 w 602996"/>
                <a:gd name="connsiteY19" fmla="*/ 523686 h 602040"/>
                <a:gd name="connsiteX20" fmla="*/ 524517 w 602996"/>
                <a:gd name="connsiteY20" fmla="*/ 301516 h 602040"/>
                <a:gd name="connsiteX21" fmla="*/ 301995 w 602996"/>
                <a:gd name="connsiteY21" fmla="*/ 78355 h 602040"/>
                <a:gd name="connsiteX22" fmla="*/ 301995 w 602996"/>
                <a:gd name="connsiteY22" fmla="*/ 0 h 602040"/>
                <a:gd name="connsiteX23" fmla="*/ 602996 w 602996"/>
                <a:gd name="connsiteY23" fmla="*/ 301516 h 602040"/>
                <a:gd name="connsiteX24" fmla="*/ 301995 w 602996"/>
                <a:gd name="connsiteY24" fmla="*/ 602040 h 602040"/>
                <a:gd name="connsiteX25" fmla="*/ 0 w 602996"/>
                <a:gd name="connsiteY25" fmla="*/ 301516 h 602040"/>
                <a:gd name="connsiteX26" fmla="*/ 301995 w 602996"/>
                <a:gd name="connsiteY26" fmla="*/ 0 h 60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996" h="602040">
                  <a:moveTo>
                    <a:pt x="301001" y="126938"/>
                  </a:moveTo>
                  <a:cubicBezTo>
                    <a:pt x="330813" y="126938"/>
                    <a:pt x="353669" y="150744"/>
                    <a:pt x="353669" y="179510"/>
                  </a:cubicBezTo>
                  <a:lnTo>
                    <a:pt x="353669" y="248944"/>
                  </a:lnTo>
                  <a:lnTo>
                    <a:pt x="423230" y="248944"/>
                  </a:lnTo>
                  <a:cubicBezTo>
                    <a:pt x="452049" y="248944"/>
                    <a:pt x="475898" y="271758"/>
                    <a:pt x="475898" y="301516"/>
                  </a:cubicBezTo>
                  <a:cubicBezTo>
                    <a:pt x="475898" y="330282"/>
                    <a:pt x="452049" y="353096"/>
                    <a:pt x="423230" y="353096"/>
                  </a:cubicBezTo>
                  <a:lnTo>
                    <a:pt x="353669" y="353096"/>
                  </a:lnTo>
                  <a:lnTo>
                    <a:pt x="353669" y="422530"/>
                  </a:lnTo>
                  <a:cubicBezTo>
                    <a:pt x="353669" y="451296"/>
                    <a:pt x="330813" y="475102"/>
                    <a:pt x="301001" y="475102"/>
                  </a:cubicBezTo>
                  <a:cubicBezTo>
                    <a:pt x="272183" y="475102"/>
                    <a:pt x="249327" y="451296"/>
                    <a:pt x="249327" y="422530"/>
                  </a:cubicBezTo>
                  <a:lnTo>
                    <a:pt x="249327" y="353096"/>
                  </a:lnTo>
                  <a:lnTo>
                    <a:pt x="179765" y="353096"/>
                  </a:lnTo>
                  <a:cubicBezTo>
                    <a:pt x="150947" y="353096"/>
                    <a:pt x="127097" y="330282"/>
                    <a:pt x="127097" y="301516"/>
                  </a:cubicBezTo>
                  <a:cubicBezTo>
                    <a:pt x="127097" y="271758"/>
                    <a:pt x="150947" y="248944"/>
                    <a:pt x="179765" y="248944"/>
                  </a:cubicBezTo>
                  <a:lnTo>
                    <a:pt x="249327" y="248944"/>
                  </a:lnTo>
                  <a:lnTo>
                    <a:pt x="249327" y="179510"/>
                  </a:lnTo>
                  <a:cubicBezTo>
                    <a:pt x="249327" y="150744"/>
                    <a:pt x="272183" y="126938"/>
                    <a:pt x="301001" y="126938"/>
                  </a:cubicBezTo>
                  <a:close/>
                  <a:moveTo>
                    <a:pt x="301995" y="78355"/>
                  </a:moveTo>
                  <a:cubicBezTo>
                    <a:pt x="178813" y="78355"/>
                    <a:pt x="78479" y="178529"/>
                    <a:pt x="78479" y="301516"/>
                  </a:cubicBezTo>
                  <a:cubicBezTo>
                    <a:pt x="78479" y="423511"/>
                    <a:pt x="178813" y="523686"/>
                    <a:pt x="301995" y="523686"/>
                  </a:cubicBezTo>
                  <a:cubicBezTo>
                    <a:pt x="424184" y="523686"/>
                    <a:pt x="524517" y="423511"/>
                    <a:pt x="524517" y="301516"/>
                  </a:cubicBezTo>
                  <a:cubicBezTo>
                    <a:pt x="524517" y="178529"/>
                    <a:pt x="424184" y="78355"/>
                    <a:pt x="301995" y="78355"/>
                  </a:cubicBezTo>
                  <a:close/>
                  <a:moveTo>
                    <a:pt x="301995" y="0"/>
                  </a:moveTo>
                  <a:cubicBezTo>
                    <a:pt x="467893" y="0"/>
                    <a:pt x="602996" y="134889"/>
                    <a:pt x="602996" y="301516"/>
                  </a:cubicBezTo>
                  <a:cubicBezTo>
                    <a:pt x="602996" y="467151"/>
                    <a:pt x="467893" y="602040"/>
                    <a:pt x="301995" y="602040"/>
                  </a:cubicBezTo>
                  <a:cubicBezTo>
                    <a:pt x="135103" y="602040"/>
                    <a:pt x="0" y="467151"/>
                    <a:pt x="0" y="301516"/>
                  </a:cubicBezTo>
                  <a:cubicBezTo>
                    <a:pt x="0" y="134889"/>
                    <a:pt x="135103" y="0"/>
                    <a:pt x="30199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73" name="í$ľíḋé"/>
            <p:cNvGrpSpPr/>
            <p:nvPr/>
          </p:nvGrpSpPr>
          <p:grpSpPr>
            <a:xfrm>
              <a:off x="5745090" y="2579169"/>
              <a:ext cx="1860829" cy="3583555"/>
              <a:chOff x="855343" y="2057019"/>
              <a:chExt cx="1860829" cy="3583555"/>
            </a:xfrm>
          </p:grpSpPr>
          <p:sp>
            <p:nvSpPr>
              <p:cNvPr id="74" name="î$ļïḓè"/>
              <p:cNvSpPr txBox="1"/>
              <p:nvPr/>
            </p:nvSpPr>
            <p:spPr>
              <a:xfrm>
                <a:off x="855343" y="2057019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buClrTx/>
                  <a:buSzTx/>
                  <a:buFontTx/>
                </a:pPr>
                <a:r>
                  <a:rPr lang="zh-CN" altLang="id-ID" sz="1600" b="1" dirty="0">
                    <a:solidFill>
                      <a:schemeClr val="bg1"/>
                    </a:solidFill>
                    <a:sym typeface="+mn-lt"/>
                  </a:rPr>
                  <a:t>特殊字符变形</a:t>
                </a:r>
                <a:r>
                  <a:rPr lang="zh-CN" altLang="id-ID" sz="1600" b="1" dirty="0">
                    <a:solidFill>
                      <a:schemeClr val="bg1"/>
                    </a:solidFill>
                    <a:sym typeface="+mn-lt"/>
                  </a:rPr>
                  <a:t>字 </a:t>
                </a:r>
                <a:endParaRPr lang="zh-CN" altLang="id-ID" sz="1600" b="1" dirty="0">
                  <a:solidFill>
                    <a:schemeClr val="bg1"/>
                  </a:solidFill>
                  <a:sym typeface="+mn-lt"/>
                </a:endParaRPr>
              </a:p>
            </p:txBody>
          </p:sp>
          <p:sp>
            <p:nvSpPr>
              <p:cNvPr id="75" name="íšḻíḋé"/>
              <p:cNvSpPr/>
              <p:nvPr/>
            </p:nvSpPr>
            <p:spPr bwMode="auto">
              <a:xfrm>
                <a:off x="855343" y="2764160"/>
                <a:ext cx="1860829" cy="2876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 defTabSz="914400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1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，在敏感词中插入特殊符号，常用符号 </a:t>
                </a:r>
                <a:endPara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 defTabSz="914400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有“/”、“\”、“-”和“%”等。</a:t>
                </a:r>
                <a:endParaRPr lang="en-US" alt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 defTabSz="914400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2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，用计算机中常用的通配符“*”对敏感 </a:t>
                </a:r>
                <a:endPara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 defTabSz="914400">
                  <a:lnSpc>
                    <a:spcPct val="150000"/>
                  </a:lnSpc>
                  <a:buClrTx/>
                  <a:buSzTx/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词部分文字进行替换。如“法轮大法→法轮*法”。</a:t>
                </a:r>
                <a:endPara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sp>
          <p:nvSpPr>
            <p:cNvPr id="76" name="í$ḷíde"/>
            <p:cNvSpPr/>
            <p:nvPr/>
          </p:nvSpPr>
          <p:spPr>
            <a:xfrm>
              <a:off x="6219216" y="1355764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77" name="iśľïḋê"/>
            <p:cNvSpPr/>
            <p:nvPr/>
          </p:nvSpPr>
          <p:spPr>
            <a:xfrm>
              <a:off x="6477393" y="1607210"/>
              <a:ext cx="394934" cy="408394"/>
            </a:xfrm>
            <a:custGeom>
              <a:avLst/>
              <a:gdLst>
                <a:gd name="connsiteX0" fmla="*/ 554327 w 582017"/>
                <a:gd name="connsiteY0" fmla="*/ 398973 h 601853"/>
                <a:gd name="connsiteX1" fmla="*/ 563560 w 582017"/>
                <a:gd name="connsiteY1" fmla="*/ 402454 h 601853"/>
                <a:gd name="connsiteX2" fmla="*/ 577799 w 582017"/>
                <a:gd name="connsiteY2" fmla="*/ 415635 h 601853"/>
                <a:gd name="connsiteX3" fmla="*/ 578540 w 582017"/>
                <a:gd name="connsiteY3" fmla="*/ 434001 h 601853"/>
                <a:gd name="connsiteX4" fmla="*/ 468040 w 582017"/>
                <a:gd name="connsiteY4" fmla="*/ 550266 h 601853"/>
                <a:gd name="connsiteX5" fmla="*/ 448758 w 582017"/>
                <a:gd name="connsiteY5" fmla="*/ 552043 h 601853"/>
                <a:gd name="connsiteX6" fmla="*/ 357392 w 582017"/>
                <a:gd name="connsiteY6" fmla="*/ 484654 h 601853"/>
                <a:gd name="connsiteX7" fmla="*/ 354870 w 582017"/>
                <a:gd name="connsiteY7" fmla="*/ 466584 h 601853"/>
                <a:gd name="connsiteX8" fmla="*/ 366588 w 582017"/>
                <a:gd name="connsiteY8" fmla="*/ 451033 h 601853"/>
                <a:gd name="connsiteX9" fmla="*/ 384831 w 582017"/>
                <a:gd name="connsiteY9" fmla="*/ 448367 h 601853"/>
                <a:gd name="connsiteX10" fmla="*/ 443419 w 582017"/>
                <a:gd name="connsiteY10" fmla="*/ 491319 h 601853"/>
                <a:gd name="connsiteX11" fmla="*/ 462701 w 582017"/>
                <a:gd name="connsiteY11" fmla="*/ 489393 h 601853"/>
                <a:gd name="connsiteX12" fmla="*/ 545316 w 582017"/>
                <a:gd name="connsiteY12" fmla="*/ 403046 h 601853"/>
                <a:gd name="connsiteX13" fmla="*/ 554327 w 582017"/>
                <a:gd name="connsiteY13" fmla="*/ 398973 h 601853"/>
                <a:gd name="connsiteX14" fmla="*/ 262860 w 582017"/>
                <a:gd name="connsiteY14" fmla="*/ 0 h 601853"/>
                <a:gd name="connsiteX15" fmla="*/ 415651 w 582017"/>
                <a:gd name="connsiteY15" fmla="*/ 73473 h 601853"/>
                <a:gd name="connsiteX16" fmla="*/ 510885 w 582017"/>
                <a:gd name="connsiteY16" fmla="*/ 82805 h 601853"/>
                <a:gd name="connsiteX17" fmla="*/ 524829 w 582017"/>
                <a:gd name="connsiteY17" fmla="*/ 99543 h 601853"/>
                <a:gd name="connsiteX18" fmla="*/ 525571 w 582017"/>
                <a:gd name="connsiteY18" fmla="*/ 272856 h 601853"/>
                <a:gd name="connsiteX19" fmla="*/ 517412 w 582017"/>
                <a:gd name="connsiteY19" fmla="*/ 332108 h 601853"/>
                <a:gd name="connsiteX20" fmla="*/ 506138 w 582017"/>
                <a:gd name="connsiteY20" fmla="*/ 338181 h 601853"/>
                <a:gd name="connsiteX21" fmla="*/ 467125 w 582017"/>
                <a:gd name="connsiteY21" fmla="*/ 332849 h 601853"/>
                <a:gd name="connsiteX22" fmla="*/ 322938 w 582017"/>
                <a:gd name="connsiteY22" fmla="*/ 476831 h 601853"/>
                <a:gd name="connsiteX23" fmla="*/ 344002 w 582017"/>
                <a:gd name="connsiteY23" fmla="*/ 551933 h 601853"/>
                <a:gd name="connsiteX24" fmla="*/ 343260 w 582017"/>
                <a:gd name="connsiteY24" fmla="*/ 561265 h 601853"/>
                <a:gd name="connsiteX25" fmla="*/ 262860 w 582017"/>
                <a:gd name="connsiteY25" fmla="*/ 601853 h 601853"/>
                <a:gd name="connsiteX26" fmla="*/ 0 w 582017"/>
                <a:gd name="connsiteY26" fmla="*/ 272856 h 601853"/>
                <a:gd name="connsiteX27" fmla="*/ 3263 w 582017"/>
                <a:gd name="connsiteY27" fmla="*/ 93766 h 601853"/>
                <a:gd name="connsiteX28" fmla="*/ 15872 w 582017"/>
                <a:gd name="connsiteY28" fmla="*/ 80879 h 601853"/>
                <a:gd name="connsiteX29" fmla="*/ 126386 w 582017"/>
                <a:gd name="connsiteY29" fmla="*/ 73473 h 601853"/>
                <a:gd name="connsiteX30" fmla="*/ 262860 w 582017"/>
                <a:gd name="connsiteY30" fmla="*/ 0 h 60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2017" h="601853">
                  <a:moveTo>
                    <a:pt x="554327" y="398973"/>
                  </a:moveTo>
                  <a:cubicBezTo>
                    <a:pt x="557627" y="398862"/>
                    <a:pt x="560965" y="400010"/>
                    <a:pt x="563560" y="402454"/>
                  </a:cubicBezTo>
                  <a:lnTo>
                    <a:pt x="577799" y="415635"/>
                  </a:lnTo>
                  <a:cubicBezTo>
                    <a:pt x="583138" y="420523"/>
                    <a:pt x="583435" y="428817"/>
                    <a:pt x="578540" y="434001"/>
                  </a:cubicBezTo>
                  <a:lnTo>
                    <a:pt x="468040" y="550266"/>
                  </a:lnTo>
                  <a:cubicBezTo>
                    <a:pt x="463146" y="555449"/>
                    <a:pt x="454543" y="556338"/>
                    <a:pt x="448758" y="552043"/>
                  </a:cubicBezTo>
                  <a:lnTo>
                    <a:pt x="357392" y="484654"/>
                  </a:lnTo>
                  <a:cubicBezTo>
                    <a:pt x="351756" y="480358"/>
                    <a:pt x="350569" y="472361"/>
                    <a:pt x="354870" y="466584"/>
                  </a:cubicBezTo>
                  <a:lnTo>
                    <a:pt x="366588" y="451033"/>
                  </a:lnTo>
                  <a:cubicBezTo>
                    <a:pt x="370741" y="445405"/>
                    <a:pt x="379047" y="444220"/>
                    <a:pt x="384831" y="448367"/>
                  </a:cubicBezTo>
                  <a:lnTo>
                    <a:pt x="443419" y="491319"/>
                  </a:lnTo>
                  <a:cubicBezTo>
                    <a:pt x="449055" y="495466"/>
                    <a:pt x="457806" y="494725"/>
                    <a:pt x="462701" y="489393"/>
                  </a:cubicBezTo>
                  <a:lnTo>
                    <a:pt x="545316" y="403046"/>
                  </a:lnTo>
                  <a:cubicBezTo>
                    <a:pt x="547764" y="400454"/>
                    <a:pt x="551027" y="399084"/>
                    <a:pt x="554327" y="398973"/>
                  </a:cubicBezTo>
                  <a:close/>
                  <a:moveTo>
                    <a:pt x="262860" y="0"/>
                  </a:moveTo>
                  <a:cubicBezTo>
                    <a:pt x="286001" y="0"/>
                    <a:pt x="346969" y="53623"/>
                    <a:pt x="415651" y="73473"/>
                  </a:cubicBezTo>
                  <a:cubicBezTo>
                    <a:pt x="448731" y="82953"/>
                    <a:pt x="480179" y="82953"/>
                    <a:pt x="510885" y="82805"/>
                  </a:cubicBezTo>
                  <a:cubicBezTo>
                    <a:pt x="515187" y="82805"/>
                    <a:pt x="524829" y="82805"/>
                    <a:pt x="524829" y="99543"/>
                  </a:cubicBezTo>
                  <a:cubicBezTo>
                    <a:pt x="524829" y="101617"/>
                    <a:pt x="525571" y="271523"/>
                    <a:pt x="525571" y="272856"/>
                  </a:cubicBezTo>
                  <a:cubicBezTo>
                    <a:pt x="525571" y="292853"/>
                    <a:pt x="522604" y="312703"/>
                    <a:pt x="517412" y="332108"/>
                  </a:cubicBezTo>
                  <a:cubicBezTo>
                    <a:pt x="516671" y="335071"/>
                    <a:pt x="513704" y="341440"/>
                    <a:pt x="506138" y="338181"/>
                  </a:cubicBezTo>
                  <a:cubicBezTo>
                    <a:pt x="494716" y="334922"/>
                    <a:pt x="483887" y="332849"/>
                    <a:pt x="467125" y="332849"/>
                  </a:cubicBezTo>
                  <a:cubicBezTo>
                    <a:pt x="387466" y="332849"/>
                    <a:pt x="322938" y="397433"/>
                    <a:pt x="322938" y="476831"/>
                  </a:cubicBezTo>
                  <a:cubicBezTo>
                    <a:pt x="322938" y="504383"/>
                    <a:pt x="330651" y="530158"/>
                    <a:pt x="344002" y="551933"/>
                  </a:cubicBezTo>
                  <a:cubicBezTo>
                    <a:pt x="345485" y="554303"/>
                    <a:pt x="348156" y="557118"/>
                    <a:pt x="343260" y="561265"/>
                  </a:cubicBezTo>
                  <a:cubicBezTo>
                    <a:pt x="306768" y="588373"/>
                    <a:pt x="279622" y="601853"/>
                    <a:pt x="262860" y="601853"/>
                  </a:cubicBezTo>
                  <a:cubicBezTo>
                    <a:pt x="210199" y="601853"/>
                    <a:pt x="0" y="442613"/>
                    <a:pt x="0" y="272856"/>
                  </a:cubicBezTo>
                  <a:cubicBezTo>
                    <a:pt x="0" y="270930"/>
                    <a:pt x="2670" y="97322"/>
                    <a:pt x="3263" y="93766"/>
                  </a:cubicBezTo>
                  <a:cubicBezTo>
                    <a:pt x="5192" y="79694"/>
                    <a:pt x="11719" y="80731"/>
                    <a:pt x="15872" y="80879"/>
                  </a:cubicBezTo>
                  <a:cubicBezTo>
                    <a:pt x="50584" y="82509"/>
                    <a:pt x="87669" y="84582"/>
                    <a:pt x="126386" y="73473"/>
                  </a:cubicBezTo>
                  <a:cubicBezTo>
                    <a:pt x="195068" y="53623"/>
                    <a:pt x="240312" y="0"/>
                    <a:pt x="262860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78" name="iSľíḍè"/>
            <p:cNvGrpSpPr/>
            <p:nvPr/>
          </p:nvGrpSpPr>
          <p:grpSpPr>
            <a:xfrm>
              <a:off x="8139693" y="2579169"/>
              <a:ext cx="1860829" cy="3583555"/>
              <a:chOff x="855343" y="2057019"/>
              <a:chExt cx="1860829" cy="3583555"/>
            </a:xfrm>
          </p:grpSpPr>
          <p:sp>
            <p:nvSpPr>
              <p:cNvPr id="79" name="îsliḑe"/>
              <p:cNvSpPr txBox="1"/>
              <p:nvPr/>
            </p:nvSpPr>
            <p:spPr>
              <a:xfrm>
                <a:off x="855343" y="2057019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异常编码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字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ïṧļíḋè"/>
              <p:cNvSpPr/>
              <p:nvPr/>
            </p:nvSpPr>
            <p:spPr bwMode="auto">
              <a:xfrm>
                <a:off x="855343" y="2764160"/>
                <a:ext cx="1860829" cy="2876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利用不在常见的编码范围内编码进行编写，例如这里的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QQ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编码：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“老板！我掂姿，鉨岀カ，替我昨亊一曰枹2仟，一玥③萬。ⓆⓆ琴：80213”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“官倸，超高醅率，信誉抨乨🅀🅀：123456”</a:t>
                </a:r>
                <a:endParaRPr lang="en-US" alt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sp>
          <p:nvSpPr>
            <p:cNvPr id="81" name="íṣ1ïdê"/>
            <p:cNvSpPr/>
            <p:nvPr/>
          </p:nvSpPr>
          <p:spPr>
            <a:xfrm>
              <a:off x="8613819" y="1355764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82" name="îşľíde"/>
            <p:cNvSpPr/>
            <p:nvPr/>
          </p:nvSpPr>
          <p:spPr>
            <a:xfrm>
              <a:off x="8856212" y="1638649"/>
              <a:ext cx="426499" cy="345516"/>
            </a:xfrm>
            <a:custGeom>
              <a:avLst/>
              <a:gdLst>
                <a:gd name="connsiteX0" fmla="*/ 16411 w 608731"/>
                <a:gd name="connsiteY0" fmla="*/ 453912 h 493146"/>
                <a:gd name="connsiteX1" fmla="*/ 586924 w 608731"/>
                <a:gd name="connsiteY1" fmla="*/ 453912 h 493146"/>
                <a:gd name="connsiteX2" fmla="*/ 603335 w 608731"/>
                <a:gd name="connsiteY2" fmla="*/ 470291 h 493146"/>
                <a:gd name="connsiteX3" fmla="*/ 603335 w 608731"/>
                <a:gd name="connsiteY3" fmla="*/ 476842 h 493146"/>
                <a:gd name="connsiteX4" fmla="*/ 586924 w 608731"/>
                <a:gd name="connsiteY4" fmla="*/ 493146 h 493146"/>
                <a:gd name="connsiteX5" fmla="*/ 16411 w 608731"/>
                <a:gd name="connsiteY5" fmla="*/ 493146 h 493146"/>
                <a:gd name="connsiteX6" fmla="*/ 0 w 608731"/>
                <a:gd name="connsiteY6" fmla="*/ 476842 h 493146"/>
                <a:gd name="connsiteX7" fmla="*/ 0 w 608731"/>
                <a:gd name="connsiteY7" fmla="*/ 470291 h 493146"/>
                <a:gd name="connsiteX8" fmla="*/ 16411 w 608731"/>
                <a:gd name="connsiteY8" fmla="*/ 453912 h 493146"/>
                <a:gd name="connsiteX9" fmla="*/ 327127 w 608731"/>
                <a:gd name="connsiteY9" fmla="*/ 87 h 493146"/>
                <a:gd name="connsiteX10" fmla="*/ 338514 w 608731"/>
                <a:gd name="connsiteY10" fmla="*/ 10608 h 493146"/>
                <a:gd name="connsiteX11" fmla="*/ 375068 w 608731"/>
                <a:gd name="connsiteY11" fmla="*/ 199358 h 493146"/>
                <a:gd name="connsiteX12" fmla="*/ 451312 w 608731"/>
                <a:gd name="connsiteY12" fmla="*/ 149080 h 493146"/>
                <a:gd name="connsiteX13" fmla="*/ 471678 w 608731"/>
                <a:gd name="connsiteY13" fmla="*/ 160029 h 493146"/>
                <a:gd name="connsiteX14" fmla="*/ 471678 w 608731"/>
                <a:gd name="connsiteY14" fmla="*/ 266918 h 493146"/>
                <a:gd name="connsiteX15" fmla="*/ 594622 w 608731"/>
                <a:gd name="connsiteY15" fmla="*/ 257905 h 493146"/>
                <a:gd name="connsiteX16" fmla="*/ 604768 w 608731"/>
                <a:gd name="connsiteY16" fmla="*/ 280326 h 493146"/>
                <a:gd name="connsiteX17" fmla="*/ 496819 w 608731"/>
                <a:gd name="connsiteY17" fmla="*/ 386544 h 493146"/>
                <a:gd name="connsiteX18" fmla="*/ 564483 w 608731"/>
                <a:gd name="connsiteY18" fmla="*/ 429002 h 493146"/>
                <a:gd name="connsiteX19" fmla="*/ 437809 w 608731"/>
                <a:gd name="connsiteY19" fmla="*/ 429002 h 493146"/>
                <a:gd name="connsiteX20" fmla="*/ 401851 w 608731"/>
                <a:gd name="connsiteY20" fmla="*/ 406432 h 493146"/>
                <a:gd name="connsiteX21" fmla="*/ 472946 w 608731"/>
                <a:gd name="connsiteY21" fmla="*/ 336415 h 493146"/>
                <a:gd name="connsiteX22" fmla="*/ 388422 w 608731"/>
                <a:gd name="connsiteY22" fmla="*/ 342597 h 493146"/>
                <a:gd name="connsiteX23" fmla="*/ 388422 w 608731"/>
                <a:gd name="connsiteY23" fmla="*/ 272579 h 493146"/>
                <a:gd name="connsiteX24" fmla="*/ 336872 w 608731"/>
                <a:gd name="connsiteY24" fmla="*/ 306545 h 493146"/>
                <a:gd name="connsiteX25" fmla="*/ 313149 w 608731"/>
                <a:gd name="connsiteY25" fmla="*/ 184088 h 493146"/>
                <a:gd name="connsiteX26" fmla="*/ 263688 w 608731"/>
                <a:gd name="connsiteY26" fmla="*/ 295223 h 493146"/>
                <a:gd name="connsiteX27" fmla="*/ 185356 w 608731"/>
                <a:gd name="connsiteY27" fmla="*/ 240699 h 493146"/>
                <a:gd name="connsiteX28" fmla="*/ 209079 w 608731"/>
                <a:gd name="connsiteY28" fmla="*/ 345651 h 493146"/>
                <a:gd name="connsiteX29" fmla="*/ 142087 w 608731"/>
                <a:gd name="connsiteY29" fmla="*/ 360101 h 493146"/>
                <a:gd name="connsiteX30" fmla="*/ 190503 w 608731"/>
                <a:gd name="connsiteY30" fmla="*/ 402261 h 493146"/>
                <a:gd name="connsiteX31" fmla="*/ 156560 w 608731"/>
                <a:gd name="connsiteY31" fmla="*/ 429002 h 493146"/>
                <a:gd name="connsiteX32" fmla="*/ 36824 w 608731"/>
                <a:gd name="connsiteY32" fmla="*/ 429002 h 493146"/>
                <a:gd name="connsiteX33" fmla="*/ 100608 w 608731"/>
                <a:gd name="connsiteY33" fmla="*/ 378798 h 493146"/>
                <a:gd name="connsiteX34" fmla="*/ 29513 w 608731"/>
                <a:gd name="connsiteY34" fmla="*/ 316899 h 493146"/>
                <a:gd name="connsiteX35" fmla="*/ 35332 w 608731"/>
                <a:gd name="connsiteY35" fmla="*/ 294180 h 493146"/>
                <a:gd name="connsiteX36" fmla="*/ 135373 w 608731"/>
                <a:gd name="connsiteY36" fmla="*/ 272654 h 493146"/>
                <a:gd name="connsiteX37" fmla="*/ 98370 w 608731"/>
                <a:gd name="connsiteY37" fmla="*/ 108782 h 493146"/>
                <a:gd name="connsiteX38" fmla="*/ 118662 w 608731"/>
                <a:gd name="connsiteY38" fmla="*/ 95151 h 493146"/>
                <a:gd name="connsiteX39" fmla="*/ 237801 w 608731"/>
                <a:gd name="connsiteY39" fmla="*/ 178129 h 493146"/>
                <a:gd name="connsiteX40" fmla="*/ 313671 w 608731"/>
                <a:gd name="connsiteY40" fmla="*/ 7777 h 493146"/>
                <a:gd name="connsiteX41" fmla="*/ 327127 w 608731"/>
                <a:gd name="connsiteY41" fmla="*/ 87 h 49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8731" h="493146">
                  <a:moveTo>
                    <a:pt x="16411" y="453912"/>
                  </a:moveTo>
                  <a:lnTo>
                    <a:pt x="586924" y="453912"/>
                  </a:lnTo>
                  <a:cubicBezTo>
                    <a:pt x="596025" y="453912"/>
                    <a:pt x="603335" y="461208"/>
                    <a:pt x="603335" y="470291"/>
                  </a:cubicBezTo>
                  <a:lnTo>
                    <a:pt x="603335" y="476842"/>
                  </a:lnTo>
                  <a:cubicBezTo>
                    <a:pt x="603335" y="485850"/>
                    <a:pt x="596025" y="493146"/>
                    <a:pt x="586924" y="493146"/>
                  </a:cubicBezTo>
                  <a:lnTo>
                    <a:pt x="16411" y="493146"/>
                  </a:lnTo>
                  <a:cubicBezTo>
                    <a:pt x="7310" y="493146"/>
                    <a:pt x="0" y="485850"/>
                    <a:pt x="0" y="476842"/>
                  </a:cubicBezTo>
                  <a:lnTo>
                    <a:pt x="0" y="470291"/>
                  </a:lnTo>
                  <a:cubicBezTo>
                    <a:pt x="0" y="461208"/>
                    <a:pt x="7310" y="453912"/>
                    <a:pt x="16411" y="453912"/>
                  </a:cubicBezTo>
                  <a:close/>
                  <a:moveTo>
                    <a:pt x="327127" y="87"/>
                  </a:moveTo>
                  <a:cubicBezTo>
                    <a:pt x="332378" y="683"/>
                    <a:pt x="337283" y="4314"/>
                    <a:pt x="338514" y="10608"/>
                  </a:cubicBezTo>
                  <a:lnTo>
                    <a:pt x="375068" y="199358"/>
                  </a:lnTo>
                  <a:lnTo>
                    <a:pt x="451312" y="149080"/>
                  </a:lnTo>
                  <a:cubicBezTo>
                    <a:pt x="460040" y="143344"/>
                    <a:pt x="471678" y="149601"/>
                    <a:pt x="471678" y="160029"/>
                  </a:cubicBezTo>
                  <a:lnTo>
                    <a:pt x="471678" y="266918"/>
                  </a:lnTo>
                  <a:lnTo>
                    <a:pt x="594622" y="257905"/>
                  </a:lnTo>
                  <a:cubicBezTo>
                    <a:pt x="606782" y="257011"/>
                    <a:pt x="613496" y="271760"/>
                    <a:pt x="604768" y="280326"/>
                  </a:cubicBezTo>
                  <a:lnTo>
                    <a:pt x="496819" y="386544"/>
                  </a:lnTo>
                  <a:lnTo>
                    <a:pt x="564483" y="429002"/>
                  </a:lnTo>
                  <a:lnTo>
                    <a:pt x="437809" y="429002"/>
                  </a:lnTo>
                  <a:lnTo>
                    <a:pt x="401851" y="406432"/>
                  </a:lnTo>
                  <a:lnTo>
                    <a:pt x="472946" y="336415"/>
                  </a:lnTo>
                  <a:lnTo>
                    <a:pt x="388422" y="342597"/>
                  </a:lnTo>
                  <a:lnTo>
                    <a:pt x="388422" y="272579"/>
                  </a:lnTo>
                  <a:lnTo>
                    <a:pt x="336872" y="306545"/>
                  </a:lnTo>
                  <a:lnTo>
                    <a:pt x="313149" y="184088"/>
                  </a:lnTo>
                  <a:lnTo>
                    <a:pt x="263688" y="295223"/>
                  </a:lnTo>
                  <a:lnTo>
                    <a:pt x="185356" y="240699"/>
                  </a:lnTo>
                  <a:lnTo>
                    <a:pt x="209079" y="345651"/>
                  </a:lnTo>
                  <a:lnTo>
                    <a:pt x="142087" y="360101"/>
                  </a:lnTo>
                  <a:lnTo>
                    <a:pt x="190503" y="402261"/>
                  </a:lnTo>
                  <a:lnTo>
                    <a:pt x="156560" y="429002"/>
                  </a:lnTo>
                  <a:lnTo>
                    <a:pt x="36824" y="429002"/>
                  </a:lnTo>
                  <a:lnTo>
                    <a:pt x="100608" y="378798"/>
                  </a:lnTo>
                  <a:lnTo>
                    <a:pt x="29513" y="316899"/>
                  </a:lnTo>
                  <a:cubicBezTo>
                    <a:pt x="21381" y="309748"/>
                    <a:pt x="24813" y="296489"/>
                    <a:pt x="35332" y="294180"/>
                  </a:cubicBezTo>
                  <a:lnTo>
                    <a:pt x="135373" y="272654"/>
                  </a:lnTo>
                  <a:lnTo>
                    <a:pt x="98370" y="108782"/>
                  </a:lnTo>
                  <a:cubicBezTo>
                    <a:pt x="95759" y="97088"/>
                    <a:pt x="108889" y="88298"/>
                    <a:pt x="118662" y="95151"/>
                  </a:cubicBezTo>
                  <a:lnTo>
                    <a:pt x="237801" y="178129"/>
                  </a:lnTo>
                  <a:lnTo>
                    <a:pt x="313671" y="7777"/>
                  </a:lnTo>
                  <a:cubicBezTo>
                    <a:pt x="316282" y="1930"/>
                    <a:pt x="321877" y="-509"/>
                    <a:pt x="327127" y="8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cxnSp>
          <p:nvCxnSpPr>
            <p:cNvPr id="83" name="ïṡ1ïḑé"/>
            <p:cNvCxnSpPr/>
            <p:nvPr/>
          </p:nvCxnSpPr>
          <p:spPr>
            <a:xfrm>
              <a:off x="3083537" y="3025507"/>
              <a:ext cx="0" cy="22992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íṩļíḍê"/>
            <p:cNvCxnSpPr/>
            <p:nvPr/>
          </p:nvCxnSpPr>
          <p:spPr>
            <a:xfrm>
              <a:off x="5478138" y="3025507"/>
              <a:ext cx="0" cy="22992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îs1idé"/>
            <p:cNvCxnSpPr/>
            <p:nvPr/>
          </p:nvCxnSpPr>
          <p:spPr>
            <a:xfrm>
              <a:off x="7872739" y="3025507"/>
              <a:ext cx="0" cy="22992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335280" y="211516"/>
            <a:ext cx="3367396" cy="5227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项目</a:t>
            </a: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背景</a:t>
            </a:r>
            <a:endParaRPr lang="zh-CN" altLang="en-US" sz="2800" b="1" dirty="0"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思源黑体 Regular" panose="020B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06420" y="866140"/>
            <a:ext cx="52546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传统方法和目前</a:t>
            </a:r>
            <a:r>
              <a:rPr lang="en-US" altLang="zh-CN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  <a:endParaRPr lang="zh-CN" altLang="en-US" sz="2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5" name="PA_d95e91cf-58a4-4e71-b536-74e4c4e9b22d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41375" y="1866900"/>
            <a:ext cx="10675620" cy="4131310"/>
            <a:chOff x="1544680" y="2312876"/>
            <a:chExt cx="9599295" cy="3339891"/>
          </a:xfrm>
        </p:grpSpPr>
        <p:grpSp>
          <p:nvGrpSpPr>
            <p:cNvPr id="96" name="组合 95"/>
            <p:cNvGrpSpPr/>
            <p:nvPr/>
          </p:nvGrpSpPr>
          <p:grpSpPr>
            <a:xfrm>
              <a:off x="2284887" y="2312876"/>
              <a:ext cx="1133154" cy="1133153"/>
              <a:chOff x="3561416" y="2805766"/>
              <a:chExt cx="1246469" cy="1246469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3561416" y="2805766"/>
                <a:ext cx="1246469" cy="124646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弦形 97"/>
              <p:cNvSpPr/>
              <p:nvPr/>
            </p:nvSpPr>
            <p:spPr>
              <a:xfrm>
                <a:off x="3686064" y="2930413"/>
                <a:ext cx="997173" cy="997173"/>
              </a:xfrm>
              <a:prstGeom prst="chord">
                <a:avLst>
                  <a:gd name="adj1" fmla="val 1168272"/>
                  <a:gd name="adj2" fmla="val 9631728"/>
                </a:avLst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553550" y="2312876"/>
              <a:ext cx="1133154" cy="1133153"/>
              <a:chOff x="5472766" y="2805766"/>
              <a:chExt cx="1246469" cy="1246469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5472766" y="2805766"/>
                <a:ext cx="1246469" cy="124646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弦形 100"/>
              <p:cNvSpPr/>
              <p:nvPr/>
            </p:nvSpPr>
            <p:spPr>
              <a:xfrm>
                <a:off x="5597414" y="2930413"/>
                <a:ext cx="997173" cy="997173"/>
              </a:xfrm>
              <a:prstGeom prst="chord">
                <a:avLst>
                  <a:gd name="adj1" fmla="val 20431728"/>
                  <a:gd name="adj2" fmla="val 11968272"/>
                </a:avLst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8822211" y="2312876"/>
              <a:ext cx="1133154" cy="1133153"/>
              <a:chOff x="7384116" y="2805766"/>
              <a:chExt cx="1246469" cy="1246469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384116" y="2805766"/>
                <a:ext cx="1246469" cy="124646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弦形 103"/>
              <p:cNvSpPr/>
              <p:nvPr/>
            </p:nvSpPr>
            <p:spPr>
              <a:xfrm>
                <a:off x="7508764" y="2930413"/>
                <a:ext cx="997173" cy="997173"/>
              </a:xfrm>
              <a:prstGeom prst="chord">
                <a:avLst>
                  <a:gd name="adj1" fmla="val 16200000"/>
                  <a:gd name="adj2" fmla="val 16200000"/>
                </a:avLst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3514542" y="2879451"/>
              <a:ext cx="1942507" cy="1307831"/>
              <a:chOff x="3695790" y="4328050"/>
              <a:chExt cx="1942507" cy="1307831"/>
            </a:xfrm>
          </p:grpSpPr>
          <p:cxnSp>
            <p:nvCxnSpPr>
              <p:cNvPr id="106" name="直接连接符 105"/>
              <p:cNvCxnSpPr/>
              <p:nvPr/>
            </p:nvCxnSpPr>
            <p:spPr>
              <a:xfrm>
                <a:off x="3695790" y="4384928"/>
                <a:ext cx="541319" cy="671945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flipH="1">
                <a:off x="5040802" y="4328050"/>
                <a:ext cx="597495" cy="742677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椭圆 107"/>
              <p:cNvSpPr/>
              <p:nvPr/>
            </p:nvSpPr>
            <p:spPr>
              <a:xfrm>
                <a:off x="4319138" y="4996246"/>
                <a:ext cx="639635" cy="639635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6783205" y="2861646"/>
              <a:ext cx="1942507" cy="1307832"/>
              <a:chOff x="6623978" y="4052235"/>
              <a:chExt cx="2136758" cy="1438614"/>
            </a:xfrm>
          </p:grpSpPr>
          <p:cxnSp>
            <p:nvCxnSpPr>
              <p:cNvPr id="110" name="直接连接符 109"/>
              <p:cNvCxnSpPr/>
              <p:nvPr/>
            </p:nvCxnSpPr>
            <p:spPr>
              <a:xfrm>
                <a:off x="6623978" y="4114800"/>
                <a:ext cx="595451" cy="73914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flipH="1">
                <a:off x="8103492" y="4052235"/>
                <a:ext cx="657244" cy="816945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椭圆 111"/>
              <p:cNvSpPr/>
              <p:nvPr/>
            </p:nvSpPr>
            <p:spPr>
              <a:xfrm>
                <a:off x="7309661" y="4787252"/>
                <a:ext cx="703599" cy="70359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13" name="矩形 112"/>
            <p:cNvSpPr/>
            <p:nvPr/>
          </p:nvSpPr>
          <p:spPr>
            <a:xfrm>
              <a:off x="1613895" y="3659773"/>
              <a:ext cx="2169795" cy="338783"/>
            </a:xfrm>
            <a:prstGeom prst="rect">
              <a:avLst/>
            </a:prstGeom>
          </p:spPr>
          <p:txBody>
            <a:bodyPr wrap="none">
              <a:noAutofit/>
            </a:bodyPr>
            <a:p>
              <a:pPr algn="ctr">
                <a:buClr>
                  <a:srgbClr val="E24848"/>
                </a:buClr>
                <a:defRPr/>
              </a:pPr>
              <a:r>
                <a:rPr lang="zh-CN" altLang="en-US" sz="2000" b="1" noProof="1">
                  <a:solidFill>
                    <a:schemeClr val="bg1"/>
                  </a:solidFill>
                  <a:cs typeface="+mn-ea"/>
                  <a:sym typeface="+mn-lt"/>
                </a:rPr>
                <a:t>关键词过滤</a:t>
              </a:r>
              <a:r>
                <a:rPr lang="zh-CN" altLang="en-US" sz="2000" b="1" noProof="1">
                  <a:solidFill>
                    <a:schemeClr val="bg1"/>
                  </a:solidFill>
                  <a:cs typeface="+mn-ea"/>
                  <a:sym typeface="+mn-lt"/>
                </a:rPr>
                <a:t>不足</a:t>
              </a:r>
              <a:endParaRPr lang="zh-CN" altLang="en-US" sz="2000" b="1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544680" y="4172250"/>
              <a:ext cx="2238237" cy="1480517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ct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rPr>
                <a:t>传统方法主要依赖于关键词过滤技术，但诈骗短信经常使用变体字或符号替代等来规避这些关键词，导致过滤系统无法有效识别。</a:t>
              </a:r>
              <a:endParaRPr lang="zh-CN" altLang="en-US" sz="1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endParaRPr>
            </a:p>
            <a:p>
              <a:pPr algn="ctr" defTabSz="91440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4777254" y="3680835"/>
              <a:ext cx="2813685" cy="1768591"/>
              <a:chOff x="5385536" y="4562856"/>
              <a:chExt cx="2305083" cy="1768591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5563450" y="4562856"/>
                <a:ext cx="1844752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p>
                <a:pPr algn="ctr">
                  <a:buClr>
                    <a:srgbClr val="E24848"/>
                  </a:buClr>
                  <a:defRPr/>
                </a:pPr>
                <a:r>
                  <a:rPr lang="zh-CN" altLang="en-US" sz="2000" b="1">
                    <a:solidFill>
                      <a:schemeClr val="bg1"/>
                    </a:solidFill>
                    <a:cs typeface="+mn-ea"/>
                    <a:sym typeface="+mn-lt"/>
                  </a:rPr>
                  <a:t>不能主动</a:t>
                </a:r>
                <a:r>
                  <a:rPr lang="zh-CN" altLang="en-US" sz="2000" b="1">
                    <a:solidFill>
                      <a:schemeClr val="bg1"/>
                    </a:solidFill>
                    <a:cs typeface="+mn-ea"/>
                    <a:sym typeface="+mn-lt"/>
                  </a:rPr>
                  <a:t>发现</a:t>
                </a:r>
                <a:endParaRPr lang="zh-CN" alt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385536" y="5058127"/>
                <a:ext cx="2305083" cy="127332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不管传统的关键词还是目前的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AI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算法，都是依赖已有的敏感词库，而不能主动发现可疑的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内容。</a:t>
                </a:r>
                <a:endPara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sp>
          <p:nvSpPr>
            <p:cNvPr id="119" name="矩形 118"/>
            <p:cNvSpPr/>
            <p:nvPr/>
          </p:nvSpPr>
          <p:spPr>
            <a:xfrm>
              <a:off x="8389980" y="3657028"/>
              <a:ext cx="2753995" cy="338783"/>
            </a:xfrm>
            <a:prstGeom prst="rect">
              <a:avLst/>
            </a:prstGeom>
          </p:spPr>
          <p:txBody>
            <a:bodyPr wrap="none">
              <a:noAutofit/>
            </a:bodyPr>
            <a:p>
              <a:pPr algn="ctr">
                <a:buClr>
                  <a:srgbClr val="E24848"/>
                </a:buClr>
                <a:defRPr/>
              </a:pPr>
              <a:r>
                <a:rPr lang="en-US" altLang="zh-CN" sz="2000" b="1" noProof="1">
                  <a:solidFill>
                    <a:schemeClr val="bg1"/>
                  </a:solidFill>
                  <a:cs typeface="+mn-ea"/>
                  <a:sym typeface="+mn-lt"/>
                </a:rPr>
                <a:t>AI</a:t>
              </a:r>
              <a:r>
                <a:rPr lang="zh-CN" altLang="en-US" sz="2000" b="1" noProof="1">
                  <a:solidFill>
                    <a:schemeClr val="bg1"/>
                  </a:solidFill>
                  <a:cs typeface="+mn-ea"/>
                  <a:sym typeface="+mn-lt"/>
                </a:rPr>
                <a:t>算法多样</a:t>
              </a:r>
              <a:r>
                <a:rPr lang="zh-CN" altLang="en-US" sz="2000" b="1" noProof="1">
                  <a:solidFill>
                    <a:schemeClr val="bg1"/>
                  </a:solidFill>
                  <a:cs typeface="+mn-ea"/>
                  <a:sym typeface="+mn-lt"/>
                </a:rPr>
                <a:t>性</a:t>
              </a:r>
              <a:endParaRPr lang="zh-CN" altLang="en-US" sz="2000" b="1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8390152" y="4185084"/>
              <a:ext cx="2601971" cy="1427128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ct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rPr>
                <a:t>对于目前的异常字，目前的</a:t>
              </a: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rPr>
                <a:t>AI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rPr>
                <a:t>在变体字和谐音字方面，都是分开处理的两个模型，无法做到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rPr>
                <a:t>统一。</a:t>
              </a:r>
              <a:endParaRPr lang="zh-CN" altLang="en-US" sz="1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endParaRPr>
            </a:p>
            <a:p>
              <a:pPr algn="ctr" defTabSz="91440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endParaRPr>
            </a:p>
            <a:p>
              <a:pPr algn="ctr" defTabSz="91440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endParaRPr>
            </a:p>
          </p:txBody>
        </p:sp>
        <p:sp>
          <p:nvSpPr>
            <p:cNvPr id="123" name="任意多边形: 形状 66"/>
            <p:cNvSpPr/>
            <p:nvPr/>
          </p:nvSpPr>
          <p:spPr bwMode="auto">
            <a:xfrm>
              <a:off x="7590396" y="3714082"/>
              <a:ext cx="271948" cy="271153"/>
            </a:xfrm>
            <a:custGeom>
              <a:avLst/>
              <a:gdLst>
                <a:gd name="connsiteX0" fmla="*/ 15478 w 330200"/>
                <a:gd name="connsiteY0" fmla="*/ 259385 h 329235"/>
                <a:gd name="connsiteX1" fmla="*/ 314722 w 330200"/>
                <a:gd name="connsiteY1" fmla="*/ 259385 h 329235"/>
                <a:gd name="connsiteX2" fmla="*/ 330200 w 330200"/>
                <a:gd name="connsiteY2" fmla="*/ 274907 h 329235"/>
                <a:gd name="connsiteX3" fmla="*/ 330200 w 330200"/>
                <a:gd name="connsiteY3" fmla="*/ 313713 h 329235"/>
                <a:gd name="connsiteX4" fmla="*/ 314722 w 330200"/>
                <a:gd name="connsiteY4" fmla="*/ 329235 h 329235"/>
                <a:gd name="connsiteX5" fmla="*/ 15478 w 330200"/>
                <a:gd name="connsiteY5" fmla="*/ 329235 h 329235"/>
                <a:gd name="connsiteX6" fmla="*/ 0 w 330200"/>
                <a:gd name="connsiteY6" fmla="*/ 313713 h 329235"/>
                <a:gd name="connsiteX7" fmla="*/ 0 w 330200"/>
                <a:gd name="connsiteY7" fmla="*/ 274907 h 329235"/>
                <a:gd name="connsiteX8" fmla="*/ 15478 w 330200"/>
                <a:gd name="connsiteY8" fmla="*/ 259385 h 329235"/>
                <a:gd name="connsiteX9" fmla="*/ 157348 w 330200"/>
                <a:gd name="connsiteY9" fmla="*/ 2893 h 329235"/>
                <a:gd name="connsiteX10" fmla="*/ 172854 w 330200"/>
                <a:gd name="connsiteY10" fmla="*/ 2893 h 329235"/>
                <a:gd name="connsiteX11" fmla="*/ 322743 w 330200"/>
                <a:gd name="connsiteY11" fmla="*/ 101912 h 329235"/>
                <a:gd name="connsiteX12" fmla="*/ 329204 w 330200"/>
                <a:gd name="connsiteY12" fmla="*/ 118630 h 329235"/>
                <a:gd name="connsiteX13" fmla="*/ 314990 w 330200"/>
                <a:gd name="connsiteY13" fmla="*/ 128917 h 329235"/>
                <a:gd name="connsiteX14" fmla="*/ 299484 w 330200"/>
                <a:gd name="connsiteY14" fmla="*/ 128917 h 329235"/>
                <a:gd name="connsiteX15" fmla="*/ 299484 w 330200"/>
                <a:gd name="connsiteY15" fmla="*/ 229223 h 329235"/>
                <a:gd name="connsiteX16" fmla="*/ 269765 w 330200"/>
                <a:gd name="connsiteY16" fmla="*/ 229223 h 329235"/>
                <a:gd name="connsiteX17" fmla="*/ 269765 w 330200"/>
                <a:gd name="connsiteY17" fmla="*/ 128917 h 329235"/>
                <a:gd name="connsiteX18" fmla="*/ 220663 w 330200"/>
                <a:gd name="connsiteY18" fmla="*/ 128917 h 329235"/>
                <a:gd name="connsiteX19" fmla="*/ 220663 w 330200"/>
                <a:gd name="connsiteY19" fmla="*/ 229223 h 329235"/>
                <a:gd name="connsiteX20" fmla="*/ 189652 w 330200"/>
                <a:gd name="connsiteY20" fmla="*/ 229223 h 329235"/>
                <a:gd name="connsiteX21" fmla="*/ 189652 w 330200"/>
                <a:gd name="connsiteY21" fmla="*/ 128917 h 329235"/>
                <a:gd name="connsiteX22" fmla="*/ 140550 w 330200"/>
                <a:gd name="connsiteY22" fmla="*/ 128917 h 329235"/>
                <a:gd name="connsiteX23" fmla="*/ 140550 w 330200"/>
                <a:gd name="connsiteY23" fmla="*/ 229223 h 329235"/>
                <a:gd name="connsiteX24" fmla="*/ 109538 w 330200"/>
                <a:gd name="connsiteY24" fmla="*/ 229223 h 329235"/>
                <a:gd name="connsiteX25" fmla="*/ 109538 w 330200"/>
                <a:gd name="connsiteY25" fmla="*/ 128917 h 329235"/>
                <a:gd name="connsiteX26" fmla="*/ 60436 w 330200"/>
                <a:gd name="connsiteY26" fmla="*/ 128917 h 329235"/>
                <a:gd name="connsiteX27" fmla="*/ 60436 w 330200"/>
                <a:gd name="connsiteY27" fmla="*/ 229223 h 329235"/>
                <a:gd name="connsiteX28" fmla="*/ 30717 w 330200"/>
                <a:gd name="connsiteY28" fmla="*/ 229223 h 329235"/>
                <a:gd name="connsiteX29" fmla="*/ 30717 w 330200"/>
                <a:gd name="connsiteY29" fmla="*/ 128917 h 329235"/>
                <a:gd name="connsiteX30" fmla="*/ 15211 w 330200"/>
                <a:gd name="connsiteY30" fmla="*/ 128917 h 329235"/>
                <a:gd name="connsiteX31" fmla="*/ 997 w 330200"/>
                <a:gd name="connsiteY31" fmla="*/ 118630 h 329235"/>
                <a:gd name="connsiteX32" fmla="*/ 7458 w 330200"/>
                <a:gd name="connsiteY32" fmla="*/ 101912 h 329235"/>
                <a:gd name="connsiteX33" fmla="*/ 157348 w 330200"/>
                <a:gd name="connsiteY33" fmla="*/ 2893 h 32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329235">
                  <a:moveTo>
                    <a:pt x="15478" y="259385"/>
                  </a:moveTo>
                  <a:cubicBezTo>
                    <a:pt x="15478" y="259385"/>
                    <a:pt x="15478" y="259385"/>
                    <a:pt x="314722" y="259385"/>
                  </a:cubicBezTo>
                  <a:cubicBezTo>
                    <a:pt x="322461" y="259385"/>
                    <a:pt x="330200" y="265853"/>
                    <a:pt x="330200" y="274907"/>
                  </a:cubicBezTo>
                  <a:cubicBezTo>
                    <a:pt x="330200" y="274907"/>
                    <a:pt x="330200" y="274907"/>
                    <a:pt x="330200" y="313713"/>
                  </a:cubicBezTo>
                  <a:cubicBezTo>
                    <a:pt x="330200" y="322768"/>
                    <a:pt x="322461" y="329235"/>
                    <a:pt x="314722" y="329235"/>
                  </a:cubicBezTo>
                  <a:cubicBezTo>
                    <a:pt x="314722" y="329235"/>
                    <a:pt x="314722" y="329235"/>
                    <a:pt x="15478" y="329235"/>
                  </a:cubicBezTo>
                  <a:cubicBezTo>
                    <a:pt x="7739" y="329235"/>
                    <a:pt x="0" y="322768"/>
                    <a:pt x="0" y="313713"/>
                  </a:cubicBezTo>
                  <a:cubicBezTo>
                    <a:pt x="0" y="313713"/>
                    <a:pt x="0" y="313713"/>
                    <a:pt x="0" y="274907"/>
                  </a:cubicBezTo>
                  <a:cubicBezTo>
                    <a:pt x="0" y="265853"/>
                    <a:pt x="7739" y="259385"/>
                    <a:pt x="15478" y="259385"/>
                  </a:cubicBezTo>
                  <a:close/>
                  <a:moveTo>
                    <a:pt x="157348" y="2893"/>
                  </a:moveTo>
                  <a:cubicBezTo>
                    <a:pt x="161224" y="-965"/>
                    <a:pt x="168977" y="-965"/>
                    <a:pt x="172854" y="2893"/>
                  </a:cubicBezTo>
                  <a:cubicBezTo>
                    <a:pt x="172854" y="2893"/>
                    <a:pt x="172854" y="2893"/>
                    <a:pt x="322743" y="101912"/>
                  </a:cubicBezTo>
                  <a:cubicBezTo>
                    <a:pt x="329204" y="105770"/>
                    <a:pt x="331788" y="112200"/>
                    <a:pt x="329204" y="118630"/>
                  </a:cubicBezTo>
                  <a:cubicBezTo>
                    <a:pt x="327912" y="125060"/>
                    <a:pt x="321451" y="128917"/>
                    <a:pt x="314990" y="128917"/>
                  </a:cubicBezTo>
                  <a:cubicBezTo>
                    <a:pt x="314990" y="128917"/>
                    <a:pt x="314990" y="128917"/>
                    <a:pt x="299484" y="128917"/>
                  </a:cubicBezTo>
                  <a:cubicBezTo>
                    <a:pt x="299484" y="128917"/>
                    <a:pt x="299484" y="128917"/>
                    <a:pt x="299484" y="229223"/>
                  </a:cubicBezTo>
                  <a:cubicBezTo>
                    <a:pt x="299484" y="229223"/>
                    <a:pt x="299484" y="229223"/>
                    <a:pt x="269765" y="229223"/>
                  </a:cubicBezTo>
                  <a:cubicBezTo>
                    <a:pt x="269765" y="229223"/>
                    <a:pt x="269765" y="229223"/>
                    <a:pt x="269765" y="128917"/>
                  </a:cubicBezTo>
                  <a:cubicBezTo>
                    <a:pt x="269765" y="128917"/>
                    <a:pt x="269765" y="128917"/>
                    <a:pt x="220663" y="128917"/>
                  </a:cubicBezTo>
                  <a:cubicBezTo>
                    <a:pt x="220663" y="128917"/>
                    <a:pt x="220663" y="128917"/>
                    <a:pt x="220663" y="229223"/>
                  </a:cubicBezTo>
                  <a:cubicBezTo>
                    <a:pt x="220663" y="229223"/>
                    <a:pt x="220663" y="229223"/>
                    <a:pt x="189652" y="229223"/>
                  </a:cubicBezTo>
                  <a:cubicBezTo>
                    <a:pt x="189652" y="229223"/>
                    <a:pt x="189652" y="229223"/>
                    <a:pt x="189652" y="128917"/>
                  </a:cubicBezTo>
                  <a:cubicBezTo>
                    <a:pt x="189652" y="128917"/>
                    <a:pt x="189652" y="128917"/>
                    <a:pt x="140550" y="128917"/>
                  </a:cubicBezTo>
                  <a:cubicBezTo>
                    <a:pt x="140550" y="128917"/>
                    <a:pt x="140550" y="128917"/>
                    <a:pt x="140550" y="229223"/>
                  </a:cubicBezTo>
                  <a:cubicBezTo>
                    <a:pt x="140550" y="229223"/>
                    <a:pt x="140550" y="229223"/>
                    <a:pt x="109538" y="229223"/>
                  </a:cubicBezTo>
                  <a:cubicBezTo>
                    <a:pt x="109538" y="229223"/>
                    <a:pt x="109538" y="229223"/>
                    <a:pt x="109538" y="128917"/>
                  </a:cubicBezTo>
                  <a:cubicBezTo>
                    <a:pt x="109538" y="128917"/>
                    <a:pt x="109538" y="128917"/>
                    <a:pt x="60436" y="128917"/>
                  </a:cubicBezTo>
                  <a:cubicBezTo>
                    <a:pt x="60436" y="128917"/>
                    <a:pt x="60436" y="128917"/>
                    <a:pt x="60436" y="229223"/>
                  </a:cubicBezTo>
                  <a:cubicBezTo>
                    <a:pt x="60436" y="229223"/>
                    <a:pt x="60436" y="229223"/>
                    <a:pt x="30717" y="229223"/>
                  </a:cubicBezTo>
                  <a:cubicBezTo>
                    <a:pt x="30717" y="229223"/>
                    <a:pt x="30717" y="229223"/>
                    <a:pt x="30717" y="128917"/>
                  </a:cubicBezTo>
                  <a:cubicBezTo>
                    <a:pt x="30717" y="128917"/>
                    <a:pt x="30717" y="128917"/>
                    <a:pt x="15211" y="128917"/>
                  </a:cubicBezTo>
                  <a:cubicBezTo>
                    <a:pt x="8750" y="128917"/>
                    <a:pt x="2290" y="125060"/>
                    <a:pt x="997" y="118630"/>
                  </a:cubicBezTo>
                  <a:cubicBezTo>
                    <a:pt x="-1587" y="112200"/>
                    <a:pt x="997" y="105770"/>
                    <a:pt x="7458" y="101912"/>
                  </a:cubicBezTo>
                  <a:cubicBezTo>
                    <a:pt x="7458" y="101912"/>
                    <a:pt x="7458" y="101912"/>
                    <a:pt x="157348" y="28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任意多边形: 形状 81"/>
            <p:cNvSpPr/>
            <p:nvPr/>
          </p:nvSpPr>
          <p:spPr bwMode="auto">
            <a:xfrm>
              <a:off x="4321733" y="3714082"/>
              <a:ext cx="271948" cy="271153"/>
            </a:xfrm>
            <a:custGeom>
              <a:avLst/>
              <a:gdLst>
                <a:gd name="connsiteX0" fmla="*/ 15478 w 330200"/>
                <a:gd name="connsiteY0" fmla="*/ 259385 h 329235"/>
                <a:gd name="connsiteX1" fmla="*/ 314722 w 330200"/>
                <a:gd name="connsiteY1" fmla="*/ 259385 h 329235"/>
                <a:gd name="connsiteX2" fmla="*/ 330200 w 330200"/>
                <a:gd name="connsiteY2" fmla="*/ 274907 h 329235"/>
                <a:gd name="connsiteX3" fmla="*/ 330200 w 330200"/>
                <a:gd name="connsiteY3" fmla="*/ 313713 h 329235"/>
                <a:gd name="connsiteX4" fmla="*/ 314722 w 330200"/>
                <a:gd name="connsiteY4" fmla="*/ 329235 h 329235"/>
                <a:gd name="connsiteX5" fmla="*/ 15478 w 330200"/>
                <a:gd name="connsiteY5" fmla="*/ 329235 h 329235"/>
                <a:gd name="connsiteX6" fmla="*/ 0 w 330200"/>
                <a:gd name="connsiteY6" fmla="*/ 313713 h 329235"/>
                <a:gd name="connsiteX7" fmla="*/ 0 w 330200"/>
                <a:gd name="connsiteY7" fmla="*/ 274907 h 329235"/>
                <a:gd name="connsiteX8" fmla="*/ 15478 w 330200"/>
                <a:gd name="connsiteY8" fmla="*/ 259385 h 329235"/>
                <a:gd name="connsiteX9" fmla="*/ 157348 w 330200"/>
                <a:gd name="connsiteY9" fmla="*/ 2893 h 329235"/>
                <a:gd name="connsiteX10" fmla="*/ 172854 w 330200"/>
                <a:gd name="connsiteY10" fmla="*/ 2893 h 329235"/>
                <a:gd name="connsiteX11" fmla="*/ 322743 w 330200"/>
                <a:gd name="connsiteY11" fmla="*/ 101912 h 329235"/>
                <a:gd name="connsiteX12" fmla="*/ 329204 w 330200"/>
                <a:gd name="connsiteY12" fmla="*/ 118630 h 329235"/>
                <a:gd name="connsiteX13" fmla="*/ 314990 w 330200"/>
                <a:gd name="connsiteY13" fmla="*/ 128917 h 329235"/>
                <a:gd name="connsiteX14" fmla="*/ 299484 w 330200"/>
                <a:gd name="connsiteY14" fmla="*/ 128917 h 329235"/>
                <a:gd name="connsiteX15" fmla="*/ 299484 w 330200"/>
                <a:gd name="connsiteY15" fmla="*/ 229223 h 329235"/>
                <a:gd name="connsiteX16" fmla="*/ 269765 w 330200"/>
                <a:gd name="connsiteY16" fmla="*/ 229223 h 329235"/>
                <a:gd name="connsiteX17" fmla="*/ 269765 w 330200"/>
                <a:gd name="connsiteY17" fmla="*/ 128917 h 329235"/>
                <a:gd name="connsiteX18" fmla="*/ 220663 w 330200"/>
                <a:gd name="connsiteY18" fmla="*/ 128917 h 329235"/>
                <a:gd name="connsiteX19" fmla="*/ 220663 w 330200"/>
                <a:gd name="connsiteY19" fmla="*/ 229223 h 329235"/>
                <a:gd name="connsiteX20" fmla="*/ 189652 w 330200"/>
                <a:gd name="connsiteY20" fmla="*/ 229223 h 329235"/>
                <a:gd name="connsiteX21" fmla="*/ 189652 w 330200"/>
                <a:gd name="connsiteY21" fmla="*/ 128917 h 329235"/>
                <a:gd name="connsiteX22" fmla="*/ 140550 w 330200"/>
                <a:gd name="connsiteY22" fmla="*/ 128917 h 329235"/>
                <a:gd name="connsiteX23" fmla="*/ 140550 w 330200"/>
                <a:gd name="connsiteY23" fmla="*/ 229223 h 329235"/>
                <a:gd name="connsiteX24" fmla="*/ 109538 w 330200"/>
                <a:gd name="connsiteY24" fmla="*/ 229223 h 329235"/>
                <a:gd name="connsiteX25" fmla="*/ 109538 w 330200"/>
                <a:gd name="connsiteY25" fmla="*/ 128917 h 329235"/>
                <a:gd name="connsiteX26" fmla="*/ 60436 w 330200"/>
                <a:gd name="connsiteY26" fmla="*/ 128917 h 329235"/>
                <a:gd name="connsiteX27" fmla="*/ 60436 w 330200"/>
                <a:gd name="connsiteY27" fmla="*/ 229223 h 329235"/>
                <a:gd name="connsiteX28" fmla="*/ 30717 w 330200"/>
                <a:gd name="connsiteY28" fmla="*/ 229223 h 329235"/>
                <a:gd name="connsiteX29" fmla="*/ 30717 w 330200"/>
                <a:gd name="connsiteY29" fmla="*/ 128917 h 329235"/>
                <a:gd name="connsiteX30" fmla="*/ 15211 w 330200"/>
                <a:gd name="connsiteY30" fmla="*/ 128917 h 329235"/>
                <a:gd name="connsiteX31" fmla="*/ 997 w 330200"/>
                <a:gd name="connsiteY31" fmla="*/ 118630 h 329235"/>
                <a:gd name="connsiteX32" fmla="*/ 7458 w 330200"/>
                <a:gd name="connsiteY32" fmla="*/ 101912 h 329235"/>
                <a:gd name="connsiteX33" fmla="*/ 157348 w 330200"/>
                <a:gd name="connsiteY33" fmla="*/ 2893 h 32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329235">
                  <a:moveTo>
                    <a:pt x="15478" y="259385"/>
                  </a:moveTo>
                  <a:cubicBezTo>
                    <a:pt x="15478" y="259385"/>
                    <a:pt x="15478" y="259385"/>
                    <a:pt x="314722" y="259385"/>
                  </a:cubicBezTo>
                  <a:cubicBezTo>
                    <a:pt x="322461" y="259385"/>
                    <a:pt x="330200" y="265853"/>
                    <a:pt x="330200" y="274907"/>
                  </a:cubicBezTo>
                  <a:cubicBezTo>
                    <a:pt x="330200" y="274907"/>
                    <a:pt x="330200" y="274907"/>
                    <a:pt x="330200" y="313713"/>
                  </a:cubicBezTo>
                  <a:cubicBezTo>
                    <a:pt x="330200" y="322768"/>
                    <a:pt x="322461" y="329235"/>
                    <a:pt x="314722" y="329235"/>
                  </a:cubicBezTo>
                  <a:cubicBezTo>
                    <a:pt x="314722" y="329235"/>
                    <a:pt x="314722" y="329235"/>
                    <a:pt x="15478" y="329235"/>
                  </a:cubicBezTo>
                  <a:cubicBezTo>
                    <a:pt x="7739" y="329235"/>
                    <a:pt x="0" y="322768"/>
                    <a:pt x="0" y="313713"/>
                  </a:cubicBezTo>
                  <a:cubicBezTo>
                    <a:pt x="0" y="313713"/>
                    <a:pt x="0" y="313713"/>
                    <a:pt x="0" y="274907"/>
                  </a:cubicBezTo>
                  <a:cubicBezTo>
                    <a:pt x="0" y="265853"/>
                    <a:pt x="7739" y="259385"/>
                    <a:pt x="15478" y="259385"/>
                  </a:cubicBezTo>
                  <a:close/>
                  <a:moveTo>
                    <a:pt x="157348" y="2893"/>
                  </a:moveTo>
                  <a:cubicBezTo>
                    <a:pt x="161224" y="-965"/>
                    <a:pt x="168977" y="-965"/>
                    <a:pt x="172854" y="2893"/>
                  </a:cubicBezTo>
                  <a:cubicBezTo>
                    <a:pt x="172854" y="2893"/>
                    <a:pt x="172854" y="2893"/>
                    <a:pt x="322743" y="101912"/>
                  </a:cubicBezTo>
                  <a:cubicBezTo>
                    <a:pt x="329204" y="105770"/>
                    <a:pt x="331788" y="112200"/>
                    <a:pt x="329204" y="118630"/>
                  </a:cubicBezTo>
                  <a:cubicBezTo>
                    <a:pt x="327912" y="125060"/>
                    <a:pt x="321451" y="128917"/>
                    <a:pt x="314990" y="128917"/>
                  </a:cubicBezTo>
                  <a:cubicBezTo>
                    <a:pt x="314990" y="128917"/>
                    <a:pt x="314990" y="128917"/>
                    <a:pt x="299484" y="128917"/>
                  </a:cubicBezTo>
                  <a:cubicBezTo>
                    <a:pt x="299484" y="128917"/>
                    <a:pt x="299484" y="128917"/>
                    <a:pt x="299484" y="229223"/>
                  </a:cubicBezTo>
                  <a:cubicBezTo>
                    <a:pt x="299484" y="229223"/>
                    <a:pt x="299484" y="229223"/>
                    <a:pt x="269765" y="229223"/>
                  </a:cubicBezTo>
                  <a:cubicBezTo>
                    <a:pt x="269765" y="229223"/>
                    <a:pt x="269765" y="229223"/>
                    <a:pt x="269765" y="128917"/>
                  </a:cubicBezTo>
                  <a:cubicBezTo>
                    <a:pt x="269765" y="128917"/>
                    <a:pt x="269765" y="128917"/>
                    <a:pt x="220663" y="128917"/>
                  </a:cubicBezTo>
                  <a:cubicBezTo>
                    <a:pt x="220663" y="128917"/>
                    <a:pt x="220663" y="128917"/>
                    <a:pt x="220663" y="229223"/>
                  </a:cubicBezTo>
                  <a:cubicBezTo>
                    <a:pt x="220663" y="229223"/>
                    <a:pt x="220663" y="229223"/>
                    <a:pt x="189652" y="229223"/>
                  </a:cubicBezTo>
                  <a:cubicBezTo>
                    <a:pt x="189652" y="229223"/>
                    <a:pt x="189652" y="229223"/>
                    <a:pt x="189652" y="128917"/>
                  </a:cubicBezTo>
                  <a:cubicBezTo>
                    <a:pt x="189652" y="128917"/>
                    <a:pt x="189652" y="128917"/>
                    <a:pt x="140550" y="128917"/>
                  </a:cubicBezTo>
                  <a:cubicBezTo>
                    <a:pt x="140550" y="128917"/>
                    <a:pt x="140550" y="128917"/>
                    <a:pt x="140550" y="229223"/>
                  </a:cubicBezTo>
                  <a:cubicBezTo>
                    <a:pt x="140550" y="229223"/>
                    <a:pt x="140550" y="229223"/>
                    <a:pt x="109538" y="229223"/>
                  </a:cubicBezTo>
                  <a:cubicBezTo>
                    <a:pt x="109538" y="229223"/>
                    <a:pt x="109538" y="229223"/>
                    <a:pt x="109538" y="128917"/>
                  </a:cubicBezTo>
                  <a:cubicBezTo>
                    <a:pt x="109538" y="128917"/>
                    <a:pt x="109538" y="128917"/>
                    <a:pt x="60436" y="128917"/>
                  </a:cubicBezTo>
                  <a:cubicBezTo>
                    <a:pt x="60436" y="128917"/>
                    <a:pt x="60436" y="128917"/>
                    <a:pt x="60436" y="229223"/>
                  </a:cubicBezTo>
                  <a:cubicBezTo>
                    <a:pt x="60436" y="229223"/>
                    <a:pt x="60436" y="229223"/>
                    <a:pt x="30717" y="229223"/>
                  </a:cubicBezTo>
                  <a:cubicBezTo>
                    <a:pt x="30717" y="229223"/>
                    <a:pt x="30717" y="229223"/>
                    <a:pt x="30717" y="128917"/>
                  </a:cubicBezTo>
                  <a:cubicBezTo>
                    <a:pt x="30717" y="128917"/>
                    <a:pt x="30717" y="128917"/>
                    <a:pt x="15211" y="128917"/>
                  </a:cubicBezTo>
                  <a:cubicBezTo>
                    <a:pt x="8750" y="128917"/>
                    <a:pt x="2290" y="125060"/>
                    <a:pt x="997" y="118630"/>
                  </a:cubicBezTo>
                  <a:cubicBezTo>
                    <a:pt x="-1587" y="112200"/>
                    <a:pt x="997" y="105770"/>
                    <a:pt x="7458" y="101912"/>
                  </a:cubicBezTo>
                  <a:cubicBezTo>
                    <a:pt x="7458" y="101912"/>
                    <a:pt x="7458" y="101912"/>
                    <a:pt x="157348" y="28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" name="MH_Number"/>
          <p:cNvSpPr/>
          <p:nvPr>
            <p:custDataLst>
              <p:tags r:id="rId1"/>
            </p:custDataLst>
          </p:nvPr>
        </p:nvSpPr>
        <p:spPr>
          <a:xfrm>
            <a:off x="4704555" y="2683101"/>
            <a:ext cx="1129618" cy="1129618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2"/>
            </p:custDataLst>
          </p:nvPr>
        </p:nvSpPr>
        <p:spPr>
          <a:xfrm>
            <a:off x="3985262" y="1840411"/>
            <a:ext cx="883953" cy="1026952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  <a:endParaRPr lang="zh-CN" altLang="en-US" sz="5400" spc="200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7" name="MH_Others_2"/>
          <p:cNvSpPr txBox="1"/>
          <p:nvPr>
            <p:custDataLst>
              <p:tags r:id="rId3"/>
            </p:custDataLst>
          </p:nvPr>
        </p:nvSpPr>
        <p:spPr>
          <a:xfrm>
            <a:off x="5487395" y="3682089"/>
            <a:ext cx="631466" cy="756378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  <a:endParaRPr lang="zh-CN" altLang="en-US" sz="3200" spc="20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9965" y="2317115"/>
            <a:ext cx="4064000" cy="169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项目简介</a:t>
            </a:r>
            <a:endParaRPr lang="zh-CN" altLang="en-US" sz="60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169035" y="1415415"/>
            <a:ext cx="9712960" cy="1029970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335279" y="211516"/>
            <a:ext cx="4442129" cy="5227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项目简介：建立模型</a:t>
            </a:r>
            <a:endParaRPr lang="zh-CN" altLang="en-US" sz="2800" b="1" dirty="0"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思源黑体 Regular" panose="020B0500000000000000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3414840" y="751523"/>
            <a:ext cx="522135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异常字的</a:t>
            </a:r>
            <a:r>
              <a:rPr lang="en-US" altLang="zh-CN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</a:t>
            </a:r>
            <a:endParaRPr lang="zh-CN" altLang="en-US" sz="2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剪去对角的矩形 98"/>
          <p:cNvSpPr/>
          <p:nvPr/>
        </p:nvSpPr>
        <p:spPr>
          <a:xfrm>
            <a:off x="1478915" y="2876550"/>
            <a:ext cx="2757170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模型构建层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4" name="剪去对角的矩形 98"/>
          <p:cNvSpPr/>
          <p:nvPr/>
        </p:nvSpPr>
        <p:spPr>
          <a:xfrm>
            <a:off x="4635500" y="2884170"/>
            <a:ext cx="2757170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模型微调层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5" name="剪去对角的矩形 98"/>
          <p:cNvSpPr/>
          <p:nvPr/>
        </p:nvSpPr>
        <p:spPr>
          <a:xfrm>
            <a:off x="7823835" y="2899410"/>
            <a:ext cx="2757170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训练层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6" name="剪去对角的矩形 98"/>
          <p:cNvSpPr/>
          <p:nvPr/>
        </p:nvSpPr>
        <p:spPr>
          <a:xfrm>
            <a:off x="1449070" y="3328035"/>
            <a:ext cx="2757170" cy="377825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BERT模型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7" name="剪去对角的矩形 98"/>
          <p:cNvSpPr/>
          <p:nvPr/>
        </p:nvSpPr>
        <p:spPr>
          <a:xfrm>
            <a:off x="4635500" y="3328035"/>
            <a:ext cx="2757170" cy="377825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微调策略 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8" name="剪去对角的矩形 98"/>
          <p:cNvSpPr/>
          <p:nvPr/>
        </p:nvSpPr>
        <p:spPr>
          <a:xfrm>
            <a:off x="7823835" y="3328670"/>
            <a:ext cx="2757170" cy="377825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训练环境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剪去对角的矩形 98"/>
          <p:cNvSpPr/>
          <p:nvPr/>
        </p:nvSpPr>
        <p:spPr>
          <a:xfrm>
            <a:off x="3770630" y="1559560"/>
            <a:ext cx="214058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数据预处理层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剪去对角的矩形 98"/>
          <p:cNvSpPr/>
          <p:nvPr/>
        </p:nvSpPr>
        <p:spPr>
          <a:xfrm>
            <a:off x="3770630" y="1996440"/>
            <a:ext cx="214058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数据集管理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剪去对角的矩形 98"/>
          <p:cNvSpPr/>
          <p:nvPr/>
        </p:nvSpPr>
        <p:spPr>
          <a:xfrm>
            <a:off x="1374140" y="4081780"/>
            <a:ext cx="2722880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评估层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剪去对角的矩形 98"/>
          <p:cNvSpPr/>
          <p:nvPr/>
        </p:nvSpPr>
        <p:spPr>
          <a:xfrm>
            <a:off x="4530725" y="4089400"/>
            <a:ext cx="2722880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剪去对角的矩形 98"/>
          <p:cNvSpPr/>
          <p:nvPr/>
        </p:nvSpPr>
        <p:spPr>
          <a:xfrm>
            <a:off x="7719060" y="4104640"/>
            <a:ext cx="2722880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模型部署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剪去对角的矩形 98"/>
          <p:cNvSpPr/>
          <p:nvPr/>
        </p:nvSpPr>
        <p:spPr>
          <a:xfrm>
            <a:off x="1344295" y="4533265"/>
            <a:ext cx="2724150" cy="377825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评估指标 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剪去对角的矩形 98"/>
          <p:cNvSpPr/>
          <p:nvPr/>
        </p:nvSpPr>
        <p:spPr>
          <a:xfrm>
            <a:off x="4530725" y="4533265"/>
            <a:ext cx="2724150" cy="377825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接口设计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2" name="剪去对角的矩形 98"/>
          <p:cNvSpPr/>
          <p:nvPr/>
        </p:nvSpPr>
        <p:spPr>
          <a:xfrm>
            <a:off x="1372870" y="5332730"/>
            <a:ext cx="277304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用户界面层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剪去对角的矩形 98"/>
          <p:cNvSpPr/>
          <p:nvPr/>
        </p:nvSpPr>
        <p:spPr>
          <a:xfrm>
            <a:off x="4529455" y="5340350"/>
            <a:ext cx="277304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监控与优化层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4" name="剪去对角的矩形 98"/>
          <p:cNvSpPr/>
          <p:nvPr/>
        </p:nvSpPr>
        <p:spPr>
          <a:xfrm>
            <a:off x="7717790" y="5355590"/>
            <a:ext cx="277304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性能监控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剪去对角的矩形 98"/>
          <p:cNvSpPr/>
          <p:nvPr/>
        </p:nvSpPr>
        <p:spPr>
          <a:xfrm>
            <a:off x="1343025" y="5784215"/>
            <a:ext cx="2773045" cy="377825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前端展示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6" name="剪去对角的矩形 98"/>
          <p:cNvSpPr/>
          <p:nvPr/>
        </p:nvSpPr>
        <p:spPr>
          <a:xfrm>
            <a:off x="4529455" y="5784215"/>
            <a:ext cx="2773045" cy="377825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模型优化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剪去对角的矩形 98"/>
          <p:cNvSpPr/>
          <p:nvPr/>
        </p:nvSpPr>
        <p:spPr>
          <a:xfrm>
            <a:off x="1460500" y="1559560"/>
            <a:ext cx="214058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数据采集层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9" name="剪去对角的矩形 98"/>
          <p:cNvSpPr/>
          <p:nvPr/>
        </p:nvSpPr>
        <p:spPr>
          <a:xfrm>
            <a:off x="1460500" y="1996440"/>
            <a:ext cx="214058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内容标注工具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剪去对角的矩形 98"/>
          <p:cNvSpPr/>
          <p:nvPr/>
        </p:nvSpPr>
        <p:spPr>
          <a:xfrm>
            <a:off x="8428355" y="1590040"/>
            <a:ext cx="214058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异常编码统计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剪去对角的矩形 98"/>
          <p:cNvSpPr/>
          <p:nvPr/>
        </p:nvSpPr>
        <p:spPr>
          <a:xfrm>
            <a:off x="8428355" y="2026920"/>
            <a:ext cx="214058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变体字生成器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剪去对角的矩形 98"/>
          <p:cNvSpPr/>
          <p:nvPr/>
        </p:nvSpPr>
        <p:spPr>
          <a:xfrm>
            <a:off x="6080760" y="1574800"/>
            <a:ext cx="214058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数据集构建层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3" name="剪去对角的矩形 98"/>
          <p:cNvSpPr/>
          <p:nvPr/>
        </p:nvSpPr>
        <p:spPr>
          <a:xfrm>
            <a:off x="6080760" y="2011680"/>
            <a:ext cx="2140585" cy="359410"/>
          </a:xfrm>
          <a:prstGeom prst="snip2DiagRect">
            <a:avLst/>
          </a:prstGeom>
          <a:solidFill>
            <a:srgbClr val="2EF4FE">
              <a:alpha val="20000"/>
            </a:srgbClr>
          </a:solidFill>
          <a:ln>
            <a:solidFill>
              <a:srgbClr val="2EF4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可疑短信筛选器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2525" y="2762250"/>
            <a:ext cx="9722485" cy="1021715"/>
          </a:xfrm>
          <a:prstGeom prst="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9035" y="4020185"/>
            <a:ext cx="9722485" cy="102171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52525" y="5278120"/>
            <a:ext cx="9722485" cy="1021715"/>
          </a:xfrm>
          <a:prstGeom prst="rect">
            <a:avLst/>
          </a:prstGeom>
          <a:noFill/>
          <a:ln w="28575" cmpd="dbl">
            <a:solidFill>
              <a:srgbClr val="FBB276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335280" y="211516"/>
            <a:ext cx="3367396" cy="5227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项目</a:t>
            </a: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简介</a:t>
            </a:r>
            <a:endParaRPr lang="zh-CN" altLang="en-US" sz="2800" b="1" dirty="0"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思源黑体 Regular" panose="020B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06420" y="866140"/>
            <a:ext cx="52546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短信中的异常字</a:t>
            </a:r>
            <a:r>
              <a:rPr lang="zh-CN" altLang="en-US" sz="2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</a:t>
            </a:r>
            <a:endParaRPr lang="zh-CN" altLang="en-US" sz="2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iṩlï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73100" y="1353820"/>
            <a:ext cx="11094720" cy="4808248"/>
            <a:chOff x="673100" y="1130300"/>
            <a:chExt cx="10109577" cy="5032424"/>
          </a:xfrm>
        </p:grpSpPr>
        <p:sp>
          <p:nvSpPr>
            <p:cNvPr id="55" name="iṣ1ïďe"/>
            <p:cNvSpPr/>
            <p:nvPr/>
          </p:nvSpPr>
          <p:spPr>
            <a:xfrm>
              <a:off x="673100" y="1130300"/>
              <a:ext cx="10109577" cy="5016500"/>
            </a:xfrm>
            <a:prstGeom prst="bracketPair">
              <a:avLst>
                <a:gd name="adj" fmla="val 3859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3" name="iš1ïḓé"/>
            <p:cNvGrpSpPr/>
            <p:nvPr/>
          </p:nvGrpSpPr>
          <p:grpSpPr>
            <a:xfrm>
              <a:off x="955888" y="2579169"/>
              <a:ext cx="1860829" cy="3528393"/>
              <a:chOff x="855343" y="2057019"/>
              <a:chExt cx="1860829" cy="3528393"/>
            </a:xfrm>
          </p:grpSpPr>
          <p:sp>
            <p:nvSpPr>
              <p:cNvPr id="64" name="ïṩlídè"/>
              <p:cNvSpPr txBox="1"/>
              <p:nvPr/>
            </p:nvSpPr>
            <p:spPr>
              <a:xfrm>
                <a:off x="855343" y="2057019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sym typeface="+mn-ea"/>
                  </a:rPr>
                  <a:t>变体</a:t>
                </a:r>
                <a:r>
                  <a:rPr lang="zh-CN" altLang="en-US" sz="1600" b="1" dirty="0">
                    <a:solidFill>
                      <a:schemeClr val="bg1"/>
                    </a:solidFill>
                    <a:sym typeface="+mn-ea"/>
                  </a:rPr>
                  <a:t>字</a:t>
                </a:r>
                <a:endParaRPr lang="zh-CN" altLang="en-US" sz="1600" b="1" dirty="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5" name="îṩ1iḓe"/>
              <p:cNvSpPr/>
              <p:nvPr/>
            </p:nvSpPr>
            <p:spPr bwMode="auto">
              <a:xfrm>
                <a:off x="855343" y="2764160"/>
                <a:ext cx="1860829" cy="282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 defTabSz="914400">
                  <a:lnSpc>
                    <a:spcPct val="150000"/>
                  </a:lnSpc>
                  <a:buClrTx/>
                  <a:buSzTx/>
                  <a:buAutoNum type="arabicPeriod"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用繁体字生成变体，如“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炸弹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→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炸彈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”</a:t>
                </a:r>
                <a:endParaRPr lang="en-US" alt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 defTabSz="914400">
                  <a:lnSpc>
                    <a:spcPct val="150000"/>
                  </a:lnSpc>
                  <a:buClrTx/>
                  <a:buSzTx/>
                  <a:buAutoNum type="arabicPeriod"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用字形拆分生成变体，如“法轮功→三去轮功|三去车仑功|三去车仑工力”</a:t>
                </a:r>
                <a:endParaRPr lang="en-US" alt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sp>
          <p:nvSpPr>
            <p:cNvPr id="66" name="îSḷiḍé"/>
            <p:cNvSpPr/>
            <p:nvPr/>
          </p:nvSpPr>
          <p:spPr>
            <a:xfrm>
              <a:off x="1430014" y="1355764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67" name="íşlíḋê"/>
            <p:cNvSpPr/>
            <p:nvPr/>
          </p:nvSpPr>
          <p:spPr>
            <a:xfrm>
              <a:off x="1672407" y="1646271"/>
              <a:ext cx="426500" cy="330272"/>
            </a:xfrm>
            <a:custGeom>
              <a:avLst/>
              <a:gdLst>
                <a:gd name="T0" fmla="*/ 4312 w 5733"/>
                <a:gd name="T1" fmla="*/ 1076 h 4446"/>
                <a:gd name="T2" fmla="*/ 4149 w 5733"/>
                <a:gd name="T3" fmla="*/ 1085 h 4446"/>
                <a:gd name="T4" fmla="*/ 3733 w 5733"/>
                <a:gd name="T5" fmla="*/ 378 h 4446"/>
                <a:gd name="T6" fmla="*/ 2768 w 5733"/>
                <a:gd name="T7" fmla="*/ 0 h 4446"/>
                <a:gd name="T8" fmla="*/ 1389 w 5733"/>
                <a:gd name="T9" fmla="*/ 1076 h 4446"/>
                <a:gd name="T10" fmla="*/ 0 w 5733"/>
                <a:gd name="T11" fmla="*/ 2497 h 4446"/>
                <a:gd name="T12" fmla="*/ 1421 w 5733"/>
                <a:gd name="T13" fmla="*/ 3918 h 4446"/>
                <a:gd name="T14" fmla="*/ 2255 w 5733"/>
                <a:gd name="T15" fmla="*/ 3918 h 4446"/>
                <a:gd name="T16" fmla="*/ 2484 w 5733"/>
                <a:gd name="T17" fmla="*/ 4246 h 4446"/>
                <a:gd name="T18" fmla="*/ 2867 w 5733"/>
                <a:gd name="T19" fmla="*/ 4446 h 4446"/>
                <a:gd name="T20" fmla="*/ 3249 w 5733"/>
                <a:gd name="T21" fmla="*/ 4246 h 4446"/>
                <a:gd name="T22" fmla="*/ 3478 w 5733"/>
                <a:gd name="T23" fmla="*/ 3918 h 4446"/>
                <a:gd name="T24" fmla="*/ 4312 w 5733"/>
                <a:gd name="T25" fmla="*/ 3918 h 4446"/>
                <a:gd name="T26" fmla="*/ 5733 w 5733"/>
                <a:gd name="T27" fmla="*/ 2497 h 4446"/>
                <a:gd name="T28" fmla="*/ 4312 w 5733"/>
                <a:gd name="T29" fmla="*/ 1076 h 4446"/>
                <a:gd name="T30" fmla="*/ 3698 w 5733"/>
                <a:gd name="T31" fmla="*/ 3159 h 4446"/>
                <a:gd name="T32" fmla="*/ 3031 w 5733"/>
                <a:gd name="T33" fmla="*/ 4116 h 4446"/>
                <a:gd name="T34" fmla="*/ 2867 w 5733"/>
                <a:gd name="T35" fmla="*/ 4201 h 4446"/>
                <a:gd name="T36" fmla="*/ 2703 w 5733"/>
                <a:gd name="T37" fmla="*/ 4116 h 4446"/>
                <a:gd name="T38" fmla="*/ 2035 w 5733"/>
                <a:gd name="T39" fmla="*/ 3159 h 4446"/>
                <a:gd name="T40" fmla="*/ 2022 w 5733"/>
                <a:gd name="T41" fmla="*/ 2952 h 4446"/>
                <a:gd name="T42" fmla="*/ 2200 w 5733"/>
                <a:gd name="T43" fmla="*/ 2845 h 4446"/>
                <a:gd name="T44" fmla="*/ 2480 w 5733"/>
                <a:gd name="T45" fmla="*/ 2845 h 4446"/>
                <a:gd name="T46" fmla="*/ 2480 w 5733"/>
                <a:gd name="T47" fmla="*/ 2016 h 4446"/>
                <a:gd name="T48" fmla="*/ 2680 w 5733"/>
                <a:gd name="T49" fmla="*/ 1816 h 4446"/>
                <a:gd name="T50" fmla="*/ 3053 w 5733"/>
                <a:gd name="T51" fmla="*/ 1816 h 4446"/>
                <a:gd name="T52" fmla="*/ 3253 w 5733"/>
                <a:gd name="T53" fmla="*/ 2016 h 4446"/>
                <a:gd name="T54" fmla="*/ 3253 w 5733"/>
                <a:gd name="T55" fmla="*/ 2845 h 4446"/>
                <a:gd name="T56" fmla="*/ 3534 w 5733"/>
                <a:gd name="T57" fmla="*/ 2845 h 4446"/>
                <a:gd name="T58" fmla="*/ 3711 w 5733"/>
                <a:gd name="T59" fmla="*/ 2952 h 4446"/>
                <a:gd name="T60" fmla="*/ 3698 w 5733"/>
                <a:gd name="T61" fmla="*/ 3159 h 4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33" h="4446">
                  <a:moveTo>
                    <a:pt x="4312" y="1076"/>
                  </a:moveTo>
                  <a:cubicBezTo>
                    <a:pt x="4257" y="1076"/>
                    <a:pt x="4203" y="1079"/>
                    <a:pt x="4149" y="1085"/>
                  </a:cubicBezTo>
                  <a:cubicBezTo>
                    <a:pt x="4083" y="815"/>
                    <a:pt x="3940" y="570"/>
                    <a:pt x="3733" y="378"/>
                  </a:cubicBezTo>
                  <a:cubicBezTo>
                    <a:pt x="3470" y="134"/>
                    <a:pt x="3127" y="0"/>
                    <a:pt x="2768" y="0"/>
                  </a:cubicBezTo>
                  <a:cubicBezTo>
                    <a:pt x="2107" y="0"/>
                    <a:pt x="1544" y="451"/>
                    <a:pt x="1389" y="1076"/>
                  </a:cubicBezTo>
                  <a:cubicBezTo>
                    <a:pt x="620" y="1093"/>
                    <a:pt x="0" y="1724"/>
                    <a:pt x="0" y="2497"/>
                  </a:cubicBezTo>
                  <a:cubicBezTo>
                    <a:pt x="0" y="3280"/>
                    <a:pt x="637" y="3918"/>
                    <a:pt x="1421" y="3918"/>
                  </a:cubicBezTo>
                  <a:lnTo>
                    <a:pt x="2255" y="3918"/>
                  </a:lnTo>
                  <a:lnTo>
                    <a:pt x="2484" y="4246"/>
                  </a:lnTo>
                  <a:cubicBezTo>
                    <a:pt x="2571" y="4371"/>
                    <a:pt x="2714" y="4446"/>
                    <a:pt x="2867" y="4446"/>
                  </a:cubicBezTo>
                  <a:cubicBezTo>
                    <a:pt x="3019" y="4446"/>
                    <a:pt x="3162" y="4371"/>
                    <a:pt x="3249" y="4246"/>
                  </a:cubicBezTo>
                  <a:lnTo>
                    <a:pt x="3478" y="3918"/>
                  </a:lnTo>
                  <a:lnTo>
                    <a:pt x="4312" y="3918"/>
                  </a:lnTo>
                  <a:cubicBezTo>
                    <a:pt x="5096" y="3918"/>
                    <a:pt x="5733" y="3280"/>
                    <a:pt x="5733" y="2497"/>
                  </a:cubicBezTo>
                  <a:cubicBezTo>
                    <a:pt x="5733" y="1713"/>
                    <a:pt x="5096" y="1076"/>
                    <a:pt x="4312" y="1076"/>
                  </a:cubicBezTo>
                  <a:close/>
                  <a:moveTo>
                    <a:pt x="3698" y="3159"/>
                  </a:moveTo>
                  <a:lnTo>
                    <a:pt x="3031" y="4116"/>
                  </a:lnTo>
                  <a:cubicBezTo>
                    <a:pt x="2993" y="4169"/>
                    <a:pt x="2932" y="4201"/>
                    <a:pt x="2867" y="4201"/>
                  </a:cubicBezTo>
                  <a:cubicBezTo>
                    <a:pt x="2801" y="4201"/>
                    <a:pt x="2740" y="4169"/>
                    <a:pt x="2703" y="4116"/>
                  </a:cubicBezTo>
                  <a:lnTo>
                    <a:pt x="2035" y="3159"/>
                  </a:lnTo>
                  <a:cubicBezTo>
                    <a:pt x="1993" y="3098"/>
                    <a:pt x="1988" y="3018"/>
                    <a:pt x="2022" y="2952"/>
                  </a:cubicBezTo>
                  <a:cubicBezTo>
                    <a:pt x="2057" y="2886"/>
                    <a:pt x="2125" y="2845"/>
                    <a:pt x="2200" y="2845"/>
                  </a:cubicBezTo>
                  <a:lnTo>
                    <a:pt x="2480" y="2845"/>
                  </a:lnTo>
                  <a:lnTo>
                    <a:pt x="2480" y="2016"/>
                  </a:lnTo>
                  <a:cubicBezTo>
                    <a:pt x="2480" y="1906"/>
                    <a:pt x="2570" y="1816"/>
                    <a:pt x="2680" y="1816"/>
                  </a:cubicBezTo>
                  <a:lnTo>
                    <a:pt x="3053" y="1816"/>
                  </a:lnTo>
                  <a:cubicBezTo>
                    <a:pt x="3164" y="1816"/>
                    <a:pt x="3253" y="1906"/>
                    <a:pt x="3253" y="2016"/>
                  </a:cubicBezTo>
                  <a:lnTo>
                    <a:pt x="3253" y="2845"/>
                  </a:lnTo>
                  <a:lnTo>
                    <a:pt x="3534" y="2845"/>
                  </a:lnTo>
                  <a:cubicBezTo>
                    <a:pt x="3608" y="2845"/>
                    <a:pt x="3677" y="2886"/>
                    <a:pt x="3711" y="2952"/>
                  </a:cubicBezTo>
                  <a:cubicBezTo>
                    <a:pt x="3746" y="3018"/>
                    <a:pt x="3740" y="3098"/>
                    <a:pt x="3698" y="3159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6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68" name="ïSľïḓè"/>
            <p:cNvGrpSpPr/>
            <p:nvPr/>
          </p:nvGrpSpPr>
          <p:grpSpPr>
            <a:xfrm>
              <a:off x="3226664" y="2579169"/>
              <a:ext cx="2219960" cy="3568240"/>
              <a:chOff x="731518" y="2057019"/>
              <a:chExt cx="2219960" cy="3568240"/>
            </a:xfrm>
          </p:grpSpPr>
          <p:sp>
            <p:nvSpPr>
              <p:cNvPr id="69" name="í$ḻidé"/>
              <p:cNvSpPr txBox="1"/>
              <p:nvPr/>
            </p:nvSpPr>
            <p:spPr>
              <a:xfrm>
                <a:off x="855343" y="2057019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id-ID" sz="1600" b="1" dirty="0">
                    <a:solidFill>
                      <a:schemeClr val="bg1"/>
                    </a:solidFill>
                    <a:sym typeface="+mn-ea"/>
                  </a:rPr>
                  <a:t>谐音字</a:t>
                </a:r>
                <a:endParaRPr lang="zh-CN" altLang="id-ID" sz="1600" b="1" dirty="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70" name="îṥľîḓe"/>
              <p:cNvSpPr/>
              <p:nvPr/>
            </p:nvSpPr>
            <p:spPr bwMode="auto">
              <a:xfrm>
                <a:off x="731518" y="2763949"/>
                <a:ext cx="2219960" cy="2861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1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，</a:t>
                </a:r>
                <a:r>
                  <a:rPr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用敏感词的拼音首字母生成变体，如 “</a:t>
                </a:r>
                <a:r>
                  <a:rPr 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操你妈</a:t>
                </a:r>
                <a:r>
                  <a:rPr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→</a:t>
                </a:r>
                <a:r>
                  <a:rPr 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cnm</a:t>
                </a:r>
                <a:r>
                  <a:rPr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”</a:t>
                </a:r>
                <a:r>
                  <a:rPr 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。</a:t>
                </a:r>
                <a:endParaRPr 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2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，直接用敏感词的拼音表示，如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piaochang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。</a:t>
                </a:r>
                <a:endParaRPr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3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，汉字一般由声母、韵母和声调三部分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组成，改变字符的初始辅音或最终音节，</a:t>
                </a:r>
                <a:r>
                  <a:rPr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利用同音字生成敏感词变体如“发轮功”、“他妈滴”</a:t>
                </a:r>
                <a:endPara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sp>
          <p:nvSpPr>
            <p:cNvPr id="71" name="iṧḷîḓe"/>
            <p:cNvSpPr/>
            <p:nvPr/>
          </p:nvSpPr>
          <p:spPr>
            <a:xfrm>
              <a:off x="3824615" y="1355764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72" name="íṡľïḓe"/>
            <p:cNvSpPr/>
            <p:nvPr/>
          </p:nvSpPr>
          <p:spPr>
            <a:xfrm>
              <a:off x="4067008" y="1598496"/>
              <a:ext cx="426500" cy="425823"/>
            </a:xfrm>
            <a:custGeom>
              <a:avLst/>
              <a:gdLst>
                <a:gd name="connsiteX0" fmla="*/ 301001 w 602996"/>
                <a:gd name="connsiteY0" fmla="*/ 126938 h 602040"/>
                <a:gd name="connsiteX1" fmla="*/ 353669 w 602996"/>
                <a:gd name="connsiteY1" fmla="*/ 179510 h 602040"/>
                <a:gd name="connsiteX2" fmla="*/ 353669 w 602996"/>
                <a:gd name="connsiteY2" fmla="*/ 248944 h 602040"/>
                <a:gd name="connsiteX3" fmla="*/ 423230 w 602996"/>
                <a:gd name="connsiteY3" fmla="*/ 248944 h 602040"/>
                <a:gd name="connsiteX4" fmla="*/ 475898 w 602996"/>
                <a:gd name="connsiteY4" fmla="*/ 301516 h 602040"/>
                <a:gd name="connsiteX5" fmla="*/ 423230 w 602996"/>
                <a:gd name="connsiteY5" fmla="*/ 353096 h 602040"/>
                <a:gd name="connsiteX6" fmla="*/ 353669 w 602996"/>
                <a:gd name="connsiteY6" fmla="*/ 353096 h 602040"/>
                <a:gd name="connsiteX7" fmla="*/ 353669 w 602996"/>
                <a:gd name="connsiteY7" fmla="*/ 422530 h 602040"/>
                <a:gd name="connsiteX8" fmla="*/ 301001 w 602996"/>
                <a:gd name="connsiteY8" fmla="*/ 475102 h 602040"/>
                <a:gd name="connsiteX9" fmla="*/ 249327 w 602996"/>
                <a:gd name="connsiteY9" fmla="*/ 422530 h 602040"/>
                <a:gd name="connsiteX10" fmla="*/ 249327 w 602996"/>
                <a:gd name="connsiteY10" fmla="*/ 353096 h 602040"/>
                <a:gd name="connsiteX11" fmla="*/ 179765 w 602996"/>
                <a:gd name="connsiteY11" fmla="*/ 353096 h 602040"/>
                <a:gd name="connsiteX12" fmla="*/ 127097 w 602996"/>
                <a:gd name="connsiteY12" fmla="*/ 301516 h 602040"/>
                <a:gd name="connsiteX13" fmla="*/ 179765 w 602996"/>
                <a:gd name="connsiteY13" fmla="*/ 248944 h 602040"/>
                <a:gd name="connsiteX14" fmla="*/ 249327 w 602996"/>
                <a:gd name="connsiteY14" fmla="*/ 248944 h 602040"/>
                <a:gd name="connsiteX15" fmla="*/ 249327 w 602996"/>
                <a:gd name="connsiteY15" fmla="*/ 179510 h 602040"/>
                <a:gd name="connsiteX16" fmla="*/ 301001 w 602996"/>
                <a:gd name="connsiteY16" fmla="*/ 126938 h 602040"/>
                <a:gd name="connsiteX17" fmla="*/ 301995 w 602996"/>
                <a:gd name="connsiteY17" fmla="*/ 78355 h 602040"/>
                <a:gd name="connsiteX18" fmla="*/ 78479 w 602996"/>
                <a:gd name="connsiteY18" fmla="*/ 301516 h 602040"/>
                <a:gd name="connsiteX19" fmla="*/ 301995 w 602996"/>
                <a:gd name="connsiteY19" fmla="*/ 523686 h 602040"/>
                <a:gd name="connsiteX20" fmla="*/ 524517 w 602996"/>
                <a:gd name="connsiteY20" fmla="*/ 301516 h 602040"/>
                <a:gd name="connsiteX21" fmla="*/ 301995 w 602996"/>
                <a:gd name="connsiteY21" fmla="*/ 78355 h 602040"/>
                <a:gd name="connsiteX22" fmla="*/ 301995 w 602996"/>
                <a:gd name="connsiteY22" fmla="*/ 0 h 602040"/>
                <a:gd name="connsiteX23" fmla="*/ 602996 w 602996"/>
                <a:gd name="connsiteY23" fmla="*/ 301516 h 602040"/>
                <a:gd name="connsiteX24" fmla="*/ 301995 w 602996"/>
                <a:gd name="connsiteY24" fmla="*/ 602040 h 602040"/>
                <a:gd name="connsiteX25" fmla="*/ 0 w 602996"/>
                <a:gd name="connsiteY25" fmla="*/ 301516 h 602040"/>
                <a:gd name="connsiteX26" fmla="*/ 301995 w 602996"/>
                <a:gd name="connsiteY26" fmla="*/ 0 h 60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996" h="602040">
                  <a:moveTo>
                    <a:pt x="301001" y="126938"/>
                  </a:moveTo>
                  <a:cubicBezTo>
                    <a:pt x="330813" y="126938"/>
                    <a:pt x="353669" y="150744"/>
                    <a:pt x="353669" y="179510"/>
                  </a:cubicBezTo>
                  <a:lnTo>
                    <a:pt x="353669" y="248944"/>
                  </a:lnTo>
                  <a:lnTo>
                    <a:pt x="423230" y="248944"/>
                  </a:lnTo>
                  <a:cubicBezTo>
                    <a:pt x="452049" y="248944"/>
                    <a:pt x="475898" y="271758"/>
                    <a:pt x="475898" y="301516"/>
                  </a:cubicBezTo>
                  <a:cubicBezTo>
                    <a:pt x="475898" y="330282"/>
                    <a:pt x="452049" y="353096"/>
                    <a:pt x="423230" y="353096"/>
                  </a:cubicBezTo>
                  <a:lnTo>
                    <a:pt x="353669" y="353096"/>
                  </a:lnTo>
                  <a:lnTo>
                    <a:pt x="353669" y="422530"/>
                  </a:lnTo>
                  <a:cubicBezTo>
                    <a:pt x="353669" y="451296"/>
                    <a:pt x="330813" y="475102"/>
                    <a:pt x="301001" y="475102"/>
                  </a:cubicBezTo>
                  <a:cubicBezTo>
                    <a:pt x="272183" y="475102"/>
                    <a:pt x="249327" y="451296"/>
                    <a:pt x="249327" y="422530"/>
                  </a:cubicBezTo>
                  <a:lnTo>
                    <a:pt x="249327" y="353096"/>
                  </a:lnTo>
                  <a:lnTo>
                    <a:pt x="179765" y="353096"/>
                  </a:lnTo>
                  <a:cubicBezTo>
                    <a:pt x="150947" y="353096"/>
                    <a:pt x="127097" y="330282"/>
                    <a:pt x="127097" y="301516"/>
                  </a:cubicBezTo>
                  <a:cubicBezTo>
                    <a:pt x="127097" y="271758"/>
                    <a:pt x="150947" y="248944"/>
                    <a:pt x="179765" y="248944"/>
                  </a:cubicBezTo>
                  <a:lnTo>
                    <a:pt x="249327" y="248944"/>
                  </a:lnTo>
                  <a:lnTo>
                    <a:pt x="249327" y="179510"/>
                  </a:lnTo>
                  <a:cubicBezTo>
                    <a:pt x="249327" y="150744"/>
                    <a:pt x="272183" y="126938"/>
                    <a:pt x="301001" y="126938"/>
                  </a:cubicBezTo>
                  <a:close/>
                  <a:moveTo>
                    <a:pt x="301995" y="78355"/>
                  </a:moveTo>
                  <a:cubicBezTo>
                    <a:pt x="178813" y="78355"/>
                    <a:pt x="78479" y="178529"/>
                    <a:pt x="78479" y="301516"/>
                  </a:cubicBezTo>
                  <a:cubicBezTo>
                    <a:pt x="78479" y="423511"/>
                    <a:pt x="178813" y="523686"/>
                    <a:pt x="301995" y="523686"/>
                  </a:cubicBezTo>
                  <a:cubicBezTo>
                    <a:pt x="424184" y="523686"/>
                    <a:pt x="524517" y="423511"/>
                    <a:pt x="524517" y="301516"/>
                  </a:cubicBezTo>
                  <a:cubicBezTo>
                    <a:pt x="524517" y="178529"/>
                    <a:pt x="424184" y="78355"/>
                    <a:pt x="301995" y="78355"/>
                  </a:cubicBezTo>
                  <a:close/>
                  <a:moveTo>
                    <a:pt x="301995" y="0"/>
                  </a:moveTo>
                  <a:cubicBezTo>
                    <a:pt x="467893" y="0"/>
                    <a:pt x="602996" y="134889"/>
                    <a:pt x="602996" y="301516"/>
                  </a:cubicBezTo>
                  <a:cubicBezTo>
                    <a:pt x="602996" y="467151"/>
                    <a:pt x="467893" y="602040"/>
                    <a:pt x="301995" y="602040"/>
                  </a:cubicBezTo>
                  <a:cubicBezTo>
                    <a:pt x="135103" y="602040"/>
                    <a:pt x="0" y="467151"/>
                    <a:pt x="0" y="301516"/>
                  </a:cubicBezTo>
                  <a:cubicBezTo>
                    <a:pt x="0" y="134889"/>
                    <a:pt x="135103" y="0"/>
                    <a:pt x="30199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73" name="í$ľíḋé"/>
            <p:cNvGrpSpPr/>
            <p:nvPr/>
          </p:nvGrpSpPr>
          <p:grpSpPr>
            <a:xfrm>
              <a:off x="5745090" y="2579169"/>
              <a:ext cx="1860829" cy="3583555"/>
              <a:chOff x="855343" y="2057019"/>
              <a:chExt cx="1860829" cy="3583555"/>
            </a:xfrm>
          </p:grpSpPr>
          <p:sp>
            <p:nvSpPr>
              <p:cNvPr id="74" name="î$ļïḓè"/>
              <p:cNvSpPr txBox="1"/>
              <p:nvPr/>
            </p:nvSpPr>
            <p:spPr>
              <a:xfrm>
                <a:off x="855343" y="2057019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buClrTx/>
                  <a:buSzTx/>
                  <a:buFontTx/>
                </a:pPr>
                <a:r>
                  <a:rPr lang="zh-CN" altLang="id-ID" sz="1600" b="1" dirty="0">
                    <a:solidFill>
                      <a:schemeClr val="bg1"/>
                    </a:solidFill>
                    <a:sym typeface="+mn-lt"/>
                  </a:rPr>
                  <a:t>特殊字符变形</a:t>
                </a:r>
                <a:r>
                  <a:rPr lang="zh-CN" altLang="id-ID" sz="1600" b="1" dirty="0">
                    <a:solidFill>
                      <a:schemeClr val="bg1"/>
                    </a:solidFill>
                    <a:sym typeface="+mn-lt"/>
                  </a:rPr>
                  <a:t>字 </a:t>
                </a:r>
                <a:endParaRPr lang="zh-CN" altLang="id-ID" sz="1600" b="1" dirty="0">
                  <a:solidFill>
                    <a:schemeClr val="bg1"/>
                  </a:solidFill>
                  <a:sym typeface="+mn-lt"/>
                </a:endParaRPr>
              </a:p>
            </p:txBody>
          </p:sp>
          <p:sp>
            <p:nvSpPr>
              <p:cNvPr id="75" name="íšḻíḋé"/>
              <p:cNvSpPr/>
              <p:nvPr/>
            </p:nvSpPr>
            <p:spPr bwMode="auto">
              <a:xfrm>
                <a:off x="855343" y="2764160"/>
                <a:ext cx="1860829" cy="2876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 defTabSz="914400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1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，在敏感词中插入特殊符号，常用符号 </a:t>
                </a:r>
                <a:endPara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 defTabSz="914400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有“/”、“\”、“-”和“%”等。</a:t>
                </a:r>
                <a:endParaRPr lang="en-US" alt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 defTabSz="914400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2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，用计算机中常用的通配符“*”对敏感 </a:t>
                </a:r>
                <a:endPara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 defTabSz="914400">
                  <a:lnSpc>
                    <a:spcPct val="150000"/>
                  </a:lnSpc>
                  <a:buClrTx/>
                  <a:buSzTx/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词部分文字进行替换。如“法轮大法→法轮*法”。</a:t>
                </a:r>
                <a:endParaRPr lang="zh-CN" altLang="en-US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sp>
          <p:nvSpPr>
            <p:cNvPr id="76" name="í$ḷíde"/>
            <p:cNvSpPr/>
            <p:nvPr/>
          </p:nvSpPr>
          <p:spPr>
            <a:xfrm>
              <a:off x="6219216" y="1355764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77" name="iśľïḋê"/>
            <p:cNvSpPr/>
            <p:nvPr/>
          </p:nvSpPr>
          <p:spPr>
            <a:xfrm>
              <a:off x="6477393" y="1607210"/>
              <a:ext cx="394934" cy="408394"/>
            </a:xfrm>
            <a:custGeom>
              <a:avLst/>
              <a:gdLst>
                <a:gd name="connsiteX0" fmla="*/ 554327 w 582017"/>
                <a:gd name="connsiteY0" fmla="*/ 398973 h 601853"/>
                <a:gd name="connsiteX1" fmla="*/ 563560 w 582017"/>
                <a:gd name="connsiteY1" fmla="*/ 402454 h 601853"/>
                <a:gd name="connsiteX2" fmla="*/ 577799 w 582017"/>
                <a:gd name="connsiteY2" fmla="*/ 415635 h 601853"/>
                <a:gd name="connsiteX3" fmla="*/ 578540 w 582017"/>
                <a:gd name="connsiteY3" fmla="*/ 434001 h 601853"/>
                <a:gd name="connsiteX4" fmla="*/ 468040 w 582017"/>
                <a:gd name="connsiteY4" fmla="*/ 550266 h 601853"/>
                <a:gd name="connsiteX5" fmla="*/ 448758 w 582017"/>
                <a:gd name="connsiteY5" fmla="*/ 552043 h 601853"/>
                <a:gd name="connsiteX6" fmla="*/ 357392 w 582017"/>
                <a:gd name="connsiteY6" fmla="*/ 484654 h 601853"/>
                <a:gd name="connsiteX7" fmla="*/ 354870 w 582017"/>
                <a:gd name="connsiteY7" fmla="*/ 466584 h 601853"/>
                <a:gd name="connsiteX8" fmla="*/ 366588 w 582017"/>
                <a:gd name="connsiteY8" fmla="*/ 451033 h 601853"/>
                <a:gd name="connsiteX9" fmla="*/ 384831 w 582017"/>
                <a:gd name="connsiteY9" fmla="*/ 448367 h 601853"/>
                <a:gd name="connsiteX10" fmla="*/ 443419 w 582017"/>
                <a:gd name="connsiteY10" fmla="*/ 491319 h 601853"/>
                <a:gd name="connsiteX11" fmla="*/ 462701 w 582017"/>
                <a:gd name="connsiteY11" fmla="*/ 489393 h 601853"/>
                <a:gd name="connsiteX12" fmla="*/ 545316 w 582017"/>
                <a:gd name="connsiteY12" fmla="*/ 403046 h 601853"/>
                <a:gd name="connsiteX13" fmla="*/ 554327 w 582017"/>
                <a:gd name="connsiteY13" fmla="*/ 398973 h 601853"/>
                <a:gd name="connsiteX14" fmla="*/ 262860 w 582017"/>
                <a:gd name="connsiteY14" fmla="*/ 0 h 601853"/>
                <a:gd name="connsiteX15" fmla="*/ 415651 w 582017"/>
                <a:gd name="connsiteY15" fmla="*/ 73473 h 601853"/>
                <a:gd name="connsiteX16" fmla="*/ 510885 w 582017"/>
                <a:gd name="connsiteY16" fmla="*/ 82805 h 601853"/>
                <a:gd name="connsiteX17" fmla="*/ 524829 w 582017"/>
                <a:gd name="connsiteY17" fmla="*/ 99543 h 601853"/>
                <a:gd name="connsiteX18" fmla="*/ 525571 w 582017"/>
                <a:gd name="connsiteY18" fmla="*/ 272856 h 601853"/>
                <a:gd name="connsiteX19" fmla="*/ 517412 w 582017"/>
                <a:gd name="connsiteY19" fmla="*/ 332108 h 601853"/>
                <a:gd name="connsiteX20" fmla="*/ 506138 w 582017"/>
                <a:gd name="connsiteY20" fmla="*/ 338181 h 601853"/>
                <a:gd name="connsiteX21" fmla="*/ 467125 w 582017"/>
                <a:gd name="connsiteY21" fmla="*/ 332849 h 601853"/>
                <a:gd name="connsiteX22" fmla="*/ 322938 w 582017"/>
                <a:gd name="connsiteY22" fmla="*/ 476831 h 601853"/>
                <a:gd name="connsiteX23" fmla="*/ 344002 w 582017"/>
                <a:gd name="connsiteY23" fmla="*/ 551933 h 601853"/>
                <a:gd name="connsiteX24" fmla="*/ 343260 w 582017"/>
                <a:gd name="connsiteY24" fmla="*/ 561265 h 601853"/>
                <a:gd name="connsiteX25" fmla="*/ 262860 w 582017"/>
                <a:gd name="connsiteY25" fmla="*/ 601853 h 601853"/>
                <a:gd name="connsiteX26" fmla="*/ 0 w 582017"/>
                <a:gd name="connsiteY26" fmla="*/ 272856 h 601853"/>
                <a:gd name="connsiteX27" fmla="*/ 3263 w 582017"/>
                <a:gd name="connsiteY27" fmla="*/ 93766 h 601853"/>
                <a:gd name="connsiteX28" fmla="*/ 15872 w 582017"/>
                <a:gd name="connsiteY28" fmla="*/ 80879 h 601853"/>
                <a:gd name="connsiteX29" fmla="*/ 126386 w 582017"/>
                <a:gd name="connsiteY29" fmla="*/ 73473 h 601853"/>
                <a:gd name="connsiteX30" fmla="*/ 262860 w 582017"/>
                <a:gd name="connsiteY30" fmla="*/ 0 h 60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2017" h="601853">
                  <a:moveTo>
                    <a:pt x="554327" y="398973"/>
                  </a:moveTo>
                  <a:cubicBezTo>
                    <a:pt x="557627" y="398862"/>
                    <a:pt x="560965" y="400010"/>
                    <a:pt x="563560" y="402454"/>
                  </a:cubicBezTo>
                  <a:lnTo>
                    <a:pt x="577799" y="415635"/>
                  </a:lnTo>
                  <a:cubicBezTo>
                    <a:pt x="583138" y="420523"/>
                    <a:pt x="583435" y="428817"/>
                    <a:pt x="578540" y="434001"/>
                  </a:cubicBezTo>
                  <a:lnTo>
                    <a:pt x="468040" y="550266"/>
                  </a:lnTo>
                  <a:cubicBezTo>
                    <a:pt x="463146" y="555449"/>
                    <a:pt x="454543" y="556338"/>
                    <a:pt x="448758" y="552043"/>
                  </a:cubicBezTo>
                  <a:lnTo>
                    <a:pt x="357392" y="484654"/>
                  </a:lnTo>
                  <a:cubicBezTo>
                    <a:pt x="351756" y="480358"/>
                    <a:pt x="350569" y="472361"/>
                    <a:pt x="354870" y="466584"/>
                  </a:cubicBezTo>
                  <a:lnTo>
                    <a:pt x="366588" y="451033"/>
                  </a:lnTo>
                  <a:cubicBezTo>
                    <a:pt x="370741" y="445405"/>
                    <a:pt x="379047" y="444220"/>
                    <a:pt x="384831" y="448367"/>
                  </a:cubicBezTo>
                  <a:lnTo>
                    <a:pt x="443419" y="491319"/>
                  </a:lnTo>
                  <a:cubicBezTo>
                    <a:pt x="449055" y="495466"/>
                    <a:pt x="457806" y="494725"/>
                    <a:pt x="462701" y="489393"/>
                  </a:cubicBezTo>
                  <a:lnTo>
                    <a:pt x="545316" y="403046"/>
                  </a:lnTo>
                  <a:cubicBezTo>
                    <a:pt x="547764" y="400454"/>
                    <a:pt x="551027" y="399084"/>
                    <a:pt x="554327" y="398973"/>
                  </a:cubicBezTo>
                  <a:close/>
                  <a:moveTo>
                    <a:pt x="262860" y="0"/>
                  </a:moveTo>
                  <a:cubicBezTo>
                    <a:pt x="286001" y="0"/>
                    <a:pt x="346969" y="53623"/>
                    <a:pt x="415651" y="73473"/>
                  </a:cubicBezTo>
                  <a:cubicBezTo>
                    <a:pt x="448731" y="82953"/>
                    <a:pt x="480179" y="82953"/>
                    <a:pt x="510885" y="82805"/>
                  </a:cubicBezTo>
                  <a:cubicBezTo>
                    <a:pt x="515187" y="82805"/>
                    <a:pt x="524829" y="82805"/>
                    <a:pt x="524829" y="99543"/>
                  </a:cubicBezTo>
                  <a:cubicBezTo>
                    <a:pt x="524829" y="101617"/>
                    <a:pt x="525571" y="271523"/>
                    <a:pt x="525571" y="272856"/>
                  </a:cubicBezTo>
                  <a:cubicBezTo>
                    <a:pt x="525571" y="292853"/>
                    <a:pt x="522604" y="312703"/>
                    <a:pt x="517412" y="332108"/>
                  </a:cubicBezTo>
                  <a:cubicBezTo>
                    <a:pt x="516671" y="335071"/>
                    <a:pt x="513704" y="341440"/>
                    <a:pt x="506138" y="338181"/>
                  </a:cubicBezTo>
                  <a:cubicBezTo>
                    <a:pt x="494716" y="334922"/>
                    <a:pt x="483887" y="332849"/>
                    <a:pt x="467125" y="332849"/>
                  </a:cubicBezTo>
                  <a:cubicBezTo>
                    <a:pt x="387466" y="332849"/>
                    <a:pt x="322938" y="397433"/>
                    <a:pt x="322938" y="476831"/>
                  </a:cubicBezTo>
                  <a:cubicBezTo>
                    <a:pt x="322938" y="504383"/>
                    <a:pt x="330651" y="530158"/>
                    <a:pt x="344002" y="551933"/>
                  </a:cubicBezTo>
                  <a:cubicBezTo>
                    <a:pt x="345485" y="554303"/>
                    <a:pt x="348156" y="557118"/>
                    <a:pt x="343260" y="561265"/>
                  </a:cubicBezTo>
                  <a:cubicBezTo>
                    <a:pt x="306768" y="588373"/>
                    <a:pt x="279622" y="601853"/>
                    <a:pt x="262860" y="601853"/>
                  </a:cubicBezTo>
                  <a:cubicBezTo>
                    <a:pt x="210199" y="601853"/>
                    <a:pt x="0" y="442613"/>
                    <a:pt x="0" y="272856"/>
                  </a:cubicBezTo>
                  <a:cubicBezTo>
                    <a:pt x="0" y="270930"/>
                    <a:pt x="2670" y="97322"/>
                    <a:pt x="3263" y="93766"/>
                  </a:cubicBezTo>
                  <a:cubicBezTo>
                    <a:pt x="5192" y="79694"/>
                    <a:pt x="11719" y="80731"/>
                    <a:pt x="15872" y="80879"/>
                  </a:cubicBezTo>
                  <a:cubicBezTo>
                    <a:pt x="50584" y="82509"/>
                    <a:pt x="87669" y="84582"/>
                    <a:pt x="126386" y="73473"/>
                  </a:cubicBezTo>
                  <a:cubicBezTo>
                    <a:pt x="195068" y="53623"/>
                    <a:pt x="240312" y="0"/>
                    <a:pt x="262860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78" name="iSľíḍè"/>
            <p:cNvGrpSpPr/>
            <p:nvPr/>
          </p:nvGrpSpPr>
          <p:grpSpPr>
            <a:xfrm>
              <a:off x="8139693" y="2579169"/>
              <a:ext cx="1860829" cy="3583555"/>
              <a:chOff x="855343" y="2057019"/>
              <a:chExt cx="1860829" cy="3583555"/>
            </a:xfrm>
          </p:grpSpPr>
          <p:sp>
            <p:nvSpPr>
              <p:cNvPr id="79" name="îsliḑe"/>
              <p:cNvSpPr txBox="1"/>
              <p:nvPr/>
            </p:nvSpPr>
            <p:spPr>
              <a:xfrm>
                <a:off x="855343" y="2057019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异常编码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字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ïṧļíḋè"/>
              <p:cNvSpPr/>
              <p:nvPr/>
            </p:nvSpPr>
            <p:spPr bwMode="auto">
              <a:xfrm>
                <a:off x="855343" y="2764160"/>
                <a:ext cx="1860829" cy="2876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利用不在常见的编码范围内编码进行编写，例如这里的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QQ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编码：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“老板！我掂姿，鉨岀カ，替我昨亊一曰枹2仟，一玥③萬。ⓆⓆ琴：80213”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“官倸，超高醅率，信誉抨乨🅀🅀：123456”</a:t>
                </a:r>
                <a:endParaRPr lang="en-US" altLang="zh-CN" sz="1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sp>
          <p:nvSpPr>
            <p:cNvPr id="81" name="íṣ1ïdê"/>
            <p:cNvSpPr/>
            <p:nvPr/>
          </p:nvSpPr>
          <p:spPr>
            <a:xfrm>
              <a:off x="8613819" y="1355764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82" name="îşľíde"/>
            <p:cNvSpPr/>
            <p:nvPr/>
          </p:nvSpPr>
          <p:spPr>
            <a:xfrm>
              <a:off x="8856212" y="1638649"/>
              <a:ext cx="426499" cy="345516"/>
            </a:xfrm>
            <a:custGeom>
              <a:avLst/>
              <a:gdLst>
                <a:gd name="connsiteX0" fmla="*/ 16411 w 608731"/>
                <a:gd name="connsiteY0" fmla="*/ 453912 h 493146"/>
                <a:gd name="connsiteX1" fmla="*/ 586924 w 608731"/>
                <a:gd name="connsiteY1" fmla="*/ 453912 h 493146"/>
                <a:gd name="connsiteX2" fmla="*/ 603335 w 608731"/>
                <a:gd name="connsiteY2" fmla="*/ 470291 h 493146"/>
                <a:gd name="connsiteX3" fmla="*/ 603335 w 608731"/>
                <a:gd name="connsiteY3" fmla="*/ 476842 h 493146"/>
                <a:gd name="connsiteX4" fmla="*/ 586924 w 608731"/>
                <a:gd name="connsiteY4" fmla="*/ 493146 h 493146"/>
                <a:gd name="connsiteX5" fmla="*/ 16411 w 608731"/>
                <a:gd name="connsiteY5" fmla="*/ 493146 h 493146"/>
                <a:gd name="connsiteX6" fmla="*/ 0 w 608731"/>
                <a:gd name="connsiteY6" fmla="*/ 476842 h 493146"/>
                <a:gd name="connsiteX7" fmla="*/ 0 w 608731"/>
                <a:gd name="connsiteY7" fmla="*/ 470291 h 493146"/>
                <a:gd name="connsiteX8" fmla="*/ 16411 w 608731"/>
                <a:gd name="connsiteY8" fmla="*/ 453912 h 493146"/>
                <a:gd name="connsiteX9" fmla="*/ 327127 w 608731"/>
                <a:gd name="connsiteY9" fmla="*/ 87 h 493146"/>
                <a:gd name="connsiteX10" fmla="*/ 338514 w 608731"/>
                <a:gd name="connsiteY10" fmla="*/ 10608 h 493146"/>
                <a:gd name="connsiteX11" fmla="*/ 375068 w 608731"/>
                <a:gd name="connsiteY11" fmla="*/ 199358 h 493146"/>
                <a:gd name="connsiteX12" fmla="*/ 451312 w 608731"/>
                <a:gd name="connsiteY12" fmla="*/ 149080 h 493146"/>
                <a:gd name="connsiteX13" fmla="*/ 471678 w 608731"/>
                <a:gd name="connsiteY13" fmla="*/ 160029 h 493146"/>
                <a:gd name="connsiteX14" fmla="*/ 471678 w 608731"/>
                <a:gd name="connsiteY14" fmla="*/ 266918 h 493146"/>
                <a:gd name="connsiteX15" fmla="*/ 594622 w 608731"/>
                <a:gd name="connsiteY15" fmla="*/ 257905 h 493146"/>
                <a:gd name="connsiteX16" fmla="*/ 604768 w 608731"/>
                <a:gd name="connsiteY16" fmla="*/ 280326 h 493146"/>
                <a:gd name="connsiteX17" fmla="*/ 496819 w 608731"/>
                <a:gd name="connsiteY17" fmla="*/ 386544 h 493146"/>
                <a:gd name="connsiteX18" fmla="*/ 564483 w 608731"/>
                <a:gd name="connsiteY18" fmla="*/ 429002 h 493146"/>
                <a:gd name="connsiteX19" fmla="*/ 437809 w 608731"/>
                <a:gd name="connsiteY19" fmla="*/ 429002 h 493146"/>
                <a:gd name="connsiteX20" fmla="*/ 401851 w 608731"/>
                <a:gd name="connsiteY20" fmla="*/ 406432 h 493146"/>
                <a:gd name="connsiteX21" fmla="*/ 472946 w 608731"/>
                <a:gd name="connsiteY21" fmla="*/ 336415 h 493146"/>
                <a:gd name="connsiteX22" fmla="*/ 388422 w 608731"/>
                <a:gd name="connsiteY22" fmla="*/ 342597 h 493146"/>
                <a:gd name="connsiteX23" fmla="*/ 388422 w 608731"/>
                <a:gd name="connsiteY23" fmla="*/ 272579 h 493146"/>
                <a:gd name="connsiteX24" fmla="*/ 336872 w 608731"/>
                <a:gd name="connsiteY24" fmla="*/ 306545 h 493146"/>
                <a:gd name="connsiteX25" fmla="*/ 313149 w 608731"/>
                <a:gd name="connsiteY25" fmla="*/ 184088 h 493146"/>
                <a:gd name="connsiteX26" fmla="*/ 263688 w 608731"/>
                <a:gd name="connsiteY26" fmla="*/ 295223 h 493146"/>
                <a:gd name="connsiteX27" fmla="*/ 185356 w 608731"/>
                <a:gd name="connsiteY27" fmla="*/ 240699 h 493146"/>
                <a:gd name="connsiteX28" fmla="*/ 209079 w 608731"/>
                <a:gd name="connsiteY28" fmla="*/ 345651 h 493146"/>
                <a:gd name="connsiteX29" fmla="*/ 142087 w 608731"/>
                <a:gd name="connsiteY29" fmla="*/ 360101 h 493146"/>
                <a:gd name="connsiteX30" fmla="*/ 190503 w 608731"/>
                <a:gd name="connsiteY30" fmla="*/ 402261 h 493146"/>
                <a:gd name="connsiteX31" fmla="*/ 156560 w 608731"/>
                <a:gd name="connsiteY31" fmla="*/ 429002 h 493146"/>
                <a:gd name="connsiteX32" fmla="*/ 36824 w 608731"/>
                <a:gd name="connsiteY32" fmla="*/ 429002 h 493146"/>
                <a:gd name="connsiteX33" fmla="*/ 100608 w 608731"/>
                <a:gd name="connsiteY33" fmla="*/ 378798 h 493146"/>
                <a:gd name="connsiteX34" fmla="*/ 29513 w 608731"/>
                <a:gd name="connsiteY34" fmla="*/ 316899 h 493146"/>
                <a:gd name="connsiteX35" fmla="*/ 35332 w 608731"/>
                <a:gd name="connsiteY35" fmla="*/ 294180 h 493146"/>
                <a:gd name="connsiteX36" fmla="*/ 135373 w 608731"/>
                <a:gd name="connsiteY36" fmla="*/ 272654 h 493146"/>
                <a:gd name="connsiteX37" fmla="*/ 98370 w 608731"/>
                <a:gd name="connsiteY37" fmla="*/ 108782 h 493146"/>
                <a:gd name="connsiteX38" fmla="*/ 118662 w 608731"/>
                <a:gd name="connsiteY38" fmla="*/ 95151 h 493146"/>
                <a:gd name="connsiteX39" fmla="*/ 237801 w 608731"/>
                <a:gd name="connsiteY39" fmla="*/ 178129 h 493146"/>
                <a:gd name="connsiteX40" fmla="*/ 313671 w 608731"/>
                <a:gd name="connsiteY40" fmla="*/ 7777 h 493146"/>
                <a:gd name="connsiteX41" fmla="*/ 327127 w 608731"/>
                <a:gd name="connsiteY41" fmla="*/ 87 h 49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8731" h="493146">
                  <a:moveTo>
                    <a:pt x="16411" y="453912"/>
                  </a:moveTo>
                  <a:lnTo>
                    <a:pt x="586924" y="453912"/>
                  </a:lnTo>
                  <a:cubicBezTo>
                    <a:pt x="596025" y="453912"/>
                    <a:pt x="603335" y="461208"/>
                    <a:pt x="603335" y="470291"/>
                  </a:cubicBezTo>
                  <a:lnTo>
                    <a:pt x="603335" y="476842"/>
                  </a:lnTo>
                  <a:cubicBezTo>
                    <a:pt x="603335" y="485850"/>
                    <a:pt x="596025" y="493146"/>
                    <a:pt x="586924" y="493146"/>
                  </a:cubicBezTo>
                  <a:lnTo>
                    <a:pt x="16411" y="493146"/>
                  </a:lnTo>
                  <a:cubicBezTo>
                    <a:pt x="7310" y="493146"/>
                    <a:pt x="0" y="485850"/>
                    <a:pt x="0" y="476842"/>
                  </a:cubicBezTo>
                  <a:lnTo>
                    <a:pt x="0" y="470291"/>
                  </a:lnTo>
                  <a:cubicBezTo>
                    <a:pt x="0" y="461208"/>
                    <a:pt x="7310" y="453912"/>
                    <a:pt x="16411" y="453912"/>
                  </a:cubicBezTo>
                  <a:close/>
                  <a:moveTo>
                    <a:pt x="327127" y="87"/>
                  </a:moveTo>
                  <a:cubicBezTo>
                    <a:pt x="332378" y="683"/>
                    <a:pt x="337283" y="4314"/>
                    <a:pt x="338514" y="10608"/>
                  </a:cubicBezTo>
                  <a:lnTo>
                    <a:pt x="375068" y="199358"/>
                  </a:lnTo>
                  <a:lnTo>
                    <a:pt x="451312" y="149080"/>
                  </a:lnTo>
                  <a:cubicBezTo>
                    <a:pt x="460040" y="143344"/>
                    <a:pt x="471678" y="149601"/>
                    <a:pt x="471678" y="160029"/>
                  </a:cubicBezTo>
                  <a:lnTo>
                    <a:pt x="471678" y="266918"/>
                  </a:lnTo>
                  <a:lnTo>
                    <a:pt x="594622" y="257905"/>
                  </a:lnTo>
                  <a:cubicBezTo>
                    <a:pt x="606782" y="257011"/>
                    <a:pt x="613496" y="271760"/>
                    <a:pt x="604768" y="280326"/>
                  </a:cubicBezTo>
                  <a:lnTo>
                    <a:pt x="496819" y="386544"/>
                  </a:lnTo>
                  <a:lnTo>
                    <a:pt x="564483" y="429002"/>
                  </a:lnTo>
                  <a:lnTo>
                    <a:pt x="437809" y="429002"/>
                  </a:lnTo>
                  <a:lnTo>
                    <a:pt x="401851" y="406432"/>
                  </a:lnTo>
                  <a:lnTo>
                    <a:pt x="472946" y="336415"/>
                  </a:lnTo>
                  <a:lnTo>
                    <a:pt x="388422" y="342597"/>
                  </a:lnTo>
                  <a:lnTo>
                    <a:pt x="388422" y="272579"/>
                  </a:lnTo>
                  <a:lnTo>
                    <a:pt x="336872" y="306545"/>
                  </a:lnTo>
                  <a:lnTo>
                    <a:pt x="313149" y="184088"/>
                  </a:lnTo>
                  <a:lnTo>
                    <a:pt x="263688" y="295223"/>
                  </a:lnTo>
                  <a:lnTo>
                    <a:pt x="185356" y="240699"/>
                  </a:lnTo>
                  <a:lnTo>
                    <a:pt x="209079" y="345651"/>
                  </a:lnTo>
                  <a:lnTo>
                    <a:pt x="142087" y="360101"/>
                  </a:lnTo>
                  <a:lnTo>
                    <a:pt x="190503" y="402261"/>
                  </a:lnTo>
                  <a:lnTo>
                    <a:pt x="156560" y="429002"/>
                  </a:lnTo>
                  <a:lnTo>
                    <a:pt x="36824" y="429002"/>
                  </a:lnTo>
                  <a:lnTo>
                    <a:pt x="100608" y="378798"/>
                  </a:lnTo>
                  <a:lnTo>
                    <a:pt x="29513" y="316899"/>
                  </a:lnTo>
                  <a:cubicBezTo>
                    <a:pt x="21381" y="309748"/>
                    <a:pt x="24813" y="296489"/>
                    <a:pt x="35332" y="294180"/>
                  </a:cubicBezTo>
                  <a:lnTo>
                    <a:pt x="135373" y="272654"/>
                  </a:lnTo>
                  <a:lnTo>
                    <a:pt x="98370" y="108782"/>
                  </a:lnTo>
                  <a:cubicBezTo>
                    <a:pt x="95759" y="97088"/>
                    <a:pt x="108889" y="88298"/>
                    <a:pt x="118662" y="95151"/>
                  </a:cubicBezTo>
                  <a:lnTo>
                    <a:pt x="237801" y="178129"/>
                  </a:lnTo>
                  <a:lnTo>
                    <a:pt x="313671" y="7777"/>
                  </a:lnTo>
                  <a:cubicBezTo>
                    <a:pt x="316282" y="1930"/>
                    <a:pt x="321877" y="-509"/>
                    <a:pt x="327127" y="8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cxnSp>
          <p:nvCxnSpPr>
            <p:cNvPr id="83" name="ïṡ1ïḑé"/>
            <p:cNvCxnSpPr/>
            <p:nvPr/>
          </p:nvCxnSpPr>
          <p:spPr>
            <a:xfrm>
              <a:off x="3083537" y="3025507"/>
              <a:ext cx="0" cy="22992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íṩļíḍê"/>
            <p:cNvCxnSpPr/>
            <p:nvPr/>
          </p:nvCxnSpPr>
          <p:spPr>
            <a:xfrm>
              <a:off x="5478138" y="3025507"/>
              <a:ext cx="0" cy="22992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îs1idé"/>
            <p:cNvCxnSpPr/>
            <p:nvPr/>
          </p:nvCxnSpPr>
          <p:spPr>
            <a:xfrm>
              <a:off x="7872739" y="3025507"/>
              <a:ext cx="0" cy="22992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335279" y="211516"/>
            <a:ext cx="7192422" cy="5227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项目简介：数据集</a:t>
            </a:r>
            <a:r>
              <a:rPr lang="zh-CN" altLang="en-US" sz="2800" b="1" dirty="0"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思源黑体 Regular" panose="020B0500000000000000" charset="-122"/>
              </a:rPr>
              <a:t>的采集</a:t>
            </a:r>
            <a:endParaRPr lang="zh-CN" altLang="en-US" sz="2800" b="1" dirty="0"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思源黑体 Regular" panose="020B050000000000000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9615" y="1668145"/>
            <a:ext cx="10208895" cy="5075555"/>
            <a:chOff x="660400" y="2197858"/>
            <a:chExt cx="8120126" cy="2110371"/>
          </a:xfrm>
        </p:grpSpPr>
        <p:grpSp>
          <p:nvGrpSpPr>
            <p:cNvPr id="14" name="íṧḻîḍè"/>
            <p:cNvGrpSpPr/>
            <p:nvPr/>
          </p:nvGrpSpPr>
          <p:grpSpPr>
            <a:xfrm>
              <a:off x="660400" y="2197858"/>
              <a:ext cx="2643056" cy="2109445"/>
              <a:chOff x="1089739" y="2197858"/>
              <a:chExt cx="2951504" cy="2109445"/>
            </a:xfrm>
          </p:grpSpPr>
          <p:sp>
            <p:nvSpPr>
              <p:cNvPr id="17" name="iSļïďé"/>
              <p:cNvSpPr/>
              <p:nvPr/>
            </p:nvSpPr>
            <p:spPr>
              <a:xfrm>
                <a:off x="1089739" y="2197858"/>
                <a:ext cx="2951504" cy="41232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zh-CN" altLang="en-US" sz="1600" b="1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sym typeface="+mn-ea"/>
                  </a:rPr>
                  <a:t>变体字生成</a:t>
                </a:r>
                <a:endParaRPr lang="zh-CN" altLang="en-US" sz="16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sym typeface="+mn-ea"/>
                </a:endParaRPr>
              </a:p>
            </p:txBody>
          </p:sp>
          <p:sp>
            <p:nvSpPr>
              <p:cNvPr id="20" name="i$ľíďe"/>
              <p:cNvSpPr/>
              <p:nvPr/>
            </p:nvSpPr>
            <p:spPr>
              <a:xfrm>
                <a:off x="1089739" y="2805711"/>
                <a:ext cx="2951504" cy="150159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/>
                  <a:t>1</a:t>
                </a:r>
                <a:r>
                  <a:rPr lang="zh-CN" altLang="en-US" sz="1600" b="1" dirty="0"/>
                  <a:t>，利用汉字的区位码，以及汉字拆分表的区位码，构造变体字</a:t>
                </a:r>
                <a:r>
                  <a:rPr lang="zh-CN" altLang="en-US" sz="1600" b="1" dirty="0"/>
                  <a:t>编码</a:t>
                </a:r>
                <a:endParaRPr lang="zh-CN" altLang="en-US" sz="1600" b="1" dirty="0"/>
              </a:p>
              <a:p>
                <a:pPr algn="ctr"/>
                <a:r>
                  <a:rPr lang="en-US" altLang="zh-CN" sz="1600" b="1" dirty="0"/>
                  <a:t>2</a:t>
                </a:r>
                <a:r>
                  <a:rPr lang="zh-CN" altLang="en-US" sz="1600" b="1" dirty="0"/>
                  <a:t>，基于代码生成基于敏感库和关键词库的拆分字体的</a:t>
                </a:r>
                <a:r>
                  <a:rPr lang="zh-CN" altLang="en-US" sz="1600" b="1" dirty="0"/>
                  <a:t>数据集。</a:t>
                </a:r>
                <a:endParaRPr lang="zh-CN" altLang="en-US" sz="1600" b="1" dirty="0"/>
              </a:p>
            </p:txBody>
          </p:sp>
        </p:grpSp>
        <p:grpSp>
          <p:nvGrpSpPr>
            <p:cNvPr id="21" name="îsļídè"/>
            <p:cNvGrpSpPr/>
            <p:nvPr/>
          </p:nvGrpSpPr>
          <p:grpSpPr>
            <a:xfrm>
              <a:off x="6137470" y="2197858"/>
              <a:ext cx="2643056" cy="2110371"/>
              <a:chOff x="4620339" y="2197858"/>
              <a:chExt cx="2951504" cy="2110371"/>
            </a:xfrm>
          </p:grpSpPr>
          <p:sp>
            <p:nvSpPr>
              <p:cNvPr id="25" name="işḷiḍê"/>
              <p:cNvSpPr/>
              <p:nvPr/>
            </p:nvSpPr>
            <p:spPr>
              <a:xfrm>
                <a:off x="4620339" y="2197858"/>
                <a:ext cx="2951504" cy="38919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夹杂特殊符号的异常字</a:t>
                </a: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生成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îṣḻíḓê"/>
              <p:cNvSpPr/>
              <p:nvPr/>
            </p:nvSpPr>
            <p:spPr>
              <a:xfrm>
                <a:off x="4620339" y="2756368"/>
                <a:ext cx="2951504" cy="155186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/>
                  <a:t>1</a:t>
                </a:r>
                <a:r>
                  <a:rPr lang="zh-CN" altLang="en-US" sz="1600" b="1" dirty="0"/>
                  <a:t>，基于敏感词库和关键词</a:t>
                </a:r>
                <a:r>
                  <a:rPr lang="zh-CN" altLang="en-US" sz="1600" b="1" dirty="0"/>
                  <a:t>库，利用代码构造夹杂特殊符号的敏感词的</a:t>
                </a:r>
                <a:r>
                  <a:rPr lang="zh-CN" altLang="en-US" sz="1600" b="1" dirty="0"/>
                  <a:t>数据集。</a:t>
                </a:r>
                <a:endParaRPr lang="zh-CN" altLang="en-US" sz="1600" b="1" dirty="0"/>
              </a:p>
              <a:p>
                <a:pPr algn="ctr"/>
                <a:endParaRPr lang="zh-CN" altLang="en-US" sz="1600" b="1" dirty="0"/>
              </a:p>
            </p:txBody>
          </p:sp>
        </p:grpSp>
        <p:grpSp>
          <p:nvGrpSpPr>
            <p:cNvPr id="31" name="îšļïḋè"/>
            <p:cNvGrpSpPr/>
            <p:nvPr/>
          </p:nvGrpSpPr>
          <p:grpSpPr>
            <a:xfrm>
              <a:off x="3398935" y="2197858"/>
              <a:ext cx="2643056" cy="2110371"/>
              <a:chOff x="1089739" y="2197858"/>
              <a:chExt cx="2951504" cy="2110371"/>
            </a:xfrm>
          </p:grpSpPr>
          <p:sp>
            <p:nvSpPr>
              <p:cNvPr id="32" name="îṧľîḑê"/>
              <p:cNvSpPr/>
              <p:nvPr/>
            </p:nvSpPr>
            <p:spPr>
              <a:xfrm>
                <a:off x="1089739" y="2197858"/>
                <a:ext cx="2951504" cy="4120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谐音字生成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îṧḻîḋé"/>
              <p:cNvSpPr/>
              <p:nvPr/>
            </p:nvSpPr>
            <p:spPr>
              <a:xfrm>
                <a:off x="1089739" y="2756368"/>
                <a:ext cx="2951504" cy="155186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/>
                  <a:t>1</a:t>
                </a:r>
                <a:r>
                  <a:rPr lang="zh-CN" altLang="en-US" sz="1600" b="1" dirty="0"/>
                  <a:t>，基于声母，韵母，声调进行编码，同时利用易混淆</a:t>
                </a:r>
                <a:r>
                  <a:rPr lang="zh-CN" altLang="en-US" sz="1600" b="1" dirty="0"/>
                  <a:t>的平舌音与翘舌音、边音与鼻音、前</a:t>
                </a:r>
                <a:endParaRPr lang="zh-CN" altLang="en-US" sz="1600" b="1" dirty="0"/>
              </a:p>
              <a:p>
                <a:pPr algn="ctr"/>
                <a:r>
                  <a:rPr lang="zh-CN" altLang="en-US" sz="1600" b="1" dirty="0"/>
                  <a:t>鼻音与后鼻音，构造易混淆拼音编码，例如：ｚ，ｚｈ ｎ，ｌ ｅｎ，ｅｎｇ。同时生成拼音缩写的数据集。</a:t>
                </a:r>
                <a:endParaRPr lang="zh-CN" altLang="en-US" sz="1600" b="1" dirty="0"/>
              </a:p>
              <a:p>
                <a:pPr algn="ctr"/>
                <a:r>
                  <a:rPr lang="en-US" altLang="zh-CN" sz="1600" b="1" dirty="0"/>
                  <a:t>2</a:t>
                </a:r>
                <a:r>
                  <a:rPr lang="zh-CN" altLang="en-US" sz="1600" b="1" dirty="0"/>
                  <a:t>，基于代码生成基于敏感词库和关键词库的谐音字体的</a:t>
                </a:r>
                <a:r>
                  <a:rPr lang="zh-CN" altLang="en-US" sz="1600" b="1" dirty="0"/>
                  <a:t>数据集</a:t>
                </a:r>
                <a:endParaRPr lang="zh-CN" altLang="en-US" sz="1600" b="1" dirty="0"/>
              </a:p>
              <a:p>
                <a:pPr algn="ctr"/>
                <a:endParaRPr lang="zh-CN" altLang="en-US" sz="1600" b="1" dirty="0"/>
              </a:p>
            </p:txBody>
          </p:sp>
        </p:grpSp>
      </p:grpSp>
      <p:sp>
        <p:nvSpPr>
          <p:cNvPr id="34" name="îŝľîďé"/>
          <p:cNvSpPr txBox="1"/>
          <p:nvPr/>
        </p:nvSpPr>
        <p:spPr>
          <a:xfrm>
            <a:off x="723900" y="1033692"/>
            <a:ext cx="10744200" cy="4603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p>
            <a:pPr algn="ctr"/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基于关键词和敏感词库的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代码生成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.00157480315}"/>
</p:tagLst>
</file>

<file path=ppt/tags/tag10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1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4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5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6.xml><?xml version="1.0" encoding="utf-8"?>
<p:tagLst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7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8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9.xml><?xml version="1.0" encoding="utf-8"?>
<p:tagLst xmlns:p="http://schemas.openxmlformats.org/presentationml/2006/main">
  <p:tag name="KSO_WM_DOC_GUID" val="{69a2d3e6-2b11-458b-9be4-f9130c7c71d5}"/>
  <p:tag name="COMMONDATA" val="eyJoZGlkIjoiNWE4NWRjOGNkZGQ2ZjZlMWI2OTIzMWJmYzhkYWQ3ZjkifQ=="/>
  <p:tag name="commondata" val="eyJoZGlkIjoiNjI3NmIzOTNmODQ2M2NmZjM4MDdmM2JhMjBlZjcyNjIifQ==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62.35338582677164,&quot;left&quot;:125.68165354330708,&quot;top&quot;:218.36692913385826,&quot;width&quot;:646.7764566929134}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62.35338582677164,&quot;left&quot;:125.68165354330708,&quot;top&quot;:218.36692913385826,&quot;width&quot;:646.7764566929134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62.35338582677164,&quot;left&quot;:125.68165354330708,&quot;top&quot;:218.36692913385826,&quot;width&quot;:646.7764566929134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62.35338582677164,&quot;left&quot;:125.68165354330708,&quot;top&quot;:218.36692913385826,&quot;width&quot;:646.7764566929134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62.35338582677164,&quot;left&quot;:125.68165354330708,&quot;top&quot;:218.36692913385826,&quot;width&quot;:646.7764566929134}"/>
</p:tagLst>
</file>

<file path=ppt/tags/tag7.xml><?xml version="1.0" encoding="utf-8"?>
<p:tagLst xmlns:p="http://schemas.openxmlformats.org/presentationml/2006/main">
  <p:tag name="KSO_WM_BEAUTIFY_FLAG" val=""/>
  <p:tag name="KSO_WM_DIAGRAM_VIRTUALLY_FRAME" val="{&quot;height&quot;:162.35338582677164,&quot;left&quot;:125.68165354330708,&quot;top&quot;:218.36692913385826,&quot;width&quot;:646.7764566929134}"/>
</p:tagLst>
</file>

<file path=ppt/tags/tag8.xml><?xml version="1.0" encoding="utf-8"?>
<p:tagLst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9.xml><?xml version="1.0" encoding="utf-8"?>
<p:tagLst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2617</Words>
  <Application>WPS 演示</Application>
  <PresentationFormat>宽屏</PresentationFormat>
  <Paragraphs>319</Paragraphs>
  <Slides>16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3" baseType="lpstr">
      <vt:lpstr>Arial</vt:lpstr>
      <vt:lpstr>宋体</vt:lpstr>
      <vt:lpstr>Wingdings</vt:lpstr>
      <vt:lpstr>等线</vt:lpstr>
      <vt:lpstr>等线 Light</vt:lpstr>
      <vt:lpstr>Arial</vt:lpstr>
      <vt:lpstr>楷体_GB2312</vt:lpstr>
      <vt:lpstr>新宋体</vt:lpstr>
      <vt:lpstr>Calibri</vt:lpstr>
      <vt:lpstr>黑体</vt:lpstr>
      <vt:lpstr>微软雅黑</vt:lpstr>
      <vt:lpstr>Calibri</vt:lpstr>
      <vt:lpstr>华文细黑</vt:lpstr>
      <vt:lpstr>Verdana</vt:lpstr>
      <vt:lpstr>微软雅黑 Light</vt:lpstr>
      <vt:lpstr>思源黑体 Regular</vt:lpstr>
      <vt:lpstr>Helvetica Light</vt:lpstr>
      <vt:lpstr>Helvetica</vt:lpstr>
      <vt:lpstr>OPPOSans M</vt:lpstr>
      <vt:lpstr>仿宋</vt:lpstr>
      <vt:lpstr>Arial Unicode MS</vt:lpstr>
      <vt:lpstr>PMingLiU</vt:lpstr>
      <vt:lpstr>Segoe Print</vt:lpstr>
      <vt:lpstr>楷体</vt:lpstr>
      <vt:lpstr>Fira Code</vt:lpstr>
      <vt:lpstr>Wingdings</vt:lpstr>
      <vt:lpstr>1_Office 主题</vt:lpstr>
      <vt:lpstr>PowerPoint 演示文稿</vt:lpstr>
      <vt:lpstr>PowerPoint 演示文稿</vt:lpstr>
      <vt:lpstr>PowerPoint 演示文稿</vt:lpstr>
      <vt:lpstr>项目简介</vt:lpstr>
      <vt:lpstr>项目背景</vt:lpstr>
      <vt:lpstr>PowerPoint 演示文稿</vt:lpstr>
      <vt:lpstr>项目简介：建立模型</vt:lpstr>
      <vt:lpstr>项目背景</vt:lpstr>
      <vt:lpstr>项目简介：新入网用户风险模型</vt:lpstr>
      <vt:lpstr>项目简介：数据集的采集</vt:lpstr>
      <vt:lpstr>项目背景</vt:lpstr>
      <vt:lpstr>项目简介</vt:lpstr>
      <vt:lpstr>PowerPoint 演示文稿</vt:lpstr>
      <vt:lpstr>方案创新性</vt:lpstr>
      <vt:lpstr>方案复制性：需求一致、目标一致、技防手段普适性强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四季度 不限量形象海报 设计方案</dc:title>
  <dc:creator>Microsoft Office 用户</dc:creator>
  <cp:lastModifiedBy>王建斌</cp:lastModifiedBy>
  <cp:revision>670</cp:revision>
  <cp:lastPrinted>2023-08-28T05:29:00Z</cp:lastPrinted>
  <dcterms:created xsi:type="dcterms:W3CDTF">2023-08-28T05:29:00Z</dcterms:created>
  <dcterms:modified xsi:type="dcterms:W3CDTF">2024-09-25T10:22:16Z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34D79152D7244601876DC5D8634E1AC2_13</vt:lpwstr>
  </property>
</Properties>
</file>