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11" r:id="rId3"/>
    <p:sldId id="1143" r:id="rId5"/>
    <p:sldId id="446" r:id="rId6"/>
    <p:sldId id="1144" r:id="rId12"/>
    <p:sldId id="1145" r:id="rId13"/>
    <p:sldId id="1146" r:id="rId14"/>
    <p:sldId id="1147" r:id="rId15"/>
  </p:sldIdLst>
  <p:sldSz cx="12192000" cy="685800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6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Crystal" initials="N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EE0"/>
    <a:srgbClr val="E5352F"/>
    <a:srgbClr val="186DA9"/>
    <a:srgbClr val="FDA59F"/>
    <a:srgbClr val="F8CBC9"/>
    <a:srgbClr val="FAA59B"/>
    <a:srgbClr val="FBAD8D"/>
    <a:srgbClr val="F691B9"/>
    <a:srgbClr val="F5A6A2"/>
    <a:srgbClr val="FBB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50000" autoAdjust="0"/>
  </p:normalViewPr>
  <p:slideViewPr>
    <p:cSldViewPr snapToGrid="0" snapToObjects="1" showGuides="1">
      <p:cViewPr varScale="1">
        <p:scale>
          <a:sx n="89" d="100"/>
          <a:sy n="89" d="100"/>
        </p:scale>
        <p:origin x="475" y="19"/>
      </p:cViewPr>
      <p:guideLst>
        <p:guide orient="horz" pos="2124"/>
        <p:guide pos="3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ableStyles" Target="tableStyles.xml"/><Relationship Id="rId10" Type="http://schemas.openxmlformats.org/officeDocument/2006/relationships/commentAuthors" Target="commentAuthors.xml"/><Relationship Id="rId11" Type="http://schemas.openxmlformats.org/officeDocument/2006/relationships/tags" Target="tags/tag5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kumimoji="1" sz="1200" noProof="1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kumimoji="1" sz="1200" noProof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390EC4-E953-4D3F-821D-D1AE15D14CA0}" type="datetimeFigureOut">
              <a:rPr lang="zh-CN" altLang="en-US"/>
            </a:fld>
            <a:endParaRPr lang="zh-CN" altLang="en-US"/>
          </a:p>
        </p:txBody>
      </p:sp>
      <p:sp>
        <p:nvSpPr>
          <p:cNvPr id="5837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编辑母版文本样式
第二级
第三级
第四级
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kumimoji="1" sz="1200" noProof="1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fld id="{153FCC71-A9BA-41D2-A77E-EB6D2BD0594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1pPr>
    <a:lvl2pPr marL="742950" indent="-28575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2pPr>
    <a:lvl3pPr marL="11430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3pPr>
    <a:lvl4pPr marL="16002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4pPr>
    <a:lvl5pPr marL="20574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051050" y="560388"/>
            <a:ext cx="4960938" cy="279082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DC146CB9-F5D8-40EA-9F2D-C11D2B75C546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28EE6D-674B-4EDA-B311-0E0B0F607B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/>
          <a:p>
            <a:r>
              <a:t>大家好！今天我们从最经典的“Hello World”程序开始。无论你是编程新手还是老手，Hello World都是我们接触新语言的第一步。它简单到只有一行代码，却能让我们快速看到成果，建立信心。</a:t>
            </a:r>
          </a:p>
          <a:p>
            <a:r>
              <a:t>（互动提问）有没有人记得自己第一次写Hello World是用什么语言？当时感觉如何？</a:t>
            </a:r>
          </a:p>
          <a:p>
            <a:r>
              <a:t>其实，Hello World最早出现在1972年的一本C语言教程中，从此成为编程教育的象征。它不仅是语法练习，更是一种仪式感——就像程序员们的“芝麻开门”！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/>
          <a:p>
            <a:r>
              <a:t>现在我们来看几个具体例子。Python的版本最简洁，只需要1行；Java因为面向对象的特性需要类定义；而C语言的printf很多老程序员会特别亲切。</a:t>
            </a:r>
          </a:p>
          <a:p>
            <a:r>
              <a:t>（演示建议）可以现场打开IDE快速演示其中1-2个例子，让观众听到“叮”的运行成功声音。</a:t>
            </a:r>
          </a:p>
          <a:p>
            <a:r>
              <a:t>有趣的是，这些差异反映了语言的设计哲学：Python追求简洁，Java强调严谨，而JavaScript作为脚本语言直接在浏览器控制台就能运行。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/>
          <a:p>
            <a:r>
              <a:t>Hello World看似简单，其实暗藏玄机！当你的第一个程序成功运行时，实际上已经完成了很多重要事情：确认了环境配置正确，理解了该语言的基本结构，最重要的是获得了“我能做到”的正反馈。</a:t>
            </a:r>
          </a:p>
          <a:p>
            <a:r>
              <a:t>（故事分享）像Facebook创始人扎克伯格，他12岁写的第一个Hello World后来变成了消息发送功能。大家不妨想想，你现在写的代码，未来可能会变成什么？</a:t>
            </a:r>
          </a:p>
          <a:p>
            <a:r>
              <a:t>最后送大家一句话：每个改变世界的程序，都从一个Hello World开始。下次课我们就带大家用Hello World的原理做个真正的迷你项目！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/>
          <a:p>
            <a:r>
              <a:t>现在轮到你们了！我准备了三个挑战任选：1）用没学过的语言写Hello World 2）把文字改成表情符号 3）让文字有颜色/闪烁特效</a:t>
            </a:r>
          </a:p>
          <a:p>
            <a:r>
              <a:t>（操作指导）遇到问题时，记住“报错信息是最好的老师”。比如Python3如果把print写成Print就会...对，这就是我们学到的第一个教训！</a:t>
            </a:r>
          </a:p>
          <a:p>
            <a:r>
              <a:t>最后我们会把最有创意的版本投屏展示——去年有同学用Hello World代码画出了小猫图案哦！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microsoft.com/office/2007/relationships/hdphoto" Target="../media/image9.wdp"/><Relationship Id="rId4" Type="http://schemas.openxmlformats.org/officeDocument/2006/relationships/image" Target="../media/image10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AE063-36B0-4468-94C5-6E00DAF805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03E8-B2E6-4363-A2A5-63A7995796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E91C6-36CB-46C8-8F4D-6DC5902744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67A93-B7B1-491E-9221-E29108CE80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4639"/>
            <a:ext cx="1971675" cy="4357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2" y="274639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2B812-3BED-4533-BC74-1010E72F44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7D247-96C4-4DAA-902E-9022768195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0915" y="196924"/>
            <a:ext cx="2281084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>
            <a:spAutoFit/>
          </a:bodyPr>
          <a:lstStyle/>
          <a:p>
            <a:pPr defTabSz="990600" fontAlgn="auto" hangingPunct="0">
              <a:defRPr/>
            </a:pPr>
            <a:endParaRPr lang="zh-CN" altLang="en-US" sz="1950" noProof="1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+mn-cs"/>
              <a:sym typeface="Calibri" panose="020F050202020403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507" y="397022"/>
            <a:ext cx="11422540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>
            <a:spAutoFit/>
          </a:bodyPr>
          <a:lstStyle/>
          <a:p>
            <a:pPr defTabSz="990600" fontAlgn="auto" hangingPunct="0">
              <a:defRPr/>
            </a:pPr>
            <a:endParaRPr lang="zh-CN" altLang="en-US" sz="1950" noProof="1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+mn-cs"/>
              <a:sym typeface="Calibri" panose="020F0502020204030204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8" y="261938"/>
            <a:ext cx="193516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06113" y="339725"/>
            <a:ext cx="9048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9"/>
          <p:cNvSpPr>
            <a:spLocks noGrp="1"/>
          </p:cNvSpPr>
          <p:nvPr>
            <p:ph type="sldNum" sz="quarter" idx="10"/>
          </p:nvPr>
        </p:nvSpPr>
        <p:spPr>
          <a:xfrm>
            <a:off x="11258550" y="6327775"/>
            <a:ext cx="317500" cy="322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E9BA8-0546-496B-863E-BC0F0D7A28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33" y="1443283"/>
            <a:ext cx="10738067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816353" y="202458"/>
            <a:ext cx="2164976" cy="82908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/>
          <a:lstStyle/>
          <a:p>
            <a:pPr defTabSz="9906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50">
              <a:solidFill>
                <a:srgbClr val="000000"/>
              </a:solidFill>
              <a:latin typeface="+mn-lt"/>
              <a:ea typeface="+mn-ea"/>
              <a:sym typeface="Calibri" panose="020F0502020204030204"/>
            </a:endParaRPr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6" y="2756230"/>
            <a:ext cx="9744253" cy="124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9" y="4005043"/>
            <a:ext cx="6144427" cy="4810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6" b="45455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38" y="136525"/>
            <a:ext cx="1433324" cy="393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C383-F1AD-4BE7-B519-48928233C7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CFE6F-4381-4BBE-B861-F4D96CF0163E}" type="slidenum">
              <a:rPr lang="zh-CN" altLang="en-US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35279" y="259247"/>
            <a:ext cx="11519916" cy="566759"/>
            <a:chOff x="335279" y="259247"/>
            <a:chExt cx="11519916" cy="566759"/>
          </a:xfrm>
        </p:grpSpPr>
        <p:sp>
          <p:nvSpPr>
            <p:cNvPr id="8" name="object 3"/>
            <p:cNvSpPr/>
            <p:nvPr/>
          </p:nvSpPr>
          <p:spPr>
            <a:xfrm>
              <a:off x="335279" y="764667"/>
              <a:ext cx="11519916" cy="61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t="14394" b="10726"/>
            <a:stretch>
              <a:fillRect/>
            </a:stretch>
          </p:blipFill>
          <p:spPr>
            <a:xfrm>
              <a:off x="10235185" y="259247"/>
              <a:ext cx="1465194" cy="466725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 userDrawn="1"/>
        </p:nvGrpSpPr>
        <p:grpSpPr>
          <a:xfrm>
            <a:off x="998134" y="6345713"/>
            <a:ext cx="10194205" cy="492443"/>
            <a:chOff x="1010804" y="6345713"/>
            <a:chExt cx="10194205" cy="492443"/>
          </a:xfrm>
        </p:grpSpPr>
        <p:sp>
          <p:nvSpPr>
            <p:cNvPr id="11" name="矩形 10"/>
            <p:cNvSpPr/>
            <p:nvPr/>
          </p:nvSpPr>
          <p:spPr>
            <a:xfrm>
              <a:off x="1010804" y="6586378"/>
              <a:ext cx="4159366" cy="45719"/>
            </a:xfrm>
            <a:prstGeom prst="rect">
              <a:avLst/>
            </a:prstGeom>
            <a:gradFill flip="none" rotWithShape="1">
              <a:gsLst>
                <a:gs pos="100000">
                  <a:srgbClr val="FBB276"/>
                </a:gs>
                <a:gs pos="1370">
                  <a:schemeClr val="bg1"/>
                </a:gs>
                <a:gs pos="26000">
                  <a:srgbClr val="F691B9"/>
                </a:gs>
                <a:gs pos="52000">
                  <a:srgbClr val="FDA59F"/>
                </a:gs>
                <a:gs pos="77000">
                  <a:srgbClr val="FBAD8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0800000">
              <a:off x="7045643" y="6586378"/>
              <a:ext cx="4159366" cy="45719"/>
            </a:xfrm>
            <a:prstGeom prst="rect">
              <a:avLst/>
            </a:prstGeom>
            <a:gradFill flip="none" rotWithShape="1">
              <a:gsLst>
                <a:gs pos="100000">
                  <a:srgbClr val="FBB276"/>
                </a:gs>
                <a:gs pos="1370">
                  <a:schemeClr val="bg1"/>
                </a:gs>
                <a:gs pos="26000">
                  <a:srgbClr val="F691B9"/>
                </a:gs>
                <a:gs pos="52000">
                  <a:srgbClr val="FDA59F"/>
                </a:gs>
                <a:gs pos="77000">
                  <a:srgbClr val="FBAD8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1756" y="6345713"/>
              <a:ext cx="2099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>
                  <a:solidFill>
                    <a:srgbClr val="186DA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赋能</a:t>
              </a:r>
              <a:r>
                <a:rPr lang="zh-CN" altLang="en-US" sz="2600">
                  <a:solidFill>
                    <a:srgbClr val="E5352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未来</a:t>
              </a:r>
              <a:endParaRPr lang="zh-CN" altLang="en-US" sz="2600">
                <a:solidFill>
                  <a:srgbClr val="E5352F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838" y="412636"/>
            <a:ext cx="3275965" cy="760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5ED87-AD8D-43E4-95C2-DF687A35B3E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72D9-C1A1-4078-B0C3-8BB6FE5725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1" cy="326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70013"/>
            <a:ext cx="3867151" cy="326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E0B37-B503-4141-9AA0-BE7AB33F66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7D210-0990-4810-BB31-EBBE75F87E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60E4-B8E8-4120-A5FD-94078938F88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FF7FE-9293-43BA-ADA6-8178670E6D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D05D0-C965-4E3E-94FB-7A346DDC4FA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33A2-227B-4667-AFED-547B61D750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982C-9BB3-4E0D-8CE8-06D64F0389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02EB4-B469-4AFA-8172-6F98F2694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5848E-AF27-4AB6-8E0E-7459229B6E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67C1-AF5C-428F-82EB-B66E10582B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20E3-BDF4-4E96-B3B2-F7ABD2460A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70751-4BA8-476E-95D0-0C1BAA6A35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699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kumimoji="1" sz="1200" noProof="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B86362C-CF22-4D71-9546-8FDCE02447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kumimoji="1" sz="1200" noProof="1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fld id="{00F3AFD6-DF1B-4AE8-BA39-737A5DD343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slideLayout" Target="../slideLayouts/slideLayout1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 txBox="1"/>
          <p:nvPr/>
        </p:nvSpPr>
        <p:spPr>
          <a:xfrm>
            <a:off x="658812" y="1436138"/>
            <a:ext cx="10874375" cy="908050"/>
          </a:xfrm>
          <a:prstGeom prst="rect">
            <a:avLst/>
          </a:prstGeom>
        </p:spPr>
        <p:txBody>
          <a:bodyPr lIns="36000" rIns="3600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4800" b="1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373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5pPr>
            <a:lvl6pPr marL="33528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0285" y="4062095"/>
            <a:ext cx="306070" cy="36957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-45764" y="3456809"/>
            <a:ext cx="12267815" cy="133612"/>
            <a:chOff x="2054384" y="3643262"/>
            <a:chExt cx="4942263" cy="46281"/>
          </a:xfrm>
          <a:solidFill>
            <a:schemeClr val="bg1">
              <a:lumMod val="50000"/>
            </a:schemeClr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  <a:grpFill/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" name="MH_Number"/>
          <p:cNvSpPr/>
          <p:nvPr>
            <p:custDataLst>
              <p:tags r:id="rId1"/>
            </p:custDataLst>
          </p:nvPr>
        </p:nvSpPr>
        <p:spPr>
          <a:xfrm>
            <a:off x="4704555" y="2683101"/>
            <a:ext cx="1129618" cy="1129618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2"/>
            </p:custDataLst>
          </p:nvPr>
        </p:nvSpPr>
        <p:spPr>
          <a:xfrm>
            <a:off x="3985262" y="1840411"/>
            <a:ext cx="883953" cy="1026952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  <a:endParaRPr lang="zh-CN" altLang="en-US" sz="5400" spc="200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7" name="MH_Others_2"/>
          <p:cNvSpPr txBox="1"/>
          <p:nvPr>
            <p:custDataLst>
              <p:tags r:id="rId3"/>
            </p:custDataLst>
          </p:nvPr>
        </p:nvSpPr>
        <p:spPr>
          <a:xfrm>
            <a:off x="5487395" y="3682089"/>
            <a:ext cx="631466" cy="756378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  <a:endParaRPr lang="zh-CN" altLang="en-US" sz="3200" spc="20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9965" y="2317115"/>
            <a:ext cx="4064000" cy="169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6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63469" y="3835165"/>
            <a:ext cx="7182733" cy="597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defRPr/>
            </a:pPr>
            <a:endParaRPr lang="zh-CN" altLang="en-US" sz="2400" b="1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7914" y="1961295"/>
            <a:ext cx="91454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5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2"/>
          <a:stretch>
            <a:fillRect/>
          </a:stretch>
        </p:blipFill>
        <p:spPr>
          <a:xfrm>
            <a:off x="2049479" y="4269058"/>
            <a:ext cx="2296005" cy="147756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01854" y="4211206"/>
            <a:ext cx="2729637" cy="1535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幻灯片标题 1：Hello World：编程世界的起点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什么是Hello World程序？</a:t>
            </a:r>
          </a:p>
          <a:p>
            <a:pPr/>
            <a:r>
              <a:t>为什么Hello World如此经典？</a:t>
            </a:r>
          </a:p>
          <a:p>
            <a:pPr/>
            <a:r>
              <a:t>Hello World在不同语言中的示例</a:t>
            </a:r>
          </a:p>
          <a:p>
            <a:pPr/>
            <a:r>
              <a:t>从Hello World开启编程之旅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幻灯片标题 2：Hello World代码示例大观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Python：print("Hello World")</a:t>
            </a:r>
          </a:p>
          <a:p>
            <a:pPr/>
            <a:r>
              <a:t>Java：System.out.println("Hello World");</a:t>
            </a:r>
          </a:p>
          <a:p>
            <a:pPr/>
            <a:r>
              <a:t>JavaScript：console.log("Hello World");</a:t>
            </a:r>
          </a:p>
          <a:p>
            <a:pPr/>
            <a:r>
              <a:t>C：printf("Hello World");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幻灯片标题 3：超越Hello World的意义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验证开发环境配置</a:t>
            </a:r>
          </a:p>
          <a:p>
            <a:pPr/>
            <a:r>
              <a:t>理解基础程序结构</a:t>
            </a:r>
          </a:p>
          <a:p>
            <a:pPr/>
            <a:r>
              <a:t>建立即时反馈机制</a:t>
            </a:r>
          </a:p>
          <a:p>
            <a:pPr/>
            <a:r>
              <a:t>培养解决问题能力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幻灯片标题 4：动手时间：你的第一个Hello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选择一种新语言尝试</a:t>
            </a:r>
          </a:p>
          <a:p>
            <a:pPr/>
            <a:r>
              <a:t>注意观察编译/运行过程</a:t>
            </a:r>
          </a:p>
          <a:p>
            <a:pPr/>
            <a:r>
              <a:t>尝试修改输出内容</a:t>
            </a:r>
          </a:p>
          <a:p>
            <a:pPr/>
            <a:r>
              <a:t>分享你的“魔改版”Hello World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.00157480315}"/>
</p:tagLst>
</file>

<file path=ppt/tags/tag2.xml><?xml version="1.0" encoding="utf-8"?>
<p:tagLst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3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4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5.xml><?xml version="1.0" encoding="utf-8"?>
<p:tagLst xmlns:p="http://schemas.openxmlformats.org/presentationml/2006/main">
  <p:tag name="KSO_WM_DOC_GUID" val="{69a2d3e6-2b11-458b-9be4-f9130c7c71d5}"/>
  <p:tag name="COMMONDATA" val="eyJoZGlkIjoiNWE4NWRjOGNkZGQ2ZjZlMWI2OTIzMWJmYzhkYWQ3ZjkifQ=="/>
  <p:tag name="commondata" val="eyJoZGlkIjoiNjI3NmIzOTNmODQ2M2NmZjM4MDdmM2JhMjBlZjcyNjI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WPS 演示</Application>
  <PresentationFormat>宽屏</PresentationFormat>
  <Paragraphs>8</Paragraphs>
  <Slides>3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等线</vt:lpstr>
      <vt:lpstr>等线 Light</vt:lpstr>
      <vt:lpstr>Arial</vt:lpstr>
      <vt:lpstr>楷体_GB2312</vt:lpstr>
      <vt:lpstr>新宋体</vt:lpstr>
      <vt:lpstr>Calibri</vt:lpstr>
      <vt:lpstr>黑体</vt:lpstr>
      <vt:lpstr>微软雅黑</vt:lpstr>
      <vt:lpstr>Calibri</vt:lpstr>
      <vt:lpstr>华文细黑</vt:lpstr>
      <vt:lpstr>Arial Unicode MS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四季度 不限量形象海报 设计方案</dc:title>
  <dc:creator>Microsoft Office 用户</dc:creator>
  <cp:lastModifiedBy>王建斌</cp:lastModifiedBy>
  <cp:revision>672</cp:revision>
  <cp:lastPrinted>2023-08-28T05:29:00Z</cp:lastPrinted>
  <dcterms:created xsi:type="dcterms:W3CDTF">2023-08-28T05:29:00Z</dcterms:created>
  <dcterms:modified xsi:type="dcterms:W3CDTF">2025-04-22T01:21:28Z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435E3DEE1A4D4793B6599715EFA0E100_12</vt:lpwstr>
  </property>
</Properties>
</file>