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563" r:id="rId3"/>
    <p:sldId id="676" r:id="rId5"/>
    <p:sldId id="3522" r:id="rId6"/>
    <p:sldId id="3537" r:id="rId7"/>
    <p:sldId id="3548" r:id="rId8"/>
    <p:sldId id="3560" r:id="rId9"/>
    <p:sldId id="3549" r:id="rId10"/>
    <p:sldId id="3298" r:id="rId11"/>
    <p:sldId id="3561" r:id="rId12"/>
    <p:sldId id="3523" r:id="rId13"/>
    <p:sldId id="3562" r:id="rId14"/>
    <p:sldId id="589" r:id="rId15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3" userDrawn="1">
          <p15:clr>
            <a:srgbClr val="A4A3A4"/>
          </p15:clr>
        </p15:guide>
        <p15:guide id="3" orient="horz" pos="3579" userDrawn="1">
          <p15:clr>
            <a:srgbClr val="A4A3A4"/>
          </p15:clr>
        </p15:guide>
        <p15:guide id="4" pos="759" userDrawn="1">
          <p15:clr>
            <a:srgbClr val="A4A3A4"/>
          </p15:clr>
        </p15:guide>
        <p15:guide id="5" orient="horz" pos="3220" userDrawn="1">
          <p15:clr>
            <a:srgbClr val="A4A3A4"/>
          </p15:clr>
        </p15:guide>
        <p15:guide id="6" orient="horz" pos="197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ng Crystal" initials="NC" lastIdx="0" clrIdx="0"/>
  <p:cmAuthor id="2" name="13654247654@139.com" initials="1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DE0000"/>
    <a:srgbClr val="E19493"/>
    <a:srgbClr val="BF2107"/>
    <a:srgbClr val="E59998"/>
    <a:srgbClr val="FFCCFF"/>
    <a:srgbClr val="FF0066"/>
    <a:srgbClr val="E92611"/>
    <a:srgbClr val="FF2525"/>
    <a:srgbClr val="BA1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76" autoAdjust="0"/>
    <p:restoredTop sz="89277" autoAdjust="0"/>
  </p:normalViewPr>
  <p:slideViewPr>
    <p:cSldViewPr showGuides="1">
      <p:cViewPr varScale="1">
        <p:scale>
          <a:sx n="101" d="100"/>
          <a:sy n="101" d="100"/>
        </p:scale>
        <p:origin x="84" y="219"/>
      </p:cViewPr>
      <p:guideLst>
        <p:guide orient="horz" pos="683"/>
        <p:guide orient="horz" pos="3579"/>
        <p:guide pos="759"/>
        <p:guide orient="horz" pos="3220"/>
        <p:guide orient="horz" pos="19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36"/>
    </p:cViewPr>
  </p:sorterViewPr>
  <p:notesViewPr>
    <p:cSldViewPr>
      <p:cViewPr varScale="1">
        <p:scale>
          <a:sx n="54" d="100"/>
          <a:sy n="54" d="100"/>
        </p:scale>
        <p:origin x="-2574" y="-102"/>
      </p:cViewPr>
      <p:guideLst>
        <p:guide orient="horz" pos="2917"/>
        <p:guide pos="209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5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89AB4-C8A7-B046-A3A8-A0161396B28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5F23F-36FE-334C-87BC-E89C6A98CF0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93ABA-C16B-4A4E-A12E-1D979916D6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B6D26-E7B1-4896-ABB4-DB069899536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你好，</a:t>
            </a:r>
            <a:r>
              <a:rPr lang="zh-CN" altLang="en-US" dirty="0"/>
              <a:t>第一张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B6D26-E7B1-4896-ABB4-DB06989953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【数据页】</a:t>
            </a:r>
            <a:r>
              <a:rPr lang="en-US" altLang="zh-CN" dirty="0">
                <a:sym typeface="+mn-ea"/>
              </a:rPr>
              <a:t>"</a:t>
            </a:r>
            <a:r>
              <a:rPr lang="zh-CN" altLang="en-US" dirty="0">
                <a:sym typeface="+mn-ea"/>
              </a:rPr>
              <a:t>此处可停顿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秒，引导观众注意增长率跃升的折线节点，强调市场扩张策略的有效性</a:t>
            </a:r>
            <a:r>
              <a:rPr lang="en-US" altLang="zh-CN" dirty="0">
                <a:sym typeface="+mn-ea"/>
              </a:rPr>
              <a:t>"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适合数据图表页，提示讲解节奏与解读重点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【流程页】</a:t>
            </a:r>
            <a:r>
              <a:rPr lang="en-US" altLang="zh-CN"/>
              <a:t>"</a:t>
            </a:r>
            <a:r>
              <a:rPr lang="zh-CN" altLang="en-US"/>
              <a:t>翻页前建议提问：</a:t>
            </a:r>
            <a:r>
              <a:rPr lang="en-US" altLang="zh-CN"/>
              <a:t>'</a:t>
            </a:r>
            <a:r>
              <a:rPr lang="zh-CN" altLang="en-US"/>
              <a:t>有谁注意到我们优化了哪两个交付环节？</a:t>
            </a:r>
            <a:r>
              <a:rPr lang="en-US" altLang="zh-CN"/>
              <a:t>' </a:t>
            </a:r>
            <a:r>
              <a:rPr lang="zh-CN" altLang="en-US"/>
              <a:t>激活观众参与</a:t>
            </a:r>
            <a:r>
              <a:rPr lang="en-US" altLang="zh-CN"/>
              <a:t>"</a:t>
            </a:r>
            <a:endParaRPr lang="en-US" altLang="zh-CN"/>
          </a:p>
          <a:p>
            <a:r>
              <a:rPr lang="en-US" altLang="zh-CN"/>
              <a:t>——</a:t>
            </a:r>
            <a:r>
              <a:rPr lang="zh-CN" altLang="en-US"/>
              <a:t>适用于流程优化图示，设计互动环节增加代入感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【产品页】</a:t>
            </a:r>
            <a:r>
              <a:rPr lang="en-US" altLang="zh-CN"/>
              <a:t>"</a:t>
            </a:r>
            <a:r>
              <a:rPr lang="zh-CN" altLang="en-US"/>
              <a:t>建议左手指示屏幕材质特写镜头，右手同步演示实物样品增强说服力</a:t>
            </a:r>
            <a:r>
              <a:rPr lang="en-US" altLang="zh-CN"/>
              <a:t>"</a:t>
            </a:r>
            <a:endParaRPr lang="en-US" altLang="zh-CN"/>
          </a:p>
          <a:p>
            <a:r>
              <a:rPr lang="en-US" altLang="zh-CN"/>
              <a:t>——</a:t>
            </a:r>
            <a:r>
              <a:rPr lang="zh-CN" altLang="en-US"/>
              <a:t>对应产品介绍页，指导演讲者肢体语言与道具配合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【竞品页】</a:t>
            </a:r>
            <a:r>
              <a:rPr lang="en-US" altLang="zh-CN"/>
              <a:t>"</a:t>
            </a:r>
            <a:r>
              <a:rPr lang="zh-CN" altLang="en-US"/>
              <a:t>切换对比矩阵时提醒：</a:t>
            </a:r>
            <a:r>
              <a:rPr lang="en-US" altLang="zh-CN"/>
              <a:t>'</a:t>
            </a:r>
            <a:r>
              <a:rPr lang="zh-CN" altLang="en-US"/>
              <a:t>关键差异在第三列服务响应指标，这是我们破局点</a:t>
            </a:r>
            <a:r>
              <a:rPr lang="en-US" altLang="zh-CN"/>
              <a:t>'"</a:t>
            </a:r>
            <a:endParaRPr lang="en-US" altLang="zh-CN"/>
          </a:p>
          <a:p>
            <a:r>
              <a:rPr lang="en-US" altLang="zh-CN"/>
              <a:t>——</a:t>
            </a:r>
            <a:r>
              <a:rPr lang="zh-CN" altLang="en-US"/>
              <a:t>用于竞争分析页，明确需要强化的核心竞争优势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【结尾页】</a:t>
            </a:r>
            <a:r>
              <a:rPr lang="en-US" altLang="zh-CN"/>
              <a:t>"</a:t>
            </a:r>
            <a:r>
              <a:rPr lang="zh-CN" altLang="en-US"/>
              <a:t>致谢时可走到舞台边缘，配合大屏联系方式二维码特写，延长页面停留</a:t>
            </a:r>
            <a:r>
              <a:rPr lang="en-US" altLang="zh-CN"/>
              <a:t>10</a:t>
            </a:r>
            <a:r>
              <a:rPr lang="zh-CN" altLang="en-US"/>
              <a:t>秒</a:t>
            </a:r>
            <a:r>
              <a:rPr lang="en-US" altLang="zh-CN"/>
              <a:t>"</a:t>
            </a:r>
            <a:endParaRPr lang="en-US" altLang="zh-CN"/>
          </a:p>
          <a:p>
            <a:r>
              <a:rPr lang="en-US" altLang="zh-CN"/>
              <a:t>——</a:t>
            </a:r>
            <a:r>
              <a:rPr lang="zh-CN" altLang="en-US"/>
              <a:t>收尾环节操作指引，强化商务转化触点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备注设计要点：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74550"/>
            <a:ext cx="12192001" cy="1566342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044644"/>
            <a:ext cx="12192001" cy="7855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7" name="矩形 16"/>
          <p:cNvSpPr/>
          <p:nvPr userDrawn="1"/>
        </p:nvSpPr>
        <p:spPr>
          <a:xfrm>
            <a:off x="0" y="6369689"/>
            <a:ext cx="12189600" cy="471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灯片编号占位符 5"/>
          <p:cNvSpPr txBox="1"/>
          <p:nvPr userDrawn="1"/>
        </p:nvSpPr>
        <p:spPr>
          <a:xfrm>
            <a:off x="8737601" y="6356353"/>
            <a:ext cx="2844800" cy="36512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/>
              <a:t>                                             </a:t>
            </a:r>
            <a:fld id="{F2F35486-69E1-49D6-96C1-1CE30DF6B40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695532" y="442607"/>
            <a:ext cx="5659855" cy="54184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92700" y="1193114"/>
            <a:ext cx="4079325" cy="864286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692700" y="2057400"/>
            <a:ext cx="407932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标题 1"/>
          <p:cNvSpPr txBox="1"/>
          <p:nvPr userDrawn="1"/>
        </p:nvSpPr>
        <p:spPr>
          <a:xfrm>
            <a:off x="558007" y="434398"/>
            <a:ext cx="10795793" cy="5354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9667" y="1270089"/>
            <a:ext cx="10584133" cy="4906874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2pPr>
            <a:lvl3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3pPr>
            <a:lvl4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4pPr>
            <a:lvl5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5" name="标题 1"/>
          <p:cNvSpPr txBox="1"/>
          <p:nvPr userDrawn="1"/>
        </p:nvSpPr>
        <p:spPr>
          <a:xfrm>
            <a:off x="558007" y="434398"/>
            <a:ext cx="10795793" cy="5354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84875"/>
            <a:ext cx="2628900" cy="5792087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2pPr>
            <a:lvl3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3pPr>
            <a:lvl4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4pPr>
            <a:lvl5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734" y="1443283"/>
            <a:ext cx="10738067" cy="47336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2pPr>
            <a:lvl3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3pPr>
            <a:lvl4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4pPr>
            <a:lvl5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标题 1"/>
          <p:cNvSpPr txBox="1"/>
          <p:nvPr userDrawn="1"/>
        </p:nvSpPr>
        <p:spPr>
          <a:xfrm>
            <a:off x="558008" y="434398"/>
            <a:ext cx="10795793" cy="5354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zh-CN" altLang="en-US" sz="3200" dirty="0"/>
              <a:t>单击此处编辑母版标题样式</a:t>
            </a:r>
            <a:endParaRPr lang="zh-CN" altLang="en-US" sz="32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 userDrawn="1"/>
        </p:nvSpPr>
        <p:spPr>
          <a:xfrm>
            <a:off x="558008" y="434398"/>
            <a:ext cx="10795793" cy="5354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zh-CN" altLang="en-US" sz="3200" dirty="0"/>
              <a:t>单击此处编辑母版标题样式</a:t>
            </a:r>
            <a:endParaRPr lang="zh-CN" altLang="en-US" sz="3200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615734" y="1443283"/>
            <a:ext cx="10738067" cy="47336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2pPr>
            <a:lvl3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3pPr>
            <a:lvl4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4pPr>
            <a:lvl5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 userDrawn="1"/>
        </p:nvSpPr>
        <p:spPr>
          <a:xfrm>
            <a:off x="558008" y="434398"/>
            <a:ext cx="10795793" cy="5354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zh-CN" altLang="en-US" sz="3200" dirty="0"/>
              <a:t>单击此处编辑母版标题样式</a:t>
            </a:r>
            <a:endParaRPr lang="zh-CN" altLang="en-US" sz="3200" dirty="0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615734" y="1443283"/>
            <a:ext cx="5310700" cy="47336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2pPr>
            <a:lvl3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3pPr>
            <a:lvl4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4pPr>
            <a:lvl5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3"/>
          </p:nvPr>
        </p:nvSpPr>
        <p:spPr>
          <a:xfrm>
            <a:off x="6175042" y="1441733"/>
            <a:ext cx="5310700" cy="47336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2pPr>
            <a:lvl3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3pPr>
            <a:lvl4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4pPr>
            <a:lvl5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56" y="1334775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56" y="2177930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2pPr>
            <a:lvl3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3pPr>
            <a:lvl4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4pPr>
            <a:lvl5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3718" y="1334775"/>
            <a:ext cx="51831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3718" y="2177930"/>
            <a:ext cx="51831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2pPr>
            <a:lvl3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3pPr>
            <a:lvl4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4pPr>
            <a:lvl5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标题 1"/>
          <p:cNvSpPr txBox="1"/>
          <p:nvPr userDrawn="1"/>
        </p:nvSpPr>
        <p:spPr>
          <a:xfrm>
            <a:off x="558008" y="434398"/>
            <a:ext cx="10795793" cy="5354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endParaRPr lang="zh-CN" altLang="en-US" sz="320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695533" y="442608"/>
            <a:ext cx="5659855" cy="5418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92701" y="1193114"/>
            <a:ext cx="4079325" cy="864286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692701" y="2057400"/>
            <a:ext cx="407932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标题 1"/>
          <p:cNvSpPr txBox="1"/>
          <p:nvPr userDrawn="1"/>
        </p:nvSpPr>
        <p:spPr>
          <a:xfrm>
            <a:off x="558008" y="434398"/>
            <a:ext cx="10795793" cy="5354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zh-CN" altLang="en-US" sz="3200" dirty="0"/>
              <a:t>单击此处编辑母版标题样式</a:t>
            </a:r>
            <a:endParaRPr lang="zh-CN" altLang="en-US" sz="320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9667" y="1270090"/>
            <a:ext cx="10584133" cy="4906874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2pPr>
            <a:lvl3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3pPr>
            <a:lvl4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4pPr>
            <a:lvl5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5" name="标题 1"/>
          <p:cNvSpPr txBox="1"/>
          <p:nvPr userDrawn="1"/>
        </p:nvSpPr>
        <p:spPr>
          <a:xfrm>
            <a:off x="558008" y="434398"/>
            <a:ext cx="10795793" cy="5354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zh-CN" altLang="en-US" sz="3200" dirty="0"/>
              <a:t>单击此处编辑母版标题样式</a:t>
            </a:r>
            <a:endParaRPr lang="zh-CN" altLang="en-US" sz="320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56" y="1334775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56" y="2177930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2pPr>
            <a:lvl3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3pPr>
            <a:lvl4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4pPr>
            <a:lvl5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3718" y="1334775"/>
            <a:ext cx="51831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3718" y="2177930"/>
            <a:ext cx="51831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2pPr>
            <a:lvl3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3pPr>
            <a:lvl4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4pPr>
            <a:lvl5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标题 1"/>
          <p:cNvSpPr txBox="1"/>
          <p:nvPr userDrawn="1"/>
        </p:nvSpPr>
        <p:spPr>
          <a:xfrm>
            <a:off x="558008" y="434398"/>
            <a:ext cx="10795793" cy="5354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endParaRPr lang="zh-CN" altLang="en-US" sz="3200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779463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733" y="1443283"/>
            <a:ext cx="10738067" cy="47336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2pPr>
            <a:lvl3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3pPr>
            <a:lvl4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4pPr>
            <a:lvl5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标题 1"/>
          <p:cNvSpPr txBox="1"/>
          <p:nvPr userDrawn="1"/>
        </p:nvSpPr>
        <p:spPr>
          <a:xfrm>
            <a:off x="558007" y="434398"/>
            <a:ext cx="10795793" cy="5354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占位符 1"/>
          <p:cNvSpPr>
            <a:spLocks noGrp="1"/>
          </p:cNvSpPr>
          <p:nvPr>
            <p:ph type="title"/>
          </p:nvPr>
        </p:nvSpPr>
        <p:spPr>
          <a:xfrm>
            <a:off x="767312" y="201643"/>
            <a:ext cx="10945418" cy="648084"/>
          </a:xfrm>
          <a:prstGeom prst="rect">
            <a:avLst/>
          </a:prstGeom>
        </p:spPr>
        <p:txBody>
          <a:bodyPr/>
          <a:lstStyle>
            <a:lvl1pPr algn="l">
              <a:defRPr sz="3035" b="1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占位符 1"/>
          <p:cNvSpPr>
            <a:spLocks noGrp="1"/>
          </p:cNvSpPr>
          <p:nvPr>
            <p:ph type="title"/>
          </p:nvPr>
        </p:nvSpPr>
        <p:spPr>
          <a:xfrm>
            <a:off x="767313" y="201643"/>
            <a:ext cx="10945418" cy="648084"/>
          </a:xfrm>
          <a:prstGeom prst="rect">
            <a:avLst/>
          </a:prstGeom>
        </p:spPr>
        <p:txBody>
          <a:bodyPr/>
          <a:lstStyle>
            <a:lvl1pPr algn="l">
              <a:defRPr sz="3035" b="1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1" y="6356353"/>
            <a:ext cx="2844800" cy="36512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fld id="{9FCF567F-04B4-44BB-AD61-756B4359B6A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占位符 1"/>
          <p:cNvSpPr>
            <a:spLocks noGrp="1"/>
          </p:cNvSpPr>
          <p:nvPr>
            <p:ph type="title"/>
          </p:nvPr>
        </p:nvSpPr>
        <p:spPr>
          <a:xfrm>
            <a:off x="767313" y="201643"/>
            <a:ext cx="10945418" cy="648084"/>
          </a:xfrm>
          <a:prstGeom prst="rect">
            <a:avLst/>
          </a:prstGeom>
        </p:spPr>
        <p:txBody>
          <a:bodyPr/>
          <a:lstStyle>
            <a:lvl1pPr algn="l">
              <a:defRPr sz="3035" b="1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1" y="6356353"/>
            <a:ext cx="2844800" cy="36512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043045">
              <a:defRPr/>
            </a:pPr>
            <a:fld id="{9FCF567F-04B4-44BB-AD61-756B4359B6AE}" type="datetimeFigureOut">
              <a:rPr lang="zh-CN" altLang="en-US" sz="7895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sz="7895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043045">
              <a:defRPr/>
            </a:pPr>
            <a:endParaRPr lang="zh-CN" altLang="en-US" sz="7895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1" y="6356353"/>
            <a:ext cx="2844800" cy="365126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 defTabSz="4043045">
              <a:defRPr/>
            </a:pPr>
            <a:fld id="{F2F35486-69E1-49D6-96C1-1CE30DF6B402}" type="slidenum">
              <a:rPr lang="zh-CN" altLang="en-US" sz="7895" smtClean="0">
                <a:solidFill>
                  <a:prstClr val="black"/>
                </a:solidFill>
              </a:rPr>
            </a:fld>
            <a:endParaRPr lang="zh-CN" altLang="en-US" sz="7895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609601" y="1413773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9115" y="2"/>
            <a:ext cx="9333061" cy="77355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73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7442946" y="1284194"/>
            <a:ext cx="3045760" cy="4054289"/>
          </a:xfrm>
          <a:custGeom>
            <a:avLst/>
            <a:gdLst>
              <a:gd name="connsiteX0" fmla="*/ 0 w 3045760"/>
              <a:gd name="connsiteY0" fmla="*/ 0 h 4054289"/>
              <a:gd name="connsiteX1" fmla="*/ 3045760 w 3045760"/>
              <a:gd name="connsiteY1" fmla="*/ 0 h 4054289"/>
              <a:gd name="connsiteX2" fmla="*/ 3045760 w 3045760"/>
              <a:gd name="connsiteY2" fmla="*/ 4054289 h 4054289"/>
              <a:gd name="connsiteX3" fmla="*/ 0 w 3045760"/>
              <a:gd name="connsiteY3" fmla="*/ 4054289 h 4054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5760" h="4054289">
                <a:moveTo>
                  <a:pt x="0" y="0"/>
                </a:moveTo>
                <a:lnTo>
                  <a:pt x="3045760" y="0"/>
                </a:lnTo>
                <a:lnTo>
                  <a:pt x="3045760" y="4054289"/>
                </a:lnTo>
                <a:lnTo>
                  <a:pt x="0" y="405428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55" y="1334775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55" y="2177930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2pPr>
            <a:lvl3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3pPr>
            <a:lvl4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4pPr>
            <a:lvl5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3717" y="1334775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3717" y="2177930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2pPr>
            <a:lvl3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3pPr>
            <a:lvl4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4pPr>
            <a:lvl5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F486F6-016C-4989-922C-69FC7047080A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361EC0-5B6F-4A36-BCE9-637E45AFDB1D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733" y="1550860"/>
            <a:ext cx="10738067" cy="47336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2pPr>
            <a:lvl3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3pPr>
            <a:lvl4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4pPr>
            <a:lvl5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58007" y="434398"/>
            <a:ext cx="10795793" cy="535421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733" y="1443283"/>
            <a:ext cx="10738067" cy="47336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2pPr>
            <a:lvl3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3pPr>
            <a:lvl4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4pPr>
            <a:lvl5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58007" y="434398"/>
            <a:ext cx="10795793" cy="535421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1568608" y="6444602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7295"/>
            <a:fld id="{D5DDBE9D-0EAE-4BF9-9976-992BCF72F40A}" type="slidenum">
              <a:rPr lang="zh-CN" altLang="en-US" sz="1600">
                <a:solidFill>
                  <a:prstClr val="black">
                    <a:tint val="75000"/>
                  </a:prstClr>
                </a:solidFill>
              </a:rPr>
            </a:fld>
            <a:endParaRPr lang="zh-CN" altLang="en-US" sz="1600" dirty="0">
              <a:solidFill>
                <a:prstClr val="black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359" y="807730"/>
            <a:ext cx="11520001" cy="672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094" y="15229"/>
            <a:ext cx="1367118" cy="87769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335359" y="122216"/>
            <a:ext cx="10314711" cy="658085"/>
          </a:xfrm>
        </p:spPr>
        <p:txBody>
          <a:bodyPr>
            <a:noAutofit/>
          </a:bodyPr>
          <a:lstStyle>
            <a:lvl1pPr algn="l" defTabSz="1218565" rtl="0" eaLnBrk="1" latinLnBrk="0" hangingPunct="1">
              <a:spcBef>
                <a:spcPct val="0"/>
              </a:spcBef>
              <a:buNone/>
              <a:defRPr lang="zh-CN" altLang="en-US" sz="2800" b="1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6" name="内容占位符 4"/>
          <p:cNvSpPr>
            <a:spLocks noGrp="1"/>
          </p:cNvSpPr>
          <p:nvPr>
            <p:ph sz="quarter" idx="10"/>
          </p:nvPr>
        </p:nvSpPr>
        <p:spPr>
          <a:xfrm>
            <a:off x="983665" y="1416150"/>
            <a:ext cx="8314714" cy="2679015"/>
          </a:xfrm>
        </p:spPr>
        <p:txBody>
          <a:bodyPr>
            <a:noAutofit/>
          </a:bodyPr>
          <a:lstStyle>
            <a:lvl1pPr marL="285750" indent="-285750">
              <a:buClr>
                <a:srgbClr val="C00000"/>
              </a:buClr>
              <a:buFont typeface="Wingdings" panose="05000000000000000000" pitchFamily="2" charset="2"/>
              <a:buChar char="n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1181100" indent="-571500">
              <a:buClr>
                <a:srgbClr val="C00000"/>
              </a:buClr>
              <a:buFont typeface="Arial" panose="020B0604020202020204" pitchFamily="34" charset="0"/>
              <a:buChar char="•"/>
              <a:defRPr sz="18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523365" indent="-304800">
              <a:buClr>
                <a:srgbClr val="C00000"/>
              </a:buClr>
              <a:buFont typeface="Arial" panose="020B0604020202020204" pitchFamily="34" charset="0"/>
              <a:buChar char="•"/>
              <a:defRPr sz="14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2132965" indent="-304800">
              <a:buClr>
                <a:srgbClr val="C00000"/>
              </a:buClr>
              <a:buFont typeface="Arial" panose="020B0604020202020204" pitchFamily="34" charset="0"/>
              <a:buChar char="•"/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742565" indent="-304800">
              <a:buClr>
                <a:srgbClr val="C00000"/>
              </a:buClr>
              <a:buFont typeface="Arial" panose="020B0604020202020204" pitchFamily="34" charset="0"/>
              <a:buChar char="•"/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 userDrawn="1"/>
        </p:nvSpPr>
        <p:spPr>
          <a:xfrm>
            <a:off x="558007" y="434398"/>
            <a:ext cx="10795793" cy="5354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615733" y="1443283"/>
            <a:ext cx="10738067" cy="47336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2pPr>
            <a:lvl3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3pPr>
            <a:lvl4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4pPr>
            <a:lvl5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 userDrawn="1"/>
        </p:nvSpPr>
        <p:spPr>
          <a:xfrm>
            <a:off x="558007" y="434398"/>
            <a:ext cx="10795793" cy="5354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615734" y="1443283"/>
            <a:ext cx="5310700" cy="47336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2pPr>
            <a:lvl3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3pPr>
            <a:lvl4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4pPr>
            <a:lvl5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3"/>
          </p:nvPr>
        </p:nvSpPr>
        <p:spPr>
          <a:xfrm>
            <a:off x="6175042" y="1441732"/>
            <a:ext cx="5310700" cy="47336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2pPr>
            <a:lvl3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3pPr>
            <a:lvl4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4pPr>
            <a:lvl5pPr>
              <a:defRPr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55" y="1334775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55" y="2177930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2pPr>
            <a:lvl3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3pPr>
            <a:lvl4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4pPr>
            <a:lvl5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3717" y="1334775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3717" y="2177930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2pPr>
            <a:lvl3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3pPr>
            <a:lvl4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4pPr>
            <a:lvl5pPr>
              <a:defRPr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标题 1"/>
          <p:cNvSpPr txBox="1"/>
          <p:nvPr userDrawn="1"/>
        </p:nvSpPr>
        <p:spPr>
          <a:xfrm>
            <a:off x="558007" y="434398"/>
            <a:ext cx="10795793" cy="5354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063009" y="6388933"/>
            <a:ext cx="844749" cy="469068"/>
          </a:xfrm>
          <a:prstGeom prst="rect">
            <a:avLst/>
          </a:prstGeom>
        </p:spPr>
        <p:txBody>
          <a:bodyPr/>
          <a:lstStyle/>
          <a:p>
            <a:fld id="{9BA85AE7-DCB1-D246-A4CC-57252B781D7B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063009" y="6388933"/>
            <a:ext cx="844749" cy="469068"/>
          </a:xfrm>
          <a:prstGeom prst="rect">
            <a:avLst/>
          </a:prstGeom>
        </p:spPr>
        <p:txBody>
          <a:bodyPr/>
          <a:lstStyle/>
          <a:p>
            <a:fld id="{9BA85AE7-DCB1-D246-A4CC-57252B781D7B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700" y="1193114"/>
            <a:ext cx="4079325" cy="864286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1193114"/>
            <a:ext cx="6172200" cy="4667936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>
              <a:defRPr sz="28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2pPr>
            <a:lvl3pPr>
              <a:defRPr sz="24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3pPr>
            <a:lvl4pPr>
              <a:defRPr sz="20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4pPr>
            <a:lvl5pPr>
              <a:defRPr sz="20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2700" y="2057400"/>
            <a:ext cx="407932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标题 1"/>
          <p:cNvSpPr txBox="1"/>
          <p:nvPr userDrawn="1"/>
        </p:nvSpPr>
        <p:spPr>
          <a:xfrm>
            <a:off x="558007" y="434398"/>
            <a:ext cx="10795793" cy="5354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262626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9" Type="http://schemas.openxmlformats.org/officeDocument/2006/relationships/image" Target="../media/image3.png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4"/>
          <p:cNvSpPr txBox="1"/>
          <p:nvPr userDrawn="1"/>
        </p:nvSpPr>
        <p:spPr>
          <a:xfrm>
            <a:off x="1028827" y="6570990"/>
            <a:ext cx="3918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>
                <a:solidFill>
                  <a:srgbClr val="59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Smarter Network  Smarter Business</a:t>
            </a:r>
            <a:endParaRPr lang="zh-CN" altLang="en-US" sz="1100" b="1" dirty="0">
              <a:solidFill>
                <a:srgbClr val="59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-5136" y="294167"/>
            <a:ext cx="517788" cy="805815"/>
            <a:chOff x="-5136" y="294167"/>
            <a:chExt cx="517788" cy="805815"/>
          </a:xfrm>
        </p:grpSpPr>
        <p:sp>
          <p:nvSpPr>
            <p:cNvPr id="15" name="矩形 14"/>
            <p:cNvSpPr/>
            <p:nvPr userDrawn="1"/>
          </p:nvSpPr>
          <p:spPr>
            <a:xfrm>
              <a:off x="-5136" y="301696"/>
              <a:ext cx="377371" cy="798286"/>
            </a:xfrm>
            <a:prstGeom prst="rect">
              <a:avLst/>
            </a:prstGeom>
            <a:solidFill>
              <a:srgbClr val="E60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411052" y="294167"/>
              <a:ext cx="101600" cy="798286"/>
            </a:xfrm>
            <a:prstGeom prst="rect">
              <a:avLst/>
            </a:prstGeom>
            <a:solidFill>
              <a:srgbClr val="E60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Picture 9" descr="C:\Users\zctt\Desktop\vi截图\EM截图_2014527102156.png"/>
          <p:cNvPicPr>
            <a:picLocks noChangeAspect="1" noChangeArrowheads="1"/>
          </p:cNvPicPr>
          <p:nvPr userDrawn="1"/>
        </p:nvPicPr>
        <p:blipFill>
          <a:blip r:embed="rId29"/>
          <a:srcRect/>
          <a:stretch>
            <a:fillRect/>
          </a:stretch>
        </p:blipFill>
        <p:spPr bwMode="auto">
          <a:xfrm>
            <a:off x="69450" y="6411392"/>
            <a:ext cx="887189" cy="388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notesSlide" Target="../notesSlides/notesSlide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7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7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7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20795" y="1835632"/>
            <a:ext cx="7471205" cy="3192867"/>
          </a:xfrm>
          <a:prstGeom prst="rect">
            <a:avLst/>
          </a:prstGeom>
          <a:solidFill>
            <a:srgbClr val="E6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7174096" y="5600604"/>
            <a:ext cx="5138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59575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重新定义网络价值</a:t>
            </a:r>
            <a:endParaRPr lang="en-US" altLang="zh-CN" sz="1400" dirty="0">
              <a:solidFill>
                <a:srgbClr val="595757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solidFill>
                  <a:srgbClr val="59575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Smarter Network Smarter Business</a:t>
            </a:r>
            <a:endParaRPr lang="zh-CN" altLang="en-US" sz="1400" dirty="0">
              <a:solidFill>
                <a:srgbClr val="59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4839435" y="2726754"/>
            <a:ext cx="7305237" cy="213967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智能短信分类</a:t>
            </a:r>
            <a:r>
              <a:rPr kumimoji="1"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平台</a:t>
            </a:r>
            <a:endParaRPr kumimoji="1"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/>
            <a:endParaRPr kumimoji="1"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</a:t>
            </a:r>
            <a:endParaRPr kumimoji="1"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</a:t>
            </a:r>
            <a:r>
              <a:rPr kumimoji="1"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王建斌 </a:t>
            </a:r>
            <a:endParaRPr kumimoji="1"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kumimoji="1"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</a:t>
            </a:r>
            <a:endParaRPr kumimoji="1"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4" descr="http://www.newmiamiblog.com/files/2014/09/Technology.jpg"/>
          <p:cNvPicPr>
            <a:picLocks noChangeAspect="1" noChangeArrowheads="1"/>
          </p:cNvPicPr>
          <p:nvPr/>
        </p:nvPicPr>
        <p:blipFill>
          <a:blip r:embed="rId1" cstate="print"/>
          <a:srcRect l="3106"/>
          <a:stretch>
            <a:fillRect/>
          </a:stretch>
        </p:blipFill>
        <p:spPr bwMode="auto">
          <a:xfrm>
            <a:off x="-1" y="1849916"/>
            <a:ext cx="4673601" cy="3193200"/>
          </a:xfrm>
          <a:prstGeom prst="rect">
            <a:avLst/>
          </a:prstGeom>
          <a:noFill/>
        </p:spPr>
      </p:pic>
      <p:pic>
        <p:nvPicPr>
          <p:cNvPr id="9" name="Picture 22" descr="D:\乐乐工作\公司LOGO\英文logo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343" y="276670"/>
            <a:ext cx="1402448" cy="57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19943" y="483399"/>
            <a:ext cx="10795793" cy="535421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FF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</a:t>
            </a:r>
            <a:r>
              <a:rPr lang="zh-CN" altLang="en-US" sz="2400" b="1" dirty="0">
                <a:solidFill>
                  <a:srgbClr val="FF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风控</a:t>
            </a:r>
            <a:endParaRPr lang="zh-CN" altLang="en-US" sz="2400" b="1" dirty="0">
              <a:solidFill>
                <a:srgbClr val="FF47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574337" y="980728"/>
            <a:ext cx="10651743" cy="103239"/>
            <a:chOff x="6618518" y="1126210"/>
            <a:chExt cx="10080625" cy="103239"/>
          </a:xfrm>
          <a:solidFill>
            <a:srgbClr val="E6002D"/>
          </a:solidFill>
        </p:grpSpPr>
        <p:sp>
          <p:nvSpPr>
            <p:cNvPr id="50" name="矩形 49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grpFill/>
            <a:ln>
              <a:solidFill>
                <a:srgbClr val="E600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71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grpFill/>
            <a:ln w="25400">
              <a:solidFill>
                <a:srgbClr val="E600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4610" y="1098550"/>
            <a:ext cx="7584440" cy="55499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05740" y="1484630"/>
            <a:ext cx="3658870" cy="39776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charset="0"/>
              <a:buChar char="p"/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标签分类可视化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charset="0"/>
              <a:buChar char="p"/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高频标签的可视化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charset="0"/>
              <a:buChar char="p"/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风险标签的预警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charset="0"/>
              <a:buChar char="p"/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高频异常预警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charset="0"/>
              <a:buChar char="p"/>
              <a:defRPr/>
            </a:pP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19943" y="483399"/>
            <a:ext cx="10795793" cy="535421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FF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场景应用</a:t>
            </a:r>
            <a:r>
              <a:rPr lang="en-US" altLang="zh-CN" sz="2400" b="1" dirty="0">
                <a:solidFill>
                  <a:srgbClr val="FF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</a:t>
            </a:r>
            <a:r>
              <a:rPr lang="zh-CN" altLang="en-US" sz="2400" b="1" dirty="0">
                <a:solidFill>
                  <a:srgbClr val="FF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营销应用</a:t>
            </a:r>
            <a:endParaRPr lang="zh-CN" altLang="en-US" sz="2400" b="1" dirty="0">
              <a:solidFill>
                <a:srgbClr val="FF47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574337" y="980728"/>
            <a:ext cx="10651743" cy="103239"/>
            <a:chOff x="6618518" y="1126210"/>
            <a:chExt cx="10080625" cy="103239"/>
          </a:xfrm>
          <a:solidFill>
            <a:srgbClr val="E6002D"/>
          </a:solidFill>
        </p:grpSpPr>
        <p:sp>
          <p:nvSpPr>
            <p:cNvPr id="50" name="矩形 49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grpFill/>
            <a:ln>
              <a:solidFill>
                <a:srgbClr val="E600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71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grpFill/>
            <a:ln w="25400">
              <a:solidFill>
                <a:srgbClr val="E600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119380" y="1484630"/>
            <a:ext cx="3608705" cy="42691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charset="0"/>
              <a:buChar char="p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精准营销：基于号码标签细分用户群体，推送个性化内容。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charset="0"/>
              <a:buChar char="p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效果分析：统计转化率（接受率、点击率、成单率），优化营销策略。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charset="0"/>
              <a:buChar char="p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场景化推荐：根据用户行为动态生成标签并推送相关优惠内容。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charset="0"/>
              <a:buChar char="p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营销频次限制：按号码标签控制短信发送频率，避免过度推广。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charset="0"/>
              <a:buChar char="p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客户画像完善：整合标签与客户信息，生成完整用户画像，支持分级管理。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5775" y="620395"/>
            <a:ext cx="7741285" cy="62153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" y="0"/>
            <a:ext cx="1001635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44000" y="313509"/>
            <a:ext cx="2233749" cy="118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1450430"/>
            <a:ext cx="12113170" cy="3595614"/>
            <a:chOff x="0" y="1837410"/>
            <a:chExt cx="12192000" cy="3192867"/>
          </a:xfrm>
        </p:grpSpPr>
        <p:sp>
          <p:nvSpPr>
            <p:cNvPr id="5" name="矩形 4"/>
            <p:cNvSpPr/>
            <p:nvPr/>
          </p:nvSpPr>
          <p:spPr>
            <a:xfrm>
              <a:off x="0" y="1837410"/>
              <a:ext cx="8420635" cy="3192867"/>
            </a:xfrm>
            <a:prstGeom prst="rect">
              <a:avLst/>
            </a:prstGeom>
            <a:solidFill>
              <a:srgbClr val="E600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9" name="Picture 2" descr="D:\CI\ 英文logo_白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2661336" y="2547206"/>
              <a:ext cx="2950053" cy="1250553"/>
            </a:xfrm>
            <a:prstGeom prst="rect">
              <a:avLst/>
            </a:prstGeom>
            <a:noFill/>
          </p:spPr>
        </p:pic>
        <p:sp>
          <p:nvSpPr>
            <p:cNvPr id="10" name="TextBox 3"/>
            <p:cNvSpPr txBox="1"/>
            <p:nvPr/>
          </p:nvSpPr>
          <p:spPr>
            <a:xfrm>
              <a:off x="1050258" y="3886751"/>
              <a:ext cx="6052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FFFFFF"/>
                  </a:solidFill>
                  <a:cs typeface="Arial" panose="020B0604020202020204" pitchFamily="34" charset="0"/>
                </a:rPr>
                <a:t>Smarter Network Smarter Business</a:t>
              </a:r>
              <a:endParaRPr lang="zh-CN" altLang="en-US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13" name="图片 12" descr="thank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5641" y="1939312"/>
              <a:ext cx="3566359" cy="2931468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>
            <a:xfrm>
              <a:off x="2314222" y="3849511"/>
              <a:ext cx="3476978" cy="15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3078666" cy="6394626"/>
          </a:xfrm>
          <a:prstGeom prst="rect">
            <a:avLst/>
          </a:prstGeom>
          <a:solidFill>
            <a:schemeClr val="accent3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425213" y="3168871"/>
            <a:ext cx="218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E6002D"/>
                </a:solidFill>
                <a:latin typeface="Arial" panose="020B0604020202020204"/>
                <a:cs typeface="Arial" panose="020B0604020202020204"/>
              </a:rPr>
              <a:t>Contents</a:t>
            </a:r>
            <a:endParaRPr lang="zh-CN" altLang="en-US" sz="3600" b="1" dirty="0">
              <a:solidFill>
                <a:srgbClr val="E6002D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576042" y="2139329"/>
            <a:ext cx="1904924" cy="995433"/>
          </a:xfrm>
          <a:prstGeom prst="rect">
            <a:avLst/>
          </a:prstGeom>
          <a:solidFill>
            <a:srgbClr val="E6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4000" dirty="0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目录</a:t>
            </a:r>
            <a:endParaRPr lang="zh-CN" altLang="en-US" sz="4000" dirty="0">
              <a:solidFill>
                <a:prstClr val="white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5" name="椭圆 14"/>
          <p:cNvSpPr/>
          <p:nvPr>
            <p:custDataLst>
              <p:tags r:id="rId1"/>
            </p:custDataLst>
          </p:nvPr>
        </p:nvSpPr>
        <p:spPr>
          <a:xfrm>
            <a:off x="4018369" y="2262175"/>
            <a:ext cx="384832" cy="384874"/>
          </a:xfrm>
          <a:prstGeom prst="ellipse">
            <a:avLst/>
          </a:prstGeom>
          <a:solidFill>
            <a:srgbClr val="E6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>
            <p:custDataLst>
              <p:tags r:id="rId2"/>
            </p:custDataLst>
          </p:nvPr>
        </p:nvSpPr>
        <p:spPr>
          <a:xfrm>
            <a:off x="4655840" y="2204819"/>
            <a:ext cx="5616069" cy="442230"/>
          </a:xfrm>
          <a:prstGeom prst="rect">
            <a:avLst/>
          </a:prstGeom>
          <a:gradFill>
            <a:gsLst>
              <a:gs pos="0">
                <a:srgbClr val="E6002D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建设方案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>
            <a:off x="4018369" y="2857558"/>
            <a:ext cx="384832" cy="384874"/>
          </a:xfrm>
          <a:prstGeom prst="ellipse">
            <a:avLst/>
          </a:prstGeom>
          <a:solidFill>
            <a:srgbClr val="E6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>
            <p:custDataLst>
              <p:tags r:id="rId4"/>
            </p:custDataLst>
          </p:nvPr>
        </p:nvSpPr>
        <p:spPr>
          <a:xfrm>
            <a:off x="4655840" y="2800202"/>
            <a:ext cx="5616069" cy="442230"/>
          </a:xfrm>
          <a:prstGeom prst="rect">
            <a:avLst/>
          </a:prstGeom>
          <a:gradFill>
            <a:gsLst>
              <a:gs pos="0">
                <a:srgbClr val="E6002D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产品功能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>
            <p:custDataLst>
              <p:tags r:id="rId5"/>
            </p:custDataLst>
          </p:nvPr>
        </p:nvSpPr>
        <p:spPr>
          <a:xfrm>
            <a:off x="4018369" y="3438542"/>
            <a:ext cx="384832" cy="384874"/>
          </a:xfrm>
          <a:prstGeom prst="ellipse">
            <a:avLst/>
          </a:prstGeom>
          <a:solidFill>
            <a:srgbClr val="E6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>
            <p:custDataLst>
              <p:tags r:id="rId6"/>
            </p:custDataLst>
          </p:nvPr>
        </p:nvSpPr>
        <p:spPr>
          <a:xfrm>
            <a:off x="4655840" y="3381186"/>
            <a:ext cx="5616069" cy="442230"/>
          </a:xfrm>
          <a:prstGeom prst="rect">
            <a:avLst/>
          </a:prstGeom>
          <a:gradFill>
            <a:gsLst>
              <a:gs pos="0">
                <a:srgbClr val="E6002D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>
            <p:custDataLst>
              <p:tags r:id="rId7"/>
            </p:custDataLst>
          </p:nvPr>
        </p:nvSpPr>
        <p:spPr>
          <a:xfrm>
            <a:off x="4018369" y="4007502"/>
            <a:ext cx="384832" cy="384874"/>
          </a:xfrm>
          <a:prstGeom prst="ellipse">
            <a:avLst/>
          </a:prstGeom>
          <a:solidFill>
            <a:srgbClr val="E6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>
            <p:custDataLst>
              <p:tags r:id="rId8"/>
            </p:custDataLst>
          </p:nvPr>
        </p:nvSpPr>
        <p:spPr>
          <a:xfrm>
            <a:off x="4655840" y="3950146"/>
            <a:ext cx="5616069" cy="442230"/>
          </a:xfrm>
          <a:prstGeom prst="rect">
            <a:avLst/>
          </a:prstGeom>
          <a:gradFill>
            <a:gsLst>
              <a:gs pos="0">
                <a:srgbClr val="E6002D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19943" y="483399"/>
            <a:ext cx="10795793" cy="535421"/>
          </a:xfrm>
        </p:spPr>
        <p:txBody>
          <a:bodyPr/>
          <a:lstStyle/>
          <a:p>
            <a:r>
              <a:rPr lang="zh-CN" altLang="id-ID" sz="2400" b="1" dirty="0">
                <a:solidFill>
                  <a:srgbClr val="FF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建设方案</a:t>
            </a:r>
            <a:endParaRPr lang="zh-CN" altLang="en-US" sz="2400" b="1" dirty="0">
              <a:solidFill>
                <a:srgbClr val="FF474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574337" y="980728"/>
            <a:ext cx="10651743" cy="103239"/>
            <a:chOff x="6618518" y="1126210"/>
            <a:chExt cx="10080625" cy="103239"/>
          </a:xfrm>
          <a:solidFill>
            <a:srgbClr val="E6002D"/>
          </a:solidFill>
        </p:grpSpPr>
        <p:sp>
          <p:nvSpPr>
            <p:cNvPr id="50" name="矩形 49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grpFill/>
            <a:ln>
              <a:solidFill>
                <a:srgbClr val="E600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71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grpFill/>
            <a:ln w="25400">
              <a:solidFill>
                <a:srgbClr val="E600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ounded Rectangle 70"/>
          <p:cNvSpPr/>
          <p:nvPr/>
        </p:nvSpPr>
        <p:spPr>
          <a:xfrm>
            <a:off x="541020" y="1139825"/>
            <a:ext cx="10685145" cy="11938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alpha val="36078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3570" y="1125220"/>
            <a:ext cx="106349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charset="0"/>
              <a:buChar char="p"/>
              <a:defRPr/>
            </a:pPr>
            <a:r>
              <a:rPr lang="zh-CN" altLang="en-US" sz="12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系统介绍：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系统通过构建智能化短信分类平台，整合基础设施层、数据层、算法模型层和运维管理层，实现对海量短信的高效分类与风险管控。基础设施层提供高性能计算与存储支持，数据层完成短信数据的存储、传输与备份，算法模型层应用轻量化模型（如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DistilBERT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结合规则引擎进行精准分类与风险识别，运维管理层负责用户管理、数据可视化及系统监控。系统具备自动化处理能力、置信度校验机制及风险预警功能，可实时应对垃圾短信和诈骗短信，实现精准分类与风控保护，并通过动态规则优化提升整体效能。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3" name="Rounded Rectangle 70"/>
          <p:cNvSpPr/>
          <p:nvPr/>
        </p:nvSpPr>
        <p:spPr>
          <a:xfrm>
            <a:off x="551815" y="2493010"/>
            <a:ext cx="4704715" cy="405003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alpha val="36078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23570" y="2544445"/>
            <a:ext cx="6096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Wingdings" panose="05000000000000000000" charset="0"/>
              <a:buChar char="p"/>
            </a:pPr>
            <a:r>
              <a:rPr lang="en-US" altLang="zh-CN" sz="12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12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业务流程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3570" y="2820035"/>
            <a:ext cx="419798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200" b="1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基础设施层：</a:t>
            </a:r>
            <a:r>
              <a:rPr lang="zh-CN" altLang="en-US" sz="1200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提供计算和存储资源，包括</a:t>
            </a:r>
            <a:r>
              <a:rPr lang="en-US" altLang="zh-CN" sz="1200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GPU</a:t>
            </a:r>
            <a:r>
              <a:rPr lang="zh-CN" altLang="en-US" sz="1200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1200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CPU</a:t>
            </a:r>
            <a:r>
              <a:rPr lang="zh-CN" altLang="en-US" sz="1200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1200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SSD</a:t>
            </a:r>
            <a:r>
              <a:rPr lang="zh-CN" altLang="en-US" sz="1200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等，保障高性能的模型训练和推理能力</a:t>
            </a:r>
            <a:endParaRPr lang="zh-CN" altLang="en-US" sz="1200" kern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200" b="1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数据层：</a:t>
            </a:r>
            <a:r>
              <a:rPr lang="zh-CN" altLang="en-US" sz="1200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对风险短信、标签库、数据集、实体信息、黑名单、涉诈网址库、消息队列</a:t>
            </a:r>
            <a:r>
              <a:rPr lang="en-US" altLang="zh-CN" sz="1200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kafaka</a:t>
            </a:r>
            <a:r>
              <a:rPr lang="zh-CN" altLang="en-US" sz="1200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等进行数据的存储，以及数据的接口处理能力</a:t>
            </a:r>
            <a:endParaRPr lang="zh-CN" altLang="en-US" sz="1200" kern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200" b="1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算法模型层：</a:t>
            </a:r>
            <a:r>
              <a:rPr lang="zh-CN" altLang="en-US" sz="1200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短信分类的技术核心，包括</a:t>
            </a:r>
            <a:r>
              <a:rPr lang="en-US" altLang="zh-CN" sz="1200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deepseek</a:t>
            </a:r>
            <a:r>
              <a:rPr lang="zh-CN" altLang="en-US" sz="1200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的智能标签</a:t>
            </a:r>
            <a:r>
              <a:rPr lang="zh-CN" altLang="en-US" sz="1200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数据集，数据预处理、模型训练、以及</a:t>
            </a:r>
            <a:r>
              <a:rPr lang="en-US" altLang="zh-CN" sz="1200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Restful API</a:t>
            </a:r>
            <a:r>
              <a:rPr lang="zh-CN" altLang="en-US" sz="1200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调用接口，确保高效推理和实时响应。</a:t>
            </a:r>
            <a:endParaRPr lang="zh-CN" altLang="en-US" sz="1200" kern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200" b="1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应用层：</a:t>
            </a:r>
            <a:r>
              <a:rPr lang="zh-CN" altLang="en-US" sz="1200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提供包括短信风控，与垃圾短信系统动态联动，包括规则的推荐生成，欺诈监测等</a:t>
            </a:r>
            <a:endParaRPr lang="zh-CN" altLang="en-US" sz="1200" kern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200" b="1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运维管理层：</a:t>
            </a:r>
            <a:r>
              <a:rPr lang="zh-CN" altLang="en-US" sz="1200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涉及用户、权限、日志和数据看板的管理，提供算法配置及版本管理功能，实现可视化的系统运维和优化</a:t>
            </a:r>
            <a:endParaRPr lang="zh-CN" altLang="en-US" sz="1200" kern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endParaRPr lang="zh-CN" altLang="en-US" sz="1200" kern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6530" y="2544445"/>
            <a:ext cx="6389370" cy="36741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19943" y="483399"/>
            <a:ext cx="10795793" cy="535421"/>
          </a:xfrm>
        </p:spPr>
        <p:txBody>
          <a:bodyPr/>
          <a:lstStyle/>
          <a:p>
            <a:r>
              <a:rPr lang="zh-CN" altLang="id-ID" sz="2400" b="1" dirty="0">
                <a:solidFill>
                  <a:srgbClr val="FF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业务流程</a:t>
            </a:r>
            <a:endParaRPr lang="zh-CN" altLang="en-US" sz="2400" b="1" dirty="0">
              <a:solidFill>
                <a:srgbClr val="FF474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574337" y="980728"/>
            <a:ext cx="10651743" cy="103239"/>
            <a:chOff x="6618518" y="1126210"/>
            <a:chExt cx="10080625" cy="103239"/>
          </a:xfrm>
          <a:solidFill>
            <a:srgbClr val="E6002D"/>
          </a:solidFill>
        </p:grpSpPr>
        <p:sp>
          <p:nvSpPr>
            <p:cNvPr id="50" name="矩形 49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grpFill/>
            <a:ln>
              <a:solidFill>
                <a:srgbClr val="E600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71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grpFill/>
            <a:ln w="25400">
              <a:solidFill>
                <a:srgbClr val="E600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ounded Rectangle 70"/>
          <p:cNvSpPr/>
          <p:nvPr/>
        </p:nvSpPr>
        <p:spPr>
          <a:xfrm>
            <a:off x="623570" y="1341120"/>
            <a:ext cx="4529455" cy="48799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alpha val="36078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charset="0"/>
              <a:buChar char="p"/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数据采集与存储：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通过与垃圾短信的动态联动，获取短信数据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charset="0"/>
              <a:buChar char="p"/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数据的预处理：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通过数据清洗、格式化处理，并通过接口（如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Kafka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SFTP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）完成数据传输，供算法模块使用。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charset="0"/>
              <a:buChar char="p"/>
              <a:defRPr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智能分类与标签生成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：使用模型（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DistilBERT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）结合反向规则生成器对短信内容进行分类，并打上对应的智能标签。输出结果包括标签类别（如诈骗、服务通知）和置信度。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charset="0"/>
              <a:buChar char="p"/>
              <a:defRPr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风险识别与预警：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对分类后的短信进行深入分析，如检测号码风险、识别涉诈网址、生成风险报告。对高风险短信即时预警，推送至反诈管理中心。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charset="0"/>
              <a:buChar char="p"/>
              <a:defRPr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系统管理与输出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：运维管理层提供用户管理、权限控制、日志监控等功能。数据可视化模块生成实时分类结果和风控趋势，为业务决策提供支持。</a:t>
            </a:r>
            <a:b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2145" y="1333500"/>
            <a:ext cx="5334000" cy="53320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19943" y="483399"/>
            <a:ext cx="10795793" cy="535421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FF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DeepSeek-R1 </a:t>
            </a:r>
            <a:r>
              <a:rPr lang="zh-CN" altLang="id-ID" sz="2400" b="1" dirty="0">
                <a:solidFill>
                  <a:srgbClr val="FF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智能</a:t>
            </a:r>
            <a:r>
              <a:rPr lang="zh-CN" altLang="id-ID" sz="2400" b="1" dirty="0">
                <a:solidFill>
                  <a:srgbClr val="FF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标签</a:t>
            </a:r>
            <a:endParaRPr lang="zh-CN" altLang="id-ID" sz="2400" b="1" dirty="0">
              <a:solidFill>
                <a:srgbClr val="FF474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574337" y="980728"/>
            <a:ext cx="10651743" cy="103239"/>
            <a:chOff x="6618518" y="1126210"/>
            <a:chExt cx="10080625" cy="103239"/>
          </a:xfrm>
          <a:solidFill>
            <a:srgbClr val="E6002D"/>
          </a:solidFill>
        </p:grpSpPr>
        <p:sp>
          <p:nvSpPr>
            <p:cNvPr id="50" name="矩形 49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grpFill/>
            <a:ln>
              <a:solidFill>
                <a:srgbClr val="E600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71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grpFill/>
            <a:ln w="25400">
              <a:solidFill>
                <a:srgbClr val="E600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" y="1268730"/>
            <a:ext cx="4127500" cy="4928870"/>
          </a:xfrm>
          <a:prstGeom prst="rect">
            <a:avLst/>
          </a:prstGeom>
        </p:spPr>
      </p:pic>
      <p:sp>
        <p:nvSpPr>
          <p:cNvPr id="12" name="Rounded Rectangle 70"/>
          <p:cNvSpPr/>
          <p:nvPr>
            <p:custDataLst>
              <p:tags r:id="rId2"/>
            </p:custDataLst>
          </p:nvPr>
        </p:nvSpPr>
        <p:spPr>
          <a:xfrm>
            <a:off x="5807710" y="1309370"/>
            <a:ext cx="4771390" cy="50546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alpha val="36078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6096000" y="1523365"/>
            <a:ext cx="4164965" cy="44196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en-US" altLang="zh-CN" sz="12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DeepSeek-R1 </a:t>
            </a:r>
            <a:r>
              <a:rPr lang="zh-CN" altLang="en-US" sz="12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标签</a:t>
            </a:r>
            <a:r>
              <a:rPr lang="zh-CN" altLang="en-US" sz="12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化</a:t>
            </a:r>
            <a:endParaRPr lang="zh-CN" altLang="en-US" sz="1200" b="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  <a:p>
            <a:pPr indent="457200">
              <a:lnSpc>
                <a:spcPct val="150000"/>
              </a:lnSpc>
              <a:buFont typeface="Wingdings" panose="05000000000000000000" charset="0"/>
              <a:buNone/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提取初步标签（如</a:t>
            </a:r>
            <a:r>
              <a:rPr lang="en-US" altLang="zh-CN" sz="1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"</a:t>
            </a:r>
            <a:r>
              <a:rPr lang="zh-CN" altLang="en-US" sz="1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诈骗</a:t>
            </a:r>
            <a:r>
              <a:rPr lang="en-US" altLang="zh-CN" sz="1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</a:t>
            </a:r>
            <a:r>
              <a:rPr lang="zh-CN" altLang="en-US" sz="1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冒充熟人</a:t>
            </a:r>
            <a:r>
              <a:rPr lang="en-US" altLang="zh-CN" sz="1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"</a:t>
            </a:r>
            <a:r>
              <a:rPr lang="zh-CN" altLang="en-US" sz="1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 sz="1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"</a:t>
            </a:r>
            <a:r>
              <a:rPr lang="zh-CN" altLang="en-US" sz="1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营销</a:t>
            </a:r>
            <a:r>
              <a:rPr lang="en-US" altLang="zh-CN" sz="1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</a:t>
            </a:r>
            <a:r>
              <a:rPr lang="zh-CN" altLang="en-US" sz="1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汽车销售</a:t>
            </a:r>
            <a:r>
              <a:rPr lang="en-US" altLang="zh-CN" sz="1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"</a:t>
            </a:r>
            <a:r>
              <a:rPr lang="zh-CN" altLang="en-US" sz="1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）。</a:t>
            </a:r>
            <a:endParaRPr lang="en-US" altLang="zh-CN" sz="1200" b="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  <a:p>
            <a:pPr indent="457200">
              <a:lnSpc>
                <a:spcPct val="150000"/>
              </a:lnSpc>
              <a:buFont typeface="Wingdings" panose="05000000000000000000" charset="0"/>
              <a:buNone/>
              <a:defRPr/>
            </a:pPr>
            <a:r>
              <a:rPr lang="zh-CN" altLang="en-US" sz="12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输出置信度：</a:t>
            </a:r>
            <a:endParaRPr lang="en-US" altLang="zh-CN" sz="1200" b="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高置信度（</a:t>
            </a:r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&gt;90%</a:t>
            </a:r>
            <a:r>
              <a:rPr lang="zh-CN" altLang="en-US" sz="12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）：可直接用作训练集。</a:t>
            </a:r>
            <a:endParaRPr lang="en-US" altLang="zh-CN" sz="12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中置信度（</a:t>
            </a:r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60%-90%</a:t>
            </a:r>
            <a:r>
              <a:rPr lang="zh-CN" altLang="en-US" sz="12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）：进入人工审核流程。</a:t>
            </a:r>
            <a:endParaRPr lang="en-US" altLang="zh-CN" sz="12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低置信度（</a:t>
            </a:r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&lt;60%</a:t>
            </a:r>
            <a:r>
              <a:rPr lang="zh-CN" altLang="en-US" sz="12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）：进入二次核查或重新标注。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数据集格式：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endParaRPr lang="zh-CN" altLang="en-US" sz="1200" b="1" kern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72555" y="4142740"/>
            <a:ext cx="28638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"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短信内容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": "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【某某银行】您已消费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100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元，余额不足，请及时充值。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",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"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标签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": "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服务通知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账户服务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资金异动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",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"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置信度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": 92,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"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实体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": ["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银行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", "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消费金额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=100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"]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>
                <a:solidFill>
                  <a:srgbClr val="FF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DeepSeek-R1 </a:t>
            </a:r>
            <a:r>
              <a:rPr lang="zh-CN" altLang="en-US" b="1" dirty="0">
                <a:solidFill>
                  <a:srgbClr val="FF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批量格式</a:t>
            </a:r>
            <a:r>
              <a:rPr lang="zh-CN" altLang="en-US" b="1" dirty="0">
                <a:solidFill>
                  <a:srgbClr val="FF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应用</a:t>
            </a:r>
            <a:endParaRPr lang="zh-CN" altLang="en-US" b="1" dirty="0">
              <a:solidFill>
                <a:srgbClr val="FF474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4065" y="1341120"/>
            <a:ext cx="6978015" cy="5094605"/>
          </a:xfrm>
          <a:prstGeom prst="rect">
            <a:avLst/>
          </a:prstGeom>
        </p:spPr>
      </p:pic>
      <p:sp>
        <p:nvSpPr>
          <p:cNvPr id="72" name="Rounded Rectangle 70"/>
          <p:cNvSpPr/>
          <p:nvPr>
            <p:custDataLst>
              <p:tags r:id="rId2"/>
            </p:custDataLst>
          </p:nvPr>
        </p:nvSpPr>
        <p:spPr>
          <a:xfrm>
            <a:off x="479425" y="1341120"/>
            <a:ext cx="4165600" cy="50228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alpha val="36078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479425" y="1557020"/>
            <a:ext cx="4164965" cy="44196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智能分类与打标</a:t>
            </a:r>
            <a:endParaRPr lang="zh-CN" altLang="en-US" sz="1400" b="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调用</a:t>
            </a:r>
            <a:r>
              <a:rPr lang="en-US" altLang="zh-CN" sz="1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DeepSeek-R1 </a:t>
            </a:r>
            <a:r>
              <a:rPr lang="zh-CN" altLang="en-US" sz="1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引擎，对每条短信进行分类处理。生成分类结果和标签，同时输出置信度分数。</a:t>
            </a:r>
            <a:endParaRPr lang="zh-CN" altLang="en-US" sz="1400" b="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批量调用与推理</a:t>
            </a:r>
            <a:r>
              <a:rPr lang="en-US" altLang="zh-CN" sz="1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</a:t>
            </a:r>
            <a:endParaRPr lang="en-US" altLang="zh-CN" sz="1400" b="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利用</a:t>
            </a:r>
            <a:r>
              <a:rPr lang="en-US" altLang="zh-CN" sz="1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LangChain </a:t>
            </a:r>
            <a:r>
              <a:rPr lang="zh-CN" altLang="en-US" sz="1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编排工具，支持短信的批量化、流水线处理</a:t>
            </a:r>
            <a:endParaRPr lang="zh-CN" altLang="en-US" sz="1400" b="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通过</a:t>
            </a:r>
            <a:r>
              <a:rPr lang="en-US" altLang="zh-CN" sz="1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LangChain </a:t>
            </a:r>
            <a:r>
              <a:rPr lang="zh-CN" altLang="en-US" sz="1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内置的异步接口，实现对多个输入任务的并发处理，大大提高了系统整体吞吐量和响应速度</a:t>
            </a:r>
            <a:endParaRPr lang="zh-CN" altLang="en-US" sz="1400" b="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  <a:defRPr/>
            </a:pPr>
            <a:endParaRPr lang="zh-CN" altLang="en-US" sz="1200" b="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  <a:defRPr/>
            </a:pPr>
            <a:endParaRPr lang="zh-CN" altLang="en-US" sz="1200" b="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endParaRPr lang="zh-CN" sz="1200" kern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19943" y="483399"/>
            <a:ext cx="10795793" cy="535421"/>
          </a:xfrm>
        </p:spPr>
        <p:txBody>
          <a:bodyPr/>
          <a:lstStyle/>
          <a:p>
            <a:r>
              <a:rPr lang="zh-CN" altLang="id-ID" sz="2400" b="1" dirty="0">
                <a:solidFill>
                  <a:srgbClr val="FF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数据标签</a:t>
            </a:r>
            <a:r>
              <a:rPr lang="zh-CN" altLang="id-ID" sz="2400" b="1" dirty="0">
                <a:solidFill>
                  <a:srgbClr val="FF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分类</a:t>
            </a:r>
            <a:endParaRPr lang="zh-CN" altLang="id-ID" sz="2400" b="1" dirty="0">
              <a:solidFill>
                <a:srgbClr val="FF474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574337" y="980728"/>
            <a:ext cx="10651743" cy="103239"/>
            <a:chOff x="6618518" y="1126210"/>
            <a:chExt cx="10080625" cy="103239"/>
          </a:xfrm>
          <a:solidFill>
            <a:srgbClr val="E6002D"/>
          </a:solidFill>
        </p:grpSpPr>
        <p:sp>
          <p:nvSpPr>
            <p:cNvPr id="50" name="矩形 49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grpFill/>
            <a:ln>
              <a:solidFill>
                <a:srgbClr val="E600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71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grpFill/>
            <a:ln w="25400">
              <a:solidFill>
                <a:srgbClr val="E600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0010" y="1430655"/>
            <a:ext cx="6610985" cy="4843780"/>
          </a:xfrm>
          <a:prstGeom prst="rect">
            <a:avLst/>
          </a:prstGeom>
        </p:spPr>
      </p:pic>
      <p:sp>
        <p:nvSpPr>
          <p:cNvPr id="72" name="Rounded Rectangle 70"/>
          <p:cNvSpPr/>
          <p:nvPr>
            <p:custDataLst>
              <p:tags r:id="rId2"/>
            </p:custDataLst>
          </p:nvPr>
        </p:nvSpPr>
        <p:spPr>
          <a:xfrm>
            <a:off x="479425" y="1341120"/>
            <a:ext cx="4165600" cy="50228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alpha val="36078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479425" y="1557020"/>
            <a:ext cx="4164965" cy="44196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en-US" altLang="zh-CN" sz="12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12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标签分类</a:t>
            </a:r>
            <a:endParaRPr lang="zh-CN" altLang="en-US" sz="1200" b="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en-US" sz="1200" b="1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一级分类：</a:t>
            </a:r>
            <a:r>
              <a:rPr lang="en-US" altLang="zh-CN" sz="1200" b="1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 </a:t>
            </a:r>
            <a:r>
              <a:rPr lang="zh-CN" altLang="en-US" sz="1200" b="1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</a:t>
            </a:r>
            <a:endParaRPr lang="en-US" altLang="zh-CN" sz="1200" b="1" kern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  <a:defRPr/>
            </a:pPr>
            <a:r>
              <a:rPr lang="zh-CN" altLang="en-US" sz="1200" b="1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营销广告、服务通知、交通服务、风险监控、生活服务、验证认证、系统消息、其他类</a:t>
            </a:r>
            <a:endParaRPr lang="en-US" altLang="zh-CN" sz="1200" b="1" kern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en-US" sz="1200" b="1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二级分类：</a:t>
            </a:r>
            <a:r>
              <a:rPr lang="en-US" altLang="zh-CN" sz="1200" b="1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29 </a:t>
            </a:r>
            <a:r>
              <a:rPr lang="zh-CN" altLang="en-US" sz="1200" b="1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</a:t>
            </a:r>
            <a:endParaRPr lang="en-US" altLang="zh-CN" sz="1200" b="1" kern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en-US" sz="1200" b="1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三级分类：</a:t>
            </a:r>
            <a:r>
              <a:rPr lang="en-US" altLang="zh-CN" sz="1200" b="1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100+ </a:t>
            </a:r>
            <a:r>
              <a:rPr lang="zh-CN" altLang="en-US" sz="1200" b="1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具体标签</a:t>
            </a:r>
            <a:endParaRPr lang="zh-CN" altLang="en-US" sz="1200" b="1" kern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endParaRPr lang="zh-CN" altLang="en-US" sz="1200" b="1" kern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1200" b="1" kern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分类详情</a:t>
            </a:r>
            <a:endParaRPr lang="en-US" altLang="zh-CN" sz="1200" b="1" kern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45720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200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https://mubu.com/doc/9TbLQakhhO#m</a:t>
            </a:r>
            <a:endParaRPr lang="en-US" altLang="zh-CN" sz="1200" kern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19943" y="483399"/>
            <a:ext cx="10795793" cy="535421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FF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2400" b="1" dirty="0">
                <a:solidFill>
                  <a:srgbClr val="FF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endParaRPr lang="zh-CN" altLang="en-US" sz="2400" b="1" dirty="0">
              <a:solidFill>
                <a:srgbClr val="FF47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574337" y="980728"/>
            <a:ext cx="10651743" cy="103239"/>
            <a:chOff x="6618518" y="1126210"/>
            <a:chExt cx="10080625" cy="103239"/>
          </a:xfrm>
          <a:solidFill>
            <a:srgbClr val="E6002D"/>
          </a:solidFill>
        </p:grpSpPr>
        <p:sp>
          <p:nvSpPr>
            <p:cNvPr id="50" name="矩形 49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grpFill/>
            <a:ln>
              <a:solidFill>
                <a:srgbClr val="E600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71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grpFill/>
            <a:ln w="25400">
              <a:solidFill>
                <a:srgbClr val="E600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839470" y="1268730"/>
            <a:ext cx="6297930" cy="52304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charset="0"/>
              <a:buChar char="p"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特征工程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charset="0"/>
              <a:buChar char="p"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数据标注：调用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DeepSeek-R1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对短信进行初步分类和标签生成，生成置信度评分，并输出初步标签集。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charset="0"/>
              <a:buChar char="p"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数据增强：在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LangChain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中实现批量化的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NLP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操作（如同义句生成），扩展数据场景以提升模型覆盖面。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charset="0"/>
              <a:buChar char="p"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数据分割：将数据划分为训练集、测试集和验证集。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charset="0"/>
              <a:buChar char="p"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DistilBERT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模型建立与训练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charset="0"/>
              <a:buChar char="p"/>
              <a:defRPr/>
            </a:pPr>
            <a:r>
              <a:rPr lang="zh-CN" altLang="en-US" sz="12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轻量级且高效的基于Transformer的预训练模型DistilBERT，以提高模型的训练效率和分类性能。</a:t>
            </a:r>
            <a:endParaRPr lang="zh-CN" altLang="en-US" sz="12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marL="285750" lvl="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charset="0"/>
              <a:buChar char="p"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模型评估与优化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charset="0"/>
              <a:buChar char="p"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通过指标（如准确率、召回率、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分数）对模型进行评估。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charset="0"/>
              <a:buChar char="p"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使用在测试集上的数据反馈，持续优化模型参数，并更新规则引擎和数据标注体系。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lvl="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charset="0"/>
              <a:buChar char="p"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模型部署阶段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charset="0"/>
              <a:buChar char="p"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部署优化后的模型到生产环境。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charset="0"/>
              <a:buChar char="p"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RESTful API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或嵌入微服务框架，支持实时推理。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lvl="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charset="0"/>
              <a:buChar char="p"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模型监控阶段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charset="0"/>
              <a:buChar char="p"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实时观察模型在生产环境中的表现，定期记录模型的推理时间、准确率。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charset="0"/>
              <a:buChar char="p"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如果出现性能退化或输入分布变化，触发重新训练或模型更新。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7580" y="1192530"/>
            <a:ext cx="4524375" cy="56654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19943" y="483399"/>
            <a:ext cx="10795793" cy="535421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FF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场景应用</a:t>
            </a:r>
            <a:r>
              <a:rPr lang="en-US" altLang="zh-CN" sz="2400" b="1" dirty="0">
                <a:solidFill>
                  <a:srgbClr val="FF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</a:t>
            </a:r>
            <a:r>
              <a:rPr lang="zh-CN" altLang="en-US" sz="2400" b="1" dirty="0">
                <a:solidFill>
                  <a:srgbClr val="FF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风控</a:t>
            </a:r>
            <a:endParaRPr lang="zh-CN" altLang="en-US" sz="2400" b="1" dirty="0">
              <a:solidFill>
                <a:srgbClr val="FF47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574337" y="980728"/>
            <a:ext cx="10651743" cy="103239"/>
            <a:chOff x="6618518" y="1126210"/>
            <a:chExt cx="10080625" cy="103239"/>
          </a:xfrm>
          <a:solidFill>
            <a:srgbClr val="E6002D"/>
          </a:solidFill>
        </p:grpSpPr>
        <p:sp>
          <p:nvSpPr>
            <p:cNvPr id="50" name="矩形 49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grpFill/>
            <a:ln>
              <a:solidFill>
                <a:srgbClr val="E600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71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grpFill/>
            <a:ln w="25400">
              <a:solidFill>
                <a:srgbClr val="E600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191135" y="1268730"/>
            <a:ext cx="4373880" cy="49841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charset="0"/>
              <a:buChar char="p"/>
              <a:defRPr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异常处理机制模块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charset="0"/>
              <a:buChar char="p"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未识别类型监控：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charset="0"/>
              <a:buNone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显示连续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天未识别类型的统计数据（如数量、占比）。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charset="0"/>
              <a:buNone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提供人工审核触发按钮，支持一键提交审核。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charset="0"/>
              <a:buChar char="p"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风险标签触发监控：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charset="0"/>
              <a:buNone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展示同一号码触发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次风险标签的记录。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charset="0"/>
              <a:buChar char="p"/>
              <a:defRPr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高频场景覆盖率监控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charset="0"/>
              <a:buChar char="p"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展示高频场景覆盖率的实时数据（当前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82%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，目标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95%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charset="0"/>
              <a:buChar char="p"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提供动态扩展新型诈骗类型的响应速度分析。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charset="0"/>
              <a:buChar char="p"/>
              <a:defRPr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实体识别模块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charset="0"/>
              <a:buChar char="p"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实体识别能力展示，包括时间、地点、事件、卡号等关键实体提取。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charset="0"/>
              <a:buChar char="p"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支持输入测试文本，实时展示识别结果。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lvl="0" indent="-28575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charset="0"/>
              <a:buChar char="p"/>
              <a:defRPr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风控报告生成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charset="0"/>
              <a:buChar char="p"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按标签统计诈骗类型及出现频率，生成可视化报告。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charset="0"/>
              <a:buChar char="p"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提供导出功能（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PDF/Excel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），供管理层参考。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9965" y="15240"/>
            <a:ext cx="7240905" cy="54470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680" y="5372735"/>
            <a:ext cx="6882765" cy="15417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72.2485826771654,&quot;left&quot;:316.40700787401573,&quot;top&quot;:173.60779527559055,&quot;width&quot;:492.40472440944876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COMMONDATA" val="eyJoZGlkIjoiNWE4NWRjOGNkZGQ2ZjZlMWI2OTIzMWJmYzhkYWQ3ZjkifQ=="/>
</p:tagLst>
</file>

<file path=ppt/tags/tag2.xml><?xml version="1.0" encoding="utf-8"?>
<p:tagLst xmlns:p="http://schemas.openxmlformats.org/presentationml/2006/main">
  <p:tag name="KSO_WM_DIAGRAM_VIRTUALLY_FRAME" val="{&quot;height&quot;:172.2485826771654,&quot;left&quot;:316.40700787401573,&quot;top&quot;:173.60779527559055,&quot;width&quot;:492.40472440944876}"/>
</p:tagLst>
</file>

<file path=ppt/tags/tag3.xml><?xml version="1.0" encoding="utf-8"?>
<p:tagLst xmlns:p="http://schemas.openxmlformats.org/presentationml/2006/main">
  <p:tag name="KSO_WM_DIAGRAM_VIRTUALLY_FRAME" val="{&quot;height&quot;:172.2485826771654,&quot;left&quot;:316.40700787401573,&quot;top&quot;:173.60779527559055,&quot;width&quot;:492.40472440944876}"/>
</p:tagLst>
</file>

<file path=ppt/tags/tag4.xml><?xml version="1.0" encoding="utf-8"?>
<p:tagLst xmlns:p="http://schemas.openxmlformats.org/presentationml/2006/main">
  <p:tag name="KSO_WM_DIAGRAM_VIRTUALLY_FRAME" val="{&quot;height&quot;:172.2485826771654,&quot;left&quot;:316.40700787401573,&quot;top&quot;:173.60779527559055,&quot;width&quot;:492.40472440944876}"/>
</p:tagLst>
</file>

<file path=ppt/tags/tag5.xml><?xml version="1.0" encoding="utf-8"?>
<p:tagLst xmlns:p="http://schemas.openxmlformats.org/presentationml/2006/main">
  <p:tag name="KSO_WM_DIAGRAM_VIRTUALLY_FRAME" val="{&quot;height&quot;:172.2485826771654,&quot;left&quot;:316.40700787401573,&quot;top&quot;:173.60779527559055,&quot;width&quot;:492.40472440944876}"/>
</p:tagLst>
</file>

<file path=ppt/tags/tag6.xml><?xml version="1.0" encoding="utf-8"?>
<p:tagLst xmlns:p="http://schemas.openxmlformats.org/presentationml/2006/main">
  <p:tag name="KSO_WM_DIAGRAM_VIRTUALLY_FRAME" val="{&quot;height&quot;:172.2485826771654,&quot;left&quot;:316.40700787401573,&quot;top&quot;:173.60779527559055,&quot;width&quot;:492.40472440944876}"/>
</p:tagLst>
</file>

<file path=ppt/tags/tag7.xml><?xml version="1.0" encoding="utf-8"?>
<p:tagLst xmlns:p="http://schemas.openxmlformats.org/presentationml/2006/main">
  <p:tag name="KSO_WM_DIAGRAM_VIRTUALLY_FRAME" val="{&quot;height&quot;:172.2485826771654,&quot;left&quot;:316.40700787401573,&quot;top&quot;:173.60779527559055,&quot;width&quot;:492.40472440944876}"/>
</p:tagLst>
</file>

<file path=ppt/tags/tag8.xml><?xml version="1.0" encoding="utf-8"?>
<p:tagLst xmlns:p="http://schemas.openxmlformats.org/presentationml/2006/main">
  <p:tag name="KSO_WM_DIAGRAM_VIRTUALLY_FRAME" val="{&quot;height&quot;:172.2485826771654,&quot;left&quot;:316.40700787401573,&quot;top&quot;:173.60779527559055,&quot;width&quot;:492.40472440944876}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lumMod val="75000"/>
          </a:schemeClr>
        </a:lnRef>
        <a:fillRef idx="1">
          <a:schemeClr val="accent1"/>
        </a:fillRef>
        <a:effectRef idx="0">
          <a:srgbClr val="FFFFFF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2489</Words>
  <Application>WPS 演示</Application>
  <PresentationFormat>宽屏</PresentationFormat>
  <Paragraphs>139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黑体</vt:lpstr>
      <vt:lpstr>华文细黑</vt:lpstr>
      <vt:lpstr>Arial</vt:lpstr>
      <vt:lpstr>Times New Roman</vt:lpstr>
      <vt:lpstr>Wingdings</vt:lpstr>
      <vt:lpstr>Calibri</vt:lpstr>
      <vt:lpstr>Arial Unicode MS</vt:lpstr>
      <vt:lpstr>Office 主题</vt:lpstr>
      <vt:lpstr>PowerPoint 演示文稿</vt:lpstr>
      <vt:lpstr>PowerPoint 演示文稿</vt:lpstr>
      <vt:lpstr>建设方案</vt:lpstr>
      <vt:lpstr>业务流程</vt:lpstr>
      <vt:lpstr>DeepSeek-R1 智能标签</vt:lpstr>
      <vt:lpstr>DeepSeek-R1 批量格式应用</vt:lpstr>
      <vt:lpstr>数据标签分类</vt:lpstr>
      <vt:lpstr>模型训练</vt:lpstr>
      <vt:lpstr>场景应用 智能风控</vt:lpstr>
      <vt:lpstr>智能风控</vt:lpstr>
      <vt:lpstr>场景应用 智能营销应用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Crystal</dc:creator>
  <cp:lastModifiedBy>王建斌</cp:lastModifiedBy>
  <cp:revision>3766</cp:revision>
  <dcterms:created xsi:type="dcterms:W3CDTF">2024-05-13T07:42:00Z</dcterms:created>
  <dcterms:modified xsi:type="dcterms:W3CDTF">2025-04-16T23:58:03Z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936110BC1BFD4C0CAF9FAD09703F118E_13</vt:lpwstr>
  </property>
  <property fmtid="{D5CDD505-2E9C-101B-9397-08002B2CF9AE}" pid="3" name="KSOProductBuildVer">
    <vt:lpwstr>2052-12.1.0.20784</vt:lpwstr>
  </property>
</Properties>
</file>