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452" r:id="rId5"/>
    <p:sldId id="453" r:id="rId6"/>
    <p:sldId id="259" r:id="rId7"/>
    <p:sldId id="258" r:id="rId8"/>
    <p:sldId id="276" r:id="rId9"/>
    <p:sldId id="280" r:id="rId10"/>
    <p:sldId id="286" r:id="rId11"/>
    <p:sldId id="28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896A"/>
    <a:srgbClr val="F6E6C6"/>
    <a:srgbClr val="544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954" y="108"/>
      </p:cViewPr>
      <p:guideLst>
        <p:guide orient="horz" pos="2307"/>
        <p:guide pos="39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42B92-D8CA-4811-AFF5-A2273FA2D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66253" y="966238"/>
            <a:ext cx="4830147" cy="4830147"/>
          </a:xfrm>
          <a:custGeom>
            <a:avLst/>
            <a:gdLst>
              <a:gd name="connsiteX0" fmla="*/ 2043404 w 4086808"/>
              <a:gd name="connsiteY0" fmla="*/ 0 h 4086808"/>
              <a:gd name="connsiteX1" fmla="*/ 4086808 w 4086808"/>
              <a:gd name="connsiteY1" fmla="*/ 2043404 h 4086808"/>
              <a:gd name="connsiteX2" fmla="*/ 2043404 w 4086808"/>
              <a:gd name="connsiteY2" fmla="*/ 4086808 h 4086808"/>
              <a:gd name="connsiteX3" fmla="*/ 0 w 4086808"/>
              <a:gd name="connsiteY3" fmla="*/ 2043404 h 4086808"/>
              <a:gd name="connsiteX4" fmla="*/ 2043404 w 4086808"/>
              <a:gd name="connsiteY4" fmla="*/ 0 h 40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808" h="4086808">
                <a:moveTo>
                  <a:pt x="2043404" y="0"/>
                </a:moveTo>
                <a:cubicBezTo>
                  <a:pt x="3171945" y="0"/>
                  <a:pt x="4086808" y="914863"/>
                  <a:pt x="4086808" y="2043404"/>
                </a:cubicBezTo>
                <a:cubicBezTo>
                  <a:pt x="4086808" y="3171945"/>
                  <a:pt x="3171945" y="4086808"/>
                  <a:pt x="2043404" y="4086808"/>
                </a:cubicBezTo>
                <a:cubicBezTo>
                  <a:pt x="914863" y="4086808"/>
                  <a:pt x="0" y="3171945"/>
                  <a:pt x="0" y="2043404"/>
                </a:cubicBezTo>
                <a:cubicBezTo>
                  <a:pt x="0" y="914863"/>
                  <a:pt x="914863" y="0"/>
                  <a:pt x="2043404" y="0"/>
                </a:cubicBezTo>
                <a:close/>
              </a:path>
            </a:pathLst>
          </a:custGeom>
          <a:effectLst/>
        </p:spPr>
      </p:pic>
      <p:cxnSp>
        <p:nvCxnSpPr>
          <p:cNvPr id="10" name="直接连接符 9"/>
          <p:cNvCxnSpPr/>
          <p:nvPr/>
        </p:nvCxnSpPr>
        <p:spPr>
          <a:xfrm>
            <a:off x="5470776" y="1817008"/>
            <a:ext cx="1" cy="4574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812246" y="1451429"/>
            <a:ext cx="953338" cy="3594074"/>
          </a:xfrm>
        </p:spPr>
        <p:txBody>
          <a:bodyPr vert="eaVert" wrap="square" anchor="ctr" anchorCtr="0">
            <a:normAutofit/>
          </a:bodyPr>
          <a:lstStyle>
            <a:lvl1pPr algn="ctr">
              <a:lnSpc>
                <a:spcPct val="90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238905" y="2274465"/>
            <a:ext cx="469359" cy="2771038"/>
          </a:xfrm>
        </p:spPr>
        <p:txBody>
          <a:bodyPr vert="eaVert"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69" y="1374414"/>
            <a:ext cx="1066800" cy="1333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887" y="4445426"/>
            <a:ext cx="543628" cy="5662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98278" y="499182"/>
            <a:ext cx="4029075" cy="373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42053" y="1164277"/>
            <a:ext cx="3640816" cy="3640816"/>
          </a:xfrm>
          <a:custGeom>
            <a:avLst/>
            <a:gdLst>
              <a:gd name="connsiteX0" fmla="*/ 2043404 w 4086808"/>
              <a:gd name="connsiteY0" fmla="*/ 0 h 4086808"/>
              <a:gd name="connsiteX1" fmla="*/ 4086808 w 4086808"/>
              <a:gd name="connsiteY1" fmla="*/ 2043404 h 4086808"/>
              <a:gd name="connsiteX2" fmla="*/ 2043404 w 4086808"/>
              <a:gd name="connsiteY2" fmla="*/ 4086808 h 4086808"/>
              <a:gd name="connsiteX3" fmla="*/ 0 w 4086808"/>
              <a:gd name="connsiteY3" fmla="*/ 2043404 h 4086808"/>
              <a:gd name="connsiteX4" fmla="*/ 2043404 w 4086808"/>
              <a:gd name="connsiteY4" fmla="*/ 0 h 40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808" h="4086808">
                <a:moveTo>
                  <a:pt x="2043404" y="0"/>
                </a:moveTo>
                <a:cubicBezTo>
                  <a:pt x="3171945" y="0"/>
                  <a:pt x="4086808" y="914863"/>
                  <a:pt x="4086808" y="2043404"/>
                </a:cubicBezTo>
                <a:cubicBezTo>
                  <a:pt x="4086808" y="3171945"/>
                  <a:pt x="3171945" y="4086808"/>
                  <a:pt x="2043404" y="4086808"/>
                </a:cubicBezTo>
                <a:cubicBezTo>
                  <a:pt x="914863" y="4086808"/>
                  <a:pt x="0" y="3171945"/>
                  <a:pt x="0" y="2043404"/>
                </a:cubicBezTo>
                <a:cubicBezTo>
                  <a:pt x="0" y="914863"/>
                  <a:pt x="914863" y="0"/>
                  <a:pt x="2043404" y="0"/>
                </a:cubicBez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99465" y="3208205"/>
            <a:ext cx="3125992" cy="646331"/>
          </a:xfrm>
        </p:spPr>
        <p:txBody>
          <a:bodyPr wrap="square" anchor="t" anchorCtr="0">
            <a:normAutofit/>
          </a:bodyPr>
          <a:lstStyle>
            <a:lvl1pPr algn="ctr"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699465" y="1917860"/>
            <a:ext cx="3125992" cy="1200329"/>
          </a:xfrm>
        </p:spPr>
        <p:txBody>
          <a:bodyPr anchor="b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8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4811" y="2172949"/>
            <a:ext cx="2647950" cy="31337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635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75778" y="966238"/>
            <a:ext cx="4830147" cy="4830147"/>
          </a:xfrm>
          <a:custGeom>
            <a:avLst/>
            <a:gdLst>
              <a:gd name="connsiteX0" fmla="*/ 2043404 w 4086808"/>
              <a:gd name="connsiteY0" fmla="*/ 0 h 4086808"/>
              <a:gd name="connsiteX1" fmla="*/ 4086808 w 4086808"/>
              <a:gd name="connsiteY1" fmla="*/ 2043404 h 4086808"/>
              <a:gd name="connsiteX2" fmla="*/ 2043404 w 4086808"/>
              <a:gd name="connsiteY2" fmla="*/ 4086808 h 4086808"/>
              <a:gd name="connsiteX3" fmla="*/ 0 w 4086808"/>
              <a:gd name="connsiteY3" fmla="*/ 2043404 h 4086808"/>
              <a:gd name="connsiteX4" fmla="*/ 2043404 w 4086808"/>
              <a:gd name="connsiteY4" fmla="*/ 0 h 40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808" h="4086808">
                <a:moveTo>
                  <a:pt x="2043404" y="0"/>
                </a:moveTo>
                <a:cubicBezTo>
                  <a:pt x="3171945" y="0"/>
                  <a:pt x="4086808" y="914863"/>
                  <a:pt x="4086808" y="2043404"/>
                </a:cubicBezTo>
                <a:cubicBezTo>
                  <a:pt x="4086808" y="3171945"/>
                  <a:pt x="3171945" y="4086808"/>
                  <a:pt x="2043404" y="4086808"/>
                </a:cubicBezTo>
                <a:cubicBezTo>
                  <a:pt x="914863" y="4086808"/>
                  <a:pt x="0" y="3171945"/>
                  <a:pt x="0" y="2043404"/>
                </a:cubicBezTo>
                <a:cubicBezTo>
                  <a:pt x="0" y="914863"/>
                  <a:pt x="914863" y="0"/>
                  <a:pt x="2043404" y="0"/>
                </a:cubicBezTo>
                <a:close/>
              </a:path>
            </a:pathLst>
          </a:custGeom>
          <a:effectLst/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71612" y="1583474"/>
            <a:ext cx="1292662" cy="3487462"/>
          </a:xfrm>
        </p:spPr>
        <p:txBody>
          <a:bodyPr vert="eaVert">
            <a:normAutofit/>
          </a:bodyPr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5222">
            <a:off x="3887438" y="1327306"/>
            <a:ext cx="1066800" cy="1333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829" y="4311612"/>
            <a:ext cx="543628" cy="5662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19360" y="365125"/>
            <a:ext cx="123444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13892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alphaModFix amt="8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image" Target="../media/image10.jpeg"/><Relationship Id="rId7" Type="http://schemas.openxmlformats.org/officeDocument/2006/relationships/tags" Target="../tags/tag17.xml"/><Relationship Id="rId6" Type="http://schemas.openxmlformats.org/officeDocument/2006/relationships/image" Target="../media/image9.png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image" Target="../media/image8.jpeg"/><Relationship Id="rId19" Type="http://schemas.openxmlformats.org/officeDocument/2006/relationships/notesSlide" Target="../notesSlides/notesSlide4.xml"/><Relationship Id="rId18" Type="http://schemas.openxmlformats.org/officeDocument/2006/relationships/slideLayout" Target="../slideLayouts/slideLayout7.xml"/><Relationship Id="rId17" Type="http://schemas.openxmlformats.org/officeDocument/2006/relationships/themeOverride" Target="../theme/themeOverride4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11.png"/><Relationship Id="rId14" Type="http://schemas.openxmlformats.org/officeDocument/2006/relationships/notesSlide" Target="../notesSlides/notesSlide5.xml"/><Relationship Id="rId13" Type="http://schemas.openxmlformats.org/officeDocument/2006/relationships/slideLayout" Target="../slideLayouts/slideLayout7.xml"/><Relationship Id="rId12" Type="http://schemas.openxmlformats.org/officeDocument/2006/relationships/themeOverride" Target="../theme/themeOverride5.xml"/><Relationship Id="rId11" Type="http://schemas.openxmlformats.org/officeDocument/2006/relationships/tags" Target="../tags/tag34.xml"/><Relationship Id="rId10" Type="http://schemas.openxmlformats.org/officeDocument/2006/relationships/image" Target="../media/image3.png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14.png"/><Relationship Id="rId7" Type="http://schemas.openxmlformats.org/officeDocument/2006/relationships/tags" Target="../tags/tag39.xml"/><Relationship Id="rId6" Type="http://schemas.openxmlformats.org/officeDocument/2006/relationships/image" Target="../media/image13.png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image" Target="../media/image12.png"/><Relationship Id="rId14" Type="http://schemas.openxmlformats.org/officeDocument/2006/relationships/notesSlide" Target="../notesSlides/notesSlide6.xml"/><Relationship Id="rId13" Type="http://schemas.openxmlformats.org/officeDocument/2006/relationships/slideLayout" Target="../slideLayouts/slideLayout7.xml"/><Relationship Id="rId12" Type="http://schemas.openxmlformats.org/officeDocument/2006/relationships/themeOverride" Target="../theme/themeOverride6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tags" Target="../tags/tag3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image" Target="../media/image17.png"/><Relationship Id="rId7" Type="http://schemas.openxmlformats.org/officeDocument/2006/relationships/tags" Target="../tags/tag47.xml"/><Relationship Id="rId6" Type="http://schemas.openxmlformats.org/officeDocument/2006/relationships/image" Target="../media/image16.png"/><Relationship Id="rId5" Type="http://schemas.openxmlformats.org/officeDocument/2006/relationships/tags" Target="../tags/tag46.xml"/><Relationship Id="rId4" Type="http://schemas.openxmlformats.org/officeDocument/2006/relationships/image" Target="../media/image15.png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4" Type="http://schemas.openxmlformats.org/officeDocument/2006/relationships/notesSlide" Target="../notesSlides/notesSlide7.xml"/><Relationship Id="rId13" Type="http://schemas.openxmlformats.org/officeDocument/2006/relationships/slideLayout" Target="../slideLayouts/slideLayout7.xml"/><Relationship Id="rId12" Type="http://schemas.openxmlformats.org/officeDocument/2006/relationships/themeOverride" Target="../theme/themeOverride7.xml"/><Relationship Id="rId11" Type="http://schemas.openxmlformats.org/officeDocument/2006/relationships/tags" Target="../tags/tag49.xml"/><Relationship Id="rId10" Type="http://schemas.openxmlformats.org/officeDocument/2006/relationships/image" Target="../media/image18.png"/><Relationship Id="rId1" Type="http://schemas.openxmlformats.org/officeDocument/2006/relationships/tags" Target="../tags/tag4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54.xml"/><Relationship Id="rId7" Type="http://schemas.openxmlformats.org/officeDocument/2006/relationships/image" Target="../media/image21.png"/><Relationship Id="rId6" Type="http://schemas.openxmlformats.org/officeDocument/2006/relationships/tags" Target="../tags/tag53.xml"/><Relationship Id="rId5" Type="http://schemas.openxmlformats.org/officeDocument/2006/relationships/image" Target="../media/image20.png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image" Target="../media/image19.png"/><Relationship Id="rId13" Type="http://schemas.openxmlformats.org/officeDocument/2006/relationships/notesSlide" Target="../notesSlides/notesSlide8.xml"/><Relationship Id="rId12" Type="http://schemas.openxmlformats.org/officeDocument/2006/relationships/slideLayout" Target="../slideLayouts/slideLayout7.xml"/><Relationship Id="rId11" Type="http://schemas.openxmlformats.org/officeDocument/2006/relationships/themeOverride" Target="../theme/themeOverride8.xml"/><Relationship Id="rId10" Type="http://schemas.openxmlformats.org/officeDocument/2006/relationships/tags" Target="../tags/tag55.xml"/><Relationship Id="rId1" Type="http://schemas.openxmlformats.org/officeDocument/2006/relationships/tags" Target="../tags/tag5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Relationship Id="rId3" Type="http://schemas.openxmlformats.org/officeDocument/2006/relationships/themeOverride" Target="../theme/themeOverride9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 rot="16200000">
            <a:off x="5370195" y="631190"/>
            <a:ext cx="1377950" cy="4926965"/>
          </a:xfrm>
        </p:spPr>
        <p:txBody>
          <a:bodyPr>
            <a:noAutofit/>
          </a:bodyPr>
          <a:lstStyle/>
          <a:p>
            <a:r>
              <a:rPr lang="zh-CN" altLang="en-US" sz="3200"/>
              <a:t>基于</a:t>
            </a:r>
            <a:r>
              <a:rPr lang="en-US" altLang="zh-CN" sz="3200"/>
              <a:t>Qt</a:t>
            </a:r>
            <a:r>
              <a:rPr lang="zh-CN" altLang="en-US" sz="3200"/>
              <a:t>的水果管理系统的设计与实现</a:t>
            </a:r>
            <a:endParaRPr lang="zh-CN" altLang="en-US" sz="32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 rot="16200000">
            <a:off x="5883275" y="1394460"/>
            <a:ext cx="469265" cy="5043805"/>
          </a:xfrm>
        </p:spPr>
        <p:txBody>
          <a:bodyPr>
            <a:noAutofit/>
          </a:bodyPr>
          <a:lstStyle/>
          <a:p>
            <a:pPr algn="l"/>
            <a:r>
              <a:rPr lang="zh-CN" altLang="en-US"/>
              <a:t>学校：内蒙古师范大学   答辩人：兰雪萌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/>
    </mc:Choice>
    <mc:Fallback>
      <p:transition spd="slow"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665480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dirty="0">
                <a:solidFill>
                  <a:schemeClr val="tx1"/>
                </a:solidFill>
              </a:rPr>
              <a:t>研究背景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570355"/>
            <a:ext cx="10515600" cy="4351338"/>
          </a:xfrm>
        </p:spPr>
        <p:txBody>
          <a:bodyPr>
            <a:normAutofit fontScale="9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     </a:t>
            </a:r>
            <a:endParaRPr lang="en-US" altLang="zh-CN" sz="2800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0" indent="0" algn="just" fontAlgn="auto">
              <a:lnSpc>
                <a:spcPct val="150000"/>
              </a:lnSpc>
              <a:buNone/>
            </a:pPr>
            <a:r>
              <a:rPr lang="en-US" altLang="zh-CN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2</a:t>
            </a:r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世纪，商业性管理系统软件越来越走进人们的生活，囊括了企业日常经营管理的全过程。商品的采购、销售、库存、管理、决策、支持等各个环节极大的方便了人们的日常生活。软件帮助系统图文并茂，让用户可以在最短的时间内掌握软件的使用方法。水果管理系统是便于店家记录水果情况的系统,它的内容对于店家来说都是至关重要的，所以水果管理系统应该要为用户提供充足的信息和快捷的查询手段。</a:t>
            </a:r>
            <a:endParaRPr lang="zh-CN" altLang="en-US" sz="28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选题意义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825625"/>
            <a:ext cx="10515600" cy="435165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一直以来店家使用的管理方式存在着许多缺点：它使用传统的人工方式记录水果信息，填写各种表格，过程复杂繁琐，并且效率低下，已然不能满足实际的需求，对信息的查找、修改和维护都面临着不少的困难。但是对于这种相对复杂的信息管理，计算机就能够充分发挥它的优越性，所以使用计算机进行信息管理与信息管理系统的开发密切相关，系统的开发是系统管理的前提。为解决水果系统管理日益迫切的需求，本人从实际情况出发，编写一套适合水果店的基于Qt开发工具并且结合SQLite数据库来完成的水果管理系统。</a:t>
            </a:r>
            <a:endParaRPr lang="en-US" altLang="zh-CN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924994" y="1343296"/>
            <a:ext cx="900056" cy="1132120"/>
          </a:xfrm>
          <a:prstGeom prst="rect">
            <a:avLst/>
          </a:prstGeom>
          <a:effectLst/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8645410" y="1328782"/>
            <a:ext cx="900056" cy="1132120"/>
          </a:xfrm>
          <a:prstGeom prst="rect">
            <a:avLst/>
          </a:prstGeom>
          <a:effectLst/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5218954" y="1343296"/>
            <a:ext cx="900056" cy="1132120"/>
          </a:xfrm>
          <a:prstGeom prst="rect">
            <a:avLst/>
          </a:prstGeom>
          <a:effectLst/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3760730">
            <a:off x="186681" y="804327"/>
            <a:ext cx="4032071" cy="373645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1236984" y="-1"/>
            <a:ext cx="1157878" cy="5966975"/>
          </a:xfrm>
          <a:prstGeom prst="rect">
            <a:avLst/>
          </a:prstGeom>
          <a:effectLst/>
        </p:spPr>
      </p:pic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5197643" y="1369610"/>
            <a:ext cx="954107" cy="1015663"/>
          </a:xfrm>
          <a:prstGeom prst="rect">
            <a:avLst/>
          </a:prstGeom>
          <a:noFill/>
        </p:spPr>
        <p:txBody>
          <a:bodyPr vert="horz" wrap="none" rtlCol="0"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sym typeface="+mn-lt"/>
              </a:rPr>
              <a:t>壹</a:t>
            </a:r>
            <a:endParaRPr lang="zh-CN" altLang="en-US" sz="60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6940473" y="1369610"/>
            <a:ext cx="954107" cy="1015663"/>
          </a:xfrm>
          <a:prstGeom prst="rect">
            <a:avLst/>
          </a:prstGeom>
          <a:noFill/>
        </p:spPr>
        <p:txBody>
          <a:bodyPr vert="horz" wrap="none" rtlCol="0"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sym typeface="+mn-lt"/>
              </a:rPr>
              <a:t>贰</a:t>
            </a:r>
            <a:endParaRPr lang="zh-CN" altLang="en-US" sz="60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8630009" y="1384124"/>
            <a:ext cx="954107" cy="1015663"/>
          </a:xfrm>
          <a:prstGeom prst="rect">
            <a:avLst/>
          </a:prstGeom>
          <a:noFill/>
        </p:spPr>
        <p:txBody>
          <a:bodyPr vert="horz" wrap="none" rtlCol="0"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sym typeface="+mn-lt"/>
              </a:rPr>
              <a:t>叁</a:t>
            </a:r>
            <a:endParaRPr lang="zh-CN" altLang="en-US" sz="60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5351061" y="2666958"/>
            <a:ext cx="615553" cy="2605842"/>
          </a:xfrm>
          <a:prstGeom prst="rect">
            <a:avLst/>
          </a:prstGeom>
          <a:noFill/>
        </p:spPr>
        <p:txBody>
          <a:bodyPr vert="eaVert" wrap="none" rtlCol="0">
            <a:normAutofit/>
          </a:bodyPr>
          <a:lstStyle/>
          <a:p>
            <a:pPr algn="ctr"/>
            <a:r>
              <a:rPr lang="zh-CN" altLang="en-US" sz="2800">
                <a:solidFill>
                  <a:schemeClr val="tx2"/>
                </a:solidFill>
                <a:sym typeface="+mn-lt"/>
              </a:rPr>
              <a:t>研究内容</a:t>
            </a:r>
            <a:endParaRPr lang="zh-CN" altLang="en-US" sz="2800">
              <a:solidFill>
                <a:schemeClr val="tx2"/>
              </a:solidFill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7095270" y="2666958"/>
            <a:ext cx="615553" cy="2605842"/>
          </a:xfrm>
          <a:prstGeom prst="rect">
            <a:avLst/>
          </a:prstGeom>
          <a:noFill/>
        </p:spPr>
        <p:txBody>
          <a:bodyPr vert="eaVert" wrap="none" rtlCol="0">
            <a:normAutofit/>
          </a:bodyPr>
          <a:lstStyle/>
          <a:p>
            <a:pPr algn="ctr"/>
            <a:r>
              <a:rPr lang="zh-CN" altLang="en-US" sz="2800">
                <a:solidFill>
                  <a:schemeClr val="tx2"/>
                </a:solidFill>
                <a:sym typeface="+mn-lt"/>
              </a:rPr>
              <a:t>设计思路</a:t>
            </a:r>
            <a:endParaRPr lang="zh-CN" altLang="en-US" sz="2800">
              <a:solidFill>
                <a:schemeClr val="tx2"/>
              </a:solidFill>
              <a:sym typeface="+mn-lt"/>
            </a:endParaRPr>
          </a:p>
        </p:txBody>
      </p:sp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8784806" y="2666958"/>
            <a:ext cx="615553" cy="2605842"/>
          </a:xfrm>
          <a:prstGeom prst="rect">
            <a:avLst/>
          </a:prstGeom>
          <a:noFill/>
        </p:spPr>
        <p:txBody>
          <a:bodyPr vert="eaVert" wrap="none" rtlCol="0">
            <a:normAutofit/>
          </a:bodyPr>
          <a:lstStyle/>
          <a:p>
            <a:pPr algn="ctr"/>
            <a:r>
              <a:rPr lang="zh-CN" altLang="en-US" sz="2800">
                <a:solidFill>
                  <a:schemeClr val="tx2"/>
                </a:solidFill>
                <a:sym typeface="+mn-lt"/>
              </a:rPr>
              <a:t>论文结构</a:t>
            </a:r>
            <a:endParaRPr lang="zh-CN" altLang="en-US" sz="2800">
              <a:solidFill>
                <a:schemeClr val="tx2"/>
              </a:solidFill>
              <a:sym typeface="+mn-lt"/>
            </a:endParaRPr>
          </a:p>
        </p:txBody>
      </p:sp>
      <p:sp>
        <p:nvSpPr>
          <p:cNvPr id="21" name="文本框 20"/>
          <p:cNvSpPr txBox="1"/>
          <p:nvPr>
            <p:custDataLst>
              <p:tags r:id="rId15"/>
            </p:custDataLst>
          </p:nvPr>
        </p:nvSpPr>
        <p:spPr>
          <a:xfrm>
            <a:off x="1163160" y="589280"/>
            <a:ext cx="1292662" cy="4755831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pPr algn="ctr"/>
            <a:r>
              <a:rPr lang="zh-CN" altLang="en-US" sz="7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论文结构</a:t>
            </a:r>
            <a:endParaRPr lang="zh-CN" altLang="en-US" sz="7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622335">
            <a:off x="410514" y="4771519"/>
            <a:ext cx="2033582" cy="2406649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1903104" y="1679626"/>
            <a:ext cx="954107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sym typeface="+mn-lt"/>
              </a:rPr>
              <a:t>壹</a:t>
            </a:r>
            <a:endParaRPr lang="zh-CN" altLang="en-US" sz="60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2" name="椭圆 11"/>
          <p:cNvSpPr/>
          <p:nvPr>
            <p:custDataLst>
              <p:tags r:id="rId4"/>
            </p:custDataLst>
          </p:nvPr>
        </p:nvSpPr>
        <p:spPr>
          <a:xfrm>
            <a:off x="1805397" y="1633017"/>
            <a:ext cx="1108879" cy="110887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18D6E"/>
              </a:solidFill>
              <a:sym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1810377" y="3748055"/>
            <a:ext cx="954107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sym typeface="+mn-lt"/>
              </a:rPr>
              <a:t>贰</a:t>
            </a:r>
            <a:endParaRPr lang="zh-CN" altLang="en-US" sz="60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6" name="椭圆 15"/>
          <p:cNvSpPr/>
          <p:nvPr>
            <p:custDataLst>
              <p:tags r:id="rId6"/>
            </p:custDataLst>
          </p:nvPr>
        </p:nvSpPr>
        <p:spPr>
          <a:xfrm>
            <a:off x="1732990" y="3721766"/>
            <a:ext cx="1108879" cy="110887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18D6E"/>
              </a:solidFill>
              <a:sym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3045460" y="1061085"/>
            <a:ext cx="5573395" cy="2184400"/>
          </a:xfrm>
          <a:prstGeom prst="rect">
            <a:avLst/>
          </a:prstGeom>
          <a:noFill/>
        </p:spPr>
        <p:txBody>
          <a:bodyPr wrap="square" rtlCol="0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sym typeface="+mn-lt"/>
              </a:rPr>
              <a:t>在正常的WINDOWS主流操作系统下，基于SQLite数据库完成对水果管理系统的编写，在水果管理系统之中要实现管理者登录、水果信息的增、删、改、查等一些列基础功能，研究编写水果管理系统是否能够满足水果销售的使用需求。</a:t>
            </a:r>
            <a:endParaRPr lang="zh-CN" altLang="en-US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3045460" y="3245485"/>
            <a:ext cx="5573395" cy="2950210"/>
          </a:xfrm>
          <a:prstGeom prst="rect">
            <a:avLst/>
          </a:prstGeom>
          <a:noFill/>
        </p:spPr>
        <p:txBody>
          <a:bodyPr wrap="square" rtlCol="0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  <a:sym typeface="+mn-lt"/>
              </a:rPr>
              <a:t>基于QT的水果管理系统利用数据库对水果的信息进行统计、修改等处理，方便店家管理水果的相关数据，并且具有安全、高效的特点。该系统采用先进的计算机网络系统，水果的各项信息都能通过数据库正确、快速的反映出来。同传统的人工统计水果信息的方式相比，基于QT的水果管理系统具有高效、差错率低、易于修改、易于查询等优点，同时节约纸张，更加环保，也减少了人员管理的成本。</a:t>
            </a:r>
            <a:endParaRPr lang="zh-CN" altLang="en-US" sz="1600" dirty="0">
              <a:solidFill>
                <a:schemeClr val="tx2"/>
              </a:solidFill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  <a:sym typeface="+mn-lt"/>
              </a:rPr>
              <a:t>使用技术如下：使用Qt平台，使用SQLite轻量级别数据库 </a:t>
            </a:r>
            <a:endParaRPr lang="zh-CN" altLang="en-US" sz="1600" dirty="0">
              <a:solidFill>
                <a:schemeClr val="tx2"/>
              </a:solidFill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388" y="5842009"/>
            <a:ext cx="578239" cy="602332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4489520">
            <a:off x="346748" y="3087447"/>
            <a:ext cx="3530159" cy="4177778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224280" y="1974215"/>
            <a:ext cx="63017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2"/>
                </a:solidFill>
                <a:sym typeface="+mn-lt"/>
              </a:rPr>
              <a:t>1绪论</a:t>
            </a:r>
            <a:endParaRPr lang="zh-CN" altLang="en-US">
              <a:solidFill>
                <a:schemeClr val="tx2"/>
              </a:solidFill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2"/>
                </a:solidFill>
                <a:sym typeface="+mn-lt"/>
              </a:rPr>
              <a:t>    介绍研究背景、国内外现状和主要研究内容</a:t>
            </a:r>
            <a:endParaRPr lang="zh-CN" altLang="en-US">
              <a:solidFill>
                <a:schemeClr val="tx2"/>
              </a:solidFill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2"/>
                </a:solidFill>
                <a:sym typeface="+mn-lt"/>
              </a:rPr>
              <a:t>2开发技术介绍 </a:t>
            </a:r>
            <a:endParaRPr lang="zh-CN" altLang="en-US">
              <a:solidFill>
                <a:schemeClr val="tx2"/>
              </a:solidFill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2"/>
                </a:solidFill>
                <a:sym typeface="+mn-lt"/>
              </a:rPr>
              <a:t>    简单介绍需要用到的Qt基本应用类、SQLite数据库和C++技术</a:t>
            </a:r>
            <a:endParaRPr lang="zh-CN" altLang="en-US">
              <a:solidFill>
                <a:schemeClr val="tx2"/>
              </a:solidFill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2"/>
                </a:solidFill>
                <a:sym typeface="+mn-lt"/>
              </a:rPr>
              <a:t>3需求分析与设计</a:t>
            </a:r>
            <a:endParaRPr lang="zh-CN" altLang="en-US">
              <a:solidFill>
                <a:schemeClr val="tx2"/>
              </a:solidFill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2"/>
                </a:solidFill>
                <a:sym typeface="+mn-lt"/>
              </a:rPr>
              <a:t>    进行系统可行性分析、功能需求、数据库设计、系统设计</a:t>
            </a:r>
            <a:endParaRPr lang="zh-CN" altLang="en-US">
              <a:solidFill>
                <a:schemeClr val="tx2"/>
              </a:solidFill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2"/>
                </a:solidFill>
                <a:sym typeface="+mn-lt"/>
              </a:rPr>
              <a:t>3.1可行性分析</a:t>
            </a:r>
            <a:endParaRPr lang="zh-CN" altLang="en-US">
              <a:solidFill>
                <a:schemeClr val="tx2"/>
              </a:solidFill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2"/>
                </a:solidFill>
                <a:sym typeface="+mn-lt"/>
              </a:rPr>
              <a:t>    分析项目如何合理实现，如何使用已有技术最好的完成项目</a:t>
            </a:r>
            <a:endParaRPr lang="zh-CN" altLang="en-US">
              <a:solidFill>
                <a:schemeClr val="tx2"/>
              </a:solidFill>
              <a:sym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267729" y="1218305"/>
            <a:ext cx="5580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论文结构</a:t>
            </a:r>
            <a:endParaRPr lang="zh-CN" altLang="en-US" sz="3600" b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525385" y="1771650"/>
            <a:ext cx="3333115" cy="33235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9"/>
          <a:stretch>
            <a:fillRect/>
          </a:stretch>
        </p:blipFill>
        <p:spPr>
          <a:xfrm flipH="1">
            <a:off x="7984516" y="7836"/>
            <a:ext cx="4207484" cy="3115750"/>
          </a:xfrm>
          <a:custGeom>
            <a:avLst/>
            <a:gdLst>
              <a:gd name="connsiteX0" fmla="*/ 4207484 w 4207484"/>
              <a:gd name="connsiteY0" fmla="*/ 0 h 3115750"/>
              <a:gd name="connsiteX1" fmla="*/ 0 w 4207484"/>
              <a:gd name="connsiteY1" fmla="*/ 0 h 3115750"/>
              <a:gd name="connsiteX2" fmla="*/ 0 w 4207484"/>
              <a:gd name="connsiteY2" fmla="*/ 3115750 h 3115750"/>
              <a:gd name="connsiteX3" fmla="*/ 4207484 w 4207484"/>
              <a:gd name="connsiteY3" fmla="*/ 3115750 h 311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7484" h="3115750">
                <a:moveTo>
                  <a:pt x="4207484" y="0"/>
                </a:moveTo>
                <a:lnTo>
                  <a:pt x="0" y="0"/>
                </a:lnTo>
                <a:lnTo>
                  <a:pt x="0" y="3115750"/>
                </a:lnTo>
                <a:lnTo>
                  <a:pt x="4207484" y="3115750"/>
                </a:lnTo>
                <a:close/>
              </a:path>
            </a:pathLst>
          </a:custGeom>
        </p:spPr>
      </p:pic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224907" y="1028350"/>
            <a:ext cx="954107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p>
            <a:pPr algn="ctr"/>
            <a:r>
              <a:rPr lang="zh-CN" altLang="en-US" sz="6000" dirty="0">
                <a:solidFill>
                  <a:schemeClr val="tx2"/>
                </a:solidFill>
                <a:sym typeface="+mn-lt"/>
              </a:rPr>
              <a:t>叁</a:t>
            </a:r>
            <a:endParaRPr lang="zh-CN" altLang="en-US" sz="60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2" name="椭圆 11"/>
          <p:cNvSpPr/>
          <p:nvPr>
            <p:custDataLst>
              <p:tags r:id="rId10"/>
            </p:custDataLst>
          </p:nvPr>
        </p:nvSpPr>
        <p:spPr>
          <a:xfrm>
            <a:off x="1158967" y="950392"/>
            <a:ext cx="1108879" cy="110887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B18D6E"/>
              </a:solidFill>
              <a:sym typeface="+mn-lt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814955" y="588645"/>
            <a:ext cx="5856605" cy="3099435"/>
          </a:xfrm>
          <a:prstGeom prst="rect">
            <a:avLst/>
          </a:prstGeom>
          <a:noFill/>
        </p:spPr>
        <p:txBody>
          <a:bodyPr wrap="square" rtlCol="0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  <a:sym typeface="+mn-lt"/>
              </a:rPr>
              <a:t>4系统设计</a:t>
            </a:r>
            <a:endParaRPr lang="zh-CN" altLang="en-US" sz="1600" dirty="0">
              <a:solidFill>
                <a:schemeClr val="tx2"/>
              </a:solidFill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  <a:sym typeface="+mn-lt"/>
              </a:rPr>
              <a:t>这个水果管理系统，可以永久存储水果的：商品编号、名称、单价、库存数量等信息，只要在主界面点击插入按钮，然后在二级界面输入相应的数据保存即可，点击删除按钮输入商品编号就可以删除相应水果的信息，同时点击修改按钮可以修改水果的信息。</a:t>
            </a:r>
            <a:endParaRPr lang="zh-CN" altLang="en-US" sz="1600" dirty="0">
              <a:solidFill>
                <a:schemeClr val="tx2"/>
              </a:solidFill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  <a:sym typeface="+mn-lt"/>
              </a:rPr>
              <a:t>4.1系统界面设计 </a:t>
            </a:r>
            <a:endParaRPr lang="zh-CN" altLang="en-US" sz="1600" dirty="0">
              <a:solidFill>
                <a:schemeClr val="tx2"/>
              </a:solidFill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  <a:sym typeface="+mn-lt"/>
              </a:rPr>
              <a:t>通过使用Qt设计水果管理系统的界面</a:t>
            </a:r>
            <a:endParaRPr lang="zh-CN" altLang="en-US" sz="16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157470" y="3688080"/>
            <a:ext cx="5779770" cy="2584450"/>
          </a:xfrm>
          <a:prstGeom prst="rect">
            <a:avLst/>
          </a:prstGeom>
          <a:noFill/>
        </p:spPr>
        <p:txBody>
          <a:bodyPr wrap="square" rtlCol="0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sym typeface="+mn-lt"/>
              </a:rPr>
              <a:t>5系统实现</a:t>
            </a:r>
            <a:endParaRPr lang="zh-CN" altLang="en-US" dirty="0">
              <a:solidFill>
                <a:schemeClr val="tx2"/>
              </a:solidFill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sym typeface="+mn-lt"/>
              </a:rPr>
              <a:t>简单描述水果管理系统各个功能的实现方法</a:t>
            </a:r>
            <a:endParaRPr lang="zh-CN" altLang="en-US" dirty="0">
              <a:solidFill>
                <a:schemeClr val="tx2"/>
              </a:solidFill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sym typeface="+mn-lt"/>
              </a:rPr>
              <a:t>5.1登录功能</a:t>
            </a:r>
            <a:endParaRPr lang="zh-CN" altLang="en-US" dirty="0">
              <a:solidFill>
                <a:schemeClr val="tx2"/>
              </a:solidFill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sym typeface="+mn-lt"/>
              </a:rPr>
              <a:t>实现管理者登录系统管理水果系统</a:t>
            </a:r>
            <a:endParaRPr lang="zh-CN" altLang="en-US" dirty="0">
              <a:solidFill>
                <a:schemeClr val="tx2"/>
              </a:solidFill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sym typeface="+mn-lt"/>
              </a:rPr>
              <a:t>5.2管理功能</a:t>
            </a:r>
            <a:endParaRPr lang="zh-CN" altLang="en-US" dirty="0">
              <a:solidFill>
                <a:schemeClr val="tx2"/>
              </a:solidFill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sym typeface="+mn-lt"/>
              </a:rPr>
              <a:t>实现水果管理系统中水果信息的增、删、改、查等功能</a:t>
            </a:r>
            <a:endParaRPr lang="zh-CN" altLang="en-US" dirty="0">
              <a:solidFill>
                <a:schemeClr val="tx2"/>
              </a:solidFill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77325" y="-99695"/>
            <a:ext cx="2076450" cy="2971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4870" y="4377690"/>
            <a:ext cx="3666490" cy="18954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826260" y="4182110"/>
            <a:ext cx="1743075" cy="76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951" y="417845"/>
            <a:ext cx="2543175" cy="25527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19685" y="1703303"/>
            <a:ext cx="12192000" cy="3921576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530975" y="1703705"/>
            <a:ext cx="4449445" cy="3921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sym typeface="+mn-lt"/>
              </a:rPr>
              <a:t>6系统测试</a:t>
            </a:r>
            <a:endParaRPr lang="zh-CN" altLang="en-US" sz="2000" dirty="0">
              <a:solidFill>
                <a:schemeClr val="tx2"/>
              </a:solidFill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sym typeface="+mn-lt"/>
              </a:rPr>
              <a:t>    记录水果管理系统从设计到实现出现的过的问题并展示最终成果。</a:t>
            </a:r>
            <a:endParaRPr lang="zh-CN" altLang="en-US" sz="2000" dirty="0">
              <a:solidFill>
                <a:schemeClr val="tx2"/>
              </a:solidFill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sym typeface="+mn-lt"/>
              </a:rPr>
              <a:t>7结论</a:t>
            </a:r>
            <a:endParaRPr lang="zh-CN" altLang="en-US" sz="2000" dirty="0">
              <a:solidFill>
                <a:schemeClr val="tx2"/>
              </a:solidFill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sym typeface="+mn-lt"/>
              </a:rPr>
              <a:t>    水果管理系统从设计到实现中的心得体会</a:t>
            </a:r>
            <a:endParaRPr lang="zh-CN" altLang="en-US" sz="2000" dirty="0">
              <a:solidFill>
                <a:schemeClr val="tx2"/>
              </a:solidFill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sym typeface="+mn-lt"/>
              </a:rPr>
              <a:t>参考文献</a:t>
            </a:r>
            <a:endParaRPr lang="zh-CN" altLang="en-US" sz="2000" dirty="0">
              <a:solidFill>
                <a:schemeClr val="tx2"/>
              </a:solidFill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sym typeface="+mn-lt"/>
              </a:rPr>
              <a:t>致谢</a:t>
            </a:r>
            <a:endParaRPr lang="zh-CN" altLang="en-US" sz="2000" dirty="0">
              <a:solidFill>
                <a:schemeClr val="tx2"/>
              </a:solidFill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 rot="5400000">
            <a:off x="1245235" y="1387475"/>
            <a:ext cx="4123690" cy="4552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0665" y="1778635"/>
            <a:ext cx="5847715" cy="37712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9"/>
          <a:stretch>
            <a:fillRect/>
          </a:stretch>
        </p:blipFill>
        <p:spPr>
          <a:xfrm flipH="1">
            <a:off x="9424284" y="7836"/>
            <a:ext cx="2767715" cy="2049564"/>
          </a:xfrm>
          <a:custGeom>
            <a:avLst/>
            <a:gdLst>
              <a:gd name="connsiteX0" fmla="*/ 4207484 w 4207484"/>
              <a:gd name="connsiteY0" fmla="*/ 0 h 3115750"/>
              <a:gd name="connsiteX1" fmla="*/ 0 w 4207484"/>
              <a:gd name="connsiteY1" fmla="*/ 0 h 3115750"/>
              <a:gd name="connsiteX2" fmla="*/ 0 w 4207484"/>
              <a:gd name="connsiteY2" fmla="*/ 3115750 h 3115750"/>
              <a:gd name="connsiteX3" fmla="*/ 4207484 w 4207484"/>
              <a:gd name="connsiteY3" fmla="*/ 3115750 h 311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7484" h="3115750">
                <a:moveTo>
                  <a:pt x="4207484" y="0"/>
                </a:moveTo>
                <a:lnTo>
                  <a:pt x="0" y="0"/>
                </a:lnTo>
                <a:lnTo>
                  <a:pt x="0" y="3115750"/>
                </a:lnTo>
                <a:lnTo>
                  <a:pt x="4207484" y="3115750"/>
                </a:lnTo>
                <a:close/>
              </a:path>
            </a:pathLst>
          </a:custGeom>
        </p:spPr>
      </p:pic>
    </p:spTree>
    <p:custDataLst>
      <p:tags r:id="rId1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谢谢欣赏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9055"/>
</p:tagLst>
</file>

<file path=ppt/tags/tag10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9055_3*a*1"/>
</p:tagLst>
</file>

<file path=ppt/tags/tag11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100"/>
  <p:tag name="KSO_WM_UNIT_PRESET_TEXT_INDEX" val="2"/>
  <p:tag name="KSO_WM_UNIT_CLEAR" val="0"/>
  <p:tag name="KSO_WM_UNIT_COMPATIBLE" val="0"/>
  <p:tag name="KSO_WM_UNIT_HIGHLIGHT" val="0"/>
  <p:tag name="KSO_WM_UNIT_VALUE" val="209"/>
  <p:tag name="KSO_WM_UNIT_LAYERLEVEL" val="1"/>
  <p:tag name="KSO_WM_UNIT_INDEX" val="1"/>
  <p:tag name="KSO_WM_UNIT_TYPE" val="f"/>
  <p:tag name="KSO_WM_UNIT_ID" val="custom20189055_3*f*1"/>
</p:tagLst>
</file>

<file path=ppt/tags/tag12.xml><?xml version="1.0" encoding="utf-8"?>
<p:tagLst xmlns:p="http://schemas.openxmlformats.org/presentationml/2006/main">
  <p:tag name="KSO_WM_SLIDE_SIZE" val="828*342"/>
  <p:tag name="KSO_WM_SLIDE_POSITION" val="66*143"/>
  <p:tag name="KSO_WM_SLIDE_LAYOUT_CNT" val="1_2"/>
  <p:tag name="KSO_WM_SLIDE_LAYOUT" val="a_f"/>
  <p:tag name="KSO_WM_BEAUTIFY_FLAG" val="#wm#"/>
  <p:tag name="KSO_WM_SLIDE_TYPE" val="text"/>
  <p:tag name="KSO_WM_SLIDE_ITEM_CNT" val="2"/>
  <p:tag name="KSO_WM_TAG_VERSION" val="1.0"/>
  <p:tag name="KSO_WM_SLIDE_SUBTYPE" val="pureTxt"/>
  <p:tag name="KSO_WM_COMBINE_RELATE_SLIDE_ID" val="background20185116_3"/>
  <p:tag name="KSO_WM_TEMPLATE_CATEGORY" val="custom"/>
  <p:tag name="KSO_WM_TEMPLATE_INDEX" val="20189055"/>
  <p:tag name="KSO_WM_SLIDE_ID" val="custom20189055_3"/>
  <p:tag name="KSO_WM_SLIDE_INDEX" val="3"/>
  <p:tag name="KSO_WM_TEMPLATE_SUBCATEGORY" val="combine"/>
</p:tagLst>
</file>

<file path=ppt/tags/tag13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55_6*l_h_i*1_2_1"/>
</p:tagLst>
</file>

<file path=ppt/tags/tag14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1"/>
  <p:tag name="KSO_WM_UNIT_ID" val="custom20189055_6*l_h_i*1_3_1"/>
</p:tagLst>
</file>

<file path=ppt/tags/tag15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9055_6*l_h_i*1_1_1"/>
</p:tagLst>
</file>

<file path=ppt/tags/tag16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55_6*i*4"/>
  <p:tag name="KSO_WM_TEMPLATE_CATEGORY" val="custom"/>
  <p:tag name="KSO_WM_TEMPLATE_INDEX" val="20189055"/>
  <p:tag name="KSO_WM_UNIT_INDEX" val="4"/>
</p:tagLst>
</file>

<file path=ppt/tags/tag17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55_6*i*5"/>
  <p:tag name="KSO_WM_TEMPLATE_CATEGORY" val="custom"/>
  <p:tag name="KSO_WM_TEMPLATE_INDEX" val="20189055"/>
  <p:tag name="KSO_WM_UNIT_INDEX" val="5"/>
</p:tagLst>
</file>

<file path=ppt/tags/tag18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1"/>
  <p:tag name="KSO_WM_UNIT_ID" val="custom20189055_6*l_h_i*1_1_2"/>
</p:tagLst>
</file>

<file path=ppt/tags/tag19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55_6*l_h_i*1_2_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9055"/>
</p:tagLst>
</file>

<file path=ppt/tags/tag20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3_2"/>
  <p:tag name="KSO_WM_UNIT_LAYERLEVEL" val="1_1_1"/>
  <p:tag name="KSO_WM_BEAUTIFY_FLAG" val="#wm#"/>
  <p:tag name="KSO_WM_TAG_VERSION" val="1.0"/>
  <p:tag name="KSO_WM_DIAGRAM_GROUP_CODE" val="l1-1"/>
  <p:tag name="KSO_WM_UNIT_ID" val="custom20189055_6*l_h_i*1_3_2"/>
</p:tagLst>
</file>

<file path=ppt/tags/tag21.xml><?xml version="1.0" encoding="utf-8"?>
<p:tagLst xmlns:p="http://schemas.openxmlformats.org/presentationml/2006/main">
  <p:tag name="KSO_WM_TEMPLATE_CATEGORY" val="custom"/>
  <p:tag name="KSO_WM_TEMPLATE_INDEX" val="20189055"/>
  <p:tag name="KSO_WM_UNIT_TYPE" val="l_h_f"/>
  <p:tag name="KSO_WM_UNIT_INDEX" val="1_1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55_6*l_h_f*1_1_1"/>
  <p:tag name="KSO_WM_UNIT_PRESET_TEXT" val="请输入你的标题"/>
</p:tagLst>
</file>

<file path=ppt/tags/tag22.xml><?xml version="1.0" encoding="utf-8"?>
<p:tagLst xmlns:p="http://schemas.openxmlformats.org/presentationml/2006/main">
  <p:tag name="KSO_WM_TEMPLATE_CATEGORY" val="custom"/>
  <p:tag name="KSO_WM_TEMPLATE_INDEX" val="20189055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55_6*l_h_f*1_2_1"/>
  <p:tag name="KSO_WM_UNIT_PRESET_TEXT" val="请输入你的标题"/>
</p:tagLst>
</file>

<file path=ppt/tags/tag23.xml><?xml version="1.0" encoding="utf-8"?>
<p:tagLst xmlns:p="http://schemas.openxmlformats.org/presentationml/2006/main">
  <p:tag name="KSO_WM_TEMPLATE_CATEGORY" val="custom"/>
  <p:tag name="KSO_WM_TEMPLATE_INDEX" val="20189055"/>
  <p:tag name="KSO_WM_UNIT_TYPE" val="l_h_f"/>
  <p:tag name="KSO_WM_UNIT_INDEX" val="1_3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55_6*l_h_f*1_3_1"/>
  <p:tag name="KSO_WM_UNIT_PRESET_TEXT" val="请输入你的标题"/>
</p:tagLst>
</file>

<file path=ppt/tags/tag24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55_6*a*1"/>
  <p:tag name="KSO_WM_UNIT_PRESET_TEXT" val="目  录"/>
</p:tagLst>
</file>

<file path=ppt/tags/tag25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SLIDE_SUBTYPE" val="diag"/>
  <p:tag name="KSO_WM_BEAUTIFY_FLAG" val="#wm#"/>
  <p:tag name="KSO_WM_COMBINE_RELATE_SLIDE_ID" val="background20185116_6"/>
  <p:tag name="KSO_WM_TEMPLATE_CATEGORY" val="custom"/>
  <p:tag name="KSO_WM_TEMPLATE_INDEX" val="20189055"/>
  <p:tag name="KSO_WM_SLIDE_ID" val="custom20189055_6"/>
  <p:tag name="KSO_WM_SLIDE_INDEX" val="6"/>
  <p:tag name="KSO_WM_DIAGRAM_GROUP_CODE" val="l1-1"/>
  <p:tag name="KSO_WM_TEMPLATE_SUBCATEGORY" val="combine"/>
</p:tagLst>
</file>

<file path=ppt/tags/tag26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55_8*i*1"/>
  <p:tag name="KSO_WM_TEMPLATE_CATEGORY" val="custom"/>
  <p:tag name="KSO_WM_TEMPLATE_INDEX" val="20189055"/>
  <p:tag name="KSO_WM_UNIT_INDEX" val="1"/>
</p:tagLst>
</file>

<file path=ppt/tags/tag27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2"/>
  <p:tag name="KSO_WM_UNIT_ID" val="custom20189055_8*l_h_i*1_1_1"/>
</p:tagLst>
</file>

<file path=ppt/tags/tag28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2"/>
  <p:tag name="KSO_WM_UNIT_ID" val="custom20189055_8*l_h_i*1_1_2"/>
</p:tagLst>
</file>

<file path=ppt/tags/tag29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2"/>
  <p:tag name="KSO_WM_UNIT_ID" val="custom20189055_8*l_h_i*1_2_1"/>
</p:tagLst>
</file>

<file path=ppt/tags/tag3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AG_VERSION" val="1.0"/>
  <p:tag name="KSO_WM_BEAUTIFY_FLAG" val="#wm#"/>
  <p:tag name="KSO_WM_COMBINE_RELATE_SLIDE_ID" val="background20185116_1"/>
  <p:tag name="KSO_WM_TEMPLATE_CATEGORY" val="custom"/>
  <p:tag name="KSO_WM_TEMPLATE_INDEX" val="20189055"/>
  <p:tag name="KSO_WM_TEMPLATE_SUBCATEGORY" val="combine"/>
  <p:tag name="KSO_WM_TEMPLATE_THUMBS_INDEX" val="1、5、6、7、8、9、10、13、14"/>
</p:tagLst>
</file>

<file path=ppt/tags/tag30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2"/>
  <p:tag name="KSO_WM_UNIT_ID" val="custom20189055_8*l_h_i*1_2_2"/>
</p:tagLst>
</file>

<file path=ppt/tags/tag31.xml><?xml version="1.0" encoding="utf-8"?>
<p:tagLst xmlns:p="http://schemas.openxmlformats.org/presentationml/2006/main">
  <p:tag name="KSO_WM_TEMPLATE_CATEGORY" val="custom"/>
  <p:tag name="KSO_WM_TEMPLATE_INDEX" val="20189055"/>
  <p:tag name="KSO_WM_UNIT_TYPE" val="l_h_f"/>
  <p:tag name="KSO_WM_UNIT_INDEX" val="1_1_1"/>
  <p:tag name="KSO_WM_UNIT_LAYERLEVEL" val="1_1_1"/>
  <p:tag name="KSO_WM_UNIT_VALUE" val="69"/>
  <p:tag name="KSO_WM_UNIT_HIGHLIGHT" val="0"/>
  <p:tag name="KSO_WM_UNIT_COMPATIBLE" val="0"/>
  <p:tag name="KSO_WM_UNIT_CLEAR" val="0"/>
  <p:tag name="KSO_WM_UNIT_PRESET_TEXT_INDEX" val="2"/>
  <p:tag name="KSO_WM_UNIT_PRESET_TEXT_LEN" val="60"/>
  <p:tag name="KSO_WM_BEAUTIFY_FLAG" val="#wm#"/>
  <p:tag name="KSO_WM_TAG_VERSION" val="1.0"/>
  <p:tag name="KSO_WM_DIAGRAM_GROUP_CODE" val="l1-2"/>
  <p:tag name="KSO_WM_UNIT_ID" val="custom20189055_8*l_h_f*1_1_1"/>
</p:tagLst>
</file>

<file path=ppt/tags/tag32.xml><?xml version="1.0" encoding="utf-8"?>
<p:tagLst xmlns:p="http://schemas.openxmlformats.org/presentationml/2006/main">
  <p:tag name="KSO_WM_TEMPLATE_CATEGORY" val="custom"/>
  <p:tag name="KSO_WM_TEMPLATE_INDEX" val="20189055"/>
  <p:tag name="KSO_WM_UNIT_TYPE" val="l_h_f"/>
  <p:tag name="KSO_WM_UNIT_INDEX" val="1_2_1"/>
  <p:tag name="KSO_WM_UNIT_LAYERLEVEL" val="1_1_1"/>
  <p:tag name="KSO_WM_UNIT_VALUE" val="69"/>
  <p:tag name="KSO_WM_UNIT_HIGHLIGHT" val="0"/>
  <p:tag name="KSO_WM_UNIT_COMPATIBLE" val="0"/>
  <p:tag name="KSO_WM_UNIT_CLEAR" val="0"/>
  <p:tag name="KSO_WM_UNIT_PRESET_TEXT_INDEX" val="2"/>
  <p:tag name="KSO_WM_UNIT_PRESET_TEXT_LEN" val="60"/>
  <p:tag name="KSO_WM_BEAUTIFY_FLAG" val="#wm#"/>
  <p:tag name="KSO_WM_TAG_VERSION" val="1.0"/>
  <p:tag name="KSO_WM_DIAGRAM_GROUP_CODE" val="l1-2"/>
  <p:tag name="KSO_WM_UNIT_ID" val="custom20189055_8*l_h_f*1_2_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8*i*8"/>
  <p:tag name="KSO_WM_TEMPLATE_CATEGORY" val="custom"/>
  <p:tag name="KSO_WM_TEMPLATE_INDEX" val="20189055"/>
  <p:tag name="KSO_WM_UNIT_INDEX" val="8"/>
</p:tagLst>
</file>

<file path=ppt/tags/tag34.xml><?xml version="1.0" encoding="utf-8"?>
<p:tagLst xmlns:p="http://schemas.openxmlformats.org/presentationml/2006/main">
  <p:tag name="KSO_WM_TAG_VERSION" val="1.0"/>
  <p:tag name="KSO_WM_SLIDE_ITEM_CNT" val="2"/>
  <p:tag name="KSO_WM_SLIDE_LAYOUT" val="l"/>
  <p:tag name="KSO_WM_SLIDE_LAYOUT_CNT" val="1"/>
  <p:tag name="KSO_WM_SLIDE_TYPE" val="text"/>
  <p:tag name="KSO_WM_SLIDE_SUBTYPE" val="diag"/>
  <p:tag name="KSO_WM_BEAUTIFY_FLAG" val="#wm#"/>
  <p:tag name="KSO_WM_SLIDE_POSITION" val="138*127"/>
  <p:tag name="KSO_WM_SLIDE_SIZE" val="549*264"/>
  <p:tag name="KSO_WM_COMBINE_RELATE_SLIDE_ID" val="background20185116_8"/>
  <p:tag name="KSO_WM_TEMPLATE_CATEGORY" val="custom"/>
  <p:tag name="KSO_WM_TEMPLATE_INDEX" val="20189055"/>
  <p:tag name="KSO_WM_SLIDE_ID" val="custom20189055_8"/>
  <p:tag name="KSO_WM_SLIDE_INDEX" val="8"/>
  <p:tag name="KSO_WM_DIAGRAM_GROUP_CODE" val="l1-2"/>
  <p:tag name="KSO_WM_TEMPLATE_SUBCATEGORY" val="combine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9*i*0"/>
  <p:tag name="KSO_WM_TEMPLATE_CATEGORY" val="custom"/>
  <p:tag name="KSO_WM_TEMPLATE_INDEX" val="20189055"/>
  <p:tag name="KSO_WM_UNIT_INDEX" val="0"/>
</p:tagLst>
</file>

<file path=ppt/tags/tag36.xml><?xml version="1.0" encoding="utf-8"?>
<p:tagLst xmlns:p="http://schemas.openxmlformats.org/presentationml/2006/main">
  <p:tag name="KSO_WM_TEMPLATE_CATEGORY" val="custom"/>
  <p:tag name="KSO_WM_TEMPLATE_INDEX" val="20189055"/>
  <p:tag name="KSO_WM_UNIT_TYPE" val="f"/>
  <p:tag name="KSO_WM_UNIT_INDEX" val="1"/>
  <p:tag name="KSO_WM_UNIT_LAYERLEVEL" val="1"/>
  <p:tag name="KSO_WM_UNIT_VALUE" val="182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9*f*1"/>
  <p:tag name="KSO_WM_UNIT_PRESET_TEXT" val="单击此处输入文本内容，单击此处输入文本内容，单击此处输入文本内容，单击此处输入文本内容，单击此处输入文本内容，单击此处输入文本内容，单击此处输入文本内容，单击此处输入文本内容，单击此处输入文本内容，单击此处输入文本内容， 单击此处输入文本内容，单击此处输入文本内容， 单击此处输入文本内容， 单击此处输入文本内容，单击此处输入文本内容"/>
</p:tagLst>
</file>

<file path=ppt/tags/tag37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9*a*1"/>
  <p:tag name="KSO_WM_UNIT_PRESET_TEXT" val="输入标题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9*i*3"/>
  <p:tag name="KSO_WM_TEMPLATE_CATEGORY" val="custom"/>
  <p:tag name="KSO_WM_TEMPLATE_INDEX" val="20189055"/>
  <p:tag name="KSO_WM_UNIT_INDEX" val="3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9*i*4"/>
  <p:tag name="KSO_WM_TEMPLATE_CATEGORY" val="custom"/>
  <p:tag name="KSO_WM_TEMPLATE_INDEX" val="20189055"/>
  <p:tag name="KSO_WM_UNIT_INDEX" val="4"/>
</p:tagLst>
</file>

<file path=ppt/tags/tag4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1*a*1"/>
  <p:tag name="KSO_WM_UNIT_PRESET_TEXT" val="创意中国风"/>
</p:tagLst>
</file>

<file path=ppt/tags/tag40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2"/>
  <p:tag name="KSO_WM_UNIT_ID" val="custom20189055_8*l_h_i*1_2_1"/>
</p:tagLst>
</file>

<file path=ppt/tags/tag41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2"/>
  <p:tag name="KSO_WM_UNIT_ID" val="custom20189055_8*l_h_i*1_1_2"/>
</p:tagLst>
</file>

<file path=ppt/tags/tag42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119*162"/>
  <p:tag name="KSO_WM_SLIDE_SIZE" val="438*210"/>
  <p:tag name="KSO_WM_COMBINE_RELATE_SLIDE_ID" val="background20185116_9"/>
  <p:tag name="KSO_WM_TEMPLATE_CATEGORY" val="custom"/>
  <p:tag name="KSO_WM_TEMPLATE_INDEX" val="20189055"/>
  <p:tag name="KSO_WM_SLIDE_ID" val="custom20189055_9"/>
  <p:tag name="KSO_WM_SLIDE_INDEX" val="9"/>
  <p:tag name="KSO_WM_TEMPLATE_SUBCATEGORY" val="combine"/>
</p:tagLst>
</file>

<file path=ppt/tags/tag43.xml><?xml version="1.0" encoding="utf-8"?>
<p:tagLst xmlns:p="http://schemas.openxmlformats.org/presentationml/2006/main">
  <p:tag name="KSO_WM_TEMPLATE_CATEGORY" val="custom"/>
  <p:tag name="KSO_WM_TEMPLATE_INDEX" val="20189055"/>
  <p:tag name="KSO_WM_UNIT_TYPE" val="f"/>
  <p:tag name="KSO_WM_UNIT_INDEX" val="1"/>
  <p:tag name="KSO_WM_UNIT_LAYERLEVEL" val="1"/>
  <p:tag name="KSO_WM_UNIT_VALUE" val="96"/>
  <p:tag name="KSO_WM_UNIT_HIGHLIGHT" val="0"/>
  <p:tag name="KSO_WM_UNIT_COMPATIBLE" val="0"/>
  <p:tag name="KSO_WM_UNIT_CLEAR" val="0"/>
  <p:tag name="KSO_WM_UNIT_PRESET_TEXT_INDEX" val="2"/>
  <p:tag name="KSO_WM_UNIT_PRESET_TEXT_LEN" val="90"/>
  <p:tag name="KSO_WM_BEAUTIFY_FLAG" val="#wm#"/>
  <p:tag name="KSO_WM_TAG_VERSION" val="1.0"/>
  <p:tag name="KSO_WM_UNIT_ID" val="custom20189055_10*f*1"/>
</p:tagLst>
</file>

<file path=ppt/tags/tag44.xml><?xml version="1.0" encoding="utf-8"?>
<p:tagLst xmlns:p="http://schemas.openxmlformats.org/presentationml/2006/main">
  <p:tag name="KSO_WM_TEMPLATE_CATEGORY" val="custom"/>
  <p:tag name="KSO_WM_TEMPLATE_INDEX" val="20189055"/>
  <p:tag name="KSO_WM_UNIT_TYPE" val="f"/>
  <p:tag name="KSO_WM_UNIT_INDEX" val="2"/>
  <p:tag name="KSO_WM_UNIT_LAYERLEVEL" val="1"/>
  <p:tag name="KSO_WM_UNIT_VALUE" val="66"/>
  <p:tag name="KSO_WM_UNIT_HIGHLIGHT" val="0"/>
  <p:tag name="KSO_WM_UNIT_COMPATIBLE" val="0"/>
  <p:tag name="KSO_WM_UNIT_CLEAR" val="0"/>
  <p:tag name="KSO_WM_UNIT_PRESET_TEXT_INDEX" val="2"/>
  <p:tag name="KSO_WM_UNIT_PRESET_TEXT_LEN" val="60"/>
  <p:tag name="KSO_WM_BEAUTIFY_FLAG" val="#wm#"/>
  <p:tag name="KSO_WM_TAG_VERSION" val="1.0"/>
  <p:tag name="KSO_WM_UNIT_ID" val="custom20189055_10*f*2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10*i*3"/>
  <p:tag name="KSO_WM_TEMPLATE_CATEGORY" val="custom"/>
  <p:tag name="KSO_WM_TEMPLATE_INDEX" val="20189055"/>
  <p:tag name="KSO_WM_UNIT_INDEX" val="3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10*i*4"/>
  <p:tag name="KSO_WM_TEMPLATE_CATEGORY" val="custom"/>
  <p:tag name="KSO_WM_TEMPLATE_INDEX" val="20189055"/>
  <p:tag name="KSO_WM_UNIT_INDEX" val="4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10*i*5"/>
  <p:tag name="KSO_WM_TEMPLATE_CATEGORY" val="custom"/>
  <p:tag name="KSO_WM_TEMPLATE_INDEX" val="20189055"/>
  <p:tag name="KSO_WM_UNIT_INDEX" val="5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10*i*6"/>
  <p:tag name="KSO_WM_TEMPLATE_CATEGORY" val="custom"/>
  <p:tag name="KSO_WM_TEMPLATE_INDEX" val="20189055"/>
  <p:tag name="KSO_WM_UNIT_INDEX" val="6"/>
</p:tagLst>
</file>

<file path=ppt/tags/tag49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2"/>
  <p:tag name="KSO_WM_SLIDE_TYPE" val="text"/>
  <p:tag name="KSO_WM_SLIDE_SUBTYPE" val="pureTxt"/>
  <p:tag name="KSO_WM_BEAUTIFY_FLAG" val="#wm#"/>
  <p:tag name="KSO_WM_SLIDE_POSITION" val="253*177"/>
  <p:tag name="KSO_WM_SLIDE_SIZE" val="579*283"/>
  <p:tag name="KSO_WM_COMBINE_RELATE_SLIDE_ID" val="background20185116_10"/>
  <p:tag name="KSO_WM_TEMPLATE_CATEGORY" val="custom"/>
  <p:tag name="KSO_WM_TEMPLATE_INDEX" val="20189055"/>
  <p:tag name="KSO_WM_SLIDE_ID" val="custom20189055_10"/>
  <p:tag name="KSO_WM_SLIDE_INDEX" val="10"/>
  <p:tag name="KSO_WM_TEMPLATE_SUBCATEGORY" val="combine"/>
</p:tagLst>
</file>

<file path=ppt/tags/tag5.xml><?xml version="1.0" encoding="utf-8"?>
<p:tagLst xmlns:p="http://schemas.openxmlformats.org/presentationml/2006/main">
  <p:tag name="KSO_WM_TEMPLATE_CATEGORY" val="custom"/>
  <p:tag name="KSO_WM_TEMPLATE_INDEX" val="20189055"/>
  <p:tag name="KSO_WM_UNIT_TYPE" val="b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1*b*1"/>
  <p:tag name="KSO_WM_UNIT_PRESET_TEXT" val="文艺清新复古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13*i*0"/>
  <p:tag name="KSO_WM_TEMPLATE_CATEGORY" val="custom"/>
  <p:tag name="KSO_WM_TEMPLATE_INDEX" val="20189055"/>
  <p:tag name="KSO_WM_UNIT_INDEX" val="0"/>
</p:tagLst>
</file>

<file path=ppt/tags/tag51.xml><?xml version="1.0" encoding="utf-8"?>
<p:tagLst xmlns:p="http://schemas.openxmlformats.org/presentationml/2006/main">
  <p:tag name="KSO_WM_TEMPLATE_CATEGORY" val="custom"/>
  <p:tag name="KSO_WM_TEMPLATE_INDEX" val="20189055"/>
  <p:tag name="KSO_WM_UNIT_TYPE" val="f"/>
  <p:tag name="KSO_WM_UNIT_INDEX" val="1"/>
  <p:tag name="KSO_WM_UNIT_LAYERLEVEL" val="1"/>
  <p:tag name="KSO_WM_UNIT_VALUE" val="90"/>
  <p:tag name="KSO_WM_UNIT_HIGHLIGHT" val="0"/>
  <p:tag name="KSO_WM_UNIT_COMPATIBLE" val="0"/>
  <p:tag name="KSO_WM_UNIT_CLEAR" val="0"/>
  <p:tag name="KSO_WM_UNIT_PRESET_TEXT_INDEX" val="2"/>
  <p:tag name="KSO_WM_UNIT_PRESET_TEXT_LEN" val="70"/>
  <p:tag name="KSO_WM_BEAUTIFY_FLAG" val="#wm#"/>
  <p:tag name="KSO_WM_TAG_VERSION" val="1.0"/>
  <p:tag name="KSO_WM_UNIT_ID" val="custom20189055_13*f*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13*i*3"/>
  <p:tag name="KSO_WM_TEMPLATE_CATEGORY" val="custom"/>
  <p:tag name="KSO_WM_TEMPLATE_INDEX" val="20189055"/>
  <p:tag name="KSO_WM_UNIT_INDEX" val="3"/>
</p:tagLst>
</file>

<file path=ppt/tags/tag53.xml><?xml version="1.0" encoding="utf-8"?>
<p:tagLst xmlns:p="http://schemas.openxmlformats.org/presentationml/2006/main">
  <p:tag name="KSO_WM_TEMPLATE_CATEGORY" val="custom"/>
  <p:tag name="KSO_WM_TEMPLATE_INDEX" val="20189055"/>
  <p:tag name="KSO_WM_UNIT_TYPE" val="d"/>
  <p:tag name="KSO_WM_UNIT_INDEX" val="1"/>
  <p:tag name="KSO_WM_UNIT_ID" val="custom20189055_13*d*1"/>
  <p:tag name="KSO_WM_UNIT_LAYERLEVEL" val="1"/>
  <p:tag name="KSO_WM_UNIT_VALUE" val="1047*1623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13*i*5"/>
  <p:tag name="KSO_WM_TEMPLATE_CATEGORY" val="custom"/>
  <p:tag name="KSO_WM_TEMPLATE_INDEX" val="20189055"/>
  <p:tag name="KSO_WM_UNIT_INDEX" val="5"/>
</p:tagLst>
</file>

<file path=ppt/tags/tag55.xml><?xml version="1.0" encoding="utf-8"?>
<p:tagLst xmlns:p="http://schemas.openxmlformats.org/presentationml/2006/main">
  <p:tag name="KSO_WM_TAG_VERSION" val="1.0"/>
  <p:tag name="KSO_WM_SLIDE_ITEM_CNT" val="2"/>
  <p:tag name="KSO_WM_SLIDE_LAYOUT" val="a_f_d"/>
  <p:tag name="KSO_WM_SLIDE_LAYOUT_CNT" val="1_1_1"/>
  <p:tag name="KSO_WM_SLIDE_TYPE" val="text"/>
  <p:tag name="KSO_WM_SLIDE_SUBTYPE" val="picTxt"/>
  <p:tag name="KSO_WM_BEAUTIFY_FLAG" val="#wm#"/>
  <p:tag name="KSO_WM_SLIDE_POSITION" val="30*153"/>
  <p:tag name="KSO_WM_SLIDE_SIZE" val="855*296"/>
  <p:tag name="KSO_WM_COMBINE_RELATE_SLIDE_ID" val="background20185116_13"/>
  <p:tag name="KSO_WM_TEMPLATE_CATEGORY" val="custom"/>
  <p:tag name="KSO_WM_TEMPLATE_INDEX" val="20189055"/>
  <p:tag name="KSO_WM_SLIDE_ID" val="custom20189055_13"/>
  <p:tag name="KSO_WM_SLIDE_INDEX" val="13"/>
  <p:tag name="KSO_WM_TEMPLATE_SUBCATEGORY" val="combine"/>
</p:tagLst>
</file>

<file path=ppt/tags/tag56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14*a*1"/>
  <p:tag name="KSO_WM_UNIT_PRESET_TEXT" val="谢谢欣赏"/>
</p:tagLst>
</file>

<file path=ppt/tags/tag57.xml><?xml version="1.0" encoding="utf-8"?>
<p:tagLst xmlns:p="http://schemas.openxmlformats.org/presentationml/2006/main">
  <p:tag name="KSO_WM_TAG_VERSION" val="1.0"/>
  <p:tag name="KSO_WM_SLIDE_ITEM_CNT" val="1"/>
  <p:tag name="KSO_WM_SLIDE_LAYOUT" val="a"/>
  <p:tag name="KSO_WM_SLIDE_LAYOUT_CNT" val="1"/>
  <p:tag name="KSO_WM_SLIDE_TYPE" val="endPage"/>
  <p:tag name="KSO_WM_SLIDE_SUBTYPE" val="pureTxt"/>
  <p:tag name="KSO_WM_BEAUTIFY_FLAG" val="#wm#"/>
  <p:tag name="KSO_WM_COMBINE_RELATE_SLIDE_ID" val="background20185116_14"/>
  <p:tag name="KSO_WM_TEMPLATE_CATEGORY" val="custom"/>
  <p:tag name="KSO_WM_TEMPLATE_INDEX" val="20189055"/>
  <p:tag name="KSO_WM_SLIDE_ID" val="custom20189055_14"/>
  <p:tag name="KSO_WM_SLIDE_INDEX" val="14"/>
  <p:tag name="KSO_WM_TEMPLATE_SUBCATEGORY" val="combine"/>
</p:tagLst>
</file>

<file path=ppt/tags/tag6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AG_VERSION" val="1.0"/>
  <p:tag name="KSO_WM_SLIDE_ITEM_CNT" val="2"/>
  <p:tag name="KSO_WM_SLIDE_LAYOUT" val="a_b"/>
  <p:tag name="KSO_WM_SLIDE_LAYOUT_CNT" val="1_1"/>
  <p:tag name="KSO_WM_SLIDE_TYPE" val="title"/>
  <p:tag name="KSO_WM_SLIDE_SUBTYPE" val="pureTxt"/>
  <p:tag name="KSO_WM_BEAUTIFY_FLAG" val="#wm#"/>
  <p:tag name="KSO_WM_COMBINE_RELATE_SLIDE_ID" val="background20185116_1"/>
  <p:tag name="KSO_WM_TEMPLATE_CATEGORY" val="custom"/>
  <p:tag name="KSO_WM_TEMPLATE_INDEX" val="20189055"/>
  <p:tag name="KSO_WM_SLIDE_ID" val="custom20189055_1"/>
  <p:tag name="KSO_WM_SLIDE_INDEX" val="1"/>
  <p:tag name="KSO_WM_TEMPLATE_SUBCATEGORY" val="combine"/>
  <p:tag name="KSO_WM_TEMPLATE_THUMBS_INDEX" val="1、5、6、7、8、9、10、13、14、"/>
</p:tagLst>
</file>

<file path=ppt/tags/tag7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9055_2*a*1"/>
</p:tagLst>
</file>

<file path=ppt/tags/tag8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9055_2*f*1"/>
</p:tagLst>
</file>

<file path=ppt/tags/tag9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SLIDE_SUBTYPE" val="pureTxt"/>
  <p:tag name="KSO_WM_COMBINE_RELATE_SLIDE_ID" val="background20185116_2"/>
  <p:tag name="KSO_WM_TEMPLATE_CATEGORY" val="custom"/>
  <p:tag name="KSO_WM_TEMPLATE_INDEX" val="20189055"/>
  <p:tag name="KSO_WM_SLIDE_ID" val="custom20189055_2"/>
  <p:tag name="KSO_WM_SLIDE_INDEX" val="2"/>
  <p:tag name="KSO_WM_TEMPLATE_SUBCATEGORY" val="combine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54402C"/>
      </a:dk2>
      <a:lt2>
        <a:srgbClr val="E7E6E6"/>
      </a:lt2>
      <a:accent1>
        <a:srgbClr val="54402C"/>
      </a:accent1>
      <a:accent2>
        <a:srgbClr val="F8E7C6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1267</Words>
  <Application>WPS 演示</Application>
  <PresentationFormat>宽屏</PresentationFormat>
  <Paragraphs>70</Paragraphs>
  <Slides>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华文新魏</vt:lpstr>
      <vt:lpstr>华文楷体</vt:lpstr>
      <vt:lpstr>Calibri</vt:lpstr>
      <vt:lpstr>微软雅黑</vt:lpstr>
      <vt:lpstr>Arial</vt:lpstr>
      <vt:lpstr>黑体</vt:lpstr>
      <vt:lpstr>楷体</vt:lpstr>
      <vt:lpstr>Arial Unicode MS</vt:lpstr>
      <vt:lpstr>Office 主题</vt:lpstr>
      <vt:lpstr>基于Qt的水果管理系统的设计与实现</vt:lpstr>
      <vt:lpstr>研究背景</vt:lpstr>
      <vt:lpstr>选题意义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谢谢欣赏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160</cp:lastModifiedBy>
  <cp:revision>19</cp:revision>
  <dcterms:created xsi:type="dcterms:W3CDTF">2018-04-09T07:25:00Z</dcterms:created>
  <dcterms:modified xsi:type="dcterms:W3CDTF">2018-10-25T10:38:13Z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