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8" r:id="rId2"/>
    <p:sldId id="289" r:id="rId3"/>
    <p:sldId id="329" r:id="rId4"/>
    <p:sldId id="305" r:id="rId5"/>
    <p:sldId id="323" r:id="rId6"/>
    <p:sldId id="324" r:id="rId7"/>
    <p:sldId id="325" r:id="rId8"/>
    <p:sldId id="326" r:id="rId9"/>
    <p:sldId id="328" r:id="rId10"/>
    <p:sldId id="327" r:id="rId11"/>
    <p:sldId id="28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63" userDrawn="1">
          <p15:clr>
            <a:srgbClr val="A4A3A4"/>
          </p15:clr>
        </p15:guide>
        <p15:guide id="4" pos="189" userDrawn="1">
          <p15:clr>
            <a:srgbClr val="A4A3A4"/>
          </p15:clr>
        </p15:guide>
        <p15:guide id="5" pos="2661" userDrawn="1">
          <p15:clr>
            <a:srgbClr val="A4A3A4"/>
          </p15:clr>
        </p15:guide>
        <p15:guide id="6" pos="7446" userDrawn="1">
          <p15:clr>
            <a:srgbClr val="A4A3A4"/>
          </p15:clr>
        </p15:guide>
        <p15:guide id="9" orient="horz" pos="3929" userDrawn="1">
          <p15:clr>
            <a:srgbClr val="A4A3A4"/>
          </p15:clr>
        </p15:guide>
        <p15:guide id="10" orient="horz" pos="2546" userDrawn="1">
          <p15:clr>
            <a:srgbClr val="A4A3A4"/>
          </p15:clr>
        </p15:guide>
        <p15:guide id="11" orient="horz" pos="4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EB8"/>
    <a:srgbClr val="279136"/>
    <a:srgbClr val="175520"/>
    <a:srgbClr val="2A9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695" autoAdjust="0"/>
  </p:normalViewPr>
  <p:slideViewPr>
    <p:cSldViewPr snapToGrid="0" showGuides="1">
      <p:cViewPr varScale="1">
        <p:scale>
          <a:sx n="54" d="100"/>
          <a:sy n="54" d="100"/>
        </p:scale>
        <p:origin x="1944" y="66"/>
      </p:cViewPr>
      <p:guideLst>
        <p:guide pos="3863"/>
        <p:guide pos="189"/>
        <p:guide pos="2661"/>
        <p:guide pos="7446"/>
        <p:guide orient="horz" pos="3929"/>
        <p:guide orient="horz" pos="2546"/>
        <p:guide orient="horz" pos="43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45D038-3EDB-4672-B653-DCAEA5464E40}" type="datetimeFigureOut">
              <a:rPr lang="en-US" smtClean="0"/>
              <a:t>4/20/2017</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DC8AFE-CC5F-4A1C-8195-D2EA36C19D3C}" type="slidenum">
              <a:rPr lang="en-US" smtClean="0"/>
              <a:t>‹#›</a:t>
            </a:fld>
            <a:endParaRPr lang="en-US"/>
          </a:p>
        </p:txBody>
      </p:sp>
    </p:spTree>
    <p:extLst>
      <p:ext uri="{BB962C8B-B14F-4D97-AF65-F5344CB8AC3E}">
        <p14:creationId xmlns:p14="http://schemas.microsoft.com/office/powerpoint/2010/main" val="369676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D99E5-1B0D-4535-8D2E-67F9408EC221}" type="datetimeFigureOut">
              <a:rPr lang="zh-CN" altLang="en-US" smtClean="0"/>
              <a:t>2017/4/20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D66FF-32D0-4E45-88DA-016A3D40CA3D}" type="slidenum">
              <a:rPr lang="zh-CN" altLang="en-US" smtClean="0"/>
              <a:t>‹#›</a:t>
            </a:fld>
            <a:endParaRPr lang="zh-CN" altLang="en-US"/>
          </a:p>
        </p:txBody>
      </p:sp>
    </p:spTree>
    <p:extLst>
      <p:ext uri="{BB962C8B-B14F-4D97-AF65-F5344CB8AC3E}">
        <p14:creationId xmlns:p14="http://schemas.microsoft.com/office/powerpoint/2010/main" val="378284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Redis" TargetMode="External"/><Relationship Id="rId3" Type="http://schemas.openxmlformats.org/officeDocument/2006/relationships/hyperlink" Target="https://en.wikipedia.org/wiki/Oracle_Corporation" TargetMode="External"/><Relationship Id="rId7" Type="http://schemas.openxmlformats.org/officeDocument/2006/relationships/hyperlink" Target="https://en.wikipedia.org/wiki/Apache_Cassandr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MongoDB" TargetMode="External"/><Relationship Id="rId5" Type="http://schemas.openxmlformats.org/officeDocument/2006/relationships/hyperlink" Target="https://en.wikipedia.org/wiki/PostgreSQL" TargetMode="External"/><Relationship Id="rId4" Type="http://schemas.openxmlformats.org/officeDocument/2006/relationships/hyperlink" Target="https://en.wikipedia.org/wiki/MySQ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RDBMS:</a:t>
            </a:r>
            <a:r>
              <a:rPr lang="en-US" altLang="zh-C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Each RDBMS table consists of database table rows. Each database table row consists of one or more database table fields. </a:t>
            </a:r>
          </a:p>
          <a:p>
            <a:r>
              <a:rPr lang="en-US" altLang="zh-CN" sz="1200" kern="1200" dirty="0" smtClean="0">
                <a:solidFill>
                  <a:schemeClr val="tx1"/>
                </a:solidFill>
                <a:effectLst/>
                <a:latin typeface="+mn-lt"/>
                <a:ea typeface="+mn-ea"/>
                <a:cs typeface="+mn-cs"/>
              </a:rPr>
              <a:t>Widely used system: </a:t>
            </a:r>
            <a:r>
              <a:rPr lang="en-US" sz="1200" u="none" strike="noStrike" kern="1200" dirty="0" smtClean="0">
                <a:solidFill>
                  <a:schemeClr val="tx1"/>
                </a:solidFill>
                <a:effectLst/>
                <a:latin typeface="+mn-lt"/>
                <a:ea typeface="+mn-ea"/>
                <a:cs typeface="+mn-cs"/>
                <a:hlinkClick r:id="rId3" tooltip="Oracle Corporation"/>
              </a:rPr>
              <a:t>Oracle</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4" tooltip="MySQL"/>
              </a:rPr>
              <a:t>MySQL</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5" tooltip="PostgreSQL"/>
              </a:rPr>
              <a:t>PostgreSQL</a:t>
            </a:r>
            <a:endParaRPr lang="en-US" sz="1200" u="none" strike="noStrike" kern="1200" dirty="0" smtClean="0">
              <a:solidFill>
                <a:schemeClr val="tx1"/>
              </a:solidFill>
              <a:effectLst/>
              <a:latin typeface="+mn-lt"/>
              <a:ea typeface="+mn-ea"/>
              <a:cs typeface="+mn-cs"/>
            </a:endParaRPr>
          </a:p>
          <a:p>
            <a:endParaRPr lang="en-US" altLang="zh-CN" sz="120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u="none" strike="noStrike" kern="1200" dirty="0" err="1" smtClean="0">
                <a:solidFill>
                  <a:schemeClr val="tx1"/>
                </a:solidFill>
                <a:effectLst/>
                <a:latin typeface="+mn-lt"/>
                <a:ea typeface="+mn-ea"/>
                <a:cs typeface="+mn-cs"/>
              </a:rPr>
              <a:t>NoSql</a:t>
            </a:r>
            <a:r>
              <a:rPr lang="en-US" altLang="zh-CN" sz="1200" u="none" strike="noStrike" kern="1200" dirty="0" smtClean="0">
                <a:solidFill>
                  <a:schemeClr val="tx1"/>
                </a:solidFill>
                <a:effectLst/>
                <a:latin typeface="+mn-lt"/>
                <a:ea typeface="+mn-ea"/>
                <a:cs typeface="+mn-cs"/>
              </a:rPr>
              <a:t>: widely used system: </a:t>
            </a:r>
            <a:r>
              <a:rPr lang="en-US" sz="1200" u="none" strike="noStrike" kern="1200" dirty="0" smtClean="0">
                <a:solidFill>
                  <a:schemeClr val="tx1"/>
                </a:solidFill>
                <a:effectLst/>
                <a:latin typeface="+mn-lt"/>
                <a:ea typeface="+mn-ea"/>
                <a:cs typeface="+mn-cs"/>
                <a:hlinkClick r:id="rId6" tooltip="MongoDB"/>
              </a:rPr>
              <a:t>MongoDB</a:t>
            </a:r>
            <a:r>
              <a:rPr lang="en-US"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7" tooltip="Apache Cassandra"/>
              </a:rPr>
              <a:t>Apache Cassandra</a:t>
            </a:r>
            <a:r>
              <a:rPr lang="en-US" sz="1200" kern="1200" dirty="0" smtClean="0">
                <a:solidFill>
                  <a:schemeClr val="tx1"/>
                </a:solidFill>
                <a:effectLst/>
                <a:latin typeface="+mn-lt"/>
                <a:ea typeface="+mn-ea"/>
                <a:cs typeface="+mn-cs"/>
              </a:rPr>
              <a:t>, and </a:t>
            </a:r>
            <a:r>
              <a:rPr lang="en-US" sz="1200" u="none" strike="noStrike" kern="1200" dirty="0" err="1" smtClean="0">
                <a:solidFill>
                  <a:schemeClr val="tx1"/>
                </a:solidFill>
                <a:effectLst/>
                <a:latin typeface="+mn-lt"/>
                <a:ea typeface="+mn-ea"/>
                <a:cs typeface="+mn-cs"/>
                <a:hlinkClick r:id="rId8" tooltip="Redis"/>
              </a:rPr>
              <a:t>Redis</a:t>
            </a:r>
            <a:r>
              <a:rPr lang="en-US" sz="1200" kern="1200" dirty="0" smtClean="0">
                <a:solidFill>
                  <a:schemeClr val="tx1"/>
                </a:solidFill>
                <a:effectLst/>
                <a:latin typeface="+mn-lt"/>
                <a:ea typeface="+mn-ea"/>
                <a:cs typeface="+mn-cs"/>
              </a:rPr>
              <a:t>. </a:t>
            </a:r>
          </a:p>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92DD66FF-32D0-4E45-88DA-016A3D40CA3D}" type="slidenum">
              <a:rPr lang="zh-CN" altLang="en-US" smtClean="0"/>
              <a:t>2</a:t>
            </a:fld>
            <a:endParaRPr lang="zh-CN" altLang="en-US"/>
          </a:p>
        </p:txBody>
      </p:sp>
    </p:spTree>
    <p:extLst>
      <p:ext uri="{BB962C8B-B14F-4D97-AF65-F5344CB8AC3E}">
        <p14:creationId xmlns:p14="http://schemas.microsoft.com/office/powerpoint/2010/main" val="221428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RDBMS: </a:t>
            </a:r>
            <a:r>
              <a:rPr lang="en-US" sz="1200" kern="1200" dirty="0" smtClean="0">
                <a:solidFill>
                  <a:schemeClr val="tx1"/>
                </a:solidFill>
                <a:effectLst/>
                <a:latin typeface="+mn-lt"/>
                <a:ea typeface="+mn-ea"/>
                <a:cs typeface="+mn-cs"/>
              </a:rPr>
              <a:t>It takes data and separates it into many interrelated tables that contain rows and columns. Tables reference each other through foreign keys that are stored in columns as well.  When looking up data, the desired information needs to be collected from many tables (often hundreds in today’s enterprise applications) and combined before it can be provided to the application. Similarly, when writing data, the write needs to be coordinated and performed on many tables.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NoSql</a:t>
            </a:r>
            <a:r>
              <a:rPr lang="en-US" altLang="zh-CN"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take all the data stored in a row that spans several tables of a relational database and aggregate it into a single document/object. More flexible than RDBMS.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RDBMS:</a:t>
            </a:r>
            <a:r>
              <a:rPr lang="en-US" altLang="zh-CN" sz="1200" kern="1200" baseline="0" dirty="0" smtClean="0">
                <a:solidFill>
                  <a:schemeClr val="tx1"/>
                </a:solidFill>
                <a:effectLst/>
                <a:latin typeface="+mn-lt"/>
                <a:ea typeface="+mn-ea"/>
                <a:cs typeface="+mn-cs"/>
              </a:rPr>
              <a:t> when you </a:t>
            </a:r>
            <a:r>
              <a:rPr lang="en-US" sz="1200" kern="1200" dirty="0" smtClean="0">
                <a:solidFill>
                  <a:schemeClr val="tx1"/>
                </a:solidFill>
                <a:effectLst/>
                <a:latin typeface="+mn-lt"/>
                <a:ea typeface="+mn-ea"/>
                <a:cs typeface="+mn-cs"/>
              </a:rPr>
              <a:t>define the database models using a specific database management software, you need to write a relation schema for each table. In this word, changing the schema is a big deal if data is inserted.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dissimilar data could be stored together as well</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4</a:t>
            </a:fld>
            <a:endParaRPr lang="zh-CN" altLang="en-US"/>
          </a:p>
        </p:txBody>
      </p:sp>
    </p:spTree>
    <p:extLst>
      <p:ext uri="{BB962C8B-B14F-4D97-AF65-F5344CB8AC3E}">
        <p14:creationId xmlns:p14="http://schemas.microsoft.com/office/powerpoint/2010/main" val="2772673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5</a:t>
            </a:fld>
            <a:endParaRPr lang="zh-CN" altLang="en-US"/>
          </a:p>
        </p:txBody>
      </p:sp>
    </p:spTree>
    <p:extLst>
      <p:ext uri="{BB962C8B-B14F-4D97-AF65-F5344CB8AC3E}">
        <p14:creationId xmlns:p14="http://schemas.microsoft.com/office/powerpoint/2010/main" val="214705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6</a:t>
            </a:fld>
            <a:endParaRPr lang="zh-CN" altLang="en-US"/>
          </a:p>
        </p:txBody>
      </p:sp>
    </p:spTree>
    <p:extLst>
      <p:ext uri="{BB962C8B-B14F-4D97-AF65-F5344CB8AC3E}">
        <p14:creationId xmlns:p14="http://schemas.microsoft.com/office/powerpoint/2010/main" val="2333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7</a:t>
            </a:fld>
            <a:endParaRPr lang="zh-CN" altLang="en-US"/>
          </a:p>
        </p:txBody>
      </p:sp>
    </p:spTree>
    <p:extLst>
      <p:ext uri="{BB962C8B-B14F-4D97-AF65-F5344CB8AC3E}">
        <p14:creationId xmlns:p14="http://schemas.microsoft.com/office/powerpoint/2010/main" val="2160267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Because of </a:t>
            </a:r>
            <a:r>
              <a:rPr lang="en-US" altLang="zh-CN" dirty="0" err="1" smtClean="0"/>
              <a:t>NoSql</a:t>
            </a:r>
            <a:r>
              <a:rPr lang="en-US" altLang="zh-CN" baseline="0" dirty="0" smtClean="0"/>
              <a:t> </a:t>
            </a:r>
            <a:r>
              <a:rPr lang="en-US" sz="1200" dirty="0" smtClean="0">
                <a:latin typeface="Calibri" panose="020F0502020204030204" pitchFamily="34" charset="0"/>
                <a:cs typeface="Calibri" panose="020F0502020204030204" pitchFamily="34" charset="0"/>
              </a:rPr>
              <a:t>unstructured way.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RDBMS:</a:t>
            </a:r>
            <a:r>
              <a:rPr lang="en-US" altLang="zh-C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RDBMS is a centralized, share-everything technology that scales up rather than out. This made them have a poor performance on the applications that require easy and dynamic scalability.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the advantage</a:t>
            </a:r>
            <a:r>
              <a:rPr lang="en-US" sz="1200" kern="1200" baseline="0" dirty="0" smtClean="0">
                <a:solidFill>
                  <a:schemeClr val="tx1"/>
                </a:solidFill>
                <a:effectLst/>
                <a:latin typeface="+mn-lt"/>
                <a:ea typeface="+mn-ea"/>
                <a:cs typeface="+mn-cs"/>
              </a:rPr>
              <a:t> of scale out: could have several servers to deal with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On the contrast, RDBMS work only in a server. Scale-up Means more CPUs, memory and is more expensive</a:t>
            </a:r>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8</a:t>
            </a:fld>
            <a:endParaRPr lang="zh-CN" altLang="en-US"/>
          </a:p>
        </p:txBody>
      </p:sp>
    </p:spTree>
    <p:extLst>
      <p:ext uri="{BB962C8B-B14F-4D97-AF65-F5344CB8AC3E}">
        <p14:creationId xmlns:p14="http://schemas.microsoft.com/office/powerpoint/2010/main" val="374110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Because of </a:t>
            </a:r>
            <a:r>
              <a:rPr lang="en-US" altLang="zh-CN" dirty="0" err="1" smtClean="0"/>
              <a:t>NoSql</a:t>
            </a:r>
            <a:r>
              <a:rPr lang="en-US" altLang="zh-CN" baseline="0" dirty="0" smtClean="0"/>
              <a:t> </a:t>
            </a:r>
            <a:r>
              <a:rPr lang="en-US" sz="1200" dirty="0" smtClean="0">
                <a:latin typeface="Calibri" panose="020F0502020204030204" pitchFamily="34" charset="0"/>
                <a:cs typeface="Calibri" panose="020F0502020204030204" pitchFamily="34" charset="0"/>
              </a:rPr>
              <a:t>unstructured way.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RDBMS:</a:t>
            </a:r>
            <a:r>
              <a:rPr lang="en-US" altLang="zh-C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RDBMS is a centralized, share-everything technology that scales up rather than out. This made them have a poor performance on the applications that require easy and dynamic scalability.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the advantage</a:t>
            </a:r>
            <a:r>
              <a:rPr lang="en-US" sz="1200" kern="1200" baseline="0" dirty="0" smtClean="0">
                <a:solidFill>
                  <a:schemeClr val="tx1"/>
                </a:solidFill>
                <a:effectLst/>
                <a:latin typeface="+mn-lt"/>
                <a:ea typeface="+mn-ea"/>
                <a:cs typeface="+mn-cs"/>
              </a:rPr>
              <a:t> of scale out: could have several servers to deal with the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On the contrast, RDBMS work only in a server. Scale-up Means more CPUs, memory and is more expensive</a:t>
            </a:r>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9</a:t>
            </a:fld>
            <a:endParaRPr lang="zh-CN" altLang="en-US"/>
          </a:p>
        </p:txBody>
      </p:sp>
    </p:spTree>
    <p:extLst>
      <p:ext uri="{BB962C8B-B14F-4D97-AF65-F5344CB8AC3E}">
        <p14:creationId xmlns:p14="http://schemas.microsoft.com/office/powerpoint/2010/main" val="319859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endParaRPr lang="en-US" altLang="zh-CN" dirty="0" smtClean="0"/>
          </a:p>
          <a:p>
            <a:r>
              <a:rPr lang="en-US" sz="1200" kern="1200" dirty="0" smtClean="0">
                <a:solidFill>
                  <a:schemeClr val="tx1"/>
                </a:solidFill>
                <a:effectLst/>
                <a:latin typeface="+mn-lt"/>
                <a:ea typeface="+mn-ea"/>
                <a:cs typeface="+mn-cs"/>
              </a:rPr>
              <a:t>easy to make significant application changes in real-time, without worrying about service interruptions – which means development is faster, code integration is more reliable.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if a server goes down, it can be quickly and transparently replaced with no application disruption. reliable</a:t>
            </a:r>
            <a:endParaRPr lang="zh-CN" altLang="en-US" dirty="0"/>
          </a:p>
        </p:txBody>
      </p:sp>
      <p:sp>
        <p:nvSpPr>
          <p:cNvPr id="4" name="灯片编号占位符 3"/>
          <p:cNvSpPr>
            <a:spLocks noGrp="1"/>
          </p:cNvSpPr>
          <p:nvPr>
            <p:ph type="sldNum" sz="quarter" idx="10"/>
          </p:nvPr>
        </p:nvSpPr>
        <p:spPr/>
        <p:txBody>
          <a:bodyPr/>
          <a:lstStyle/>
          <a:p>
            <a:fld id="{92DD66FF-32D0-4E45-88DA-016A3D40CA3D}" type="slidenum">
              <a:rPr lang="zh-CN" altLang="en-US" smtClean="0"/>
              <a:t>10</a:t>
            </a:fld>
            <a:endParaRPr lang="zh-CN" altLang="en-US"/>
          </a:p>
        </p:txBody>
      </p:sp>
    </p:spTree>
    <p:extLst>
      <p:ext uri="{BB962C8B-B14F-4D97-AF65-F5344CB8AC3E}">
        <p14:creationId xmlns:p14="http://schemas.microsoft.com/office/powerpoint/2010/main" val="228249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243579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150025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5484843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223173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36112147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104167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39615792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38087675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9" name="矩形 18"/>
          <p:cNvSpPr/>
          <p:nvPr userDrawn="1"/>
        </p:nvSpPr>
        <p:spPr>
          <a:xfrm>
            <a:off x="2956264" y="97657"/>
            <a:ext cx="9235736" cy="30925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0" name="组合 19"/>
          <p:cNvGrpSpPr/>
          <p:nvPr userDrawn="1"/>
        </p:nvGrpSpPr>
        <p:grpSpPr>
          <a:xfrm>
            <a:off x="0" y="6513463"/>
            <a:ext cx="12192000" cy="370984"/>
            <a:chOff x="0" y="6513463"/>
            <a:chExt cx="12192000" cy="370984"/>
          </a:xfrm>
        </p:grpSpPr>
        <p:sp>
          <p:nvSpPr>
            <p:cNvPr id="13" name="矩形 12"/>
            <p:cNvSpPr/>
            <p:nvPr/>
          </p:nvSpPr>
          <p:spPr>
            <a:xfrm>
              <a:off x="0" y="6513463"/>
              <a:ext cx="12192000" cy="198277"/>
            </a:xfrm>
            <a:prstGeom prst="rect">
              <a:avLst/>
            </a:pr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0" y="6553189"/>
              <a:ext cx="12192000" cy="309250"/>
            </a:xfrm>
            <a:prstGeom prst="rect">
              <a:avLst/>
            </a:prstGeom>
            <a:solidFill>
              <a:srgbClr val="036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userDrawn="1"/>
          </p:nvSpPr>
          <p:spPr>
            <a:xfrm>
              <a:off x="239697" y="6515115"/>
              <a:ext cx="3213717" cy="369332"/>
            </a:xfrm>
            <a:prstGeom prst="rect">
              <a:avLst/>
            </a:prstGeom>
            <a:noFill/>
          </p:spPr>
          <p:txBody>
            <a:bodyPr wrap="square" rtlCol="0">
              <a:spAutoFit/>
            </a:bodyPr>
            <a:lstStyle/>
            <a:p>
              <a:r>
                <a:rPr lang="en-US" altLang="zh-CN" dirty="0" smtClean="0">
                  <a:solidFill>
                    <a:schemeClr val="bg1"/>
                  </a:solidFill>
                </a:rPr>
                <a:t>Web Development</a:t>
              </a:r>
              <a:endParaRPr lang="zh-CN" altLang="en-US" dirty="0">
                <a:solidFill>
                  <a:schemeClr val="bg1"/>
                </a:solidFill>
              </a:endParaRPr>
            </a:p>
          </p:txBody>
        </p:sp>
      </p:grpSp>
      <p:sp>
        <p:nvSpPr>
          <p:cNvPr id="21" name="矩形 20"/>
          <p:cNvSpPr/>
          <p:nvPr userDrawn="1"/>
        </p:nvSpPr>
        <p:spPr>
          <a:xfrm>
            <a:off x="-8879" y="93874"/>
            <a:ext cx="1100831" cy="3195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9765977" y="6545893"/>
            <a:ext cx="2830337" cy="338554"/>
          </a:xfrm>
          <a:prstGeom prst="rect">
            <a:avLst/>
          </a:prstGeom>
          <a:noFill/>
        </p:spPr>
        <p:txBody>
          <a:bodyPr wrap="square" rtlCol="0">
            <a:spAutoFit/>
          </a:bodyPr>
          <a:lstStyle/>
          <a:p>
            <a:r>
              <a:rPr lang="zh-CN" altLang="en-US" sz="1600" b="0" dirty="0" smtClean="0">
                <a:solidFill>
                  <a:schemeClr val="bg1"/>
                </a:solidFill>
                <a:latin typeface="微软雅黑" panose="020B0503020204020204" pitchFamily="34" charset="-122"/>
                <a:ea typeface="微软雅黑" panose="020B0503020204020204" pitchFamily="34" charset="-122"/>
              </a:rPr>
              <a:t>ＰＯＷＥＲＰＯＩＮＴ</a:t>
            </a:r>
          </a:p>
        </p:txBody>
      </p:sp>
      <p:sp>
        <p:nvSpPr>
          <p:cNvPr id="12" name="十字箭头标注 11"/>
          <p:cNvSpPr/>
          <p:nvPr/>
        </p:nvSpPr>
        <p:spPr>
          <a:xfrm>
            <a:off x="9477397" y="6565383"/>
            <a:ext cx="288580" cy="292617"/>
          </a:xfrm>
          <a:prstGeom prst="quadArrowCallout">
            <a:avLst/>
          </a:prstGeom>
          <a:solidFill>
            <a:schemeClr val="bg1"/>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dirty="0"/>
          </a:p>
        </p:txBody>
      </p:sp>
      <p:sp>
        <p:nvSpPr>
          <p:cNvPr id="2" name="文本框 1"/>
          <p:cNvSpPr txBox="1"/>
          <p:nvPr userDrawn="1"/>
        </p:nvSpPr>
        <p:spPr>
          <a:xfrm>
            <a:off x="1070932" y="52550"/>
            <a:ext cx="1777372" cy="400110"/>
          </a:xfrm>
          <a:prstGeom prst="rect">
            <a:avLst/>
          </a:prstGeom>
          <a:noFill/>
        </p:spPr>
        <p:txBody>
          <a:bodyPr wrap="square" rtlCol="0">
            <a:spAutoFit/>
          </a:bodyPr>
          <a:lstStyle/>
          <a:p>
            <a:r>
              <a:rPr lang="en-US" sz="2000" dirty="0" smtClean="0">
                <a:solidFill>
                  <a:schemeClr val="tx1">
                    <a:lumMod val="85000"/>
                    <a:lumOff val="15000"/>
                  </a:schemeClr>
                </a:solidFill>
              </a:rPr>
              <a:t>COMP 531</a:t>
            </a:r>
          </a:p>
        </p:txBody>
      </p:sp>
    </p:spTree>
    <p:extLst>
      <p:ext uri="{BB962C8B-B14F-4D97-AF65-F5344CB8AC3E}">
        <p14:creationId xmlns:p14="http://schemas.microsoft.com/office/powerpoint/2010/main" val="986995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17130944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96FF189-F266-444D-A381-573CA300B9A8}" type="datetimeFigureOut">
              <a:rPr lang="zh-CN" altLang="en-US" smtClean="0"/>
              <a:pPr/>
              <a:t>2017/4/20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268700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FF189-F266-444D-A381-573CA300B9A8}" type="datetimeFigureOut">
              <a:rPr lang="zh-CN" altLang="en-US" smtClean="0"/>
              <a:pPr/>
              <a:t>2017/4/20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69630-C091-46B6-A379-DDF72F9DECC5}" type="slidenum">
              <a:rPr lang="zh-CN" altLang="en-US" smtClean="0"/>
              <a:pPr/>
              <a:t>‹#›</a:t>
            </a:fld>
            <a:endParaRPr lang="zh-CN" altLang="en-US"/>
          </a:p>
        </p:txBody>
      </p:sp>
    </p:spTree>
    <p:extLst>
      <p:ext uri="{BB962C8B-B14F-4D97-AF65-F5344CB8AC3E}">
        <p14:creationId xmlns:p14="http://schemas.microsoft.com/office/powerpoint/2010/main" val="118977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856677" y="1530896"/>
            <a:ext cx="8616655" cy="3522317"/>
            <a:chOff x="2411564" y="2508000"/>
            <a:chExt cx="6980086" cy="2164412"/>
          </a:xfrm>
        </p:grpSpPr>
        <p:sp>
          <p:nvSpPr>
            <p:cNvPr id="8" name="MH_Other_1"/>
            <p:cNvSpPr/>
            <p:nvPr>
              <p:custDataLst>
                <p:tags r:id="rId1"/>
              </p:custDataLst>
            </p:nvPr>
          </p:nvSpPr>
          <p:spPr>
            <a:xfrm>
              <a:off x="2411564" y="2508000"/>
              <a:ext cx="6980086" cy="1862725"/>
            </a:xfrm>
            <a:custGeom>
              <a:avLst/>
              <a:gdLst>
                <a:gd name="connsiteX0" fmla="*/ 0 w 3302000"/>
                <a:gd name="connsiteY0" fmla="*/ 304800 h 990600"/>
                <a:gd name="connsiteX1" fmla="*/ 397933 w 3302000"/>
                <a:gd name="connsiteY1" fmla="*/ 922867 h 990600"/>
                <a:gd name="connsiteX2" fmla="*/ 3090333 w 3302000"/>
                <a:gd name="connsiteY2" fmla="*/ 990600 h 990600"/>
                <a:gd name="connsiteX3" fmla="*/ 3302000 w 3302000"/>
                <a:gd name="connsiteY3" fmla="*/ 0 h 990600"/>
                <a:gd name="connsiteX4" fmla="*/ 0 w 3302000"/>
                <a:gd name="connsiteY4" fmla="*/ 30480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990600">
                  <a:moveTo>
                    <a:pt x="0" y="304800"/>
                  </a:moveTo>
                  <a:lnTo>
                    <a:pt x="397933" y="922867"/>
                  </a:lnTo>
                  <a:lnTo>
                    <a:pt x="3090333" y="990600"/>
                  </a:lnTo>
                  <a:lnTo>
                    <a:pt x="3302000" y="0"/>
                  </a:lnTo>
                  <a:lnTo>
                    <a:pt x="0" y="304800"/>
                  </a:lnTo>
                  <a:close/>
                </a:path>
              </a:pathLst>
            </a:cu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Other_2"/>
            <p:cNvSpPr/>
            <p:nvPr>
              <p:custDataLst>
                <p:tags r:id="rId2"/>
              </p:custDataLst>
            </p:nvPr>
          </p:nvSpPr>
          <p:spPr>
            <a:xfrm>
              <a:off x="3002760" y="2858798"/>
              <a:ext cx="5994755" cy="1813614"/>
            </a:xfrm>
            <a:custGeom>
              <a:avLst/>
              <a:gdLst>
                <a:gd name="connsiteX0" fmla="*/ 0 w 2836333"/>
                <a:gd name="connsiteY0" fmla="*/ 0 h 965200"/>
                <a:gd name="connsiteX1" fmla="*/ 245533 w 2836333"/>
                <a:gd name="connsiteY1" fmla="*/ 685800 h 965200"/>
                <a:gd name="connsiteX2" fmla="*/ 2658533 w 2836333"/>
                <a:gd name="connsiteY2" fmla="*/ 965200 h 965200"/>
                <a:gd name="connsiteX3" fmla="*/ 2836333 w 2836333"/>
                <a:gd name="connsiteY3" fmla="*/ 101600 h 965200"/>
                <a:gd name="connsiteX4" fmla="*/ 0 w 2836333"/>
                <a:gd name="connsiteY4" fmla="*/ 0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333" h="965200">
                  <a:moveTo>
                    <a:pt x="0" y="0"/>
                  </a:moveTo>
                  <a:lnTo>
                    <a:pt x="245533" y="685800"/>
                  </a:lnTo>
                  <a:lnTo>
                    <a:pt x="2658533" y="965200"/>
                  </a:lnTo>
                  <a:lnTo>
                    <a:pt x="2836333" y="101600"/>
                  </a:lnTo>
                  <a:lnTo>
                    <a:pt x="0" y="0"/>
                  </a:lnTo>
                  <a:close/>
                </a:path>
              </a:pathLst>
            </a:cu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 name="文本框 5"/>
          <p:cNvSpPr txBox="1"/>
          <p:nvPr/>
        </p:nvSpPr>
        <p:spPr>
          <a:xfrm>
            <a:off x="1818545" y="2774721"/>
            <a:ext cx="8936181" cy="1323439"/>
          </a:xfrm>
          <a:prstGeom prst="rect">
            <a:avLst/>
          </a:prstGeom>
          <a:noFill/>
        </p:spPr>
        <p:txBody>
          <a:bodyPr wrap="square" rtlCol="0">
            <a:spAutoFit/>
          </a:bodyPr>
          <a:lstStyle/>
          <a:p>
            <a:pPr algn="ctr"/>
            <a:r>
              <a:rPr lang="en-US" altLang="zh-CN" sz="4000" dirty="0" err="1">
                <a:solidFill>
                  <a:schemeClr val="bg1"/>
                </a:solidFill>
                <a:latin typeface="微软雅黑" panose="020B0503020204020204" pitchFamily="34" charset="-122"/>
                <a:ea typeface="微软雅黑" panose="020B0503020204020204" pitchFamily="34" charset="-122"/>
              </a:rPr>
              <a:t>NoSql</a:t>
            </a:r>
            <a:r>
              <a:rPr lang="en-US" altLang="zh-CN" sz="4000" dirty="0">
                <a:solidFill>
                  <a:schemeClr val="bg1"/>
                </a:solidFill>
                <a:latin typeface="微软雅黑" panose="020B0503020204020204" pitchFamily="34" charset="-122"/>
                <a:ea typeface="微软雅黑" panose="020B0503020204020204" pitchFamily="34" charset="-122"/>
              </a:rPr>
              <a:t> vs RDBMS</a:t>
            </a:r>
            <a:r>
              <a:rPr lang="en-US" altLang="zh-CN" sz="4000" dirty="0" smtClean="0">
                <a:solidFill>
                  <a:schemeClr val="bg1"/>
                </a:solidFill>
                <a:latin typeface="微软雅黑" panose="020B0503020204020204" pitchFamily="34" charset="-122"/>
                <a:ea typeface="微软雅黑" panose="020B0503020204020204" pitchFamily="34" charset="-122"/>
              </a:rPr>
              <a:t>:</a:t>
            </a:r>
          </a:p>
          <a:p>
            <a:pPr algn="ctr"/>
            <a:r>
              <a:rPr lang="en-US" altLang="zh-CN" sz="4000" dirty="0" smtClean="0">
                <a:solidFill>
                  <a:schemeClr val="bg1"/>
                </a:solidFill>
                <a:latin typeface="微软雅黑" panose="020B0503020204020204" pitchFamily="34" charset="-122"/>
                <a:ea typeface="微软雅黑" panose="020B0503020204020204" pitchFamily="34" charset="-122"/>
              </a:rPr>
              <a:t> </a:t>
            </a:r>
            <a:r>
              <a:rPr lang="en-US" altLang="zh-CN" sz="4000" dirty="0">
                <a:solidFill>
                  <a:schemeClr val="bg1"/>
                </a:solidFill>
                <a:latin typeface="微软雅黑" panose="020B0503020204020204" pitchFamily="34" charset="-122"/>
                <a:ea typeface="微软雅黑" panose="020B0503020204020204" pitchFamily="34" charset="-122"/>
              </a:rPr>
              <a:t>Why </a:t>
            </a:r>
            <a:r>
              <a:rPr lang="en-US" altLang="zh-CN" sz="4000" dirty="0" err="1">
                <a:solidFill>
                  <a:schemeClr val="bg1"/>
                </a:solidFill>
                <a:latin typeface="微软雅黑" panose="020B0503020204020204" pitchFamily="34" charset="-122"/>
                <a:ea typeface="微软雅黑" panose="020B0503020204020204" pitchFamily="34" charset="-122"/>
              </a:rPr>
              <a:t>NoSql</a:t>
            </a:r>
            <a:r>
              <a:rPr lang="en-US" altLang="zh-CN" sz="4000" dirty="0">
                <a:solidFill>
                  <a:schemeClr val="bg1"/>
                </a:solidFill>
                <a:latin typeface="微软雅黑" panose="020B0503020204020204" pitchFamily="34" charset="-122"/>
                <a:ea typeface="微软雅黑" panose="020B0503020204020204" pitchFamily="34" charset="-122"/>
              </a:rPr>
              <a:t> is hot</a:t>
            </a:r>
            <a:endParaRPr lang="zh-CN" altLang="en-US" sz="40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906871" y="5053213"/>
            <a:ext cx="2847855" cy="707886"/>
          </a:xfrm>
          <a:prstGeom prst="rect">
            <a:avLst/>
          </a:prstGeom>
          <a:noFill/>
        </p:spPr>
        <p:txBody>
          <a:bodyPr wrap="square" rtlCol="0">
            <a:spAutoFit/>
          </a:bodyPr>
          <a:lstStyle/>
          <a:p>
            <a:r>
              <a:rPr lang="en-US" altLang="zh-CN" sz="4000" dirty="0" err="1" smtClean="0">
                <a:solidFill>
                  <a:schemeClr val="tx1">
                    <a:lumMod val="85000"/>
                    <a:lumOff val="15000"/>
                  </a:schemeClr>
                </a:solidFill>
                <a:latin typeface="Bauhaus 93" panose="04030905020B02020C02" pitchFamily="82" charset="0"/>
              </a:rPr>
              <a:t>Yiqing</a:t>
            </a:r>
            <a:r>
              <a:rPr lang="en-US" altLang="zh-CN" sz="4000" dirty="0" smtClean="0">
                <a:solidFill>
                  <a:schemeClr val="tx1">
                    <a:lumMod val="85000"/>
                    <a:lumOff val="15000"/>
                  </a:schemeClr>
                </a:solidFill>
                <a:latin typeface="Bauhaus 93" panose="04030905020B02020C02" pitchFamily="82" charset="0"/>
              </a:rPr>
              <a:t> Lu</a:t>
            </a:r>
            <a:endParaRPr lang="en-US" sz="4000" dirty="0" smtClean="0">
              <a:solidFill>
                <a:schemeClr val="tx1">
                  <a:lumMod val="85000"/>
                  <a:lumOff val="15000"/>
                </a:schemeClr>
              </a:solidFill>
              <a:latin typeface="Bauhaus 93" panose="04030905020B02020C02" pitchFamily="82" charset="0"/>
            </a:endParaRPr>
          </a:p>
        </p:txBody>
      </p:sp>
    </p:spTree>
    <p:extLst>
      <p:ext uri="{BB962C8B-B14F-4D97-AF65-F5344CB8AC3E}">
        <p14:creationId xmlns:p14="http://schemas.microsoft.com/office/powerpoint/2010/main" val="1842015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a:t>
            </a:r>
            <a:r>
              <a:rPr lang="en-US" altLang="zh-CN" sz="3200" dirty="0" smtClean="0">
                <a:solidFill>
                  <a:srgbClr val="036EB8"/>
                </a:solidFill>
              </a:rPr>
              <a:t>Why </a:t>
            </a:r>
            <a:r>
              <a:rPr lang="en-US" altLang="zh-CN" sz="3200" dirty="0" err="1">
                <a:solidFill>
                  <a:srgbClr val="036EB8"/>
                </a:solidFill>
              </a:rPr>
              <a:t>NoSql</a:t>
            </a:r>
            <a:r>
              <a:rPr lang="en-US" altLang="zh-CN" sz="3200" dirty="0">
                <a:solidFill>
                  <a:srgbClr val="036EB8"/>
                </a:solidFill>
              </a:rPr>
              <a:t> is hot</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773013" y="1949032"/>
            <a:ext cx="10051231" cy="1569660"/>
          </a:xfrm>
          <a:prstGeom prst="rect">
            <a:avLst/>
          </a:prstGeom>
          <a:noFill/>
        </p:spPr>
        <p:txBody>
          <a:bodyPr wrap="square" rtlCol="0">
            <a:spAutoFit/>
          </a:bodyPr>
          <a:lstStyle/>
          <a:p>
            <a:pPr algn="just">
              <a:lnSpc>
                <a:spcPct val="150000"/>
              </a:lnSpc>
            </a:pPr>
            <a:r>
              <a:rPr lang="en-US" altLang="zh-CN" sz="2400" dirty="0" smtClean="0">
                <a:latin typeface="Calibri" panose="020F0502020204030204" pitchFamily="34" charset="0"/>
                <a:cs typeface="Calibri" panose="020F0502020204030204" pitchFamily="34" charset="0"/>
              </a:rPr>
              <a:t>3</a:t>
            </a:r>
            <a:r>
              <a:rPr lang="en-US" altLang="zh-CN" sz="2400" dirty="0">
                <a:latin typeface="Calibri" panose="020F0502020204030204" pitchFamily="34" charset="0"/>
                <a:cs typeface="Calibri" panose="020F0502020204030204" pitchFamily="34" charset="0"/>
              </a:rPr>
              <a:t>)  </a:t>
            </a:r>
            <a:r>
              <a:rPr lang="en-US" altLang="zh-CN" sz="2400" dirty="0" smtClean="0">
                <a:latin typeface="Calibri" panose="020F0502020204030204" pitchFamily="34" charset="0"/>
                <a:cs typeface="Calibri" panose="020F0502020204030204" pitchFamily="34" charset="0"/>
              </a:rPr>
              <a:t> </a:t>
            </a:r>
            <a:r>
              <a:rPr lang="en-US" altLang="zh-CN" sz="2400" dirty="0" err="1" smtClean="0">
                <a:latin typeface="Calibri" panose="020F0502020204030204" pitchFamily="34" charset="0"/>
                <a:cs typeface="Calibri" panose="020F0502020204030204" pitchFamily="34" charset="0"/>
              </a:rPr>
              <a:t>Dyamic</a:t>
            </a:r>
            <a:r>
              <a:rPr lang="en-US" altLang="zh-CN" sz="2400" dirty="0" smtClean="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schemas</a:t>
            </a:r>
            <a:endParaRPr lang="en-US" sz="2000" dirty="0" smtClean="0">
              <a:latin typeface="Calibri" panose="020F0502020204030204" pitchFamily="34" charset="0"/>
              <a:cs typeface="Calibri" panose="020F0502020204030204" pitchFamily="34" charset="0"/>
            </a:endParaRPr>
          </a:p>
          <a:p>
            <a:pPr algn="just">
              <a:lnSpc>
                <a:spcPct val="150000"/>
              </a:lnSpc>
            </a:pPr>
            <a:r>
              <a:rPr lang="en-US" sz="2000" dirty="0" smtClean="0">
                <a:latin typeface="Calibri" panose="020F0502020204030204" pitchFamily="34" charset="0"/>
                <a:cs typeface="Calibri" panose="020F0502020204030204" pitchFamily="34" charset="0"/>
              </a:rPr>
              <a:t> </a:t>
            </a:r>
            <a:r>
              <a:rPr lang="en-US" altLang="zh-CN"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relational databases, we need to define schemas before you can add data. </a:t>
            </a:r>
            <a:endParaRPr lang="en-US" sz="2000" dirty="0" smtClean="0">
              <a:latin typeface="Calibri" panose="020F0502020204030204" pitchFamily="34" charset="0"/>
              <a:cs typeface="Calibri" panose="020F0502020204030204" pitchFamily="34" charset="0"/>
            </a:endParaRPr>
          </a:p>
          <a:p>
            <a:pPr algn="just">
              <a:lnSpc>
                <a:spcPct val="150000"/>
              </a:lnSpc>
            </a:pPr>
            <a:r>
              <a:rPr lang="en-US" altLang="zh-CN" sz="2000" dirty="0">
                <a:latin typeface="Calibri" panose="020F0502020204030204" pitchFamily="34" charset="0"/>
                <a:cs typeface="Calibri" panose="020F0502020204030204" pitchFamily="34" charset="0"/>
              </a:rPr>
              <a:t> </a:t>
            </a:r>
            <a:r>
              <a:rPr lang="en-US" altLang="zh-CN" sz="2000" dirty="0" smtClean="0">
                <a:latin typeface="Calibri" panose="020F0502020204030204" pitchFamily="34" charset="0"/>
                <a:cs typeface="Calibri" panose="020F0502020204030204" pitchFamily="34" charset="0"/>
              </a:rPr>
              <a:t>        For </a:t>
            </a:r>
            <a:r>
              <a:rPr lang="en-US" altLang="zh-CN" sz="2000" dirty="0" err="1" smtClean="0">
                <a:latin typeface="Calibri" panose="020F0502020204030204" pitchFamily="34" charset="0"/>
                <a:cs typeface="Calibri" panose="020F0502020204030204" pitchFamily="34" charset="0"/>
              </a:rPr>
              <a:t>NoSql</a:t>
            </a:r>
            <a:r>
              <a:rPr lang="en-US" altLang="zh-CN" sz="2000" dirty="0">
                <a:latin typeface="Calibri" panose="020F0502020204030204" pitchFamily="34" charset="0"/>
                <a:cs typeface="Calibri" panose="020F0502020204030204" pitchFamily="34" charset="0"/>
              </a:rPr>
              <a:t>, it </a:t>
            </a:r>
            <a:r>
              <a:rPr lang="en-US" altLang="zh-CN" sz="2000" dirty="0" smtClean="0">
                <a:latin typeface="Calibri" panose="020F0502020204030204" pitchFamily="34" charset="0"/>
                <a:cs typeface="Calibri" panose="020F0502020204030204" pitchFamily="34" charset="0"/>
              </a:rPr>
              <a:t>allows </a:t>
            </a:r>
            <a:r>
              <a:rPr lang="en-US" altLang="zh-CN" sz="2000" dirty="0">
                <a:latin typeface="Calibri" panose="020F0502020204030204" pitchFamily="34" charset="0"/>
                <a:cs typeface="Calibri" panose="020F0502020204030204" pitchFamily="34" charset="0"/>
              </a:rPr>
              <a:t>the insertion of data without a predefined schema</a:t>
            </a:r>
          </a:p>
        </p:txBody>
      </p:sp>
      <p:sp>
        <p:nvSpPr>
          <p:cNvPr id="7" name="文本框 6"/>
          <p:cNvSpPr txBox="1"/>
          <p:nvPr/>
        </p:nvSpPr>
        <p:spPr>
          <a:xfrm>
            <a:off x="773012" y="3898063"/>
            <a:ext cx="10051231" cy="1292662"/>
          </a:xfrm>
          <a:prstGeom prst="rect">
            <a:avLst/>
          </a:prstGeom>
          <a:noFill/>
        </p:spPr>
        <p:txBody>
          <a:bodyPr wrap="square" rtlCol="0">
            <a:spAutoFit/>
          </a:bodyPr>
          <a:lstStyle/>
          <a:p>
            <a:pPr algn="just">
              <a:lnSpc>
                <a:spcPct val="150000"/>
              </a:lnSpc>
            </a:pPr>
            <a:r>
              <a:rPr lang="en-US" altLang="zh-CN" sz="2400" dirty="0" smtClean="0">
                <a:latin typeface="Calibri" panose="020F0502020204030204" pitchFamily="34" charset="0"/>
                <a:cs typeface="Calibri" panose="020F0502020204030204" pitchFamily="34" charset="0"/>
              </a:rPr>
              <a:t> 4)  Auto-</a:t>
            </a:r>
            <a:r>
              <a:rPr lang="en-US" altLang="zh-CN" sz="2400" dirty="0" err="1" smtClean="0">
                <a:latin typeface="Calibri" panose="020F0502020204030204" pitchFamily="34" charset="0"/>
                <a:cs typeface="Calibri" panose="020F0502020204030204" pitchFamily="34" charset="0"/>
              </a:rPr>
              <a:t>sharding</a:t>
            </a:r>
            <a:endParaRPr lang="en-US" altLang="zh-CN" sz="2800" dirty="0" smtClean="0">
              <a:latin typeface="Calibri" panose="020F0502020204030204" pitchFamily="34" charset="0"/>
              <a:cs typeface="Calibri" panose="020F0502020204030204" pitchFamily="34" charset="0"/>
            </a:endParaRPr>
          </a:p>
          <a:p>
            <a:pPr algn="just">
              <a:lnSpc>
                <a:spcPct val="150000"/>
              </a:lnSpc>
            </a:pP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NoSql</a:t>
            </a:r>
            <a:r>
              <a:rPr lang="en-US" sz="2000" dirty="0">
                <a:latin typeface="Calibri" panose="020F0502020204030204" pitchFamily="34" charset="0"/>
                <a:cs typeface="Calibri" panose="020F0502020204030204" pitchFamily="34" charset="0"/>
              </a:rPr>
              <a:t> model, </a:t>
            </a:r>
            <a:r>
              <a:rPr lang="en-US" sz="2000" dirty="0" smtClean="0">
                <a:latin typeface="Calibri" panose="020F0502020204030204" pitchFamily="34" charset="0"/>
                <a:cs typeface="Calibri" panose="020F0502020204030204" pitchFamily="34" charset="0"/>
              </a:rPr>
              <a:t>data </a:t>
            </a:r>
            <a:r>
              <a:rPr lang="en-US" sz="2000" dirty="0">
                <a:latin typeface="Calibri" panose="020F0502020204030204" pitchFamily="34" charset="0"/>
                <a:cs typeface="Calibri" panose="020F0502020204030204" pitchFamily="34" charset="0"/>
              </a:rPr>
              <a:t>and query load are automatically balanced across servers</a:t>
            </a:r>
            <a:endParaRPr lang="en-US"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8394146"/>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rot="9560863">
            <a:off x="8707344" y="2490078"/>
            <a:ext cx="544881" cy="1185561"/>
          </a:xfrm>
          <a:prstGeom prst="rtTriangle">
            <a:avLst/>
          </a:prstGeom>
          <a:solidFill>
            <a:srgbClr val="2A9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直角三角形 3"/>
          <p:cNvSpPr/>
          <p:nvPr/>
        </p:nvSpPr>
        <p:spPr>
          <a:xfrm rot="19063166">
            <a:off x="7857464" y="3380676"/>
            <a:ext cx="681250" cy="1185561"/>
          </a:xfrm>
          <a:prstGeom prst="rtTriangle">
            <a:avLst/>
          </a:prstGeom>
          <a:solidFill>
            <a:srgbClr val="2A9A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0" y="2896064"/>
            <a:ext cx="12192000" cy="1319080"/>
          </a:xfrm>
          <a:prstGeom prst="rect">
            <a:avLst/>
          </a:prstGeom>
          <a:solidFill>
            <a:srgbClr val="036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custDataLst>
              <p:tags r:id="rId1"/>
            </p:custDataLst>
          </p:nvPr>
        </p:nvSpPr>
        <p:spPr>
          <a:xfrm>
            <a:off x="3021014" y="2430464"/>
            <a:ext cx="6008687" cy="2219325"/>
          </a:xfrm>
          <a:custGeom>
            <a:avLst/>
            <a:gdLst>
              <a:gd name="connsiteX0" fmla="*/ 0 w 6008914"/>
              <a:gd name="connsiteY0" fmla="*/ 452846 h 2220686"/>
              <a:gd name="connsiteX1" fmla="*/ 252548 w 6008914"/>
              <a:gd name="connsiteY1" fmla="*/ 1793966 h 2220686"/>
              <a:gd name="connsiteX2" fmla="*/ 5320937 w 6008914"/>
              <a:gd name="connsiteY2" fmla="*/ 2220686 h 2220686"/>
              <a:gd name="connsiteX3" fmla="*/ 6008914 w 6008914"/>
              <a:gd name="connsiteY3" fmla="*/ 0 h 2220686"/>
              <a:gd name="connsiteX4" fmla="*/ 0 w 6008914"/>
              <a:gd name="connsiteY4" fmla="*/ 452846 h 222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8914" h="2220686">
                <a:moveTo>
                  <a:pt x="0" y="452846"/>
                </a:moveTo>
                <a:lnTo>
                  <a:pt x="252548" y="1793966"/>
                </a:lnTo>
                <a:lnTo>
                  <a:pt x="5320937" y="2220686"/>
                </a:lnTo>
                <a:lnTo>
                  <a:pt x="6008914" y="0"/>
                </a:lnTo>
                <a:lnTo>
                  <a:pt x="0" y="452846"/>
                </a:lnTo>
                <a:close/>
              </a:path>
            </a:pathLst>
          </a:custGeom>
          <a:solidFill>
            <a:srgbClr val="34BF49"/>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任意多边形 7"/>
          <p:cNvSpPr/>
          <p:nvPr>
            <p:custDataLst>
              <p:tags r:id="rId2"/>
            </p:custDataLst>
          </p:nvPr>
        </p:nvSpPr>
        <p:spPr>
          <a:xfrm>
            <a:off x="9086850" y="2482850"/>
            <a:ext cx="400050" cy="158750"/>
          </a:xfrm>
          <a:custGeom>
            <a:avLst/>
            <a:gdLst>
              <a:gd name="connsiteX0" fmla="*/ 0 w 400050"/>
              <a:gd name="connsiteY0" fmla="*/ 152400 h 158750"/>
              <a:gd name="connsiteX1" fmla="*/ 374650 w 400050"/>
              <a:gd name="connsiteY1" fmla="*/ 0 h 158750"/>
              <a:gd name="connsiteX2" fmla="*/ 400050 w 400050"/>
              <a:gd name="connsiteY2" fmla="*/ 158750 h 158750"/>
              <a:gd name="connsiteX3" fmla="*/ 0 w 400050"/>
              <a:gd name="connsiteY3" fmla="*/ 152400 h 158750"/>
            </a:gdLst>
            <a:ahLst/>
            <a:cxnLst>
              <a:cxn ang="0">
                <a:pos x="connsiteX0" y="connsiteY0"/>
              </a:cxn>
              <a:cxn ang="0">
                <a:pos x="connsiteX1" y="connsiteY1"/>
              </a:cxn>
              <a:cxn ang="0">
                <a:pos x="connsiteX2" y="connsiteY2"/>
              </a:cxn>
              <a:cxn ang="0">
                <a:pos x="connsiteX3" y="connsiteY3"/>
              </a:cxn>
            </a:cxnLst>
            <a:rect l="l" t="t" r="r" b="b"/>
            <a:pathLst>
              <a:path w="400050" h="158750">
                <a:moveTo>
                  <a:pt x="0" y="152400"/>
                </a:moveTo>
                <a:lnTo>
                  <a:pt x="374650" y="0"/>
                </a:lnTo>
                <a:lnTo>
                  <a:pt x="400050" y="158750"/>
                </a:lnTo>
                <a:lnTo>
                  <a:pt x="0" y="152400"/>
                </a:lnTo>
                <a:close/>
              </a:path>
            </a:pathLst>
          </a:cu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任意多边形 8"/>
          <p:cNvSpPr/>
          <p:nvPr>
            <p:custDataLst>
              <p:tags r:id="rId3"/>
            </p:custDataLst>
          </p:nvPr>
        </p:nvSpPr>
        <p:spPr>
          <a:xfrm>
            <a:off x="8959850" y="1936750"/>
            <a:ext cx="368300" cy="342900"/>
          </a:xfrm>
          <a:custGeom>
            <a:avLst/>
            <a:gdLst>
              <a:gd name="connsiteX0" fmla="*/ 0 w 368300"/>
              <a:gd name="connsiteY0" fmla="*/ 342900 h 342900"/>
              <a:gd name="connsiteX1" fmla="*/ 254000 w 368300"/>
              <a:gd name="connsiteY1" fmla="*/ 0 h 342900"/>
              <a:gd name="connsiteX2" fmla="*/ 368300 w 368300"/>
              <a:gd name="connsiteY2" fmla="*/ 139700 h 342900"/>
              <a:gd name="connsiteX3" fmla="*/ 0 w 368300"/>
              <a:gd name="connsiteY3" fmla="*/ 342900 h 342900"/>
            </a:gdLst>
            <a:ahLst/>
            <a:cxnLst>
              <a:cxn ang="0">
                <a:pos x="connsiteX0" y="connsiteY0"/>
              </a:cxn>
              <a:cxn ang="0">
                <a:pos x="connsiteX1" y="connsiteY1"/>
              </a:cxn>
              <a:cxn ang="0">
                <a:pos x="connsiteX2" y="connsiteY2"/>
              </a:cxn>
              <a:cxn ang="0">
                <a:pos x="connsiteX3" y="connsiteY3"/>
              </a:cxn>
            </a:cxnLst>
            <a:rect l="l" t="t" r="r" b="b"/>
            <a:pathLst>
              <a:path w="368300" h="342900">
                <a:moveTo>
                  <a:pt x="0" y="342900"/>
                </a:moveTo>
                <a:lnTo>
                  <a:pt x="254000" y="0"/>
                </a:lnTo>
                <a:lnTo>
                  <a:pt x="368300" y="139700"/>
                </a:lnTo>
                <a:lnTo>
                  <a:pt x="0" y="342900"/>
                </a:lnTo>
                <a:close/>
              </a:path>
            </a:pathLst>
          </a:custGeom>
          <a:solidFill>
            <a:srgbClr val="34BF4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5"/>
          <p:cNvSpPr txBox="1">
            <a:spLocks noChangeArrowheads="1"/>
          </p:cNvSpPr>
          <p:nvPr>
            <p:custDataLst>
              <p:tags r:id="rId4"/>
            </p:custDataLst>
          </p:nvPr>
        </p:nvSpPr>
        <p:spPr bwMode="auto">
          <a:xfrm>
            <a:off x="2933700" y="2562225"/>
            <a:ext cx="6124575"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000" dirty="0" smtClean="0">
                <a:solidFill>
                  <a:srgbClr val="FFFFFF"/>
                </a:solidFill>
                <a:latin typeface="Arial Black" panose="020B0A04020102020204" pitchFamily="34" charset="0"/>
                <a:ea typeface="幼圆" panose="02010509060101010101" pitchFamily="49" charset="-122"/>
              </a:rPr>
              <a:t>Thanks!</a:t>
            </a:r>
            <a:endParaRPr lang="zh-CN" altLang="en-US" sz="8000" dirty="0">
              <a:solidFill>
                <a:srgbClr val="FFFFFF"/>
              </a:solidFill>
              <a:latin typeface="Arial Black" panose="020B0A04020102020204" pitchFamily="34" charset="0"/>
              <a:ea typeface="幼圆" panose="02010509060101010101" pitchFamily="49" charset="-122"/>
            </a:endParaRPr>
          </a:p>
        </p:txBody>
      </p:sp>
    </p:spTree>
    <p:extLst>
      <p:ext uri="{BB962C8B-B14F-4D97-AF65-F5344CB8AC3E}">
        <p14:creationId xmlns:p14="http://schemas.microsoft.com/office/powerpoint/2010/main" val="23958125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6" y="962685"/>
            <a:ext cx="9287193"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a:t>
            </a:r>
            <a:r>
              <a:rPr lang="en-US" altLang="zh-CN" sz="3200" dirty="0" smtClean="0">
                <a:solidFill>
                  <a:srgbClr val="036EB8"/>
                </a:solidFill>
              </a:rPr>
              <a:t>Relational </a:t>
            </a:r>
            <a:r>
              <a:rPr lang="en-US" altLang="zh-CN" sz="3200" dirty="0">
                <a:solidFill>
                  <a:srgbClr val="036EB8"/>
                </a:solidFill>
              </a:rPr>
              <a:t>database management </a:t>
            </a:r>
            <a:r>
              <a:rPr lang="en-US" altLang="zh-CN" sz="3200" dirty="0" smtClean="0">
                <a:solidFill>
                  <a:srgbClr val="036EB8"/>
                </a:solidFill>
              </a:rPr>
              <a:t>system (RDBMS)</a:t>
            </a:r>
            <a:endParaRPr lang="zh-CN" altLang="en-US" sz="3200" dirty="0">
              <a:solidFill>
                <a:srgbClr val="036EB8"/>
              </a:solidFill>
            </a:endParaRPr>
          </a:p>
        </p:txBody>
      </p:sp>
      <p:sp>
        <p:nvSpPr>
          <p:cNvPr id="5" name="文本框 4"/>
          <p:cNvSpPr txBox="1"/>
          <p:nvPr/>
        </p:nvSpPr>
        <p:spPr>
          <a:xfrm>
            <a:off x="773013" y="1949032"/>
            <a:ext cx="10051231" cy="672748"/>
          </a:xfrm>
          <a:prstGeom prst="rect">
            <a:avLst/>
          </a:prstGeom>
          <a:noFill/>
        </p:spPr>
        <p:txBody>
          <a:bodyPr wrap="square" rtlCol="0">
            <a:spAutoFit/>
          </a:bodyPr>
          <a:lstStyle/>
          <a:p>
            <a:pPr algn="just">
              <a:lnSpc>
                <a:spcPct val="150000"/>
              </a:lnSpc>
            </a:pPr>
            <a:r>
              <a:rPr lang="en-US" altLang="zh-CN" sz="2800" dirty="0">
                <a:latin typeface="Calibri" panose="020F0502020204030204" pitchFamily="34" charset="0"/>
                <a:cs typeface="Calibri" panose="020F0502020204030204" pitchFamily="34" charset="0"/>
              </a:rPr>
              <a:t>RDBMS data is structured in database tables, fields and records. </a:t>
            </a:r>
            <a:endParaRPr lang="en-US" altLang="zh-CN" sz="2800" dirty="0" smtClean="0"/>
          </a:p>
        </p:txBody>
      </p:sp>
      <p:sp>
        <p:nvSpPr>
          <p:cNvPr id="6" name="文本框 5"/>
          <p:cNvSpPr txBox="1"/>
          <p:nvPr/>
        </p:nvSpPr>
        <p:spPr>
          <a:xfrm>
            <a:off x="446087" y="3440032"/>
            <a:ext cx="352043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smtClean="0">
                <a:solidFill>
                  <a:srgbClr val="036EB8"/>
                </a:solidFill>
              </a:rPr>
              <a:t> </a:t>
            </a:r>
            <a:r>
              <a:rPr lang="en-US" altLang="zh-CN" sz="3200" dirty="0" err="1" smtClean="0">
                <a:solidFill>
                  <a:srgbClr val="036EB8"/>
                </a:solidFill>
              </a:rPr>
              <a:t>NoSql</a:t>
            </a:r>
            <a:endParaRPr lang="zh-CN" altLang="en-US" sz="3200" dirty="0">
              <a:solidFill>
                <a:srgbClr val="036EB8"/>
              </a:solidFill>
            </a:endParaRPr>
          </a:p>
        </p:txBody>
      </p:sp>
      <p:sp>
        <p:nvSpPr>
          <p:cNvPr id="7" name="文本框 6"/>
          <p:cNvSpPr txBox="1"/>
          <p:nvPr/>
        </p:nvSpPr>
        <p:spPr>
          <a:xfrm>
            <a:off x="773013" y="4336894"/>
            <a:ext cx="9503444" cy="1384995"/>
          </a:xfrm>
          <a:prstGeom prst="rect">
            <a:avLst/>
          </a:prstGeom>
          <a:noFill/>
        </p:spPr>
        <p:txBody>
          <a:bodyPr wrap="square" rtlCol="0">
            <a:spAutoFit/>
          </a:bodyPr>
          <a:lstStyle/>
          <a:p>
            <a:pPr algn="just">
              <a:lnSpc>
                <a:spcPct val="150000"/>
              </a:lnSpc>
            </a:pPr>
            <a:r>
              <a:rPr lang="en-US" sz="2800" dirty="0" smtClean="0">
                <a:latin typeface="Calibri" panose="020F0502020204030204" pitchFamily="34" charset="0"/>
                <a:cs typeface="Calibri" panose="020F0502020204030204" pitchFamily="34" charset="0"/>
              </a:rPr>
              <a:t>Stands for “Not </a:t>
            </a:r>
            <a:r>
              <a:rPr lang="en-US" sz="2800" dirty="0">
                <a:latin typeface="Calibri" panose="020F0502020204030204" pitchFamily="34" charset="0"/>
                <a:cs typeface="Calibri" panose="020F0502020204030204" pitchFamily="34" charset="0"/>
              </a:rPr>
              <a:t>only </a:t>
            </a:r>
            <a:r>
              <a:rPr lang="en-US" sz="2800" dirty="0" smtClean="0">
                <a:latin typeface="Calibri" panose="020F0502020204030204" pitchFamily="34" charset="0"/>
                <a:cs typeface="Calibri" panose="020F0502020204030204" pitchFamily="34" charset="0"/>
              </a:rPr>
              <a:t>SQL”</a:t>
            </a:r>
          </a:p>
          <a:p>
            <a:pPr algn="just">
              <a:lnSpc>
                <a:spcPct val="150000"/>
              </a:lnSpc>
            </a:pPr>
            <a:r>
              <a:rPr lang="en-US" sz="2800" dirty="0" smtClean="0">
                <a:latin typeface="Calibri" panose="020F0502020204030204" pitchFamily="34" charset="0"/>
                <a:cs typeface="Calibri" panose="020F0502020204030204" pitchFamily="34" charset="0"/>
              </a:rPr>
              <a:t>modeled </a:t>
            </a:r>
            <a:r>
              <a:rPr lang="en-US" sz="2800" dirty="0">
                <a:latin typeface="Calibri" panose="020F0502020204030204" pitchFamily="34" charset="0"/>
                <a:cs typeface="Calibri" panose="020F0502020204030204" pitchFamily="34" charset="0"/>
              </a:rPr>
              <a:t>in means other than the tabular </a:t>
            </a:r>
            <a:r>
              <a:rPr lang="en-US" sz="2800" dirty="0" smtClean="0">
                <a:latin typeface="Calibri" panose="020F0502020204030204" pitchFamily="34" charset="0"/>
                <a:cs typeface="Calibri" panose="020F0502020204030204" pitchFamily="34" charset="0"/>
              </a:rPr>
              <a:t>relations.</a:t>
            </a:r>
            <a:endParaRPr lang="en-US" altLang="zh-CN" sz="3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99215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19527" y="1380564"/>
            <a:ext cx="7586167" cy="3930183"/>
          </a:xfrm>
          <a:prstGeom prst="rect">
            <a:avLst/>
          </a:prstGeom>
        </p:spPr>
      </p:pic>
    </p:spTree>
    <p:extLst>
      <p:ext uri="{BB962C8B-B14F-4D97-AF65-F5344CB8AC3E}">
        <p14:creationId xmlns:p14="http://schemas.microsoft.com/office/powerpoint/2010/main" val="145913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smtClean="0">
                <a:solidFill>
                  <a:srgbClr val="036EB8"/>
                </a:solidFill>
              </a:rPr>
              <a:t> Difference </a:t>
            </a:r>
            <a:r>
              <a:rPr lang="en-US" altLang="zh-CN" sz="3200" dirty="0">
                <a:solidFill>
                  <a:srgbClr val="036EB8"/>
                </a:solidFill>
              </a:rPr>
              <a:t>between NoSQL and </a:t>
            </a:r>
            <a:r>
              <a:rPr lang="en-US" altLang="zh-CN" sz="3200" dirty="0" smtClean="0">
                <a:solidFill>
                  <a:srgbClr val="036EB8"/>
                </a:solidFill>
              </a:rPr>
              <a:t>RDBMS</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773013" y="1949032"/>
            <a:ext cx="10051231" cy="1754326"/>
          </a:xfrm>
          <a:prstGeom prst="rect">
            <a:avLst/>
          </a:prstGeom>
          <a:noFill/>
        </p:spPr>
        <p:txBody>
          <a:bodyPr wrap="square" rtlCol="0">
            <a:spAutoFit/>
          </a:bodyPr>
          <a:lstStyle/>
          <a:p>
            <a:pPr marL="457200" indent="-457200" algn="just">
              <a:lnSpc>
                <a:spcPct val="150000"/>
              </a:lnSpc>
              <a:buAutoNum type="arabicParenR"/>
            </a:pPr>
            <a:r>
              <a:rPr lang="en-US" altLang="zh-CN" sz="2400" dirty="0" smtClean="0">
                <a:latin typeface="Calibri" panose="020F0502020204030204" pitchFamily="34" charset="0"/>
                <a:cs typeface="Calibri" panose="020F0502020204030204" pitchFamily="34" charset="0"/>
              </a:rPr>
              <a:t>Data Storage</a:t>
            </a:r>
          </a:p>
          <a:p>
            <a:pPr algn="just">
              <a:lnSpc>
                <a:spcPct val="150000"/>
              </a:lnSpc>
            </a:pPr>
            <a:r>
              <a:rPr lang="en-US" altLang="zh-CN" sz="2800" dirty="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RDBMS </a:t>
            </a:r>
            <a:r>
              <a:rPr lang="en-US" sz="2000" dirty="0">
                <a:latin typeface="Calibri" panose="020F0502020204030204" pitchFamily="34" charset="0"/>
                <a:cs typeface="Calibri" panose="020F0502020204030204" pitchFamily="34" charset="0"/>
              </a:rPr>
              <a:t>is completely structured way of storing data</a:t>
            </a:r>
            <a:r>
              <a:rPr lang="en-US" sz="2000" dirty="0" smtClean="0">
                <a:latin typeface="Calibri" panose="020F0502020204030204" pitchFamily="34" charset="0"/>
                <a:cs typeface="Calibri" panose="020F0502020204030204" pitchFamily="34" charset="0"/>
              </a:rPr>
              <a:t>.</a:t>
            </a:r>
          </a:p>
          <a:p>
            <a:pPr algn="just">
              <a:lnSpc>
                <a:spcPct val="150000"/>
              </a:lnSpc>
            </a:pPr>
            <a:r>
              <a:rPr lang="en-US" sz="2000" dirty="0">
                <a:latin typeface="Calibri" panose="020F0502020204030204" pitchFamily="34" charset="0"/>
                <a:cs typeface="Calibri" panose="020F0502020204030204" pitchFamily="34" charset="0"/>
              </a:rPr>
              <a:t> </a:t>
            </a:r>
            <a:r>
              <a:rPr lang="en-US" altLang="zh-CN" sz="2000" dirty="0">
                <a:latin typeface="Calibri" panose="020F0502020204030204" pitchFamily="34" charset="0"/>
                <a:cs typeface="Calibri" panose="020F0502020204030204" pitchFamily="34" charset="0"/>
              </a:rPr>
              <a:t>      </a:t>
            </a:r>
            <a:r>
              <a:rPr lang="en-US" altLang="zh-CN" sz="20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NoSQL </a:t>
            </a:r>
            <a:r>
              <a:rPr lang="en-US" sz="2000" dirty="0">
                <a:latin typeface="Calibri" panose="020F0502020204030204" pitchFamily="34" charset="0"/>
                <a:cs typeface="Calibri" panose="020F0502020204030204" pitchFamily="34" charset="0"/>
              </a:rPr>
              <a:t>is unstructured way of storing the data.</a:t>
            </a:r>
            <a:endParaRPr lang="en-US" altLang="zh-CN" sz="2000" dirty="0">
              <a:latin typeface="Calibri" panose="020F0502020204030204" pitchFamily="34" charset="0"/>
              <a:cs typeface="Calibri" panose="020F0502020204030204" pitchFamily="34" charset="0"/>
            </a:endParaRPr>
          </a:p>
        </p:txBody>
      </p:sp>
      <p:sp>
        <p:nvSpPr>
          <p:cNvPr id="7" name="文本框 6"/>
          <p:cNvSpPr txBox="1"/>
          <p:nvPr/>
        </p:nvSpPr>
        <p:spPr>
          <a:xfrm>
            <a:off x="773012" y="3898063"/>
            <a:ext cx="10051231" cy="1754326"/>
          </a:xfrm>
          <a:prstGeom prst="rect">
            <a:avLst/>
          </a:prstGeom>
          <a:noFill/>
        </p:spPr>
        <p:txBody>
          <a:bodyPr wrap="square" rtlCol="0">
            <a:spAutoFit/>
          </a:bodyPr>
          <a:lstStyle/>
          <a:p>
            <a:pPr algn="just">
              <a:lnSpc>
                <a:spcPct val="150000"/>
              </a:lnSpc>
            </a:pPr>
            <a:r>
              <a:rPr lang="en-US" altLang="zh-CN" sz="2400" dirty="0" smtClean="0">
                <a:latin typeface="Calibri" panose="020F0502020204030204" pitchFamily="34" charset="0"/>
                <a:cs typeface="Calibri" panose="020F0502020204030204" pitchFamily="34" charset="0"/>
              </a:rPr>
              <a:t> 2</a:t>
            </a:r>
            <a:r>
              <a:rPr lang="en-US" altLang="zh-CN" sz="2400" dirty="0">
                <a:latin typeface="Calibri" panose="020F0502020204030204" pitchFamily="34" charset="0"/>
                <a:cs typeface="Calibri" panose="020F0502020204030204" pitchFamily="34" charset="0"/>
              </a:rPr>
              <a:t>)  </a:t>
            </a:r>
            <a:r>
              <a:rPr lang="en-US" altLang="zh-CN" sz="2400" dirty="0" smtClean="0">
                <a:latin typeface="Calibri" panose="020F0502020204030204" pitchFamily="34" charset="0"/>
                <a:cs typeface="Calibri" panose="020F0502020204030204" pitchFamily="34" charset="0"/>
              </a:rPr>
              <a:t>Schema</a:t>
            </a:r>
          </a:p>
          <a:p>
            <a:pPr algn="just">
              <a:lnSpc>
                <a:spcPct val="150000"/>
              </a:lnSpc>
            </a:pPr>
            <a:r>
              <a:rPr lang="en-US" altLang="zh-CN" sz="2800" dirty="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RDMBS models have rigid </a:t>
            </a:r>
            <a:r>
              <a:rPr lang="en-US" sz="2000" dirty="0" smtClean="0">
                <a:latin typeface="Calibri" panose="020F0502020204030204" pitchFamily="34" charset="0"/>
                <a:cs typeface="Calibri" panose="020F0502020204030204" pitchFamily="34" charset="0"/>
              </a:rPr>
              <a:t>schemas. </a:t>
            </a:r>
          </a:p>
          <a:p>
            <a:pPr algn="just">
              <a:lnSpc>
                <a:spcPct val="150000"/>
              </a:lnSpc>
            </a:pPr>
            <a:r>
              <a:rPr lang="en-US" sz="2000" dirty="0" smtClean="0">
                <a:latin typeface="Calibri" panose="020F0502020204030204" pitchFamily="34" charset="0"/>
                <a:cs typeface="Calibri" panose="020F0502020204030204" pitchFamily="34" charset="0"/>
              </a:rPr>
              <a:t> </a:t>
            </a:r>
            <a:r>
              <a:rPr lang="en-US" altLang="zh-CN" sz="20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NoSQL models are </a:t>
            </a:r>
            <a:r>
              <a:rPr lang="en-US" sz="2000" dirty="0" err="1">
                <a:latin typeface="Calibri" panose="020F0502020204030204" pitchFamily="34" charset="0"/>
                <a:cs typeface="Calibri" panose="020F0502020204030204" pitchFamily="34" charset="0"/>
              </a:rPr>
              <a:t>schemaless</a:t>
            </a:r>
            <a:endParaRPr lang="en-US"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303169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4)	</a:t>
            </a:r>
            <a:r>
              <a:rPr lang="en-US" altLang="zh-CN" sz="3200" dirty="0" err="1">
                <a:solidFill>
                  <a:srgbClr val="036EB8"/>
                </a:solidFill>
              </a:rPr>
              <a:t>NoSql</a:t>
            </a:r>
            <a:r>
              <a:rPr lang="en-US" altLang="zh-CN" sz="3200" dirty="0">
                <a:solidFill>
                  <a:srgbClr val="036EB8"/>
                </a:solidFill>
              </a:rPr>
              <a:t> is very </a:t>
            </a:r>
            <a:r>
              <a:rPr lang="en-US" altLang="zh-CN" sz="3200" dirty="0" smtClean="0">
                <a:solidFill>
                  <a:srgbClr val="036EB8"/>
                </a:solidFill>
              </a:rPr>
              <a:t>hot</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p:cNvPicPr/>
          <p:nvPr/>
        </p:nvPicPr>
        <p:blipFill>
          <a:blip r:embed="rId3"/>
          <a:stretch>
            <a:fillRect/>
          </a:stretch>
        </p:blipFill>
        <p:spPr>
          <a:xfrm>
            <a:off x="735107" y="1547460"/>
            <a:ext cx="10524564" cy="4297528"/>
          </a:xfrm>
          <a:prstGeom prst="rect">
            <a:avLst/>
          </a:prstGeom>
        </p:spPr>
      </p:pic>
    </p:spTree>
    <p:extLst>
      <p:ext uri="{BB962C8B-B14F-4D97-AF65-F5344CB8AC3E}">
        <p14:creationId xmlns:p14="http://schemas.microsoft.com/office/powerpoint/2010/main" val="85043067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4)	</a:t>
            </a:r>
            <a:r>
              <a:rPr lang="en-US" altLang="zh-CN" sz="3200" dirty="0" err="1">
                <a:solidFill>
                  <a:srgbClr val="036EB8"/>
                </a:solidFill>
              </a:rPr>
              <a:t>NoSql</a:t>
            </a:r>
            <a:r>
              <a:rPr lang="en-US" altLang="zh-CN" sz="3200" dirty="0">
                <a:solidFill>
                  <a:srgbClr val="036EB8"/>
                </a:solidFill>
              </a:rPr>
              <a:t> is very </a:t>
            </a:r>
            <a:r>
              <a:rPr lang="en-US" altLang="zh-CN" sz="3200" dirty="0" smtClean="0">
                <a:solidFill>
                  <a:srgbClr val="036EB8"/>
                </a:solidFill>
              </a:rPr>
              <a:t>hot</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p:nvPr/>
        </p:nvPicPr>
        <p:blipFill>
          <a:blip r:embed="rId3"/>
          <a:stretch>
            <a:fillRect/>
          </a:stretch>
        </p:blipFill>
        <p:spPr>
          <a:xfrm>
            <a:off x="1671916" y="1547460"/>
            <a:ext cx="8619566" cy="4745764"/>
          </a:xfrm>
          <a:prstGeom prst="rect">
            <a:avLst/>
          </a:prstGeom>
        </p:spPr>
      </p:pic>
    </p:spTree>
    <p:extLst>
      <p:ext uri="{BB962C8B-B14F-4D97-AF65-F5344CB8AC3E}">
        <p14:creationId xmlns:p14="http://schemas.microsoft.com/office/powerpoint/2010/main" val="4141022180"/>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4)	</a:t>
            </a:r>
            <a:r>
              <a:rPr lang="en-US" altLang="zh-CN" sz="3200" dirty="0" err="1">
                <a:solidFill>
                  <a:srgbClr val="036EB8"/>
                </a:solidFill>
              </a:rPr>
              <a:t>NoSql</a:t>
            </a:r>
            <a:r>
              <a:rPr lang="en-US" altLang="zh-CN" sz="3200" dirty="0">
                <a:solidFill>
                  <a:srgbClr val="036EB8"/>
                </a:solidFill>
              </a:rPr>
              <a:t> is very </a:t>
            </a:r>
            <a:r>
              <a:rPr lang="en-US" altLang="zh-CN" sz="3200" dirty="0" smtClean="0">
                <a:solidFill>
                  <a:srgbClr val="036EB8"/>
                </a:solidFill>
              </a:rPr>
              <a:t>hot</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p:nvPr/>
        </p:nvPicPr>
        <p:blipFill>
          <a:blip r:embed="rId3"/>
          <a:stretch>
            <a:fillRect/>
          </a:stretch>
        </p:blipFill>
        <p:spPr>
          <a:xfrm>
            <a:off x="1733397" y="1951355"/>
            <a:ext cx="8386482" cy="4108786"/>
          </a:xfrm>
          <a:prstGeom prst="rect">
            <a:avLst/>
          </a:prstGeom>
        </p:spPr>
      </p:pic>
    </p:spTree>
    <p:extLst>
      <p:ext uri="{BB962C8B-B14F-4D97-AF65-F5344CB8AC3E}">
        <p14:creationId xmlns:p14="http://schemas.microsoft.com/office/powerpoint/2010/main" val="193096903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a:t>
            </a:r>
            <a:r>
              <a:rPr lang="en-US" altLang="zh-CN" sz="3200" dirty="0" smtClean="0">
                <a:solidFill>
                  <a:srgbClr val="036EB8"/>
                </a:solidFill>
              </a:rPr>
              <a:t>Why </a:t>
            </a:r>
            <a:r>
              <a:rPr lang="en-US" altLang="zh-CN" sz="3200" dirty="0" err="1">
                <a:solidFill>
                  <a:srgbClr val="036EB8"/>
                </a:solidFill>
              </a:rPr>
              <a:t>NoSql</a:t>
            </a:r>
            <a:r>
              <a:rPr lang="en-US" altLang="zh-CN" sz="3200" dirty="0">
                <a:solidFill>
                  <a:srgbClr val="036EB8"/>
                </a:solidFill>
              </a:rPr>
              <a:t> is hot</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框 5"/>
          <p:cNvSpPr txBox="1"/>
          <p:nvPr/>
        </p:nvSpPr>
        <p:spPr>
          <a:xfrm>
            <a:off x="773013" y="1949032"/>
            <a:ext cx="10051231" cy="1107996"/>
          </a:xfrm>
          <a:prstGeom prst="rect">
            <a:avLst/>
          </a:prstGeom>
          <a:noFill/>
        </p:spPr>
        <p:txBody>
          <a:bodyPr wrap="square" rtlCol="0">
            <a:spAutoFit/>
          </a:bodyPr>
          <a:lstStyle/>
          <a:p>
            <a:pPr marL="457200" indent="-457200" algn="just">
              <a:lnSpc>
                <a:spcPct val="150000"/>
              </a:lnSpc>
              <a:buAutoNum type="arabicParenR"/>
            </a:pPr>
            <a:r>
              <a:rPr lang="en-US" altLang="zh-CN" sz="2400" dirty="0" smtClean="0">
                <a:latin typeface="Calibri" panose="020F0502020204030204" pitchFamily="34" charset="0"/>
                <a:cs typeface="Calibri" panose="020F0502020204030204" pitchFamily="34" charset="0"/>
              </a:rPr>
              <a:t>NoSQL </a:t>
            </a:r>
            <a:r>
              <a:rPr lang="en-US" altLang="zh-CN" sz="2400" dirty="0">
                <a:latin typeface="Calibri" panose="020F0502020204030204" pitchFamily="34" charset="0"/>
                <a:cs typeface="Calibri" panose="020F0502020204030204" pitchFamily="34" charset="0"/>
              </a:rPr>
              <a:t>has Flexible Data </a:t>
            </a:r>
            <a:r>
              <a:rPr lang="en-US" altLang="zh-CN" sz="2400" dirty="0" smtClean="0">
                <a:latin typeface="Calibri" panose="020F0502020204030204" pitchFamily="34" charset="0"/>
                <a:cs typeface="Calibri" panose="020F0502020204030204" pitchFamily="34" charset="0"/>
              </a:rPr>
              <a:t>Model</a:t>
            </a:r>
            <a:endParaRPr lang="en-US" sz="2000" dirty="0" smtClean="0">
              <a:latin typeface="Calibri" panose="020F0502020204030204" pitchFamily="34" charset="0"/>
              <a:cs typeface="Calibri" panose="020F0502020204030204" pitchFamily="34" charset="0"/>
            </a:endParaRPr>
          </a:p>
          <a:p>
            <a:pPr algn="just">
              <a:lnSpc>
                <a:spcPct val="150000"/>
              </a:lnSpc>
            </a:pPr>
            <a:r>
              <a:rPr lang="en-US" sz="2000" dirty="0" smtClean="0">
                <a:latin typeface="Calibri" panose="020F0502020204030204" pitchFamily="34" charset="0"/>
                <a:cs typeface="Calibri" panose="020F0502020204030204" pitchFamily="34" charset="0"/>
              </a:rPr>
              <a:t> </a:t>
            </a:r>
            <a:r>
              <a:rPr lang="en-US" altLang="zh-CN" sz="2000" dirty="0" smtClean="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Capture </a:t>
            </a:r>
            <a:r>
              <a:rPr lang="en-US" sz="2000" dirty="0">
                <a:latin typeface="Calibri" panose="020F0502020204030204" pitchFamily="34" charset="0"/>
                <a:cs typeface="Calibri" panose="020F0502020204030204" pitchFamily="34" charset="0"/>
              </a:rPr>
              <a:t>Unstructured / Semi-structured Big Data</a:t>
            </a:r>
            <a:endParaRPr lang="en-US" altLang="zh-CN" sz="2000" dirty="0">
              <a:latin typeface="Calibri" panose="020F0502020204030204" pitchFamily="34" charset="0"/>
              <a:cs typeface="Calibri" panose="020F0502020204030204" pitchFamily="34" charset="0"/>
            </a:endParaRPr>
          </a:p>
        </p:txBody>
      </p:sp>
      <p:sp>
        <p:nvSpPr>
          <p:cNvPr id="7" name="文本框 6"/>
          <p:cNvSpPr txBox="1"/>
          <p:nvPr/>
        </p:nvSpPr>
        <p:spPr>
          <a:xfrm>
            <a:off x="773012" y="3898063"/>
            <a:ext cx="10051231" cy="1384995"/>
          </a:xfrm>
          <a:prstGeom prst="rect">
            <a:avLst/>
          </a:prstGeom>
          <a:noFill/>
        </p:spPr>
        <p:txBody>
          <a:bodyPr wrap="square" rtlCol="0">
            <a:spAutoFit/>
          </a:bodyPr>
          <a:lstStyle/>
          <a:p>
            <a:pPr algn="just">
              <a:lnSpc>
                <a:spcPct val="150000"/>
              </a:lnSpc>
            </a:pPr>
            <a:r>
              <a:rPr lang="en-US" altLang="zh-CN" sz="2400" dirty="0" smtClean="0">
                <a:latin typeface="Calibri" panose="020F0502020204030204" pitchFamily="34" charset="0"/>
                <a:cs typeface="Calibri" panose="020F0502020204030204" pitchFamily="34" charset="0"/>
              </a:rPr>
              <a:t> 2</a:t>
            </a:r>
            <a:r>
              <a:rPr lang="en-US" altLang="zh-CN" sz="2400" dirty="0">
                <a:latin typeface="Calibri" panose="020F0502020204030204" pitchFamily="34" charset="0"/>
                <a:cs typeface="Calibri" panose="020F0502020204030204" pitchFamily="34" charset="0"/>
              </a:rPr>
              <a:t>)  </a:t>
            </a:r>
            <a:r>
              <a:rPr lang="en-US" altLang="zh-CN" sz="2400" dirty="0" smtClean="0">
                <a:latin typeface="Calibri" panose="020F0502020204030204" pitchFamily="34" charset="0"/>
                <a:cs typeface="Calibri" panose="020F0502020204030204" pitchFamily="34" charset="0"/>
              </a:rPr>
              <a:t>NoSQL </a:t>
            </a:r>
            <a:r>
              <a:rPr lang="en-US" altLang="zh-CN" sz="2400" dirty="0">
                <a:latin typeface="Calibri" panose="020F0502020204030204" pitchFamily="34" charset="0"/>
                <a:cs typeface="Calibri" panose="020F0502020204030204" pitchFamily="34" charset="0"/>
              </a:rPr>
              <a:t>is highly and easily scalable </a:t>
            </a:r>
            <a:r>
              <a:rPr lang="en-US" altLang="zh-CN" sz="2800" dirty="0" smtClean="0">
                <a:latin typeface="Calibri" panose="020F0502020204030204" pitchFamily="34" charset="0"/>
                <a:cs typeface="Calibri" panose="020F0502020204030204" pitchFamily="34" charset="0"/>
              </a:rPr>
              <a:t>      </a:t>
            </a:r>
          </a:p>
          <a:p>
            <a:pPr algn="just">
              <a:lnSpc>
                <a:spcPct val="150000"/>
              </a:lnSpc>
            </a:pP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NoSQL model is an unstructured, scale-out and distributed technology</a:t>
            </a:r>
            <a:endParaRPr lang="en-US" altLang="zh-C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9580115"/>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6087" y="962685"/>
            <a:ext cx="9673792" cy="584775"/>
          </a:xfrm>
          <a:prstGeom prst="rect">
            <a:avLst/>
          </a:prstGeom>
          <a:noFill/>
        </p:spPr>
        <p:txBody>
          <a:bodyPr wrap="square" rtlCol="0">
            <a:spAutoFit/>
          </a:bodyPr>
          <a:lstStyle/>
          <a:p>
            <a:pPr marL="285750" indent="-285750">
              <a:buClr>
                <a:srgbClr val="036EB8"/>
              </a:buClr>
              <a:buFont typeface="Wingdings" panose="05000000000000000000" pitchFamily="2" charset="2"/>
              <a:buChar char="n"/>
            </a:pPr>
            <a:r>
              <a:rPr lang="en-US" altLang="zh-CN" sz="3200" dirty="0">
                <a:solidFill>
                  <a:srgbClr val="036EB8"/>
                </a:solidFill>
              </a:rPr>
              <a:t> </a:t>
            </a:r>
            <a:r>
              <a:rPr lang="en-US" altLang="zh-CN" sz="3200" dirty="0" smtClean="0">
                <a:solidFill>
                  <a:srgbClr val="036EB8"/>
                </a:solidFill>
              </a:rPr>
              <a:t>Why </a:t>
            </a:r>
            <a:r>
              <a:rPr lang="en-US" altLang="zh-CN" sz="3200" dirty="0" err="1">
                <a:solidFill>
                  <a:srgbClr val="036EB8"/>
                </a:solidFill>
              </a:rPr>
              <a:t>NoSql</a:t>
            </a:r>
            <a:r>
              <a:rPr lang="en-US" altLang="zh-CN" sz="3200" dirty="0">
                <a:solidFill>
                  <a:srgbClr val="036EB8"/>
                </a:solidFill>
              </a:rPr>
              <a:t> is hot</a:t>
            </a:r>
            <a:endParaRPr lang="zh-CN" altLang="en-US" sz="3200" dirty="0">
              <a:solidFill>
                <a:srgbClr val="036EB8"/>
              </a:solidFill>
            </a:endParaRPr>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3"/>
          <a:stretch>
            <a:fillRect/>
          </a:stretch>
        </p:blipFill>
        <p:spPr>
          <a:xfrm>
            <a:off x="2348753" y="1766327"/>
            <a:ext cx="7494493" cy="4157814"/>
          </a:xfrm>
          <a:prstGeom prst="rect">
            <a:avLst/>
          </a:prstGeom>
        </p:spPr>
      </p:pic>
    </p:spTree>
    <p:extLst>
      <p:ext uri="{BB962C8B-B14F-4D97-AF65-F5344CB8AC3E}">
        <p14:creationId xmlns:p14="http://schemas.microsoft.com/office/powerpoint/2010/main" val="1126774995"/>
      </p:ext>
    </p:extLst>
  </p:cSld>
  <p:clrMapOvr>
    <a:masterClrMapping/>
  </p:clrMapOvr>
  <p:transition spd="slow">
    <p:push/>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51108193144"/>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108193144"/>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2"/>
</p:tagLst>
</file>

<file path=ppt/tags/tag4.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3"/>
</p:tagLst>
</file>

<file path=ppt/tags/tag5.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Freeform 4"/>
</p:tagLst>
</file>

<file path=ppt/tags/tag6.xml><?xml version="1.0" encoding="utf-8"?>
<p:tagLst xmlns:a="http://schemas.openxmlformats.org/drawingml/2006/main" xmlns:r="http://schemas.openxmlformats.org/officeDocument/2006/relationships" xmlns:p="http://schemas.openxmlformats.org/presentationml/2006/main">
  <p:tag name="MH" val="20151108141239"/>
  <p:tag name="MH_LIBRARY" val="GRAPHIC"/>
  <p:tag name="MH_ORDER" val="文本框 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486</Words>
  <Application>Microsoft Office PowerPoint</Application>
  <PresentationFormat>宽屏</PresentationFormat>
  <Paragraphs>69</Paragraphs>
  <Slides>11</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等线 Light</vt:lpstr>
      <vt:lpstr>微软雅黑</vt:lpstr>
      <vt:lpstr>幼圆</vt:lpstr>
      <vt:lpstr>Arial</vt:lpstr>
      <vt:lpstr>Arial Black</vt:lpstr>
      <vt:lpstr>Bauhaus 93</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justaway</cp:lastModifiedBy>
  <cp:revision>186</cp:revision>
  <dcterms:created xsi:type="dcterms:W3CDTF">2015-11-09T02:22:12Z</dcterms:created>
  <dcterms:modified xsi:type="dcterms:W3CDTF">2017-04-20T06:10:24Z</dcterms:modified>
</cp:coreProperties>
</file>