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 snapToGrid="0" snapToObjects="1">
      <p:cViewPr varScale="1">
        <p:scale>
          <a:sx n="90" d="100"/>
          <a:sy n="90" d="100"/>
        </p:scale>
        <p:origin x="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50EE-6EBE-4242-AC9D-C9713247658E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793A-A6E2-B045-9B22-225723B8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8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50EE-6EBE-4242-AC9D-C9713247658E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793A-A6E2-B045-9B22-225723B8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8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50EE-6EBE-4242-AC9D-C9713247658E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793A-A6E2-B045-9B22-225723B8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4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50EE-6EBE-4242-AC9D-C9713247658E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793A-A6E2-B045-9B22-225723B8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85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50EE-6EBE-4242-AC9D-C9713247658E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793A-A6E2-B045-9B22-225723B8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50EE-6EBE-4242-AC9D-C9713247658E}" type="datetimeFigureOut">
              <a:rPr lang="en-US" smtClean="0"/>
              <a:t>12/9/17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793A-A6E2-B045-9B22-225723B8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5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50EE-6EBE-4242-AC9D-C9713247658E}" type="datetimeFigureOut">
              <a:rPr lang="en-US" smtClean="0"/>
              <a:t>12/9/17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793A-A6E2-B045-9B22-225723B8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1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50EE-6EBE-4242-AC9D-C9713247658E}" type="datetimeFigureOut">
              <a:rPr lang="en-US" smtClean="0"/>
              <a:t>12/9/17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793A-A6E2-B045-9B22-225723B8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50EE-6EBE-4242-AC9D-C9713247658E}" type="datetimeFigureOut">
              <a:rPr lang="en-US" smtClean="0"/>
              <a:t>12/9/17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793A-A6E2-B045-9B22-225723B8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2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50EE-6EBE-4242-AC9D-C9713247658E}" type="datetimeFigureOut">
              <a:rPr lang="en-US" smtClean="0"/>
              <a:t>12/9/17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793A-A6E2-B045-9B22-225723B8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7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50EE-6EBE-4242-AC9D-C9713247658E}" type="datetimeFigureOut">
              <a:rPr lang="en-US" smtClean="0"/>
              <a:t>12/9/17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793A-A6E2-B045-9B22-225723B8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5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450EE-6EBE-4242-AC9D-C9713247658E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6793A-A6E2-B045-9B22-225723B8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1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824" y="957261"/>
            <a:ext cx="10996613" cy="29003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Comparison of Tools for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nformation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Extraction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from Electronic Medical Record (EMR)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96200" y="5273676"/>
            <a:ext cx="4276725" cy="655637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Yiwen Meng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688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Motivation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43012"/>
            <a:ext cx="12192000" cy="561498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EMR is the dominant way to keep track of patient’s health history in the hospital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EMRs or patient discharge summaries are written in a narrative way by doctors or physicians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They are lengthy and with many medical jargons; difficult to interpret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   Example: “obstructive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sleep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apnea”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Strong need for NLP tool to facilitate understanding and information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extraction for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EMR </a:t>
            </a:r>
          </a:p>
        </p:txBody>
      </p:sp>
    </p:spTree>
    <p:extLst>
      <p:ext uri="{BB962C8B-B14F-4D97-AF65-F5344CB8AC3E}">
        <p14:creationId xmlns:p14="http://schemas.microsoft.com/office/powerpoint/2010/main" val="14296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1"/>
            <a:ext cx="10515600" cy="1143000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Unified Medical Language System (UMLS)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87" y="1110273"/>
            <a:ext cx="4814161" cy="2497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72113" y="1110273"/>
            <a:ext cx="6719887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There are three UMLS Knowledge Sources: </a:t>
            </a:r>
          </a:p>
          <a:p>
            <a:pPr marL="285750" indent="-285750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Metathesaurus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, which contains over one million biomedical concepts from over 100 source vocabularies </a:t>
            </a: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Semantic Network, which defines 133 broad categories and fifty-four relationships between categories for labeling the biomedical domain </a:t>
            </a: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SPECIALIST Lexicon &amp; Lexical Tools, which provide lexical information and programs for language processing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87" y="3745641"/>
            <a:ext cx="4517014" cy="29374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41888" y="6412526"/>
            <a:ext cx="4297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https://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www.nlm.nih.gov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/research/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umls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62089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3" y="1"/>
            <a:ext cx="10515600" cy="971550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Health Information Text Extraction (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HITEx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71550"/>
            <a:ext cx="12192000" cy="588644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11 NLP modules: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Section splitter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Section filter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Sentence splitter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Sentence tokenizer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POS tagger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Noun phrase finder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UMLS concept finder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Negation finder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N-gram tool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Classifier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Regular expression-based concept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finder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552" y="971549"/>
            <a:ext cx="6643856" cy="485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5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8675"/>
          </a:xfrm>
        </p:spPr>
        <p:txBody>
          <a:bodyPr/>
          <a:lstStyle/>
          <a:p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MetaMap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1200"/>
            <a:ext cx="6595084" cy="61468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Advantage: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Strong lexical and 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syntactic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analyses and metric of scoring for UMLS concepts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Compact and versatile interface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onstructing 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partial, compound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mappings of UMLS concepts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Disadvantage: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English-centric nature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No negation detection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084" y="1500188"/>
            <a:ext cx="5596915" cy="402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3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11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NegEx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: Simple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egation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lgorithm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28699"/>
            <a:ext cx="12192000" cy="5829301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Identify UMLS terms from input sentences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Match negative phrases with the pre-defined 35 negation phrase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Two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groups of negation phrases</a:t>
            </a:r>
          </a:p>
          <a:p>
            <a:pPr indent="533400">
              <a:buFont typeface="Wingdings" charset="2"/>
              <a:buChar char="Ø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Pseudo-negation: no,</a:t>
            </a:r>
            <a:r>
              <a:rPr lang="en-US" dirty="0"/>
              <a:t>  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gram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negative,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denied, without, not necessarily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indent="533400">
              <a:buFont typeface="Wingdings" charset="2"/>
              <a:buChar char="Ø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Two expressions:</a:t>
            </a:r>
          </a:p>
          <a:p>
            <a:pPr indent="617538">
              <a:buNone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phrase + &lt;UMLS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&gt;: no sign of, not demonstrate, no evidence of, ruled out</a:t>
            </a:r>
          </a:p>
          <a:p>
            <a:pPr indent="617538">
              <a:buNone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&lt;UMLS&gt; +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phrase</a:t>
            </a:r>
            <a:r>
              <a:rPr lang="en-US" dirty="0" smtClean="0"/>
              <a:t>: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declined, unlikely</a:t>
            </a:r>
          </a:p>
          <a:p>
            <a:pPr indent="0">
              <a:buNone/>
            </a:pP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indent="0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Example: “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 The chest X-ray showed no infiltrates and EKG revealed</a:t>
            </a:r>
          </a:p>
          <a:p>
            <a:pPr indent="0">
              <a:buNone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 sinus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tachycardia”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84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7238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Results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006488"/>
              </p:ext>
            </p:extLst>
          </p:nvPr>
        </p:nvGraphicFramePr>
        <p:xfrm>
          <a:off x="338138" y="925512"/>
          <a:ext cx="11263313" cy="4162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063"/>
                <a:gridCol w="3943350"/>
                <a:gridCol w="6057900"/>
              </a:tblGrid>
              <a:tr h="48895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NLP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Tool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Patient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data type and number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Result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4301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HITEx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150 reports of asthma and Chronic Obstructive Pulmonary Disease</a:t>
                      </a:r>
                    </a:p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(OCPD)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Accuracy for </a:t>
                      </a:r>
                      <a:r>
                        <a:rPr lang="en-US" sz="20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principal diagnosis</a:t>
                      </a: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extraction was 82% and for </a:t>
                      </a:r>
                      <a:r>
                        <a:rPr lang="en-US" sz="20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comorbidities</a:t>
                      </a: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was 87%</a:t>
                      </a:r>
                      <a:r>
                        <a:rPr lang="en-US" sz="20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and for 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smoking status</a:t>
                      </a:r>
                      <a:r>
                        <a:rPr lang="en-US" sz="2000" b="1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extraction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was 90%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1549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MetaMap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 K documents to 99 K documents</a:t>
                      </a:r>
                      <a:r>
                        <a:rPr lang="en-US" sz="20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and for two entity types, biological</a:t>
                      </a:r>
                      <a:r>
                        <a:rPr lang="en-US" sz="20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processes and</a:t>
                      </a:r>
                      <a:r>
                        <a:rPr lang="en-US" sz="20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diseases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12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Overall, the precision and recall is 85% and 82%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1549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NegEx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1000 sentences from</a:t>
                      </a:r>
                      <a:r>
                        <a:rPr lang="en-US" sz="20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ICU report, </a:t>
                      </a: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contained 1235 occurrences of UMLS terms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 total, the sensitivity and specificity</a:t>
                      </a:r>
                      <a:r>
                        <a:rPr lang="en-US" sz="20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are 77.84% and</a:t>
                      </a:r>
                      <a:r>
                        <a:rPr lang="en-US" sz="20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94.51% respectively</a:t>
                      </a:r>
                    </a:p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87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297</Words>
  <Application>Microsoft Macintosh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Times New Roman</vt:lpstr>
      <vt:lpstr>Wingdings</vt:lpstr>
      <vt:lpstr>Arial</vt:lpstr>
      <vt:lpstr>Office Theme</vt:lpstr>
      <vt:lpstr>Comparison of Tools for Information Extraction from Electronic Medical Record (EMR)</vt:lpstr>
      <vt:lpstr>Motivation</vt:lpstr>
      <vt:lpstr>Unified Medical Language System (UMLS)</vt:lpstr>
      <vt:lpstr>Health Information Text Extraction (HITEx)</vt:lpstr>
      <vt:lpstr>MetaMap</vt:lpstr>
      <vt:lpstr>NegEx: Simple Negation Algorithm</vt:lpstr>
      <vt:lpstr>Results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Tools for information Extracting from Electronic Medical Record</dc:title>
  <dc:creator>Meng, Yiwen</dc:creator>
  <cp:lastModifiedBy>Meng, Yiwen</cp:lastModifiedBy>
  <cp:revision>51</cp:revision>
  <dcterms:created xsi:type="dcterms:W3CDTF">2017-12-01T04:44:21Z</dcterms:created>
  <dcterms:modified xsi:type="dcterms:W3CDTF">2017-12-10T17:50:11Z</dcterms:modified>
</cp:coreProperties>
</file>