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725" r:id="rId3"/>
  </p:sldMasterIdLst>
  <p:notesMasterIdLst>
    <p:notesMasterId r:id="rId16"/>
  </p:notesMasterIdLst>
  <p:sldIdLst>
    <p:sldId id="256" r:id="rId4"/>
    <p:sldId id="257" r:id="rId5"/>
    <p:sldId id="262" r:id="rId6"/>
    <p:sldId id="258" r:id="rId7"/>
    <p:sldId id="263" r:id="rId8"/>
    <p:sldId id="284" r:id="rId9"/>
    <p:sldId id="264" r:id="rId10"/>
    <p:sldId id="259" r:id="rId11"/>
    <p:sldId id="266" r:id="rId12"/>
    <p:sldId id="267" r:id="rId13"/>
    <p:sldId id="265" r:id="rId14"/>
    <p:sldId id="281" r:id="rId15"/>
  </p:sldIdLst>
  <p:sldSz cx="9144000" cy="5143500" type="screen16x9"/>
  <p:notesSz cx="6858000" cy="9144000"/>
  <p:defaultTextStyle>
    <a:defPPr>
      <a:defRPr lang="en-US"/>
    </a:defPPr>
    <a:lvl1pPr marL="0" algn="l" defTabSz="9138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02" algn="l" defTabSz="9138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38" algn="l" defTabSz="9138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50" algn="l" defTabSz="9138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674" algn="l" defTabSz="9138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575" algn="l" defTabSz="9138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477" algn="l" defTabSz="9138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00" algn="l" defTabSz="9138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313" algn="l" defTabSz="9138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51" y="-41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D7A40-6D41-4ADA-98A4-9EAEA60518F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E3B18-4C77-4EC5-BF0B-93FA5C81A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93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02" algn="l" defTabSz="9138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38" algn="l" defTabSz="9138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50" algn="l" defTabSz="9138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674" algn="l" defTabSz="9138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575" algn="l" defTabSz="9138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477" algn="l" defTabSz="9138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00" algn="l" defTabSz="9138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313" algn="l" defTabSz="9138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Teaser:</a:t>
            </a:r>
          </a:p>
          <a:p>
            <a:r>
              <a:rPr lang="en-US">
                <a:latin typeface="Calibri"/>
                <a:cs typeface="Calibri"/>
              </a:rPr>
              <a:t>Unpack: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1DE8C-D7B2-4D05-9B4A-462DC818F0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0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Owned Behavior:</a:t>
            </a:r>
          </a:p>
          <a:p>
            <a:r>
              <a:rPr lang="ja-JP" altLang="en-US"/>
              <a:t>Marketing fatigue: 広告疲れ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1DE8C-D7B2-4D05-9B4A-462DC818F0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95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1 month: </a:t>
            </a:r>
            <a:r>
              <a:rPr lang="ja-JP" altLang="en-US">
                <a:latin typeface="Calibri"/>
                <a:cs typeface="Calibri"/>
              </a:rPr>
              <a:t>問題設定、目的を追記！プロセスと勘違いされないように！</a:t>
            </a:r>
          </a:p>
          <a:p>
            <a:r>
              <a:rPr lang="ja-JP" altLang="en-US">
                <a:latin typeface="Calibri"/>
                <a:cs typeface="Calibri"/>
              </a:rPr>
              <a:t>PPMに絞っていることがわかるように色とかつける。商品ロンチ後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1DE8C-D7B2-4D05-9B4A-462DC818F0AF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960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学習データの期間、テストデータの期間</a:t>
            </a:r>
          </a:p>
          <a:p>
            <a:r>
              <a:rPr lang="ja-JP" altLang="en-US"/>
              <a:t>2011-2020:学習、2021: テスト</a:t>
            </a:r>
          </a:p>
          <a:p>
            <a:r>
              <a:rPr lang="ja-JP" altLang="en-US"/>
              <a:t>キャンペーン期間平均：</a:t>
            </a:r>
            <a:r>
              <a:rPr lang="ja-JP"/>
              <a:t>in demo it is 2 months for pre-launching campaign &amp; 1 month for post-launching campaign</a:t>
            </a:r>
          </a:p>
          <a:p>
            <a:endParaRPr lang="ja-JP" altLang="en-US"/>
          </a:p>
          <a:p>
            <a:r>
              <a:rPr lang="ja-JP" altLang="en-US"/>
              <a:t>→ 結果（目標）を先頭に書いたほうが良い！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1DE8C-D7B2-4D05-9B4A-462DC818F0AF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228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4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9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85D1-FAEC-491B-8DA1-6C7F99699EBB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FA16-B832-4234-920B-41D87CD17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0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85D1-FAEC-491B-8DA1-6C7F99699EBB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FA16-B832-4234-920B-41D87CD17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3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85D1-FAEC-491B-8DA1-6C7F99699EBB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FA16-B832-4234-920B-41D87CD17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43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xmlns="" id="{C3424DF5-1AA8-B44E-958F-BC1DF5B86C0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I</a:t>
            </a:r>
            <a:r>
              <a:rPr lang="x-none"/>
              <a:t>nsert background picture</a:t>
            </a:r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xmlns="" id="{D6F36E79-40F3-D44E-9C80-6B12A725A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4968000"/>
            <a:ext cx="9144000" cy="175500"/>
          </a:xfrm>
          <a:prstGeom prst="rect">
            <a:avLst/>
          </a:prstGeom>
          <a:noFill/>
        </p:spPr>
        <p:txBody>
          <a:bodyPr vert="horz" wrap="none" lIns="68543" tIns="40475" rIns="68543" bIns="34289" rtlCol="0" anchor="ctr"/>
          <a:lstStyle>
            <a:lvl1pPr algn="l">
              <a:defRPr sz="600" b="0" i="0">
                <a:solidFill>
                  <a:schemeClr val="bg1">
                    <a:lumMod val="65000"/>
                  </a:schemeClr>
                </a:solidFill>
                <a:latin typeface="Meiryo UI" panose="02000000000000000000" pitchFamily="2" charset="0"/>
                <a:ea typeface="Meiryo UI" panose="02000000000000000000" pitchFamily="2" charset="0"/>
              </a:defRPr>
            </a:lvl1pPr>
          </a:lstStyle>
          <a:p>
            <a:r>
              <a:rPr lang="x-none">
                <a:solidFill>
                  <a:srgbClr val="FFFFFF">
                    <a:lumMod val="65000"/>
                  </a:srgbClr>
                </a:solidFill>
              </a:rPr>
              <a:t>© FPT Corporation   |   </a:t>
            </a:r>
            <a:r>
              <a:rPr lang="x-none" b="1">
                <a:solidFill>
                  <a:srgbClr val="FFFFFF">
                    <a:lumMod val="65000"/>
                  </a:srgbClr>
                </a:solidFill>
              </a:rPr>
              <a:t>Confidential</a:t>
            </a:r>
          </a:p>
        </p:txBody>
      </p:sp>
      <p:sp>
        <p:nvSpPr>
          <p:cNvPr id="13" name="Title Placeholder 8">
            <a:extLst>
              <a:ext uri="{FF2B5EF4-FFF2-40B4-BE49-F238E27FC236}">
                <a16:creationId xmlns:a16="http://schemas.microsoft.com/office/drawing/2014/main" xmlns="" id="{E6C47717-B800-5848-8BD5-F2AE338FC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" y="2280926"/>
            <a:ext cx="9143999" cy="29084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56894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57518F-BBBB-374C-A78B-225C66FAA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8A335C2-7A85-3744-98A5-5543E6675C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x-none">
                <a:solidFill>
                  <a:srgbClr val="FFFFFF">
                    <a:lumMod val="65000"/>
                  </a:srgbClr>
                </a:solidFill>
              </a:rPr>
              <a:t>© FPT Corporation   |   </a:t>
            </a:r>
            <a:r>
              <a:rPr lang="x-none" b="1">
                <a:solidFill>
                  <a:srgbClr val="FFFFFF">
                    <a:lumMod val="65000"/>
                  </a:srgbClr>
                </a:solidFill>
              </a:rPr>
              <a:t>Confidential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4751945-86BD-3546-B4D9-AADF1A397D95}"/>
              </a:ext>
            </a:extLst>
          </p:cNvPr>
          <p:cNvCxnSpPr>
            <a:cxnSpLocks/>
          </p:cNvCxnSpPr>
          <p:nvPr userDrawn="1"/>
        </p:nvCxnSpPr>
        <p:spPr>
          <a:xfrm>
            <a:off x="165303" y="398726"/>
            <a:ext cx="5887228" cy="0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099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ew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57518F-BBBB-374C-A78B-225C66FAA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8A335C2-7A85-3744-98A5-5543E6675C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x-none">
                <a:solidFill>
                  <a:srgbClr val="FFFFFF">
                    <a:lumMod val="65000"/>
                  </a:srgbClr>
                </a:solidFill>
              </a:rPr>
              <a:t>© FPT Corporation   |   </a:t>
            </a:r>
            <a:r>
              <a:rPr lang="x-none" b="1">
                <a:solidFill>
                  <a:srgbClr val="FFFFFF">
                    <a:lumMod val="65000"/>
                  </a:srgbClr>
                </a:solidFill>
              </a:rPr>
              <a:t>Confidential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4751945-86BD-3546-B4D9-AADF1A397D95}"/>
              </a:ext>
            </a:extLst>
          </p:cNvPr>
          <p:cNvCxnSpPr>
            <a:cxnSpLocks/>
          </p:cNvCxnSpPr>
          <p:nvPr userDrawn="1"/>
        </p:nvCxnSpPr>
        <p:spPr>
          <a:xfrm>
            <a:off x="165303" y="398726"/>
            <a:ext cx="5887228" cy="0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xmlns="" id="{ED5461E5-02B1-4E4E-96D0-481313F071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681" y="106044"/>
            <a:ext cx="10096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43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ew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57518F-BBBB-374C-A78B-225C66FAA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8A335C2-7A85-3744-98A5-5543E6675C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x-none">
                <a:solidFill>
                  <a:srgbClr val="FFFFFF">
                    <a:lumMod val="65000"/>
                  </a:srgbClr>
                </a:solidFill>
              </a:rPr>
              <a:t>© FPT Corporation   |   </a:t>
            </a:r>
            <a:r>
              <a:rPr lang="x-none" b="1">
                <a:solidFill>
                  <a:srgbClr val="FFFFFF">
                    <a:lumMod val="65000"/>
                  </a:srgbClr>
                </a:solidFill>
              </a:rPr>
              <a:t>Confidential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4751945-86BD-3546-B4D9-AADF1A397D95}"/>
              </a:ext>
            </a:extLst>
          </p:cNvPr>
          <p:cNvCxnSpPr>
            <a:cxnSpLocks/>
          </p:cNvCxnSpPr>
          <p:nvPr userDrawn="1"/>
        </p:nvCxnSpPr>
        <p:spPr>
          <a:xfrm>
            <a:off x="165303" y="398726"/>
            <a:ext cx="5887228" cy="0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xmlns="" id="{ED5461E5-02B1-4E4E-96D0-481313F071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681" y="106044"/>
            <a:ext cx="1009650" cy="28575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FF80B3F6-49F1-364E-BB0A-B8B7755225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5048" y="559619"/>
            <a:ext cx="8703469" cy="4188619"/>
          </a:xfrm>
        </p:spPr>
        <p:txBody>
          <a:bodyPr/>
          <a:lstStyle>
            <a:lvl1pPr>
              <a:defRPr sz="1100">
                <a:latin typeface="Meiryo UI"/>
              </a:defRPr>
            </a:lvl1pPr>
            <a:lvl2pPr marL="599700" indent="-257024">
              <a:buFont typeface="Arial" panose="020B0604020202020204" pitchFamily="34" charset="0"/>
              <a:buChar char="•"/>
              <a:defRPr sz="900">
                <a:latin typeface="Meiryo UI"/>
              </a:defRPr>
            </a:lvl2pPr>
            <a:lvl3pPr marL="942377" indent="-257024">
              <a:buFont typeface="Arial" panose="020B0604020202020204" pitchFamily="34" charset="0"/>
              <a:buChar char="•"/>
              <a:defRPr sz="800">
                <a:latin typeface="Meiryo UI"/>
              </a:defRPr>
            </a:lvl3pPr>
            <a:lvl4pPr marL="1242238" indent="-214188">
              <a:buFont typeface="Arial" panose="020B0604020202020204" pitchFamily="34" charset="0"/>
              <a:buChar char="•"/>
              <a:defRPr sz="800">
                <a:latin typeface="Meiryo UI"/>
              </a:defRPr>
            </a:lvl4pPr>
            <a:lvl5pPr marL="1584938" indent="-214188">
              <a:buFont typeface="Arial" panose="020B0604020202020204" pitchFamily="34" charset="0"/>
              <a:buChar char="•"/>
              <a:defRPr sz="800">
                <a:latin typeface="Meiryo UI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999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2">
            <a:extLst>
              <a:ext uri="{FF2B5EF4-FFF2-40B4-BE49-F238E27FC236}">
                <a16:creationId xmlns:a16="http://schemas.microsoft.com/office/drawing/2014/main" xmlns="" id="{3AEA66EC-07F1-574D-89DC-90974ED78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4968000"/>
            <a:ext cx="9144000" cy="175500"/>
          </a:xfrm>
          <a:prstGeom prst="rect">
            <a:avLst/>
          </a:prstGeom>
          <a:noFill/>
        </p:spPr>
        <p:txBody>
          <a:bodyPr vert="horz" wrap="none" lIns="68543" tIns="40475" rIns="68543" bIns="34289" rtlCol="0" anchor="ctr"/>
          <a:lstStyle>
            <a:lvl1pPr algn="l">
              <a:defRPr sz="600" b="0" i="0">
                <a:solidFill>
                  <a:schemeClr val="bg1">
                    <a:lumMod val="65000"/>
                  </a:schemeClr>
                </a:solidFill>
                <a:latin typeface="Meiryo UI" panose="02000000000000000000" pitchFamily="2" charset="0"/>
                <a:ea typeface="Meiryo UI" panose="02000000000000000000" pitchFamily="2" charset="0"/>
              </a:defRPr>
            </a:lvl1pPr>
          </a:lstStyle>
          <a:p>
            <a:r>
              <a:rPr lang="x-none">
                <a:solidFill>
                  <a:srgbClr val="FFFFFF">
                    <a:lumMod val="65000"/>
                  </a:srgbClr>
                </a:solidFill>
              </a:rPr>
              <a:t>© FPT Corporation   |   </a:t>
            </a:r>
            <a:r>
              <a:rPr lang="x-none" b="1">
                <a:solidFill>
                  <a:srgbClr val="FFFFFF">
                    <a:lumMod val="65000"/>
                  </a:srgbClr>
                </a:solidFill>
              </a:rPr>
              <a:t>Confidential</a:t>
            </a:r>
          </a:p>
        </p:txBody>
      </p:sp>
      <p:sp>
        <p:nvSpPr>
          <p:cNvPr id="8" name="Title Placeholder 8">
            <a:extLst>
              <a:ext uri="{FF2B5EF4-FFF2-40B4-BE49-F238E27FC236}">
                <a16:creationId xmlns:a16="http://schemas.microsoft.com/office/drawing/2014/main" xmlns="" id="{16BDD5BE-CDAC-3B43-BC2D-0C0D0F296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14" y="127732"/>
            <a:ext cx="8293379" cy="29084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29A5C5E5-2CE4-9344-8809-12E939E2BC3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66775" y="1204937"/>
            <a:ext cx="3295650" cy="2862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xmlns="" id="{86854279-8B59-1248-AD34-693C8CB9E71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43462" y="1204937"/>
            <a:ext cx="3295650" cy="2862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0A23CB0A-6CAC-AD48-BB0B-9A4895F9A818}"/>
              </a:ext>
            </a:extLst>
          </p:cNvPr>
          <p:cNvCxnSpPr>
            <a:cxnSpLocks/>
          </p:cNvCxnSpPr>
          <p:nvPr userDrawn="1"/>
        </p:nvCxnSpPr>
        <p:spPr>
          <a:xfrm>
            <a:off x="165303" y="398726"/>
            <a:ext cx="5887228" cy="0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7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2">
            <a:extLst>
              <a:ext uri="{FF2B5EF4-FFF2-40B4-BE49-F238E27FC236}">
                <a16:creationId xmlns:a16="http://schemas.microsoft.com/office/drawing/2014/main" xmlns="" id="{12C9694D-7DE8-2F44-A6EF-160612D2B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4968000"/>
            <a:ext cx="9144000" cy="175500"/>
          </a:xfrm>
          <a:prstGeom prst="rect">
            <a:avLst/>
          </a:prstGeom>
          <a:noFill/>
        </p:spPr>
        <p:txBody>
          <a:bodyPr vert="horz" wrap="none" lIns="68543" tIns="40475" rIns="68543" bIns="34289" rtlCol="0" anchor="ctr"/>
          <a:lstStyle>
            <a:lvl1pPr algn="l">
              <a:defRPr sz="600" b="0" i="0">
                <a:solidFill>
                  <a:schemeClr val="bg1">
                    <a:lumMod val="65000"/>
                  </a:schemeClr>
                </a:solidFill>
                <a:latin typeface="Meiryo UI" panose="02000000000000000000" pitchFamily="2" charset="0"/>
                <a:ea typeface="Meiryo UI" panose="02000000000000000000" pitchFamily="2" charset="0"/>
              </a:defRPr>
            </a:lvl1pPr>
          </a:lstStyle>
          <a:p>
            <a:r>
              <a:rPr lang="x-none">
                <a:solidFill>
                  <a:srgbClr val="FFFFFF">
                    <a:lumMod val="65000"/>
                  </a:srgbClr>
                </a:solidFill>
              </a:rPr>
              <a:t>© FPT Corporation   |   </a:t>
            </a:r>
            <a:r>
              <a:rPr lang="x-none" b="1">
                <a:solidFill>
                  <a:srgbClr val="FFFFFF">
                    <a:lumMod val="65000"/>
                  </a:srgbClr>
                </a:solidFill>
              </a:rPr>
              <a:t>Confidential</a:t>
            </a:r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xmlns="" id="{8DBAA0E3-3861-7441-9CD0-3CAB3F93E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14" y="127732"/>
            <a:ext cx="8293379" cy="29084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DBC2B208-034D-9C43-A29B-7869F33F2B9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9126" y="1081088"/>
            <a:ext cx="3881438" cy="2981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CA3DCE52-F472-A742-80DC-0927DA95FE0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76812" y="1081088"/>
            <a:ext cx="3797999" cy="29813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0682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2">
            <a:extLst>
              <a:ext uri="{FF2B5EF4-FFF2-40B4-BE49-F238E27FC236}">
                <a16:creationId xmlns:a16="http://schemas.microsoft.com/office/drawing/2014/main" xmlns="" id="{B68064E8-7FF1-9447-BD16-2DB0EAE85A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4968000"/>
            <a:ext cx="9144000" cy="175500"/>
          </a:xfrm>
          <a:prstGeom prst="rect">
            <a:avLst/>
          </a:prstGeom>
          <a:noFill/>
        </p:spPr>
        <p:txBody>
          <a:bodyPr vert="horz" wrap="none" lIns="68543" tIns="40475" rIns="68543" bIns="34289" rtlCol="0" anchor="ctr"/>
          <a:lstStyle>
            <a:lvl1pPr algn="l">
              <a:defRPr sz="600" b="0" i="0">
                <a:solidFill>
                  <a:schemeClr val="bg1">
                    <a:lumMod val="65000"/>
                  </a:schemeClr>
                </a:solidFill>
                <a:latin typeface="Meiryo UI" panose="02000000000000000000" pitchFamily="2" charset="0"/>
                <a:ea typeface="Meiryo UI" panose="02000000000000000000" pitchFamily="2" charset="0"/>
              </a:defRPr>
            </a:lvl1pPr>
          </a:lstStyle>
          <a:p>
            <a:r>
              <a:rPr lang="x-none">
                <a:solidFill>
                  <a:srgbClr val="FFFFFF">
                    <a:lumMod val="65000"/>
                  </a:srgbClr>
                </a:solidFill>
              </a:rPr>
              <a:t>© FPT Corporation   |   </a:t>
            </a:r>
            <a:r>
              <a:rPr lang="x-none" b="1">
                <a:solidFill>
                  <a:srgbClr val="FFFFFF">
                    <a:lumMod val="65000"/>
                  </a:srgbClr>
                </a:solidFill>
              </a:rPr>
              <a:t>Confidential</a:t>
            </a:r>
          </a:p>
        </p:txBody>
      </p:sp>
      <p:sp>
        <p:nvSpPr>
          <p:cNvPr id="5" name="Title Placeholder 8">
            <a:extLst>
              <a:ext uri="{FF2B5EF4-FFF2-40B4-BE49-F238E27FC236}">
                <a16:creationId xmlns:a16="http://schemas.microsoft.com/office/drawing/2014/main" xmlns="" id="{EF6B2539-BB71-5C4A-BCA0-E1A38EEB27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2207" y="2280926"/>
            <a:ext cx="1419637" cy="29084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/>
              <a:t>Thank you!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8000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27" y="112846"/>
            <a:ext cx="8108729" cy="397934"/>
          </a:xfrm>
          <a:prstGeom prst="rect">
            <a:avLst/>
          </a:prstGeom>
        </p:spPr>
        <p:txBody>
          <a:bodyPr/>
          <a:lstStyle>
            <a:lvl1pPr>
              <a:defRPr sz="2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>
            <a:off x="0" y="5135841"/>
            <a:ext cx="3060000" cy="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</p:spPr>
        <p:txBody>
          <a:bodyPr lIns="68543" tIns="34289" rIns="68543" bIns="34289"/>
          <a:lstStyle/>
          <a:p>
            <a:pPr defTabSz="685375"/>
            <a:endParaRPr lang="ja-JP" altLang="en-US" sz="1100">
              <a:solidFill>
                <a:srgbClr val="000000"/>
              </a:solidFill>
            </a:endParaRPr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3042000" y="5135841"/>
            <a:ext cx="3060000" cy="0"/>
          </a:xfrm>
          <a:prstGeom prst="line">
            <a:avLst/>
          </a:prstGeom>
          <a:noFill/>
          <a:ln w="38100">
            <a:solidFill>
              <a:srgbClr val="E36627"/>
            </a:solidFill>
            <a:round/>
            <a:headEnd/>
            <a:tailEnd/>
          </a:ln>
        </p:spPr>
        <p:txBody>
          <a:bodyPr lIns="68543" tIns="34289" rIns="68543" bIns="34289"/>
          <a:lstStyle/>
          <a:p>
            <a:pPr defTabSz="685375"/>
            <a:endParaRPr lang="ja-JP" altLang="en-US" sz="1100">
              <a:solidFill>
                <a:srgbClr val="000000"/>
              </a:solidFill>
            </a:endParaRPr>
          </a:p>
        </p:txBody>
      </p:sp>
      <p:sp>
        <p:nvSpPr>
          <p:cNvPr id="10" name="Line 3"/>
          <p:cNvSpPr>
            <a:spLocks noChangeShapeType="1"/>
          </p:cNvSpPr>
          <p:nvPr/>
        </p:nvSpPr>
        <p:spPr bwMode="auto">
          <a:xfrm>
            <a:off x="6084000" y="5135841"/>
            <a:ext cx="3060000" cy="0"/>
          </a:xfrm>
          <a:prstGeom prst="line">
            <a:avLst/>
          </a:prstGeom>
          <a:noFill/>
          <a:ln w="38100">
            <a:solidFill>
              <a:srgbClr val="4CAD3C"/>
            </a:solidFill>
            <a:round/>
            <a:headEnd/>
            <a:tailEnd/>
          </a:ln>
        </p:spPr>
        <p:txBody>
          <a:bodyPr lIns="68543" tIns="34289" rIns="68543" bIns="34289"/>
          <a:lstStyle/>
          <a:p>
            <a:pPr defTabSz="685375"/>
            <a:endParaRPr lang="ja-JP" altLang="en-US" sz="1100">
              <a:solidFill>
                <a:srgbClr val="000000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idx="1"/>
          </p:nvPr>
        </p:nvSpPr>
        <p:spPr>
          <a:xfrm>
            <a:off x="283419" y="624204"/>
            <a:ext cx="8577162" cy="4008521"/>
          </a:xfrm>
          <a:prstGeom prst="rect">
            <a:avLst/>
          </a:prstGeom>
        </p:spPr>
        <p:txBody>
          <a:bodyPr vert="horz" lIns="68543" tIns="34289" rIns="68543" bIns="342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フッター プレースホルダー 2">
            <a:extLst>
              <a:ext uri="{FF2B5EF4-FFF2-40B4-BE49-F238E27FC236}">
                <a16:creationId xmlns:a16="http://schemas.microsoft.com/office/drawing/2014/main" xmlns="" id="{08D7B4D4-1A36-D44F-AE3E-E2E8943D41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0575" y="4849971"/>
            <a:ext cx="2664229" cy="273844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en-US" altLang="ja-JP">
                <a:solidFill>
                  <a:srgbClr val="FFFFFF">
                    <a:lumMod val="50000"/>
                  </a:srgbClr>
                </a:solidFill>
              </a:rPr>
              <a:t>©Copyright by FPT Japan 2020 - CONFIDENTIAL</a:t>
            </a:r>
            <a:endParaRPr lang="ja-JP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7" name="スライド番号プレースホルダー 6">
            <a:extLst>
              <a:ext uri="{FF2B5EF4-FFF2-40B4-BE49-F238E27FC236}">
                <a16:creationId xmlns:a16="http://schemas.microsoft.com/office/drawing/2014/main" xmlns="" id="{D55F229C-30A6-4647-89B6-AFAF2A3B8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6051" y="4849971"/>
            <a:ext cx="2057400" cy="273844"/>
          </a:xfrm>
          <a:prstGeom prst="rect">
            <a:avLst/>
          </a:prstGeom>
        </p:spPr>
        <p:txBody>
          <a:bodyPr lIns="68543" tIns="34289" rIns="68543" bIns="34289" anchor="ctr"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pPr defTabSz="685375"/>
            <a:fld id="{B8DAD898-012B-2644-8CB4-20DBDD13AAF8}" type="slidenum">
              <a:rPr lang="x-none" smtClean="0">
                <a:solidFill>
                  <a:srgbClr val="FFFFFF">
                    <a:lumMod val="50000"/>
                  </a:srgbClr>
                </a:solidFill>
              </a:rPr>
              <a:pPr defTabSz="685375"/>
              <a:t>‹#›</a:t>
            </a:fld>
            <a:endParaRPr lang="x-none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4621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85D1-FAEC-491B-8DA1-6C7F99699EBB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FA16-B832-4234-920B-41D87CD17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338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lIns="68543" tIns="34289" rIns="68543" bIns="34289"/>
          <a:lstStyle/>
          <a:p>
            <a:pPr defTabSz="685375"/>
            <a:fld id="{38846F93-ECA1-4213-BD51-2FA9698BEC63}" type="datetimeFigureOut">
              <a:rPr lang="en-US" sz="1400" smtClean="0">
                <a:solidFill>
                  <a:srgbClr val="000000"/>
                </a:solidFill>
              </a:rPr>
              <a:pPr defTabSz="685375"/>
              <a:t>6/22/2022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lIns="68543" tIns="34289" rIns="68543" bIns="34289"/>
          <a:lstStyle/>
          <a:p>
            <a:pPr defTabSz="685375"/>
            <a:fld id="{BD0F37E5-853F-4A0C-80C3-073B051F4CF5}" type="slidenum">
              <a:rPr lang="en-US" sz="1400" smtClean="0">
                <a:solidFill>
                  <a:srgbClr val="000000"/>
                </a:solidFill>
              </a:rPr>
              <a:pPr defTabSz="685375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940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HM Slide 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E6EE971-A1EE-2A46-8899-6DAF23FAAF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14350" y="0"/>
            <a:ext cx="6107429" cy="4362450"/>
          </a:xfrm>
          <a:prstGeom prst="rect">
            <a:avLst/>
          </a:prstGeom>
          <a:noFill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C0D80B26-071F-7948-9EFE-37A37B16898B}"/>
              </a:ext>
            </a:extLst>
          </p:cNvPr>
          <p:cNvCxnSpPr>
            <a:cxnSpLocks/>
          </p:cNvCxnSpPr>
          <p:nvPr userDrawn="1"/>
        </p:nvCxnSpPr>
        <p:spPr>
          <a:xfrm>
            <a:off x="1467353" y="3344913"/>
            <a:ext cx="0" cy="1308112"/>
          </a:xfrm>
          <a:prstGeom prst="line">
            <a:avLst/>
          </a:prstGeom>
          <a:ln w="19050">
            <a:solidFill>
              <a:srgbClr val="3636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xmlns="" id="{0267B10A-EE76-A648-AD2B-2DEE88644B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211" y="3539944"/>
            <a:ext cx="3919538" cy="525386"/>
          </a:xfrm>
          <a:prstGeom prst="rect">
            <a:avLst/>
          </a:prstGeom>
        </p:spPr>
        <p:txBody>
          <a:bodyPr vert="horz" lIns="68543" tIns="34289" rIns="68543" bIns="34289" rtlCol="0">
            <a:noAutofit/>
          </a:bodyPr>
          <a:lstStyle>
            <a:lvl1pPr>
              <a:defRPr kumimoji="0" lang="en-US" sz="3800" b="1" i="0" u="none" strike="noStrike" kern="1200" cap="none" spc="0" normalizeH="0" baseline="0" dirty="0">
                <a:ln>
                  <a:noFill/>
                </a:ln>
                <a:solidFill>
                  <a:srgbClr val="36365C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marL="0" marR="0" lvl="0" indent="0" algn="l" defTabSz="685375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TITLE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A35F418F-F3EF-F34B-915E-BC33C9CC12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1211" y="4071679"/>
            <a:ext cx="3919538" cy="384782"/>
          </a:xfrm>
          <a:prstGeom prst="rect">
            <a:avLst/>
          </a:prstGeom>
        </p:spPr>
        <p:txBody>
          <a:bodyPr vert="horz" lIns="68543" tIns="34289" rIns="68543" bIns="34289" rtlCol="0">
            <a:noAutofit/>
          </a:bodyPr>
          <a:lstStyle>
            <a:lvl1pPr>
              <a:defRPr lang="en-US" sz="2600" dirty="0">
                <a:solidFill>
                  <a:srgbClr val="36365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lvl="0" indent="0">
              <a:buNone/>
            </a:pPr>
            <a:r>
              <a:rPr lang="en-US"/>
              <a:t>Sub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1049D81F-F9FA-384B-A979-4FD4ABF1042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9680" y="3563269"/>
            <a:ext cx="819507" cy="115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6800" dirty="0">
                <a:solidFill>
                  <a:srgbClr val="FF692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lvl="0" algn="r" defTabSz="342677"/>
            <a:r>
              <a:rPr lang="en-US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878582B-0827-A24B-B3A3-2082C36C527A}"/>
              </a:ext>
            </a:extLst>
          </p:cNvPr>
          <p:cNvSpPr txBox="1"/>
          <p:nvPr userDrawn="1"/>
        </p:nvSpPr>
        <p:spPr>
          <a:xfrm>
            <a:off x="542006" y="4808381"/>
            <a:ext cx="3086502" cy="207749"/>
          </a:xfrm>
          <a:prstGeom prst="rect">
            <a:avLst/>
          </a:prstGeom>
          <a:noFill/>
        </p:spPr>
        <p:txBody>
          <a:bodyPr wrap="square" lIns="68543" tIns="34289" rIns="68543" bIns="34289" rtlCol="0">
            <a:spAutoFit/>
          </a:bodyPr>
          <a:lstStyle/>
          <a:p>
            <a:pPr defTabSz="685375"/>
            <a:r>
              <a:rPr lang="en-US" sz="900">
                <a:solidFill>
                  <a:srgbClr val="C1BFB5"/>
                </a:solidFill>
              </a:rPr>
              <a:t>© Copyright by FPT Software</a:t>
            </a:r>
          </a:p>
        </p:txBody>
      </p:sp>
      <p:pic>
        <p:nvPicPr>
          <p:cNvPr id="16" name="Picture 2" descr="C:\Users\HaLT15\Desktop\FPT Software Doc.png">
            <a:extLst>
              <a:ext uri="{FF2B5EF4-FFF2-40B4-BE49-F238E27FC236}">
                <a16:creationId xmlns:a16="http://schemas.microsoft.com/office/drawing/2014/main" xmlns="" id="{280B20FA-1539-4993-90F7-377D6840181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626597" y="114301"/>
            <a:ext cx="345979" cy="21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F08B1E3-E4D6-427C-AF5E-7CF094B6EFEC}"/>
              </a:ext>
            </a:extLst>
          </p:cNvPr>
          <p:cNvSpPr txBox="1"/>
          <p:nvPr userDrawn="1"/>
        </p:nvSpPr>
        <p:spPr>
          <a:xfrm>
            <a:off x="8566781" y="4804403"/>
            <a:ext cx="405771" cy="205740"/>
          </a:xfrm>
          <a:prstGeom prst="rect">
            <a:avLst/>
          </a:prstGeom>
          <a:noFill/>
        </p:spPr>
        <p:txBody>
          <a:bodyPr wrap="square" lIns="68543" tIns="34289" rIns="68543" bIns="34289" rtlCol="0" anchor="ctr">
            <a:spAutoFit/>
          </a:bodyPr>
          <a:lstStyle/>
          <a:p>
            <a:pPr algn="r" defTabSz="685375"/>
            <a:fld id="{97050D4C-9E5C-3047-95DB-02B67EC7254D}" type="slidenum">
              <a:rPr lang="en-US" sz="900">
                <a:solidFill>
                  <a:srgbClr val="C1BFB5"/>
                </a:solidFill>
              </a:rPr>
              <a:pPr algn="r" defTabSz="685375"/>
              <a:t>‹#›</a:t>
            </a:fld>
            <a:endParaRPr lang="en-US" sz="900">
              <a:solidFill>
                <a:srgbClr val="C1BF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31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plit 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3"/>
          <p:cNvSpPr>
            <a:spLocks noChangeShapeType="1"/>
          </p:cNvSpPr>
          <p:nvPr/>
        </p:nvSpPr>
        <p:spPr bwMode="auto">
          <a:xfrm>
            <a:off x="1763724" y="2409825"/>
            <a:ext cx="7380287" cy="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</p:spPr>
        <p:txBody>
          <a:bodyPr lIns="68543" tIns="34289" rIns="68543" bIns="34289"/>
          <a:lstStyle/>
          <a:p>
            <a:pPr defTabSz="685375"/>
            <a:endParaRPr lang="ja-JP" altLang="en-US" sz="1100">
              <a:solidFill>
                <a:srgbClr val="000000"/>
              </a:solidFill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3733" y="1761941"/>
            <a:ext cx="7343627" cy="647793"/>
          </a:xfrm>
          <a:prstGeom prst="rect">
            <a:avLst/>
          </a:prstGeom>
        </p:spPr>
        <p:txBody>
          <a:bodyPr lIns="80950" tIns="80950" rIns="80950" bIns="80950">
            <a:normAutofit/>
          </a:bodyPr>
          <a:lstStyle>
            <a:lvl1pPr>
              <a:defRPr sz="2300" b="1">
                <a:latin typeface="+mj-ea"/>
                <a:ea typeface="+mj-ea"/>
              </a:defRPr>
            </a:lvl1pPr>
          </a:lstStyle>
          <a:p>
            <a:pPr lvl="0"/>
            <a:r>
              <a:rPr lang="en-US" altLang="ja-JP" noProof="0"/>
              <a:t>Click to edit Master title style</a:t>
            </a:r>
            <a:endParaRPr lang="ja-JP" altLang="en-US" noProof="0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auto">
          <a:xfrm rot="-5400000">
            <a:off x="-2556039" y="2554623"/>
            <a:ext cx="5143500" cy="34289"/>
          </a:xfrm>
          <a:prstGeom prst="rect">
            <a:avLst/>
          </a:prstGeom>
          <a:solidFill>
            <a:srgbClr val="E36627"/>
          </a:solidFill>
          <a:ln>
            <a:noFill/>
          </a:ln>
          <a:effectLst/>
        </p:spPr>
        <p:txBody>
          <a:bodyPr wrap="none" lIns="68543" tIns="34289" rIns="68543" bIns="34289" anchor="ctr"/>
          <a:lstStyle/>
          <a:p>
            <a:pPr defTabSz="685375"/>
            <a:endParaRPr lang="ja-JP" altLang="en-US" sz="1100">
              <a:solidFill>
                <a:srgbClr val="000000"/>
              </a:solidFill>
            </a:endParaRPr>
          </a:p>
        </p:txBody>
      </p:sp>
      <p:sp>
        <p:nvSpPr>
          <p:cNvPr id="9" name="フッター プレースホルダー 2">
            <a:extLst>
              <a:ext uri="{FF2B5EF4-FFF2-40B4-BE49-F238E27FC236}">
                <a16:creationId xmlns:a16="http://schemas.microsoft.com/office/drawing/2014/main" xmlns="" id="{1E8E22FC-67A8-6449-A784-4A73E04C65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0575" y="4849971"/>
            <a:ext cx="2664229" cy="273844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en-US" altLang="ja-JP">
                <a:solidFill>
                  <a:srgbClr val="FFFFFF">
                    <a:lumMod val="50000"/>
                  </a:srgbClr>
                </a:solidFill>
              </a:rPr>
              <a:t>©Copyright by FPT Japan 2020 - CONFIDENTIAL</a:t>
            </a:r>
            <a:endParaRPr lang="ja-JP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1" name="スライド番号プレースホルダー 6">
            <a:extLst>
              <a:ext uri="{FF2B5EF4-FFF2-40B4-BE49-F238E27FC236}">
                <a16:creationId xmlns:a16="http://schemas.microsoft.com/office/drawing/2014/main" xmlns="" id="{45B88C6F-14E9-B44C-8E55-5408EC3D1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6051" y="4849971"/>
            <a:ext cx="2057400" cy="273844"/>
          </a:xfrm>
          <a:prstGeom prst="rect">
            <a:avLst/>
          </a:prstGeom>
        </p:spPr>
        <p:txBody>
          <a:bodyPr lIns="68543" tIns="34289" rIns="68543" bIns="34289" anchor="ctr"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pPr defTabSz="685375"/>
            <a:fld id="{B8DAD898-012B-2644-8CB4-20DBDD13AAF8}" type="slidenum">
              <a:rPr lang="x-none" smtClean="0">
                <a:solidFill>
                  <a:srgbClr val="FFFFFF">
                    <a:lumMod val="50000"/>
                  </a:srgbClr>
                </a:solidFill>
              </a:rPr>
              <a:pPr defTabSz="685375"/>
              <a:t>‹#›</a:t>
            </a:fld>
            <a:endParaRPr lang="x-none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8412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375" tIns="91375" rIns="91375" bIns="91375" anchor="ctr" anchorCtr="0">
            <a:noAutofit/>
          </a:bodyPr>
          <a:lstStyle/>
          <a:p>
            <a:pPr defTabSz="685375"/>
            <a:endParaRPr>
              <a:solidFill>
                <a:srgbClr val="000000"/>
              </a:solidFill>
            </a:endParaRPr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68531" tIns="68531" rIns="68531" bIns="68531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68531" tIns="68531" rIns="68531" bIns="68531" anchor="t" anchorCtr="0">
            <a:noAutofit/>
          </a:bodyPr>
          <a:lstStyle>
            <a:lvl1pPr marL="456890" lvl="0" indent="-342668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3815" lvl="1" indent="-3172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0716" lvl="2" indent="-3172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7629" lvl="3" indent="-3172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4518" lvl="4" indent="-3172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1408" lvl="5" indent="-3172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198320" lvl="6" indent="-3172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5222" lvl="7" indent="-3172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2147" lvl="8" indent="-317292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31" tIns="68531" rIns="68531" bIns="68531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 defTabSz="685375"/>
            <a:fld id="{00000000-1234-1234-1234-123412341234}" type="slidenum">
              <a:rPr lang="en-GB" sz="1400" smtClean="0">
                <a:solidFill>
                  <a:srgbClr val="000000"/>
                </a:solidFill>
              </a:rPr>
              <a:pPr algn="r" defTabSz="685375"/>
              <a:t>‹#›</a:t>
            </a:fld>
            <a:endParaRPr lang="en-GB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014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xmlns="" id="{C3424DF5-1AA8-B44E-958F-BC1DF5B86C0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I</a:t>
            </a:r>
            <a:r>
              <a:rPr lang="x-none"/>
              <a:t>nsert background picture</a:t>
            </a:r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xmlns="" id="{D6F36E79-40F3-D44E-9C80-6B12A725A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4968000"/>
            <a:ext cx="9144000" cy="175500"/>
          </a:xfrm>
          <a:prstGeom prst="rect">
            <a:avLst/>
          </a:prstGeom>
          <a:noFill/>
        </p:spPr>
        <p:txBody>
          <a:bodyPr vert="horz" wrap="none" lIns="68570" tIns="40493" rIns="68570" bIns="34289" rtlCol="0" anchor="ctr"/>
          <a:lstStyle>
            <a:lvl1pPr algn="l">
              <a:defRPr sz="600" b="0" i="0">
                <a:solidFill>
                  <a:schemeClr val="bg1">
                    <a:lumMod val="65000"/>
                  </a:schemeClr>
                </a:solidFill>
                <a:latin typeface="Meiryo UI" panose="02000000000000000000" pitchFamily="2" charset="0"/>
                <a:ea typeface="Meiryo UI" panose="02000000000000000000" pitchFamily="2" charset="0"/>
              </a:defRPr>
            </a:lvl1pPr>
          </a:lstStyle>
          <a:p>
            <a:r>
              <a:rPr lang="x-none">
                <a:solidFill>
                  <a:srgbClr val="FFFFFF">
                    <a:lumMod val="65000"/>
                  </a:srgbClr>
                </a:solidFill>
              </a:rPr>
              <a:t>© FPT Corporation   |   </a:t>
            </a:r>
            <a:r>
              <a:rPr lang="x-none" b="1">
                <a:solidFill>
                  <a:srgbClr val="FFFFFF">
                    <a:lumMod val="65000"/>
                  </a:srgbClr>
                </a:solidFill>
              </a:rPr>
              <a:t>Confidential</a:t>
            </a:r>
          </a:p>
        </p:txBody>
      </p:sp>
      <p:sp>
        <p:nvSpPr>
          <p:cNvPr id="13" name="Title Placeholder 8">
            <a:extLst>
              <a:ext uri="{FF2B5EF4-FFF2-40B4-BE49-F238E27FC236}">
                <a16:creationId xmlns:a16="http://schemas.microsoft.com/office/drawing/2014/main" xmlns="" id="{E6C47717-B800-5848-8BD5-F2AE338FC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" y="2280908"/>
            <a:ext cx="9143999" cy="29084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763121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57518F-BBBB-374C-A78B-225C66FAA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8A335C2-7A85-3744-98A5-5543E6675C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x-none">
                <a:solidFill>
                  <a:srgbClr val="FFFFFF">
                    <a:lumMod val="65000"/>
                  </a:srgbClr>
                </a:solidFill>
              </a:rPr>
              <a:t>© FPT Corporation   |   </a:t>
            </a:r>
            <a:r>
              <a:rPr lang="x-none" b="1">
                <a:solidFill>
                  <a:srgbClr val="FFFFFF">
                    <a:lumMod val="65000"/>
                  </a:srgbClr>
                </a:solidFill>
              </a:rPr>
              <a:t>Confidential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4751945-86BD-3546-B4D9-AADF1A397D95}"/>
              </a:ext>
            </a:extLst>
          </p:cNvPr>
          <p:cNvCxnSpPr>
            <a:cxnSpLocks/>
          </p:cNvCxnSpPr>
          <p:nvPr userDrawn="1"/>
        </p:nvCxnSpPr>
        <p:spPr>
          <a:xfrm>
            <a:off x="165303" y="398726"/>
            <a:ext cx="5887228" cy="0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2863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ew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57518F-BBBB-374C-A78B-225C66FAA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8A335C2-7A85-3744-98A5-5543E6675C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x-none">
                <a:solidFill>
                  <a:srgbClr val="FFFFFF">
                    <a:lumMod val="65000"/>
                  </a:srgbClr>
                </a:solidFill>
              </a:rPr>
              <a:t>© FPT Corporation   |   </a:t>
            </a:r>
            <a:r>
              <a:rPr lang="x-none" b="1">
                <a:solidFill>
                  <a:srgbClr val="FFFFFF">
                    <a:lumMod val="65000"/>
                  </a:srgbClr>
                </a:solidFill>
              </a:rPr>
              <a:t>Confidential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4751945-86BD-3546-B4D9-AADF1A397D95}"/>
              </a:ext>
            </a:extLst>
          </p:cNvPr>
          <p:cNvCxnSpPr>
            <a:cxnSpLocks/>
          </p:cNvCxnSpPr>
          <p:nvPr userDrawn="1"/>
        </p:nvCxnSpPr>
        <p:spPr>
          <a:xfrm>
            <a:off x="165303" y="398726"/>
            <a:ext cx="5887228" cy="0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xmlns="" id="{ED5461E5-02B1-4E4E-96D0-481313F071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681" y="106044"/>
            <a:ext cx="10096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758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ew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57518F-BBBB-374C-A78B-225C66FAA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8A335C2-7A85-3744-98A5-5543E6675C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x-none">
                <a:solidFill>
                  <a:srgbClr val="FFFFFF">
                    <a:lumMod val="65000"/>
                  </a:srgbClr>
                </a:solidFill>
              </a:rPr>
              <a:t>© FPT Corporation   |   </a:t>
            </a:r>
            <a:r>
              <a:rPr lang="x-none" b="1">
                <a:solidFill>
                  <a:srgbClr val="FFFFFF">
                    <a:lumMod val="65000"/>
                  </a:srgbClr>
                </a:solidFill>
              </a:rPr>
              <a:t>Confidential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4751945-86BD-3546-B4D9-AADF1A397D95}"/>
              </a:ext>
            </a:extLst>
          </p:cNvPr>
          <p:cNvCxnSpPr>
            <a:cxnSpLocks/>
          </p:cNvCxnSpPr>
          <p:nvPr userDrawn="1"/>
        </p:nvCxnSpPr>
        <p:spPr>
          <a:xfrm>
            <a:off x="165303" y="398726"/>
            <a:ext cx="5887228" cy="0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xmlns="" id="{ED5461E5-02B1-4E4E-96D0-481313F071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681" y="106044"/>
            <a:ext cx="1009650" cy="28575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FF80B3F6-49F1-364E-BB0A-B8B7755225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5030" y="559601"/>
            <a:ext cx="8703469" cy="4188619"/>
          </a:xfrm>
        </p:spPr>
        <p:txBody>
          <a:bodyPr/>
          <a:lstStyle>
            <a:lvl1pPr>
              <a:defRPr sz="1100">
                <a:latin typeface="Meiryo UI"/>
              </a:defRPr>
            </a:lvl1pPr>
            <a:lvl2pPr marL="599970" indent="-257132">
              <a:buFont typeface="Arial" panose="020B0604020202020204" pitchFamily="34" charset="0"/>
              <a:buChar char="•"/>
              <a:defRPr sz="900">
                <a:latin typeface="Meiryo UI"/>
              </a:defRPr>
            </a:lvl2pPr>
            <a:lvl3pPr marL="942809" indent="-257132">
              <a:buFont typeface="Arial" panose="020B0604020202020204" pitchFamily="34" charset="0"/>
              <a:buChar char="•"/>
              <a:defRPr sz="800">
                <a:latin typeface="Meiryo UI"/>
              </a:defRPr>
            </a:lvl3pPr>
            <a:lvl4pPr marL="1242796" indent="-214278">
              <a:buFont typeface="Arial" panose="020B0604020202020204" pitchFamily="34" charset="0"/>
              <a:buChar char="•"/>
              <a:defRPr sz="800">
                <a:latin typeface="Meiryo UI"/>
              </a:defRPr>
            </a:lvl4pPr>
            <a:lvl5pPr marL="1585640" indent="-214278">
              <a:buFont typeface="Arial" panose="020B0604020202020204" pitchFamily="34" charset="0"/>
              <a:buChar char="•"/>
              <a:defRPr sz="800">
                <a:latin typeface="Meiryo UI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49663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2">
            <a:extLst>
              <a:ext uri="{FF2B5EF4-FFF2-40B4-BE49-F238E27FC236}">
                <a16:creationId xmlns:a16="http://schemas.microsoft.com/office/drawing/2014/main" xmlns="" id="{3AEA66EC-07F1-574D-89DC-90974ED78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4968000"/>
            <a:ext cx="9144000" cy="175500"/>
          </a:xfrm>
          <a:prstGeom prst="rect">
            <a:avLst/>
          </a:prstGeom>
          <a:noFill/>
        </p:spPr>
        <p:txBody>
          <a:bodyPr vert="horz" wrap="none" lIns="68570" tIns="40493" rIns="68570" bIns="34289" rtlCol="0" anchor="ctr"/>
          <a:lstStyle>
            <a:lvl1pPr algn="l">
              <a:defRPr sz="600" b="0" i="0">
                <a:solidFill>
                  <a:schemeClr val="bg1">
                    <a:lumMod val="65000"/>
                  </a:schemeClr>
                </a:solidFill>
                <a:latin typeface="Meiryo UI" panose="02000000000000000000" pitchFamily="2" charset="0"/>
                <a:ea typeface="Meiryo UI" panose="02000000000000000000" pitchFamily="2" charset="0"/>
              </a:defRPr>
            </a:lvl1pPr>
          </a:lstStyle>
          <a:p>
            <a:r>
              <a:rPr lang="x-none">
                <a:solidFill>
                  <a:srgbClr val="FFFFFF">
                    <a:lumMod val="65000"/>
                  </a:srgbClr>
                </a:solidFill>
              </a:rPr>
              <a:t>© FPT Corporation   |   </a:t>
            </a:r>
            <a:r>
              <a:rPr lang="x-none" b="1">
                <a:solidFill>
                  <a:srgbClr val="FFFFFF">
                    <a:lumMod val="65000"/>
                  </a:srgbClr>
                </a:solidFill>
              </a:rPr>
              <a:t>Confidential</a:t>
            </a:r>
          </a:p>
        </p:txBody>
      </p:sp>
      <p:sp>
        <p:nvSpPr>
          <p:cNvPr id="8" name="Title Placeholder 8">
            <a:extLst>
              <a:ext uri="{FF2B5EF4-FFF2-40B4-BE49-F238E27FC236}">
                <a16:creationId xmlns:a16="http://schemas.microsoft.com/office/drawing/2014/main" xmlns="" id="{16BDD5BE-CDAC-3B43-BC2D-0C0D0F296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96" y="127714"/>
            <a:ext cx="8293379" cy="29084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29A5C5E5-2CE4-9344-8809-12E939E2BC3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66775" y="1204919"/>
            <a:ext cx="3295650" cy="2862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xmlns="" id="{86854279-8B59-1248-AD34-693C8CB9E71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43462" y="1204919"/>
            <a:ext cx="3295650" cy="2862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0A23CB0A-6CAC-AD48-BB0B-9A4895F9A818}"/>
              </a:ext>
            </a:extLst>
          </p:cNvPr>
          <p:cNvCxnSpPr>
            <a:cxnSpLocks/>
          </p:cNvCxnSpPr>
          <p:nvPr userDrawn="1"/>
        </p:nvCxnSpPr>
        <p:spPr>
          <a:xfrm>
            <a:off x="165303" y="398726"/>
            <a:ext cx="5887228" cy="0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24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2">
            <a:extLst>
              <a:ext uri="{FF2B5EF4-FFF2-40B4-BE49-F238E27FC236}">
                <a16:creationId xmlns:a16="http://schemas.microsoft.com/office/drawing/2014/main" xmlns="" id="{12C9694D-7DE8-2F44-A6EF-160612D2B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4968000"/>
            <a:ext cx="9144000" cy="175500"/>
          </a:xfrm>
          <a:prstGeom prst="rect">
            <a:avLst/>
          </a:prstGeom>
          <a:noFill/>
        </p:spPr>
        <p:txBody>
          <a:bodyPr vert="horz" wrap="none" lIns="68570" tIns="40493" rIns="68570" bIns="34289" rtlCol="0" anchor="ctr"/>
          <a:lstStyle>
            <a:lvl1pPr algn="l">
              <a:defRPr sz="600" b="0" i="0">
                <a:solidFill>
                  <a:schemeClr val="bg1">
                    <a:lumMod val="65000"/>
                  </a:schemeClr>
                </a:solidFill>
                <a:latin typeface="Meiryo UI" panose="02000000000000000000" pitchFamily="2" charset="0"/>
                <a:ea typeface="Meiryo UI" panose="02000000000000000000" pitchFamily="2" charset="0"/>
              </a:defRPr>
            </a:lvl1pPr>
          </a:lstStyle>
          <a:p>
            <a:r>
              <a:rPr lang="x-none">
                <a:solidFill>
                  <a:srgbClr val="FFFFFF">
                    <a:lumMod val="65000"/>
                  </a:srgbClr>
                </a:solidFill>
              </a:rPr>
              <a:t>© FPT Corporation   |   </a:t>
            </a:r>
            <a:r>
              <a:rPr lang="x-none" b="1">
                <a:solidFill>
                  <a:srgbClr val="FFFFFF">
                    <a:lumMod val="65000"/>
                  </a:srgbClr>
                </a:solidFill>
              </a:rPr>
              <a:t>Confidential</a:t>
            </a:r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xmlns="" id="{8DBAA0E3-3861-7441-9CD0-3CAB3F93E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96" y="127714"/>
            <a:ext cx="8293379" cy="29084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DBC2B208-034D-9C43-A29B-7869F33F2B9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9126" y="1081088"/>
            <a:ext cx="3881438" cy="2981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CA3DCE52-F472-A742-80DC-0927DA95FE0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76794" y="1081088"/>
            <a:ext cx="3797999" cy="29813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053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90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8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7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76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457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14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8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53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85D1-FAEC-491B-8DA1-6C7F99699EBB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FA16-B832-4234-920B-41D87CD17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04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2">
            <a:extLst>
              <a:ext uri="{FF2B5EF4-FFF2-40B4-BE49-F238E27FC236}">
                <a16:creationId xmlns:a16="http://schemas.microsoft.com/office/drawing/2014/main" xmlns="" id="{B68064E8-7FF1-9447-BD16-2DB0EAE85A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4968000"/>
            <a:ext cx="9144000" cy="175500"/>
          </a:xfrm>
          <a:prstGeom prst="rect">
            <a:avLst/>
          </a:prstGeom>
          <a:noFill/>
        </p:spPr>
        <p:txBody>
          <a:bodyPr vert="horz" wrap="none" lIns="68570" tIns="40493" rIns="68570" bIns="34289" rtlCol="0" anchor="ctr"/>
          <a:lstStyle>
            <a:lvl1pPr algn="l">
              <a:defRPr sz="600" b="0" i="0">
                <a:solidFill>
                  <a:schemeClr val="bg1">
                    <a:lumMod val="65000"/>
                  </a:schemeClr>
                </a:solidFill>
                <a:latin typeface="Meiryo UI" panose="02000000000000000000" pitchFamily="2" charset="0"/>
                <a:ea typeface="Meiryo UI" panose="02000000000000000000" pitchFamily="2" charset="0"/>
              </a:defRPr>
            </a:lvl1pPr>
          </a:lstStyle>
          <a:p>
            <a:r>
              <a:rPr lang="x-none">
                <a:solidFill>
                  <a:srgbClr val="FFFFFF">
                    <a:lumMod val="65000"/>
                  </a:srgbClr>
                </a:solidFill>
              </a:rPr>
              <a:t>© FPT Corporation   |   </a:t>
            </a:r>
            <a:r>
              <a:rPr lang="x-none" b="1">
                <a:solidFill>
                  <a:srgbClr val="FFFFFF">
                    <a:lumMod val="65000"/>
                  </a:srgbClr>
                </a:solidFill>
              </a:rPr>
              <a:t>Confidential</a:t>
            </a:r>
          </a:p>
        </p:txBody>
      </p:sp>
      <p:sp>
        <p:nvSpPr>
          <p:cNvPr id="5" name="Title Placeholder 8">
            <a:extLst>
              <a:ext uri="{FF2B5EF4-FFF2-40B4-BE49-F238E27FC236}">
                <a16:creationId xmlns:a16="http://schemas.microsoft.com/office/drawing/2014/main" xmlns="" id="{EF6B2539-BB71-5C4A-BCA0-E1A38EEB27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2189" y="2280908"/>
            <a:ext cx="1419637" cy="29084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/>
              <a:t>Thank you!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0075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9" y="112846"/>
            <a:ext cx="8108729" cy="397934"/>
          </a:xfrm>
          <a:prstGeom prst="rect">
            <a:avLst/>
          </a:prstGeom>
        </p:spPr>
        <p:txBody>
          <a:bodyPr/>
          <a:lstStyle>
            <a:lvl1pPr>
              <a:defRPr sz="2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>
            <a:off x="0" y="5135841"/>
            <a:ext cx="3060000" cy="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</p:spPr>
        <p:txBody>
          <a:bodyPr lIns="68570" tIns="34289" rIns="68570" bIns="34289"/>
          <a:lstStyle/>
          <a:p>
            <a:pPr defTabSz="685681"/>
            <a:endParaRPr lang="ja-JP" altLang="en-US" sz="1100">
              <a:solidFill>
                <a:srgbClr val="000000"/>
              </a:solidFill>
            </a:endParaRPr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3042000" y="5135841"/>
            <a:ext cx="3060000" cy="0"/>
          </a:xfrm>
          <a:prstGeom prst="line">
            <a:avLst/>
          </a:prstGeom>
          <a:noFill/>
          <a:ln w="38100">
            <a:solidFill>
              <a:srgbClr val="E36627"/>
            </a:solidFill>
            <a:round/>
            <a:headEnd/>
            <a:tailEnd/>
          </a:ln>
        </p:spPr>
        <p:txBody>
          <a:bodyPr lIns="68570" tIns="34289" rIns="68570" bIns="34289"/>
          <a:lstStyle/>
          <a:p>
            <a:pPr defTabSz="685681"/>
            <a:endParaRPr lang="ja-JP" altLang="en-US" sz="1100">
              <a:solidFill>
                <a:srgbClr val="000000"/>
              </a:solidFill>
            </a:endParaRPr>
          </a:p>
        </p:txBody>
      </p:sp>
      <p:sp>
        <p:nvSpPr>
          <p:cNvPr id="10" name="Line 3"/>
          <p:cNvSpPr>
            <a:spLocks noChangeShapeType="1"/>
          </p:cNvSpPr>
          <p:nvPr/>
        </p:nvSpPr>
        <p:spPr bwMode="auto">
          <a:xfrm>
            <a:off x="6084000" y="5135841"/>
            <a:ext cx="3060000" cy="0"/>
          </a:xfrm>
          <a:prstGeom prst="line">
            <a:avLst/>
          </a:prstGeom>
          <a:noFill/>
          <a:ln w="38100">
            <a:solidFill>
              <a:srgbClr val="4CAD3C"/>
            </a:solidFill>
            <a:round/>
            <a:headEnd/>
            <a:tailEnd/>
          </a:ln>
        </p:spPr>
        <p:txBody>
          <a:bodyPr lIns="68570" tIns="34289" rIns="68570" bIns="34289"/>
          <a:lstStyle/>
          <a:p>
            <a:pPr defTabSz="685681"/>
            <a:endParaRPr lang="ja-JP" altLang="en-US" sz="1100">
              <a:solidFill>
                <a:srgbClr val="000000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idx="1"/>
          </p:nvPr>
        </p:nvSpPr>
        <p:spPr>
          <a:xfrm>
            <a:off x="283419" y="624204"/>
            <a:ext cx="8577162" cy="4008521"/>
          </a:xfrm>
          <a:prstGeom prst="rect">
            <a:avLst/>
          </a:prstGeom>
        </p:spPr>
        <p:txBody>
          <a:bodyPr vert="horz" lIns="68570" tIns="34289" rIns="68570" bIns="342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フッター プレースホルダー 2">
            <a:extLst>
              <a:ext uri="{FF2B5EF4-FFF2-40B4-BE49-F238E27FC236}">
                <a16:creationId xmlns:a16="http://schemas.microsoft.com/office/drawing/2014/main" xmlns="" id="{08D7B4D4-1A36-D44F-AE3E-E2E8943D41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0557" y="4849971"/>
            <a:ext cx="2664229" cy="273844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en-US" altLang="ja-JP">
                <a:solidFill>
                  <a:srgbClr val="FFFFFF">
                    <a:lumMod val="50000"/>
                  </a:srgbClr>
                </a:solidFill>
              </a:rPr>
              <a:t>©Copyright by FPT Japan 2020 - CONFIDENTIAL</a:t>
            </a:r>
            <a:endParaRPr lang="ja-JP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7" name="スライド番号プレースホルダー 6">
            <a:extLst>
              <a:ext uri="{FF2B5EF4-FFF2-40B4-BE49-F238E27FC236}">
                <a16:creationId xmlns:a16="http://schemas.microsoft.com/office/drawing/2014/main" xmlns="" id="{D55F229C-30A6-4647-89B6-AFAF2A3B8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6051" y="4849971"/>
            <a:ext cx="2057400" cy="273844"/>
          </a:xfrm>
          <a:prstGeom prst="rect">
            <a:avLst/>
          </a:prstGeom>
        </p:spPr>
        <p:txBody>
          <a:bodyPr lIns="68570" tIns="34289" rIns="68570" bIns="34289" anchor="ctr"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pPr defTabSz="685681"/>
            <a:fld id="{B8DAD898-012B-2644-8CB4-20DBDD13AAF8}" type="slidenum">
              <a:rPr lang="x-none" smtClean="0">
                <a:solidFill>
                  <a:srgbClr val="FFFFFF">
                    <a:lumMod val="50000"/>
                  </a:srgbClr>
                </a:solidFill>
              </a:rPr>
              <a:pPr defTabSz="685681"/>
              <a:t>‹#›</a:t>
            </a:fld>
            <a:endParaRPr lang="x-none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763749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lIns="68570" tIns="34289" rIns="68570" bIns="34289"/>
          <a:lstStyle/>
          <a:p>
            <a:pPr defTabSz="685681"/>
            <a:fld id="{38846F93-ECA1-4213-BD51-2FA9698BEC63}" type="datetimeFigureOut">
              <a:rPr lang="en-US" sz="1400" smtClean="0">
                <a:solidFill>
                  <a:srgbClr val="000000"/>
                </a:solidFill>
              </a:rPr>
              <a:pPr defTabSz="685681"/>
              <a:t>6/22/2022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lIns="68570" tIns="34289" rIns="68570" bIns="34289"/>
          <a:lstStyle/>
          <a:p>
            <a:pPr defTabSz="685681"/>
            <a:fld id="{BD0F37E5-853F-4A0C-80C3-073B051F4CF5}" type="slidenum">
              <a:rPr lang="en-US" sz="1400" smtClean="0">
                <a:solidFill>
                  <a:srgbClr val="000000"/>
                </a:solidFill>
              </a:rPr>
              <a:pPr defTabSz="685681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8371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HM Slide 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E6EE971-A1EE-2A46-8899-6DAF23FAAF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14350" y="0"/>
            <a:ext cx="6107429" cy="4362450"/>
          </a:xfrm>
          <a:prstGeom prst="rect">
            <a:avLst/>
          </a:prstGeom>
          <a:noFill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C0D80B26-071F-7948-9EFE-37A37B16898B}"/>
              </a:ext>
            </a:extLst>
          </p:cNvPr>
          <p:cNvCxnSpPr>
            <a:cxnSpLocks/>
          </p:cNvCxnSpPr>
          <p:nvPr userDrawn="1"/>
        </p:nvCxnSpPr>
        <p:spPr>
          <a:xfrm>
            <a:off x="1467353" y="3344913"/>
            <a:ext cx="0" cy="1308112"/>
          </a:xfrm>
          <a:prstGeom prst="line">
            <a:avLst/>
          </a:prstGeom>
          <a:ln w="19050">
            <a:solidFill>
              <a:srgbClr val="3636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xmlns="" id="{0267B10A-EE76-A648-AD2B-2DEE88644B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211" y="3539944"/>
            <a:ext cx="3919538" cy="525386"/>
          </a:xfrm>
          <a:prstGeom prst="rect">
            <a:avLst/>
          </a:prstGeom>
        </p:spPr>
        <p:txBody>
          <a:bodyPr vert="horz" lIns="68570" tIns="34289" rIns="68570" bIns="34289" rtlCol="0">
            <a:noAutofit/>
          </a:bodyPr>
          <a:lstStyle>
            <a:lvl1pPr>
              <a:defRPr kumimoji="0" lang="en-US" sz="3800" b="1" i="0" u="none" strike="noStrike" kern="1200" cap="none" spc="0" normalizeH="0" baseline="0" dirty="0">
                <a:ln>
                  <a:noFill/>
                </a:ln>
                <a:solidFill>
                  <a:srgbClr val="36365C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marL="0" marR="0" lvl="0" indent="0" algn="l" defTabSz="685681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TITLE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A35F418F-F3EF-F34B-915E-BC33C9CC12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1211" y="4071679"/>
            <a:ext cx="3919538" cy="384782"/>
          </a:xfrm>
          <a:prstGeom prst="rect">
            <a:avLst/>
          </a:prstGeom>
        </p:spPr>
        <p:txBody>
          <a:bodyPr vert="horz" lIns="68570" tIns="34289" rIns="68570" bIns="34289" rtlCol="0">
            <a:noAutofit/>
          </a:bodyPr>
          <a:lstStyle>
            <a:lvl1pPr>
              <a:defRPr lang="en-US" sz="2600" dirty="0">
                <a:solidFill>
                  <a:srgbClr val="36365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lvl="0" indent="0">
              <a:buNone/>
            </a:pPr>
            <a:r>
              <a:rPr lang="en-US"/>
              <a:t>Sub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1049D81F-F9FA-384B-A979-4FD4ABF1042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9680" y="3563269"/>
            <a:ext cx="819507" cy="115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6800" dirty="0">
                <a:solidFill>
                  <a:srgbClr val="FF692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lvl="0" algn="r" defTabSz="342839"/>
            <a:r>
              <a:rPr lang="en-US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878582B-0827-A24B-B3A3-2082C36C527A}"/>
              </a:ext>
            </a:extLst>
          </p:cNvPr>
          <p:cNvSpPr txBox="1"/>
          <p:nvPr userDrawn="1"/>
        </p:nvSpPr>
        <p:spPr>
          <a:xfrm>
            <a:off x="542006" y="4808363"/>
            <a:ext cx="3086502" cy="207749"/>
          </a:xfrm>
          <a:prstGeom prst="rect">
            <a:avLst/>
          </a:prstGeom>
          <a:noFill/>
        </p:spPr>
        <p:txBody>
          <a:bodyPr wrap="square" lIns="68570" tIns="34289" rIns="68570" bIns="34289" rtlCol="0">
            <a:spAutoFit/>
          </a:bodyPr>
          <a:lstStyle/>
          <a:p>
            <a:pPr defTabSz="685681"/>
            <a:r>
              <a:rPr lang="en-US" sz="900">
                <a:solidFill>
                  <a:srgbClr val="C1BFB5"/>
                </a:solidFill>
              </a:rPr>
              <a:t>© Copyright by FPT Software</a:t>
            </a:r>
          </a:p>
        </p:txBody>
      </p:sp>
      <p:pic>
        <p:nvPicPr>
          <p:cNvPr id="16" name="Picture 2" descr="C:\Users\HaLT15\Desktop\FPT Software Doc.png">
            <a:extLst>
              <a:ext uri="{FF2B5EF4-FFF2-40B4-BE49-F238E27FC236}">
                <a16:creationId xmlns:a16="http://schemas.microsoft.com/office/drawing/2014/main" xmlns="" id="{280B20FA-1539-4993-90F7-377D6840181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626579" y="114301"/>
            <a:ext cx="345979" cy="21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F08B1E3-E4D6-427C-AF5E-7CF094B6EFEC}"/>
              </a:ext>
            </a:extLst>
          </p:cNvPr>
          <p:cNvSpPr txBox="1"/>
          <p:nvPr userDrawn="1"/>
        </p:nvSpPr>
        <p:spPr>
          <a:xfrm>
            <a:off x="8566781" y="4804403"/>
            <a:ext cx="405771" cy="205740"/>
          </a:xfrm>
          <a:prstGeom prst="rect">
            <a:avLst/>
          </a:prstGeom>
          <a:noFill/>
        </p:spPr>
        <p:txBody>
          <a:bodyPr wrap="square" lIns="68570" tIns="34289" rIns="68570" bIns="34289" rtlCol="0" anchor="ctr">
            <a:spAutoFit/>
          </a:bodyPr>
          <a:lstStyle/>
          <a:p>
            <a:pPr algn="r" defTabSz="685681"/>
            <a:fld id="{97050D4C-9E5C-3047-95DB-02B67EC7254D}" type="slidenum">
              <a:rPr lang="en-US" sz="900">
                <a:solidFill>
                  <a:srgbClr val="C1BFB5"/>
                </a:solidFill>
              </a:rPr>
              <a:pPr algn="r" defTabSz="685681"/>
              <a:t>‹#›</a:t>
            </a:fld>
            <a:endParaRPr lang="en-US" sz="900">
              <a:solidFill>
                <a:srgbClr val="C1BF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23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plit 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3"/>
          <p:cNvSpPr>
            <a:spLocks noChangeShapeType="1"/>
          </p:cNvSpPr>
          <p:nvPr/>
        </p:nvSpPr>
        <p:spPr bwMode="auto">
          <a:xfrm>
            <a:off x="1763724" y="2409825"/>
            <a:ext cx="7380287" cy="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</p:spPr>
        <p:txBody>
          <a:bodyPr lIns="68570" tIns="34289" rIns="68570" bIns="34289"/>
          <a:lstStyle/>
          <a:p>
            <a:pPr defTabSz="685681"/>
            <a:endParaRPr lang="ja-JP" altLang="en-US" sz="1100">
              <a:solidFill>
                <a:srgbClr val="000000"/>
              </a:solidFill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3722" y="1761941"/>
            <a:ext cx="7343627" cy="647793"/>
          </a:xfrm>
          <a:prstGeom prst="rect">
            <a:avLst/>
          </a:prstGeom>
        </p:spPr>
        <p:txBody>
          <a:bodyPr lIns="80986" tIns="80986" rIns="80986" bIns="80986">
            <a:normAutofit/>
          </a:bodyPr>
          <a:lstStyle>
            <a:lvl1pPr>
              <a:defRPr sz="2300" b="1">
                <a:latin typeface="+mj-ea"/>
                <a:ea typeface="+mj-ea"/>
              </a:defRPr>
            </a:lvl1pPr>
          </a:lstStyle>
          <a:p>
            <a:pPr lvl="0"/>
            <a:r>
              <a:rPr lang="en-US" altLang="ja-JP" noProof="0"/>
              <a:t>Click to edit Master title style</a:t>
            </a:r>
            <a:endParaRPr lang="ja-JP" altLang="en-US" noProof="0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auto">
          <a:xfrm rot="-5400000">
            <a:off x="-2556039" y="2554616"/>
            <a:ext cx="5143500" cy="34289"/>
          </a:xfrm>
          <a:prstGeom prst="rect">
            <a:avLst/>
          </a:prstGeom>
          <a:solidFill>
            <a:srgbClr val="E36627"/>
          </a:solidFill>
          <a:ln>
            <a:noFill/>
          </a:ln>
          <a:effectLst/>
        </p:spPr>
        <p:txBody>
          <a:bodyPr wrap="none" lIns="68570" tIns="34289" rIns="68570" bIns="34289" anchor="ctr"/>
          <a:lstStyle/>
          <a:p>
            <a:pPr defTabSz="685681"/>
            <a:endParaRPr lang="ja-JP" altLang="en-US" sz="1100">
              <a:solidFill>
                <a:srgbClr val="000000"/>
              </a:solidFill>
            </a:endParaRPr>
          </a:p>
        </p:txBody>
      </p:sp>
      <p:sp>
        <p:nvSpPr>
          <p:cNvPr id="9" name="フッター プレースホルダー 2">
            <a:extLst>
              <a:ext uri="{FF2B5EF4-FFF2-40B4-BE49-F238E27FC236}">
                <a16:creationId xmlns:a16="http://schemas.microsoft.com/office/drawing/2014/main" xmlns="" id="{1E8E22FC-67A8-6449-A784-4A73E04C65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0557" y="4849971"/>
            <a:ext cx="2664229" cy="273844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en-US" altLang="ja-JP">
                <a:solidFill>
                  <a:srgbClr val="FFFFFF">
                    <a:lumMod val="50000"/>
                  </a:srgbClr>
                </a:solidFill>
              </a:rPr>
              <a:t>©Copyright by FPT Japan 2020 - CONFIDENTIAL</a:t>
            </a:r>
            <a:endParaRPr lang="ja-JP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1" name="スライド番号プレースホルダー 6">
            <a:extLst>
              <a:ext uri="{FF2B5EF4-FFF2-40B4-BE49-F238E27FC236}">
                <a16:creationId xmlns:a16="http://schemas.microsoft.com/office/drawing/2014/main" xmlns="" id="{45B88C6F-14E9-B44C-8E55-5408EC3D1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6051" y="4849971"/>
            <a:ext cx="2057400" cy="273844"/>
          </a:xfrm>
          <a:prstGeom prst="rect">
            <a:avLst/>
          </a:prstGeom>
        </p:spPr>
        <p:txBody>
          <a:bodyPr lIns="68570" tIns="34289" rIns="68570" bIns="34289" anchor="ctr"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pPr defTabSz="685681"/>
            <a:fld id="{B8DAD898-012B-2644-8CB4-20DBDD13AAF8}" type="slidenum">
              <a:rPr lang="x-none" smtClean="0">
                <a:solidFill>
                  <a:srgbClr val="FFFFFF">
                    <a:lumMod val="50000"/>
                  </a:srgbClr>
                </a:solidFill>
              </a:rPr>
              <a:pPr defTabSz="685681"/>
              <a:t>‹#›</a:t>
            </a:fld>
            <a:endParaRPr lang="x-none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8230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11" tIns="91411" rIns="91411" bIns="91411" anchor="ctr" anchorCtr="0">
            <a:noAutofit/>
          </a:bodyPr>
          <a:lstStyle/>
          <a:p>
            <a:pPr defTabSz="685681"/>
            <a:endParaRPr>
              <a:solidFill>
                <a:srgbClr val="000000"/>
              </a:solidFill>
            </a:endParaRPr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68558" tIns="68558" rIns="68558" bIns="68558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68558" tIns="68558" rIns="68558" bIns="68558" anchor="t" anchorCtr="0">
            <a:noAutofit/>
          </a:bodyPr>
          <a:lstStyle>
            <a:lvl1pPr marL="457106" lvl="0" indent="-34283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220" lvl="1" indent="-317436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328" lvl="2" indent="-317436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439" lvl="3" indent="-31743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544" lvl="4" indent="-317436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2650" lvl="5" indent="-317436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199760" lvl="6" indent="-31743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6869" lvl="7" indent="-317436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3983" lvl="8" indent="-317436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58" tIns="68558" rIns="68558" bIns="68558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 defTabSz="685681"/>
            <a:fld id="{00000000-1234-1234-1234-123412341234}" type="slidenum">
              <a:rPr lang="en-GB" sz="1400" smtClean="0">
                <a:solidFill>
                  <a:srgbClr val="000000"/>
                </a:solidFill>
              </a:rPr>
              <a:pPr algn="r" defTabSz="685681"/>
              <a:t>‹#›</a:t>
            </a:fld>
            <a:endParaRPr lang="en-GB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3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85D1-FAEC-491B-8DA1-6C7F99699EBB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FA16-B832-4234-920B-41D87CD17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2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02" indent="0">
              <a:buNone/>
              <a:defRPr sz="2000" b="1"/>
            </a:lvl2pPr>
            <a:lvl3pPr marL="913838" indent="0">
              <a:buNone/>
              <a:defRPr sz="1800" b="1"/>
            </a:lvl3pPr>
            <a:lvl4pPr marL="1370750" indent="0">
              <a:buNone/>
              <a:defRPr sz="1600" b="1"/>
            </a:lvl4pPr>
            <a:lvl5pPr marL="1827674" indent="0">
              <a:buNone/>
              <a:defRPr sz="1600" b="1"/>
            </a:lvl5pPr>
            <a:lvl6pPr marL="2284575" indent="0">
              <a:buNone/>
              <a:defRPr sz="1600" b="1"/>
            </a:lvl6pPr>
            <a:lvl7pPr marL="2741477" indent="0">
              <a:buNone/>
              <a:defRPr sz="1600" b="1"/>
            </a:lvl7pPr>
            <a:lvl8pPr marL="3198400" indent="0">
              <a:buNone/>
              <a:defRPr sz="1600" b="1"/>
            </a:lvl8pPr>
            <a:lvl9pPr marL="36553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51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02" indent="0">
              <a:buNone/>
              <a:defRPr sz="2000" b="1"/>
            </a:lvl2pPr>
            <a:lvl3pPr marL="913838" indent="0">
              <a:buNone/>
              <a:defRPr sz="1800" b="1"/>
            </a:lvl3pPr>
            <a:lvl4pPr marL="1370750" indent="0">
              <a:buNone/>
              <a:defRPr sz="1600" b="1"/>
            </a:lvl4pPr>
            <a:lvl5pPr marL="1827674" indent="0">
              <a:buNone/>
              <a:defRPr sz="1600" b="1"/>
            </a:lvl5pPr>
            <a:lvl6pPr marL="2284575" indent="0">
              <a:buNone/>
              <a:defRPr sz="1600" b="1"/>
            </a:lvl6pPr>
            <a:lvl7pPr marL="2741477" indent="0">
              <a:buNone/>
              <a:defRPr sz="1600" b="1"/>
            </a:lvl7pPr>
            <a:lvl8pPr marL="3198400" indent="0">
              <a:buNone/>
              <a:defRPr sz="1600" b="1"/>
            </a:lvl8pPr>
            <a:lvl9pPr marL="36553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51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85D1-FAEC-491B-8DA1-6C7F99699EBB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FA16-B832-4234-920B-41D87CD17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1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85D1-FAEC-491B-8DA1-6C7F99699EBB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FA16-B832-4234-920B-41D87CD17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6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85D1-FAEC-491B-8DA1-6C7F99699EBB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FA16-B832-4234-920B-41D87CD17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2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13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6902" indent="0">
              <a:buNone/>
              <a:defRPr sz="1200"/>
            </a:lvl2pPr>
            <a:lvl3pPr marL="913838" indent="0">
              <a:buNone/>
              <a:defRPr sz="1000"/>
            </a:lvl3pPr>
            <a:lvl4pPr marL="1370750" indent="0">
              <a:buNone/>
              <a:defRPr sz="900"/>
            </a:lvl4pPr>
            <a:lvl5pPr marL="1827674" indent="0">
              <a:buNone/>
              <a:defRPr sz="900"/>
            </a:lvl5pPr>
            <a:lvl6pPr marL="2284575" indent="0">
              <a:buNone/>
              <a:defRPr sz="900"/>
            </a:lvl6pPr>
            <a:lvl7pPr marL="2741477" indent="0">
              <a:buNone/>
              <a:defRPr sz="900"/>
            </a:lvl7pPr>
            <a:lvl8pPr marL="3198400" indent="0">
              <a:buNone/>
              <a:defRPr sz="900"/>
            </a:lvl8pPr>
            <a:lvl9pPr marL="36553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85D1-FAEC-491B-8DA1-6C7F99699EBB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FA16-B832-4234-920B-41D87CD17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9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6902" indent="0">
              <a:buNone/>
              <a:defRPr sz="2800"/>
            </a:lvl2pPr>
            <a:lvl3pPr marL="913838" indent="0">
              <a:buNone/>
              <a:defRPr sz="2400"/>
            </a:lvl3pPr>
            <a:lvl4pPr marL="1370750" indent="0">
              <a:buNone/>
              <a:defRPr sz="2000"/>
            </a:lvl4pPr>
            <a:lvl5pPr marL="1827674" indent="0">
              <a:buNone/>
              <a:defRPr sz="2000"/>
            </a:lvl5pPr>
            <a:lvl6pPr marL="2284575" indent="0">
              <a:buNone/>
              <a:defRPr sz="2000"/>
            </a:lvl6pPr>
            <a:lvl7pPr marL="2741477" indent="0">
              <a:buNone/>
              <a:defRPr sz="2000"/>
            </a:lvl7pPr>
            <a:lvl8pPr marL="3198400" indent="0">
              <a:buNone/>
              <a:defRPr sz="2000"/>
            </a:lvl8pPr>
            <a:lvl9pPr marL="365531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6902" indent="0">
              <a:buNone/>
              <a:defRPr sz="1200"/>
            </a:lvl2pPr>
            <a:lvl3pPr marL="913838" indent="0">
              <a:buNone/>
              <a:defRPr sz="1000"/>
            </a:lvl3pPr>
            <a:lvl4pPr marL="1370750" indent="0">
              <a:buNone/>
              <a:defRPr sz="900"/>
            </a:lvl4pPr>
            <a:lvl5pPr marL="1827674" indent="0">
              <a:buNone/>
              <a:defRPr sz="900"/>
            </a:lvl5pPr>
            <a:lvl6pPr marL="2284575" indent="0">
              <a:buNone/>
              <a:defRPr sz="900"/>
            </a:lvl6pPr>
            <a:lvl7pPr marL="2741477" indent="0">
              <a:buNone/>
              <a:defRPr sz="900"/>
            </a:lvl7pPr>
            <a:lvl8pPr marL="3198400" indent="0">
              <a:buNone/>
              <a:defRPr sz="900"/>
            </a:lvl8pPr>
            <a:lvl9pPr marL="36553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85D1-FAEC-491B-8DA1-6C7F99699EBB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FA16-B832-4234-920B-41D87CD17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7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390" tIns="45695" rIns="91390" bIns="4569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390" tIns="45695" rIns="91390" bIns="4569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390" tIns="45695" rIns="91390" bIns="4569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485D1-FAEC-491B-8DA1-6C7F99699EBB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390" tIns="45695" rIns="91390" bIns="4569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390" tIns="45695" rIns="91390" bIns="4569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0FA16-B832-4234-920B-41D87CD17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4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383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677" indent="-342677" algn="l" defTabSz="91383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499" indent="-285575" algn="l" defTabSz="91383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288" indent="-228450" algn="l" defTabSz="91383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200" indent="-228450" algn="l" defTabSz="91383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124" indent="-228450" algn="l" defTabSz="91383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025" indent="-228450" algn="l" defTabSz="91383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950" indent="-228450" algn="l" defTabSz="91383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863" indent="-228450" algn="l" defTabSz="91383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775" indent="-228450" algn="l" defTabSz="91383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8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02" algn="l" defTabSz="9138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838" algn="l" defTabSz="9138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750" algn="l" defTabSz="9138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674" algn="l" defTabSz="9138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575" algn="l" defTabSz="9138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477" algn="l" defTabSz="9138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400" algn="l" defTabSz="9138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313" algn="l" defTabSz="9138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>
            <a:extLst>
              <a:ext uri="{FF2B5EF4-FFF2-40B4-BE49-F238E27FC236}">
                <a16:creationId xmlns:a16="http://schemas.microsoft.com/office/drawing/2014/main" xmlns="" id="{3A275C43-6F35-AA4A-BDE2-870EEE947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14" y="127732"/>
            <a:ext cx="8293379" cy="29084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2B5108D7-C715-C24F-A93E-3065440B4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21"/>
            <a:ext cx="7886700" cy="25026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xmlns="" id="{68601B5D-C918-2447-8A93-35DA39F0F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4968000"/>
            <a:ext cx="9144000" cy="175500"/>
          </a:xfrm>
          <a:prstGeom prst="rect">
            <a:avLst/>
          </a:prstGeom>
          <a:noFill/>
          <a:ln>
            <a:noFill/>
          </a:ln>
        </p:spPr>
        <p:txBody>
          <a:bodyPr vert="horz" wrap="none" lIns="68543" tIns="40475" rIns="68543" bIns="34289" rtlCol="0" anchor="ctr"/>
          <a:lstStyle>
            <a:lvl1pPr algn="l">
              <a:defRPr sz="600" b="0" i="0">
                <a:solidFill>
                  <a:schemeClr val="bg1">
                    <a:lumMod val="65000"/>
                  </a:schemeClr>
                </a:solidFill>
                <a:latin typeface="Meiryo UI"/>
                <a:ea typeface="Meiryo UI" panose="02000000000000000000" pitchFamily="2" charset="0"/>
              </a:defRPr>
            </a:lvl1pPr>
          </a:lstStyle>
          <a:p>
            <a:pPr defTabSz="685375"/>
            <a:r>
              <a:rPr lang="x-none" smtClean="0">
                <a:solidFill>
                  <a:srgbClr val="FFFFFF">
                    <a:lumMod val="65000"/>
                  </a:srgbClr>
                </a:solidFill>
              </a:rPr>
              <a:t>© FPT Corporation   |   </a:t>
            </a:r>
            <a:r>
              <a:rPr lang="x-none" b="1" smtClean="0">
                <a:solidFill>
                  <a:srgbClr val="FFFFFF">
                    <a:lumMod val="65000"/>
                  </a:srgbClr>
                </a:solidFill>
              </a:rPr>
              <a:t>Confidential</a:t>
            </a:r>
            <a:endParaRPr lang="x-none" b="1">
              <a:solidFill>
                <a:srgbClr val="FFFFFF">
                  <a:lumMod val="65000"/>
                </a:srgb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F88B524-23C0-1D4D-B4BC-D407885F95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994"/>
          <a:stretch/>
        </p:blipFill>
        <p:spPr>
          <a:xfrm>
            <a:off x="8631628" y="4805815"/>
            <a:ext cx="426650" cy="26696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73747E9-E973-EF4A-AE1F-3201DAEC677A}"/>
              </a:ext>
            </a:extLst>
          </p:cNvPr>
          <p:cNvSpPr/>
          <p:nvPr userDrawn="1"/>
        </p:nvSpPr>
        <p:spPr>
          <a:xfrm>
            <a:off x="-365166" y="26"/>
            <a:ext cx="276101" cy="276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89" rIns="68543" bIns="34289" rtlCol="0" anchor="ctr"/>
          <a:lstStyle/>
          <a:p>
            <a:pPr algn="ctr" defTabSz="685375"/>
            <a:endParaRPr lang="en-US" sz="1400">
              <a:ln>
                <a:solidFill>
                  <a:srgbClr val="0068C8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9388FF3-810B-BB44-9025-F4C94D0529D2}"/>
              </a:ext>
            </a:extLst>
          </p:cNvPr>
          <p:cNvSpPr/>
          <p:nvPr userDrawn="1"/>
        </p:nvSpPr>
        <p:spPr>
          <a:xfrm>
            <a:off x="-365163" y="276127"/>
            <a:ext cx="276101" cy="2761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89" rIns="68543" bIns="34289" rtlCol="0" anchor="ctr"/>
          <a:lstStyle/>
          <a:p>
            <a:pPr algn="ctr" defTabSz="685375"/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C91DA7D-8997-7246-BDF1-D7138F1B8843}"/>
              </a:ext>
            </a:extLst>
          </p:cNvPr>
          <p:cNvSpPr/>
          <p:nvPr userDrawn="1"/>
        </p:nvSpPr>
        <p:spPr>
          <a:xfrm>
            <a:off x="-365166" y="552207"/>
            <a:ext cx="276101" cy="2761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89" rIns="68543" bIns="34289" rtlCol="0" anchor="ctr"/>
          <a:lstStyle/>
          <a:p>
            <a:pPr algn="ctr" defTabSz="685375"/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9EF27E6-A44B-9145-B239-9FFD1AAF5536}"/>
              </a:ext>
            </a:extLst>
          </p:cNvPr>
          <p:cNvSpPr/>
          <p:nvPr userDrawn="1"/>
        </p:nvSpPr>
        <p:spPr>
          <a:xfrm>
            <a:off x="-365166" y="819423"/>
            <a:ext cx="276101" cy="2761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89" rIns="68543" bIns="34289" rtlCol="0" anchor="ctr"/>
          <a:lstStyle/>
          <a:p>
            <a:pPr algn="ctr" defTabSz="685375"/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1F16356-57FD-A643-B568-F75269A8B299}"/>
              </a:ext>
            </a:extLst>
          </p:cNvPr>
          <p:cNvSpPr/>
          <p:nvPr userDrawn="1"/>
        </p:nvSpPr>
        <p:spPr>
          <a:xfrm>
            <a:off x="-365166" y="1086618"/>
            <a:ext cx="276101" cy="2761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89" rIns="68543" bIns="34289" rtlCol="0" anchor="ctr"/>
          <a:lstStyle/>
          <a:p>
            <a:pPr algn="ctr" defTabSz="685375"/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75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defTabSz="685375" rtl="0" eaLnBrk="1" latinLnBrk="0" hangingPunct="1">
        <a:lnSpc>
          <a:spcPct val="90000"/>
        </a:lnSpc>
        <a:spcBef>
          <a:spcPct val="0"/>
        </a:spcBef>
        <a:buNone/>
        <a:defRPr sz="1800" b="1" kern="1200" spc="-38" baseline="0">
          <a:solidFill>
            <a:schemeClr val="accent3"/>
          </a:solidFill>
          <a:latin typeface="Meiryo UI"/>
          <a:ea typeface="Meiryo UI"/>
          <a:cs typeface="Meiryo UI" panose="020B0604020202020204" pitchFamily="34" charset="0"/>
        </a:defRPr>
      </a:lvl1pPr>
    </p:titleStyle>
    <p:bodyStyle>
      <a:lvl1pPr marL="214188" indent="-214188" algn="l" defTabSz="685375" rtl="0" eaLnBrk="1" latinLnBrk="0" hangingPunct="1">
        <a:lnSpc>
          <a:spcPct val="110000"/>
        </a:lnSpc>
        <a:spcBef>
          <a:spcPts val="45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Meiryo UI"/>
          <a:ea typeface="Meiryo UI" panose="02000000000000000000" pitchFamily="2" charset="0"/>
          <a:cs typeface="Meiryo UI"/>
        </a:defRPr>
      </a:lvl1pPr>
      <a:lvl2pPr marL="342677" indent="0" algn="l" defTabSz="68537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700" kern="1200">
          <a:solidFill>
            <a:schemeClr val="tx1">
              <a:lumMod val="75000"/>
              <a:lumOff val="25000"/>
            </a:schemeClr>
          </a:solidFill>
          <a:latin typeface="Meiryo UI" panose="02000000000000000000" pitchFamily="2" charset="0"/>
          <a:ea typeface="Meiryo UI" panose="02000000000000000000" pitchFamily="2" charset="0"/>
          <a:cs typeface="Meiryo UI"/>
        </a:defRPr>
      </a:lvl2pPr>
      <a:lvl3pPr marL="685375" indent="0" algn="l" defTabSz="68537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500" kern="1200">
          <a:solidFill>
            <a:schemeClr val="tx1">
              <a:lumMod val="75000"/>
              <a:lumOff val="25000"/>
            </a:schemeClr>
          </a:solidFill>
          <a:latin typeface="Meiryo UI" panose="02000000000000000000" pitchFamily="2" charset="0"/>
          <a:ea typeface="Meiryo UI" panose="02000000000000000000" pitchFamily="2" charset="0"/>
          <a:cs typeface="Meiryo UI"/>
        </a:defRPr>
      </a:lvl3pPr>
      <a:lvl4pPr marL="1028063" indent="0" algn="l" defTabSz="68537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400" kern="1200">
          <a:solidFill>
            <a:schemeClr val="tx1">
              <a:lumMod val="75000"/>
              <a:lumOff val="25000"/>
            </a:schemeClr>
          </a:solidFill>
          <a:latin typeface="Meiryo UI" panose="02000000000000000000" pitchFamily="2" charset="0"/>
          <a:ea typeface="Meiryo UI" panose="02000000000000000000" pitchFamily="2" charset="0"/>
          <a:cs typeface="Meiryo UI"/>
        </a:defRPr>
      </a:lvl4pPr>
      <a:lvl5pPr marL="1370750" indent="0" algn="l" defTabSz="68537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200" kern="1200">
          <a:solidFill>
            <a:schemeClr val="tx1">
              <a:lumMod val="75000"/>
              <a:lumOff val="25000"/>
            </a:schemeClr>
          </a:solidFill>
          <a:latin typeface="Meiryo UI" panose="02000000000000000000" pitchFamily="2" charset="0"/>
          <a:ea typeface="Meiryo UI" panose="02000000000000000000" pitchFamily="2" charset="0"/>
          <a:cs typeface="Meiryo UI"/>
        </a:defRPr>
      </a:lvl5pPr>
      <a:lvl6pPr marL="1713449" indent="0" algn="l" defTabSz="68537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Meiryo UI"/>
          <a:ea typeface="Meiryo UI"/>
          <a:cs typeface="Meiryo UI"/>
        </a:defRPr>
      </a:lvl6pPr>
      <a:lvl7pPr marL="2227463" indent="-171350" algn="l" defTabSz="68537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eiryo UI"/>
          <a:ea typeface="Meiryo UI"/>
          <a:cs typeface="Meiryo UI"/>
        </a:defRPr>
      </a:lvl7pPr>
      <a:lvl8pPr marL="2570150" indent="-171350" algn="l" defTabSz="68537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eiryo UI"/>
          <a:ea typeface="Meiryo UI"/>
          <a:cs typeface="Meiryo UI"/>
        </a:defRPr>
      </a:lvl8pPr>
      <a:lvl9pPr marL="2912849" indent="-171350" algn="l" defTabSz="68537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eiryo UI"/>
          <a:ea typeface="Meiryo UI"/>
          <a:cs typeface="Meiryo UI"/>
        </a:defRPr>
      </a:lvl9pPr>
    </p:bodyStyle>
    <p:otherStyle>
      <a:defPPr>
        <a:defRPr lang="en-US"/>
      </a:defPPr>
      <a:lvl1pPr marL="0" algn="l" defTabSz="685375" rtl="0" eaLnBrk="1" latinLnBrk="0" hangingPunct="1">
        <a:defRPr sz="1400" kern="1200">
          <a:solidFill>
            <a:schemeClr val="tx1"/>
          </a:solidFill>
          <a:latin typeface="Meiryo UI"/>
          <a:ea typeface="Meiryo UI"/>
          <a:cs typeface="Meiryo UI"/>
        </a:defRPr>
      </a:lvl1pPr>
      <a:lvl2pPr marL="342677" algn="l" defTabSz="685375" rtl="0" eaLnBrk="1" latinLnBrk="0" hangingPunct="1">
        <a:defRPr sz="1400" kern="1200">
          <a:solidFill>
            <a:schemeClr val="tx1"/>
          </a:solidFill>
          <a:latin typeface="Meiryo UI"/>
          <a:ea typeface="Meiryo UI"/>
          <a:cs typeface="Meiryo UI"/>
        </a:defRPr>
      </a:lvl2pPr>
      <a:lvl3pPr marL="685375" algn="l" defTabSz="685375" rtl="0" eaLnBrk="1" latinLnBrk="0" hangingPunct="1">
        <a:defRPr sz="1400" kern="1200">
          <a:solidFill>
            <a:schemeClr val="tx1"/>
          </a:solidFill>
          <a:latin typeface="Meiryo UI"/>
          <a:ea typeface="Meiryo UI"/>
          <a:cs typeface="Meiryo UI"/>
        </a:defRPr>
      </a:lvl3pPr>
      <a:lvl4pPr marL="1028063" algn="l" defTabSz="685375" rtl="0" eaLnBrk="1" latinLnBrk="0" hangingPunct="1">
        <a:defRPr sz="1400" kern="1200">
          <a:solidFill>
            <a:schemeClr val="tx1"/>
          </a:solidFill>
          <a:latin typeface="Meiryo UI"/>
          <a:ea typeface="Meiryo UI"/>
          <a:cs typeface="Meiryo UI"/>
        </a:defRPr>
      </a:lvl4pPr>
      <a:lvl5pPr marL="1370750" algn="l" defTabSz="685375" rtl="0" eaLnBrk="1" latinLnBrk="0" hangingPunct="1">
        <a:defRPr sz="1400" kern="1200">
          <a:solidFill>
            <a:schemeClr val="tx1"/>
          </a:solidFill>
          <a:latin typeface="Meiryo UI"/>
          <a:ea typeface="Meiryo UI"/>
          <a:cs typeface="Meiryo UI"/>
        </a:defRPr>
      </a:lvl5pPr>
      <a:lvl6pPr marL="1713449" algn="l" defTabSz="685375" rtl="0" eaLnBrk="1" latinLnBrk="0" hangingPunct="1">
        <a:defRPr sz="1400" kern="1200">
          <a:solidFill>
            <a:schemeClr val="tx1"/>
          </a:solidFill>
          <a:latin typeface="Meiryo UI"/>
          <a:ea typeface="Meiryo UI"/>
          <a:cs typeface="Meiryo UI"/>
        </a:defRPr>
      </a:lvl6pPr>
      <a:lvl7pPr marL="2056124" algn="l" defTabSz="685375" rtl="0" eaLnBrk="1" latinLnBrk="0" hangingPunct="1">
        <a:defRPr sz="1400" kern="1200">
          <a:solidFill>
            <a:schemeClr val="tx1"/>
          </a:solidFill>
          <a:latin typeface="Meiryo UI"/>
          <a:ea typeface="Meiryo UI"/>
          <a:cs typeface="Meiryo UI"/>
        </a:defRPr>
      </a:lvl7pPr>
      <a:lvl8pPr marL="2398800" algn="l" defTabSz="685375" rtl="0" eaLnBrk="1" latinLnBrk="0" hangingPunct="1">
        <a:defRPr sz="1400" kern="1200">
          <a:solidFill>
            <a:schemeClr val="tx1"/>
          </a:solidFill>
          <a:latin typeface="Meiryo UI"/>
          <a:ea typeface="Meiryo UI"/>
          <a:cs typeface="Meiryo UI"/>
        </a:defRPr>
      </a:lvl8pPr>
      <a:lvl9pPr marL="2741477" algn="l" defTabSz="685375" rtl="0" eaLnBrk="1" latinLnBrk="0" hangingPunct="1">
        <a:defRPr sz="1400" kern="1200">
          <a:solidFill>
            <a:schemeClr val="tx1"/>
          </a:solidFill>
          <a:latin typeface="Meiryo UI"/>
          <a:ea typeface="Meiryo UI"/>
          <a:cs typeface="Meiryo UI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>
            <a:extLst>
              <a:ext uri="{FF2B5EF4-FFF2-40B4-BE49-F238E27FC236}">
                <a16:creationId xmlns:a16="http://schemas.microsoft.com/office/drawing/2014/main" xmlns="" id="{3A275C43-6F35-AA4A-BDE2-870EEE947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96" y="127714"/>
            <a:ext cx="8293379" cy="29084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2B5108D7-C715-C24F-A93E-3065440B4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21"/>
            <a:ext cx="7886700" cy="25026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xmlns="" id="{68601B5D-C918-2447-8A93-35DA39F0F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4968000"/>
            <a:ext cx="9144000" cy="175500"/>
          </a:xfrm>
          <a:prstGeom prst="rect">
            <a:avLst/>
          </a:prstGeom>
          <a:noFill/>
          <a:ln>
            <a:noFill/>
          </a:ln>
        </p:spPr>
        <p:txBody>
          <a:bodyPr vert="horz" wrap="none" lIns="68570" tIns="40493" rIns="68570" bIns="34289" rtlCol="0" anchor="ctr"/>
          <a:lstStyle>
            <a:lvl1pPr algn="l">
              <a:defRPr sz="600" b="0" i="0">
                <a:solidFill>
                  <a:schemeClr val="bg1">
                    <a:lumMod val="65000"/>
                  </a:schemeClr>
                </a:solidFill>
                <a:latin typeface="Meiryo UI"/>
                <a:ea typeface="Meiryo UI" panose="02000000000000000000" pitchFamily="2" charset="0"/>
              </a:defRPr>
            </a:lvl1pPr>
          </a:lstStyle>
          <a:p>
            <a:pPr defTabSz="685681"/>
            <a:r>
              <a:rPr lang="x-none" smtClean="0">
                <a:solidFill>
                  <a:srgbClr val="FFFFFF">
                    <a:lumMod val="65000"/>
                  </a:srgbClr>
                </a:solidFill>
              </a:rPr>
              <a:t>© FPT Corporation   |   </a:t>
            </a:r>
            <a:r>
              <a:rPr lang="x-none" b="1" smtClean="0">
                <a:solidFill>
                  <a:srgbClr val="FFFFFF">
                    <a:lumMod val="65000"/>
                  </a:srgbClr>
                </a:solidFill>
              </a:rPr>
              <a:t>Confidential</a:t>
            </a:r>
            <a:endParaRPr lang="x-none" b="1">
              <a:solidFill>
                <a:srgbClr val="FFFFFF">
                  <a:lumMod val="65000"/>
                </a:srgb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F88B524-23C0-1D4D-B4BC-D407885F95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994"/>
          <a:stretch/>
        </p:blipFill>
        <p:spPr>
          <a:xfrm>
            <a:off x="8631628" y="4805815"/>
            <a:ext cx="426650" cy="26696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73747E9-E973-EF4A-AE1F-3201DAEC677A}"/>
              </a:ext>
            </a:extLst>
          </p:cNvPr>
          <p:cNvSpPr/>
          <p:nvPr userDrawn="1"/>
        </p:nvSpPr>
        <p:spPr>
          <a:xfrm>
            <a:off x="-365166" y="8"/>
            <a:ext cx="276101" cy="276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0" tIns="34289" rIns="68570" bIns="34289" rtlCol="0" anchor="ctr"/>
          <a:lstStyle/>
          <a:p>
            <a:pPr algn="ctr" defTabSz="685681"/>
            <a:endParaRPr lang="en-US" sz="1400">
              <a:ln>
                <a:solidFill>
                  <a:srgbClr val="0068C8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9388FF3-810B-BB44-9025-F4C94D0529D2}"/>
              </a:ext>
            </a:extLst>
          </p:cNvPr>
          <p:cNvSpPr/>
          <p:nvPr userDrawn="1"/>
        </p:nvSpPr>
        <p:spPr>
          <a:xfrm>
            <a:off x="-365163" y="276109"/>
            <a:ext cx="276101" cy="2761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0" tIns="34289" rIns="68570" bIns="34289" rtlCol="0" anchor="ctr"/>
          <a:lstStyle/>
          <a:p>
            <a:pPr algn="ctr" defTabSz="685681"/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C91DA7D-8997-7246-BDF1-D7138F1B8843}"/>
              </a:ext>
            </a:extLst>
          </p:cNvPr>
          <p:cNvSpPr/>
          <p:nvPr userDrawn="1"/>
        </p:nvSpPr>
        <p:spPr>
          <a:xfrm>
            <a:off x="-365166" y="552207"/>
            <a:ext cx="276101" cy="2761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0" tIns="34289" rIns="68570" bIns="34289" rtlCol="0" anchor="ctr"/>
          <a:lstStyle/>
          <a:p>
            <a:pPr algn="ctr" defTabSz="685681"/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9EF27E6-A44B-9145-B239-9FFD1AAF5536}"/>
              </a:ext>
            </a:extLst>
          </p:cNvPr>
          <p:cNvSpPr/>
          <p:nvPr userDrawn="1"/>
        </p:nvSpPr>
        <p:spPr>
          <a:xfrm>
            <a:off x="-365166" y="819405"/>
            <a:ext cx="276101" cy="2761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0" tIns="34289" rIns="68570" bIns="34289" rtlCol="0" anchor="ctr"/>
          <a:lstStyle/>
          <a:p>
            <a:pPr algn="ctr" defTabSz="685681"/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1F16356-57FD-A643-B568-F75269A8B299}"/>
              </a:ext>
            </a:extLst>
          </p:cNvPr>
          <p:cNvSpPr/>
          <p:nvPr userDrawn="1"/>
        </p:nvSpPr>
        <p:spPr>
          <a:xfrm>
            <a:off x="-365166" y="1086600"/>
            <a:ext cx="276101" cy="2761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0" tIns="34289" rIns="68570" bIns="34289" rtlCol="0" anchor="ctr"/>
          <a:lstStyle/>
          <a:p>
            <a:pPr algn="ctr" defTabSz="685681"/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727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sldNum="0" hdr="0" dt="0"/>
  <p:txStyles>
    <p:titleStyle>
      <a:lvl1pPr algn="l" defTabSz="685681" rtl="0" eaLnBrk="1" latinLnBrk="0" hangingPunct="1">
        <a:lnSpc>
          <a:spcPct val="90000"/>
        </a:lnSpc>
        <a:spcBef>
          <a:spcPct val="0"/>
        </a:spcBef>
        <a:buNone/>
        <a:defRPr sz="1800" b="1" kern="1200" spc="-38" baseline="0">
          <a:solidFill>
            <a:schemeClr val="accent3"/>
          </a:solidFill>
          <a:latin typeface="Meiryo UI"/>
          <a:ea typeface="Meiryo UI"/>
          <a:cs typeface="Meiryo UI" panose="020B0604020202020204" pitchFamily="34" charset="0"/>
        </a:defRPr>
      </a:lvl1pPr>
    </p:titleStyle>
    <p:bodyStyle>
      <a:lvl1pPr marL="214278" indent="-214278" algn="l" defTabSz="685681" rtl="0" eaLnBrk="1" latinLnBrk="0" hangingPunct="1">
        <a:lnSpc>
          <a:spcPct val="110000"/>
        </a:lnSpc>
        <a:spcBef>
          <a:spcPts val="45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Meiryo UI"/>
          <a:ea typeface="Meiryo UI" panose="02000000000000000000" pitchFamily="2" charset="0"/>
          <a:cs typeface="Meiryo UI"/>
        </a:defRPr>
      </a:lvl1pPr>
      <a:lvl2pPr marL="342839" indent="0" algn="l" defTabSz="68568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700" kern="1200">
          <a:solidFill>
            <a:schemeClr val="tx1">
              <a:lumMod val="75000"/>
              <a:lumOff val="25000"/>
            </a:schemeClr>
          </a:solidFill>
          <a:latin typeface="Meiryo UI" panose="02000000000000000000" pitchFamily="2" charset="0"/>
          <a:ea typeface="Meiryo UI" panose="02000000000000000000" pitchFamily="2" charset="0"/>
          <a:cs typeface="Meiryo UI"/>
        </a:defRPr>
      </a:lvl2pPr>
      <a:lvl3pPr marL="685681" indent="0" algn="l" defTabSz="68568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500" kern="1200">
          <a:solidFill>
            <a:schemeClr val="tx1">
              <a:lumMod val="75000"/>
              <a:lumOff val="25000"/>
            </a:schemeClr>
          </a:solidFill>
          <a:latin typeface="Meiryo UI" panose="02000000000000000000" pitchFamily="2" charset="0"/>
          <a:ea typeface="Meiryo UI" panose="02000000000000000000" pitchFamily="2" charset="0"/>
          <a:cs typeface="Meiryo UI"/>
        </a:defRPr>
      </a:lvl3pPr>
      <a:lvl4pPr marL="1028522" indent="0" algn="l" defTabSz="68568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400" kern="1200">
          <a:solidFill>
            <a:schemeClr val="tx1">
              <a:lumMod val="75000"/>
              <a:lumOff val="25000"/>
            </a:schemeClr>
          </a:solidFill>
          <a:latin typeface="Meiryo UI" panose="02000000000000000000" pitchFamily="2" charset="0"/>
          <a:ea typeface="Meiryo UI" panose="02000000000000000000" pitchFamily="2" charset="0"/>
          <a:cs typeface="Meiryo UI"/>
        </a:defRPr>
      </a:lvl4pPr>
      <a:lvl5pPr marL="1371362" indent="0" algn="l" defTabSz="68568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200" kern="1200">
          <a:solidFill>
            <a:schemeClr val="tx1">
              <a:lumMod val="75000"/>
              <a:lumOff val="25000"/>
            </a:schemeClr>
          </a:solidFill>
          <a:latin typeface="Meiryo UI" panose="02000000000000000000" pitchFamily="2" charset="0"/>
          <a:ea typeface="Meiryo UI" panose="02000000000000000000" pitchFamily="2" charset="0"/>
          <a:cs typeface="Meiryo UI"/>
        </a:defRPr>
      </a:lvl5pPr>
      <a:lvl6pPr marL="1714205" indent="0" algn="l" defTabSz="68568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Meiryo UI"/>
          <a:ea typeface="Meiryo UI"/>
          <a:cs typeface="Meiryo UI"/>
        </a:defRPr>
      </a:lvl6pPr>
      <a:lvl7pPr marL="2228462" indent="-171422" algn="l" defTabSz="68568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eiryo UI"/>
          <a:ea typeface="Meiryo UI"/>
          <a:cs typeface="Meiryo UI"/>
        </a:defRPr>
      </a:lvl7pPr>
      <a:lvl8pPr marL="2571302" indent="-171422" algn="l" defTabSz="68568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eiryo UI"/>
          <a:ea typeface="Meiryo UI"/>
          <a:cs typeface="Meiryo UI"/>
        </a:defRPr>
      </a:lvl8pPr>
      <a:lvl9pPr marL="2914145" indent="-171422" algn="l" defTabSz="68568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eiryo UI"/>
          <a:ea typeface="Meiryo UI"/>
          <a:cs typeface="Meiryo UI"/>
        </a:defRPr>
      </a:lvl9pPr>
    </p:bodyStyle>
    <p:otherStyle>
      <a:defPPr>
        <a:defRPr lang="en-US"/>
      </a:defPPr>
      <a:lvl1pPr marL="0" algn="l" defTabSz="685681" rtl="0" eaLnBrk="1" latinLnBrk="0" hangingPunct="1">
        <a:defRPr sz="1400" kern="1200">
          <a:solidFill>
            <a:schemeClr val="tx1"/>
          </a:solidFill>
          <a:latin typeface="Meiryo UI"/>
          <a:ea typeface="Meiryo UI"/>
          <a:cs typeface="Meiryo UI"/>
        </a:defRPr>
      </a:lvl1pPr>
      <a:lvl2pPr marL="342839" algn="l" defTabSz="685681" rtl="0" eaLnBrk="1" latinLnBrk="0" hangingPunct="1">
        <a:defRPr sz="1400" kern="1200">
          <a:solidFill>
            <a:schemeClr val="tx1"/>
          </a:solidFill>
          <a:latin typeface="Meiryo UI"/>
          <a:ea typeface="Meiryo UI"/>
          <a:cs typeface="Meiryo UI"/>
        </a:defRPr>
      </a:lvl2pPr>
      <a:lvl3pPr marL="685681" algn="l" defTabSz="685681" rtl="0" eaLnBrk="1" latinLnBrk="0" hangingPunct="1">
        <a:defRPr sz="1400" kern="1200">
          <a:solidFill>
            <a:schemeClr val="tx1"/>
          </a:solidFill>
          <a:latin typeface="Meiryo UI"/>
          <a:ea typeface="Meiryo UI"/>
          <a:cs typeface="Meiryo UI"/>
        </a:defRPr>
      </a:lvl3pPr>
      <a:lvl4pPr marL="1028522" algn="l" defTabSz="685681" rtl="0" eaLnBrk="1" latinLnBrk="0" hangingPunct="1">
        <a:defRPr sz="1400" kern="1200">
          <a:solidFill>
            <a:schemeClr val="tx1"/>
          </a:solidFill>
          <a:latin typeface="Meiryo UI"/>
          <a:ea typeface="Meiryo UI"/>
          <a:cs typeface="Meiryo UI"/>
        </a:defRPr>
      </a:lvl4pPr>
      <a:lvl5pPr marL="1371362" algn="l" defTabSz="685681" rtl="0" eaLnBrk="1" latinLnBrk="0" hangingPunct="1">
        <a:defRPr sz="1400" kern="1200">
          <a:solidFill>
            <a:schemeClr val="tx1"/>
          </a:solidFill>
          <a:latin typeface="Meiryo UI"/>
          <a:ea typeface="Meiryo UI"/>
          <a:cs typeface="Meiryo UI"/>
        </a:defRPr>
      </a:lvl5pPr>
      <a:lvl6pPr marL="1714205" algn="l" defTabSz="685681" rtl="0" eaLnBrk="1" latinLnBrk="0" hangingPunct="1">
        <a:defRPr sz="1400" kern="1200">
          <a:solidFill>
            <a:schemeClr val="tx1"/>
          </a:solidFill>
          <a:latin typeface="Meiryo UI"/>
          <a:ea typeface="Meiryo UI"/>
          <a:cs typeface="Meiryo UI"/>
        </a:defRPr>
      </a:lvl6pPr>
      <a:lvl7pPr marL="2057042" algn="l" defTabSz="685681" rtl="0" eaLnBrk="1" latinLnBrk="0" hangingPunct="1">
        <a:defRPr sz="1400" kern="1200">
          <a:solidFill>
            <a:schemeClr val="tx1"/>
          </a:solidFill>
          <a:latin typeface="Meiryo UI"/>
          <a:ea typeface="Meiryo UI"/>
          <a:cs typeface="Meiryo UI"/>
        </a:defRPr>
      </a:lvl7pPr>
      <a:lvl8pPr marL="2399880" algn="l" defTabSz="685681" rtl="0" eaLnBrk="1" latinLnBrk="0" hangingPunct="1">
        <a:defRPr sz="1400" kern="1200">
          <a:solidFill>
            <a:schemeClr val="tx1"/>
          </a:solidFill>
          <a:latin typeface="Meiryo UI"/>
          <a:ea typeface="Meiryo UI"/>
          <a:cs typeface="Meiryo UI"/>
        </a:defRPr>
      </a:lvl8pPr>
      <a:lvl9pPr marL="2742719" algn="l" defTabSz="685681" rtl="0" eaLnBrk="1" latinLnBrk="0" hangingPunct="1">
        <a:defRPr sz="1400" kern="1200">
          <a:solidFill>
            <a:schemeClr val="tx1"/>
          </a:solidFill>
          <a:latin typeface="Meiryo UI"/>
          <a:ea typeface="Meiryo UI"/>
          <a:cs typeface="Meiryo U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2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PPM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54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5"/>
          <p:cNvSpPr>
            <a:spLocks noChangeArrowheads="1"/>
          </p:cNvSpPr>
          <p:nvPr/>
        </p:nvSpPr>
        <p:spPr bwMode="auto">
          <a:xfrm>
            <a:off x="887094" y="2061914"/>
            <a:ext cx="6948684" cy="1438671"/>
          </a:xfrm>
          <a:prstGeom prst="roundRect">
            <a:avLst>
              <a:gd name="adj" fmla="val 528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28" tIns="34283" rIns="68528" bIns="34283" rtlCol="0" anchor="ctr"/>
          <a:lstStyle/>
          <a:p>
            <a:pPr algn="ctr" defTabSz="803969"/>
            <a:endParaRPr lang="ko-KR" altLang="ko-KR" sz="1200" spc="9">
              <a:solidFill>
                <a:prstClr val="white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" name="오각형 173"/>
          <p:cNvSpPr/>
          <p:nvPr/>
        </p:nvSpPr>
        <p:spPr>
          <a:xfrm>
            <a:off x="1488883" y="2394105"/>
            <a:ext cx="637040" cy="452735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14025"/>
            <a:r>
              <a:rPr lang="en-US" altLang="ko-KR" sz="1100" b="1" kern="0" spc="-1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white"/>
                </a:solidFill>
                <a:cs typeface="Arial" panose="020B0604020202020204" pitchFamily="34" charset="0"/>
              </a:rPr>
              <a:t>Teaser</a:t>
            </a:r>
          </a:p>
        </p:txBody>
      </p:sp>
      <p:sp>
        <p:nvSpPr>
          <p:cNvPr id="7" name="오각형 172"/>
          <p:cNvSpPr/>
          <p:nvPr/>
        </p:nvSpPr>
        <p:spPr>
          <a:xfrm>
            <a:off x="2005529" y="2394105"/>
            <a:ext cx="637040" cy="452735"/>
          </a:xfrm>
          <a:prstGeom prst="homePlate">
            <a:avLst>
              <a:gd name="adj" fmla="val 26857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14025"/>
            <a:r>
              <a:rPr lang="en-US" altLang="ko-KR" sz="1100" b="1" kern="0" spc="-1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white"/>
                </a:solidFill>
                <a:cs typeface="Arial" panose="020B0604020202020204" pitchFamily="34" charset="0"/>
              </a:rPr>
              <a:t>Unpack</a:t>
            </a: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887094" y="245726"/>
            <a:ext cx="6969906" cy="300083"/>
          </a:xfrm>
        </p:spPr>
        <p:txBody>
          <a:bodyPr>
            <a:noAutofit/>
          </a:bodyPr>
          <a:lstStyle/>
          <a:p>
            <a:pPr defTabSz="556849" latinLnBrk="1"/>
            <a:r>
              <a:rPr lang="en-US" altLang="ko-KR" sz="2000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맑은 고딕" panose="020B0503020000020004" pitchFamily="50" charset="-127"/>
                <a:cs typeface="Segoe UI" panose="020B0502040204020203" pitchFamily="34" charset="0"/>
              </a:rPr>
              <a:t>What is Purchase Propensity Model (PPM)?</a:t>
            </a:r>
            <a:endParaRPr lang="ko-KR" altLang="en-US" sz="2000" kern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" name="내용 개체 틀 4"/>
          <p:cNvSpPr>
            <a:spLocks noGrp="1"/>
          </p:cNvSpPr>
          <p:nvPr>
            <p:ph idx="10"/>
          </p:nvPr>
        </p:nvSpPr>
        <p:spPr>
          <a:xfrm>
            <a:off x="887117" y="678369"/>
            <a:ext cx="3591701" cy="592134"/>
          </a:xfrm>
        </p:spPr>
        <p:txBody>
          <a:bodyPr lIns="68541" tIns="34289" rIns="68541" bIns="34289" anchor="t"/>
          <a:lstStyle/>
          <a:p>
            <a:pPr defTabSz="685280">
              <a:lnSpc>
                <a:spcPct val="110000"/>
              </a:lnSpc>
            </a:pP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cs typeface="Segoe UI"/>
              </a:rPr>
              <a:t>Purpose:</a:t>
            </a:r>
          </a:p>
          <a:p>
            <a:pPr marL="214183" indent="-214183" defTabSz="685280">
              <a:lnSpc>
                <a:spcPct val="110000"/>
              </a:lnSpc>
              <a:buFontTx/>
              <a:buChar char="-"/>
            </a:pP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cs typeface="Segoe UI" panose="020B0502040204020203" pitchFamily="34" charset="0"/>
              </a:rPr>
              <a:t>Better Targeting/Marketing Planning</a:t>
            </a:r>
          </a:p>
          <a:p>
            <a:pPr marL="214183" indent="-214183" defTabSz="685280">
              <a:lnSpc>
                <a:spcPct val="110000"/>
              </a:lnSpc>
              <a:buFontTx/>
              <a:buChar char="-"/>
            </a:pP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cs typeface="Segoe UI" panose="020B0502040204020203" pitchFamily="34" charset="0"/>
              </a:rPr>
              <a:t>Compressing marketing target customer</a:t>
            </a:r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cs typeface="Segoe UI" panose="020B0502040204020203" pitchFamily="34" charset="0"/>
              <a:sym typeface="Wingdings" panose="05000000000000000000" pitchFamily="2" charset="2"/>
            </a:endParaRPr>
          </a:p>
        </p:txBody>
      </p:sp>
      <p:sp>
        <p:nvSpPr>
          <p:cNvPr id="10" name="오각형 160"/>
          <p:cNvSpPr/>
          <p:nvPr/>
        </p:nvSpPr>
        <p:spPr>
          <a:xfrm>
            <a:off x="3248879" y="2394105"/>
            <a:ext cx="2147861" cy="452735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14025"/>
            <a:r>
              <a:rPr lang="en-US" altLang="ko-KR" sz="1100" b="1" kern="0" spc="-1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white"/>
                </a:solidFill>
                <a:cs typeface="Arial" panose="020B0604020202020204" pitchFamily="34" charset="0"/>
              </a:rPr>
              <a:t>Launch Phase</a:t>
            </a:r>
          </a:p>
        </p:txBody>
      </p:sp>
      <p:sp>
        <p:nvSpPr>
          <p:cNvPr id="11" name="오각형 161"/>
          <p:cNvSpPr/>
          <p:nvPr/>
        </p:nvSpPr>
        <p:spPr>
          <a:xfrm>
            <a:off x="5321061" y="2394105"/>
            <a:ext cx="2268252" cy="452735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14025"/>
            <a:r>
              <a:rPr lang="en-US" altLang="ko-KR" sz="1100" b="1" kern="0" spc="-1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white"/>
                </a:solidFill>
                <a:cs typeface="Arial" panose="020B0604020202020204" pitchFamily="34" charset="0"/>
              </a:rPr>
              <a:t>Post-Launch Phase</a:t>
            </a:r>
          </a:p>
        </p:txBody>
      </p:sp>
      <p:sp>
        <p:nvSpPr>
          <p:cNvPr id="12" name="이등변 삼각형 162"/>
          <p:cNvSpPr/>
          <p:nvPr/>
        </p:nvSpPr>
        <p:spPr>
          <a:xfrm>
            <a:off x="5274079" y="3060918"/>
            <a:ext cx="112280" cy="112283"/>
          </a:xfrm>
          <a:prstGeom prst="triangl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358"/>
            <a:endParaRPr lang="ko-KR" altLang="en-US" sz="110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90451" y="3199894"/>
            <a:ext cx="1716213" cy="2385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68541" tIns="34289" rIns="68541" bIns="34289" rtlCol="0" anchor="t">
            <a:spAutoFit/>
          </a:bodyPr>
          <a:lstStyle/>
          <a:p>
            <a:pPr algn="ctr" defTabSz="685358">
              <a:spcAft>
                <a:spcPts val="225"/>
              </a:spcAft>
            </a:pPr>
            <a:r>
              <a:rPr kumimoji="1" lang="en-US" altLang="ko-KR" sz="1100" b="1" kern="0" spc="-38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cs typeface="Segoe UI"/>
              </a:rPr>
              <a:t>PPM Target marketing</a:t>
            </a:r>
          </a:p>
        </p:txBody>
      </p:sp>
      <p:sp>
        <p:nvSpPr>
          <p:cNvPr id="14" name="이등변 삼각형 164"/>
          <p:cNvSpPr/>
          <p:nvPr/>
        </p:nvSpPr>
        <p:spPr>
          <a:xfrm>
            <a:off x="1463659" y="3054534"/>
            <a:ext cx="112280" cy="112283"/>
          </a:xfrm>
          <a:prstGeom prst="triangl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358"/>
            <a:endParaRPr lang="ko-KR" altLang="en-US" sz="110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9813" y="3158095"/>
            <a:ext cx="1347966" cy="253916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algn="ctr" defTabSz="685358">
              <a:spcAft>
                <a:spcPts val="225"/>
              </a:spcAft>
            </a:pPr>
            <a:r>
              <a:rPr kumimoji="1" lang="en-US" altLang="ko-KR" sz="1200" b="1" kern="0" spc="-38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cs typeface="Segoe UI" panose="020B0502040204020203" pitchFamily="34" charset="0"/>
              </a:rPr>
              <a:t>Mass Marketing</a:t>
            </a:r>
            <a:endParaRPr kumimoji="1" lang="ko-KR" altLang="en-US" sz="1200" b="1" kern="0" spc="-38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cs typeface="Segoe UI" panose="020B0502040204020203" pitchFamily="34" charset="0"/>
            </a:endParaRPr>
          </a:p>
        </p:txBody>
      </p:sp>
      <p:sp>
        <p:nvSpPr>
          <p:cNvPr id="16" name="오각형 166"/>
          <p:cNvSpPr/>
          <p:nvPr/>
        </p:nvSpPr>
        <p:spPr>
          <a:xfrm>
            <a:off x="2611813" y="2394105"/>
            <a:ext cx="637040" cy="452735"/>
          </a:xfrm>
          <a:prstGeom prst="homePlate">
            <a:avLst>
              <a:gd name="adj" fmla="val 18442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14025"/>
            <a:r>
              <a:rPr lang="en-US" altLang="ko-KR" sz="1100" b="1" kern="0" spc="-1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white"/>
                </a:solidFill>
                <a:cs typeface="Arial" panose="020B0604020202020204" pitchFamily="34" charset="0"/>
              </a:rPr>
              <a:t>Pre-order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62135" y="2058817"/>
            <a:ext cx="3345197" cy="253916"/>
          </a:xfrm>
          <a:prstGeom prst="rect">
            <a:avLst/>
          </a:prstGeom>
          <a:noFill/>
        </p:spPr>
        <p:txBody>
          <a:bodyPr wrap="square" lIns="68541" tIns="34289" rIns="68541" bIns="34289" rtlCol="0" anchor="t">
            <a:spAutoFit/>
          </a:bodyPr>
          <a:lstStyle/>
          <a:p>
            <a:pPr algn="ctr" defTabSz="685358">
              <a:spcAft>
                <a:spcPts val="225"/>
              </a:spcAft>
            </a:pPr>
            <a:r>
              <a:rPr kumimoji="1" lang="en-US" altLang="ko-KR" sz="1200" b="1" kern="0" spc="-38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cs typeface="Segoe UI"/>
              </a:rPr>
              <a:t>Marketing Campaign (</a:t>
            </a:r>
            <a:r>
              <a:rPr kumimoji="1" lang="en-US" sz="1200" b="1" kern="0" spc="-38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cs typeface="Segoe UI"/>
              </a:rPr>
              <a:t>New launch</a:t>
            </a:r>
            <a:r>
              <a:rPr lang="en-US" altLang="ko-KR" sz="1200" b="1" kern="0" spc="-38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cs typeface="Segoe UI"/>
              </a:rPr>
              <a:t>)</a:t>
            </a:r>
          </a:p>
        </p:txBody>
      </p:sp>
      <p:grpSp>
        <p:nvGrpSpPr>
          <p:cNvPr id="18" name="그룹 184"/>
          <p:cNvGrpSpPr/>
          <p:nvPr/>
        </p:nvGrpSpPr>
        <p:grpSpPr>
          <a:xfrm>
            <a:off x="4406523" y="3600778"/>
            <a:ext cx="1774973" cy="1485595"/>
            <a:chOff x="1114995" y="173619"/>
            <a:chExt cx="2366630" cy="1980793"/>
          </a:xfrm>
        </p:grpSpPr>
        <p:sp>
          <p:nvSpPr>
            <p:cNvPr id="19" name="타원 188"/>
            <p:cNvSpPr/>
            <p:nvPr/>
          </p:nvSpPr>
          <p:spPr>
            <a:xfrm>
              <a:off x="1114995" y="173619"/>
              <a:ext cx="2004374" cy="1980793"/>
            </a:xfrm>
            <a:prstGeom prst="ellipse">
              <a:avLst/>
            </a:prstGeom>
            <a:solidFill>
              <a:schemeClr val="bg1">
                <a:lumMod val="75000"/>
                <a:alpha val="5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20" name="타원 4"/>
            <p:cNvSpPr/>
            <p:nvPr/>
          </p:nvSpPr>
          <p:spPr>
            <a:xfrm>
              <a:off x="1382245" y="306299"/>
              <a:ext cx="1469874" cy="8913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4664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>
                  <a:solidFill>
                    <a:srgbClr val="000000"/>
                  </a:solidFill>
                  <a:latin typeface="Samsung Sharp Sans Medium" pitchFamily="2" charset="0"/>
                  <a:ea typeface="Samsung Sharp Sans Medium" pitchFamily="2" charset="0"/>
                  <a:cs typeface="Samsung Sharp Sans Medium" pitchFamily="2" charset="0"/>
                </a:rPr>
                <a:t>Mass Target</a:t>
              </a:r>
              <a:endParaRPr lang="en-US" sz="800">
                <a:solidFill>
                  <a:srgbClr val="000000"/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endParaRPr>
            </a:p>
          </p:txBody>
        </p:sp>
        <p:sp>
          <p:nvSpPr>
            <p:cNvPr id="21" name="타원 4"/>
            <p:cNvSpPr/>
            <p:nvPr/>
          </p:nvSpPr>
          <p:spPr>
            <a:xfrm>
              <a:off x="2011751" y="1023273"/>
              <a:ext cx="1469874" cy="8913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4664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>
                  <a:solidFill>
                    <a:srgbClr val="000000"/>
                  </a:solidFill>
                  <a:latin typeface="Samsung Sharp Sans Medium" pitchFamily="2" charset="0"/>
                  <a:ea typeface="Samsung Sharp Sans Medium" pitchFamily="2" charset="0"/>
                  <a:cs typeface="Samsung Sharp Sans Medium" pitchFamily="2" charset="0"/>
                </a:rPr>
                <a:t>PPM Target</a:t>
              </a:r>
              <a:endParaRPr lang="en-US" sz="800" b="1">
                <a:solidFill>
                  <a:srgbClr val="000000"/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endParaRPr>
            </a:p>
          </p:txBody>
        </p:sp>
      </p:grpSp>
      <p:sp>
        <p:nvSpPr>
          <p:cNvPr id="22" name="타원 186"/>
          <p:cNvSpPr/>
          <p:nvPr/>
        </p:nvSpPr>
        <p:spPr>
          <a:xfrm>
            <a:off x="5369304" y="4236186"/>
            <a:ext cx="521950" cy="521950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23" name="직사각형 6"/>
          <p:cNvSpPr/>
          <p:nvPr/>
        </p:nvSpPr>
        <p:spPr>
          <a:xfrm>
            <a:off x="1817274" y="3987525"/>
            <a:ext cx="2830570" cy="848308"/>
          </a:xfrm>
          <a:prstGeom prst="rect">
            <a:avLst/>
          </a:prstGeom>
        </p:spPr>
        <p:txBody>
          <a:bodyPr wrap="square" lIns="68541" tIns="34289" rIns="68541" bIns="34289">
            <a:spAutoFit/>
          </a:bodyPr>
          <a:lstStyle/>
          <a:p>
            <a:pPr defTabSz="685358">
              <a:lnSpc>
                <a:spcPct val="150000"/>
              </a:lnSpc>
            </a:pPr>
            <a:r>
              <a:rPr lang="en-US" altLang="ko-KR" sz="1100" b="1">
                <a:solidFill>
                  <a:srgbClr val="000000"/>
                </a:solidFill>
                <a:ea typeface="Samsung Sharp Sans Regular" pitchFamily="2" charset="0"/>
                <a:cs typeface="Samsung Sharp Sans Regular" pitchFamily="2" charset="0"/>
              </a:rPr>
              <a:t>“Identify the best opportunities</a:t>
            </a:r>
            <a:br>
              <a:rPr lang="en-US" altLang="ko-KR" sz="1100" b="1">
                <a:solidFill>
                  <a:srgbClr val="000000"/>
                </a:solidFill>
                <a:ea typeface="Samsung Sharp Sans Regular" pitchFamily="2" charset="0"/>
                <a:cs typeface="Samsung Sharp Sans Regular" pitchFamily="2" charset="0"/>
              </a:rPr>
            </a:br>
            <a:r>
              <a:rPr lang="en-US" altLang="ko-KR" sz="1100" b="1">
                <a:solidFill>
                  <a:srgbClr val="000000"/>
                </a:solidFill>
                <a:ea typeface="Samsung Sharp Sans Bold" pitchFamily="2" charset="0"/>
                <a:cs typeface="Samsung Sharp Sans Bold" pitchFamily="2" charset="0"/>
              </a:rPr>
              <a:t>among the higher propensity customers.”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3764" y="2878732"/>
            <a:ext cx="719281" cy="238525"/>
          </a:xfrm>
          <a:prstGeom prst="rect">
            <a:avLst/>
          </a:prstGeom>
          <a:noFill/>
        </p:spPr>
        <p:txBody>
          <a:bodyPr wrap="square" lIns="68541" tIns="34289" rIns="68541" bIns="34289" rtlCol="0">
            <a:spAutoFit/>
          </a:bodyPr>
          <a:lstStyle/>
          <a:p>
            <a:pPr algn="ctr" defTabSz="685358"/>
            <a:r>
              <a:rPr lang="en-US" sz="1100">
                <a:solidFill>
                  <a:srgbClr val="000000"/>
                </a:solidFill>
              </a:rPr>
              <a:t>1 month</a:t>
            </a:r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 flipV="1">
            <a:off x="5308088" y="2994192"/>
            <a:ext cx="485676" cy="3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474098" y="2994145"/>
            <a:ext cx="531143" cy="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내용 개체 틀 4"/>
          <p:cNvSpPr txBox="1">
            <a:spLocks/>
          </p:cNvSpPr>
          <p:nvPr/>
        </p:nvSpPr>
        <p:spPr>
          <a:xfrm>
            <a:off x="4672991" y="666751"/>
            <a:ext cx="3162789" cy="57131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l" defTabSz="914296" rtl="0" eaLnBrk="1" latinLnBrk="0" hangingPunct="1">
              <a:lnSpc>
                <a:spcPct val="110000"/>
              </a:lnSpc>
              <a:spcBef>
                <a:spcPts val="0"/>
              </a:spcBef>
              <a:buFontTx/>
              <a:buNone/>
              <a:defRPr lang="en-US" altLang="ko-KR" sz="1800" kern="1200" spc="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0" indent="-185738" algn="l" defTabSz="914296" rtl="0" eaLnBrk="1" latinLnBrk="1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ko-KR" altLang="en-US" sz="1800" kern="1200" spc="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0" indent="-185738" algn="l" defTabSz="914296" rtl="0" eaLnBrk="1" latinLnBrk="1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ko-KR" altLang="en-US" sz="1800" kern="1200" spc="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0" indent="-185738" algn="l" defTabSz="914296" rtl="0" eaLnBrk="1" latinLnBrk="1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ko-KR" altLang="en-US" sz="1800" kern="1200" spc="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0" indent="-185738" algn="l" defTabSz="914296" rtl="0" eaLnBrk="1" latinLnBrk="1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ko-KR" altLang="en-US" sz="1800" kern="1200" spc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04311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1100" b="1" dirty="0">
                <a:ln>
                  <a:solidFill>
                    <a:srgbClr val="0068C8">
                      <a:shade val="50000"/>
                      <a:alpha val="0"/>
                    </a:srgbClr>
                  </a:solidFill>
                </a:ln>
                <a:solidFill>
                  <a:srgbClr val="000000"/>
                </a:solidFill>
                <a:latin typeface="Meiryo UI"/>
                <a:ea typeface="Meiryo UI"/>
                <a:cs typeface="Segoe UI"/>
              </a:rPr>
              <a:t>Scope:</a:t>
            </a:r>
          </a:p>
          <a:p>
            <a:pPr marL="214183" indent="-214183">
              <a:buFontTx/>
              <a:buChar char="-"/>
            </a:pPr>
            <a:r>
              <a:rPr sz="1100" dirty="0">
                <a:ln>
                  <a:solidFill>
                    <a:srgbClr val="0068C8">
                      <a:shade val="50000"/>
                      <a:alpha val="0"/>
                    </a:srgbClr>
                  </a:solidFill>
                </a:ln>
                <a:solidFill>
                  <a:srgbClr val="000000"/>
                </a:solidFill>
                <a:latin typeface="Meiryo UI"/>
                <a:ea typeface="Meiryo UI"/>
                <a:cs typeface="Segoe UI"/>
              </a:rPr>
              <a:t>2 smart device series ('A', 'B' series)</a:t>
            </a:r>
          </a:p>
          <a:p>
            <a:pPr marL="214183" indent="-214183">
              <a:buFontTx/>
              <a:buChar char="-"/>
            </a:pPr>
            <a:r>
              <a:rPr sz="1100" dirty="0">
                <a:ln>
                  <a:solidFill>
                    <a:srgbClr val="0068C8">
                      <a:shade val="50000"/>
                      <a:alpha val="0"/>
                    </a:srgbClr>
                  </a:solidFill>
                </a:ln>
                <a:solidFill>
                  <a:srgbClr val="000000"/>
                </a:solidFill>
                <a:latin typeface="Meiryo UI"/>
                <a:ea typeface="Meiryo UI"/>
              </a:rPr>
              <a:t>4 channel types: Email, Push, SMS, All</a:t>
            </a:r>
            <a:endParaRPr sz="1100" dirty="0">
              <a:ln>
                <a:solidFill>
                  <a:srgbClr val="0068C8">
                    <a:shade val="50000"/>
                    <a:alpha val="0"/>
                  </a:srgbClr>
                </a:solidFill>
              </a:ln>
              <a:solidFill>
                <a:srgbClr val="000000"/>
              </a:solidFill>
              <a:latin typeface="Meiryo UI"/>
              <a:ea typeface="Meiryo UI"/>
              <a:sym typeface="Wingdings" panose="05000000000000000000" pitchFamily="2" charset="2"/>
            </a:endParaRPr>
          </a:p>
        </p:txBody>
      </p:sp>
      <p:sp>
        <p:nvSpPr>
          <p:cNvPr id="28" name="Right Brace 27"/>
          <p:cNvSpPr/>
          <p:nvPr/>
        </p:nvSpPr>
        <p:spPr>
          <a:xfrm rot="5400000">
            <a:off x="3282043" y="1021874"/>
            <a:ext cx="245856" cy="3832180"/>
          </a:xfrm>
          <a:prstGeom prst="rightBrace">
            <a:avLst>
              <a:gd name="adj1" fmla="val 43201"/>
              <a:gd name="adj2" fmla="val 498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41" tIns="34289" rIns="68541" bIns="34289" rtlCol="0" anchor="ctr"/>
          <a:lstStyle/>
          <a:p>
            <a:pPr algn="ctr" defTabSz="685358"/>
            <a:endParaRPr lang="ko-KR" altLang="en-US" sz="1400">
              <a:solidFill>
                <a:srgbClr val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76031" y="3053536"/>
            <a:ext cx="2324172" cy="346249"/>
          </a:xfrm>
          <a:prstGeom prst="rect">
            <a:avLst/>
          </a:prstGeom>
          <a:noFill/>
        </p:spPr>
        <p:txBody>
          <a:bodyPr wrap="square" lIns="68541" tIns="34289" rIns="68541" bIns="34289" rtlCol="0">
            <a:spAutoFit/>
          </a:bodyPr>
          <a:lstStyle/>
          <a:p>
            <a:pPr algn="ctr" defTabSz="685358"/>
            <a:r>
              <a:rPr lang="en-US" sz="900">
                <a:solidFill>
                  <a:srgbClr val="000000"/>
                </a:solidFill>
              </a:rPr>
              <a:t>Collect data on customer interaction with marketing campaign</a:t>
            </a:r>
          </a:p>
        </p:txBody>
      </p:sp>
      <p:sp>
        <p:nvSpPr>
          <p:cNvPr id="30" name="내용 개체 틀 4"/>
          <p:cNvSpPr>
            <a:spLocks noGrp="1"/>
          </p:cNvSpPr>
          <p:nvPr>
            <p:ph idx="10"/>
          </p:nvPr>
        </p:nvSpPr>
        <p:spPr>
          <a:xfrm>
            <a:off x="887094" y="1352572"/>
            <a:ext cx="6948684" cy="709363"/>
          </a:xfrm>
        </p:spPr>
        <p:txBody>
          <a:bodyPr lIns="68541" tIns="34289" rIns="68541" bIns="34289" anchor="t"/>
          <a:lstStyle/>
          <a:p>
            <a:pPr defTabSz="685280">
              <a:lnSpc>
                <a:spcPct val="110000"/>
              </a:lnSpc>
            </a:pP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cs typeface="Segoe UI"/>
              </a:rPr>
              <a:t>Scenario: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cs typeface="Segoe UI"/>
                <a:sym typeface="Wingdings" panose="05000000000000000000" pitchFamily="2" charset="2"/>
              </a:rPr>
              <a:t> </a:t>
            </a:r>
            <a:r>
              <a:rPr lang="en-US" sz="1100" dirty="0"/>
              <a:t>New model is released once a year. Pre-launch (mass targeting) &amp; post-launch (PPM targeting) marketing campaigns are conducted before &amp; after launching date. Historical data + user interaction in current pre-launch phase is used as input for PPM.</a:t>
            </a:r>
            <a:endParaRPr lang="en-US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cs typeface="Segoe UI"/>
            </a:endParaRPr>
          </a:p>
        </p:txBody>
      </p:sp>
      <p:sp>
        <p:nvSpPr>
          <p:cNvPr id="2" name="Line Callout 1 1"/>
          <p:cNvSpPr/>
          <p:nvPr/>
        </p:nvSpPr>
        <p:spPr>
          <a:xfrm>
            <a:off x="6324623" y="3790950"/>
            <a:ext cx="1511179" cy="706210"/>
          </a:xfrm>
          <a:prstGeom prst="borderCallout1">
            <a:avLst>
              <a:gd name="adj1" fmla="val 27015"/>
              <a:gd name="adj2" fmla="val -1017"/>
              <a:gd name="adj3" fmla="val 90461"/>
              <a:gd name="adj4" fmla="val -2952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4" tIns="45697" rIns="91394" bIns="45697" spcCol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Scale of PPM target corresponds to given marketing budget</a:t>
            </a:r>
          </a:p>
        </p:txBody>
      </p:sp>
    </p:spTree>
    <p:extLst>
      <p:ext uri="{BB962C8B-B14F-4D97-AF65-F5344CB8AC3E}">
        <p14:creationId xmlns:p14="http://schemas.microsoft.com/office/powerpoint/2010/main" val="4109853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723" y="133357"/>
            <a:ext cx="7705078" cy="765571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FF0000"/>
                </a:solidFill>
              </a:rPr>
              <a:t>System integration approach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1425623" y="1544411"/>
            <a:ext cx="1071889" cy="14041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8" tIns="45704" rIns="91408" bIns="45704" rtlCol="0" anchor="ctr"/>
          <a:lstStyle/>
          <a:p>
            <a:pPr algn="ctr"/>
            <a:r>
              <a:rPr lang="en-US" sz="1200" dirty="0"/>
              <a:t>Marketing </a:t>
            </a:r>
          </a:p>
          <a:p>
            <a:pPr algn="ctr"/>
            <a:r>
              <a:rPr lang="en-US" sz="1200" dirty="0"/>
              <a:t>Management</a:t>
            </a:r>
          </a:p>
          <a:p>
            <a:pPr algn="ctr"/>
            <a:r>
              <a:rPr lang="en-US" sz="1200" dirty="0"/>
              <a:t>System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4036254" y="1544411"/>
            <a:ext cx="1071889" cy="14041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8" tIns="45704" rIns="91408" bIns="45704" rtlCol="0" anchor="ctr"/>
          <a:lstStyle/>
          <a:p>
            <a:pPr algn="ctr"/>
            <a:r>
              <a:rPr lang="en-US" sz="1400" dirty="0"/>
              <a:t>Data Warehouse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6882779" y="1544411"/>
            <a:ext cx="1071889" cy="14041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8" tIns="45704" rIns="91408" bIns="45704" rtlCol="0" anchor="ctr"/>
          <a:lstStyle/>
          <a:p>
            <a:pPr algn="ctr"/>
            <a:r>
              <a:rPr lang="en-US" sz="1400" dirty="0"/>
              <a:t>PPM server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589678" y="1940455"/>
            <a:ext cx="1348660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8" tIns="45704" rIns="91408" bIns="45704" rtlCol="0" anchor="ctr"/>
          <a:lstStyle/>
          <a:p>
            <a:pPr algn="ctr"/>
            <a:endParaRPr lang="en-US" sz="1200" dirty="0"/>
          </a:p>
        </p:txBody>
      </p:sp>
      <p:sp>
        <p:nvSpPr>
          <p:cNvPr id="8" name="Right Arrow 7"/>
          <p:cNvSpPr/>
          <p:nvPr/>
        </p:nvSpPr>
        <p:spPr>
          <a:xfrm>
            <a:off x="5206027" y="1940455"/>
            <a:ext cx="1524110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8" tIns="45704" rIns="91408" bIns="45704" rtlCol="0" anchor="ctr"/>
          <a:lstStyle/>
          <a:p>
            <a:pPr algn="ctr"/>
            <a:endParaRPr lang="en-US" sz="1200" dirty="0"/>
          </a:p>
        </p:txBody>
      </p:sp>
      <p:sp>
        <p:nvSpPr>
          <p:cNvPr id="9" name="Left Arrow 8"/>
          <p:cNvSpPr/>
          <p:nvPr/>
        </p:nvSpPr>
        <p:spPr>
          <a:xfrm>
            <a:off x="2577318" y="2372503"/>
            <a:ext cx="1288216" cy="3240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8" tIns="45704" rIns="91408" bIns="45704" rtlCol="0" anchor="ctr"/>
          <a:lstStyle/>
          <a:p>
            <a:pPr algn="ctr"/>
            <a:endParaRPr lang="en-US" sz="1200" dirty="0"/>
          </a:p>
        </p:txBody>
      </p:sp>
      <p:sp>
        <p:nvSpPr>
          <p:cNvPr id="10" name="Left Arrow 9"/>
          <p:cNvSpPr/>
          <p:nvPr/>
        </p:nvSpPr>
        <p:spPr>
          <a:xfrm>
            <a:off x="5206027" y="2372503"/>
            <a:ext cx="1524110" cy="3240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8" tIns="45704" rIns="91408" bIns="45704" rtlCol="0" anchor="ctr"/>
          <a:lstStyle/>
          <a:p>
            <a:pPr algn="ctr"/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659510" y="4064692"/>
            <a:ext cx="2209799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91408" tIns="45704" rIns="91408" bIns="45704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Marketing operator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2" name="Elbow Connector 11"/>
          <p:cNvCxnSpPr>
            <a:stCxn id="11" idx="0"/>
            <a:endCxn id="6" idx="3"/>
          </p:cNvCxnSpPr>
          <p:nvPr/>
        </p:nvCxnSpPr>
        <p:spPr>
          <a:xfrm rot="5400000" flipH="1" flipV="1">
            <a:off x="5533491" y="2179473"/>
            <a:ext cx="1116124" cy="2654314"/>
          </a:xfrm>
          <a:prstGeom prst="bent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4"/>
            <a:endCxn id="11" idx="3"/>
          </p:cNvCxnSpPr>
          <p:nvPr/>
        </p:nvCxnSpPr>
        <p:spPr>
          <a:xfrm flipH="1">
            <a:off x="5869309" y="2246491"/>
            <a:ext cx="2085359" cy="2002868"/>
          </a:xfrm>
          <a:prstGeom prst="bentConnector3">
            <a:avLst>
              <a:gd name="adj1" fmla="val -10962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1" idx="1"/>
            <a:endCxn id="4" idx="3"/>
          </p:cNvCxnSpPr>
          <p:nvPr/>
        </p:nvCxnSpPr>
        <p:spPr>
          <a:xfrm rot="10800000">
            <a:off x="1961552" y="2948569"/>
            <a:ext cx="1697942" cy="1300790"/>
          </a:xfrm>
          <a:prstGeom prst="bentConnector2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4" idx="2"/>
            <a:endCxn id="11" idx="2"/>
          </p:cNvCxnSpPr>
          <p:nvPr/>
        </p:nvCxnSpPr>
        <p:spPr>
          <a:xfrm rot="10800000" flipH="1" flipV="1">
            <a:off x="1425608" y="2246489"/>
            <a:ext cx="3338787" cy="2187534"/>
          </a:xfrm>
          <a:prstGeom prst="bentConnector4">
            <a:avLst>
              <a:gd name="adj1" fmla="val -6847"/>
              <a:gd name="adj2" fmla="val 110450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89041" y="3164591"/>
            <a:ext cx="2002519" cy="276999"/>
          </a:xfrm>
          <a:prstGeom prst="rect">
            <a:avLst/>
          </a:prstGeom>
          <a:noFill/>
        </p:spPr>
        <p:txBody>
          <a:bodyPr wrap="square" lIns="91408" tIns="45704" rIns="91408" bIns="45704" rtlCol="0">
            <a:spAutoFit/>
          </a:bodyPr>
          <a:lstStyle/>
          <a:p>
            <a:r>
              <a:rPr lang="en-US" altLang="ko-KR" sz="1200" dirty="0"/>
              <a:t>Channel, Series, Sales target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306874" y="3962195"/>
            <a:ext cx="2846526" cy="276999"/>
          </a:xfrm>
          <a:prstGeom prst="rect">
            <a:avLst/>
          </a:prstGeom>
          <a:noFill/>
        </p:spPr>
        <p:txBody>
          <a:bodyPr wrap="square" lIns="91408" tIns="45704" rIns="91408" bIns="45704" rtlCol="0">
            <a:spAutoFit/>
          </a:bodyPr>
          <a:lstStyle/>
          <a:p>
            <a:pPr algn="r"/>
            <a:r>
              <a:rPr lang="en-US" altLang="ko-KR" sz="1200" dirty="0"/>
              <a:t>Recommended Score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931919" y="3949133"/>
            <a:ext cx="1834981" cy="276999"/>
          </a:xfrm>
          <a:prstGeom prst="rect">
            <a:avLst/>
          </a:prstGeom>
          <a:noFill/>
        </p:spPr>
        <p:txBody>
          <a:bodyPr wrap="square" lIns="91408" tIns="45704" rIns="91408" bIns="45704" rtlCol="0">
            <a:spAutoFit/>
          </a:bodyPr>
          <a:lstStyle/>
          <a:p>
            <a:pPr algn="ctr"/>
            <a:r>
              <a:rPr lang="en-US" altLang="ko-KR" sz="1200" dirty="0"/>
              <a:t>Recommended Score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220558" y="4352147"/>
            <a:ext cx="2846526" cy="276999"/>
          </a:xfrm>
          <a:prstGeom prst="rect">
            <a:avLst/>
          </a:prstGeom>
          <a:noFill/>
        </p:spPr>
        <p:txBody>
          <a:bodyPr wrap="square" lIns="91408" tIns="45704" rIns="91408" bIns="45704" rtlCol="0">
            <a:spAutoFit/>
          </a:bodyPr>
          <a:lstStyle/>
          <a:p>
            <a:r>
              <a:rPr lang="en-US" altLang="ko-KR" sz="1200" dirty="0"/>
              <a:t>User list</a:t>
            </a:r>
            <a:endParaRPr lang="ko-KR" alt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981722" y="1047753"/>
            <a:ext cx="5344236" cy="38099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8" tIns="45704" rIns="91408" bIns="45704" spcCol="0"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Client side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111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802866" y="206742"/>
            <a:ext cx="6385222" cy="30008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200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/>
                <a:ea typeface="맑은 고딕"/>
                <a:cs typeface="Segoe UI"/>
              </a:rPr>
              <a:t>PPM in Practice</a:t>
            </a:r>
            <a:endParaRPr lang="en-US" altLang="ko-KR" sz="2300" kern="0" dirty="0">
              <a:solidFill>
                <a:srgbClr val="FF0000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170450" y="667700"/>
            <a:ext cx="6686550" cy="30469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296" rtl="0" eaLnBrk="1" latinLnBrk="0" hangingPunct="1">
              <a:lnSpc>
                <a:spcPct val="110000"/>
              </a:lnSpc>
              <a:spcBef>
                <a:spcPts val="0"/>
              </a:spcBef>
              <a:buFontTx/>
              <a:buNone/>
              <a:defRPr lang="en-US" altLang="ko-KR" sz="1800" kern="1200" spc="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0" indent="-185738" algn="l" defTabSz="914296" rtl="0" eaLnBrk="1" latinLnBrk="1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ko-KR" altLang="en-US" sz="1800" kern="1200" spc="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0" indent="-185738" algn="l" defTabSz="914296" rtl="0" eaLnBrk="1" latinLnBrk="1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ko-KR" altLang="en-US" sz="1800" kern="1200" spc="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0" indent="-185738" algn="l" defTabSz="914296" rtl="0" eaLnBrk="1" latinLnBrk="1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ko-KR" altLang="en-US" sz="1800" kern="1200" spc="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0" indent="-185738" algn="l" defTabSz="914296" rtl="0" eaLnBrk="1" latinLnBrk="1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ko-KR" altLang="en-US" sz="1800" kern="1200" spc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04311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>
              <a:ln>
                <a:solidFill>
                  <a:srgbClr val="0068C8">
                    <a:shade val="50000"/>
                    <a:alpha val="0"/>
                  </a:srgbClr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6" name="내용 개체 틀 16"/>
          <p:cNvSpPr>
            <a:spLocks noGrp="1"/>
          </p:cNvSpPr>
          <p:nvPr>
            <p:ph idx="10"/>
          </p:nvPr>
        </p:nvSpPr>
        <p:spPr>
          <a:xfrm>
            <a:off x="5811768" y="4296367"/>
            <a:ext cx="3009294" cy="664460"/>
          </a:xfrm>
        </p:spPr>
        <p:txBody>
          <a:bodyPr lIns="68568" tIns="34289" rIns="68568" bIns="34289" anchor="t"/>
          <a:lstStyle/>
          <a:p>
            <a:pPr>
              <a:spcAft>
                <a:spcPts val="450"/>
              </a:spcAft>
            </a:pPr>
            <a:r>
              <a:rPr lang="en-US" altLang="ko-KR" sz="1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/>
                <a:ea typeface="맑은 고딕"/>
                <a:cs typeface="Segoe UI"/>
              </a:rPr>
              <a:t>Compared to conversion rate in Mass-targeting (all) customer</a:t>
            </a:r>
            <a:endParaRPr lang="ko-KR" altLang="en-US" sz="1100">
              <a:ln>
                <a:solidFill>
                  <a:srgbClr val="0068C8">
                    <a:shade val="50000"/>
                    <a:alpha val="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>
              <a:spcAft>
                <a:spcPts val="450"/>
              </a:spcAft>
            </a:pPr>
            <a:r>
              <a:rPr lang="en-US" altLang="ko-KR" sz="1100" b="1">
                <a:solidFill>
                  <a:srgbClr val="FF0000"/>
                </a:solidFill>
                <a:latin typeface="Malgun Gothic"/>
                <a:ea typeface="Malgun Gothic"/>
              </a:rPr>
              <a:t>Conversion Rate: </a:t>
            </a:r>
            <a:r>
              <a:rPr lang="en-US" altLang="ko-KR" sz="1100" b="1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</a:rPr>
              <a:t>12.69</a:t>
            </a:r>
            <a:r>
              <a:rPr lang="ko-KR" altLang="en-US" sz="1100" b="1">
                <a:solidFill>
                  <a:srgbClr val="FF0000"/>
                </a:solidFill>
                <a:latin typeface="Malgun Gothic"/>
                <a:ea typeface="Malgun Gothic"/>
              </a:rPr>
              <a:t> </a:t>
            </a:r>
            <a:r>
              <a:rPr lang="en-US" altLang="ko-KR" sz="1100" b="1">
                <a:solidFill>
                  <a:srgbClr val="FF0000"/>
                </a:solidFill>
                <a:latin typeface="Malgun Gothic"/>
                <a:ea typeface="Malgun Gothic"/>
              </a:rPr>
              <a:t>times</a:t>
            </a:r>
            <a:r>
              <a:rPr lang="ko-KR" altLang="en-US" sz="1100" b="1">
                <a:solidFill>
                  <a:srgbClr val="FF0000"/>
                </a:solidFill>
                <a:latin typeface="Malgun Gothic"/>
                <a:ea typeface="Malgun Gothic"/>
              </a:rPr>
              <a:t> </a:t>
            </a:r>
            <a:r>
              <a:rPr lang="en-US" altLang="ko-KR" sz="1100" b="1">
                <a:solidFill>
                  <a:srgbClr val="FF0000"/>
                </a:solidFill>
                <a:latin typeface="Malgun Gothic"/>
                <a:ea typeface="Malgun Gothic"/>
              </a:rPr>
              <a:t>Improvement (Evaluate on test set)</a:t>
            </a:r>
            <a:endParaRPr lang="en-US" altLang="ko-KR" sz="1100">
              <a:latin typeface="Malgun Gothic"/>
              <a:ea typeface="Malgun Gothic"/>
            </a:endParaRPr>
          </a:p>
        </p:txBody>
      </p:sp>
      <p:sp>
        <p:nvSpPr>
          <p:cNvPr id="7" name="대각선 방향의 모서리가 둥근 사각형 37"/>
          <p:cNvSpPr/>
          <p:nvPr/>
        </p:nvSpPr>
        <p:spPr bwMode="auto">
          <a:xfrm rot="10800000" flipV="1">
            <a:off x="1045898" y="1158240"/>
            <a:ext cx="4394695" cy="363095"/>
          </a:xfrm>
          <a:prstGeom prst="rect">
            <a:avLst/>
          </a:prstGeom>
          <a:solidFill>
            <a:srgbClr val="164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9" rIns="68568" bIns="34289" rtlCol="0" anchor="ctr"/>
          <a:lstStyle/>
          <a:p>
            <a:pPr algn="ctr" defTabSz="514241"/>
            <a:r>
              <a:rPr lang="en-US" altLang="ko-KR" sz="1200" b="1" spc="-23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cs typeface="Arial" panose="020B0604020202020204" pitchFamily="34" charset="0"/>
              </a:rPr>
              <a:t>Prospective Customer Prediction Result</a:t>
            </a:r>
            <a:endParaRPr lang="ko-KR" altLang="en-US" sz="1200" b="1" spc="-23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8" name="대각선 방향의 모서리가 둥근 사각형 37"/>
          <p:cNvSpPr/>
          <p:nvPr/>
        </p:nvSpPr>
        <p:spPr bwMode="auto">
          <a:xfrm rot="10800000" flipV="1">
            <a:off x="5973848" y="1159005"/>
            <a:ext cx="2176867" cy="362591"/>
          </a:xfrm>
          <a:prstGeom prst="rect">
            <a:avLst/>
          </a:prstGeom>
          <a:solidFill>
            <a:srgbClr val="164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9" rIns="68568" bIns="34289" rtlCol="0" anchor="ctr"/>
          <a:lstStyle/>
          <a:p>
            <a:pPr algn="ctr" defTabSz="514241"/>
            <a:r>
              <a:rPr lang="en-US" altLang="ko-KR" sz="1200" b="1" spc="-23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cs typeface="Arial" panose="020B0604020202020204" pitchFamily="34" charset="0"/>
              </a:rPr>
              <a:t>Conversion Rate Comparison</a:t>
            </a:r>
            <a:endParaRPr lang="ko-KR" altLang="en-US" sz="1200" b="1" spc="-23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10" name="직사각형 68"/>
          <p:cNvSpPr/>
          <p:nvPr/>
        </p:nvSpPr>
        <p:spPr>
          <a:xfrm>
            <a:off x="2647633" y="1966563"/>
            <a:ext cx="669974" cy="1490207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68568" tIns="34289" rIns="68568" bIns="34289" rtlCol="0" anchor="ctr"/>
          <a:lstStyle/>
          <a:p>
            <a:pPr algn="ctr" defTabSz="685664"/>
            <a:r>
              <a:rPr lang="en-US" altLang="ko-KR" sz="800" b="1">
                <a:solidFill>
                  <a:srgbClr val="FFFFFF"/>
                </a:solidFill>
              </a:rPr>
              <a:t>88.85%</a:t>
            </a:r>
          </a:p>
          <a:p>
            <a:pPr algn="ctr" defTabSz="685664"/>
            <a:r>
              <a:rPr lang="en-US" altLang="ko-KR" sz="800" b="1">
                <a:solidFill>
                  <a:srgbClr val="FFFFFF"/>
                </a:solidFill>
              </a:rPr>
              <a:t>4703台</a:t>
            </a:r>
          </a:p>
        </p:txBody>
      </p:sp>
      <p:sp>
        <p:nvSpPr>
          <p:cNvPr id="11" name="직사각형 69"/>
          <p:cNvSpPr/>
          <p:nvPr/>
        </p:nvSpPr>
        <p:spPr>
          <a:xfrm>
            <a:off x="2645788" y="3457484"/>
            <a:ext cx="671825" cy="514656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68568" tIns="34289" rIns="68568" bIns="34289" rtlCol="0" anchor="ctr"/>
          <a:lstStyle/>
          <a:p>
            <a:pPr algn="ctr" defTabSz="685664"/>
            <a:r>
              <a:rPr lang="en-US" altLang="ko-KR" sz="800" b="1">
                <a:solidFill>
                  <a:srgbClr val="000000"/>
                </a:solidFill>
              </a:rPr>
              <a:t>11.14%</a:t>
            </a:r>
          </a:p>
          <a:p>
            <a:pPr algn="ctr" defTabSz="685664"/>
            <a:r>
              <a:rPr lang="en-US" altLang="ko-KR" sz="800" b="1">
                <a:solidFill>
                  <a:srgbClr val="000000"/>
                </a:solidFill>
              </a:rPr>
              <a:t>590台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62715" y="4025308"/>
            <a:ext cx="904457" cy="196208"/>
          </a:xfrm>
          <a:prstGeom prst="rect">
            <a:avLst/>
          </a:prstGeom>
          <a:solidFill>
            <a:schemeClr val="bg1"/>
          </a:solidFill>
        </p:spPr>
        <p:txBody>
          <a:bodyPr wrap="square" lIns="68568" tIns="34289" rIns="68568" bIns="34289" rtlCol="0" anchor="t">
            <a:spAutoFit/>
          </a:bodyPr>
          <a:lstStyle/>
          <a:p>
            <a:pPr algn="ctr" defTabSz="685664"/>
            <a:r>
              <a:rPr lang="en-US" altLang="ko-KR" sz="800" b="1">
                <a:solidFill>
                  <a:srgbClr val="000000">
                    <a:lumMod val="75000"/>
                    <a:lumOff val="25000"/>
                  </a:srgbClr>
                </a:solidFill>
              </a:rPr>
              <a:t>PPM Target</a:t>
            </a:r>
            <a:endParaRPr lang="ko-KR" altLang="en-US" sz="800" b="1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2871" y="4026037"/>
            <a:ext cx="969401" cy="192358"/>
          </a:xfrm>
          <a:prstGeom prst="rect">
            <a:avLst/>
          </a:prstGeom>
          <a:solidFill>
            <a:schemeClr val="bg1"/>
          </a:solidFill>
        </p:spPr>
        <p:txBody>
          <a:bodyPr wrap="square" lIns="68568" tIns="34289" rIns="68568" bIns="34289" rtlCol="0" anchor="t">
            <a:spAutoFit/>
          </a:bodyPr>
          <a:lstStyle/>
          <a:p>
            <a:pPr algn="ctr" defTabSz="685664"/>
            <a:r>
              <a:rPr lang="en-US" altLang="ko-KR" sz="800" b="1">
                <a:solidFill>
                  <a:srgbClr val="000000">
                    <a:lumMod val="75000"/>
                    <a:lumOff val="25000"/>
                  </a:srgbClr>
                </a:solidFill>
              </a:rPr>
              <a:t>Total Customer</a:t>
            </a:r>
            <a:endParaRPr lang="ko-KR" altLang="en-US" sz="800" b="1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03109" y="3950127"/>
            <a:ext cx="948839" cy="323165"/>
          </a:xfrm>
          <a:prstGeom prst="rect">
            <a:avLst/>
          </a:prstGeom>
          <a:solidFill>
            <a:schemeClr val="bg1"/>
          </a:solidFill>
        </p:spPr>
        <p:txBody>
          <a:bodyPr wrap="square" lIns="68568" tIns="34289" rIns="68568" bIns="34289" rtlCol="0" anchor="t">
            <a:spAutoFit/>
          </a:bodyPr>
          <a:lstStyle/>
          <a:p>
            <a:pPr algn="ctr" defTabSz="685664"/>
            <a:r>
              <a:rPr lang="en-US" altLang="ko-KR" sz="800" b="1">
                <a:solidFill>
                  <a:srgbClr val="000000">
                    <a:lumMod val="75000"/>
                    <a:lumOff val="25000"/>
                  </a:srgbClr>
                </a:solidFill>
              </a:rPr>
              <a:t>% of Total devices sold</a:t>
            </a:r>
            <a:endParaRPr lang="ko-KR" altLang="en-US" sz="800" b="1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5" name="직사각형 84"/>
          <p:cNvSpPr/>
          <p:nvPr/>
        </p:nvSpPr>
        <p:spPr>
          <a:xfrm>
            <a:off x="1936989" y="1664562"/>
            <a:ext cx="178308" cy="17830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9" rIns="68568" bIns="34289" rtlCol="0" anchor="ctr"/>
          <a:lstStyle/>
          <a:p>
            <a:pPr algn="ctr" defTabSz="685664"/>
            <a:endParaRPr lang="ko-KR" altLang="en-US" sz="1400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15298" y="1663494"/>
            <a:ext cx="1340822" cy="284693"/>
          </a:xfrm>
          <a:prstGeom prst="rect">
            <a:avLst/>
          </a:prstGeom>
          <a:noFill/>
        </p:spPr>
        <p:txBody>
          <a:bodyPr wrap="square" lIns="68568" tIns="34289" rIns="68568" bIns="34289" rtlCol="0">
            <a:spAutoFit/>
          </a:bodyPr>
          <a:lstStyle/>
          <a:p>
            <a:pPr defTabSz="685664">
              <a:spcAft>
                <a:spcPts val="225"/>
              </a:spcAft>
            </a:pPr>
            <a:r>
              <a:rPr lang="en-US" altLang="ko-KR" sz="700">
                <a:solidFill>
                  <a:srgbClr val="000000">
                    <a:lumMod val="75000"/>
                    <a:lumOff val="25000"/>
                  </a:srgbClr>
                </a:solidFill>
              </a:rPr>
              <a:t>Conversion among PPM target</a:t>
            </a:r>
            <a:endParaRPr lang="ko-KR" altLang="en-US" sz="7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87740" y="2652286"/>
            <a:ext cx="704758" cy="196206"/>
          </a:xfrm>
          <a:prstGeom prst="rect">
            <a:avLst/>
          </a:prstGeom>
          <a:noFill/>
        </p:spPr>
        <p:txBody>
          <a:bodyPr wrap="none" lIns="68568" tIns="34289" rIns="68568" bIns="34289" rtlCol="0">
            <a:spAutoFit/>
          </a:bodyPr>
          <a:lstStyle/>
          <a:p>
            <a:pPr defTabSz="685664"/>
            <a:r>
              <a:rPr lang="en-US" altLang="ko-KR" sz="800">
                <a:solidFill>
                  <a:srgbClr val="000000">
                    <a:lumMod val="85000"/>
                    <a:lumOff val="15000"/>
                  </a:srgbClr>
                </a:solidFill>
              </a:rPr>
              <a:t>(n=8.5Mn)</a:t>
            </a:r>
            <a:endParaRPr lang="ko-KR" altLang="en-US" sz="80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60909" y="2522940"/>
            <a:ext cx="704758" cy="196206"/>
          </a:xfrm>
          <a:prstGeom prst="rect">
            <a:avLst/>
          </a:prstGeom>
          <a:noFill/>
        </p:spPr>
        <p:txBody>
          <a:bodyPr wrap="none" lIns="68568" tIns="34289" rIns="68568" bIns="34289" rtlCol="0">
            <a:spAutoFit/>
          </a:bodyPr>
          <a:lstStyle/>
          <a:p>
            <a:pPr defTabSz="685664"/>
            <a:r>
              <a:rPr lang="en-US" altLang="ko-KR" sz="800">
                <a:solidFill>
                  <a:srgbClr val="FFFFFF"/>
                </a:solidFill>
              </a:rPr>
              <a:t>(n=1.2Mn)</a:t>
            </a:r>
            <a:endParaRPr lang="ko-KR" altLang="en-US" sz="80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60909" y="3558140"/>
            <a:ext cx="704758" cy="196206"/>
          </a:xfrm>
          <a:prstGeom prst="rect">
            <a:avLst/>
          </a:prstGeom>
          <a:noFill/>
        </p:spPr>
        <p:txBody>
          <a:bodyPr wrap="none" lIns="68568" tIns="34289" rIns="68568" bIns="34289" rtlCol="0">
            <a:spAutoFit/>
          </a:bodyPr>
          <a:lstStyle/>
          <a:p>
            <a:pPr defTabSz="685664"/>
            <a:r>
              <a:rPr lang="en-US" altLang="ko-KR" sz="800">
                <a:solidFill>
                  <a:srgbClr val="000000"/>
                </a:solidFill>
              </a:rPr>
              <a:t>(n=1.1Mn)</a:t>
            </a:r>
            <a:endParaRPr lang="ko-KR" altLang="en-US" sz="800">
              <a:solidFill>
                <a:srgbClr val="000000"/>
              </a:solidFill>
            </a:endParaRPr>
          </a:p>
        </p:txBody>
      </p:sp>
      <p:sp>
        <p:nvSpPr>
          <p:cNvPr id="20" name="직사각형 94"/>
          <p:cNvSpPr/>
          <p:nvPr/>
        </p:nvSpPr>
        <p:spPr>
          <a:xfrm>
            <a:off x="1251210" y="1653995"/>
            <a:ext cx="630451" cy="284691"/>
          </a:xfrm>
          <a:prstGeom prst="rect">
            <a:avLst/>
          </a:prstGeom>
        </p:spPr>
        <p:txBody>
          <a:bodyPr wrap="square" lIns="68568" tIns="34289" rIns="68568" bIns="34289">
            <a:spAutoFit/>
          </a:bodyPr>
          <a:lstStyle/>
          <a:p>
            <a:pPr defTabSz="685664"/>
            <a:r>
              <a:rPr lang="en-US" altLang="ko-KR" sz="700" b="1" spc="-23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64194"/>
                </a:solidFill>
                <a:cs typeface="Arial" panose="020B0604020202020204" pitchFamily="34" charset="0"/>
              </a:rPr>
              <a:t>PPM Target</a:t>
            </a:r>
          </a:p>
        </p:txBody>
      </p:sp>
      <p:sp>
        <p:nvSpPr>
          <p:cNvPr id="21" name="직사각형 95"/>
          <p:cNvSpPr/>
          <p:nvPr/>
        </p:nvSpPr>
        <p:spPr>
          <a:xfrm>
            <a:off x="1072893" y="1653995"/>
            <a:ext cx="178308" cy="176583"/>
          </a:xfrm>
          <a:prstGeom prst="rect">
            <a:avLst/>
          </a:prstGeom>
          <a:solidFill>
            <a:srgbClr val="214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9" rIns="68568" bIns="34289" rtlCol="0" anchor="ctr"/>
          <a:lstStyle/>
          <a:p>
            <a:pPr algn="ctr" defTabSz="685664"/>
            <a:endParaRPr lang="ko-KR" altLang="en-US" sz="1400">
              <a:solidFill>
                <a:srgbClr val="FFFFFF"/>
              </a:solidFill>
            </a:endParaRPr>
          </a:p>
        </p:txBody>
      </p:sp>
      <p:sp>
        <p:nvSpPr>
          <p:cNvPr id="22" name="직사각형 96"/>
          <p:cNvSpPr/>
          <p:nvPr/>
        </p:nvSpPr>
        <p:spPr>
          <a:xfrm>
            <a:off x="3462541" y="1663260"/>
            <a:ext cx="1978046" cy="2008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89" rIns="0" bIns="34289" rtlCol="0" anchor="ctr"/>
          <a:lstStyle/>
          <a:p>
            <a:pPr algn="ctr" defTabSz="685664"/>
            <a:r>
              <a:rPr lang="en-US" altLang="ko-KR" sz="800" b="1">
                <a:solidFill>
                  <a:srgbClr val="FFFFFF"/>
                </a:solidFill>
              </a:rPr>
              <a:t>Conversion Rate</a:t>
            </a:r>
            <a:endParaRPr lang="ko-KR" altLang="en-US" sz="800" b="1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69035" y="1969158"/>
            <a:ext cx="891376" cy="148123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lIns="68568" tIns="34289" rIns="68568" bIns="34289" rtlCol="0" anchor="ctr">
            <a:noAutofit/>
          </a:bodyPr>
          <a:lstStyle/>
          <a:p>
            <a:pPr algn="ctr" defTabSz="685664"/>
            <a:r>
              <a:rPr lang="en-US" altLang="ko-KR" sz="800">
                <a:solidFill>
                  <a:srgbClr val="000000"/>
                </a:solidFill>
              </a:rPr>
              <a:t>4703/0.7M </a:t>
            </a:r>
            <a:endParaRPr lang="ko-KR" altLang="en-US" sz="800" b="1">
              <a:solidFill>
                <a:srgbClr val="0068C8"/>
              </a:solidFill>
            </a:endParaRPr>
          </a:p>
          <a:p>
            <a:pPr algn="ctr" defTabSz="685664"/>
            <a:r>
              <a:rPr lang="en-US" altLang="ko-KR" sz="800">
                <a:solidFill>
                  <a:srgbClr val="000000"/>
                </a:solidFill>
              </a:rPr>
              <a:t>= </a:t>
            </a:r>
            <a:r>
              <a:rPr lang="en-US" altLang="ko-KR" sz="800" b="1">
                <a:solidFill>
                  <a:srgbClr val="0068C8"/>
                </a:solidFill>
              </a:rPr>
              <a:t>0.666%</a:t>
            </a:r>
            <a:endParaRPr lang="ko-KR" altLang="en-US" sz="800" b="1">
              <a:solidFill>
                <a:srgbClr val="0068C8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89938" y="1971056"/>
            <a:ext cx="924670" cy="19977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lIns="68568" tIns="34289" rIns="68568" bIns="34289" rtlCol="0" anchor="ctr">
            <a:noAutofit/>
          </a:bodyPr>
          <a:lstStyle/>
          <a:p>
            <a:pPr algn="ctr" defTabSz="685664"/>
            <a:r>
              <a:rPr lang="en-US" sz="800">
                <a:solidFill>
                  <a:srgbClr val="000000"/>
                </a:solidFill>
              </a:rPr>
              <a:t>(4703+590)/10M </a:t>
            </a:r>
            <a:endParaRPr lang="ko-KR" altLang="en-US" sz="800">
              <a:solidFill>
                <a:srgbClr val="000000"/>
              </a:solidFill>
            </a:endParaRPr>
          </a:p>
          <a:p>
            <a:pPr algn="ctr" defTabSz="685664"/>
            <a:r>
              <a:rPr lang="en-US" sz="900">
                <a:solidFill>
                  <a:srgbClr val="000000"/>
                </a:solidFill>
              </a:rPr>
              <a:t>= </a:t>
            </a:r>
            <a:r>
              <a:rPr lang="en-US" altLang="ko-KR" sz="900" b="1">
                <a:solidFill>
                  <a:srgbClr val="0068C8"/>
                </a:solidFill>
              </a:rPr>
              <a:t>0.053%</a:t>
            </a:r>
            <a:endParaRPr lang="ko-KR" altLang="en-US" sz="900" b="1">
              <a:solidFill>
                <a:srgbClr val="0068C8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45891" y="1969157"/>
            <a:ext cx="656438" cy="1992607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9" rIns="68568" bIns="34289" rtlCol="0" anchor="ctr"/>
          <a:lstStyle/>
          <a:p>
            <a:pPr algn="ctr" defTabSz="685664"/>
            <a:r>
              <a:rPr lang="en-US" sz="800">
                <a:solidFill>
                  <a:srgbClr val="000000"/>
                </a:solidFill>
              </a:rPr>
              <a:t>100%</a:t>
            </a:r>
            <a:endParaRPr lang="en-US" sz="1400">
              <a:solidFill>
                <a:srgbClr val="000000"/>
              </a:solidFill>
            </a:endParaRPr>
          </a:p>
          <a:p>
            <a:pPr algn="ctr" defTabSz="685664"/>
            <a:r>
              <a:rPr lang="en-US" sz="800">
                <a:solidFill>
                  <a:srgbClr val="000000"/>
                </a:solidFill>
              </a:rPr>
              <a:t>10M</a:t>
            </a:r>
            <a:r>
              <a:rPr lang="ja-JP" altLang="en-US" sz="800">
                <a:solidFill>
                  <a:srgbClr val="000000"/>
                </a:solidFill>
              </a:rPr>
              <a:t>人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845499" y="2333944"/>
            <a:ext cx="654949" cy="1627814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9" rIns="68568" bIns="34289" rtlCol="0" anchor="ctr"/>
          <a:lstStyle/>
          <a:p>
            <a:pPr algn="ctr" defTabSz="685664"/>
            <a:r>
              <a:rPr lang="en-US" sz="800">
                <a:solidFill>
                  <a:srgbClr val="000000"/>
                </a:solidFill>
              </a:rPr>
              <a:t>93%</a:t>
            </a:r>
          </a:p>
          <a:p>
            <a:pPr algn="ctr" defTabSz="685664"/>
            <a:r>
              <a:rPr lang="en-US" sz="800">
                <a:solidFill>
                  <a:srgbClr val="000000"/>
                </a:solidFill>
              </a:rPr>
              <a:t>9.3M</a:t>
            </a:r>
            <a:r>
              <a:rPr lang="ja-JP" altLang="en-US" sz="800">
                <a:solidFill>
                  <a:srgbClr val="000000"/>
                </a:solidFill>
              </a:rPr>
              <a:t>人</a:t>
            </a:r>
          </a:p>
          <a:p>
            <a:pPr algn="ctr" defTabSz="685664"/>
            <a:endParaRPr lang="ja-JP" altLang="en-US" sz="800">
              <a:solidFill>
                <a:srgbClr val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846791" y="1972729"/>
            <a:ext cx="653650" cy="357883"/>
          </a:xfrm>
          <a:prstGeom prst="rect">
            <a:avLst/>
          </a:prstGeom>
          <a:solidFill>
            <a:srgbClr val="214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9" rIns="68568" bIns="34289" rtlCol="0" anchor="ctr"/>
          <a:lstStyle/>
          <a:p>
            <a:pPr algn="ctr" defTabSz="685664"/>
            <a:r>
              <a:rPr lang="en-US" sz="800">
                <a:solidFill>
                  <a:srgbClr val="FFFFFF"/>
                </a:solidFill>
              </a:rPr>
              <a:t>7%</a:t>
            </a:r>
          </a:p>
          <a:p>
            <a:pPr algn="ctr" defTabSz="685664"/>
            <a:r>
              <a:rPr lang="ja-JP" altLang="en-US" sz="800">
                <a:solidFill>
                  <a:srgbClr val="FFFFFF"/>
                </a:solidFill>
              </a:rPr>
              <a:t>0.7M人 </a:t>
            </a:r>
          </a:p>
        </p:txBody>
      </p:sp>
      <p:cxnSp>
        <p:nvCxnSpPr>
          <p:cNvPr id="28" name="Straight Connector 27"/>
          <p:cNvCxnSpPr>
            <a:cxnSpLocks/>
          </p:cNvCxnSpPr>
          <p:nvPr/>
        </p:nvCxnSpPr>
        <p:spPr>
          <a:xfrm>
            <a:off x="2500441" y="2233572"/>
            <a:ext cx="128318" cy="11961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047445" y="3961758"/>
            <a:ext cx="4341186" cy="70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47445" y="1963962"/>
            <a:ext cx="4341186" cy="70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</p:cNvCxnSpPr>
          <p:nvPr/>
        </p:nvCxnSpPr>
        <p:spPr>
          <a:xfrm flipV="1">
            <a:off x="3317607" y="3457485"/>
            <a:ext cx="144934" cy="70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65788" y="2002906"/>
            <a:ext cx="894621" cy="284693"/>
          </a:xfrm>
          <a:prstGeom prst="rect">
            <a:avLst/>
          </a:prstGeom>
          <a:noFill/>
        </p:spPr>
        <p:txBody>
          <a:bodyPr wrap="square" lIns="68568" tIns="34289" rIns="68568" bIns="34289" rtlCol="0">
            <a:spAutoFit/>
          </a:bodyPr>
          <a:lstStyle/>
          <a:p>
            <a:pPr algn="ctr" defTabSz="685664">
              <a:spcAft>
                <a:spcPts val="225"/>
              </a:spcAft>
            </a:pPr>
            <a:r>
              <a:rPr lang="en-US" altLang="ko-KR" sz="700">
                <a:solidFill>
                  <a:srgbClr val="000000">
                    <a:lumMod val="75000"/>
                    <a:lumOff val="25000"/>
                  </a:srgbClr>
                </a:solidFill>
              </a:rPr>
              <a:t>PPM Conversion rate</a:t>
            </a:r>
            <a:endParaRPr lang="ko-KR" altLang="en-US" sz="7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88728" y="1998072"/>
            <a:ext cx="894621" cy="284693"/>
          </a:xfrm>
          <a:prstGeom prst="rect">
            <a:avLst/>
          </a:prstGeom>
          <a:noFill/>
        </p:spPr>
        <p:txBody>
          <a:bodyPr wrap="square" lIns="68568" tIns="34289" rIns="68568" bIns="34289" rtlCol="0">
            <a:spAutoFit/>
          </a:bodyPr>
          <a:lstStyle/>
          <a:p>
            <a:pPr algn="ctr" defTabSz="685664">
              <a:spcAft>
                <a:spcPts val="225"/>
              </a:spcAft>
            </a:pPr>
            <a:r>
              <a:rPr lang="en-US" altLang="ko-KR" sz="700">
                <a:solidFill>
                  <a:srgbClr val="000000">
                    <a:lumMod val="75000"/>
                    <a:lumOff val="25000"/>
                  </a:srgbClr>
                </a:solidFill>
              </a:rPr>
              <a:t>Natural conversion rate</a:t>
            </a:r>
            <a:endParaRPr lang="ko-KR" altLang="en-US" sz="7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3B09F05-D859-4003-B108-0B443979ABD5}"/>
              </a:ext>
            </a:extLst>
          </p:cNvPr>
          <p:cNvSpPr txBox="1"/>
          <p:nvPr/>
        </p:nvSpPr>
        <p:spPr>
          <a:xfrm>
            <a:off x="1390979" y="4528910"/>
            <a:ext cx="3183276" cy="5363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68568" tIns="34289" rIns="68568" bIns="34289" rtlCol="0" anchor="t">
            <a:spAutoFit/>
          </a:bodyPr>
          <a:lstStyle/>
          <a:p>
            <a:pPr algn="just" defTabSz="685664"/>
            <a:r>
              <a:rPr lang="en-US" sz="900">
                <a:solidFill>
                  <a:srgbClr val="000000"/>
                </a:solidFill>
              </a:rPr>
              <a:t>By applying PPM model, targeting to about </a:t>
            </a:r>
            <a:r>
              <a:rPr lang="en-US" sz="900" b="1">
                <a:solidFill>
                  <a:srgbClr val="FF0000"/>
                </a:solidFill>
              </a:rPr>
              <a:t>7%</a:t>
            </a:r>
            <a:r>
              <a:rPr lang="en-US" sz="900">
                <a:solidFill>
                  <a:srgbClr val="000000"/>
                </a:solidFill>
              </a:rPr>
              <a:t> of the total customer population could achieve </a:t>
            </a:r>
            <a:r>
              <a:rPr lang="en-US" sz="900" b="1">
                <a:solidFill>
                  <a:srgbClr val="FF0000"/>
                </a:solidFill>
              </a:rPr>
              <a:t>88.85%</a:t>
            </a:r>
            <a:r>
              <a:rPr lang="en-US" sz="900">
                <a:solidFill>
                  <a:srgbClr val="000000"/>
                </a:solidFill>
              </a:rPr>
              <a:t> of total sales result.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6">
                <a:extLst>
                  <a:ext uri="{FF2B5EF4-FFF2-40B4-BE49-F238E27FC236}">
                    <a16:creationId xmlns:a16="http://schemas.microsoft.com/office/drawing/2014/main" xmlns="" id="{820745E0-88E4-432F-8F1E-04360077D43B}"/>
                  </a:ext>
                </a:extLst>
              </p:cNvPr>
              <p:cNvSpPr/>
              <p:nvPr/>
            </p:nvSpPr>
            <p:spPr>
              <a:xfrm>
                <a:off x="5577984" y="496377"/>
                <a:ext cx="3476879" cy="4921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68568" tIns="34289" rIns="68568" bIns="34289">
                <a:spAutoFit/>
              </a:bodyPr>
              <a:lstStyle/>
              <a:p>
                <a:pPr algn="just" defTabSz="685664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𝑪𝒐𝒏𝒗𝒆𝒓𝒔𝒊𝒐𝒏</m:t>
                      </m:r>
                      <m:r>
                        <a:rPr lang="en-US" altLang="ja-JP" sz="9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9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𝑹𝒂𝒕𝒆</m:t>
                      </m:r>
                      <m:r>
                        <a:rPr lang="en-US" altLang="ja-JP" sz="9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ja-JP" altLang="ja-JP" sz="900" i="1" kern="100">
                              <a:solidFill>
                                <a:srgbClr val="000000"/>
                              </a:solidFill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ja-JP" sz="9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𝑁𝑢𝑚𝑏𝑒𝑟</m:t>
                          </m:r>
                          <m:r>
                            <a:rPr lang="en-US" altLang="ja-JP" sz="9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ja-JP" sz="9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𝑜𝑓𝑑𝑒𝑣𝑖𝑐𝑒𝑠</m:t>
                          </m:r>
                          <m:r>
                            <a:rPr lang="en-US" altLang="ja-JP" sz="9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ja-JP" sz="9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𝑝𝑢𝑟𝑐h𝑎𝑠𝑒𝑑</m:t>
                          </m:r>
                          <m:r>
                            <a:rPr lang="en-US" altLang="ja-JP" sz="9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ja-JP" sz="9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𝑏𝑦</m:t>
                          </m:r>
                          <m:r>
                            <a:rPr lang="en-US" altLang="ja-JP" sz="9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ja-JP" sz="9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𝑡𝑎𝑟𝑔𝑒𝑡𝑒𝑑</m:t>
                          </m:r>
                          <m:r>
                            <a:rPr lang="en-US" altLang="ja-JP" sz="9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ja-JP" sz="9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𝑐𝑢𝑠𝑡𝑜𝑚𝑒𝑟𝑠</m:t>
                          </m:r>
                        </m:num>
                        <m:den>
                          <m:r>
                            <a:rPr lang="en-US" altLang="ja-JP" sz="9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𝑁𝑢𝑚𝑏𝑒𝑟</m:t>
                          </m:r>
                          <m:r>
                            <a:rPr lang="en-US" altLang="ja-JP" sz="9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ja-JP" sz="9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𝑜𝑓</m:t>
                          </m:r>
                          <m:r>
                            <a:rPr lang="en-US" altLang="ja-JP" sz="9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ja-JP" sz="9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𝑡𝑎𝑟𝑔𝑒𝑡𝑒𝑑</m:t>
                          </m:r>
                          <m:r>
                            <a:rPr lang="en-US" altLang="ja-JP" sz="9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ja-JP" sz="9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𝑐𝑢𝑠𝑡𝑜𝑚𝑒𝑟𝑠</m:t>
                          </m:r>
                        </m:den>
                      </m:f>
                    </m:oMath>
                  </m:oMathPara>
                </a14:m>
                <a:endParaRPr lang="ja-JP" altLang="ja-JP" sz="900" kern="100">
                  <a:solidFill>
                    <a:srgbClr val="000000"/>
                  </a:solidFill>
                  <a:latin typeface="游明朝" panose="02020400000000000000" pitchFamily="18" charset="-128"/>
                  <a:ea typeface="游明朝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직사각형 6">
                <a:extLst>
                  <a:ext uri="{FF2B5EF4-FFF2-40B4-BE49-F238E27FC236}">
                    <a16:creationId xmlns:a16="http://schemas.microsoft.com/office/drawing/2014/main" id="{820745E0-88E4-432F-8F1E-04360077D4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300" y="661833"/>
                <a:ext cx="4635839" cy="656205"/>
              </a:xfrm>
              <a:prstGeom prst="rect">
                <a:avLst/>
              </a:prstGeom>
              <a:blipFill>
                <a:blip r:embed="rId3"/>
                <a:stretch>
                  <a:fillRect b="-2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矢印: 下 2">
            <a:extLst>
              <a:ext uri="{FF2B5EF4-FFF2-40B4-BE49-F238E27FC236}">
                <a16:creationId xmlns:a16="http://schemas.microsoft.com/office/drawing/2014/main" xmlns="" id="{15A6468F-2C00-45D5-87F2-0332C1382F65}"/>
              </a:ext>
            </a:extLst>
          </p:cNvPr>
          <p:cNvSpPr/>
          <p:nvPr/>
        </p:nvSpPr>
        <p:spPr>
          <a:xfrm>
            <a:off x="7110988" y="4025315"/>
            <a:ext cx="319699" cy="280387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9" rIns="68568" bIns="34289" rtlCol="0" anchor="ctr"/>
          <a:lstStyle/>
          <a:p>
            <a:pPr algn="ctr" defTabSz="685664"/>
            <a:endParaRPr kumimoji="1" lang="ja-JP" altLang="en-US" sz="1400">
              <a:solidFill>
                <a:srgbClr val="FFFFFF"/>
              </a:solidFill>
            </a:endParaRPr>
          </a:p>
        </p:txBody>
      </p:sp>
      <p:sp>
        <p:nvSpPr>
          <p:cNvPr id="35" name="矢印: 下 34">
            <a:extLst>
              <a:ext uri="{FF2B5EF4-FFF2-40B4-BE49-F238E27FC236}">
                <a16:creationId xmlns:a16="http://schemas.microsoft.com/office/drawing/2014/main" xmlns="" id="{D8DFC4BC-45A0-408D-BB96-9178D3F29DDB}"/>
              </a:ext>
            </a:extLst>
          </p:cNvPr>
          <p:cNvSpPr/>
          <p:nvPr/>
        </p:nvSpPr>
        <p:spPr>
          <a:xfrm>
            <a:off x="2785716" y="4263984"/>
            <a:ext cx="319699" cy="280387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9" rIns="68568" bIns="34289" rtlCol="0" anchor="ctr"/>
          <a:lstStyle/>
          <a:p>
            <a:pPr algn="ctr" defTabSz="685664"/>
            <a:endParaRPr kumimoji="1" lang="ja-JP" altLang="en-US" sz="1400">
              <a:solidFill>
                <a:srgbClr val="FFFFFF"/>
              </a:solidFill>
            </a:endParaRPr>
          </a:p>
        </p:txBody>
      </p:sp>
      <p:pic>
        <p:nvPicPr>
          <p:cNvPr id="38" name="Picture 38" descr="Chart, bar chart, waterfall chart&#10;&#10;Description automatically generated">
            <a:extLst>
              <a:ext uri="{FF2B5EF4-FFF2-40B4-BE49-F238E27FC236}">
                <a16:creationId xmlns:a16="http://schemas.microsoft.com/office/drawing/2014/main" xmlns="" id="{E64A8E81-A5FB-41F1-A9FB-3F27E2DA6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8690" y="1757235"/>
            <a:ext cx="2168912" cy="22144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F0B386D-36A9-4F46-8939-D4CBA3EB93D4}"/>
              </a:ext>
            </a:extLst>
          </p:cNvPr>
          <p:cNvSpPr txBox="1"/>
          <p:nvPr/>
        </p:nvSpPr>
        <p:spPr>
          <a:xfrm>
            <a:off x="762007" y="598182"/>
            <a:ext cx="4553695" cy="507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68" tIns="34289" rIns="68568" bIns="34289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85664"/>
            <a:r>
              <a:rPr lang="en-US" sz="1400" b="1" dirty="0">
                <a:solidFill>
                  <a:srgbClr val="000000"/>
                </a:solidFill>
              </a:rPr>
              <a:t>PPM helps improve conversion rate, up to </a:t>
            </a:r>
            <a:r>
              <a:rPr lang="en-US" sz="1400" dirty="0">
                <a:solidFill>
                  <a:srgbClr val="000000"/>
                </a:solidFill>
              </a:rPr>
              <a:t>∼</a:t>
            </a:r>
            <a:r>
              <a:rPr lang="en-US" sz="1400" b="1" dirty="0">
                <a:solidFill>
                  <a:srgbClr val="000000"/>
                </a:solidFill>
              </a:rPr>
              <a:t>13 times compared to natural conversion!</a:t>
            </a:r>
          </a:p>
        </p:txBody>
      </p:sp>
    </p:spTree>
    <p:extLst>
      <p:ext uri="{BB962C8B-B14F-4D97-AF65-F5344CB8AC3E}">
        <p14:creationId xmlns:p14="http://schemas.microsoft.com/office/powerpoint/2010/main" val="320784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background</a:t>
            </a:r>
          </a:p>
          <a:p>
            <a:r>
              <a:rPr lang="en-US" dirty="0" smtClean="0"/>
              <a:t>Current status of client’s system</a:t>
            </a:r>
          </a:p>
          <a:p>
            <a:r>
              <a:rPr lang="en-US" dirty="0" smtClean="0"/>
              <a:t>Pain point</a:t>
            </a:r>
          </a:p>
          <a:p>
            <a:r>
              <a:rPr lang="en-US" dirty="0" smtClean="0"/>
              <a:t>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70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914400" y="209551"/>
            <a:ext cx="7315200" cy="487154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ea typeface="맑은 고딕" panose="020B0503020000020004" pitchFamily="50" charset="-127"/>
                <a:cs typeface="Segoe UI" panose="020B0502040204020203" pitchFamily="34" charset="0"/>
              </a:rPr>
              <a:t>Problem introduction</a:t>
            </a:r>
            <a:endParaRPr lang="ko-KR" altLang="en-US" sz="2000" b="1" kern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990600" y="877960"/>
            <a:ext cx="7242144" cy="2227190"/>
          </a:xfrm>
        </p:spPr>
        <p:txBody>
          <a:bodyPr lIns="68543" tIns="34289" rIns="68543" bIns="34289" anchor="t"/>
          <a:lstStyle/>
          <a:p>
            <a:pPr marL="214188" indent="-214188" defTabSz="685297">
              <a:lnSpc>
                <a:spcPct val="110000"/>
              </a:lnSpc>
              <a:buFontTx/>
              <a:buChar char="-"/>
            </a:pP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Business background:</a:t>
            </a:r>
          </a:p>
          <a:p>
            <a:pPr marL="671100" lvl="1" indent="-214188" defTabSz="685297">
              <a:lnSpc>
                <a:spcPct val="110000"/>
              </a:lnSpc>
              <a:buFontTx/>
              <a:buChar char="-"/>
            </a:pPr>
            <a:r>
              <a:rPr lang="vi-VN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cs typeface="Segoe UI"/>
              </a:rPr>
              <a:t>Client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cs typeface="Segoe UI"/>
              </a:rPr>
              <a:t>’s industry: S</a:t>
            </a:r>
            <a:r>
              <a:rPr lang="vi-VN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cs typeface="Segoe UI"/>
              </a:rPr>
              <a:t>mart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cs typeface="Segoe UI"/>
              </a:rPr>
              <a:t> </a:t>
            </a:r>
            <a:r>
              <a:rPr lang="vi-VN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cs typeface="Segoe UI"/>
              </a:rPr>
              <a:t>devic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cs typeface="Segoe UI"/>
              </a:rPr>
              <a:t>e Manufacturing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cs typeface="Segoe UI" panose="020B0502040204020203" pitchFamily="34" charset="0"/>
            </a:endParaRPr>
          </a:p>
          <a:p>
            <a:pPr marL="671100" lvl="1" indent="-214188" defTabSz="685297">
              <a:lnSpc>
                <a:spcPct val="110000"/>
              </a:lnSpc>
              <a:buFontTx/>
              <a:buChar char="-"/>
            </a:pP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cs typeface="Segoe UI" panose="020B0502040204020203" pitchFamily="34" charset="0"/>
              </a:rPr>
              <a:t>Sells multiple device models in 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different segments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cs typeface="Segoe UI" panose="020B0502040204020203" pitchFamily="34" charset="0"/>
              </a:rPr>
              <a:t> (release new model in yearly basis)</a:t>
            </a:r>
          </a:p>
          <a:p>
            <a:pPr marL="671100" lvl="1" indent="-214188" defTabSz="685297">
              <a:lnSpc>
                <a:spcPct val="110000"/>
              </a:lnSpc>
              <a:buFontTx/>
              <a:buChar char="-"/>
            </a:pP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cs typeface="Segoe UI" panose="020B0502040204020203" pitchFamily="34" charset="0"/>
              </a:rPr>
              <a:t>Has a large customer base (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millions customers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cs typeface="Segoe UI" panose="020B0502040204020203" pitchFamily="34" charset="0"/>
              </a:rPr>
              <a:t>in total)</a:t>
            </a:r>
          </a:p>
          <a:p>
            <a:pPr marL="671100" lvl="1" indent="-214188" defTabSz="685297">
              <a:lnSpc>
                <a:spcPct val="110000"/>
              </a:lnSpc>
              <a:buFontTx/>
              <a:buChar char="-"/>
            </a:pP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cs typeface="Segoe UI" panose="020B0502040204020203" pitchFamily="34" charset="0"/>
              </a:rPr>
              <a:t>Carried out a huge number of marketing campaigns (more than 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1,000 campaigns per year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cs typeface="Segoe UI" panose="020B0502040204020203" pitchFamily="34" charset="0"/>
              </a:rPr>
              <a:t>)</a:t>
            </a:r>
          </a:p>
          <a:p>
            <a:pPr marL="671100" lvl="1" indent="-214188" defTabSz="685297">
              <a:lnSpc>
                <a:spcPct val="110000"/>
              </a:lnSpc>
              <a:buFontTx/>
              <a:buChar char="-"/>
            </a:pP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cs typeface="Segoe UI" panose="020B0502040204020203" pitchFamily="34" charset="0"/>
              </a:rPr>
              <a:t>There are 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3 main marketing channels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cs typeface="Segoe UI" panose="020B0502040204020203" pitchFamily="34" charset="0"/>
              </a:rPr>
              <a:t>(Email, Push, and SMS)</a:t>
            </a:r>
          </a:p>
          <a:p>
            <a:pPr marL="214188" indent="-214188" defTabSz="685297">
              <a:lnSpc>
                <a:spcPct val="110000"/>
              </a:lnSpc>
              <a:buFontTx/>
              <a:buChar char="-"/>
            </a:pP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Current approach: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 mass targeting on both pre-launching &amp; post launching phase</a:t>
            </a:r>
          </a:p>
          <a:p>
            <a:pPr marL="214188" indent="-214188" defTabSz="685297">
              <a:lnSpc>
                <a:spcPct val="110000"/>
              </a:lnSpc>
              <a:buFontTx/>
              <a:buChar char="-"/>
            </a:pP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Pain point: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Ineffective marketing (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low conversion rate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)</a:t>
            </a:r>
          </a:p>
          <a:p>
            <a:pPr marL="214188" indent="-214188" defTabSz="685297">
              <a:lnSpc>
                <a:spcPct val="110000"/>
              </a:lnSpc>
              <a:buFontTx/>
              <a:buChar char="-"/>
            </a:pP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Demand: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an effective mechanism for 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customer targeting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/marketing planning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26615" y="3842396"/>
            <a:ext cx="864096" cy="196206"/>
          </a:xfrm>
          <a:prstGeom prst="rect">
            <a:avLst/>
          </a:prstGeom>
          <a:noFill/>
        </p:spPr>
        <p:txBody>
          <a:bodyPr wrap="square" lIns="68543" tIns="34289" rIns="68543" bIns="34289" rtlCol="0">
            <a:spAutoFit/>
          </a:bodyPr>
          <a:lstStyle/>
          <a:p>
            <a:r>
              <a:rPr lang="en-US" sz="800"/>
              <a:t>Multiple models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8" t="16926" r="9744" b="25850"/>
          <a:stretch/>
        </p:blipFill>
        <p:spPr>
          <a:xfrm>
            <a:off x="2963348" y="3218155"/>
            <a:ext cx="810090" cy="55416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793156" y="3856811"/>
            <a:ext cx="1284175" cy="196206"/>
          </a:xfrm>
          <a:prstGeom prst="rect">
            <a:avLst/>
          </a:prstGeom>
          <a:noFill/>
        </p:spPr>
        <p:txBody>
          <a:bodyPr wrap="square" lIns="68543" tIns="34289" rIns="68543" bIns="34289" rtlCol="0" anchor="t">
            <a:spAutoFit/>
          </a:bodyPr>
          <a:lstStyle/>
          <a:p>
            <a:r>
              <a:rPr lang="en-US" sz="800"/>
              <a:t>millions customers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320" y="3069994"/>
            <a:ext cx="1584050" cy="74373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736256" y="3840253"/>
            <a:ext cx="1603241" cy="196206"/>
          </a:xfrm>
          <a:prstGeom prst="rect">
            <a:avLst/>
          </a:prstGeom>
          <a:noFill/>
        </p:spPr>
        <p:txBody>
          <a:bodyPr wrap="square" lIns="68543" tIns="34289" rIns="68543" bIns="34289" rtlCol="0" anchor="t">
            <a:spAutoFit/>
          </a:bodyPr>
          <a:lstStyle/>
          <a:p>
            <a:r>
              <a:rPr lang="en-US" sz="800"/>
              <a:t>1,000+ MKT campaigns/year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082" y="2983987"/>
            <a:ext cx="911624" cy="91569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640268" y="3859489"/>
            <a:ext cx="1344576" cy="196206"/>
          </a:xfrm>
          <a:prstGeom prst="rect">
            <a:avLst/>
          </a:prstGeom>
          <a:noFill/>
        </p:spPr>
        <p:txBody>
          <a:bodyPr wrap="square" lIns="68543" tIns="34289" rIns="68543" bIns="34289" rtlCol="0">
            <a:spAutoFit/>
          </a:bodyPr>
          <a:lstStyle/>
          <a:p>
            <a:r>
              <a:rPr lang="en-US" sz="800"/>
              <a:t>Multiple MKT channels</a:t>
            </a:r>
          </a:p>
        </p:txBody>
      </p:sp>
      <p:sp>
        <p:nvSpPr>
          <p:cNvPr id="17" name="Rectangle 215"/>
          <p:cNvSpPr>
            <a:spLocks noChangeArrowheads="1"/>
          </p:cNvSpPr>
          <p:nvPr/>
        </p:nvSpPr>
        <p:spPr bwMode="auto">
          <a:xfrm>
            <a:off x="1115616" y="4017153"/>
            <a:ext cx="6948684" cy="992998"/>
          </a:xfrm>
          <a:prstGeom prst="roundRect">
            <a:avLst>
              <a:gd name="adj" fmla="val 528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29" tIns="34283" rIns="68529" bIns="34283" rtlCol="0" anchor="ctr"/>
          <a:lstStyle/>
          <a:p>
            <a:pPr algn="ctr" defTabSz="803989"/>
            <a:endParaRPr lang="ko-KR" altLang="ko-KR" sz="1200" spc="9">
              <a:solidFill>
                <a:prstClr val="white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9" name="오각형 173"/>
          <p:cNvSpPr/>
          <p:nvPr/>
        </p:nvSpPr>
        <p:spPr>
          <a:xfrm>
            <a:off x="1483633" y="4440285"/>
            <a:ext cx="550111" cy="255269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14037"/>
            <a:r>
              <a:rPr lang="en-US" altLang="ko-KR" sz="800" b="1" kern="0" spc="-1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Teaser</a:t>
            </a:r>
          </a:p>
        </p:txBody>
      </p:sp>
      <p:sp>
        <p:nvSpPr>
          <p:cNvPr id="20" name="오각형 172"/>
          <p:cNvSpPr/>
          <p:nvPr/>
        </p:nvSpPr>
        <p:spPr>
          <a:xfrm>
            <a:off x="2000257" y="4440285"/>
            <a:ext cx="606284" cy="255269"/>
          </a:xfrm>
          <a:prstGeom prst="homePlate">
            <a:avLst>
              <a:gd name="adj" fmla="val 26857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14037"/>
            <a:r>
              <a:rPr lang="en-US" altLang="ko-KR" sz="800" b="1" kern="0" spc="-1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Unpack</a:t>
            </a:r>
          </a:p>
        </p:txBody>
      </p:sp>
      <p:sp>
        <p:nvSpPr>
          <p:cNvPr id="21" name="오각형 160"/>
          <p:cNvSpPr/>
          <p:nvPr/>
        </p:nvSpPr>
        <p:spPr>
          <a:xfrm>
            <a:off x="3243604" y="4440285"/>
            <a:ext cx="2147861" cy="255269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14037"/>
            <a:r>
              <a:rPr lang="en-US" altLang="ko-KR" sz="800" b="1" kern="0" spc="-1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Launch Phase</a:t>
            </a:r>
          </a:p>
        </p:txBody>
      </p:sp>
      <p:sp>
        <p:nvSpPr>
          <p:cNvPr id="22" name="오각형 161"/>
          <p:cNvSpPr/>
          <p:nvPr/>
        </p:nvSpPr>
        <p:spPr>
          <a:xfrm>
            <a:off x="5361581" y="4440285"/>
            <a:ext cx="2228952" cy="255269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14037"/>
            <a:r>
              <a:rPr lang="en-US" altLang="ko-KR" sz="800" b="1" kern="0" spc="-1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Post-Launch Phase</a:t>
            </a:r>
          </a:p>
        </p:txBody>
      </p:sp>
      <p:sp>
        <p:nvSpPr>
          <p:cNvPr id="23" name="오각형 166"/>
          <p:cNvSpPr/>
          <p:nvPr/>
        </p:nvSpPr>
        <p:spPr>
          <a:xfrm>
            <a:off x="2606539" y="4440285"/>
            <a:ext cx="637040" cy="255269"/>
          </a:xfrm>
          <a:prstGeom prst="homePlate">
            <a:avLst>
              <a:gd name="adj" fmla="val 18442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14037"/>
            <a:r>
              <a:rPr lang="en-US" altLang="ko-KR" sz="800" b="1" kern="0" spc="-1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Pre-order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37731" y="4062454"/>
            <a:ext cx="3997679" cy="242372"/>
          </a:xfrm>
          <a:prstGeom prst="rect">
            <a:avLst/>
          </a:prstGeom>
          <a:noFill/>
        </p:spPr>
        <p:txBody>
          <a:bodyPr wrap="none" lIns="68543" tIns="34289" rIns="68543" bIns="34289" rtlCol="0" anchor="t">
            <a:spAutoFit/>
          </a:bodyPr>
          <a:lstStyle/>
          <a:p>
            <a:pPr algn="ctr">
              <a:spcAft>
                <a:spcPts val="225"/>
              </a:spcAft>
            </a:pPr>
            <a:r>
              <a:rPr kumimoji="1" lang="en-US" altLang="ko-KR" sz="1100" b="1" kern="0" spc="-38">
                <a:ln>
                  <a:solidFill>
                    <a:prstClr val="white">
                      <a:alpha val="0"/>
                    </a:prstClr>
                  </a:solidFill>
                </a:ln>
                <a:cs typeface="Segoe UI"/>
              </a:rPr>
              <a:t>Current Marketing Process – Mass Marketing　(New Product Launch)</a:t>
            </a:r>
            <a:endParaRPr kumimoji="1" lang="ko-KR" altLang="en-US" sz="1100" b="1" kern="0" spc="-38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3" name="グラフィックス 2" descr="ストリーム 単色塗りつぶし">
            <a:extLst>
              <a:ext uri="{FF2B5EF4-FFF2-40B4-BE49-F238E27FC236}">
                <a16:creationId xmlns:a16="http://schemas.microsoft.com/office/drawing/2014/main" xmlns="" id="{695F65DE-E844-4C4E-9A22-D4243B77805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347919" y="3172729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826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data is available on client’s side?</a:t>
            </a:r>
          </a:p>
          <a:p>
            <a:r>
              <a:rPr lang="en-US" dirty="0" smtClean="0"/>
              <a:t>Is external data applicable?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826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FF0000"/>
                </a:solidFill>
              </a:rPr>
              <a:t>What data is available on client’s side?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711236"/>
              </p:ext>
            </p:extLst>
          </p:nvPr>
        </p:nvGraphicFramePr>
        <p:xfrm>
          <a:off x="2438400" y="3281236"/>
          <a:ext cx="14478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User</a:t>
                      </a:r>
                      <a:r>
                        <a:rPr lang="en-US" sz="1800" baseline="0" dirty="0" smtClean="0"/>
                        <a:t> data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</a:t>
                      </a:r>
                      <a:r>
                        <a:rPr lang="en-US" sz="1600" baseline="0" dirty="0" smtClean="0"/>
                        <a:t> id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Date</a:t>
                      </a:r>
                      <a:r>
                        <a:rPr lang="en-US" sz="1600" baseline="0" dirty="0" smtClean="0"/>
                        <a:t> of birth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Gender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228022"/>
              </p:ext>
            </p:extLst>
          </p:nvPr>
        </p:nvGraphicFramePr>
        <p:xfrm>
          <a:off x="5638800" y="2846070"/>
          <a:ext cx="2971800" cy="224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</a:tblGrid>
              <a:tr h="563880"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Marketing campaign data</a:t>
                      </a:r>
                    </a:p>
                    <a:p>
                      <a:r>
                        <a:rPr lang="en-US" sz="1300" baseline="0" dirty="0" smtClean="0"/>
                        <a:t>(2011-2020, for target series only)</a:t>
                      </a:r>
                      <a:endParaRPr 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Campaign </a:t>
                      </a:r>
                      <a:r>
                        <a:rPr lang="en-US" sz="1600" baseline="0" dirty="0" smtClean="0"/>
                        <a:t>id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Start, end</a:t>
                      </a:r>
                      <a:r>
                        <a:rPr lang="en-US" sz="1600" baseline="0" dirty="0" smtClean="0"/>
                        <a:t> date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Campaign type (pre/ post)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Product info</a:t>
                      </a:r>
                      <a:r>
                        <a:rPr lang="en-US" sz="1600" baseline="0" dirty="0" smtClean="0"/>
                        <a:t> (series, model)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943028"/>
              </p:ext>
            </p:extLst>
          </p:nvPr>
        </p:nvGraphicFramePr>
        <p:xfrm>
          <a:off x="914400" y="1123950"/>
          <a:ext cx="32004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</a:tblGrid>
              <a:tr h="563880"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Purchase history data</a:t>
                      </a:r>
                    </a:p>
                    <a:p>
                      <a:r>
                        <a:rPr lang="en-US" sz="1300" baseline="0" dirty="0" smtClean="0"/>
                        <a:t>(2001-2020, for other series &amp; model too)</a:t>
                      </a:r>
                      <a:endParaRPr 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 </a:t>
                      </a:r>
                      <a:r>
                        <a:rPr lang="en-US" sz="1600" baseline="0" dirty="0" smtClean="0"/>
                        <a:t>id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Purchase</a:t>
                      </a:r>
                      <a:r>
                        <a:rPr lang="en-US" sz="1600" baseline="0" dirty="0" smtClean="0"/>
                        <a:t> date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Product info</a:t>
                      </a:r>
                      <a:r>
                        <a:rPr lang="en-US" sz="1600" baseline="0" dirty="0" smtClean="0"/>
                        <a:t> (series, model)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Elbow Connector 8"/>
          <p:cNvCxnSpPr/>
          <p:nvPr/>
        </p:nvCxnSpPr>
        <p:spPr>
          <a:xfrm rot="10800000">
            <a:off x="914400" y="1656526"/>
            <a:ext cx="1524000" cy="2134424"/>
          </a:xfrm>
          <a:prstGeom prst="bentConnector3">
            <a:avLst>
              <a:gd name="adj1" fmla="val 115000"/>
            </a:avLst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756145"/>
              </p:ext>
            </p:extLst>
          </p:nvPr>
        </p:nvGraphicFramePr>
        <p:xfrm>
          <a:off x="5334000" y="913131"/>
          <a:ext cx="32766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/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Interaction history data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 </a:t>
                      </a:r>
                      <a:r>
                        <a:rPr lang="en-US" sz="1600" baseline="0" dirty="0" smtClean="0"/>
                        <a:t>id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Campaign id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38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Interaction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Elbow Connector 13"/>
          <p:cNvCxnSpPr/>
          <p:nvPr/>
        </p:nvCxnSpPr>
        <p:spPr>
          <a:xfrm flipV="1">
            <a:off x="3886200" y="1504950"/>
            <a:ext cx="1447800" cy="2307144"/>
          </a:xfrm>
          <a:prstGeom prst="bentConnector3">
            <a:avLst>
              <a:gd name="adj1" fmla="val 37719"/>
            </a:avLst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13" idx="1"/>
          </p:cNvCxnSpPr>
          <p:nvPr/>
        </p:nvCxnSpPr>
        <p:spPr>
          <a:xfrm rot="16200000" flipV="1">
            <a:off x="4588514" y="2512057"/>
            <a:ext cx="1795780" cy="304808"/>
          </a:xfrm>
          <a:prstGeom prst="bentConnector4">
            <a:avLst>
              <a:gd name="adj1" fmla="val 26238"/>
              <a:gd name="adj2" fmla="val 174998"/>
            </a:avLst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431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FF0000"/>
                </a:solidFill>
              </a:rPr>
              <a:t>What data is available on client’s side?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458929"/>
              </p:ext>
            </p:extLst>
          </p:nvPr>
        </p:nvGraphicFramePr>
        <p:xfrm>
          <a:off x="2667000" y="1123950"/>
          <a:ext cx="990600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2398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User</a:t>
                      </a:r>
                      <a:r>
                        <a:rPr lang="en-US" sz="1400" baseline="0" dirty="0" smtClean="0"/>
                        <a:t> data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1986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User</a:t>
                      </a:r>
                      <a:r>
                        <a:rPr lang="en-US" sz="1200" baseline="0" dirty="0" smtClean="0"/>
                        <a:t> id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986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</a:t>
                      </a:r>
                      <a:r>
                        <a:rPr lang="en-US" sz="1200" baseline="0" dirty="0" smtClean="0"/>
                        <a:t> of birth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986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986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988994"/>
              </p:ext>
            </p:extLst>
          </p:nvPr>
        </p:nvGraphicFramePr>
        <p:xfrm>
          <a:off x="6629400" y="1123950"/>
          <a:ext cx="21336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</a:tblGrid>
              <a:tr h="208955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Marketing campaign data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6242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Campaign </a:t>
                      </a:r>
                      <a:r>
                        <a:rPr lang="en-US" sz="1200" baseline="0" dirty="0" smtClean="0"/>
                        <a:t>id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6242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Start, end</a:t>
                      </a:r>
                      <a:r>
                        <a:rPr lang="en-US" sz="1200" baseline="0" dirty="0" smtClean="0"/>
                        <a:t> date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6242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Campaign type (pre/ post)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6242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Product info</a:t>
                      </a:r>
                      <a:r>
                        <a:rPr lang="en-US" sz="1200" baseline="0" dirty="0" smtClean="0"/>
                        <a:t> (series, model)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6242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65108"/>
              </p:ext>
            </p:extLst>
          </p:nvPr>
        </p:nvGraphicFramePr>
        <p:xfrm>
          <a:off x="381000" y="1123950"/>
          <a:ext cx="1905000" cy="1405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08694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Purchase history data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857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User </a:t>
                      </a:r>
                      <a:r>
                        <a:rPr lang="en-US" sz="1200" baseline="0" dirty="0" smtClean="0"/>
                        <a:t>id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857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Purchase</a:t>
                      </a:r>
                      <a:r>
                        <a:rPr lang="en-US" sz="1200" baseline="0" dirty="0" smtClean="0"/>
                        <a:t> date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857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Product info</a:t>
                      </a:r>
                      <a:r>
                        <a:rPr lang="en-US" sz="1200" baseline="0" dirty="0" smtClean="0"/>
                        <a:t> (series, model)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857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821071"/>
              </p:ext>
            </p:extLst>
          </p:nvPr>
        </p:nvGraphicFramePr>
        <p:xfrm>
          <a:off x="4038600" y="1123950"/>
          <a:ext cx="2209800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</a:tblGrid>
              <a:tr h="224790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Interaction history data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605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User </a:t>
                      </a:r>
                      <a:r>
                        <a:rPr lang="en-US" sz="1200" baseline="0" dirty="0" smtClean="0"/>
                        <a:t>id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605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Campaign id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605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Interaction</a:t>
                      </a:r>
                      <a:r>
                        <a:rPr lang="en-US" sz="1200" baseline="0" dirty="0" smtClean="0"/>
                        <a:t> count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605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2286000" y="1581150"/>
            <a:ext cx="3810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657600" y="1581150"/>
            <a:ext cx="3810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flipV="1">
            <a:off x="6248400" y="1581150"/>
            <a:ext cx="381000" cy="304800"/>
          </a:xfrm>
          <a:prstGeom prst="bentConnector3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689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Is external data applicable?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to privacy policy, user identity can not be exposed, so mapping user info with external data is impossible.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Social network activities may helpful to understand customer purchase propensity (view, like/ dislike, comment, 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586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PPM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PPM? What is prediction target?</a:t>
            </a:r>
          </a:p>
          <a:p>
            <a:r>
              <a:rPr lang="en-US" dirty="0" smtClean="0"/>
              <a:t>Evaluation metric</a:t>
            </a:r>
          </a:p>
          <a:p>
            <a:r>
              <a:rPr lang="en-US" dirty="0" smtClean="0"/>
              <a:t>Feature engineering approach</a:t>
            </a:r>
          </a:p>
          <a:p>
            <a:r>
              <a:rPr lang="en-US" dirty="0" smtClean="0"/>
              <a:t>Train-validation-test split strategy</a:t>
            </a:r>
          </a:p>
          <a:p>
            <a:r>
              <a:rPr lang="en-US" dirty="0" smtClean="0"/>
              <a:t>Integration with client’s system</a:t>
            </a:r>
          </a:p>
          <a:p>
            <a:r>
              <a:rPr lang="en-US" dirty="0" smtClean="0"/>
              <a:t>PPM in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889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1170450" y="245725"/>
            <a:ext cx="6686550" cy="300083"/>
          </a:xfrm>
        </p:spPr>
        <p:txBody>
          <a:bodyPr>
            <a:noAutofit/>
          </a:bodyPr>
          <a:lstStyle/>
          <a:p>
            <a:pPr algn="l" defTabSz="556863" latinLnBrk="1"/>
            <a:r>
              <a:rPr lang="en-US" altLang="ko-KR" sz="2400" b="1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ea typeface="맑은 고딕" panose="020B0503020000020004" pitchFamily="50" charset="-127"/>
                <a:cs typeface="Segoe UI" panose="020B0502040204020203" pitchFamily="34" charset="0"/>
              </a:rPr>
              <a:t>What is Purchase Propensity Model (PPM)?</a:t>
            </a:r>
            <a:endParaRPr lang="ko-KR" altLang="en-US" sz="2400" b="1" kern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990600" y="854806"/>
            <a:ext cx="7391400" cy="457049"/>
          </a:xfrm>
        </p:spPr>
        <p:txBody>
          <a:bodyPr/>
          <a:lstStyle/>
          <a:p>
            <a:pPr defTabSz="685297">
              <a:lnSpc>
                <a:spcPct val="110000"/>
              </a:lnSpc>
            </a:pP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PPM identifies prospective customers who have high propensity to buy products by making estimation on probability of purchasing a new product for each customer</a:t>
            </a:r>
          </a:p>
        </p:txBody>
      </p:sp>
      <p:sp>
        <p:nvSpPr>
          <p:cNvPr id="6" name="양쪽 모서리가 둥근 사각형 198"/>
          <p:cNvSpPr/>
          <p:nvPr/>
        </p:nvSpPr>
        <p:spPr>
          <a:xfrm>
            <a:off x="1170450" y="1699496"/>
            <a:ext cx="6808260" cy="301915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4" tIns="45686" rIns="91374" bIns="45686" rtlCol="0" anchor="ctr"/>
          <a:lstStyle/>
          <a:p>
            <a:pPr algn="ctr" defTabSz="514010"/>
            <a:endParaRPr lang="ko-KR" altLang="en-US" sz="800" b="1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7" name="그룹 199"/>
          <p:cNvGrpSpPr/>
          <p:nvPr/>
        </p:nvGrpSpPr>
        <p:grpSpPr>
          <a:xfrm>
            <a:off x="2203811" y="1699496"/>
            <a:ext cx="110149" cy="2862000"/>
            <a:chOff x="3536647" y="1309206"/>
            <a:chExt cx="151654" cy="4429127"/>
          </a:xfrm>
        </p:grpSpPr>
        <p:pic>
          <p:nvPicPr>
            <p:cNvPr id="8" name="Picture 3" descr="C:\Users\SDS\Pictures\그림자라인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V="1">
              <a:off x="1410879" y="3460912"/>
              <a:ext cx="4429127" cy="1257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이등변 삼각형 310"/>
            <p:cNvSpPr/>
            <p:nvPr/>
          </p:nvSpPr>
          <p:spPr>
            <a:xfrm rot="16200000" flipV="1">
              <a:off x="3442769" y="3424523"/>
              <a:ext cx="315772" cy="12801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7" tIns="34289" rIns="68577" bIns="34289" rtlCol="0" anchor="ctr"/>
            <a:lstStyle/>
            <a:p>
              <a:pPr algn="ctr" defTabSz="514010"/>
              <a:endParaRPr lang="ko-KR" altLang="en-US" sz="1100" b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endParaRPr>
            </a:p>
          </p:txBody>
        </p:sp>
      </p:grpSp>
      <p:grpSp>
        <p:nvGrpSpPr>
          <p:cNvPr id="10" name="그룹 200"/>
          <p:cNvGrpSpPr/>
          <p:nvPr/>
        </p:nvGrpSpPr>
        <p:grpSpPr>
          <a:xfrm>
            <a:off x="6217072" y="1537478"/>
            <a:ext cx="110149" cy="2862000"/>
            <a:chOff x="3536647" y="1309206"/>
            <a:chExt cx="151654" cy="4429127"/>
          </a:xfrm>
        </p:grpSpPr>
        <p:pic>
          <p:nvPicPr>
            <p:cNvPr id="11" name="Picture 3" descr="C:\Users\SDS\Pictures\그림자라인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V="1">
              <a:off x="1410879" y="3460912"/>
              <a:ext cx="4429127" cy="1257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이등변 삼각형 308"/>
            <p:cNvSpPr/>
            <p:nvPr/>
          </p:nvSpPr>
          <p:spPr>
            <a:xfrm rot="16200000" flipV="1">
              <a:off x="3442769" y="3424523"/>
              <a:ext cx="315772" cy="12801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7" tIns="34289" rIns="68577" bIns="34289" rtlCol="0" anchor="ctr"/>
            <a:lstStyle/>
            <a:p>
              <a:pPr algn="ctr" defTabSz="514010"/>
              <a:endParaRPr lang="ko-KR" altLang="en-US" sz="1100" b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13" name="대각선 방향의 모서리가 둥근 사각형 37"/>
          <p:cNvSpPr/>
          <p:nvPr/>
        </p:nvSpPr>
        <p:spPr bwMode="auto">
          <a:xfrm rot="10800000" flipV="1">
            <a:off x="2461271" y="4063006"/>
            <a:ext cx="3586565" cy="262835"/>
          </a:xfrm>
          <a:prstGeom prst="rect">
            <a:avLst/>
          </a:prstGeom>
          <a:solidFill>
            <a:srgbClr val="164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89" rIns="68543" bIns="34289" rtlCol="0" anchor="ctr"/>
          <a:lstStyle/>
          <a:p>
            <a:pPr algn="ctr" defTabSz="514037"/>
            <a:r>
              <a:rPr lang="en-US" altLang="ko-KR" sz="1200" b="1" spc="-23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Big Data</a:t>
            </a:r>
            <a:r>
              <a:rPr lang="ko-KR" altLang="en-US" sz="1200" b="1" spc="-23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200" b="1" spc="-23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Analysis Platform</a:t>
            </a:r>
            <a:endParaRPr lang="ko-KR" altLang="en-US" sz="1200" b="1" spc="-23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71041" y="2167794"/>
            <a:ext cx="1748222" cy="18415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53975" rIns="0" bIns="0" rtlCol="0" anchor="t" anchorCtr="0"/>
          <a:lstStyle>
            <a:defPPr>
              <a:defRPr lang="ko-KR"/>
            </a:defPPr>
            <a:lvl1pPr algn="ctr" defTabSz="779074">
              <a:defRPr sz="8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sz="1000" spc="-23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64194"/>
                </a:solidFill>
                <a:latin typeface="+mn-ea"/>
                <a:ea typeface="+mn-ea"/>
                <a:cs typeface="Arial" panose="020B0604020202020204" pitchFamily="34" charset="0"/>
              </a:rPr>
              <a:t>Product</a:t>
            </a:r>
            <a:r>
              <a:rPr lang="ko-KR" altLang="en-US" sz="1000" spc="-23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64194"/>
                </a:solidFill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ko-KR" sz="1000" spc="-23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64194"/>
                </a:solidFill>
                <a:latin typeface="+mn-ea"/>
                <a:ea typeface="+mn-ea"/>
                <a:cs typeface="Arial" panose="020B0604020202020204" pitchFamily="34" charset="0"/>
              </a:rPr>
              <a:t>Registration prediction</a:t>
            </a:r>
          </a:p>
          <a:p>
            <a:endParaRPr lang="en-US" altLang="ko-KR" sz="1000" spc="-23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164194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62029" y="2167768"/>
            <a:ext cx="1748222" cy="18415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53975" rIns="0" bIns="0" rtlCol="0" anchor="t" anchorCtr="0"/>
          <a:lstStyle>
            <a:defPPr>
              <a:defRPr lang="ko-KR"/>
            </a:defPPr>
            <a:lvl1pPr algn="ctr" defTabSz="779074">
              <a:defRPr sz="8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sz="1000" spc="-23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64194"/>
                </a:solidFill>
                <a:latin typeface="+mn-ea"/>
                <a:ea typeface="+mn-ea"/>
                <a:cs typeface="Arial" panose="020B0604020202020204" pitchFamily="34" charset="0"/>
              </a:rPr>
              <a:t>Customer</a:t>
            </a:r>
            <a:r>
              <a:rPr lang="ko-KR" altLang="en-US" sz="1000" spc="-23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64194"/>
                </a:solidFill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ko-KR" sz="1000" spc="-23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64194"/>
                </a:solidFill>
                <a:latin typeface="+mn-ea"/>
                <a:ea typeface="+mn-ea"/>
                <a:cs typeface="Arial" panose="020B0604020202020204" pitchFamily="34" charset="0"/>
              </a:rPr>
              <a:t>Profiling</a:t>
            </a:r>
          </a:p>
          <a:p>
            <a:endParaRPr lang="en-US" altLang="ko-KR" sz="1000" spc="-23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164194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endParaRPr lang="en-US" altLang="ko-KR" sz="1000" spc="-23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164194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직사각형 207"/>
          <p:cNvSpPr/>
          <p:nvPr/>
        </p:nvSpPr>
        <p:spPr>
          <a:xfrm>
            <a:off x="6339672" y="3621668"/>
            <a:ext cx="1745398" cy="1236107"/>
          </a:xfrm>
          <a:prstGeom prst="rect">
            <a:avLst/>
          </a:prstGeom>
        </p:spPr>
        <p:txBody>
          <a:bodyPr wrap="square" lIns="68543" tIns="34289" rIns="0" bIns="34289">
            <a:spAutoFit/>
          </a:bodyPr>
          <a:lstStyle/>
          <a:p>
            <a:pPr marL="128513" indent="-128513" defTabSz="514037">
              <a:lnSpc>
                <a:spcPct val="130000"/>
              </a:lnSpc>
              <a:spcAft>
                <a:spcPts val="675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900" dirty="0">
                <a:latin typeface="+mn-ea"/>
              </a:rPr>
              <a:t>Compress marketing campaign target customer base</a:t>
            </a:r>
          </a:p>
          <a:p>
            <a:pPr marL="128513" indent="-128513" defTabSz="514037">
              <a:lnSpc>
                <a:spcPct val="130000"/>
              </a:lnSpc>
              <a:spcAft>
                <a:spcPts val="675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900" dirty="0">
                <a:latin typeface="+mn-ea"/>
              </a:rPr>
              <a:t>Prevent customer marketing fatigue</a:t>
            </a:r>
            <a:r>
              <a:rPr lang="en-US" altLang="ko-KR" sz="900" b="1" dirty="0">
                <a:latin typeface="+mn-ea"/>
              </a:rPr>
              <a:t/>
            </a:r>
            <a:br>
              <a:rPr lang="en-US" altLang="ko-KR" sz="900" b="1" dirty="0">
                <a:latin typeface="+mn-ea"/>
              </a:rPr>
            </a:br>
            <a:endParaRPr lang="en-US" altLang="ko-KR" sz="900" dirty="0">
              <a:latin typeface="+mn-ea"/>
            </a:endParaRPr>
          </a:p>
        </p:txBody>
      </p:sp>
      <p:sp>
        <p:nvSpPr>
          <p:cNvPr id="17" name="직사각형 208"/>
          <p:cNvSpPr/>
          <p:nvPr/>
        </p:nvSpPr>
        <p:spPr>
          <a:xfrm>
            <a:off x="6332487" y="2077540"/>
            <a:ext cx="1683703" cy="1239314"/>
          </a:xfrm>
          <a:prstGeom prst="rect">
            <a:avLst/>
          </a:prstGeom>
        </p:spPr>
        <p:txBody>
          <a:bodyPr wrap="square" lIns="68543" tIns="34289" rIns="0" bIns="34289">
            <a:spAutoFit/>
          </a:bodyPr>
          <a:lstStyle/>
          <a:p>
            <a:pPr marL="128513" indent="-128513" defTabSz="514037">
              <a:lnSpc>
                <a:spcPct val="130000"/>
              </a:lnSpc>
              <a:spcAft>
                <a:spcPts val="675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900">
                <a:latin typeface="+mn-ea"/>
              </a:rPr>
              <a:t>Understanding of Product</a:t>
            </a:r>
            <a:r>
              <a:rPr lang="ko-KR" altLang="en-US" sz="900">
                <a:latin typeface="+mn-ea"/>
              </a:rPr>
              <a:t> </a:t>
            </a:r>
            <a:r>
              <a:rPr lang="en-US" altLang="ko-KR" sz="900">
                <a:latin typeface="+mn-ea"/>
              </a:rPr>
              <a:t>Purchased</a:t>
            </a:r>
            <a:r>
              <a:rPr lang="ko-KR" altLang="en-US" sz="900">
                <a:latin typeface="+mn-ea"/>
              </a:rPr>
              <a:t> </a:t>
            </a:r>
            <a:r>
              <a:rPr lang="en-US" altLang="ko-KR" sz="900">
                <a:latin typeface="+mn-ea"/>
              </a:rPr>
              <a:t>Customer</a:t>
            </a:r>
            <a:r>
              <a:rPr lang="ko-KR" altLang="en-US" sz="900">
                <a:latin typeface="+mn-ea"/>
              </a:rPr>
              <a:t> </a:t>
            </a:r>
            <a:r>
              <a:rPr lang="en-US" altLang="ko-KR" sz="900">
                <a:latin typeface="+mn-ea"/>
              </a:rPr>
              <a:t>Characteristic</a:t>
            </a:r>
            <a:r>
              <a:rPr lang="ko-KR" altLang="en-US" sz="900">
                <a:latin typeface="+mn-ea"/>
              </a:rPr>
              <a:t> </a:t>
            </a:r>
            <a:endParaRPr lang="en-US" altLang="ko-KR" sz="900">
              <a:latin typeface="+mn-ea"/>
            </a:endParaRPr>
          </a:p>
          <a:p>
            <a:pPr marL="128513" indent="-128513" defTabSz="514037">
              <a:lnSpc>
                <a:spcPct val="130000"/>
              </a:lnSpc>
              <a:spcAft>
                <a:spcPts val="675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900">
                <a:latin typeface="+mn-ea"/>
              </a:rPr>
              <a:t>Prospective Customer</a:t>
            </a:r>
            <a:r>
              <a:rPr lang="ko-KR" altLang="en-US" sz="900">
                <a:latin typeface="+mn-ea"/>
              </a:rPr>
              <a:t> </a:t>
            </a:r>
            <a:r>
              <a:rPr lang="en-US" altLang="ko-KR" sz="900">
                <a:latin typeface="+mn-ea"/>
              </a:rPr>
              <a:t>Indexing</a:t>
            </a:r>
            <a:br>
              <a:rPr lang="en-US" altLang="ko-KR" sz="900">
                <a:latin typeface="+mn-ea"/>
              </a:rPr>
            </a:br>
            <a:r>
              <a:rPr lang="en-US" altLang="ko-KR" sz="900">
                <a:latin typeface="+mn-ea"/>
              </a:rPr>
              <a:t>(Customer Scoring)</a:t>
            </a:r>
          </a:p>
        </p:txBody>
      </p:sp>
      <p:sp>
        <p:nvSpPr>
          <p:cNvPr id="18" name="직사각형 311"/>
          <p:cNvSpPr/>
          <p:nvPr/>
        </p:nvSpPr>
        <p:spPr>
          <a:xfrm>
            <a:off x="1142620" y="1566654"/>
            <a:ext cx="6904272" cy="308394"/>
          </a:xfrm>
          <a:prstGeom prst="rect">
            <a:avLst/>
          </a:prstGeom>
          <a:gradFill flip="none" rotWithShape="1">
            <a:gsLst>
              <a:gs pos="23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89" rIns="68543" bIns="34289" rtlCol="0" anchor="ctr"/>
          <a:lstStyle/>
          <a:p>
            <a:pPr algn="ctr" defTabSz="514037"/>
            <a:endParaRPr lang="ko-KR" altLang="en-US" sz="900" b="1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white"/>
              </a:solidFill>
              <a:latin typeface="+mn-ea"/>
            </a:endParaRPr>
          </a:p>
        </p:txBody>
      </p:sp>
      <p:sp>
        <p:nvSpPr>
          <p:cNvPr id="19" name="직사각형 465"/>
          <p:cNvSpPr/>
          <p:nvPr/>
        </p:nvSpPr>
        <p:spPr>
          <a:xfrm>
            <a:off x="1332502" y="2391412"/>
            <a:ext cx="706717" cy="18093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wrap="none" lIns="0" tIns="0" rIns="0" bIns="0" rtlCol="0" anchor="ctr"/>
          <a:lstStyle/>
          <a:p>
            <a:pPr algn="ctr" defTabSz="514037"/>
            <a:r>
              <a:rPr lang="en-US" altLang="ko-KR" sz="1100" b="1" kern="0" spc="-17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Customer</a:t>
            </a:r>
            <a:endParaRPr lang="ko-KR" altLang="en-US" sz="1100" b="1" kern="0" spc="-17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0" name="직사각형 467"/>
          <p:cNvSpPr/>
          <p:nvPr/>
        </p:nvSpPr>
        <p:spPr>
          <a:xfrm>
            <a:off x="1219682" y="3144255"/>
            <a:ext cx="942863" cy="2918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wrap="square" lIns="0" tIns="34289" rIns="0" bIns="34289" rtlCol="0" anchor="ctr"/>
          <a:lstStyle/>
          <a:p>
            <a:pPr algn="ctr" defTabSz="514037"/>
            <a:r>
              <a:rPr lang="en-US" altLang="ko-KR" sz="1100" b="1" kern="0" spc="-17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Product Experience</a:t>
            </a:r>
            <a:endParaRPr lang="ko-KR" altLang="en-US" sz="1100" b="1" kern="0" spc="-17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1" name="직사각형 127"/>
          <p:cNvSpPr/>
          <p:nvPr/>
        </p:nvSpPr>
        <p:spPr>
          <a:xfrm>
            <a:off x="2528551" y="2539228"/>
            <a:ext cx="1613792" cy="12339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89" rIns="68543" bIns="34289"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468"/>
          <p:cNvSpPr/>
          <p:nvPr/>
        </p:nvSpPr>
        <p:spPr>
          <a:xfrm>
            <a:off x="1300008" y="4062979"/>
            <a:ext cx="789004" cy="26268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wrap="square" lIns="0" tIns="34289" rIns="0" bIns="34289" rtlCol="0" anchor="ctr"/>
          <a:lstStyle/>
          <a:p>
            <a:pPr algn="ctr" defTabSz="514037"/>
            <a:r>
              <a:rPr lang="en-US" altLang="ko-KR" sz="1100" b="1" kern="0" spc="-17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Campaign Feedback</a:t>
            </a:r>
            <a:endParaRPr lang="ko-KR" altLang="en-US" sz="1100" b="1" kern="0" spc="-17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3" name="직사각형 126"/>
          <p:cNvSpPr/>
          <p:nvPr/>
        </p:nvSpPr>
        <p:spPr>
          <a:xfrm>
            <a:off x="4339579" y="2539228"/>
            <a:ext cx="1607996" cy="12464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89" rIns="68543" bIns="34289"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488"/>
          <p:cNvSpPr/>
          <p:nvPr/>
        </p:nvSpPr>
        <p:spPr>
          <a:xfrm>
            <a:off x="2544332" y="3659633"/>
            <a:ext cx="1583665" cy="227106"/>
          </a:xfrm>
          <a:prstGeom prst="roundRect">
            <a:avLst/>
          </a:prstGeom>
          <a:solidFill>
            <a:srgbClr val="009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14037">
              <a:defRPr/>
            </a:pPr>
            <a:r>
              <a:rPr lang="en-US" altLang="ko-KR" sz="1100" b="1" kern="0" spc="-38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Customer Behavior</a:t>
            </a:r>
          </a:p>
        </p:txBody>
      </p:sp>
      <p:pic>
        <p:nvPicPr>
          <p:cNvPr id="25" name="Picture 32">
            <a:extLst>
              <a:ext uri="{FF2B5EF4-FFF2-40B4-BE49-F238E27FC236}">
                <a16:creationId xmlns:a16="http://schemas.microsoft.com/office/drawing/2014/main" xmlns="" id="{EB5C5066-5EE1-4ACD-8A6C-ED0974D16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374" y="1927203"/>
            <a:ext cx="430313" cy="43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1">
            <a:extLst>
              <a:ext uri="{FF2B5EF4-FFF2-40B4-BE49-F238E27FC236}">
                <a16:creationId xmlns:a16="http://schemas.microsoft.com/office/drawing/2014/main" xmlns="" id="{1F5F2287-4907-4792-8A12-350BB658A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258" y="2700210"/>
            <a:ext cx="430313" cy="426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33">
            <a:extLst>
              <a:ext uri="{FF2B5EF4-FFF2-40B4-BE49-F238E27FC236}">
                <a16:creationId xmlns:a16="http://schemas.microsoft.com/office/drawing/2014/main" xmlns="" id="{B62E86C4-3C21-4D5F-9717-4AF728669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336" y="3596499"/>
            <a:ext cx="430313" cy="426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모서리가 둥근 직사각형 59"/>
          <p:cNvSpPr/>
          <p:nvPr/>
        </p:nvSpPr>
        <p:spPr>
          <a:xfrm>
            <a:off x="4351780" y="3659633"/>
            <a:ext cx="1583665" cy="227106"/>
          </a:xfrm>
          <a:prstGeom prst="roundRect">
            <a:avLst/>
          </a:prstGeom>
          <a:solidFill>
            <a:srgbClr val="009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14037">
              <a:defRPr/>
            </a:pPr>
            <a:r>
              <a:rPr lang="en-US" altLang="ko-KR" sz="1100" b="1" kern="0" spc="-1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Customer Scoring</a:t>
            </a:r>
          </a:p>
        </p:txBody>
      </p:sp>
      <p:sp>
        <p:nvSpPr>
          <p:cNvPr id="29" name="대각선 방향의 모서리가 둥근 사각형 37"/>
          <p:cNvSpPr/>
          <p:nvPr/>
        </p:nvSpPr>
        <p:spPr bwMode="auto">
          <a:xfrm rot="10800000" flipV="1">
            <a:off x="2461270" y="1851321"/>
            <a:ext cx="3558017" cy="262835"/>
          </a:xfrm>
          <a:prstGeom prst="rect">
            <a:avLst/>
          </a:prstGeom>
          <a:solidFill>
            <a:srgbClr val="164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89" rIns="68543" bIns="34289" rtlCol="0" anchor="ctr"/>
          <a:lstStyle/>
          <a:p>
            <a:pPr algn="ctr" defTabSz="514037"/>
            <a:r>
              <a:rPr lang="en-US" altLang="ko-KR" sz="1200" b="1" spc="-23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Analytical Process</a:t>
            </a:r>
            <a:endParaRPr lang="ko-KR" altLang="en-US" sz="1200" b="1" spc="-23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0" name="직사각형 52"/>
          <p:cNvSpPr/>
          <p:nvPr/>
        </p:nvSpPr>
        <p:spPr>
          <a:xfrm>
            <a:off x="6235887" y="1834537"/>
            <a:ext cx="1740484" cy="21190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none" lIns="0" tIns="0" rIns="0" bIns="0" rtlCol="0" anchor="ctr"/>
          <a:lstStyle/>
          <a:p>
            <a:pPr algn="ctr" defTabSz="514037"/>
            <a:r>
              <a:rPr lang="en-US" altLang="ko-KR" sz="1000" b="1" kern="0" spc="-17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Product Purchasing Factors</a:t>
            </a:r>
            <a:endParaRPr lang="ko-KR" altLang="en-US" sz="1000" b="1" kern="0" spc="-17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1" name="직사각형 53"/>
          <p:cNvSpPr/>
          <p:nvPr/>
        </p:nvSpPr>
        <p:spPr>
          <a:xfrm>
            <a:off x="6273365" y="3319677"/>
            <a:ext cx="1703029" cy="30504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none" lIns="0" tIns="0" rIns="0" bIns="0" rtlCol="0" anchor="ctr"/>
          <a:lstStyle/>
          <a:p>
            <a:pPr defTabSz="514037"/>
            <a:r>
              <a:rPr lang="en-US" altLang="ko-KR" sz="1000" b="1" kern="0" spc="-17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  Compressing Target</a:t>
            </a:r>
            <a:endParaRPr lang="ko-KR" altLang="en-US" sz="1000" b="1" kern="0" spc="-17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</p:txBody>
      </p:sp>
      <p:grpSp>
        <p:nvGrpSpPr>
          <p:cNvPr id="32" name="그룹 86"/>
          <p:cNvGrpSpPr/>
          <p:nvPr/>
        </p:nvGrpSpPr>
        <p:grpSpPr>
          <a:xfrm>
            <a:off x="2914094" y="2730807"/>
            <a:ext cx="777345" cy="732592"/>
            <a:chOff x="10048354" y="2393620"/>
            <a:chExt cx="1252408" cy="1180304"/>
          </a:xfrm>
        </p:grpSpPr>
        <p:sp>
          <p:nvSpPr>
            <p:cNvPr id="33" name="타원 87"/>
            <p:cNvSpPr/>
            <p:nvPr/>
          </p:nvSpPr>
          <p:spPr>
            <a:xfrm>
              <a:off x="10144247" y="2497880"/>
              <a:ext cx="1076044" cy="1076044"/>
            </a:xfrm>
            <a:prstGeom prst="ellipse">
              <a:avLst/>
            </a:prstGeom>
            <a:noFill/>
            <a:ln w="28575">
              <a:solidFill>
                <a:srgbClr val="0098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88"/>
            <p:cNvSpPr/>
            <p:nvPr/>
          </p:nvSpPr>
          <p:spPr>
            <a:xfrm>
              <a:off x="11089069" y="2784121"/>
              <a:ext cx="211693" cy="21169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98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89"/>
            <p:cNvSpPr/>
            <p:nvPr/>
          </p:nvSpPr>
          <p:spPr>
            <a:xfrm>
              <a:off x="10877376" y="3358081"/>
              <a:ext cx="211693" cy="21169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98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90"/>
            <p:cNvSpPr/>
            <p:nvPr/>
          </p:nvSpPr>
          <p:spPr>
            <a:xfrm>
              <a:off x="10298527" y="3358081"/>
              <a:ext cx="211693" cy="21169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98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91"/>
            <p:cNvSpPr/>
            <p:nvPr/>
          </p:nvSpPr>
          <p:spPr>
            <a:xfrm>
              <a:off x="10048354" y="2785609"/>
              <a:ext cx="211693" cy="21169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98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" name="그룹 92"/>
            <p:cNvGrpSpPr/>
            <p:nvPr/>
          </p:nvGrpSpPr>
          <p:grpSpPr>
            <a:xfrm>
              <a:off x="10544987" y="2868480"/>
              <a:ext cx="293213" cy="416504"/>
              <a:chOff x="10121666" y="1932377"/>
              <a:chExt cx="293213" cy="416504"/>
            </a:xfrm>
          </p:grpSpPr>
          <p:sp>
            <p:nvSpPr>
              <p:cNvPr id="45" name="타원 99"/>
              <p:cNvSpPr/>
              <p:nvPr/>
            </p:nvSpPr>
            <p:spPr>
              <a:xfrm>
                <a:off x="10205240" y="1932377"/>
                <a:ext cx="126064" cy="126065"/>
              </a:xfrm>
              <a:prstGeom prst="ellipse">
                <a:avLst/>
              </a:prstGeom>
              <a:solidFill>
                <a:srgbClr val="0098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현 100"/>
              <p:cNvSpPr/>
              <p:nvPr/>
            </p:nvSpPr>
            <p:spPr>
              <a:xfrm rot="6759737">
                <a:off x="10121666" y="2055668"/>
                <a:ext cx="293213" cy="293213"/>
              </a:xfrm>
              <a:prstGeom prst="chord">
                <a:avLst/>
              </a:prstGeom>
              <a:solidFill>
                <a:srgbClr val="0098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9" name="직선 연결선 93"/>
            <p:cNvCxnSpPr/>
            <p:nvPr/>
          </p:nvCxnSpPr>
          <p:spPr>
            <a:xfrm flipH="1" flipV="1">
              <a:off x="10680484" y="2497880"/>
              <a:ext cx="10414" cy="594332"/>
            </a:xfrm>
            <a:prstGeom prst="line">
              <a:avLst/>
            </a:prstGeom>
            <a:ln>
              <a:solidFill>
                <a:srgbClr val="0098D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타원 94"/>
            <p:cNvSpPr/>
            <p:nvPr/>
          </p:nvSpPr>
          <p:spPr>
            <a:xfrm>
              <a:off x="10576422" y="2393620"/>
              <a:ext cx="211693" cy="21169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98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95"/>
            <p:cNvCxnSpPr>
              <a:endCxn id="34" idx="2"/>
            </p:cNvCxnSpPr>
            <p:nvPr/>
          </p:nvCxnSpPr>
          <p:spPr>
            <a:xfrm flipV="1">
              <a:off x="10690898" y="2889968"/>
              <a:ext cx="398171" cy="120162"/>
            </a:xfrm>
            <a:prstGeom prst="line">
              <a:avLst/>
            </a:prstGeom>
            <a:ln>
              <a:solidFill>
                <a:srgbClr val="0098D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96"/>
            <p:cNvCxnSpPr>
              <a:endCxn id="37" idx="6"/>
            </p:cNvCxnSpPr>
            <p:nvPr/>
          </p:nvCxnSpPr>
          <p:spPr>
            <a:xfrm flipH="1" flipV="1">
              <a:off x="10260047" y="2891456"/>
              <a:ext cx="430851" cy="122130"/>
            </a:xfrm>
            <a:prstGeom prst="line">
              <a:avLst/>
            </a:prstGeom>
            <a:ln>
              <a:solidFill>
                <a:srgbClr val="0098D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97"/>
            <p:cNvCxnSpPr>
              <a:endCxn id="35" idx="1"/>
            </p:cNvCxnSpPr>
            <p:nvPr/>
          </p:nvCxnSpPr>
          <p:spPr>
            <a:xfrm>
              <a:off x="10690898" y="3035902"/>
              <a:ext cx="217480" cy="353181"/>
            </a:xfrm>
            <a:prstGeom prst="line">
              <a:avLst/>
            </a:prstGeom>
            <a:ln>
              <a:solidFill>
                <a:srgbClr val="0098D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98"/>
            <p:cNvCxnSpPr>
              <a:endCxn id="36" idx="7"/>
            </p:cNvCxnSpPr>
            <p:nvPr/>
          </p:nvCxnSpPr>
          <p:spPr>
            <a:xfrm flipH="1">
              <a:off x="10479218" y="3035902"/>
              <a:ext cx="185282" cy="353181"/>
            </a:xfrm>
            <a:prstGeom prst="line">
              <a:avLst/>
            </a:prstGeom>
            <a:ln>
              <a:solidFill>
                <a:srgbClr val="0098D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2575047" y="3329292"/>
            <a:ext cx="512830" cy="323164"/>
          </a:xfrm>
          <a:prstGeom prst="rect">
            <a:avLst/>
          </a:prstGeom>
          <a:noFill/>
        </p:spPr>
        <p:txBody>
          <a:bodyPr wrap="none" lIns="68543" tIns="34289" rIns="68543" bIns="34289" rtlCol="0">
            <a:spAutoFit/>
          </a:bodyPr>
          <a:lstStyle/>
          <a:p>
            <a:pPr algn="ctr"/>
            <a:r>
              <a:rPr lang="en-US" altLang="ko-KR" sz="800" spc="-38">
                <a:latin typeface="+mn-ea"/>
              </a:rPr>
              <a:t>Owned</a:t>
            </a:r>
          </a:p>
          <a:p>
            <a:pPr algn="ctr"/>
            <a:r>
              <a:rPr lang="en-US" altLang="ko-KR" sz="800" spc="-38">
                <a:latin typeface="+mn-ea"/>
              </a:rPr>
              <a:t>Behavior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388469" y="2933541"/>
            <a:ext cx="527258" cy="323164"/>
          </a:xfrm>
          <a:prstGeom prst="rect">
            <a:avLst/>
          </a:prstGeom>
          <a:noFill/>
        </p:spPr>
        <p:txBody>
          <a:bodyPr wrap="none" lIns="68543" tIns="34289" rIns="68543" bIns="34289" rtlCol="0">
            <a:spAutoFit/>
          </a:bodyPr>
          <a:lstStyle/>
          <a:p>
            <a:pPr algn="ctr"/>
            <a:r>
              <a:rPr lang="en-US" altLang="ko-KR" sz="800" spc="-38">
                <a:latin typeface="+mn-ea"/>
              </a:rPr>
              <a:t>Purchase</a:t>
            </a:r>
          </a:p>
          <a:p>
            <a:pPr algn="ctr"/>
            <a:r>
              <a:rPr lang="en-US" altLang="ko-KR" sz="800" spc="-38">
                <a:latin typeface="+mn-ea"/>
              </a:rPr>
              <a:t>Behavior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494679" y="3324636"/>
            <a:ext cx="557314" cy="323164"/>
          </a:xfrm>
          <a:prstGeom prst="rect">
            <a:avLst/>
          </a:prstGeom>
          <a:noFill/>
        </p:spPr>
        <p:txBody>
          <a:bodyPr wrap="none" lIns="68543" tIns="34289" rIns="68543" bIns="34289" rtlCol="0">
            <a:spAutoFit/>
          </a:bodyPr>
          <a:lstStyle/>
          <a:p>
            <a:pPr algn="ctr"/>
            <a:r>
              <a:rPr lang="en-US" altLang="ko-KR" sz="800" spc="-38">
                <a:latin typeface="+mn-ea"/>
              </a:rPr>
              <a:t>Response</a:t>
            </a:r>
          </a:p>
          <a:p>
            <a:pPr algn="ctr"/>
            <a:r>
              <a:rPr lang="en-US" altLang="ko-KR" sz="800" spc="-38">
                <a:latin typeface="+mn-ea"/>
              </a:rP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633245" y="2860627"/>
            <a:ext cx="552504" cy="450122"/>
          </a:xfrm>
          <a:prstGeom prst="rect">
            <a:avLst/>
          </a:prstGeom>
          <a:noFill/>
        </p:spPr>
        <p:txBody>
          <a:bodyPr wrap="none" lIns="68543" tIns="34289" rIns="68543" bIns="34289" rtlCol="0">
            <a:spAutoFit/>
          </a:bodyPr>
          <a:lstStyle/>
          <a:p>
            <a:pPr algn="ctr"/>
            <a:r>
              <a:rPr lang="en-US" altLang="ko-KR" sz="800" spc="-38">
                <a:latin typeface="+mn-ea"/>
              </a:rPr>
              <a:t>Target</a:t>
            </a:r>
          </a:p>
          <a:p>
            <a:pPr algn="ctr"/>
            <a:r>
              <a:rPr lang="en-US" altLang="ko-KR" sz="800" spc="-38">
                <a:latin typeface="+mn-ea"/>
              </a:rPr>
              <a:t>Product</a:t>
            </a:r>
          </a:p>
          <a:p>
            <a:pPr algn="ctr"/>
            <a:r>
              <a:rPr lang="en-US" altLang="ko-KR" sz="800" spc="-38">
                <a:latin typeface="+mn-ea"/>
              </a:rPr>
              <a:t>Feedback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893741" y="2580211"/>
            <a:ext cx="889568" cy="196206"/>
          </a:xfrm>
          <a:prstGeom prst="rect">
            <a:avLst/>
          </a:prstGeom>
          <a:noFill/>
        </p:spPr>
        <p:txBody>
          <a:bodyPr wrap="none" lIns="68543" tIns="34289" rIns="68543" bIns="34289" rtlCol="0">
            <a:spAutoFit/>
          </a:bodyPr>
          <a:lstStyle/>
          <a:p>
            <a:r>
              <a:rPr lang="en-US" altLang="ko-KR" sz="800" spc="-38">
                <a:latin typeface="+mn-ea"/>
              </a:rPr>
              <a:t>Brand Experience</a:t>
            </a:r>
            <a:endParaRPr lang="ko-KR" altLang="en-US" sz="800" spc="-38">
              <a:latin typeface="+mn-ea"/>
            </a:endParaRPr>
          </a:p>
        </p:txBody>
      </p:sp>
      <p:grpSp>
        <p:nvGrpSpPr>
          <p:cNvPr id="52" name="그룹 116"/>
          <p:cNvGrpSpPr/>
          <p:nvPr/>
        </p:nvGrpSpPr>
        <p:grpSpPr>
          <a:xfrm>
            <a:off x="5033061" y="2649352"/>
            <a:ext cx="181991" cy="258516"/>
            <a:chOff x="10121666" y="1932377"/>
            <a:chExt cx="293213" cy="416504"/>
          </a:xfrm>
        </p:grpSpPr>
        <p:sp>
          <p:nvSpPr>
            <p:cNvPr id="53" name="타원 117"/>
            <p:cNvSpPr/>
            <p:nvPr/>
          </p:nvSpPr>
          <p:spPr>
            <a:xfrm>
              <a:off x="10205240" y="1932377"/>
              <a:ext cx="126064" cy="126065"/>
            </a:xfrm>
            <a:prstGeom prst="ellipse">
              <a:avLst/>
            </a:prstGeom>
            <a:solidFill>
              <a:srgbClr val="0098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현 118"/>
            <p:cNvSpPr/>
            <p:nvPr/>
          </p:nvSpPr>
          <p:spPr>
            <a:xfrm rot="6759737">
              <a:off x="10121666" y="2055668"/>
              <a:ext cx="293213" cy="293213"/>
            </a:xfrm>
            <a:prstGeom prst="chord">
              <a:avLst/>
            </a:prstGeom>
            <a:solidFill>
              <a:srgbClr val="0098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직사각형 119"/>
          <p:cNvSpPr/>
          <p:nvPr/>
        </p:nvSpPr>
        <p:spPr>
          <a:xfrm>
            <a:off x="4743923" y="3205797"/>
            <a:ext cx="810000" cy="54000"/>
          </a:xfrm>
          <a:prstGeom prst="rect">
            <a:avLst/>
          </a:prstGeom>
          <a:solidFill>
            <a:srgbClr val="009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89" rIns="68543" bIns="34289"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120"/>
          <p:cNvSpPr/>
          <p:nvPr/>
        </p:nvSpPr>
        <p:spPr>
          <a:xfrm>
            <a:off x="4743923" y="3304832"/>
            <a:ext cx="594000" cy="5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89" rIns="68543" bIns="34289"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121"/>
          <p:cNvSpPr/>
          <p:nvPr/>
        </p:nvSpPr>
        <p:spPr>
          <a:xfrm>
            <a:off x="4743923" y="3403867"/>
            <a:ext cx="135000" cy="5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89" rIns="68543" bIns="34289"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4564025" y="3146678"/>
            <a:ext cx="184986" cy="500137"/>
          </a:xfrm>
          <a:prstGeom prst="rect">
            <a:avLst/>
          </a:prstGeom>
          <a:noFill/>
        </p:spPr>
        <p:txBody>
          <a:bodyPr wrap="none" lIns="68543" tIns="34289" rIns="68543" bIns="34289" rtlCol="0">
            <a:spAutoFit/>
          </a:bodyPr>
          <a:lstStyle/>
          <a:p>
            <a:pPr algn="ctr"/>
            <a:r>
              <a:rPr lang="en-US" altLang="ko-KR" sz="700"/>
              <a:t>X</a:t>
            </a:r>
          </a:p>
          <a:p>
            <a:pPr algn="ctr"/>
            <a:r>
              <a:rPr lang="en-US" altLang="ko-KR" sz="700"/>
              <a:t>Y</a:t>
            </a:r>
          </a:p>
          <a:p>
            <a:pPr algn="ctr"/>
            <a:r>
              <a:rPr lang="en-US" altLang="ko-KR" sz="700"/>
              <a:t>Z</a:t>
            </a:r>
          </a:p>
          <a:p>
            <a:pPr algn="ctr"/>
            <a:endParaRPr lang="ko-KR" altLang="en-US" sz="700"/>
          </a:p>
        </p:txBody>
      </p:sp>
      <p:sp>
        <p:nvSpPr>
          <p:cNvPr id="59" name="TextBox 58"/>
          <p:cNvSpPr txBox="1"/>
          <p:nvPr/>
        </p:nvSpPr>
        <p:spPr>
          <a:xfrm>
            <a:off x="4521548" y="2809078"/>
            <a:ext cx="1225141" cy="334706"/>
          </a:xfrm>
          <a:prstGeom prst="rect">
            <a:avLst/>
          </a:prstGeom>
          <a:noFill/>
        </p:spPr>
        <p:txBody>
          <a:bodyPr wrap="none" lIns="68543" tIns="34289" rIns="68543" bIns="34289" rtlCol="0">
            <a:spAutoFit/>
          </a:bodyPr>
          <a:lstStyle/>
          <a:p>
            <a:pPr algn="ctr"/>
            <a:r>
              <a:rPr lang="en-US" altLang="ko-KR" sz="900" b="1" spc="-38"/>
              <a:t>Customer Score</a:t>
            </a:r>
            <a:r>
              <a:rPr lang="en-US" altLang="ko-KR" sz="900" spc="-38"/>
              <a:t/>
            </a:r>
            <a:br>
              <a:rPr lang="en-US" altLang="ko-KR" sz="900" spc="-38"/>
            </a:br>
            <a:r>
              <a:rPr lang="en-US" altLang="ko-KR" sz="800" spc="-38"/>
              <a:t>(Purchase Propensity Based)</a:t>
            </a:r>
            <a:endParaRPr lang="ko-KR" altLang="en-US" sz="800" spc="-38"/>
          </a:p>
        </p:txBody>
      </p:sp>
      <p:cxnSp>
        <p:nvCxnSpPr>
          <p:cNvPr id="60" name="직선 연결선 125"/>
          <p:cNvCxnSpPr/>
          <p:nvPr/>
        </p:nvCxnSpPr>
        <p:spPr>
          <a:xfrm>
            <a:off x="5361117" y="3183805"/>
            <a:ext cx="0" cy="42198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137"/>
          <p:cNvGrpSpPr/>
          <p:nvPr/>
        </p:nvGrpSpPr>
        <p:grpSpPr>
          <a:xfrm>
            <a:off x="1139021" y="1545248"/>
            <a:ext cx="1250169" cy="248361"/>
            <a:chOff x="452514" y="1428724"/>
            <a:chExt cx="1723882" cy="331148"/>
          </a:xfrm>
        </p:grpSpPr>
        <p:sp>
          <p:nvSpPr>
            <p:cNvPr id="62" name="직사각형 138"/>
            <p:cNvSpPr/>
            <p:nvPr/>
          </p:nvSpPr>
          <p:spPr>
            <a:xfrm>
              <a:off x="452514" y="1428724"/>
              <a:ext cx="1723882" cy="331148"/>
            </a:xfrm>
            <a:prstGeom prst="rect">
              <a:avLst/>
            </a:prstGeom>
            <a:gradFill>
              <a:gsLst>
                <a:gs pos="0">
                  <a:srgbClr val="5980CF"/>
                </a:gs>
                <a:gs pos="40000">
                  <a:srgbClr val="3561B9"/>
                </a:gs>
              </a:gsLst>
              <a:lin ang="5400000" scaled="1"/>
            </a:gradFill>
            <a:ln w="28575">
              <a:solidFill>
                <a:srgbClr val="3561B9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bg1">
                      <a:alpha val="0"/>
                    </a:schemeClr>
                  </a:solidFill>
                </a:ln>
                <a:latin typeface="SamsungOne 400" panose="020B050303030302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76653" y="1471187"/>
              <a:ext cx="1475604" cy="246221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FFF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kumimoji="1" b="1" spc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80808"/>
                  </a:solidFill>
                  <a:latin typeface="바탕체" pitchFamily="17" charset="-127"/>
                  <a:ea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80808"/>
                  </a:solidFill>
                  <a:latin typeface="바탕체" pitchFamily="17" charset="-127"/>
                  <a:ea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80808"/>
                  </a:solidFill>
                  <a:latin typeface="바탕체" pitchFamily="17" charset="-127"/>
                  <a:ea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80808"/>
                  </a:solidFill>
                  <a:latin typeface="바탕체" pitchFamily="17" charset="-127"/>
                  <a:ea typeface="굴림" pitchFamily="50" charset="-127"/>
                </a:defRPr>
              </a:lvl5pPr>
              <a:lvl6pPr>
                <a:defRPr kumimoji="1" sz="2000">
                  <a:solidFill>
                    <a:srgbClr val="080808"/>
                  </a:solidFill>
                  <a:latin typeface="바탕체" pitchFamily="17" charset="-127"/>
                  <a:ea typeface="굴림" pitchFamily="50" charset="-127"/>
                </a:defRPr>
              </a:lvl6pPr>
              <a:lvl7pPr>
                <a:defRPr kumimoji="1" sz="2000">
                  <a:solidFill>
                    <a:srgbClr val="080808"/>
                  </a:solidFill>
                  <a:latin typeface="바탕체" pitchFamily="17" charset="-127"/>
                  <a:ea typeface="굴림" pitchFamily="50" charset="-127"/>
                </a:defRPr>
              </a:lvl7pPr>
              <a:lvl8pPr>
                <a:defRPr kumimoji="1" sz="2000">
                  <a:solidFill>
                    <a:srgbClr val="080808"/>
                  </a:solidFill>
                  <a:latin typeface="바탕체" pitchFamily="17" charset="-127"/>
                  <a:ea typeface="굴림" pitchFamily="50" charset="-127"/>
                </a:defRPr>
              </a:lvl8pPr>
              <a:lvl9pPr>
                <a:defRPr kumimoji="1" sz="2000">
                  <a:solidFill>
                    <a:srgbClr val="080808"/>
                  </a:solidFill>
                  <a:latin typeface="바탕체" pitchFamily="17" charset="-127"/>
                  <a:ea typeface="굴림" pitchFamily="50" charset="-127"/>
                </a:defRPr>
              </a:lvl9pPr>
            </a:lstStyle>
            <a:p>
              <a:r>
                <a:rPr kumimoji="0" lang="en-US" altLang="ko-KR" sz="1200" ker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/>
                  <a:latin typeface="+mn-ea"/>
                  <a:ea typeface="+mn-ea"/>
                  <a:cs typeface="Segoe UI" panose="020B0502040204020203" pitchFamily="34" charset="0"/>
                </a:rPr>
                <a:t>Data Source</a:t>
              </a:r>
            </a:p>
          </p:txBody>
        </p:sp>
      </p:grpSp>
      <p:grpSp>
        <p:nvGrpSpPr>
          <p:cNvPr id="64" name="그룹 140"/>
          <p:cNvGrpSpPr/>
          <p:nvPr/>
        </p:nvGrpSpPr>
        <p:grpSpPr>
          <a:xfrm>
            <a:off x="2475641" y="1545248"/>
            <a:ext cx="3572195" cy="248361"/>
            <a:chOff x="452514" y="1428724"/>
            <a:chExt cx="1723882" cy="331148"/>
          </a:xfrm>
        </p:grpSpPr>
        <p:sp>
          <p:nvSpPr>
            <p:cNvPr id="65" name="직사각형 141"/>
            <p:cNvSpPr/>
            <p:nvPr/>
          </p:nvSpPr>
          <p:spPr>
            <a:xfrm>
              <a:off x="452514" y="1428724"/>
              <a:ext cx="1723882" cy="331148"/>
            </a:xfrm>
            <a:prstGeom prst="rect">
              <a:avLst/>
            </a:prstGeom>
            <a:gradFill>
              <a:gsLst>
                <a:gs pos="0">
                  <a:srgbClr val="5980CF"/>
                </a:gs>
                <a:gs pos="40000">
                  <a:srgbClr val="3561B9"/>
                </a:gs>
              </a:gsLst>
              <a:lin ang="5400000" scaled="1"/>
            </a:gradFill>
            <a:ln w="28575">
              <a:solidFill>
                <a:srgbClr val="3561B9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bg1">
                      <a:alpha val="0"/>
                    </a:schemeClr>
                  </a:solidFill>
                </a:ln>
                <a:latin typeface="SamsungOne 400" panose="020B050303030302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76653" y="1440409"/>
              <a:ext cx="1475604" cy="307777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FFF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kumimoji="1" b="1" spc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80808"/>
                  </a:solidFill>
                  <a:latin typeface="바탕체" pitchFamily="17" charset="-127"/>
                  <a:ea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80808"/>
                  </a:solidFill>
                  <a:latin typeface="바탕체" pitchFamily="17" charset="-127"/>
                  <a:ea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80808"/>
                  </a:solidFill>
                  <a:latin typeface="바탕체" pitchFamily="17" charset="-127"/>
                  <a:ea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80808"/>
                  </a:solidFill>
                  <a:latin typeface="바탕체" pitchFamily="17" charset="-127"/>
                  <a:ea typeface="굴림" pitchFamily="50" charset="-127"/>
                </a:defRPr>
              </a:lvl5pPr>
              <a:lvl6pPr>
                <a:defRPr kumimoji="1" sz="2000">
                  <a:solidFill>
                    <a:srgbClr val="080808"/>
                  </a:solidFill>
                  <a:latin typeface="바탕체" pitchFamily="17" charset="-127"/>
                  <a:ea typeface="굴림" pitchFamily="50" charset="-127"/>
                </a:defRPr>
              </a:lvl6pPr>
              <a:lvl7pPr>
                <a:defRPr kumimoji="1" sz="2000">
                  <a:solidFill>
                    <a:srgbClr val="080808"/>
                  </a:solidFill>
                  <a:latin typeface="바탕체" pitchFamily="17" charset="-127"/>
                  <a:ea typeface="굴림" pitchFamily="50" charset="-127"/>
                </a:defRPr>
              </a:lvl7pPr>
              <a:lvl8pPr>
                <a:defRPr kumimoji="1" sz="2000">
                  <a:solidFill>
                    <a:srgbClr val="080808"/>
                  </a:solidFill>
                  <a:latin typeface="바탕체" pitchFamily="17" charset="-127"/>
                  <a:ea typeface="굴림" pitchFamily="50" charset="-127"/>
                </a:defRPr>
              </a:lvl8pPr>
              <a:lvl9pPr>
                <a:defRPr kumimoji="1" sz="2000">
                  <a:solidFill>
                    <a:srgbClr val="080808"/>
                  </a:solidFill>
                  <a:latin typeface="바탕체" pitchFamily="17" charset="-127"/>
                  <a:ea typeface="굴림" pitchFamily="50" charset="-127"/>
                </a:defRPr>
              </a:lvl9pPr>
            </a:lstStyle>
            <a:p>
              <a:r>
                <a:rPr kumimoji="0" lang="en-US" altLang="ko-KR" sz="1500" ker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/>
                  <a:latin typeface="+mn-ea"/>
                  <a:ea typeface="+mn-ea"/>
                  <a:cs typeface="Segoe UI" panose="020B0502040204020203" pitchFamily="34" charset="0"/>
                </a:rPr>
                <a:t>Purchase Propensity Model</a:t>
              </a:r>
            </a:p>
          </p:txBody>
        </p:sp>
      </p:grpSp>
      <p:grpSp>
        <p:nvGrpSpPr>
          <p:cNvPr id="67" name="그룹 143"/>
          <p:cNvGrpSpPr/>
          <p:nvPr/>
        </p:nvGrpSpPr>
        <p:grpSpPr>
          <a:xfrm>
            <a:off x="6237717" y="1545248"/>
            <a:ext cx="1759834" cy="248361"/>
            <a:chOff x="452514" y="1428724"/>
            <a:chExt cx="1723882" cy="331148"/>
          </a:xfrm>
        </p:grpSpPr>
        <p:sp>
          <p:nvSpPr>
            <p:cNvPr id="68" name="직사각형 144"/>
            <p:cNvSpPr/>
            <p:nvPr/>
          </p:nvSpPr>
          <p:spPr>
            <a:xfrm>
              <a:off x="452514" y="1428724"/>
              <a:ext cx="1723882" cy="331148"/>
            </a:xfrm>
            <a:prstGeom prst="rect">
              <a:avLst/>
            </a:prstGeom>
            <a:gradFill>
              <a:gsLst>
                <a:gs pos="0">
                  <a:srgbClr val="5980CF"/>
                </a:gs>
                <a:gs pos="40000">
                  <a:srgbClr val="3561B9"/>
                </a:gs>
              </a:gsLst>
              <a:lin ang="5400000" scaled="1"/>
            </a:gradFill>
            <a:ln w="28575">
              <a:solidFill>
                <a:srgbClr val="3561B9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bg1">
                      <a:alpha val="0"/>
                    </a:schemeClr>
                  </a:solidFill>
                </a:ln>
                <a:latin typeface="SamsungOne 400" panose="020B050303030302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76653" y="1440409"/>
              <a:ext cx="1475604" cy="307777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FFF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kumimoji="1" b="1" spc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80808"/>
                  </a:solidFill>
                  <a:latin typeface="바탕체" pitchFamily="17" charset="-127"/>
                  <a:ea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80808"/>
                  </a:solidFill>
                  <a:latin typeface="바탕체" pitchFamily="17" charset="-127"/>
                  <a:ea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80808"/>
                  </a:solidFill>
                  <a:latin typeface="바탕체" pitchFamily="17" charset="-127"/>
                  <a:ea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080808"/>
                  </a:solidFill>
                  <a:latin typeface="바탕체" pitchFamily="17" charset="-127"/>
                  <a:ea typeface="굴림" pitchFamily="50" charset="-127"/>
                </a:defRPr>
              </a:lvl5pPr>
              <a:lvl6pPr>
                <a:defRPr kumimoji="1" sz="2000">
                  <a:solidFill>
                    <a:srgbClr val="080808"/>
                  </a:solidFill>
                  <a:latin typeface="바탕체" pitchFamily="17" charset="-127"/>
                  <a:ea typeface="굴림" pitchFamily="50" charset="-127"/>
                </a:defRPr>
              </a:lvl6pPr>
              <a:lvl7pPr>
                <a:defRPr kumimoji="1" sz="2000">
                  <a:solidFill>
                    <a:srgbClr val="080808"/>
                  </a:solidFill>
                  <a:latin typeface="바탕체" pitchFamily="17" charset="-127"/>
                  <a:ea typeface="굴림" pitchFamily="50" charset="-127"/>
                </a:defRPr>
              </a:lvl7pPr>
              <a:lvl8pPr>
                <a:defRPr kumimoji="1" sz="2000">
                  <a:solidFill>
                    <a:srgbClr val="080808"/>
                  </a:solidFill>
                  <a:latin typeface="바탕체" pitchFamily="17" charset="-127"/>
                  <a:ea typeface="굴림" pitchFamily="50" charset="-127"/>
                </a:defRPr>
              </a:lvl8pPr>
              <a:lvl9pPr>
                <a:defRPr kumimoji="1" sz="2000">
                  <a:solidFill>
                    <a:srgbClr val="080808"/>
                  </a:solidFill>
                  <a:latin typeface="바탕체" pitchFamily="17" charset="-127"/>
                  <a:ea typeface="굴림" pitchFamily="50" charset="-127"/>
                </a:defRPr>
              </a:lvl9pPr>
            </a:lstStyle>
            <a:p>
              <a:r>
                <a:rPr kumimoji="0" lang="en-US" altLang="ko-KR" sz="1500" ker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/>
                  <a:latin typeface="+mn-ea"/>
                  <a:ea typeface="+mn-ea"/>
                  <a:cs typeface="Segoe UI" panose="020B0502040204020203" pitchFamily="34" charset="0"/>
                </a:rPr>
                <a:t>Purpose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185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FPT Theme">
  <a:themeElements>
    <a:clrScheme name="DXG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68C8"/>
      </a:accent1>
      <a:accent2>
        <a:srgbClr val="FFD300"/>
      </a:accent2>
      <a:accent3>
        <a:srgbClr val="F1072A"/>
      </a:accent3>
      <a:accent4>
        <a:srgbClr val="56A3A6"/>
      </a:accent4>
      <a:accent5>
        <a:srgbClr val="EEE5E9"/>
      </a:accent5>
      <a:accent6>
        <a:srgbClr val="EA081C"/>
      </a:accent6>
      <a:hlink>
        <a:srgbClr val="0070D1"/>
      </a:hlink>
      <a:folHlink>
        <a:srgbClr val="85ABCB"/>
      </a:folHlink>
    </a:clrScheme>
    <a:fontScheme name="Arial">
      <a:majorFont>
        <a:latin typeface="Meiryo UI"/>
        <a:ea typeface="Meiryo UI"/>
        <a:cs typeface="Meiryo UI"/>
        <a:font script="Jpan" typeface="Meiryo UI"/>
        <a:font script="Hang" typeface="Meiryo UI"/>
        <a:font script="Hans" typeface="Meiryo UI"/>
        <a:font script="Hant" typeface="Meiryo UI"/>
        <a:font script="Arab" typeface="Meiryo UI"/>
        <a:font script="Hebr" typeface="Meiryo UI"/>
        <a:font script="Thai" typeface="Meiryo UI"/>
        <a:font script="Ethi" typeface="Meiryo UI"/>
        <a:font script="Beng" typeface="Meiryo UI"/>
        <a:font script="Gujr" typeface="Meiryo UI"/>
        <a:font script="Khmr" typeface="Meiryo UI"/>
        <a:font script="Knda" typeface="Meiryo UI"/>
        <a:font script="Guru" typeface="Meiryo UI"/>
        <a:font script="Cans" typeface="Meiryo UI"/>
        <a:font script="Cher" typeface="Meiryo UI"/>
        <a:font script="Yiii" typeface="Meiryo UI"/>
        <a:font script="Tibt" typeface="Meiryo UI"/>
        <a:font script="Thaa" typeface="Meiryo UI"/>
        <a:font script="Deva" typeface="Meiryo UI"/>
        <a:font script="Telu" typeface="Meiryo UI"/>
        <a:font script="Taml" typeface="Meiryo UI"/>
        <a:font script="Syrc" typeface="Meiryo UI"/>
        <a:font script="Orya" typeface="Meiryo UI"/>
        <a:font script="Mlym" typeface="Meiryo UI"/>
        <a:font script="Laoo" typeface="Meiryo UI"/>
        <a:font script="Sinh" typeface="Meiryo UI"/>
        <a:font script="Mong" typeface="Meiryo UI"/>
        <a:font script="Viet" typeface="Meiryo UI"/>
        <a:font script="Uigh" typeface="Meiryo UI"/>
        <a:font script="Geor" typeface="Meiryo UI"/>
      </a:majorFont>
      <a:minorFont>
        <a:latin typeface="Meiryo UI"/>
        <a:ea typeface="Meiryo UI"/>
        <a:cs typeface="Meiryo UI"/>
        <a:font script="Jpan" typeface="Meiryo UI"/>
        <a:font script="Hang" typeface="Meiryo UI"/>
        <a:font script="Hans" typeface="Meiryo UI"/>
        <a:font script="Hant" typeface="Meiryo UI"/>
        <a:font script="Arab" typeface="Meiryo UI"/>
        <a:font script="Hebr" typeface="Meiryo UI"/>
        <a:font script="Thai" typeface="Meiryo UI"/>
        <a:font script="Ethi" typeface="Meiryo UI"/>
        <a:font script="Beng" typeface="Meiryo UI"/>
        <a:font script="Gujr" typeface="Meiryo UI"/>
        <a:font script="Khmr" typeface="Meiryo UI"/>
        <a:font script="Knda" typeface="Meiryo UI"/>
        <a:font script="Guru" typeface="Meiryo UI"/>
        <a:font script="Cans" typeface="Meiryo UI"/>
        <a:font script="Cher" typeface="Meiryo UI"/>
        <a:font script="Yiii" typeface="Meiryo UI"/>
        <a:font script="Tibt" typeface="Meiryo UI"/>
        <a:font script="Thaa" typeface="Meiryo UI"/>
        <a:font script="Deva" typeface="Meiryo UI"/>
        <a:font script="Telu" typeface="Meiryo UI"/>
        <a:font script="Taml" typeface="Meiryo UI"/>
        <a:font script="Syrc" typeface="Meiryo UI"/>
        <a:font script="Orya" typeface="Meiryo UI"/>
        <a:font script="Mlym" typeface="Meiryo UI"/>
        <a:font script="Laoo" typeface="Meiryo UI"/>
        <a:font script="Sinh" typeface="Meiryo UI"/>
        <a:font script="Mong" typeface="Meiryo UI"/>
        <a:font script="Viet" typeface="Meiryo UI"/>
        <a:font script="Uigh" typeface="Meiryo UI"/>
        <a:font script="Geor" typeface="Meiryo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53000">
              <a:srgbClr val="160976"/>
            </a:gs>
            <a:gs pos="84000">
              <a:srgbClr val="010673"/>
            </a:gs>
            <a:gs pos="0">
              <a:srgbClr val="4F127F">
                <a:alpha val="90000"/>
              </a:srgbClr>
            </a:gs>
          </a:gsLst>
          <a:lin ang="8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36365C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FPT-CloudProfessionalService-201-v1.0" id="{FC2E1039-B9F5-084E-9CA9-7203B66D86CD}" vid="{E6693D76-3C8B-5C4A-A978-046658E6F32B}"/>
    </a:ext>
  </a:extLst>
</a:theme>
</file>

<file path=ppt/theme/theme3.xml><?xml version="1.0" encoding="utf-8"?>
<a:theme xmlns:a="http://schemas.openxmlformats.org/drawingml/2006/main" name="6_FPT Theme">
  <a:themeElements>
    <a:clrScheme name="DXG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68C8"/>
      </a:accent1>
      <a:accent2>
        <a:srgbClr val="FFD300"/>
      </a:accent2>
      <a:accent3>
        <a:srgbClr val="F1072A"/>
      </a:accent3>
      <a:accent4>
        <a:srgbClr val="56A3A6"/>
      </a:accent4>
      <a:accent5>
        <a:srgbClr val="EEE5E9"/>
      </a:accent5>
      <a:accent6>
        <a:srgbClr val="EA081C"/>
      </a:accent6>
      <a:hlink>
        <a:srgbClr val="0070D1"/>
      </a:hlink>
      <a:folHlink>
        <a:srgbClr val="85ABCB"/>
      </a:folHlink>
    </a:clrScheme>
    <a:fontScheme name="Arial">
      <a:majorFont>
        <a:latin typeface="Meiryo UI"/>
        <a:ea typeface="Meiryo UI"/>
        <a:cs typeface="Meiryo UI"/>
        <a:font script="Jpan" typeface="Meiryo UI"/>
        <a:font script="Hang" typeface="Meiryo UI"/>
        <a:font script="Hans" typeface="Meiryo UI"/>
        <a:font script="Hant" typeface="Meiryo UI"/>
        <a:font script="Arab" typeface="Meiryo UI"/>
        <a:font script="Hebr" typeface="Meiryo UI"/>
        <a:font script="Thai" typeface="Meiryo UI"/>
        <a:font script="Ethi" typeface="Meiryo UI"/>
        <a:font script="Beng" typeface="Meiryo UI"/>
        <a:font script="Gujr" typeface="Meiryo UI"/>
        <a:font script="Khmr" typeface="Meiryo UI"/>
        <a:font script="Knda" typeface="Meiryo UI"/>
        <a:font script="Guru" typeface="Meiryo UI"/>
        <a:font script="Cans" typeface="Meiryo UI"/>
        <a:font script="Cher" typeface="Meiryo UI"/>
        <a:font script="Yiii" typeface="Meiryo UI"/>
        <a:font script="Tibt" typeface="Meiryo UI"/>
        <a:font script="Thaa" typeface="Meiryo UI"/>
        <a:font script="Deva" typeface="Meiryo UI"/>
        <a:font script="Telu" typeface="Meiryo UI"/>
        <a:font script="Taml" typeface="Meiryo UI"/>
        <a:font script="Syrc" typeface="Meiryo UI"/>
        <a:font script="Orya" typeface="Meiryo UI"/>
        <a:font script="Mlym" typeface="Meiryo UI"/>
        <a:font script="Laoo" typeface="Meiryo UI"/>
        <a:font script="Sinh" typeface="Meiryo UI"/>
        <a:font script="Mong" typeface="Meiryo UI"/>
        <a:font script="Viet" typeface="Meiryo UI"/>
        <a:font script="Uigh" typeface="Meiryo UI"/>
        <a:font script="Geor" typeface="Meiryo UI"/>
      </a:majorFont>
      <a:minorFont>
        <a:latin typeface="Meiryo UI"/>
        <a:ea typeface="Meiryo UI"/>
        <a:cs typeface="Meiryo UI"/>
        <a:font script="Jpan" typeface="Meiryo UI"/>
        <a:font script="Hang" typeface="Meiryo UI"/>
        <a:font script="Hans" typeface="Meiryo UI"/>
        <a:font script="Hant" typeface="Meiryo UI"/>
        <a:font script="Arab" typeface="Meiryo UI"/>
        <a:font script="Hebr" typeface="Meiryo UI"/>
        <a:font script="Thai" typeface="Meiryo UI"/>
        <a:font script="Ethi" typeface="Meiryo UI"/>
        <a:font script="Beng" typeface="Meiryo UI"/>
        <a:font script="Gujr" typeface="Meiryo UI"/>
        <a:font script="Khmr" typeface="Meiryo UI"/>
        <a:font script="Knda" typeface="Meiryo UI"/>
        <a:font script="Guru" typeface="Meiryo UI"/>
        <a:font script="Cans" typeface="Meiryo UI"/>
        <a:font script="Cher" typeface="Meiryo UI"/>
        <a:font script="Yiii" typeface="Meiryo UI"/>
        <a:font script="Tibt" typeface="Meiryo UI"/>
        <a:font script="Thaa" typeface="Meiryo UI"/>
        <a:font script="Deva" typeface="Meiryo UI"/>
        <a:font script="Telu" typeface="Meiryo UI"/>
        <a:font script="Taml" typeface="Meiryo UI"/>
        <a:font script="Syrc" typeface="Meiryo UI"/>
        <a:font script="Orya" typeface="Meiryo UI"/>
        <a:font script="Mlym" typeface="Meiryo UI"/>
        <a:font script="Laoo" typeface="Meiryo UI"/>
        <a:font script="Sinh" typeface="Meiryo UI"/>
        <a:font script="Mong" typeface="Meiryo UI"/>
        <a:font script="Viet" typeface="Meiryo UI"/>
        <a:font script="Uigh" typeface="Meiryo UI"/>
        <a:font script="Geor" typeface="Meiryo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53000">
              <a:srgbClr val="160976"/>
            </a:gs>
            <a:gs pos="84000">
              <a:srgbClr val="010673"/>
            </a:gs>
            <a:gs pos="0">
              <a:srgbClr val="4F127F">
                <a:alpha val="90000"/>
              </a:srgbClr>
            </a:gs>
          </a:gsLst>
          <a:lin ang="8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36365C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FPT-CloudProfessionalService-201-v1.0" id="{FC2E1039-B9F5-084E-9CA9-7203B66D86CD}" vid="{E6693D76-3C8B-5C4A-A978-046658E6F32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897</Words>
  <Application>Microsoft Office PowerPoint</Application>
  <PresentationFormat>On-screen Show (16:9)</PresentationFormat>
  <Paragraphs>201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Office Theme</vt:lpstr>
      <vt:lpstr>1_FPT Theme</vt:lpstr>
      <vt:lpstr>6_FPT Theme</vt:lpstr>
      <vt:lpstr>PPM introduction</vt:lpstr>
      <vt:lpstr>Problem introduction</vt:lpstr>
      <vt:lpstr>Problem introduction</vt:lpstr>
      <vt:lpstr>Input data</vt:lpstr>
      <vt:lpstr>What data is available on client’s side?</vt:lpstr>
      <vt:lpstr>What data is available on client’s side?</vt:lpstr>
      <vt:lpstr>Is external data applicable?</vt:lpstr>
      <vt:lpstr>PPM approach</vt:lpstr>
      <vt:lpstr>What is Purchase Propensity Model (PPM)?</vt:lpstr>
      <vt:lpstr>What is Purchase Propensity Model (PPM)?</vt:lpstr>
      <vt:lpstr>System integration approach</vt:lpstr>
      <vt:lpstr>PPM in Practice</vt:lpstr>
    </vt:vector>
  </TitlesOfParts>
  <Company>Windows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Hieu Nguyen Minh</dc:creator>
  <cp:lastModifiedBy>Hieu Nguyen Minh</cp:lastModifiedBy>
  <cp:revision>76</cp:revision>
  <dcterms:created xsi:type="dcterms:W3CDTF">2021-11-03T02:54:04Z</dcterms:created>
  <dcterms:modified xsi:type="dcterms:W3CDTF">2022-06-22T08:56:04Z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D:\Work\CLV\revised_PPM.pptx</vt:lpwstr>
  </property>
</Properties>
</file>