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9" r:id="rId4"/>
    <p:sldId id="260" r:id="rId5"/>
    <p:sldId id="261" r:id="rId6"/>
    <p:sldId id="262" r:id="rId7"/>
    <p:sldId id="263" r:id="rId8"/>
    <p:sldId id="264" r:id="rId9"/>
    <p:sldId id="265" r:id="rId10"/>
    <p:sldId id="272" r:id="rId11"/>
    <p:sldId id="275" r:id="rId12"/>
    <p:sldId id="274" r:id="rId13"/>
    <p:sldId id="266" r:id="rId14"/>
    <p:sldId id="267" r:id="rId15"/>
    <p:sldId id="273" r:id="rId16"/>
    <p:sldId id="277" r:id="rId17"/>
    <p:sldId id="276" r:id="rId18"/>
    <p:sldId id="258" r:id="rId19"/>
    <p:sldId id="270" r:id="rId20"/>
    <p:sldId id="271"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9900CC"/>
    <a:srgbClr val="00320A"/>
    <a:srgbClr val="FF8001"/>
    <a:srgbClr val="FFFF21"/>
    <a:srgbClr val="FF9900"/>
    <a:srgbClr val="5EEC3C"/>
    <a:srgbClr val="FFDC47"/>
    <a:srgbClr val="FFABC9"/>
    <a:srgbClr val="D99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99" d="100"/>
          <a:sy n="99" d="100"/>
        </p:scale>
        <p:origin x="570" y="7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25C7EE-F7B4-491D-BEDC-4828DF0D6D20}" type="datetimeFigureOut">
              <a:rPr lang="vi-VN" smtClean="0"/>
              <a:t>07/05/2019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51872-B81D-475D-BBCE-D28CFE99AE19}" type="slidenum">
              <a:rPr lang="vi-VN" smtClean="0"/>
              <a:t>‹#›</a:t>
            </a:fld>
            <a:endParaRPr lang="vi-VN"/>
          </a:p>
        </p:txBody>
      </p:sp>
    </p:spTree>
    <p:extLst>
      <p:ext uri="{BB962C8B-B14F-4D97-AF65-F5344CB8AC3E}">
        <p14:creationId xmlns:p14="http://schemas.microsoft.com/office/powerpoint/2010/main" val="963714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A851872-B81D-475D-BBCE-D28CFE99AE19}" type="slidenum">
              <a:rPr lang="vi-VN" smtClean="0"/>
              <a:t>2</a:t>
            </a:fld>
            <a:endParaRPr lang="vi-VN"/>
          </a:p>
        </p:txBody>
      </p:sp>
    </p:spTree>
    <p:extLst>
      <p:ext uri="{BB962C8B-B14F-4D97-AF65-F5344CB8AC3E}">
        <p14:creationId xmlns:p14="http://schemas.microsoft.com/office/powerpoint/2010/main" val="169297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A851872-B81D-475D-BBCE-D28CFE99AE19}" type="slidenum">
              <a:rPr lang="vi-VN" smtClean="0"/>
              <a:t>6</a:t>
            </a:fld>
            <a:endParaRPr lang="vi-VN"/>
          </a:p>
        </p:txBody>
      </p:sp>
    </p:spTree>
    <p:extLst>
      <p:ext uri="{BB962C8B-B14F-4D97-AF65-F5344CB8AC3E}">
        <p14:creationId xmlns:p14="http://schemas.microsoft.com/office/powerpoint/2010/main" val="20972769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350110"/>
            <a:ext cx="6719020" cy="1383823"/>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601670" y="3182569"/>
            <a:ext cx="8093365" cy="1374345"/>
          </a:xfrm>
          <a:noFill/>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5/7/2019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655770" y="3946095"/>
            <a:ext cx="1294032" cy="46585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891995"/>
          </a:xfrm>
        </p:spPr>
        <p:txBody>
          <a:bodyPr>
            <a:normAutofit/>
          </a:bodyPr>
          <a:lstStyle>
            <a:lvl1pPr algn="l">
              <a:defRPr sz="3600" baseline="0">
                <a:solidFill>
                  <a:srgbClr val="9900CC"/>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6" y="1350110"/>
            <a:ext cx="8246070" cy="3359506"/>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6" y="433880"/>
            <a:ext cx="7329840" cy="572644"/>
          </a:xfrm>
        </p:spPr>
        <p:txBody>
          <a:bodyPr>
            <a:normAutofit/>
          </a:bodyPr>
          <a:lstStyle>
            <a:lvl1pPr algn="l">
              <a:defRPr sz="3600">
                <a:solidFill>
                  <a:srgbClr val="9900CC"/>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6" y="1198559"/>
            <a:ext cx="7329840"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5/7/2019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763525"/>
          </a:xfrm>
        </p:spPr>
        <p:txBody>
          <a:bodyPr>
            <a:normAutofit/>
          </a:bodyPr>
          <a:lstStyle>
            <a:lvl1pPr algn="l">
              <a:defRPr sz="3600" baseline="0">
                <a:solidFill>
                  <a:srgbClr val="9900CC"/>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6879" y="168211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36879" y="2113635"/>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0" y="168211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113635"/>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5/7/2019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5/7/2019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3.xml"/><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55" y="1346773"/>
            <a:ext cx="6108200" cy="1383823"/>
          </a:xfrm>
        </p:spPr>
        <p:txBody>
          <a:bodyPr>
            <a:normAutofit/>
          </a:bodyPr>
          <a:lstStyle/>
          <a:p>
            <a:r>
              <a:rPr lang="en-US" sz="2700" dirty="0" err="1">
                <a:latin typeface="Times New Roman" panose="02020603050405020304" pitchFamily="18" charset="0"/>
                <a:cs typeface="Times New Roman" panose="02020603050405020304" pitchFamily="18" charset="0"/>
              </a:rPr>
              <a:t>IoT</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và</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mô</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hình</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nông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nghiệp</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thông</a:t>
            </a:r>
            <a:r>
              <a:rPr lang="en-US" sz="2700" dirty="0">
                <a:latin typeface="Times New Roman" panose="02020603050405020304" pitchFamily="18" charset="0"/>
                <a:cs typeface="Times New Roman" panose="02020603050405020304" pitchFamily="18" charset="0"/>
              </a:rPr>
              <a:t> minh</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“Tiny garden”</a:t>
            </a: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1670" y="3182569"/>
            <a:ext cx="8093365" cy="1679756"/>
          </a:xfrm>
        </p:spPr>
        <p:txBody>
          <a:bodyPr>
            <a:normAutofit/>
          </a:bodyPr>
          <a:lstStyle/>
          <a:p>
            <a:r>
              <a:rPr lang="en-US" sz="2000" i="1" dirty="0" smtClean="0">
                <a:latin typeface="Times New Roman" panose="02020603050405020304" pitchFamily="18" charset="0"/>
                <a:cs typeface="Times New Roman" panose="02020603050405020304" pitchFamily="18" charset="0"/>
              </a:rPr>
              <a:t>GVHD: </a:t>
            </a:r>
            <a:r>
              <a:rPr lang="en-US" sz="2000" i="1" dirty="0" err="1" smtClean="0">
                <a:latin typeface="Times New Roman" panose="02020603050405020304" pitchFamily="18" charset="0"/>
                <a:cs typeface="Times New Roman" panose="02020603050405020304" pitchFamily="18" charset="0"/>
              </a:rPr>
              <a:t>ThS</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Đặng</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Hoàng</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Anh</a:t>
            </a:r>
            <a:endParaRPr lang="en-US" sz="2000" i="1" dirty="0" smtClean="0">
              <a:latin typeface="Times New Roman" panose="02020603050405020304" pitchFamily="18" charset="0"/>
              <a:cs typeface="Times New Roman" panose="02020603050405020304" pitchFamily="18" charset="0"/>
            </a:endParaRPr>
          </a:p>
          <a:p>
            <a:r>
              <a:rPr lang="en-US" sz="2000" i="1" dirty="0" smtClean="0">
                <a:latin typeface="Times New Roman" panose="02020603050405020304" pitchFamily="18" charset="0"/>
                <a:cs typeface="Times New Roman" panose="02020603050405020304" pitchFamily="18" charset="0"/>
              </a:rPr>
              <a:t>SVTH: 	</a:t>
            </a:r>
            <a:r>
              <a:rPr lang="en-US" sz="2000" i="1" dirty="0" err="1" smtClean="0">
                <a:latin typeface="Times New Roman" panose="02020603050405020304" pitchFamily="18" charset="0"/>
                <a:cs typeface="Times New Roman" panose="02020603050405020304" pitchFamily="18" charset="0"/>
              </a:rPr>
              <a:t>Nguyễn</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Thị</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Ngọc</a:t>
            </a:r>
            <a:r>
              <a:rPr lang="en-US" sz="2000" i="1" dirty="0" smtClean="0">
                <a:latin typeface="Times New Roman" panose="02020603050405020304" pitchFamily="18" charset="0"/>
                <a:cs typeface="Times New Roman" panose="02020603050405020304" pitchFamily="18" charset="0"/>
              </a:rPr>
              <a:t> Lan</a:t>
            </a:r>
          </a:p>
          <a:p>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Nguyễn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Văn</a:t>
            </a:r>
            <a:r>
              <a:rPr lang="en-US" sz="2000" i="1" dirty="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Mạnh</a:t>
            </a:r>
            <a:endParaRPr lang="en-US" sz="2000" i="1" dirty="0" smtClean="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Nguyễn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Mạnh</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Quân</a:t>
            </a:r>
            <a:endParaRPr lang="en-US" sz="2000" i="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48965" y="281175"/>
            <a:ext cx="8246070" cy="646331"/>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TRƯỜNG ĐẠI </a:t>
            </a:r>
            <a:r>
              <a:rPr lang="en-US" dirty="0" smtClean="0">
                <a:latin typeface="Times New Roman" panose="02020603050405020304" pitchFamily="18" charset="0"/>
                <a:cs typeface="Times New Roman" panose="02020603050405020304" pitchFamily="18" charset="0"/>
              </a:rPr>
              <a:t>HỌC MỞ HÀ NỘI</a:t>
            </a:r>
          </a:p>
          <a:p>
            <a:pPr algn="ctr"/>
            <a:r>
              <a:rPr lang="en-US" b="1" dirty="0" smtClean="0">
                <a:latin typeface="Times New Roman" panose="02020603050405020304" pitchFamily="18" charset="0"/>
                <a:cs typeface="Times New Roman" panose="02020603050405020304" pitchFamily="18" charset="0"/>
              </a:rPr>
              <a:t>KHOA CÔNG NGHỆ ĐIỆN TỬ - THÔNG TIN</a:t>
            </a:r>
            <a:endParaRPr lang="vi-V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vi-VN" dirty="0" smtClean="0">
                <a:latin typeface="Times New Roman" panose="02020603050405020304" pitchFamily="18" charset="0"/>
                <a:cs typeface="Times New Roman" panose="02020603050405020304" pitchFamily="18" charset="0"/>
              </a:rPr>
              <a:t>Phân tích mạch</a:t>
            </a:r>
            <a:endParaRPr lang="en-US" dirty="0">
              <a:latin typeface="Times New Roman" panose="02020603050405020304" pitchFamily="18" charset="0"/>
              <a:cs typeface="Times New Roman" panose="02020603050405020304" pitchFamily="18" charset="0"/>
            </a:endParaRPr>
          </a:p>
        </p:txBody>
      </p:sp>
      <p:pic>
        <p:nvPicPr>
          <p:cNvPr id="1027" name="Picture 3" descr="5PCS-LOT-FREE-SHIPPING-font-b-Soil-b-font-moisture-meter-testing-module-font-b-soi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7708" y="1197405"/>
            <a:ext cx="1874397" cy="187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HÃ¬nh áº£nh cÃ³ liÃªn qua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970" r="50582"/>
          <a:stretch/>
        </p:blipFill>
        <p:spPr bwMode="auto">
          <a:xfrm>
            <a:off x="1223081" y="1469666"/>
            <a:ext cx="1068935" cy="1767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Káº¿t quáº£ hÃ¬nh áº£nh cho cáº£m biáº¿n Ã¡nh sÃ¡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7995" y="1044699"/>
            <a:ext cx="2179807" cy="21798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48966" y="973194"/>
            <a:ext cx="2617167" cy="461665"/>
          </a:xfrm>
          <a:prstGeom prst="rect">
            <a:avLst/>
          </a:prstGeom>
          <a:noFill/>
        </p:spPr>
        <p:txBody>
          <a:bodyPr wrap="square" rtlCol="0">
            <a:spAutoFit/>
          </a:bodyPr>
          <a:lstStyle/>
          <a:p>
            <a:r>
              <a:rPr lang="vi-VN" sz="2400" dirty="0" smtClean="0">
                <a:solidFill>
                  <a:srgbClr val="660066"/>
                </a:solidFill>
                <a:latin typeface="+mj-lt"/>
              </a:rPr>
              <a:t>Sensor</a:t>
            </a:r>
            <a:endParaRPr lang="vi-VN" sz="2400" dirty="0">
              <a:solidFill>
                <a:srgbClr val="660066"/>
              </a:solidFill>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3083642812"/>
              </p:ext>
            </p:extLst>
          </p:nvPr>
        </p:nvGraphicFramePr>
        <p:xfrm>
          <a:off x="580273" y="3106609"/>
          <a:ext cx="7635249" cy="1798320"/>
        </p:xfrm>
        <a:graphic>
          <a:graphicData uri="http://schemas.openxmlformats.org/drawingml/2006/table">
            <a:tbl>
              <a:tblPr firstRow="1" bandRow="1">
                <a:tableStyleId>{2D5ABB26-0587-4C30-8999-92F81FD0307C}</a:tableStyleId>
              </a:tblPr>
              <a:tblGrid>
                <a:gridCol w="2545083">
                  <a:extLst>
                    <a:ext uri="{9D8B030D-6E8A-4147-A177-3AD203B41FA5}">
                      <a16:colId xmlns:a16="http://schemas.microsoft.com/office/drawing/2014/main" val="2256568612"/>
                    </a:ext>
                  </a:extLst>
                </a:gridCol>
                <a:gridCol w="2545083">
                  <a:extLst>
                    <a:ext uri="{9D8B030D-6E8A-4147-A177-3AD203B41FA5}">
                      <a16:colId xmlns:a16="http://schemas.microsoft.com/office/drawing/2014/main" val="2067808326"/>
                    </a:ext>
                  </a:extLst>
                </a:gridCol>
                <a:gridCol w="2545083">
                  <a:extLst>
                    <a:ext uri="{9D8B030D-6E8A-4147-A177-3AD203B41FA5}">
                      <a16:colId xmlns:a16="http://schemas.microsoft.com/office/drawing/2014/main" val="1218499113"/>
                    </a:ext>
                  </a:extLst>
                </a:gridCol>
              </a:tblGrid>
              <a:tr h="1637818">
                <a:tc>
                  <a:txBody>
                    <a:bodyPr/>
                    <a:lstStyle/>
                    <a:p>
                      <a:pPr algn="ctr"/>
                      <a:r>
                        <a:rPr lang="vi-VN" sz="1600" b="1" dirty="0" smtClean="0">
                          <a:latin typeface="+mj-lt"/>
                        </a:rPr>
                        <a:t>Cảm</a:t>
                      </a:r>
                      <a:r>
                        <a:rPr lang="vi-VN" sz="1600" b="1" baseline="0" dirty="0" smtClean="0">
                          <a:latin typeface="+mj-lt"/>
                        </a:rPr>
                        <a:t> biến DHT11</a:t>
                      </a:r>
                    </a:p>
                    <a:p>
                      <a:r>
                        <a:rPr lang="vi-VN" sz="1600" b="0" dirty="0" smtClean="0">
                          <a:latin typeface="+mj-lt"/>
                        </a:rPr>
                        <a:t>Thu</a:t>
                      </a:r>
                      <a:r>
                        <a:rPr lang="vi-VN" sz="1600" b="0" baseline="0" dirty="0" smtClean="0">
                          <a:latin typeface="+mj-lt"/>
                        </a:rPr>
                        <a:t> thập giá trị nhiệt độ, độ ẩm trong môi trường không khí. Để đưa ra những điều chỉnh về mức nhiệt và độ ẩm, tạo môi trường khí hậu riêng.</a:t>
                      </a:r>
                      <a:endParaRPr lang="vi-VN" sz="1600" b="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vi-VN" sz="1600" b="1" dirty="0" smtClean="0">
                          <a:latin typeface="+mj-lt"/>
                        </a:rPr>
                        <a:t>Cảm</a:t>
                      </a:r>
                      <a:r>
                        <a:rPr lang="vi-VN" sz="1600" b="1" baseline="0" dirty="0" smtClean="0">
                          <a:latin typeface="+mj-lt"/>
                        </a:rPr>
                        <a:t> biến ánh sáng</a:t>
                      </a:r>
                    </a:p>
                    <a:p>
                      <a:pPr algn="l"/>
                      <a:r>
                        <a:rPr lang="vi-VN" sz="1600" b="1" baseline="0" dirty="0" smtClean="0">
                          <a:latin typeface="+mj-lt"/>
                        </a:rPr>
                        <a:t> </a:t>
                      </a:r>
                      <a:r>
                        <a:rPr lang="vi-VN" sz="1600" b="0" baseline="0" dirty="0" smtClean="0">
                          <a:latin typeface="+mj-lt"/>
                        </a:rPr>
                        <a:t>Thu thập giá trị cường độ sáng từ môi trường.</a:t>
                      </a:r>
                    </a:p>
                    <a:p>
                      <a:pPr algn="l"/>
                      <a:r>
                        <a:rPr lang="vi-VN" sz="1600" b="0" baseline="0" dirty="0" smtClean="0">
                          <a:latin typeface="+mj-lt"/>
                        </a:rPr>
                        <a:t>Ví dụ: cường độ sáng của hoa hồng để quang hợp tốt nhất là 1800lux.</a:t>
                      </a:r>
                      <a:endParaRPr lang="vi-VN" sz="1600" b="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vi-VN" sz="1600" b="1" dirty="0" smtClean="0">
                          <a:latin typeface="+mj-lt"/>
                        </a:rPr>
                        <a:t>Cảm</a:t>
                      </a:r>
                      <a:r>
                        <a:rPr lang="vi-VN" sz="1600" b="1" baseline="0" dirty="0" smtClean="0">
                          <a:latin typeface="+mj-lt"/>
                        </a:rPr>
                        <a:t> biến độ ẩm đất</a:t>
                      </a:r>
                      <a:endParaRPr lang="vi-VN" sz="1600" b="1" dirty="0" smtClean="0">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mn-cs"/>
                        </a:rPr>
                        <a:t>Thu thập giá trị độ ẩm của đất.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mn-cs"/>
                        </a:rPr>
                        <a:t>Điều chỉnh mức độ ẩm đất bằng tưới tiêu.</a:t>
                      </a:r>
                      <a:endParaRPr kumimoji="0" lang="vi-VN" sz="16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7274075"/>
                  </a:ext>
                </a:extLst>
              </a:tr>
            </a:tbl>
          </a:graphicData>
        </a:graphic>
      </p:graphicFrame>
    </p:spTree>
    <p:extLst>
      <p:ext uri="{BB962C8B-B14F-4D97-AF65-F5344CB8AC3E}">
        <p14:creationId xmlns:p14="http://schemas.microsoft.com/office/powerpoint/2010/main" val="108481132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vi-VN" dirty="0" smtClean="0">
                <a:latin typeface="Times New Roman" panose="02020603050405020304" pitchFamily="18" charset="0"/>
                <a:cs typeface="Times New Roman" panose="02020603050405020304" pitchFamily="18" charset="0"/>
              </a:rPr>
              <a:t>Phân tích mạch</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8966" y="973194"/>
            <a:ext cx="2748689" cy="461665"/>
          </a:xfrm>
          <a:prstGeom prst="rect">
            <a:avLst/>
          </a:prstGeom>
          <a:noFill/>
        </p:spPr>
        <p:txBody>
          <a:bodyPr wrap="square" rtlCol="0">
            <a:spAutoFit/>
          </a:bodyPr>
          <a:lstStyle/>
          <a:p>
            <a:r>
              <a:rPr lang="vi-VN" sz="2400" dirty="0" smtClean="0">
                <a:solidFill>
                  <a:srgbClr val="660066"/>
                </a:solidFill>
                <a:latin typeface="+mj-lt"/>
              </a:rPr>
              <a:t>Actuator</a:t>
            </a:r>
            <a:endParaRPr lang="vi-VN" sz="2400" dirty="0">
              <a:solidFill>
                <a:srgbClr val="660066"/>
              </a:solidFill>
              <a:latin typeface="+mj-lt"/>
            </a:endParaRP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1136137" y="1686630"/>
            <a:ext cx="1374345" cy="2381060"/>
          </a:xfrm>
          <a:prstGeom prst="rect">
            <a:avLst/>
          </a:prstGeom>
          <a:noFill/>
          <a:ln>
            <a:noFill/>
          </a:ln>
        </p:spPr>
      </p:pic>
      <p:pic>
        <p:nvPicPr>
          <p:cNvPr id="2050" name="Picture 2" descr="Káº¿t quáº£ hÃ¬nh áº£nh cho light bulb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755" y="1044700"/>
            <a:ext cx="1326512" cy="16484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02429" y="988527"/>
            <a:ext cx="1760781" cy="17607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Káº¿t quáº£ hÃ¬nh áº£nh cho water pump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95222" y="2877160"/>
            <a:ext cx="1391881" cy="145451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Ã¬nh áº£nh cÃ³ liÃªn quan"/>
          <p:cNvPicPr>
            <a:picLocks noChangeAspect="1" noChangeArrowheads="1"/>
          </p:cNvPicPr>
          <p:nvPr/>
        </p:nvPicPr>
        <p:blipFill rotWithShape="1">
          <a:blip r:embed="rId6">
            <a:extLst>
              <a:ext uri="{28A0092B-C50C-407E-A947-70E740481C1C}">
                <a14:useLocalDpi xmlns:a14="http://schemas.microsoft.com/office/drawing/2010/main" val="0"/>
              </a:ext>
            </a:extLst>
          </a:blip>
          <a:srcRect t="19029" b="17541"/>
          <a:stretch/>
        </p:blipFill>
        <p:spPr bwMode="auto">
          <a:xfrm>
            <a:off x="3808475" y="3029865"/>
            <a:ext cx="2102030" cy="13333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48966" y="3812753"/>
            <a:ext cx="2874792" cy="923330"/>
          </a:xfrm>
          <a:prstGeom prst="rect">
            <a:avLst/>
          </a:prstGeom>
          <a:noFill/>
        </p:spPr>
        <p:txBody>
          <a:bodyPr wrap="square" rtlCol="0">
            <a:spAutoFit/>
          </a:bodyPr>
          <a:lstStyle/>
          <a:p>
            <a:pPr algn="ctr"/>
            <a:r>
              <a:rPr lang="vi-VN" b="1" dirty="0" smtClean="0">
                <a:latin typeface="+mj-lt"/>
              </a:rPr>
              <a:t>Delay</a:t>
            </a:r>
          </a:p>
          <a:p>
            <a:pPr algn="ctr"/>
            <a:r>
              <a:rPr lang="vi-VN" dirty="0" smtClean="0">
                <a:latin typeface="+mj-lt"/>
              </a:rPr>
              <a:t>Nhận tín hiệu điều khiển từ arduino để bật tắt các thiết bị</a:t>
            </a:r>
            <a:endParaRPr lang="vi-VN" dirty="0">
              <a:latin typeface="+mj-lt"/>
            </a:endParaRPr>
          </a:p>
        </p:txBody>
      </p:sp>
      <p:sp>
        <p:nvSpPr>
          <p:cNvPr id="15" name="TextBox 14"/>
          <p:cNvSpPr txBox="1"/>
          <p:nvPr/>
        </p:nvSpPr>
        <p:spPr>
          <a:xfrm>
            <a:off x="5487768" y="4274418"/>
            <a:ext cx="1527512" cy="369332"/>
          </a:xfrm>
          <a:prstGeom prst="rect">
            <a:avLst/>
          </a:prstGeom>
          <a:noFill/>
        </p:spPr>
        <p:txBody>
          <a:bodyPr wrap="square" rtlCol="0">
            <a:spAutoFit/>
          </a:bodyPr>
          <a:lstStyle/>
          <a:p>
            <a:pPr algn="ctr"/>
            <a:r>
              <a:rPr lang="vi-VN" b="1" dirty="0" smtClean="0">
                <a:latin typeface="+mj-lt"/>
              </a:rPr>
              <a:t>Các thiết bị</a:t>
            </a:r>
            <a:endParaRPr lang="vi-VN" b="1" dirty="0">
              <a:latin typeface="+mj-lt"/>
            </a:endParaRPr>
          </a:p>
        </p:txBody>
      </p:sp>
    </p:spTree>
    <p:extLst>
      <p:ext uri="{BB962C8B-B14F-4D97-AF65-F5344CB8AC3E}">
        <p14:creationId xmlns:p14="http://schemas.microsoft.com/office/powerpoint/2010/main" val="304463271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vi-VN" dirty="0" smtClean="0">
                <a:latin typeface="Times New Roman" panose="02020603050405020304" pitchFamily="18" charset="0"/>
                <a:cs typeface="Times New Roman" panose="02020603050405020304" pitchFamily="18" charset="0"/>
              </a:rPr>
              <a:t>Phân tích mạch</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8966" y="973194"/>
            <a:ext cx="2748689" cy="461665"/>
          </a:xfrm>
          <a:prstGeom prst="rect">
            <a:avLst/>
          </a:prstGeom>
          <a:noFill/>
        </p:spPr>
        <p:txBody>
          <a:bodyPr wrap="square" rtlCol="0">
            <a:spAutoFit/>
          </a:bodyPr>
          <a:lstStyle/>
          <a:p>
            <a:r>
              <a:rPr lang="vi-VN" sz="2400" dirty="0" smtClean="0">
                <a:solidFill>
                  <a:srgbClr val="660066"/>
                </a:solidFill>
                <a:latin typeface="+mj-lt"/>
              </a:rPr>
              <a:t>Arduino + ESP8266</a:t>
            </a:r>
            <a:endParaRPr lang="vi-VN" sz="2400" dirty="0">
              <a:solidFill>
                <a:srgbClr val="660066"/>
              </a:solidFill>
              <a:latin typeface="+mj-lt"/>
            </a:endParaRPr>
          </a:p>
        </p:txBody>
      </p:sp>
      <p:pic>
        <p:nvPicPr>
          <p:cNvPr id="8" name="Picture 7" descr="Kết quả hình ảnh cho arduino uno r3"/>
          <p:cNvPicPr/>
          <p:nvPr/>
        </p:nvPicPr>
        <p:blipFill>
          <a:blip r:embed="rId2">
            <a:extLst>
              <a:ext uri="{28A0092B-C50C-407E-A947-70E740481C1C}">
                <a14:useLocalDpi xmlns:a14="http://schemas.microsoft.com/office/drawing/2010/main" val="0"/>
              </a:ext>
            </a:extLst>
          </a:blip>
          <a:srcRect/>
          <a:stretch>
            <a:fillRect/>
          </a:stretch>
        </p:blipFill>
        <p:spPr bwMode="auto">
          <a:xfrm>
            <a:off x="528713" y="1545838"/>
            <a:ext cx="3615055" cy="2296795"/>
          </a:xfrm>
          <a:prstGeom prst="rect">
            <a:avLst/>
          </a:prstGeom>
          <a:noFill/>
          <a:ln>
            <a:noFill/>
          </a:ln>
        </p:spPr>
      </p:pic>
      <p:pic>
        <p:nvPicPr>
          <p:cNvPr id="1026" name="Picture 2" descr="Káº¿t quáº£ hÃ¬nh áº£nh cho wemos d1 r2"/>
          <p:cNvPicPr>
            <a:picLocks noChangeAspect="1" noChangeArrowheads="1"/>
          </p:cNvPicPr>
          <p:nvPr/>
        </p:nvPicPr>
        <p:blipFill>
          <a:blip r:embed="rId3">
            <a:extLst>
              <a:ext uri="{28A0092B-C50C-407E-A947-70E740481C1C}">
                <a14:useLocalDpi xmlns:a14="http://schemas.microsoft.com/office/drawing/2010/main" val="0"/>
              </a:ext>
            </a:extLst>
          </a:blip>
          <a:srcRect t="16205" b="14891"/>
          <a:stretch>
            <a:fillRect/>
          </a:stretch>
        </p:blipFill>
        <p:spPr bwMode="auto">
          <a:xfrm>
            <a:off x="4128177" y="1808225"/>
            <a:ext cx="2607829" cy="17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6006" y="2172764"/>
            <a:ext cx="1262305" cy="126230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2144514486"/>
              </p:ext>
            </p:extLst>
          </p:nvPr>
        </p:nvGraphicFramePr>
        <p:xfrm>
          <a:off x="572940" y="3868051"/>
          <a:ext cx="7425370" cy="903852"/>
        </p:xfrm>
        <a:graphic>
          <a:graphicData uri="http://schemas.openxmlformats.org/drawingml/2006/table">
            <a:tbl>
              <a:tblPr firstRow="1" bandRow="1">
                <a:tableStyleId>{2D5ABB26-0587-4C30-8999-92F81FD0307C}</a:tableStyleId>
              </a:tblPr>
              <a:tblGrid>
                <a:gridCol w="3712685">
                  <a:extLst>
                    <a:ext uri="{9D8B030D-6E8A-4147-A177-3AD203B41FA5}">
                      <a16:colId xmlns:a16="http://schemas.microsoft.com/office/drawing/2014/main" val="3711159943"/>
                    </a:ext>
                  </a:extLst>
                </a:gridCol>
                <a:gridCol w="3712685">
                  <a:extLst>
                    <a:ext uri="{9D8B030D-6E8A-4147-A177-3AD203B41FA5}">
                      <a16:colId xmlns:a16="http://schemas.microsoft.com/office/drawing/2014/main" val="1816796901"/>
                    </a:ext>
                  </a:extLst>
                </a:gridCol>
              </a:tblGrid>
              <a:tr h="903852">
                <a:tc>
                  <a:txBody>
                    <a:bodyPr/>
                    <a:lstStyle/>
                    <a:p>
                      <a:pPr algn="ctr"/>
                      <a:r>
                        <a:rPr lang="vi-VN" sz="1600" dirty="0" smtClean="0">
                          <a:latin typeface="+mj-lt"/>
                        </a:rPr>
                        <a:t>Xử</a:t>
                      </a:r>
                      <a:r>
                        <a:rPr lang="vi-VN" sz="1600" baseline="0" dirty="0" smtClean="0">
                          <a:latin typeface="+mj-lt"/>
                        </a:rPr>
                        <a:t> lý dữ liệu thu thập được từ cảm biến. Gửi, nhận dữ liệu của ESP truyền tới.</a:t>
                      </a:r>
                    </a:p>
                    <a:p>
                      <a:pPr algn="ctr"/>
                      <a:r>
                        <a:rPr lang="vi-VN" sz="1600" baseline="0" dirty="0" smtClean="0">
                          <a:latin typeface="+mj-lt"/>
                        </a:rPr>
                        <a:t>Điều khiển các thiết bị thực thi.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vi-VN" sz="1600" dirty="0" smtClean="0">
                          <a:latin typeface="+mj-lt"/>
                        </a:rPr>
                        <a:t>Gửi</a:t>
                      </a:r>
                      <a:r>
                        <a:rPr lang="vi-VN" sz="1600" baseline="0" dirty="0" smtClean="0">
                          <a:latin typeface="+mj-lt"/>
                        </a:rPr>
                        <a:t>, nhận dữ liệu từ Arduino và Server</a:t>
                      </a:r>
                      <a:endParaRPr lang="vi-VN" sz="16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6861925"/>
                  </a:ext>
                </a:extLst>
              </a:tr>
            </a:tbl>
          </a:graphicData>
        </a:graphic>
      </p:graphicFrame>
    </p:spTree>
    <p:extLst>
      <p:ext uri="{BB962C8B-B14F-4D97-AF65-F5344CB8AC3E}">
        <p14:creationId xmlns:p14="http://schemas.microsoft.com/office/powerpoint/2010/main" val="152847030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vi-VN" dirty="0" smtClean="0">
                <a:latin typeface="Times New Roman" panose="02020603050405020304" pitchFamily="18" charset="0"/>
                <a:cs typeface="Times New Roman" panose="02020603050405020304" pitchFamily="18" charset="0"/>
              </a:rPr>
              <a:t>Lập trình</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marL="0" indent="0">
              <a:buNone/>
            </a:pPr>
            <a:r>
              <a:rPr lang="vi-VN" sz="1800" b="1" dirty="0">
                <a:latin typeface="Times New Roman" panose="02020603050405020304" pitchFamily="18" charset="0"/>
                <a:cs typeface="Times New Roman" panose="02020603050405020304" pitchFamily="18" charset="0"/>
              </a:rPr>
              <a:t>Arduino</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Arduino đảm nhiệm vai trò đọc các loại cảm biến, điều khiển thiết bị và rất thân thiện với người lập trình.</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G</a:t>
            </a:r>
            <a:r>
              <a:rPr lang="vi-VN" sz="1800" dirty="0" smtClean="0">
                <a:latin typeface="Times New Roman" panose="02020603050405020304" pitchFamily="18" charset="0"/>
                <a:cs typeface="Times New Roman" panose="02020603050405020304" pitchFamily="18" charset="0"/>
              </a:rPr>
              <a:t>iao </a:t>
            </a:r>
            <a:r>
              <a:rPr lang="vi-VN" sz="1800" dirty="0">
                <a:latin typeface="Times New Roman" panose="02020603050405020304" pitchFamily="18" charset="0"/>
                <a:cs typeface="Times New Roman" panose="02020603050405020304" pitchFamily="18" charset="0"/>
              </a:rPr>
              <a:t>tiếp với ESP8266 để có thể trở thành một thiết bị nối mạng, một thiết bị IoT.</a:t>
            </a:r>
          </a:p>
          <a:p>
            <a:pPr marL="0" indent="0">
              <a:buNone/>
            </a:pPr>
            <a:r>
              <a:rPr lang="vi-VN" sz="1800" b="1" dirty="0">
                <a:latin typeface="Times New Roman" panose="02020603050405020304" pitchFamily="18" charset="0"/>
                <a:cs typeface="Times New Roman" panose="02020603050405020304" pitchFamily="18" charset="0"/>
              </a:rPr>
              <a:t>ESP8266</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ESP8266 trong mô hình mạng này dùng để kết nối với mạng Wifi với thông tin SSID và PSK.</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ESP8266 sẽ kết nối tới Socket Server, bản thân nó là một Socket Client.</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ESP8266 kết nối Socket Server với các thông tin là địa chỉ IP và port (Cổng) dịch vụ.</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9717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wipe(down)">
                                      <p:cBhvr>
                                        <p:cTn id="18" dur="500"/>
                                        <p:tgtEl>
                                          <p:spTgt spid="5">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down)">
                                      <p:cBhvr>
                                        <p:cTn id="21" dur="500"/>
                                        <p:tgtEl>
                                          <p:spTgt spid="5">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down)">
                                      <p:cBhvr>
                                        <p:cTn id="24" dur="500"/>
                                        <p:tgtEl>
                                          <p:spTgt spid="5">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down)">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vi-VN" dirty="0" smtClean="0">
                <a:latin typeface="Times New Roman" panose="02020603050405020304" pitchFamily="18" charset="0"/>
                <a:cs typeface="Times New Roman" panose="02020603050405020304" pitchFamily="18" charset="0"/>
              </a:rPr>
              <a:t>Lập trình</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48966" y="1198559"/>
            <a:ext cx="7787954" cy="3511061"/>
          </a:xfrm>
        </p:spPr>
        <p:txBody>
          <a:bodyPr>
            <a:normAutofit/>
          </a:bodyPr>
          <a:lstStyle/>
          <a:p>
            <a:pPr marL="0" indent="0">
              <a:buNone/>
            </a:pPr>
            <a:r>
              <a:rPr lang="vi-VN" sz="1800" b="1" dirty="0" smtClean="0">
                <a:latin typeface="Times New Roman" panose="02020603050405020304" pitchFamily="18" charset="0"/>
                <a:cs typeface="Times New Roman" panose="02020603050405020304" pitchFamily="18" charset="0"/>
              </a:rPr>
              <a:t>Server</a:t>
            </a:r>
            <a:endParaRPr lang="vi-VN"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1600" dirty="0" smtClean="0">
                <a:latin typeface="Times New Roman" panose="02020603050405020304" pitchFamily="18" charset="0"/>
                <a:cs typeface="Times New Roman" panose="02020603050405020304" pitchFamily="18" charset="0"/>
              </a:rPr>
              <a:t>Server được tạo bằng việc lập trình bằng JavaScript, HTML, CSS với nền tảng Nodejs trên framework AngularJS</a:t>
            </a:r>
          </a:p>
          <a:p>
            <a:pPr>
              <a:buFont typeface="Wingdings" panose="05000000000000000000" pitchFamily="2" charset="2"/>
              <a:buChar char="Ø"/>
            </a:pPr>
            <a:r>
              <a:rPr lang="vi-VN" sz="1600" dirty="0" smtClean="0">
                <a:latin typeface="Times New Roman" panose="02020603050405020304" pitchFamily="18" charset="0"/>
                <a:cs typeface="Times New Roman" panose="02020603050405020304" pitchFamily="18" charset="0"/>
              </a:rPr>
              <a:t>Socket </a:t>
            </a:r>
            <a:r>
              <a:rPr lang="vi-VN" sz="1600" dirty="0">
                <a:latin typeface="Times New Roman" panose="02020603050405020304" pitchFamily="18" charset="0"/>
                <a:cs typeface="Times New Roman" panose="02020603050405020304" pitchFamily="18" charset="0"/>
              </a:rPr>
              <a:t>Server được đặt ở một máy tính trong cùng mạng Wifi mà ESP8266 kết nối đến.</a:t>
            </a:r>
          </a:p>
          <a:p>
            <a:pPr>
              <a:buFont typeface="Wingdings" panose="05000000000000000000" pitchFamily="2" charset="2"/>
              <a:buChar char="Ø"/>
            </a:pPr>
            <a:r>
              <a:rPr lang="vi-VN" sz="1600" dirty="0">
                <a:latin typeface="Times New Roman" panose="02020603050405020304" pitchFamily="18" charset="0"/>
                <a:cs typeface="Times New Roman" panose="02020603050405020304" pitchFamily="18" charset="0"/>
              </a:rPr>
              <a:t>Socket Server sẽ là nơi đặt (host) webapp.</a:t>
            </a:r>
          </a:p>
          <a:p>
            <a:pPr>
              <a:buFont typeface="Wingdings" panose="05000000000000000000" pitchFamily="2" charset="2"/>
              <a:buChar char="Ø"/>
            </a:pPr>
            <a:r>
              <a:rPr lang="vi-VN" sz="1600" dirty="0">
                <a:latin typeface="Times New Roman" panose="02020603050405020304" pitchFamily="18" charset="0"/>
                <a:cs typeface="Times New Roman" panose="02020603050405020304" pitchFamily="18" charset="0"/>
              </a:rPr>
              <a:t>Socket Server sẽ có một địa chỉ IP local </a:t>
            </a:r>
            <a:r>
              <a:rPr lang="vi-VN" sz="1600" dirty="0" smtClean="0">
                <a:latin typeface="Times New Roman" panose="02020603050405020304" pitchFamily="18" charset="0"/>
                <a:cs typeface="Times New Roman" panose="02020603050405020304" pitchFamily="18" charset="0"/>
              </a:rPr>
              <a:t>và </a:t>
            </a:r>
            <a:r>
              <a:rPr lang="vi-VN" sz="1600" dirty="0">
                <a:latin typeface="Times New Roman" panose="02020603050405020304" pitchFamily="18" charset="0"/>
                <a:cs typeface="Times New Roman" panose="02020603050405020304" pitchFamily="18" charset="0"/>
              </a:rPr>
              <a:t>chúng ta sẽ mở port </a:t>
            </a:r>
            <a:r>
              <a:rPr lang="vi-VN" sz="1600" dirty="0" smtClean="0">
                <a:latin typeface="Times New Roman" panose="02020603050405020304" pitchFamily="18" charset="0"/>
                <a:cs typeface="Times New Roman" panose="02020603050405020304" pitchFamily="18" charset="0"/>
              </a:rPr>
              <a:t>khai báo </a:t>
            </a:r>
            <a:r>
              <a:rPr lang="vi-VN" sz="1600" dirty="0">
                <a:latin typeface="Times New Roman" panose="02020603050405020304" pitchFamily="18" charset="0"/>
                <a:cs typeface="Times New Roman" panose="02020603050405020304" pitchFamily="18" charset="0"/>
              </a:rPr>
              <a:t>để nhận dữ liệu từ ESP8266 và webapp</a:t>
            </a:r>
            <a:r>
              <a:rPr lang="vi-VN" sz="1600" dirty="0" smtClean="0">
                <a:latin typeface="Times New Roman" panose="02020603050405020304" pitchFamily="18" charset="0"/>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p>
            <a:pPr marL="0" indent="0">
              <a:buNone/>
            </a:pPr>
            <a:r>
              <a:rPr lang="vi-VN" sz="1600" dirty="0" smtClean="0">
                <a:latin typeface="Times New Roman" panose="02020603050405020304" pitchFamily="18" charset="0"/>
                <a:cs typeface="Times New Roman" panose="02020603050405020304" pitchFamily="18" charset="0"/>
              </a:rPr>
              <a:t>Người </a:t>
            </a:r>
            <a:r>
              <a:rPr lang="vi-VN" sz="1600" dirty="0">
                <a:latin typeface="Times New Roman" panose="02020603050405020304" pitchFamily="18" charset="0"/>
                <a:cs typeface="Times New Roman" panose="02020603050405020304" pitchFamily="18" charset="0"/>
              </a:rPr>
              <a:t>dùng truy cập vào địa chỉ IP của Socket server cùng với port </a:t>
            </a:r>
            <a:r>
              <a:rPr lang="vi-VN" sz="1600" dirty="0" smtClean="0">
                <a:latin typeface="Times New Roman" panose="02020603050405020304" pitchFamily="18" charset="0"/>
                <a:cs typeface="Times New Roman" panose="02020603050405020304" pitchFamily="18" charset="0"/>
              </a:rPr>
              <a:t>như trên </a:t>
            </a:r>
            <a:r>
              <a:rPr lang="vi-VN" sz="1600" dirty="0">
                <a:latin typeface="Times New Roman" panose="02020603050405020304" pitchFamily="18" charset="0"/>
                <a:cs typeface="Times New Roman" panose="02020603050405020304" pitchFamily="18" charset="0"/>
              </a:rPr>
              <a:t>để điều </a:t>
            </a:r>
            <a:r>
              <a:rPr lang="vi-VN" sz="1600" dirty="0" smtClean="0">
                <a:latin typeface="Times New Roman" panose="02020603050405020304" pitchFamily="18" charset="0"/>
                <a:cs typeface="Times New Roman" panose="02020603050405020304" pitchFamily="18" charset="0"/>
              </a:rPr>
              <a:t>khiển.</a:t>
            </a:r>
          </a:p>
          <a:p>
            <a:pPr marL="0" indent="0">
              <a:buNone/>
            </a:pPr>
            <a:r>
              <a:rPr lang="en-US" sz="1600" dirty="0" smtClean="0">
                <a:latin typeface="Times New Roman" panose="02020603050405020304" pitchFamily="18" charset="0"/>
                <a:cs typeface="Times New Roman" panose="02020603050405020304" pitchFamily="18" charset="0"/>
              </a:rPr>
              <a:t>=&gt; </a:t>
            </a:r>
            <a:r>
              <a:rPr lang="en-US" sz="1600" dirty="0" err="1" smtClean="0">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thập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dữ</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liệu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và</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điều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khiển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từ</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bất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kì</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thiết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bị</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nào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truy</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cập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được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trình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duyệt</a:t>
            </a:r>
            <a:r>
              <a:rPr lang="en-US" sz="1600" dirty="0" smtClean="0">
                <a:latin typeface="Times New Roman" panose="02020603050405020304" pitchFamily="18" charset="0"/>
                <a:cs typeface="Times New Roman" panose="02020603050405020304" pitchFamily="18" charset="0"/>
              </a:rPr>
              <a:t> web, ta </a:t>
            </a:r>
            <a:r>
              <a:rPr lang="en-US" sz="1600" dirty="0" err="1" smtClean="0">
                <a:latin typeface="Times New Roman" panose="02020603050405020304" pitchFamily="18" charset="0"/>
                <a:cs typeface="Times New Roman" panose="02020603050405020304" pitchFamily="18" charset="0"/>
              </a:rPr>
              <a:t>triển</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khai</a:t>
            </a:r>
            <a:r>
              <a:rPr lang="en-US" sz="1600" dirty="0">
                <a:latin typeface="Times New Roman" panose="02020603050405020304" pitchFamily="18" charset="0"/>
                <a:cs typeface="Times New Roman" panose="02020603050405020304" pitchFamily="18" charset="0"/>
              </a:rPr>
              <a:t> web server </a:t>
            </a:r>
            <a:r>
              <a:rPr lang="en-US" sz="1600" dirty="0" err="1" smtClean="0">
                <a:latin typeface="Times New Roman" panose="02020603050405020304" pitchFamily="18" charset="0"/>
                <a:cs typeface="Times New Roman" panose="02020603050405020304" pitchFamily="18" charset="0"/>
              </a:rPr>
              <a:t>bằng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việc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mua</a:t>
            </a:r>
            <a:r>
              <a:rPr lang="en-US" sz="1600" dirty="0" smtClean="0">
                <a:latin typeface="Times New Roman" panose="02020603050405020304" pitchFamily="18" charset="0"/>
                <a:cs typeface="Times New Roman" panose="02020603050405020304" pitchFamily="18" charset="0"/>
              </a:rPr>
              <a:t> host  </a:t>
            </a:r>
            <a:r>
              <a:rPr lang="en-US" sz="1600" dirty="0" err="1" smtClean="0">
                <a:latin typeface="Times New Roman" panose="02020603050405020304" pitchFamily="18" charset="0"/>
                <a:cs typeface="Times New Roman" panose="02020603050405020304" pitchFamily="18" charset="0"/>
              </a:rPr>
              <a:t>hoặc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sử</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Heroku</a:t>
            </a:r>
            <a:r>
              <a:rPr lang="en-US" sz="1600" dirty="0">
                <a:latin typeface="Times New Roman" panose="02020603050405020304" pitchFamily="18" charset="0"/>
                <a:cs typeface="Times New Roman" panose="02020603050405020304" pitchFamily="18" charset="0"/>
              </a:rPr>
              <a:t> cloud application </a:t>
            </a:r>
            <a:r>
              <a:rPr lang="en-US" sz="1600" dirty="0" smtClean="0">
                <a:latin typeface="Times New Roman" panose="02020603050405020304" pitchFamily="18" charset="0"/>
                <a:cs typeface="Times New Roman" panose="02020603050405020304" pitchFamily="18" charset="0"/>
              </a:rPr>
              <a:t>platform </a:t>
            </a:r>
            <a:r>
              <a:rPr lang="en-US" sz="1600" dirty="0" err="1" smtClean="0">
                <a:latin typeface="Times New Roman" panose="02020603050405020304" pitchFamily="18" charset="0"/>
                <a:cs typeface="Times New Roman" panose="02020603050405020304" pitchFamily="18" charset="0"/>
              </a:rPr>
              <a:t>miễn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phí</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Tất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cả</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thiết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bị</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kết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nối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mạng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và</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sử</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dụng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trình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duyệt</a:t>
            </a:r>
            <a:r>
              <a:rPr lang="en-US" sz="1600" dirty="0" smtClean="0">
                <a:latin typeface="Times New Roman" panose="02020603050405020304" pitchFamily="18" charset="0"/>
                <a:cs typeface="Times New Roman" panose="02020603050405020304" pitchFamily="18" charset="0"/>
              </a:rPr>
              <a:t> web </a:t>
            </a:r>
            <a:r>
              <a:rPr lang="en-US" sz="1600" dirty="0" err="1" smtClean="0">
                <a:latin typeface="Times New Roman" panose="02020603050405020304" pitchFamily="18" charset="0"/>
                <a:cs typeface="Times New Roman" panose="02020603050405020304" pitchFamily="18" charset="0"/>
              </a:rPr>
              <a:t>đều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truy</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cập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được</a:t>
            </a:r>
            <a:r>
              <a:rPr lang="en-US" sz="16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2782440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vi-VN" dirty="0" smtClean="0">
                <a:latin typeface="Times New Roman" panose="02020603050405020304" pitchFamily="18" charset="0"/>
                <a:cs typeface="Times New Roman" panose="02020603050405020304" pitchFamily="18" charset="0"/>
              </a:rPr>
              <a:t>Thiết kế mạch</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197655" y="281175"/>
            <a:ext cx="4581151" cy="4562604"/>
          </a:xfrm>
          <a:prstGeom prst="rect">
            <a:avLst/>
          </a:prstGeom>
        </p:spPr>
      </p:pic>
    </p:spTree>
    <p:extLst>
      <p:ext uri="{BB962C8B-B14F-4D97-AF65-F5344CB8AC3E}">
        <p14:creationId xmlns:p14="http://schemas.microsoft.com/office/powerpoint/2010/main" val="1763771210"/>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vi-VN" dirty="0" smtClean="0">
                <a:latin typeface="Times New Roman" panose="02020603050405020304" pitchFamily="18" charset="0"/>
                <a:cs typeface="Times New Roman" panose="02020603050405020304" pitchFamily="18" charset="0"/>
              </a:rPr>
              <a:t>Mô hình thực</a:t>
            </a:r>
            <a:endParaRPr lang="en-US" dirty="0">
              <a:latin typeface="Times New Roman" panose="02020603050405020304" pitchFamily="18" charset="0"/>
              <a:cs typeface="Times New Roman" panose="02020603050405020304" pitchFamily="18" charset="0"/>
            </a:endParaRPr>
          </a:p>
        </p:txBody>
      </p:sp>
      <p:pic>
        <p:nvPicPr>
          <p:cNvPr id="3074" name="Picture 2" descr="Káº¿t quáº£ hÃ¬nh áº£nh cho iot fish and vegetabl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613" y="3029865"/>
            <a:ext cx="3056460" cy="171826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Ã¬nh áº£nh cÃ³ liÃªn qu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22" y="1006524"/>
            <a:ext cx="2901395" cy="21760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G:\iot\My Tiny garden\BCNCKH\59495062_1360172690803086_172443362136162304_n.jpg"/>
          <p:cNvPicPr/>
          <p:nvPr/>
        </p:nvPicPr>
        <p:blipFill rotWithShape="1">
          <a:blip r:embed="rId4" cstate="print">
            <a:extLst>
              <a:ext uri="{28A0092B-C50C-407E-A947-70E740481C1C}">
                <a14:useLocalDpi xmlns:a14="http://schemas.microsoft.com/office/drawing/2010/main" val="0"/>
              </a:ext>
            </a:extLst>
          </a:blip>
          <a:srcRect l="13359" t="29090" r="34069" b="8002"/>
          <a:stretch/>
        </p:blipFill>
        <p:spPr bwMode="auto">
          <a:xfrm>
            <a:off x="4464034" y="1006524"/>
            <a:ext cx="4126097" cy="370309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52837101"/>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vi-VN" dirty="0" smtClean="0">
                <a:latin typeface="Times New Roman" panose="02020603050405020304" pitchFamily="18" charset="0"/>
                <a:cs typeface="Times New Roman" panose="02020603050405020304" pitchFamily="18" charset="0"/>
              </a:rPr>
              <a:t>Web thu thập và điều khiển</a:t>
            </a:r>
            <a:endParaRPr lang="en-US" dirty="0">
              <a:latin typeface="Times New Roman" panose="02020603050405020304" pitchFamily="18" charset="0"/>
              <a:cs typeface="Times New Roman" panose="02020603050405020304" pitchFamily="18" charset="0"/>
            </a:endParaRPr>
          </a:p>
        </p:txBody>
      </p:sp>
      <p:pic>
        <p:nvPicPr>
          <p:cNvPr id="6" name="Picture 5" descr="uygyu"/>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671" y="1502815"/>
            <a:ext cx="6871724" cy="3054100"/>
          </a:xfrm>
          <a:prstGeom prst="rect">
            <a:avLst/>
          </a:prstGeom>
          <a:noFill/>
          <a:ln>
            <a:noFill/>
          </a:ln>
        </p:spPr>
      </p:pic>
      <p:sp>
        <p:nvSpPr>
          <p:cNvPr id="2" name="TextBox 1"/>
          <p:cNvSpPr txBox="1"/>
          <p:nvPr/>
        </p:nvSpPr>
        <p:spPr>
          <a:xfrm>
            <a:off x="448966" y="1068820"/>
            <a:ext cx="5084984" cy="338554"/>
          </a:xfrm>
          <a:prstGeom prst="rect">
            <a:avLst/>
          </a:prstGeom>
          <a:noFill/>
        </p:spPr>
        <p:txBody>
          <a:bodyPr wrap="square" rtlCol="0">
            <a:spAutoFit/>
          </a:bodyPr>
          <a:lstStyle/>
          <a:p>
            <a:r>
              <a:rPr lang="vi-VN" sz="1600" dirty="0" smtClean="0">
                <a:latin typeface="+mj-lt"/>
              </a:rPr>
              <a:t>Truy cập trang </a:t>
            </a:r>
            <a:r>
              <a:rPr lang="vi-VN" sz="1600" dirty="0">
                <a:latin typeface="+mj-lt"/>
              </a:rPr>
              <a:t>: https://</a:t>
            </a:r>
            <a:r>
              <a:rPr lang="vi-VN" sz="1600" dirty="0" smtClean="0">
                <a:latin typeface="+mj-lt"/>
              </a:rPr>
              <a:t>lanzbc.herokuapp.com</a:t>
            </a:r>
            <a:endParaRPr lang="vi-VN" sz="1600" dirty="0">
              <a:latin typeface="+mj-lt"/>
            </a:endParaRPr>
          </a:p>
        </p:txBody>
      </p:sp>
    </p:spTree>
    <p:extLst>
      <p:ext uri="{BB962C8B-B14F-4D97-AF65-F5344CB8AC3E}">
        <p14:creationId xmlns:p14="http://schemas.microsoft.com/office/powerpoint/2010/main" val="819448606"/>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t>
            </a:r>
            <a:r>
              <a:rPr lang="en-US" dirty="0" err="1" smtClean="0">
                <a:latin typeface="Times New Roman" panose="02020603050405020304" pitchFamily="18" charset="0"/>
                <a:cs typeface="Times New Roman" panose="02020603050405020304" pitchFamily="18" charset="0"/>
              </a:rPr>
              <a:t>uận</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96260" y="1350110"/>
            <a:ext cx="8246070" cy="3416320"/>
          </a:xfrm>
          <a:prstGeom prst="rect">
            <a:avLst/>
          </a:prstGeom>
          <a:noFill/>
        </p:spPr>
        <p:txBody>
          <a:bodyPr wrap="square" rtlCol="0">
            <a:spAutoFit/>
          </a:bodyPr>
          <a:lstStyle/>
          <a:p>
            <a:r>
              <a:rPr lang="vi-VN" i="1" dirty="0" smtClean="0">
                <a:solidFill>
                  <a:schemeClr val="bg1"/>
                </a:solidFill>
                <a:latin typeface="+mj-lt"/>
              </a:rPr>
              <a:t>Ưu điểm: </a:t>
            </a:r>
            <a:r>
              <a:rPr lang="vi-VN" dirty="0" smtClean="0">
                <a:solidFill>
                  <a:schemeClr val="bg1"/>
                </a:solidFill>
                <a:latin typeface="+mj-lt"/>
              </a:rPr>
              <a:t>Thể </a:t>
            </a:r>
            <a:r>
              <a:rPr lang="vi-VN" dirty="0">
                <a:solidFill>
                  <a:schemeClr val="bg1"/>
                </a:solidFill>
                <a:latin typeface="+mj-lt"/>
              </a:rPr>
              <a:t>hiện được những kiến thức cơ bản đã được học ở đại học về đ</a:t>
            </a:r>
            <a:r>
              <a:rPr lang="vi-VN" dirty="0" smtClean="0">
                <a:solidFill>
                  <a:schemeClr val="bg1"/>
                </a:solidFill>
                <a:latin typeface="+mj-lt"/>
              </a:rPr>
              <a:t>iện </a:t>
            </a:r>
            <a:r>
              <a:rPr lang="vi-VN" dirty="0">
                <a:solidFill>
                  <a:schemeClr val="bg1"/>
                </a:solidFill>
                <a:latin typeface="+mj-lt"/>
              </a:rPr>
              <a:t>tử, lập trình vi mạch, lập trình ứng dụng với một số ngôn ngữ lập trình cơ bản đồng thời với đó là một số kiến thức về mạng. Trong quá trình thực hiện giúp ta hiểu thêm về </a:t>
            </a:r>
            <a:r>
              <a:rPr lang="vi-VN" dirty="0" smtClean="0">
                <a:solidFill>
                  <a:schemeClr val="bg1"/>
                </a:solidFill>
                <a:latin typeface="+mj-lt"/>
              </a:rPr>
              <a:t>IoT</a:t>
            </a:r>
          </a:p>
          <a:p>
            <a:endParaRPr lang="vi-VN" dirty="0" smtClean="0">
              <a:solidFill>
                <a:schemeClr val="bg1"/>
              </a:solidFill>
              <a:latin typeface="+mj-lt"/>
            </a:endParaRPr>
          </a:p>
          <a:p>
            <a:r>
              <a:rPr lang="vi-VN" i="1" dirty="0" smtClean="0">
                <a:solidFill>
                  <a:schemeClr val="bg1"/>
                </a:solidFill>
                <a:latin typeface="+mj-lt"/>
              </a:rPr>
              <a:t>Nhược điểm</a:t>
            </a:r>
            <a:r>
              <a:rPr lang="vi-VN" i="1" dirty="0">
                <a:solidFill>
                  <a:schemeClr val="bg1"/>
                </a:solidFill>
                <a:latin typeface="+mj-lt"/>
              </a:rPr>
              <a:t>: </a:t>
            </a:r>
            <a:r>
              <a:rPr lang="vi-VN" dirty="0">
                <a:solidFill>
                  <a:schemeClr val="bg1"/>
                </a:solidFill>
                <a:latin typeface="+mj-lt"/>
              </a:rPr>
              <a:t>giao diện người dùng chưa được đẹp, mạch chưa được nhỏ gọn và được bảo vệ cẩn thận, chưa có mô hình mô phỏng khu vườn hoàn chỉnh, chưa có bảo </a:t>
            </a:r>
            <a:r>
              <a:rPr lang="vi-VN" dirty="0" smtClean="0">
                <a:solidFill>
                  <a:schemeClr val="bg1"/>
                </a:solidFill>
                <a:latin typeface="+mj-lt"/>
              </a:rPr>
              <a:t>mật, dữ liệu chưa được lưu trữ…</a:t>
            </a:r>
          </a:p>
          <a:p>
            <a:endParaRPr lang="vi-VN" dirty="0">
              <a:solidFill>
                <a:schemeClr val="bg1"/>
              </a:solidFill>
              <a:latin typeface="+mj-lt"/>
            </a:endParaRPr>
          </a:p>
          <a:p>
            <a:r>
              <a:rPr lang="vi-VN" i="1" dirty="0" smtClean="0">
                <a:solidFill>
                  <a:schemeClr val="bg1"/>
                </a:solidFill>
                <a:latin typeface="+mj-lt"/>
              </a:rPr>
              <a:t>Hướng phát triển: </a:t>
            </a:r>
            <a:r>
              <a:rPr lang="vi-VN" dirty="0" smtClean="0">
                <a:solidFill>
                  <a:schemeClr val="bg1"/>
                </a:solidFill>
                <a:latin typeface="+mj-lt"/>
              </a:rPr>
              <a:t>với mô hình nhỏ đặt trong gia đình tạo cảnh quan sinh thsi tự nhiên, phù hợp với người không có nhiều thời gian và thường xuyên đi xa. Quy mô lớn hơn có thể phát triển hệ thống về chức chăng và cả thiện khả năng, tính ứng dụng thực tế môi trường.</a:t>
            </a:r>
            <a:endParaRPr lang="vi-VN" i="1" dirty="0">
              <a:solidFill>
                <a:schemeClr val="bg1"/>
              </a:solidFill>
              <a:latin typeface="+mj-lt"/>
            </a:endParaRPr>
          </a:p>
        </p:txBody>
      </p:sp>
    </p:spTree>
    <p:extLst>
      <p:ext uri="{BB962C8B-B14F-4D97-AF65-F5344CB8AC3E}">
        <p14:creationId xmlns:p14="http://schemas.microsoft.com/office/powerpoint/2010/main" val="41707837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Những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khăn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96260" y="1350110"/>
            <a:ext cx="8246070" cy="1477328"/>
          </a:xfrm>
          <a:prstGeom prst="rect">
            <a:avLst/>
          </a:prstGeom>
          <a:noFill/>
        </p:spPr>
        <p:txBody>
          <a:bodyPr wrap="square" rtlCol="0">
            <a:spAutoFit/>
          </a:bodyPr>
          <a:lstStyle/>
          <a:p>
            <a:pPr marL="285750" indent="-285750">
              <a:buFontTx/>
              <a:buChar char="-"/>
            </a:pPr>
            <a:r>
              <a:rPr lang="vi-VN" dirty="0" smtClean="0">
                <a:solidFill>
                  <a:schemeClr val="bg1"/>
                </a:solidFill>
                <a:latin typeface="+mj-lt"/>
              </a:rPr>
              <a:t>Tìm tòi phát triển ý tưởng</a:t>
            </a:r>
          </a:p>
          <a:p>
            <a:pPr marL="285750" indent="-285750">
              <a:buFontTx/>
              <a:buChar char="-"/>
            </a:pPr>
            <a:r>
              <a:rPr lang="vi-VN" dirty="0" smtClean="0">
                <a:solidFill>
                  <a:schemeClr val="bg1"/>
                </a:solidFill>
                <a:latin typeface="+mj-lt"/>
              </a:rPr>
              <a:t>Kiến thức về lập trình </a:t>
            </a:r>
          </a:p>
          <a:p>
            <a:pPr marL="285750" indent="-285750">
              <a:buFontTx/>
              <a:buChar char="-"/>
            </a:pPr>
            <a:r>
              <a:rPr lang="vi-VN" dirty="0" smtClean="0">
                <a:solidFill>
                  <a:schemeClr val="bg1"/>
                </a:solidFill>
                <a:latin typeface="+mj-lt"/>
              </a:rPr>
              <a:t>Thiết kế mạch, hàn dán linh kiện</a:t>
            </a:r>
          </a:p>
          <a:p>
            <a:pPr marL="285750" indent="-285750">
              <a:buFontTx/>
              <a:buChar char="-"/>
            </a:pPr>
            <a:r>
              <a:rPr lang="vi-VN" dirty="0" smtClean="0">
                <a:solidFill>
                  <a:schemeClr val="bg1"/>
                </a:solidFill>
                <a:latin typeface="+mj-lt"/>
              </a:rPr>
              <a:t>Thời gian thực hiện</a:t>
            </a:r>
          </a:p>
          <a:p>
            <a:pPr marL="285750" indent="-285750">
              <a:buFontTx/>
              <a:buChar char="-"/>
            </a:pPr>
            <a:r>
              <a:rPr lang="vi-VN" dirty="0" smtClean="0">
                <a:solidFill>
                  <a:schemeClr val="bg1"/>
                </a:solidFill>
                <a:latin typeface="+mj-lt"/>
              </a:rPr>
              <a:t>Những lỗi gặp trong quá trình debug</a:t>
            </a:r>
            <a:endParaRPr lang="vi-VN" dirty="0">
              <a:solidFill>
                <a:schemeClr val="bg1"/>
              </a:solidFill>
              <a:latin typeface="+mj-lt"/>
            </a:endParaRPr>
          </a:p>
        </p:txBody>
      </p:sp>
    </p:spTree>
    <p:extLst>
      <p:ext uri="{BB962C8B-B14F-4D97-AF65-F5344CB8AC3E}">
        <p14:creationId xmlns:p14="http://schemas.microsoft.com/office/powerpoint/2010/main" val="7447733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Tổng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tài</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thuyết</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luận</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266340"/>
            <a:ext cx="8246071" cy="763525"/>
          </a:xfrm>
        </p:spPr>
        <p:txBody>
          <a:bodyPr>
            <a:normAutofit fontScale="90000"/>
          </a:bodyPr>
          <a:lstStyle/>
          <a:p>
            <a:pPr algn="ctr"/>
            <a:r>
              <a:rPr lang="en-US" dirty="0" smtClean="0">
                <a:solidFill>
                  <a:schemeClr val="bg1"/>
                </a:solidFill>
                <a:latin typeface="Times New Roman" panose="02020603050405020304" pitchFamily="18" charset="0"/>
                <a:cs typeface="Times New Roman" panose="02020603050405020304" pitchFamily="18" charset="0"/>
              </a:rPr>
              <a:t>Xin </a:t>
            </a:r>
            <a:r>
              <a:rPr lang="en-US" dirty="0" err="1" smtClean="0">
                <a:solidFill>
                  <a:schemeClr val="bg1"/>
                </a:solidFill>
                <a:latin typeface="Times New Roman" panose="02020603050405020304" pitchFamily="18" charset="0"/>
                <a:cs typeface="Times New Roman" panose="02020603050405020304" pitchFamily="18" charset="0"/>
              </a:rPr>
              <a:t>chân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thành</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cảm</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ơn</a:t>
            </a:r>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r>
              <a:rPr lang="en-US" dirty="0" err="1" smtClean="0">
                <a:solidFill>
                  <a:schemeClr val="bg1"/>
                </a:solidFill>
                <a:latin typeface="Times New Roman" panose="02020603050405020304" pitchFamily="18" charset="0"/>
                <a:cs typeface="Times New Roman" panose="02020603050405020304" pitchFamily="18" charset="0"/>
              </a:rPr>
              <a:t>quý</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thầy</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cô</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đã</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chú</a:t>
            </a:r>
            <a:r>
              <a:rPr lang="en-US" dirty="0" smtClean="0">
                <a:solidFill>
                  <a:schemeClr val="bg1"/>
                </a:solidFill>
                <a:latin typeface="Times New Roman" panose="02020603050405020304" pitchFamily="18" charset="0"/>
                <a:cs typeface="Times New Roman" panose="02020603050405020304" pitchFamily="18" charset="0"/>
              </a:rPr>
              <a:t> ý </a:t>
            </a:r>
            <a:r>
              <a:rPr lang="en-US" dirty="0" err="1" smtClean="0">
                <a:solidFill>
                  <a:schemeClr val="bg1"/>
                </a:solidFill>
                <a:latin typeface="Times New Roman" panose="02020603050405020304" pitchFamily="18" charset="0"/>
                <a:cs typeface="Times New Roman" panose="02020603050405020304" pitchFamily="18" charset="0"/>
              </a:rPr>
              <a:t>lắng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nghe</a:t>
            </a:r>
            <a:r>
              <a:rPr lang="en-US"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69308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smtClean="0"/>
              <a:t>Tổng</a:t>
            </a:r>
            <a:r>
              <a:rPr lang="en-US" dirty="0" smtClean="0"/>
              <a:t> </a:t>
            </a:r>
            <a:r>
              <a:rPr lang="en-US" dirty="0" err="1" smtClean="0"/>
              <a:t>quan</a:t>
            </a:r>
            <a:r>
              <a:rPr lang="en-US" dirty="0" smtClean="0"/>
              <a:t> </a:t>
            </a:r>
            <a:r>
              <a:rPr lang="en-US" dirty="0" err="1" smtClean="0"/>
              <a:t>đề</a:t>
            </a:r>
            <a:r>
              <a:rPr lang="en-US" dirty="0" smtClean="0"/>
              <a:t> </a:t>
            </a:r>
            <a:r>
              <a:rPr lang="en-US" dirty="0" err="1" smtClean="0"/>
              <a:t>tài</a:t>
            </a:r>
            <a:endParaRPr lang="en-US" dirty="0"/>
          </a:p>
        </p:txBody>
      </p:sp>
      <p:sp>
        <p:nvSpPr>
          <p:cNvPr id="5" name="Content Placeholder 4"/>
          <p:cNvSpPr>
            <a:spLocks noGrp="1"/>
          </p:cNvSpPr>
          <p:nvPr>
            <p:ph idx="1"/>
          </p:nvPr>
        </p:nvSpPr>
        <p:spPr/>
        <p:txBody>
          <a:bodyPr>
            <a:normAutofit/>
          </a:bodyPr>
          <a:lstStyle/>
          <a:p>
            <a:r>
              <a:rPr lang="en-US" sz="2000" dirty="0" err="1" smtClean="0">
                <a:latin typeface="Times New Roman" panose="02020603050405020304" pitchFamily="18" charset="0"/>
                <a:cs typeface="Times New Roman" panose="02020603050405020304" pitchFamily="18" charset="0"/>
              </a:rPr>
              <a:t>Cuộc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nghệ</a:t>
            </a:r>
            <a:r>
              <a:rPr lang="en-US" sz="2000" dirty="0" smtClean="0">
                <a:latin typeface="Times New Roman" panose="02020603050405020304" pitchFamily="18" charset="0"/>
                <a:cs typeface="Times New Roman" panose="02020603050405020304" pitchFamily="18" charset="0"/>
              </a:rPr>
              <a:t> 4.0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những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Sự</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Internet of Thing</a:t>
            </a:r>
          </a:p>
          <a:p>
            <a:r>
              <a:rPr lang="en-US" sz="2000" dirty="0" err="1" smtClean="0">
                <a:latin typeface="Times New Roman" panose="02020603050405020304" pitchFamily="18" charset="0"/>
                <a:cs typeface="Times New Roman" panose="02020603050405020304" pitchFamily="18" charset="0"/>
              </a:rPr>
              <a:t>Những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sự</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nước</a:t>
            </a:r>
            <a:r>
              <a:rPr lang="en-US" sz="2000" dirty="0" smtClean="0">
                <a:latin typeface="Times New Roman" panose="02020603050405020304" pitchFamily="18" charset="0"/>
                <a:cs typeface="Times New Roman" panose="02020603050405020304" pitchFamily="18" charset="0"/>
              </a:rPr>
              <a:t>.</a:t>
            </a:r>
          </a:p>
          <a:p>
            <a:r>
              <a:rPr lang="en-US" sz="2000" dirty="0" err="1" smtClean="0">
                <a:latin typeface="Times New Roman" panose="02020603050405020304" pitchFamily="18" charset="0"/>
                <a:cs typeface="Times New Roman" panose="02020603050405020304" pitchFamily="18" charset="0"/>
              </a:rPr>
              <a:t>Giải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đề</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mô</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“Tiny garden”</a:t>
            </a:r>
          </a:p>
          <a:p>
            <a:endParaRPr lang="en-US" sz="2000" dirty="0" smtClean="0">
              <a:latin typeface="Times New Roman" panose="02020603050405020304" pitchFamily="18" charset="0"/>
              <a:cs typeface="Times New Roman" panose="02020603050405020304" pitchFamily="18" charset="0"/>
            </a:endParaRPr>
          </a:p>
        </p:txBody>
      </p:sp>
      <p:pic>
        <p:nvPicPr>
          <p:cNvPr id="1026" name="Picture 2" descr="HÃ¬nh áº£nh cÃ³ liÃªn quan"/>
          <p:cNvPicPr>
            <a:picLocks noChangeAspect="1" noChangeArrowheads="1"/>
          </p:cNvPicPr>
          <p:nvPr/>
        </p:nvPicPr>
        <p:blipFill rotWithShape="1">
          <a:blip r:embed="rId2">
            <a:extLst>
              <a:ext uri="{28A0092B-C50C-407E-A947-70E740481C1C}">
                <a14:useLocalDpi xmlns:a14="http://schemas.microsoft.com/office/drawing/2010/main" val="0"/>
              </a:ext>
            </a:extLst>
          </a:blip>
          <a:srcRect l="263" t="16348" r="33200" b="15099"/>
          <a:stretch/>
        </p:blipFill>
        <p:spPr bwMode="auto">
          <a:xfrm>
            <a:off x="5182820" y="2419045"/>
            <a:ext cx="3042080" cy="235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smtClean="0">
                <a:latin typeface="Times New Roman" panose="02020603050405020304" pitchFamily="18" charset="0"/>
                <a:cs typeface="Times New Roman" panose="02020603050405020304" pitchFamily="18" charset="0"/>
              </a:rPr>
              <a:t>Khái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IoT</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r>
              <a:rPr lang="vi-VN" sz="1800" dirty="0">
                <a:latin typeface="Times New Roman" panose="02020603050405020304" pitchFamily="18" charset="0"/>
                <a:cs typeface="Times New Roman" panose="02020603050405020304" pitchFamily="18" charset="0"/>
              </a:rPr>
              <a:t>Internet of </a:t>
            </a:r>
            <a:r>
              <a:rPr lang="vi-VN" sz="1800" dirty="0" smtClean="0">
                <a:latin typeface="Times New Roman" panose="02020603050405020304" pitchFamily="18" charset="0"/>
                <a:cs typeface="Times New Roman" panose="02020603050405020304" pitchFamily="18" charset="0"/>
              </a:rPr>
              <a:t>Things (IoT) </a:t>
            </a:r>
            <a:r>
              <a:rPr lang="vi-VN" sz="1800" dirty="0">
                <a:latin typeface="Times New Roman" panose="02020603050405020304" pitchFamily="18" charset="0"/>
                <a:cs typeface="Times New Roman" panose="02020603050405020304" pitchFamily="18" charset="0"/>
              </a:rPr>
              <a:t>hay cụ thể hơn là Mạng lưới vạn vật kết nối Internet hoặc là Mạng lưới thiết bị kết nối </a:t>
            </a:r>
            <a:r>
              <a:rPr lang="vi-VN" sz="1800" dirty="0" smtClean="0">
                <a:latin typeface="Times New Roman" panose="02020603050405020304" pitchFamily="18" charset="0"/>
                <a:cs typeface="Times New Roman" panose="02020603050405020304" pitchFamily="18" charset="0"/>
              </a:rPr>
              <a:t>Internet, </a:t>
            </a:r>
            <a:r>
              <a:rPr lang="vi-VN" sz="1800" dirty="0">
                <a:latin typeface="Times New Roman" panose="02020603050405020304" pitchFamily="18" charset="0"/>
                <a:cs typeface="Times New Roman" panose="02020603050405020304" pitchFamily="18" charset="0"/>
              </a:rPr>
              <a:t>trong đó các thiết bị, phương tiện vận </a:t>
            </a:r>
            <a:r>
              <a:rPr lang="vi-VN" sz="1800" dirty="0" smtClean="0">
                <a:latin typeface="Times New Roman" panose="02020603050405020304" pitchFamily="18" charset="0"/>
                <a:cs typeface="Times New Roman" panose="02020603050405020304" pitchFamily="18" charset="0"/>
              </a:rPr>
              <a:t>tải, phòng </a:t>
            </a:r>
            <a:r>
              <a:rPr lang="vi-VN" sz="1800" dirty="0">
                <a:latin typeface="Times New Roman" panose="02020603050405020304" pitchFamily="18" charset="0"/>
                <a:cs typeface="Times New Roman" panose="02020603050405020304" pitchFamily="18" charset="0"/>
              </a:rPr>
              <a:t>ốc và các trang thiết bị khác được nhúng với các bộ phận điện tử, phần mềm, cảm biến, cơ cấu chấp hành cùng với khả năng kết nối mạng máy tính giúp cho các thiết bị này có thể thu thập và truyền tải dữ liệu</a:t>
            </a:r>
            <a:r>
              <a:rPr lang="vi-VN" sz="1800" dirty="0" smtClean="0">
                <a:latin typeface="Times New Roman" panose="02020603050405020304" pitchFamily="18" charset="0"/>
                <a:cs typeface="Times New Roman" panose="02020603050405020304" pitchFamily="18" charset="0"/>
              </a:rPr>
              <a:t>.</a:t>
            </a:r>
          </a:p>
          <a:p>
            <a:r>
              <a:rPr lang="vi-VN" sz="1800" dirty="0" smtClean="0">
                <a:latin typeface="Times New Roman" panose="02020603050405020304" pitchFamily="18" charset="0"/>
                <a:cs typeface="Times New Roman" panose="02020603050405020304" pitchFamily="18" charset="0"/>
              </a:rPr>
              <a:t>Internet </a:t>
            </a:r>
            <a:r>
              <a:rPr lang="vi-VN" sz="1800" dirty="0">
                <a:latin typeface="Times New Roman" panose="02020603050405020304" pitchFamily="18" charset="0"/>
                <a:cs typeface="Times New Roman" panose="02020603050405020304" pitchFamily="18" charset="0"/>
              </a:rPr>
              <a:t>of things đem đến sự kết nối giữa máy móc và cảm biến, và nhờ đến dữ liệu điện toán đám mây để mã hóa dữ </a:t>
            </a:r>
            <a:r>
              <a:rPr lang="vi-VN" sz="1800" dirty="0" smtClean="0">
                <a:latin typeface="Times New Roman" panose="02020603050405020304" pitchFamily="18" charset="0"/>
                <a:cs typeface="Times New Roman" panose="02020603050405020304" pitchFamily="18" charset="0"/>
              </a:rPr>
              <a:t>liệu và trí thông minh nhân tạo để mọi thiết bị trở nên thông minh hơn.</a:t>
            </a:r>
          </a:p>
          <a:p>
            <a:endParaRPr lang="en-US" sz="1800" baseline="-25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29874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vi-VN" dirty="0" smtClean="0"/>
              <a:t>Ứng dụng của IoT</a:t>
            </a:r>
            <a:endParaRPr lang="en-US" dirty="0"/>
          </a:p>
        </p:txBody>
      </p:sp>
      <p:sp>
        <p:nvSpPr>
          <p:cNvPr id="5" name="Content Placeholder 4"/>
          <p:cNvSpPr>
            <a:spLocks noGrp="1"/>
          </p:cNvSpPr>
          <p:nvPr>
            <p:ph idx="1"/>
          </p:nvPr>
        </p:nvSpPr>
        <p:spPr/>
        <p:txBody>
          <a:bodyPr>
            <a:normAutofit/>
          </a:bodyPr>
          <a:lstStyle/>
          <a:p>
            <a:r>
              <a:rPr lang="vi-VN" sz="1800" dirty="0" smtClean="0">
                <a:latin typeface="Times New Roman" panose="02020603050405020304" pitchFamily="18" charset="0"/>
                <a:cs typeface="Times New Roman" panose="02020603050405020304" pitchFamily="18" charset="0"/>
              </a:rPr>
              <a:t>Quản </a:t>
            </a:r>
            <a:r>
              <a:rPr lang="vi-VN" sz="1800" dirty="0">
                <a:latin typeface="Times New Roman" panose="02020603050405020304" pitchFamily="18" charset="0"/>
                <a:cs typeface="Times New Roman" panose="02020603050405020304" pitchFamily="18" charset="0"/>
              </a:rPr>
              <a:t>lý chất thải</a:t>
            </a:r>
          </a:p>
          <a:p>
            <a:r>
              <a:rPr lang="vi-VN" sz="1800" dirty="0" smtClean="0">
                <a:latin typeface="Times New Roman" panose="02020603050405020304" pitchFamily="18" charset="0"/>
                <a:cs typeface="Times New Roman" panose="02020603050405020304" pitchFamily="18" charset="0"/>
              </a:rPr>
              <a:t>Quản </a:t>
            </a:r>
            <a:r>
              <a:rPr lang="vi-VN" sz="1800" dirty="0">
                <a:latin typeface="Times New Roman" panose="02020603050405020304" pitchFamily="18" charset="0"/>
                <a:cs typeface="Times New Roman" panose="02020603050405020304" pitchFamily="18" charset="0"/>
              </a:rPr>
              <a:t>lý và lập kế hoạch quản lý đô thị</a:t>
            </a:r>
          </a:p>
          <a:p>
            <a:r>
              <a:rPr lang="vi-VN" sz="1800" dirty="0" smtClean="0">
                <a:latin typeface="Times New Roman" panose="02020603050405020304" pitchFamily="18" charset="0"/>
                <a:cs typeface="Times New Roman" panose="02020603050405020304" pitchFamily="18" charset="0"/>
              </a:rPr>
              <a:t>Quản </a:t>
            </a:r>
            <a:r>
              <a:rPr lang="vi-VN" sz="1800" dirty="0">
                <a:latin typeface="Times New Roman" panose="02020603050405020304" pitchFamily="18" charset="0"/>
                <a:cs typeface="Times New Roman" panose="02020603050405020304" pitchFamily="18" charset="0"/>
              </a:rPr>
              <a:t>lý môi trường</a:t>
            </a:r>
          </a:p>
          <a:p>
            <a:r>
              <a:rPr lang="vi-VN" sz="1800" dirty="0" smtClean="0">
                <a:latin typeface="Times New Roman" panose="02020603050405020304" pitchFamily="18" charset="0"/>
                <a:cs typeface="Times New Roman" panose="02020603050405020304" pitchFamily="18" charset="0"/>
              </a:rPr>
              <a:t>Phản </a:t>
            </a:r>
            <a:r>
              <a:rPr lang="vi-VN" sz="1800" dirty="0">
                <a:latin typeface="Times New Roman" panose="02020603050405020304" pitchFamily="18" charset="0"/>
                <a:cs typeface="Times New Roman" panose="02020603050405020304" pitchFamily="18" charset="0"/>
              </a:rPr>
              <a:t>hồi trong các </a:t>
            </a:r>
            <a:r>
              <a:rPr lang="vi-VN" sz="1800" dirty="0" smtClean="0">
                <a:latin typeface="Times New Roman" panose="02020603050405020304" pitchFamily="18" charset="0"/>
                <a:cs typeface="Times New Roman" panose="02020603050405020304" pitchFamily="18" charset="0"/>
              </a:rPr>
              <a:t>tình </a:t>
            </a:r>
            <a:r>
              <a:rPr lang="vi-VN" sz="1800" dirty="0">
                <a:latin typeface="Times New Roman" panose="02020603050405020304" pitchFamily="18" charset="0"/>
                <a:cs typeface="Times New Roman" panose="02020603050405020304" pitchFamily="18" charset="0"/>
              </a:rPr>
              <a:t>huống khẩn cấp</a:t>
            </a:r>
          </a:p>
          <a:p>
            <a:r>
              <a:rPr lang="vi-VN" sz="1800" dirty="0" smtClean="0">
                <a:latin typeface="Times New Roman" panose="02020603050405020304" pitchFamily="18" charset="0"/>
                <a:cs typeface="Times New Roman" panose="02020603050405020304" pitchFamily="18" charset="0"/>
              </a:rPr>
              <a:t>Mua </a:t>
            </a:r>
            <a:r>
              <a:rPr lang="vi-VN" sz="1800" dirty="0">
                <a:latin typeface="Times New Roman" panose="02020603050405020304" pitchFamily="18" charset="0"/>
                <a:cs typeface="Times New Roman" panose="02020603050405020304" pitchFamily="18" charset="0"/>
              </a:rPr>
              <a:t>sắm thông minh</a:t>
            </a:r>
          </a:p>
          <a:p>
            <a:r>
              <a:rPr lang="vi-VN" sz="1800" dirty="0" smtClean="0">
                <a:latin typeface="Times New Roman" panose="02020603050405020304" pitchFamily="18" charset="0"/>
                <a:cs typeface="Times New Roman" panose="02020603050405020304" pitchFamily="18" charset="0"/>
              </a:rPr>
              <a:t>Quản </a:t>
            </a:r>
            <a:r>
              <a:rPr lang="vi-VN" sz="1800" dirty="0">
                <a:latin typeface="Times New Roman" panose="02020603050405020304" pitchFamily="18" charset="0"/>
                <a:cs typeface="Times New Roman" panose="02020603050405020304" pitchFamily="18" charset="0"/>
              </a:rPr>
              <a:t>lý các thiết bị cá nhân</a:t>
            </a:r>
          </a:p>
          <a:p>
            <a:r>
              <a:rPr lang="vi-VN" sz="1800" dirty="0" smtClean="0">
                <a:latin typeface="Times New Roman" panose="02020603050405020304" pitchFamily="18" charset="0"/>
                <a:cs typeface="Times New Roman" panose="02020603050405020304" pitchFamily="18" charset="0"/>
              </a:rPr>
              <a:t>Đồng </a:t>
            </a:r>
            <a:r>
              <a:rPr lang="vi-VN" sz="1800" dirty="0">
                <a:latin typeface="Times New Roman" panose="02020603050405020304" pitchFamily="18" charset="0"/>
                <a:cs typeface="Times New Roman" panose="02020603050405020304" pitchFamily="18" charset="0"/>
              </a:rPr>
              <a:t>hồ đo thông minh</a:t>
            </a:r>
          </a:p>
          <a:p>
            <a:r>
              <a:rPr lang="vi-VN" sz="1800" dirty="0" smtClean="0">
                <a:latin typeface="Times New Roman" panose="02020603050405020304" pitchFamily="18" charset="0"/>
                <a:cs typeface="Times New Roman" panose="02020603050405020304" pitchFamily="18" charset="0"/>
              </a:rPr>
              <a:t>Tự </a:t>
            </a:r>
            <a:r>
              <a:rPr lang="vi-VN" sz="1800" dirty="0">
                <a:latin typeface="Times New Roman" panose="02020603050405020304" pitchFamily="18" charset="0"/>
                <a:cs typeface="Times New Roman" panose="02020603050405020304" pitchFamily="18" charset="0"/>
              </a:rPr>
              <a:t>động hóa ngôi nhà</a:t>
            </a:r>
          </a:p>
          <a:p>
            <a:r>
              <a:rPr lang="vi-VN" sz="1800" dirty="0" smtClean="0">
                <a:latin typeface="Times New Roman" panose="02020603050405020304" pitchFamily="18" charset="0"/>
                <a:cs typeface="Times New Roman" panose="02020603050405020304" pitchFamily="18" charset="0"/>
              </a:rPr>
              <a:t>Các thiết bị y tế...</a:t>
            </a:r>
            <a:endParaRPr lang="en-US" sz="1800" dirty="0" smtClean="0">
              <a:latin typeface="Times New Roman" panose="02020603050405020304" pitchFamily="18" charset="0"/>
              <a:cs typeface="Times New Roman" panose="02020603050405020304" pitchFamily="18" charset="0"/>
            </a:endParaRPr>
          </a:p>
        </p:txBody>
      </p:sp>
      <p:pic>
        <p:nvPicPr>
          <p:cNvPr id="1026" name="Picture 2"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720202"/>
            <a:ext cx="3991388" cy="3525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05481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chiếu</a:t>
            </a:r>
            <a:r>
              <a:rPr lang="en-US" dirty="0">
                <a:latin typeface="Times New Roman" panose="02020603050405020304" pitchFamily="18" charset="0"/>
                <a:cs typeface="Times New Roman" panose="02020603050405020304" pitchFamily="18" charset="0"/>
              </a:rPr>
              <a:t> </a:t>
            </a:r>
          </a:p>
        </p:txBody>
      </p:sp>
      <p:pic>
        <p:nvPicPr>
          <p:cNvPr id="2050" name="Picture 2" descr="tải xuố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70" y="1013141"/>
            <a:ext cx="4886560" cy="356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stretch>
            <a:fillRect/>
          </a:stretch>
        </p:blipFill>
        <p:spPr>
          <a:xfrm>
            <a:off x="5946345" y="818974"/>
            <a:ext cx="2295525" cy="3743325"/>
          </a:xfrm>
          <a:prstGeom prst="rect">
            <a:avLst/>
          </a:prstGeom>
        </p:spPr>
      </p:pic>
    </p:spTree>
    <p:extLst>
      <p:ext uri="{BB962C8B-B14F-4D97-AF65-F5344CB8AC3E}">
        <p14:creationId xmlns:p14="http://schemas.microsoft.com/office/powerpoint/2010/main" val="206807892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vi-VN" dirty="0" smtClean="0">
                <a:latin typeface="Times New Roman" panose="02020603050405020304" pitchFamily="18" charset="0"/>
                <a:cs typeface="Times New Roman" panose="02020603050405020304" pitchFamily="18" charset="0"/>
              </a:rPr>
              <a:t>Khó khăn và triển vọng</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lnSpcReduction="10000"/>
          </a:bodyPr>
          <a:lstStyle/>
          <a:p>
            <a:pPr marL="0" indent="0">
              <a:buNone/>
            </a:pPr>
            <a:r>
              <a:rPr lang="vi-VN" sz="1800" b="1" dirty="0" smtClean="0">
                <a:latin typeface="Times New Roman" panose="02020603050405020304" pitchFamily="18" charset="0"/>
                <a:cs typeface="Times New Roman" panose="02020603050405020304" pitchFamily="18" charset="0"/>
              </a:rPr>
              <a:t>Khó khăn</a:t>
            </a:r>
          </a:p>
          <a:p>
            <a:r>
              <a:rPr lang="vi-VN" sz="1800" dirty="0" smtClean="0">
                <a:latin typeface="Times New Roman" panose="02020603050405020304" pitchFamily="18" charset="0"/>
                <a:cs typeface="Times New Roman" panose="02020603050405020304" pitchFamily="18" charset="0"/>
              </a:rPr>
              <a:t>Chưa </a:t>
            </a:r>
            <a:r>
              <a:rPr lang="vi-VN" sz="1800" dirty="0">
                <a:latin typeface="Times New Roman" panose="02020603050405020304" pitchFamily="18" charset="0"/>
                <a:cs typeface="Times New Roman" panose="02020603050405020304" pitchFamily="18" charset="0"/>
              </a:rPr>
              <a:t>có một ngôn ngữ </a:t>
            </a:r>
            <a:r>
              <a:rPr lang="vi-VN" sz="1800" dirty="0" smtClean="0">
                <a:latin typeface="Times New Roman" panose="02020603050405020304" pitchFamily="18" charset="0"/>
                <a:cs typeface="Times New Roman" panose="02020603050405020304" pitchFamily="18" charset="0"/>
              </a:rPr>
              <a:t>chung</a:t>
            </a:r>
          </a:p>
          <a:p>
            <a:r>
              <a:rPr lang="en-US" sz="1800" dirty="0" err="1">
                <a:latin typeface="Times New Roman" panose="02020603050405020304" pitchFamily="18" charset="0"/>
                <a:cs typeface="Times New Roman" panose="02020603050405020304" pitchFamily="18" charset="0"/>
              </a:rPr>
              <a:t>Hàng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rào</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subnetwork</a:t>
            </a:r>
            <a:endParaRPr lang="vi-VN" sz="1800" dirty="0" smtClean="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Có quá nhiều "ngôn ngữ địa </a:t>
            </a:r>
            <a:r>
              <a:rPr lang="vi-VN" sz="1800" dirty="0" smtClean="0">
                <a:latin typeface="Times New Roman" panose="02020603050405020304" pitchFamily="18" charset="0"/>
                <a:cs typeface="Times New Roman" panose="02020603050405020304" pitchFamily="18" charset="0"/>
              </a:rPr>
              <a:t>phương“</a:t>
            </a:r>
          </a:p>
          <a:p>
            <a:r>
              <a:rPr lang="en-US" sz="1800" dirty="0" err="1">
                <a:latin typeface="Times New Roman" panose="02020603050405020304" pitchFamily="18" charset="0"/>
                <a:cs typeface="Times New Roman" panose="02020603050405020304" pitchFamily="18" charset="0"/>
              </a:rPr>
              <a:t>Tiền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chi </a:t>
            </a:r>
            <a:r>
              <a:rPr lang="en-US" sz="1800" dirty="0" err="1" smtClean="0">
                <a:latin typeface="Times New Roman" panose="02020603050405020304" pitchFamily="18" charset="0"/>
                <a:cs typeface="Times New Roman" panose="02020603050405020304" pitchFamily="18" charset="0"/>
              </a:rPr>
              <a:t>phí</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b="1" dirty="0" err="1" smtClean="0">
                <a:latin typeface="Times New Roman" panose="02020603050405020304" pitchFamily="18" charset="0"/>
                <a:cs typeface="Times New Roman" panose="02020603050405020304" pitchFamily="18" charset="0"/>
              </a:rPr>
              <a:t>Triển</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vọng</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Theo Gartner, </a:t>
            </a:r>
            <a:r>
              <a:rPr lang="en-US" sz="1800" dirty="0" err="1">
                <a:latin typeface="Times New Roman" panose="02020603050405020304" pitchFamily="18" charset="0"/>
                <a:cs typeface="Times New Roman" panose="02020603050405020304" pitchFamily="18" charset="0"/>
              </a:rPr>
              <a:t>đến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năm</a:t>
            </a:r>
            <a:r>
              <a:rPr lang="en-US" sz="1800" dirty="0">
                <a:latin typeface="Times New Roman" panose="02020603050405020304" pitchFamily="18" charset="0"/>
                <a:cs typeface="Times New Roman" panose="02020603050405020304" pitchFamily="18" charset="0"/>
              </a:rPr>
              <a:t> 2020, </a:t>
            </a:r>
            <a:r>
              <a:rPr lang="en-US" sz="1800" dirty="0" err="1">
                <a:latin typeface="Times New Roman" panose="02020603050405020304" pitchFamily="18" charset="0"/>
                <a:cs typeface="Times New Roman" panose="02020603050405020304" pitchFamily="18" charset="0"/>
              </a:rPr>
              <a:t>thế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khoảng</a:t>
            </a:r>
            <a:r>
              <a:rPr lang="en-US" sz="1800" dirty="0">
                <a:latin typeface="Times New Roman" panose="02020603050405020304" pitchFamily="18" charset="0"/>
                <a:cs typeface="Times New Roman" panose="02020603050405020304" pitchFamily="18" charset="0"/>
              </a:rPr>
              <a:t> 20 </a:t>
            </a:r>
            <a:r>
              <a:rPr lang="en-US" sz="1800" dirty="0" err="1">
                <a:latin typeface="Times New Roman" panose="02020603050405020304" pitchFamily="18" charset="0"/>
                <a:cs typeface="Times New Roman" panose="02020603050405020304" pitchFamily="18" charset="0"/>
              </a:rPr>
              <a:t>tỷ</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bị</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doanh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437 </a:t>
            </a:r>
            <a:r>
              <a:rPr lang="en-US" sz="1800" dirty="0" err="1">
                <a:latin typeface="Times New Roman" panose="02020603050405020304" pitchFamily="18" charset="0"/>
                <a:cs typeface="Times New Roman" panose="02020603050405020304" pitchFamily="18" charset="0"/>
              </a:rPr>
              <a:t>tỷ</a:t>
            </a:r>
            <a:r>
              <a:rPr lang="en-US" sz="1800" dirty="0">
                <a:latin typeface="Times New Roman" panose="02020603050405020304" pitchFamily="18" charset="0"/>
                <a:cs typeface="Times New Roman" panose="02020603050405020304" pitchFamily="18" charset="0"/>
              </a:rPr>
              <a:t> USD</a:t>
            </a:r>
            <a:r>
              <a:rPr lang="en-US" sz="1800" dirty="0" smtClean="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Trong tương lai, IoT sẽ ứng dụng ở tất cả ngành nghề. Hiện tại, IoT tập trung vào các dịch vụ sản phẩm trong nhà (Connected Home), tích hợp vào hệ thống công nghệ thông tin và công nghệ vận hành có sẵn (IT/OT Integration) để nâng cao chất lượng quản lý và năng suất lao động.</a:t>
            </a:r>
            <a:endParaRPr lang="en-US" sz="1800" dirty="0" smtClean="0">
              <a:latin typeface="Times New Roman" panose="02020603050405020304" pitchFamily="18" charset="0"/>
              <a:cs typeface="Times New Roman" panose="02020603050405020304" pitchFamily="18" charset="0"/>
            </a:endParaRPr>
          </a:p>
        </p:txBody>
      </p:sp>
      <p:pic>
        <p:nvPicPr>
          <p:cNvPr id="2050" name="Picture 2"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608382"/>
            <a:ext cx="4305983" cy="242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4885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IoT</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48965" y="1198559"/>
            <a:ext cx="7940659" cy="3511061"/>
          </a:xfrm>
        </p:spPr>
        <p:txBody>
          <a:bodyPr>
            <a:normAutofit/>
          </a:bodyPr>
          <a:lstStyle/>
          <a:p>
            <a:r>
              <a:rPr lang="vi-VN" sz="1800" dirty="0">
                <a:latin typeface="Times New Roman" panose="02020603050405020304" pitchFamily="18" charset="0"/>
                <a:cs typeface="Times New Roman" panose="02020603050405020304" pitchFamily="18" charset="0"/>
              </a:rPr>
              <a:t>Vấn đề đặt ra </a:t>
            </a:r>
            <a:r>
              <a:rPr lang="vi-VN" sz="1800" dirty="0" smtClean="0">
                <a:latin typeface="Times New Roman" panose="02020603050405020304" pitchFamily="18" charset="0"/>
                <a:cs typeface="Times New Roman" panose="02020603050405020304" pitchFamily="18" charset="0"/>
              </a:rPr>
              <a:t>là </a:t>
            </a:r>
            <a:r>
              <a:rPr lang="vi-VN" sz="1800" dirty="0">
                <a:latin typeface="Times New Roman" panose="02020603050405020304" pitchFamily="18" charset="0"/>
                <a:cs typeface="Times New Roman" panose="02020603050405020304" pitchFamily="18" charset="0"/>
              </a:rPr>
              <a:t>làm sao để kiểm soát môi trường và điều khiển những chức năng hữu ích tiết kiệm nhân lực. </a:t>
            </a:r>
            <a:endParaRPr lang="vi-VN" sz="1800" dirty="0" smtClean="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M</a:t>
            </a:r>
            <a:r>
              <a:rPr lang="vi-VN" sz="1800" dirty="0" smtClean="0">
                <a:latin typeface="Times New Roman" panose="02020603050405020304" pitchFamily="18" charset="0"/>
                <a:cs typeface="Times New Roman" panose="02020603050405020304" pitchFamily="18" charset="0"/>
              </a:rPr>
              <a:t>ô </a:t>
            </a:r>
            <a:r>
              <a:rPr lang="vi-VN" sz="1800" dirty="0">
                <a:latin typeface="Times New Roman" panose="02020603050405020304" pitchFamily="18" charset="0"/>
                <a:cs typeface="Times New Roman" panose="02020603050405020304" pitchFamily="18" charset="0"/>
              </a:rPr>
              <a:t>hình “Tiny Garden</a:t>
            </a:r>
            <a:r>
              <a:rPr lang="vi-VN" sz="1800" dirty="0" smtClean="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có thực hiện một số chức năng như sau:</a:t>
            </a:r>
          </a:p>
          <a:p>
            <a:pPr marL="0" indent="0">
              <a:buNone/>
            </a:pPr>
            <a:r>
              <a:rPr lang="vi-VN" sz="1800" dirty="0" smtClean="0">
                <a:latin typeface="Times New Roman" panose="02020603050405020304" pitchFamily="18" charset="0"/>
                <a:cs typeface="Times New Roman" panose="02020603050405020304" pitchFamily="18" charset="0"/>
              </a:rPr>
              <a:t>	- Đo </a:t>
            </a:r>
            <a:r>
              <a:rPr lang="vi-VN" sz="1800" dirty="0">
                <a:latin typeface="Times New Roman" panose="02020603050405020304" pitchFamily="18" charset="0"/>
                <a:cs typeface="Times New Roman" panose="02020603050405020304" pitchFamily="18" charset="0"/>
              </a:rPr>
              <a:t>nhiệt </a:t>
            </a:r>
            <a:r>
              <a:rPr lang="vi-VN" sz="1800" dirty="0" smtClean="0">
                <a:latin typeface="Times New Roman" panose="02020603050405020304" pitchFamily="18" charset="0"/>
                <a:cs typeface="Times New Roman" panose="02020603050405020304" pitchFamily="18" charset="0"/>
              </a:rPr>
              <a:t>độ, độ ẩm </a:t>
            </a:r>
            <a:r>
              <a:rPr lang="vi-VN" sz="1800" dirty="0">
                <a:latin typeface="Times New Roman" panose="02020603050405020304" pitchFamily="18" charset="0"/>
                <a:cs typeface="Times New Roman" panose="02020603050405020304" pitchFamily="18" charset="0"/>
              </a:rPr>
              <a:t>trong không </a:t>
            </a:r>
            <a:r>
              <a:rPr lang="vi-VN" sz="1800" dirty="0" smtClean="0">
                <a:latin typeface="Times New Roman" panose="02020603050405020304" pitchFamily="18" charset="0"/>
                <a:cs typeface="Times New Roman" panose="02020603050405020304" pitchFamily="18" charset="0"/>
              </a:rPr>
              <a:t>khí</a:t>
            </a:r>
            <a:endParaRPr lang="vi-VN" sz="1800" dirty="0">
              <a:latin typeface="Times New Roman" panose="02020603050405020304" pitchFamily="18" charset="0"/>
              <a:cs typeface="Times New Roman" panose="02020603050405020304" pitchFamily="18" charset="0"/>
            </a:endParaRPr>
          </a:p>
          <a:p>
            <a:pPr marL="0" indent="0">
              <a:buNone/>
            </a:pPr>
            <a:r>
              <a:rPr lang="vi-VN" sz="1800" dirty="0" smtClean="0">
                <a:latin typeface="Times New Roman" panose="02020603050405020304" pitchFamily="18" charset="0"/>
                <a:cs typeface="Times New Roman" panose="02020603050405020304" pitchFamily="18" charset="0"/>
              </a:rPr>
              <a:t>	- Đo </a:t>
            </a:r>
            <a:r>
              <a:rPr lang="vi-VN" sz="1800" dirty="0">
                <a:latin typeface="Times New Roman" panose="02020603050405020304" pitchFamily="18" charset="0"/>
                <a:cs typeface="Times New Roman" panose="02020603050405020304" pitchFamily="18" charset="0"/>
              </a:rPr>
              <a:t>độ ẩm của </a:t>
            </a:r>
            <a:r>
              <a:rPr lang="vi-VN" sz="1800" dirty="0" smtClean="0">
                <a:latin typeface="Times New Roman" panose="02020603050405020304" pitchFamily="18" charset="0"/>
                <a:cs typeface="Times New Roman" panose="02020603050405020304" pitchFamily="18" charset="0"/>
              </a:rPr>
              <a:t>đất, ánh sáng trong môi trường</a:t>
            </a:r>
          </a:p>
          <a:p>
            <a:pPr marL="0" indent="0">
              <a:buNone/>
            </a:pPr>
            <a:r>
              <a:rPr lang="vi-VN" sz="1800" dirty="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 Gửi dữ liệu thu thập được tới người dùng</a:t>
            </a:r>
            <a:endParaRPr lang="vi-VN" sz="1800" dirty="0">
              <a:latin typeface="Times New Roman" panose="02020603050405020304" pitchFamily="18" charset="0"/>
              <a:cs typeface="Times New Roman" panose="02020603050405020304" pitchFamily="18" charset="0"/>
            </a:endParaRPr>
          </a:p>
          <a:p>
            <a:pPr marL="0" indent="0">
              <a:buNone/>
            </a:pPr>
            <a:r>
              <a:rPr lang="vi-VN" sz="1800" dirty="0" smtClean="0">
                <a:latin typeface="Times New Roman" panose="02020603050405020304" pitchFamily="18" charset="0"/>
                <a:cs typeface="Times New Roman" panose="02020603050405020304" pitchFamily="18" charset="0"/>
              </a:rPr>
              <a:t>	- Tưới </a:t>
            </a:r>
            <a:r>
              <a:rPr lang="vi-VN" sz="1800" dirty="0">
                <a:latin typeface="Times New Roman" panose="02020603050405020304" pitchFamily="18" charset="0"/>
                <a:cs typeface="Times New Roman" panose="02020603050405020304" pitchFamily="18" charset="0"/>
              </a:rPr>
              <a:t>nước tự động với mức độ ẩm mà người dùng có thể tùy chỉnh</a:t>
            </a:r>
          </a:p>
          <a:p>
            <a:pPr marL="0" indent="0">
              <a:buNone/>
            </a:pPr>
            <a:r>
              <a:rPr lang="vi-VN" sz="1800" dirty="0" smtClean="0">
                <a:latin typeface="Times New Roman" panose="02020603050405020304" pitchFamily="18" charset="0"/>
                <a:cs typeface="Times New Roman" panose="02020603050405020304" pitchFamily="18" charset="0"/>
              </a:rPr>
              <a:t>	- Điều </a:t>
            </a:r>
            <a:r>
              <a:rPr lang="vi-VN" sz="1800" dirty="0">
                <a:latin typeface="Times New Roman" panose="02020603050405020304" pitchFamily="18" charset="0"/>
                <a:cs typeface="Times New Roman" panose="02020603050405020304" pitchFamily="18" charset="0"/>
              </a:rPr>
              <a:t>khiển một số chức năng người dùng có thể tự lắp đặt phù hợp </a:t>
            </a:r>
            <a:r>
              <a:rPr lang="vi-VN" sz="1800" dirty="0" smtClean="0">
                <a:latin typeface="Times New Roman" panose="02020603050405020304" pitchFamily="18" charset="0"/>
                <a:cs typeface="Times New Roman" panose="02020603050405020304" pitchFamily="18" charset="0"/>
              </a:rPr>
              <a:t>với 	từng </a:t>
            </a:r>
            <a:r>
              <a:rPr lang="vi-VN" sz="1800" dirty="0">
                <a:latin typeface="Times New Roman" panose="02020603050405020304" pitchFamily="18" charset="0"/>
                <a:cs typeface="Times New Roman" panose="02020603050405020304" pitchFamily="18" charset="0"/>
              </a:rPr>
              <a:t>loại và điều kiện khác </a:t>
            </a:r>
            <a:r>
              <a:rPr lang="vi-VN" sz="1800" dirty="0" smtClean="0">
                <a:latin typeface="Times New Roman" panose="02020603050405020304" pitchFamily="18" charset="0"/>
                <a:cs typeface="Times New Roman" panose="02020603050405020304" pitchFamily="18" charset="0"/>
              </a:rPr>
              <a:t>nhau.</a:t>
            </a:r>
            <a:endParaRPr lang="vi-VN"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895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vi-VN" dirty="0" smtClean="0">
                <a:latin typeface="Times New Roman" panose="02020603050405020304" pitchFamily="18" charset="0"/>
                <a:cs typeface="Times New Roman" panose="02020603050405020304" pitchFamily="18" charset="0"/>
              </a:rPr>
              <a:t>Sơ đồ khối và nguyên lý </a:t>
            </a:r>
            <a:endParaRPr lang="en-US" dirty="0">
              <a:latin typeface="Times New Roman" panose="02020603050405020304" pitchFamily="18" charset="0"/>
              <a:cs typeface="Times New Roman" panose="02020603050405020304" pitchFamily="18" charset="0"/>
            </a:endParaRPr>
          </a:p>
        </p:txBody>
      </p:sp>
      <p:sp>
        <p:nvSpPr>
          <p:cNvPr id="7" name="Oval 6"/>
          <p:cNvSpPr/>
          <p:nvPr/>
        </p:nvSpPr>
        <p:spPr>
          <a:xfrm>
            <a:off x="4190615" y="1412548"/>
            <a:ext cx="1527050" cy="7635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vi-VN" dirty="0" smtClean="0">
                <a:latin typeface="+mj-lt"/>
              </a:rPr>
              <a:t>Server</a:t>
            </a:r>
            <a:endParaRPr lang="vi-VN" dirty="0">
              <a:latin typeface="+mj-lt"/>
            </a:endParaRPr>
          </a:p>
        </p:txBody>
      </p:sp>
      <p:sp>
        <p:nvSpPr>
          <p:cNvPr id="9" name="Oval 8"/>
          <p:cNvSpPr/>
          <p:nvPr/>
        </p:nvSpPr>
        <p:spPr>
          <a:xfrm>
            <a:off x="2441755" y="2565361"/>
            <a:ext cx="1527050" cy="7635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vi-VN" dirty="0" smtClean="0">
                <a:latin typeface="+mj-lt"/>
              </a:rPr>
              <a:t>ESP8266</a:t>
            </a:r>
            <a:endParaRPr lang="vi-VN" dirty="0">
              <a:latin typeface="+mj-lt"/>
            </a:endParaRPr>
          </a:p>
        </p:txBody>
      </p:sp>
      <p:sp>
        <p:nvSpPr>
          <p:cNvPr id="10" name="Oval 9"/>
          <p:cNvSpPr/>
          <p:nvPr/>
        </p:nvSpPr>
        <p:spPr>
          <a:xfrm>
            <a:off x="5877617" y="2580173"/>
            <a:ext cx="1527050" cy="7635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vi-VN" sz="1600" dirty="0" smtClean="0">
                <a:latin typeface="Times New Roman" panose="02020603050405020304" pitchFamily="18" charset="0"/>
                <a:cs typeface="Times New Roman" panose="02020603050405020304" pitchFamily="18" charset="0"/>
              </a:rPr>
              <a:t>Trình duyệt web</a:t>
            </a:r>
            <a:endParaRPr lang="vi-VN" sz="1600"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2441755" y="3816100"/>
            <a:ext cx="1527050" cy="7635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vi-VN" dirty="0" smtClean="0">
                <a:latin typeface="+mj-lt"/>
              </a:rPr>
              <a:t>Arduino</a:t>
            </a:r>
            <a:endParaRPr lang="vi-VN" dirty="0">
              <a:latin typeface="+mj-lt"/>
            </a:endParaRPr>
          </a:p>
        </p:txBody>
      </p:sp>
      <p:sp>
        <p:nvSpPr>
          <p:cNvPr id="12" name="Rounded Rectangle 11"/>
          <p:cNvSpPr/>
          <p:nvPr/>
        </p:nvSpPr>
        <p:spPr>
          <a:xfrm>
            <a:off x="4503272" y="3892452"/>
            <a:ext cx="1374345" cy="610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latin typeface="+mj-lt"/>
              </a:rPr>
              <a:t>Actuator</a:t>
            </a:r>
            <a:endParaRPr lang="vi-VN" dirty="0">
              <a:latin typeface="+mj-lt"/>
            </a:endParaRPr>
          </a:p>
        </p:txBody>
      </p:sp>
      <p:sp>
        <p:nvSpPr>
          <p:cNvPr id="13" name="Rounded Rectangle 12"/>
          <p:cNvSpPr/>
          <p:nvPr/>
        </p:nvSpPr>
        <p:spPr>
          <a:xfrm>
            <a:off x="609295" y="3907397"/>
            <a:ext cx="1374345" cy="610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Sensor</a:t>
            </a:r>
            <a:endParaRPr lang="vi-V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17" name="Straight Arrow Connector 16"/>
          <p:cNvCxnSpPr>
            <a:stCxn id="11" idx="3"/>
            <a:endCxn id="12" idx="1"/>
          </p:cNvCxnSpPr>
          <p:nvPr/>
        </p:nvCxnSpPr>
        <p:spPr>
          <a:xfrm flipV="1">
            <a:off x="3968805" y="4197862"/>
            <a:ext cx="534467"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4"/>
            <a:endCxn id="11" idx="0"/>
          </p:cNvCxnSpPr>
          <p:nvPr/>
        </p:nvCxnSpPr>
        <p:spPr>
          <a:xfrm>
            <a:off x="3205280" y="3328886"/>
            <a:ext cx="0" cy="4872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5"/>
            <a:endCxn id="10" idx="1"/>
          </p:cNvCxnSpPr>
          <p:nvPr/>
        </p:nvCxnSpPr>
        <p:spPr>
          <a:xfrm>
            <a:off x="5494034" y="2064257"/>
            <a:ext cx="607214" cy="6277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7"/>
            <a:endCxn id="7" idx="3"/>
          </p:cNvCxnSpPr>
          <p:nvPr/>
        </p:nvCxnSpPr>
        <p:spPr>
          <a:xfrm flipV="1">
            <a:off x="3745174" y="2064257"/>
            <a:ext cx="669072" cy="6129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471805" y="2355495"/>
            <a:ext cx="902811" cy="369332"/>
          </a:xfrm>
          <a:prstGeom prst="rect">
            <a:avLst/>
          </a:prstGeom>
          <a:noFill/>
        </p:spPr>
        <p:txBody>
          <a:bodyPr wrap="none" rtlCol="0">
            <a:spAutoFit/>
          </a:bodyPr>
          <a:lstStyle/>
          <a:p>
            <a:r>
              <a:rPr lang="vi-VN" dirty="0" smtClean="0">
                <a:latin typeface="+mj-lt"/>
              </a:rPr>
              <a:t>Internet</a:t>
            </a:r>
            <a:endParaRPr lang="vi-VN" dirty="0">
              <a:latin typeface="+mj-lt"/>
            </a:endParaRPr>
          </a:p>
        </p:txBody>
      </p:sp>
      <p:sp>
        <p:nvSpPr>
          <p:cNvPr id="38" name="TextBox 37"/>
          <p:cNvSpPr txBox="1"/>
          <p:nvPr/>
        </p:nvSpPr>
        <p:spPr>
          <a:xfrm>
            <a:off x="3225405" y="3385264"/>
            <a:ext cx="723275" cy="369332"/>
          </a:xfrm>
          <a:prstGeom prst="rect">
            <a:avLst/>
          </a:prstGeom>
          <a:noFill/>
        </p:spPr>
        <p:txBody>
          <a:bodyPr wrap="none" rtlCol="0">
            <a:spAutoFit/>
          </a:bodyPr>
          <a:lstStyle/>
          <a:p>
            <a:r>
              <a:rPr lang="vi-VN" dirty="0" smtClean="0">
                <a:latin typeface="+mj-lt"/>
              </a:rPr>
              <a:t>Serial</a:t>
            </a:r>
            <a:endParaRPr lang="vi-VN" dirty="0">
              <a:latin typeface="+mj-lt"/>
            </a:endParaRPr>
          </a:p>
        </p:txBody>
      </p:sp>
      <p:cxnSp>
        <p:nvCxnSpPr>
          <p:cNvPr id="3" name="Straight Arrow Connector 2"/>
          <p:cNvCxnSpPr>
            <a:stCxn id="13" idx="3"/>
            <a:endCxn id="11" idx="1"/>
          </p:cNvCxnSpPr>
          <p:nvPr/>
        </p:nvCxnSpPr>
        <p:spPr>
          <a:xfrm flipV="1">
            <a:off x="1983640" y="4197863"/>
            <a:ext cx="458115" cy="14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6057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par>
                                <p:cTn id="23" presetID="22" presetClass="entr" presetSubtype="4"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00"/>
                                        <p:tgtEl>
                                          <p:spTgt spid="17"/>
                                        </p:tgtEl>
                                      </p:cBhvr>
                                    </p:animEffect>
                                  </p:childTnLst>
                                </p:cTn>
                              </p:par>
                              <p:par>
                                <p:cTn id="26" presetID="22" presetClass="entr" presetSubtype="4"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par>
                                <p:cTn id="29" presetID="22" presetClass="entr" presetSubtype="4"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down)">
                                      <p:cBhvr>
                                        <p:cTn id="31" dur="500"/>
                                        <p:tgtEl>
                                          <p:spTgt spid="24"/>
                                        </p:tgtEl>
                                      </p:cBhvr>
                                    </p:animEffect>
                                  </p:childTnLst>
                                </p:cTn>
                              </p:par>
                              <p:par>
                                <p:cTn id="32" presetID="22" presetClass="entr" presetSubtype="4"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down)">
                                      <p:cBhvr>
                                        <p:cTn id="34" dur="500"/>
                                        <p:tgtEl>
                                          <p:spTgt spid="2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down)">
                                      <p:cBhvr>
                                        <p:cTn id="37" dur="500"/>
                                        <p:tgtEl>
                                          <p:spTgt spid="3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down)">
                                      <p:cBhvr>
                                        <p:cTn id="4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animBg="1"/>
      <p:bldP spid="37" grpId="0"/>
      <p:bldP spid="3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1984</TotalTime>
  <Words>1158</Words>
  <Application>Microsoft Office PowerPoint</Application>
  <PresentationFormat>On-screen Show (16:9)</PresentationFormat>
  <Paragraphs>112</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Office Theme</vt:lpstr>
      <vt:lpstr>IoT và mô hình nông nghiệp thông minh “Tiny garden”</vt:lpstr>
      <vt:lpstr>Nội Dung:</vt:lpstr>
      <vt:lpstr>Tổng quan đề tài</vt:lpstr>
      <vt:lpstr>Khái quát về IoT</vt:lpstr>
      <vt:lpstr>Ứng dụng của IoT</vt:lpstr>
      <vt:lpstr>Kiến trúc tham chiếu </vt:lpstr>
      <vt:lpstr>Khó khăn và triển vọng</vt:lpstr>
      <vt:lpstr>Thiết kế mô hình IoT</vt:lpstr>
      <vt:lpstr>Sơ đồ khối và nguyên lý </vt:lpstr>
      <vt:lpstr>Phân tích mạch</vt:lpstr>
      <vt:lpstr>Phân tích mạch</vt:lpstr>
      <vt:lpstr>Phân tích mạch</vt:lpstr>
      <vt:lpstr>Lập trình</vt:lpstr>
      <vt:lpstr>Lập trình</vt:lpstr>
      <vt:lpstr>Thiết kế mạch</vt:lpstr>
      <vt:lpstr>Mô hình thực</vt:lpstr>
      <vt:lpstr>Web thu thập và điều khiển</vt:lpstr>
      <vt:lpstr>Kết luận</vt:lpstr>
      <vt:lpstr>Những khó khăn </vt:lpstr>
      <vt:lpstr>Xin chân thành cảm ơn quý thầy cô đã chú ý lắng nghe!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Windows User</cp:lastModifiedBy>
  <cp:revision>212</cp:revision>
  <dcterms:created xsi:type="dcterms:W3CDTF">2013-08-21T19:17:07Z</dcterms:created>
  <dcterms:modified xsi:type="dcterms:W3CDTF">2019-05-06T19:10:54Z</dcterms:modified>
</cp:coreProperties>
</file>