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82" r:id="rId3"/>
    <p:sldId id="300" r:id="rId4"/>
    <p:sldId id="301" r:id="rId5"/>
    <p:sldId id="283" r:id="rId6"/>
    <p:sldId id="284" r:id="rId7"/>
    <p:sldId id="285" r:id="rId8"/>
    <p:sldId id="257" r:id="rId9"/>
    <p:sldId id="274" r:id="rId10"/>
    <p:sldId id="286" r:id="rId11"/>
    <p:sldId id="277" r:id="rId12"/>
    <p:sldId id="288" r:id="rId13"/>
    <p:sldId id="289" r:id="rId14"/>
    <p:sldId id="291" r:id="rId15"/>
    <p:sldId id="292" r:id="rId16"/>
    <p:sldId id="293" r:id="rId17"/>
    <p:sldId id="294" r:id="rId18"/>
    <p:sldId id="296" r:id="rId19"/>
    <p:sldId id="290" r:id="rId20"/>
    <p:sldId id="297" r:id="rId21"/>
    <p:sldId id="268" r:id="rId22"/>
    <p:sldId id="298" r:id="rId23"/>
    <p:sldId id="29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1" autoAdjust="0"/>
    <p:restoredTop sz="69818" autoAdjust="0"/>
  </p:normalViewPr>
  <p:slideViewPr>
    <p:cSldViewPr snapToGrid="0">
      <p:cViewPr>
        <p:scale>
          <a:sx n="100" d="100"/>
          <a:sy n="100" d="100"/>
        </p:scale>
        <p:origin x="2272" y="288"/>
      </p:cViewPr>
      <p:guideLst/>
    </p:cSldViewPr>
  </p:slideViewPr>
  <p:notesTextViewPr>
    <p:cViewPr>
      <p:scale>
        <a:sx n="1" d="1"/>
        <a:sy n="1" d="1"/>
      </p:scale>
      <p:origin x="0" y="-354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C72CC-4C7D-4DC8-9768-0CB054EE88D9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E79A1-5F04-4C9F-9A94-186D96F02F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95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http://cs229.stanford.edu/materials/ML-advice.pdf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72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bias </a:t>
            </a:r>
            <a:r>
              <a:rPr kumimoji="1" lang="zh-CN" altLang="en-US" dirty="0"/>
              <a:t>偏见，偏差</a:t>
            </a:r>
          </a:p>
          <a:p>
            <a:r>
              <a:rPr kumimoji="1" lang="en" altLang="zh-CN" dirty="0"/>
              <a:t>variance </a:t>
            </a:r>
            <a:r>
              <a:rPr kumimoji="1" lang="zh-CN" altLang="en-US" dirty="0"/>
              <a:t>方差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Estimator </a:t>
            </a:r>
            <a:r>
              <a:rPr kumimoji="1" lang="zh-CN" altLang="en-US" dirty="0"/>
              <a:t>估计量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Estimate the mean of a variable x</a:t>
            </a:r>
            <a:r>
              <a:rPr kumimoji="1" lang="zh-CN" altLang="en-US" dirty="0"/>
              <a:t> 估计变量</a:t>
            </a:r>
            <a:r>
              <a:rPr kumimoji="1" lang="en" altLang="zh-CN" dirty="0"/>
              <a:t>x</a:t>
            </a:r>
            <a:r>
              <a:rPr kumimoji="1" lang="zh-CN" altLang="en-US" dirty="0"/>
              <a:t>的均值</a:t>
            </a:r>
            <a:endParaRPr kumimoji="1" lang="en-US" altLang="zh-CN" dirty="0"/>
          </a:p>
          <a:p>
            <a:r>
              <a:rPr kumimoji="1" lang="en-US" altLang="zh-CN" dirty="0"/>
              <a:t>assume the mean of x is 𝜇 </a:t>
            </a:r>
            <a:r>
              <a:rPr kumimoji="1" lang="zh-CN" altLang="en-US" dirty="0"/>
              <a:t>假设均值</a:t>
            </a:r>
          </a:p>
          <a:p>
            <a:r>
              <a:rPr kumimoji="1" lang="en-US" altLang="zh-CN" dirty="0"/>
              <a:t>assume the variance of x is 𝜎^2 </a:t>
            </a:r>
            <a:r>
              <a:rPr kumimoji="1" lang="zh-CN" altLang="en-US" dirty="0"/>
              <a:t>假设方差</a:t>
            </a:r>
            <a:endParaRPr kumimoji="1" lang="en-US" altLang="zh-CN" dirty="0"/>
          </a:p>
          <a:p>
            <a:r>
              <a:rPr kumimoji="1" lang="en-US" altLang="zh-CN" dirty="0"/>
              <a:t>m </a:t>
            </a:r>
            <a:r>
              <a:rPr kumimoji="1" lang="zh-CN" altLang="en-US" dirty="0"/>
              <a:t>表示算术平均值</a:t>
            </a:r>
            <a:endParaRPr kumimoji="1" lang="en-US" altLang="zh-CN" dirty="0"/>
          </a:p>
          <a:p>
            <a:r>
              <a:rPr kumimoji="1" lang="en-US" altLang="zh-CN" dirty="0"/>
              <a:t>𝐸[𝑚]</a:t>
            </a:r>
            <a:r>
              <a:rPr kumimoji="1" lang="zh-CN" altLang="en-US" dirty="0"/>
              <a:t> 表示期望值</a:t>
            </a:r>
          </a:p>
          <a:p>
            <a:r>
              <a:rPr kumimoji="1" lang="en" altLang="zh-CN" dirty="0"/>
              <a:t>unbiased </a:t>
            </a:r>
            <a:r>
              <a:rPr kumimoji="1" lang="zh-CN" altLang="en-US" dirty="0"/>
              <a:t>无偏见的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V𝑎𝑟[𝑚]</a:t>
            </a:r>
            <a:r>
              <a:rPr kumimoji="1" lang="zh-CN" altLang="en-US" dirty="0"/>
              <a:t> 表示 </a:t>
            </a:r>
            <a:r>
              <a:rPr kumimoji="1" lang="en-US" altLang="zh-CN" dirty="0"/>
              <a:t>m</a:t>
            </a:r>
            <a:r>
              <a:rPr kumimoji="1" lang="zh-CN" altLang="en-US" dirty="0"/>
              <a:t> 的方差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</a:t>
            </a:r>
            <a:r>
              <a:rPr kumimoji="1" lang="zh-CN" altLang="en-US" dirty="0"/>
              <a:t> 表示方差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𝐸[s]</a:t>
            </a:r>
            <a:r>
              <a:rPr kumimoji="1" lang="zh-CN" altLang="en-US" dirty="0"/>
              <a:t> 表示 </a:t>
            </a:r>
            <a:r>
              <a:rPr kumimoji="1" lang="en-US" altLang="zh-CN" dirty="0"/>
              <a:t>s</a:t>
            </a:r>
            <a:r>
              <a:rPr kumimoji="1" lang="zh-CN" altLang="en-US" dirty="0"/>
              <a:t> 的期望值</a:t>
            </a:r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If we can do the experiments several times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Parallel Universes </a:t>
            </a:r>
            <a:r>
              <a:rPr kumimoji="1" lang="zh-CN" altLang="en-US" dirty="0"/>
              <a:t>平行宇宙</a:t>
            </a:r>
          </a:p>
          <a:p>
            <a:r>
              <a:rPr kumimoji="1" lang="en" altLang="zh-CN" dirty="0"/>
              <a:t>In all the universes, we are collecting (catching) 10 </a:t>
            </a:r>
            <a:r>
              <a:rPr kumimoji="1" lang="en" altLang="zh-CN" dirty="0" err="1"/>
              <a:t>Pokémons</a:t>
            </a:r>
            <a:r>
              <a:rPr kumimoji="1" lang="en" altLang="zh-CN" dirty="0"/>
              <a:t> as training data to find 𝑓^∗  </a:t>
            </a:r>
            <a:r>
              <a:rPr kumimoji="1" lang="zh-CN" altLang="en-US" dirty="0"/>
              <a:t>在所有的宇宙中，我们收集（捕捉）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</a:t>
            </a:r>
            <a:r>
              <a:rPr kumimoji="1" lang="en" altLang="zh-CN" dirty="0" err="1"/>
              <a:t>poksamons</a:t>
            </a:r>
            <a:r>
              <a:rPr kumimoji="1" lang="zh-CN" altLang="en-US" dirty="0"/>
              <a:t>作为训练数据来找到𝑓</a:t>
            </a:r>
            <a:r>
              <a:rPr kumimoji="1" lang="en-US" altLang="zh-CN" dirty="0"/>
              <a:t>^ *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" altLang="zh-CN" dirty="0"/>
              <a:t>Simpler model is less influenced by the sampled data </a:t>
            </a:r>
            <a:r>
              <a:rPr kumimoji="1" lang="zh-CN" altLang="en-US" dirty="0"/>
              <a:t>简单的模型受采样数据的影响较小</a:t>
            </a:r>
          </a:p>
          <a:p>
            <a:r>
              <a:rPr kumimoji="1" lang="en" altLang="zh-CN" dirty="0"/>
              <a:t>Consider the extreme case f(x) = c </a:t>
            </a:r>
            <a:r>
              <a:rPr kumimoji="1" lang="zh-CN" altLang="en-US" dirty="0"/>
              <a:t>考虑极端情况</a:t>
            </a:r>
            <a:r>
              <a:rPr kumimoji="1" lang="en" altLang="zh-CN" dirty="0"/>
              <a:t>f(x) = c</a:t>
            </a:r>
          </a:p>
          <a:p>
            <a:endParaRPr kumimoji="1" lang="en" altLang="zh-CN" dirty="0"/>
          </a:p>
          <a:p>
            <a:r>
              <a:rPr kumimoji="1" lang="en" altLang="zh-CN" dirty="0"/>
              <a:t>Underfitting </a:t>
            </a:r>
            <a:r>
              <a:rPr kumimoji="1" lang="zh-CN" altLang="en-US" dirty="0"/>
              <a:t>欠拟合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Diagnosis: </a:t>
            </a:r>
            <a:r>
              <a:rPr kumimoji="1" lang="zh-CN" altLang="en-US" dirty="0"/>
              <a:t>诊断：</a:t>
            </a:r>
          </a:p>
          <a:p>
            <a:r>
              <a:rPr kumimoji="1" lang="en" altLang="zh-CN" dirty="0"/>
              <a:t>If your model cannot even fit the training examples, then you have large bias </a:t>
            </a:r>
            <a:r>
              <a:rPr kumimoji="1" lang="zh-CN" altLang="en-US" dirty="0"/>
              <a:t>如果您的模型甚至无法拟合训练样本，那么您存在较大的偏差。</a:t>
            </a:r>
          </a:p>
          <a:p>
            <a:r>
              <a:rPr kumimoji="1" lang="en" altLang="zh-CN" dirty="0"/>
              <a:t>If you can fit the training data, but large error on testing data, then you probably have large variance </a:t>
            </a:r>
            <a:r>
              <a:rPr kumimoji="1" lang="zh-CN" altLang="en-US" dirty="0"/>
              <a:t>如果您能够拟合训练数据，但在测试数据上存在较大误差，那么您可能具有较大的方差。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For bias, redesign your model: </a:t>
            </a:r>
            <a:r>
              <a:rPr kumimoji="1" lang="zh-CN" altLang="en-US" dirty="0"/>
              <a:t>对于偏差，重新设计您的模型：</a:t>
            </a:r>
          </a:p>
          <a:p>
            <a:r>
              <a:rPr kumimoji="1" lang="en" altLang="zh-CN" dirty="0"/>
              <a:t>Add more features as input </a:t>
            </a:r>
            <a:r>
              <a:rPr kumimoji="1" lang="zh-CN" altLang="en-US" dirty="0"/>
              <a:t>增加更多的输入特征</a:t>
            </a:r>
          </a:p>
          <a:p>
            <a:r>
              <a:rPr kumimoji="1" lang="en" altLang="zh-CN" dirty="0"/>
              <a:t>A more complex model </a:t>
            </a:r>
            <a:r>
              <a:rPr kumimoji="1" lang="zh-CN" altLang="en-US" dirty="0"/>
              <a:t>使用更复杂的模型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Very effective, but not always practical </a:t>
            </a:r>
            <a:r>
              <a:rPr kumimoji="1" lang="zh-CN" altLang="en-US" dirty="0"/>
              <a:t>非常有效，但并不总是实用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684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bias </a:t>
            </a:r>
            <a:r>
              <a:rPr kumimoji="1" lang="zh-CN" altLang="en-US" dirty="0"/>
              <a:t>偏见，偏差</a:t>
            </a:r>
          </a:p>
          <a:p>
            <a:r>
              <a:rPr kumimoji="1" lang="en" altLang="zh-CN" dirty="0"/>
              <a:t>variance </a:t>
            </a:r>
            <a:r>
              <a:rPr kumimoji="1" lang="zh-CN" altLang="en-US" dirty="0"/>
              <a:t>方差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Estimator </a:t>
            </a:r>
            <a:r>
              <a:rPr kumimoji="1" lang="zh-CN" altLang="en-US" dirty="0"/>
              <a:t>估计量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Estimate the mean of a variable x</a:t>
            </a:r>
            <a:r>
              <a:rPr kumimoji="1" lang="zh-CN" altLang="en-US" dirty="0"/>
              <a:t> 估计变量</a:t>
            </a:r>
            <a:r>
              <a:rPr kumimoji="1" lang="en" altLang="zh-CN" dirty="0"/>
              <a:t>x</a:t>
            </a:r>
            <a:r>
              <a:rPr kumimoji="1" lang="zh-CN" altLang="en-US" dirty="0"/>
              <a:t>的均值</a:t>
            </a:r>
            <a:endParaRPr kumimoji="1" lang="en-US" altLang="zh-CN" dirty="0"/>
          </a:p>
          <a:p>
            <a:r>
              <a:rPr kumimoji="1" lang="en-US" altLang="zh-CN" dirty="0"/>
              <a:t>assume the mean of x is 𝜇 </a:t>
            </a:r>
            <a:r>
              <a:rPr kumimoji="1" lang="zh-CN" altLang="en-US" dirty="0"/>
              <a:t>假设均值</a:t>
            </a:r>
          </a:p>
          <a:p>
            <a:r>
              <a:rPr kumimoji="1" lang="en-US" altLang="zh-CN" dirty="0"/>
              <a:t>assume the variance of x is 𝜎^2 </a:t>
            </a:r>
            <a:r>
              <a:rPr kumimoji="1" lang="zh-CN" altLang="en-US" dirty="0"/>
              <a:t>假设方差</a:t>
            </a:r>
            <a:endParaRPr kumimoji="1" lang="en-US" altLang="zh-CN" dirty="0"/>
          </a:p>
          <a:p>
            <a:r>
              <a:rPr kumimoji="1" lang="en-US" altLang="zh-CN" dirty="0"/>
              <a:t>m </a:t>
            </a:r>
            <a:r>
              <a:rPr kumimoji="1" lang="zh-CN" altLang="en-US" dirty="0"/>
              <a:t>表示算术平均值</a:t>
            </a:r>
            <a:endParaRPr kumimoji="1" lang="en-US" altLang="zh-CN" dirty="0"/>
          </a:p>
          <a:p>
            <a:r>
              <a:rPr kumimoji="1" lang="en-US" altLang="zh-CN" dirty="0"/>
              <a:t>𝐸[𝑚]</a:t>
            </a:r>
            <a:r>
              <a:rPr kumimoji="1" lang="zh-CN" altLang="en-US" dirty="0"/>
              <a:t> 表示期望值</a:t>
            </a:r>
          </a:p>
          <a:p>
            <a:r>
              <a:rPr kumimoji="1" lang="en" altLang="zh-CN" dirty="0"/>
              <a:t>unbiased </a:t>
            </a:r>
            <a:r>
              <a:rPr kumimoji="1" lang="zh-CN" altLang="en-US" dirty="0"/>
              <a:t>无偏见的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V𝑎𝑟[𝑚]</a:t>
            </a:r>
            <a:r>
              <a:rPr kumimoji="1" lang="zh-CN" altLang="en-US" dirty="0"/>
              <a:t> 表示 </a:t>
            </a:r>
            <a:r>
              <a:rPr kumimoji="1" lang="en-US" altLang="zh-CN" dirty="0"/>
              <a:t>m</a:t>
            </a:r>
            <a:r>
              <a:rPr kumimoji="1" lang="zh-CN" altLang="en-US" dirty="0"/>
              <a:t> 的方差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</a:t>
            </a:r>
            <a:r>
              <a:rPr kumimoji="1" lang="zh-CN" altLang="en-US" dirty="0"/>
              <a:t> 表示方差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𝐸[s]</a:t>
            </a:r>
            <a:r>
              <a:rPr kumimoji="1" lang="zh-CN" altLang="en-US" dirty="0"/>
              <a:t> 表示 </a:t>
            </a:r>
            <a:r>
              <a:rPr kumimoji="1" lang="en-US" altLang="zh-CN" dirty="0"/>
              <a:t>s</a:t>
            </a:r>
            <a:r>
              <a:rPr kumimoji="1" lang="zh-CN" altLang="en-US" dirty="0"/>
              <a:t> 的期望值</a:t>
            </a:r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If we can do the experiments several times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Parallel Universes </a:t>
            </a:r>
            <a:r>
              <a:rPr kumimoji="1" lang="zh-CN" altLang="en-US" dirty="0"/>
              <a:t>平行宇宙</a:t>
            </a:r>
          </a:p>
          <a:p>
            <a:r>
              <a:rPr kumimoji="1" lang="en" altLang="zh-CN" dirty="0"/>
              <a:t>In all the universes, we are collecting (catching) 10 </a:t>
            </a:r>
            <a:r>
              <a:rPr kumimoji="1" lang="en" altLang="zh-CN" dirty="0" err="1"/>
              <a:t>Pokémons</a:t>
            </a:r>
            <a:r>
              <a:rPr kumimoji="1" lang="en" altLang="zh-CN" dirty="0"/>
              <a:t> as training data to find 𝑓^∗  </a:t>
            </a:r>
            <a:r>
              <a:rPr kumimoji="1" lang="zh-CN" altLang="en-US" dirty="0"/>
              <a:t>在所有的宇宙中，我们收集（捕捉）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</a:t>
            </a:r>
            <a:r>
              <a:rPr kumimoji="1" lang="en" altLang="zh-CN" dirty="0" err="1"/>
              <a:t>poksamons</a:t>
            </a:r>
            <a:r>
              <a:rPr kumimoji="1" lang="zh-CN" altLang="en-US" dirty="0"/>
              <a:t>作为训练数据来找到𝑓</a:t>
            </a:r>
            <a:r>
              <a:rPr kumimoji="1" lang="en-US" altLang="zh-CN" dirty="0"/>
              <a:t>^ *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Simpler model is less influenced by the sampled data </a:t>
            </a:r>
            <a:r>
              <a:rPr kumimoji="1" lang="zh-CN" altLang="en-US" dirty="0"/>
              <a:t>简单的模型受采样数据的影响较小</a:t>
            </a:r>
          </a:p>
          <a:p>
            <a:r>
              <a:rPr kumimoji="1" lang="en" altLang="zh-CN" dirty="0"/>
              <a:t>Consider the extreme case f(x) = c </a:t>
            </a:r>
            <a:r>
              <a:rPr kumimoji="1" lang="zh-CN" altLang="en-US" dirty="0"/>
              <a:t>考虑极端情况</a:t>
            </a:r>
            <a:r>
              <a:rPr kumimoji="1" lang="en" altLang="zh-CN" dirty="0"/>
              <a:t>f(x) = c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Underfitting </a:t>
            </a:r>
            <a:r>
              <a:rPr kumimoji="1" lang="zh-CN" altLang="en-US" dirty="0"/>
              <a:t>欠拟合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Diagnosis: </a:t>
            </a:r>
            <a:r>
              <a:rPr kumimoji="1" lang="zh-CN" altLang="en-US" dirty="0"/>
              <a:t>诊断：</a:t>
            </a:r>
          </a:p>
          <a:p>
            <a:r>
              <a:rPr kumimoji="1" lang="en" altLang="zh-CN" dirty="0"/>
              <a:t>If your model cannot even fit the training examples, then you have large bias </a:t>
            </a:r>
            <a:r>
              <a:rPr kumimoji="1" lang="zh-CN" altLang="en-US" dirty="0"/>
              <a:t>如果您的模型甚至无法拟合训练样本，那么您存在较大的偏差。</a:t>
            </a:r>
          </a:p>
          <a:p>
            <a:r>
              <a:rPr kumimoji="1" lang="en" altLang="zh-CN" dirty="0"/>
              <a:t>If you can fit the training data, but large error on testing data, then you probably have large variance </a:t>
            </a:r>
            <a:r>
              <a:rPr kumimoji="1" lang="zh-CN" altLang="en-US" dirty="0"/>
              <a:t>如果您能够拟合训练数据，但在测试数据上存在较大误差，那么您可能具有较大的方差。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For bias, redesign your model: </a:t>
            </a:r>
            <a:r>
              <a:rPr kumimoji="1" lang="zh-CN" altLang="en-US" dirty="0"/>
              <a:t>对于偏差，重新设计您的模型：</a:t>
            </a:r>
          </a:p>
          <a:p>
            <a:r>
              <a:rPr kumimoji="1" lang="en" altLang="zh-CN" dirty="0"/>
              <a:t>Add more features as input </a:t>
            </a:r>
            <a:r>
              <a:rPr kumimoji="1" lang="zh-CN" altLang="en-US" dirty="0"/>
              <a:t>增加更多的输入特征</a:t>
            </a:r>
          </a:p>
          <a:p>
            <a:r>
              <a:rPr kumimoji="1" lang="en" altLang="zh-CN" dirty="0"/>
              <a:t>A more complex model </a:t>
            </a:r>
            <a:r>
              <a:rPr kumimoji="1" lang="zh-CN" altLang="en-US" dirty="0"/>
              <a:t>使用更复杂的模型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Very effective, but not always practical </a:t>
            </a:r>
            <a:r>
              <a:rPr kumimoji="1" lang="zh-CN" altLang="en-US" dirty="0"/>
              <a:t>非常有效，但并不总是实用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374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bias </a:t>
            </a:r>
            <a:r>
              <a:rPr kumimoji="1" lang="zh-CN" altLang="en-US" dirty="0"/>
              <a:t>偏见，偏差</a:t>
            </a:r>
          </a:p>
          <a:p>
            <a:r>
              <a:rPr kumimoji="1" lang="en" altLang="zh-CN" dirty="0"/>
              <a:t>variance </a:t>
            </a:r>
            <a:r>
              <a:rPr kumimoji="1" lang="zh-CN" altLang="en-US" dirty="0"/>
              <a:t>方差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Estimator </a:t>
            </a:r>
            <a:r>
              <a:rPr kumimoji="1" lang="zh-CN" altLang="en-US" dirty="0"/>
              <a:t>估计量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Estimate the mean of a variable x</a:t>
            </a:r>
            <a:r>
              <a:rPr kumimoji="1" lang="zh-CN" altLang="en-US" dirty="0"/>
              <a:t> 估计变量</a:t>
            </a:r>
            <a:r>
              <a:rPr kumimoji="1" lang="en" altLang="zh-CN" dirty="0"/>
              <a:t>x</a:t>
            </a:r>
            <a:r>
              <a:rPr kumimoji="1" lang="zh-CN" altLang="en-US" dirty="0"/>
              <a:t>的均值</a:t>
            </a:r>
            <a:endParaRPr kumimoji="1" lang="en-US" altLang="zh-CN" dirty="0"/>
          </a:p>
          <a:p>
            <a:r>
              <a:rPr kumimoji="1" lang="en-US" altLang="zh-CN" dirty="0"/>
              <a:t>assume the mean of x is 𝜇 </a:t>
            </a:r>
            <a:r>
              <a:rPr kumimoji="1" lang="zh-CN" altLang="en-US" dirty="0"/>
              <a:t>假设均值</a:t>
            </a:r>
          </a:p>
          <a:p>
            <a:r>
              <a:rPr kumimoji="1" lang="en-US" altLang="zh-CN" dirty="0"/>
              <a:t>assume the variance of x is 𝜎^2 </a:t>
            </a:r>
            <a:r>
              <a:rPr kumimoji="1" lang="zh-CN" altLang="en-US" dirty="0"/>
              <a:t>假设方差</a:t>
            </a:r>
            <a:endParaRPr kumimoji="1" lang="en-US" altLang="zh-CN" dirty="0"/>
          </a:p>
          <a:p>
            <a:r>
              <a:rPr kumimoji="1" lang="en-US" altLang="zh-CN" dirty="0"/>
              <a:t>m </a:t>
            </a:r>
            <a:r>
              <a:rPr kumimoji="1" lang="zh-CN" altLang="en-US" dirty="0"/>
              <a:t>表示算术平均值</a:t>
            </a:r>
            <a:endParaRPr kumimoji="1" lang="en-US" altLang="zh-CN" dirty="0"/>
          </a:p>
          <a:p>
            <a:r>
              <a:rPr kumimoji="1" lang="en-US" altLang="zh-CN" dirty="0"/>
              <a:t>𝐸[𝑚]</a:t>
            </a:r>
            <a:r>
              <a:rPr kumimoji="1" lang="zh-CN" altLang="en-US" dirty="0"/>
              <a:t> 表示期望值</a:t>
            </a:r>
          </a:p>
          <a:p>
            <a:r>
              <a:rPr kumimoji="1" lang="en" altLang="zh-CN" dirty="0"/>
              <a:t>unbiased </a:t>
            </a:r>
            <a:r>
              <a:rPr kumimoji="1" lang="zh-CN" altLang="en-US" dirty="0"/>
              <a:t>无偏见的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V𝑎𝑟[𝑚]</a:t>
            </a:r>
            <a:r>
              <a:rPr kumimoji="1" lang="zh-CN" altLang="en-US" dirty="0"/>
              <a:t> 表示 </a:t>
            </a:r>
            <a:r>
              <a:rPr kumimoji="1" lang="en-US" altLang="zh-CN" dirty="0"/>
              <a:t>m</a:t>
            </a:r>
            <a:r>
              <a:rPr kumimoji="1" lang="zh-CN" altLang="en-US" dirty="0"/>
              <a:t> 的方差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</a:t>
            </a:r>
            <a:r>
              <a:rPr kumimoji="1" lang="zh-CN" altLang="en-US" dirty="0"/>
              <a:t> 表示方差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𝐸[s]</a:t>
            </a:r>
            <a:r>
              <a:rPr kumimoji="1" lang="zh-CN" altLang="en-US" dirty="0"/>
              <a:t> 表示 </a:t>
            </a:r>
            <a:r>
              <a:rPr kumimoji="1" lang="en-US" altLang="zh-CN" dirty="0"/>
              <a:t>s</a:t>
            </a:r>
            <a:r>
              <a:rPr kumimoji="1" lang="zh-CN" altLang="en-US" dirty="0"/>
              <a:t> 的期望值</a:t>
            </a:r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If we can do the experiments several times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Parallel Universes </a:t>
            </a:r>
            <a:r>
              <a:rPr kumimoji="1" lang="zh-CN" altLang="en-US" dirty="0"/>
              <a:t>平行宇宙</a:t>
            </a:r>
          </a:p>
          <a:p>
            <a:r>
              <a:rPr kumimoji="1" lang="en" altLang="zh-CN" dirty="0"/>
              <a:t>In all the universes, we are collecting (catching) 10 </a:t>
            </a:r>
            <a:r>
              <a:rPr kumimoji="1" lang="en" altLang="zh-CN" dirty="0" err="1"/>
              <a:t>Pokémons</a:t>
            </a:r>
            <a:r>
              <a:rPr kumimoji="1" lang="en" altLang="zh-CN" dirty="0"/>
              <a:t> as training data to find 𝑓^∗  </a:t>
            </a:r>
            <a:r>
              <a:rPr kumimoji="1" lang="zh-CN" altLang="en-US" dirty="0"/>
              <a:t>在所有的宇宙中，我们收集（捕捉）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</a:t>
            </a:r>
            <a:r>
              <a:rPr kumimoji="1" lang="en" altLang="zh-CN" dirty="0" err="1"/>
              <a:t>poksamons</a:t>
            </a:r>
            <a:r>
              <a:rPr kumimoji="1" lang="zh-CN" altLang="en-US" dirty="0"/>
              <a:t>作为训练数据来找到𝑓</a:t>
            </a:r>
            <a:r>
              <a:rPr kumimoji="1" lang="en-US" altLang="zh-CN" dirty="0"/>
              <a:t>^ *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Simpler model is less influenced by the sampled data </a:t>
            </a:r>
            <a:r>
              <a:rPr kumimoji="1" lang="zh-CN" altLang="en-US" dirty="0"/>
              <a:t>简单的模型受采样数据的影响较小</a:t>
            </a:r>
          </a:p>
          <a:p>
            <a:r>
              <a:rPr kumimoji="1" lang="en" altLang="zh-CN" dirty="0"/>
              <a:t>Consider the extreme case f(x) = c </a:t>
            </a:r>
            <a:r>
              <a:rPr kumimoji="1" lang="zh-CN" altLang="en-US" dirty="0"/>
              <a:t>考虑极端情况</a:t>
            </a:r>
            <a:r>
              <a:rPr kumimoji="1" lang="en" altLang="zh-CN" dirty="0"/>
              <a:t>f(x) = c</a:t>
            </a:r>
          </a:p>
          <a:p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We don’t really know the F^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Underfitting </a:t>
            </a:r>
            <a:r>
              <a:rPr kumimoji="1" lang="zh-CN" altLang="en-US" dirty="0"/>
              <a:t>欠拟合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Diagnosis: </a:t>
            </a:r>
            <a:r>
              <a:rPr kumimoji="1" lang="zh-CN" altLang="en-US" dirty="0"/>
              <a:t>诊断：</a:t>
            </a:r>
          </a:p>
          <a:p>
            <a:r>
              <a:rPr kumimoji="1" lang="en" altLang="zh-CN" dirty="0"/>
              <a:t>If your model cannot even fit the training examples, then you have large bias </a:t>
            </a:r>
            <a:r>
              <a:rPr kumimoji="1" lang="zh-CN" altLang="en-US" dirty="0"/>
              <a:t>如果您的模型甚至无法拟合训练样本，那么您存在较大的偏差。</a:t>
            </a:r>
          </a:p>
          <a:p>
            <a:r>
              <a:rPr kumimoji="1" lang="en" altLang="zh-CN" dirty="0"/>
              <a:t>If you can fit the training data, but large error on testing data, then you probably have large variance </a:t>
            </a:r>
            <a:r>
              <a:rPr kumimoji="1" lang="zh-CN" altLang="en-US" dirty="0"/>
              <a:t>如果您能够拟合训练数据，但在测试数据上存在较大误差，那么您可能具有较大的方差。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For bias, redesign your model: </a:t>
            </a:r>
            <a:r>
              <a:rPr kumimoji="1" lang="zh-CN" altLang="en-US" dirty="0"/>
              <a:t>对于偏差，重新设计您的模型：</a:t>
            </a:r>
          </a:p>
          <a:p>
            <a:r>
              <a:rPr kumimoji="1" lang="en" altLang="zh-CN" dirty="0"/>
              <a:t>Add more features as input </a:t>
            </a:r>
            <a:r>
              <a:rPr kumimoji="1" lang="zh-CN" altLang="en-US" dirty="0"/>
              <a:t>增加更多的输入特征</a:t>
            </a:r>
          </a:p>
          <a:p>
            <a:r>
              <a:rPr kumimoji="1" lang="en" altLang="zh-CN" dirty="0"/>
              <a:t>A more complex model </a:t>
            </a:r>
            <a:r>
              <a:rPr kumimoji="1" lang="zh-CN" altLang="en-US" dirty="0"/>
              <a:t>使用更复杂的模型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Very effective, but not always practical </a:t>
            </a:r>
            <a:r>
              <a:rPr kumimoji="1" lang="zh-CN" altLang="en-US" dirty="0"/>
              <a:t>非常有效，但并不总是实用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004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bias </a:t>
            </a:r>
            <a:r>
              <a:rPr kumimoji="1" lang="zh-CN" altLang="en-US" dirty="0"/>
              <a:t>偏见，偏差</a:t>
            </a:r>
          </a:p>
          <a:p>
            <a:r>
              <a:rPr kumimoji="1" lang="en" altLang="zh-CN" dirty="0"/>
              <a:t>variance </a:t>
            </a:r>
            <a:r>
              <a:rPr kumimoji="1" lang="zh-CN" altLang="en-US" dirty="0"/>
              <a:t>方差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Estimator </a:t>
            </a:r>
            <a:r>
              <a:rPr kumimoji="1" lang="zh-CN" altLang="en-US" dirty="0"/>
              <a:t>估计量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Estimate the mean of a variable x</a:t>
            </a:r>
            <a:r>
              <a:rPr kumimoji="1" lang="zh-CN" altLang="en-US" dirty="0"/>
              <a:t> 估计变量</a:t>
            </a:r>
            <a:r>
              <a:rPr kumimoji="1" lang="en" altLang="zh-CN" dirty="0"/>
              <a:t>x</a:t>
            </a:r>
            <a:r>
              <a:rPr kumimoji="1" lang="zh-CN" altLang="en-US" dirty="0"/>
              <a:t>的均值</a:t>
            </a:r>
            <a:endParaRPr kumimoji="1" lang="en-US" altLang="zh-CN" dirty="0"/>
          </a:p>
          <a:p>
            <a:r>
              <a:rPr kumimoji="1" lang="en-US" altLang="zh-CN" dirty="0"/>
              <a:t>assume the mean of x is 𝜇 </a:t>
            </a:r>
            <a:r>
              <a:rPr kumimoji="1" lang="zh-CN" altLang="en-US" dirty="0"/>
              <a:t>假设均值</a:t>
            </a:r>
          </a:p>
          <a:p>
            <a:r>
              <a:rPr kumimoji="1" lang="en-US" altLang="zh-CN" dirty="0"/>
              <a:t>assume the variance of x is 𝜎^2 </a:t>
            </a:r>
            <a:r>
              <a:rPr kumimoji="1" lang="zh-CN" altLang="en-US" dirty="0"/>
              <a:t>假设方差</a:t>
            </a:r>
            <a:endParaRPr kumimoji="1" lang="en-US" altLang="zh-CN" dirty="0"/>
          </a:p>
          <a:p>
            <a:r>
              <a:rPr kumimoji="1" lang="en-US" altLang="zh-CN" dirty="0"/>
              <a:t>m </a:t>
            </a:r>
            <a:r>
              <a:rPr kumimoji="1" lang="zh-CN" altLang="en-US" dirty="0"/>
              <a:t>表示算术平均值</a:t>
            </a:r>
            <a:endParaRPr kumimoji="1" lang="en-US" altLang="zh-CN" dirty="0"/>
          </a:p>
          <a:p>
            <a:r>
              <a:rPr kumimoji="1" lang="en-US" altLang="zh-CN" dirty="0"/>
              <a:t>𝐸[𝑚]</a:t>
            </a:r>
            <a:r>
              <a:rPr kumimoji="1" lang="zh-CN" altLang="en-US" dirty="0"/>
              <a:t> 表示期望值</a:t>
            </a:r>
          </a:p>
          <a:p>
            <a:r>
              <a:rPr kumimoji="1" lang="en" altLang="zh-CN" dirty="0"/>
              <a:t>unbiased </a:t>
            </a:r>
            <a:r>
              <a:rPr kumimoji="1" lang="zh-CN" altLang="en-US" dirty="0"/>
              <a:t>无偏见的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V𝑎𝑟[𝑚]</a:t>
            </a:r>
            <a:r>
              <a:rPr kumimoji="1" lang="zh-CN" altLang="en-US" dirty="0"/>
              <a:t> 表示 </a:t>
            </a:r>
            <a:r>
              <a:rPr kumimoji="1" lang="en-US" altLang="zh-CN" dirty="0"/>
              <a:t>m</a:t>
            </a:r>
            <a:r>
              <a:rPr kumimoji="1" lang="zh-CN" altLang="en-US" dirty="0"/>
              <a:t> 的方差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</a:t>
            </a:r>
            <a:r>
              <a:rPr kumimoji="1" lang="zh-CN" altLang="en-US" dirty="0"/>
              <a:t> 表示方差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𝐸[s]</a:t>
            </a:r>
            <a:r>
              <a:rPr kumimoji="1" lang="zh-CN" altLang="en-US" dirty="0"/>
              <a:t> 表示 </a:t>
            </a:r>
            <a:r>
              <a:rPr kumimoji="1" lang="en-US" altLang="zh-CN" dirty="0"/>
              <a:t>s</a:t>
            </a:r>
            <a:r>
              <a:rPr kumimoji="1" lang="zh-CN" altLang="en-US" dirty="0"/>
              <a:t> 的期望值</a:t>
            </a:r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If we can do the experiments several times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Parallel Universes </a:t>
            </a:r>
            <a:r>
              <a:rPr kumimoji="1" lang="zh-CN" altLang="en-US" dirty="0"/>
              <a:t>平行宇宙</a:t>
            </a:r>
          </a:p>
          <a:p>
            <a:r>
              <a:rPr kumimoji="1" lang="en" altLang="zh-CN" dirty="0"/>
              <a:t>In all the universes, we are collecting (catching) 10 </a:t>
            </a:r>
            <a:r>
              <a:rPr kumimoji="1" lang="en" altLang="zh-CN" dirty="0" err="1"/>
              <a:t>Pokémons</a:t>
            </a:r>
            <a:r>
              <a:rPr kumimoji="1" lang="en" altLang="zh-CN" dirty="0"/>
              <a:t> as training data to find 𝑓^∗  </a:t>
            </a:r>
            <a:r>
              <a:rPr kumimoji="1" lang="zh-CN" altLang="en-US" dirty="0"/>
              <a:t>在所有的宇宙中，我们收集（捕捉）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</a:t>
            </a:r>
            <a:r>
              <a:rPr kumimoji="1" lang="en" altLang="zh-CN" dirty="0" err="1"/>
              <a:t>poksamons</a:t>
            </a:r>
            <a:r>
              <a:rPr kumimoji="1" lang="zh-CN" altLang="en-US" dirty="0"/>
              <a:t>作为训练数据来找到𝑓</a:t>
            </a:r>
            <a:r>
              <a:rPr kumimoji="1" lang="en-US" altLang="zh-CN" dirty="0"/>
              <a:t>^ *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Simpler model is less influenced by the sampled data </a:t>
            </a:r>
            <a:r>
              <a:rPr kumimoji="1" lang="zh-CN" altLang="en-US" dirty="0"/>
              <a:t>简单的模型受采样数据的影响较小</a:t>
            </a:r>
          </a:p>
          <a:p>
            <a:r>
              <a:rPr kumimoji="1" lang="en" altLang="zh-CN" dirty="0"/>
              <a:t>Consider the extreme case f(x) = c </a:t>
            </a:r>
            <a:r>
              <a:rPr kumimoji="1" lang="zh-CN" altLang="en-US" dirty="0"/>
              <a:t>考虑极端情况</a:t>
            </a:r>
            <a:r>
              <a:rPr kumimoji="1" lang="en" altLang="zh-CN" dirty="0"/>
              <a:t>f(x) = c</a:t>
            </a:r>
          </a:p>
          <a:p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We don’t really know the F^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Underfitting </a:t>
            </a:r>
            <a:r>
              <a:rPr kumimoji="1" lang="zh-CN" altLang="en-US" dirty="0"/>
              <a:t>欠拟合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Diagnosis: </a:t>
            </a:r>
            <a:r>
              <a:rPr kumimoji="1" lang="zh-CN" altLang="en-US" dirty="0"/>
              <a:t>诊断：</a:t>
            </a:r>
          </a:p>
          <a:p>
            <a:r>
              <a:rPr kumimoji="1" lang="en" altLang="zh-CN" dirty="0"/>
              <a:t>If your model cannot even fit the training examples, then you have large bias </a:t>
            </a:r>
            <a:r>
              <a:rPr kumimoji="1" lang="zh-CN" altLang="en-US" dirty="0"/>
              <a:t>如果您的模型甚至无法拟合训练样本，那么您存在较大的偏差。</a:t>
            </a:r>
          </a:p>
          <a:p>
            <a:r>
              <a:rPr kumimoji="1" lang="en" altLang="zh-CN" dirty="0"/>
              <a:t>If you can fit the training data, but large error on testing data, then you probably have large variance </a:t>
            </a:r>
            <a:r>
              <a:rPr kumimoji="1" lang="zh-CN" altLang="en-US" dirty="0"/>
              <a:t>如果您能够拟合训练数据，但在测试数据上存在较大误差，那么您可能具有较大的方差。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For bias, redesign your model: </a:t>
            </a:r>
            <a:r>
              <a:rPr kumimoji="1" lang="zh-CN" altLang="en-US" dirty="0"/>
              <a:t>对于偏差，重新设计您的模型：</a:t>
            </a:r>
          </a:p>
          <a:p>
            <a:r>
              <a:rPr kumimoji="1" lang="en" altLang="zh-CN" dirty="0"/>
              <a:t>Add more features as input </a:t>
            </a:r>
            <a:r>
              <a:rPr kumimoji="1" lang="zh-CN" altLang="en-US" dirty="0"/>
              <a:t>增加更多的输入特征</a:t>
            </a:r>
          </a:p>
          <a:p>
            <a:r>
              <a:rPr kumimoji="1" lang="en" altLang="zh-CN" dirty="0"/>
              <a:t>A more complex model </a:t>
            </a:r>
            <a:r>
              <a:rPr kumimoji="1" lang="zh-CN" altLang="en-US" dirty="0"/>
              <a:t>使用更复杂的模型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Very effective, but not always practical </a:t>
            </a:r>
            <a:r>
              <a:rPr kumimoji="1" lang="zh-CN" altLang="en-US" dirty="0"/>
              <a:t>非常有效，但并不总是实用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033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bias </a:t>
            </a:r>
            <a:r>
              <a:rPr kumimoji="1" lang="zh-CN" altLang="en-US" dirty="0"/>
              <a:t>偏见，偏差</a:t>
            </a:r>
          </a:p>
          <a:p>
            <a:r>
              <a:rPr kumimoji="1" lang="en" altLang="zh-CN" dirty="0"/>
              <a:t>variance </a:t>
            </a:r>
            <a:r>
              <a:rPr kumimoji="1" lang="zh-CN" altLang="en-US" dirty="0"/>
              <a:t>方差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Estimator </a:t>
            </a:r>
            <a:r>
              <a:rPr kumimoji="1" lang="zh-CN" altLang="en-US" dirty="0"/>
              <a:t>估计量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Estimate the mean of a variable x</a:t>
            </a:r>
            <a:r>
              <a:rPr kumimoji="1" lang="zh-CN" altLang="en-US" dirty="0"/>
              <a:t> 估计变量</a:t>
            </a:r>
            <a:r>
              <a:rPr kumimoji="1" lang="en" altLang="zh-CN" dirty="0"/>
              <a:t>x</a:t>
            </a:r>
            <a:r>
              <a:rPr kumimoji="1" lang="zh-CN" altLang="en-US" dirty="0"/>
              <a:t>的均值</a:t>
            </a:r>
            <a:endParaRPr kumimoji="1" lang="en-US" altLang="zh-CN" dirty="0"/>
          </a:p>
          <a:p>
            <a:r>
              <a:rPr kumimoji="1" lang="en-US" altLang="zh-CN" dirty="0"/>
              <a:t>assume the mean of x is 𝜇 </a:t>
            </a:r>
            <a:r>
              <a:rPr kumimoji="1" lang="zh-CN" altLang="en-US" dirty="0"/>
              <a:t>假设均值</a:t>
            </a:r>
          </a:p>
          <a:p>
            <a:r>
              <a:rPr kumimoji="1" lang="en-US" altLang="zh-CN" dirty="0"/>
              <a:t>assume the variance of x is 𝜎^2 </a:t>
            </a:r>
            <a:r>
              <a:rPr kumimoji="1" lang="zh-CN" altLang="en-US" dirty="0"/>
              <a:t>假设方差</a:t>
            </a:r>
            <a:endParaRPr kumimoji="1" lang="en-US" altLang="zh-CN" dirty="0"/>
          </a:p>
          <a:p>
            <a:r>
              <a:rPr kumimoji="1" lang="en-US" altLang="zh-CN" dirty="0"/>
              <a:t>m </a:t>
            </a:r>
            <a:r>
              <a:rPr kumimoji="1" lang="zh-CN" altLang="en-US" dirty="0"/>
              <a:t>表示算术平均值</a:t>
            </a:r>
            <a:endParaRPr kumimoji="1" lang="en-US" altLang="zh-CN" dirty="0"/>
          </a:p>
          <a:p>
            <a:r>
              <a:rPr kumimoji="1" lang="en-US" altLang="zh-CN" dirty="0"/>
              <a:t>𝐸[𝑚]</a:t>
            </a:r>
            <a:r>
              <a:rPr kumimoji="1" lang="zh-CN" altLang="en-US" dirty="0"/>
              <a:t> 表示期望值</a:t>
            </a:r>
          </a:p>
          <a:p>
            <a:r>
              <a:rPr kumimoji="1" lang="en" altLang="zh-CN" dirty="0"/>
              <a:t>unbiased </a:t>
            </a:r>
            <a:r>
              <a:rPr kumimoji="1" lang="zh-CN" altLang="en-US" dirty="0"/>
              <a:t>无偏见的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V𝑎𝑟[𝑚]</a:t>
            </a:r>
            <a:r>
              <a:rPr kumimoji="1" lang="zh-CN" altLang="en-US" dirty="0"/>
              <a:t> 表示 </a:t>
            </a:r>
            <a:r>
              <a:rPr kumimoji="1" lang="en-US" altLang="zh-CN" dirty="0"/>
              <a:t>m</a:t>
            </a:r>
            <a:r>
              <a:rPr kumimoji="1" lang="zh-CN" altLang="en-US" dirty="0"/>
              <a:t> 的方差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</a:t>
            </a:r>
            <a:r>
              <a:rPr kumimoji="1" lang="zh-CN" altLang="en-US" dirty="0"/>
              <a:t> 表示方差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𝐸[s]</a:t>
            </a:r>
            <a:r>
              <a:rPr kumimoji="1" lang="zh-CN" altLang="en-US" dirty="0"/>
              <a:t> 表示 </a:t>
            </a:r>
            <a:r>
              <a:rPr kumimoji="1" lang="en-US" altLang="zh-CN" dirty="0"/>
              <a:t>s</a:t>
            </a:r>
            <a:r>
              <a:rPr kumimoji="1" lang="zh-CN" altLang="en-US" dirty="0"/>
              <a:t> 的期望值</a:t>
            </a:r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If we can do the experiments several times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Parallel Universes </a:t>
            </a:r>
            <a:r>
              <a:rPr kumimoji="1" lang="zh-CN" altLang="en-US" dirty="0"/>
              <a:t>平行宇宙</a:t>
            </a:r>
          </a:p>
          <a:p>
            <a:r>
              <a:rPr kumimoji="1" lang="en" altLang="zh-CN" dirty="0"/>
              <a:t>In all the universes, we are collecting (catching) 10 </a:t>
            </a:r>
            <a:r>
              <a:rPr kumimoji="1" lang="en" altLang="zh-CN" dirty="0" err="1"/>
              <a:t>Pokémons</a:t>
            </a:r>
            <a:r>
              <a:rPr kumimoji="1" lang="en" altLang="zh-CN" dirty="0"/>
              <a:t> as training data to find 𝑓^∗  </a:t>
            </a:r>
            <a:r>
              <a:rPr kumimoji="1" lang="zh-CN" altLang="en-US" dirty="0"/>
              <a:t>在所有的宇宙中，我们收集（捕捉）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</a:t>
            </a:r>
            <a:r>
              <a:rPr kumimoji="1" lang="en" altLang="zh-CN" dirty="0" err="1"/>
              <a:t>poksamons</a:t>
            </a:r>
            <a:r>
              <a:rPr kumimoji="1" lang="zh-CN" altLang="en-US" dirty="0"/>
              <a:t>作为训练数据来找到𝑓</a:t>
            </a:r>
            <a:r>
              <a:rPr kumimoji="1" lang="en-US" altLang="zh-CN" dirty="0"/>
              <a:t>^ *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Simpler model is less influenced by the sampled data </a:t>
            </a:r>
            <a:r>
              <a:rPr kumimoji="1" lang="zh-CN" altLang="en-US" dirty="0"/>
              <a:t>简单的模型受采样数据的影响较小</a:t>
            </a:r>
          </a:p>
          <a:p>
            <a:r>
              <a:rPr kumimoji="1" lang="en" altLang="zh-CN" dirty="0"/>
              <a:t>Consider the extreme case f(x) = c </a:t>
            </a:r>
            <a:r>
              <a:rPr kumimoji="1" lang="zh-CN" altLang="en-US" dirty="0"/>
              <a:t>考虑极端情况</a:t>
            </a:r>
            <a:r>
              <a:rPr kumimoji="1" lang="en" altLang="zh-CN" dirty="0"/>
              <a:t>f(x) = c</a:t>
            </a:r>
          </a:p>
          <a:p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We don’t really know the F^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Underfitting </a:t>
            </a:r>
            <a:r>
              <a:rPr kumimoji="1" lang="zh-CN" altLang="en-US" dirty="0"/>
              <a:t>欠拟合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Diagnosis: </a:t>
            </a:r>
            <a:r>
              <a:rPr kumimoji="1" lang="zh-CN" altLang="en-US" dirty="0"/>
              <a:t>诊断：</a:t>
            </a:r>
          </a:p>
          <a:p>
            <a:r>
              <a:rPr kumimoji="1" lang="en" altLang="zh-CN" dirty="0"/>
              <a:t>If your model cannot even fit the training examples, then you have large bias </a:t>
            </a:r>
            <a:r>
              <a:rPr kumimoji="1" lang="zh-CN" altLang="en-US" dirty="0"/>
              <a:t>如果您的模型甚至无法拟合训练样本，那么您存在较大的偏差。</a:t>
            </a:r>
          </a:p>
          <a:p>
            <a:r>
              <a:rPr kumimoji="1" lang="en" altLang="zh-CN" dirty="0"/>
              <a:t>If you can fit the training data, but large error on testing data, then you probably have large variance </a:t>
            </a:r>
            <a:r>
              <a:rPr kumimoji="1" lang="zh-CN" altLang="en-US" dirty="0"/>
              <a:t>如果您能够拟合训练数据，但在测试数据上存在较大误差，那么您可能具有较大的方差。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For bias, redesign your model: </a:t>
            </a:r>
            <a:r>
              <a:rPr kumimoji="1" lang="zh-CN" altLang="en-US" dirty="0"/>
              <a:t>对于偏差，重新设计您的模型：</a:t>
            </a:r>
          </a:p>
          <a:p>
            <a:r>
              <a:rPr kumimoji="1" lang="en" altLang="zh-CN" dirty="0"/>
              <a:t>Add more features as input </a:t>
            </a:r>
            <a:r>
              <a:rPr kumimoji="1" lang="zh-CN" altLang="en-US" dirty="0"/>
              <a:t>增加更多的输入特征</a:t>
            </a:r>
          </a:p>
          <a:p>
            <a:r>
              <a:rPr kumimoji="1" lang="en" altLang="zh-CN" dirty="0"/>
              <a:t>A more complex model </a:t>
            </a:r>
            <a:r>
              <a:rPr kumimoji="1" lang="zh-CN" altLang="en-US" dirty="0"/>
              <a:t>使用更复杂的模型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Very effective, but not always practical </a:t>
            </a:r>
            <a:r>
              <a:rPr kumimoji="1" lang="zh-CN" altLang="en-US" dirty="0"/>
              <a:t>非常有效，但并不总是实用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343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bias </a:t>
            </a:r>
            <a:r>
              <a:rPr kumimoji="1" lang="zh-CN" altLang="en-US" dirty="0"/>
              <a:t>偏见，偏差</a:t>
            </a:r>
          </a:p>
          <a:p>
            <a:r>
              <a:rPr kumimoji="1" lang="en" altLang="zh-CN" dirty="0"/>
              <a:t>variance </a:t>
            </a:r>
            <a:r>
              <a:rPr kumimoji="1" lang="zh-CN" altLang="en-US" dirty="0"/>
              <a:t>方差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Estimator </a:t>
            </a:r>
            <a:r>
              <a:rPr kumimoji="1" lang="zh-CN" altLang="en-US" dirty="0"/>
              <a:t>估计量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Estimate the mean of a variable x</a:t>
            </a:r>
            <a:r>
              <a:rPr kumimoji="1" lang="zh-CN" altLang="en-US" dirty="0"/>
              <a:t> 估计变量</a:t>
            </a:r>
            <a:r>
              <a:rPr kumimoji="1" lang="en" altLang="zh-CN" dirty="0"/>
              <a:t>x</a:t>
            </a:r>
            <a:r>
              <a:rPr kumimoji="1" lang="zh-CN" altLang="en-US" dirty="0"/>
              <a:t>的均值</a:t>
            </a:r>
            <a:endParaRPr kumimoji="1" lang="en-US" altLang="zh-CN" dirty="0"/>
          </a:p>
          <a:p>
            <a:r>
              <a:rPr kumimoji="1" lang="en-US" altLang="zh-CN" dirty="0"/>
              <a:t>assume the mean of x is 𝜇 </a:t>
            </a:r>
            <a:r>
              <a:rPr kumimoji="1" lang="zh-CN" altLang="en-US" dirty="0"/>
              <a:t>假设均值</a:t>
            </a:r>
          </a:p>
          <a:p>
            <a:r>
              <a:rPr kumimoji="1" lang="en-US" altLang="zh-CN" dirty="0"/>
              <a:t>assume the variance of x is 𝜎^2 </a:t>
            </a:r>
            <a:r>
              <a:rPr kumimoji="1" lang="zh-CN" altLang="en-US" dirty="0"/>
              <a:t>假设方差</a:t>
            </a:r>
            <a:endParaRPr kumimoji="1" lang="en-US" altLang="zh-CN" dirty="0"/>
          </a:p>
          <a:p>
            <a:r>
              <a:rPr kumimoji="1" lang="en-US" altLang="zh-CN" dirty="0"/>
              <a:t>m </a:t>
            </a:r>
            <a:r>
              <a:rPr kumimoji="1" lang="zh-CN" altLang="en-US" dirty="0"/>
              <a:t>表示算术平均值</a:t>
            </a:r>
            <a:endParaRPr kumimoji="1" lang="en-US" altLang="zh-CN" dirty="0"/>
          </a:p>
          <a:p>
            <a:r>
              <a:rPr kumimoji="1" lang="en-US" altLang="zh-CN" dirty="0"/>
              <a:t>𝐸[𝑚]</a:t>
            </a:r>
            <a:r>
              <a:rPr kumimoji="1" lang="zh-CN" altLang="en-US" dirty="0"/>
              <a:t> 表示期望值</a:t>
            </a:r>
          </a:p>
          <a:p>
            <a:r>
              <a:rPr kumimoji="1" lang="en" altLang="zh-CN" dirty="0"/>
              <a:t>unbiased </a:t>
            </a:r>
            <a:r>
              <a:rPr kumimoji="1" lang="zh-CN" altLang="en-US" dirty="0"/>
              <a:t>无偏见的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V𝑎𝑟[𝑚]</a:t>
            </a:r>
            <a:r>
              <a:rPr kumimoji="1" lang="zh-CN" altLang="en-US" dirty="0"/>
              <a:t> 表示 </a:t>
            </a:r>
            <a:r>
              <a:rPr kumimoji="1" lang="en-US" altLang="zh-CN" dirty="0"/>
              <a:t>m</a:t>
            </a:r>
            <a:r>
              <a:rPr kumimoji="1" lang="zh-CN" altLang="en-US" dirty="0"/>
              <a:t> 的方差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</a:t>
            </a:r>
            <a:r>
              <a:rPr kumimoji="1" lang="zh-CN" altLang="en-US" dirty="0"/>
              <a:t> 表示方差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𝐸[s]</a:t>
            </a:r>
            <a:r>
              <a:rPr kumimoji="1" lang="zh-CN" altLang="en-US" dirty="0"/>
              <a:t> 表示 </a:t>
            </a:r>
            <a:r>
              <a:rPr kumimoji="1" lang="en-US" altLang="zh-CN" dirty="0"/>
              <a:t>s</a:t>
            </a:r>
            <a:r>
              <a:rPr kumimoji="1" lang="zh-CN" altLang="en-US" dirty="0"/>
              <a:t> 的期望值</a:t>
            </a:r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If we can do the experiments several times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Parallel Universes </a:t>
            </a:r>
            <a:r>
              <a:rPr kumimoji="1" lang="zh-CN" altLang="en-US" dirty="0"/>
              <a:t>平行宇宙</a:t>
            </a:r>
          </a:p>
          <a:p>
            <a:r>
              <a:rPr kumimoji="1" lang="en" altLang="zh-CN" dirty="0"/>
              <a:t>In all the universes, we are collecting (catching) 10 </a:t>
            </a:r>
            <a:r>
              <a:rPr kumimoji="1" lang="en" altLang="zh-CN" dirty="0" err="1"/>
              <a:t>Pokémons</a:t>
            </a:r>
            <a:r>
              <a:rPr kumimoji="1" lang="en" altLang="zh-CN" dirty="0"/>
              <a:t> as training data to find 𝑓^∗  </a:t>
            </a:r>
            <a:r>
              <a:rPr kumimoji="1" lang="zh-CN" altLang="en-US" dirty="0"/>
              <a:t>在所有的宇宙中，我们收集（捕捉）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</a:t>
            </a:r>
            <a:r>
              <a:rPr kumimoji="1" lang="en" altLang="zh-CN" dirty="0" err="1"/>
              <a:t>poksamons</a:t>
            </a:r>
            <a:r>
              <a:rPr kumimoji="1" lang="zh-CN" altLang="en-US" dirty="0"/>
              <a:t>作为训练数据来找到𝑓</a:t>
            </a:r>
            <a:r>
              <a:rPr kumimoji="1" lang="en-US" altLang="zh-CN" dirty="0"/>
              <a:t>^ *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Simpler model is less influenced by the sampled data </a:t>
            </a:r>
            <a:r>
              <a:rPr kumimoji="1" lang="zh-CN" altLang="en-US" dirty="0"/>
              <a:t>简单的模型受采样数据的影响较小</a:t>
            </a:r>
          </a:p>
          <a:p>
            <a:r>
              <a:rPr kumimoji="1" lang="en" altLang="zh-CN" dirty="0"/>
              <a:t>Consider the extreme case f(x) = c </a:t>
            </a:r>
            <a:r>
              <a:rPr kumimoji="1" lang="zh-CN" altLang="en-US" dirty="0"/>
              <a:t>考虑极端情况</a:t>
            </a:r>
            <a:r>
              <a:rPr kumimoji="1" lang="en" altLang="zh-CN" dirty="0"/>
              <a:t>f(x) = c</a:t>
            </a:r>
          </a:p>
          <a:p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We don’t really know the F^</a:t>
            </a:r>
          </a:p>
          <a:p>
            <a:endParaRPr kumimoji="1" lang="en" altLang="zh-CN" dirty="0"/>
          </a:p>
          <a:p>
            <a:r>
              <a:rPr kumimoji="1" lang="en" altLang="zh-CN" dirty="0"/>
              <a:t>Overfitting</a:t>
            </a:r>
            <a:r>
              <a:rPr kumimoji="1" lang="zh-CN" altLang="en-US" dirty="0"/>
              <a:t>过度拟合</a:t>
            </a:r>
            <a:endParaRPr kumimoji="1" lang="en" altLang="zh-CN" dirty="0"/>
          </a:p>
          <a:p>
            <a:r>
              <a:rPr kumimoji="1" lang="en" altLang="zh-CN" dirty="0"/>
              <a:t>Underfitting </a:t>
            </a:r>
            <a:r>
              <a:rPr kumimoji="1" lang="zh-CN" altLang="en-US" dirty="0"/>
              <a:t>欠拟合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Diagnosis: </a:t>
            </a:r>
            <a:r>
              <a:rPr kumimoji="1" lang="zh-CN" altLang="en-US" dirty="0"/>
              <a:t>诊断：</a:t>
            </a:r>
          </a:p>
          <a:p>
            <a:r>
              <a:rPr kumimoji="1" lang="en" altLang="zh-CN" dirty="0"/>
              <a:t>If your model cannot even fit the training examples, then you have large bias </a:t>
            </a:r>
            <a:r>
              <a:rPr kumimoji="1" lang="zh-CN" altLang="en-US" dirty="0"/>
              <a:t>如果您的模型甚至无法拟合训练样本，那么您存在较大的偏差。</a:t>
            </a:r>
          </a:p>
          <a:p>
            <a:r>
              <a:rPr kumimoji="1" lang="en" altLang="zh-CN" dirty="0"/>
              <a:t>If you can fit the training data, but large error on testing data, then you probably have large variance </a:t>
            </a:r>
            <a:r>
              <a:rPr kumimoji="1" lang="zh-CN" altLang="en-US" dirty="0"/>
              <a:t>如果您能够拟合训练数据，但在测试数据上存在较大误差，那么您可能具有较大的方差。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For bias, redesign your model: </a:t>
            </a:r>
            <a:r>
              <a:rPr kumimoji="1" lang="zh-CN" altLang="en-US" dirty="0"/>
              <a:t>对于偏差，重新设计您的模型：</a:t>
            </a:r>
          </a:p>
          <a:p>
            <a:r>
              <a:rPr kumimoji="1" lang="en" altLang="zh-CN" dirty="0"/>
              <a:t>Add more features as input </a:t>
            </a:r>
            <a:r>
              <a:rPr kumimoji="1" lang="zh-CN" altLang="en-US" dirty="0"/>
              <a:t>增加更多的输入特征</a:t>
            </a:r>
          </a:p>
          <a:p>
            <a:r>
              <a:rPr kumimoji="1" lang="en" altLang="zh-CN" dirty="0"/>
              <a:t>A more complex model </a:t>
            </a:r>
            <a:r>
              <a:rPr kumimoji="1" lang="zh-CN" altLang="en-US" dirty="0"/>
              <a:t>使用更复杂的模型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Very effective, but not always practical </a:t>
            </a:r>
            <a:r>
              <a:rPr kumimoji="1" lang="zh-CN" altLang="en-US" dirty="0"/>
              <a:t>非常有效，但并不总是实用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995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bias </a:t>
            </a:r>
            <a:r>
              <a:rPr kumimoji="1" lang="zh-CN" altLang="en-US" dirty="0"/>
              <a:t>偏见，偏差</a:t>
            </a:r>
          </a:p>
          <a:p>
            <a:r>
              <a:rPr kumimoji="1" lang="en" altLang="zh-CN" dirty="0"/>
              <a:t>variance </a:t>
            </a:r>
            <a:r>
              <a:rPr kumimoji="1" lang="zh-CN" altLang="en-US" dirty="0"/>
              <a:t>方差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Estimator </a:t>
            </a:r>
            <a:r>
              <a:rPr kumimoji="1" lang="zh-CN" altLang="en-US" dirty="0"/>
              <a:t>估计量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Estimate the mean of a variable x</a:t>
            </a:r>
            <a:r>
              <a:rPr kumimoji="1" lang="zh-CN" altLang="en-US" dirty="0"/>
              <a:t> 估计变量</a:t>
            </a:r>
            <a:r>
              <a:rPr kumimoji="1" lang="en" altLang="zh-CN" dirty="0"/>
              <a:t>x</a:t>
            </a:r>
            <a:r>
              <a:rPr kumimoji="1" lang="zh-CN" altLang="en-US" dirty="0"/>
              <a:t>的均值</a:t>
            </a:r>
            <a:endParaRPr kumimoji="1" lang="en-US" altLang="zh-CN" dirty="0"/>
          </a:p>
          <a:p>
            <a:r>
              <a:rPr kumimoji="1" lang="en-US" altLang="zh-CN" dirty="0"/>
              <a:t>assume the mean of x is 𝜇 </a:t>
            </a:r>
            <a:r>
              <a:rPr kumimoji="1" lang="zh-CN" altLang="en-US" dirty="0"/>
              <a:t>假设均值</a:t>
            </a:r>
          </a:p>
          <a:p>
            <a:r>
              <a:rPr kumimoji="1" lang="en-US" altLang="zh-CN" dirty="0"/>
              <a:t>assume the variance of x is 𝜎^2 </a:t>
            </a:r>
            <a:r>
              <a:rPr kumimoji="1" lang="zh-CN" altLang="en-US" dirty="0"/>
              <a:t>假设方差</a:t>
            </a:r>
            <a:endParaRPr kumimoji="1" lang="en-US" altLang="zh-CN" dirty="0"/>
          </a:p>
          <a:p>
            <a:r>
              <a:rPr kumimoji="1" lang="en-US" altLang="zh-CN" dirty="0"/>
              <a:t>m </a:t>
            </a:r>
            <a:r>
              <a:rPr kumimoji="1" lang="zh-CN" altLang="en-US" dirty="0"/>
              <a:t>表示算术平均值</a:t>
            </a:r>
            <a:endParaRPr kumimoji="1" lang="en-US" altLang="zh-CN" dirty="0"/>
          </a:p>
          <a:p>
            <a:r>
              <a:rPr kumimoji="1" lang="en-US" altLang="zh-CN" dirty="0"/>
              <a:t>𝐸[𝑚]</a:t>
            </a:r>
            <a:r>
              <a:rPr kumimoji="1" lang="zh-CN" altLang="en-US" dirty="0"/>
              <a:t> 表示期望值</a:t>
            </a:r>
          </a:p>
          <a:p>
            <a:r>
              <a:rPr kumimoji="1" lang="en" altLang="zh-CN" dirty="0"/>
              <a:t>unbiased </a:t>
            </a:r>
            <a:r>
              <a:rPr kumimoji="1" lang="zh-CN" altLang="en-US" dirty="0"/>
              <a:t>无偏见的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V𝑎𝑟[𝑚]</a:t>
            </a:r>
            <a:r>
              <a:rPr kumimoji="1" lang="zh-CN" altLang="en-US" dirty="0"/>
              <a:t> 表示 </a:t>
            </a:r>
            <a:r>
              <a:rPr kumimoji="1" lang="en-US" altLang="zh-CN" dirty="0"/>
              <a:t>m</a:t>
            </a:r>
            <a:r>
              <a:rPr kumimoji="1" lang="zh-CN" altLang="en-US" dirty="0"/>
              <a:t> 的方差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</a:t>
            </a:r>
            <a:r>
              <a:rPr kumimoji="1" lang="zh-CN" altLang="en-US" dirty="0"/>
              <a:t> 表示方差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𝐸[s]</a:t>
            </a:r>
            <a:r>
              <a:rPr kumimoji="1" lang="zh-CN" altLang="en-US" dirty="0"/>
              <a:t> 表示 </a:t>
            </a:r>
            <a:r>
              <a:rPr kumimoji="1" lang="en-US" altLang="zh-CN" dirty="0"/>
              <a:t>s</a:t>
            </a:r>
            <a:r>
              <a:rPr kumimoji="1" lang="zh-CN" altLang="en-US" dirty="0"/>
              <a:t> 的期望值</a:t>
            </a:r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If we can do the experiments several times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Parallel Universes </a:t>
            </a:r>
            <a:r>
              <a:rPr kumimoji="1" lang="zh-CN" altLang="en-US" dirty="0"/>
              <a:t>平行宇宙</a:t>
            </a:r>
          </a:p>
          <a:p>
            <a:r>
              <a:rPr kumimoji="1" lang="en" altLang="zh-CN" dirty="0"/>
              <a:t>In all the universes, we are collecting (catching) 10 </a:t>
            </a:r>
            <a:r>
              <a:rPr kumimoji="1" lang="en" altLang="zh-CN" dirty="0" err="1"/>
              <a:t>Pokémons</a:t>
            </a:r>
            <a:r>
              <a:rPr kumimoji="1" lang="en" altLang="zh-CN" dirty="0"/>
              <a:t> as training data to find 𝑓^∗  </a:t>
            </a:r>
            <a:r>
              <a:rPr kumimoji="1" lang="zh-CN" altLang="en-US" dirty="0"/>
              <a:t>在所有的宇宙中，我们收集（捕捉）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</a:t>
            </a:r>
            <a:r>
              <a:rPr kumimoji="1" lang="en" altLang="zh-CN" dirty="0" err="1"/>
              <a:t>poksamons</a:t>
            </a:r>
            <a:r>
              <a:rPr kumimoji="1" lang="zh-CN" altLang="en-US" dirty="0"/>
              <a:t>作为训练数据来找到𝑓</a:t>
            </a:r>
            <a:r>
              <a:rPr kumimoji="1" lang="en-US" altLang="zh-CN" dirty="0"/>
              <a:t>^ *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Simpler model is less influenced by the sampled data </a:t>
            </a:r>
            <a:r>
              <a:rPr kumimoji="1" lang="zh-CN" altLang="en-US" dirty="0"/>
              <a:t>简单的模型受采样数据的影响较小</a:t>
            </a:r>
          </a:p>
          <a:p>
            <a:r>
              <a:rPr kumimoji="1" lang="en" altLang="zh-CN" dirty="0"/>
              <a:t>Consider the extreme case f(x) = c </a:t>
            </a:r>
            <a:r>
              <a:rPr kumimoji="1" lang="zh-CN" altLang="en-US" dirty="0"/>
              <a:t>考虑极端情况</a:t>
            </a:r>
            <a:r>
              <a:rPr kumimoji="1" lang="en" altLang="zh-CN" dirty="0"/>
              <a:t>f(x) = c</a:t>
            </a:r>
          </a:p>
          <a:p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We don’t really know the F^</a:t>
            </a:r>
          </a:p>
          <a:p>
            <a:endParaRPr kumimoji="1" lang="en" altLang="zh-CN" dirty="0"/>
          </a:p>
          <a:p>
            <a:r>
              <a:rPr kumimoji="1" lang="en" altLang="zh-CN" dirty="0"/>
              <a:t>Overfitting</a:t>
            </a:r>
            <a:r>
              <a:rPr kumimoji="1" lang="zh-CN" altLang="en-US" dirty="0"/>
              <a:t>过度拟合</a:t>
            </a:r>
            <a:endParaRPr kumimoji="1" lang="en" altLang="zh-CN" dirty="0"/>
          </a:p>
          <a:p>
            <a:r>
              <a:rPr kumimoji="1" lang="en" altLang="zh-CN" dirty="0"/>
              <a:t>Underfitting </a:t>
            </a:r>
            <a:r>
              <a:rPr kumimoji="1" lang="zh-CN" altLang="en-US" dirty="0"/>
              <a:t>欠拟合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Diagnosis: </a:t>
            </a:r>
            <a:r>
              <a:rPr kumimoji="1" lang="zh-CN" altLang="en-US" dirty="0"/>
              <a:t>诊断</a:t>
            </a:r>
          </a:p>
          <a:p>
            <a:r>
              <a:rPr kumimoji="1" lang="en" altLang="zh-CN" dirty="0"/>
              <a:t>If your model cannot even fit the training examples, then you have large bias </a:t>
            </a:r>
            <a:r>
              <a:rPr kumimoji="1" lang="zh-CN" altLang="en-US" dirty="0"/>
              <a:t>如果您的模型甚至无法拟合训练样本，那么您存在较大的偏差。</a:t>
            </a:r>
          </a:p>
          <a:p>
            <a:r>
              <a:rPr kumimoji="1" lang="en" altLang="zh-CN" dirty="0"/>
              <a:t>If you can fit the training data, but large error on testing data, then you probably have large variance </a:t>
            </a:r>
            <a:r>
              <a:rPr kumimoji="1" lang="zh-CN" altLang="en-US" dirty="0"/>
              <a:t>如果您能够拟合训练数据，但在测试数据上存在较大误差，那么您可能具有较大的方差。</a:t>
            </a:r>
          </a:p>
          <a:p>
            <a:r>
              <a:rPr kumimoji="1" lang="en" altLang="zh-CN" dirty="0"/>
              <a:t>For bias, redesign your model: </a:t>
            </a:r>
            <a:r>
              <a:rPr kumimoji="1" lang="zh-CN" altLang="en-US" dirty="0"/>
              <a:t>对于偏差，重新设计您的模型：</a:t>
            </a:r>
          </a:p>
          <a:p>
            <a:r>
              <a:rPr kumimoji="1" lang="en" altLang="zh-CN" dirty="0"/>
              <a:t>Add more features as input </a:t>
            </a:r>
            <a:r>
              <a:rPr kumimoji="1" lang="zh-CN" altLang="en-US" dirty="0"/>
              <a:t>增加更多的输入特征</a:t>
            </a:r>
          </a:p>
          <a:p>
            <a:r>
              <a:rPr kumimoji="1" lang="en" altLang="zh-CN" dirty="0"/>
              <a:t>A more complex model </a:t>
            </a:r>
            <a:r>
              <a:rPr kumimoji="1" lang="zh-CN" altLang="en-US" dirty="0"/>
              <a:t>使用更复杂的模型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Very effective, but not always practical </a:t>
            </a:r>
            <a:r>
              <a:rPr kumimoji="1" lang="zh-CN" altLang="en-US" dirty="0"/>
              <a:t>非常有效，但并不总是实用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692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bias </a:t>
            </a:r>
            <a:r>
              <a:rPr kumimoji="1" lang="zh-CN" altLang="en-US" dirty="0"/>
              <a:t>偏见，偏差</a:t>
            </a:r>
          </a:p>
          <a:p>
            <a:r>
              <a:rPr kumimoji="1" lang="en" altLang="zh-CN" dirty="0"/>
              <a:t>variance </a:t>
            </a:r>
            <a:r>
              <a:rPr kumimoji="1" lang="zh-CN" altLang="en-US" dirty="0"/>
              <a:t>方差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Estimator </a:t>
            </a:r>
            <a:r>
              <a:rPr kumimoji="1" lang="zh-CN" altLang="en-US" dirty="0"/>
              <a:t>估计量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Estimate the mean of a variable x</a:t>
            </a:r>
            <a:r>
              <a:rPr kumimoji="1" lang="zh-CN" altLang="en-US" dirty="0"/>
              <a:t> 估计变量</a:t>
            </a:r>
            <a:r>
              <a:rPr kumimoji="1" lang="en" altLang="zh-CN" dirty="0"/>
              <a:t>x</a:t>
            </a:r>
            <a:r>
              <a:rPr kumimoji="1" lang="zh-CN" altLang="en-US" dirty="0"/>
              <a:t>的均值</a:t>
            </a:r>
            <a:endParaRPr kumimoji="1" lang="en-US" altLang="zh-CN" dirty="0"/>
          </a:p>
          <a:p>
            <a:r>
              <a:rPr kumimoji="1" lang="en-US" altLang="zh-CN" dirty="0"/>
              <a:t>assume the mean of x is 𝜇 </a:t>
            </a:r>
            <a:r>
              <a:rPr kumimoji="1" lang="zh-CN" altLang="en-US" dirty="0"/>
              <a:t>假设均值</a:t>
            </a:r>
          </a:p>
          <a:p>
            <a:r>
              <a:rPr kumimoji="1" lang="en-US" altLang="zh-CN" dirty="0"/>
              <a:t>assume the variance of x is 𝜎^2 </a:t>
            </a:r>
            <a:r>
              <a:rPr kumimoji="1" lang="zh-CN" altLang="en-US" dirty="0"/>
              <a:t>假设方差</a:t>
            </a:r>
            <a:endParaRPr kumimoji="1" lang="en-US" altLang="zh-CN" dirty="0"/>
          </a:p>
          <a:p>
            <a:r>
              <a:rPr kumimoji="1" lang="en-US" altLang="zh-CN" dirty="0"/>
              <a:t>m </a:t>
            </a:r>
            <a:r>
              <a:rPr kumimoji="1" lang="zh-CN" altLang="en-US" dirty="0"/>
              <a:t>表示算术平均值</a:t>
            </a:r>
            <a:endParaRPr kumimoji="1" lang="en-US" altLang="zh-CN" dirty="0"/>
          </a:p>
          <a:p>
            <a:r>
              <a:rPr kumimoji="1" lang="en-US" altLang="zh-CN" dirty="0"/>
              <a:t>𝐸[𝑚]</a:t>
            </a:r>
            <a:r>
              <a:rPr kumimoji="1" lang="zh-CN" altLang="en-US" dirty="0"/>
              <a:t> 表示期望值</a:t>
            </a:r>
          </a:p>
          <a:p>
            <a:r>
              <a:rPr kumimoji="1" lang="en" altLang="zh-CN" dirty="0"/>
              <a:t>unbiased </a:t>
            </a:r>
            <a:r>
              <a:rPr kumimoji="1" lang="zh-CN" altLang="en-US" dirty="0"/>
              <a:t>无偏见的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V𝑎𝑟[𝑚]</a:t>
            </a:r>
            <a:r>
              <a:rPr kumimoji="1" lang="zh-CN" altLang="en-US" dirty="0"/>
              <a:t> 表示 </a:t>
            </a:r>
            <a:r>
              <a:rPr kumimoji="1" lang="en-US" altLang="zh-CN" dirty="0"/>
              <a:t>m</a:t>
            </a:r>
            <a:r>
              <a:rPr kumimoji="1" lang="zh-CN" altLang="en-US" dirty="0"/>
              <a:t> 的方差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</a:t>
            </a:r>
            <a:r>
              <a:rPr kumimoji="1" lang="zh-CN" altLang="en-US" dirty="0"/>
              <a:t> 表示方差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𝐸[s]</a:t>
            </a:r>
            <a:r>
              <a:rPr kumimoji="1" lang="zh-CN" altLang="en-US" dirty="0"/>
              <a:t> 表示 </a:t>
            </a:r>
            <a:r>
              <a:rPr kumimoji="1" lang="en-US" altLang="zh-CN" dirty="0"/>
              <a:t>s</a:t>
            </a:r>
            <a:r>
              <a:rPr kumimoji="1" lang="zh-CN" altLang="en-US" dirty="0"/>
              <a:t> 的期望值</a:t>
            </a:r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If we can do the experiments several times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Parallel Universes </a:t>
            </a:r>
            <a:r>
              <a:rPr kumimoji="1" lang="zh-CN" altLang="en-US" dirty="0"/>
              <a:t>平行宇宙</a:t>
            </a:r>
          </a:p>
          <a:p>
            <a:r>
              <a:rPr kumimoji="1" lang="en" altLang="zh-CN" dirty="0"/>
              <a:t>In all the universes, we are collecting (catching) 10 </a:t>
            </a:r>
            <a:r>
              <a:rPr kumimoji="1" lang="en" altLang="zh-CN" dirty="0" err="1"/>
              <a:t>Pokémons</a:t>
            </a:r>
            <a:r>
              <a:rPr kumimoji="1" lang="en" altLang="zh-CN" dirty="0"/>
              <a:t> as training data to find 𝑓^∗  </a:t>
            </a:r>
            <a:r>
              <a:rPr kumimoji="1" lang="zh-CN" altLang="en-US" dirty="0"/>
              <a:t>在所有的宇宙中，我们收集（捕捉）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</a:t>
            </a:r>
            <a:r>
              <a:rPr kumimoji="1" lang="en" altLang="zh-CN" dirty="0" err="1"/>
              <a:t>poksamons</a:t>
            </a:r>
            <a:r>
              <a:rPr kumimoji="1" lang="zh-CN" altLang="en-US" dirty="0"/>
              <a:t>作为训练数据来找到𝑓</a:t>
            </a:r>
            <a:r>
              <a:rPr kumimoji="1" lang="en-US" altLang="zh-CN" dirty="0"/>
              <a:t>^ *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Simpler model is less influenced by the sampled data </a:t>
            </a:r>
            <a:r>
              <a:rPr kumimoji="1" lang="zh-CN" altLang="en-US" dirty="0"/>
              <a:t>简单的模型受采样数据的影响较小</a:t>
            </a:r>
          </a:p>
          <a:p>
            <a:r>
              <a:rPr kumimoji="1" lang="en" altLang="zh-CN" dirty="0"/>
              <a:t>Consider the extreme case f(x) = c </a:t>
            </a:r>
            <a:r>
              <a:rPr kumimoji="1" lang="zh-CN" altLang="en-US" dirty="0"/>
              <a:t>考虑极端情况</a:t>
            </a:r>
            <a:r>
              <a:rPr kumimoji="1" lang="en" altLang="zh-CN" dirty="0"/>
              <a:t>f(x) = c</a:t>
            </a:r>
          </a:p>
          <a:p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We don’t really know the F^</a:t>
            </a:r>
          </a:p>
          <a:p>
            <a:endParaRPr kumimoji="1" lang="en" altLang="zh-CN" dirty="0"/>
          </a:p>
          <a:p>
            <a:r>
              <a:rPr kumimoji="1" lang="en" altLang="zh-CN" dirty="0"/>
              <a:t>Overfitting</a:t>
            </a:r>
            <a:r>
              <a:rPr kumimoji="1" lang="zh-CN" altLang="en-US" dirty="0"/>
              <a:t>过度拟合</a:t>
            </a:r>
            <a:endParaRPr kumimoji="1" lang="en" altLang="zh-CN" dirty="0"/>
          </a:p>
          <a:p>
            <a:r>
              <a:rPr kumimoji="1" lang="en" altLang="zh-CN" dirty="0"/>
              <a:t>Underfitting </a:t>
            </a:r>
            <a:r>
              <a:rPr kumimoji="1" lang="zh-CN" altLang="en-US" dirty="0"/>
              <a:t>欠拟合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Diagnosis: </a:t>
            </a:r>
            <a:r>
              <a:rPr kumimoji="1" lang="zh-CN" altLang="en-US" dirty="0"/>
              <a:t>诊断</a:t>
            </a:r>
          </a:p>
          <a:p>
            <a:r>
              <a:rPr kumimoji="1" lang="en" altLang="zh-CN" dirty="0"/>
              <a:t>If your model cannot even fit the training examples, then you have large bias </a:t>
            </a:r>
            <a:r>
              <a:rPr kumimoji="1" lang="zh-CN" altLang="en-US" dirty="0"/>
              <a:t>如果您的模型甚至无法拟合训练样本，那么您存在较大的偏差。</a:t>
            </a:r>
          </a:p>
          <a:p>
            <a:r>
              <a:rPr kumimoji="1" lang="en" altLang="zh-CN" dirty="0"/>
              <a:t>If you can fit the training data, but large error on testing data, then you probably have large variance </a:t>
            </a:r>
            <a:r>
              <a:rPr kumimoji="1" lang="zh-CN" altLang="en-US" dirty="0"/>
              <a:t>如果您能够拟合训练数据，但在测试数据上存在较大误差，那么您可能具有较大的方差。</a:t>
            </a:r>
          </a:p>
          <a:p>
            <a:r>
              <a:rPr kumimoji="1" lang="en" altLang="zh-CN" dirty="0"/>
              <a:t>For bias, redesign your model: </a:t>
            </a:r>
            <a:r>
              <a:rPr kumimoji="1" lang="zh-CN" altLang="en-US" dirty="0"/>
              <a:t>对于偏差，重新设计您的模型：</a:t>
            </a:r>
          </a:p>
          <a:p>
            <a:r>
              <a:rPr kumimoji="1" lang="en" altLang="zh-CN" dirty="0"/>
              <a:t>Add more features as input </a:t>
            </a:r>
            <a:r>
              <a:rPr kumimoji="1" lang="zh-CN" altLang="en-US" dirty="0"/>
              <a:t>增加更多的输入特征</a:t>
            </a:r>
          </a:p>
          <a:p>
            <a:r>
              <a:rPr kumimoji="1" lang="en" altLang="zh-CN" dirty="0"/>
              <a:t>A more complex model </a:t>
            </a:r>
            <a:r>
              <a:rPr kumimoji="1" lang="zh-CN" altLang="en-US" dirty="0"/>
              <a:t>使用更复杂的模型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Very effective, but not always practical </a:t>
            </a:r>
            <a:r>
              <a:rPr kumimoji="1" lang="zh-CN" altLang="en-US" dirty="0"/>
              <a:t>非常有效，但并不总是实用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135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bias </a:t>
            </a:r>
            <a:r>
              <a:rPr kumimoji="1" lang="zh-CN" altLang="en-US" dirty="0"/>
              <a:t>偏见，偏差</a:t>
            </a:r>
          </a:p>
          <a:p>
            <a:r>
              <a:rPr kumimoji="1" lang="en" altLang="zh-CN" dirty="0"/>
              <a:t>variance </a:t>
            </a:r>
            <a:r>
              <a:rPr kumimoji="1" lang="zh-CN" altLang="en-US" dirty="0"/>
              <a:t>方差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Estimator </a:t>
            </a:r>
            <a:r>
              <a:rPr kumimoji="1" lang="zh-CN" altLang="en-US" dirty="0"/>
              <a:t>估计量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Estimate the mean of a variable x</a:t>
            </a:r>
            <a:r>
              <a:rPr kumimoji="1" lang="zh-CN" altLang="en-US" dirty="0"/>
              <a:t> 估计变量</a:t>
            </a:r>
            <a:r>
              <a:rPr kumimoji="1" lang="en" altLang="zh-CN" dirty="0"/>
              <a:t>x</a:t>
            </a:r>
            <a:r>
              <a:rPr kumimoji="1" lang="zh-CN" altLang="en-US" dirty="0"/>
              <a:t>的均值</a:t>
            </a:r>
            <a:endParaRPr kumimoji="1" lang="en-US" altLang="zh-CN" dirty="0"/>
          </a:p>
          <a:p>
            <a:r>
              <a:rPr kumimoji="1" lang="en-US" altLang="zh-CN" dirty="0"/>
              <a:t>assume the mean of x is 𝜇 </a:t>
            </a:r>
            <a:r>
              <a:rPr kumimoji="1" lang="zh-CN" altLang="en-US" dirty="0"/>
              <a:t>假设均值</a:t>
            </a:r>
          </a:p>
          <a:p>
            <a:r>
              <a:rPr kumimoji="1" lang="en-US" altLang="zh-CN" dirty="0"/>
              <a:t>assume the variance of x is 𝜎^2 </a:t>
            </a:r>
            <a:r>
              <a:rPr kumimoji="1" lang="zh-CN" altLang="en-US" dirty="0"/>
              <a:t>假设方差</a:t>
            </a:r>
            <a:endParaRPr kumimoji="1" lang="en-US" altLang="zh-CN" dirty="0"/>
          </a:p>
          <a:p>
            <a:r>
              <a:rPr kumimoji="1" lang="en-US" altLang="zh-CN" dirty="0"/>
              <a:t>m </a:t>
            </a:r>
            <a:r>
              <a:rPr kumimoji="1" lang="zh-CN" altLang="en-US" dirty="0"/>
              <a:t>表示算术平均值</a:t>
            </a:r>
            <a:endParaRPr kumimoji="1" lang="en-US" altLang="zh-CN" dirty="0"/>
          </a:p>
          <a:p>
            <a:r>
              <a:rPr kumimoji="1" lang="en-US" altLang="zh-CN" dirty="0"/>
              <a:t>𝐸[𝑚]</a:t>
            </a:r>
            <a:r>
              <a:rPr kumimoji="1" lang="zh-CN" altLang="en-US" dirty="0"/>
              <a:t> 表示期望值</a:t>
            </a:r>
          </a:p>
          <a:p>
            <a:r>
              <a:rPr kumimoji="1" lang="en" altLang="zh-CN" dirty="0"/>
              <a:t>unbiased </a:t>
            </a:r>
            <a:r>
              <a:rPr kumimoji="1" lang="zh-CN" altLang="en-US" dirty="0"/>
              <a:t>无偏见的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V𝑎𝑟[𝑚]</a:t>
            </a:r>
            <a:r>
              <a:rPr kumimoji="1" lang="zh-CN" altLang="en-US" dirty="0"/>
              <a:t> 表示 </a:t>
            </a:r>
            <a:r>
              <a:rPr kumimoji="1" lang="en-US" altLang="zh-CN" dirty="0"/>
              <a:t>m</a:t>
            </a:r>
            <a:r>
              <a:rPr kumimoji="1" lang="zh-CN" altLang="en-US" dirty="0"/>
              <a:t> 的方差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</a:t>
            </a:r>
            <a:r>
              <a:rPr kumimoji="1" lang="zh-CN" altLang="en-US" dirty="0"/>
              <a:t> 表示方差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𝐸[s]</a:t>
            </a:r>
            <a:r>
              <a:rPr kumimoji="1" lang="zh-CN" altLang="en-US" dirty="0"/>
              <a:t> 表示 </a:t>
            </a:r>
            <a:r>
              <a:rPr kumimoji="1" lang="en-US" altLang="zh-CN" dirty="0"/>
              <a:t>s</a:t>
            </a:r>
            <a:r>
              <a:rPr kumimoji="1" lang="zh-CN" altLang="en-US" dirty="0"/>
              <a:t> 的期望值</a:t>
            </a:r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If we can do the experiments several times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Parallel Universes </a:t>
            </a:r>
            <a:r>
              <a:rPr kumimoji="1" lang="zh-CN" altLang="en-US" dirty="0"/>
              <a:t>平行宇宙</a:t>
            </a:r>
          </a:p>
          <a:p>
            <a:r>
              <a:rPr kumimoji="1" lang="en" altLang="zh-CN" dirty="0"/>
              <a:t>In all the universes, we are collecting (catching) 10 </a:t>
            </a:r>
            <a:r>
              <a:rPr kumimoji="1" lang="en" altLang="zh-CN" dirty="0" err="1"/>
              <a:t>Pokémons</a:t>
            </a:r>
            <a:r>
              <a:rPr kumimoji="1" lang="en" altLang="zh-CN" dirty="0"/>
              <a:t> as training data to find 𝑓^∗  </a:t>
            </a:r>
            <a:r>
              <a:rPr kumimoji="1" lang="zh-CN" altLang="en-US" dirty="0"/>
              <a:t>在所有的宇宙中，我们收集（捕捉）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</a:t>
            </a:r>
            <a:r>
              <a:rPr kumimoji="1" lang="en" altLang="zh-CN" dirty="0" err="1"/>
              <a:t>poksamons</a:t>
            </a:r>
            <a:r>
              <a:rPr kumimoji="1" lang="zh-CN" altLang="en-US" dirty="0"/>
              <a:t>作为训练数据来找到𝑓</a:t>
            </a:r>
            <a:r>
              <a:rPr kumimoji="1" lang="en-US" altLang="zh-CN" dirty="0"/>
              <a:t>^ *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Simpler model is less influenced by the sampled data </a:t>
            </a:r>
            <a:r>
              <a:rPr kumimoji="1" lang="zh-CN" altLang="en-US" dirty="0"/>
              <a:t>简单的模型受采样数据的影响较小</a:t>
            </a:r>
          </a:p>
          <a:p>
            <a:r>
              <a:rPr kumimoji="1" lang="en" altLang="zh-CN" dirty="0"/>
              <a:t>Consider the extreme case f(x) = c </a:t>
            </a:r>
            <a:r>
              <a:rPr kumimoji="1" lang="zh-CN" altLang="en-US" dirty="0"/>
              <a:t>考虑极端情况</a:t>
            </a:r>
            <a:r>
              <a:rPr kumimoji="1" lang="en" altLang="zh-CN" dirty="0"/>
              <a:t>f(x) = c</a:t>
            </a:r>
          </a:p>
          <a:p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We don’t really know the F^</a:t>
            </a:r>
          </a:p>
          <a:p>
            <a:endParaRPr kumimoji="1" lang="en" altLang="zh-CN" dirty="0"/>
          </a:p>
          <a:p>
            <a:r>
              <a:rPr kumimoji="1" lang="en" altLang="zh-CN" dirty="0"/>
              <a:t>Overfitting</a:t>
            </a:r>
            <a:r>
              <a:rPr kumimoji="1" lang="zh-CN" altLang="en-US" dirty="0"/>
              <a:t>过度拟合</a:t>
            </a:r>
            <a:endParaRPr kumimoji="1" lang="en" altLang="zh-CN" dirty="0"/>
          </a:p>
          <a:p>
            <a:r>
              <a:rPr kumimoji="1" lang="en" altLang="zh-CN" dirty="0"/>
              <a:t>Underfitting </a:t>
            </a:r>
            <a:r>
              <a:rPr kumimoji="1" lang="zh-CN" altLang="en-US" dirty="0"/>
              <a:t>欠拟合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Diagnosis: </a:t>
            </a:r>
            <a:r>
              <a:rPr kumimoji="1" lang="zh-CN" altLang="en-US" dirty="0"/>
              <a:t>诊断</a:t>
            </a:r>
          </a:p>
          <a:p>
            <a:r>
              <a:rPr kumimoji="1" lang="en" altLang="zh-CN" dirty="0"/>
              <a:t>If your model cannot even fit the training examples, then you have large bias </a:t>
            </a:r>
            <a:r>
              <a:rPr kumimoji="1" lang="zh-CN" altLang="en-US" dirty="0"/>
              <a:t>如果您的模型甚至无法拟合训练样本，那么您存在较大的偏差。</a:t>
            </a:r>
          </a:p>
          <a:p>
            <a:r>
              <a:rPr kumimoji="1" lang="en" altLang="zh-CN" dirty="0"/>
              <a:t>If you can fit the training data, but large error on testing data, then you probably have large variance </a:t>
            </a:r>
            <a:r>
              <a:rPr kumimoji="1" lang="zh-CN" altLang="en-US" dirty="0"/>
              <a:t>如果您能够拟合训练数据，但在测试数据上存在较大误差，那么您可能具有较大的方差。</a:t>
            </a:r>
          </a:p>
          <a:p>
            <a:r>
              <a:rPr kumimoji="1" lang="en" altLang="zh-CN" dirty="0"/>
              <a:t>For bias, redesign your model: </a:t>
            </a:r>
            <a:r>
              <a:rPr kumimoji="1" lang="zh-CN" altLang="en-US" dirty="0"/>
              <a:t>对于偏差，重新设计您的模型：</a:t>
            </a:r>
          </a:p>
          <a:p>
            <a:r>
              <a:rPr kumimoji="1" lang="en" altLang="zh-CN" dirty="0"/>
              <a:t>Add more features as input </a:t>
            </a:r>
            <a:r>
              <a:rPr kumimoji="1" lang="zh-CN" altLang="en-US" dirty="0"/>
              <a:t>增加更多的输入特征</a:t>
            </a:r>
          </a:p>
          <a:p>
            <a:r>
              <a:rPr kumimoji="1" lang="en" altLang="zh-CN" dirty="0"/>
              <a:t>A more complex model </a:t>
            </a:r>
            <a:r>
              <a:rPr kumimoji="1" lang="zh-CN" altLang="en-US" dirty="0"/>
              <a:t>使用更复杂的模型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Very effective, but not always practical </a:t>
            </a:r>
            <a:r>
              <a:rPr kumimoji="1" lang="zh-CN" altLang="en-US" dirty="0"/>
              <a:t>非常有效，但并不总是实用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" altLang="zh-CN" dirty="0"/>
              <a:t>There is usually a trade-off between bias and variance. </a:t>
            </a:r>
            <a:r>
              <a:rPr kumimoji="1" lang="zh-CN" altLang="en-US" dirty="0"/>
              <a:t>偏差和方差之间通常存在权衡。</a:t>
            </a:r>
          </a:p>
          <a:p>
            <a:r>
              <a:rPr kumimoji="1" lang="en" altLang="zh-CN" dirty="0"/>
              <a:t>Select a model that balances two kinds of error to minimize total error </a:t>
            </a:r>
            <a:r>
              <a:rPr kumimoji="1" lang="zh-CN" altLang="en-US" dirty="0"/>
              <a:t>选择一个平衡两种误差的模型，以最小化总误差</a:t>
            </a:r>
          </a:p>
          <a:p>
            <a:r>
              <a:rPr kumimoji="1" lang="en" altLang="zh-CN" dirty="0"/>
              <a:t>What you should NOT do: </a:t>
            </a:r>
            <a:r>
              <a:rPr kumimoji="1" lang="zh-CN" altLang="en-US" dirty="0"/>
              <a:t>你不应该做的事情：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605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093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bias </a:t>
            </a:r>
            <a:r>
              <a:rPr lang="zh-TW" altLang="en-US" dirty="0"/>
              <a:t>偏见，偏差</a:t>
            </a:r>
          </a:p>
          <a:p>
            <a:r>
              <a:rPr lang="en" altLang="zh-TW" dirty="0"/>
              <a:t>variance </a:t>
            </a:r>
            <a:r>
              <a:rPr lang="zh-TW" altLang="en-US" dirty="0"/>
              <a:t>方差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r>
              <a:rPr lang="en" altLang="zh-TW" dirty="0"/>
              <a:t>Estimator </a:t>
            </a:r>
            <a:r>
              <a:rPr lang="zh-TW" altLang="en-US" dirty="0"/>
              <a:t>估计量</a:t>
            </a:r>
          </a:p>
          <a:p>
            <a:endParaRPr lang="zh-TW" altLang="en-US" dirty="0"/>
          </a:p>
          <a:p>
            <a:r>
              <a:rPr lang="en" altLang="zh-TW" dirty="0"/>
              <a:t>unbiased </a:t>
            </a:r>
            <a:r>
              <a:rPr lang="zh-TW" altLang="en-US" dirty="0"/>
              <a:t>无偏见的</a:t>
            </a:r>
          </a:p>
          <a:p>
            <a:endParaRPr lang="zh-TW" altLang="en-US" dirty="0"/>
          </a:p>
          <a:p>
            <a:r>
              <a:rPr lang="en" altLang="zh-TW" dirty="0"/>
              <a:t>Parallel Universes </a:t>
            </a:r>
            <a:r>
              <a:rPr lang="zh-TW" altLang="en-US" dirty="0"/>
              <a:t>平行宇宙</a:t>
            </a:r>
          </a:p>
          <a:p>
            <a:r>
              <a:rPr lang="en" altLang="zh-TW" dirty="0"/>
              <a:t>In all the universes, we are collecting (catching) 10 </a:t>
            </a:r>
            <a:r>
              <a:rPr lang="en" altLang="zh-TW" dirty="0" err="1"/>
              <a:t>Pokémons</a:t>
            </a:r>
            <a:r>
              <a:rPr lang="en" altLang="zh-TW" dirty="0"/>
              <a:t> as training data to find 𝑓^∗  </a:t>
            </a:r>
            <a:r>
              <a:rPr lang="zh-TW" altLang="en-US" dirty="0"/>
              <a:t>在所有的宇宙中，我们收集（捕捉）</a:t>
            </a:r>
            <a:r>
              <a:rPr lang="en-US" altLang="zh-TW" dirty="0"/>
              <a:t>10</a:t>
            </a:r>
            <a:r>
              <a:rPr lang="zh-TW" altLang="en-US" dirty="0"/>
              <a:t>个</a:t>
            </a:r>
            <a:r>
              <a:rPr lang="en" altLang="zh-TW" dirty="0" err="1"/>
              <a:t>poksamons</a:t>
            </a:r>
            <a:r>
              <a:rPr lang="zh-TW" altLang="en-US" dirty="0"/>
              <a:t>作为训练数据来找到𝑓</a:t>
            </a:r>
            <a:r>
              <a:rPr lang="en-US" altLang="zh-TW" dirty="0"/>
              <a:t>^ *</a:t>
            </a:r>
          </a:p>
          <a:p>
            <a:endParaRPr lang="en-US" altLang="zh-TW" dirty="0"/>
          </a:p>
          <a:p>
            <a:r>
              <a:rPr lang="en" altLang="zh-TW" dirty="0"/>
              <a:t>Simpler model is less influenced by the sampled data </a:t>
            </a:r>
            <a:r>
              <a:rPr lang="zh-TW" altLang="en-US" dirty="0"/>
              <a:t>简单的模型受采样数据的影响较小</a:t>
            </a:r>
          </a:p>
          <a:p>
            <a:r>
              <a:rPr lang="en" altLang="zh-TW" dirty="0"/>
              <a:t>Consider the extreme case f(x) = c </a:t>
            </a:r>
            <a:r>
              <a:rPr lang="zh-TW" altLang="en-US" dirty="0"/>
              <a:t>考虑极端情况</a:t>
            </a:r>
            <a:r>
              <a:rPr lang="en" altLang="zh-TW" dirty="0"/>
              <a:t>f(x) = c</a:t>
            </a:r>
          </a:p>
          <a:p>
            <a:endParaRPr lang="en" altLang="zh-TW" dirty="0"/>
          </a:p>
          <a:p>
            <a:r>
              <a:rPr lang="en" altLang="zh-TW" dirty="0"/>
              <a:t>Underfitting </a:t>
            </a:r>
            <a:r>
              <a:rPr lang="zh-TW" altLang="en-US" dirty="0"/>
              <a:t>欠拟合</a:t>
            </a:r>
          </a:p>
          <a:p>
            <a:endParaRPr lang="zh-TW" altLang="en-US" dirty="0"/>
          </a:p>
          <a:p>
            <a:r>
              <a:rPr lang="en" altLang="zh-TW" dirty="0"/>
              <a:t>Diagnosis: </a:t>
            </a:r>
            <a:r>
              <a:rPr lang="zh-TW" altLang="en-US" dirty="0"/>
              <a:t>诊断：</a:t>
            </a:r>
          </a:p>
          <a:p>
            <a:r>
              <a:rPr lang="en" altLang="zh-TW" dirty="0"/>
              <a:t>If your model cannot even fit the training examples, then you have large bias </a:t>
            </a:r>
            <a:r>
              <a:rPr lang="zh-TW" altLang="en-US" dirty="0"/>
              <a:t>如果您的模型甚至无法拟合训练样本，那么您存在较大的偏差。</a:t>
            </a:r>
          </a:p>
          <a:p>
            <a:r>
              <a:rPr lang="en" altLang="zh-TW" dirty="0"/>
              <a:t>If you can fit the training data, but large error on testing data, then you probably have large variance </a:t>
            </a:r>
            <a:r>
              <a:rPr lang="zh-TW" altLang="en-US" dirty="0"/>
              <a:t>如果您能够拟合训练数据，但在测试数据上存在较大误差，那么您可能具有较大的方差。</a:t>
            </a:r>
          </a:p>
          <a:p>
            <a:endParaRPr lang="zh-TW" altLang="en-US" dirty="0"/>
          </a:p>
          <a:p>
            <a:r>
              <a:rPr lang="en" altLang="zh-TW" dirty="0"/>
              <a:t>For bias, redesign your model: </a:t>
            </a:r>
            <a:r>
              <a:rPr lang="zh-TW" altLang="en-US" dirty="0"/>
              <a:t>对于偏差，重新设计您的模型：</a:t>
            </a:r>
          </a:p>
          <a:p>
            <a:r>
              <a:rPr lang="en" altLang="zh-TW" dirty="0"/>
              <a:t>Add more features as input </a:t>
            </a:r>
            <a:r>
              <a:rPr lang="zh-TW" altLang="en-US" dirty="0"/>
              <a:t>增加更多的输入特征</a:t>
            </a:r>
          </a:p>
          <a:p>
            <a:r>
              <a:rPr lang="en" altLang="zh-TW" dirty="0"/>
              <a:t>A more complex model </a:t>
            </a:r>
            <a:r>
              <a:rPr lang="zh-TW" altLang="en-US" dirty="0"/>
              <a:t>使用更复杂的模型</a:t>
            </a:r>
          </a:p>
          <a:p>
            <a:endParaRPr lang="zh-TW" altLang="en-US" dirty="0"/>
          </a:p>
          <a:p>
            <a:r>
              <a:rPr lang="en" altLang="zh-TW" dirty="0"/>
              <a:t>Very effective, but not always practical </a:t>
            </a:r>
            <a:r>
              <a:rPr lang="zh-TW" altLang="en-US" dirty="0"/>
              <a:t>非常有效，但并不总是实用</a:t>
            </a:r>
          </a:p>
          <a:p>
            <a:endParaRPr lang="zh-TW" altLang="en-US" dirty="0"/>
          </a:p>
          <a:p>
            <a:r>
              <a:rPr lang="en" altLang="zh-TW" dirty="0"/>
              <a:t>Regularization </a:t>
            </a:r>
            <a:r>
              <a:rPr lang="zh-TW" altLang="en-US" dirty="0"/>
              <a:t>正则化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503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bias </a:t>
            </a:r>
            <a:r>
              <a:rPr kumimoji="1" lang="zh-CN" altLang="en-US" dirty="0"/>
              <a:t>偏见，偏差</a:t>
            </a:r>
          </a:p>
          <a:p>
            <a:r>
              <a:rPr kumimoji="1" lang="en" altLang="zh-CN" dirty="0"/>
              <a:t>variance </a:t>
            </a:r>
            <a:r>
              <a:rPr kumimoji="1" lang="zh-CN" altLang="en-US" dirty="0"/>
              <a:t>方差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Estimator </a:t>
            </a:r>
            <a:r>
              <a:rPr kumimoji="1" lang="zh-CN" altLang="en-US" dirty="0"/>
              <a:t>估计量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unbiased </a:t>
            </a:r>
            <a:r>
              <a:rPr kumimoji="1" lang="zh-CN" altLang="en-US" dirty="0"/>
              <a:t>无偏见的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Parallel Universes </a:t>
            </a:r>
            <a:r>
              <a:rPr kumimoji="1" lang="zh-CN" altLang="en-US" dirty="0"/>
              <a:t>平行宇宙</a:t>
            </a:r>
          </a:p>
          <a:p>
            <a:r>
              <a:rPr kumimoji="1" lang="en" altLang="zh-CN" dirty="0"/>
              <a:t>In all the universes, we are collecting (catching) 10 </a:t>
            </a:r>
            <a:r>
              <a:rPr kumimoji="1" lang="en" altLang="zh-CN" dirty="0" err="1"/>
              <a:t>Pokémons</a:t>
            </a:r>
            <a:r>
              <a:rPr kumimoji="1" lang="en" altLang="zh-CN" dirty="0"/>
              <a:t> as training data to find 𝑓^∗  </a:t>
            </a:r>
            <a:r>
              <a:rPr kumimoji="1" lang="zh-CN" altLang="en-US" dirty="0"/>
              <a:t>在所有的宇宙中，我们收集（捕捉）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</a:t>
            </a:r>
            <a:r>
              <a:rPr kumimoji="1" lang="en" altLang="zh-CN" dirty="0" err="1"/>
              <a:t>poksamons</a:t>
            </a:r>
            <a:r>
              <a:rPr kumimoji="1" lang="zh-CN" altLang="en-US" dirty="0"/>
              <a:t>作为训练数据来找到𝑓</a:t>
            </a:r>
            <a:r>
              <a:rPr kumimoji="1" lang="en-US" altLang="zh-CN" dirty="0"/>
              <a:t>^ *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Simpler model is less influenced by the sampled data </a:t>
            </a:r>
            <a:r>
              <a:rPr kumimoji="1" lang="zh-CN" altLang="en-US" dirty="0"/>
              <a:t>简单的模型受采样数据的影响较小</a:t>
            </a:r>
          </a:p>
          <a:p>
            <a:r>
              <a:rPr kumimoji="1" lang="en" altLang="zh-CN" dirty="0"/>
              <a:t>Consider the extreme case f(x) = c </a:t>
            </a:r>
            <a:r>
              <a:rPr kumimoji="1" lang="zh-CN" altLang="en-US" dirty="0"/>
              <a:t>考虑极端情况</a:t>
            </a:r>
            <a:r>
              <a:rPr kumimoji="1" lang="en" altLang="zh-CN" dirty="0"/>
              <a:t>f(x) = c</a:t>
            </a:r>
          </a:p>
          <a:p>
            <a:endParaRPr kumimoji="1" lang="en" altLang="zh-CN" dirty="0"/>
          </a:p>
          <a:p>
            <a:r>
              <a:rPr kumimoji="1" lang="en" altLang="zh-CN" dirty="0"/>
              <a:t>Underfitting </a:t>
            </a:r>
            <a:r>
              <a:rPr kumimoji="1" lang="zh-CN" altLang="en-US" dirty="0"/>
              <a:t>欠拟合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Diagnosis: </a:t>
            </a:r>
            <a:r>
              <a:rPr kumimoji="1" lang="zh-CN" altLang="en-US" dirty="0"/>
              <a:t>诊断：</a:t>
            </a:r>
          </a:p>
          <a:p>
            <a:r>
              <a:rPr kumimoji="1" lang="en" altLang="zh-CN" dirty="0"/>
              <a:t>If your model cannot even fit the training examples, then you have large bias </a:t>
            </a:r>
            <a:r>
              <a:rPr kumimoji="1" lang="zh-CN" altLang="en-US" dirty="0"/>
              <a:t>如果您的模型甚至无法拟合训练样本，那么您存在较大的偏差。</a:t>
            </a:r>
          </a:p>
          <a:p>
            <a:r>
              <a:rPr kumimoji="1" lang="en" altLang="zh-CN" dirty="0"/>
              <a:t>If you can fit the training data, but large error on testing data, then you probably have large variance </a:t>
            </a:r>
            <a:r>
              <a:rPr kumimoji="1" lang="zh-CN" altLang="en-US" dirty="0"/>
              <a:t>如果您能够拟合训练数据，但在测试数据上存在较大误差，那么您可能具有较大的方差。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For bias, redesign your model: </a:t>
            </a:r>
            <a:r>
              <a:rPr kumimoji="1" lang="zh-CN" altLang="en-US" dirty="0"/>
              <a:t>对于偏差，重新设计您的模型：</a:t>
            </a:r>
          </a:p>
          <a:p>
            <a:r>
              <a:rPr kumimoji="1" lang="en" altLang="zh-CN" dirty="0"/>
              <a:t>Add more features as input </a:t>
            </a:r>
            <a:r>
              <a:rPr kumimoji="1" lang="zh-CN" altLang="en-US" dirty="0"/>
              <a:t>增加更多的输入特征</a:t>
            </a:r>
          </a:p>
          <a:p>
            <a:r>
              <a:rPr kumimoji="1" lang="en" altLang="zh-CN" dirty="0"/>
              <a:t>A more complex model </a:t>
            </a:r>
            <a:r>
              <a:rPr kumimoji="1" lang="zh-CN" altLang="en-US" dirty="0"/>
              <a:t>使用更复杂的模型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Very effective, but not always practical </a:t>
            </a:r>
            <a:r>
              <a:rPr kumimoji="1" lang="zh-CN" altLang="en-US" dirty="0"/>
              <a:t>非常有效，但并不总是实用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005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bias </a:t>
            </a:r>
            <a:r>
              <a:rPr kumimoji="1" lang="zh-CN" altLang="en-US" dirty="0"/>
              <a:t>偏见，偏差</a:t>
            </a:r>
          </a:p>
          <a:p>
            <a:r>
              <a:rPr kumimoji="1" lang="en" altLang="zh-CN" dirty="0"/>
              <a:t>variance </a:t>
            </a:r>
            <a:r>
              <a:rPr kumimoji="1" lang="zh-CN" altLang="en-US" dirty="0"/>
              <a:t>方差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Estimator </a:t>
            </a:r>
            <a:r>
              <a:rPr kumimoji="1" lang="zh-CN" altLang="en-US" dirty="0"/>
              <a:t>估计量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Estimate the mean of a variable x</a:t>
            </a:r>
            <a:r>
              <a:rPr kumimoji="1" lang="zh-CN" altLang="en-US" dirty="0"/>
              <a:t> 估计变量</a:t>
            </a:r>
            <a:r>
              <a:rPr kumimoji="1" lang="en" altLang="zh-CN" dirty="0"/>
              <a:t>x</a:t>
            </a:r>
            <a:r>
              <a:rPr kumimoji="1" lang="zh-CN" altLang="en-US" dirty="0"/>
              <a:t>的均值</a:t>
            </a:r>
            <a:endParaRPr kumimoji="1" lang="en-US" altLang="zh-CN" dirty="0"/>
          </a:p>
          <a:p>
            <a:r>
              <a:rPr kumimoji="1" lang="en-US" altLang="zh-CN" dirty="0"/>
              <a:t>assume the mean of x is 𝜇 </a:t>
            </a:r>
            <a:r>
              <a:rPr kumimoji="1" lang="zh-CN" altLang="en-US" dirty="0"/>
              <a:t>假设均值</a:t>
            </a:r>
          </a:p>
          <a:p>
            <a:r>
              <a:rPr kumimoji="1" lang="en-US" altLang="zh-CN" dirty="0"/>
              <a:t>assume the variance of x is 𝜎^2 </a:t>
            </a:r>
            <a:r>
              <a:rPr kumimoji="1" lang="zh-CN" altLang="en-US" dirty="0"/>
              <a:t>假设方差</a:t>
            </a:r>
            <a:endParaRPr kumimoji="1" lang="en-US" altLang="zh-CN" dirty="0"/>
          </a:p>
          <a:p>
            <a:r>
              <a:rPr kumimoji="1" lang="en-US" altLang="zh-CN" dirty="0"/>
              <a:t>m </a:t>
            </a:r>
            <a:r>
              <a:rPr kumimoji="1" lang="zh-CN" altLang="en-US" dirty="0"/>
              <a:t>表示算术平均值</a:t>
            </a:r>
            <a:endParaRPr kumimoji="1" lang="en-US" altLang="zh-CN" dirty="0"/>
          </a:p>
          <a:p>
            <a:r>
              <a:rPr kumimoji="1" lang="en-US" altLang="zh-CN" dirty="0"/>
              <a:t>𝐸[𝑚]</a:t>
            </a:r>
            <a:r>
              <a:rPr kumimoji="1" lang="zh-CN" altLang="en-US" dirty="0"/>
              <a:t> 表示期望值</a:t>
            </a:r>
          </a:p>
          <a:p>
            <a:r>
              <a:rPr kumimoji="1" lang="en" altLang="zh-CN" dirty="0"/>
              <a:t>unbiased </a:t>
            </a:r>
            <a:r>
              <a:rPr kumimoji="1" lang="zh-CN" altLang="en-US" dirty="0"/>
              <a:t>无偏见的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Parallel Universes </a:t>
            </a:r>
            <a:r>
              <a:rPr kumimoji="1" lang="zh-CN" altLang="en-US" dirty="0"/>
              <a:t>平行宇宙</a:t>
            </a:r>
          </a:p>
          <a:p>
            <a:r>
              <a:rPr kumimoji="1" lang="en" altLang="zh-CN" dirty="0"/>
              <a:t>In all the universes, we are collecting (catching) 10 </a:t>
            </a:r>
            <a:r>
              <a:rPr kumimoji="1" lang="en" altLang="zh-CN" dirty="0" err="1"/>
              <a:t>Pokémons</a:t>
            </a:r>
            <a:r>
              <a:rPr kumimoji="1" lang="en" altLang="zh-CN" dirty="0"/>
              <a:t> as training data to find 𝑓^∗  </a:t>
            </a:r>
            <a:r>
              <a:rPr kumimoji="1" lang="zh-CN" altLang="en-US" dirty="0"/>
              <a:t>在所有的宇宙中，我们收集（捕捉）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</a:t>
            </a:r>
            <a:r>
              <a:rPr kumimoji="1" lang="en" altLang="zh-CN" dirty="0" err="1"/>
              <a:t>poksamons</a:t>
            </a:r>
            <a:r>
              <a:rPr kumimoji="1" lang="zh-CN" altLang="en-US" dirty="0"/>
              <a:t>作为训练数据来找到𝑓</a:t>
            </a:r>
            <a:r>
              <a:rPr kumimoji="1" lang="en-US" altLang="zh-CN" dirty="0"/>
              <a:t>^ *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Simpler model is less influenced by the sampled data </a:t>
            </a:r>
            <a:r>
              <a:rPr kumimoji="1" lang="zh-CN" altLang="en-US" dirty="0"/>
              <a:t>简单的模型受采样数据的影响较小</a:t>
            </a:r>
          </a:p>
          <a:p>
            <a:r>
              <a:rPr kumimoji="1" lang="en" altLang="zh-CN" dirty="0"/>
              <a:t>Consider the extreme case f(x) = c </a:t>
            </a:r>
            <a:r>
              <a:rPr kumimoji="1" lang="zh-CN" altLang="en-US" dirty="0"/>
              <a:t>考虑极端情况</a:t>
            </a:r>
            <a:r>
              <a:rPr kumimoji="1" lang="en" altLang="zh-CN" dirty="0"/>
              <a:t>f(x) = c</a:t>
            </a:r>
          </a:p>
          <a:p>
            <a:endParaRPr kumimoji="1" lang="en" altLang="zh-CN" dirty="0"/>
          </a:p>
          <a:p>
            <a:r>
              <a:rPr kumimoji="1" lang="en" altLang="zh-CN" dirty="0"/>
              <a:t>Underfitting </a:t>
            </a:r>
            <a:r>
              <a:rPr kumimoji="1" lang="zh-CN" altLang="en-US" dirty="0"/>
              <a:t>欠拟合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Diagnosis: </a:t>
            </a:r>
            <a:r>
              <a:rPr kumimoji="1" lang="zh-CN" altLang="en-US" dirty="0"/>
              <a:t>诊断：</a:t>
            </a:r>
          </a:p>
          <a:p>
            <a:r>
              <a:rPr kumimoji="1" lang="en" altLang="zh-CN" dirty="0"/>
              <a:t>If your model cannot even fit the training examples, then you have large bias </a:t>
            </a:r>
            <a:r>
              <a:rPr kumimoji="1" lang="zh-CN" altLang="en-US" dirty="0"/>
              <a:t>如果您的模型甚至无法拟合训练样本，那么您存在较大的偏差。</a:t>
            </a:r>
          </a:p>
          <a:p>
            <a:r>
              <a:rPr kumimoji="1" lang="en" altLang="zh-CN" dirty="0"/>
              <a:t>If you can fit the training data, but large error on testing data, then you probably have large variance </a:t>
            </a:r>
            <a:r>
              <a:rPr kumimoji="1" lang="zh-CN" altLang="en-US" dirty="0"/>
              <a:t>如果您能够拟合训练数据，但在测试数据上存在较大误差，那么您可能具有较大的方差。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For bias, redesign your model: </a:t>
            </a:r>
            <a:r>
              <a:rPr kumimoji="1" lang="zh-CN" altLang="en-US" dirty="0"/>
              <a:t>对于偏差，重新设计您的模型：</a:t>
            </a:r>
          </a:p>
          <a:p>
            <a:r>
              <a:rPr kumimoji="1" lang="en" altLang="zh-CN" dirty="0"/>
              <a:t>Add more features as input </a:t>
            </a:r>
            <a:r>
              <a:rPr kumimoji="1" lang="zh-CN" altLang="en-US" dirty="0"/>
              <a:t>增加更多的输入特征</a:t>
            </a:r>
          </a:p>
          <a:p>
            <a:r>
              <a:rPr kumimoji="1" lang="en" altLang="zh-CN" dirty="0"/>
              <a:t>A more complex model </a:t>
            </a:r>
            <a:r>
              <a:rPr kumimoji="1" lang="zh-CN" altLang="en-US" dirty="0"/>
              <a:t>使用更复杂的模型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Very effective, but not always practical </a:t>
            </a:r>
            <a:r>
              <a:rPr kumimoji="1" lang="zh-CN" altLang="en-US" dirty="0"/>
              <a:t>非常有效，但并不总是实用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082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bias </a:t>
            </a:r>
            <a:r>
              <a:rPr kumimoji="1" lang="zh-CN" altLang="en-US" dirty="0"/>
              <a:t>偏见，偏差</a:t>
            </a:r>
          </a:p>
          <a:p>
            <a:r>
              <a:rPr kumimoji="1" lang="en" altLang="zh-CN" dirty="0"/>
              <a:t>variance </a:t>
            </a:r>
            <a:r>
              <a:rPr kumimoji="1" lang="zh-CN" altLang="en-US" dirty="0"/>
              <a:t>方差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Estimator </a:t>
            </a:r>
            <a:r>
              <a:rPr kumimoji="1" lang="zh-CN" altLang="en-US" dirty="0"/>
              <a:t>估计量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Estimate the mean of a variable x</a:t>
            </a:r>
            <a:r>
              <a:rPr kumimoji="1" lang="zh-CN" altLang="en-US" dirty="0"/>
              <a:t> 估计变量</a:t>
            </a:r>
            <a:r>
              <a:rPr kumimoji="1" lang="en" altLang="zh-CN" dirty="0"/>
              <a:t>x</a:t>
            </a:r>
            <a:r>
              <a:rPr kumimoji="1" lang="zh-CN" altLang="en-US" dirty="0"/>
              <a:t>的均值</a:t>
            </a:r>
            <a:endParaRPr kumimoji="1" lang="en-US" altLang="zh-CN" dirty="0"/>
          </a:p>
          <a:p>
            <a:r>
              <a:rPr kumimoji="1" lang="en-US" altLang="zh-CN" dirty="0"/>
              <a:t>assume the mean of x is 𝜇 </a:t>
            </a:r>
            <a:r>
              <a:rPr kumimoji="1" lang="zh-CN" altLang="en-US" dirty="0"/>
              <a:t>假设均值</a:t>
            </a:r>
          </a:p>
          <a:p>
            <a:r>
              <a:rPr kumimoji="1" lang="en-US" altLang="zh-CN" dirty="0"/>
              <a:t>assume the variance of x is 𝜎^2 </a:t>
            </a:r>
            <a:r>
              <a:rPr kumimoji="1" lang="zh-CN" altLang="en-US" dirty="0"/>
              <a:t>假设方差</a:t>
            </a:r>
            <a:endParaRPr kumimoji="1" lang="en-US" altLang="zh-CN" dirty="0"/>
          </a:p>
          <a:p>
            <a:r>
              <a:rPr kumimoji="1" lang="en-US" altLang="zh-CN" dirty="0"/>
              <a:t>m </a:t>
            </a:r>
            <a:r>
              <a:rPr kumimoji="1" lang="zh-CN" altLang="en-US" dirty="0"/>
              <a:t>表示算术平均值</a:t>
            </a:r>
            <a:endParaRPr kumimoji="1" lang="en-US" altLang="zh-CN" dirty="0"/>
          </a:p>
          <a:p>
            <a:r>
              <a:rPr kumimoji="1" lang="en-US" altLang="zh-CN" dirty="0"/>
              <a:t>𝐸[𝑚]</a:t>
            </a:r>
            <a:r>
              <a:rPr kumimoji="1" lang="zh-CN" altLang="en-US" dirty="0"/>
              <a:t> 表示期望值</a:t>
            </a:r>
          </a:p>
          <a:p>
            <a:r>
              <a:rPr kumimoji="1" lang="en" altLang="zh-CN" dirty="0"/>
              <a:t>unbiased </a:t>
            </a:r>
            <a:r>
              <a:rPr kumimoji="1" lang="zh-CN" altLang="en-US" dirty="0"/>
              <a:t>无偏见的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V𝑎𝑟[𝑚]</a:t>
            </a:r>
            <a:r>
              <a:rPr kumimoji="1" lang="zh-CN" altLang="en-US" dirty="0"/>
              <a:t> 表示 </a:t>
            </a:r>
            <a:r>
              <a:rPr kumimoji="1" lang="en-US" altLang="zh-CN" dirty="0"/>
              <a:t>m</a:t>
            </a:r>
            <a:r>
              <a:rPr kumimoji="1" lang="zh-CN" altLang="en-US" dirty="0"/>
              <a:t> 的方差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Parallel Universes </a:t>
            </a:r>
            <a:r>
              <a:rPr kumimoji="1" lang="zh-CN" altLang="en-US" dirty="0"/>
              <a:t>平行宇宙</a:t>
            </a:r>
          </a:p>
          <a:p>
            <a:r>
              <a:rPr kumimoji="1" lang="en" altLang="zh-CN" dirty="0"/>
              <a:t>In all the universes, we are collecting (catching) 10 </a:t>
            </a:r>
            <a:r>
              <a:rPr kumimoji="1" lang="en" altLang="zh-CN" dirty="0" err="1"/>
              <a:t>Pokémons</a:t>
            </a:r>
            <a:r>
              <a:rPr kumimoji="1" lang="en" altLang="zh-CN" dirty="0"/>
              <a:t> as training data to find 𝑓^∗  </a:t>
            </a:r>
            <a:r>
              <a:rPr kumimoji="1" lang="zh-CN" altLang="en-US" dirty="0"/>
              <a:t>在所有的宇宙中，我们收集（捕捉）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</a:t>
            </a:r>
            <a:r>
              <a:rPr kumimoji="1" lang="en" altLang="zh-CN" dirty="0" err="1"/>
              <a:t>poksamons</a:t>
            </a:r>
            <a:r>
              <a:rPr kumimoji="1" lang="zh-CN" altLang="en-US" dirty="0"/>
              <a:t>作为训练数据来找到𝑓</a:t>
            </a:r>
            <a:r>
              <a:rPr kumimoji="1" lang="en-US" altLang="zh-CN" dirty="0"/>
              <a:t>^ *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Simpler model is less influenced by the sampled data </a:t>
            </a:r>
            <a:r>
              <a:rPr kumimoji="1" lang="zh-CN" altLang="en-US" dirty="0"/>
              <a:t>简单的模型受采样数据的影响较小</a:t>
            </a:r>
          </a:p>
          <a:p>
            <a:r>
              <a:rPr kumimoji="1" lang="en" altLang="zh-CN" dirty="0"/>
              <a:t>Consider the extreme case f(x) = c </a:t>
            </a:r>
            <a:r>
              <a:rPr kumimoji="1" lang="zh-CN" altLang="en-US" dirty="0"/>
              <a:t>考虑极端情况</a:t>
            </a:r>
            <a:r>
              <a:rPr kumimoji="1" lang="en" altLang="zh-CN" dirty="0"/>
              <a:t>f(x) = c</a:t>
            </a:r>
          </a:p>
          <a:p>
            <a:endParaRPr kumimoji="1" lang="en" altLang="zh-CN" dirty="0"/>
          </a:p>
          <a:p>
            <a:r>
              <a:rPr kumimoji="1" lang="en" altLang="zh-CN" dirty="0"/>
              <a:t>Underfitting </a:t>
            </a:r>
            <a:r>
              <a:rPr kumimoji="1" lang="zh-CN" altLang="en-US" dirty="0"/>
              <a:t>欠拟合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Diagnosis: </a:t>
            </a:r>
            <a:r>
              <a:rPr kumimoji="1" lang="zh-CN" altLang="en-US" dirty="0"/>
              <a:t>诊断：</a:t>
            </a:r>
          </a:p>
          <a:p>
            <a:r>
              <a:rPr kumimoji="1" lang="en" altLang="zh-CN" dirty="0"/>
              <a:t>If your model cannot even fit the training examples, then you have large bias </a:t>
            </a:r>
            <a:r>
              <a:rPr kumimoji="1" lang="zh-CN" altLang="en-US" dirty="0"/>
              <a:t>如果您的模型甚至无法拟合训练样本，那么您存在较大的偏差。</a:t>
            </a:r>
          </a:p>
          <a:p>
            <a:r>
              <a:rPr kumimoji="1" lang="en" altLang="zh-CN" dirty="0"/>
              <a:t>If you can fit the training data, but large error on testing data, then you probably have large variance </a:t>
            </a:r>
            <a:r>
              <a:rPr kumimoji="1" lang="zh-CN" altLang="en-US" dirty="0"/>
              <a:t>如果您能够拟合训练数据，但在测试数据上存在较大误差，那么您可能具有较大的方差。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For bias, redesign your model: </a:t>
            </a:r>
            <a:r>
              <a:rPr kumimoji="1" lang="zh-CN" altLang="en-US" dirty="0"/>
              <a:t>对于偏差，重新设计您的模型：</a:t>
            </a:r>
          </a:p>
          <a:p>
            <a:r>
              <a:rPr kumimoji="1" lang="en" altLang="zh-CN" dirty="0"/>
              <a:t>Add more features as input </a:t>
            </a:r>
            <a:r>
              <a:rPr kumimoji="1" lang="zh-CN" altLang="en-US" dirty="0"/>
              <a:t>增加更多的输入特征</a:t>
            </a:r>
          </a:p>
          <a:p>
            <a:r>
              <a:rPr kumimoji="1" lang="en" altLang="zh-CN" dirty="0"/>
              <a:t>A more complex model </a:t>
            </a:r>
            <a:r>
              <a:rPr kumimoji="1" lang="zh-CN" altLang="en-US" dirty="0"/>
              <a:t>使用更复杂的模型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Very effective, but not always practical </a:t>
            </a:r>
            <a:r>
              <a:rPr kumimoji="1" lang="zh-CN" altLang="en-US" dirty="0"/>
              <a:t>非常有效，但并不总是实用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581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bias </a:t>
            </a:r>
            <a:r>
              <a:rPr kumimoji="1" lang="zh-CN" altLang="en-US" dirty="0"/>
              <a:t>偏见，偏差</a:t>
            </a:r>
          </a:p>
          <a:p>
            <a:r>
              <a:rPr kumimoji="1" lang="en" altLang="zh-CN" dirty="0"/>
              <a:t>variance </a:t>
            </a:r>
            <a:r>
              <a:rPr kumimoji="1" lang="zh-CN" altLang="en-US" dirty="0"/>
              <a:t>方差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Estimator </a:t>
            </a:r>
            <a:r>
              <a:rPr kumimoji="1" lang="zh-CN" altLang="en-US" dirty="0"/>
              <a:t>估计量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Estimate the mean of a variable x</a:t>
            </a:r>
            <a:r>
              <a:rPr kumimoji="1" lang="zh-CN" altLang="en-US" dirty="0"/>
              <a:t> 估计变量</a:t>
            </a:r>
            <a:r>
              <a:rPr kumimoji="1" lang="en" altLang="zh-CN" dirty="0"/>
              <a:t>x</a:t>
            </a:r>
            <a:r>
              <a:rPr kumimoji="1" lang="zh-CN" altLang="en-US" dirty="0"/>
              <a:t>的均值</a:t>
            </a:r>
            <a:endParaRPr kumimoji="1" lang="en-US" altLang="zh-CN" dirty="0"/>
          </a:p>
          <a:p>
            <a:r>
              <a:rPr kumimoji="1" lang="en-US" altLang="zh-CN" dirty="0"/>
              <a:t>assume the mean of x is 𝜇 </a:t>
            </a:r>
            <a:r>
              <a:rPr kumimoji="1" lang="zh-CN" altLang="en-US" dirty="0"/>
              <a:t>假设均值</a:t>
            </a:r>
          </a:p>
          <a:p>
            <a:r>
              <a:rPr kumimoji="1" lang="en-US" altLang="zh-CN" dirty="0"/>
              <a:t>assume the variance of x is 𝜎^2 </a:t>
            </a:r>
            <a:r>
              <a:rPr kumimoji="1" lang="zh-CN" altLang="en-US" dirty="0"/>
              <a:t>假设方差</a:t>
            </a:r>
            <a:endParaRPr kumimoji="1" lang="en-US" altLang="zh-CN" dirty="0"/>
          </a:p>
          <a:p>
            <a:r>
              <a:rPr kumimoji="1" lang="en-US" altLang="zh-CN" dirty="0"/>
              <a:t>m </a:t>
            </a:r>
            <a:r>
              <a:rPr kumimoji="1" lang="zh-CN" altLang="en-US" dirty="0"/>
              <a:t>表示算术平均值</a:t>
            </a:r>
            <a:endParaRPr kumimoji="1" lang="en-US" altLang="zh-CN" dirty="0"/>
          </a:p>
          <a:p>
            <a:r>
              <a:rPr kumimoji="1" lang="en-US" altLang="zh-CN" dirty="0"/>
              <a:t>𝐸[𝑚]</a:t>
            </a:r>
            <a:r>
              <a:rPr kumimoji="1" lang="zh-CN" altLang="en-US" dirty="0"/>
              <a:t> 表示期望值</a:t>
            </a:r>
          </a:p>
          <a:p>
            <a:r>
              <a:rPr kumimoji="1" lang="en" altLang="zh-CN" dirty="0"/>
              <a:t>unbiased </a:t>
            </a:r>
            <a:r>
              <a:rPr kumimoji="1" lang="zh-CN" altLang="en-US" dirty="0"/>
              <a:t>无偏见的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V𝑎𝑟[𝑚]</a:t>
            </a:r>
            <a:r>
              <a:rPr kumimoji="1" lang="zh-CN" altLang="en-US" dirty="0"/>
              <a:t> 表示 </a:t>
            </a:r>
            <a:r>
              <a:rPr kumimoji="1" lang="en-US" altLang="zh-CN" dirty="0"/>
              <a:t>m</a:t>
            </a:r>
            <a:r>
              <a:rPr kumimoji="1" lang="zh-CN" altLang="en-US" dirty="0"/>
              <a:t> 的方差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</a:t>
            </a:r>
            <a:r>
              <a:rPr kumimoji="1" lang="zh-CN" altLang="en-US" dirty="0"/>
              <a:t> 表示方差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𝐸[s]</a:t>
            </a:r>
            <a:r>
              <a:rPr kumimoji="1" lang="zh-CN" altLang="en-US" dirty="0"/>
              <a:t> 表示 </a:t>
            </a:r>
            <a:r>
              <a:rPr kumimoji="1" lang="en-US" altLang="zh-CN" dirty="0"/>
              <a:t>s</a:t>
            </a:r>
            <a:r>
              <a:rPr kumimoji="1" lang="zh-CN" altLang="en-US" dirty="0"/>
              <a:t> 的期望值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Parallel Universes </a:t>
            </a:r>
            <a:r>
              <a:rPr kumimoji="1" lang="zh-CN" altLang="en-US" dirty="0"/>
              <a:t>平行宇宙</a:t>
            </a:r>
          </a:p>
          <a:p>
            <a:r>
              <a:rPr kumimoji="1" lang="en" altLang="zh-CN" dirty="0"/>
              <a:t>In all the universes, we are collecting (catching) 10 </a:t>
            </a:r>
            <a:r>
              <a:rPr kumimoji="1" lang="en" altLang="zh-CN" dirty="0" err="1"/>
              <a:t>Pokémons</a:t>
            </a:r>
            <a:r>
              <a:rPr kumimoji="1" lang="en" altLang="zh-CN" dirty="0"/>
              <a:t> as training data to find 𝑓^∗  </a:t>
            </a:r>
            <a:r>
              <a:rPr kumimoji="1" lang="zh-CN" altLang="en-US" dirty="0"/>
              <a:t>在所有的宇宙中，我们收集（捕捉）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</a:t>
            </a:r>
            <a:r>
              <a:rPr kumimoji="1" lang="en" altLang="zh-CN" dirty="0" err="1"/>
              <a:t>poksamons</a:t>
            </a:r>
            <a:r>
              <a:rPr kumimoji="1" lang="zh-CN" altLang="en-US" dirty="0"/>
              <a:t>作为训练数据来找到𝑓</a:t>
            </a:r>
            <a:r>
              <a:rPr kumimoji="1" lang="en-US" altLang="zh-CN" dirty="0"/>
              <a:t>^ *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Simpler model is less influenced by the sampled data </a:t>
            </a:r>
            <a:r>
              <a:rPr kumimoji="1" lang="zh-CN" altLang="en-US" dirty="0"/>
              <a:t>简单的模型受采样数据的影响较小</a:t>
            </a:r>
          </a:p>
          <a:p>
            <a:r>
              <a:rPr kumimoji="1" lang="en" altLang="zh-CN" dirty="0"/>
              <a:t>Consider the extreme case f(x) = c </a:t>
            </a:r>
            <a:r>
              <a:rPr kumimoji="1" lang="zh-CN" altLang="en-US" dirty="0"/>
              <a:t>考虑极端情况</a:t>
            </a:r>
            <a:r>
              <a:rPr kumimoji="1" lang="en" altLang="zh-CN" dirty="0"/>
              <a:t>f(x) = c</a:t>
            </a:r>
          </a:p>
          <a:p>
            <a:endParaRPr kumimoji="1" lang="en" altLang="zh-CN" dirty="0"/>
          </a:p>
          <a:p>
            <a:r>
              <a:rPr kumimoji="1" lang="en" altLang="zh-CN" dirty="0"/>
              <a:t>Underfitting </a:t>
            </a:r>
            <a:r>
              <a:rPr kumimoji="1" lang="zh-CN" altLang="en-US" dirty="0"/>
              <a:t>欠拟合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Diagnosis: </a:t>
            </a:r>
            <a:r>
              <a:rPr kumimoji="1" lang="zh-CN" altLang="en-US" dirty="0"/>
              <a:t>诊断：</a:t>
            </a:r>
          </a:p>
          <a:p>
            <a:r>
              <a:rPr kumimoji="1" lang="en" altLang="zh-CN" dirty="0"/>
              <a:t>If your model cannot even fit the training examples, then you have large bias </a:t>
            </a:r>
            <a:r>
              <a:rPr kumimoji="1" lang="zh-CN" altLang="en-US" dirty="0"/>
              <a:t>如果您的模型甚至无法拟合训练样本，那么您存在较大的偏差。</a:t>
            </a:r>
          </a:p>
          <a:p>
            <a:r>
              <a:rPr kumimoji="1" lang="en" altLang="zh-CN" dirty="0"/>
              <a:t>If you can fit the training data, but large error on testing data, then you probably have large variance </a:t>
            </a:r>
            <a:r>
              <a:rPr kumimoji="1" lang="zh-CN" altLang="en-US" dirty="0"/>
              <a:t>如果您能够拟合训练数据，但在测试数据上存在较大误差，那么您可能具有较大的方差。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For bias, redesign your model: </a:t>
            </a:r>
            <a:r>
              <a:rPr kumimoji="1" lang="zh-CN" altLang="en-US" dirty="0"/>
              <a:t>对于偏差，重新设计您的模型：</a:t>
            </a:r>
          </a:p>
          <a:p>
            <a:r>
              <a:rPr kumimoji="1" lang="en" altLang="zh-CN" dirty="0"/>
              <a:t>Add more features as input </a:t>
            </a:r>
            <a:r>
              <a:rPr kumimoji="1" lang="zh-CN" altLang="en-US" dirty="0"/>
              <a:t>增加更多的输入特征</a:t>
            </a:r>
          </a:p>
          <a:p>
            <a:r>
              <a:rPr kumimoji="1" lang="en" altLang="zh-CN" dirty="0"/>
              <a:t>A more complex model </a:t>
            </a:r>
            <a:r>
              <a:rPr kumimoji="1" lang="zh-CN" altLang="en-US" dirty="0"/>
              <a:t>使用更复杂的模型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Very effective, but not always practical </a:t>
            </a:r>
            <a:r>
              <a:rPr kumimoji="1" lang="zh-CN" altLang="en-US" dirty="0"/>
              <a:t>非常有效，但并不总是实用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951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bias </a:t>
            </a:r>
            <a:r>
              <a:rPr kumimoji="1" lang="zh-CN" altLang="en-US" dirty="0"/>
              <a:t>偏见，偏差</a:t>
            </a:r>
          </a:p>
          <a:p>
            <a:r>
              <a:rPr kumimoji="1" lang="en" altLang="zh-CN" dirty="0"/>
              <a:t>variance </a:t>
            </a:r>
            <a:r>
              <a:rPr kumimoji="1" lang="zh-CN" altLang="en-US" dirty="0"/>
              <a:t>方差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Estimator </a:t>
            </a:r>
            <a:r>
              <a:rPr kumimoji="1" lang="zh-CN" altLang="en-US" dirty="0"/>
              <a:t>估计量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Estimate the mean of a variable x</a:t>
            </a:r>
            <a:r>
              <a:rPr kumimoji="1" lang="zh-CN" altLang="en-US" dirty="0"/>
              <a:t> 估计变量</a:t>
            </a:r>
            <a:r>
              <a:rPr kumimoji="1" lang="en" altLang="zh-CN" dirty="0"/>
              <a:t>x</a:t>
            </a:r>
            <a:r>
              <a:rPr kumimoji="1" lang="zh-CN" altLang="en-US" dirty="0"/>
              <a:t>的均值</a:t>
            </a:r>
            <a:endParaRPr kumimoji="1" lang="en-US" altLang="zh-CN" dirty="0"/>
          </a:p>
          <a:p>
            <a:r>
              <a:rPr kumimoji="1" lang="en-US" altLang="zh-CN" dirty="0"/>
              <a:t>assume the mean of x is 𝜇 </a:t>
            </a:r>
            <a:r>
              <a:rPr kumimoji="1" lang="zh-CN" altLang="en-US" dirty="0"/>
              <a:t>假设均值</a:t>
            </a:r>
          </a:p>
          <a:p>
            <a:r>
              <a:rPr kumimoji="1" lang="en-US" altLang="zh-CN" dirty="0"/>
              <a:t>assume the variance of x is 𝜎^2 </a:t>
            </a:r>
            <a:r>
              <a:rPr kumimoji="1" lang="zh-CN" altLang="en-US" dirty="0"/>
              <a:t>假设方差</a:t>
            </a:r>
            <a:endParaRPr kumimoji="1" lang="en-US" altLang="zh-CN" dirty="0"/>
          </a:p>
          <a:p>
            <a:r>
              <a:rPr kumimoji="1" lang="en-US" altLang="zh-CN" dirty="0"/>
              <a:t>m </a:t>
            </a:r>
            <a:r>
              <a:rPr kumimoji="1" lang="zh-CN" altLang="en-US" dirty="0"/>
              <a:t>表示算术平均值</a:t>
            </a:r>
            <a:endParaRPr kumimoji="1" lang="en-US" altLang="zh-CN" dirty="0"/>
          </a:p>
          <a:p>
            <a:r>
              <a:rPr kumimoji="1" lang="en-US" altLang="zh-CN" dirty="0"/>
              <a:t>𝐸[𝑚]</a:t>
            </a:r>
            <a:r>
              <a:rPr kumimoji="1" lang="zh-CN" altLang="en-US" dirty="0"/>
              <a:t> 表示期望值</a:t>
            </a:r>
          </a:p>
          <a:p>
            <a:r>
              <a:rPr kumimoji="1" lang="en" altLang="zh-CN" dirty="0"/>
              <a:t>unbiased </a:t>
            </a:r>
            <a:r>
              <a:rPr kumimoji="1" lang="zh-CN" altLang="en-US" dirty="0"/>
              <a:t>无偏见的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V𝑎𝑟[𝑚]</a:t>
            </a:r>
            <a:r>
              <a:rPr kumimoji="1" lang="zh-CN" altLang="en-US" dirty="0"/>
              <a:t> 表示 </a:t>
            </a:r>
            <a:r>
              <a:rPr kumimoji="1" lang="en-US" altLang="zh-CN" dirty="0"/>
              <a:t>m</a:t>
            </a:r>
            <a:r>
              <a:rPr kumimoji="1" lang="zh-CN" altLang="en-US" dirty="0"/>
              <a:t> 的方差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</a:t>
            </a:r>
            <a:r>
              <a:rPr kumimoji="1" lang="zh-CN" altLang="en-US" dirty="0"/>
              <a:t> 表示方差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𝐸[s]</a:t>
            </a:r>
            <a:r>
              <a:rPr kumimoji="1" lang="zh-CN" altLang="en-US" dirty="0"/>
              <a:t> 表示 </a:t>
            </a:r>
            <a:r>
              <a:rPr kumimoji="1" lang="en-US" altLang="zh-CN" dirty="0"/>
              <a:t>s</a:t>
            </a:r>
            <a:r>
              <a:rPr kumimoji="1" lang="zh-CN" altLang="en-US" dirty="0"/>
              <a:t> 的期望值</a:t>
            </a:r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If we can do the experiments several times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Parallel Universes </a:t>
            </a:r>
            <a:r>
              <a:rPr kumimoji="1" lang="zh-CN" altLang="en-US" dirty="0"/>
              <a:t>平行宇宙</a:t>
            </a:r>
          </a:p>
          <a:p>
            <a:r>
              <a:rPr kumimoji="1" lang="en" altLang="zh-CN" dirty="0"/>
              <a:t>In all the universes, we are collecting (catching) 10 </a:t>
            </a:r>
            <a:r>
              <a:rPr kumimoji="1" lang="en" altLang="zh-CN" dirty="0" err="1"/>
              <a:t>Pokémons</a:t>
            </a:r>
            <a:r>
              <a:rPr kumimoji="1" lang="en" altLang="zh-CN" dirty="0"/>
              <a:t> as training data to find 𝑓^∗  </a:t>
            </a:r>
            <a:r>
              <a:rPr kumimoji="1" lang="zh-CN" altLang="en-US" dirty="0"/>
              <a:t>在所有的宇宙中，我们收集（捕捉）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</a:t>
            </a:r>
            <a:r>
              <a:rPr kumimoji="1" lang="en" altLang="zh-CN" dirty="0" err="1"/>
              <a:t>poksamons</a:t>
            </a:r>
            <a:r>
              <a:rPr kumimoji="1" lang="zh-CN" altLang="en-US" dirty="0"/>
              <a:t>作为训练数据来找到𝑓</a:t>
            </a:r>
            <a:r>
              <a:rPr kumimoji="1" lang="en-US" altLang="zh-CN" dirty="0"/>
              <a:t>^ *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Simpler model is less influenced by the sampled data </a:t>
            </a:r>
            <a:r>
              <a:rPr kumimoji="1" lang="zh-CN" altLang="en-US" dirty="0"/>
              <a:t>简单的模型受采样数据的影响较小</a:t>
            </a:r>
          </a:p>
          <a:p>
            <a:r>
              <a:rPr kumimoji="1" lang="en" altLang="zh-CN" dirty="0"/>
              <a:t>Consider the extreme case f(x) = c </a:t>
            </a:r>
            <a:r>
              <a:rPr kumimoji="1" lang="zh-CN" altLang="en-US" dirty="0"/>
              <a:t>考虑极端情况</a:t>
            </a:r>
            <a:r>
              <a:rPr kumimoji="1" lang="en" altLang="zh-CN" dirty="0"/>
              <a:t>f(x) = c</a:t>
            </a:r>
          </a:p>
          <a:p>
            <a:endParaRPr kumimoji="1" lang="en" altLang="zh-CN" dirty="0"/>
          </a:p>
          <a:p>
            <a:r>
              <a:rPr kumimoji="1" lang="en" altLang="zh-CN" dirty="0"/>
              <a:t>Underfitting </a:t>
            </a:r>
            <a:r>
              <a:rPr kumimoji="1" lang="zh-CN" altLang="en-US" dirty="0"/>
              <a:t>欠拟合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Diagnosis: </a:t>
            </a:r>
            <a:r>
              <a:rPr kumimoji="1" lang="zh-CN" altLang="en-US" dirty="0"/>
              <a:t>诊断：</a:t>
            </a:r>
          </a:p>
          <a:p>
            <a:r>
              <a:rPr kumimoji="1" lang="en" altLang="zh-CN" dirty="0"/>
              <a:t>If your model cannot even fit the training examples, then you have large bias </a:t>
            </a:r>
            <a:r>
              <a:rPr kumimoji="1" lang="zh-CN" altLang="en-US" dirty="0"/>
              <a:t>如果您的模型甚至无法拟合训练样本，那么您存在较大的偏差。</a:t>
            </a:r>
          </a:p>
          <a:p>
            <a:r>
              <a:rPr kumimoji="1" lang="en" altLang="zh-CN" dirty="0"/>
              <a:t>If you can fit the training data, but large error on testing data, then you probably have large variance </a:t>
            </a:r>
            <a:r>
              <a:rPr kumimoji="1" lang="zh-CN" altLang="en-US" dirty="0"/>
              <a:t>如果您能够拟合训练数据，但在测试数据上存在较大误差，那么您可能具有较大的方差。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For bias, redesign your model: </a:t>
            </a:r>
            <a:r>
              <a:rPr kumimoji="1" lang="zh-CN" altLang="en-US" dirty="0"/>
              <a:t>对于偏差，重新设计您的模型：</a:t>
            </a:r>
          </a:p>
          <a:p>
            <a:r>
              <a:rPr kumimoji="1" lang="en" altLang="zh-CN" dirty="0"/>
              <a:t>Add more features as input </a:t>
            </a:r>
            <a:r>
              <a:rPr kumimoji="1" lang="zh-CN" altLang="en-US" dirty="0"/>
              <a:t>增加更多的输入特征</a:t>
            </a:r>
          </a:p>
          <a:p>
            <a:r>
              <a:rPr kumimoji="1" lang="en" altLang="zh-CN" dirty="0"/>
              <a:t>A more complex model </a:t>
            </a:r>
            <a:r>
              <a:rPr kumimoji="1" lang="zh-CN" altLang="en-US" dirty="0"/>
              <a:t>使用更复杂的模型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Very effective, but not always practical </a:t>
            </a:r>
            <a:r>
              <a:rPr kumimoji="1" lang="zh-CN" altLang="en-US" dirty="0"/>
              <a:t>非常有效，但并不总是实用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983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bias </a:t>
            </a:r>
            <a:r>
              <a:rPr kumimoji="1" lang="zh-CN" altLang="en-US" dirty="0"/>
              <a:t>偏见，偏差</a:t>
            </a:r>
          </a:p>
          <a:p>
            <a:r>
              <a:rPr kumimoji="1" lang="en" altLang="zh-CN" dirty="0"/>
              <a:t>variance </a:t>
            </a:r>
            <a:r>
              <a:rPr kumimoji="1" lang="zh-CN" altLang="en-US" dirty="0"/>
              <a:t>方差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Estimator </a:t>
            </a:r>
            <a:r>
              <a:rPr kumimoji="1" lang="zh-CN" altLang="en-US" dirty="0"/>
              <a:t>估计量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Estimate the mean of a variable x</a:t>
            </a:r>
            <a:r>
              <a:rPr kumimoji="1" lang="zh-CN" altLang="en-US" dirty="0"/>
              <a:t> 估计变量</a:t>
            </a:r>
            <a:r>
              <a:rPr kumimoji="1" lang="en" altLang="zh-CN" dirty="0"/>
              <a:t>x</a:t>
            </a:r>
            <a:r>
              <a:rPr kumimoji="1" lang="zh-CN" altLang="en-US" dirty="0"/>
              <a:t>的均值</a:t>
            </a:r>
            <a:endParaRPr kumimoji="1" lang="en-US" altLang="zh-CN" dirty="0"/>
          </a:p>
          <a:p>
            <a:r>
              <a:rPr kumimoji="1" lang="en-US" altLang="zh-CN" dirty="0"/>
              <a:t>assume the mean of x is 𝜇 </a:t>
            </a:r>
            <a:r>
              <a:rPr kumimoji="1" lang="zh-CN" altLang="en-US" dirty="0"/>
              <a:t>假设均值</a:t>
            </a:r>
          </a:p>
          <a:p>
            <a:r>
              <a:rPr kumimoji="1" lang="en-US" altLang="zh-CN" dirty="0"/>
              <a:t>assume the variance of x is 𝜎^2 </a:t>
            </a:r>
            <a:r>
              <a:rPr kumimoji="1" lang="zh-CN" altLang="en-US" dirty="0"/>
              <a:t>假设方差</a:t>
            </a:r>
            <a:endParaRPr kumimoji="1" lang="en-US" altLang="zh-CN" dirty="0"/>
          </a:p>
          <a:p>
            <a:r>
              <a:rPr kumimoji="1" lang="en-US" altLang="zh-CN" dirty="0"/>
              <a:t>m </a:t>
            </a:r>
            <a:r>
              <a:rPr kumimoji="1" lang="zh-CN" altLang="en-US" dirty="0"/>
              <a:t>表示算术平均值</a:t>
            </a:r>
            <a:endParaRPr kumimoji="1" lang="en-US" altLang="zh-CN" dirty="0"/>
          </a:p>
          <a:p>
            <a:r>
              <a:rPr kumimoji="1" lang="en-US" altLang="zh-CN" dirty="0"/>
              <a:t>𝐸[𝑚]</a:t>
            </a:r>
            <a:r>
              <a:rPr kumimoji="1" lang="zh-CN" altLang="en-US" dirty="0"/>
              <a:t> 表示期望值</a:t>
            </a:r>
          </a:p>
          <a:p>
            <a:r>
              <a:rPr kumimoji="1" lang="en" altLang="zh-CN" dirty="0"/>
              <a:t>unbiased </a:t>
            </a:r>
            <a:r>
              <a:rPr kumimoji="1" lang="zh-CN" altLang="en-US" dirty="0"/>
              <a:t>无偏见的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V𝑎𝑟[𝑚]</a:t>
            </a:r>
            <a:r>
              <a:rPr kumimoji="1" lang="zh-CN" altLang="en-US" dirty="0"/>
              <a:t> 表示 </a:t>
            </a:r>
            <a:r>
              <a:rPr kumimoji="1" lang="en-US" altLang="zh-CN" dirty="0"/>
              <a:t>m</a:t>
            </a:r>
            <a:r>
              <a:rPr kumimoji="1" lang="zh-CN" altLang="en-US" dirty="0"/>
              <a:t> 的方差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</a:t>
            </a:r>
            <a:r>
              <a:rPr kumimoji="1" lang="zh-CN" altLang="en-US" dirty="0"/>
              <a:t> 表示方差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𝐸[s]</a:t>
            </a:r>
            <a:r>
              <a:rPr kumimoji="1" lang="zh-CN" altLang="en-US" dirty="0"/>
              <a:t> 表示 </a:t>
            </a:r>
            <a:r>
              <a:rPr kumimoji="1" lang="en-US" altLang="zh-CN" dirty="0"/>
              <a:t>s</a:t>
            </a:r>
            <a:r>
              <a:rPr kumimoji="1" lang="zh-CN" altLang="en-US" dirty="0"/>
              <a:t> 的期望值</a:t>
            </a:r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If we can do the experiments several times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Parallel Universes </a:t>
            </a:r>
            <a:r>
              <a:rPr kumimoji="1" lang="zh-CN" altLang="en-US" dirty="0"/>
              <a:t>平行宇宙</a:t>
            </a:r>
          </a:p>
          <a:p>
            <a:r>
              <a:rPr kumimoji="1" lang="en" altLang="zh-CN" dirty="0"/>
              <a:t>In all the universes, we are collecting (catching) 10 </a:t>
            </a:r>
            <a:r>
              <a:rPr kumimoji="1" lang="en" altLang="zh-CN" dirty="0" err="1"/>
              <a:t>Pokémons</a:t>
            </a:r>
            <a:r>
              <a:rPr kumimoji="1" lang="en" altLang="zh-CN" dirty="0"/>
              <a:t> as training data to find 𝑓^∗  </a:t>
            </a:r>
            <a:r>
              <a:rPr kumimoji="1" lang="zh-CN" altLang="en-US" dirty="0"/>
              <a:t>在所有的宇宙中，我们收集（捕捉）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</a:t>
            </a:r>
            <a:r>
              <a:rPr kumimoji="1" lang="en" altLang="zh-CN" dirty="0" err="1"/>
              <a:t>poksamons</a:t>
            </a:r>
            <a:r>
              <a:rPr kumimoji="1" lang="zh-CN" altLang="en-US" dirty="0"/>
              <a:t>作为训练数据来找到𝑓</a:t>
            </a:r>
            <a:r>
              <a:rPr kumimoji="1" lang="en-US" altLang="zh-CN" dirty="0"/>
              <a:t>^ *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" altLang="zh-CN" dirty="0"/>
              <a:t>Simpler model is less influenced by the sampled data </a:t>
            </a:r>
            <a:r>
              <a:rPr kumimoji="1" lang="zh-CN" altLang="en-US" dirty="0"/>
              <a:t>简单的模型受采样数据的影响较小</a:t>
            </a:r>
          </a:p>
          <a:p>
            <a:r>
              <a:rPr kumimoji="1" lang="en" altLang="zh-CN" dirty="0"/>
              <a:t>Consider the extreme case f(x) = c </a:t>
            </a:r>
            <a:r>
              <a:rPr kumimoji="1" lang="zh-CN" altLang="en-US" dirty="0"/>
              <a:t>考虑极端情况</a:t>
            </a:r>
            <a:r>
              <a:rPr kumimoji="1" lang="en" altLang="zh-CN" dirty="0"/>
              <a:t>f(x) = c</a:t>
            </a:r>
          </a:p>
          <a:p>
            <a:endParaRPr kumimoji="1" lang="en" altLang="zh-CN" dirty="0"/>
          </a:p>
          <a:p>
            <a:r>
              <a:rPr kumimoji="1" lang="en" altLang="zh-CN" dirty="0"/>
              <a:t>Underfitting </a:t>
            </a:r>
            <a:r>
              <a:rPr kumimoji="1" lang="zh-CN" altLang="en-US" dirty="0"/>
              <a:t>欠拟合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Diagnosis: </a:t>
            </a:r>
            <a:r>
              <a:rPr kumimoji="1" lang="zh-CN" altLang="en-US" dirty="0"/>
              <a:t>诊断：</a:t>
            </a:r>
          </a:p>
          <a:p>
            <a:r>
              <a:rPr kumimoji="1" lang="en" altLang="zh-CN" dirty="0"/>
              <a:t>If your model cannot even fit the training examples, then you have large bias </a:t>
            </a:r>
            <a:r>
              <a:rPr kumimoji="1" lang="zh-CN" altLang="en-US" dirty="0"/>
              <a:t>如果您的模型甚至无法拟合训练样本，那么您存在较大的偏差。</a:t>
            </a:r>
          </a:p>
          <a:p>
            <a:r>
              <a:rPr kumimoji="1" lang="en" altLang="zh-CN" dirty="0"/>
              <a:t>If you can fit the training data, but large error on testing data, then you probably have large variance </a:t>
            </a:r>
            <a:r>
              <a:rPr kumimoji="1" lang="zh-CN" altLang="en-US" dirty="0"/>
              <a:t>如果您能够拟合训练数据，但在测试数据上存在较大误差，那么您可能具有较大的方差。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For bias, redesign your model: </a:t>
            </a:r>
            <a:r>
              <a:rPr kumimoji="1" lang="zh-CN" altLang="en-US" dirty="0"/>
              <a:t>对于偏差，重新设计您的模型：</a:t>
            </a:r>
          </a:p>
          <a:p>
            <a:r>
              <a:rPr kumimoji="1" lang="en" altLang="zh-CN" dirty="0"/>
              <a:t>Add more features as input </a:t>
            </a:r>
            <a:r>
              <a:rPr kumimoji="1" lang="zh-CN" altLang="en-US" dirty="0"/>
              <a:t>增加更多的输入特征</a:t>
            </a:r>
          </a:p>
          <a:p>
            <a:r>
              <a:rPr kumimoji="1" lang="en" altLang="zh-CN" dirty="0"/>
              <a:t>A more complex model </a:t>
            </a:r>
            <a:r>
              <a:rPr kumimoji="1" lang="zh-CN" altLang="en-US" dirty="0"/>
              <a:t>使用更复杂的模型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Very effective, but not always practical </a:t>
            </a:r>
            <a:r>
              <a:rPr kumimoji="1" lang="zh-CN" altLang="en-US" dirty="0"/>
              <a:t>非常有效，但并不总是实用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305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bias </a:t>
            </a:r>
            <a:r>
              <a:rPr kumimoji="1" lang="zh-CN" altLang="en-US" dirty="0"/>
              <a:t>偏见，偏差</a:t>
            </a:r>
          </a:p>
          <a:p>
            <a:r>
              <a:rPr kumimoji="1" lang="en" altLang="zh-CN" dirty="0"/>
              <a:t>variance </a:t>
            </a:r>
            <a:r>
              <a:rPr kumimoji="1" lang="zh-CN" altLang="en-US" dirty="0"/>
              <a:t>方差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Estimator </a:t>
            </a:r>
            <a:r>
              <a:rPr kumimoji="1" lang="zh-CN" altLang="en-US" dirty="0"/>
              <a:t>估计量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Estimate the mean of a variable x</a:t>
            </a:r>
            <a:r>
              <a:rPr kumimoji="1" lang="zh-CN" altLang="en-US" dirty="0"/>
              <a:t> 估计变量</a:t>
            </a:r>
            <a:r>
              <a:rPr kumimoji="1" lang="en" altLang="zh-CN" dirty="0"/>
              <a:t>x</a:t>
            </a:r>
            <a:r>
              <a:rPr kumimoji="1" lang="zh-CN" altLang="en-US" dirty="0"/>
              <a:t>的均值</a:t>
            </a:r>
            <a:endParaRPr kumimoji="1" lang="en-US" altLang="zh-CN" dirty="0"/>
          </a:p>
          <a:p>
            <a:r>
              <a:rPr kumimoji="1" lang="en-US" altLang="zh-CN" dirty="0"/>
              <a:t>assume the mean of x is 𝜇 </a:t>
            </a:r>
            <a:r>
              <a:rPr kumimoji="1" lang="zh-CN" altLang="en-US" dirty="0"/>
              <a:t>假设均值</a:t>
            </a:r>
          </a:p>
          <a:p>
            <a:r>
              <a:rPr kumimoji="1" lang="en-US" altLang="zh-CN" dirty="0"/>
              <a:t>assume the variance of x is 𝜎^2 </a:t>
            </a:r>
            <a:r>
              <a:rPr kumimoji="1" lang="zh-CN" altLang="en-US" dirty="0"/>
              <a:t>假设方差</a:t>
            </a:r>
            <a:endParaRPr kumimoji="1" lang="en-US" altLang="zh-CN" dirty="0"/>
          </a:p>
          <a:p>
            <a:r>
              <a:rPr kumimoji="1" lang="en-US" altLang="zh-CN" dirty="0"/>
              <a:t>m </a:t>
            </a:r>
            <a:r>
              <a:rPr kumimoji="1" lang="zh-CN" altLang="en-US" dirty="0"/>
              <a:t>表示算术平均值</a:t>
            </a:r>
            <a:endParaRPr kumimoji="1" lang="en-US" altLang="zh-CN" dirty="0"/>
          </a:p>
          <a:p>
            <a:r>
              <a:rPr kumimoji="1" lang="en-US" altLang="zh-CN" dirty="0"/>
              <a:t>𝐸[𝑚]</a:t>
            </a:r>
            <a:r>
              <a:rPr kumimoji="1" lang="zh-CN" altLang="en-US" dirty="0"/>
              <a:t> 表示期望值</a:t>
            </a:r>
          </a:p>
          <a:p>
            <a:r>
              <a:rPr kumimoji="1" lang="en" altLang="zh-CN" dirty="0"/>
              <a:t>unbiased </a:t>
            </a:r>
            <a:r>
              <a:rPr kumimoji="1" lang="zh-CN" altLang="en-US" dirty="0"/>
              <a:t>无偏见的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V𝑎𝑟[𝑚]</a:t>
            </a:r>
            <a:r>
              <a:rPr kumimoji="1" lang="zh-CN" altLang="en-US" dirty="0"/>
              <a:t> 表示 </a:t>
            </a:r>
            <a:r>
              <a:rPr kumimoji="1" lang="en-US" altLang="zh-CN" dirty="0"/>
              <a:t>m</a:t>
            </a:r>
            <a:r>
              <a:rPr kumimoji="1" lang="zh-CN" altLang="en-US" dirty="0"/>
              <a:t> 的方差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</a:t>
            </a:r>
            <a:r>
              <a:rPr kumimoji="1" lang="zh-CN" altLang="en-US" dirty="0"/>
              <a:t> 表示方差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𝐸[s]</a:t>
            </a:r>
            <a:r>
              <a:rPr kumimoji="1" lang="zh-CN" altLang="en-US" dirty="0"/>
              <a:t> 表示 </a:t>
            </a:r>
            <a:r>
              <a:rPr kumimoji="1" lang="en-US" altLang="zh-CN" dirty="0"/>
              <a:t>s</a:t>
            </a:r>
            <a:r>
              <a:rPr kumimoji="1" lang="zh-CN" altLang="en-US" dirty="0"/>
              <a:t> 的期望值</a:t>
            </a:r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If we can do the experiments several times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Parallel Universes </a:t>
            </a:r>
            <a:r>
              <a:rPr kumimoji="1" lang="zh-CN" altLang="en-US" dirty="0"/>
              <a:t>平行宇宙</a:t>
            </a:r>
          </a:p>
          <a:p>
            <a:r>
              <a:rPr kumimoji="1" lang="en" altLang="zh-CN" dirty="0"/>
              <a:t>In all the universes, we are collecting (catching) 10 </a:t>
            </a:r>
            <a:r>
              <a:rPr kumimoji="1" lang="en" altLang="zh-CN" dirty="0" err="1"/>
              <a:t>Pokémons</a:t>
            </a:r>
            <a:r>
              <a:rPr kumimoji="1" lang="en" altLang="zh-CN" dirty="0"/>
              <a:t> as training data to find 𝑓^∗  </a:t>
            </a:r>
            <a:r>
              <a:rPr kumimoji="1" lang="zh-CN" altLang="en-US" dirty="0"/>
              <a:t>在所有的宇宙中，我们收集（捕捉）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</a:t>
            </a:r>
            <a:r>
              <a:rPr kumimoji="1" lang="en" altLang="zh-CN" dirty="0" err="1"/>
              <a:t>poksamons</a:t>
            </a:r>
            <a:r>
              <a:rPr kumimoji="1" lang="zh-CN" altLang="en-US" dirty="0"/>
              <a:t>作为训练数据来找到𝑓</a:t>
            </a:r>
            <a:r>
              <a:rPr kumimoji="1" lang="en-US" altLang="zh-CN" dirty="0"/>
              <a:t>^ *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" altLang="zh-CN" dirty="0"/>
              <a:t>Simpler model is less influenced by the sampled data </a:t>
            </a:r>
            <a:r>
              <a:rPr kumimoji="1" lang="zh-CN" altLang="en-US" dirty="0"/>
              <a:t>简单的模型受采样数据的影响较小</a:t>
            </a:r>
          </a:p>
          <a:p>
            <a:r>
              <a:rPr kumimoji="1" lang="en" altLang="zh-CN" dirty="0"/>
              <a:t>Consider the extreme case f(x) = c </a:t>
            </a:r>
            <a:r>
              <a:rPr kumimoji="1" lang="zh-CN" altLang="en-US" dirty="0"/>
              <a:t>考虑极端情况</a:t>
            </a:r>
            <a:r>
              <a:rPr kumimoji="1" lang="en" altLang="zh-CN" dirty="0"/>
              <a:t>f(x) = c</a:t>
            </a:r>
          </a:p>
          <a:p>
            <a:endParaRPr kumimoji="1" lang="en" altLang="zh-CN" dirty="0"/>
          </a:p>
          <a:p>
            <a:r>
              <a:rPr kumimoji="1" lang="en" altLang="zh-CN" dirty="0"/>
              <a:t>Underfitting </a:t>
            </a:r>
            <a:r>
              <a:rPr kumimoji="1" lang="zh-CN" altLang="en-US" dirty="0"/>
              <a:t>欠拟合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Diagnosis: </a:t>
            </a:r>
            <a:r>
              <a:rPr kumimoji="1" lang="zh-CN" altLang="en-US" dirty="0"/>
              <a:t>诊断：</a:t>
            </a:r>
          </a:p>
          <a:p>
            <a:r>
              <a:rPr kumimoji="1" lang="en" altLang="zh-CN" dirty="0"/>
              <a:t>If your model cannot even fit the training examples, then you have large bias </a:t>
            </a:r>
            <a:r>
              <a:rPr kumimoji="1" lang="zh-CN" altLang="en-US" dirty="0"/>
              <a:t>如果您的模型甚至无法拟合训练样本，那么您存在较大的偏差。</a:t>
            </a:r>
          </a:p>
          <a:p>
            <a:r>
              <a:rPr kumimoji="1" lang="en" altLang="zh-CN" dirty="0"/>
              <a:t>If you can fit the training data, but large error on testing data, then you probably have large variance </a:t>
            </a:r>
            <a:r>
              <a:rPr kumimoji="1" lang="zh-CN" altLang="en-US" dirty="0"/>
              <a:t>如果您能够拟合训练数据，但在测试数据上存在较大误差，那么您可能具有较大的方差。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For bias, redesign your model: </a:t>
            </a:r>
            <a:r>
              <a:rPr kumimoji="1" lang="zh-CN" altLang="en-US" dirty="0"/>
              <a:t>对于偏差，重新设计您的模型：</a:t>
            </a:r>
          </a:p>
          <a:p>
            <a:r>
              <a:rPr kumimoji="1" lang="en" altLang="zh-CN" dirty="0"/>
              <a:t>Add more features as input </a:t>
            </a:r>
            <a:r>
              <a:rPr kumimoji="1" lang="zh-CN" altLang="en-US" dirty="0"/>
              <a:t>增加更多的输入特征</a:t>
            </a:r>
          </a:p>
          <a:p>
            <a:r>
              <a:rPr kumimoji="1" lang="en" altLang="zh-CN" dirty="0"/>
              <a:t>A more complex model </a:t>
            </a:r>
            <a:r>
              <a:rPr kumimoji="1" lang="zh-CN" altLang="en-US" dirty="0"/>
              <a:t>使用更复杂的模型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Very effective, but not always practical </a:t>
            </a:r>
            <a:r>
              <a:rPr kumimoji="1" lang="zh-CN" altLang="en-US" dirty="0"/>
              <a:t>非常有效，但并不总是实用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863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31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83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39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22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1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67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94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07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09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82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46773-EB54-4673-8135-34605B9C0682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23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6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3" Type="http://schemas.openxmlformats.org/officeDocument/2006/relationships/image" Target="../media/image57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3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63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3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33.png"/><Relationship Id="rId9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12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12" Type="http://schemas.openxmlformats.org/officeDocument/2006/relationships/image" Target="../media/image1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0.png"/><Relationship Id="rId5" Type="http://schemas.openxmlformats.org/officeDocument/2006/relationships/image" Target="../media/image410.png"/><Relationship Id="rId15" Type="http://schemas.openxmlformats.org/officeDocument/2006/relationships/image" Target="../media/image14.png"/><Relationship Id="rId10" Type="http://schemas.openxmlformats.org/officeDocument/2006/relationships/image" Target="../media/image9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3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6.png"/><Relationship Id="rId3" Type="http://schemas.openxmlformats.org/officeDocument/2006/relationships/image" Target="../media/image19.png"/><Relationship Id="rId21" Type="http://schemas.openxmlformats.org/officeDocument/2006/relationships/image" Target="../media/image29.png"/><Relationship Id="rId7" Type="http://schemas.openxmlformats.org/officeDocument/2006/relationships/image" Target="../media/image23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9" Type="http://schemas.openxmlformats.org/officeDocument/2006/relationships/image" Target="../media/image27.png"/><Relationship Id="rId4" Type="http://schemas.openxmlformats.org/officeDocument/2006/relationships/image" Target="../media/image20.png"/><Relationship Id="rId1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828213"/>
            <a:ext cx="7772400" cy="2387600"/>
          </a:xfrm>
        </p:spPr>
        <p:txBody>
          <a:bodyPr/>
          <a:lstStyle/>
          <a:p>
            <a:r>
              <a:rPr lang="en-US" altLang="zh-TW" dirty="0"/>
              <a:t>Where does the error come from?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0903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Parallel Universes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In different universes, we use the same model, but  obtain different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 r="-15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85" y="3200594"/>
            <a:ext cx="4230471" cy="28480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56" y="3200594"/>
            <a:ext cx="4230471" cy="284803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93709" y="2758181"/>
            <a:ext cx="1816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Universe 123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846412" y="2748652"/>
            <a:ext cx="1816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Universe 345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402928" y="5977542"/>
                <a:ext cx="22422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-25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928" y="5977542"/>
                <a:ext cx="2242292" cy="523220"/>
              </a:xfrm>
              <a:prstGeom prst="rect">
                <a:avLst/>
              </a:prstGeom>
              <a:blipFill>
                <a:blip r:embed="rId6"/>
                <a:stretch>
                  <a:fillRect l="-2174" t="-11765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633399" y="6017647"/>
                <a:ext cx="22422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-250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399" y="6017647"/>
                <a:ext cx="2242292" cy="523220"/>
              </a:xfrm>
              <a:prstGeom prst="rect">
                <a:avLst/>
              </a:prstGeom>
              <a:blipFill>
                <a:blip r:embed="rId7"/>
                <a:stretch>
                  <a:fillRect l="-2174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2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915" y="351172"/>
            <a:ext cx="4217727" cy="2839453"/>
          </a:xfr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67" y="2139867"/>
            <a:ext cx="3964660" cy="266908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916" y="4018548"/>
            <a:ext cx="4217727" cy="28394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09760" y="351172"/>
                <a:ext cx="30266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2800" dirty="0"/>
                  <a:t> in 100 Universes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60" y="351172"/>
                <a:ext cx="3026662" cy="523220"/>
              </a:xfrm>
              <a:prstGeom prst="rect">
                <a:avLst/>
              </a:prstGeom>
              <a:blipFill>
                <a:blip r:embed="rId6"/>
                <a:stretch>
                  <a:fillRect t="-11765" r="-2823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315327" y="3187551"/>
                <a:ext cx="3344366" cy="83099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327" y="3187551"/>
                <a:ext cx="3344366" cy="830997"/>
              </a:xfrm>
              <a:prstGeom prst="rect">
                <a:avLst/>
              </a:prstGeom>
              <a:blipFill>
                <a:blip r:embed="rId7"/>
                <a:stretch>
                  <a:fillRect l="-2909" t="-5839" r="-182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150856" y="1245519"/>
                <a:ext cx="1884534" cy="46166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856" y="1245519"/>
                <a:ext cx="1884534" cy="461665"/>
              </a:xfrm>
              <a:prstGeom prst="rect">
                <a:avLst/>
              </a:prstGeom>
              <a:blipFill>
                <a:blip r:embed="rId8"/>
                <a:stretch>
                  <a:fillRect l="-5161"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46111" y="5309938"/>
                <a:ext cx="3344366" cy="120032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4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4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5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5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11" y="5309938"/>
                <a:ext cx="3344366" cy="1200329"/>
              </a:xfrm>
              <a:prstGeom prst="rect">
                <a:avLst/>
              </a:prstGeom>
              <a:blipFill>
                <a:blip r:embed="rId9"/>
                <a:stretch>
                  <a:fillRect l="-2727" t="-4040" r="-364" b="-10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號: 向右 10"/>
          <p:cNvSpPr/>
          <p:nvPr/>
        </p:nvSpPr>
        <p:spPr>
          <a:xfrm>
            <a:off x="4134316" y="1275586"/>
            <a:ext cx="451438" cy="4015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/>
          <p:cNvSpPr/>
          <p:nvPr/>
        </p:nvSpPr>
        <p:spPr>
          <a:xfrm>
            <a:off x="4090478" y="5910102"/>
            <a:ext cx="662498" cy="4015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/>
          <p:cNvSpPr/>
          <p:nvPr/>
        </p:nvSpPr>
        <p:spPr>
          <a:xfrm flipH="1">
            <a:off x="3850105" y="3410240"/>
            <a:ext cx="464090" cy="4015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33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Variance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9" y="1793130"/>
            <a:ext cx="3950497" cy="26595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688" y="1690689"/>
            <a:ext cx="4102667" cy="2761991"/>
          </a:xfrm>
          <a:prstGeom prst="rect">
            <a:avLst/>
          </a:prstGeom>
        </p:spPr>
      </p:pic>
      <p:sp>
        <p:nvSpPr>
          <p:cNvPr id="6" name="箭號: 向右 5"/>
          <p:cNvSpPr/>
          <p:nvPr/>
        </p:nvSpPr>
        <p:spPr>
          <a:xfrm>
            <a:off x="4065736" y="2510971"/>
            <a:ext cx="593350" cy="856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285708" y="1511077"/>
                <a:ext cx="1884534" cy="46166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708" y="1511077"/>
                <a:ext cx="1884534" cy="461665"/>
              </a:xfrm>
              <a:prstGeom prst="rect">
                <a:avLst/>
              </a:prstGeom>
              <a:blipFill>
                <a:blip r:embed="rId5"/>
                <a:stretch>
                  <a:fillRect l="-5161"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373487" y="490360"/>
                <a:ext cx="3344366" cy="120032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4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4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5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5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487" y="490360"/>
                <a:ext cx="3344366" cy="1200329"/>
              </a:xfrm>
              <a:prstGeom prst="rect">
                <a:avLst/>
              </a:prstGeom>
              <a:blipFill>
                <a:blip r:embed="rId6"/>
                <a:stretch>
                  <a:fillRect l="-2727" t="-4040" r="-364" b="-10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1539" y="4391372"/>
            <a:ext cx="1186970" cy="121676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7226536" y="4489951"/>
            <a:ext cx="1634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Large </a:t>
            </a:r>
          </a:p>
          <a:p>
            <a:r>
              <a:rPr lang="en-US" altLang="zh-TW" sz="2800" dirty="0"/>
              <a:t>Variance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315037" y="4502689"/>
            <a:ext cx="1634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Small </a:t>
            </a:r>
          </a:p>
          <a:p>
            <a:r>
              <a:rPr lang="en-US" altLang="zh-TW" sz="2800" dirty="0"/>
              <a:t>Variance</a:t>
            </a:r>
            <a:endParaRPr lang="zh-TW" altLang="en-US" sz="28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700" y="4380596"/>
            <a:ext cx="1264203" cy="117281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018714" y="5696296"/>
            <a:ext cx="702491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Simpler model is less influenced by the sampled data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292331" y="6191493"/>
            <a:ext cx="442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Consider the extreme case f(x) = 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509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/>
      <p:bldP spid="13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Bias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Bias: If we average all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dirty="0"/>
                  <a:t>, is it close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zh-TW" dirty="0"/>
                  <a:t> ? 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16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688552"/>
            <a:ext cx="1891094" cy="17543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690" y="4533965"/>
            <a:ext cx="1829054" cy="187497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19744" y="3088692"/>
            <a:ext cx="10320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Large </a:t>
            </a:r>
          </a:p>
          <a:p>
            <a:r>
              <a:rPr lang="en-US" altLang="zh-TW" sz="2800" dirty="0"/>
              <a:t>Bias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48028" y="4994397"/>
            <a:ext cx="1139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Small </a:t>
            </a:r>
          </a:p>
          <a:p>
            <a:r>
              <a:rPr lang="en-US" altLang="zh-TW" sz="2800" dirty="0"/>
              <a:t>Bias</a:t>
            </a:r>
            <a:endParaRPr lang="zh-TW" altLang="en-US" sz="2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675" y="2861311"/>
            <a:ext cx="4908172" cy="33453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285226" y="4051524"/>
                <a:ext cx="3164114" cy="482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Assume this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zh-TW" sz="2400" dirty="0"/>
                  <a:t>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226" y="4051524"/>
                <a:ext cx="3164114" cy="482440"/>
              </a:xfrm>
              <a:prstGeom prst="rect">
                <a:avLst/>
              </a:prstGeom>
              <a:blipFill>
                <a:blip r:embed="rId7"/>
                <a:stretch>
                  <a:fillRect t="-5063" b="-291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447672" y="1253532"/>
                <a:ext cx="1837554" cy="504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672" y="1253532"/>
                <a:ext cx="1837554" cy="5046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09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641" y="1979848"/>
            <a:ext cx="4979534" cy="33027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93" y="3435787"/>
            <a:ext cx="4979534" cy="33027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88686" y="523909"/>
                <a:ext cx="33025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altLang="zh-TW" sz="2400" dirty="0"/>
                  <a:t> curves: 5000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6" y="523909"/>
                <a:ext cx="3302567" cy="461665"/>
              </a:xfrm>
              <a:prstGeom prst="rect">
                <a:avLst/>
              </a:prstGeom>
              <a:blipFill>
                <a:blip r:embed="rId5"/>
                <a:stretch>
                  <a:fillRect l="-295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88686" y="133035"/>
                <a:ext cx="4680858" cy="482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Black curve: the true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zh-TW" sz="2400" dirty="0"/>
                  <a:t>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6" y="133035"/>
                <a:ext cx="4680858" cy="482440"/>
              </a:xfrm>
              <a:prstGeom prst="rect">
                <a:avLst/>
              </a:prstGeom>
              <a:blipFill>
                <a:blip r:embed="rId6"/>
                <a:stretch>
                  <a:fillRect l="-2083" t="-5063" b="-291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92884" y="914783"/>
                <a:ext cx="47570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0070C0"/>
                    </a:solidFill>
                  </a:rPr>
                  <a:t>Blue</a:t>
                </a:r>
                <a:r>
                  <a:rPr lang="en-US" altLang="zh-TW" sz="2400" dirty="0"/>
                  <a:t> curve: the average of 5000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84" y="914783"/>
                <a:ext cx="4757056" cy="461665"/>
              </a:xfrm>
              <a:prstGeom prst="rect">
                <a:avLst/>
              </a:prstGeom>
              <a:blipFill>
                <a:blip r:embed="rId7"/>
                <a:stretch>
                  <a:fillRect l="-205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897652" y="1387348"/>
                <a:ext cx="562590" cy="378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652" y="1387348"/>
                <a:ext cx="562590" cy="378373"/>
              </a:xfrm>
              <a:prstGeom prst="rect">
                <a:avLst/>
              </a:prstGeom>
              <a:blipFill>
                <a:blip r:embed="rId8"/>
                <a:stretch>
                  <a:fillRect l="-5376" t="-3226" r="-78495" b="-338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內容版面配置區 4"/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487" y="114345"/>
            <a:ext cx="5004940" cy="3302752"/>
          </a:xfrm>
        </p:spPr>
      </p:pic>
    </p:spTree>
    <p:extLst>
      <p:ext uri="{BB962C8B-B14F-4D97-AF65-F5344CB8AC3E}">
        <p14:creationId xmlns:p14="http://schemas.microsoft.com/office/powerpoint/2010/main" val="243713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Bias 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15" y="1807454"/>
            <a:ext cx="4410285" cy="2910340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838" y="4907766"/>
            <a:ext cx="1891094" cy="17543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8765" y="4847473"/>
            <a:ext cx="1829054" cy="1874972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382932" y="5307906"/>
            <a:ext cx="10320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Large </a:t>
            </a:r>
          </a:p>
          <a:p>
            <a:r>
              <a:rPr lang="en-US" altLang="zh-TW" sz="2800" dirty="0"/>
              <a:t>Bias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375987" y="5294991"/>
            <a:ext cx="1139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Small </a:t>
            </a:r>
          </a:p>
          <a:p>
            <a:r>
              <a:rPr lang="en-US" altLang="zh-TW" sz="2800" dirty="0"/>
              <a:t>Bias</a:t>
            </a:r>
            <a:endParaRPr lang="zh-TW" altLang="en-US" sz="2800" dirty="0"/>
          </a:p>
        </p:txBody>
      </p:sp>
      <p:sp>
        <p:nvSpPr>
          <p:cNvPr id="10" name="箭號: 向右 9"/>
          <p:cNvSpPr/>
          <p:nvPr/>
        </p:nvSpPr>
        <p:spPr>
          <a:xfrm>
            <a:off x="4275325" y="2757855"/>
            <a:ext cx="593350" cy="856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285708" y="1511077"/>
                <a:ext cx="1884534" cy="46166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708" y="1511077"/>
                <a:ext cx="1884534" cy="461665"/>
              </a:xfrm>
              <a:prstGeom prst="rect">
                <a:avLst/>
              </a:prstGeom>
              <a:blipFill>
                <a:blip r:embed="rId6"/>
                <a:stretch>
                  <a:fillRect l="-5161"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270596" y="732514"/>
                <a:ext cx="3344366" cy="120032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4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4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5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5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596" y="732514"/>
                <a:ext cx="3344366" cy="1200329"/>
              </a:xfrm>
              <a:prstGeom prst="rect">
                <a:avLst/>
              </a:prstGeom>
              <a:blipFill>
                <a:blip r:embed="rId7"/>
                <a:stretch>
                  <a:fillRect l="-2914" t="-4040" r="-364" b="-10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圖片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612" y="1858674"/>
            <a:ext cx="4310673" cy="2859120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1786040" y="4730710"/>
            <a:ext cx="1077930" cy="76860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357006" y="4847473"/>
            <a:ext cx="1917416" cy="187497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37242" y="5499316"/>
            <a:ext cx="1060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972303" y="5208091"/>
            <a:ext cx="787857" cy="39247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275325" y="6249098"/>
            <a:ext cx="1060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4868675" y="5969555"/>
            <a:ext cx="497330" cy="29245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81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 animBg="1"/>
      <p:bldP spid="3" grpId="0" animBg="1"/>
      <p:bldP spid="14" grpId="0" animBg="1"/>
      <p:bldP spid="4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Bias </a:t>
            </a:r>
            <a:r>
              <a:rPr lang="en-US" altLang="zh-TW" dirty="0" err="1"/>
              <a:t>v.s</a:t>
            </a:r>
            <a:r>
              <a:rPr lang="en-US" altLang="zh-TW" dirty="0"/>
              <a:t>. Variance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945" y="1429433"/>
            <a:ext cx="6034109" cy="3633036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320" y="5282022"/>
            <a:ext cx="1347322" cy="12499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2594" y="5212658"/>
            <a:ext cx="1349828" cy="138371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043928" y="5381296"/>
            <a:ext cx="166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Large Bias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578385" y="5373235"/>
            <a:ext cx="1971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Small Bias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78385" y="5949918"/>
            <a:ext cx="243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Large Variance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22199" y="5963643"/>
            <a:ext cx="231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Small Variance</a:t>
            </a:r>
            <a:endParaRPr lang="zh-TW" altLang="en-US" sz="2800" dirty="0"/>
          </a:p>
        </p:txBody>
      </p:sp>
      <p:sp>
        <p:nvSpPr>
          <p:cNvPr id="12" name="箭號: 向右 11"/>
          <p:cNvSpPr/>
          <p:nvPr/>
        </p:nvSpPr>
        <p:spPr>
          <a:xfrm>
            <a:off x="4189777" y="5592458"/>
            <a:ext cx="928914" cy="624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: 圖案 12"/>
          <p:cNvSpPr/>
          <p:nvPr/>
        </p:nvSpPr>
        <p:spPr>
          <a:xfrm>
            <a:off x="2641600" y="4209143"/>
            <a:ext cx="4426857" cy="362857"/>
          </a:xfrm>
          <a:custGeom>
            <a:avLst/>
            <a:gdLst>
              <a:gd name="connsiteX0" fmla="*/ 0 w 4426857"/>
              <a:gd name="connsiteY0" fmla="*/ 0 h 362857"/>
              <a:gd name="connsiteX1" fmla="*/ 725714 w 4426857"/>
              <a:gd name="connsiteY1" fmla="*/ 145143 h 362857"/>
              <a:gd name="connsiteX2" fmla="*/ 2046514 w 4426857"/>
              <a:gd name="connsiteY2" fmla="*/ 304800 h 362857"/>
              <a:gd name="connsiteX3" fmla="*/ 3236686 w 4426857"/>
              <a:gd name="connsiteY3" fmla="*/ 333828 h 362857"/>
              <a:gd name="connsiteX4" fmla="*/ 4426857 w 4426857"/>
              <a:gd name="connsiteY4" fmla="*/ 362857 h 362857"/>
              <a:gd name="connsiteX5" fmla="*/ 4426857 w 4426857"/>
              <a:gd name="connsiteY5" fmla="*/ 362857 h 362857"/>
              <a:gd name="connsiteX6" fmla="*/ 4412343 w 4426857"/>
              <a:gd name="connsiteY6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6857" h="362857">
                <a:moveTo>
                  <a:pt x="0" y="0"/>
                </a:moveTo>
                <a:cubicBezTo>
                  <a:pt x="192314" y="47171"/>
                  <a:pt x="384628" y="94343"/>
                  <a:pt x="725714" y="145143"/>
                </a:cubicBezTo>
                <a:cubicBezTo>
                  <a:pt x="1066800" y="195943"/>
                  <a:pt x="1628019" y="273353"/>
                  <a:pt x="2046514" y="304800"/>
                </a:cubicBezTo>
                <a:cubicBezTo>
                  <a:pt x="2465009" y="336247"/>
                  <a:pt x="3236686" y="333828"/>
                  <a:pt x="3236686" y="333828"/>
                </a:cubicBezTo>
                <a:lnTo>
                  <a:pt x="4426857" y="362857"/>
                </a:lnTo>
                <a:lnTo>
                  <a:pt x="4426857" y="362857"/>
                </a:lnTo>
                <a:lnTo>
                  <a:pt x="4412343" y="362857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: 圖案 14"/>
          <p:cNvSpPr/>
          <p:nvPr/>
        </p:nvSpPr>
        <p:spPr>
          <a:xfrm>
            <a:off x="2656114" y="1524000"/>
            <a:ext cx="4586515" cy="3062514"/>
          </a:xfrm>
          <a:custGeom>
            <a:avLst/>
            <a:gdLst>
              <a:gd name="connsiteX0" fmla="*/ 0 w 4586515"/>
              <a:gd name="connsiteY0" fmla="*/ 3062514 h 3062514"/>
              <a:gd name="connsiteX1" fmla="*/ 1335315 w 4586515"/>
              <a:gd name="connsiteY1" fmla="*/ 3004457 h 3062514"/>
              <a:gd name="connsiteX2" fmla="*/ 2177143 w 4586515"/>
              <a:gd name="connsiteY2" fmla="*/ 2931886 h 3062514"/>
              <a:gd name="connsiteX3" fmla="*/ 3236686 w 4586515"/>
              <a:gd name="connsiteY3" fmla="*/ 2699657 h 3062514"/>
              <a:gd name="connsiteX4" fmla="*/ 3918857 w 4586515"/>
              <a:gd name="connsiteY4" fmla="*/ 1973943 h 3062514"/>
              <a:gd name="connsiteX5" fmla="*/ 4586515 w 4586515"/>
              <a:gd name="connsiteY5" fmla="*/ 0 h 306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6515" h="3062514">
                <a:moveTo>
                  <a:pt x="0" y="3062514"/>
                </a:moveTo>
                <a:lnTo>
                  <a:pt x="1335315" y="3004457"/>
                </a:lnTo>
                <a:cubicBezTo>
                  <a:pt x="1698172" y="2982686"/>
                  <a:pt x="1860248" y="2982686"/>
                  <a:pt x="2177143" y="2931886"/>
                </a:cubicBezTo>
                <a:cubicBezTo>
                  <a:pt x="2494038" y="2881086"/>
                  <a:pt x="2946400" y="2859314"/>
                  <a:pt x="3236686" y="2699657"/>
                </a:cubicBezTo>
                <a:cubicBezTo>
                  <a:pt x="3526972" y="2540000"/>
                  <a:pt x="3693886" y="2423886"/>
                  <a:pt x="3918857" y="1973943"/>
                </a:cubicBezTo>
                <a:cubicBezTo>
                  <a:pt x="4143828" y="1524000"/>
                  <a:pt x="4365171" y="762000"/>
                  <a:pt x="4586515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>
            <a:off x="2394857" y="1988459"/>
            <a:ext cx="4450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409371" y="2503714"/>
            <a:ext cx="4450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404540" y="3084285"/>
            <a:ext cx="44509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038297" y="1757626"/>
            <a:ext cx="238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Error from bias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038297" y="2257418"/>
            <a:ext cx="2869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Error from variance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038296" y="2813650"/>
            <a:ext cx="2869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Error observed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562374" y="3797344"/>
            <a:ext cx="188302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Overfitting</a:t>
            </a:r>
            <a:endParaRPr lang="zh-TW" altLang="en-US" sz="28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55561" y="3797344"/>
            <a:ext cx="2048979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/>
              <a:t>Underfitting</a:t>
            </a:r>
            <a:endParaRPr lang="zh-TW" altLang="en-US" sz="2800" dirty="0"/>
          </a:p>
        </p:txBody>
      </p:sp>
      <p:cxnSp>
        <p:nvCxnSpPr>
          <p:cNvPr id="27" name="直線單箭頭接點 26"/>
          <p:cNvCxnSpPr/>
          <p:nvPr/>
        </p:nvCxnSpPr>
        <p:spPr>
          <a:xfrm>
            <a:off x="2709320" y="4971756"/>
            <a:ext cx="499706" cy="3102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6225033" y="4905413"/>
            <a:ext cx="563729" cy="4148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48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 animBg="1"/>
      <p:bldP spid="13" grpId="0" animBg="1"/>
      <p:bldP spid="15" grpId="0" animBg="1"/>
      <p:bldP spid="21" grpId="0"/>
      <p:bldP spid="22" grpId="0"/>
      <p:bldP spid="23" grpId="0"/>
      <p:bldP spid="24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to do with large bias?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Autofit/>
          </a:bodyPr>
          <a:lstStyle/>
          <a:p>
            <a:r>
              <a:rPr lang="en-US" altLang="zh-TW" dirty="0"/>
              <a:t>Diagnosis:</a:t>
            </a:r>
          </a:p>
          <a:p>
            <a:pPr lvl="1"/>
            <a:r>
              <a:rPr lang="en-US" altLang="zh-TW" sz="2800" dirty="0"/>
              <a:t>If your model cannot even fit the training examples, then you have </a:t>
            </a:r>
            <a:r>
              <a:rPr lang="en-US" altLang="zh-TW" sz="2800" dirty="0">
                <a:solidFill>
                  <a:srgbClr val="FF0000"/>
                </a:solidFill>
              </a:rPr>
              <a:t>large bias </a:t>
            </a:r>
          </a:p>
          <a:p>
            <a:pPr lvl="1"/>
            <a:r>
              <a:rPr lang="en-US" altLang="zh-TW" sz="2800" dirty="0"/>
              <a:t>If you can fit the training data, but large error on testing data, then you probably have </a:t>
            </a:r>
            <a:r>
              <a:rPr lang="en-US" altLang="zh-TW" sz="2800" dirty="0">
                <a:solidFill>
                  <a:srgbClr val="FF0000"/>
                </a:solidFill>
              </a:rPr>
              <a:t>large variance</a:t>
            </a:r>
          </a:p>
          <a:p>
            <a:r>
              <a:rPr lang="en-US" altLang="zh-TW" dirty="0"/>
              <a:t>For bias, redesign your model:</a:t>
            </a:r>
          </a:p>
          <a:p>
            <a:pPr lvl="1"/>
            <a:r>
              <a:rPr lang="en-US" altLang="zh-TW" sz="2800" dirty="0"/>
              <a:t>Add more features as input</a:t>
            </a:r>
          </a:p>
          <a:p>
            <a:pPr lvl="1"/>
            <a:r>
              <a:rPr lang="en-US" altLang="zh-TW" sz="2800" dirty="0"/>
              <a:t>A more complex model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004" y="4090138"/>
            <a:ext cx="3300206" cy="222176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36842" y="4400274"/>
            <a:ext cx="1439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large bias 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825610" y="3938609"/>
            <a:ext cx="1883023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Overfitting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66371" y="2691728"/>
            <a:ext cx="2048979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Underfitting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238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to do with large variance?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More data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Regularization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272" y="1471113"/>
            <a:ext cx="3171826" cy="209308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78" y="1471113"/>
            <a:ext cx="3136126" cy="206952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250426" y="3426662"/>
            <a:ext cx="201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10 examples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566205" y="3432187"/>
            <a:ext cx="201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100 examples</a:t>
            </a:r>
            <a:endParaRPr lang="zh-TW" altLang="en-US" sz="24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246" y="4413864"/>
            <a:ext cx="3390116" cy="223713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488" y="4413864"/>
            <a:ext cx="3390116" cy="223713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891" y="4420066"/>
            <a:ext cx="3380718" cy="223093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97174" y="2337175"/>
            <a:ext cx="2001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Very effective, but not always practical</a:t>
            </a:r>
            <a:endParaRPr lang="zh-TW" altLang="en-US" sz="24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3123140" y="3858226"/>
            <a:ext cx="3058364" cy="461665"/>
            <a:chOff x="3123140" y="3858226"/>
            <a:chExt cx="3058364" cy="461665"/>
          </a:xfrm>
        </p:grpSpPr>
        <p:sp>
          <p:nvSpPr>
            <p:cNvPr id="14" name="文字方塊 13"/>
            <p:cNvSpPr txBox="1"/>
            <p:nvPr/>
          </p:nvSpPr>
          <p:spPr>
            <a:xfrm>
              <a:off x="3699199" y="3858226"/>
              <a:ext cx="2482305" cy="46166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May increase bias</a:t>
              </a:r>
              <a:endParaRPr lang="zh-TW" altLang="en-US" sz="2400" dirty="0"/>
            </a:p>
          </p:txBody>
        </p:sp>
        <p:sp>
          <p:nvSpPr>
            <p:cNvPr id="9" name="箭號: 向右 8"/>
            <p:cNvSpPr/>
            <p:nvPr/>
          </p:nvSpPr>
          <p:spPr>
            <a:xfrm>
              <a:off x="3123140" y="3896422"/>
              <a:ext cx="471611" cy="39593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094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Selection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There is usually a trade-off between bias and variance.</a:t>
            </a:r>
          </a:p>
          <a:p>
            <a:r>
              <a:rPr lang="en-US" altLang="zh-TW" sz="2400" dirty="0"/>
              <a:t>Select a model that balances two kinds of error to minimize total error</a:t>
            </a:r>
          </a:p>
          <a:p>
            <a:r>
              <a:rPr lang="en-US" altLang="zh-TW" sz="2400" dirty="0"/>
              <a:t>What you should NOT do: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870857" y="4001294"/>
            <a:ext cx="2946400" cy="6241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Training Set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360182" y="4001294"/>
            <a:ext cx="1995714" cy="6241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Testing Set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554514" y="4824351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54514" y="5326923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2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554513" y="5823483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3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708978" y="4824350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0.9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08978" y="5326922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0.7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08978" y="5829483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0.5</a:t>
            </a:r>
            <a:endParaRPr lang="zh-TW" altLang="en-US" sz="2400" dirty="0"/>
          </a:p>
        </p:txBody>
      </p:sp>
      <p:sp>
        <p:nvSpPr>
          <p:cNvPr id="12" name="左大括弧 11"/>
          <p:cNvSpPr/>
          <p:nvPr/>
        </p:nvSpPr>
        <p:spPr>
          <a:xfrm>
            <a:off x="2104572" y="4824350"/>
            <a:ext cx="478970" cy="1460798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>
            <a:off x="1436914" y="4625408"/>
            <a:ext cx="0" cy="9293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1436914" y="5554749"/>
            <a:ext cx="609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783239" y="5075564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3783239" y="5554749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3819524" y="6054315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711950" y="4004611"/>
            <a:ext cx="1995714" cy="9823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Real Testing Set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772729" y="4998121"/>
            <a:ext cx="193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(not in hand)</a:t>
            </a:r>
            <a:endParaRPr lang="zh-TW" altLang="en-US" sz="2400" dirty="0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6064703" y="6054315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114721" y="5823482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&gt; 0.5</a:t>
            </a:r>
            <a:endParaRPr lang="zh-TW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2554513" y="5817615"/>
            <a:ext cx="3367316" cy="4965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479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21" grpId="0" animBg="1"/>
      <p:bldP spid="22" grpId="0"/>
      <p:bldP spid="24" grpId="0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25" y="1569919"/>
            <a:ext cx="6396950" cy="3851497"/>
          </a:xfrm>
        </p:spPr>
      </p:pic>
      <p:sp>
        <p:nvSpPr>
          <p:cNvPr id="5" name="文字方塊 4"/>
          <p:cNvSpPr txBox="1"/>
          <p:nvPr/>
        </p:nvSpPr>
        <p:spPr>
          <a:xfrm>
            <a:off x="1627869" y="5566021"/>
            <a:ext cx="6142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more complex model does not always lead to better performance on </a:t>
            </a:r>
            <a:r>
              <a:rPr lang="en-US" altLang="zh-TW" sz="2400" b="1" i="1" u="sng" dirty="0"/>
              <a:t>testing data</a:t>
            </a:r>
            <a:r>
              <a:rPr lang="en-US" altLang="zh-TW" sz="2400" dirty="0"/>
              <a:t>. 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840966" y="1835294"/>
            <a:ext cx="445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on Testing Data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444151" y="2797357"/>
            <a:ext cx="3359987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error due to "</a:t>
            </a:r>
            <a:r>
              <a:rPr lang="en-US" altLang="zh-TW" sz="2400" dirty="0">
                <a:solidFill>
                  <a:srgbClr val="0070C0"/>
                </a:solidFill>
              </a:rPr>
              <a:t>bias</a:t>
            </a:r>
            <a:r>
              <a:rPr lang="en-US" altLang="zh-TW" sz="2400" dirty="0"/>
              <a:t>" and error due to "</a:t>
            </a:r>
            <a:r>
              <a:rPr lang="en-US" altLang="zh-TW" sz="2400" dirty="0">
                <a:solidFill>
                  <a:srgbClr val="FF0000"/>
                </a:solidFill>
              </a:rPr>
              <a:t>variance</a:t>
            </a:r>
            <a:r>
              <a:rPr lang="en-US" altLang="zh-TW" sz="2400" dirty="0"/>
              <a:t>"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884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1564" y="825997"/>
            <a:ext cx="2946400" cy="6241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Training Set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030889" y="825997"/>
            <a:ext cx="1995714" cy="6241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Testing Set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6320972" y="825997"/>
            <a:ext cx="1995714" cy="624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Testing Set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115027" y="311832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public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405110" y="355033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private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347232" y="1665803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1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347232" y="2168375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2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347231" y="2664935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3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501696" y="1665802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0.9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501696" y="2168374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0.7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501696" y="2670935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0.5</a:t>
            </a:r>
            <a:endParaRPr lang="zh-TW" altLang="en-US" sz="2400" dirty="0"/>
          </a:p>
        </p:txBody>
      </p:sp>
      <p:sp>
        <p:nvSpPr>
          <p:cNvPr id="15" name="左大括弧 14"/>
          <p:cNvSpPr/>
          <p:nvPr/>
        </p:nvSpPr>
        <p:spPr>
          <a:xfrm>
            <a:off x="1897290" y="1665802"/>
            <a:ext cx="478970" cy="1460798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/>
          <p:nvPr/>
        </p:nvCxnSpPr>
        <p:spPr>
          <a:xfrm>
            <a:off x="1229632" y="1466860"/>
            <a:ext cx="0" cy="9293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229632" y="2396201"/>
            <a:ext cx="609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575957" y="1917016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3575957" y="2396201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3612242" y="2895767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857421" y="2895767"/>
            <a:ext cx="5216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6396492" y="2693962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&gt; 0.5</a:t>
            </a:r>
            <a:endParaRPr lang="zh-TW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2347231" y="2659067"/>
            <a:ext cx="3367316" cy="4965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88686" y="116114"/>
            <a:ext cx="338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Homework</a:t>
            </a:r>
            <a:endParaRPr lang="zh-TW" altLang="en-US" sz="2800" b="1" i="1" u="sng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059915" y="3121652"/>
            <a:ext cx="199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 beat baseline!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495369" y="3086613"/>
            <a:ext cx="199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No, you don’t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1" name="Picture 2" descr="picard pal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247" y="3737348"/>
            <a:ext cx="4474711" cy="289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 31"/>
          <p:cNvSpPr/>
          <p:nvPr/>
        </p:nvSpPr>
        <p:spPr>
          <a:xfrm>
            <a:off x="772657" y="5526520"/>
            <a:ext cx="29282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http://www.chioka.in/how-to-select-your-final-models-in-a-kaggle-competitio/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772657" y="4148892"/>
            <a:ext cx="2699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What will happen?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7777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23" grpId="0"/>
      <p:bldP spid="24" grpId="0" animBg="1"/>
      <p:bldP spid="29" grpId="0"/>
      <p:bldP spid="30" grpId="0"/>
      <p:bldP spid="32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 Validation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8257" y="2204854"/>
            <a:ext cx="3798888" cy="6241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Training Set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784951" y="2204854"/>
            <a:ext cx="1911576" cy="6241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Testing Set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6831239" y="2189364"/>
            <a:ext cx="1995714" cy="624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Testing Set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84951" y="1690689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public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15377" y="1718400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private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8257" y="3346082"/>
            <a:ext cx="1737179" cy="10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Training Set</a:t>
            </a:r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2408691" y="3360596"/>
            <a:ext cx="1778454" cy="10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Validation</a:t>
            </a:r>
          </a:p>
          <a:p>
            <a:pPr algn="ctr"/>
            <a:r>
              <a:rPr lang="en-US" altLang="zh-TW" sz="2800" dirty="0"/>
              <a:t> set</a:t>
            </a:r>
            <a:endParaRPr lang="zh-TW" altLang="en-US" sz="2800" dirty="0"/>
          </a:p>
        </p:txBody>
      </p:sp>
      <p:cxnSp>
        <p:nvCxnSpPr>
          <p:cNvPr id="13" name="直線單箭頭接點 12"/>
          <p:cNvCxnSpPr>
            <a:stCxn id="4" idx="2"/>
            <a:endCxn id="10" idx="0"/>
          </p:cNvCxnSpPr>
          <p:nvPr/>
        </p:nvCxnSpPr>
        <p:spPr>
          <a:xfrm flipH="1">
            <a:off x="1256847" y="2828968"/>
            <a:ext cx="1030854" cy="5171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4" idx="2"/>
            <a:endCxn id="11" idx="0"/>
          </p:cNvCxnSpPr>
          <p:nvPr/>
        </p:nvCxnSpPr>
        <p:spPr>
          <a:xfrm>
            <a:off x="2287701" y="2828968"/>
            <a:ext cx="1010217" cy="531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68337" y="4695956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1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68337" y="5198528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2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68336" y="5695088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3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822801" y="4695955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0.9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822801" y="5198527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0.7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822801" y="5701088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0.5</a:t>
            </a:r>
            <a:endParaRPr lang="zh-TW" altLang="en-US" sz="2400" dirty="0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1897062" y="4947169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1897062" y="5426354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1933347" y="5925920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4178526" y="5925920"/>
            <a:ext cx="7411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055847" y="5710121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&gt; 0.5</a:t>
            </a:r>
            <a:endParaRPr lang="zh-TW" altLang="en-US" sz="2400" dirty="0"/>
          </a:p>
        </p:txBody>
      </p:sp>
      <p:sp>
        <p:nvSpPr>
          <p:cNvPr id="28" name="左大括弧 27"/>
          <p:cNvSpPr/>
          <p:nvPr/>
        </p:nvSpPr>
        <p:spPr>
          <a:xfrm>
            <a:off x="574900" y="4710988"/>
            <a:ext cx="223328" cy="1460798"/>
          </a:xfrm>
          <a:prstGeom prst="leftBrace">
            <a:avLst>
              <a:gd name="adj1" fmla="val 47727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6408849" y="5958808"/>
            <a:ext cx="7411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7261961" y="5688282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&gt; 0.5</a:t>
            </a:r>
            <a:endParaRPr lang="zh-TW" altLang="en-US" sz="2400" dirty="0"/>
          </a:p>
        </p:txBody>
      </p:sp>
      <p:cxnSp>
        <p:nvCxnSpPr>
          <p:cNvPr id="32" name="直線接點 31"/>
          <p:cNvCxnSpPr/>
          <p:nvPr/>
        </p:nvCxnSpPr>
        <p:spPr>
          <a:xfrm>
            <a:off x="483732" y="4463142"/>
            <a:ext cx="0" cy="929341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62904" y="5671183"/>
            <a:ext cx="3231019" cy="4965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>
            <a:endCxn id="33" idx="0"/>
          </p:cNvCxnSpPr>
          <p:nvPr/>
        </p:nvCxnSpPr>
        <p:spPr>
          <a:xfrm>
            <a:off x="2271371" y="2828968"/>
            <a:ext cx="0" cy="2842215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H="1" flipV="1">
            <a:off x="5626878" y="5178073"/>
            <a:ext cx="0" cy="532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4187146" y="5157620"/>
            <a:ext cx="14397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4552610" y="3436988"/>
            <a:ext cx="4399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Using the results of public testing data to tune your model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552610" y="4218501"/>
            <a:ext cx="3735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You are making public set better than private set.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626878" y="5141967"/>
            <a:ext cx="2515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Not recommend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40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/>
      <p:bldP spid="18" grpId="0"/>
      <p:bldP spid="19" grpId="0"/>
      <p:bldP spid="20" grpId="0"/>
      <p:bldP spid="21" grpId="0"/>
      <p:bldP spid="22" grpId="0"/>
      <p:bldP spid="27" grpId="0"/>
      <p:bldP spid="28" grpId="0" animBg="1"/>
      <p:bldP spid="31" grpId="0"/>
      <p:bldP spid="33" grpId="0" animBg="1"/>
      <p:bldP spid="40" grpId="0"/>
      <p:bldP spid="48" grpId="0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767431" y="1670057"/>
            <a:ext cx="1278618" cy="351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N-fold Cross Validation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0412" y="1581646"/>
            <a:ext cx="3798888" cy="6241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Training Set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760412" y="233326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126456" y="233326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492500" y="233326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Val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760412" y="302144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126456" y="302144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Val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492500" y="302144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760412" y="3708322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Val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2126456" y="3708322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3492500" y="3708322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808083" y="1691499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1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121626" y="1686626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2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384369" y="1686626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3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287984" y="2414179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 = 0.4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87984" y="3096469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 = 0.5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287984" y="3778759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 = 0.3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020025" y="2414179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 = 0.4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20025" y="3096469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 = 0.5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020025" y="3778759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 = 0.6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718388" y="2404294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 = 0.2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718388" y="3086584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 = 0.4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718388" y="3768874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 = 0.3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287984" y="4359449"/>
            <a:ext cx="1364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Avg</a:t>
            </a:r>
            <a:r>
              <a:rPr lang="en-US" altLang="zh-TW" sz="2400" dirty="0"/>
              <a:t> Err </a:t>
            </a:r>
          </a:p>
          <a:p>
            <a:pPr algn="ctr"/>
            <a:r>
              <a:rPr lang="en-US" altLang="zh-TW" sz="2400" dirty="0"/>
              <a:t>= 0.4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070825" y="4359448"/>
            <a:ext cx="1364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Avg</a:t>
            </a:r>
            <a:r>
              <a:rPr lang="en-US" altLang="zh-TW" sz="2400" dirty="0"/>
              <a:t> Err </a:t>
            </a:r>
          </a:p>
          <a:p>
            <a:pPr algn="ctr"/>
            <a:r>
              <a:rPr lang="en-US" altLang="zh-TW" sz="2400" dirty="0"/>
              <a:t>= 0.5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718388" y="4349562"/>
            <a:ext cx="1364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Avg</a:t>
            </a:r>
            <a:r>
              <a:rPr lang="en-US" altLang="zh-TW" sz="2400" dirty="0"/>
              <a:t> Err </a:t>
            </a:r>
          </a:p>
          <a:p>
            <a:pPr algn="ctr"/>
            <a:r>
              <a:rPr lang="en-US" altLang="zh-TW" sz="2400" dirty="0"/>
              <a:t>= 0.3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2807378" y="5607482"/>
            <a:ext cx="1911576" cy="6241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Testing Set</a:t>
            </a:r>
            <a:endParaRPr lang="zh-TW" altLang="en-US" sz="2800" dirty="0"/>
          </a:p>
        </p:txBody>
      </p:sp>
      <p:sp>
        <p:nvSpPr>
          <p:cNvPr id="36" name="矩形 35"/>
          <p:cNvSpPr/>
          <p:nvPr/>
        </p:nvSpPr>
        <p:spPr>
          <a:xfrm>
            <a:off x="4853666" y="5591992"/>
            <a:ext cx="1995714" cy="624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Testing Set</a:t>
            </a:r>
            <a:endParaRPr lang="zh-TW" altLang="en-US" sz="28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891516" y="6153653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public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21942" y="6181364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private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328613" y="1857375"/>
            <a:ext cx="0" cy="406216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31" idx="1"/>
          </p:cNvCxnSpPr>
          <p:nvPr/>
        </p:nvCxnSpPr>
        <p:spPr>
          <a:xfrm flipH="1">
            <a:off x="328613" y="4765061"/>
            <a:ext cx="438977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4" idx="1"/>
          </p:cNvCxnSpPr>
          <p:nvPr/>
        </p:nvCxnSpPr>
        <p:spPr>
          <a:xfrm flipH="1" flipV="1">
            <a:off x="328614" y="1874223"/>
            <a:ext cx="431798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328614" y="5919539"/>
            <a:ext cx="247876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44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5" grpId="0" animBg="1"/>
      <p:bldP spid="36" grpId="0" animBg="1"/>
      <p:bldP spid="37" grpId="0"/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Bishop: Chapter 3.2</a:t>
            </a:r>
          </a:p>
        </p:txBody>
      </p:sp>
    </p:spTree>
    <p:extLst>
      <p:ext uri="{BB962C8B-B14F-4D97-AF65-F5344CB8AC3E}">
        <p14:creationId xmlns:p14="http://schemas.microsoft.com/office/powerpoint/2010/main" val="213739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Estimator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176579" y="1825625"/>
            <a:ext cx="3057888" cy="1393532"/>
            <a:chOff x="-252827" y="3061090"/>
            <a:chExt cx="3057888" cy="1393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-252827" y="3491238"/>
                  <a:ext cx="3057888" cy="5202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altLang="zh-TW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32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52827" y="3491238"/>
                  <a:ext cx="3057888" cy="52027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7586" y="3061090"/>
              <a:ext cx="1346858" cy="139353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147633" y="5780144"/>
                <a:ext cx="3425168" cy="4551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estimator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zh-TW" sz="2800" dirty="0"/>
                  <a:t> 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33" y="5780144"/>
                <a:ext cx="3425168" cy="455125"/>
              </a:xfrm>
              <a:prstGeom prst="rect">
                <a:avLst/>
              </a:prstGeom>
              <a:blipFill>
                <a:blip r:embed="rId6"/>
                <a:stretch>
                  <a:fillRect l="-178" t="-17333" b="-4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075025" y="3649305"/>
                <a:ext cx="3348954" cy="547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Only Niantic knows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25" y="3649305"/>
                <a:ext cx="3348954" cy="547458"/>
              </a:xfrm>
              <a:prstGeom prst="rect">
                <a:avLst/>
              </a:prstGeom>
              <a:blipFill>
                <a:blip r:embed="rId7"/>
                <a:stretch>
                  <a:fillRect l="-3636" t="-6742" b="-325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075025" y="4511400"/>
                <a:ext cx="334895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From training data, we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25" y="4511400"/>
                <a:ext cx="3348954" cy="954107"/>
              </a:xfrm>
              <a:prstGeom prst="rect">
                <a:avLst/>
              </a:prstGeom>
              <a:blipFill>
                <a:blip r:embed="rId8"/>
                <a:stretch>
                  <a:fillRect l="-3636" t="-5732" b="-17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「靶」的圖片搜尋結果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5538"/>
            <a:ext cx="41148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572000" y="4854321"/>
                <a:ext cx="331052" cy="520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854321"/>
                <a:ext cx="331052" cy="5202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>
            <a:stCxn id="11" idx="3"/>
          </p:cNvCxnSpPr>
          <p:nvPr/>
        </p:nvCxnSpPr>
        <p:spPr>
          <a:xfrm flipV="1">
            <a:off x="4903052" y="3795623"/>
            <a:ext cx="1791046" cy="13188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627861" y="2040329"/>
                <a:ext cx="4423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861" y="2040329"/>
                <a:ext cx="442365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橢圓 12"/>
          <p:cNvSpPr/>
          <p:nvPr/>
        </p:nvSpPr>
        <p:spPr>
          <a:xfrm>
            <a:off x="7631419" y="2497253"/>
            <a:ext cx="217624" cy="217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400018" y="2114577"/>
            <a:ext cx="1726348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Bias + Variance</a:t>
            </a:r>
            <a:endParaRPr lang="zh-TW" altLang="en-US" sz="2800" dirty="0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6624872" y="2686007"/>
            <a:ext cx="1002989" cy="113680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31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4" grpId="0"/>
      <p:bldP spid="13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5434AA9-A0FD-FF70-BE4B-888FB77E0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9" y="164648"/>
            <a:ext cx="3910262" cy="31098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7ED09B-330A-E787-CC9B-4C819A7A4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79" y="3897428"/>
            <a:ext cx="3874167" cy="21330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9E1AE1-2A62-CDEC-700B-570078A7C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104" y="3805797"/>
            <a:ext cx="3537283" cy="7945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7A8104-7C53-1C1F-5AFE-5527BAC9C7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73" y="5245579"/>
            <a:ext cx="4439653" cy="80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Bias and Variance of Estimator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Estimate the mean of a variable x</a:t>
                </a:r>
              </a:p>
              <a:p>
                <a:pPr lvl="1"/>
                <a:r>
                  <a:rPr lang="en-US" altLang="zh-TW" dirty="0"/>
                  <a:t>assume the mean of x is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assume the variance of x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r>
                  <a:rPr lang="en-US" altLang="zh-TW" sz="2400" dirty="0"/>
                  <a:t>Estimator of mean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Sample N points: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073593" y="4138054"/>
                <a:ext cx="1819344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93" y="4138054"/>
                <a:ext cx="1819344" cy="896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/>
          <p:cNvCxnSpPr/>
          <p:nvPr/>
        </p:nvCxnSpPr>
        <p:spPr>
          <a:xfrm rot="16200000">
            <a:off x="5212474" y="4213686"/>
            <a:ext cx="41198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 rot="16200000">
            <a:off x="7152065" y="4014664"/>
            <a:ext cx="240632" cy="2406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 rot="16200000">
            <a:off x="7152065" y="4523999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 rot="16200000">
            <a:off x="7152065" y="5033335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 rot="16200000">
            <a:off x="7152065" y="5942221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 rot="16200000" flipV="1">
            <a:off x="7152065" y="3557464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 flipV="1">
            <a:off x="7152065" y="3084220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 flipV="1">
            <a:off x="7152065" y="2299663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7522304" y="3916391"/>
                <a:ext cx="245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304" y="3916391"/>
                <a:ext cx="245515" cy="369332"/>
              </a:xfrm>
              <a:prstGeom prst="rect">
                <a:avLst/>
              </a:prstGeom>
              <a:blipFill>
                <a:blip r:embed="rId5"/>
                <a:stretch>
                  <a:fillRect l="-30000" r="-25000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536570" y="3458360"/>
                <a:ext cx="462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570" y="3458360"/>
                <a:ext cx="462498" cy="369332"/>
              </a:xfrm>
              <a:prstGeom prst="rect">
                <a:avLst/>
              </a:prstGeom>
              <a:blipFill>
                <a:blip r:embed="rId6"/>
                <a:stretch>
                  <a:fillRect l="-7895" r="-526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533011" y="2182900"/>
                <a:ext cx="4696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011" y="2182900"/>
                <a:ext cx="469616" cy="369332"/>
              </a:xfrm>
              <a:prstGeom prst="rect">
                <a:avLst/>
              </a:prstGeom>
              <a:blipFill>
                <a:blip r:embed="rId7"/>
                <a:stretch>
                  <a:fillRect l="-9091" r="-519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7498147" y="4968984"/>
                <a:ext cx="4696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147" y="4968984"/>
                <a:ext cx="469616" cy="369332"/>
              </a:xfrm>
              <a:prstGeom prst="rect">
                <a:avLst/>
              </a:prstGeom>
              <a:blipFill>
                <a:blip r:embed="rId8"/>
                <a:stretch>
                  <a:fillRect l="-7792" r="-519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501146" y="4426604"/>
                <a:ext cx="4696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1146" y="4426604"/>
                <a:ext cx="469616" cy="369332"/>
              </a:xfrm>
              <a:prstGeom prst="rect">
                <a:avLst/>
              </a:prstGeom>
              <a:blipFill>
                <a:blip r:embed="rId9"/>
                <a:stretch>
                  <a:fillRect l="-9091" r="-519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529452" y="2971793"/>
                <a:ext cx="4696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452" y="2971793"/>
                <a:ext cx="469616" cy="369332"/>
              </a:xfrm>
              <a:prstGeom prst="rect">
                <a:avLst/>
              </a:prstGeom>
              <a:blipFill>
                <a:blip r:embed="rId10"/>
                <a:stretch>
                  <a:fillRect l="-7792" r="-6494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7498147" y="5836642"/>
                <a:ext cx="4696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147" y="5836642"/>
                <a:ext cx="469616" cy="369332"/>
              </a:xfrm>
              <a:prstGeom prst="rect">
                <a:avLst/>
              </a:prstGeom>
              <a:blipFill>
                <a:blip r:embed="rId11"/>
                <a:stretch>
                  <a:fillRect l="-7792" r="-519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1013115" y="5148958"/>
                <a:ext cx="2740494" cy="983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115" y="5148958"/>
                <a:ext cx="2740494" cy="98360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3753609" y="5250859"/>
                <a:ext cx="1890389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609" y="5250859"/>
                <a:ext cx="1890389" cy="89620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5674120" y="5467310"/>
                <a:ext cx="5602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120" y="5467310"/>
                <a:ext cx="560217" cy="369332"/>
              </a:xfrm>
              <a:prstGeom prst="rect">
                <a:avLst/>
              </a:prstGeom>
              <a:blipFill>
                <a:blip r:embed="rId14"/>
                <a:stretch>
                  <a:fillRect l="-5435" r="-9783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/>
          <p:cNvSpPr txBox="1"/>
          <p:nvPr/>
        </p:nvSpPr>
        <p:spPr>
          <a:xfrm>
            <a:off x="6381596" y="1572029"/>
            <a:ext cx="1781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unbiased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937845" y="4304598"/>
                <a:ext cx="6560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zh-TW" alt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altLang="zh-TW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845" y="4304598"/>
                <a:ext cx="656013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78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7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Bias and Variance of Estimator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Estimate the mean of a variable x</a:t>
                </a:r>
              </a:p>
              <a:p>
                <a:pPr lvl="1"/>
                <a:r>
                  <a:rPr lang="en-US" altLang="zh-TW" dirty="0"/>
                  <a:t>assume the mean of x is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assume the variance of x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r>
                  <a:rPr lang="en-US" altLang="zh-TW" sz="2400" dirty="0"/>
                  <a:t>Estimator of mean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Sample N points: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 rot="5400000">
            <a:off x="4612385" y="4536065"/>
            <a:ext cx="4119813" cy="240632"/>
            <a:chOff x="7885576" y="188636"/>
            <a:chExt cx="4119813" cy="240632"/>
          </a:xfrm>
        </p:grpSpPr>
        <p:cxnSp>
          <p:nvCxnSpPr>
            <p:cNvPr id="7" name="直線接點 6"/>
            <p:cNvCxnSpPr/>
            <p:nvPr/>
          </p:nvCxnSpPr>
          <p:spPr>
            <a:xfrm>
              <a:off x="7885576" y="308952"/>
              <a:ext cx="41198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橢圓 7"/>
            <p:cNvSpPr/>
            <p:nvPr/>
          </p:nvSpPr>
          <p:spPr>
            <a:xfrm>
              <a:off x="9903873" y="188636"/>
              <a:ext cx="240632" cy="2406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9394537" y="18863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8885201" y="18863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7976315" y="18863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 flipV="1">
              <a:off x="10361073" y="18863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 flipV="1">
              <a:off x="10834317" y="18863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 flipV="1">
              <a:off x="11618874" y="18863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8321138" y="4536301"/>
                <a:ext cx="245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138" y="4536301"/>
                <a:ext cx="245515" cy="369332"/>
              </a:xfrm>
              <a:prstGeom prst="rect">
                <a:avLst/>
              </a:prstGeom>
              <a:blipFill>
                <a:blip r:embed="rId4"/>
                <a:stretch>
                  <a:fillRect l="-27500" r="-27500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073593" y="5308437"/>
                <a:ext cx="2102370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93" y="5308437"/>
                <a:ext cx="2102370" cy="8617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/>
          <p:cNvSpPr txBox="1"/>
          <p:nvPr/>
        </p:nvSpPr>
        <p:spPr>
          <a:xfrm>
            <a:off x="3389042" y="5168867"/>
            <a:ext cx="2392173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Variance depends on the number of  samples</a:t>
            </a:r>
            <a:endParaRPr lang="zh-TW" altLang="en-US" sz="2400" dirty="0"/>
          </a:p>
        </p:txBody>
      </p:sp>
      <p:grpSp>
        <p:nvGrpSpPr>
          <p:cNvPr id="19" name="群組 18"/>
          <p:cNvGrpSpPr/>
          <p:nvPr/>
        </p:nvGrpSpPr>
        <p:grpSpPr>
          <a:xfrm rot="5400000">
            <a:off x="6066866" y="4534030"/>
            <a:ext cx="4119813" cy="240632"/>
            <a:chOff x="7924399" y="1397996"/>
            <a:chExt cx="4119813" cy="240632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7924399" y="1518312"/>
              <a:ext cx="41198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橢圓 28"/>
            <p:cNvSpPr/>
            <p:nvPr/>
          </p:nvSpPr>
          <p:spPr>
            <a:xfrm>
              <a:off x="9942696" y="1397996"/>
              <a:ext cx="240632" cy="2406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9625628" y="139799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9208318" y="139799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8764885" y="139799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 flipV="1">
              <a:off x="10163444" y="139799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 flipV="1">
              <a:off x="10489942" y="139799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 flipV="1">
              <a:off x="10936546" y="139799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6848683" y="4502253"/>
                <a:ext cx="245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683" y="4502253"/>
                <a:ext cx="245515" cy="369332"/>
              </a:xfrm>
              <a:prstGeom prst="rect">
                <a:avLst/>
              </a:prstGeom>
              <a:blipFill>
                <a:blip r:embed="rId6"/>
                <a:stretch>
                  <a:fillRect l="-26829" r="-24390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5885930" y="2085475"/>
            <a:ext cx="1572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Smaller N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379718" y="2101987"/>
            <a:ext cx="149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Larger N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491220" y="1505386"/>
            <a:ext cx="1781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unbiased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1073593" y="4138054"/>
                <a:ext cx="1819344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93" y="4138054"/>
                <a:ext cx="1819344" cy="8962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2937845" y="4304598"/>
                <a:ext cx="6560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zh-TW" alt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altLang="zh-TW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845" y="4304598"/>
                <a:ext cx="656013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88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7" grpId="0" animBg="1"/>
      <p:bldP spid="36" grpId="0"/>
      <p:bldP spid="6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Bias and Variance of Estimator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Estimate the mean of a variable x</a:t>
                </a:r>
              </a:p>
              <a:p>
                <a:pPr lvl="1"/>
                <a:r>
                  <a:rPr lang="en-US" altLang="zh-TW" dirty="0"/>
                  <a:t>assume the mean of x is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assume the variance of x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r>
                  <a:rPr lang="en-US" altLang="zh-TW" sz="2400" dirty="0"/>
                  <a:t>Estimator of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Sample N points: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/>
          <p:cNvCxnSpPr/>
          <p:nvPr/>
        </p:nvCxnSpPr>
        <p:spPr>
          <a:xfrm rot="16200000">
            <a:off x="4250792" y="4269638"/>
            <a:ext cx="41198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 rot="16200000">
            <a:off x="6181240" y="3573600"/>
            <a:ext cx="240632" cy="2406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 rot="16200000">
            <a:off x="6190382" y="4579951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 rot="16200000">
            <a:off x="6190382" y="5089287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 rot="16200000">
            <a:off x="6180541" y="5696433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 rot="16200000" flipV="1">
            <a:off x="6190967" y="3940291"/>
            <a:ext cx="240632" cy="2197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 flipV="1">
            <a:off x="6171558" y="5384802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 flipV="1">
            <a:off x="6171558" y="3081923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465988" y="3509249"/>
                <a:ext cx="4090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988" y="3509249"/>
                <a:ext cx="409086" cy="369332"/>
              </a:xfrm>
              <a:prstGeom prst="rect">
                <a:avLst/>
              </a:prstGeom>
              <a:blipFill>
                <a:blip r:embed="rId4"/>
                <a:stretch>
                  <a:fillRect l="-10448" t="-1667" r="-5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443503" y="5740797"/>
                <a:ext cx="2198871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503" y="5740797"/>
                <a:ext cx="2198871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7127579" y="1566171"/>
            <a:ext cx="151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Increase N</a:t>
            </a:r>
            <a:endParaRPr lang="zh-TW" altLang="en-US" sz="2400" dirty="0"/>
          </a:p>
        </p:txBody>
      </p:sp>
      <p:grpSp>
        <p:nvGrpSpPr>
          <p:cNvPr id="19" name="群組 18"/>
          <p:cNvGrpSpPr/>
          <p:nvPr/>
        </p:nvGrpSpPr>
        <p:grpSpPr>
          <a:xfrm rot="16200000">
            <a:off x="5827672" y="4110360"/>
            <a:ext cx="4119813" cy="268697"/>
            <a:chOff x="9581966" y="1705391"/>
            <a:chExt cx="4119813" cy="268697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9581966" y="1845174"/>
              <a:ext cx="41198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橢圓 37"/>
            <p:cNvSpPr/>
            <p:nvPr/>
          </p:nvSpPr>
          <p:spPr>
            <a:xfrm>
              <a:off x="12283244" y="1719174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11151677" y="171915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/>
            <p:cNvSpPr/>
            <p:nvPr/>
          </p:nvSpPr>
          <p:spPr>
            <a:xfrm>
              <a:off x="10552527" y="173345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/>
          </p:nvSpPr>
          <p:spPr>
            <a:xfrm flipV="1">
              <a:off x="10747769" y="1740009"/>
              <a:ext cx="240632" cy="2197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/>
          </p:nvSpPr>
          <p:spPr>
            <a:xfrm flipV="1">
              <a:off x="11757650" y="1716199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/>
            <p:cNvSpPr/>
            <p:nvPr/>
          </p:nvSpPr>
          <p:spPr>
            <a:xfrm flipV="1">
              <a:off x="12558941" y="1705391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2830846" y="4138401"/>
                <a:ext cx="2681119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846" y="4138401"/>
                <a:ext cx="2681119" cy="896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3779168" y="5898658"/>
                <a:ext cx="847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168" y="5898658"/>
                <a:ext cx="84741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838917" y="4138401"/>
                <a:ext cx="1819344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17" y="4138401"/>
                <a:ext cx="1819344" cy="89620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字方塊 34"/>
          <p:cNvSpPr txBox="1"/>
          <p:nvPr/>
        </p:nvSpPr>
        <p:spPr>
          <a:xfrm>
            <a:off x="699349" y="5126550"/>
            <a:ext cx="2364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Biased estimator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橢圓 45"/>
          <p:cNvSpPr/>
          <p:nvPr/>
        </p:nvSpPr>
        <p:spPr>
          <a:xfrm rot="16200000">
            <a:off x="7780035" y="3592818"/>
            <a:ext cx="240632" cy="2406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8064783" y="3528467"/>
                <a:ext cx="4090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783" y="3528467"/>
                <a:ext cx="409086" cy="369332"/>
              </a:xfrm>
              <a:prstGeom prst="rect">
                <a:avLst/>
              </a:prstGeom>
              <a:blipFill>
                <a:blip r:embed="rId15"/>
                <a:stretch>
                  <a:fillRect l="-10448" r="-5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465289" y="3816628"/>
                <a:ext cx="3395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289" y="3816628"/>
                <a:ext cx="339580" cy="369332"/>
              </a:xfrm>
              <a:prstGeom prst="rect">
                <a:avLst/>
              </a:prstGeom>
              <a:blipFill>
                <a:blip r:embed="rId16"/>
                <a:stretch>
                  <a:fillRect l="-12727" r="-909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471609" y="5282731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609" y="5282731"/>
                <a:ext cx="346697" cy="369332"/>
              </a:xfrm>
              <a:prstGeom prst="rect">
                <a:avLst/>
              </a:prstGeom>
              <a:blipFill>
                <a:blip r:embed="rId17"/>
                <a:stretch>
                  <a:fillRect l="-12500" r="-892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6442028" y="2953223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028" y="2953223"/>
                <a:ext cx="346697" cy="369332"/>
              </a:xfrm>
              <a:prstGeom prst="rect">
                <a:avLst/>
              </a:prstGeom>
              <a:blipFill>
                <a:blip r:embed="rId18"/>
                <a:stretch>
                  <a:fillRect l="-12281" r="-70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6463961" y="4488323"/>
                <a:ext cx="3406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961" y="4488323"/>
                <a:ext cx="340671" cy="369332"/>
              </a:xfrm>
              <a:prstGeom prst="rect">
                <a:avLst/>
              </a:prstGeom>
              <a:blipFill>
                <a:blip r:embed="rId19"/>
                <a:stretch>
                  <a:fillRect l="-10714" r="-714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6471212" y="4963919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212" y="4963919"/>
                <a:ext cx="346697" cy="369332"/>
              </a:xfrm>
              <a:prstGeom prst="rect">
                <a:avLst/>
              </a:prstGeom>
              <a:blipFill>
                <a:blip r:embed="rId20"/>
                <a:stretch>
                  <a:fillRect l="-12500" r="-8929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6468653" y="5570441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653" y="5570441"/>
                <a:ext cx="346697" cy="369332"/>
              </a:xfrm>
              <a:prstGeom prst="rect">
                <a:avLst/>
              </a:prstGeom>
              <a:blipFill>
                <a:blip r:embed="rId21"/>
                <a:stretch>
                  <a:fillRect l="-10526" r="-7018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18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26" grpId="0"/>
      <p:bldP spid="6" grpId="0"/>
      <p:bldP spid="52" grpId="0"/>
      <p:bldP spid="53" grpId="0"/>
      <p:bldP spid="34" grpId="0"/>
      <p:bldP spid="35" grpId="0"/>
      <p:bldP spid="46" grpId="0" animBg="1"/>
      <p:bldP spid="47" grpId="0"/>
      <p:bldP spid="29" grpId="0"/>
      <p:bldP spid="30" grpId="0"/>
      <p:bldP spid="31" grpId="0"/>
      <p:bldP spid="32" grpId="0"/>
      <p:bldP spid="33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as and Vari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92" y="-94792"/>
            <a:ext cx="8211959" cy="695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731162" y="5937041"/>
                <a:ext cx="331052" cy="520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162" y="5937041"/>
                <a:ext cx="331052" cy="5202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644899" y="3186630"/>
                <a:ext cx="1837554" cy="504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899" y="3186630"/>
                <a:ext cx="1837554" cy="5046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/>
          <p:cNvCxnSpPr/>
          <p:nvPr/>
        </p:nvCxnSpPr>
        <p:spPr>
          <a:xfrm flipV="1">
            <a:off x="5079467" y="5294978"/>
            <a:ext cx="1390344" cy="8331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6009011" y="4146819"/>
            <a:ext cx="217624" cy="217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968780" y="3684323"/>
            <a:ext cx="1027345" cy="48530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8002599" y="3376921"/>
                <a:ext cx="50539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599" y="3376921"/>
                <a:ext cx="505395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單箭頭接點 19"/>
          <p:cNvCxnSpPr/>
          <p:nvPr/>
        </p:nvCxnSpPr>
        <p:spPr>
          <a:xfrm flipH="1">
            <a:off x="6784078" y="3633916"/>
            <a:ext cx="1221235" cy="1146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 flipV="1">
            <a:off x="6217440" y="4342546"/>
            <a:ext cx="365340" cy="71421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6217440" y="3770323"/>
            <a:ext cx="496419" cy="43093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062214" y="4671677"/>
            <a:ext cx="1164421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Bias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582780" y="3985788"/>
            <a:ext cx="1281366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Variance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911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 animBg="1"/>
      <p:bldP spid="19" grpId="0"/>
      <p:bldP spid="28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53" y="3529032"/>
            <a:ext cx="2817930" cy="195471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18" y="3550070"/>
            <a:ext cx="2823411" cy="19535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Parallel Universes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In all the universes, we are collecting (catching) 10 </a:t>
                </a:r>
                <a:r>
                  <a:rPr lang="en-US" altLang="zh-TW" dirty="0" err="1"/>
                  <a:t>Pokémons</a:t>
                </a:r>
                <a:r>
                  <a:rPr lang="en-US" altLang="zh-TW" dirty="0"/>
                  <a:t> as training data 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999098" y="3058709"/>
            <a:ext cx="1505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Universe 1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075101" y="3077128"/>
            <a:ext cx="1505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Universe 2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969588" y="3077127"/>
            <a:ext cx="1505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Universe 3</a:t>
            </a:r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4610273"/>
            <a:ext cx="740897" cy="18088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8986" y="4610273"/>
            <a:ext cx="627816" cy="180885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947" y="3555065"/>
            <a:ext cx="2900185" cy="201177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46916" y="4539227"/>
            <a:ext cx="691560" cy="184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2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2768</TotalTime>
  <Words>6256</Words>
  <Application>Microsoft Macintosh PowerPoint</Application>
  <PresentationFormat>全屏显示(4:3)</PresentationFormat>
  <Paragraphs>998</Paragraphs>
  <Slides>23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佈景主題</vt:lpstr>
      <vt:lpstr>Where does the error come from?</vt:lpstr>
      <vt:lpstr>Review</vt:lpstr>
      <vt:lpstr>Estimator</vt:lpstr>
      <vt:lpstr>PowerPoint 演示文稿</vt:lpstr>
      <vt:lpstr>Bias and Variance of Estimator</vt:lpstr>
      <vt:lpstr>Bias and Variance of Estimator</vt:lpstr>
      <vt:lpstr>Bias and Variance of Estimator</vt:lpstr>
      <vt:lpstr>PowerPoint 演示文稿</vt:lpstr>
      <vt:lpstr>Parallel Universes</vt:lpstr>
      <vt:lpstr>Parallel Universes</vt:lpstr>
      <vt:lpstr>PowerPoint 演示文稿</vt:lpstr>
      <vt:lpstr>Variance</vt:lpstr>
      <vt:lpstr>Bias </vt:lpstr>
      <vt:lpstr>PowerPoint 演示文稿</vt:lpstr>
      <vt:lpstr>Bias </vt:lpstr>
      <vt:lpstr>Bias v.s. Variance</vt:lpstr>
      <vt:lpstr>What to do with large bias?</vt:lpstr>
      <vt:lpstr>What to do with large variance?</vt:lpstr>
      <vt:lpstr>Model Selection</vt:lpstr>
      <vt:lpstr>PowerPoint 演示文稿</vt:lpstr>
      <vt:lpstr>Cross Validation</vt:lpstr>
      <vt:lpstr>N-fold Cross Validation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Microsoft Office User</cp:lastModifiedBy>
  <cp:revision>82</cp:revision>
  <dcterms:created xsi:type="dcterms:W3CDTF">2016-09-30T13:31:48Z</dcterms:created>
  <dcterms:modified xsi:type="dcterms:W3CDTF">2025-01-13T04:03:54Z</dcterms:modified>
</cp:coreProperties>
</file>