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258" r:id="rId4"/>
    <p:sldId id="299" r:id="rId5"/>
    <p:sldId id="268" r:id="rId6"/>
    <p:sldId id="316" r:id="rId7"/>
    <p:sldId id="300" r:id="rId8"/>
    <p:sldId id="260" r:id="rId9"/>
    <p:sldId id="317" r:id="rId10"/>
    <p:sldId id="318" r:id="rId11"/>
    <p:sldId id="319" r:id="rId12"/>
    <p:sldId id="264" r:id="rId13"/>
    <p:sldId id="295" r:id="rId14"/>
    <p:sldId id="296" r:id="rId15"/>
    <p:sldId id="271" r:id="rId16"/>
    <p:sldId id="297" r:id="rId17"/>
    <p:sldId id="302" r:id="rId18"/>
    <p:sldId id="303" r:id="rId19"/>
    <p:sldId id="312" r:id="rId20"/>
    <p:sldId id="274" r:id="rId21"/>
    <p:sldId id="311" r:id="rId22"/>
    <p:sldId id="305" r:id="rId23"/>
    <p:sldId id="306" r:id="rId24"/>
    <p:sldId id="275" r:id="rId25"/>
    <p:sldId id="307" r:id="rId26"/>
    <p:sldId id="313" r:id="rId27"/>
    <p:sldId id="308" r:id="rId28"/>
    <p:sldId id="281" r:id="rId29"/>
    <p:sldId id="315" r:id="rId30"/>
    <p:sldId id="279" r:id="rId31"/>
    <p:sldId id="309" r:id="rId32"/>
    <p:sldId id="286" r:id="rId33"/>
    <p:sldId id="287" r:id="rId34"/>
    <p:sldId id="288" r:id="rId35"/>
    <p:sldId id="310" r:id="rId36"/>
    <p:sldId id="289" r:id="rId37"/>
    <p:sldId id="266" r:id="rId38"/>
    <p:sldId id="31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61105" autoAdjust="0"/>
  </p:normalViewPr>
  <p:slideViewPr>
    <p:cSldViewPr snapToGrid="0">
      <p:cViewPr varScale="1">
        <p:scale>
          <a:sx n="91" d="100"/>
          <a:sy n="91" d="100"/>
        </p:scale>
        <p:origin x="2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74B54-0E7A-4785-86C1-E2CF5B3F0580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D95B-0755-4896-9C23-A080A597C2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254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Classification: Probabilistic Generative Model </a:t>
            </a:r>
            <a:r>
              <a:rPr kumimoji="1" lang="zh-CN" altLang="en-US" dirty="0"/>
              <a:t>分类：概率生成模型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Credit Scoring </a:t>
            </a:r>
            <a:r>
              <a:rPr kumimoji="1" lang="zh-CN" altLang="en-US" dirty="0"/>
              <a:t>信用评分</a:t>
            </a:r>
          </a:p>
          <a:p>
            <a:r>
              <a:rPr kumimoji="1" lang="zh-CN" altLang="en-US" dirty="0"/>
              <a:t>  </a:t>
            </a:r>
            <a:r>
              <a:rPr kumimoji="1" lang="en" altLang="zh-CN" dirty="0"/>
              <a:t>Input: income, savings, profession, age, past financial history …… </a:t>
            </a:r>
            <a:r>
              <a:rPr kumimoji="1" lang="zh-CN" altLang="en-US" dirty="0"/>
              <a:t>输入：收入，储蓄，职业，年龄，过去的财务历史</a:t>
            </a:r>
            <a:r>
              <a:rPr kumimoji="1" lang="en-US" altLang="zh-CN" dirty="0"/>
              <a:t>......</a:t>
            </a:r>
          </a:p>
          <a:p>
            <a:r>
              <a:rPr kumimoji="1" lang="en-US" altLang="zh-CN" dirty="0"/>
              <a:t>  </a:t>
            </a:r>
            <a:r>
              <a:rPr kumimoji="1" lang="en" altLang="zh-CN" dirty="0"/>
              <a:t>Output: accept or refuse </a:t>
            </a:r>
            <a:r>
              <a:rPr kumimoji="1" lang="zh-CN" altLang="en-US" dirty="0"/>
              <a:t>输出：</a:t>
            </a:r>
            <a:r>
              <a:rPr kumimoji="1" lang="en" altLang="zh-CN" dirty="0"/>
              <a:t>accept</a:t>
            </a:r>
            <a:r>
              <a:rPr kumimoji="1" lang="zh-CN" altLang="en-US" dirty="0"/>
              <a:t>或</a:t>
            </a:r>
            <a:r>
              <a:rPr kumimoji="1" lang="en" altLang="zh-CN" dirty="0"/>
              <a:t>refuse</a:t>
            </a:r>
          </a:p>
          <a:p>
            <a:r>
              <a:rPr kumimoji="1" lang="en" altLang="zh-CN" dirty="0"/>
              <a:t>Medical Diagnosis </a:t>
            </a:r>
            <a:r>
              <a:rPr kumimoji="1" lang="zh-CN" altLang="en-US" dirty="0"/>
              <a:t>医学诊断</a:t>
            </a:r>
          </a:p>
          <a:p>
            <a:r>
              <a:rPr kumimoji="1" lang="zh-CN" altLang="en-US" dirty="0"/>
              <a:t>  </a:t>
            </a:r>
            <a:r>
              <a:rPr kumimoji="1" lang="en" altLang="zh-CN" dirty="0"/>
              <a:t>Input: current symptoms, age, gender, past medical history ……  </a:t>
            </a:r>
            <a:r>
              <a:rPr kumimoji="1" lang="zh-CN" altLang="en-US" dirty="0"/>
              <a:t>输入：当前症状，年龄，性别，既往病史</a:t>
            </a:r>
            <a:r>
              <a:rPr kumimoji="1" lang="en-US" altLang="zh-CN" dirty="0"/>
              <a:t>......</a:t>
            </a:r>
          </a:p>
          <a:p>
            <a:r>
              <a:rPr kumimoji="1" lang="en-US" altLang="zh-CN" dirty="0"/>
              <a:t>  </a:t>
            </a:r>
            <a:r>
              <a:rPr kumimoji="1" lang="en" altLang="zh-CN" dirty="0"/>
              <a:t>Output: which kind of diseases </a:t>
            </a:r>
            <a:r>
              <a:rPr kumimoji="1" lang="zh-CN" altLang="en-US" dirty="0"/>
              <a:t>输出：哪一类疾病</a:t>
            </a:r>
          </a:p>
          <a:p>
            <a:r>
              <a:rPr kumimoji="1" lang="en" altLang="zh-CN" dirty="0"/>
              <a:t>Handwritten character recognition </a:t>
            </a:r>
            <a:r>
              <a:rPr kumimoji="1" lang="zh-CN" altLang="en-US" dirty="0"/>
              <a:t>手写字符识别</a:t>
            </a:r>
          </a:p>
          <a:p>
            <a:r>
              <a:rPr kumimoji="1" lang="en" altLang="zh-CN" dirty="0"/>
              <a:t>Face recognition </a:t>
            </a:r>
            <a:r>
              <a:rPr kumimoji="1" lang="zh-CN" altLang="en-US" dirty="0"/>
              <a:t>人脸识别</a:t>
            </a:r>
          </a:p>
          <a:p>
            <a:r>
              <a:rPr kumimoji="1" lang="en" altLang="zh-CN" dirty="0"/>
              <a:t>Input: image of a face, output: person </a:t>
            </a:r>
            <a:r>
              <a:rPr kumimoji="1" lang="zh-CN" altLang="en-US" dirty="0"/>
              <a:t>输入：人脸图像，输出：人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Total: sum of all stats that come after this, a general guide to how strong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is </a:t>
            </a:r>
            <a:r>
              <a:rPr kumimoji="1" lang="zh-CN" altLang="en-US" dirty="0"/>
              <a:t>总值：在此之后的所有属性的总和，即关于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的强大程度的一般指南</a:t>
            </a:r>
          </a:p>
          <a:p>
            <a:r>
              <a:rPr kumimoji="1" lang="en" altLang="zh-CN" dirty="0"/>
              <a:t>HP: hit points, or health, defines how much damage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can withstand before fainting HP</a:t>
            </a:r>
            <a:r>
              <a:rPr kumimoji="1" lang="zh-CN" altLang="en" dirty="0"/>
              <a:t>：</a:t>
            </a:r>
            <a:r>
              <a:rPr kumimoji="1" lang="zh-CN" altLang="en-US" dirty="0"/>
              <a:t>生命值或生命值决定了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在昏厥前能够承受多少伤害</a:t>
            </a:r>
          </a:p>
          <a:p>
            <a:r>
              <a:rPr kumimoji="1" lang="en" altLang="zh-CN" dirty="0"/>
              <a:t>Attack: the base modifier for normal attacks (</a:t>
            </a:r>
            <a:r>
              <a:rPr kumimoji="1" lang="en" altLang="zh-CN" dirty="0" err="1"/>
              <a:t>eg.</a:t>
            </a:r>
            <a:r>
              <a:rPr kumimoji="1" lang="en" altLang="zh-CN" dirty="0"/>
              <a:t> Scratch, Punch) </a:t>
            </a:r>
            <a:r>
              <a:rPr kumimoji="1" lang="zh-CN" altLang="en-US" dirty="0"/>
              <a:t>攻击</a:t>
            </a:r>
            <a:r>
              <a:rPr kumimoji="1" lang="en-US" altLang="zh-CN" dirty="0"/>
              <a:t>:</a:t>
            </a:r>
            <a:r>
              <a:rPr kumimoji="1" lang="zh-CN" altLang="en-US" dirty="0"/>
              <a:t>普通攻击的基础修正值。划痕</a:t>
            </a:r>
            <a:r>
              <a:rPr kumimoji="1" lang="en-US" altLang="zh-CN" dirty="0"/>
              <a:t>,</a:t>
            </a:r>
            <a:r>
              <a:rPr kumimoji="1" lang="zh-CN" altLang="en-US" dirty="0"/>
              <a:t>打孔</a:t>
            </a:r>
            <a:r>
              <a:rPr kumimoji="1" lang="en-US" altLang="zh-CN" dirty="0"/>
              <a:t>)</a:t>
            </a:r>
          </a:p>
          <a:p>
            <a:r>
              <a:rPr kumimoji="1" lang="en" altLang="zh-CN" dirty="0"/>
              <a:t>Defense: the base damage resistance against normal attacks </a:t>
            </a:r>
            <a:r>
              <a:rPr kumimoji="1" lang="zh-CN" altLang="en-US" dirty="0"/>
              <a:t>防御</a:t>
            </a:r>
            <a:r>
              <a:rPr kumimoji="1" lang="en-US" altLang="zh-CN" dirty="0"/>
              <a:t>:</a:t>
            </a:r>
            <a:r>
              <a:rPr kumimoji="1" lang="zh-CN" altLang="en-US" dirty="0"/>
              <a:t>抵抗普通攻击的基础伤害</a:t>
            </a:r>
          </a:p>
          <a:p>
            <a:r>
              <a:rPr kumimoji="1" lang="en" altLang="zh-CN" dirty="0"/>
              <a:t>SP </a:t>
            </a:r>
            <a:r>
              <a:rPr kumimoji="1" lang="en" altLang="zh-CN" dirty="0" err="1"/>
              <a:t>Atk</a:t>
            </a:r>
            <a:r>
              <a:rPr kumimoji="1" lang="en" altLang="zh-CN" dirty="0"/>
              <a:t>: special attack, the base modifier for special attacks (e.g. fire blast, bubble beam) SP</a:t>
            </a:r>
            <a:r>
              <a:rPr kumimoji="1" lang="zh-CN" altLang="en-US" dirty="0"/>
              <a:t>攻击：特殊攻击，特殊攻击的基础修饰符（如火焰爆炸，气泡束）</a:t>
            </a:r>
          </a:p>
          <a:p>
            <a:r>
              <a:rPr kumimoji="1" lang="en" altLang="zh-CN" dirty="0"/>
              <a:t>SP Def: the base damage resistance against special attacks SP</a:t>
            </a:r>
            <a:r>
              <a:rPr kumimoji="1" lang="zh-CN" altLang="en-US" dirty="0"/>
              <a:t>防御</a:t>
            </a:r>
            <a:r>
              <a:rPr kumimoji="1" lang="en-US" altLang="zh-CN" dirty="0"/>
              <a:t>:</a:t>
            </a:r>
            <a:r>
              <a:rPr kumimoji="1" lang="zh-CN" altLang="en-US" dirty="0"/>
              <a:t>对特殊攻击的基础伤害抵抗</a:t>
            </a:r>
          </a:p>
          <a:p>
            <a:r>
              <a:rPr kumimoji="1" lang="en" altLang="zh-CN" dirty="0"/>
              <a:t>Speed: determines which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attacks first each round </a:t>
            </a:r>
            <a:r>
              <a:rPr kumimoji="1" lang="zh-CN" altLang="en-US" dirty="0"/>
              <a:t>速度：决定每个回合哪个口袋妖怪先攻击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Can we predict the “type” of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based on the information? </a:t>
            </a:r>
            <a:r>
              <a:rPr kumimoji="1" lang="zh-CN" altLang="en-US" dirty="0"/>
              <a:t>我们能否根据这些信息预测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的“类型”？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to decrease error </a:t>
            </a:r>
            <a:r>
              <a:rPr kumimoji="1" lang="zh-CN" altLang="en-US" dirty="0"/>
              <a:t>为了减少误差</a:t>
            </a:r>
          </a:p>
          <a:p>
            <a:r>
              <a:rPr kumimoji="1" lang="en" altLang="zh-CN" dirty="0"/>
              <a:t>Penalize to the examples that are “too correct” … </a:t>
            </a:r>
            <a:r>
              <a:rPr kumimoji="1" lang="zh-CN" altLang="en-US" dirty="0"/>
              <a:t>惩罚那些“太正确”的例子</a:t>
            </a:r>
            <a:r>
              <a:rPr kumimoji="1" lang="en-US" altLang="zh-CN" dirty="0"/>
              <a:t>……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Ideal Alternatives </a:t>
            </a:r>
            <a:r>
              <a:rPr kumimoji="1" lang="zh-CN" altLang="en-US" dirty="0"/>
              <a:t>理想的替代品</a:t>
            </a:r>
          </a:p>
          <a:p>
            <a:r>
              <a:rPr kumimoji="1" lang="en" altLang="zh-CN" dirty="0"/>
              <a:t>Perceptron </a:t>
            </a:r>
            <a:r>
              <a:rPr kumimoji="1" lang="zh-CN" altLang="en-US" dirty="0"/>
              <a:t>感知器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Estimating the Probabilities From training data </a:t>
            </a:r>
            <a:r>
              <a:rPr kumimoji="1" lang="zh-CN" altLang="en-US" dirty="0"/>
              <a:t>从训练数据估计概率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Prior </a:t>
            </a:r>
            <a:r>
              <a:rPr kumimoji="1" lang="zh-CN" altLang="en-US" dirty="0"/>
              <a:t>先前的，事先的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Gaussian Distribution </a:t>
            </a:r>
            <a:r>
              <a:rPr kumimoji="1" lang="zh-CN" altLang="en-US" dirty="0"/>
              <a:t>高斯分布</a:t>
            </a:r>
          </a:p>
          <a:p>
            <a:r>
              <a:rPr kumimoji="1" lang="en" altLang="zh-CN" dirty="0"/>
              <a:t>Maximum Likelihood </a:t>
            </a:r>
            <a:r>
              <a:rPr kumimoji="1" lang="zh-CN" altLang="en-US" dirty="0"/>
              <a:t>最大似然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22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467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262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776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6750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099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699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Ref: https://</a:t>
                </a:r>
                <a:r>
                  <a:rPr lang="en-US" altLang="zh-TW" dirty="0" err="1"/>
                  <a:t>www.cs.cmu.edu</a:t>
                </a:r>
                <a:r>
                  <a:rPr lang="en-US" altLang="zh-TW" dirty="0"/>
                  <a:t>/~</a:t>
                </a:r>
                <a:r>
                  <a:rPr lang="en-US" altLang="zh-TW" dirty="0" err="1"/>
                  <a:t>epxing</a:t>
                </a:r>
                <a:r>
                  <a:rPr lang="en-US" altLang="zh-TW" dirty="0"/>
                  <a:t>/Class/10701-08s/recitation/</a:t>
                </a:r>
                <a:r>
                  <a:rPr lang="en-US" altLang="zh-TW" dirty="0" err="1"/>
                  <a:t>gaussian.pdf</a:t>
                </a:r>
                <a:endParaRPr lang="en-US" altLang="zh-TW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Ref: https://</a:t>
                </a:r>
                <a:r>
                  <a:rPr lang="en-US" altLang="zh-TW" dirty="0" err="1"/>
                  <a:t>www.cs.cmu.edu</a:t>
                </a:r>
                <a:r>
                  <a:rPr lang="en-US" altLang="zh-TW" dirty="0"/>
                  <a:t>/~</a:t>
                </a:r>
                <a:r>
                  <a:rPr lang="en-US" altLang="zh-TW" dirty="0" err="1"/>
                  <a:t>epxing</a:t>
                </a:r>
                <a:r>
                  <a:rPr lang="en-US" altLang="zh-TW" dirty="0"/>
                  <a:t>/Class/10701-08s/recitation/</a:t>
                </a:r>
                <a:r>
                  <a:rPr lang="en-US" altLang="zh-TW" dirty="0" err="1"/>
                  <a:t>gaussian.pdf</a:t>
                </a:r>
                <a:endParaRPr lang="en-US" altLang="zh-TW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313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Ref: https://</a:t>
                </a:r>
                <a:r>
                  <a:rPr lang="en-US" altLang="zh-TW" dirty="0" err="1"/>
                  <a:t>www.cs.cmu.edu</a:t>
                </a:r>
                <a:r>
                  <a:rPr lang="en-US" altLang="zh-TW" dirty="0"/>
                  <a:t>/~</a:t>
                </a:r>
                <a:r>
                  <a:rPr lang="en-US" altLang="zh-TW" dirty="0" err="1"/>
                  <a:t>epxing</a:t>
                </a:r>
                <a:r>
                  <a:rPr lang="en-US" altLang="zh-TW" dirty="0"/>
                  <a:t>/Class/10701-08s/recitation/</a:t>
                </a:r>
                <a:r>
                  <a:rPr lang="en-US" altLang="zh-TW" dirty="0" err="1"/>
                  <a:t>gaussian.pdf</a:t>
                </a:r>
                <a:endParaRPr lang="en-US" altLang="zh-TW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Ref: https://</a:t>
                </a:r>
                <a:r>
                  <a:rPr lang="en-US" altLang="zh-TW" dirty="0" err="1"/>
                  <a:t>www.cs.cmu.edu</a:t>
                </a:r>
                <a:r>
                  <a:rPr lang="en-US" altLang="zh-TW" dirty="0"/>
                  <a:t>/~</a:t>
                </a:r>
                <a:r>
                  <a:rPr lang="en-US" altLang="zh-TW" dirty="0" err="1"/>
                  <a:t>epxing</a:t>
                </a:r>
                <a:r>
                  <a:rPr lang="en-US" altLang="zh-TW" dirty="0"/>
                  <a:t>/Class/10701-08s/recitation/</a:t>
                </a:r>
                <a:r>
                  <a:rPr lang="en-US" altLang="zh-TW" dirty="0" err="1"/>
                  <a:t>gaussian.pdf</a:t>
                </a:r>
                <a:endParaRPr lang="en-US" altLang="zh-TW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88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Ref: https://</a:t>
                </a:r>
                <a:r>
                  <a:rPr lang="en-US" altLang="zh-TW" dirty="0" err="1"/>
                  <a:t>www.cs.cmu.edu</a:t>
                </a:r>
                <a:r>
                  <a:rPr lang="en-US" altLang="zh-TW" dirty="0"/>
                  <a:t>/~</a:t>
                </a:r>
                <a:r>
                  <a:rPr lang="en-US" altLang="zh-TW" dirty="0" err="1"/>
                  <a:t>epxing</a:t>
                </a:r>
                <a:r>
                  <a:rPr lang="en-US" altLang="zh-TW" dirty="0"/>
                  <a:t>/Class/10701-08s/recitation/</a:t>
                </a:r>
                <a:r>
                  <a:rPr lang="en-US" altLang="zh-TW" dirty="0" err="1"/>
                  <a:t>gaussian.pdf</a:t>
                </a:r>
                <a:endParaRPr lang="en-US" altLang="zh-TW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Ref: https://</a:t>
                </a:r>
                <a:r>
                  <a:rPr lang="en-US" altLang="zh-TW" dirty="0" err="1"/>
                  <a:t>www.cs.cmu.edu</a:t>
                </a:r>
                <a:r>
                  <a:rPr lang="en-US" altLang="zh-TW" dirty="0"/>
                  <a:t>/~</a:t>
                </a:r>
                <a:r>
                  <a:rPr lang="en-US" altLang="zh-TW" dirty="0" err="1"/>
                  <a:t>epxing</a:t>
                </a:r>
                <a:r>
                  <a:rPr lang="en-US" altLang="zh-TW" dirty="0"/>
                  <a:t>/Class/10701-08s/recitation/</a:t>
                </a:r>
                <a:r>
                  <a:rPr lang="en-US" altLang="zh-TW" dirty="0" err="1"/>
                  <a:t>gaussian.pdf</a:t>
                </a:r>
                <a:endParaRPr lang="en-US" altLang="zh-TW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193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Ref: https://</a:t>
                </a:r>
                <a:r>
                  <a:rPr lang="en-US" altLang="zh-TW" dirty="0" err="1"/>
                  <a:t>www.cs.cmu.edu</a:t>
                </a:r>
                <a:r>
                  <a:rPr lang="en-US" altLang="zh-TW" dirty="0"/>
                  <a:t>/~</a:t>
                </a:r>
                <a:r>
                  <a:rPr lang="en-US" altLang="zh-TW" dirty="0" err="1"/>
                  <a:t>epxing</a:t>
                </a:r>
                <a:r>
                  <a:rPr lang="en-US" altLang="zh-TW" dirty="0"/>
                  <a:t>/Class/10701-08s/recitation/</a:t>
                </a:r>
                <a:r>
                  <a:rPr lang="en-US" altLang="zh-TW" dirty="0" err="1"/>
                  <a:t>gaussian.pdf</a:t>
                </a:r>
                <a:endParaRPr lang="en-US" altLang="zh-TW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Ref: https://</a:t>
                </a:r>
                <a:r>
                  <a:rPr lang="en-US" altLang="zh-TW" dirty="0" err="1"/>
                  <a:t>www.cs.cmu.edu</a:t>
                </a:r>
                <a:r>
                  <a:rPr lang="en-US" altLang="zh-TW" dirty="0"/>
                  <a:t>/~</a:t>
                </a:r>
                <a:r>
                  <a:rPr lang="en-US" altLang="zh-TW" dirty="0" err="1"/>
                  <a:t>epxing</a:t>
                </a:r>
                <a:r>
                  <a:rPr lang="en-US" altLang="zh-TW" dirty="0"/>
                  <a:t>/Class/10701-08s/recitation/</a:t>
                </a:r>
                <a:r>
                  <a:rPr lang="en-US" altLang="zh-TW" dirty="0" err="1"/>
                  <a:t>gaussian.pdf</a:t>
                </a:r>
                <a:endParaRPr lang="en-US" altLang="zh-TW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798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Classification: Probabilistic Generative Model </a:t>
            </a:r>
            <a:r>
              <a:rPr kumimoji="1" lang="zh-CN" altLang="en-US" dirty="0"/>
              <a:t>分类：概率生成模型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Credit Scoring </a:t>
            </a:r>
            <a:r>
              <a:rPr kumimoji="1" lang="zh-CN" altLang="en-US" dirty="0"/>
              <a:t>信用评分</a:t>
            </a:r>
          </a:p>
          <a:p>
            <a:r>
              <a:rPr kumimoji="1" lang="zh-CN" altLang="en-US" dirty="0"/>
              <a:t>  </a:t>
            </a:r>
            <a:r>
              <a:rPr kumimoji="1" lang="en" altLang="zh-CN" dirty="0"/>
              <a:t>Input: income, savings, profession, age, past financial history …… </a:t>
            </a:r>
            <a:r>
              <a:rPr kumimoji="1" lang="zh-CN" altLang="en-US" dirty="0"/>
              <a:t>输入：收入，储蓄，职业，年龄，过去的财务历史</a:t>
            </a:r>
            <a:r>
              <a:rPr kumimoji="1" lang="en-US" altLang="zh-CN" dirty="0"/>
              <a:t>......</a:t>
            </a:r>
          </a:p>
          <a:p>
            <a:r>
              <a:rPr kumimoji="1" lang="en-US" altLang="zh-CN" dirty="0"/>
              <a:t>  </a:t>
            </a:r>
            <a:r>
              <a:rPr kumimoji="1" lang="en" altLang="zh-CN" dirty="0"/>
              <a:t>Output: accept or refuse </a:t>
            </a:r>
            <a:r>
              <a:rPr kumimoji="1" lang="zh-CN" altLang="en-US" dirty="0"/>
              <a:t>输出：</a:t>
            </a:r>
            <a:r>
              <a:rPr kumimoji="1" lang="en" altLang="zh-CN" dirty="0"/>
              <a:t>accept</a:t>
            </a:r>
            <a:r>
              <a:rPr kumimoji="1" lang="zh-CN" altLang="en-US" dirty="0"/>
              <a:t>或</a:t>
            </a:r>
            <a:r>
              <a:rPr kumimoji="1" lang="en" altLang="zh-CN" dirty="0"/>
              <a:t>refuse</a:t>
            </a:r>
          </a:p>
          <a:p>
            <a:r>
              <a:rPr kumimoji="1" lang="en" altLang="zh-CN" dirty="0"/>
              <a:t>Medical Diagnosis </a:t>
            </a:r>
            <a:r>
              <a:rPr kumimoji="1" lang="zh-CN" altLang="en-US" dirty="0"/>
              <a:t>医学诊断</a:t>
            </a:r>
          </a:p>
          <a:p>
            <a:r>
              <a:rPr kumimoji="1" lang="zh-CN" altLang="en-US" dirty="0"/>
              <a:t>  </a:t>
            </a:r>
            <a:r>
              <a:rPr kumimoji="1" lang="en" altLang="zh-CN" dirty="0"/>
              <a:t>Input: current symptoms, age, gender, past medical history ……  </a:t>
            </a:r>
            <a:r>
              <a:rPr kumimoji="1" lang="zh-CN" altLang="en-US" dirty="0"/>
              <a:t>输入：当前症状，年龄，性别，既往病史</a:t>
            </a:r>
            <a:r>
              <a:rPr kumimoji="1" lang="en-US" altLang="zh-CN" dirty="0"/>
              <a:t>......</a:t>
            </a:r>
          </a:p>
          <a:p>
            <a:r>
              <a:rPr kumimoji="1" lang="en-US" altLang="zh-CN" dirty="0"/>
              <a:t>  </a:t>
            </a:r>
            <a:r>
              <a:rPr kumimoji="1" lang="en" altLang="zh-CN" dirty="0"/>
              <a:t>Output: which kind of diseases </a:t>
            </a:r>
            <a:r>
              <a:rPr kumimoji="1" lang="zh-CN" altLang="en-US" dirty="0"/>
              <a:t>输出：哪一类疾病</a:t>
            </a:r>
          </a:p>
          <a:p>
            <a:r>
              <a:rPr kumimoji="1" lang="en" altLang="zh-CN" dirty="0"/>
              <a:t>Handwritten character recognition </a:t>
            </a:r>
            <a:r>
              <a:rPr kumimoji="1" lang="zh-CN" altLang="en-US" dirty="0"/>
              <a:t>手写字符识别</a:t>
            </a:r>
          </a:p>
          <a:p>
            <a:r>
              <a:rPr kumimoji="1" lang="en" altLang="zh-CN" dirty="0"/>
              <a:t>Face recognition </a:t>
            </a:r>
            <a:r>
              <a:rPr kumimoji="1" lang="zh-CN" altLang="en-US" dirty="0"/>
              <a:t>人脸识别</a:t>
            </a:r>
          </a:p>
          <a:p>
            <a:r>
              <a:rPr kumimoji="1" lang="en" altLang="zh-CN" dirty="0"/>
              <a:t>Input: image of a face, output: person </a:t>
            </a:r>
            <a:r>
              <a:rPr kumimoji="1" lang="zh-CN" altLang="en-US" dirty="0"/>
              <a:t>输入：人脸图像，输出：人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Total: sum of all stats that come after this, a general guide to how strong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is </a:t>
            </a:r>
            <a:r>
              <a:rPr kumimoji="1" lang="zh-CN" altLang="en-US" dirty="0"/>
              <a:t>总值：在此之后的所有属性的总和，即关于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的强大程度的一般指南</a:t>
            </a:r>
          </a:p>
          <a:p>
            <a:r>
              <a:rPr kumimoji="1" lang="en" altLang="zh-CN" dirty="0"/>
              <a:t>HP: hit points, or health, defines how much damage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can withstand before fainting HP</a:t>
            </a:r>
            <a:r>
              <a:rPr kumimoji="1" lang="zh-CN" altLang="en" dirty="0"/>
              <a:t>：</a:t>
            </a:r>
            <a:r>
              <a:rPr kumimoji="1" lang="zh-CN" altLang="en-US" dirty="0"/>
              <a:t>生命值或生命值决定了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在昏厥前能够承受多少伤害</a:t>
            </a:r>
          </a:p>
          <a:p>
            <a:r>
              <a:rPr kumimoji="1" lang="en" altLang="zh-CN" dirty="0"/>
              <a:t>Attack: the base modifier for normal attacks (</a:t>
            </a:r>
            <a:r>
              <a:rPr kumimoji="1" lang="en" altLang="zh-CN" dirty="0" err="1"/>
              <a:t>eg.</a:t>
            </a:r>
            <a:r>
              <a:rPr kumimoji="1" lang="en" altLang="zh-CN" dirty="0"/>
              <a:t> Scratch, Punch) </a:t>
            </a:r>
            <a:r>
              <a:rPr kumimoji="1" lang="zh-CN" altLang="en-US" dirty="0"/>
              <a:t>攻击</a:t>
            </a:r>
            <a:r>
              <a:rPr kumimoji="1" lang="en-US" altLang="zh-CN" dirty="0"/>
              <a:t>:</a:t>
            </a:r>
            <a:r>
              <a:rPr kumimoji="1" lang="zh-CN" altLang="en-US" dirty="0"/>
              <a:t>普通攻击的基础修正值。划痕</a:t>
            </a:r>
            <a:r>
              <a:rPr kumimoji="1" lang="en-US" altLang="zh-CN" dirty="0"/>
              <a:t>,</a:t>
            </a:r>
            <a:r>
              <a:rPr kumimoji="1" lang="zh-CN" altLang="en-US" dirty="0"/>
              <a:t>打孔</a:t>
            </a:r>
            <a:r>
              <a:rPr kumimoji="1" lang="en-US" altLang="zh-CN" dirty="0"/>
              <a:t>)</a:t>
            </a:r>
          </a:p>
          <a:p>
            <a:r>
              <a:rPr kumimoji="1" lang="en" altLang="zh-CN" dirty="0"/>
              <a:t>Defense: the base damage resistance against normal attacks </a:t>
            </a:r>
            <a:r>
              <a:rPr kumimoji="1" lang="zh-CN" altLang="en-US" dirty="0"/>
              <a:t>防御</a:t>
            </a:r>
            <a:r>
              <a:rPr kumimoji="1" lang="en-US" altLang="zh-CN" dirty="0"/>
              <a:t>:</a:t>
            </a:r>
            <a:r>
              <a:rPr kumimoji="1" lang="zh-CN" altLang="en-US" dirty="0"/>
              <a:t>抵抗普通攻击的基础伤害</a:t>
            </a:r>
          </a:p>
          <a:p>
            <a:r>
              <a:rPr kumimoji="1" lang="en" altLang="zh-CN" dirty="0"/>
              <a:t>SP </a:t>
            </a:r>
            <a:r>
              <a:rPr kumimoji="1" lang="en" altLang="zh-CN" dirty="0" err="1"/>
              <a:t>Atk</a:t>
            </a:r>
            <a:r>
              <a:rPr kumimoji="1" lang="en" altLang="zh-CN" dirty="0"/>
              <a:t>: special attack, the base modifier for special attacks (e.g. fire blast, bubble beam) SP</a:t>
            </a:r>
            <a:r>
              <a:rPr kumimoji="1" lang="zh-CN" altLang="en-US" dirty="0"/>
              <a:t>攻击：特殊攻击，特殊攻击的基础修饰符（如火焰爆炸，气泡束）</a:t>
            </a:r>
          </a:p>
          <a:p>
            <a:r>
              <a:rPr kumimoji="1" lang="en" altLang="zh-CN" dirty="0"/>
              <a:t>SP Def: the base damage resistance against special attacks SP</a:t>
            </a:r>
            <a:r>
              <a:rPr kumimoji="1" lang="zh-CN" altLang="en-US" dirty="0"/>
              <a:t>防御</a:t>
            </a:r>
            <a:r>
              <a:rPr kumimoji="1" lang="en-US" altLang="zh-CN" dirty="0"/>
              <a:t>:</a:t>
            </a:r>
            <a:r>
              <a:rPr kumimoji="1" lang="zh-CN" altLang="en-US" dirty="0"/>
              <a:t>对特殊攻击的基础伤害抵抗</a:t>
            </a:r>
          </a:p>
          <a:p>
            <a:r>
              <a:rPr kumimoji="1" lang="en" altLang="zh-CN" dirty="0"/>
              <a:t>Speed: determines which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attacks first each round </a:t>
            </a:r>
            <a:r>
              <a:rPr kumimoji="1" lang="zh-CN" altLang="en-US" dirty="0"/>
              <a:t>速度：决定每个回合哪个口袋妖怪先攻击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Can we predict the “type” of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based on the information? </a:t>
            </a:r>
            <a:r>
              <a:rPr kumimoji="1" lang="zh-CN" altLang="en-US" dirty="0"/>
              <a:t>我们能否根据这些信息预测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的“类型”？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to decrease error </a:t>
            </a:r>
            <a:r>
              <a:rPr kumimoji="1" lang="zh-CN" altLang="en-US" dirty="0"/>
              <a:t>为了减少误差</a:t>
            </a:r>
          </a:p>
          <a:p>
            <a:r>
              <a:rPr kumimoji="1" lang="en" altLang="zh-CN" dirty="0"/>
              <a:t>Penalize to the examples that are “too correct” … </a:t>
            </a:r>
            <a:r>
              <a:rPr kumimoji="1" lang="zh-CN" altLang="en-US" dirty="0"/>
              <a:t>惩罚那些“太正确”的例子</a:t>
            </a:r>
            <a:r>
              <a:rPr kumimoji="1" lang="en-US" altLang="zh-CN" dirty="0"/>
              <a:t>……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Ideal Alternatives </a:t>
            </a:r>
            <a:r>
              <a:rPr kumimoji="1" lang="zh-CN" altLang="en-US" dirty="0"/>
              <a:t>理想的替代品</a:t>
            </a:r>
          </a:p>
          <a:p>
            <a:r>
              <a:rPr kumimoji="1" lang="en" altLang="zh-CN" dirty="0"/>
              <a:t>Perceptron </a:t>
            </a:r>
            <a:r>
              <a:rPr kumimoji="1" lang="zh-CN" altLang="en-US" dirty="0"/>
              <a:t>感知器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Estimating the Probabilities From training data </a:t>
            </a:r>
            <a:r>
              <a:rPr kumimoji="1" lang="zh-CN" altLang="en-US" dirty="0"/>
              <a:t>从训练数据估计概率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Prior </a:t>
            </a:r>
            <a:r>
              <a:rPr kumimoji="1" lang="zh-CN" altLang="en-US" dirty="0"/>
              <a:t>先前的，事先的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Gaussian Distribution </a:t>
            </a:r>
            <a:r>
              <a:rPr kumimoji="1" lang="zh-CN" altLang="en-US" dirty="0"/>
              <a:t>高斯分布</a:t>
            </a:r>
          </a:p>
          <a:p>
            <a:r>
              <a:rPr kumimoji="1" lang="en" altLang="zh-CN" dirty="0"/>
              <a:t>Maximum Likelihood </a:t>
            </a:r>
            <a:r>
              <a:rPr kumimoji="1" lang="zh-CN" altLang="en-US" dirty="0"/>
              <a:t>最大似然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72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068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023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err="1">
                <a:solidFill>
                  <a:srgbClr val="0070C0"/>
                </a:solidFill>
              </a:rPr>
              <a:t>Indenty</a:t>
            </a:r>
            <a:r>
              <a:rPr lang="en-US" altLang="zh-TW" sz="1200" dirty="0">
                <a:solidFill>
                  <a:srgbClr val="0070C0"/>
                </a:solidFill>
              </a:rPr>
              <a:t>: 50% accuracy</a:t>
            </a:r>
            <a:endParaRPr lang="zh-TW" altLang="en-US" sz="1200" dirty="0">
              <a:solidFill>
                <a:srgbClr val="0070C0"/>
              </a:solidFill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70C0"/>
                </a:solidFill>
              </a:rPr>
              <a:t>Share diagonal</a:t>
            </a:r>
            <a:endParaRPr lang="zh-TW" altLang="en-US" sz="1200" dirty="0">
              <a:solidFill>
                <a:srgbClr val="0070C0"/>
              </a:solidFill>
            </a:endParaRPr>
          </a:p>
          <a:p>
            <a:r>
              <a:rPr lang="en-US" altLang="zh-TW" sz="1200" dirty="0">
                <a:solidFill>
                  <a:srgbClr val="0070C0"/>
                </a:solidFill>
              </a:rPr>
              <a:t>: 56%</a:t>
            </a:r>
          </a:p>
          <a:p>
            <a:endParaRPr lang="en-US" altLang="zh-TW" sz="1200" dirty="0">
              <a:solidFill>
                <a:srgbClr val="0070C0"/>
              </a:solidFill>
            </a:endParaRPr>
          </a:p>
          <a:p>
            <a:r>
              <a:rPr lang="en-US" altLang="zh-TW" sz="1200" dirty="0" err="1">
                <a:solidFill>
                  <a:srgbClr val="0070C0"/>
                </a:solidFill>
              </a:rPr>
              <a:t>Indenty</a:t>
            </a:r>
            <a:r>
              <a:rPr lang="en-US" altLang="zh-TW" sz="1200" dirty="0">
                <a:solidFill>
                  <a:srgbClr val="0070C0"/>
                </a:solidFill>
              </a:rPr>
              <a:t>: 54% </a:t>
            </a:r>
          </a:p>
          <a:p>
            <a:r>
              <a:rPr lang="en-US" altLang="zh-TW" sz="1200" dirty="0">
                <a:solidFill>
                  <a:srgbClr val="0070C0"/>
                </a:solidFill>
              </a:rPr>
              <a:t>Not Shared diagonal</a:t>
            </a:r>
            <a:endParaRPr lang="zh-TW" altLang="en-US" sz="1200" dirty="0">
              <a:solidFill>
                <a:srgbClr val="0070C0"/>
              </a:solidFill>
            </a:endParaRPr>
          </a:p>
          <a:p>
            <a:endParaRPr lang="zh-TW" altLang="en-US" sz="1200" dirty="0">
              <a:solidFill>
                <a:srgbClr val="0070C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432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Classification: Probabilistic Generative Model </a:t>
            </a:r>
            <a:r>
              <a:rPr kumimoji="1" lang="zh-CN" altLang="en-US" dirty="0"/>
              <a:t>分类：概率生成模型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Credit Scoring </a:t>
            </a:r>
            <a:r>
              <a:rPr kumimoji="1" lang="zh-CN" altLang="en-US" dirty="0"/>
              <a:t>信用评分</a:t>
            </a:r>
          </a:p>
          <a:p>
            <a:r>
              <a:rPr kumimoji="1" lang="zh-CN" altLang="en-US" dirty="0"/>
              <a:t>  </a:t>
            </a:r>
            <a:r>
              <a:rPr kumimoji="1" lang="en" altLang="zh-CN" dirty="0"/>
              <a:t>Input: income, savings, profession, age, past financial history …… </a:t>
            </a:r>
            <a:r>
              <a:rPr kumimoji="1" lang="zh-CN" altLang="en-US" dirty="0"/>
              <a:t>输入：收入，储蓄，职业，年龄，过去的财务历史</a:t>
            </a:r>
            <a:r>
              <a:rPr kumimoji="1" lang="en-US" altLang="zh-CN" dirty="0"/>
              <a:t>......</a:t>
            </a:r>
          </a:p>
          <a:p>
            <a:r>
              <a:rPr kumimoji="1" lang="en-US" altLang="zh-CN" dirty="0"/>
              <a:t>  </a:t>
            </a:r>
            <a:r>
              <a:rPr kumimoji="1" lang="en" altLang="zh-CN" dirty="0"/>
              <a:t>Output: accept or refuse </a:t>
            </a:r>
            <a:r>
              <a:rPr kumimoji="1" lang="zh-CN" altLang="en-US" dirty="0"/>
              <a:t>输出：</a:t>
            </a:r>
            <a:r>
              <a:rPr kumimoji="1" lang="en" altLang="zh-CN" dirty="0"/>
              <a:t>accept</a:t>
            </a:r>
            <a:r>
              <a:rPr kumimoji="1" lang="zh-CN" altLang="en-US" dirty="0"/>
              <a:t>或</a:t>
            </a:r>
            <a:r>
              <a:rPr kumimoji="1" lang="en" altLang="zh-CN" dirty="0"/>
              <a:t>refuse</a:t>
            </a:r>
          </a:p>
          <a:p>
            <a:r>
              <a:rPr kumimoji="1" lang="en" altLang="zh-CN" dirty="0"/>
              <a:t>Medical Diagnosis </a:t>
            </a:r>
            <a:r>
              <a:rPr kumimoji="1" lang="zh-CN" altLang="en-US" dirty="0"/>
              <a:t>医学诊断</a:t>
            </a:r>
          </a:p>
          <a:p>
            <a:r>
              <a:rPr kumimoji="1" lang="zh-CN" altLang="en-US" dirty="0"/>
              <a:t>  </a:t>
            </a:r>
            <a:r>
              <a:rPr kumimoji="1" lang="en" altLang="zh-CN" dirty="0"/>
              <a:t>Input: current symptoms, age, gender, past medical history ……  </a:t>
            </a:r>
            <a:r>
              <a:rPr kumimoji="1" lang="zh-CN" altLang="en-US" dirty="0"/>
              <a:t>输入：当前症状，年龄，性别，既往病史</a:t>
            </a:r>
            <a:r>
              <a:rPr kumimoji="1" lang="en-US" altLang="zh-CN" dirty="0"/>
              <a:t>......</a:t>
            </a:r>
          </a:p>
          <a:p>
            <a:r>
              <a:rPr kumimoji="1" lang="en-US" altLang="zh-CN" dirty="0"/>
              <a:t>  </a:t>
            </a:r>
            <a:r>
              <a:rPr kumimoji="1" lang="en" altLang="zh-CN" dirty="0"/>
              <a:t>Output: which kind of diseases </a:t>
            </a:r>
            <a:r>
              <a:rPr kumimoji="1" lang="zh-CN" altLang="en-US" dirty="0"/>
              <a:t>输出：哪一类疾病</a:t>
            </a:r>
          </a:p>
          <a:p>
            <a:r>
              <a:rPr kumimoji="1" lang="en" altLang="zh-CN" dirty="0"/>
              <a:t>Handwritten character recognition </a:t>
            </a:r>
            <a:r>
              <a:rPr kumimoji="1" lang="zh-CN" altLang="en-US" dirty="0"/>
              <a:t>手写字符识别</a:t>
            </a:r>
          </a:p>
          <a:p>
            <a:r>
              <a:rPr kumimoji="1" lang="en" altLang="zh-CN" dirty="0"/>
              <a:t>Face recognition </a:t>
            </a:r>
            <a:r>
              <a:rPr kumimoji="1" lang="zh-CN" altLang="en-US" dirty="0"/>
              <a:t>人脸识别</a:t>
            </a:r>
          </a:p>
          <a:p>
            <a:r>
              <a:rPr kumimoji="1" lang="en" altLang="zh-CN" dirty="0"/>
              <a:t>Input: image of a face, output: person </a:t>
            </a:r>
            <a:r>
              <a:rPr kumimoji="1" lang="zh-CN" altLang="en-US" dirty="0"/>
              <a:t>输入：人脸图像，输出：人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Total: sum of all stats that come after this, a general guide to how strong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is </a:t>
            </a:r>
            <a:r>
              <a:rPr kumimoji="1" lang="zh-CN" altLang="en-US" dirty="0"/>
              <a:t>总值：在此之后的所有属性的总和，即关于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的强大程度的一般指南</a:t>
            </a:r>
          </a:p>
          <a:p>
            <a:r>
              <a:rPr kumimoji="1" lang="en" altLang="zh-CN" dirty="0"/>
              <a:t>HP: hit points, or health, defines how much damage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can withstand before fainting HP</a:t>
            </a:r>
            <a:r>
              <a:rPr kumimoji="1" lang="zh-CN" altLang="en" dirty="0"/>
              <a:t>：</a:t>
            </a:r>
            <a:r>
              <a:rPr kumimoji="1" lang="zh-CN" altLang="en-US" dirty="0"/>
              <a:t>生命值或生命值决定了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在昏厥前能够承受多少伤害</a:t>
            </a:r>
          </a:p>
          <a:p>
            <a:r>
              <a:rPr kumimoji="1" lang="en" altLang="zh-CN" dirty="0"/>
              <a:t>Attack: the base modifier for normal attacks (</a:t>
            </a:r>
            <a:r>
              <a:rPr kumimoji="1" lang="en" altLang="zh-CN" dirty="0" err="1"/>
              <a:t>eg.</a:t>
            </a:r>
            <a:r>
              <a:rPr kumimoji="1" lang="en" altLang="zh-CN" dirty="0"/>
              <a:t> Scratch, Punch) </a:t>
            </a:r>
            <a:r>
              <a:rPr kumimoji="1" lang="zh-CN" altLang="en-US" dirty="0"/>
              <a:t>攻击</a:t>
            </a:r>
            <a:r>
              <a:rPr kumimoji="1" lang="en-US" altLang="zh-CN" dirty="0"/>
              <a:t>:</a:t>
            </a:r>
            <a:r>
              <a:rPr kumimoji="1" lang="zh-CN" altLang="en-US" dirty="0"/>
              <a:t>普通攻击的基础修正值。划痕</a:t>
            </a:r>
            <a:r>
              <a:rPr kumimoji="1" lang="en-US" altLang="zh-CN" dirty="0"/>
              <a:t>,</a:t>
            </a:r>
            <a:r>
              <a:rPr kumimoji="1" lang="zh-CN" altLang="en-US" dirty="0"/>
              <a:t>打孔</a:t>
            </a:r>
            <a:r>
              <a:rPr kumimoji="1" lang="en-US" altLang="zh-CN" dirty="0"/>
              <a:t>)</a:t>
            </a:r>
          </a:p>
          <a:p>
            <a:r>
              <a:rPr kumimoji="1" lang="en" altLang="zh-CN" dirty="0"/>
              <a:t>Defense: the base damage resistance against normal attacks </a:t>
            </a:r>
            <a:r>
              <a:rPr kumimoji="1" lang="zh-CN" altLang="en-US" dirty="0"/>
              <a:t>防御</a:t>
            </a:r>
            <a:r>
              <a:rPr kumimoji="1" lang="en-US" altLang="zh-CN" dirty="0"/>
              <a:t>:</a:t>
            </a:r>
            <a:r>
              <a:rPr kumimoji="1" lang="zh-CN" altLang="en-US" dirty="0"/>
              <a:t>抵抗普通攻击的基础伤害</a:t>
            </a:r>
          </a:p>
          <a:p>
            <a:r>
              <a:rPr kumimoji="1" lang="en" altLang="zh-CN" dirty="0"/>
              <a:t>SP </a:t>
            </a:r>
            <a:r>
              <a:rPr kumimoji="1" lang="en" altLang="zh-CN" dirty="0" err="1"/>
              <a:t>Atk</a:t>
            </a:r>
            <a:r>
              <a:rPr kumimoji="1" lang="en" altLang="zh-CN" dirty="0"/>
              <a:t>: special attack, the base modifier for special attacks (e.g. fire blast, bubble beam) SP</a:t>
            </a:r>
            <a:r>
              <a:rPr kumimoji="1" lang="zh-CN" altLang="en-US" dirty="0"/>
              <a:t>攻击：特殊攻击，特殊攻击的基础修饰符（如火焰爆炸，气泡束）</a:t>
            </a:r>
          </a:p>
          <a:p>
            <a:r>
              <a:rPr kumimoji="1" lang="en" altLang="zh-CN" dirty="0"/>
              <a:t>SP Def: the base damage resistance against special attacks SP</a:t>
            </a:r>
            <a:r>
              <a:rPr kumimoji="1" lang="zh-CN" altLang="en-US" dirty="0"/>
              <a:t>防御</a:t>
            </a:r>
            <a:r>
              <a:rPr kumimoji="1" lang="en-US" altLang="zh-CN" dirty="0"/>
              <a:t>:</a:t>
            </a:r>
            <a:r>
              <a:rPr kumimoji="1" lang="zh-CN" altLang="en-US" dirty="0"/>
              <a:t>对特殊攻击的基础伤害抵抗</a:t>
            </a:r>
          </a:p>
          <a:p>
            <a:r>
              <a:rPr kumimoji="1" lang="en" altLang="zh-CN" dirty="0"/>
              <a:t>Speed: determines which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attacks first each round </a:t>
            </a:r>
            <a:r>
              <a:rPr kumimoji="1" lang="zh-CN" altLang="en-US" dirty="0"/>
              <a:t>速度：决定每个回合哪个口袋妖怪先攻击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Can we predict the “type” of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based on the information? </a:t>
            </a:r>
            <a:r>
              <a:rPr kumimoji="1" lang="zh-CN" altLang="en-US" dirty="0"/>
              <a:t>我们能否根据这些信息预测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的“类型”？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to decrease error </a:t>
            </a:r>
            <a:r>
              <a:rPr kumimoji="1" lang="zh-CN" altLang="en-US" dirty="0"/>
              <a:t>为了减少误差</a:t>
            </a:r>
          </a:p>
          <a:p>
            <a:r>
              <a:rPr kumimoji="1" lang="en" altLang="zh-CN" dirty="0"/>
              <a:t>Penalize to the examples that are “too correct” … </a:t>
            </a:r>
            <a:r>
              <a:rPr kumimoji="1" lang="zh-CN" altLang="en-US" dirty="0"/>
              <a:t>惩罚那些“太正确”的例子</a:t>
            </a:r>
            <a:r>
              <a:rPr kumimoji="1" lang="en-US" altLang="zh-CN" dirty="0"/>
              <a:t>……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Ideal Alternatives </a:t>
            </a:r>
            <a:r>
              <a:rPr kumimoji="1" lang="zh-CN" altLang="en-US" dirty="0"/>
              <a:t>理想的替代品</a:t>
            </a:r>
          </a:p>
          <a:p>
            <a:r>
              <a:rPr kumimoji="1" lang="en" altLang="zh-CN" dirty="0"/>
              <a:t>Perceptron </a:t>
            </a:r>
            <a:r>
              <a:rPr kumimoji="1" lang="zh-CN" altLang="en-US" dirty="0"/>
              <a:t>感知器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Estimating the Probabilities From training data </a:t>
            </a:r>
            <a:r>
              <a:rPr kumimoji="1" lang="zh-CN" altLang="en-US" dirty="0"/>
              <a:t>从训练数据估计概率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Prior </a:t>
            </a:r>
            <a:r>
              <a:rPr kumimoji="1" lang="zh-CN" altLang="en-US" dirty="0"/>
              <a:t>先前的，事先的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Gaussian Distribution </a:t>
            </a:r>
            <a:r>
              <a:rPr kumimoji="1" lang="zh-CN" altLang="en-US" dirty="0"/>
              <a:t>高斯分布</a:t>
            </a:r>
          </a:p>
          <a:p>
            <a:r>
              <a:rPr kumimoji="1" lang="en" altLang="zh-CN" dirty="0"/>
              <a:t>Maximum Likelihood </a:t>
            </a:r>
            <a:r>
              <a:rPr kumimoji="1" lang="zh-CN" altLang="en-US" dirty="0"/>
              <a:t>最大似然</a:t>
            </a:r>
          </a:p>
          <a:p>
            <a:endParaRPr kumimoji="1" lang="zh-CN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8844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Classification: Probabilistic Generative Model </a:t>
            </a:r>
            <a:r>
              <a:rPr kumimoji="1" lang="zh-CN" altLang="en-US" dirty="0"/>
              <a:t>分类：概率生成模型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Credit Scoring </a:t>
            </a:r>
            <a:r>
              <a:rPr kumimoji="1" lang="zh-CN" altLang="en-US" dirty="0"/>
              <a:t>信用评分</a:t>
            </a:r>
          </a:p>
          <a:p>
            <a:r>
              <a:rPr kumimoji="1" lang="zh-CN" altLang="en-US" dirty="0"/>
              <a:t>  </a:t>
            </a:r>
            <a:r>
              <a:rPr kumimoji="1" lang="en" altLang="zh-CN" dirty="0"/>
              <a:t>Input: income, savings, profession, age, past financial history …… </a:t>
            </a:r>
            <a:r>
              <a:rPr kumimoji="1" lang="zh-CN" altLang="en-US" dirty="0"/>
              <a:t>输入：收入，储蓄，职业，年龄，过去的财务历史</a:t>
            </a:r>
            <a:r>
              <a:rPr kumimoji="1" lang="en-US" altLang="zh-CN" dirty="0"/>
              <a:t>......</a:t>
            </a:r>
          </a:p>
          <a:p>
            <a:r>
              <a:rPr kumimoji="1" lang="en-US" altLang="zh-CN" dirty="0"/>
              <a:t>  </a:t>
            </a:r>
            <a:r>
              <a:rPr kumimoji="1" lang="en" altLang="zh-CN" dirty="0"/>
              <a:t>Output: accept or refuse </a:t>
            </a:r>
            <a:r>
              <a:rPr kumimoji="1" lang="zh-CN" altLang="en-US" dirty="0"/>
              <a:t>输出：</a:t>
            </a:r>
            <a:r>
              <a:rPr kumimoji="1" lang="en" altLang="zh-CN" dirty="0"/>
              <a:t>accept</a:t>
            </a:r>
            <a:r>
              <a:rPr kumimoji="1" lang="zh-CN" altLang="en-US" dirty="0"/>
              <a:t>或</a:t>
            </a:r>
            <a:r>
              <a:rPr kumimoji="1" lang="en" altLang="zh-CN" dirty="0"/>
              <a:t>refuse</a:t>
            </a:r>
          </a:p>
          <a:p>
            <a:r>
              <a:rPr kumimoji="1" lang="en" altLang="zh-CN" dirty="0"/>
              <a:t>Medical Diagnosis </a:t>
            </a:r>
            <a:r>
              <a:rPr kumimoji="1" lang="zh-CN" altLang="en-US" dirty="0"/>
              <a:t>医学诊断</a:t>
            </a:r>
          </a:p>
          <a:p>
            <a:r>
              <a:rPr kumimoji="1" lang="zh-CN" altLang="en-US" dirty="0"/>
              <a:t>  </a:t>
            </a:r>
            <a:r>
              <a:rPr kumimoji="1" lang="en" altLang="zh-CN" dirty="0"/>
              <a:t>Input: current symptoms, age, gender, past medical history ……  </a:t>
            </a:r>
            <a:r>
              <a:rPr kumimoji="1" lang="zh-CN" altLang="en-US" dirty="0"/>
              <a:t>输入：当前症状，年龄，性别，既往病史</a:t>
            </a:r>
            <a:r>
              <a:rPr kumimoji="1" lang="en-US" altLang="zh-CN" dirty="0"/>
              <a:t>......</a:t>
            </a:r>
          </a:p>
          <a:p>
            <a:r>
              <a:rPr kumimoji="1" lang="en-US" altLang="zh-CN" dirty="0"/>
              <a:t>  </a:t>
            </a:r>
            <a:r>
              <a:rPr kumimoji="1" lang="en" altLang="zh-CN" dirty="0"/>
              <a:t>Output: which kind of diseases </a:t>
            </a:r>
            <a:r>
              <a:rPr kumimoji="1" lang="zh-CN" altLang="en-US" dirty="0"/>
              <a:t>输出：哪一类疾病</a:t>
            </a:r>
          </a:p>
          <a:p>
            <a:r>
              <a:rPr kumimoji="1" lang="en" altLang="zh-CN" dirty="0"/>
              <a:t>Handwritten character recognition </a:t>
            </a:r>
            <a:r>
              <a:rPr kumimoji="1" lang="zh-CN" altLang="en-US" dirty="0"/>
              <a:t>手写字符识别</a:t>
            </a:r>
          </a:p>
          <a:p>
            <a:r>
              <a:rPr kumimoji="1" lang="en" altLang="zh-CN" dirty="0"/>
              <a:t>Face recognition </a:t>
            </a:r>
            <a:r>
              <a:rPr kumimoji="1" lang="zh-CN" altLang="en-US" dirty="0"/>
              <a:t>人脸识别</a:t>
            </a:r>
          </a:p>
          <a:p>
            <a:r>
              <a:rPr kumimoji="1" lang="en" altLang="zh-CN" dirty="0"/>
              <a:t>Input: image of a face, output: person </a:t>
            </a:r>
            <a:r>
              <a:rPr kumimoji="1" lang="zh-CN" altLang="en-US" dirty="0"/>
              <a:t>输入：人脸图像，输出：人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Total: sum of all stats that come after this, a general guide to how strong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is </a:t>
            </a:r>
            <a:r>
              <a:rPr kumimoji="1" lang="zh-CN" altLang="en-US" dirty="0"/>
              <a:t>总值：在此之后的所有属性的总和，即关于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的强大程度的一般指南</a:t>
            </a:r>
          </a:p>
          <a:p>
            <a:r>
              <a:rPr kumimoji="1" lang="en" altLang="zh-CN" dirty="0"/>
              <a:t>HP: hit points, or health, defines how much damage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can withstand before fainting HP</a:t>
            </a:r>
            <a:r>
              <a:rPr kumimoji="1" lang="zh-CN" altLang="en" dirty="0"/>
              <a:t>：</a:t>
            </a:r>
            <a:r>
              <a:rPr kumimoji="1" lang="zh-CN" altLang="en-US" dirty="0"/>
              <a:t>生命值或生命值决定了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在昏厥前能够承受多少伤害</a:t>
            </a:r>
          </a:p>
          <a:p>
            <a:r>
              <a:rPr kumimoji="1" lang="en" altLang="zh-CN" dirty="0"/>
              <a:t>Attack: the base modifier for normal attacks (</a:t>
            </a:r>
            <a:r>
              <a:rPr kumimoji="1" lang="en" altLang="zh-CN" dirty="0" err="1"/>
              <a:t>eg.</a:t>
            </a:r>
            <a:r>
              <a:rPr kumimoji="1" lang="en" altLang="zh-CN" dirty="0"/>
              <a:t> Scratch, Punch) </a:t>
            </a:r>
            <a:r>
              <a:rPr kumimoji="1" lang="zh-CN" altLang="en-US" dirty="0"/>
              <a:t>攻击</a:t>
            </a:r>
            <a:r>
              <a:rPr kumimoji="1" lang="en-US" altLang="zh-CN" dirty="0"/>
              <a:t>:</a:t>
            </a:r>
            <a:r>
              <a:rPr kumimoji="1" lang="zh-CN" altLang="en-US" dirty="0"/>
              <a:t>普通攻击的基础修正值。划痕</a:t>
            </a:r>
            <a:r>
              <a:rPr kumimoji="1" lang="en-US" altLang="zh-CN" dirty="0"/>
              <a:t>,</a:t>
            </a:r>
            <a:r>
              <a:rPr kumimoji="1" lang="zh-CN" altLang="en-US" dirty="0"/>
              <a:t>打孔</a:t>
            </a:r>
            <a:r>
              <a:rPr kumimoji="1" lang="en-US" altLang="zh-CN" dirty="0"/>
              <a:t>)</a:t>
            </a:r>
          </a:p>
          <a:p>
            <a:r>
              <a:rPr kumimoji="1" lang="en" altLang="zh-CN" dirty="0"/>
              <a:t>Defense: the base damage resistance against normal attacks </a:t>
            </a:r>
            <a:r>
              <a:rPr kumimoji="1" lang="zh-CN" altLang="en-US" dirty="0"/>
              <a:t>防御</a:t>
            </a:r>
            <a:r>
              <a:rPr kumimoji="1" lang="en-US" altLang="zh-CN" dirty="0"/>
              <a:t>:</a:t>
            </a:r>
            <a:r>
              <a:rPr kumimoji="1" lang="zh-CN" altLang="en-US" dirty="0"/>
              <a:t>抵抗普通攻击的基础伤害</a:t>
            </a:r>
          </a:p>
          <a:p>
            <a:r>
              <a:rPr kumimoji="1" lang="en" altLang="zh-CN" dirty="0"/>
              <a:t>SP </a:t>
            </a:r>
            <a:r>
              <a:rPr kumimoji="1" lang="en" altLang="zh-CN" dirty="0" err="1"/>
              <a:t>Atk</a:t>
            </a:r>
            <a:r>
              <a:rPr kumimoji="1" lang="en" altLang="zh-CN" dirty="0"/>
              <a:t>: special attack, the base modifier for special attacks (e.g. fire blast, bubble beam) SP</a:t>
            </a:r>
            <a:r>
              <a:rPr kumimoji="1" lang="zh-CN" altLang="en-US" dirty="0"/>
              <a:t>攻击：特殊攻击，特殊攻击的基础修饰符（如火焰爆炸，气泡束）</a:t>
            </a:r>
          </a:p>
          <a:p>
            <a:r>
              <a:rPr kumimoji="1" lang="en" altLang="zh-CN" dirty="0"/>
              <a:t>SP Def: the base damage resistance against special attacks SP</a:t>
            </a:r>
            <a:r>
              <a:rPr kumimoji="1" lang="zh-CN" altLang="en-US" dirty="0"/>
              <a:t>防御</a:t>
            </a:r>
            <a:r>
              <a:rPr kumimoji="1" lang="en-US" altLang="zh-CN" dirty="0"/>
              <a:t>:</a:t>
            </a:r>
            <a:r>
              <a:rPr kumimoji="1" lang="zh-CN" altLang="en-US" dirty="0"/>
              <a:t>对特殊攻击的基础伤害抵抗</a:t>
            </a:r>
          </a:p>
          <a:p>
            <a:r>
              <a:rPr kumimoji="1" lang="en" altLang="zh-CN" dirty="0"/>
              <a:t>Speed: determines which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attacks first each round </a:t>
            </a:r>
            <a:r>
              <a:rPr kumimoji="1" lang="zh-CN" altLang="en-US" dirty="0"/>
              <a:t>速度：决定每个回合哪个口袋妖怪先攻击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Can we predict the “type” of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based on the information? </a:t>
            </a:r>
            <a:r>
              <a:rPr kumimoji="1" lang="zh-CN" altLang="en-US" dirty="0"/>
              <a:t>我们能否根据这些信息预测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的“类型”？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to decrease error </a:t>
            </a:r>
            <a:r>
              <a:rPr kumimoji="1" lang="zh-CN" altLang="en-US" dirty="0"/>
              <a:t>为了减少误差</a:t>
            </a:r>
          </a:p>
          <a:p>
            <a:r>
              <a:rPr kumimoji="1" lang="en" altLang="zh-CN" dirty="0"/>
              <a:t>Penalize to the examples that are “too correct” … </a:t>
            </a:r>
            <a:r>
              <a:rPr kumimoji="1" lang="zh-CN" altLang="en-US" dirty="0"/>
              <a:t>惩罚那些“太正确”的例子</a:t>
            </a:r>
            <a:r>
              <a:rPr kumimoji="1" lang="en-US" altLang="zh-CN" dirty="0"/>
              <a:t>……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Ideal Alternatives </a:t>
            </a:r>
            <a:r>
              <a:rPr kumimoji="1" lang="zh-CN" altLang="en-US" dirty="0"/>
              <a:t>理想的替代品</a:t>
            </a:r>
          </a:p>
          <a:p>
            <a:r>
              <a:rPr kumimoji="1" lang="en" altLang="zh-CN" dirty="0"/>
              <a:t>Perceptron </a:t>
            </a:r>
            <a:r>
              <a:rPr kumimoji="1" lang="zh-CN" altLang="en-US" dirty="0"/>
              <a:t>感知器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Estimating the Probabilities From training data </a:t>
            </a:r>
            <a:r>
              <a:rPr kumimoji="1" lang="zh-CN" altLang="en-US" dirty="0"/>
              <a:t>从训练数据估计概率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Prior </a:t>
            </a:r>
            <a:r>
              <a:rPr kumimoji="1" lang="zh-CN" altLang="en-US" dirty="0"/>
              <a:t>先前的，事先的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Gaussian Distribution </a:t>
            </a:r>
            <a:r>
              <a:rPr kumimoji="1" lang="zh-CN" altLang="en-US" dirty="0"/>
              <a:t>高斯分布</a:t>
            </a:r>
          </a:p>
          <a:p>
            <a:r>
              <a:rPr kumimoji="1" lang="en" altLang="zh-CN" dirty="0"/>
              <a:t>Maximum Likelihood </a:t>
            </a:r>
            <a:r>
              <a:rPr kumimoji="1" lang="zh-CN" altLang="en-US" dirty="0"/>
              <a:t>最大似然</a:t>
            </a:r>
          </a:p>
          <a:p>
            <a:endParaRPr kumimoji="1" lang="zh-CN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5051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Classification: Probabilistic Generative Model </a:t>
            </a:r>
            <a:r>
              <a:rPr kumimoji="1" lang="zh-CN" altLang="en-US" dirty="0"/>
              <a:t>分类：概率生成模型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Credit Scoring </a:t>
            </a:r>
            <a:r>
              <a:rPr kumimoji="1" lang="zh-CN" altLang="en-US" dirty="0"/>
              <a:t>信用评分</a:t>
            </a:r>
          </a:p>
          <a:p>
            <a:r>
              <a:rPr kumimoji="1" lang="zh-CN" altLang="en-US" dirty="0"/>
              <a:t>  </a:t>
            </a:r>
            <a:r>
              <a:rPr kumimoji="1" lang="en" altLang="zh-CN" dirty="0"/>
              <a:t>Input: income, savings, profession, age, past financial history …… </a:t>
            </a:r>
            <a:r>
              <a:rPr kumimoji="1" lang="zh-CN" altLang="en-US" dirty="0"/>
              <a:t>输入：收入，储蓄，职业，年龄，过去的财务历史</a:t>
            </a:r>
            <a:r>
              <a:rPr kumimoji="1" lang="en-US" altLang="zh-CN" dirty="0"/>
              <a:t>......</a:t>
            </a:r>
          </a:p>
          <a:p>
            <a:r>
              <a:rPr kumimoji="1" lang="en-US" altLang="zh-CN" dirty="0"/>
              <a:t>  </a:t>
            </a:r>
            <a:r>
              <a:rPr kumimoji="1" lang="en" altLang="zh-CN" dirty="0"/>
              <a:t>Output: accept or refuse </a:t>
            </a:r>
            <a:r>
              <a:rPr kumimoji="1" lang="zh-CN" altLang="en-US" dirty="0"/>
              <a:t>输出：</a:t>
            </a:r>
            <a:r>
              <a:rPr kumimoji="1" lang="en" altLang="zh-CN" dirty="0"/>
              <a:t>accept</a:t>
            </a:r>
            <a:r>
              <a:rPr kumimoji="1" lang="zh-CN" altLang="en-US" dirty="0"/>
              <a:t>或</a:t>
            </a:r>
            <a:r>
              <a:rPr kumimoji="1" lang="en" altLang="zh-CN" dirty="0"/>
              <a:t>refuse</a:t>
            </a:r>
          </a:p>
          <a:p>
            <a:r>
              <a:rPr kumimoji="1" lang="en" altLang="zh-CN" dirty="0"/>
              <a:t>Medical Diagnosis </a:t>
            </a:r>
            <a:r>
              <a:rPr kumimoji="1" lang="zh-CN" altLang="en-US" dirty="0"/>
              <a:t>医学诊断</a:t>
            </a:r>
          </a:p>
          <a:p>
            <a:r>
              <a:rPr kumimoji="1" lang="zh-CN" altLang="en-US" dirty="0"/>
              <a:t>  </a:t>
            </a:r>
            <a:r>
              <a:rPr kumimoji="1" lang="en" altLang="zh-CN" dirty="0"/>
              <a:t>Input: current symptoms, age, gender, past medical history ……  </a:t>
            </a:r>
            <a:r>
              <a:rPr kumimoji="1" lang="zh-CN" altLang="en-US" dirty="0"/>
              <a:t>输入：当前症状，年龄，性别，既往病史</a:t>
            </a:r>
            <a:r>
              <a:rPr kumimoji="1" lang="en-US" altLang="zh-CN" dirty="0"/>
              <a:t>......</a:t>
            </a:r>
          </a:p>
          <a:p>
            <a:r>
              <a:rPr kumimoji="1" lang="en-US" altLang="zh-CN" dirty="0"/>
              <a:t>  </a:t>
            </a:r>
            <a:r>
              <a:rPr kumimoji="1" lang="en" altLang="zh-CN" dirty="0"/>
              <a:t>Output: which kind of diseases </a:t>
            </a:r>
            <a:r>
              <a:rPr kumimoji="1" lang="zh-CN" altLang="en-US" dirty="0"/>
              <a:t>输出：哪一类疾病</a:t>
            </a:r>
          </a:p>
          <a:p>
            <a:r>
              <a:rPr kumimoji="1" lang="en" altLang="zh-CN" dirty="0"/>
              <a:t>Handwritten character recognition </a:t>
            </a:r>
            <a:r>
              <a:rPr kumimoji="1" lang="zh-CN" altLang="en-US" dirty="0"/>
              <a:t>手写字符识别</a:t>
            </a:r>
          </a:p>
          <a:p>
            <a:r>
              <a:rPr kumimoji="1" lang="en" altLang="zh-CN" dirty="0"/>
              <a:t>Face recognition </a:t>
            </a:r>
            <a:r>
              <a:rPr kumimoji="1" lang="zh-CN" altLang="en-US" dirty="0"/>
              <a:t>人脸识别</a:t>
            </a:r>
          </a:p>
          <a:p>
            <a:r>
              <a:rPr kumimoji="1" lang="en" altLang="zh-CN" dirty="0"/>
              <a:t>Input: image of a face, output: person </a:t>
            </a:r>
            <a:r>
              <a:rPr kumimoji="1" lang="zh-CN" altLang="en-US" dirty="0"/>
              <a:t>输入：人脸图像，输出：人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Total: sum of all stats that come after this, a general guide to how strong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is </a:t>
            </a:r>
            <a:r>
              <a:rPr kumimoji="1" lang="zh-CN" altLang="en-US" dirty="0"/>
              <a:t>总值：在此之后的所有属性的总和，即关于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的强大程度的一般指南</a:t>
            </a:r>
          </a:p>
          <a:p>
            <a:r>
              <a:rPr kumimoji="1" lang="en" altLang="zh-CN" dirty="0"/>
              <a:t>HP: hit points, or health, defines how much damage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can withstand before fainting HP</a:t>
            </a:r>
            <a:r>
              <a:rPr kumimoji="1" lang="zh-CN" altLang="en" dirty="0"/>
              <a:t>：</a:t>
            </a:r>
            <a:r>
              <a:rPr kumimoji="1" lang="zh-CN" altLang="en-US" dirty="0"/>
              <a:t>生命值或生命值决定了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在昏厥前能够承受多少伤害</a:t>
            </a:r>
          </a:p>
          <a:p>
            <a:r>
              <a:rPr kumimoji="1" lang="en" altLang="zh-CN" dirty="0"/>
              <a:t>Attack: the base modifier for normal attacks (</a:t>
            </a:r>
            <a:r>
              <a:rPr kumimoji="1" lang="en" altLang="zh-CN" dirty="0" err="1"/>
              <a:t>eg.</a:t>
            </a:r>
            <a:r>
              <a:rPr kumimoji="1" lang="en" altLang="zh-CN" dirty="0"/>
              <a:t> Scratch, Punch) </a:t>
            </a:r>
            <a:r>
              <a:rPr kumimoji="1" lang="zh-CN" altLang="en-US" dirty="0"/>
              <a:t>攻击</a:t>
            </a:r>
            <a:r>
              <a:rPr kumimoji="1" lang="en-US" altLang="zh-CN" dirty="0"/>
              <a:t>:</a:t>
            </a:r>
            <a:r>
              <a:rPr kumimoji="1" lang="zh-CN" altLang="en-US" dirty="0"/>
              <a:t>普通攻击的基础修正值。划痕</a:t>
            </a:r>
            <a:r>
              <a:rPr kumimoji="1" lang="en-US" altLang="zh-CN" dirty="0"/>
              <a:t>,</a:t>
            </a:r>
            <a:r>
              <a:rPr kumimoji="1" lang="zh-CN" altLang="en-US" dirty="0"/>
              <a:t>打孔</a:t>
            </a:r>
            <a:r>
              <a:rPr kumimoji="1" lang="en-US" altLang="zh-CN" dirty="0"/>
              <a:t>)</a:t>
            </a:r>
          </a:p>
          <a:p>
            <a:r>
              <a:rPr kumimoji="1" lang="en" altLang="zh-CN" dirty="0"/>
              <a:t>Defense: the base damage resistance against normal attacks </a:t>
            </a:r>
            <a:r>
              <a:rPr kumimoji="1" lang="zh-CN" altLang="en-US" dirty="0"/>
              <a:t>防御</a:t>
            </a:r>
            <a:r>
              <a:rPr kumimoji="1" lang="en-US" altLang="zh-CN" dirty="0"/>
              <a:t>:</a:t>
            </a:r>
            <a:r>
              <a:rPr kumimoji="1" lang="zh-CN" altLang="en-US" dirty="0"/>
              <a:t>抵抗普通攻击的基础伤害</a:t>
            </a:r>
          </a:p>
          <a:p>
            <a:r>
              <a:rPr kumimoji="1" lang="en" altLang="zh-CN" dirty="0"/>
              <a:t>SP </a:t>
            </a:r>
            <a:r>
              <a:rPr kumimoji="1" lang="en" altLang="zh-CN" dirty="0" err="1"/>
              <a:t>Atk</a:t>
            </a:r>
            <a:r>
              <a:rPr kumimoji="1" lang="en" altLang="zh-CN" dirty="0"/>
              <a:t>: special attack, the base modifier for special attacks (e.g. fire blast, bubble beam) SP</a:t>
            </a:r>
            <a:r>
              <a:rPr kumimoji="1" lang="zh-CN" altLang="en-US" dirty="0"/>
              <a:t>攻击：特殊攻击，特殊攻击的基础修饰符（如火焰爆炸，气泡束）</a:t>
            </a:r>
          </a:p>
          <a:p>
            <a:r>
              <a:rPr kumimoji="1" lang="en" altLang="zh-CN" dirty="0"/>
              <a:t>SP Def: the base damage resistance against special attacks SP</a:t>
            </a:r>
            <a:r>
              <a:rPr kumimoji="1" lang="zh-CN" altLang="en-US" dirty="0"/>
              <a:t>防御</a:t>
            </a:r>
            <a:r>
              <a:rPr kumimoji="1" lang="en-US" altLang="zh-CN" dirty="0"/>
              <a:t>:</a:t>
            </a:r>
            <a:r>
              <a:rPr kumimoji="1" lang="zh-CN" altLang="en-US" dirty="0"/>
              <a:t>对特殊攻击的基础伤害抵抗</a:t>
            </a:r>
          </a:p>
          <a:p>
            <a:r>
              <a:rPr kumimoji="1" lang="en" altLang="zh-CN" dirty="0"/>
              <a:t>Speed: determines which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attacks first each round </a:t>
            </a:r>
            <a:r>
              <a:rPr kumimoji="1" lang="zh-CN" altLang="en-US" dirty="0"/>
              <a:t>速度：决定每个回合哪个口袋妖怪先攻击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Can we predict the “type” of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based on the information? </a:t>
            </a:r>
            <a:r>
              <a:rPr kumimoji="1" lang="zh-CN" altLang="en-US" dirty="0"/>
              <a:t>我们能否根据这些信息预测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的“类型”？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to decrease error </a:t>
            </a:r>
            <a:r>
              <a:rPr kumimoji="1" lang="zh-CN" altLang="en-US" dirty="0"/>
              <a:t>为了减少误差</a:t>
            </a:r>
          </a:p>
          <a:p>
            <a:r>
              <a:rPr kumimoji="1" lang="en" altLang="zh-CN" dirty="0"/>
              <a:t>Penalize to the examples that are “too correct” … </a:t>
            </a:r>
            <a:r>
              <a:rPr kumimoji="1" lang="zh-CN" altLang="en-US" dirty="0"/>
              <a:t>惩罚那些“太正确”的例子</a:t>
            </a:r>
            <a:r>
              <a:rPr kumimoji="1" lang="en-US" altLang="zh-CN" dirty="0"/>
              <a:t>……</a:t>
            </a:r>
          </a:p>
          <a:p>
            <a:endParaRPr kumimoji="1" lang="en-US" altLang="zh-CN" dirty="0"/>
          </a:p>
          <a:p>
            <a:r>
              <a:rPr kumimoji="1" lang="en" altLang="zh-CN" dirty="0"/>
              <a:t>Ideal Alternatives </a:t>
            </a:r>
            <a:r>
              <a:rPr kumimoji="1" lang="zh-CN" altLang="en-US" dirty="0"/>
              <a:t>理想的替代品</a:t>
            </a:r>
          </a:p>
          <a:p>
            <a:r>
              <a:rPr kumimoji="1" lang="en" altLang="zh-CN" dirty="0"/>
              <a:t>Perceptron </a:t>
            </a:r>
            <a:r>
              <a:rPr kumimoji="1" lang="zh-CN" altLang="en-US" dirty="0"/>
              <a:t>感知器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Estimating the Probabilities From training data </a:t>
            </a:r>
            <a:r>
              <a:rPr kumimoji="1" lang="zh-CN" altLang="en-US" dirty="0"/>
              <a:t>从训练数据估计概率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Prior </a:t>
            </a:r>
            <a:r>
              <a:rPr kumimoji="1" lang="zh-CN" altLang="en-US" dirty="0"/>
              <a:t>先前的，事先的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Gaussian Distribution </a:t>
            </a:r>
            <a:r>
              <a:rPr kumimoji="1" lang="zh-CN" altLang="en-US" dirty="0"/>
              <a:t>高斯分布</a:t>
            </a:r>
          </a:p>
          <a:p>
            <a:r>
              <a:rPr kumimoji="1" lang="en" altLang="zh-CN" dirty="0"/>
              <a:t>Maximum Likelihood </a:t>
            </a:r>
            <a:r>
              <a:rPr kumimoji="1" lang="zh-CN" altLang="en-US" dirty="0"/>
              <a:t>最大似然</a:t>
            </a:r>
          </a:p>
          <a:p>
            <a:endParaRPr kumimoji="1" lang="zh-CN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115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Classification: Probabilistic Generative Model </a:t>
            </a:r>
            <a:r>
              <a:rPr kumimoji="1" lang="zh-CN" altLang="en-US" dirty="0"/>
              <a:t>分类：概率生成模型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Credit Scoring </a:t>
            </a:r>
            <a:r>
              <a:rPr kumimoji="1" lang="zh-CN" altLang="en-US" dirty="0"/>
              <a:t>信用评分</a:t>
            </a:r>
          </a:p>
          <a:p>
            <a:r>
              <a:rPr kumimoji="1" lang="zh-CN" altLang="en-US" dirty="0"/>
              <a:t>  </a:t>
            </a:r>
            <a:r>
              <a:rPr kumimoji="1" lang="en" altLang="zh-CN" dirty="0"/>
              <a:t>Input: income, savings, profession, age, past financial history …… </a:t>
            </a:r>
            <a:r>
              <a:rPr kumimoji="1" lang="zh-CN" altLang="en-US" dirty="0"/>
              <a:t>输入：收入，储蓄，职业，年龄，过去的财务历史</a:t>
            </a:r>
            <a:r>
              <a:rPr kumimoji="1" lang="en-US" altLang="zh-CN" dirty="0"/>
              <a:t>......</a:t>
            </a:r>
          </a:p>
          <a:p>
            <a:r>
              <a:rPr kumimoji="1" lang="en-US" altLang="zh-CN" dirty="0"/>
              <a:t>  </a:t>
            </a:r>
            <a:r>
              <a:rPr kumimoji="1" lang="en" altLang="zh-CN" dirty="0"/>
              <a:t>Output: accept or refuse </a:t>
            </a:r>
            <a:r>
              <a:rPr kumimoji="1" lang="zh-CN" altLang="en-US" dirty="0"/>
              <a:t>输出：</a:t>
            </a:r>
            <a:r>
              <a:rPr kumimoji="1" lang="en" altLang="zh-CN" dirty="0"/>
              <a:t>accept</a:t>
            </a:r>
            <a:r>
              <a:rPr kumimoji="1" lang="zh-CN" altLang="en-US" dirty="0"/>
              <a:t>或</a:t>
            </a:r>
            <a:r>
              <a:rPr kumimoji="1" lang="en" altLang="zh-CN" dirty="0"/>
              <a:t>refuse</a:t>
            </a:r>
          </a:p>
          <a:p>
            <a:r>
              <a:rPr kumimoji="1" lang="en" altLang="zh-CN" dirty="0"/>
              <a:t>Medical Diagnosis </a:t>
            </a:r>
            <a:r>
              <a:rPr kumimoji="1" lang="zh-CN" altLang="en-US" dirty="0"/>
              <a:t>医学诊断</a:t>
            </a:r>
          </a:p>
          <a:p>
            <a:r>
              <a:rPr kumimoji="1" lang="zh-CN" altLang="en-US" dirty="0"/>
              <a:t>  </a:t>
            </a:r>
            <a:r>
              <a:rPr kumimoji="1" lang="en" altLang="zh-CN" dirty="0"/>
              <a:t>Input: current symptoms, age, gender, past medical history ……  </a:t>
            </a:r>
            <a:r>
              <a:rPr kumimoji="1" lang="zh-CN" altLang="en-US" dirty="0"/>
              <a:t>输入：当前症状，年龄，性别，既往病史</a:t>
            </a:r>
            <a:r>
              <a:rPr kumimoji="1" lang="en-US" altLang="zh-CN" dirty="0"/>
              <a:t>......</a:t>
            </a:r>
          </a:p>
          <a:p>
            <a:r>
              <a:rPr kumimoji="1" lang="en-US" altLang="zh-CN" dirty="0"/>
              <a:t>  </a:t>
            </a:r>
            <a:r>
              <a:rPr kumimoji="1" lang="en" altLang="zh-CN" dirty="0"/>
              <a:t>Output: which kind of diseases </a:t>
            </a:r>
            <a:r>
              <a:rPr kumimoji="1" lang="zh-CN" altLang="en-US" dirty="0"/>
              <a:t>输出：哪一类疾病</a:t>
            </a:r>
          </a:p>
          <a:p>
            <a:r>
              <a:rPr kumimoji="1" lang="en" altLang="zh-CN" dirty="0"/>
              <a:t>Handwritten character recognition </a:t>
            </a:r>
            <a:r>
              <a:rPr kumimoji="1" lang="zh-CN" altLang="en-US" dirty="0"/>
              <a:t>手写字符识别</a:t>
            </a:r>
          </a:p>
          <a:p>
            <a:r>
              <a:rPr kumimoji="1" lang="en" altLang="zh-CN" dirty="0"/>
              <a:t>Face recognition </a:t>
            </a:r>
            <a:r>
              <a:rPr kumimoji="1" lang="zh-CN" altLang="en-US" dirty="0"/>
              <a:t>人脸识别</a:t>
            </a:r>
          </a:p>
          <a:p>
            <a:r>
              <a:rPr kumimoji="1" lang="en" altLang="zh-CN" dirty="0"/>
              <a:t>Input: image of a face, output: person </a:t>
            </a:r>
            <a:r>
              <a:rPr kumimoji="1" lang="zh-CN" altLang="en-US" dirty="0"/>
              <a:t>输入：人脸图像，输出：人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Total: sum of all stats that come after this, a general guide to how strong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is </a:t>
            </a:r>
            <a:r>
              <a:rPr kumimoji="1" lang="zh-CN" altLang="en-US" dirty="0"/>
              <a:t>总值：在此之后的所有属性的总和，即关于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的强大程度的一般指南</a:t>
            </a:r>
          </a:p>
          <a:p>
            <a:r>
              <a:rPr kumimoji="1" lang="en" altLang="zh-CN" dirty="0"/>
              <a:t>HP: hit points, or health, defines how much damage a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can withstand before fainting HP</a:t>
            </a:r>
            <a:r>
              <a:rPr kumimoji="1" lang="zh-CN" altLang="en" dirty="0"/>
              <a:t>：</a:t>
            </a:r>
            <a:r>
              <a:rPr kumimoji="1" lang="zh-CN" altLang="en-US" dirty="0"/>
              <a:t>生命值或生命值决定了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在昏厥前能够承受多少伤害</a:t>
            </a:r>
          </a:p>
          <a:p>
            <a:r>
              <a:rPr kumimoji="1" lang="en" altLang="zh-CN" dirty="0"/>
              <a:t>Attack: the base modifier for normal attacks (</a:t>
            </a:r>
            <a:r>
              <a:rPr kumimoji="1" lang="en" altLang="zh-CN" dirty="0" err="1"/>
              <a:t>eg.</a:t>
            </a:r>
            <a:r>
              <a:rPr kumimoji="1" lang="en" altLang="zh-CN" dirty="0"/>
              <a:t> Scratch, Punch) </a:t>
            </a:r>
            <a:r>
              <a:rPr kumimoji="1" lang="zh-CN" altLang="en-US" dirty="0"/>
              <a:t>攻击</a:t>
            </a:r>
            <a:r>
              <a:rPr kumimoji="1" lang="en-US" altLang="zh-CN" dirty="0"/>
              <a:t>:</a:t>
            </a:r>
            <a:r>
              <a:rPr kumimoji="1" lang="zh-CN" altLang="en-US" dirty="0"/>
              <a:t>普通攻击的基础修正值。划痕</a:t>
            </a:r>
            <a:r>
              <a:rPr kumimoji="1" lang="en-US" altLang="zh-CN" dirty="0"/>
              <a:t>,</a:t>
            </a:r>
            <a:r>
              <a:rPr kumimoji="1" lang="zh-CN" altLang="en-US" dirty="0"/>
              <a:t>打孔</a:t>
            </a:r>
            <a:r>
              <a:rPr kumimoji="1" lang="en-US" altLang="zh-CN" dirty="0"/>
              <a:t>)</a:t>
            </a:r>
          </a:p>
          <a:p>
            <a:r>
              <a:rPr kumimoji="1" lang="en" altLang="zh-CN" dirty="0"/>
              <a:t>Defense: the base damage resistance against normal attacks </a:t>
            </a:r>
            <a:r>
              <a:rPr kumimoji="1" lang="zh-CN" altLang="en-US" dirty="0"/>
              <a:t>防御</a:t>
            </a:r>
            <a:r>
              <a:rPr kumimoji="1" lang="en-US" altLang="zh-CN" dirty="0"/>
              <a:t>:</a:t>
            </a:r>
            <a:r>
              <a:rPr kumimoji="1" lang="zh-CN" altLang="en-US" dirty="0"/>
              <a:t>抵抗普通攻击的基础伤害</a:t>
            </a:r>
          </a:p>
          <a:p>
            <a:r>
              <a:rPr kumimoji="1" lang="en" altLang="zh-CN" dirty="0"/>
              <a:t>SP </a:t>
            </a:r>
            <a:r>
              <a:rPr kumimoji="1" lang="en" altLang="zh-CN" dirty="0" err="1"/>
              <a:t>Atk</a:t>
            </a:r>
            <a:r>
              <a:rPr kumimoji="1" lang="en" altLang="zh-CN" dirty="0"/>
              <a:t>: special attack, the base modifier for special attacks (e.g. fire blast, bubble beam) SP</a:t>
            </a:r>
            <a:r>
              <a:rPr kumimoji="1" lang="zh-CN" altLang="en-US" dirty="0"/>
              <a:t>攻击：特殊攻击，特殊攻击的基础修饰符（如火焰爆炸，气泡束）</a:t>
            </a:r>
          </a:p>
          <a:p>
            <a:r>
              <a:rPr kumimoji="1" lang="en" altLang="zh-CN" dirty="0"/>
              <a:t>SP Def: the base damage resistance against special attacks SP</a:t>
            </a:r>
            <a:r>
              <a:rPr kumimoji="1" lang="zh-CN" altLang="en-US" dirty="0"/>
              <a:t>防御</a:t>
            </a:r>
            <a:r>
              <a:rPr kumimoji="1" lang="en-US" altLang="zh-CN" dirty="0"/>
              <a:t>:</a:t>
            </a:r>
            <a:r>
              <a:rPr kumimoji="1" lang="zh-CN" altLang="en-US" dirty="0"/>
              <a:t>对特殊攻击的基础伤害抵抗</a:t>
            </a:r>
          </a:p>
          <a:p>
            <a:r>
              <a:rPr kumimoji="1" lang="en" altLang="zh-CN" dirty="0"/>
              <a:t>Speed: determines which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attacks first each round </a:t>
            </a:r>
            <a:r>
              <a:rPr kumimoji="1" lang="zh-CN" altLang="en-US" dirty="0"/>
              <a:t>速度：决定每个回合哪个口袋妖怪先攻击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Can we predict the “type” of </a:t>
            </a:r>
            <a:r>
              <a:rPr kumimoji="1" lang="en" altLang="zh-CN" dirty="0" err="1"/>
              <a:t>pokemon</a:t>
            </a:r>
            <a:r>
              <a:rPr kumimoji="1" lang="en" altLang="zh-CN" dirty="0"/>
              <a:t> based on the information? </a:t>
            </a:r>
            <a:r>
              <a:rPr kumimoji="1" lang="zh-CN" altLang="en-US" dirty="0"/>
              <a:t>我们能否根据这些信息预测</a:t>
            </a:r>
            <a:r>
              <a:rPr kumimoji="1" lang="en" altLang="zh-CN" dirty="0" err="1"/>
              <a:t>pokemon</a:t>
            </a:r>
            <a:r>
              <a:rPr kumimoji="1" lang="zh-CN" altLang="en-US" dirty="0"/>
              <a:t>的“类型”？</a:t>
            </a:r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dirty="0"/>
              <a:t>Ideal Alternatives </a:t>
            </a:r>
            <a:r>
              <a:rPr kumimoji="1" lang="zh-CN" altLang="en-US" dirty="0"/>
              <a:t>理想的替代品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dirty="0"/>
              <a:t>Perceptron </a:t>
            </a:r>
            <a:r>
              <a:rPr kumimoji="1" lang="zh-CN" altLang="en-US" dirty="0"/>
              <a:t>感知器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to decrease error </a:t>
            </a:r>
            <a:r>
              <a:rPr kumimoji="1" lang="zh-CN" altLang="en-US" dirty="0"/>
              <a:t>为了减少误差</a:t>
            </a:r>
          </a:p>
          <a:p>
            <a:r>
              <a:rPr kumimoji="1" lang="en" altLang="zh-CN" dirty="0"/>
              <a:t>Penalize to the examples that are “too correct” … </a:t>
            </a:r>
            <a:r>
              <a:rPr kumimoji="1" lang="zh-CN" altLang="en-US" dirty="0"/>
              <a:t>惩罚那些“太正确”的例子</a:t>
            </a:r>
            <a:r>
              <a:rPr kumimoji="1" lang="en-US" altLang="zh-CN" dirty="0"/>
              <a:t>……</a:t>
            </a:r>
          </a:p>
          <a:p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en" altLang="zh-CN" dirty="0"/>
              <a:t>Estimating the Probabilities From training data </a:t>
            </a:r>
            <a:r>
              <a:rPr kumimoji="1" lang="zh-CN" altLang="en-US" dirty="0"/>
              <a:t>从训练数据估计概率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Prior </a:t>
            </a:r>
            <a:r>
              <a:rPr kumimoji="1" lang="zh-CN" altLang="en-US" dirty="0"/>
              <a:t>先前的，事先的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Gaussian Distribution </a:t>
            </a:r>
            <a:r>
              <a:rPr kumimoji="1" lang="zh-CN" altLang="en-US" dirty="0"/>
              <a:t>高斯分布</a:t>
            </a:r>
          </a:p>
          <a:p>
            <a:r>
              <a:rPr kumimoji="1" lang="en" altLang="zh-CN" dirty="0"/>
              <a:t>Maximum Likelihood </a:t>
            </a:r>
            <a:r>
              <a:rPr kumimoji="1" lang="zh-CN" altLang="en-US" dirty="0"/>
              <a:t>最大似然</a:t>
            </a:r>
          </a:p>
          <a:p>
            <a:endParaRPr kumimoji="1" lang="zh-CN" altLang="en-US" dirty="0"/>
          </a:p>
          <a:p>
            <a:endParaRPr lang="zh-TW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99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559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14:m>
                  <m:oMath xmlns:m="http://schemas.openxmlformats.org/officeDocument/2006/math">
                    <m:r>
                      <a:rPr lang="en-US" altLang="zh-TW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14:m>
                  <m:oMath xmlns:m="http://schemas.openxmlformats.org/officeDocument/2006/math">
                    <m:r>
                      <a:rPr lang="en-US" altLang="zh-TW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" altLang="zh-CN" dirty="0"/>
                  <a:t>Classification: Probabilistic Generative Model </a:t>
                </a:r>
                <a:r>
                  <a:rPr kumimoji="1" lang="zh-CN" altLang="en-US" dirty="0"/>
                  <a:t>分类：概率生成模型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Credit Scoring </a:t>
                </a:r>
                <a:r>
                  <a:rPr kumimoji="1" lang="zh-CN" altLang="en-US" dirty="0"/>
                  <a:t>信用评分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income, savings, profession, age, past financial history …… </a:t>
                </a:r>
                <a:r>
                  <a:rPr kumimoji="1" lang="zh-CN" altLang="en-US" dirty="0"/>
                  <a:t>输入：收入，储蓄，职业，年龄，过去的财务历史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accept or refuse </a:t>
                </a:r>
                <a:r>
                  <a:rPr kumimoji="1" lang="zh-CN" altLang="en-US" dirty="0"/>
                  <a:t>输出：</a:t>
                </a:r>
                <a:r>
                  <a:rPr kumimoji="1" lang="en" altLang="zh-CN" dirty="0"/>
                  <a:t>accept</a:t>
                </a:r>
                <a:r>
                  <a:rPr kumimoji="1" lang="zh-CN" altLang="en-US" dirty="0"/>
                  <a:t>或</a:t>
                </a:r>
                <a:r>
                  <a:rPr kumimoji="1" lang="en" altLang="zh-CN" dirty="0"/>
                  <a:t>refuse</a:t>
                </a:r>
              </a:p>
              <a:p>
                <a:r>
                  <a:rPr kumimoji="1" lang="en" altLang="zh-CN" dirty="0"/>
                  <a:t>Medical Diagnosis </a:t>
                </a:r>
                <a:r>
                  <a:rPr kumimoji="1" lang="zh-CN" altLang="en-US" dirty="0"/>
                  <a:t>医学诊断</a:t>
                </a:r>
              </a:p>
              <a:p>
                <a:r>
                  <a:rPr kumimoji="1" lang="zh-CN" altLang="en-US" dirty="0"/>
                  <a:t>  </a:t>
                </a:r>
                <a:r>
                  <a:rPr kumimoji="1" lang="en" altLang="zh-CN" dirty="0"/>
                  <a:t>Input: current symptoms, age, gender, past medical history ……  </a:t>
                </a:r>
                <a:r>
                  <a:rPr kumimoji="1" lang="zh-CN" altLang="en-US" dirty="0"/>
                  <a:t>输入：当前症状，年龄，性别，既往病史</a:t>
                </a:r>
                <a:r>
                  <a:rPr kumimoji="1" lang="en-US" altLang="zh-CN" dirty="0"/>
                  <a:t>......</a:t>
                </a:r>
              </a:p>
              <a:p>
                <a:r>
                  <a:rPr kumimoji="1" lang="en-US" altLang="zh-CN" dirty="0"/>
                  <a:t>  </a:t>
                </a:r>
                <a:r>
                  <a:rPr kumimoji="1" lang="en" altLang="zh-CN" dirty="0"/>
                  <a:t>Output: which kind of diseases </a:t>
                </a:r>
                <a:r>
                  <a:rPr kumimoji="1" lang="zh-CN" altLang="en-US" dirty="0"/>
                  <a:t>输出：哪一类疾病</a:t>
                </a:r>
              </a:p>
              <a:p>
                <a:r>
                  <a:rPr kumimoji="1" lang="en" altLang="zh-CN" dirty="0"/>
                  <a:t>Handwritten character recognition </a:t>
                </a:r>
                <a:r>
                  <a:rPr kumimoji="1" lang="zh-CN" altLang="en-US" dirty="0"/>
                  <a:t>手写字符识别</a:t>
                </a:r>
              </a:p>
              <a:p>
                <a:r>
                  <a:rPr kumimoji="1" lang="en" altLang="zh-CN" dirty="0"/>
                  <a:t>Face recognition </a:t>
                </a:r>
                <a:r>
                  <a:rPr kumimoji="1" lang="zh-CN" altLang="en-US" dirty="0"/>
                  <a:t>人脸识别</a:t>
                </a:r>
              </a:p>
              <a:p>
                <a:r>
                  <a:rPr kumimoji="1" lang="en" altLang="zh-CN" dirty="0"/>
                  <a:t>Input: image of a face, output: person </a:t>
                </a:r>
                <a:r>
                  <a:rPr kumimoji="1" lang="zh-CN" altLang="en-US" dirty="0"/>
                  <a:t>输入：人脸图像，输出：人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Total: sum of all stats that come after this, a general guide to how strong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is </a:t>
                </a:r>
                <a:r>
                  <a:rPr kumimoji="1" lang="zh-CN" altLang="en-US" dirty="0"/>
                  <a:t>总值：在此之后的所有属性的总和，即关于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的强大程度的一般指南</a:t>
                </a:r>
              </a:p>
              <a:p>
                <a:r>
                  <a:rPr kumimoji="1" lang="en" altLang="zh-CN" dirty="0"/>
                  <a:t>HP: hit points, or health, defines how much damage a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can withstand before fainting HP</a:t>
                </a:r>
                <a:r>
                  <a:rPr kumimoji="1" lang="zh-CN" altLang="en" dirty="0"/>
                  <a:t>：</a:t>
                </a:r>
                <a:r>
                  <a:rPr kumimoji="1" lang="zh-CN" altLang="en-US" dirty="0"/>
                  <a:t>生命值或生命值决定了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在昏厥前能够承受多少伤害</a:t>
                </a:r>
              </a:p>
              <a:p>
                <a:r>
                  <a:rPr kumimoji="1" lang="en" altLang="zh-CN" dirty="0"/>
                  <a:t>Attack: the base modifier for normal attacks (</a:t>
                </a:r>
                <a:r>
                  <a:rPr kumimoji="1" lang="en" altLang="zh-CN" dirty="0" err="1"/>
                  <a:t>eg.</a:t>
                </a:r>
                <a:r>
                  <a:rPr kumimoji="1" lang="en" altLang="zh-CN" dirty="0"/>
                  <a:t> Scratch, Punch) </a:t>
                </a:r>
                <a:r>
                  <a:rPr kumimoji="1" lang="zh-CN" altLang="en-US" dirty="0"/>
                  <a:t>攻击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普通攻击的基础修正值。划痕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打孔</a:t>
                </a:r>
                <a:r>
                  <a:rPr kumimoji="1" lang="en-US" altLang="zh-CN" dirty="0"/>
                  <a:t>)</a:t>
                </a:r>
              </a:p>
              <a:p>
                <a:r>
                  <a:rPr kumimoji="1" lang="en" altLang="zh-CN" dirty="0"/>
                  <a:t>Defense: the base damage resistance against normal attacks 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抵抗普通攻击的基础伤害</a:t>
                </a:r>
              </a:p>
              <a:p>
                <a:r>
                  <a:rPr kumimoji="1" lang="en" altLang="zh-CN" dirty="0"/>
                  <a:t>SP </a:t>
                </a:r>
                <a:r>
                  <a:rPr kumimoji="1" lang="en" altLang="zh-CN" dirty="0" err="1"/>
                  <a:t>Atk</a:t>
                </a:r>
                <a:r>
                  <a:rPr kumimoji="1" lang="en" altLang="zh-CN" dirty="0"/>
                  <a:t>: special attack, the base modifier for special attacks (e.g. fire blast, bubble beam) SP</a:t>
                </a:r>
                <a:r>
                  <a:rPr kumimoji="1" lang="zh-CN" altLang="en-US" dirty="0"/>
                  <a:t>攻击：特殊攻击，特殊攻击的基础修饰符（如火焰爆炸，气泡束）</a:t>
                </a:r>
              </a:p>
              <a:p>
                <a:r>
                  <a:rPr kumimoji="1" lang="en" altLang="zh-CN" dirty="0"/>
                  <a:t>SP Def: the base damage resistance against special attacks SP</a:t>
                </a:r>
                <a:r>
                  <a:rPr kumimoji="1" lang="zh-CN" altLang="en-US" dirty="0"/>
                  <a:t>防御</a:t>
                </a:r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对特殊攻击的基础伤害抵抗</a:t>
                </a:r>
              </a:p>
              <a:p>
                <a:r>
                  <a:rPr kumimoji="1" lang="en" altLang="zh-CN" dirty="0"/>
                  <a:t>Speed: determines which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attacks first each round </a:t>
                </a:r>
                <a:r>
                  <a:rPr kumimoji="1" lang="zh-CN" altLang="en-US" dirty="0"/>
                  <a:t>速度：决定每个回合哪个口袋妖怪先攻击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Can we predict the “type” of </a:t>
                </a:r>
                <a:r>
                  <a:rPr kumimoji="1" lang="en" altLang="zh-CN" dirty="0" err="1"/>
                  <a:t>pokemon</a:t>
                </a:r>
                <a:r>
                  <a:rPr kumimoji="1" lang="en" altLang="zh-CN" dirty="0"/>
                  <a:t> based on the information? </a:t>
                </a:r>
                <a:r>
                  <a:rPr kumimoji="1" lang="zh-CN" altLang="en-US" dirty="0"/>
                  <a:t>我们能否根据这些信息预测</a:t>
                </a:r>
                <a:r>
                  <a:rPr kumimoji="1" lang="en" altLang="zh-CN" dirty="0" err="1"/>
                  <a:t>pokemon</a:t>
                </a:r>
                <a:r>
                  <a:rPr kumimoji="1" lang="zh-CN" altLang="en-US" dirty="0"/>
                  <a:t>的“类型”？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Ideal Alternatives </a:t>
                </a:r>
                <a:r>
                  <a:rPr kumimoji="1" lang="zh-CN" altLang="en-US" dirty="0"/>
                  <a:t>理想的替代品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" altLang="zh-CN" dirty="0"/>
                  <a:t>Perceptron </a:t>
                </a:r>
                <a:r>
                  <a:rPr kumimoji="1" lang="zh-CN" altLang="en-US" dirty="0"/>
                  <a:t>感知器</a:t>
                </a:r>
              </a:p>
              <a:p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1200" dirty="0"/>
                  <a:t>Testing: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1; </a:t>
                </a:r>
                <a:r>
                  <a:rPr lang="en-US" altLang="zh-TW" sz="12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1200" dirty="0"/>
                  <a:t> to -1 </a:t>
                </a:r>
                <a:r>
                  <a:rPr lang="en-US" altLang="zh-TW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altLang="zh-TW" sz="1200" dirty="0"/>
                  <a:t> class 2 </a:t>
                </a:r>
              </a:p>
              <a:p>
                <a:r>
                  <a:rPr kumimoji="1" lang="zh-CN" altLang="en-US" dirty="0"/>
                  <a:t>接近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为第一类，接近 </a:t>
                </a: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 为第二类</a:t>
                </a:r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to decrease error </a:t>
                </a:r>
                <a:r>
                  <a:rPr kumimoji="1" lang="zh-CN" altLang="en-US" dirty="0"/>
                  <a:t>为了减少误差</a:t>
                </a:r>
              </a:p>
              <a:p>
                <a:r>
                  <a:rPr kumimoji="1" lang="en" altLang="zh-CN" dirty="0"/>
                  <a:t>Penalize to the examples that are “too correct” … </a:t>
                </a:r>
                <a:r>
                  <a:rPr kumimoji="1" lang="zh-CN" altLang="en-US" dirty="0"/>
                  <a:t>惩罚那些“太正确”的例子</a:t>
                </a:r>
                <a:r>
                  <a:rPr kumimoji="1" lang="en-US" altLang="zh-CN" dirty="0"/>
                  <a:t>……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Estimating the Probabilities From training data </a:t>
                </a:r>
                <a:r>
                  <a:rPr kumimoji="1" lang="zh-CN" altLang="en-US" dirty="0"/>
                  <a:t>从训练数据估计概率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Prior </a:t>
                </a:r>
                <a:r>
                  <a:rPr kumimoji="1" lang="zh-CN" altLang="en-US" dirty="0"/>
                  <a:t>先前的，事先的</a:t>
                </a:r>
              </a:p>
              <a:p>
                <a:endParaRPr kumimoji="1" lang="zh-CN" altLang="en-US" dirty="0"/>
              </a:p>
              <a:p>
                <a:r>
                  <a:rPr kumimoji="1" lang="en" altLang="zh-CN" dirty="0"/>
                  <a:t>Gaussian Distribution </a:t>
                </a:r>
                <a:r>
                  <a:rPr kumimoji="1" lang="zh-CN" altLang="en-US" dirty="0"/>
                  <a:t>高斯分布</a:t>
                </a:r>
              </a:p>
              <a:p>
                <a:r>
                  <a:rPr kumimoji="1" lang="en" altLang="zh-CN" dirty="0"/>
                  <a:t>Maximum Likelihood </a:t>
                </a:r>
                <a:r>
                  <a:rPr kumimoji="1" lang="zh-CN" altLang="en-US" dirty="0"/>
                  <a:t>最大似然</a:t>
                </a:r>
              </a:p>
              <a:p>
                <a:endParaRPr kumimoji="1" lang="zh-CN" altLang="en-US" dirty="0"/>
              </a:p>
              <a:p>
                <a:endParaRPr lang="zh-TW" altLang="en-US" dirty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93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8D95B-0755-4896-9C23-A080A597C29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099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78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46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076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34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87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90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70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74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743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4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3388-9500-48AB-9790-8905DD0BE60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6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43388-9500-48AB-9790-8905DD0BE608}" type="datetimeFigureOut">
              <a:rPr lang="zh-TW" altLang="en-US" smtClean="0"/>
              <a:t>2025/1/20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BCF4C-985C-46DE-93BF-0007D20E77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65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40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5.png"/><Relationship Id="rId5" Type="http://schemas.openxmlformats.org/officeDocument/2006/relationships/image" Target="../media/image34.png"/><Relationship Id="rId10" Type="http://schemas.openxmlformats.org/officeDocument/2006/relationships/image" Target="../media/image44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3.png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5.png"/><Relationship Id="rId5" Type="http://schemas.openxmlformats.org/officeDocument/2006/relationships/image" Target="../media/image51.png"/><Relationship Id="rId10" Type="http://schemas.openxmlformats.org/officeDocument/2006/relationships/image" Target="../media/image44.png"/><Relationship Id="rId4" Type="http://schemas.openxmlformats.org/officeDocument/2006/relationships/image" Target="../media/image49.png"/><Relationship Id="rId9" Type="http://schemas.openxmlformats.org/officeDocument/2006/relationships/image" Target="../media/image43.png"/><Relationship Id="rId1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33.png"/><Relationship Id="rId7" Type="http://schemas.openxmlformats.org/officeDocument/2006/relationships/image" Target="../media/image580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11" Type="http://schemas.openxmlformats.org/officeDocument/2006/relationships/image" Target="../media/image62.png"/><Relationship Id="rId5" Type="http://schemas.openxmlformats.org/officeDocument/2006/relationships/image" Target="../media/image560.png"/><Relationship Id="rId10" Type="http://schemas.openxmlformats.org/officeDocument/2006/relationships/image" Target="../media/image60.png"/><Relationship Id="rId4" Type="http://schemas.openxmlformats.org/officeDocument/2006/relationships/image" Target="../media/image58.png"/><Relationship Id="rId9" Type="http://schemas.openxmlformats.org/officeDocument/2006/relationships/image" Target="../media/image490.png"/><Relationship Id="rId1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33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2.png"/><Relationship Id="rId7" Type="http://schemas.openxmlformats.org/officeDocument/2006/relationships/image" Target="../media/image8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610.png"/><Relationship Id="rId5" Type="http://schemas.openxmlformats.org/officeDocument/2006/relationships/image" Target="../media/image87.png"/><Relationship Id="rId10" Type="http://schemas.openxmlformats.org/officeDocument/2006/relationships/image" Target="../media/image400.png"/><Relationship Id="rId4" Type="http://schemas.openxmlformats.org/officeDocument/2006/relationships/image" Target="../media/image74.png"/><Relationship Id="rId9" Type="http://schemas.openxmlformats.org/officeDocument/2006/relationships/image" Target="../media/image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33.png"/><Relationship Id="rId7" Type="http://schemas.openxmlformats.org/officeDocument/2006/relationships/image" Target="../media/image8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50.png"/><Relationship Id="rId9" Type="http://schemas.openxmlformats.org/officeDocument/2006/relationships/image" Target="../media/image9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86.png"/><Relationship Id="rId7" Type="http://schemas.openxmlformats.org/officeDocument/2006/relationships/image" Target="../media/image9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930.png"/><Relationship Id="rId7" Type="http://schemas.openxmlformats.org/officeDocument/2006/relationships/image" Target="../media/image117.png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6.png"/><Relationship Id="rId11" Type="http://schemas.openxmlformats.org/officeDocument/2006/relationships/oleObject" Target="../embeddings/oleObject2.bin"/><Relationship Id="rId5" Type="http://schemas.openxmlformats.org/officeDocument/2006/relationships/image" Target="../media/image115.png"/><Relationship Id="rId10" Type="http://schemas.openxmlformats.org/officeDocument/2006/relationships/image" Target="../media/image85.wmf"/><Relationship Id="rId4" Type="http://schemas.openxmlformats.org/officeDocument/2006/relationships/image" Target="../media/image940.png"/><Relationship Id="rId9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990.png"/><Relationship Id="rId7" Type="http://schemas.openxmlformats.org/officeDocument/2006/relationships/image" Target="../media/image10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0.png"/><Relationship Id="rId5" Type="http://schemas.openxmlformats.org/officeDocument/2006/relationships/image" Target="../media/image120.png"/><Relationship Id="rId10" Type="http://schemas.openxmlformats.org/officeDocument/2006/relationships/image" Target="../media/image1060.png"/><Relationship Id="rId4" Type="http://schemas.openxmlformats.org/officeDocument/2006/relationships/image" Target="../media/image119.png"/><Relationship Id="rId9" Type="http://schemas.openxmlformats.org/officeDocument/2006/relationships/image" Target="../media/image10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080.png"/><Relationship Id="rId7" Type="http://schemas.openxmlformats.org/officeDocument/2006/relationships/image" Target="../media/image122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0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4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12" Type="http://schemas.openxmlformats.org/officeDocument/2006/relationships/image" Target="../media/image123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11" Type="http://schemas.openxmlformats.org/officeDocument/2006/relationships/image" Target="../media/image1220.png"/><Relationship Id="rId5" Type="http://schemas.openxmlformats.org/officeDocument/2006/relationships/image" Target="../media/image1180.png"/><Relationship Id="rId10" Type="http://schemas.openxmlformats.org/officeDocument/2006/relationships/image" Target="../media/image1210.png"/><Relationship Id="rId4" Type="http://schemas.openxmlformats.org/officeDocument/2006/relationships/image" Target="../media/image124.png"/><Relationship Id="rId9" Type="http://schemas.openxmlformats.org/officeDocument/2006/relationships/image" Target="../media/image11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28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34.png"/><Relationship Id="rId5" Type="http://schemas.openxmlformats.org/officeDocument/2006/relationships/image" Target="../media/image11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7.png"/><Relationship Id="rId3" Type="http://schemas.openxmlformats.org/officeDocument/2006/relationships/image" Target="../media/image130.png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150.png"/><Relationship Id="rId10" Type="http://schemas.openxmlformats.org/officeDocument/2006/relationships/image" Target="../media/image7.png"/><Relationship Id="rId4" Type="http://schemas.openxmlformats.org/officeDocument/2006/relationships/image" Target="../media/image140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Classification: Probabilistic Generative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00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05D6AB-DA7E-824D-124E-EA83C0937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541762"/>
            <a:ext cx="2413000" cy="20363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036AA2C-1FDE-2F1B-22FD-68CC137CB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0" y="363122"/>
            <a:ext cx="3111500" cy="23980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67CCA1-3B96-5541-77F8-56E5984E6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897080"/>
            <a:ext cx="2368550" cy="14463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B3E3FE-F708-7010-1710-F4A602F37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700" y="2932988"/>
            <a:ext cx="4967106" cy="379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5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6D9721-96DF-FE85-1EEA-BE395C4E9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0" y="530684"/>
            <a:ext cx="7353300" cy="9809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03D3721-9F73-90C7-DBCF-6527996E4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849526"/>
            <a:ext cx="6591300" cy="15490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5D37084-87DC-0072-86C5-77BAA825C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700" y="3684439"/>
            <a:ext cx="3735206" cy="28560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7D1C465-5CE8-C0D9-C892-44C83316C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700" y="3842922"/>
            <a:ext cx="3111500" cy="239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7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Boxes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37847" y="1674192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58913" y="2208161"/>
            <a:ext cx="97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Box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059279" y="2163627"/>
            <a:ext cx="978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Box 2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658081" y="3055074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6454939" y="2878611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7658082" y="198716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6342641" y="2203173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7136731" y="237963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04381" y="2857834"/>
            <a:ext cx="1811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2/3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470720" y="2853933"/>
            <a:ext cx="1567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= 1/3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587157" y="3635107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P(Blue|B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4/5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07470" y="4044528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P(Green|B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1/5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34053" y="3612234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P(Blue|B</a:t>
            </a:r>
            <a:r>
              <a:rPr lang="en-US" altLang="zh-CN" sz="2400" baseline="-25000" dirty="0"/>
              <a:t>2</a:t>
            </a:r>
            <a:r>
              <a:rPr lang="en-US" altLang="zh-TW" sz="2400" dirty="0"/>
              <a:t>) = 2/5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844100" y="4002225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P(Green</a:t>
            </a:r>
            <a:r>
              <a:rPr lang="en-US" altLang="zh-TW" sz="2400"/>
              <a:t>|B</a:t>
            </a:r>
            <a:r>
              <a:rPr lang="en-US" altLang="zh-CN" sz="2400" baseline="-25000" dirty="0"/>
              <a:t>2</a:t>
            </a:r>
            <a:r>
              <a:rPr lang="en-US" altLang="zh-TW" sz="2400"/>
              <a:t>) </a:t>
            </a:r>
            <a:r>
              <a:rPr lang="en-US" altLang="zh-TW" sz="2400" dirty="0"/>
              <a:t>= 3/5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35463" y="5258144"/>
            <a:ext cx="458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Where does it come from?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152890" y="5868629"/>
            <a:ext cx="276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P(B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| Blue)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284762" y="5724013"/>
                <a:ext cx="5176161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400" dirty="0"/>
                                <m:t>Blue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62" y="5724013"/>
                <a:ext cx="5176161" cy="778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群組 2"/>
          <p:cNvGrpSpPr/>
          <p:nvPr/>
        </p:nvGrpSpPr>
        <p:grpSpPr>
          <a:xfrm>
            <a:off x="722376" y="4647583"/>
            <a:ext cx="3634069" cy="461665"/>
            <a:chOff x="722376" y="4618555"/>
            <a:chExt cx="3634069" cy="461665"/>
          </a:xfrm>
        </p:grpSpPr>
        <p:sp>
          <p:nvSpPr>
            <p:cNvPr id="25" name="橢圓 24"/>
            <p:cNvSpPr/>
            <p:nvPr/>
          </p:nvSpPr>
          <p:spPr>
            <a:xfrm>
              <a:off x="722376" y="4675711"/>
              <a:ext cx="352927" cy="3529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1139987" y="4618555"/>
              <a:ext cx="3216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from one of the boxes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1576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 Classes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10357" y="4482290"/>
            <a:ext cx="7124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an x, which class does it belong to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156485" y="5016458"/>
                <a:ext cx="4327210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85" y="5016458"/>
                <a:ext cx="4327210" cy="77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956764" y="5175124"/>
                <a:ext cx="1279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764" y="5175124"/>
                <a:ext cx="127970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字方塊 31"/>
          <p:cNvSpPr txBox="1"/>
          <p:nvPr/>
        </p:nvSpPr>
        <p:spPr>
          <a:xfrm>
            <a:off x="386800" y="5776674"/>
            <a:ext cx="251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Generative Model</a:t>
            </a:r>
            <a:endParaRPr lang="zh-TW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834277" y="279281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5068921" y="282583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469493" y="3804810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6658970" y="3734213"/>
            <a:ext cx="10711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37" name="矩形 36"/>
          <p:cNvSpPr/>
          <p:nvPr/>
        </p:nvSpPr>
        <p:spPr>
          <a:xfrm>
            <a:off x="4281460" y="482229"/>
            <a:ext cx="41742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Estimating the Probabilities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From training data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6513" y="2790539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5008723" y="2808080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2546352" y="3756021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726734" y="3684296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037847" y="1674192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/>
          <p:cNvSpPr txBox="1"/>
          <p:nvPr/>
        </p:nvSpPr>
        <p:spPr>
          <a:xfrm>
            <a:off x="628650" y="2208161"/>
            <a:ext cx="120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4913883" y="2163627"/>
            <a:ext cx="1123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46" name="橢圓 45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橢圓 48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橢圓 49"/>
          <p:cNvSpPr/>
          <p:nvPr/>
        </p:nvSpPr>
        <p:spPr>
          <a:xfrm>
            <a:off x="7658081" y="3055074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橢圓 50"/>
          <p:cNvSpPr/>
          <p:nvPr/>
        </p:nvSpPr>
        <p:spPr>
          <a:xfrm>
            <a:off x="6454939" y="2878611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/>
          <p:cNvSpPr/>
          <p:nvPr/>
        </p:nvSpPr>
        <p:spPr>
          <a:xfrm>
            <a:off x="7658082" y="198716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/>
          <p:cNvSpPr/>
          <p:nvPr/>
        </p:nvSpPr>
        <p:spPr>
          <a:xfrm>
            <a:off x="6342641" y="2203173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/>
          <p:cNvSpPr/>
          <p:nvPr/>
        </p:nvSpPr>
        <p:spPr>
          <a:xfrm>
            <a:off x="7136731" y="237963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30">
                <a:extLst>
                  <a:ext uri="{FF2B5EF4-FFF2-40B4-BE49-F238E27FC236}">
                    <a16:creationId xmlns:a16="http://schemas.microsoft.com/office/drawing/2014/main" id="{5202843D-C68B-AA34-35EA-253EA7B2CC41}"/>
                  </a:ext>
                </a:extLst>
              </p:cNvPr>
              <p:cNvSpPr txBox="1"/>
              <p:nvPr/>
            </p:nvSpPr>
            <p:spPr>
              <a:xfrm>
                <a:off x="661181" y="6305788"/>
                <a:ext cx="82577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=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6" name="文字方塊 30">
                <a:extLst>
                  <a:ext uri="{FF2B5EF4-FFF2-40B4-BE49-F238E27FC236}">
                    <a16:creationId xmlns:a16="http://schemas.microsoft.com/office/drawing/2014/main" id="{5202843D-C68B-AA34-35EA-253EA7B2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1" y="6305788"/>
                <a:ext cx="8257735" cy="369332"/>
              </a:xfrm>
              <a:prstGeom prst="rect">
                <a:avLst/>
              </a:prstGeom>
              <a:blipFill>
                <a:blip r:embed="rId5"/>
                <a:stretch>
                  <a:fillRect l="-1227" t="-20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47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14031" y="1690689"/>
            <a:ext cx="2197768" cy="19022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55894" y="1603641"/>
            <a:ext cx="2197768" cy="1902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26911" y="2006792"/>
            <a:ext cx="118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13883" y="2093076"/>
            <a:ext cx="1142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8" name="橢圓 7"/>
          <p:cNvSpPr/>
          <p:nvPr/>
        </p:nvSpPr>
        <p:spPr>
          <a:xfrm>
            <a:off x="2154660" y="1944817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780301" y="2173456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95289" y="292391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598442" y="2378279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7676128" y="2984523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6472986" y="2808060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7676129" y="1916612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360688" y="2132622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7154778" y="2309085"/>
            <a:ext cx="352927" cy="35292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3253544" y="2976657"/>
            <a:ext cx="352927" cy="3529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834277" y="2792819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068921" y="2825838"/>
            <a:ext cx="797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22" name="矩形 21"/>
          <p:cNvSpPr/>
          <p:nvPr/>
        </p:nvSpPr>
        <p:spPr>
          <a:xfrm>
            <a:off x="766513" y="2790539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5008723" y="2808080"/>
            <a:ext cx="917408" cy="532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298061" y="3603799"/>
            <a:ext cx="142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450430" y="3609149"/>
            <a:ext cx="1429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Normal</a:t>
            </a:r>
            <a:endParaRPr lang="zh-TW" altLang="en-US" sz="2800" b="1" dirty="0"/>
          </a:p>
        </p:txBody>
      </p:sp>
      <p:sp>
        <p:nvSpPr>
          <p:cNvPr id="28" name="矩形 27"/>
          <p:cNvSpPr/>
          <p:nvPr/>
        </p:nvSpPr>
        <p:spPr>
          <a:xfrm>
            <a:off x="834277" y="4205998"/>
            <a:ext cx="63636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Water and Normal type with ID &lt; 400 for training, rest for testing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412667" y="5044094"/>
            <a:ext cx="4365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/>
              <a:t>Training: 79 Water, 61 Normal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4913883" y="5552793"/>
            <a:ext cx="420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79 / (79 + 61) =0.56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913883" y="6118558"/>
            <a:ext cx="4050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P(C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) = 61 / (79 + 61) =0.44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37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556403" y="4436321"/>
            <a:ext cx="7028444" cy="18335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</a:t>
            </a:r>
            <a:endParaRPr lang="zh-TW" altLang="en-US" dirty="0"/>
          </a:p>
        </p:txBody>
      </p:sp>
      <p:pic>
        <p:nvPicPr>
          <p:cNvPr id="4098" name="Picture 2" descr="「Squirtle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31" y="4588229"/>
            <a:ext cx="1626326" cy="16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「Psyduck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239" y="4523834"/>
            <a:ext cx="1241816" cy="16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「Poliwag png」的圖片搜尋結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591" y="4386042"/>
            <a:ext cx="2008158" cy="185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/>
          <p:cNvGrpSpPr/>
          <p:nvPr/>
        </p:nvGrpSpPr>
        <p:grpSpPr>
          <a:xfrm>
            <a:off x="3299752" y="1324873"/>
            <a:ext cx="3713645" cy="1924757"/>
            <a:chOff x="1550077" y="3978039"/>
            <a:chExt cx="3713645" cy="1924757"/>
          </a:xfrm>
        </p:grpSpPr>
        <p:sp>
          <p:nvSpPr>
            <p:cNvPr id="4" name="矩形 3"/>
            <p:cNvSpPr/>
            <p:nvPr/>
          </p:nvSpPr>
          <p:spPr>
            <a:xfrm>
              <a:off x="1550077" y="4672081"/>
              <a:ext cx="371364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P(                                 |Water)</a:t>
              </a:r>
            </a:p>
          </p:txBody>
        </p:sp>
        <p:pic>
          <p:nvPicPr>
            <p:cNvPr id="4104" name="Picture 8" descr="「Tirtouga, png」的圖片搜尋結果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6087" y="3978039"/>
              <a:ext cx="1924757" cy="1924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6908715" y="4562847"/>
            <a:ext cx="1444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79 in total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50800" y="5416689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p:sp>
        <p:nvSpPr>
          <p:cNvPr id="15" name="矩形 14"/>
          <p:cNvSpPr/>
          <p:nvPr/>
        </p:nvSpPr>
        <p:spPr>
          <a:xfrm>
            <a:off x="6889701" y="2020916"/>
            <a:ext cx="5501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= ?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3602" y="3095790"/>
            <a:ext cx="4159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Each Pokémon is represented as a vector by its attribute. 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49093" y="3339344"/>
            <a:ext cx="109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cxnSp>
        <p:nvCxnSpPr>
          <p:cNvPr id="11" name="直線接點 10"/>
          <p:cNvCxnSpPr/>
          <p:nvPr/>
        </p:nvCxnSpPr>
        <p:spPr>
          <a:xfrm>
            <a:off x="1775116" y="3861748"/>
            <a:ext cx="823934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號: 向下 15"/>
          <p:cNvSpPr/>
          <p:nvPr/>
        </p:nvSpPr>
        <p:spPr>
          <a:xfrm rot="16200000" flipH="1">
            <a:off x="5948892" y="3283333"/>
            <a:ext cx="444067" cy="573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464346" y="2018915"/>
            <a:ext cx="15055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P(x|C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) = 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169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/>
      <p:bldP spid="12" grpId="0"/>
      <p:bldP spid="15" grpId="0"/>
      <p:bldP spid="8" grpId="0"/>
      <p:bldP spid="9" grpId="0"/>
      <p:bldP spid="16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 - Feature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Considering </a:t>
            </a:r>
            <a:r>
              <a:rPr lang="en-US" altLang="zh-TW" b="1" dirty="0"/>
              <a:t>Defense</a:t>
            </a:r>
            <a:r>
              <a:rPr lang="en-US" altLang="zh-TW" dirty="0"/>
              <a:t> and </a:t>
            </a:r>
            <a:r>
              <a:rPr lang="en-US" altLang="zh-TW" b="1" dirty="0"/>
              <a:t>SP Defense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48" y="2364651"/>
            <a:ext cx="6294759" cy="4366491"/>
          </a:xfrm>
          <a:prstGeom prst="rect">
            <a:avLst/>
          </a:prstGeom>
        </p:spPr>
      </p:pic>
      <p:pic>
        <p:nvPicPr>
          <p:cNvPr id="5" name="Picture 2" descr="「Squirtle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05" y="2686195"/>
            <a:ext cx="1626326" cy="162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單箭頭接點 6"/>
          <p:cNvCxnSpPr/>
          <p:nvPr/>
        </p:nvCxnSpPr>
        <p:spPr>
          <a:xfrm flipV="1">
            <a:off x="3590333" y="3659779"/>
            <a:ext cx="3036968" cy="12512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421731" y="3036467"/>
                <a:ext cx="63357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731" y="3036467"/>
                <a:ext cx="633571" cy="623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「Psyduck png」的圖片搜尋結果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855" y="2364651"/>
            <a:ext cx="1188616" cy="155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單箭頭接點 10"/>
          <p:cNvCxnSpPr/>
          <p:nvPr/>
        </p:nvCxnSpPr>
        <p:spPr>
          <a:xfrm flipH="1" flipV="1">
            <a:off x="2220591" y="3499358"/>
            <a:ext cx="886381" cy="1712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864720" y="2793248"/>
                <a:ext cx="633570" cy="61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720" y="2793248"/>
                <a:ext cx="633570" cy="6144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橢圓 16"/>
          <p:cNvSpPr/>
          <p:nvPr/>
        </p:nvSpPr>
        <p:spPr>
          <a:xfrm>
            <a:off x="4697239" y="5275543"/>
            <a:ext cx="164910" cy="16491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Picture 8" descr="「Tirtouga, png」的圖片搜尋結果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22" y="4933243"/>
            <a:ext cx="1924757" cy="192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單箭頭接點 18"/>
          <p:cNvCxnSpPr/>
          <p:nvPr/>
        </p:nvCxnSpPr>
        <p:spPr>
          <a:xfrm>
            <a:off x="4863150" y="5378759"/>
            <a:ext cx="1253755" cy="426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429427" y="5489521"/>
                <a:ext cx="803490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103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27" y="5489521"/>
                <a:ext cx="803490" cy="615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5894687" y="4856539"/>
            <a:ext cx="1868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P(</a:t>
            </a:r>
            <a:r>
              <a:rPr lang="en-US" altLang="zh-TW" sz="2400" dirty="0" err="1"/>
              <a:t>x|Water</a:t>
            </a:r>
            <a:r>
              <a:rPr lang="en-US" altLang="zh-TW" sz="2400" dirty="0"/>
              <a:t>)=?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7636535" y="4839621"/>
            <a:ext cx="449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0?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56370" y="5587717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blipFill>
                <a:blip r:embed="rId10"/>
                <a:stretch>
                  <a:fillRect l="-3125" t="-24590" r="-1563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/>
          <p:cNvSpPr/>
          <p:nvPr/>
        </p:nvSpPr>
        <p:spPr>
          <a:xfrm rot="19208045">
            <a:off x="2226888" y="4068689"/>
            <a:ext cx="2829939" cy="160393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1589902" y="5448212"/>
            <a:ext cx="293196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Assume the points are sampled from a </a:t>
            </a:r>
            <a:r>
              <a:rPr lang="en-US" altLang="zh-TW" sz="2400" b="1" i="1" u="sng" dirty="0"/>
              <a:t>Gaussian distribution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858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 animBg="1"/>
      <p:bldP spid="21" grpId="0"/>
      <p:bldP spid="24" grpId="0"/>
      <p:bldP spid="25" grpId="0"/>
      <p:bldP spid="20" grpId="0"/>
      <p:bldP spid="22" grpId="0"/>
      <p:bldP spid="6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79340" y="746618"/>
                <a:ext cx="7097969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0" y="746618"/>
                <a:ext cx="7097969" cy="7507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55702" y="1549277"/>
            <a:ext cx="66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vector x, output: probability of sampling x 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shape of the function determines by </a:t>
                </a:r>
                <a:r>
                  <a:rPr lang="en-US" altLang="zh-TW" sz="2400" b="1" dirty="0"/>
                  <a:t>mean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:r>
                  <a:rPr lang="en-US" altLang="zh-TW" sz="2400" b="1" dirty="0"/>
                  <a:t>covariance matrix </a:t>
                </a:r>
                <a14:m>
                  <m:oMath xmlns:m="http://schemas.openxmlformats.org/officeDocument/2006/math">
                    <m:r>
                      <a:rPr lang="el-GR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blipFill>
                <a:blip r:embed="rId4"/>
                <a:stretch>
                  <a:fillRect l="-114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25" y="3648293"/>
            <a:ext cx="3885293" cy="297900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818" y="3524770"/>
            <a:ext cx="4233637" cy="322604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271182" y="159038"/>
            <a:ext cx="3386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Gaussian Distribution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blipFill>
                <a:blip r:embed="rId7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5734764" y="75957"/>
            <a:ext cx="334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https://blog.slinuxer.com/tag/pca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blipFill>
                <a:blip r:embed="rId8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blipFill>
                <a:blip r:embed="rId9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blipFill>
                <a:blip r:embed="rId10"/>
                <a:stretch>
                  <a:fillRect l="-9804" r="-9804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66493" y="3179432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93" y="3179432"/>
                <a:ext cx="1040413" cy="615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924758" y="3231373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58" y="3231373"/>
                <a:ext cx="1040413" cy="615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853909" y="3134687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09" y="3134687"/>
                <a:ext cx="1715341" cy="8943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124658" y="3165187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658" y="3165187"/>
                <a:ext cx="1715341" cy="8943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45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52" y="3339430"/>
            <a:ext cx="4286250" cy="34480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82" y="3134687"/>
            <a:ext cx="4305300" cy="350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79340" y="746618"/>
                <a:ext cx="7140801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0" y="746618"/>
                <a:ext cx="7140801" cy="750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55702" y="1549277"/>
            <a:ext cx="669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vector x, output: probability of sampling x 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shape of the function determines by </a:t>
                </a:r>
                <a:r>
                  <a:rPr lang="en-US" altLang="zh-TW" sz="2400" b="1" dirty="0"/>
                  <a:t>mean </a:t>
                </a:r>
                <a14:m>
                  <m:oMath xmlns:m="http://schemas.openxmlformats.org/officeDocument/2006/math">
                    <m:r>
                      <a:rPr lang="zh-TW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TW" altLang="en-US" sz="2400" b="1" dirty="0"/>
                  <a:t> </a:t>
                </a:r>
                <a:r>
                  <a:rPr lang="en-US" altLang="zh-TW" sz="2400" dirty="0"/>
                  <a:t>and </a:t>
                </a:r>
                <a:r>
                  <a:rPr lang="en-US" altLang="zh-TW" sz="2400" b="1" dirty="0"/>
                  <a:t>covariance matrix </a:t>
                </a:r>
                <a14:m>
                  <m:oMath xmlns:m="http://schemas.openxmlformats.org/officeDocument/2006/math">
                    <m:r>
                      <a:rPr lang="el-GR" altLang="zh-TW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𝜮</m:t>
                    </m:r>
                  </m:oMath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02" y="1948856"/>
                <a:ext cx="7972079" cy="830997"/>
              </a:xfrm>
              <a:prstGeom prst="rect">
                <a:avLst/>
              </a:prstGeom>
              <a:blipFill>
                <a:blip r:embed="rId6"/>
                <a:stretch>
                  <a:fillRect l="-1147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71182" y="159038"/>
            <a:ext cx="3386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Gaussian Distribution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668" y="6008913"/>
                <a:ext cx="305147" cy="307777"/>
              </a:xfrm>
              <a:prstGeom prst="rect">
                <a:avLst/>
              </a:prstGeom>
              <a:blipFill>
                <a:blip r:embed="rId7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5734764" y="75957"/>
            <a:ext cx="3345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https://blog.slinuxer.com/tag/pca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30" y="5701136"/>
                <a:ext cx="311111" cy="307777"/>
              </a:xfrm>
              <a:prstGeom prst="rect">
                <a:avLst/>
              </a:prstGeom>
              <a:blipFill>
                <a:blip r:embed="rId8"/>
                <a:stretch>
                  <a:fillRect l="-11765" r="-7843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492" y="6008912"/>
                <a:ext cx="305147" cy="307777"/>
              </a:xfrm>
              <a:prstGeom prst="rect">
                <a:avLst/>
              </a:prstGeom>
              <a:blipFill>
                <a:blip r:embed="rId9"/>
                <a:stretch>
                  <a:fillRect l="-12000" r="-8000" b="-1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854" y="5855024"/>
                <a:ext cx="311111" cy="307777"/>
              </a:xfrm>
              <a:prstGeom prst="rect">
                <a:avLst/>
              </a:prstGeom>
              <a:blipFill>
                <a:blip r:embed="rId10"/>
                <a:stretch>
                  <a:fillRect l="-9804" r="-9804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966493" y="3179432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93" y="3179432"/>
                <a:ext cx="1040413" cy="6158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924758" y="3231373"/>
                <a:ext cx="1040413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58" y="3231373"/>
                <a:ext cx="1040413" cy="615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2853909" y="3134687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909" y="3134687"/>
                <a:ext cx="1715341" cy="89434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737739" y="3134687"/>
                <a:ext cx="2173800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39" y="3134687"/>
                <a:ext cx="2173800" cy="8943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4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848" y="2364651"/>
            <a:ext cx="6294759" cy="436649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from Class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8650" y="1459856"/>
            <a:ext cx="85153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Assume the points are sampled from a Gaussian distribution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628650" y="1907423"/>
            <a:ext cx="7427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Find the Gaussian distribution behind them</a:t>
            </a:r>
            <a:endParaRPr lang="zh-TW" altLang="en-US" sz="2400" dirty="0"/>
          </a:p>
        </p:txBody>
      </p:sp>
      <p:sp>
        <p:nvSpPr>
          <p:cNvPr id="8" name="箭號: 向右 7"/>
          <p:cNvSpPr/>
          <p:nvPr/>
        </p:nvSpPr>
        <p:spPr>
          <a:xfrm>
            <a:off x="6302637" y="1995319"/>
            <a:ext cx="420915" cy="34107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56370" y="5587717"/>
            <a:ext cx="1429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/>
              <a:t>Water</a:t>
            </a:r>
          </a:p>
          <a:p>
            <a:pPr algn="ctr"/>
            <a:r>
              <a:rPr lang="en-US" altLang="zh-TW" sz="2800" b="1" dirty="0"/>
              <a:t>Type</a:t>
            </a:r>
            <a:endParaRPr lang="zh-TW" altLang="en-US" sz="2800" b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97249" y="1981221"/>
            <a:ext cx="2023055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Probability for new points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637" y="2738603"/>
                <a:ext cx="2339808" cy="369332"/>
              </a:xfrm>
              <a:prstGeom prst="rect">
                <a:avLst/>
              </a:prstGeom>
              <a:blipFill>
                <a:blip r:embed="rId3"/>
                <a:stretch>
                  <a:fillRect l="-3125" t="-24590" r="-1563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5790189" y="3273090"/>
                <a:ext cx="1582868" cy="71564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89" y="3273090"/>
                <a:ext cx="1582868" cy="7156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790189" y="4085988"/>
                <a:ext cx="2295616" cy="70577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89" y="4085988"/>
                <a:ext cx="2295616" cy="705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3738809" y="4662314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 rot="3049281">
            <a:off x="2766478" y="3469341"/>
            <a:ext cx="1944661" cy="2520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01598" y="5543114"/>
                <a:ext cx="7140801" cy="750718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598" y="5543114"/>
                <a:ext cx="7140801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橢圓 17"/>
          <p:cNvSpPr/>
          <p:nvPr/>
        </p:nvSpPr>
        <p:spPr>
          <a:xfrm>
            <a:off x="2418496" y="3365925"/>
            <a:ext cx="164910" cy="1649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275479" y="2912754"/>
            <a:ext cx="1097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New x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30782" y="4863260"/>
            <a:ext cx="3033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How to find them?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0782" y="3204610"/>
            <a:ext cx="2406168" cy="16764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75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" grpId="0"/>
      <p:bldP spid="4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Credit Scoring</a:t>
            </a:r>
          </a:p>
          <a:p>
            <a:pPr lvl="1"/>
            <a:r>
              <a:rPr lang="en-US" altLang="zh-TW" dirty="0"/>
              <a:t>Input: income, savings, profession, age, past financial history ……</a:t>
            </a:r>
          </a:p>
          <a:p>
            <a:pPr lvl="1"/>
            <a:r>
              <a:rPr lang="en-US" altLang="zh-TW" dirty="0"/>
              <a:t>Output: accept or refuse</a:t>
            </a:r>
          </a:p>
          <a:p>
            <a:r>
              <a:rPr lang="en-US" altLang="zh-TW" sz="2400" dirty="0"/>
              <a:t>Medical Diagnosis</a:t>
            </a:r>
          </a:p>
          <a:p>
            <a:pPr lvl="1"/>
            <a:r>
              <a:rPr lang="en-US" altLang="zh-TW" dirty="0"/>
              <a:t>Input: current symptoms, age, gender, past medical history ……</a:t>
            </a:r>
          </a:p>
          <a:p>
            <a:pPr lvl="1"/>
            <a:r>
              <a:rPr lang="en-US" altLang="zh-TW" dirty="0"/>
              <a:t>Output: which kind of diseases</a:t>
            </a:r>
          </a:p>
          <a:p>
            <a:r>
              <a:rPr lang="en-US" altLang="zh-TW" sz="2400" dirty="0"/>
              <a:t>Handwritten character recognition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Face recognition </a:t>
            </a:r>
          </a:p>
          <a:p>
            <a:pPr lvl="1"/>
            <a:r>
              <a:rPr lang="en-US" altLang="zh-TW" dirty="0"/>
              <a:t>Input: image of a face, output: person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975" y="5175623"/>
            <a:ext cx="765955" cy="7437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文字方塊 4"/>
          <p:cNvSpPr txBox="1"/>
          <p:nvPr/>
        </p:nvSpPr>
        <p:spPr>
          <a:xfrm>
            <a:off x="7782754" y="5420825"/>
            <a:ext cx="55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金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431277" y="5316667"/>
            <a:ext cx="901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553283" y="5085834"/>
            <a:ext cx="1166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5088644" y="570030"/>
            <a:ext cx="1524000" cy="9457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Function</a:t>
            </a:r>
            <a:endParaRPr lang="zh-TW" altLang="en-US" sz="2800" dirty="0"/>
          </a:p>
        </p:txBody>
      </p:sp>
      <p:sp>
        <p:nvSpPr>
          <p:cNvPr id="9" name="箭號: 向右 8"/>
          <p:cNvSpPr/>
          <p:nvPr/>
        </p:nvSpPr>
        <p:spPr>
          <a:xfrm>
            <a:off x="4635650" y="715621"/>
            <a:ext cx="394056" cy="657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/>
          <p:cNvSpPr/>
          <p:nvPr/>
        </p:nvSpPr>
        <p:spPr>
          <a:xfrm>
            <a:off x="6714149" y="714031"/>
            <a:ext cx="394056" cy="6577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352239" y="837815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239" y="837815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/>
          <p:cNvSpPr txBox="1"/>
          <p:nvPr/>
        </p:nvSpPr>
        <p:spPr>
          <a:xfrm>
            <a:off x="7108205" y="781284"/>
            <a:ext cx="1450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Class 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598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22" y="906918"/>
            <a:ext cx="5053443" cy="3505426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763735" y="2902858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5832020" y="1680093"/>
            <a:ext cx="159657" cy="15965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3226705" y="2365828"/>
            <a:ext cx="1233715" cy="12337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2299702">
            <a:off x="5341118" y="1438736"/>
            <a:ext cx="1141458" cy="6423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78266" y="4286009"/>
                <a:ext cx="736192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Gaussian with any mean </a:t>
                </a:r>
                <a14:m>
                  <m:oMath xmlns:m="http://schemas.openxmlformats.org/officeDocument/2006/math">
                    <m:r>
                      <a:rPr lang="zh-TW" altLang="en-US" sz="24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covariance matrix </a:t>
                </a:r>
                <a14:m>
                  <m:oMath xmlns:m="http://schemas.openxmlformats.org/officeDocument/2006/math">
                    <m:r>
                      <a:rPr lang="el-GR" altLang="zh-TW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zh-TW" sz="2400" dirty="0"/>
                  <a:t> can generate these points.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6" y="4286009"/>
                <a:ext cx="7361922" cy="830997"/>
              </a:xfrm>
              <a:prstGeom prst="rect">
                <a:avLst/>
              </a:prstGeom>
              <a:blipFill>
                <a:blip r:embed="rId4"/>
                <a:stretch>
                  <a:fillRect l="-1242" t="-5882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46017" y="239003"/>
            <a:ext cx="3315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Maximum Likelihood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86775" y="3179431"/>
                <a:ext cx="1210331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75" y="3179431"/>
                <a:ext cx="1210331" cy="623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7241277" y="1420538"/>
                <a:ext cx="1380250" cy="6233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150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277" y="1420538"/>
                <a:ext cx="1380250" cy="623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332832" y="1251221"/>
                <a:ext cx="171534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32" y="1251221"/>
                <a:ext cx="1715341" cy="894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986812" y="2732257"/>
                <a:ext cx="2173800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812" y="2732257"/>
                <a:ext cx="2173800" cy="8943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單箭頭接點 16"/>
          <p:cNvCxnSpPr>
            <a:stCxn id="6" idx="3"/>
            <a:endCxn id="12" idx="3"/>
          </p:cNvCxnSpPr>
          <p:nvPr/>
        </p:nvCxnSpPr>
        <p:spPr>
          <a:xfrm flipH="1">
            <a:off x="1997106" y="3039134"/>
            <a:ext cx="1790010" cy="451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4" idx="3"/>
          </p:cNvCxnSpPr>
          <p:nvPr/>
        </p:nvCxnSpPr>
        <p:spPr>
          <a:xfrm flipH="1" flipV="1">
            <a:off x="2048173" y="1698395"/>
            <a:ext cx="1411946" cy="834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7" idx="6"/>
            <a:endCxn id="13" idx="1"/>
          </p:cNvCxnSpPr>
          <p:nvPr/>
        </p:nvCxnSpPr>
        <p:spPr>
          <a:xfrm flipV="1">
            <a:off x="5991677" y="1732194"/>
            <a:ext cx="1249600" cy="27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endCxn id="15" idx="1"/>
          </p:cNvCxnSpPr>
          <p:nvPr/>
        </p:nvCxnSpPr>
        <p:spPr>
          <a:xfrm>
            <a:off x="6265240" y="2196644"/>
            <a:ext cx="721572" cy="982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445605" y="160367"/>
                <a:ext cx="5801179" cy="655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605" y="160367"/>
                <a:ext cx="5801179" cy="655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102053" y="6086220"/>
                <a:ext cx="6325771" cy="5665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53" y="6086220"/>
                <a:ext cx="6325771" cy="5665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78266" y="5180355"/>
                <a:ext cx="94624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Likelihood of a Gaussian with mean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covariance matrix </a:t>
                </a:r>
                <a14:m>
                  <m:oMath xmlns:m="http://schemas.openxmlformats.org/officeDocument/2006/math">
                    <m: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66" y="5180355"/>
                <a:ext cx="9462420" cy="461665"/>
              </a:xfrm>
              <a:prstGeom prst="rect">
                <a:avLst/>
              </a:prstGeom>
              <a:blipFill>
                <a:blip r:embed="rId11"/>
                <a:stretch>
                  <a:fillRect l="-96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號: 向右 1"/>
          <p:cNvSpPr/>
          <p:nvPr/>
        </p:nvSpPr>
        <p:spPr>
          <a:xfrm>
            <a:off x="3902617" y="4823354"/>
            <a:ext cx="503466" cy="311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426410" y="4733182"/>
            <a:ext cx="275689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Different Likelihood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892111" y="1156362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111" y="1156362"/>
                <a:ext cx="2339808" cy="369332"/>
              </a:xfrm>
              <a:prstGeom prst="rect">
                <a:avLst/>
              </a:prstGeom>
              <a:blipFill>
                <a:blip r:embed="rId12"/>
                <a:stretch>
                  <a:fillRect l="-3125" t="-26667" r="-156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364846" y="5605857"/>
                <a:ext cx="77791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= the probability of the Gaussian samples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46" y="5605857"/>
                <a:ext cx="7779154" cy="461665"/>
              </a:xfrm>
              <a:prstGeom prst="rect">
                <a:avLst/>
              </a:prstGeom>
              <a:blipFill>
                <a:blip r:embed="rId13"/>
                <a:stretch>
                  <a:fillRect l="-1254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884175" y="6129565"/>
                <a:ext cx="13000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75" y="6129565"/>
                <a:ext cx="130009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46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2" grpId="0"/>
      <p:bldP spid="13" grpId="0"/>
      <p:bldP spid="14" grpId="0"/>
      <p:bldP spid="15" grpId="0"/>
      <p:bldP spid="30" grpId="0"/>
      <p:bldP spid="31" grpId="0"/>
      <p:bldP spid="2" grpId="0" animBg="1"/>
      <p:bldP spid="3" grpId="0" animBg="1"/>
      <p:bldP spid="26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545763" y="3786028"/>
                <a:ext cx="5334922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63" y="3786028"/>
                <a:ext cx="5334922" cy="5631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5690900" y="173813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900" y="1738133"/>
                <a:ext cx="2339808" cy="369332"/>
              </a:xfrm>
              <a:prstGeom prst="rect">
                <a:avLst/>
              </a:prstGeom>
              <a:blipFill>
                <a:blip r:embed="rId4"/>
                <a:stretch>
                  <a:fillRect l="-3394" t="-24590" r="-1828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628650" y="1691967"/>
            <a:ext cx="5950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We have the “Water”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28650" y="2222590"/>
                <a:ext cx="8283121" cy="851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We assume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generate from the Gaussian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400" dirty="0"/>
                  <a:t>) with the </a:t>
                </a:r>
                <a:r>
                  <a:rPr lang="en-US" altLang="zh-TW" sz="2400" b="1" i="1" dirty="0"/>
                  <a:t>maximum likelihood</a:t>
                </a:r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22590"/>
                <a:ext cx="8283121" cy="851067"/>
              </a:xfrm>
              <a:prstGeom prst="rect">
                <a:avLst/>
              </a:prstGeom>
              <a:blipFill>
                <a:blip r:embed="rId5"/>
                <a:stretch>
                  <a:fillRect l="-1104" t="-5755" b="-136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2175065" y="3182457"/>
                <a:ext cx="5449504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……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065" y="3182457"/>
                <a:ext cx="5449504" cy="498855"/>
              </a:xfrm>
              <a:prstGeom prst="rect">
                <a:avLst/>
              </a:prstGeom>
              <a:blipFill>
                <a:blip r:embed="rId6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28676" y="3182457"/>
                <a:ext cx="11375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76" y="3182457"/>
                <a:ext cx="1137556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28676" y="4501745"/>
                <a:ext cx="3418756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altLang="zh-TW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676" y="4501745"/>
                <a:ext cx="3418756" cy="617348"/>
              </a:xfrm>
              <a:prstGeom prst="rect">
                <a:avLst/>
              </a:prstGeom>
              <a:blipFill>
                <a:blip r:embed="rId8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948796" y="5135692"/>
                <a:ext cx="2634871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96" y="5135692"/>
                <a:ext cx="2634871" cy="11698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307492" y="5155281"/>
                <a:ext cx="4604279" cy="11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492" y="5155281"/>
                <a:ext cx="4604279" cy="11306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/>
          <p:cNvSpPr txBox="1"/>
          <p:nvPr/>
        </p:nvSpPr>
        <p:spPr>
          <a:xfrm>
            <a:off x="2838054" y="5976716"/>
            <a:ext cx="123811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average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1717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0668" y="176404"/>
            <a:ext cx="33150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Maximum Likelihood</a:t>
            </a:r>
            <a:endParaRPr lang="zh-TW" altLang="en-US" sz="2800" b="1" i="1" u="sng" dirty="0"/>
          </a:p>
        </p:txBody>
      </p:sp>
      <p:pic>
        <p:nvPicPr>
          <p:cNvPr id="5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6" y="1709694"/>
            <a:ext cx="4383314" cy="304057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227599" y="1181668"/>
            <a:ext cx="24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1: Water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595492" y="1177723"/>
            <a:ext cx="266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2: Normal</a:t>
            </a:r>
            <a:endParaRPr lang="zh-TW" altLang="en-US" sz="2800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50" y="1745756"/>
            <a:ext cx="4267199" cy="2960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5050" y="5012212"/>
                <a:ext cx="2084304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50" y="5012212"/>
                <a:ext cx="2084304" cy="715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808761" y="5012212"/>
                <a:ext cx="1911351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61" y="5012212"/>
                <a:ext cx="1911351" cy="715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068228" y="5038225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28" y="5038225"/>
                <a:ext cx="2533272" cy="70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610728" y="5008089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728" y="5008089"/>
                <a:ext cx="2533272" cy="70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1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Now we can do classification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810781" y="3171219"/>
                <a:ext cx="5053115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81" y="3171219"/>
                <a:ext cx="5053115" cy="908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346598" y="3363996"/>
                <a:ext cx="14641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8" y="3363996"/>
                <a:ext cx="146418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73340" y="6081332"/>
                <a:ext cx="26030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40" y="6081332"/>
                <a:ext cx="2603085" cy="523220"/>
              </a:xfrm>
              <a:prstGeom prst="rect">
                <a:avLst/>
              </a:prstGeom>
              <a:blipFill>
                <a:blip r:embed="rId5"/>
                <a:stretch>
                  <a:fillRect l="-4918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4308681" y="6081332"/>
            <a:ext cx="41738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x belongs to class 1 (Water)</a:t>
            </a:r>
            <a:endParaRPr lang="zh-TW" altLang="en-US" sz="2800" dirty="0"/>
          </a:p>
        </p:txBody>
      </p:sp>
      <p:sp>
        <p:nvSpPr>
          <p:cNvPr id="8" name="箭號: 向右 7"/>
          <p:cNvSpPr/>
          <p:nvPr/>
        </p:nvSpPr>
        <p:spPr>
          <a:xfrm>
            <a:off x="3559452" y="6081332"/>
            <a:ext cx="567674" cy="5232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603810" y="1873779"/>
            <a:ext cx="2249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P(C1) </a:t>
            </a:r>
          </a:p>
          <a:p>
            <a:r>
              <a:rPr lang="en-US" altLang="zh-TW" dirty="0"/>
              <a:t>= 79 / (79 + 61) =0.56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828398" y="4506588"/>
            <a:ext cx="202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P(C2) </a:t>
            </a:r>
          </a:p>
          <a:p>
            <a:r>
              <a:rPr lang="en-US" altLang="zh-TW" dirty="0"/>
              <a:t>= 61 / (79 + 61) </a:t>
            </a:r>
          </a:p>
          <a:p>
            <a:r>
              <a:rPr lang="en-US" altLang="zh-TW" dirty="0"/>
              <a:t>=0.44</a:t>
            </a:r>
            <a:endParaRPr lang="zh-TW" altLang="en-US" dirty="0"/>
          </a:p>
        </p:txBody>
      </p:sp>
      <p:cxnSp>
        <p:nvCxnSpPr>
          <p:cNvPr id="12" name="直線單箭頭接點 11"/>
          <p:cNvCxnSpPr>
            <a:endCxn id="9" idx="1"/>
          </p:cNvCxnSpPr>
          <p:nvPr/>
        </p:nvCxnSpPr>
        <p:spPr>
          <a:xfrm flipV="1">
            <a:off x="6028872" y="2196945"/>
            <a:ext cx="574938" cy="974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7286172" y="4147574"/>
            <a:ext cx="81355" cy="359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01760" y="1690689"/>
                <a:ext cx="6156942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60" y="1690689"/>
                <a:ext cx="6156942" cy="5631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26273" y="2413154"/>
                <a:ext cx="2084304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3" y="2413154"/>
                <a:ext cx="2084304" cy="5598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99622" y="5216400"/>
                <a:ext cx="1911351" cy="559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22" y="5216400"/>
                <a:ext cx="1911351" cy="5598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944150" y="2422027"/>
                <a:ext cx="2533272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150" y="2422027"/>
                <a:ext cx="2533272" cy="5542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382244" y="5260449"/>
                <a:ext cx="2533272" cy="554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244" y="5260449"/>
                <a:ext cx="2533272" cy="55431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/>
          <p:cNvCxnSpPr/>
          <p:nvPr/>
        </p:nvCxnSpPr>
        <p:spPr>
          <a:xfrm flipH="1" flipV="1">
            <a:off x="4312487" y="2248974"/>
            <a:ext cx="828712" cy="9592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799985" y="4075962"/>
            <a:ext cx="599420" cy="43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26273" y="4506588"/>
                <a:ext cx="6240298" cy="5631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3" y="4506588"/>
                <a:ext cx="6240298" cy="5631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6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6" grpId="0"/>
      <p:bldP spid="17" grpId="0"/>
      <p:bldP spid="18" grpId="0"/>
      <p:bldP spid="19" grpId="0"/>
      <p:bldP spid="20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7" y="116112"/>
            <a:ext cx="4821699" cy="3344672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56" y="99783"/>
            <a:ext cx="4821698" cy="3344672"/>
          </a:xfrm>
        </p:spPr>
      </p:pic>
      <p:sp>
        <p:nvSpPr>
          <p:cNvPr id="9" name="矩形 8"/>
          <p:cNvSpPr/>
          <p:nvPr/>
        </p:nvSpPr>
        <p:spPr>
          <a:xfrm>
            <a:off x="254961" y="3622372"/>
            <a:ext cx="2861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How’s the results?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686" y="3524656"/>
            <a:ext cx="4805368" cy="3333344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243316" y="4035460"/>
            <a:ext cx="461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Testing data: 47% accuracy </a:t>
            </a:r>
            <a:r>
              <a:rPr lang="en-US" altLang="zh-TW" sz="2800" dirty="0">
                <a:sym typeface="Wingdings" panose="05000000000000000000" pitchFamily="2" charset="2"/>
              </a:rPr>
              <a:t></a:t>
            </a:r>
            <a:endParaRPr lang="zh-TW" altLang="en-US" sz="2800" dirty="0"/>
          </a:p>
        </p:txBody>
      </p:sp>
      <p:sp>
        <p:nvSpPr>
          <p:cNvPr id="14" name="箭號: 向右 13"/>
          <p:cNvSpPr/>
          <p:nvPr/>
        </p:nvSpPr>
        <p:spPr>
          <a:xfrm>
            <a:off x="4598265" y="3860800"/>
            <a:ext cx="422398" cy="48303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43316" y="4438516"/>
            <a:ext cx="4283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All: </a:t>
            </a:r>
            <a:r>
              <a:rPr lang="en-US" altLang="zh-TW" sz="2800" dirty="0" err="1">
                <a:solidFill>
                  <a:srgbClr val="FF0000"/>
                </a:solidFill>
              </a:rPr>
              <a:t>hp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</a:p>
          <a:p>
            <a:r>
              <a:rPr lang="en-US" altLang="zh-TW" sz="2800" dirty="0">
                <a:solidFill>
                  <a:srgbClr val="FF0000"/>
                </a:solidFill>
              </a:rPr>
              <a:t>de,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de, speed (6 features)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195787" y="6185140"/>
            <a:ext cx="2864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64% accuracy 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532727" y="2278743"/>
                <a:ext cx="1095043" cy="369332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727" y="2278743"/>
                <a:ext cx="10950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295070" y="3339990"/>
            <a:ext cx="476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Blue points: C</a:t>
            </a:r>
            <a:r>
              <a:rPr lang="en-US" altLang="zh-TW" baseline="-25000" dirty="0"/>
              <a:t>1</a:t>
            </a:r>
            <a:r>
              <a:rPr lang="en-US" altLang="zh-TW" dirty="0"/>
              <a:t> (Water), Red points: C</a:t>
            </a:r>
            <a:r>
              <a:rPr lang="en-US" altLang="zh-TW" baseline="-25000" dirty="0"/>
              <a:t>2</a:t>
            </a:r>
            <a:r>
              <a:rPr lang="en-US" altLang="zh-TW" dirty="0"/>
              <a:t> (Normal)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210572" y="450599"/>
                <a:ext cx="1093441" cy="738664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572" y="450599"/>
                <a:ext cx="1093441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020663" y="2741729"/>
                <a:ext cx="1245675" cy="73013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63" y="2741729"/>
                <a:ext cx="1245675" cy="730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210572" y="3667234"/>
                <a:ext cx="1093441" cy="738664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&gt;0.5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572" y="3667234"/>
                <a:ext cx="1093441" cy="7386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020663" y="5958364"/>
                <a:ext cx="1245675" cy="730136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&lt;0.5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663" y="5958364"/>
                <a:ext cx="1245675" cy="730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34415" y="5437742"/>
                <a:ext cx="24820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6-dim vector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15" y="5437742"/>
                <a:ext cx="2482026" cy="369332"/>
              </a:xfrm>
              <a:prstGeom prst="rect">
                <a:avLst/>
              </a:prstGeom>
              <a:blipFill>
                <a:blip r:embed="rId10"/>
                <a:stretch>
                  <a:fillRect l="-4423" t="-24590" r="-6634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29584" y="5828250"/>
                <a:ext cx="26243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6 x 6 matrices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4" y="5828250"/>
                <a:ext cx="2624373" cy="369332"/>
              </a:xfrm>
              <a:prstGeom prst="rect">
                <a:avLst/>
              </a:prstGeom>
              <a:blipFill>
                <a:blip r:embed="rId11"/>
                <a:stretch>
                  <a:fillRect l="-3944" t="-24590" r="-6265" b="-491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6" grpId="0"/>
      <p:bldP spid="2" grpId="0" animBg="1"/>
      <p:bldP spid="17" grpId="0" animBg="1"/>
      <p:bldP spid="18" grpId="0" animBg="1"/>
      <p:bldP spid="19" grpId="0" animBg="1"/>
      <p:bldP spid="20" grpId="0" animBg="1"/>
      <p:bldP spid="4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6" y="1709694"/>
            <a:ext cx="4383314" cy="3040577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277490" y="1952424"/>
            <a:ext cx="2478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1: Water</a:t>
            </a:r>
            <a:endParaRPr lang="zh-TW" altLang="en-US" sz="28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50" y="1745756"/>
            <a:ext cx="4267199" cy="2960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8719" y="4809461"/>
                <a:ext cx="2084304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75.0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71.3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9" y="4809461"/>
                <a:ext cx="2084304" cy="7156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792430" y="4809461"/>
                <a:ext cx="1911351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55.6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59.8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30" y="4809461"/>
                <a:ext cx="1911351" cy="7156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051897" y="4835474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327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929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897" y="4835474"/>
                <a:ext cx="2533272" cy="705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594397" y="4805338"/>
                <a:ext cx="2533272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47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422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685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397" y="4805338"/>
                <a:ext cx="2533272" cy="705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645383" y="1948479"/>
            <a:ext cx="266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Class 2: Normal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88789" y="5693660"/>
                <a:ext cx="3482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>
                    <a:solidFill>
                      <a:srgbClr val="FF0000"/>
                    </a:solidFill>
                  </a:rPr>
                  <a:t>The same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</a:rPr>
                  <a:t> </a:t>
                </a:r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89" y="5693660"/>
                <a:ext cx="3482360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3551583" y="5541245"/>
            <a:ext cx="569844" cy="414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6008914" y="5511109"/>
            <a:ext cx="1341705" cy="4441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496503" y="6137821"/>
            <a:ext cx="3066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Less parameters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1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Maximum likelihood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652729" y="2924383"/>
                <a:ext cx="23398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729" y="2924383"/>
                <a:ext cx="2339808" cy="369332"/>
              </a:xfrm>
              <a:prstGeom prst="rect">
                <a:avLst/>
              </a:prstGeom>
              <a:blipFill>
                <a:blip r:embed="rId2"/>
                <a:stretch>
                  <a:fillRect l="-3125" t="-26667" r="-1563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119769" y="2400461"/>
            <a:ext cx="340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“Water”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233580" y="2924383"/>
                <a:ext cx="286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82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……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80" y="2924383"/>
                <a:ext cx="2865593" cy="369332"/>
              </a:xfrm>
              <a:prstGeom prst="rect">
                <a:avLst/>
              </a:prstGeom>
              <a:blipFill>
                <a:blip r:embed="rId3"/>
                <a:stretch>
                  <a:fillRect l="-2766" t="-26667" r="-1277" b="-5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4836015" y="2400461"/>
            <a:ext cx="3405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“Normal” type </a:t>
            </a:r>
            <a:r>
              <a:rPr lang="en-US" altLang="zh-TW" sz="2400" dirty="0" err="1"/>
              <a:t>Pokémons</a:t>
            </a:r>
            <a:r>
              <a:rPr lang="en-US" altLang="zh-TW" sz="2400" dirty="0"/>
              <a:t>: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52161" y="3547573"/>
                <a:ext cx="10469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161" y="3547573"/>
                <a:ext cx="1046922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868606" y="3598476"/>
                <a:ext cx="1364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06" y="3598476"/>
                <a:ext cx="136497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6434759" y="3543776"/>
                <a:ext cx="2080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59" y="3543776"/>
                <a:ext cx="2080591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93664" y="4245147"/>
                <a:ext cx="7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400" dirty="0"/>
                  <a:t> maximizing the likelihood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m:rPr>
                            <m:sty m:val="p"/>
                          </m:rPr>
                          <a:rPr lang="el-GR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64" y="4245147"/>
                <a:ext cx="7197745" cy="461665"/>
              </a:xfrm>
              <a:prstGeom prst="rect">
                <a:avLst/>
              </a:prstGeom>
              <a:blipFill>
                <a:blip r:embed="rId7"/>
                <a:stretch>
                  <a:fillRect l="-135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51119" y="4788579"/>
                <a:ext cx="6130716" cy="514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19" y="4788579"/>
                <a:ext cx="6130716" cy="514821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3664006" y="5251719"/>
                <a:ext cx="5035289" cy="515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81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006" y="5251719"/>
                <a:ext cx="5035289" cy="515654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>
            <a:endCxn id="4" idx="2"/>
          </p:cNvCxnSpPr>
          <p:nvPr/>
        </p:nvCxnSpPr>
        <p:spPr>
          <a:xfrm flipV="1">
            <a:off x="1973179" y="3293715"/>
            <a:ext cx="849454" cy="45238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 flipV="1">
            <a:off x="3128987" y="3324723"/>
            <a:ext cx="1215669" cy="35220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835750" y="3341277"/>
            <a:ext cx="1048897" cy="3479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6538879" y="3389394"/>
            <a:ext cx="648408" cy="3588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3992536" y="5887072"/>
                <a:ext cx="3258367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79</m:t>
                        </m:r>
                      </m:num>
                      <m:den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61</m:t>
                        </m:r>
                      </m:num>
                      <m:den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140</m:t>
                        </m:r>
                      </m:den>
                    </m:f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536" y="5887072"/>
                <a:ext cx="3258367" cy="7042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/>
          <p:cNvSpPr txBox="1"/>
          <p:nvPr/>
        </p:nvSpPr>
        <p:spPr>
          <a:xfrm>
            <a:off x="6008914" y="574999"/>
            <a:ext cx="2127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Ref: Bishop, chapter 4.2.2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752057" y="5977138"/>
                <a:ext cx="3258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same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57" y="5977138"/>
                <a:ext cx="3258367" cy="461665"/>
              </a:xfrm>
              <a:prstGeom prst="rect">
                <a:avLst/>
              </a:prstGeom>
              <a:blipFill>
                <a:blip r:embed="rId11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23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23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Modifying Model</a:t>
            </a:r>
            <a:endParaRPr lang="zh-TW" altLang="en-US" dirty="0"/>
          </a:p>
        </p:txBody>
      </p:sp>
      <p:pic>
        <p:nvPicPr>
          <p:cNvPr id="4" name="內容版面配置區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1446"/>
            <a:ext cx="4801444" cy="34823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44" y="1833196"/>
            <a:ext cx="5017643" cy="348059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29181" y="5123499"/>
            <a:ext cx="377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same covariance matrix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28650" y="5597860"/>
            <a:ext cx="708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All: </a:t>
            </a:r>
            <a:r>
              <a:rPr lang="en-US" altLang="zh-TW" sz="2800" dirty="0" err="1">
                <a:solidFill>
                  <a:srgbClr val="FF0000"/>
                </a:solidFill>
              </a:rPr>
              <a:t>hp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de,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de, speed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72587" y="6121080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54% accuracy</a:t>
            </a:r>
            <a:endParaRPr lang="zh-TW" altLang="en-US" sz="2800" dirty="0"/>
          </a:p>
        </p:txBody>
      </p:sp>
      <p:sp>
        <p:nvSpPr>
          <p:cNvPr id="10" name="箭號: 向右 9"/>
          <p:cNvSpPr/>
          <p:nvPr/>
        </p:nvSpPr>
        <p:spPr>
          <a:xfrm>
            <a:off x="3881874" y="4535505"/>
            <a:ext cx="2491833" cy="5533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/>
          <p:cNvSpPr/>
          <p:nvPr/>
        </p:nvSpPr>
        <p:spPr>
          <a:xfrm>
            <a:off x="4866005" y="6232455"/>
            <a:ext cx="988727" cy="3506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934041" y="6121080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73% accuracy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38769" y="1733124"/>
            <a:ext cx="296574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400" dirty="0"/>
              <a:t>The boundary is linear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335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2191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Function Set (Model):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Goodness of a function:</a:t>
                </a:r>
              </a:p>
              <a:p>
                <a:pPr lvl="1"/>
                <a:r>
                  <a:rPr lang="en-US" altLang="zh-TW" sz="2800" dirty="0"/>
                  <a:t>The mean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TW" sz="2800" dirty="0"/>
                  <a:t> and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TW" sz="2800" dirty="0"/>
                  <a:t> that maximizing the likelihood (the probability of generating data) </a:t>
                </a:r>
              </a:p>
              <a:p>
                <a:r>
                  <a:rPr lang="en-US" altLang="zh-TW" dirty="0"/>
                  <a:t>Find the best function: easy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21918"/>
              </a:xfrm>
              <a:blipFill>
                <a:blip r:embed="rId2"/>
                <a:stretch>
                  <a:fillRect l="-1391" t="-2023" r="-3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739390" y="2345545"/>
            <a:ext cx="5775960" cy="190627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627020" y="2411784"/>
                <a:ext cx="5752649" cy="778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020" y="2411784"/>
                <a:ext cx="5752649" cy="778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20460" y="3082602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60" y="3082602"/>
                <a:ext cx="2834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/>
          <p:cNvSpPr/>
          <p:nvPr/>
        </p:nvSpPr>
        <p:spPr>
          <a:xfrm>
            <a:off x="2191898" y="3135047"/>
            <a:ext cx="459465" cy="3259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62232" y="3267534"/>
                <a:ext cx="42174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altLang="zh-TW" sz="2400" dirty="0"/>
                  <a:t>, output: class 1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32" y="3267534"/>
                <a:ext cx="4217437" cy="461665"/>
              </a:xfrm>
              <a:prstGeom prst="rect">
                <a:avLst/>
              </a:prstGeom>
              <a:blipFill>
                <a:blip r:embed="rId5"/>
                <a:stretch>
                  <a:fillRect l="-2312" t="-10526" r="-115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937636" y="3729199"/>
            <a:ext cx="3442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Otherwise, output: class 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502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/>
      <p:bldP spid="6" grpId="0"/>
      <p:bldP spid="7" grpId="0" animBg="1"/>
      <p:bldP spid="8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Probability Distribution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can always use the distribution you like </a:t>
            </a:r>
            <a:r>
              <a:rPr lang="en-US" altLang="zh-TW" dirty="0">
                <a:sym typeface="Wingdings" panose="05000000000000000000" pitchFamily="2" charset="2"/>
              </a:rPr>
              <a:t>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365390" y="2668457"/>
                <a:ext cx="10950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390" y="2668457"/>
                <a:ext cx="1095043" cy="369332"/>
              </a:xfrm>
              <a:prstGeom prst="rect">
                <a:avLst/>
              </a:prstGeom>
              <a:blipFill>
                <a:blip r:embed="rId2"/>
                <a:stretch>
                  <a:fillRect l="-666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250573" y="5736385"/>
            <a:ext cx="7221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</a:rPr>
              <a:t>If you assume all the dimensions are independent, then you are using </a:t>
            </a:r>
            <a:r>
              <a:rPr lang="en-US" altLang="zh-TW" sz="2400" i="1" dirty="0">
                <a:latin typeface="arial" panose="020B0604020202020204" pitchFamily="34" charset="0"/>
              </a:rPr>
              <a:t>Naive Bayes Classifier</a:t>
            </a:r>
            <a:r>
              <a:rPr lang="en-US" altLang="zh-TW" sz="2400" dirty="0">
                <a:latin typeface="arial" panose="020B0604020202020204" pitchFamily="34" charset="0"/>
              </a:rPr>
              <a:t>.</a:t>
            </a:r>
            <a:endParaRPr lang="en-US" altLang="zh-TW" sz="2400" b="0" i="0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525226" y="3495253"/>
                <a:ext cx="626325" cy="21392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226" y="3495253"/>
                <a:ext cx="626325" cy="2139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/>
          <p:cNvCxnSpPr/>
          <p:nvPr/>
        </p:nvCxnSpPr>
        <p:spPr>
          <a:xfrm>
            <a:off x="1812988" y="3037789"/>
            <a:ext cx="0" cy="44653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530223" y="2668457"/>
                <a:ext cx="15329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223" y="2668457"/>
                <a:ext cx="1532920" cy="369332"/>
              </a:xfrm>
              <a:prstGeom prst="rect">
                <a:avLst/>
              </a:prstGeom>
              <a:blipFill>
                <a:blip r:embed="rId4"/>
                <a:stretch>
                  <a:fillRect l="-1587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118419" y="2682971"/>
                <a:ext cx="12253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419" y="2682971"/>
                <a:ext cx="1225335" cy="369332"/>
              </a:xfrm>
              <a:prstGeom prst="rect">
                <a:avLst/>
              </a:prstGeom>
              <a:blipFill>
                <a:blip r:embed="rId5"/>
                <a:stretch>
                  <a:fillRect l="-5970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186705" y="2682971"/>
                <a:ext cx="1238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705" y="2682971"/>
                <a:ext cx="1238352" cy="369332"/>
              </a:xfrm>
              <a:prstGeom prst="rect">
                <a:avLst/>
              </a:prstGeom>
              <a:blipFill>
                <a:blip r:embed="rId6"/>
                <a:stretch>
                  <a:fillRect l="-5419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/>
          <p:cNvSpPr txBox="1"/>
          <p:nvPr/>
        </p:nvSpPr>
        <p:spPr>
          <a:xfrm>
            <a:off x="5399030" y="2548035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369998" y="2571667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862719" y="3882068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1-D Gaussian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862719" y="4425984"/>
            <a:ext cx="4898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binary features, you may assume they are from Bernoulli distributions.  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484686" y="3120040"/>
            <a:ext cx="94002" cy="76058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15" idx="0"/>
          </p:cNvCxnSpPr>
          <p:nvPr/>
        </p:nvCxnSpPr>
        <p:spPr>
          <a:xfrm flipH="1">
            <a:off x="3777119" y="3071996"/>
            <a:ext cx="1084253" cy="81007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4115681" y="3052303"/>
            <a:ext cx="2789773" cy="85734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pic>
        <p:nvPicPr>
          <p:cNvPr id="17410" name="Picture 2" descr="http://npic7.edushi.com/cn/zixun/zh-chs/2016-07/15/4b76c314b30c4953956ad033017ae56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76" y="1582379"/>
            <a:ext cx="6805447" cy="382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「皮卡丘 png」的圖片搜尋結果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55" y="5493497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75722" y="5791276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22" y="5791276"/>
                <a:ext cx="2054601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891" y="5707233"/>
            <a:ext cx="657225" cy="619125"/>
          </a:xfrm>
          <a:prstGeom prst="rect">
            <a:avLst/>
          </a:prstGeom>
        </p:spPr>
      </p:pic>
      <p:pic>
        <p:nvPicPr>
          <p:cNvPr id="11" name="Picture 2" descr="「Squirtle png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26" y="5483828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0077" y="5732900"/>
            <a:ext cx="638175" cy="65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185777" y="5823333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777" y="5823333"/>
                <a:ext cx="205460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12" name="Picture 4" descr="「妙蛙草　png」的圖片搜尋結果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782" y="5457584"/>
            <a:ext cx="1107401" cy="10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49148" y="5756710"/>
            <a:ext cx="60960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6248181" y="5846067"/>
                <a:ext cx="2054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181" y="5846067"/>
                <a:ext cx="205460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4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25827" y="1954695"/>
                <a:ext cx="633410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27" y="1954695"/>
                <a:ext cx="6334106" cy="908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221051" y="3246782"/>
                <a:ext cx="3272755" cy="1279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51" y="3246782"/>
                <a:ext cx="3272755" cy="12796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673242" y="3246782"/>
                <a:ext cx="2423549" cy="881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242" y="3246782"/>
                <a:ext cx="2423549" cy="8819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876495" y="5115112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95" y="5115112"/>
                <a:ext cx="3211456" cy="908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340156" y="3472324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156" y="3472324"/>
                <a:ext cx="117519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7340156" y="3903211"/>
            <a:ext cx="1444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 function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93806" y="4526428"/>
            <a:ext cx="2571750" cy="1838325"/>
          </a:xfrm>
          <a:prstGeom prst="rect">
            <a:avLst/>
          </a:prstGeom>
        </p:spPr>
      </p:pic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286609"/>
              </p:ext>
            </p:extLst>
          </p:nvPr>
        </p:nvGraphicFramePr>
        <p:xfrm>
          <a:off x="4872038" y="4637088"/>
          <a:ext cx="71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方程式" r:id="rId9" imgW="317160" imgH="215640" progId="Equation.3">
                  <p:embed/>
                </p:oleObj>
              </mc:Choice>
              <mc:Fallback>
                <p:oleObj name="方程式" r:id="rId9" imgW="3171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637088"/>
                        <a:ext cx="717550" cy="490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76211"/>
              </p:ext>
            </p:extLst>
          </p:nvPr>
        </p:nvGraphicFramePr>
        <p:xfrm>
          <a:off x="6910388" y="5970588"/>
          <a:ext cx="3270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方程式" r:id="rId11" imgW="126720" imgH="126720" progId="Equation.3">
                  <p:embed/>
                </p:oleObj>
              </mc:Choice>
              <mc:Fallback>
                <p:oleObj name="方程式" r:id="rId11" imgW="126720" imgH="126720" progId="Equation.3">
                  <p:embed/>
                  <p:pic>
                    <p:nvPicPr>
                      <p:cNvPr id="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0388" y="5970588"/>
                        <a:ext cx="327025" cy="327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28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Warning of Math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036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Posterior Probability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1954695"/>
                <a:ext cx="12795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78" y="1954695"/>
                <a:ext cx="117519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039" y="1690689"/>
                <a:ext cx="3211456" cy="908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50208"/>
                <a:ext cx="8037393" cy="750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5" y="5324062"/>
                <a:ext cx="8167942" cy="7589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61" y="3022178"/>
                <a:ext cx="4055148" cy="908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3359575" y="1954695"/>
            <a:ext cx="122464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3895608" y="3038507"/>
            <a:ext cx="955143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/>
          <p:cNvSpPr/>
          <p:nvPr/>
        </p:nvSpPr>
        <p:spPr>
          <a:xfrm>
            <a:off x="4883409" y="3256129"/>
            <a:ext cx="767443" cy="473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488" y="2776894"/>
                <a:ext cx="1144864" cy="13501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02" y="3076047"/>
                <a:ext cx="726737" cy="7518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81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 animBg="1"/>
      <p:bldP spid="14" grpId="0" animBg="1"/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31532"/>
                <a:ext cx="10025309" cy="8210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210679" y="4439481"/>
            <a:ext cx="4065814" cy="1102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num>
                        <m:den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3011933"/>
                <a:ext cx="6972999" cy="1411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232" y="5861987"/>
                <a:ext cx="9278759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73" y="1143160"/>
                <a:ext cx="8037393" cy="7507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8" y="2068027"/>
                <a:ext cx="8167942" cy="7589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832758" y="3120312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>
            <a:off x="832758" y="3872745"/>
            <a:ext cx="837460" cy="5090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782673" y="3000648"/>
            <a:ext cx="993184" cy="143883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81273" y="4574291"/>
            <a:ext cx="1278434" cy="82105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91866" y="3011933"/>
            <a:ext cx="4562406" cy="143883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7786" y="5193958"/>
            <a:ext cx="3829050" cy="695325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1670217" y="4564190"/>
            <a:ext cx="7316619" cy="12977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60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  <p:bldP spid="13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7"/>
          <p:cNvCxnSpPr/>
          <p:nvPr/>
        </p:nvCxnSpPr>
        <p:spPr>
          <a:xfrm>
            <a:off x="2127484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2149422"/>
                <a:ext cx="3315780" cy="369332"/>
              </a:xfrm>
              <a:prstGeom prst="rect">
                <a:avLst/>
              </a:prstGeom>
              <a:blipFill>
                <a:blip r:embed="rId2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270795"/>
                <a:ext cx="6359370" cy="369332"/>
              </a:xfrm>
              <a:prstGeom prst="rect">
                <a:avLst/>
              </a:prstGeom>
              <a:blipFill>
                <a:blip r:embed="rId3"/>
                <a:stretch>
                  <a:fillRect t="-1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843994"/>
                <a:ext cx="1860958" cy="821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43" y="4958256"/>
                <a:ext cx="6597704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021" y="5760871"/>
                <a:ext cx="6637330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100" y="1203972"/>
                <a:ext cx="9278759" cy="821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85" y="241572"/>
                <a:ext cx="3471399" cy="778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972793" y="186995"/>
            <a:ext cx="1394850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2997639" y="180195"/>
            <a:ext cx="865546" cy="908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84" y="267719"/>
                <a:ext cx="726737" cy="7518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3" y="2708461"/>
                <a:ext cx="7944611" cy="369332"/>
              </a:xfrm>
              <a:prstGeom prst="rect">
                <a:avLst/>
              </a:prstGeom>
              <a:blipFill>
                <a:blip r:embed="rId10"/>
                <a:stretch>
                  <a:fillRect l="-844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2127484" y="3077793"/>
            <a:ext cx="3961207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2245948" y="3640127"/>
            <a:ext cx="22053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4" y="3815652"/>
                <a:ext cx="3335593" cy="369332"/>
              </a:xfrm>
              <a:prstGeom prst="rect">
                <a:avLst/>
              </a:prstGeom>
              <a:blipFill>
                <a:blip r:embed="rId11"/>
                <a:stretch>
                  <a:fillRect b="-213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44" y="4329823"/>
                <a:ext cx="6398996" cy="369332"/>
              </a:xfrm>
              <a:prstGeom prst="rect">
                <a:avLst/>
              </a:prstGeom>
              <a:blipFill>
                <a:blip r:embed="rId12"/>
                <a:stretch>
                  <a:fillRect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接點 31"/>
          <p:cNvCxnSpPr/>
          <p:nvPr/>
        </p:nvCxnSpPr>
        <p:spPr>
          <a:xfrm>
            <a:off x="5757870" y="1868376"/>
            <a:ext cx="324461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351" y="5760871"/>
                <a:ext cx="971933" cy="7518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11834" y="4843170"/>
            <a:ext cx="8690651" cy="170358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36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7" grpId="0"/>
      <p:bldP spid="18" grpId="0"/>
      <p:bldP spid="25" grpId="0"/>
      <p:bldP spid="29" grpId="0"/>
      <p:bldP spid="30" grpId="0"/>
      <p:bldP spid="33" grpId="0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263137"/>
            <a:ext cx="7772400" cy="2387600"/>
          </a:xfrm>
        </p:spPr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End of Warning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9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70" y="406317"/>
                <a:ext cx="12795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487" y="406317"/>
                <a:ext cx="117519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5" y="2947603"/>
                <a:ext cx="193379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37" y="3511571"/>
                <a:ext cx="7963141" cy="754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>
            <a:off x="1089420" y="4112535"/>
            <a:ext cx="17299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>
            <a:off x="3093248" y="4214022"/>
            <a:ext cx="529563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TW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zh-TW" altLang="en-US" sz="2800" b="1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2" y="4214022"/>
                <a:ext cx="543867" cy="438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009" y="4277838"/>
                <a:ext cx="28360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06" y="4942706"/>
                <a:ext cx="362984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接點 25"/>
          <p:cNvCxnSpPr/>
          <p:nvPr/>
        </p:nvCxnSpPr>
        <p:spPr>
          <a:xfrm>
            <a:off x="922183" y="1131619"/>
            <a:ext cx="1115084" cy="806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225285" y="1016533"/>
            <a:ext cx="8690651" cy="1703582"/>
            <a:chOff x="311834" y="4843170"/>
            <a:chExt cx="8690651" cy="1703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44" y="4843994"/>
                  <a:ext cx="1860958" cy="82105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/>
                <p:cNvSpPr txBox="1"/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8" name="文字方塊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7643" y="4958256"/>
                  <a:ext cx="6597704" cy="6914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021" y="5760871"/>
                  <a:ext cx="6637330" cy="6914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/>
                <p:cNvSpPr txBox="1"/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𝑙𝑛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0" name="文字方塊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5351" y="5760871"/>
                  <a:ext cx="971933" cy="7518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矩形 30"/>
            <p:cNvSpPr/>
            <p:nvPr/>
          </p:nvSpPr>
          <p:spPr>
            <a:xfrm>
              <a:off x="311834" y="4843170"/>
              <a:ext cx="8690651" cy="1703582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3" name="直線接點 32"/>
          <p:cNvCxnSpPr/>
          <p:nvPr/>
        </p:nvCxnSpPr>
        <p:spPr>
          <a:xfrm>
            <a:off x="1191109" y="2299240"/>
            <a:ext cx="1742486" cy="37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2292158" y="1482378"/>
            <a:ext cx="1985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In generative model, we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" y="5589704"/>
                <a:ext cx="8537422" cy="523220"/>
              </a:xfrm>
              <a:prstGeom prst="rect">
                <a:avLst/>
              </a:prstGeom>
              <a:blipFill>
                <a:blip r:embed="rId13"/>
                <a:stretch>
                  <a:fillRect l="-1500"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/>
          <p:cNvSpPr txBox="1"/>
          <p:nvPr/>
        </p:nvSpPr>
        <p:spPr>
          <a:xfrm>
            <a:off x="5373142" y="6107011"/>
            <a:ext cx="419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Then we have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893301" y="4920471"/>
            <a:ext cx="5022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How about directly find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b?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574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  <p:bldP spid="18" grpId="0"/>
      <p:bldP spid="40" grpId="0"/>
      <p:bldP spid="41" grpId="0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Bishop</a:t>
            </a:r>
            <a:r>
              <a:rPr lang="en-US" altLang="zh-TW" dirty="0"/>
              <a:t>: Chapter 4.1 – 4.2</a:t>
            </a:r>
          </a:p>
          <a:p>
            <a:r>
              <a:rPr lang="en-US" altLang="zh-TW" dirty="0"/>
              <a:t>Data: https://www.kaggle.com/abcsds/pokemon</a:t>
            </a:r>
          </a:p>
          <a:p>
            <a:r>
              <a:rPr lang="en-US" altLang="zh-TW" dirty="0"/>
              <a:t>Useful posts:</a:t>
            </a:r>
          </a:p>
          <a:p>
            <a:pPr lvl="1"/>
            <a:r>
              <a:rPr lang="en-US" altLang="zh-TW" dirty="0"/>
              <a:t>https://www.kaggle.com/nishantbhadauria/d/abcsds/pokemon/pokemon-speed-attack-hp-defense-analysis-by-type</a:t>
            </a:r>
            <a:endParaRPr lang="zh-TW" altLang="en-US" dirty="0"/>
          </a:p>
          <a:p>
            <a:pPr lvl="1"/>
            <a:r>
              <a:rPr lang="en-US" altLang="zh-TW" dirty="0"/>
              <a:t>https://www.kaggle.com/nikos90/d/abcsds/pokemon/mastering-pokebars/discussion</a:t>
            </a:r>
          </a:p>
          <a:p>
            <a:pPr lvl="1"/>
            <a:r>
              <a:rPr lang="en-US" altLang="zh-TW" dirty="0"/>
              <a:t>https://www.kaggle.com/ndrewgele/d/abcsds/pokemon/visualizing-pok-mon-stats-with-seaborn/discussion</a:t>
            </a:r>
          </a:p>
        </p:txBody>
      </p:sp>
    </p:spTree>
    <p:extLst>
      <p:ext uri="{BB962C8B-B14F-4D97-AF65-F5344CB8AC3E}">
        <p14:creationId xmlns:p14="http://schemas.microsoft.com/office/powerpoint/2010/main" val="3837887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Acknowledgment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感謝 江貫榮 同學發現課程網頁上的日期錯誤</a:t>
            </a:r>
            <a:endParaRPr lang="en-US" altLang="zh-TW" dirty="0"/>
          </a:p>
          <a:p>
            <a:r>
              <a:rPr lang="zh-TW" altLang="en-US" dirty="0"/>
              <a:t>感謝 范廷瀚 同學提供寶可夢的 </a:t>
            </a:r>
            <a:r>
              <a:rPr lang="en-US" altLang="zh-TW" dirty="0"/>
              <a:t>domain knowledge</a:t>
            </a:r>
          </a:p>
          <a:p>
            <a:r>
              <a:rPr lang="zh-TW" altLang="en-US" dirty="0"/>
              <a:t>感謝 </a:t>
            </a:r>
            <a:r>
              <a:rPr lang="en-US" altLang="zh-TW" dirty="0"/>
              <a:t>Victor Chen</a:t>
            </a:r>
            <a:r>
              <a:rPr lang="zh-TW" altLang="en-US" dirty="0"/>
              <a:t> 發現投影片上的打字錯誤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865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31849"/>
          </a:xfrm>
        </p:spPr>
        <p:txBody>
          <a:bodyPr>
            <a:normAutofit/>
          </a:bodyPr>
          <a:lstStyle/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HP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hit points, or health, defines how much damage a </a:t>
            </a:r>
            <a:r>
              <a:rPr lang="en-US" altLang="zh-TW" sz="2400" dirty="0" err="1">
                <a:solidFill>
                  <a:srgbClr val="47494D"/>
                </a:solidFill>
                <a:latin typeface="inherit"/>
              </a:rPr>
              <a:t>pokemon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 can withstand before fainting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Attack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the base modifier for normal attacks (</a:t>
            </a:r>
            <a:r>
              <a:rPr lang="en-US" altLang="zh-TW" sz="2400" dirty="0" err="1">
                <a:solidFill>
                  <a:srgbClr val="47494D"/>
                </a:solidFill>
                <a:latin typeface="inherit"/>
              </a:rPr>
              <a:t>eg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. Scratch, Punch)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Defense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the base damage resistance against normal attacks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SP </a:t>
            </a:r>
            <a:r>
              <a:rPr lang="en-US" altLang="zh-TW" sz="2400" b="1" dirty="0" err="1">
                <a:solidFill>
                  <a:srgbClr val="47494D"/>
                </a:solidFill>
                <a:latin typeface="inherit"/>
              </a:rPr>
              <a:t>Atk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special attack, the base modifier for special attacks (e.g. fire blast, bubble beam)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SP Def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the base damage resistance against special attacks</a:t>
            </a:r>
          </a:p>
          <a:p>
            <a:pPr fontAlgn="base"/>
            <a:r>
              <a:rPr lang="en-US" altLang="zh-TW" sz="2400" b="1" dirty="0">
                <a:solidFill>
                  <a:srgbClr val="47494D"/>
                </a:solidFill>
                <a:latin typeface="inherit"/>
              </a:rPr>
              <a:t>Speed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: determines which </a:t>
            </a:r>
            <a:r>
              <a:rPr lang="en-US" altLang="zh-TW" sz="2400" dirty="0" err="1">
                <a:solidFill>
                  <a:srgbClr val="47494D"/>
                </a:solidFill>
                <a:latin typeface="inherit"/>
              </a:rPr>
              <a:t>pokemon</a:t>
            </a:r>
            <a:r>
              <a:rPr lang="en-US" altLang="zh-TW" sz="2400" dirty="0">
                <a:solidFill>
                  <a:srgbClr val="47494D"/>
                </a:solidFill>
                <a:latin typeface="inherit"/>
              </a:rPr>
              <a:t> attacks first each round</a:t>
            </a:r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7073" y="5767056"/>
            <a:ext cx="610646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Can we predict the “type” of </a:t>
            </a:r>
            <a:r>
              <a:rPr lang="en-US" altLang="zh-TW" sz="2400" dirty="0" err="1"/>
              <a:t>pokemon</a:t>
            </a:r>
            <a:r>
              <a:rPr lang="en-US" altLang="zh-TW" sz="2400" dirty="0"/>
              <a:t> based on the information?</a:t>
            </a:r>
          </a:p>
        </p:txBody>
      </p:sp>
      <p:pic>
        <p:nvPicPr>
          <p:cNvPr id="11268" name="Picture 4" descr="「皮卡丘 png」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592" y="96434"/>
            <a:ext cx="1921042" cy="192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5913259" y="2165762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35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1855587" y="3002256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55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8425178" y="3399298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40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572000" y="4192227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8190212" y="4589269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50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8352781" y="5058479"/>
            <a:ext cx="705853" cy="39704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90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5277853" y="64645"/>
            <a:ext cx="23609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games (</a:t>
            </a:r>
            <a:r>
              <a:rPr lang="en-US" altLang="zh-TW" i="1" dirty="0">
                <a:solidFill>
                  <a:srgbClr val="47494D"/>
                </a:solidFill>
                <a:latin typeface="Atlas Grotesk"/>
              </a:rPr>
              <a:t>NOT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 </a:t>
            </a:r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cards or </a:t>
            </a:r>
            <a:r>
              <a:rPr lang="en-US" altLang="zh-TW" dirty="0" err="1">
                <a:solidFill>
                  <a:srgbClr val="47494D"/>
                </a:solidFill>
                <a:latin typeface="Atlas Grotesk"/>
              </a:rPr>
              <a:t>Pokemon</a:t>
            </a:r>
            <a:r>
              <a:rPr lang="en-US" altLang="zh-TW" dirty="0">
                <a:solidFill>
                  <a:srgbClr val="47494D"/>
                </a:solidFill>
                <a:latin typeface="Atlas Grotesk"/>
              </a:rPr>
              <a:t> Go)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67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9"/>
            <a:ext cx="9144000" cy="465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7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Ideal Alternatives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Function (Model):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Loss function: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Find the best function:</a:t>
            </a:r>
          </a:p>
          <a:p>
            <a:pPr lvl="1"/>
            <a:r>
              <a:rPr lang="en-US" altLang="zh-TW" sz="2800" dirty="0"/>
              <a:t>Example: Perceptron, SVM</a:t>
            </a:r>
            <a:endParaRPr lang="zh-TW" altLang="en-US" sz="28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73101" y="5834897"/>
            <a:ext cx="1894732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Not Today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812175" y="2193106"/>
            <a:ext cx="4597231" cy="123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720019" y="2555558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19" y="2555558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5586862" y="2368369"/>
            <a:ext cx="29284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800" dirty="0"/>
              <a:t>Output = class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493280" y="1676733"/>
                <a:ext cx="9737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280" y="1676733"/>
                <a:ext cx="973793" cy="523220"/>
              </a:xfrm>
              <a:prstGeom prst="rect">
                <a:avLst/>
              </a:prstGeom>
              <a:blipFill>
                <a:blip r:embed="rId4"/>
                <a:stretch>
                  <a:fillRect l="-2564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936933" y="2294149"/>
                <a:ext cx="1659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933" y="2294149"/>
                <a:ext cx="16594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46455" y="2886196"/>
                <a:ext cx="9090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55" y="2886196"/>
                <a:ext cx="90909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72614" y="4061730"/>
                <a:ext cx="4073038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614" y="4061730"/>
                <a:ext cx="4073038" cy="10455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>
            <a:off x="5576492" y="2898033"/>
            <a:ext cx="292848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TW" sz="2800" dirty="0"/>
              <a:t>Output = class 2</a:t>
            </a:r>
          </a:p>
        </p:txBody>
      </p:sp>
      <p:sp>
        <p:nvSpPr>
          <p:cNvPr id="15" name="箭號: 向右 14"/>
          <p:cNvSpPr/>
          <p:nvPr/>
        </p:nvSpPr>
        <p:spPr>
          <a:xfrm>
            <a:off x="3109133" y="2555759"/>
            <a:ext cx="703042" cy="4707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73101" y="3981744"/>
            <a:ext cx="3131879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number of times f get incorrect results on training data.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8B51FA-546F-78F4-2230-36189F04663E}"/>
                  </a:ext>
                </a:extLst>
              </p:cNvPr>
              <p:cNvSpPr/>
              <p:nvPr/>
            </p:nvSpPr>
            <p:spPr>
              <a:xfrm>
                <a:off x="6003678" y="0"/>
                <a:ext cx="22125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F8B51FA-546F-78F4-2230-36189F046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78" y="0"/>
                <a:ext cx="2212592" cy="461665"/>
              </a:xfrm>
              <a:prstGeom prst="rect">
                <a:avLst/>
              </a:prstGeom>
              <a:blipFill>
                <a:blip r:embed="rId8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弧 13">
            <a:extLst>
              <a:ext uri="{FF2B5EF4-FFF2-40B4-BE49-F238E27FC236}">
                <a16:creationId xmlns:a16="http://schemas.microsoft.com/office/drawing/2014/main" id="{A56EDE44-779D-AE21-0261-69AB240EC20C}"/>
              </a:ext>
            </a:extLst>
          </p:cNvPr>
          <p:cNvSpPr/>
          <p:nvPr/>
        </p:nvSpPr>
        <p:spPr>
          <a:xfrm>
            <a:off x="6042520" y="875303"/>
            <a:ext cx="258990" cy="1107334"/>
          </a:xfrm>
          <a:prstGeom prst="leftBrace">
            <a:avLst>
              <a:gd name="adj1" fmla="val 5651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4">
            <a:extLst>
              <a:ext uri="{FF2B5EF4-FFF2-40B4-BE49-F238E27FC236}">
                <a16:creationId xmlns:a16="http://schemas.microsoft.com/office/drawing/2014/main" id="{F1523B83-8F1C-7152-32E2-96977FDC69F2}"/>
              </a:ext>
            </a:extLst>
          </p:cNvPr>
          <p:cNvSpPr txBox="1"/>
          <p:nvPr/>
        </p:nvSpPr>
        <p:spPr>
          <a:xfrm>
            <a:off x="6249250" y="772904"/>
            <a:ext cx="5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=1</a:t>
            </a:r>
            <a:endParaRPr lang="zh-TW" altLang="en-US" sz="2400" dirty="0"/>
          </a:p>
        </p:txBody>
      </p:sp>
      <p:sp>
        <p:nvSpPr>
          <p:cNvPr id="19" name="文字方塊 15">
            <a:extLst>
              <a:ext uri="{FF2B5EF4-FFF2-40B4-BE49-F238E27FC236}">
                <a16:creationId xmlns:a16="http://schemas.microsoft.com/office/drawing/2014/main" id="{CF9F3EF9-CB5B-14C3-2ECA-9B6324688BD5}"/>
              </a:ext>
            </a:extLst>
          </p:cNvPr>
          <p:cNvSpPr txBox="1"/>
          <p:nvPr/>
        </p:nvSpPr>
        <p:spPr>
          <a:xfrm>
            <a:off x="6275361" y="1547611"/>
            <a:ext cx="5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=0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F501CC1-8E16-C07B-B580-FEA24AD65AE7}"/>
                  </a:ext>
                </a:extLst>
              </p:cNvPr>
              <p:cNvSpPr/>
              <p:nvPr/>
            </p:nvSpPr>
            <p:spPr>
              <a:xfrm>
                <a:off x="6937049" y="768939"/>
                <a:ext cx="19514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F501CC1-8E16-C07B-B580-FEA24AD65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49" y="768939"/>
                <a:ext cx="1951496" cy="461665"/>
              </a:xfrm>
              <a:prstGeom prst="rect">
                <a:avLst/>
              </a:prstGeom>
              <a:blipFill>
                <a:blip r:embed="rId9"/>
                <a:stretch>
                  <a:fillRect l="-5195" t="-8108" b="-324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79B1CF51-8778-D457-E991-4A73CA40E045}"/>
              </a:ext>
            </a:extLst>
          </p:cNvPr>
          <p:cNvSpPr/>
          <p:nvPr/>
        </p:nvSpPr>
        <p:spPr>
          <a:xfrm>
            <a:off x="6937049" y="1574745"/>
            <a:ext cx="1438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ea typeface="Cambria Math" panose="02040503050406030204" pitchFamily="18" charset="0"/>
              </a:rPr>
              <a:t>otherwise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8357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 animBg="1"/>
      <p:bldP spid="11" grpId="0" animBg="1"/>
      <p:bldP spid="16" grpId="0"/>
      <p:bldP spid="17" grpId="0" animBg="1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do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Training data for Classification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559393" y="2600751"/>
                <a:ext cx="1077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93" y="2600751"/>
                <a:ext cx="1077025" cy="369332"/>
              </a:xfrm>
              <a:prstGeom prst="rect">
                <a:avLst/>
              </a:prstGeom>
              <a:blipFill>
                <a:blip r:embed="rId3"/>
                <a:stretch>
                  <a:fillRect t="-18333" r="-1704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3276720" y="2631528"/>
                <a:ext cx="10902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720" y="2631528"/>
                <a:ext cx="1090235" cy="369332"/>
              </a:xfrm>
              <a:prstGeom prst="rect">
                <a:avLst/>
              </a:prstGeom>
              <a:blipFill>
                <a:blip r:embed="rId4"/>
                <a:stretch>
                  <a:fillRect t="-18333" r="-16292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6574421" y="2631528"/>
                <a:ext cx="11809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421" y="2631528"/>
                <a:ext cx="1180900" cy="369332"/>
              </a:xfrm>
              <a:prstGeom prst="rect">
                <a:avLst/>
              </a:prstGeom>
              <a:blipFill>
                <a:blip r:embed="rId5"/>
                <a:stretch>
                  <a:fillRect t="-18333" r="-10825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 rot="10800000" flipH="1" flipV="1">
                <a:off x="5133449" y="2539195"/>
                <a:ext cx="6801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5133449" y="2539195"/>
                <a:ext cx="68018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「皮卡丘 png」的圖片搜尋結果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64" y="3000860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6755" y="3169498"/>
            <a:ext cx="657225" cy="619125"/>
          </a:xfrm>
          <a:prstGeom prst="rect">
            <a:avLst/>
          </a:prstGeom>
        </p:spPr>
      </p:pic>
      <p:pic>
        <p:nvPicPr>
          <p:cNvPr id="10" name="Picture 2" descr="「Squirtle png」的圖片搜尋結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26" y="3090150"/>
            <a:ext cx="1005221" cy="100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1533" y="3131398"/>
            <a:ext cx="638175" cy="657225"/>
          </a:xfrm>
          <a:prstGeom prst="rect">
            <a:avLst/>
          </a:prstGeom>
        </p:spPr>
      </p:pic>
      <p:pic>
        <p:nvPicPr>
          <p:cNvPr id="12" name="Picture 4" descr="「妙蛙草　png」的圖片搜尋結果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828" y="3090150"/>
            <a:ext cx="1107401" cy="103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8656" y="3301082"/>
            <a:ext cx="609600" cy="6096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258536" y="5265323"/>
            <a:ext cx="76022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Training: Class 1 means the target is 1; Class 2 means the target is -1</a:t>
            </a:r>
          </a:p>
        </p:txBody>
      </p:sp>
      <p:sp>
        <p:nvSpPr>
          <p:cNvPr id="15" name="矩形 14"/>
          <p:cNvSpPr/>
          <p:nvPr/>
        </p:nvSpPr>
        <p:spPr>
          <a:xfrm>
            <a:off x="732331" y="4313745"/>
            <a:ext cx="4299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Classification as Regression?</a:t>
            </a:r>
            <a:endParaRPr lang="zh-TW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1258536" y="4803658"/>
            <a:ext cx="41715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Binary classification as example 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242392" y="6087118"/>
                <a:ext cx="651292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2400" dirty="0"/>
                  <a:t>Testing: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2400" dirty="0"/>
                  <a:t> to 1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 class 1;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closer</a:t>
                </a:r>
                <a:r>
                  <a:rPr lang="en-US" altLang="zh-TW" sz="2400" dirty="0"/>
                  <a:t> to -1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sz="2400" dirty="0"/>
                  <a:t> class 2 </a:t>
                </a: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92" y="6087118"/>
                <a:ext cx="6512929" cy="461665"/>
              </a:xfrm>
              <a:prstGeom prst="rect">
                <a:avLst/>
              </a:prstGeom>
              <a:blipFill>
                <a:blip r:embed="rId13"/>
                <a:stretch>
                  <a:fillRect l="-1362" t="-8108" r="-973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7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Multiple class: Class 1 means the target is 1; Class 2 means the target is 2; Class 3 means the target is 3 …… problematic</a:t>
            </a:r>
          </a:p>
          <a:p>
            <a:endParaRPr lang="en-US" altLang="zh-TW" sz="2400" dirty="0"/>
          </a:p>
        </p:txBody>
      </p:sp>
      <p:sp>
        <p:nvSpPr>
          <p:cNvPr id="24" name="矩形 23"/>
          <p:cNvSpPr/>
          <p:nvPr/>
        </p:nvSpPr>
        <p:spPr>
          <a:xfrm>
            <a:off x="511010" y="5173248"/>
            <a:ext cx="6511809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Penalize to the examples that are “too correct” …</a:t>
            </a:r>
            <a:endParaRPr lang="zh-TW" altLang="en-US" sz="2400" dirty="0"/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742041"/>
            <a:ext cx="3895619" cy="3895724"/>
          </a:xfrm>
          <a:prstGeom prst="rect">
            <a:avLst/>
          </a:prstGeom>
        </p:spPr>
      </p:pic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006" y="748675"/>
            <a:ext cx="3786974" cy="3804135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>
            <a:off x="7052417" y="5265581"/>
            <a:ext cx="166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(Bishop, P186)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897266" y="2988913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cxnSp>
        <p:nvCxnSpPr>
          <p:cNvPr id="5" name="直線接點 4"/>
          <p:cNvCxnSpPr/>
          <p:nvPr/>
        </p:nvCxnSpPr>
        <p:spPr>
          <a:xfrm flipV="1">
            <a:off x="849086" y="807457"/>
            <a:ext cx="2201368" cy="2290231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 flipV="1">
            <a:off x="5201751" y="807456"/>
            <a:ext cx="2031806" cy="211382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5201751" y="1028701"/>
            <a:ext cx="3356619" cy="1448281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949770" y="4483416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161603" y="4422178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518476" y="2476982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66144" y="2486589"/>
            <a:ext cx="596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827771" y="88520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114921" y="2909299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013262" y="985657"/>
            <a:ext cx="143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2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2057626" y="2068028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6224437" y="2118451"/>
            <a:ext cx="476517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33" name="矩形 32"/>
          <p:cNvSpPr/>
          <p:nvPr/>
        </p:nvSpPr>
        <p:spPr>
          <a:xfrm>
            <a:off x="1307969" y="1391747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5493460" y="1496515"/>
            <a:ext cx="476517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-1</a:t>
            </a:r>
            <a:endParaRPr lang="zh-TW" altLang="en-US" sz="28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1157803" y="3740757"/>
            <a:ext cx="283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 = b + w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+ w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875826" y="312463"/>
            <a:ext cx="2837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b + w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x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1</a:t>
            </a:r>
            <a:r>
              <a:rPr lang="en-US" altLang="zh-TW" sz="2400" dirty="0">
                <a:solidFill>
                  <a:srgbClr val="00B050"/>
                </a:solidFill>
              </a:rPr>
              <a:t> + w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2</a:t>
            </a:r>
            <a:r>
              <a:rPr lang="en-US" altLang="zh-TW" sz="2400" dirty="0">
                <a:solidFill>
                  <a:srgbClr val="00B050"/>
                </a:solidFill>
              </a:rPr>
              <a:t>x</a:t>
            </a:r>
            <a:r>
              <a:rPr lang="en-US" altLang="zh-TW" sz="2400" baseline="-25000" dirty="0">
                <a:solidFill>
                  <a:srgbClr val="00B050"/>
                </a:solidFill>
              </a:rPr>
              <a:t>2 </a:t>
            </a:r>
            <a:r>
              <a:rPr lang="en-US" altLang="zh-TW" sz="2400" dirty="0">
                <a:solidFill>
                  <a:srgbClr val="00B050"/>
                </a:solidFill>
              </a:rPr>
              <a:t>= 0 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32885" y="2885224"/>
            <a:ext cx="815551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&gt;&gt;1</a:t>
            </a:r>
            <a:endParaRPr lang="zh-TW" altLang="en-US" sz="2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598517" y="3702496"/>
            <a:ext cx="93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6551835" y="312463"/>
            <a:ext cx="2359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to decrease error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2" name="手繪多邊形: 圖案 21"/>
          <p:cNvSpPr/>
          <p:nvPr/>
        </p:nvSpPr>
        <p:spPr>
          <a:xfrm>
            <a:off x="7170057" y="1016000"/>
            <a:ext cx="508000" cy="319314"/>
          </a:xfrm>
          <a:custGeom>
            <a:avLst/>
            <a:gdLst>
              <a:gd name="connsiteX0" fmla="*/ 0 w 508000"/>
              <a:gd name="connsiteY0" fmla="*/ 0 h 319314"/>
              <a:gd name="connsiteX1" fmla="*/ 406400 w 508000"/>
              <a:gd name="connsiteY1" fmla="*/ 58057 h 319314"/>
              <a:gd name="connsiteX2" fmla="*/ 508000 w 508000"/>
              <a:gd name="connsiteY2" fmla="*/ 319314 h 319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000" h="319314">
                <a:moveTo>
                  <a:pt x="0" y="0"/>
                </a:moveTo>
                <a:cubicBezTo>
                  <a:pt x="160866" y="2419"/>
                  <a:pt x="321733" y="4838"/>
                  <a:pt x="406400" y="58057"/>
                </a:cubicBezTo>
                <a:cubicBezTo>
                  <a:pt x="491067" y="111276"/>
                  <a:pt x="499533" y="215295"/>
                  <a:pt x="508000" y="31931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4" grpId="0" animBg="1"/>
      <p:bldP spid="35" grpId="0"/>
      <p:bldP spid="25" grpId="0"/>
      <p:bldP spid="26" grpId="0"/>
      <p:bldP spid="29" grpId="0"/>
      <p:bldP spid="30" grpId="0"/>
      <p:bldP spid="19" grpId="0" animBg="1"/>
      <p:bldP spid="31" grpId="0" animBg="1"/>
      <p:bldP spid="33" grpId="0" animBg="1"/>
      <p:bldP spid="36" grpId="0" animBg="1"/>
      <p:bldP spid="20" grpId="0"/>
      <p:bldP spid="37" grpId="0"/>
      <p:bldP spid="38" grpId="0" animBg="1"/>
      <p:bldP spid="21" grpId="0"/>
      <p:bldP spid="39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86BB20D-280A-F62F-A93D-2926089E4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64" y="254000"/>
            <a:ext cx="3788226" cy="965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214927-D645-B677-3313-AB3C73EB1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599" y="242930"/>
            <a:ext cx="4563753" cy="15604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65A0B8-9581-03FB-38F7-29A751DE6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" y="2181048"/>
            <a:ext cx="6743700" cy="9963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C210FCE-656F-6450-7C58-B487C2283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986" y="3556000"/>
            <a:ext cx="7082620" cy="1117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ACE5E9-E24A-44F9-757C-AFF6402A11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958" y="5130800"/>
            <a:ext cx="53625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1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3707</TotalTime>
  <Words>9405</Words>
  <Application>Microsoft Macintosh PowerPoint</Application>
  <PresentationFormat>全屏显示(4:3)</PresentationFormat>
  <Paragraphs>1108</Paragraphs>
  <Slides>38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Atlas Grotesk</vt:lpstr>
      <vt:lpstr>標楷體</vt:lpstr>
      <vt:lpstr>inherit</vt:lpstr>
      <vt:lpstr>Arial</vt:lpstr>
      <vt:lpstr>Arial</vt:lpstr>
      <vt:lpstr>Calibri</vt:lpstr>
      <vt:lpstr>Calibri Light</vt:lpstr>
      <vt:lpstr>Cambria Math</vt:lpstr>
      <vt:lpstr>Office 佈景主題</vt:lpstr>
      <vt:lpstr>方程式</vt:lpstr>
      <vt:lpstr>Classification: Probabilistic Generative Model</vt:lpstr>
      <vt:lpstr>Classification</vt:lpstr>
      <vt:lpstr>Example Application</vt:lpstr>
      <vt:lpstr>Example Application</vt:lpstr>
      <vt:lpstr>Example Application</vt:lpstr>
      <vt:lpstr>Ideal Alternatives</vt:lpstr>
      <vt:lpstr>How to do Classification</vt:lpstr>
      <vt:lpstr>PowerPoint 演示文稿</vt:lpstr>
      <vt:lpstr>PowerPoint 演示文稿</vt:lpstr>
      <vt:lpstr>PowerPoint 演示文稿</vt:lpstr>
      <vt:lpstr>PowerPoint 演示文稿</vt:lpstr>
      <vt:lpstr>Two Boxes</vt:lpstr>
      <vt:lpstr>Two Classes</vt:lpstr>
      <vt:lpstr>Prior</vt:lpstr>
      <vt:lpstr>Probability from Class</vt:lpstr>
      <vt:lpstr>Probability from Class - Feature</vt:lpstr>
      <vt:lpstr>PowerPoint 演示文稿</vt:lpstr>
      <vt:lpstr>PowerPoint 演示文稿</vt:lpstr>
      <vt:lpstr>Probability from Class</vt:lpstr>
      <vt:lpstr>PowerPoint 演示文稿</vt:lpstr>
      <vt:lpstr>Maximum Likelihood</vt:lpstr>
      <vt:lpstr>PowerPoint 演示文稿</vt:lpstr>
      <vt:lpstr>Now we can do classification </vt:lpstr>
      <vt:lpstr>PowerPoint 演示文稿</vt:lpstr>
      <vt:lpstr>Modifying Model</vt:lpstr>
      <vt:lpstr>Modifying Model</vt:lpstr>
      <vt:lpstr>Modifying Model</vt:lpstr>
      <vt:lpstr>Three Steps</vt:lpstr>
      <vt:lpstr>Probability Distribution</vt:lpstr>
      <vt:lpstr>Posterior Probability</vt:lpstr>
      <vt:lpstr>Warning of Math</vt:lpstr>
      <vt:lpstr>Posterior Probability</vt:lpstr>
      <vt:lpstr>PowerPoint 演示文稿</vt:lpstr>
      <vt:lpstr>PowerPoint 演示文稿</vt:lpstr>
      <vt:lpstr>End of Warning </vt:lpstr>
      <vt:lpstr>PowerPoint 演示文稿</vt:lpstr>
      <vt:lpstr>Reference</vt:lpstr>
      <vt:lpstr>Acknowledgment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dc:creator>Hung-yi Lee</dc:creator>
  <cp:lastModifiedBy>Microsoft Office User</cp:lastModifiedBy>
  <cp:revision>133</cp:revision>
  <dcterms:created xsi:type="dcterms:W3CDTF">2016-10-04T03:36:39Z</dcterms:created>
  <dcterms:modified xsi:type="dcterms:W3CDTF">2025-01-20T04:54:50Z</dcterms:modified>
</cp:coreProperties>
</file>