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7" r:id="rId2"/>
    <p:sldId id="353" r:id="rId3"/>
    <p:sldId id="403" r:id="rId4"/>
    <p:sldId id="549" r:id="rId5"/>
    <p:sldId id="517" r:id="rId6"/>
    <p:sldId id="467" r:id="rId7"/>
    <p:sldId id="468" r:id="rId8"/>
    <p:sldId id="469" r:id="rId9"/>
    <p:sldId id="470" r:id="rId10"/>
    <p:sldId id="471" r:id="rId11"/>
    <p:sldId id="472" r:id="rId12"/>
    <p:sldId id="476" r:id="rId13"/>
    <p:sldId id="477" r:id="rId14"/>
    <p:sldId id="601" r:id="rId15"/>
    <p:sldId id="602" r:id="rId16"/>
    <p:sldId id="628" r:id="rId17"/>
    <p:sldId id="603" r:id="rId18"/>
    <p:sldId id="604" r:id="rId19"/>
    <p:sldId id="620" r:id="rId20"/>
    <p:sldId id="617" r:id="rId21"/>
    <p:sldId id="618" r:id="rId22"/>
    <p:sldId id="619" r:id="rId23"/>
    <p:sldId id="591" r:id="rId24"/>
    <p:sldId id="592" r:id="rId25"/>
    <p:sldId id="626" r:id="rId26"/>
    <p:sldId id="609" r:id="rId27"/>
    <p:sldId id="610" r:id="rId28"/>
    <p:sldId id="624" r:id="rId29"/>
    <p:sldId id="625" r:id="rId30"/>
    <p:sldId id="621" r:id="rId31"/>
    <p:sldId id="557" r:id="rId32"/>
    <p:sldId id="622" r:id="rId33"/>
    <p:sldId id="612" r:id="rId34"/>
    <p:sldId id="613" r:id="rId35"/>
    <p:sldId id="629" r:id="rId36"/>
    <p:sldId id="627" r:id="rId37"/>
    <p:sldId id="623" r:id="rId38"/>
    <p:sldId id="277" r:id="rId39"/>
    <p:sldId id="278" r:id="rId40"/>
    <p:sldId id="279" r:id="rId41"/>
    <p:sldId id="614" r:id="rId42"/>
    <p:sldId id="280" r:id="rId43"/>
    <p:sldId id="281" r:id="rId44"/>
    <p:sldId id="282" r:id="rId45"/>
    <p:sldId id="283" r:id="rId46"/>
    <p:sldId id="284" r:id="rId47"/>
    <p:sldId id="285" r:id="rId48"/>
    <p:sldId id="615" r:id="rId49"/>
    <p:sldId id="616" r:id="rId50"/>
    <p:sldId id="630" r:id="rId51"/>
    <p:sldId id="631" r:id="rId52"/>
    <p:sldId id="632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3" autoAdjust="0"/>
    <p:restoredTop sz="79841" autoAdjust="0"/>
  </p:normalViewPr>
  <p:slideViewPr>
    <p:cSldViewPr snapToGrid="0">
      <p:cViewPr varScale="1">
        <p:scale>
          <a:sx n="122" d="100"/>
          <a:sy n="122" d="100"/>
        </p:scale>
        <p:origin x="1928" y="19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C4C06B3F-5FD2-4A64-824C-3E63187AF6BF}" type="presOf" srcId="{801111EC-7761-4006-9B8D-BDD3478D6A0C}" destId="{E824EC70-AE1E-4100-B32E-97CD66F66319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027E675B-E36E-41CB-AF05-682124408BAC}" type="presOf" srcId="{68AF6AC4-A157-413E-A943-77A2B593809A}" destId="{1E9D90BD-C08F-4B8E-BA1A-67740CDA9EFC}" srcOrd="0" destOrd="0" presId="urn:microsoft.com/office/officeart/2005/8/layout/process4"/>
    <dgm:cxn modelId="{B9B3E985-332A-4722-9ADB-FD213F46FD24}" type="presOf" srcId="{7ABBEAF7-C373-4176-BC82-DCCB6D5E3E26}" destId="{6A493627-A8CE-458E-9FA6-3A00EC3686A2}" srcOrd="0" destOrd="0" presId="urn:microsoft.com/office/officeart/2005/8/layout/process4"/>
    <dgm:cxn modelId="{AF6B36D7-D1B2-4822-AE51-2A8BBE43E86B}" type="presOf" srcId="{838C9766-C422-41F6-872C-5F3EAAA9A94F}" destId="{984FAD53-B753-4A58-A177-0DF55E30F75D}" srcOrd="0" destOrd="0" presId="urn:microsoft.com/office/officeart/2005/8/layout/process4"/>
    <dgm:cxn modelId="{37D5568F-2CDE-4094-ACEE-99280B0E7851}" type="presParOf" srcId="{6A493627-A8CE-458E-9FA6-3A00EC3686A2}" destId="{39CF3BA0-AA23-4949-AFA0-BDD50F26DB42}" srcOrd="0" destOrd="0" presId="urn:microsoft.com/office/officeart/2005/8/layout/process4"/>
    <dgm:cxn modelId="{E327B1AA-3D83-4F75-923B-5D9578FCAB83}" type="presParOf" srcId="{39CF3BA0-AA23-4949-AFA0-BDD50F26DB42}" destId="{984FAD53-B753-4A58-A177-0DF55E30F75D}" srcOrd="0" destOrd="0" presId="urn:microsoft.com/office/officeart/2005/8/layout/process4"/>
    <dgm:cxn modelId="{B78FE124-B6A5-4B5A-A82F-0DB8AC56F942}" type="presParOf" srcId="{6A493627-A8CE-458E-9FA6-3A00EC3686A2}" destId="{A1663AA5-740E-4FDF-ADD2-27E43D433575}" srcOrd="1" destOrd="0" presId="urn:microsoft.com/office/officeart/2005/8/layout/process4"/>
    <dgm:cxn modelId="{BA46F452-6351-456C-A882-CC746B8F4780}" type="presParOf" srcId="{6A493627-A8CE-458E-9FA6-3A00EC3686A2}" destId="{5C2994BA-95EC-4AC2-AFA4-1B22FBEBB354}" srcOrd="2" destOrd="0" presId="urn:microsoft.com/office/officeart/2005/8/layout/process4"/>
    <dgm:cxn modelId="{AC365965-F79F-4FB7-A4E8-7D97607DF9A9}" type="presParOf" srcId="{5C2994BA-95EC-4AC2-AFA4-1B22FBEBB354}" destId="{1E9D90BD-C08F-4B8E-BA1A-67740CDA9EFC}" srcOrd="0" destOrd="0" presId="urn:microsoft.com/office/officeart/2005/8/layout/process4"/>
    <dgm:cxn modelId="{C6120EB1-931A-4136-8254-7E9DC3E0FD20}" type="presParOf" srcId="{6A493627-A8CE-458E-9FA6-3A00EC3686A2}" destId="{6B7612A3-1F46-4536-B12F-8EF141796DD7}" srcOrd="3" destOrd="0" presId="urn:microsoft.com/office/officeart/2005/8/layout/process4"/>
    <dgm:cxn modelId="{22EA36C0-78EB-4763-B997-275F1E5B6BDB}" type="presParOf" srcId="{6A493627-A8CE-458E-9FA6-3A00EC3686A2}" destId="{CF8B7011-CFF3-437B-8D62-509F4A4CAC99}" srcOrd="4" destOrd="0" presId="urn:microsoft.com/office/officeart/2005/8/layout/process4"/>
    <dgm:cxn modelId="{5010DCE6-7AA6-43D0-8088-47EA07072850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4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800" dirty="0"/>
            <a:t>Step 1: define a set of function              </a:t>
          </a:r>
          <a:endParaRPr lang="zh-TW" altLang="en-US" sz="28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68AF6AC4-A157-413E-A943-77A2B593809A}">
      <dgm:prSet phldrT="[文字]" custT="1"/>
      <dgm:spPr/>
      <dgm:t>
        <a:bodyPr/>
        <a:lstStyle/>
        <a:p>
          <a:r>
            <a:rPr lang="en-US" altLang="zh-TW" sz="2800" dirty="0"/>
            <a:t>Step 2: goodness of function</a:t>
          </a:r>
          <a:endParaRPr lang="zh-TW" altLang="en-US" sz="2800" dirty="0"/>
        </a:p>
      </dgm:t>
    </dgm:pt>
    <dgm:pt modelId="{A0FB97BE-4134-4DB4-88C2-019F601E5B07}" type="par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B74A4E88-AC00-472F-AA92-0C3BFAD673FA}" type="sibTrans" cxnId="{E0F0CC33-1AFF-4E6F-8A92-7DBADF24B6A2}">
      <dgm:prSet/>
      <dgm:spPr/>
      <dgm:t>
        <a:bodyPr/>
        <a:lstStyle/>
        <a:p>
          <a:endParaRPr lang="zh-TW" altLang="en-US"/>
        </a:p>
      </dgm:t>
    </dgm:pt>
    <dgm:pt modelId="{838C9766-C422-41F6-872C-5F3EAAA9A94F}">
      <dgm:prSet phldrT="[文字]" custT="1"/>
      <dgm:spPr/>
      <dgm:t>
        <a:bodyPr/>
        <a:lstStyle/>
        <a:p>
          <a:r>
            <a:rPr lang="en-US" altLang="zh-TW" sz="2800" dirty="0"/>
            <a:t>Step 3: pick the best function</a:t>
          </a:r>
          <a:endParaRPr lang="zh-TW" altLang="en-US" sz="2800" dirty="0"/>
        </a:p>
      </dgm:t>
    </dgm:pt>
    <dgm:pt modelId="{ED85ABCC-1599-46D5-8D79-5F8D47102174}" type="par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0FA9D5B3-0255-46FC-86B3-C2800C42F094}" type="sibTrans" cxnId="{5DD8715A-6FCC-48EE-B11F-00E577A24C88}">
      <dgm:prSet/>
      <dgm:spPr/>
      <dgm:t>
        <a:bodyPr/>
        <a:lstStyle/>
        <a:p>
          <a:endParaRPr lang="zh-TW" altLang="en-US"/>
        </a:p>
      </dgm:t>
    </dgm:pt>
    <dgm:pt modelId="{6A493627-A8CE-458E-9FA6-3A00EC3686A2}" type="pres">
      <dgm:prSet presAssocID="{7ABBEAF7-C373-4176-BC82-DCCB6D5E3E26}" presName="Name0" presStyleCnt="0">
        <dgm:presLayoutVars>
          <dgm:dir/>
          <dgm:animLvl val="lvl"/>
          <dgm:resizeHandles val="exact"/>
        </dgm:presLayoutVars>
      </dgm:prSet>
      <dgm:spPr/>
    </dgm:pt>
    <dgm:pt modelId="{39CF3BA0-AA23-4949-AFA0-BDD50F26DB42}" type="pres">
      <dgm:prSet presAssocID="{838C9766-C422-41F6-872C-5F3EAAA9A94F}" presName="boxAndChildren" presStyleCnt="0"/>
      <dgm:spPr/>
    </dgm:pt>
    <dgm:pt modelId="{984FAD53-B753-4A58-A177-0DF55E30F75D}" type="pres">
      <dgm:prSet presAssocID="{838C9766-C422-41F6-872C-5F3EAAA9A94F}" presName="parentTextBox" presStyleLbl="node1" presStyleIdx="0" presStyleCnt="3"/>
      <dgm:spPr/>
    </dgm:pt>
    <dgm:pt modelId="{A1663AA5-740E-4FDF-ADD2-27E43D433575}" type="pres">
      <dgm:prSet presAssocID="{B74A4E88-AC00-472F-AA92-0C3BFAD673FA}" presName="sp" presStyleCnt="0"/>
      <dgm:spPr/>
    </dgm:pt>
    <dgm:pt modelId="{5C2994BA-95EC-4AC2-AFA4-1B22FBEBB354}" type="pres">
      <dgm:prSet presAssocID="{68AF6AC4-A157-413E-A943-77A2B593809A}" presName="arrowAndChildren" presStyleCnt="0"/>
      <dgm:spPr/>
    </dgm:pt>
    <dgm:pt modelId="{1E9D90BD-C08F-4B8E-BA1A-67740CDA9EFC}" type="pres">
      <dgm:prSet presAssocID="{68AF6AC4-A157-413E-A943-77A2B593809A}" presName="parentTextArrow" presStyleLbl="node1" presStyleIdx="1" presStyleCnt="3"/>
      <dgm:spPr/>
    </dgm:pt>
    <dgm:pt modelId="{6B7612A3-1F46-4536-B12F-8EF141796DD7}" type="pres">
      <dgm:prSet presAssocID="{E857221A-734F-4396-A642-04F985B7D590}" presName="sp" presStyleCnt="0"/>
      <dgm:spPr/>
    </dgm:pt>
    <dgm:pt modelId="{CF8B7011-CFF3-437B-8D62-509F4A4CAC99}" type="pres">
      <dgm:prSet presAssocID="{801111EC-7761-4006-9B8D-BDD3478D6A0C}" presName="arrowAndChildren" presStyleCnt="0"/>
      <dgm:spPr/>
    </dgm:pt>
    <dgm:pt modelId="{E824EC70-AE1E-4100-B32E-97CD66F66319}" type="pres">
      <dgm:prSet presAssocID="{801111EC-7761-4006-9B8D-BDD3478D6A0C}" presName="parentTextArrow" presStyleLbl="node1" presStyleIdx="2" presStyleCnt="3"/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E0F0CC33-1AFF-4E6F-8A92-7DBADF24B6A2}" srcId="{7ABBEAF7-C373-4176-BC82-DCCB6D5E3E26}" destId="{68AF6AC4-A157-413E-A943-77A2B593809A}" srcOrd="1" destOrd="0" parTransId="{A0FB97BE-4134-4DB4-88C2-019F601E5B07}" sibTransId="{B74A4E88-AC00-472F-AA92-0C3BFAD673FA}"/>
    <dgm:cxn modelId="{C4C06B3F-5FD2-4A64-824C-3E63187AF6BF}" type="presOf" srcId="{801111EC-7761-4006-9B8D-BDD3478D6A0C}" destId="{E824EC70-AE1E-4100-B32E-97CD66F66319}" srcOrd="0" destOrd="0" presId="urn:microsoft.com/office/officeart/2005/8/layout/process4"/>
    <dgm:cxn modelId="{5DD8715A-6FCC-48EE-B11F-00E577A24C88}" srcId="{7ABBEAF7-C373-4176-BC82-DCCB6D5E3E26}" destId="{838C9766-C422-41F6-872C-5F3EAAA9A94F}" srcOrd="2" destOrd="0" parTransId="{ED85ABCC-1599-46D5-8D79-5F8D47102174}" sibTransId="{0FA9D5B3-0255-46FC-86B3-C2800C42F094}"/>
    <dgm:cxn modelId="{027E675B-E36E-41CB-AF05-682124408BAC}" type="presOf" srcId="{68AF6AC4-A157-413E-A943-77A2B593809A}" destId="{1E9D90BD-C08F-4B8E-BA1A-67740CDA9EFC}" srcOrd="0" destOrd="0" presId="urn:microsoft.com/office/officeart/2005/8/layout/process4"/>
    <dgm:cxn modelId="{B9B3E985-332A-4722-9ADB-FD213F46FD24}" type="presOf" srcId="{7ABBEAF7-C373-4176-BC82-DCCB6D5E3E26}" destId="{6A493627-A8CE-458E-9FA6-3A00EC3686A2}" srcOrd="0" destOrd="0" presId="urn:microsoft.com/office/officeart/2005/8/layout/process4"/>
    <dgm:cxn modelId="{AF6B36D7-D1B2-4822-AE51-2A8BBE43E86B}" type="presOf" srcId="{838C9766-C422-41F6-872C-5F3EAAA9A94F}" destId="{984FAD53-B753-4A58-A177-0DF55E30F75D}" srcOrd="0" destOrd="0" presId="urn:microsoft.com/office/officeart/2005/8/layout/process4"/>
    <dgm:cxn modelId="{37D5568F-2CDE-4094-ACEE-99280B0E7851}" type="presParOf" srcId="{6A493627-A8CE-458E-9FA6-3A00EC3686A2}" destId="{39CF3BA0-AA23-4949-AFA0-BDD50F26DB42}" srcOrd="0" destOrd="0" presId="urn:microsoft.com/office/officeart/2005/8/layout/process4"/>
    <dgm:cxn modelId="{E327B1AA-3D83-4F75-923B-5D9578FCAB83}" type="presParOf" srcId="{39CF3BA0-AA23-4949-AFA0-BDD50F26DB42}" destId="{984FAD53-B753-4A58-A177-0DF55E30F75D}" srcOrd="0" destOrd="0" presId="urn:microsoft.com/office/officeart/2005/8/layout/process4"/>
    <dgm:cxn modelId="{B78FE124-B6A5-4B5A-A82F-0DB8AC56F942}" type="presParOf" srcId="{6A493627-A8CE-458E-9FA6-3A00EC3686A2}" destId="{A1663AA5-740E-4FDF-ADD2-27E43D433575}" srcOrd="1" destOrd="0" presId="urn:microsoft.com/office/officeart/2005/8/layout/process4"/>
    <dgm:cxn modelId="{BA46F452-6351-456C-A882-CC746B8F4780}" type="presParOf" srcId="{6A493627-A8CE-458E-9FA6-3A00EC3686A2}" destId="{5C2994BA-95EC-4AC2-AFA4-1B22FBEBB354}" srcOrd="2" destOrd="0" presId="urn:microsoft.com/office/officeart/2005/8/layout/process4"/>
    <dgm:cxn modelId="{AC365965-F79F-4FB7-A4E8-7D97607DF9A9}" type="presParOf" srcId="{5C2994BA-95EC-4AC2-AFA4-1B22FBEBB354}" destId="{1E9D90BD-C08F-4B8E-BA1A-67740CDA9EFC}" srcOrd="0" destOrd="0" presId="urn:microsoft.com/office/officeart/2005/8/layout/process4"/>
    <dgm:cxn modelId="{C6120EB1-931A-4136-8254-7E9DC3E0FD20}" type="presParOf" srcId="{6A493627-A8CE-458E-9FA6-3A00EC3686A2}" destId="{6B7612A3-1F46-4536-B12F-8EF141796DD7}" srcOrd="3" destOrd="0" presId="urn:microsoft.com/office/officeart/2005/8/layout/process4"/>
    <dgm:cxn modelId="{22EA36C0-78EB-4763-B997-275F1E5B6BDB}" type="presParOf" srcId="{6A493627-A8CE-458E-9FA6-3A00EC3686A2}" destId="{CF8B7011-CFF3-437B-8D62-509F4A4CAC99}" srcOrd="4" destOrd="0" presId="urn:microsoft.com/office/officeart/2005/8/layout/process4"/>
    <dgm:cxn modelId="{5010DCE6-7AA6-43D0-8088-47EA07072850}" type="presParOf" srcId="{CF8B7011-CFF3-437B-8D62-509F4A4CAC99}" destId="{E824EC70-AE1E-4100-B32E-97CD66F6631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Adaptive Learning Rate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New activation function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2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2" custScaleY="60758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D86AC1-3F4E-4A5A-92D6-248263A2DCD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5680942-B9A7-416B-8FC4-A19088CD177C}">
      <dgm:prSet phldrT="[文字]" custT="1"/>
      <dgm:spPr/>
      <dgm:t>
        <a:bodyPr/>
        <a:lstStyle/>
        <a:p>
          <a:r>
            <a:rPr lang="en-US" altLang="zh-TW" sz="2400" dirty="0"/>
            <a:t>Regularization</a:t>
          </a:r>
          <a:endParaRPr lang="zh-TW" altLang="en-US" sz="2400" dirty="0"/>
        </a:p>
      </dgm:t>
    </dgm:pt>
    <dgm:pt modelId="{238D0A8C-1EBB-40BC-94E1-F2329A07E5D0}" type="sib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2801E90B-4C97-4121-8DC8-B048D73241CF}" type="parTrans" cxnId="{8B508346-5127-45A9-8A38-CD129108432E}">
      <dgm:prSet/>
      <dgm:spPr/>
      <dgm:t>
        <a:bodyPr/>
        <a:lstStyle/>
        <a:p>
          <a:endParaRPr lang="zh-TW" altLang="en-US"/>
        </a:p>
      </dgm:t>
    </dgm:pt>
    <dgm:pt modelId="{4A19FF40-536E-440C-BB43-E46E0A15623D}">
      <dgm:prSet phldrT="[文字]" custT="1"/>
      <dgm:spPr/>
      <dgm:t>
        <a:bodyPr/>
        <a:lstStyle/>
        <a:p>
          <a:r>
            <a:rPr lang="en-US" altLang="zh-TW" sz="2400" dirty="0"/>
            <a:t>Early Stopping</a:t>
          </a:r>
          <a:endParaRPr lang="zh-TW" altLang="en-US" sz="2400" dirty="0"/>
        </a:p>
      </dgm:t>
    </dgm:pt>
    <dgm:pt modelId="{C8B85BDF-6D9C-47D2-B732-2EFB330B20FB}" type="par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0FACAF10-5755-4E9E-B485-EB4742D2EE26}" type="sibTrans" cxnId="{E8AD407D-D452-46C3-990C-2E7F156328AD}">
      <dgm:prSet/>
      <dgm:spPr/>
      <dgm:t>
        <a:bodyPr/>
        <a:lstStyle/>
        <a:p>
          <a:endParaRPr lang="zh-TW" altLang="en-US"/>
        </a:p>
      </dgm:t>
    </dgm:pt>
    <dgm:pt modelId="{A245603F-10DE-4F1B-9082-2FC75764C9AA}">
      <dgm:prSet phldrT="[文字]" custT="1"/>
      <dgm:spPr/>
      <dgm:t>
        <a:bodyPr/>
        <a:lstStyle/>
        <a:p>
          <a:r>
            <a:rPr lang="en-US" altLang="zh-TW" sz="2400" dirty="0"/>
            <a:t>Dropout</a:t>
          </a:r>
          <a:endParaRPr lang="zh-TW" altLang="en-US" sz="2400" dirty="0"/>
        </a:p>
      </dgm:t>
    </dgm:pt>
    <dgm:pt modelId="{4FD73507-005D-4196-B4FB-965A6C0001D8}" type="par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14B36E38-2199-4284-8F7F-D29A1FB53E9A}" type="sibTrans" cxnId="{0EB286CA-B5B8-41B6-ACE2-AD909970A3EA}">
      <dgm:prSet/>
      <dgm:spPr/>
      <dgm:t>
        <a:bodyPr/>
        <a:lstStyle/>
        <a:p>
          <a:endParaRPr lang="zh-TW" altLang="en-US"/>
        </a:p>
      </dgm:t>
    </dgm:pt>
    <dgm:pt modelId="{C86E9726-1E53-4A45-856D-01108A67A44E}" type="pres">
      <dgm:prSet presAssocID="{4CD86AC1-3F4E-4A5A-92D6-248263A2DCDB}" presName="linear" presStyleCnt="0">
        <dgm:presLayoutVars>
          <dgm:animLvl val="lvl"/>
          <dgm:resizeHandles val="exact"/>
        </dgm:presLayoutVars>
      </dgm:prSet>
      <dgm:spPr/>
    </dgm:pt>
    <dgm:pt modelId="{4DDF23AE-83CA-43A2-A96F-44DFAE5980C9}" type="pres">
      <dgm:prSet presAssocID="{4A19FF40-536E-440C-BB43-E46E0A15623D}" presName="parentText" presStyleLbl="node1" presStyleIdx="0" presStyleCnt="3" custScaleY="60758">
        <dgm:presLayoutVars>
          <dgm:chMax val="0"/>
          <dgm:bulletEnabled val="1"/>
        </dgm:presLayoutVars>
      </dgm:prSet>
      <dgm:spPr/>
    </dgm:pt>
    <dgm:pt modelId="{4E18BC49-E6AC-41E1-A0DD-F23B41B42188}" type="pres">
      <dgm:prSet presAssocID="{0FACAF10-5755-4E9E-B485-EB4742D2EE26}" presName="spacer" presStyleCnt="0"/>
      <dgm:spPr/>
    </dgm:pt>
    <dgm:pt modelId="{40F68FDF-8E0D-4DDE-99F6-0BBD630F25C7}" type="pres">
      <dgm:prSet presAssocID="{15680942-B9A7-416B-8FC4-A19088CD177C}" presName="parentText" presStyleLbl="node1" presStyleIdx="1" presStyleCnt="3" custScaleY="60758">
        <dgm:presLayoutVars>
          <dgm:chMax val="0"/>
          <dgm:bulletEnabled val="1"/>
        </dgm:presLayoutVars>
      </dgm:prSet>
      <dgm:spPr/>
    </dgm:pt>
    <dgm:pt modelId="{27CEEEE4-BF5F-4457-8B1B-98964F6B5FCC}" type="pres">
      <dgm:prSet presAssocID="{238D0A8C-1EBB-40BC-94E1-F2329A07E5D0}" presName="spacer" presStyleCnt="0"/>
      <dgm:spPr/>
    </dgm:pt>
    <dgm:pt modelId="{2FF5D043-F9D9-4825-BE4E-01C51B38B623}" type="pres">
      <dgm:prSet presAssocID="{A245603F-10DE-4F1B-9082-2FC75764C9AA}" presName="parentText" presStyleLbl="node1" presStyleIdx="2" presStyleCnt="3" custScaleY="59529">
        <dgm:presLayoutVars>
          <dgm:chMax val="0"/>
          <dgm:bulletEnabled val="1"/>
        </dgm:presLayoutVars>
      </dgm:prSet>
      <dgm:spPr/>
    </dgm:pt>
  </dgm:ptLst>
  <dgm:cxnLst>
    <dgm:cxn modelId="{0C29DC13-6D5E-4388-9840-4DCDEA61A324}" type="presOf" srcId="{4CD86AC1-3F4E-4A5A-92D6-248263A2DCDB}" destId="{C86E9726-1E53-4A45-856D-01108A67A44E}" srcOrd="0" destOrd="0" presId="urn:microsoft.com/office/officeart/2005/8/layout/vList2"/>
    <dgm:cxn modelId="{3C1C6640-18BC-4CA0-BD84-C5601A9260C6}" type="presOf" srcId="{A245603F-10DE-4F1B-9082-2FC75764C9AA}" destId="{2FF5D043-F9D9-4825-BE4E-01C51B38B623}" srcOrd="0" destOrd="0" presId="urn:microsoft.com/office/officeart/2005/8/layout/vList2"/>
    <dgm:cxn modelId="{8B508346-5127-45A9-8A38-CD129108432E}" srcId="{4CD86AC1-3F4E-4A5A-92D6-248263A2DCDB}" destId="{15680942-B9A7-416B-8FC4-A19088CD177C}" srcOrd="1" destOrd="0" parTransId="{2801E90B-4C97-4121-8DC8-B048D73241CF}" sibTransId="{238D0A8C-1EBB-40BC-94E1-F2329A07E5D0}"/>
    <dgm:cxn modelId="{9737445F-E4BA-403B-94DB-0326F4C929BC}" type="presOf" srcId="{4A19FF40-536E-440C-BB43-E46E0A15623D}" destId="{4DDF23AE-83CA-43A2-A96F-44DFAE5980C9}" srcOrd="0" destOrd="0" presId="urn:microsoft.com/office/officeart/2005/8/layout/vList2"/>
    <dgm:cxn modelId="{E8AD407D-D452-46C3-990C-2E7F156328AD}" srcId="{4CD86AC1-3F4E-4A5A-92D6-248263A2DCDB}" destId="{4A19FF40-536E-440C-BB43-E46E0A15623D}" srcOrd="0" destOrd="0" parTransId="{C8B85BDF-6D9C-47D2-B732-2EFB330B20FB}" sibTransId="{0FACAF10-5755-4E9E-B485-EB4742D2EE26}"/>
    <dgm:cxn modelId="{C8C474CA-D461-494C-8788-600582EF05A5}" type="presOf" srcId="{15680942-B9A7-416B-8FC4-A19088CD177C}" destId="{40F68FDF-8E0D-4DDE-99F6-0BBD630F25C7}" srcOrd="0" destOrd="0" presId="urn:microsoft.com/office/officeart/2005/8/layout/vList2"/>
    <dgm:cxn modelId="{0EB286CA-B5B8-41B6-ACE2-AD909970A3EA}" srcId="{4CD86AC1-3F4E-4A5A-92D6-248263A2DCDB}" destId="{A245603F-10DE-4F1B-9082-2FC75764C9AA}" srcOrd="2" destOrd="0" parTransId="{4FD73507-005D-4196-B4FB-965A6C0001D8}" sibTransId="{14B36E38-2199-4284-8F7F-D29A1FB53E9A}"/>
    <dgm:cxn modelId="{3B0DBFAD-A7A3-4A34-9CDE-73F3FB9414AB}" type="presParOf" srcId="{C86E9726-1E53-4A45-856D-01108A67A44E}" destId="{4DDF23AE-83CA-43A2-A96F-44DFAE5980C9}" srcOrd="0" destOrd="0" presId="urn:microsoft.com/office/officeart/2005/8/layout/vList2"/>
    <dgm:cxn modelId="{7CD0C72A-DB12-4C5F-8ADA-03CF89B1F6C2}" type="presParOf" srcId="{C86E9726-1E53-4A45-856D-01108A67A44E}" destId="{4E18BC49-E6AC-41E1-A0DD-F23B41B42188}" srcOrd="1" destOrd="0" presId="urn:microsoft.com/office/officeart/2005/8/layout/vList2"/>
    <dgm:cxn modelId="{F8B4C85A-E244-4D68-848B-FDC6DA97CD1F}" type="presParOf" srcId="{C86E9726-1E53-4A45-856D-01108A67A44E}" destId="{40F68FDF-8E0D-4DDE-99F6-0BBD630F25C7}" srcOrd="2" destOrd="0" presId="urn:microsoft.com/office/officeart/2005/8/layout/vList2"/>
    <dgm:cxn modelId="{0205A3E2-B75C-4001-B7C0-BAD0120110EF}" type="presParOf" srcId="{C86E9726-1E53-4A45-856D-01108A67A44E}" destId="{27CEEEE4-BF5F-4457-8B1B-98964F6B5FCC}" srcOrd="3" destOrd="0" presId="urn:microsoft.com/office/officeart/2005/8/layout/vList2"/>
    <dgm:cxn modelId="{5333EFF2-6C31-4605-8B32-6ADC8CE5D7DF}" type="presParOf" srcId="{C86E9726-1E53-4A45-856D-01108A67A44E}" destId="{2FF5D043-F9D9-4825-BE4E-01C51B38B6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2536514"/>
          <a:ext cx="3138132" cy="8325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2536514"/>
        <a:ext cx="3138132" cy="832540"/>
      </dsp:txXfrm>
    </dsp:sp>
    <dsp:sp modelId="{1E9D90BD-C08F-4B8E-BA1A-67740CDA9EFC}">
      <dsp:nvSpPr>
        <dsp:cNvPr id="0" name=""/>
        <dsp:cNvSpPr/>
      </dsp:nvSpPr>
      <dsp:spPr>
        <a:xfrm rot="10800000">
          <a:off x="0" y="126855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268555"/>
        <a:ext cx="3138132" cy="831996"/>
      </dsp:txXfrm>
    </dsp:sp>
    <dsp:sp modelId="{E824EC70-AE1E-4100-B32E-97CD66F66319}">
      <dsp:nvSpPr>
        <dsp:cNvPr id="0" name=""/>
        <dsp:cNvSpPr/>
      </dsp:nvSpPr>
      <dsp:spPr>
        <a:xfrm rot="10800000">
          <a:off x="0" y="59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595"/>
        <a:ext cx="3138132" cy="8319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FAD53-B753-4A58-A177-0DF55E30F75D}">
      <dsp:nvSpPr>
        <dsp:cNvPr id="0" name=""/>
        <dsp:cNvSpPr/>
      </dsp:nvSpPr>
      <dsp:spPr>
        <a:xfrm>
          <a:off x="0" y="2536514"/>
          <a:ext cx="3138132" cy="8325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3: pick the best function</a:t>
          </a:r>
          <a:endParaRPr lang="zh-TW" altLang="en-US" sz="2800" kern="1200" dirty="0"/>
        </a:p>
      </dsp:txBody>
      <dsp:txXfrm>
        <a:off x="0" y="2536514"/>
        <a:ext cx="3138132" cy="832540"/>
      </dsp:txXfrm>
    </dsp:sp>
    <dsp:sp modelId="{1E9D90BD-C08F-4B8E-BA1A-67740CDA9EFC}">
      <dsp:nvSpPr>
        <dsp:cNvPr id="0" name=""/>
        <dsp:cNvSpPr/>
      </dsp:nvSpPr>
      <dsp:spPr>
        <a:xfrm rot="10800000">
          <a:off x="0" y="126855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2: goodness of function</a:t>
          </a:r>
          <a:endParaRPr lang="zh-TW" altLang="en-US" sz="2800" kern="1200" dirty="0"/>
        </a:p>
      </dsp:txBody>
      <dsp:txXfrm rot="10800000">
        <a:off x="0" y="1268555"/>
        <a:ext cx="3138132" cy="831996"/>
      </dsp:txXfrm>
    </dsp:sp>
    <dsp:sp modelId="{E824EC70-AE1E-4100-B32E-97CD66F66319}">
      <dsp:nvSpPr>
        <dsp:cNvPr id="0" name=""/>
        <dsp:cNvSpPr/>
      </dsp:nvSpPr>
      <dsp:spPr>
        <a:xfrm rot="10800000">
          <a:off x="0" y="595"/>
          <a:ext cx="3138132" cy="1280447"/>
        </a:xfrm>
        <a:prstGeom prst="upArrowCallou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Step 1: define a set of function              </a:t>
          </a:r>
          <a:endParaRPr lang="zh-TW" altLang="en-US" sz="2800" kern="1200" dirty="0"/>
        </a:p>
      </dsp:txBody>
      <dsp:txXfrm rot="10800000">
        <a:off x="0" y="595"/>
        <a:ext cx="3138132" cy="831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1342765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New activation function</a:t>
          </a:r>
          <a:endParaRPr lang="zh-TW" altLang="en-US" sz="2400" kern="1200" dirty="0"/>
        </a:p>
      </dsp:txBody>
      <dsp:txXfrm>
        <a:off x="36090" y="1378855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2269269"/>
          <a:ext cx="4046206" cy="739303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Adaptive Learning Rate</a:t>
          </a:r>
          <a:endParaRPr lang="zh-TW" altLang="en-US" sz="2400" kern="1200" dirty="0"/>
        </a:p>
      </dsp:txBody>
      <dsp:txXfrm>
        <a:off x="36090" y="2305359"/>
        <a:ext cx="3974026" cy="6671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F23AE-83CA-43A2-A96F-44DFAE5980C9}">
      <dsp:nvSpPr>
        <dsp:cNvPr id="0" name=""/>
        <dsp:cNvSpPr/>
      </dsp:nvSpPr>
      <dsp:spPr>
        <a:xfrm>
          <a:off x="0" y="886991"/>
          <a:ext cx="4046206" cy="73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Early Stopping</a:t>
          </a:r>
          <a:endParaRPr lang="zh-TW" altLang="en-US" sz="2400" kern="1200" dirty="0"/>
        </a:p>
      </dsp:txBody>
      <dsp:txXfrm>
        <a:off x="36090" y="923081"/>
        <a:ext cx="3974026" cy="667123"/>
      </dsp:txXfrm>
    </dsp:sp>
    <dsp:sp modelId="{40F68FDF-8E0D-4DDE-99F6-0BBD630F25C7}">
      <dsp:nvSpPr>
        <dsp:cNvPr id="0" name=""/>
        <dsp:cNvSpPr/>
      </dsp:nvSpPr>
      <dsp:spPr>
        <a:xfrm>
          <a:off x="0" y="1813494"/>
          <a:ext cx="4046206" cy="739303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Regularization</a:t>
          </a:r>
          <a:endParaRPr lang="zh-TW" altLang="en-US" sz="2400" kern="1200" dirty="0"/>
        </a:p>
      </dsp:txBody>
      <dsp:txXfrm>
        <a:off x="36090" y="1849584"/>
        <a:ext cx="3974026" cy="667123"/>
      </dsp:txXfrm>
    </dsp:sp>
    <dsp:sp modelId="{2FF5D043-F9D9-4825-BE4E-01C51B38B623}">
      <dsp:nvSpPr>
        <dsp:cNvPr id="0" name=""/>
        <dsp:cNvSpPr/>
      </dsp:nvSpPr>
      <dsp:spPr>
        <a:xfrm>
          <a:off x="0" y="2739997"/>
          <a:ext cx="4046206" cy="724348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Dropout</a:t>
          </a:r>
          <a:endParaRPr lang="zh-TW" altLang="en-US" sz="2400" kern="1200" dirty="0"/>
        </a:p>
      </dsp:txBody>
      <dsp:txXfrm>
        <a:off x="35360" y="2775357"/>
        <a:ext cx="3975486" cy="653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57.wmf"/><Relationship Id="rId2" Type="http://schemas.openxmlformats.org/officeDocument/2006/relationships/image" Target="../media/image55.wmf"/><Relationship Id="rId1" Type="http://schemas.openxmlformats.org/officeDocument/2006/relationships/image" Target="../media/image60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1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3EE7F-6A47-483A-AB74-D30E3C116694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D52DD-5747-49A1-9B72-395A65AA9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252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TW" sz="3600" dirty="0">
                <a:solidFill>
                  <a:schemeClr val="bg1"/>
                </a:solidFill>
              </a:rPr>
              <a:t>Add: </a:t>
            </a:r>
            <a:r>
              <a:rPr lang="en-US" altLang="zh-TW" sz="3600" dirty="0" err="1">
                <a:solidFill>
                  <a:schemeClr val="bg1"/>
                </a:solidFill>
              </a:rPr>
              <a:t>vidualize</a:t>
            </a:r>
            <a:r>
              <a:rPr lang="en-US" altLang="zh-TW" sz="3600" dirty="0">
                <a:solidFill>
                  <a:schemeClr val="bg1"/>
                </a:solidFill>
              </a:rPr>
              <a:t> learning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55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131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43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687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Recipe of Deep Learning </a:t>
            </a:r>
            <a:r>
              <a:rPr lang="zh-TW" altLang="en-US" sz="1200" dirty="0">
                <a:solidFill>
                  <a:srgbClr val="0000FF"/>
                </a:solidFill>
              </a:rPr>
              <a:t>深度学习的流程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Do not always blame Overfitting </a:t>
            </a:r>
            <a:r>
              <a:rPr lang="zh-TW" altLang="en-US" sz="1200" dirty="0">
                <a:solidFill>
                  <a:srgbClr val="0000FF"/>
                </a:solidFill>
              </a:rPr>
              <a:t>不要总是责怪过度拟合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Early Stopping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Regularization </a:t>
            </a:r>
            <a:r>
              <a:rPr lang="zh-TW" altLang="en-US" sz="1200" dirty="0">
                <a:solidFill>
                  <a:srgbClr val="0000FF"/>
                </a:solidFill>
              </a:rPr>
              <a:t>正则化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Dropout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New activation function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Adaptive Learning Rate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accuracy </a:t>
            </a:r>
            <a:r>
              <a:rPr lang="zh-TW" altLang="en-US" sz="1200" dirty="0">
                <a:solidFill>
                  <a:srgbClr val="0000FF"/>
                </a:solidFill>
              </a:rPr>
              <a:t>准确性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Vanilla Gradient descent </a:t>
            </a:r>
            <a:r>
              <a:rPr lang="zh-TW" altLang="en-US" sz="1200" dirty="0">
                <a:solidFill>
                  <a:srgbClr val="0000FF"/>
                </a:solidFill>
              </a:rPr>
              <a:t>一般的 </a:t>
            </a:r>
            <a:r>
              <a:rPr lang="en" altLang="zh-TW" sz="1200" dirty="0">
                <a:solidFill>
                  <a:srgbClr val="0000FF"/>
                </a:solidFill>
              </a:rPr>
              <a:t>Gradient descent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Vanishing Gradient Problem </a:t>
            </a:r>
            <a:r>
              <a:rPr lang="zh-TW" altLang="en-US" sz="1200" dirty="0">
                <a:solidFill>
                  <a:srgbClr val="0000FF"/>
                </a:solidFill>
              </a:rPr>
              <a:t>梯度消失问题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Already converge </a:t>
            </a:r>
            <a:r>
              <a:rPr lang="zh-TW" altLang="en-US" sz="1200" dirty="0">
                <a:solidFill>
                  <a:srgbClr val="0000FF"/>
                </a:solidFill>
              </a:rPr>
              <a:t>已经收敛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Intuitive way to compute the derivatives … </a:t>
            </a:r>
            <a:r>
              <a:rPr lang="zh-TW" altLang="en-US" sz="1200" dirty="0">
                <a:solidFill>
                  <a:srgbClr val="0000FF"/>
                </a:solidFill>
              </a:rPr>
              <a:t>计算导数的直观方法。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 err="1">
                <a:solidFill>
                  <a:srgbClr val="0000FF"/>
                </a:solidFill>
              </a:rPr>
              <a:t>ReLU</a:t>
            </a:r>
            <a:endParaRPr lang="en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Fast to compute </a:t>
            </a:r>
            <a:r>
              <a:rPr lang="zh-TW" altLang="en-US" sz="1200" dirty="0">
                <a:solidFill>
                  <a:srgbClr val="0000FF"/>
                </a:solidFill>
              </a:rPr>
              <a:t>计算速度快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Biological reason </a:t>
            </a:r>
            <a:r>
              <a:rPr lang="zh-TW" altLang="en-US" sz="1200" dirty="0">
                <a:solidFill>
                  <a:srgbClr val="0000FF"/>
                </a:solidFill>
              </a:rPr>
              <a:t>生物的原因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Infinite sigmoid with different biases </a:t>
            </a:r>
            <a:r>
              <a:rPr lang="zh-TW" altLang="en-US" sz="1200" dirty="0">
                <a:solidFill>
                  <a:srgbClr val="0000FF"/>
                </a:solidFill>
              </a:rPr>
              <a:t>无穷多个 </a:t>
            </a:r>
            <a:r>
              <a:rPr lang="en" altLang="zh-TW" sz="1200" dirty="0">
                <a:solidFill>
                  <a:srgbClr val="0000FF"/>
                </a:solidFill>
              </a:rPr>
              <a:t>sigmoid </a:t>
            </a:r>
            <a:r>
              <a:rPr lang="zh-TW" altLang="en-US" sz="1200" dirty="0">
                <a:solidFill>
                  <a:srgbClr val="0000FF"/>
                </a:solidFill>
              </a:rPr>
              <a:t>叠加形成 </a:t>
            </a:r>
            <a:r>
              <a:rPr lang="en" altLang="zh-TW" sz="1200" dirty="0" err="1">
                <a:solidFill>
                  <a:srgbClr val="0000FF"/>
                </a:solidFill>
              </a:rPr>
              <a:t>ReLU</a:t>
            </a:r>
            <a:endParaRPr lang="en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Vanishing gradient problem </a:t>
            </a:r>
            <a:r>
              <a:rPr lang="zh-TW" altLang="en-US" sz="1200" dirty="0">
                <a:solidFill>
                  <a:srgbClr val="0000FF"/>
                </a:solidFill>
              </a:rPr>
              <a:t>梯度消失问题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A Thinner linear network </a:t>
            </a:r>
            <a:r>
              <a:rPr lang="zh-TW" altLang="en-US" sz="1200" dirty="0">
                <a:solidFill>
                  <a:srgbClr val="0000FF"/>
                </a:solidFill>
              </a:rPr>
              <a:t>更细的线性网络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 err="1">
                <a:solidFill>
                  <a:srgbClr val="0000FF"/>
                </a:solidFill>
              </a:rPr>
              <a:t>ReLU</a:t>
            </a:r>
            <a:r>
              <a:rPr lang="en" altLang="zh-TW" sz="1200" dirty="0">
                <a:solidFill>
                  <a:srgbClr val="0000FF"/>
                </a:solidFill>
              </a:rPr>
              <a:t> - variant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𝐿𝑒𝑎𝑘𝑦 𝑅𝑒𝐿𝑈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𝑃𝑎𝑟𝑎𝑚𝑒𝑡𝑟𝑖𝑐 𝑅𝑒𝐿𝑈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 err="1">
                <a:solidFill>
                  <a:srgbClr val="0000FF"/>
                </a:solidFill>
              </a:rPr>
              <a:t>Maxout</a:t>
            </a:r>
            <a:r>
              <a:rPr lang="en" altLang="zh-TW" sz="1200" dirty="0">
                <a:solidFill>
                  <a:srgbClr val="0000FF"/>
                </a:solidFill>
              </a:rPr>
              <a:t> </a:t>
            </a:r>
            <a:r>
              <a:rPr lang="zh-TW" altLang="en-US" sz="1200" dirty="0">
                <a:solidFill>
                  <a:srgbClr val="0000FF"/>
                </a:solidFill>
              </a:rPr>
              <a:t>使用训练数据自动学习 </a:t>
            </a:r>
            <a:r>
              <a:rPr lang="en" altLang="zh-TW" sz="1200" dirty="0">
                <a:solidFill>
                  <a:srgbClr val="0000FF"/>
                </a:solidFill>
              </a:rPr>
              <a:t>activation function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 err="1">
                <a:solidFill>
                  <a:srgbClr val="0000FF"/>
                </a:solidFill>
              </a:rPr>
              <a:t>ReLU</a:t>
            </a:r>
            <a:r>
              <a:rPr lang="en" altLang="zh-TW" sz="1200" dirty="0">
                <a:solidFill>
                  <a:srgbClr val="0000FF"/>
                </a:solidFill>
              </a:rPr>
              <a:t> is a special cases of </a:t>
            </a:r>
            <a:r>
              <a:rPr lang="en" altLang="zh-TW" sz="1200" dirty="0" err="1">
                <a:solidFill>
                  <a:srgbClr val="0000FF"/>
                </a:solidFill>
              </a:rPr>
              <a:t>Maxout</a:t>
            </a:r>
            <a:r>
              <a:rPr lang="en" altLang="zh-TW" sz="1200" dirty="0">
                <a:solidFill>
                  <a:srgbClr val="0000FF"/>
                </a:solidFill>
              </a:rPr>
              <a:t> </a:t>
            </a:r>
            <a:r>
              <a:rPr lang="en" altLang="zh-TW" sz="1200" dirty="0" err="1">
                <a:solidFill>
                  <a:srgbClr val="0000FF"/>
                </a:solidFill>
              </a:rPr>
              <a:t>ReLU</a:t>
            </a:r>
            <a:r>
              <a:rPr lang="zh-TW" altLang="en-US" sz="1200" dirty="0">
                <a:solidFill>
                  <a:srgbClr val="0000FF"/>
                </a:solidFill>
              </a:rPr>
              <a:t>是</a:t>
            </a:r>
            <a:r>
              <a:rPr lang="en" altLang="zh-TW" sz="1200" dirty="0" err="1">
                <a:solidFill>
                  <a:srgbClr val="0000FF"/>
                </a:solidFill>
              </a:rPr>
              <a:t>Maxout</a:t>
            </a:r>
            <a:r>
              <a:rPr lang="zh-TW" altLang="en-US" sz="1200" dirty="0">
                <a:solidFill>
                  <a:srgbClr val="0000FF"/>
                </a:solidFill>
              </a:rPr>
              <a:t>的一种特殊情况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 err="1">
                <a:solidFill>
                  <a:srgbClr val="0000FF"/>
                </a:solidFill>
              </a:rPr>
              <a:t>RMSProp</a:t>
            </a:r>
            <a:r>
              <a:rPr lang="en" altLang="zh-TW" sz="1200" dirty="0">
                <a:solidFill>
                  <a:srgbClr val="0000FF"/>
                </a:solidFill>
              </a:rPr>
              <a:t> </a:t>
            </a:r>
            <a:r>
              <a:rPr lang="en" altLang="zh-TW" sz="1200" dirty="0" err="1">
                <a:solidFill>
                  <a:srgbClr val="0000FF"/>
                </a:solidFill>
              </a:rPr>
              <a:t>Adagrad</a:t>
            </a:r>
            <a:r>
              <a:rPr lang="en" altLang="zh-TW" sz="1200" dirty="0">
                <a:solidFill>
                  <a:srgbClr val="0000FF"/>
                </a:solidFill>
              </a:rPr>
              <a:t> </a:t>
            </a:r>
            <a:r>
              <a:rPr lang="zh-TW" altLang="en-US" sz="1200" dirty="0">
                <a:solidFill>
                  <a:srgbClr val="0000FF"/>
                </a:solidFill>
              </a:rPr>
              <a:t>的进阶版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Hard to find optimal network parameters </a:t>
            </a:r>
            <a:r>
              <a:rPr lang="zh-TW" altLang="en-US" sz="1200" dirty="0">
                <a:solidFill>
                  <a:srgbClr val="0000FF"/>
                </a:solidFill>
              </a:rPr>
              <a:t>难以找到最佳的网络参数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Stuck at local minima </a:t>
            </a:r>
            <a:r>
              <a:rPr lang="zh-TW" altLang="en-US" sz="1200" dirty="0">
                <a:solidFill>
                  <a:srgbClr val="0000FF"/>
                </a:solidFill>
              </a:rPr>
              <a:t>卡在局部极小值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Stuck at saddle point </a:t>
            </a:r>
            <a:r>
              <a:rPr lang="zh-TW" altLang="en-US" sz="1200" dirty="0">
                <a:solidFill>
                  <a:srgbClr val="0000FF"/>
                </a:solidFill>
              </a:rPr>
              <a:t>卡在鞍点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Very slow at the plateau </a:t>
            </a:r>
            <a:r>
              <a:rPr lang="zh-TW" altLang="en-US" sz="1200" dirty="0">
                <a:solidFill>
                  <a:srgbClr val="0000FF"/>
                </a:solidFill>
              </a:rPr>
              <a:t>在高原上非常缓慢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local minima </a:t>
            </a:r>
            <a:r>
              <a:rPr lang="zh-TW" altLang="en-US" sz="1200" dirty="0">
                <a:solidFill>
                  <a:srgbClr val="0000FF"/>
                </a:solidFill>
              </a:rPr>
              <a:t>很难出现，从概率的角度分析，假设一个参数的 </a:t>
            </a:r>
            <a:r>
              <a:rPr lang="en" altLang="zh-TW" sz="1200" dirty="0">
                <a:solidFill>
                  <a:srgbClr val="0000FF"/>
                </a:solidFill>
              </a:rPr>
              <a:t>local minima </a:t>
            </a:r>
            <a:r>
              <a:rPr lang="zh-TW" altLang="en-US" sz="1200" dirty="0">
                <a:solidFill>
                  <a:srgbClr val="0000FF"/>
                </a:solidFill>
              </a:rPr>
              <a:t>出现的概率是 </a:t>
            </a:r>
            <a:r>
              <a:rPr lang="en" altLang="zh-TW" sz="1200" dirty="0">
                <a:solidFill>
                  <a:srgbClr val="0000FF"/>
                </a:solidFill>
              </a:rPr>
              <a:t>p</a:t>
            </a:r>
            <a:r>
              <a:rPr lang="zh-TW" altLang="en" sz="1200" dirty="0">
                <a:solidFill>
                  <a:srgbClr val="0000FF"/>
                </a:solidFill>
              </a:rPr>
              <a:t>，</a:t>
            </a:r>
            <a:r>
              <a:rPr lang="zh-TW" altLang="en-US" sz="1200" dirty="0">
                <a:solidFill>
                  <a:srgbClr val="0000FF"/>
                </a:solidFill>
              </a:rPr>
              <a:t>那么 </a:t>
            </a:r>
            <a:r>
              <a:rPr lang="en-US" altLang="zh-TW" sz="1200" dirty="0">
                <a:solidFill>
                  <a:srgbClr val="0000FF"/>
                </a:solidFill>
              </a:rPr>
              <a:t>1000 </a:t>
            </a:r>
            <a:r>
              <a:rPr lang="zh-TW" altLang="en-US" sz="1200" dirty="0">
                <a:solidFill>
                  <a:srgbClr val="0000FF"/>
                </a:solidFill>
              </a:rPr>
              <a:t>个参数同时出现 </a:t>
            </a:r>
            <a:r>
              <a:rPr lang="en" altLang="zh-TW" sz="1200" dirty="0">
                <a:solidFill>
                  <a:srgbClr val="0000FF"/>
                </a:solidFill>
              </a:rPr>
              <a:t>local minima </a:t>
            </a:r>
            <a:r>
              <a:rPr lang="zh-TW" altLang="en-US" sz="1200" dirty="0">
                <a:solidFill>
                  <a:srgbClr val="0000FF"/>
                </a:solidFill>
              </a:rPr>
              <a:t>的概率就是 </a:t>
            </a:r>
            <a:r>
              <a:rPr lang="en" altLang="zh-TW" sz="1200" dirty="0">
                <a:solidFill>
                  <a:srgbClr val="0000FF"/>
                </a:solidFill>
              </a:rPr>
              <a:t>p </a:t>
            </a:r>
            <a:r>
              <a:rPr lang="zh-TW" altLang="en-US" sz="1200" dirty="0">
                <a:solidFill>
                  <a:srgbClr val="0000FF"/>
                </a:solidFill>
              </a:rPr>
              <a:t>的 </a:t>
            </a:r>
            <a:r>
              <a:rPr lang="en-US" altLang="zh-TW" sz="1200" dirty="0">
                <a:solidFill>
                  <a:srgbClr val="0000FF"/>
                </a:solidFill>
              </a:rPr>
              <a:t>1000 </a:t>
            </a:r>
            <a:r>
              <a:rPr lang="zh-TW" altLang="en-US" sz="1200" dirty="0">
                <a:solidFill>
                  <a:srgbClr val="0000FF"/>
                </a:solidFill>
              </a:rPr>
              <a:t>次方，</a:t>
            </a:r>
            <a:r>
              <a:rPr lang="en" altLang="zh-TW" sz="1200" dirty="0">
                <a:solidFill>
                  <a:srgbClr val="0000FF"/>
                </a:solidFill>
              </a:rPr>
              <a:t>p </a:t>
            </a:r>
            <a:r>
              <a:rPr lang="zh-TW" altLang="en-US" sz="1200" dirty="0">
                <a:solidFill>
                  <a:srgbClr val="0000FF"/>
                </a:solidFill>
              </a:rPr>
              <a:t>的 </a:t>
            </a:r>
            <a:r>
              <a:rPr lang="en-US" altLang="zh-TW" sz="1200" dirty="0">
                <a:solidFill>
                  <a:srgbClr val="0000FF"/>
                </a:solidFill>
              </a:rPr>
              <a:t>1000 </a:t>
            </a:r>
            <a:r>
              <a:rPr lang="zh-TW" altLang="en-US" sz="1200" dirty="0">
                <a:solidFill>
                  <a:srgbClr val="0000FF"/>
                </a:solidFill>
              </a:rPr>
              <a:t>次方是一个很小的值，所以 </a:t>
            </a:r>
            <a:r>
              <a:rPr lang="en" altLang="zh-TW" sz="1200" dirty="0">
                <a:solidFill>
                  <a:srgbClr val="0000FF"/>
                </a:solidFill>
              </a:rPr>
              <a:t>local minima </a:t>
            </a:r>
            <a:r>
              <a:rPr lang="zh-TW" altLang="en-US" sz="1200" dirty="0">
                <a:solidFill>
                  <a:srgbClr val="0000FF"/>
                </a:solidFill>
              </a:rPr>
              <a:t>很难出现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Momentum </a:t>
            </a:r>
            <a:r>
              <a:rPr lang="zh-TW" altLang="en-US" sz="1200" dirty="0">
                <a:solidFill>
                  <a:srgbClr val="0000FF"/>
                </a:solidFill>
              </a:rPr>
              <a:t>动量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How about put this phenomenon in gradient descent? </a:t>
            </a:r>
            <a:r>
              <a:rPr lang="zh-TW" altLang="en-US" sz="1200" dirty="0">
                <a:solidFill>
                  <a:srgbClr val="0000FF"/>
                </a:solidFill>
              </a:rPr>
              <a:t>如何将这种现象放入梯度下降中？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sz="1200" dirty="0">
                <a:solidFill>
                  <a:srgbClr val="0000FF"/>
                </a:solidFill>
              </a:rPr>
              <a:t>Adam </a:t>
            </a:r>
            <a:r>
              <a:rPr lang="en" altLang="zh-TW" sz="1200" dirty="0" err="1">
                <a:solidFill>
                  <a:srgbClr val="0000FF"/>
                </a:solidFill>
              </a:rPr>
              <a:t>RMSProp</a:t>
            </a:r>
            <a:r>
              <a:rPr lang="en" altLang="zh-TW" sz="1200" dirty="0">
                <a:solidFill>
                  <a:srgbClr val="0000FF"/>
                </a:solidFill>
              </a:rPr>
              <a:t> + Momentum </a:t>
            </a:r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136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16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31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485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54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405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76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61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9044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028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27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41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870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803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433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427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9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11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677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265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90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42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82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85798-1D2B-4740-BC8C-66AA2615276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45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178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1428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2381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131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29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16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8616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i="0" smtClean="0">
                    <a:latin typeface="Cambria Math" panose="02040503050406030204" pitchFamily="18" charset="0"/>
                  </a:rPr>
                  <a:t>𝑧</a:t>
                </a:r>
                <a:r>
                  <a:rPr lang="en-US" altLang="zh-TW" sz="1200" b="0" i="0" smtClean="0">
                    <a:latin typeface="Cambria Math" panose="02040503050406030204" pitchFamily="18" charset="0"/>
                  </a:rPr>
                  <a:t>=∑▒〖𝑤_𝑖 𝑎_𝑖 〗</a:t>
                </a:r>
                <a:endParaRPr lang="zh-TW" altLang="en-US" sz="1200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447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0396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333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8816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73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01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4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73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Recipe of Deep Learning </a:t>
            </a:r>
            <a:r>
              <a:rPr kumimoji="1" lang="zh-CN" altLang="en-US" dirty="0"/>
              <a:t>深度学习的流程</a:t>
            </a:r>
          </a:p>
          <a:p>
            <a:r>
              <a:rPr kumimoji="1" lang="en" altLang="zh-CN" dirty="0"/>
              <a:t>Do not always blame Overfitting </a:t>
            </a:r>
            <a:r>
              <a:rPr kumimoji="1" lang="zh-CN" altLang="en-US" dirty="0"/>
              <a:t>不要总是责怪过度拟合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Early Stopping</a:t>
            </a:r>
          </a:p>
          <a:p>
            <a:r>
              <a:rPr kumimoji="1" lang="en" altLang="zh-CN" dirty="0"/>
              <a:t>Regularization </a:t>
            </a:r>
            <a:r>
              <a:rPr kumimoji="1" lang="zh-CN" altLang="en-US" dirty="0"/>
              <a:t>正则化</a:t>
            </a:r>
          </a:p>
          <a:p>
            <a:r>
              <a:rPr kumimoji="1" lang="en" altLang="zh-CN" dirty="0"/>
              <a:t>Dropout</a:t>
            </a:r>
          </a:p>
          <a:p>
            <a:r>
              <a:rPr kumimoji="1" lang="en" altLang="zh-CN" dirty="0"/>
              <a:t>New activation function</a:t>
            </a:r>
          </a:p>
          <a:p>
            <a:r>
              <a:rPr kumimoji="1" lang="en" altLang="zh-CN" dirty="0"/>
              <a:t>Adaptive Learning Rate</a:t>
            </a:r>
          </a:p>
          <a:p>
            <a:endParaRPr kumimoji="1" lang="en" altLang="zh-CN" dirty="0"/>
          </a:p>
          <a:p>
            <a:r>
              <a:rPr kumimoji="1" lang="en" altLang="zh-CN" dirty="0"/>
              <a:t>accuracy </a:t>
            </a:r>
            <a:r>
              <a:rPr kumimoji="1" lang="zh-CN" altLang="en-US" dirty="0"/>
              <a:t>准确性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Vanilla Gradient descent </a:t>
            </a:r>
            <a:r>
              <a:rPr kumimoji="1" lang="zh-CN" altLang="en-US" dirty="0"/>
              <a:t>一般的 </a:t>
            </a:r>
            <a:r>
              <a:rPr kumimoji="1" lang="en" altLang="zh-CN" dirty="0"/>
              <a:t>Gradient descent</a:t>
            </a:r>
          </a:p>
          <a:p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r>
              <a:rPr kumimoji="1" lang="en" altLang="zh-CN" dirty="0"/>
              <a:t>Already converge </a:t>
            </a:r>
            <a:r>
              <a:rPr kumimoji="1" lang="zh-CN" altLang="en-US" dirty="0"/>
              <a:t>已经收敛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Intuitive way to compute the derivatives … </a:t>
            </a:r>
            <a:r>
              <a:rPr kumimoji="1" lang="zh-CN" altLang="en-US" dirty="0"/>
              <a:t>计算导数的直观方法。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Fast to compute </a:t>
            </a:r>
            <a:r>
              <a:rPr kumimoji="1" lang="zh-CN" altLang="en-US" dirty="0"/>
              <a:t>计算速度快</a:t>
            </a:r>
          </a:p>
          <a:p>
            <a:r>
              <a:rPr kumimoji="1" lang="en" altLang="zh-CN" dirty="0"/>
              <a:t>Biological reason </a:t>
            </a:r>
            <a:r>
              <a:rPr kumimoji="1" lang="zh-CN" altLang="en-US" dirty="0"/>
              <a:t>生物的原因</a:t>
            </a:r>
          </a:p>
          <a:p>
            <a:r>
              <a:rPr kumimoji="1" lang="en" altLang="zh-CN" dirty="0"/>
              <a:t>Infinite sigmoid with different biases </a:t>
            </a:r>
            <a:r>
              <a:rPr kumimoji="1" lang="zh-CN" altLang="en-US" dirty="0"/>
              <a:t>无穷多个 </a:t>
            </a:r>
            <a:r>
              <a:rPr kumimoji="1" lang="en" altLang="zh-CN" dirty="0"/>
              <a:t>sigmoid </a:t>
            </a:r>
            <a:r>
              <a:rPr kumimoji="1" lang="zh-CN" altLang="en-US" dirty="0"/>
              <a:t>叠加形成 </a:t>
            </a:r>
            <a:r>
              <a:rPr kumimoji="1" lang="en" altLang="zh-CN" dirty="0" err="1"/>
              <a:t>ReLU</a:t>
            </a:r>
            <a:endParaRPr kumimoji="1" lang="en" altLang="zh-CN" dirty="0"/>
          </a:p>
          <a:p>
            <a:r>
              <a:rPr kumimoji="1" lang="en" altLang="zh-CN" dirty="0"/>
              <a:t>Vanishing gradient problem </a:t>
            </a:r>
            <a:r>
              <a:rPr kumimoji="1" lang="zh-CN" altLang="en-US" dirty="0"/>
              <a:t>梯度消失问题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 Thinner linear network </a:t>
            </a:r>
            <a:r>
              <a:rPr kumimoji="1" lang="zh-CN" altLang="en-US" dirty="0"/>
              <a:t>更细的线性网络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- variant</a:t>
            </a:r>
          </a:p>
          <a:p>
            <a:r>
              <a:rPr kumimoji="1" lang="en" altLang="zh-CN" dirty="0"/>
              <a:t>𝐿𝑒𝑎𝑘𝑦 𝑅𝑒𝐿𝑈</a:t>
            </a:r>
          </a:p>
          <a:p>
            <a:r>
              <a:rPr kumimoji="1" lang="en" altLang="zh-CN" dirty="0"/>
              <a:t>𝑃𝑎𝑟𝑎𝑚𝑒𝑡𝑟𝑖𝑐 𝑅𝑒𝐿𝑈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zh-CN" altLang="en-US" dirty="0"/>
              <a:t>使用训练数据自动学习 </a:t>
            </a:r>
            <a:r>
              <a:rPr kumimoji="1" lang="en" altLang="zh-CN" dirty="0"/>
              <a:t>activation function</a:t>
            </a:r>
          </a:p>
          <a:p>
            <a:r>
              <a:rPr kumimoji="1" lang="en" altLang="zh-CN" dirty="0" err="1"/>
              <a:t>ReLU</a:t>
            </a:r>
            <a:r>
              <a:rPr kumimoji="1" lang="en" altLang="zh-CN" dirty="0"/>
              <a:t> is a special cases of </a:t>
            </a:r>
            <a:r>
              <a:rPr kumimoji="1" lang="en" altLang="zh-CN" dirty="0" err="1"/>
              <a:t>Maxout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ReLU</a:t>
            </a:r>
            <a:r>
              <a:rPr kumimoji="1" lang="zh-CN" altLang="en-US" dirty="0"/>
              <a:t>是</a:t>
            </a:r>
            <a:r>
              <a:rPr kumimoji="1" lang="en" altLang="zh-CN" dirty="0" err="1"/>
              <a:t>Maxout</a:t>
            </a:r>
            <a:r>
              <a:rPr kumimoji="1" lang="zh-CN" altLang="en-US" dirty="0"/>
              <a:t>的一种特殊情况</a:t>
            </a:r>
          </a:p>
          <a:p>
            <a:endParaRPr kumimoji="1" lang="zh-CN" altLang="en-US" dirty="0"/>
          </a:p>
          <a:p>
            <a:r>
              <a:rPr kumimoji="1" lang="en" altLang="zh-CN" dirty="0" err="1"/>
              <a:t>RMSProp</a:t>
            </a:r>
            <a:r>
              <a:rPr kumimoji="1" lang="en" altLang="zh-CN" dirty="0"/>
              <a:t> </a:t>
            </a:r>
            <a:r>
              <a:rPr kumimoji="1" lang="en" altLang="zh-CN" dirty="0" err="1"/>
              <a:t>Adagrad</a:t>
            </a:r>
            <a:r>
              <a:rPr kumimoji="1" lang="en" altLang="zh-CN" dirty="0"/>
              <a:t> </a:t>
            </a:r>
            <a:r>
              <a:rPr kumimoji="1" lang="zh-CN" altLang="en-US" dirty="0"/>
              <a:t>的进阶版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Hard to find optimal network parameters </a:t>
            </a:r>
            <a:r>
              <a:rPr kumimoji="1" lang="zh-CN" altLang="en-US" dirty="0"/>
              <a:t>难以找到最佳的网络参数</a:t>
            </a:r>
          </a:p>
          <a:p>
            <a:r>
              <a:rPr kumimoji="1" lang="en" altLang="zh-CN" dirty="0"/>
              <a:t>Stuck at local minima </a:t>
            </a:r>
            <a:r>
              <a:rPr kumimoji="1" lang="zh-CN" altLang="en-US" dirty="0"/>
              <a:t>卡在局部极小值</a:t>
            </a:r>
          </a:p>
          <a:p>
            <a:r>
              <a:rPr kumimoji="1" lang="en" altLang="zh-CN" dirty="0"/>
              <a:t>Stuck at saddle point </a:t>
            </a:r>
            <a:r>
              <a:rPr kumimoji="1" lang="zh-CN" altLang="en-US" dirty="0"/>
              <a:t>卡在鞍点</a:t>
            </a:r>
          </a:p>
          <a:p>
            <a:r>
              <a:rPr kumimoji="1" lang="en" altLang="zh-CN" dirty="0"/>
              <a:t>Very slow at the plateau </a:t>
            </a:r>
            <a:r>
              <a:rPr kumimoji="1" lang="zh-CN" altLang="en-US" dirty="0"/>
              <a:t>在高原上非常缓慢</a:t>
            </a:r>
          </a:p>
          <a:p>
            <a:r>
              <a:rPr kumimoji="1" lang="en" altLang="zh-CN" dirty="0"/>
              <a:t>local minima </a:t>
            </a:r>
            <a:r>
              <a:rPr kumimoji="1" lang="zh-CN" altLang="en-US" dirty="0"/>
              <a:t>很难出现，从概率的角度分析，假设一个参数的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出现的概率是 </a:t>
            </a:r>
            <a:r>
              <a:rPr kumimoji="1" lang="en" altLang="zh-CN" dirty="0"/>
              <a:t>p</a:t>
            </a:r>
            <a:r>
              <a:rPr kumimoji="1" lang="zh-CN" altLang="en" dirty="0"/>
              <a:t>，</a:t>
            </a:r>
            <a:r>
              <a:rPr kumimoji="1" lang="zh-CN" altLang="en-US" dirty="0"/>
              <a:t>那么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个参数同时出现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的概率就是 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次方，</a:t>
            </a:r>
            <a:r>
              <a:rPr kumimoji="1" lang="en" altLang="zh-CN" dirty="0"/>
              <a:t>p 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1000 </a:t>
            </a:r>
            <a:r>
              <a:rPr kumimoji="1" lang="zh-CN" altLang="en-US" dirty="0"/>
              <a:t>次方是一个很小的值，所以 </a:t>
            </a:r>
            <a:r>
              <a:rPr kumimoji="1" lang="en" altLang="zh-CN" dirty="0"/>
              <a:t>local minima </a:t>
            </a:r>
            <a:r>
              <a:rPr kumimoji="1" lang="zh-CN" altLang="en-US" dirty="0"/>
              <a:t>很难出现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Momentum </a:t>
            </a:r>
            <a:r>
              <a:rPr kumimoji="1" lang="zh-CN" altLang="en-US" dirty="0"/>
              <a:t>动量</a:t>
            </a:r>
          </a:p>
          <a:p>
            <a:r>
              <a:rPr kumimoji="1" lang="en" altLang="zh-CN" dirty="0"/>
              <a:t>How about put this phenomenon in gradient descent? </a:t>
            </a:r>
            <a:r>
              <a:rPr kumimoji="1" lang="zh-CN" altLang="en-US" dirty="0"/>
              <a:t>如何将这种现象放入梯度下降中？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Adam </a:t>
            </a:r>
            <a:r>
              <a:rPr kumimoji="1" lang="en" altLang="zh-CN" dirty="0" err="1"/>
              <a:t>RMSProp</a:t>
            </a:r>
            <a:r>
              <a:rPr kumimoji="1" lang="en" altLang="zh-CN" dirty="0"/>
              <a:t> + Momentum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D52DD-5747-49A1-9B72-395A65AA968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408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Recipe of Deep Learning </a:t>
            </a:r>
            <a:r>
              <a:rPr lang="zh-TW" altLang="en-US" dirty="0"/>
              <a:t>深度学习的流程</a:t>
            </a:r>
          </a:p>
          <a:p>
            <a:r>
              <a:rPr lang="en" altLang="zh-TW" dirty="0"/>
              <a:t>Do not always blame Overfitting </a:t>
            </a:r>
            <a:r>
              <a:rPr lang="zh-TW" altLang="en-US" dirty="0"/>
              <a:t>不要总是责怪过度拟合</a:t>
            </a:r>
          </a:p>
          <a:p>
            <a:endParaRPr lang="zh-TW" altLang="en-US" dirty="0"/>
          </a:p>
          <a:p>
            <a:r>
              <a:rPr lang="en" altLang="zh-TW" dirty="0"/>
              <a:t>Early Stopping</a:t>
            </a:r>
          </a:p>
          <a:p>
            <a:r>
              <a:rPr lang="en" altLang="zh-TW" dirty="0"/>
              <a:t>Regularization </a:t>
            </a:r>
            <a:r>
              <a:rPr lang="zh-TW" altLang="en-US" dirty="0"/>
              <a:t>正则化</a:t>
            </a:r>
          </a:p>
          <a:p>
            <a:r>
              <a:rPr lang="en" altLang="zh-TW" dirty="0"/>
              <a:t>Dropout</a:t>
            </a:r>
          </a:p>
          <a:p>
            <a:r>
              <a:rPr lang="en" altLang="zh-TW" dirty="0"/>
              <a:t>New activation function</a:t>
            </a:r>
          </a:p>
          <a:p>
            <a:r>
              <a:rPr lang="en" altLang="zh-TW" dirty="0"/>
              <a:t>Adaptive Learning Rate</a:t>
            </a:r>
          </a:p>
          <a:p>
            <a:endParaRPr lang="en" altLang="zh-TW" dirty="0"/>
          </a:p>
          <a:p>
            <a:r>
              <a:rPr lang="en" altLang="zh-TW" dirty="0"/>
              <a:t>accuracy </a:t>
            </a:r>
            <a:r>
              <a:rPr lang="zh-TW" altLang="en-US" dirty="0"/>
              <a:t>准确性</a:t>
            </a:r>
          </a:p>
          <a:p>
            <a:endParaRPr lang="zh-TW" altLang="en-US" dirty="0"/>
          </a:p>
          <a:p>
            <a:r>
              <a:rPr lang="en" altLang="zh-TW" dirty="0"/>
              <a:t>Vanilla Gradient descent </a:t>
            </a:r>
            <a:r>
              <a:rPr lang="zh-TW" altLang="en-US" dirty="0"/>
              <a:t>一般的 </a:t>
            </a:r>
            <a:r>
              <a:rPr lang="en" altLang="zh-TW" dirty="0"/>
              <a:t>Gradient descent</a:t>
            </a:r>
          </a:p>
          <a:p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r>
              <a:rPr lang="en" altLang="zh-TW" dirty="0"/>
              <a:t>Already converge </a:t>
            </a:r>
            <a:r>
              <a:rPr lang="zh-TW" altLang="en-US" dirty="0"/>
              <a:t>已经收敛</a:t>
            </a:r>
          </a:p>
          <a:p>
            <a:endParaRPr lang="zh-TW" altLang="en-US" dirty="0"/>
          </a:p>
          <a:p>
            <a:r>
              <a:rPr lang="en" altLang="zh-TW" dirty="0"/>
              <a:t>Intuitive way to compute the derivatives … </a:t>
            </a:r>
            <a:r>
              <a:rPr lang="zh-TW" altLang="en-US" dirty="0"/>
              <a:t>计算导数的直观方法。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Fast to compute </a:t>
            </a:r>
            <a:r>
              <a:rPr lang="zh-TW" altLang="en-US" dirty="0"/>
              <a:t>计算速度快</a:t>
            </a:r>
          </a:p>
          <a:p>
            <a:r>
              <a:rPr lang="en" altLang="zh-TW" dirty="0"/>
              <a:t>Biological reason </a:t>
            </a:r>
            <a:r>
              <a:rPr lang="zh-TW" altLang="en-US" dirty="0"/>
              <a:t>生物的原因</a:t>
            </a:r>
          </a:p>
          <a:p>
            <a:r>
              <a:rPr lang="en" altLang="zh-TW" dirty="0"/>
              <a:t>Infinite sigmoid with different biases </a:t>
            </a:r>
            <a:r>
              <a:rPr lang="zh-TW" altLang="en-US" dirty="0"/>
              <a:t>无穷多个 </a:t>
            </a:r>
            <a:r>
              <a:rPr lang="en" altLang="zh-TW" dirty="0"/>
              <a:t>sigmoid </a:t>
            </a:r>
            <a:r>
              <a:rPr lang="zh-TW" altLang="en-US" dirty="0"/>
              <a:t>叠加形成 </a:t>
            </a:r>
            <a:r>
              <a:rPr lang="en" altLang="zh-TW" dirty="0" err="1"/>
              <a:t>ReLU</a:t>
            </a:r>
            <a:endParaRPr lang="en" altLang="zh-TW" dirty="0"/>
          </a:p>
          <a:p>
            <a:r>
              <a:rPr lang="en" altLang="zh-TW" dirty="0"/>
              <a:t>Vanishing gradient problem </a:t>
            </a:r>
            <a:r>
              <a:rPr lang="zh-TW" altLang="en-US" dirty="0"/>
              <a:t>梯度消失问题</a:t>
            </a:r>
          </a:p>
          <a:p>
            <a:endParaRPr lang="zh-TW" altLang="en-US" dirty="0"/>
          </a:p>
          <a:p>
            <a:r>
              <a:rPr lang="en" altLang="zh-TW" dirty="0"/>
              <a:t>A Thinner linear network </a:t>
            </a:r>
            <a:r>
              <a:rPr lang="zh-TW" altLang="en-US" dirty="0"/>
              <a:t>更细的线性网络</a:t>
            </a:r>
          </a:p>
          <a:p>
            <a:endParaRPr lang="zh-TW" altLang="en-US" dirty="0"/>
          </a:p>
          <a:p>
            <a:r>
              <a:rPr lang="en" altLang="zh-TW" dirty="0" err="1"/>
              <a:t>ReLU</a:t>
            </a:r>
            <a:r>
              <a:rPr lang="en" altLang="zh-TW" dirty="0"/>
              <a:t> - variant</a:t>
            </a:r>
          </a:p>
          <a:p>
            <a:r>
              <a:rPr lang="en" altLang="zh-TW" dirty="0"/>
              <a:t>𝐿𝑒𝑎𝑘𝑦 𝑅𝑒𝐿𝑈</a:t>
            </a:r>
          </a:p>
          <a:p>
            <a:r>
              <a:rPr lang="en" altLang="zh-TW" dirty="0"/>
              <a:t>𝑃𝑎𝑟𝑎𝑚𝑒𝑡𝑟𝑖𝑐 𝑅𝑒𝐿𝑈</a:t>
            </a:r>
          </a:p>
          <a:p>
            <a:endParaRPr lang="en" altLang="zh-TW" dirty="0"/>
          </a:p>
          <a:p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zh-TW" altLang="en-US" dirty="0"/>
              <a:t>使用训练数据自动学习 </a:t>
            </a:r>
            <a:r>
              <a:rPr lang="en" altLang="zh-TW" dirty="0"/>
              <a:t>activation function</a:t>
            </a:r>
          </a:p>
          <a:p>
            <a:r>
              <a:rPr lang="en" altLang="zh-TW" dirty="0" err="1"/>
              <a:t>ReLU</a:t>
            </a:r>
            <a:r>
              <a:rPr lang="en" altLang="zh-TW" dirty="0"/>
              <a:t> is a special cases of </a:t>
            </a:r>
            <a:r>
              <a:rPr lang="en" altLang="zh-TW" dirty="0" err="1"/>
              <a:t>Maxout</a:t>
            </a:r>
            <a:r>
              <a:rPr lang="en" altLang="zh-TW" dirty="0"/>
              <a:t> </a:t>
            </a:r>
            <a:r>
              <a:rPr lang="en" altLang="zh-TW" dirty="0" err="1"/>
              <a:t>ReLU</a:t>
            </a:r>
            <a:r>
              <a:rPr lang="zh-TW" altLang="en-US" dirty="0"/>
              <a:t>是</a:t>
            </a:r>
            <a:r>
              <a:rPr lang="en" altLang="zh-TW" dirty="0" err="1"/>
              <a:t>Maxout</a:t>
            </a:r>
            <a:r>
              <a:rPr lang="zh-TW" altLang="en-US" dirty="0"/>
              <a:t>的一种特殊情况</a:t>
            </a:r>
          </a:p>
          <a:p>
            <a:endParaRPr lang="zh-TW" altLang="en-US" dirty="0"/>
          </a:p>
          <a:p>
            <a:r>
              <a:rPr lang="en" altLang="zh-TW" dirty="0" err="1"/>
              <a:t>RMSProp</a:t>
            </a:r>
            <a:r>
              <a:rPr lang="en" altLang="zh-TW" dirty="0"/>
              <a:t> </a:t>
            </a:r>
            <a:r>
              <a:rPr lang="en" altLang="zh-TW" dirty="0" err="1"/>
              <a:t>Adagrad</a:t>
            </a:r>
            <a:r>
              <a:rPr lang="en" altLang="zh-TW" dirty="0"/>
              <a:t> </a:t>
            </a:r>
            <a:r>
              <a:rPr lang="zh-TW" altLang="en-US" dirty="0"/>
              <a:t>的进阶版</a:t>
            </a:r>
          </a:p>
          <a:p>
            <a:endParaRPr lang="zh-TW" altLang="en-US" dirty="0"/>
          </a:p>
          <a:p>
            <a:r>
              <a:rPr lang="en" altLang="zh-TW" dirty="0"/>
              <a:t>Hard to find optimal network parameters </a:t>
            </a:r>
            <a:r>
              <a:rPr lang="zh-TW" altLang="en-US" dirty="0"/>
              <a:t>难以找到最佳的网络参数</a:t>
            </a:r>
          </a:p>
          <a:p>
            <a:r>
              <a:rPr lang="en" altLang="zh-TW" dirty="0"/>
              <a:t>Stuck at local minima </a:t>
            </a:r>
            <a:r>
              <a:rPr lang="zh-TW" altLang="en-US" dirty="0"/>
              <a:t>卡在局部极小值</a:t>
            </a:r>
          </a:p>
          <a:p>
            <a:r>
              <a:rPr lang="en" altLang="zh-TW" dirty="0"/>
              <a:t>Stuck at saddle point </a:t>
            </a:r>
            <a:r>
              <a:rPr lang="zh-TW" altLang="en-US" dirty="0"/>
              <a:t>卡在鞍点</a:t>
            </a:r>
          </a:p>
          <a:p>
            <a:r>
              <a:rPr lang="en" altLang="zh-TW" dirty="0"/>
              <a:t>Very slow at the plateau </a:t>
            </a:r>
            <a:r>
              <a:rPr lang="zh-TW" altLang="en-US" dirty="0"/>
              <a:t>在高原上非常缓慢</a:t>
            </a:r>
          </a:p>
          <a:p>
            <a:r>
              <a:rPr lang="en" altLang="zh-TW" dirty="0"/>
              <a:t>local minima </a:t>
            </a:r>
            <a:r>
              <a:rPr lang="zh-TW" altLang="en-US" dirty="0"/>
              <a:t>很难出现，从概率的角度分析，假设一个参数的 </a:t>
            </a:r>
            <a:r>
              <a:rPr lang="en" altLang="zh-TW" dirty="0"/>
              <a:t>local minima </a:t>
            </a:r>
            <a:r>
              <a:rPr lang="zh-TW" altLang="en-US" dirty="0"/>
              <a:t>出现的概率是 </a:t>
            </a:r>
            <a:r>
              <a:rPr lang="en" altLang="zh-TW" dirty="0"/>
              <a:t>p</a:t>
            </a:r>
            <a:r>
              <a:rPr lang="zh-TW" altLang="en" dirty="0"/>
              <a:t>，</a:t>
            </a:r>
            <a:r>
              <a:rPr lang="zh-TW" altLang="en-US" dirty="0"/>
              <a:t>那么 </a:t>
            </a:r>
            <a:r>
              <a:rPr lang="en-US" altLang="zh-TW" dirty="0"/>
              <a:t>1000 </a:t>
            </a:r>
            <a:r>
              <a:rPr lang="zh-TW" altLang="en-US" dirty="0"/>
              <a:t>个参数同时出现 </a:t>
            </a:r>
            <a:r>
              <a:rPr lang="en" altLang="zh-TW" dirty="0"/>
              <a:t>local minima </a:t>
            </a:r>
            <a:r>
              <a:rPr lang="zh-TW" altLang="en-US" dirty="0"/>
              <a:t>的概率就是 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次方，</a:t>
            </a:r>
            <a:r>
              <a:rPr lang="en" altLang="zh-TW" dirty="0"/>
              <a:t>p </a:t>
            </a:r>
            <a:r>
              <a:rPr lang="zh-TW" altLang="en-US" dirty="0"/>
              <a:t>的 </a:t>
            </a:r>
            <a:r>
              <a:rPr lang="en-US" altLang="zh-TW" dirty="0"/>
              <a:t>1000 </a:t>
            </a:r>
            <a:r>
              <a:rPr lang="zh-TW" altLang="en-US" dirty="0"/>
              <a:t>次方是一个很小的值，所以 </a:t>
            </a:r>
            <a:r>
              <a:rPr lang="en" altLang="zh-TW" dirty="0"/>
              <a:t>local minima </a:t>
            </a:r>
            <a:r>
              <a:rPr lang="zh-TW" altLang="en-US" dirty="0"/>
              <a:t>很难出现</a:t>
            </a:r>
          </a:p>
          <a:p>
            <a:endParaRPr lang="zh-TW" altLang="en-US" dirty="0"/>
          </a:p>
          <a:p>
            <a:r>
              <a:rPr lang="en" altLang="zh-TW" dirty="0"/>
              <a:t>Momentum </a:t>
            </a:r>
            <a:r>
              <a:rPr lang="zh-TW" altLang="en-US" dirty="0"/>
              <a:t>动量</a:t>
            </a:r>
          </a:p>
          <a:p>
            <a:r>
              <a:rPr lang="en" altLang="zh-TW" dirty="0"/>
              <a:t>How about put this phenomenon in gradient descent? </a:t>
            </a:r>
            <a:r>
              <a:rPr lang="zh-TW" altLang="en-US" dirty="0"/>
              <a:t>如何将这种现象放入梯度下降中？</a:t>
            </a:r>
          </a:p>
          <a:p>
            <a:endParaRPr lang="zh-TW" altLang="en-US" dirty="0"/>
          </a:p>
          <a:p>
            <a:r>
              <a:rPr lang="en" altLang="zh-TW" dirty="0"/>
              <a:t>Adam </a:t>
            </a:r>
            <a:r>
              <a:rPr lang="en" altLang="zh-TW" dirty="0" err="1"/>
              <a:t>RMSProp</a:t>
            </a:r>
            <a:r>
              <a:rPr lang="en" altLang="zh-TW" dirty="0"/>
              <a:t> + Momentum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3B472-B66E-431C-811F-64FEA2AB6C5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71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99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15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68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6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6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87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72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8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45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34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0CCE-1BF5-4C72-9E77-F5E7073E7D95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4713F-140B-44C8-8ACE-3720C73DC7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49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95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93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Relationship Id="rId22" Type="http://schemas.openxmlformats.org/officeDocument/2006/relationships/image" Target="../media/image9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95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941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931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22" Type="http://schemas.openxmlformats.org/officeDocument/2006/relationships/image" Target="../media/image961.png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5" Type="http://schemas.openxmlformats.org/officeDocument/2006/relationships/image" Target="../media/image550.png"/><Relationship Id="rId2" Type="http://schemas.openxmlformats.org/officeDocument/2006/relationships/notesSlide" Target="../notesSlides/notesSlide12.xml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4.png"/><Relationship Id="rId23" Type="http://schemas.openxmlformats.org/officeDocument/2006/relationships/image" Target="../media/image530.png"/><Relationship Id="rId19" Type="http://schemas.openxmlformats.org/officeDocument/2006/relationships/image" Target="../media/image931.png"/><Relationship Id="rId22" Type="http://schemas.openxmlformats.org/officeDocument/2006/relationships/image" Target="../media/image5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13" Type="http://schemas.openxmlformats.org/officeDocument/2006/relationships/image" Target="../media/image1480.png"/><Relationship Id="rId18" Type="http://schemas.openxmlformats.org/officeDocument/2006/relationships/image" Target="../media/image1530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12" Type="http://schemas.openxmlformats.org/officeDocument/2006/relationships/image" Target="../media/image1470.png"/><Relationship Id="rId17" Type="http://schemas.openxmlformats.org/officeDocument/2006/relationships/image" Target="../media/image15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0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460.png"/><Relationship Id="rId5" Type="http://schemas.openxmlformats.org/officeDocument/2006/relationships/image" Target="../media/image7.wmf"/><Relationship Id="rId15" Type="http://schemas.openxmlformats.org/officeDocument/2006/relationships/image" Target="../media/image1500.png"/><Relationship Id="rId10" Type="http://schemas.openxmlformats.org/officeDocument/2006/relationships/image" Target="../media/image1450.png"/><Relationship Id="rId19" Type="http://schemas.openxmlformats.org/officeDocument/2006/relationships/image" Target="../media/image156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30.png"/><Relationship Id="rId14" Type="http://schemas.openxmlformats.org/officeDocument/2006/relationships/image" Target="../media/image149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19.wmf"/><Relationship Id="rId21" Type="http://schemas.openxmlformats.org/officeDocument/2006/relationships/image" Target="../media/image85.png"/><Relationship Id="rId34" Type="http://schemas.openxmlformats.org/officeDocument/2006/relationships/image" Target="../media/image90.png"/><Relationship Id="rId7" Type="http://schemas.openxmlformats.org/officeDocument/2006/relationships/image" Target="../media/image7.wmf"/><Relationship Id="rId12" Type="http://schemas.openxmlformats.org/officeDocument/2006/relationships/image" Target="../media/image5500.png"/><Relationship Id="rId17" Type="http://schemas.openxmlformats.org/officeDocument/2006/relationships/image" Target="../media/image60.png"/><Relationship Id="rId25" Type="http://schemas.openxmlformats.org/officeDocument/2006/relationships/oleObject" Target="../embeddings/oleObject1210.bin"/><Relationship Id="rId33" Type="http://schemas.openxmlformats.org/officeDocument/2006/relationships/image" Target="../media/image89.png"/><Relationship Id="rId38" Type="http://schemas.openxmlformats.org/officeDocument/2006/relationships/image" Target="../media/image9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oleObject" Target="../embeddings/oleObject122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00.bin"/><Relationship Id="rId11" Type="http://schemas.openxmlformats.org/officeDocument/2006/relationships/image" Target="../media/image510.wmf"/><Relationship Id="rId24" Type="http://schemas.openxmlformats.org/officeDocument/2006/relationships/image" Target="../media/image19.wmf"/><Relationship Id="rId32" Type="http://schemas.openxmlformats.org/officeDocument/2006/relationships/image" Target="../media/image88.png"/><Relationship Id="rId37" Type="http://schemas.openxmlformats.org/officeDocument/2006/relationships/image" Target="../media/image97.png"/><Relationship Id="rId5" Type="http://schemas.openxmlformats.org/officeDocument/2006/relationships/image" Target="../media/image17.wmf"/><Relationship Id="rId15" Type="http://schemas.openxmlformats.org/officeDocument/2006/relationships/image" Target="../media/image58.png"/><Relationship Id="rId23" Type="http://schemas.openxmlformats.org/officeDocument/2006/relationships/oleObject" Target="../embeddings/oleObject19.bin"/><Relationship Id="rId28" Type="http://schemas.openxmlformats.org/officeDocument/2006/relationships/image" Target="../media/image20.wmf"/><Relationship Id="rId36" Type="http://schemas.openxmlformats.org/officeDocument/2006/relationships/image" Target="../media/image92.png"/><Relationship Id="rId10" Type="http://schemas.openxmlformats.org/officeDocument/2006/relationships/oleObject" Target="../embeddings/oleObject1200.bin"/><Relationship Id="rId19" Type="http://schemas.openxmlformats.org/officeDocument/2006/relationships/image" Target="../media/image62.png"/><Relationship Id="rId31" Type="http://schemas.openxmlformats.org/officeDocument/2006/relationships/image" Target="../media/image87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8.wmf"/><Relationship Id="rId14" Type="http://schemas.openxmlformats.org/officeDocument/2006/relationships/image" Target="../media/image57.png"/><Relationship Id="rId22" Type="http://schemas.openxmlformats.org/officeDocument/2006/relationships/image" Target="../media/image86.png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0.wmf"/><Relationship Id="rId35" Type="http://schemas.openxmlformats.org/officeDocument/2006/relationships/image" Target="../media/image91.png"/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99.png"/><Relationship Id="rId26" Type="http://schemas.openxmlformats.org/officeDocument/2006/relationships/image" Target="../media/image19.wmf"/><Relationship Id="rId21" Type="http://schemas.openxmlformats.org/officeDocument/2006/relationships/image" Target="../media/image85.png"/><Relationship Id="rId34" Type="http://schemas.openxmlformats.org/officeDocument/2006/relationships/image" Target="../media/image90.png"/><Relationship Id="rId7" Type="http://schemas.openxmlformats.org/officeDocument/2006/relationships/image" Target="../media/image7.wmf"/><Relationship Id="rId12" Type="http://schemas.openxmlformats.org/officeDocument/2006/relationships/image" Target="../media/image5500.png"/><Relationship Id="rId17" Type="http://schemas.openxmlformats.org/officeDocument/2006/relationships/image" Target="../media/image60.png"/><Relationship Id="rId25" Type="http://schemas.openxmlformats.org/officeDocument/2006/relationships/oleObject" Target="../embeddings/oleObject1250.bin"/><Relationship Id="rId33" Type="http://schemas.openxmlformats.org/officeDocument/2006/relationships/image" Target="../media/image89.png"/><Relationship Id="rId38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oleObject" Target="../embeddings/oleObject126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00.bin"/><Relationship Id="rId11" Type="http://schemas.openxmlformats.org/officeDocument/2006/relationships/image" Target="../media/image510.wmf"/><Relationship Id="rId24" Type="http://schemas.openxmlformats.org/officeDocument/2006/relationships/image" Target="../media/image19.wmf"/><Relationship Id="rId32" Type="http://schemas.openxmlformats.org/officeDocument/2006/relationships/image" Target="../media/image88.png"/><Relationship Id="rId37" Type="http://schemas.openxmlformats.org/officeDocument/2006/relationships/image" Target="../media/image97.png"/><Relationship Id="rId5" Type="http://schemas.openxmlformats.org/officeDocument/2006/relationships/image" Target="../media/image17.wmf"/><Relationship Id="rId15" Type="http://schemas.openxmlformats.org/officeDocument/2006/relationships/image" Target="../media/image58.png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0.wmf"/><Relationship Id="rId36" Type="http://schemas.openxmlformats.org/officeDocument/2006/relationships/image" Target="../media/image92.png"/><Relationship Id="rId10" Type="http://schemas.openxmlformats.org/officeDocument/2006/relationships/oleObject" Target="../embeddings/oleObject1240.bin"/><Relationship Id="rId19" Type="http://schemas.openxmlformats.org/officeDocument/2006/relationships/image" Target="../media/image100.png"/><Relationship Id="rId31" Type="http://schemas.openxmlformats.org/officeDocument/2006/relationships/image" Target="../media/image87.png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1.wmf"/><Relationship Id="rId14" Type="http://schemas.openxmlformats.org/officeDocument/2006/relationships/image" Target="../media/image57.png"/><Relationship Id="rId22" Type="http://schemas.openxmlformats.org/officeDocument/2006/relationships/image" Target="../media/image86.png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0.wmf"/><Relationship Id="rId35" Type="http://schemas.openxmlformats.org/officeDocument/2006/relationships/image" Target="../media/image91.png"/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3.png"/><Relationship Id="rId18" Type="http://schemas.openxmlformats.org/officeDocument/2006/relationships/image" Target="../media/image76.png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107.png"/><Relationship Id="rId7" Type="http://schemas.openxmlformats.org/officeDocument/2006/relationships/image" Target="../media/image8.wmf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20" Type="http://schemas.openxmlformats.org/officeDocument/2006/relationships/image" Target="../media/image106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690.png"/><Relationship Id="rId5" Type="http://schemas.openxmlformats.org/officeDocument/2006/relationships/image" Target="../media/image7.wmf"/><Relationship Id="rId15" Type="http://schemas.openxmlformats.org/officeDocument/2006/relationships/image" Target="../media/image73.png"/><Relationship Id="rId23" Type="http://schemas.openxmlformats.org/officeDocument/2006/relationships/image" Target="../media/image109.png"/><Relationship Id="rId10" Type="http://schemas.openxmlformats.org/officeDocument/2006/relationships/image" Target="../media/image680.png"/><Relationship Id="rId19" Type="http://schemas.openxmlformats.org/officeDocument/2006/relationships/image" Target="../media/image105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670.png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3.png"/><Relationship Id="rId18" Type="http://schemas.openxmlformats.org/officeDocument/2006/relationships/image" Target="../media/image76.png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07.png"/><Relationship Id="rId7" Type="http://schemas.openxmlformats.org/officeDocument/2006/relationships/image" Target="../media/image8.wmf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png"/><Relationship Id="rId20" Type="http://schemas.openxmlformats.org/officeDocument/2006/relationships/image" Target="../media/image106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690.png"/><Relationship Id="rId5" Type="http://schemas.openxmlformats.org/officeDocument/2006/relationships/image" Target="../media/image7.wmf"/><Relationship Id="rId15" Type="http://schemas.openxmlformats.org/officeDocument/2006/relationships/image" Target="../media/image73.png"/><Relationship Id="rId10" Type="http://schemas.openxmlformats.org/officeDocument/2006/relationships/image" Target="../media/image680.png"/><Relationship Id="rId19" Type="http://schemas.openxmlformats.org/officeDocument/2006/relationships/image" Target="../media/image105.pn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670.png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3" Type="http://schemas.openxmlformats.org/officeDocument/2006/relationships/image" Target="../media/image980.png"/><Relationship Id="rId7" Type="http://schemas.openxmlformats.org/officeDocument/2006/relationships/image" Target="../media/image10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11" Type="http://schemas.openxmlformats.org/officeDocument/2006/relationships/image" Target="../media/image1060.png"/><Relationship Id="rId5" Type="http://schemas.openxmlformats.org/officeDocument/2006/relationships/image" Target="../media/image1000.png"/><Relationship Id="rId10" Type="http://schemas.openxmlformats.org/officeDocument/2006/relationships/image" Target="../media/image1050.png"/><Relationship Id="rId4" Type="http://schemas.openxmlformats.org/officeDocument/2006/relationships/image" Target="../media/image990.png"/><Relationship Id="rId9" Type="http://schemas.openxmlformats.org/officeDocument/2006/relationships/image" Target="../media/image10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20.png"/><Relationship Id="rId3" Type="http://schemas.openxmlformats.org/officeDocument/2006/relationships/image" Target="../media/image210.png"/><Relationship Id="rId7" Type="http://schemas.openxmlformats.org/officeDocument/2006/relationships/image" Target="../media/image40.png"/><Relationship Id="rId12" Type="http://schemas.openxmlformats.org/officeDocument/2006/relationships/image" Target="../media/image219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5" Type="http://schemas.openxmlformats.org/officeDocument/2006/relationships/image" Target="../media/image43.png"/><Relationship Id="rId10" Type="http://schemas.openxmlformats.org/officeDocument/2006/relationships/image" Target="../media/image217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46.png"/><Relationship Id="rId7" Type="http://schemas.openxmlformats.org/officeDocument/2006/relationships/image" Target="../media/image211.png"/><Relationship Id="rId12" Type="http://schemas.openxmlformats.org/officeDocument/2006/relationships/image" Target="../media/image2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41.png"/><Relationship Id="rId5" Type="http://schemas.openxmlformats.org/officeDocument/2006/relationships/image" Target="../media/image48.png"/><Relationship Id="rId10" Type="http://schemas.openxmlformats.org/officeDocument/2006/relationships/image" Target="../media/image40.png"/><Relationship Id="rId4" Type="http://schemas.openxmlformats.org/officeDocument/2006/relationships/image" Target="../media/image47.png"/><Relationship Id="rId9" Type="http://schemas.openxmlformats.org/officeDocument/2006/relationships/image" Target="../media/image2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62.wmf"/><Relationship Id="rId5" Type="http://schemas.openxmlformats.org/officeDocument/2006/relationships/image" Target="../media/image60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image" Target="../media/image920.png"/><Relationship Id="rId18" Type="http://schemas.openxmlformats.org/officeDocument/2006/relationships/image" Target="../media/image2280.png"/><Relationship Id="rId3" Type="http://schemas.openxmlformats.org/officeDocument/2006/relationships/image" Target="../media/image820.png"/><Relationship Id="rId7" Type="http://schemas.openxmlformats.org/officeDocument/2006/relationships/image" Target="../media/image860.png"/><Relationship Id="rId12" Type="http://schemas.openxmlformats.org/officeDocument/2006/relationships/image" Target="../media/image910.png"/><Relationship Id="rId17" Type="http://schemas.openxmlformats.org/officeDocument/2006/relationships/image" Target="../media/image960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11" Type="http://schemas.openxmlformats.org/officeDocument/2006/relationships/image" Target="../media/image900.png"/><Relationship Id="rId5" Type="http://schemas.openxmlformats.org/officeDocument/2006/relationships/image" Target="../media/image840.png"/><Relationship Id="rId15" Type="http://schemas.openxmlformats.org/officeDocument/2006/relationships/image" Target="../media/image940.png"/><Relationship Id="rId10" Type="http://schemas.openxmlformats.org/officeDocument/2006/relationships/image" Target="../media/image890.png"/><Relationship Id="rId4" Type="http://schemas.openxmlformats.org/officeDocument/2006/relationships/image" Target="../media/image830.png"/><Relationship Id="rId9" Type="http://schemas.openxmlformats.org/officeDocument/2006/relationships/image" Target="../media/image880.png"/><Relationship Id="rId14" Type="http://schemas.openxmlformats.org/officeDocument/2006/relationships/image" Target="../media/image93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00.png"/><Relationship Id="rId18" Type="http://schemas.openxmlformats.org/officeDocument/2006/relationships/image" Target="../media/image142.png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4.png"/><Relationship Id="rId7" Type="http://schemas.openxmlformats.org/officeDocument/2006/relationships/image" Target="../media/image8.wmf"/><Relationship Id="rId12" Type="http://schemas.openxmlformats.org/officeDocument/2006/relationships/image" Target="../media/image1290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80.png"/><Relationship Id="rId5" Type="http://schemas.openxmlformats.org/officeDocument/2006/relationships/image" Target="../media/image7.wmf"/><Relationship Id="rId15" Type="http://schemas.openxmlformats.org/officeDocument/2006/relationships/image" Target="../media/image1320.png"/><Relationship Id="rId10" Type="http://schemas.openxmlformats.org/officeDocument/2006/relationships/image" Target="../media/image1270.png"/><Relationship Id="rId19" Type="http://schemas.openxmlformats.org/officeDocument/2006/relationships/image" Target="../media/image12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Relationship Id="rId14" Type="http://schemas.openxmlformats.org/officeDocument/2006/relationships/image" Target="../media/image1310.png"/></Relationships>
</file>

<file path=ppt/slides/_rels/slide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1.png"/><Relationship Id="rId2" Type="http://schemas.openxmlformats.org/officeDocument/2006/relationships/notesSlide" Target="../notesSlides/notesSlide9.xml"/><Relationship Id="rId20" Type="http://schemas.openxmlformats.org/officeDocument/2006/relationships/image" Target="../media/image941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240.png"/><Relationship Id="rId19" Type="http://schemas.openxmlformats.org/officeDocument/2006/relationships/image" Target="../media/image931.png"/><Relationship Id="rId22" Type="http://schemas.openxmlformats.org/officeDocument/2006/relationships/image" Target="../media/image9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23789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Tips for Deep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585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4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4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884669" y="425305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8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9" name="方程式" r:id="rId10" imgW="177480" imgH="215640" progId="Equation.3">
                  <p:embed/>
                </p:oleObj>
              </mc:Choice>
              <mc:Fallback>
                <p:oleObj name="方程式" r:id="rId10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橢圓 21"/>
          <p:cNvSpPr/>
          <p:nvPr/>
        </p:nvSpPr>
        <p:spPr>
          <a:xfrm>
            <a:off x="5282464" y="216992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321626" y="425305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65" idx="6"/>
            <a:endCxn id="24" idx="2"/>
          </p:cNvCxnSpPr>
          <p:nvPr/>
        </p:nvCxnSpPr>
        <p:spPr>
          <a:xfrm flipV="1">
            <a:off x="3448670" y="4540135"/>
            <a:ext cx="1872956" cy="1072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endCxn id="66" idx="2"/>
          </p:cNvCxnSpPr>
          <p:nvPr/>
        </p:nvCxnSpPr>
        <p:spPr>
          <a:xfrm>
            <a:off x="3468118" y="5612912"/>
            <a:ext cx="1853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6"/>
            <a:endCxn id="22" idx="2"/>
          </p:cNvCxnSpPr>
          <p:nvPr/>
        </p:nvCxnSpPr>
        <p:spPr>
          <a:xfrm flipV="1">
            <a:off x="3451012" y="2457003"/>
            <a:ext cx="1831452" cy="1025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2" idx="6"/>
            <a:endCxn id="24" idx="2"/>
          </p:cNvCxnSpPr>
          <p:nvPr/>
        </p:nvCxnSpPr>
        <p:spPr>
          <a:xfrm>
            <a:off x="3448670" y="2457004"/>
            <a:ext cx="1872956" cy="20831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3" idx="6"/>
            <a:endCxn id="24" idx="2"/>
          </p:cNvCxnSpPr>
          <p:nvPr/>
        </p:nvCxnSpPr>
        <p:spPr>
          <a:xfrm>
            <a:off x="3451012" y="3482456"/>
            <a:ext cx="1870614" cy="1057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4" idx="6"/>
            <a:endCxn id="22" idx="2"/>
          </p:cNvCxnSpPr>
          <p:nvPr/>
        </p:nvCxnSpPr>
        <p:spPr>
          <a:xfrm flipV="1">
            <a:off x="3458827" y="2457003"/>
            <a:ext cx="1823637" cy="20831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4" idx="6"/>
            <a:endCxn id="23" idx="2"/>
          </p:cNvCxnSpPr>
          <p:nvPr/>
        </p:nvCxnSpPr>
        <p:spPr>
          <a:xfrm flipV="1">
            <a:off x="3458827" y="3498569"/>
            <a:ext cx="1836691" cy="1041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9" idx="3"/>
            <a:endCxn id="65" idx="2"/>
          </p:cNvCxnSpPr>
          <p:nvPr/>
        </p:nvCxnSpPr>
        <p:spPr>
          <a:xfrm>
            <a:off x="1301564" y="3486025"/>
            <a:ext cx="1572948" cy="2126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8" idx="3"/>
            <a:endCxn id="65" idx="2"/>
          </p:cNvCxnSpPr>
          <p:nvPr/>
        </p:nvCxnSpPr>
        <p:spPr>
          <a:xfrm>
            <a:off x="1324447" y="4608973"/>
            <a:ext cx="1550065" cy="10039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2" idx="6"/>
          </p:cNvCxnSpPr>
          <p:nvPr/>
        </p:nvCxnSpPr>
        <p:spPr>
          <a:xfrm>
            <a:off x="5856622" y="2457003"/>
            <a:ext cx="1165922" cy="11493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2" idx="6"/>
          </p:cNvCxnSpPr>
          <p:nvPr/>
        </p:nvCxnSpPr>
        <p:spPr>
          <a:xfrm>
            <a:off x="5856622" y="2457003"/>
            <a:ext cx="1168264" cy="1927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24" idx="6"/>
          </p:cNvCxnSpPr>
          <p:nvPr/>
        </p:nvCxnSpPr>
        <p:spPr>
          <a:xfrm flipV="1">
            <a:off x="5895784" y="3606330"/>
            <a:ext cx="1126760" cy="933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24" idx="6"/>
          </p:cNvCxnSpPr>
          <p:nvPr/>
        </p:nvCxnSpPr>
        <p:spPr>
          <a:xfrm flipV="1">
            <a:off x="5895784" y="4384900"/>
            <a:ext cx="1129102" cy="155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橢圓 64"/>
          <p:cNvSpPr/>
          <p:nvPr/>
        </p:nvSpPr>
        <p:spPr>
          <a:xfrm>
            <a:off x="2874512" y="532583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1" name="直線單箭頭接點 100"/>
          <p:cNvCxnSpPr>
            <a:stCxn id="8" idx="3"/>
            <a:endCxn id="14" idx="2"/>
          </p:cNvCxnSpPr>
          <p:nvPr/>
        </p:nvCxnSpPr>
        <p:spPr>
          <a:xfrm flipV="1">
            <a:off x="1324447" y="4540135"/>
            <a:ext cx="1560222" cy="688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9" idx="3"/>
            <a:endCxn id="14" idx="2"/>
          </p:cNvCxnSpPr>
          <p:nvPr/>
        </p:nvCxnSpPr>
        <p:spPr>
          <a:xfrm>
            <a:off x="1301564" y="3486025"/>
            <a:ext cx="1583105" cy="1054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>
            <a:stCxn id="65" idx="6"/>
            <a:endCxn id="23" idx="2"/>
          </p:cNvCxnSpPr>
          <p:nvPr/>
        </p:nvCxnSpPr>
        <p:spPr>
          <a:xfrm flipV="1">
            <a:off x="3448670" y="3498569"/>
            <a:ext cx="1846848" cy="2114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5" idx="6"/>
            <a:endCxn id="22" idx="2"/>
          </p:cNvCxnSpPr>
          <p:nvPr/>
        </p:nvCxnSpPr>
        <p:spPr>
          <a:xfrm flipV="1">
            <a:off x="3448670" y="2457003"/>
            <a:ext cx="1833794" cy="3155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endCxn id="66" idx="2"/>
          </p:cNvCxnSpPr>
          <p:nvPr/>
        </p:nvCxnSpPr>
        <p:spPr>
          <a:xfrm>
            <a:off x="3464066" y="4536454"/>
            <a:ext cx="1857560" cy="107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4" idx="6"/>
            <a:endCxn id="24" idx="2"/>
          </p:cNvCxnSpPr>
          <p:nvPr/>
        </p:nvCxnSpPr>
        <p:spPr>
          <a:xfrm>
            <a:off x="3458827" y="4540135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3468118" y="2457003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>
            <a:off x="2922711" y="4663840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flipV="1">
            <a:off x="3147047" y="4376764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162"/>
          <p:cNvCxnSpPr/>
          <p:nvPr/>
        </p:nvCxnSpPr>
        <p:spPr>
          <a:xfrm>
            <a:off x="2929666" y="572523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 flipV="1">
            <a:off x="3154002" y="543816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/>
          <p:cNvCxnSpPr/>
          <p:nvPr/>
        </p:nvCxnSpPr>
        <p:spPr>
          <a:xfrm>
            <a:off x="5381631" y="4641749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V="1">
            <a:off x="5605967" y="4354673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5337618" y="2534186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 flipV="1">
            <a:off x="5561954" y="2247110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字方塊 172"/>
          <p:cNvSpPr txBox="1"/>
          <p:nvPr/>
        </p:nvSpPr>
        <p:spPr>
          <a:xfrm>
            <a:off x="3271873" y="4581583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264971" y="5679829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5732988" y="198446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5742701" y="4010202"/>
            <a:ext cx="51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0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78" name="直線單箭頭接點 77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字方塊 80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線接點 81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字方塊 84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直線接點 8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9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  <p:bldP spid="175" grpId="0"/>
      <p:bldP spid="1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7366800" y="4376764"/>
            <a:ext cx="70132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7342916" y="3597961"/>
            <a:ext cx="725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群組 66"/>
          <p:cNvGrpSpPr/>
          <p:nvPr/>
        </p:nvGrpSpPr>
        <p:grpSpPr>
          <a:xfrm>
            <a:off x="958664" y="3219325"/>
            <a:ext cx="342900" cy="461962"/>
            <a:chOff x="1378935" y="1958800"/>
            <a:chExt cx="342900" cy="461962"/>
          </a:xfrm>
        </p:grpSpPr>
        <p:sp>
          <p:nvSpPr>
            <p:cNvPr id="9" name="矩形 8"/>
            <p:cNvSpPr/>
            <p:nvPr/>
          </p:nvSpPr>
          <p:spPr>
            <a:xfrm>
              <a:off x="1378935" y="2054050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391634" y="1958800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70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634" y="1958800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群組 67"/>
          <p:cNvGrpSpPr/>
          <p:nvPr/>
        </p:nvGrpSpPr>
        <p:grpSpPr>
          <a:xfrm>
            <a:off x="981547" y="4354673"/>
            <a:ext cx="376238" cy="461963"/>
            <a:chOff x="1373117" y="2541529"/>
            <a:chExt cx="376238" cy="461963"/>
          </a:xfrm>
        </p:grpSpPr>
        <p:sp>
          <p:nvSpPr>
            <p:cNvPr id="8" name="矩形 7"/>
            <p:cNvSpPr/>
            <p:nvPr/>
          </p:nvSpPr>
          <p:spPr>
            <a:xfrm>
              <a:off x="1373117" y="262437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396930" y="2541529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71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930" y="2541529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>
            <a:off x="2874512" y="2169925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76854" y="319537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8161635" y="3316091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72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1635" y="3316091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8134648" y="409926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73" name="方程式" r:id="rId10" imgW="177480" imgH="215640" progId="Equation.3">
                  <p:embed/>
                </p:oleObj>
              </mc:Choice>
              <mc:Fallback>
                <p:oleObj name="方程式" r:id="rId10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648" y="409926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橢圓 22"/>
          <p:cNvSpPr/>
          <p:nvPr/>
        </p:nvSpPr>
        <p:spPr>
          <a:xfrm>
            <a:off x="5295518" y="32114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055837" y="332023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058179" y="408014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12" idx="6"/>
            <a:endCxn id="23" idx="2"/>
          </p:cNvCxnSpPr>
          <p:nvPr/>
        </p:nvCxnSpPr>
        <p:spPr>
          <a:xfrm>
            <a:off x="3448670" y="2457004"/>
            <a:ext cx="1846848" cy="1041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0" idx="3"/>
            <a:endCxn id="12" idx="2"/>
          </p:cNvCxnSpPr>
          <p:nvPr/>
        </p:nvCxnSpPr>
        <p:spPr>
          <a:xfrm flipV="1">
            <a:off x="1296801" y="2457004"/>
            <a:ext cx="1577711" cy="9933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9" idx="3"/>
            <a:endCxn id="13" idx="2"/>
          </p:cNvCxnSpPr>
          <p:nvPr/>
        </p:nvCxnSpPr>
        <p:spPr>
          <a:xfrm flipV="1">
            <a:off x="1301564" y="3482456"/>
            <a:ext cx="1575290" cy="35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1" idx="3"/>
            <a:endCxn id="12" idx="2"/>
          </p:cNvCxnSpPr>
          <p:nvPr/>
        </p:nvCxnSpPr>
        <p:spPr>
          <a:xfrm flipV="1">
            <a:off x="1357785" y="2457004"/>
            <a:ext cx="1516727" cy="21286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8" idx="3"/>
            <a:endCxn id="13" idx="2"/>
          </p:cNvCxnSpPr>
          <p:nvPr/>
        </p:nvCxnSpPr>
        <p:spPr>
          <a:xfrm flipV="1">
            <a:off x="1324447" y="3482456"/>
            <a:ext cx="1552407" cy="1126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3" idx="6"/>
          </p:cNvCxnSpPr>
          <p:nvPr/>
        </p:nvCxnSpPr>
        <p:spPr>
          <a:xfrm>
            <a:off x="5869676" y="3498569"/>
            <a:ext cx="1152868" cy="89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3" idx="6"/>
          </p:cNvCxnSpPr>
          <p:nvPr/>
        </p:nvCxnSpPr>
        <p:spPr>
          <a:xfrm>
            <a:off x="5869676" y="3498569"/>
            <a:ext cx="1152868" cy="10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5321626" y="532583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3448670" y="3498569"/>
            <a:ext cx="18627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3" idx="6"/>
            <a:endCxn id="66" idx="2"/>
          </p:cNvCxnSpPr>
          <p:nvPr/>
        </p:nvCxnSpPr>
        <p:spPr>
          <a:xfrm>
            <a:off x="3451012" y="3482456"/>
            <a:ext cx="1870614" cy="2130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2" idx="6"/>
            <a:endCxn id="66" idx="2"/>
          </p:cNvCxnSpPr>
          <p:nvPr/>
        </p:nvCxnSpPr>
        <p:spPr>
          <a:xfrm>
            <a:off x="3448670" y="2457004"/>
            <a:ext cx="1872956" cy="31559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66" idx="6"/>
            <a:endCxn id="28" idx="2"/>
          </p:cNvCxnSpPr>
          <p:nvPr/>
        </p:nvCxnSpPr>
        <p:spPr>
          <a:xfrm flipV="1">
            <a:off x="5895784" y="4367226"/>
            <a:ext cx="1162395" cy="1245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stCxn id="66" idx="6"/>
            <a:endCxn id="27" idx="2"/>
          </p:cNvCxnSpPr>
          <p:nvPr/>
        </p:nvCxnSpPr>
        <p:spPr>
          <a:xfrm flipV="1">
            <a:off x="5895784" y="3607317"/>
            <a:ext cx="1160053" cy="20055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/>
          <p:cNvCxnSpPr/>
          <p:nvPr/>
        </p:nvCxnSpPr>
        <p:spPr>
          <a:xfrm>
            <a:off x="2922711" y="2555801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/>
          <p:cNvCxnSpPr/>
          <p:nvPr/>
        </p:nvCxnSpPr>
        <p:spPr>
          <a:xfrm flipV="1">
            <a:off x="3147047" y="2268725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2929666" y="359384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接點 159"/>
          <p:cNvCxnSpPr/>
          <p:nvPr/>
        </p:nvCxnSpPr>
        <p:spPr>
          <a:xfrm flipV="1">
            <a:off x="3154002" y="330676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5359751" y="5725402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接點 165"/>
          <p:cNvCxnSpPr/>
          <p:nvPr/>
        </p:nvCxnSpPr>
        <p:spPr>
          <a:xfrm flipV="1">
            <a:off x="5584087" y="5438326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330914" y="3604268"/>
            <a:ext cx="224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 flipV="1">
            <a:off x="5555250" y="3317192"/>
            <a:ext cx="197226" cy="28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523925" y="1501737"/>
            <a:ext cx="386080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 Thinner linear network</a:t>
            </a:r>
            <a:endParaRPr lang="zh-TW" altLang="en-US" sz="280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2975384" y="226872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H="1">
            <a:off x="2967108" y="3306565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 flipH="1">
            <a:off x="5383109" y="3314331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5434099" y="5431483"/>
            <a:ext cx="362857" cy="3628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圖說文字 14"/>
          <p:cNvSpPr/>
          <p:nvPr/>
        </p:nvSpPr>
        <p:spPr>
          <a:xfrm>
            <a:off x="1544169" y="4910176"/>
            <a:ext cx="2862430" cy="1016000"/>
          </a:xfrm>
          <a:prstGeom prst="wedgeRectCallout">
            <a:avLst>
              <a:gd name="adj1" fmla="val -27942"/>
              <a:gd name="adj2" fmla="val -137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Do not have smaller gradients</a:t>
            </a:r>
            <a:endParaRPr lang="zh-TW" altLang="en-US" sz="28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6275254" y="19180"/>
            <a:ext cx="2709950" cy="2809363"/>
            <a:chOff x="6200673" y="3815455"/>
            <a:chExt cx="2709950" cy="2809363"/>
          </a:xfrm>
        </p:grpSpPr>
        <p:cxnSp>
          <p:nvCxnSpPr>
            <p:cNvPr id="46" name="直線單箭頭接點 45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字方塊 51"/>
                <p:cNvSpPr txBox="1"/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2" name="文字方塊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357" y="5527718"/>
                  <a:ext cx="22326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3" name="文字方塊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865" y="3815455"/>
                  <a:ext cx="24795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7500" r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接點 53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字方塊 55"/>
                <p:cNvSpPr txBox="1"/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8" name="文字方塊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942" y="4252893"/>
                  <a:ext cx="802464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545" r="-378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9" name="文字方塊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952" y="5321208"/>
                  <a:ext cx="818044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478" r="-8955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19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r>
              <a:rPr lang="en-US" altLang="zh-TW" dirty="0"/>
              <a:t> - variant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099159" y="2138130"/>
            <a:ext cx="3065937" cy="3267845"/>
            <a:chOff x="7326642" y="417698"/>
            <a:chExt cx="3065937" cy="3267845"/>
          </a:xfrm>
        </p:grpSpPr>
        <p:grpSp>
          <p:nvGrpSpPr>
            <p:cNvPr id="5" name="群組 4"/>
            <p:cNvGrpSpPr/>
            <p:nvPr/>
          </p:nvGrpSpPr>
          <p:grpSpPr>
            <a:xfrm>
              <a:off x="7326642" y="876180"/>
              <a:ext cx="3065937" cy="2809363"/>
              <a:chOff x="5844686" y="3815455"/>
              <a:chExt cx="3065937" cy="2809363"/>
            </a:xfrm>
          </p:grpSpPr>
          <p:cxnSp>
            <p:nvCxnSpPr>
              <p:cNvPr id="7" name="直線單箭頭接點 6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單箭頭接點 7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線接點 10"/>
              <p:cNvCxnSpPr/>
              <p:nvPr/>
            </p:nvCxnSpPr>
            <p:spPr>
              <a:xfrm flipV="1">
                <a:off x="6200673" y="5708803"/>
                <a:ext cx="1265453" cy="33385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/>
                  <p:cNvSpPr txBox="1"/>
                  <p:nvPr/>
                </p:nvSpPr>
                <p:spPr>
                  <a:xfrm>
                    <a:off x="5844686" y="6082863"/>
                    <a:ext cx="137473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=0.01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686" y="6082863"/>
                    <a:ext cx="1374735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2212" r="-26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7926576" y="417698"/>
                  <a:ext cx="19864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𝑒𝑎𝑘𝑦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6576" y="417698"/>
                  <a:ext cx="1986441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4925769" y="2168302"/>
            <a:ext cx="3053828" cy="3328700"/>
            <a:chOff x="7434636" y="356843"/>
            <a:chExt cx="3053828" cy="3328700"/>
          </a:xfrm>
        </p:grpSpPr>
        <p:grpSp>
          <p:nvGrpSpPr>
            <p:cNvPr id="16" name="群組 15"/>
            <p:cNvGrpSpPr/>
            <p:nvPr/>
          </p:nvGrpSpPr>
          <p:grpSpPr>
            <a:xfrm>
              <a:off x="7434636" y="876180"/>
              <a:ext cx="2957943" cy="2809363"/>
              <a:chOff x="5952680" y="3815455"/>
              <a:chExt cx="2957943" cy="2809363"/>
            </a:xfrm>
          </p:grpSpPr>
          <p:cxnSp>
            <p:nvCxnSpPr>
              <p:cNvPr id="18" name="直線單箭頭接點 17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接點 21"/>
              <p:cNvCxnSpPr/>
              <p:nvPr/>
            </p:nvCxnSpPr>
            <p:spPr>
              <a:xfrm flipV="1">
                <a:off x="6200673" y="5708803"/>
                <a:ext cx="1265453" cy="333850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5952680" y="6055863"/>
                    <a:ext cx="98680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5" name="文字方塊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680" y="6055863"/>
                    <a:ext cx="986809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3704" r="-30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7599083" y="356843"/>
                  <a:ext cx="288938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𝑎𝑟𝑎𝑚𝑒𝑡𝑟𝑖𝑐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9083" y="356843"/>
                  <a:ext cx="2889381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文字方塊 25"/>
          <p:cNvSpPr txBox="1"/>
          <p:nvPr/>
        </p:nvSpPr>
        <p:spPr>
          <a:xfrm>
            <a:off x="5090216" y="5758281"/>
            <a:ext cx="272233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altLang="zh-TW" sz="2400" dirty="0"/>
              <a:t>α</a:t>
            </a:r>
            <a:r>
              <a:rPr lang="en-US" altLang="zh-TW" sz="2400" dirty="0"/>
              <a:t> also learned by gradient descent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854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6" name="橢圓 225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7" name="橢圓 226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橢圓 224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橢圓 223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  <a:endParaRPr lang="zh-TW" altLang="en-US" sz="1800" dirty="0">
              <a:solidFill>
                <a:srgbClr val="0000FF"/>
              </a:solidFill>
            </a:endParaRPr>
          </a:p>
          <a:p>
            <a:endParaRPr lang="en-US" altLang="zh-TW" dirty="0"/>
          </a:p>
        </p:txBody>
      </p:sp>
      <p:sp>
        <p:nvSpPr>
          <p:cNvPr id="8" name="橢圓 7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75" name="群組 74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30" name="矩形 29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9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群組 75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29" name="矩形 28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2" name="Object 12"/>
            <p:cNvGraphicFramePr>
              <a:graphicFrameLocks noChangeAspect="1"/>
            </p:cNvGraphicFramePr>
            <p:nvPr/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9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文字方塊 34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52" name="橢圓 51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85" name="群組 84"/>
          <p:cNvGrpSpPr/>
          <p:nvPr/>
        </p:nvGrpSpPr>
        <p:grpSpPr>
          <a:xfrm>
            <a:off x="1977455" y="2531732"/>
            <a:ext cx="926032" cy="523220"/>
            <a:chOff x="3518823" y="2481252"/>
            <a:chExt cx="926032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71873"/>
                  <a:ext cx="2388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線單箭頭接點 8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1988987" y="3397713"/>
            <a:ext cx="926169" cy="523220"/>
            <a:chOff x="3518823" y="2481252"/>
            <a:chExt cx="926169" cy="523220"/>
          </a:xfrm>
        </p:grpSpPr>
        <p:grpSp>
          <p:nvGrpSpPr>
            <p:cNvPr id="87" name="群組 8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文字方塊 9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145" y="2546534"/>
                  <a:ext cx="23884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線單箭頭接點 8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1987968" y="4263694"/>
            <a:ext cx="1155650" cy="523220"/>
            <a:chOff x="3518823" y="2481252"/>
            <a:chExt cx="1155650" cy="523220"/>
          </a:xfrm>
        </p:grpSpPr>
        <p:grpSp>
          <p:nvGrpSpPr>
            <p:cNvPr id="93" name="群組 92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文字方塊 96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p:cxnSp>
          <p:nvCxnSpPr>
            <p:cNvPr id="95" name="直線單箭頭接點 94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396" y="2533432"/>
                  <a:ext cx="46807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群組 97"/>
          <p:cNvGrpSpPr/>
          <p:nvPr/>
        </p:nvGrpSpPr>
        <p:grpSpPr>
          <a:xfrm>
            <a:off x="1986148" y="5205858"/>
            <a:ext cx="926032" cy="523220"/>
            <a:chOff x="3518823" y="2481252"/>
            <a:chExt cx="926032" cy="523220"/>
          </a:xfrm>
        </p:grpSpPr>
        <p:grpSp>
          <p:nvGrpSpPr>
            <p:cNvPr id="99" name="群組 9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文字方塊 10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字方塊 99"/>
                <p:cNvSpPr txBox="1"/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008" y="2545696"/>
                  <a:ext cx="23884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單箭頭接點 10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/>
              <p:cNvSpPr txBox="1"/>
              <p:nvPr/>
            </p:nvSpPr>
            <p:spPr>
              <a:xfrm>
                <a:off x="4545038" y="3036457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4" name="文字方塊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23884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4531978" y="4847629"/>
                <a:ext cx="238847" cy="369332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23884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橢圓 105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sp>
        <p:nvSpPr>
          <p:cNvPr id="107" name="橢圓 106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108" name="群組 107"/>
          <p:cNvGrpSpPr/>
          <p:nvPr/>
        </p:nvGrpSpPr>
        <p:grpSpPr>
          <a:xfrm>
            <a:off x="5813804" y="2531732"/>
            <a:ext cx="862776" cy="523220"/>
            <a:chOff x="3518823" y="2481252"/>
            <a:chExt cx="862776" cy="523220"/>
          </a:xfrm>
        </p:grpSpPr>
        <p:grpSp>
          <p:nvGrpSpPr>
            <p:cNvPr id="109" name="群組 108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文字方塊 112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3810" r="-2619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線單箭頭接點 110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/>
          <p:cNvGrpSpPr/>
          <p:nvPr/>
        </p:nvGrpSpPr>
        <p:grpSpPr>
          <a:xfrm>
            <a:off x="5825336" y="3397713"/>
            <a:ext cx="862776" cy="523220"/>
            <a:chOff x="3518823" y="2481252"/>
            <a:chExt cx="862776" cy="523220"/>
          </a:xfrm>
        </p:grpSpPr>
        <p:grpSp>
          <p:nvGrpSpPr>
            <p:cNvPr id="115" name="群組 114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文字方塊 118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線單箭頭接點 116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/>
          <p:cNvGrpSpPr/>
          <p:nvPr/>
        </p:nvGrpSpPr>
        <p:grpSpPr>
          <a:xfrm>
            <a:off x="5824317" y="4263694"/>
            <a:ext cx="862776" cy="523220"/>
            <a:chOff x="3518823" y="2481252"/>
            <a:chExt cx="862776" cy="523220"/>
          </a:xfrm>
        </p:grpSpPr>
        <p:grpSp>
          <p:nvGrpSpPr>
            <p:cNvPr id="121" name="群組 120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文字方塊 124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/>
                <p:cNvSpPr txBox="1"/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238847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6190" r="-23810" b="-15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線單箭頭接點 122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群組 125"/>
          <p:cNvGrpSpPr/>
          <p:nvPr/>
        </p:nvGrpSpPr>
        <p:grpSpPr>
          <a:xfrm>
            <a:off x="5822497" y="5205858"/>
            <a:ext cx="877290" cy="523220"/>
            <a:chOff x="3518823" y="2481252"/>
            <a:chExt cx="877290" cy="523220"/>
          </a:xfrm>
        </p:grpSpPr>
        <p:grpSp>
          <p:nvGrpSpPr>
            <p:cNvPr id="127" name="群組 126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130" name="矩形 129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266" y="2545696"/>
                  <a:ext cx="238847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6190" r="-23810" b="-317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單箭頭接點 128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8407132" y="3064687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32" y="3064687"/>
                <a:ext cx="238848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3810" r="-26190" b="-31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字方塊 132"/>
              <p:cNvSpPr txBox="1"/>
              <p:nvPr/>
            </p:nvSpPr>
            <p:spPr>
              <a:xfrm>
                <a:off x="8410778" y="4878525"/>
                <a:ext cx="238848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3" name="文字方塊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778" y="4878525"/>
                <a:ext cx="23884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6190" r="-23810"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單箭頭接點 143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>
            <a:endCxn id="11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31" idx="3"/>
            <a:endCxn id="91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stCxn id="30" idx="3"/>
            <a:endCxn id="96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stCxn id="30" idx="3"/>
            <a:endCxn id="103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>
            <a:stCxn id="32" idx="3"/>
            <a:endCxn id="11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32" idx="3"/>
            <a:endCxn id="90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32" idx="3"/>
            <a:endCxn id="102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32" idx="3"/>
            <a:endCxn id="96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04" idx="3"/>
          </p:cNvCxnSpPr>
          <p:nvPr/>
        </p:nvCxnSpPr>
        <p:spPr>
          <a:xfrm flipV="1">
            <a:off x="4783885" y="2802303"/>
            <a:ext cx="1003733" cy="418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04" idx="3"/>
          </p:cNvCxnSpPr>
          <p:nvPr/>
        </p:nvCxnSpPr>
        <p:spPr>
          <a:xfrm>
            <a:off x="4783885" y="3221123"/>
            <a:ext cx="1026797" cy="434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04" idx="3"/>
          </p:cNvCxnSpPr>
          <p:nvPr/>
        </p:nvCxnSpPr>
        <p:spPr>
          <a:xfrm>
            <a:off x="4783885" y="3221123"/>
            <a:ext cx="1014246" cy="13131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/>
          <p:cNvCxnSpPr>
            <a:stCxn id="104" idx="3"/>
          </p:cNvCxnSpPr>
          <p:nvPr/>
        </p:nvCxnSpPr>
        <p:spPr>
          <a:xfrm>
            <a:off x="4783885" y="3221123"/>
            <a:ext cx="1023958" cy="2242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/>
          <p:cNvCxnSpPr>
            <a:stCxn id="105" idx="3"/>
          </p:cNvCxnSpPr>
          <p:nvPr/>
        </p:nvCxnSpPr>
        <p:spPr>
          <a:xfrm flipV="1">
            <a:off x="4770825" y="2802303"/>
            <a:ext cx="1016793" cy="2229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/>
          <p:cNvCxnSpPr>
            <a:stCxn id="105" idx="3"/>
          </p:cNvCxnSpPr>
          <p:nvPr/>
        </p:nvCxnSpPr>
        <p:spPr>
          <a:xfrm flipV="1">
            <a:off x="4770825" y="3668283"/>
            <a:ext cx="1028325" cy="1364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單箭頭接點 188"/>
          <p:cNvCxnSpPr>
            <a:stCxn id="105" idx="3"/>
          </p:cNvCxnSpPr>
          <p:nvPr/>
        </p:nvCxnSpPr>
        <p:spPr>
          <a:xfrm>
            <a:off x="4770825" y="5032295"/>
            <a:ext cx="1025486" cy="4441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>
            <a:stCxn id="105" idx="3"/>
          </p:cNvCxnSpPr>
          <p:nvPr/>
        </p:nvCxnSpPr>
        <p:spPr>
          <a:xfrm flipV="1">
            <a:off x="4770825" y="4534265"/>
            <a:ext cx="1027306" cy="498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stCxn id="110" idx="3"/>
            <a:endCxn id="106" idx="2"/>
          </p:cNvCxnSpPr>
          <p:nvPr/>
        </p:nvCxnSpPr>
        <p:spPr>
          <a:xfrm>
            <a:off x="6676580" y="2780842"/>
            <a:ext cx="638956" cy="442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>
            <a:endCxn id="106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>
            <a:endCxn id="107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單箭頭接點 208"/>
          <p:cNvCxnSpPr>
            <a:stCxn id="128" idx="3"/>
            <a:endCxn id="107" idx="2"/>
          </p:cNvCxnSpPr>
          <p:nvPr/>
        </p:nvCxnSpPr>
        <p:spPr>
          <a:xfrm flipV="1">
            <a:off x="6699787" y="5049442"/>
            <a:ext cx="623603" cy="405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V="1">
            <a:off x="2944668" y="3232819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/>
          <p:nvPr/>
        </p:nvCxnSpPr>
        <p:spPr>
          <a:xfrm>
            <a:off x="2965459" y="4567489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ReLU</a:t>
            </a:r>
            <a:r>
              <a:rPr lang="en-US" altLang="zh-TW" sz="2800" dirty="0"/>
              <a:t> is a 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  <p:sp>
        <p:nvSpPr>
          <p:cNvPr id="145" name="矩形 144"/>
          <p:cNvSpPr/>
          <p:nvPr/>
        </p:nvSpPr>
        <p:spPr>
          <a:xfrm>
            <a:off x="1031330" y="5997408"/>
            <a:ext cx="737944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You can have more than 2 elements in a group.</a:t>
            </a:r>
          </a:p>
        </p:txBody>
      </p:sp>
      <p:sp>
        <p:nvSpPr>
          <p:cNvPr id="4" name="矩形 3"/>
          <p:cNvSpPr/>
          <p:nvPr/>
        </p:nvSpPr>
        <p:spPr>
          <a:xfrm>
            <a:off x="2474597" y="2539840"/>
            <a:ext cx="1881191" cy="133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20742" y="2440970"/>
            <a:ext cx="113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neuron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21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226" grpId="0" animBg="1"/>
      <p:bldP spid="227" grpId="0" animBg="1"/>
      <p:bldP spid="140" grpId="0" animBg="1"/>
      <p:bldP spid="225" grpId="0" animBg="1"/>
      <p:bldP spid="224" grpId="0" animBg="1"/>
      <p:bldP spid="143" grpId="0" animBg="1"/>
      <p:bldP spid="141" grpId="0" animBg="1"/>
      <p:bldP spid="139" grpId="0" animBg="1"/>
      <p:bldP spid="8" grpId="0" animBg="1"/>
      <p:bldP spid="35" grpId="0"/>
      <p:bldP spid="52" grpId="0" animBg="1"/>
      <p:bldP spid="104" grpId="0" animBg="1"/>
      <p:bldP spid="105" grpId="0" animBg="1"/>
      <p:bldP spid="106" grpId="0" animBg="1"/>
      <p:bldP spid="107" grpId="0" animBg="1"/>
      <p:bldP spid="132" grpId="0" animBg="1"/>
      <p:bldP spid="133" grpId="0" animBg="1"/>
      <p:bldP spid="145" grpId="0" animBg="1"/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4084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018" name="方程式" r:id="rId4" imgW="126720" imgH="139680" progId="Equation.3">
                          <p:embed/>
                        </p:oleObj>
                      </mc:Choice>
                      <mc:Fallback>
                        <p:oleObj name="方程式" r:id="rId4" imgW="126720" imgH="139680" progId="Equation.3">
                          <p:embed/>
                          <p:pic>
                            <p:nvPicPr>
                              <p:cNvPr id="1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6" imgW="152280" imgH="215640" progId="Equation.3">
                          <p:embed/>
                        </p:oleObj>
                      </mc:Choice>
                      <mc:Fallback>
                        <p:oleObj name="方程式" r:id="rId6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019" name="方程式" r:id="rId8" imgW="88560" imgH="164880" progId="Equation.3">
                          <p:embed/>
                        </p:oleObj>
                      </mc:Choice>
                      <mc:Fallback>
                        <p:oleObj name="方程式" r:id="rId8" imgW="88560" imgH="164880" progId="Equation.3">
                          <p:embed/>
                          <p:pic>
                            <p:nvPicPr>
                              <p:cNvPr id="15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97357816"/>
                      </p:ext>
                    </p:extLst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79" name="方程式" r:id="rId10" imgW="126720" imgH="177480" progId="Equation.3">
                          <p:embed/>
                        </p:oleObj>
                      </mc:Choice>
                      <mc:Fallback>
                        <p:oleObj name="方程式" r:id="rId10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5023412" y="2512864"/>
                <a:ext cx="238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412" y="2512864"/>
                <a:ext cx="238847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28205" r="-3333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5191292" y="305066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92" y="3050669"/>
                <a:ext cx="23884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989014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989015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1293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2479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49174" y="1739498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020" name="方程式" r:id="rId23" imgW="126720" imgH="139680" progId="Equation.3">
                          <p:embed/>
                        </p:oleObj>
                      </mc:Choice>
                      <mc:Fallback>
                        <p:oleObj name="方程式" r:id="rId23" imgW="126720" imgH="139680" progId="Equation.3">
                          <p:embed/>
                          <p:pic>
                            <p:nvPicPr>
                              <p:cNvPr id="81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81887252"/>
                      </p:ext>
                    </p:extLst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0" name="方程式" r:id="rId25" imgW="126720" imgH="139680" progId="Equation.3">
                          <p:embed/>
                        </p:oleObj>
                      </mc:Choice>
                      <mc:Fallback>
                        <p:oleObj name="方程式" r:id="rId25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5021" name="方程式" r:id="rId27" imgW="88560" imgH="164880" progId="Equation.3">
                          <p:embed/>
                        </p:oleObj>
                      </mc:Choice>
                      <mc:Fallback>
                        <p:oleObj name="方程式" r:id="rId27" imgW="88560" imgH="164880" progId="Equation.3">
                          <p:embed/>
                          <p:pic>
                            <p:nvPicPr>
                              <p:cNvPr id="8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44729993"/>
                      </p:ext>
                    </p:extLst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881" name="方程式" r:id="rId29" imgW="88560" imgH="164880" progId="Equation.3">
                          <p:embed/>
                        </p:oleObj>
                      </mc:Choice>
                      <mc:Fallback>
                        <p:oleObj name="方程式" r:id="rId29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1635883" y="4320581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361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5281910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5281911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6772051" y="4370062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5928779" y="4406539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281910" y="5347721"/>
            <a:ext cx="157828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281910" y="5415293"/>
            <a:ext cx="2318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6851910" y="5535181"/>
                <a:ext cx="754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0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910" y="5535181"/>
                <a:ext cx="754374" cy="369332"/>
              </a:xfrm>
              <a:prstGeom prst="rect">
                <a:avLst/>
              </a:prstGeom>
              <a:blipFill rotWithShape="0">
                <a:blip r:embed="rId38"/>
                <a:stretch>
                  <a:fillRect l="-9677" t="-24590" r="-23387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3417333" y="764223"/>
            <a:ext cx="508002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 err="1"/>
              <a:t>ReLU</a:t>
            </a:r>
            <a:r>
              <a:rPr lang="en-US" altLang="zh-TW" sz="2800" dirty="0"/>
              <a:t> is a special cases of </a:t>
            </a:r>
            <a:r>
              <a:rPr lang="en-US" altLang="zh-TW" sz="2800" dirty="0" err="1"/>
              <a:t>Maxout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691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07" grpId="0"/>
      <p:bldP spid="108" grpId="0"/>
      <p:bldP spid="109" grpId="0"/>
      <p:bldP spid="92" grpId="0"/>
      <p:bldP spid="98" grpId="0"/>
      <p:bldP spid="99" grpId="0"/>
      <p:bldP spid="97" grpId="0"/>
      <p:bldP spid="105" grpId="0"/>
      <p:bldP spid="112" grpId="0"/>
      <p:bldP spid="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endParaRPr lang="zh-TW" altLang="en-US" dirty="0"/>
          </a:p>
        </p:txBody>
      </p:sp>
      <p:grpSp>
        <p:nvGrpSpPr>
          <p:cNvPr id="100" name="群組 99"/>
          <p:cNvGrpSpPr/>
          <p:nvPr/>
        </p:nvGrpSpPr>
        <p:grpSpPr>
          <a:xfrm>
            <a:off x="4084242" y="1556468"/>
            <a:ext cx="4676536" cy="2352826"/>
            <a:chOff x="116454" y="2497936"/>
            <a:chExt cx="4676536" cy="2352826"/>
          </a:xfrm>
        </p:grpSpPr>
        <p:sp>
          <p:nvSpPr>
            <p:cNvPr id="6" name="橢圓 5"/>
            <p:cNvSpPr/>
            <p:nvPr/>
          </p:nvSpPr>
          <p:spPr>
            <a:xfrm>
              <a:off x="2446782" y="2497936"/>
              <a:ext cx="671512" cy="1407194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86912" y="3373624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3479187" y="2935808"/>
              <a:ext cx="840932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Max</a:t>
              </a:r>
              <a:endParaRPr lang="zh-TW" alt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29187" y="3469485"/>
              <a:ext cx="342900" cy="357004"/>
              <a:chOff x="600453" y="4069993"/>
              <a:chExt cx="342900" cy="35700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39400" y="4069993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6042" name="方程式" r:id="rId4" imgW="126720" imgH="139680" progId="Equation.3">
                          <p:embed/>
                        </p:oleObj>
                      </mc:Choice>
                      <mc:Fallback>
                        <p:oleObj name="方程式" r:id="rId4" imgW="126720" imgH="139680" progId="Equation.3">
                          <p:embed/>
                          <p:pic>
                            <p:nvPicPr>
                              <p:cNvPr id="12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9400" y="4069993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56607142"/>
                      </p:ext>
                    </p:extLst>
                  </p:nvPr>
                </p:nvGraphicFramePr>
                <p:xfrm>
                  <a:off x="613152" y="3988847"/>
                  <a:ext cx="325438" cy="4619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7658" name="方程式" r:id="rId6" imgW="152280" imgH="215640" progId="Equation.3">
                          <p:embed/>
                        </p:oleObj>
                      </mc:Choice>
                      <mc:Fallback>
                        <p:oleObj name="方程式" r:id="rId6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3152" y="3988847"/>
                                <a:ext cx="325438" cy="46196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3" name="群組 12"/>
            <p:cNvGrpSpPr/>
            <p:nvPr/>
          </p:nvGrpSpPr>
          <p:grpSpPr>
            <a:xfrm>
              <a:off x="531452" y="4319668"/>
              <a:ext cx="342900" cy="352425"/>
              <a:chOff x="594635" y="4653183"/>
              <a:chExt cx="342900" cy="3524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86445" y="4653183"/>
                  <a:ext cx="188913" cy="35242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6043" name="方程式" r:id="rId8" imgW="88560" imgH="164880" progId="Equation.3">
                          <p:embed/>
                        </p:oleObj>
                      </mc:Choice>
                      <mc:Fallback>
                        <p:oleObj name="方程式" r:id="rId8" imgW="88560" imgH="164880" progId="Equation.3">
                          <p:embed/>
                          <p:pic>
                            <p:nvPicPr>
                              <p:cNvPr id="15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86445" y="4653183"/>
                                <a:ext cx="188913" cy="3524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7192" y="4641200"/>
                  <a:ext cx="269875" cy="37941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1" name="方程式" r:id="rId10" imgW="126720" imgH="177480" progId="Equation.3">
                          <p:embed/>
                        </p:oleObj>
                      </mc:Choice>
                      <mc:Fallback>
                        <p:oleObj name="方程式" r:id="rId10" imgW="12672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192" y="4641200"/>
                                <a:ext cx="269875" cy="37941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16" name="文字方塊 15"/>
            <p:cNvSpPr txBox="1"/>
            <p:nvPr/>
          </p:nvSpPr>
          <p:spPr>
            <a:xfrm>
              <a:off x="116454" y="2922416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1977455" y="2531732"/>
              <a:ext cx="1107017" cy="523220"/>
              <a:chOff x="3518823" y="2481252"/>
              <a:chExt cx="1107017" cy="523220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/>
                  <p:cNvSpPr txBox="1"/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3280" y="2513104"/>
                    <a:ext cx="452560" cy="40633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線單箭頭接點 21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/>
          </p:nvGrpSpPr>
          <p:grpSpPr>
            <a:xfrm>
              <a:off x="1988987" y="3397713"/>
              <a:ext cx="1095348" cy="523220"/>
              <a:chOff x="3518823" y="2481252"/>
              <a:chExt cx="1095348" cy="523220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3518823" y="2481252"/>
                <a:ext cx="311569" cy="523220"/>
                <a:chOff x="3518823" y="2481252"/>
                <a:chExt cx="311569" cy="523220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3518823" y="2611915"/>
                  <a:ext cx="287079" cy="287079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30" name="文字方塊 29"/>
                <p:cNvSpPr txBox="1"/>
                <p:nvPr/>
              </p:nvSpPr>
              <p:spPr>
                <a:xfrm>
                  <a:off x="3530355" y="2481252"/>
                  <a:ext cx="3000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+</a:t>
                  </a:r>
                  <a:endParaRPr lang="zh-TW" altLang="en-US" sz="28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7" name="文字方塊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1611" y="2516174"/>
                    <a:ext cx="452560" cy="40703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線單箭頭接點 27"/>
              <p:cNvCxnSpPr/>
              <p:nvPr/>
            </p:nvCxnSpPr>
            <p:spPr>
              <a:xfrm>
                <a:off x="3805902" y="2755454"/>
                <a:ext cx="35584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38" y="3036457"/>
                  <a:ext cx="24795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單箭頭接點 46"/>
            <p:cNvCxnSpPr/>
            <p:nvPr/>
          </p:nvCxnSpPr>
          <p:spPr>
            <a:xfrm>
              <a:off x="4293226" y="326027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</m:d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49" name="文字方塊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793" y="3579480"/>
                  <a:ext cx="1489702" cy="36285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049" b="-1186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單箭頭接點 49"/>
            <p:cNvCxnSpPr/>
            <p:nvPr/>
          </p:nvCxnSpPr>
          <p:spPr>
            <a:xfrm flipV="1">
              <a:off x="838676" y="2805935"/>
              <a:ext cx="1138779" cy="843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867324" y="3619320"/>
              <a:ext cx="1133195" cy="40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907690" y="2805935"/>
              <a:ext cx="1069765" cy="1663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907690" y="3671916"/>
              <a:ext cx="1081297" cy="79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>
              <a:off x="2978820" y="2792922"/>
              <a:ext cx="502187" cy="439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 flipV="1">
              <a:off x="2944668" y="3232819"/>
              <a:ext cx="536339" cy="4544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596" y="1893715"/>
                <a:ext cx="30559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4" y="2208573"/>
                <a:ext cx="242374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4921562" y="2716760"/>
                <a:ext cx="408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62" y="2716760"/>
                <a:ext cx="408252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8955" r="-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5250673" y="3151524"/>
                <a:ext cx="3382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673" y="3151524"/>
                <a:ext cx="338298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21429" r="-178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線單箭頭接點 89"/>
          <p:cNvCxnSpPr/>
          <p:nvPr/>
        </p:nvCxnSpPr>
        <p:spPr>
          <a:xfrm>
            <a:off x="989014" y="5387356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>
            <a:off x="989015" y="5060505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698" y="5200574"/>
                <a:ext cx="241733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接點 94"/>
          <p:cNvCxnSpPr/>
          <p:nvPr/>
        </p:nvCxnSpPr>
        <p:spPr>
          <a:xfrm>
            <a:off x="1293086" y="5337649"/>
            <a:ext cx="12371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 flipV="1">
            <a:off x="2479155" y="4284104"/>
            <a:ext cx="959230" cy="1079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47" y="4637469"/>
                <a:ext cx="1563377" cy="369332"/>
              </a:xfrm>
              <a:prstGeom prst="rect">
                <a:avLst/>
              </a:prstGeom>
              <a:blipFill rotWithShape="0">
                <a:blip r:embed="rId21"/>
                <a:stretch>
                  <a:fillRect l="-2344" r="-3906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01" y="4268767"/>
                <a:ext cx="247952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449174" y="1739498"/>
            <a:ext cx="3323439" cy="2074697"/>
            <a:chOff x="275481" y="2091614"/>
            <a:chExt cx="3323439" cy="2074697"/>
          </a:xfrm>
        </p:grpSpPr>
        <p:sp>
          <p:nvSpPr>
            <p:cNvPr id="78" name="矩形 77"/>
            <p:cNvSpPr/>
            <p:nvPr/>
          </p:nvSpPr>
          <p:spPr>
            <a:xfrm>
              <a:off x="617452" y="2689173"/>
              <a:ext cx="450779" cy="14771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659727" y="2784960"/>
              <a:ext cx="342900" cy="357078"/>
              <a:chOff x="600453" y="4069919"/>
              <a:chExt cx="342900" cy="357078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600453" y="4084097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6044" name="方程式" r:id="rId23" imgW="126720" imgH="139680" progId="Equation.3">
                          <p:embed/>
                        </p:oleObj>
                      </mc:Choice>
                      <mc:Fallback>
                        <p:oleObj name="方程式" r:id="rId23" imgW="126720" imgH="139680" progId="Equation.3">
                          <p:embed/>
                          <p:pic>
                            <p:nvPicPr>
                              <p:cNvPr id="81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1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0112" y="4069919"/>
                  <a:ext cx="271462" cy="3000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2" name="方程式" r:id="rId25" imgW="126720" imgH="139680" progId="Equation.3">
                          <p:embed/>
                        </p:oleObj>
                      </mc:Choice>
                      <mc:Fallback>
                        <p:oleObj name="方程式" r:id="rId25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0112" y="4069919"/>
                                <a:ext cx="271462" cy="3000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82" name="群組 81"/>
            <p:cNvGrpSpPr/>
            <p:nvPr/>
          </p:nvGrpSpPr>
          <p:grpSpPr>
            <a:xfrm>
              <a:off x="661992" y="3606800"/>
              <a:ext cx="342900" cy="372560"/>
              <a:chOff x="594635" y="4624766"/>
              <a:chExt cx="342900" cy="372560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594635" y="4654426"/>
                <a:ext cx="342900" cy="3429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6045" name="方程式" r:id="rId27" imgW="88560" imgH="164880" progId="Equation.3">
                          <p:embed/>
                        </p:oleObj>
                      </mc:Choice>
                      <mc:Fallback>
                        <p:oleObj name="方程式" r:id="rId27" imgW="88560" imgH="164880" progId="Equation.3">
                          <p:embed/>
                          <p:pic>
                            <p:nvPicPr>
                              <p:cNvPr id="84" name="Object 1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84" name="Object 12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68926" y="4624766"/>
                  <a:ext cx="188912" cy="3540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8413" name="方程式" r:id="rId29" imgW="88560" imgH="164880" progId="Equation.3">
                          <p:embed/>
                        </p:oleObj>
                      </mc:Choice>
                      <mc:Fallback>
                        <p:oleObj name="方程式" r:id="rId29" imgW="8856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8926" y="4624766"/>
                                <a:ext cx="188912" cy="35401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sp>
          <p:nvSpPr>
            <p:cNvPr id="85" name="文字方塊 84"/>
            <p:cNvSpPr txBox="1"/>
            <p:nvPr/>
          </p:nvSpPr>
          <p:spPr>
            <a:xfrm>
              <a:off x="275481" y="226520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Input</a:t>
              </a:r>
            </a:p>
          </p:txBody>
        </p:sp>
        <p:sp>
          <p:nvSpPr>
            <p:cNvPr id="86" name="橢圓 85"/>
            <p:cNvSpPr/>
            <p:nvPr/>
          </p:nvSpPr>
          <p:spPr>
            <a:xfrm>
              <a:off x="2057743" y="2221946"/>
              <a:ext cx="981595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ReLU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字方塊 86"/>
                <p:cNvSpPr txBox="1"/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7" name="文字方塊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7699" y="2091614"/>
                  <a:ext cx="22326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6216" r="-162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單箭頭接點 87"/>
            <p:cNvCxnSpPr/>
            <p:nvPr/>
          </p:nvCxnSpPr>
          <p:spPr>
            <a:xfrm>
              <a:off x="3046881" y="2543513"/>
              <a:ext cx="2551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81" idx="3"/>
              <a:endCxn id="86" idx="2"/>
            </p:cNvCxnSpPr>
            <p:nvPr/>
          </p:nvCxnSpPr>
          <p:spPr>
            <a:xfrm flipV="1">
              <a:off x="997864" y="2509025"/>
              <a:ext cx="1059879" cy="4258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83" idx="3"/>
              <a:endCxn id="86" idx="2"/>
            </p:cNvCxnSpPr>
            <p:nvPr/>
          </p:nvCxnSpPr>
          <p:spPr>
            <a:xfrm flipV="1">
              <a:off x="1004892" y="2509025"/>
              <a:ext cx="1052851" cy="12988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7289" y="2318726"/>
                  <a:ext cx="305596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4000" r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4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771" y="3236981"/>
                  <a:ext cx="242374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30000" r="-27500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/>
                <p:cNvSpPr txBox="1"/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6" name="文字方塊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967" y="2318726"/>
                  <a:ext cx="247953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14634" r="-1463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直線接點 69"/>
          <p:cNvCxnSpPr/>
          <p:nvPr/>
        </p:nvCxnSpPr>
        <p:spPr>
          <a:xfrm flipV="1">
            <a:off x="1635883" y="4320581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2361348" y="2474855"/>
            <a:ext cx="745190" cy="410010"/>
            <a:chOff x="2696326" y="2924634"/>
            <a:chExt cx="745190" cy="410010"/>
          </a:xfrm>
        </p:grpSpPr>
        <p:cxnSp>
          <p:nvCxnSpPr>
            <p:cNvPr id="74" name="直線接點 73"/>
            <p:cNvCxnSpPr/>
            <p:nvPr/>
          </p:nvCxnSpPr>
          <p:spPr>
            <a:xfrm>
              <a:off x="2696326" y="3308897"/>
              <a:ext cx="431888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 flipV="1">
              <a:off x="3077115" y="2924634"/>
              <a:ext cx="364401" cy="41001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直線單箭頭接點 88"/>
          <p:cNvCxnSpPr/>
          <p:nvPr/>
        </p:nvCxnSpPr>
        <p:spPr>
          <a:xfrm>
            <a:off x="5281910" y="5473314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>
            <a:off x="5281911" y="5146463"/>
            <a:ext cx="24743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4" y="5286532"/>
                <a:ext cx="241733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接點 103"/>
          <p:cNvCxnSpPr/>
          <p:nvPr/>
        </p:nvCxnSpPr>
        <p:spPr>
          <a:xfrm flipV="1">
            <a:off x="6547442" y="4370062"/>
            <a:ext cx="1183839" cy="133201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73" y="4867053"/>
                <a:ext cx="1686103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2174" r="-362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4354725"/>
                <a:ext cx="247952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線接點 112"/>
          <p:cNvCxnSpPr/>
          <p:nvPr/>
        </p:nvCxnSpPr>
        <p:spPr>
          <a:xfrm flipV="1">
            <a:off x="5928779" y="4406539"/>
            <a:ext cx="1846262" cy="2077349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5375853" y="5099748"/>
            <a:ext cx="1139444" cy="61049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250673" y="5106466"/>
            <a:ext cx="1876824" cy="10185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7127497" y="6060935"/>
                <a:ext cx="19008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497" y="6060935"/>
                <a:ext cx="1900841" cy="369332"/>
              </a:xfrm>
              <a:prstGeom prst="rect">
                <a:avLst/>
              </a:prstGeom>
              <a:blipFill rotWithShape="0">
                <a:blip r:embed="rId38"/>
                <a:stretch>
                  <a:fillRect l="-160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5588971" y="3330245"/>
            <a:ext cx="3439367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Learnable Activation Function</a:t>
            </a:r>
            <a:endParaRPr lang="zh-TW" altLang="en-US" sz="2800" dirty="0"/>
          </a:p>
        </p:txBody>
      </p:sp>
      <p:sp>
        <p:nvSpPr>
          <p:cNvPr id="103" name="矩形 102"/>
          <p:cNvSpPr/>
          <p:nvPr/>
        </p:nvSpPr>
        <p:spPr>
          <a:xfrm>
            <a:off x="3813939" y="765538"/>
            <a:ext cx="363479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More than </a:t>
            </a:r>
            <a:r>
              <a:rPr lang="en-US" altLang="zh-TW" sz="2800" dirty="0" err="1"/>
              <a:t>ReLU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80231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  <p:bldP spid="97" grpId="0"/>
      <p:bldP spid="105" grpId="0"/>
      <p:bldP spid="112" grpId="0"/>
      <p:bldP spid="93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Learnable activation function </a:t>
            </a:r>
            <a:r>
              <a:rPr lang="en-US" altLang="zh-TW" sz="1800" dirty="0">
                <a:solidFill>
                  <a:srgbClr val="0000FF"/>
                </a:solidFill>
              </a:rPr>
              <a:t>[Ian J. </a:t>
            </a:r>
            <a:r>
              <a:rPr lang="en-US" altLang="zh-TW" sz="1800" dirty="0" err="1">
                <a:solidFill>
                  <a:srgbClr val="0000FF"/>
                </a:solidFill>
              </a:rPr>
              <a:t>Goodfellow</a:t>
            </a:r>
            <a:r>
              <a:rPr lang="en-US" altLang="zh-TW" sz="1800" dirty="0">
                <a:solidFill>
                  <a:srgbClr val="0000FF"/>
                </a:solidFill>
              </a:rPr>
              <a:t>, ICML’13]</a:t>
            </a:r>
          </a:p>
          <a:p>
            <a:pPr lvl="1"/>
            <a:r>
              <a:rPr lang="en-US" altLang="zh-TW" sz="2800" dirty="0"/>
              <a:t>Activation function in </a:t>
            </a:r>
            <a:r>
              <a:rPr lang="en-US" altLang="zh-TW" sz="2800" dirty="0" err="1"/>
              <a:t>maxout</a:t>
            </a:r>
            <a:r>
              <a:rPr lang="en-US" altLang="zh-TW" sz="2800" dirty="0"/>
              <a:t> network can be any piecewise linear convex function</a:t>
            </a:r>
          </a:p>
          <a:p>
            <a:pPr lvl="1"/>
            <a:r>
              <a:rPr lang="en-US" altLang="zh-TW" sz="2800" dirty="0"/>
              <a:t>How many pieces depending on how many elements in a group 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6419" y="4221874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2 elements in a group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02871" y="4916944"/>
            <a:ext cx="1600832" cy="1600832"/>
            <a:chOff x="6200673" y="4150479"/>
            <a:chExt cx="2474339" cy="2474339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228958" y="5708803"/>
              <a:ext cx="1237168" cy="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2748303" y="4945004"/>
            <a:ext cx="1600832" cy="1600832"/>
            <a:chOff x="6200673" y="4150479"/>
            <a:chExt cx="2474339" cy="2474339"/>
          </a:xfrm>
        </p:grpSpPr>
        <p:cxnSp>
          <p:nvCxnSpPr>
            <p:cNvPr id="22" name="直線單箭頭接點 21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6377382" y="4785491"/>
              <a:ext cx="1088745" cy="92331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群組 47"/>
          <p:cNvGrpSpPr/>
          <p:nvPr/>
        </p:nvGrpSpPr>
        <p:grpSpPr>
          <a:xfrm>
            <a:off x="5138063" y="4936727"/>
            <a:ext cx="1600832" cy="1600832"/>
            <a:chOff x="6200673" y="4150479"/>
            <a:chExt cx="2474339" cy="2474339"/>
          </a:xfrm>
        </p:grpSpPr>
        <p:cxnSp>
          <p:nvCxnSpPr>
            <p:cNvPr id="49" name="直線單箭頭接點 48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/>
            <p:cNvCxnSpPr/>
            <p:nvPr/>
          </p:nvCxnSpPr>
          <p:spPr>
            <a:xfrm>
              <a:off x="6266972" y="4841656"/>
              <a:ext cx="283410" cy="878543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V="1">
              <a:off x="7427944" y="4629511"/>
              <a:ext cx="959230" cy="107929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/>
          <p:cNvGrpSpPr/>
          <p:nvPr/>
        </p:nvGrpSpPr>
        <p:grpSpPr>
          <a:xfrm>
            <a:off x="6979338" y="4916944"/>
            <a:ext cx="1600832" cy="1620615"/>
            <a:chOff x="6200673" y="4119901"/>
            <a:chExt cx="2474339" cy="2504917"/>
          </a:xfrm>
        </p:grpSpPr>
        <p:cxnSp>
          <p:nvCxnSpPr>
            <p:cNvPr id="54" name="直線單箭頭接點 53"/>
            <p:cNvCxnSpPr/>
            <p:nvPr/>
          </p:nvCxnSpPr>
          <p:spPr>
            <a:xfrm>
              <a:off x="6200673" y="5714500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rot="16200000">
              <a:off x="6200674" y="5387649"/>
              <a:ext cx="24743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 flipV="1">
              <a:off x="7720924" y="5239126"/>
              <a:ext cx="583675" cy="683940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V="1">
              <a:off x="8270564" y="4119901"/>
              <a:ext cx="148372" cy="1143305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5080221" y="4224766"/>
            <a:ext cx="3313725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3 elements in a group</a:t>
            </a:r>
          </a:p>
        </p:txBody>
      </p:sp>
      <p:cxnSp>
        <p:nvCxnSpPr>
          <p:cNvPr id="61" name="直線接點 60"/>
          <p:cNvCxnSpPr/>
          <p:nvPr/>
        </p:nvCxnSpPr>
        <p:spPr>
          <a:xfrm>
            <a:off x="5314546" y="5920877"/>
            <a:ext cx="602899" cy="590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7200900" y="6060067"/>
            <a:ext cx="805670" cy="116896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0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 training data x, we know which z would be the max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15" name="矩形 14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6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18" name="矩形 17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/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67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字方塊 19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21" name="橢圓 20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1977455" y="2531732"/>
            <a:ext cx="992941" cy="523220"/>
            <a:chOff x="3518823" y="2481252"/>
            <a:chExt cx="992941" cy="523220"/>
          </a:xfrm>
        </p:grpSpPr>
        <p:grpSp>
          <p:nvGrpSpPr>
            <p:cNvPr id="24" name="群組 2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1988987" y="3397713"/>
            <a:ext cx="992940" cy="523220"/>
            <a:chOff x="3518823" y="2481252"/>
            <a:chExt cx="992940" cy="523220"/>
          </a:xfrm>
        </p:grpSpPr>
        <p:grpSp>
          <p:nvGrpSpPr>
            <p:cNvPr id="30" name="群組 2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1987968" y="4263694"/>
            <a:ext cx="992940" cy="523220"/>
            <a:chOff x="3518823" y="2481252"/>
            <a:chExt cx="992940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655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1986148" y="5205858"/>
            <a:ext cx="992940" cy="523220"/>
            <a:chOff x="3518823" y="2481252"/>
            <a:chExt cx="992940" cy="523220"/>
          </a:xfrm>
        </p:grpSpPr>
        <p:grpSp>
          <p:nvGrpSpPr>
            <p:cNvPr id="42" name="群組 4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836" t="-1639" r="-6557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blipFill rotWithShape="0">
                <a:blip r:embed="rId13"/>
                <a:stretch>
                  <a:fillRect l="-11111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blipFill rotWithShape="0">
                <a:blip r:embed="rId14"/>
                <a:stretch>
                  <a:fillRect l="-9524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Max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813804" y="2531732"/>
            <a:ext cx="999545" cy="523220"/>
            <a:chOff x="3518823" y="2481252"/>
            <a:chExt cx="999545" cy="523220"/>
          </a:xfrm>
        </p:grpSpPr>
        <p:grpSp>
          <p:nvGrpSpPr>
            <p:cNvPr id="52" name="群組 5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677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825336" y="3397713"/>
            <a:ext cx="999545" cy="523220"/>
            <a:chOff x="3518823" y="2481252"/>
            <a:chExt cx="999545" cy="523220"/>
          </a:xfrm>
        </p:grpSpPr>
        <p:grpSp>
          <p:nvGrpSpPr>
            <p:cNvPr id="58" name="群組 57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290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5824317" y="4263694"/>
            <a:ext cx="999545" cy="523220"/>
            <a:chOff x="3518823" y="2481252"/>
            <a:chExt cx="999545" cy="523220"/>
          </a:xfrm>
        </p:grpSpPr>
        <p:grpSp>
          <p:nvGrpSpPr>
            <p:cNvPr id="64" name="群組 6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75" r="-819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5822497" y="5205858"/>
            <a:ext cx="999545" cy="523220"/>
            <a:chOff x="3518823" y="2481252"/>
            <a:chExt cx="999545" cy="523220"/>
          </a:xfrm>
        </p:grpSpPr>
        <p:grpSp>
          <p:nvGrpSpPr>
            <p:cNvPr id="70" name="群組 6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677" t="-1639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blipFill rotWithShape="0">
                <a:blip r:embed="rId19"/>
                <a:stretch>
                  <a:fillRect l="-10938" r="-625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blipFill rotWithShape="0">
                <a:blip r:embed="rId20"/>
                <a:stretch>
                  <a:fillRect l="-10938" r="-6250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3255793" y="3579480"/>
                <a:ext cx="1353639" cy="3112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793" y="3579480"/>
                <a:ext cx="1353639" cy="311239"/>
              </a:xfrm>
              <a:prstGeom prst="rect">
                <a:avLst/>
              </a:prstGeom>
              <a:blipFill rotWithShape="0">
                <a:blip r:embed="rId23"/>
                <a:stretch>
                  <a:fillRect l="-1802" b="-196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單箭頭接點 83"/>
          <p:cNvCxnSpPr>
            <a:endCxn id="27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6" idx="3"/>
            <a:endCxn id="34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5" idx="3"/>
            <a:endCxn id="39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5" idx="3"/>
            <a:endCxn id="46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9" idx="3"/>
            <a:endCxn id="27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9" idx="3"/>
            <a:endCxn id="33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19" idx="3"/>
            <a:endCxn id="45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9" idx="3"/>
            <a:endCxn id="39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47" idx="3"/>
          </p:cNvCxnSpPr>
          <p:nvPr/>
        </p:nvCxnSpPr>
        <p:spPr>
          <a:xfrm flipV="1">
            <a:off x="4928989" y="2802302"/>
            <a:ext cx="858629" cy="4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7" idx="3"/>
          </p:cNvCxnSpPr>
          <p:nvPr/>
        </p:nvCxnSpPr>
        <p:spPr>
          <a:xfrm>
            <a:off x="4928989" y="3222887"/>
            <a:ext cx="881693" cy="43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7" idx="3"/>
          </p:cNvCxnSpPr>
          <p:nvPr/>
        </p:nvCxnSpPr>
        <p:spPr>
          <a:xfrm>
            <a:off x="4928989" y="3222887"/>
            <a:ext cx="869142" cy="13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47" idx="3"/>
          </p:cNvCxnSpPr>
          <p:nvPr/>
        </p:nvCxnSpPr>
        <p:spPr>
          <a:xfrm>
            <a:off x="4928989" y="3222887"/>
            <a:ext cx="878854" cy="2240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48" idx="3"/>
          </p:cNvCxnSpPr>
          <p:nvPr/>
        </p:nvCxnSpPr>
        <p:spPr>
          <a:xfrm flipV="1">
            <a:off x="4915929" y="2802303"/>
            <a:ext cx="871689" cy="2232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48" idx="3"/>
          </p:cNvCxnSpPr>
          <p:nvPr/>
        </p:nvCxnSpPr>
        <p:spPr>
          <a:xfrm flipV="1">
            <a:off x="4915929" y="3668283"/>
            <a:ext cx="883221" cy="1366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8" idx="3"/>
          </p:cNvCxnSpPr>
          <p:nvPr/>
        </p:nvCxnSpPr>
        <p:spPr>
          <a:xfrm>
            <a:off x="4915929" y="5034411"/>
            <a:ext cx="880382" cy="44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48" idx="3"/>
          </p:cNvCxnSpPr>
          <p:nvPr/>
        </p:nvCxnSpPr>
        <p:spPr>
          <a:xfrm flipV="1">
            <a:off x="4915929" y="4534264"/>
            <a:ext cx="882202" cy="500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53" idx="3"/>
            <a:endCxn id="49" idx="2"/>
          </p:cNvCxnSpPr>
          <p:nvPr/>
        </p:nvCxnSpPr>
        <p:spPr>
          <a:xfrm>
            <a:off x="6813349" y="2782990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endCxn id="49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endCxn id="50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71" idx="3"/>
            <a:endCxn id="50" idx="2"/>
          </p:cNvCxnSpPr>
          <p:nvPr/>
        </p:nvCxnSpPr>
        <p:spPr>
          <a:xfrm flipV="1">
            <a:off x="6822042" y="5049442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V="1">
            <a:off x="2944668" y="3232819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2965459" y="4567489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584335" y="2588902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2590404" y="5252639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59170" y="3461046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440152" y="4323887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Maxout</a:t>
            </a:r>
            <a:r>
              <a:rPr lang="en-US" altLang="zh-TW" dirty="0"/>
              <a:t> - Training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184775"/>
          </a:xfrm>
        </p:spPr>
        <p:txBody>
          <a:bodyPr/>
          <a:lstStyle/>
          <a:p>
            <a:r>
              <a:rPr lang="en-US" altLang="zh-TW" dirty="0"/>
              <a:t>Given a training data x, we know which z would be the max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Train this thin and linear network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99239" y="2520593"/>
            <a:ext cx="450779" cy="3183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6279832" y="425961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270982" y="249385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77045" y="2533350"/>
            <a:ext cx="450779" cy="319292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455632" y="4263694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446782" y="2497936"/>
            <a:ext cx="671512" cy="14071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07180" y="2877442"/>
            <a:ext cx="450779" cy="241662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486955" y="2868547"/>
            <a:ext cx="450779" cy="242684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6912" y="3373624"/>
            <a:ext cx="450779" cy="14771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479187" y="2935808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529187" y="3388339"/>
            <a:ext cx="342900" cy="461962"/>
            <a:chOff x="600453" y="3988847"/>
            <a:chExt cx="342900" cy="461962"/>
          </a:xfrm>
        </p:grpSpPr>
        <p:sp>
          <p:nvSpPr>
            <p:cNvPr id="15" name="矩形 14"/>
            <p:cNvSpPr/>
            <p:nvPr/>
          </p:nvSpPr>
          <p:spPr>
            <a:xfrm>
              <a:off x="600453" y="4084097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613152" y="3988847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2"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52" y="3988847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群組 16"/>
          <p:cNvGrpSpPr/>
          <p:nvPr/>
        </p:nvGrpSpPr>
        <p:grpSpPr>
          <a:xfrm>
            <a:off x="531452" y="4238061"/>
            <a:ext cx="376238" cy="461963"/>
            <a:chOff x="594635" y="4571576"/>
            <a:chExt cx="376238" cy="461963"/>
          </a:xfrm>
        </p:grpSpPr>
        <p:sp>
          <p:nvSpPr>
            <p:cNvPr id="18" name="矩形 17"/>
            <p:cNvSpPr/>
            <p:nvPr/>
          </p:nvSpPr>
          <p:spPr>
            <a:xfrm>
              <a:off x="594635" y="4654426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/>
          </p:nvGraphicFramePr>
          <p:xfrm>
            <a:off x="618448" y="4571576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3"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48" y="4571576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文字方塊 19"/>
          <p:cNvSpPr txBox="1"/>
          <p:nvPr/>
        </p:nvSpPr>
        <p:spPr>
          <a:xfrm>
            <a:off x="144282" y="27344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21" name="橢圓 20"/>
          <p:cNvSpPr/>
          <p:nvPr/>
        </p:nvSpPr>
        <p:spPr>
          <a:xfrm>
            <a:off x="3487041" y="4762363"/>
            <a:ext cx="840932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65" y="4905634"/>
                <a:ext cx="28341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/>
          <p:cNvGrpSpPr/>
          <p:nvPr/>
        </p:nvGrpSpPr>
        <p:grpSpPr>
          <a:xfrm>
            <a:off x="1977455" y="2531732"/>
            <a:ext cx="992941" cy="523220"/>
            <a:chOff x="3518823" y="2481252"/>
            <a:chExt cx="992941" cy="523220"/>
          </a:xfrm>
        </p:grpSpPr>
        <p:grpSp>
          <p:nvGrpSpPr>
            <p:cNvPr id="24" name="群組 2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文字方塊 2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/>
                <p:cNvSpPr txBox="1"/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2" cy="3728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1988987" y="3397713"/>
            <a:ext cx="992940" cy="523220"/>
            <a:chOff x="3518823" y="2481252"/>
            <a:chExt cx="992940" cy="523220"/>
          </a:xfrm>
        </p:grpSpPr>
        <p:grpSp>
          <p:nvGrpSpPr>
            <p:cNvPr id="30" name="群組 2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356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667" r="-8333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1987968" y="4263694"/>
            <a:ext cx="992940" cy="523220"/>
            <a:chOff x="3518823" y="2481252"/>
            <a:chExt cx="992940" cy="523220"/>
          </a:xfrm>
        </p:grpSpPr>
        <p:grpSp>
          <p:nvGrpSpPr>
            <p:cNvPr id="36" name="群組 35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54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836" r="-655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線單箭頭接點 37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1986148" y="5205858"/>
            <a:ext cx="992940" cy="523220"/>
            <a:chOff x="3518823" y="2481252"/>
            <a:chExt cx="992940" cy="523220"/>
          </a:xfrm>
        </p:grpSpPr>
        <p:grpSp>
          <p:nvGrpSpPr>
            <p:cNvPr id="42" name="群組 4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文字方塊 4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0" name="文字方塊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69011" cy="37247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836" t="-1639" r="-6557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38" y="3036457"/>
                <a:ext cx="383951" cy="372859"/>
              </a:xfrm>
              <a:prstGeom prst="rect">
                <a:avLst/>
              </a:prstGeom>
              <a:blipFill rotWithShape="0">
                <a:blip r:embed="rId13"/>
                <a:stretch>
                  <a:fillRect l="-11111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978" y="4847629"/>
                <a:ext cx="383951" cy="373564"/>
              </a:xfrm>
              <a:prstGeom prst="rect">
                <a:avLst/>
              </a:prstGeom>
              <a:blipFill rotWithShape="0">
                <a:blip r:embed="rId14"/>
                <a:stretch>
                  <a:fillRect l="-9524" r="-634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橢圓 48"/>
          <p:cNvSpPr/>
          <p:nvPr/>
        </p:nvSpPr>
        <p:spPr>
          <a:xfrm>
            <a:off x="7315536" y="2935808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橢圓 49"/>
          <p:cNvSpPr/>
          <p:nvPr/>
        </p:nvSpPr>
        <p:spPr>
          <a:xfrm>
            <a:off x="7323390" y="4762363"/>
            <a:ext cx="840932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5813804" y="2531732"/>
            <a:ext cx="999545" cy="523220"/>
            <a:chOff x="3518823" y="2481252"/>
            <a:chExt cx="999545" cy="523220"/>
          </a:xfrm>
        </p:grpSpPr>
        <p:grpSp>
          <p:nvGrpSpPr>
            <p:cNvPr id="52" name="群組 51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文字方塊 55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字方塊 52"/>
                <p:cNvSpPr txBox="1"/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62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9677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單箭頭接點 53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/>
          <p:cNvGrpSpPr/>
          <p:nvPr/>
        </p:nvGrpSpPr>
        <p:grpSpPr>
          <a:xfrm>
            <a:off x="5825336" y="3397713"/>
            <a:ext cx="999545" cy="523220"/>
            <a:chOff x="3518823" y="2481252"/>
            <a:chExt cx="999545" cy="523220"/>
          </a:xfrm>
        </p:grpSpPr>
        <p:grpSp>
          <p:nvGrpSpPr>
            <p:cNvPr id="58" name="群組 57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/>
                <p:cNvSpPr txBox="1"/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16" name="文字方塊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4333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290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單箭頭接點 59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5824317" y="4263694"/>
            <a:ext cx="999545" cy="523220"/>
            <a:chOff x="3518823" y="2481252"/>
            <a:chExt cx="999545" cy="523220"/>
          </a:xfrm>
        </p:grpSpPr>
        <p:grpSp>
          <p:nvGrpSpPr>
            <p:cNvPr id="64" name="群組 63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2" name="文字方塊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6193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475" r="-8197"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線單箭頭接點 65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5822497" y="5205858"/>
            <a:ext cx="999545" cy="523220"/>
            <a:chOff x="3518823" y="2481252"/>
            <a:chExt cx="999545" cy="523220"/>
          </a:xfrm>
        </p:grpSpPr>
        <p:grpSp>
          <p:nvGrpSpPr>
            <p:cNvPr id="70" name="群組 69"/>
            <p:cNvGrpSpPr/>
            <p:nvPr/>
          </p:nvGrpSpPr>
          <p:grpSpPr>
            <a:xfrm>
              <a:off x="3518823" y="2481252"/>
              <a:ext cx="311569" cy="523220"/>
              <a:chOff x="3518823" y="2481252"/>
              <a:chExt cx="311569" cy="523220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518823" y="2611915"/>
                <a:ext cx="287079" cy="28707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3530355" y="2481252"/>
                <a:ext cx="30003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752" y="2545696"/>
                  <a:ext cx="375616" cy="3732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9677" t="-1639" r="-6452" b="-1639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線單箭頭接點 71"/>
            <p:cNvCxnSpPr/>
            <p:nvPr/>
          </p:nvCxnSpPr>
          <p:spPr>
            <a:xfrm>
              <a:off x="3805902" y="2755454"/>
              <a:ext cx="3558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87" y="3036457"/>
                <a:ext cx="390555" cy="373628"/>
              </a:xfrm>
              <a:prstGeom prst="rect">
                <a:avLst/>
              </a:prstGeom>
              <a:blipFill rotWithShape="0">
                <a:blip r:embed="rId19"/>
                <a:stretch>
                  <a:fillRect l="-10938" r="-625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327" y="4847629"/>
                <a:ext cx="390556" cy="374333"/>
              </a:xfrm>
              <a:prstGeom prst="rect">
                <a:avLst/>
              </a:prstGeom>
              <a:blipFill rotWithShape="0">
                <a:blip r:embed="rId20"/>
                <a:stretch>
                  <a:fillRect l="-10938" r="-6250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44" y="5336521"/>
                <a:ext cx="450380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529" y="5295391"/>
                <a:ext cx="458074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線單箭頭接點 78"/>
          <p:cNvCxnSpPr/>
          <p:nvPr/>
        </p:nvCxnSpPr>
        <p:spPr>
          <a:xfrm>
            <a:off x="4293226" y="326027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4302223" y="507002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8136736" y="325823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8145733" y="5067983"/>
            <a:ext cx="2551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27" idx="1"/>
          </p:cNvCxnSpPr>
          <p:nvPr/>
        </p:nvCxnSpPr>
        <p:spPr>
          <a:xfrm flipV="1">
            <a:off x="838676" y="2805935"/>
            <a:ext cx="1138779" cy="843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16" idx="3"/>
            <a:endCxn id="34" idx="1"/>
          </p:cNvCxnSpPr>
          <p:nvPr/>
        </p:nvCxnSpPr>
        <p:spPr>
          <a:xfrm>
            <a:off x="867324" y="3619320"/>
            <a:ext cx="1133195" cy="40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stCxn id="15" idx="3"/>
            <a:endCxn id="39" idx="1"/>
          </p:cNvCxnSpPr>
          <p:nvPr/>
        </p:nvCxnSpPr>
        <p:spPr>
          <a:xfrm>
            <a:off x="872087" y="3655039"/>
            <a:ext cx="1115881" cy="88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stCxn id="15" idx="3"/>
            <a:endCxn id="46" idx="1"/>
          </p:cNvCxnSpPr>
          <p:nvPr/>
        </p:nvCxnSpPr>
        <p:spPr>
          <a:xfrm>
            <a:off x="872087" y="3655039"/>
            <a:ext cx="1125593" cy="1812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stCxn id="19" idx="3"/>
            <a:endCxn id="27" idx="1"/>
          </p:cNvCxnSpPr>
          <p:nvPr/>
        </p:nvCxnSpPr>
        <p:spPr>
          <a:xfrm flipV="1">
            <a:off x="907690" y="2805935"/>
            <a:ext cx="1069765" cy="166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9" idx="3"/>
            <a:endCxn id="33" idx="1"/>
          </p:cNvCxnSpPr>
          <p:nvPr/>
        </p:nvCxnSpPr>
        <p:spPr>
          <a:xfrm flipV="1">
            <a:off x="907690" y="3671916"/>
            <a:ext cx="1081297" cy="797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19" idx="3"/>
            <a:endCxn id="45" idx="1"/>
          </p:cNvCxnSpPr>
          <p:nvPr/>
        </p:nvCxnSpPr>
        <p:spPr>
          <a:xfrm>
            <a:off x="907690" y="4469042"/>
            <a:ext cx="1078458" cy="10110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>
            <a:stCxn id="19" idx="3"/>
            <a:endCxn id="39" idx="1"/>
          </p:cNvCxnSpPr>
          <p:nvPr/>
        </p:nvCxnSpPr>
        <p:spPr>
          <a:xfrm>
            <a:off x="907690" y="4469042"/>
            <a:ext cx="1080278" cy="6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47" idx="3"/>
          </p:cNvCxnSpPr>
          <p:nvPr/>
        </p:nvCxnSpPr>
        <p:spPr>
          <a:xfrm flipV="1">
            <a:off x="4928989" y="2802302"/>
            <a:ext cx="858629" cy="420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47" idx="3"/>
          </p:cNvCxnSpPr>
          <p:nvPr/>
        </p:nvCxnSpPr>
        <p:spPr>
          <a:xfrm>
            <a:off x="4928989" y="3222887"/>
            <a:ext cx="881693" cy="432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47" idx="3"/>
          </p:cNvCxnSpPr>
          <p:nvPr/>
        </p:nvCxnSpPr>
        <p:spPr>
          <a:xfrm>
            <a:off x="4928989" y="3222887"/>
            <a:ext cx="869142" cy="13113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47" idx="3"/>
          </p:cNvCxnSpPr>
          <p:nvPr/>
        </p:nvCxnSpPr>
        <p:spPr>
          <a:xfrm>
            <a:off x="4928989" y="3222887"/>
            <a:ext cx="878854" cy="2240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48" idx="3"/>
          </p:cNvCxnSpPr>
          <p:nvPr/>
        </p:nvCxnSpPr>
        <p:spPr>
          <a:xfrm flipV="1">
            <a:off x="4915929" y="2802303"/>
            <a:ext cx="871689" cy="22321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48" idx="3"/>
          </p:cNvCxnSpPr>
          <p:nvPr/>
        </p:nvCxnSpPr>
        <p:spPr>
          <a:xfrm flipV="1">
            <a:off x="4915929" y="3668283"/>
            <a:ext cx="883221" cy="1366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48" idx="3"/>
          </p:cNvCxnSpPr>
          <p:nvPr/>
        </p:nvCxnSpPr>
        <p:spPr>
          <a:xfrm>
            <a:off x="4915929" y="5034411"/>
            <a:ext cx="880382" cy="44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48" idx="3"/>
          </p:cNvCxnSpPr>
          <p:nvPr/>
        </p:nvCxnSpPr>
        <p:spPr>
          <a:xfrm flipV="1">
            <a:off x="4915929" y="4534264"/>
            <a:ext cx="882202" cy="500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endCxn id="49" idx="2"/>
          </p:cNvCxnSpPr>
          <p:nvPr/>
        </p:nvCxnSpPr>
        <p:spPr>
          <a:xfrm flipV="1">
            <a:off x="6779197" y="3222887"/>
            <a:ext cx="536339" cy="454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endCxn id="50" idx="2"/>
          </p:cNvCxnSpPr>
          <p:nvPr/>
        </p:nvCxnSpPr>
        <p:spPr>
          <a:xfrm>
            <a:off x="6799988" y="4557557"/>
            <a:ext cx="523402" cy="491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2978820" y="2792922"/>
            <a:ext cx="502187" cy="439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V="1">
            <a:off x="2987513" y="5059374"/>
            <a:ext cx="501348" cy="407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584335" y="2588902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2590404" y="5252639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6459170" y="3461046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6440152" y="4323887"/>
            <a:ext cx="381826" cy="410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3" name="直線接點 112"/>
          <p:cNvCxnSpPr/>
          <p:nvPr/>
        </p:nvCxnSpPr>
        <p:spPr>
          <a:xfrm flipH="1">
            <a:off x="3687962" y="3056322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接點 115"/>
          <p:cNvCxnSpPr/>
          <p:nvPr/>
        </p:nvCxnSpPr>
        <p:spPr>
          <a:xfrm flipH="1">
            <a:off x="7541360" y="3064015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 flipH="1">
            <a:off x="3687895" y="4885254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 flipH="1">
            <a:off x="7512228" y="4906458"/>
            <a:ext cx="444667" cy="326843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1826557" y="6197679"/>
            <a:ext cx="705043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Different thin and linear network for different examples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0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1419" y="525795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0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534472"/>
              </p:ext>
            </p:extLst>
          </p:nvPr>
        </p:nvGraphicFramePr>
        <p:xfrm>
          <a:off x="886212" y="1663279"/>
          <a:ext cx="3138132" cy="3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708365" y="1485917"/>
            <a:ext cx="3521122" cy="3738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4833830" y="3676430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00942" y="388305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5400000">
            <a:off x="4833830" y="1415777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800942" y="1567416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71996" y="2479440"/>
            <a:ext cx="19412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Overfitting!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13418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4" grpId="0">
        <p:bldAsOne/>
      </p:bldGraphic>
      <p:bldP spid="15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385945" y="128702"/>
            <a:ext cx="5558825" cy="4289424"/>
            <a:chOff x="773413" y="2230720"/>
            <a:chExt cx="5558825" cy="428942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3" y="2230720"/>
              <a:ext cx="5558825" cy="416911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825" y="6150812"/>
                  <a:ext cx="42184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571" r="-428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直線接點 9"/>
          <p:cNvCxnSpPr/>
          <p:nvPr/>
        </p:nvCxnSpPr>
        <p:spPr>
          <a:xfrm flipH="1">
            <a:off x="3884822" y="2202583"/>
            <a:ext cx="46937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238762" y="311402"/>
            <a:ext cx="0" cy="378236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81229" y="2731027"/>
            <a:ext cx="2083228" cy="80639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4680979" y="3174770"/>
            <a:ext cx="2000250" cy="0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918696" y="685054"/>
            <a:ext cx="2083228" cy="8063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45" name="直線單箭頭接點 44"/>
          <p:cNvCxnSpPr/>
          <p:nvPr/>
        </p:nvCxnSpPr>
        <p:spPr>
          <a:xfrm rot="5400000" flipH="1">
            <a:off x="3960185" y="2495161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96331" y="3726989"/>
            <a:ext cx="1901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err="1"/>
              <a:t>Adagrad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835" y="4574431"/>
                <a:ext cx="4396781" cy="12736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1358336" y="5972284"/>
            <a:ext cx="6962405" cy="50581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Use first derivative to estimate second derivative</a:t>
            </a:r>
            <a:endParaRPr lang="zh-TW" altLang="en-US" sz="2400" dirty="0"/>
          </a:p>
        </p:txBody>
      </p:sp>
      <p:cxnSp>
        <p:nvCxnSpPr>
          <p:cNvPr id="51" name="直線接點 50"/>
          <p:cNvCxnSpPr/>
          <p:nvPr/>
        </p:nvCxnSpPr>
        <p:spPr>
          <a:xfrm>
            <a:off x="4841262" y="5706686"/>
            <a:ext cx="1643738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598662" y="5687553"/>
            <a:ext cx="1" cy="28800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3" grpId="0"/>
      <p:bldP spid="46" grpId="0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740" y="2398395"/>
            <a:ext cx="7162800" cy="3524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16" y="5922645"/>
                <a:ext cx="42184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0" y="3975854"/>
                <a:ext cx="4289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879255" y="1729795"/>
            <a:ext cx="7970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Error Surface can be very complex when training NN.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720428" y="4702385"/>
            <a:ext cx="2083228" cy="8063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Learning Rate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761917" y="4507499"/>
            <a:ext cx="200025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94251" y="2978815"/>
            <a:ext cx="2083228" cy="8063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Learning Rate</a:t>
            </a:r>
            <a:endParaRPr lang="zh-TW" altLang="en-US" sz="2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135740" y="2783929"/>
            <a:ext cx="200025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RMSProp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1514436"/>
                <a:ext cx="2840778" cy="763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28703" y="4265385"/>
                <a:ext cx="479378" cy="430887"/>
              </a:xfrm>
              <a:prstGeom prst="rect">
                <a:avLst/>
              </a:prstGeom>
              <a:blipFill rotWithShape="0">
                <a:blip r:embed="rId4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" y="2413255"/>
                <a:ext cx="2840778" cy="7377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6" y="4911580"/>
                <a:ext cx="2984086" cy="7377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1698241"/>
                <a:ext cx="134011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2481235"/>
                <a:ext cx="4722639" cy="5218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57" y="3359185"/>
                <a:ext cx="2848472" cy="7639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921" y="3468501"/>
                <a:ext cx="4818499" cy="521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421" y="4953756"/>
                <a:ext cx="5013745" cy="521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729488" y="5649346"/>
            <a:ext cx="5111474" cy="93165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Root Mean Square of the gradients with previous gradients being decayed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8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12" grpId="0"/>
      <p:bldP spid="13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接點 42"/>
          <p:cNvCxnSpPr/>
          <p:nvPr/>
        </p:nvCxnSpPr>
        <p:spPr>
          <a:xfrm>
            <a:off x="6477914" y="5115255"/>
            <a:ext cx="0" cy="7270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146877" y="479873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4542662" y="4091437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807794" y="4079735"/>
            <a:ext cx="0" cy="176261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302268" y="2993515"/>
            <a:ext cx="0" cy="288006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1410327" y="5842348"/>
            <a:ext cx="676977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find </a:t>
            </a:r>
            <a:br>
              <a:rPr lang="en-US" altLang="zh-TW" dirty="0"/>
            </a:br>
            <a:r>
              <a:rPr lang="en-US" altLang="zh-TW" dirty="0"/>
              <a:t>optimal network parameters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600809" y="1938564"/>
            <a:ext cx="7914542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226140" y="400153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411176" y="5984060"/>
            <a:ext cx="84280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829408" y="1830418"/>
            <a:ext cx="0" cy="43628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80543" y="1740578"/>
            <a:ext cx="96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198531" y="6156681"/>
            <a:ext cx="519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value of a network parameter w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13390" y="1974272"/>
            <a:ext cx="2549506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Very slow at the </a:t>
            </a:r>
            <a:r>
              <a:rPr lang="en-US" altLang="zh-TW" sz="2800" b="1" dirty="0"/>
              <a:t>plateau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719185" y="3637122"/>
            <a:ext cx="335024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Stuck at local minima</a:t>
            </a:r>
            <a:endParaRPr lang="zh-TW" altLang="en-US" sz="2800" dirty="0"/>
          </a:p>
        </p:txBody>
      </p:sp>
      <p:sp>
        <p:nvSpPr>
          <p:cNvPr id="21" name="橢圓 20"/>
          <p:cNvSpPr/>
          <p:nvPr/>
        </p:nvSpPr>
        <p:spPr>
          <a:xfrm>
            <a:off x="1009471" y="267699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10" y="5039317"/>
                <a:ext cx="1288691" cy="822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/>
          <p:cNvSpPr/>
          <p:nvPr/>
        </p:nvSpPr>
        <p:spPr>
          <a:xfrm>
            <a:off x="2491271" y="3876342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4320922" y="2848042"/>
            <a:ext cx="335024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Stuck at saddle point</a:t>
            </a:r>
            <a:endParaRPr lang="zh-TW" altLang="en-US" sz="2800" dirty="0"/>
          </a:p>
        </p:txBody>
      </p:sp>
      <p:cxnSp>
        <p:nvCxnSpPr>
          <p:cNvPr id="34" name="直線單箭頭接點 33"/>
          <p:cNvCxnSpPr>
            <a:stCxn id="24" idx="7"/>
          </p:cNvCxnSpPr>
          <p:nvPr/>
        </p:nvCxnSpPr>
        <p:spPr>
          <a:xfrm flipV="1">
            <a:off x="6687216" y="4160343"/>
            <a:ext cx="342234" cy="73109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4703879" y="3310038"/>
            <a:ext cx="344940" cy="76969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0" idx="7"/>
            <a:endCxn id="11" idx="2"/>
          </p:cNvCxnSpPr>
          <p:nvPr/>
        </p:nvCxnSpPr>
        <p:spPr>
          <a:xfrm flipV="1">
            <a:off x="3031610" y="2928379"/>
            <a:ext cx="456533" cy="104067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91" y="5031581"/>
                <a:ext cx="1292685" cy="8224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505" y="5039192"/>
                <a:ext cx="1303192" cy="8224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橢圓 34"/>
          <p:cNvSpPr/>
          <p:nvPr/>
        </p:nvSpPr>
        <p:spPr>
          <a:xfrm>
            <a:off x="1194210" y="58760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2706138" y="5870302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4434604" y="5845854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6375849" y="5854050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97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1" grpId="0" animBg="1"/>
      <p:bldP spid="22" grpId="0" animBg="1"/>
      <p:bldP spid="28" grpId="0" animBg="1"/>
      <p:bldP spid="30" grpId="0" animBg="1"/>
      <p:bldP spid="33" grpId="0" animBg="1"/>
      <p:bldP spid="26" grpId="0" animBg="1"/>
      <p:bldP spid="29" grpId="0" animBg="1"/>
      <p:bldP spid="38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physical world</a:t>
            </a:r>
            <a:r>
              <a:rPr lang="zh-TW" altLang="en-US" dirty="0"/>
              <a:t> </a:t>
            </a:r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896815" y="25191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36685" y="1896208"/>
                  <a:pt x="1019908" y="2356339"/>
                </a:cubicBezTo>
                <a:cubicBezTo>
                  <a:pt x="1603131" y="2816470"/>
                  <a:pt x="2872154" y="2631831"/>
                  <a:pt x="3499339" y="2760785"/>
                </a:cubicBezTo>
                <a:cubicBezTo>
                  <a:pt x="4126524" y="2889739"/>
                  <a:pt x="4396154" y="3156439"/>
                  <a:pt x="4783016" y="3130062"/>
                </a:cubicBezTo>
                <a:cubicBezTo>
                  <a:pt x="5169878" y="3103685"/>
                  <a:pt x="5506916" y="2725615"/>
                  <a:pt x="5820508" y="2602523"/>
                </a:cubicBezTo>
                <a:cubicBezTo>
                  <a:pt x="6134100" y="2479431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055076" y="238420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596661" y="4470908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655650" y="4623269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1529860" y="3152182"/>
            <a:ext cx="316523" cy="110783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428996" y="4892428"/>
            <a:ext cx="800646" cy="6482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6381011" y="4693609"/>
            <a:ext cx="495842" cy="1460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28996" y="2812454"/>
            <a:ext cx="508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about put this phenomenon in gradient descent?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115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Review: Vanilla Gradient Descent</a:t>
            </a:r>
            <a:endParaRPr lang="zh-TW" altLang="en-US" dirty="0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422174" y="2717227"/>
            <a:ext cx="1709005" cy="62324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119857" y="3337491"/>
            <a:ext cx="908500" cy="68339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960582" y="3992290"/>
            <a:ext cx="49277" cy="10960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3195780" y="4979154"/>
            <a:ext cx="780335" cy="97413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862211" y="4817963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71194" y="4319804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474068" y="233499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261041" y="2032344"/>
                <a:ext cx="3055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2032344"/>
                <a:ext cx="3055326" cy="461665"/>
              </a:xfrm>
              <a:prstGeom prst="rect">
                <a:avLst/>
              </a:prstGeom>
              <a:blipFill>
                <a:blip r:embed="rId3"/>
                <a:stretch>
                  <a:fillRect l="-299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261041" y="2619828"/>
                <a:ext cx="4393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41" y="2619828"/>
                <a:ext cx="4393958" cy="461665"/>
              </a:xfrm>
              <a:prstGeom prst="rect">
                <a:avLst/>
              </a:prstGeom>
              <a:blipFill>
                <a:blip r:embed="rId4"/>
                <a:stretch>
                  <a:fillRect l="-208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262505" y="3221046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05" y="3221046"/>
                <a:ext cx="4169019" cy="461665"/>
              </a:xfrm>
              <a:prstGeom prst="rect">
                <a:avLst/>
              </a:prstGeom>
              <a:blipFill>
                <a:blip r:embed="rId5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277666" y="3779118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66" y="3779118"/>
                <a:ext cx="3993172" cy="461665"/>
              </a:xfrm>
              <a:prstGeom prst="rect">
                <a:avLst/>
              </a:prstGeom>
              <a:blipFill>
                <a:blip r:embed="rId6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279130" y="4356069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–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30" y="4356069"/>
                <a:ext cx="4169019" cy="461665"/>
              </a:xfrm>
              <a:prstGeom prst="rect">
                <a:avLst/>
              </a:prstGeom>
              <a:blipFill>
                <a:blip r:embed="rId7"/>
                <a:stretch>
                  <a:fillRect l="-233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H="1" flipV="1">
            <a:off x="2652379" y="2974971"/>
            <a:ext cx="500337" cy="349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4009859" y="3445571"/>
            <a:ext cx="18498" cy="536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987054" y="4414030"/>
            <a:ext cx="412353" cy="56621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552407" y="4576468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561390" y="4110059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 rot="5400000">
            <a:off x="6615158" y="4897436"/>
            <a:ext cx="77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1089519" y="279215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19" y="2792155"/>
                <a:ext cx="689088" cy="4605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630829" y="3333998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829" y="3333998"/>
                <a:ext cx="689088" cy="459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404647" y="396186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47" y="3961865"/>
                <a:ext cx="689088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3328444" y="480020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44" y="4800205"/>
                <a:ext cx="689088" cy="4605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667955" y="1994785"/>
                <a:ext cx="1078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55" y="1994785"/>
                <a:ext cx="1078707" cy="461665"/>
              </a:xfrm>
              <a:prstGeom prst="rect">
                <a:avLst/>
              </a:prstGeom>
              <a:blipFill>
                <a:blip r:embed="rId1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2861505" y="267823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505" y="2678234"/>
                <a:ext cx="689088" cy="459806"/>
              </a:xfrm>
              <a:prstGeom prst="rect">
                <a:avLst/>
              </a:prstGeom>
              <a:blipFill>
                <a:blip r:embed="rId13"/>
                <a:stretch>
                  <a:fillRect l="-1770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066688" y="346202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688" y="3462029"/>
                <a:ext cx="689088" cy="460575"/>
              </a:xfrm>
              <a:prstGeom prst="rect">
                <a:avLst/>
              </a:prstGeom>
              <a:blipFill>
                <a:blip r:embed="rId14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166094" y="4518579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94" y="4518579"/>
                <a:ext cx="689088" cy="460575"/>
              </a:xfrm>
              <a:prstGeom prst="rect">
                <a:avLst/>
              </a:prstGeom>
              <a:blipFill>
                <a:blip r:embed="rId15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/>
          <p:cNvSpPr/>
          <p:nvPr/>
        </p:nvSpPr>
        <p:spPr>
          <a:xfrm>
            <a:off x="1313389" y="262370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262505" y="5424592"/>
                <a:ext cx="4169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Stop until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505" y="5424592"/>
                <a:ext cx="4169019" cy="461665"/>
              </a:xfrm>
              <a:prstGeom prst="rect">
                <a:avLst/>
              </a:prstGeom>
              <a:blipFill>
                <a:blip r:embed="rId16"/>
                <a:stretch>
                  <a:fillRect l="-21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8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20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8" grpId="0"/>
      <p:bldP spid="49" grpId="0"/>
      <p:bldP spid="50" grpId="0"/>
      <p:bldP spid="51" grpId="0"/>
      <p:bldP spid="52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44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5101909" y="1930581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blipFill>
                <a:blip r:embed="rId7"/>
                <a:stretch>
                  <a:fillRect l="-24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blipFill>
                <a:blip r:embed="rId8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>
            <a:off x="1482052" y="3044389"/>
            <a:ext cx="1286264" cy="46908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756401" y="3512567"/>
            <a:ext cx="879813" cy="991407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3633384" y="4460694"/>
            <a:ext cx="27722" cy="1246214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3228310" y="5706908"/>
            <a:ext cx="389211" cy="1048509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452433" y="5277806"/>
            <a:ext cx="69019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52433" y="4746765"/>
            <a:ext cx="6901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 flipV="1">
            <a:off x="443581" y="2607233"/>
            <a:ext cx="948106" cy="38223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2704878" y="3038035"/>
            <a:ext cx="32860" cy="44326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633384" y="4059418"/>
            <a:ext cx="450017" cy="39363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703232" y="5641540"/>
            <a:ext cx="323690" cy="3426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142629" y="5036311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142629" y="4537020"/>
            <a:ext cx="1923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Gradient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1055019" y="2978099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19" y="2978099"/>
                <a:ext cx="689088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2143986" y="3536864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6" y="3536864"/>
                <a:ext cx="689088" cy="45980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907205" y="4191935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05" y="4191935"/>
                <a:ext cx="689088" cy="4605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046718" y="5185827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718" y="5185827"/>
                <a:ext cx="689088" cy="4605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943216" y="2400299"/>
                <a:ext cx="689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16" y="2400299"/>
                <a:ext cx="689088" cy="461665"/>
              </a:xfrm>
              <a:prstGeom prst="rect">
                <a:avLst/>
              </a:prstGeom>
              <a:blipFill>
                <a:blip r:embed="rId14"/>
                <a:stretch>
                  <a:fillRect l="-2655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2504347" y="2572537"/>
                <a:ext cx="689088" cy="4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347" y="2572537"/>
                <a:ext cx="689088" cy="459806"/>
              </a:xfrm>
              <a:prstGeom prst="rect">
                <a:avLst/>
              </a:prstGeom>
              <a:blipFill>
                <a:blip r:embed="rId15"/>
                <a:stretch>
                  <a:fillRect l="-2655" r="-451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988977" y="3639798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977" y="3639798"/>
                <a:ext cx="689088" cy="460575"/>
              </a:xfrm>
              <a:prstGeom prst="rect">
                <a:avLst/>
              </a:prstGeom>
              <a:blipFill>
                <a:blip r:embed="rId16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981853" y="5381293"/>
                <a:ext cx="689088" cy="460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853" y="5381293"/>
                <a:ext cx="689088" cy="460575"/>
              </a:xfrm>
              <a:prstGeom prst="rect">
                <a:avLst/>
              </a:prstGeom>
              <a:blipFill>
                <a:blip r:embed="rId17"/>
                <a:stretch>
                  <a:fillRect l="-1770" r="-46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橢圓 53"/>
          <p:cNvSpPr/>
          <p:nvPr/>
        </p:nvSpPr>
        <p:spPr>
          <a:xfrm>
            <a:off x="1282902" y="2895943"/>
            <a:ext cx="180000" cy="1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769123" y="3495864"/>
            <a:ext cx="1008308" cy="39073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2728928" y="3512687"/>
            <a:ext cx="78777" cy="74771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646403" y="4503974"/>
            <a:ext cx="761038" cy="86574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H="1">
            <a:off x="2971614" y="4492400"/>
            <a:ext cx="623423" cy="440470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flipH="1" flipV="1">
            <a:off x="3283325" y="5618033"/>
            <a:ext cx="311713" cy="2350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667257" y="5706908"/>
            <a:ext cx="30800" cy="1044483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movement.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438881" y="5776486"/>
            <a:ext cx="69019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142629" y="5535602"/>
            <a:ext cx="303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</a:t>
            </a:r>
          </a:p>
          <a:p>
            <a:r>
              <a:rPr lang="en-US" altLang="zh-TW" sz="2400" dirty="0"/>
              <a:t>of last step</a:t>
            </a:r>
            <a:endParaRPr lang="zh-TW" altLang="en-US" sz="2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85" grpId="0" animBg="1"/>
      <p:bldP spid="57" grpId="0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52265" y="2634037"/>
                <a:ext cx="4304360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i</a:t>
                </a:r>
                <a:r>
                  <a:rPr lang="en-US" altLang="zh-TW" sz="2400" dirty="0"/>
                  <a:t> is actually the weighted sum of all the previous gradient: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65" y="2634037"/>
                <a:ext cx="4304360" cy="1247842"/>
              </a:xfrm>
              <a:prstGeom prst="rect">
                <a:avLst/>
              </a:prstGeom>
              <a:blipFill>
                <a:blip r:embed="rId3"/>
                <a:stretch>
                  <a:fillRect l="-2266" t="-3902" r="-2833" b="-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字方塊 57"/>
          <p:cNvSpPr txBox="1"/>
          <p:nvPr/>
        </p:nvSpPr>
        <p:spPr>
          <a:xfrm>
            <a:off x="940941" y="3958406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</a:t>
            </a:r>
            <a:r>
              <a:rPr lang="en-US" altLang="zh-TW" sz="2400" baseline="30000" dirty="0"/>
              <a:t>0 </a:t>
            </a:r>
            <a:r>
              <a:rPr lang="en-US" altLang="zh-TW" sz="2400" dirty="0"/>
              <a:t>= 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940941" y="4569174"/>
                <a:ext cx="26791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41" y="4569174"/>
                <a:ext cx="2679159" cy="461665"/>
              </a:xfrm>
              <a:prstGeom prst="rect">
                <a:avLst/>
              </a:prstGeom>
              <a:blipFill>
                <a:blip r:embed="rId4"/>
                <a:stretch>
                  <a:fillRect l="-340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943529" y="5247703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- </a:t>
                </a:r>
                <a:r>
                  <a:rPr lang="el-GR" altLang="zh-TW" sz="2400" dirty="0"/>
                  <a:t>λ 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29" y="5247703"/>
                <a:ext cx="4044062" cy="461665"/>
              </a:xfrm>
              <a:prstGeom prst="rect">
                <a:avLst/>
              </a:prstGeom>
              <a:blipFill>
                <a:blip r:embed="rId5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 rot="5400000">
            <a:off x="1107611" y="5954393"/>
            <a:ext cx="79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Start at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54" y="1468916"/>
                <a:ext cx="258054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5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2402286"/>
                <a:ext cx="399317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1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6" y="3442919"/>
                <a:ext cx="3360126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Compute gradient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84" y="3960557"/>
                <a:ext cx="3993172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443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/>
          <p:cNvSpPr txBox="1"/>
          <p:nvPr/>
        </p:nvSpPr>
        <p:spPr>
          <a:xfrm>
            <a:off x="5101909" y="1930581"/>
            <a:ext cx="258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v</a:t>
            </a:r>
            <a:r>
              <a:rPr lang="en-US" altLang="zh-TW" sz="2400" baseline="30000" dirty="0"/>
              <a:t>0</a:t>
            </a:r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0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535" y="2925645"/>
                <a:ext cx="4059271" cy="461665"/>
              </a:xfrm>
              <a:prstGeom prst="rect">
                <a:avLst/>
              </a:prstGeom>
              <a:blipFill>
                <a:blip r:embed="rId10"/>
                <a:stretch>
                  <a:fillRect l="-240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Movement v</a:t>
                </a:r>
                <a:r>
                  <a:rPr lang="en-US" altLang="zh-TW" sz="2400" baseline="30000" dirty="0"/>
                  <a:t>2</a:t>
                </a:r>
                <a:r>
                  <a:rPr lang="en-US" altLang="zh-TW" sz="2400" dirty="0"/>
                  <a:t> = </a:t>
                </a:r>
                <a:r>
                  <a:rPr lang="el-GR" altLang="zh-TW" sz="2400" dirty="0"/>
                  <a:t>λ</a:t>
                </a:r>
                <a:r>
                  <a:rPr lang="en-US" altLang="zh-TW" sz="2400" dirty="0"/>
                  <a:t>v</a:t>
                </a:r>
                <a:r>
                  <a:rPr lang="en-US" altLang="zh-TW" sz="2400" baseline="30000" dirty="0"/>
                  <a:t>1</a:t>
                </a:r>
                <a:r>
                  <a:rPr lang="en-US" altLang="zh-TW" sz="2400" dirty="0"/>
                  <a:t> - </a:t>
                </a:r>
                <a:r>
                  <a:rPr lang="el-GR" altLang="zh-TW" sz="2400" dirty="0"/>
                  <a:t>η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39" y="4492400"/>
                <a:ext cx="4044062" cy="461665"/>
              </a:xfrm>
              <a:prstGeom prst="rect">
                <a:avLst/>
              </a:prstGeom>
              <a:blipFill>
                <a:blip r:embed="rId11"/>
                <a:stretch>
                  <a:fillRect l="-241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Move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 + v</a:t>
                </a:r>
                <a:r>
                  <a:rPr lang="en-US" altLang="zh-TW" sz="2400" baseline="30000" dirty="0"/>
                  <a:t>2</a:t>
                </a:r>
                <a:endParaRPr lang="zh-TW" altLang="en-US" sz="2400" baseline="-250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909" y="4954994"/>
                <a:ext cx="3360126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2904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5189726" y="5471970"/>
            <a:ext cx="3638550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 not just based on gradient, but previous movement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09376" y="1542087"/>
            <a:ext cx="4223863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Movement: movement of last step minus gradient at present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  <p:bldP spid="60" grpId="0"/>
      <p:bldP spid="62" grpId="0"/>
      <p:bldP spid="6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34844" y="2322243"/>
            <a:ext cx="1516775" cy="4269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614292" y="1957914"/>
            <a:ext cx="500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Movement = </a:t>
            </a:r>
          </a:p>
          <a:p>
            <a:r>
              <a:rPr lang="en-US" altLang="zh-TW" sz="2400" dirty="0"/>
              <a:t>Negative of 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/>
              <a:t> + Momentum </a:t>
            </a:r>
            <a:endParaRPr lang="zh-TW" altLang="en-US" sz="2400" dirty="0"/>
          </a:p>
        </p:txBody>
      </p:sp>
      <p:cxnSp>
        <p:nvCxnSpPr>
          <p:cNvPr id="52" name="直線接點 51"/>
          <p:cNvCxnSpPr/>
          <p:nvPr/>
        </p:nvCxnSpPr>
        <p:spPr>
          <a:xfrm>
            <a:off x="7245157" y="4307839"/>
            <a:ext cx="0" cy="132041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347542" y="4307839"/>
            <a:ext cx="0" cy="13323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5445082" y="5035084"/>
            <a:ext cx="0" cy="60511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Momentum</a:t>
            </a:r>
            <a:endParaRPr lang="zh-TW" altLang="en-US" dirty="0"/>
          </a:p>
        </p:txBody>
      </p:sp>
      <p:sp>
        <p:nvSpPr>
          <p:cNvPr id="4" name="手繪多邊形 3"/>
          <p:cNvSpPr/>
          <p:nvPr/>
        </p:nvSpPr>
        <p:spPr>
          <a:xfrm>
            <a:off x="1158073" y="2112736"/>
            <a:ext cx="775481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245987 w 7754816"/>
              <a:gd name="connsiteY3" fmla="*/ 3072005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296139 w 7754816"/>
              <a:gd name="connsiteY2" fmla="*/ 2804328 h 4208267"/>
              <a:gd name="connsiteX3" fmla="*/ 4304044 w 7754816"/>
              <a:gd name="connsiteY3" fmla="*/ 3202633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470552" y="1888951"/>
                  <a:pt x="1019908" y="2356339"/>
                </a:cubicBezTo>
                <a:cubicBezTo>
                  <a:pt x="1569264" y="2823727"/>
                  <a:pt x="2748783" y="2663279"/>
                  <a:pt x="3296139" y="2804328"/>
                </a:cubicBezTo>
                <a:cubicBezTo>
                  <a:pt x="3843495" y="2945377"/>
                  <a:pt x="3781716" y="3192725"/>
                  <a:pt x="4304044" y="3202633"/>
                </a:cubicBezTo>
                <a:cubicBezTo>
                  <a:pt x="4826372" y="3212541"/>
                  <a:pt x="5427087" y="2737711"/>
                  <a:pt x="5820508" y="2602523"/>
                </a:cubicBezTo>
                <a:cubicBezTo>
                  <a:pt x="6213929" y="2467335"/>
                  <a:pt x="6374424" y="2159977"/>
                  <a:pt x="6664570" y="2391508"/>
                </a:cubicBezTo>
                <a:cubicBezTo>
                  <a:pt x="6954716" y="26230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862066" y="5655280"/>
            <a:ext cx="80508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862066" y="2144234"/>
            <a:ext cx="0" cy="3511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448603" y="1698324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</a:t>
            </a:r>
            <a:endParaRPr lang="zh-TW" altLang="en-US" sz="2400" dirty="0"/>
          </a:p>
        </p:txBody>
      </p:sp>
      <p:sp>
        <p:nvSpPr>
          <p:cNvPr id="15" name="橢圓 14"/>
          <p:cNvSpPr/>
          <p:nvPr/>
        </p:nvSpPr>
        <p:spPr>
          <a:xfrm>
            <a:off x="5133767" y="4718561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1263133" y="2144234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690739" y="5818792"/>
            <a:ext cx="591707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690739" y="5498508"/>
            <a:ext cx="618998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919863" y="3909680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6749242" y="5479503"/>
            <a:ext cx="459122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7314392" y="5801394"/>
            <a:ext cx="342708" cy="4198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4472766" y="6033714"/>
            <a:ext cx="191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𝐿</a:t>
            </a:r>
            <a:r>
              <a:rPr lang="zh-TW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∕𝜕</a:t>
            </a:r>
            <a:r>
              <a:rPr lang="en-US" altLang="zh-TW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𝑤</a:t>
            </a:r>
            <a:r>
              <a:rPr lang="en-US" altLang="zh-TW" sz="2400" dirty="0">
                <a:solidFill>
                  <a:srgbClr val="FF0000"/>
                </a:solidFill>
              </a:rPr>
              <a:t> = 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3016322" y="4149426"/>
            <a:ext cx="633046" cy="633046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483523" y="5482222"/>
            <a:ext cx="33983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823353" y="5479503"/>
            <a:ext cx="848453" cy="15695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5576002" y="5833701"/>
            <a:ext cx="777246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1560497" y="2731772"/>
            <a:ext cx="0" cy="303879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/>
        </p:nvSpPr>
        <p:spPr>
          <a:xfrm>
            <a:off x="1474622" y="5552443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239484" y="5552109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359885" y="5569401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146439" y="5533776"/>
            <a:ext cx="216117" cy="21611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4063842" y="307139"/>
            <a:ext cx="4586408" cy="13849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Still not guarantee reaching global minima, but give some hope ……</a:t>
            </a:r>
            <a:endParaRPr lang="zh-TW" altLang="en-US" sz="2800" dirty="0"/>
          </a:p>
        </p:txBody>
      </p:sp>
      <p:grpSp>
        <p:nvGrpSpPr>
          <p:cNvPr id="78" name="群組 77"/>
          <p:cNvGrpSpPr/>
          <p:nvPr/>
        </p:nvGrpSpPr>
        <p:grpSpPr>
          <a:xfrm>
            <a:off x="3782570" y="2813822"/>
            <a:ext cx="3968486" cy="1363780"/>
            <a:chOff x="4244734" y="2308754"/>
            <a:chExt cx="3968486" cy="1363780"/>
          </a:xfrm>
        </p:grpSpPr>
        <p:cxnSp>
          <p:nvCxnSpPr>
            <p:cNvPr id="28" name="直線單箭頭接點 27"/>
            <p:cNvCxnSpPr/>
            <p:nvPr/>
          </p:nvCxnSpPr>
          <p:spPr>
            <a:xfrm>
              <a:off x="4257783" y="3482737"/>
              <a:ext cx="690196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4244734" y="2561247"/>
              <a:ext cx="690196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400" dirty="0"/>
                    <a:t>Negative of </a:t>
                  </a:r>
                  <a14:m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79" y="2308754"/>
                  <a:ext cx="3265241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91" t="-10667" b="-30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單箭頭接點 31"/>
            <p:cNvCxnSpPr/>
            <p:nvPr/>
          </p:nvCxnSpPr>
          <p:spPr>
            <a:xfrm>
              <a:off x="4257783" y="3038871"/>
              <a:ext cx="690196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4955188" y="2754441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Momentum</a:t>
              </a:r>
              <a:endParaRPr lang="zh-TW" altLang="en-US" sz="2400" dirty="0"/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4947979" y="3210869"/>
              <a:ext cx="2561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Real Movement</a:t>
              </a:r>
              <a:endParaRPr lang="zh-TW" altLang="en-US" sz="2400" dirty="0"/>
            </a:p>
          </p:txBody>
        </p:sp>
      </p:grpSp>
      <p:cxnSp>
        <p:nvCxnSpPr>
          <p:cNvPr id="62" name="直線單箭頭接點 61"/>
          <p:cNvCxnSpPr/>
          <p:nvPr/>
        </p:nvCxnSpPr>
        <p:spPr>
          <a:xfrm>
            <a:off x="5576002" y="5525983"/>
            <a:ext cx="777246" cy="0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7290322" y="5476592"/>
            <a:ext cx="652424" cy="11198"/>
          </a:xfrm>
          <a:prstGeom prst="straightConnector1">
            <a:avLst/>
          </a:prstGeom>
          <a:ln w="635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3514278" y="5823538"/>
            <a:ext cx="1157528" cy="0"/>
          </a:xfrm>
          <a:prstGeom prst="straightConnector1">
            <a:avLst/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8" grpId="0" animBg="1"/>
      <p:bldP spid="55" grpId="0" animBg="1"/>
      <p:bldP spid="68" grpId="0"/>
      <p:bldP spid="37" grpId="0" animBg="1"/>
      <p:bldP spid="46" grpId="0" animBg="1"/>
      <p:bldP spid="47" grpId="0" animBg="1"/>
      <p:bldP spid="49" grpId="0" animBg="1"/>
      <p:bldP spid="50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58298"/>
            <a:ext cx="8092324" cy="50971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9407769" y="5345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73890" y="766297"/>
            <a:ext cx="402499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RMSProp</a:t>
            </a:r>
            <a:r>
              <a:rPr lang="en-US" altLang="zh-TW" sz="2800" dirty="0"/>
              <a:t> + Momentum 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93705" y="3635526"/>
            <a:ext cx="280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momentum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93705" y="4001294"/>
            <a:ext cx="1895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</a:t>
            </a:r>
            <a:r>
              <a:rPr lang="en-US" altLang="zh-TW" sz="2400" dirty="0" err="1"/>
              <a:t>RMSprop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endCxn id="4" idx="1"/>
          </p:cNvCxnSpPr>
          <p:nvPr/>
        </p:nvCxnSpPr>
        <p:spPr>
          <a:xfrm>
            <a:off x="4002157" y="3816626"/>
            <a:ext cx="291548" cy="4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9" idx="1"/>
          </p:cNvCxnSpPr>
          <p:nvPr/>
        </p:nvCxnSpPr>
        <p:spPr>
          <a:xfrm>
            <a:off x="4002157" y="4047459"/>
            <a:ext cx="291548" cy="18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3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 not always blame Overfitting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3239" y="5761464"/>
            <a:ext cx="7254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Deep Residual Learning for Image Recognition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Lucida Grande"/>
              </a:rPr>
              <a:t>http://arxiv.org/abs/1512.03385</a:t>
            </a:r>
            <a:endParaRPr lang="en-US" altLang="zh-TW" sz="240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293" y="2165205"/>
            <a:ext cx="4304735" cy="29207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39477" y="5068427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Testing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6274" y="3770868"/>
            <a:ext cx="191533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Overfitting?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3" y="2101579"/>
            <a:ext cx="4514850" cy="3048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492837" y="5115133"/>
            <a:ext cx="22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Training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37302" y="1902560"/>
            <a:ext cx="2197076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Not well trained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endCxn id="10" idx="2"/>
          </p:cNvCxnSpPr>
          <p:nvPr/>
        </p:nvCxnSpPr>
        <p:spPr>
          <a:xfrm flipV="1">
            <a:off x="2627954" y="2364225"/>
            <a:ext cx="1007886" cy="8542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http://www.mobanwang.com/icon/UploadFiles_8971/200909/200909032240083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573" y="3654070"/>
            <a:ext cx="784733" cy="7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18515" y="138754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698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Early Stopping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03" y="1564572"/>
            <a:ext cx="5824192" cy="378212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438849" y="5270798"/>
            <a:ext cx="427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Epochs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9100" y="1843446"/>
            <a:ext cx="1740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</a:t>
            </a:r>
          </a:p>
          <a:p>
            <a:pPr algn="ctr"/>
            <a:r>
              <a:rPr lang="en-US" altLang="zh-TW" sz="2400" dirty="0"/>
              <a:t>Loss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361734" y="4508306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Training set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58214" y="3045565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Testing 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4858199" y="3455636"/>
            <a:ext cx="159716" cy="1700564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319984" y="2567340"/>
            <a:ext cx="1236145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Stop at here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85490" y="2659803"/>
            <a:ext cx="194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Validation set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6358214" y="3121468"/>
            <a:ext cx="1517201" cy="334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716540" y="5931386"/>
            <a:ext cx="8125048" cy="646331"/>
            <a:chOff x="732194" y="6112116"/>
            <a:chExt cx="8125048" cy="646331"/>
          </a:xfrm>
        </p:grpSpPr>
        <p:sp>
          <p:nvSpPr>
            <p:cNvPr id="15" name="矩形 14"/>
            <p:cNvSpPr/>
            <p:nvPr/>
          </p:nvSpPr>
          <p:spPr>
            <a:xfrm>
              <a:off x="1694182" y="6112116"/>
              <a:ext cx="71630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http://keras.io/getting-started/faq/#how-can-i-interrupt-training-when-the-validation-loss-isnt-decreasing-anymore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32194" y="6155404"/>
              <a:ext cx="10583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 dirty="0" err="1"/>
                <a:t>Keras</a:t>
              </a:r>
              <a:r>
                <a:rPr lang="en-US" altLang="zh-TW" sz="2800" dirty="0"/>
                <a:t>: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6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25723" y="2310262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55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  <a:p>
            <a:pPr lvl="1"/>
            <a:r>
              <a:rPr lang="en-US" altLang="zh-TW" sz="2800" dirty="0">
                <a:solidFill>
                  <a:srgbClr val="0000FF"/>
                </a:solidFill>
              </a:rPr>
              <a:t>Find a set of weight not only minimizing original cost but also close to zero</a:t>
            </a:r>
            <a:endParaRPr lang="zh-TW" altLang="en-US" sz="28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705806"/>
              </p:ext>
            </p:extLst>
          </p:nvPr>
        </p:nvGraphicFramePr>
        <p:xfrm>
          <a:off x="628650" y="3212571"/>
          <a:ext cx="3781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9" name="方程式" r:id="rId4" imgW="1358640" imgH="393480" progId="Equation.3">
                  <p:embed/>
                </p:oleObj>
              </mc:Choice>
              <mc:Fallback>
                <p:oleObj name="方程式" r:id="rId4" imgW="1358640" imgH="39348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212571"/>
                        <a:ext cx="3781425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63348" y="5004805"/>
            <a:ext cx="355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loss</a:t>
            </a:r>
          </a:p>
          <a:p>
            <a:r>
              <a:rPr lang="en-US" altLang="zh-TW" sz="2800" dirty="0"/>
              <a:t>(e.g. minimize square error, cross entropy …)</a:t>
            </a:r>
            <a:endParaRPr lang="zh-TW" altLang="en-US" sz="2800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376775" y="3999358"/>
            <a:ext cx="0" cy="100520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10178"/>
              </p:ext>
            </p:extLst>
          </p:nvPr>
        </p:nvGraphicFramePr>
        <p:xfrm>
          <a:off x="4317909" y="4286180"/>
          <a:ext cx="25796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0" name="方程式" r:id="rId6" imgW="927000" imgH="215640" progId="Equation.3">
                  <p:embed/>
                </p:oleObj>
              </mc:Choice>
              <mc:Fallback>
                <p:oleObj name="方程式" r:id="rId6" imgW="92700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909" y="4286180"/>
                        <a:ext cx="2579688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909022" y="6097691"/>
            <a:ext cx="37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(usually not consider biases)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252242"/>
              </p:ext>
            </p:extLst>
          </p:nvPr>
        </p:nvGraphicFramePr>
        <p:xfrm>
          <a:off x="4314825" y="5360988"/>
          <a:ext cx="40306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1" name="方程式" r:id="rId8" imgW="1447560" imgH="266400" progId="Equation.3">
                  <p:embed/>
                </p:oleObj>
              </mc:Choice>
              <mc:Fallback>
                <p:oleObj name="方程式" r:id="rId8" imgW="1447560" imgH="26640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5360988"/>
                        <a:ext cx="4030663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955320" y="3497233"/>
            <a:ext cx="355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Regularization term</a:t>
            </a:r>
            <a:endParaRPr lang="zh-TW" altLang="en-US" sz="2800" dirty="0"/>
          </a:p>
        </p:txBody>
      </p:sp>
      <p:cxnSp>
        <p:nvCxnSpPr>
          <p:cNvPr id="17" name="直線接點 16"/>
          <p:cNvCxnSpPr/>
          <p:nvPr/>
        </p:nvCxnSpPr>
        <p:spPr>
          <a:xfrm>
            <a:off x="1874055" y="3998933"/>
            <a:ext cx="91835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750456" y="4056780"/>
            <a:ext cx="554679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516210" y="3741337"/>
            <a:ext cx="392812" cy="114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305135" y="4947373"/>
            <a:ext cx="377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L2 regularization: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6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351619" y="2801239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Gradient:</a:t>
            </a:r>
            <a:endParaRPr lang="zh-TW" altLang="en-US" sz="2800" dirty="0"/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06496"/>
              </p:ext>
            </p:extLst>
          </p:nvPr>
        </p:nvGraphicFramePr>
        <p:xfrm>
          <a:off x="6002338" y="2533650"/>
          <a:ext cx="26146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" name="方程式" r:id="rId4" imgW="939600" imgH="393480" progId="Equation.3">
                  <p:embed/>
                </p:oleObj>
              </mc:Choice>
              <mc:Fallback>
                <p:oleObj name="方程式" r:id="rId4" imgW="939600" imgH="39348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2533650"/>
                        <a:ext cx="2614612" cy="1084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11856" y="4103182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Update:</a:t>
            </a:r>
            <a:endParaRPr lang="zh-TW" altLang="en-US" sz="2800" dirty="0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378495"/>
              </p:ext>
            </p:extLst>
          </p:nvPr>
        </p:nvGraphicFramePr>
        <p:xfrm>
          <a:off x="1946275" y="3867150"/>
          <a:ext cx="3111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5" name="方程式" r:id="rId6" imgW="1117440" imgH="393480" progId="Equation.3">
                  <p:embed/>
                </p:oleObj>
              </mc:Choice>
              <mc:Fallback>
                <p:oleObj name="方程式" r:id="rId6" imgW="1117440" imgH="39348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867150"/>
                        <a:ext cx="311150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5750"/>
              </p:ext>
            </p:extLst>
          </p:nvPr>
        </p:nvGraphicFramePr>
        <p:xfrm>
          <a:off x="5161049" y="3825311"/>
          <a:ext cx="350043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6" name="方程式" r:id="rId8" imgW="1257120" imgH="431640" progId="Equation.3">
                  <p:embed/>
                </p:oleObj>
              </mc:Choice>
              <mc:Fallback>
                <p:oleObj name="方程式" r:id="rId8" imgW="1257120" imgH="431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1049" y="3825311"/>
                        <a:ext cx="3500437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272832"/>
              </p:ext>
            </p:extLst>
          </p:nvPr>
        </p:nvGraphicFramePr>
        <p:xfrm>
          <a:off x="2690813" y="4822825"/>
          <a:ext cx="33226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7" name="方程式" r:id="rId10" imgW="1193760" imgH="393480" progId="Equation.3">
                  <p:embed/>
                </p:oleObj>
              </mc:Choice>
              <mc:Fallback>
                <p:oleObj name="方程式" r:id="rId10" imgW="119376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822825"/>
                        <a:ext cx="3322637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線單箭頭接點 28"/>
          <p:cNvCxnSpPr/>
          <p:nvPr/>
        </p:nvCxnSpPr>
        <p:spPr>
          <a:xfrm flipH="1">
            <a:off x="3884570" y="5639558"/>
            <a:ext cx="4252" cy="4168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3080975" y="5639558"/>
            <a:ext cx="160719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5342703" y="5861271"/>
            <a:ext cx="68769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343123" y="6013450"/>
            <a:ext cx="3082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Closer to zero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03585"/>
              </p:ext>
            </p:extLst>
          </p:nvPr>
        </p:nvGraphicFramePr>
        <p:xfrm>
          <a:off x="473075" y="2541588"/>
          <a:ext cx="37814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8" name="方程式" r:id="rId12" imgW="1358640" imgH="393480" progId="Equation.3">
                  <p:embed/>
                </p:oleObj>
              </mc:Choice>
              <mc:Fallback>
                <p:oleObj name="方程式" r:id="rId12" imgW="1358640" imgH="3934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541588"/>
                        <a:ext cx="3781425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6333791" y="5073229"/>
            <a:ext cx="218155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Weight Decay</a:t>
            </a:r>
            <a:endParaRPr lang="zh-TW" altLang="en-US" sz="2800" dirty="0"/>
          </a:p>
        </p:txBody>
      </p:sp>
      <p:grpSp>
        <p:nvGrpSpPr>
          <p:cNvPr id="6" name="群組 5"/>
          <p:cNvGrpSpPr/>
          <p:nvPr/>
        </p:nvGrpSpPr>
        <p:grpSpPr>
          <a:xfrm>
            <a:off x="4576811" y="360561"/>
            <a:ext cx="4040139" cy="1149152"/>
            <a:chOff x="4305135" y="4947373"/>
            <a:chExt cx="4040139" cy="1149152"/>
          </a:xfrm>
        </p:grpSpPr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7610010"/>
                </p:ext>
              </p:extLst>
            </p:nvPr>
          </p:nvGraphicFramePr>
          <p:xfrm>
            <a:off x="4314612" y="5359925"/>
            <a:ext cx="4030662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279" name="方程式" r:id="rId14" imgW="1447560" imgH="266400" progId="Equation.3">
                    <p:embed/>
                  </p:oleObj>
                </mc:Choice>
                <mc:Fallback>
                  <p:oleObj name="方程式" r:id="rId14" imgW="1447560" imgH="26640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612" y="5359925"/>
                          <a:ext cx="4030662" cy="736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/>
            <p:cNvSpPr txBox="1"/>
            <p:nvPr/>
          </p:nvSpPr>
          <p:spPr>
            <a:xfrm>
              <a:off x="4305135" y="4947373"/>
              <a:ext cx="377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L2 regularization: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76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32" grpId="0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New loss function to be minimized</a:t>
            </a: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40656"/>
              </p:ext>
            </p:extLst>
          </p:nvPr>
        </p:nvGraphicFramePr>
        <p:xfrm>
          <a:off x="4767628" y="2402237"/>
          <a:ext cx="35702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5" name="方程式" r:id="rId4" imgW="1282680" imgH="393480" progId="Equation.3">
                  <p:embed/>
                </p:oleObj>
              </mc:Choice>
              <mc:Fallback>
                <p:oleObj name="方程式" r:id="rId4" imgW="1282680" imgH="39348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628" y="2402237"/>
                        <a:ext cx="3570288" cy="1084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7403" y="3338602"/>
            <a:ext cx="1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Update:</a:t>
            </a:r>
            <a:endParaRPr lang="zh-TW" altLang="en-US" sz="2800" dirty="0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08575"/>
              </p:ext>
            </p:extLst>
          </p:nvPr>
        </p:nvGraphicFramePr>
        <p:xfrm>
          <a:off x="1224006" y="3653423"/>
          <a:ext cx="3111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6" name="方程式" r:id="rId6" imgW="1117440" imgH="393480" progId="Equation.3">
                  <p:embed/>
                </p:oleObj>
              </mc:Choice>
              <mc:Fallback>
                <p:oleObj name="方程式" r:id="rId6" imgW="1117440" imgH="39348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06" y="3653423"/>
                        <a:ext cx="311150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21419"/>
              </p:ext>
            </p:extLst>
          </p:nvPr>
        </p:nvGraphicFramePr>
        <p:xfrm>
          <a:off x="4391068" y="3636476"/>
          <a:ext cx="43846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7" name="方程式" r:id="rId8" imgW="1574640" imgH="431640" progId="Equation.3">
                  <p:embed/>
                </p:oleObj>
              </mc:Choice>
              <mc:Fallback>
                <p:oleObj name="方程式" r:id="rId8" imgW="1574640" imgH="431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68" y="3636476"/>
                        <a:ext cx="4384675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5518"/>
              </p:ext>
            </p:extLst>
          </p:nvPr>
        </p:nvGraphicFramePr>
        <p:xfrm>
          <a:off x="1173132" y="4592414"/>
          <a:ext cx="4241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8" name="方程式" r:id="rId10" imgW="1523880" imgH="393480" progId="Equation.3">
                  <p:embed/>
                </p:oleObj>
              </mc:Choice>
              <mc:Fallback>
                <p:oleObj name="方程式" r:id="rId10" imgW="152388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32" y="4592414"/>
                        <a:ext cx="4241800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線接點 29"/>
          <p:cNvCxnSpPr/>
          <p:nvPr/>
        </p:nvCxnSpPr>
        <p:spPr>
          <a:xfrm>
            <a:off x="3549715" y="5377471"/>
            <a:ext cx="186521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448950" y="4903093"/>
            <a:ext cx="226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Always delete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20866"/>
              </p:ext>
            </p:extLst>
          </p:nvPr>
        </p:nvGraphicFramePr>
        <p:xfrm>
          <a:off x="475500" y="2425200"/>
          <a:ext cx="37449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9" name="方程式" r:id="rId12" imgW="1346040" imgH="393480" progId="Equation.3">
                  <p:embed/>
                </p:oleObj>
              </mc:Choice>
              <mc:Fallback>
                <p:oleObj name="方程式" r:id="rId12" imgW="1346040" imgH="3934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00" y="2425200"/>
                        <a:ext cx="3744913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4576811" y="360561"/>
            <a:ext cx="3777730" cy="1131689"/>
            <a:chOff x="4305135" y="4947373"/>
            <a:chExt cx="3777730" cy="1131689"/>
          </a:xfrm>
        </p:grpSpPr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937250"/>
                </p:ext>
              </p:extLst>
            </p:nvPr>
          </p:nvGraphicFramePr>
          <p:xfrm>
            <a:off x="4649574" y="5377387"/>
            <a:ext cx="3357563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0" name="方程式" r:id="rId14" imgW="1206360" imgH="253800" progId="Equation.3">
                    <p:embed/>
                  </p:oleObj>
                </mc:Choice>
                <mc:Fallback>
                  <p:oleObj name="方程式" r:id="rId14" imgW="1206360" imgH="253800" progId="Equation.3">
                    <p:embed/>
                    <p:pic>
                      <p:nvPicPr>
                        <p:cNvPr id="2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574" y="5377387"/>
                          <a:ext cx="3357563" cy="7016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文字方塊 23"/>
            <p:cNvSpPr txBox="1"/>
            <p:nvPr/>
          </p:nvSpPr>
          <p:spPr>
            <a:xfrm>
              <a:off x="4305135" y="4947373"/>
              <a:ext cx="3777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L1 regularization: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561906"/>
              </p:ext>
            </p:extLst>
          </p:nvPr>
        </p:nvGraphicFramePr>
        <p:xfrm>
          <a:off x="1173132" y="5512814"/>
          <a:ext cx="332263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1" name="方程式" r:id="rId16" imgW="1193760" imgH="393480" progId="Equation.3">
                  <p:embed/>
                </p:oleObj>
              </mc:Choice>
              <mc:Fallback>
                <p:oleObj name="方程式" r:id="rId16" imgW="1193760" imgH="39348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32" y="5512814"/>
                        <a:ext cx="3322637" cy="1085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627244" y="5715074"/>
            <a:ext cx="166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…… L2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Regularization - Weight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brain prunes out the useless link between neurons.</a:t>
            </a:r>
            <a:endParaRPr lang="zh-TW" altLang="en-US" dirty="0"/>
          </a:p>
        </p:txBody>
      </p:sp>
      <p:pic>
        <p:nvPicPr>
          <p:cNvPr id="46082" name="Picture 2" descr="http://www.3kirikou.org/manager/upload/day_140203/20140203230837519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57" y="2467367"/>
            <a:ext cx="4596493" cy="41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845004" y="5222856"/>
            <a:ext cx="767034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Doing the same thing to machine’s brain improves the performance.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00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/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3029" y="3259788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3895072" y="154011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3895072" y="293918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>
            <a:stCxn id="69" idx="3"/>
            <a:endCxn id="63" idx="2"/>
          </p:cNvCxnSpPr>
          <p:nvPr/>
        </p:nvCxnSpPr>
        <p:spPr>
          <a:xfrm>
            <a:off x="2636253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stCxn id="69" idx="3"/>
            <a:endCxn id="65" idx="2"/>
          </p:cNvCxnSpPr>
          <p:nvPr/>
        </p:nvCxnSpPr>
        <p:spPr>
          <a:xfrm>
            <a:off x="2636253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7" idx="2"/>
          </p:cNvCxnSpPr>
          <p:nvPr/>
        </p:nvCxnSpPr>
        <p:spPr>
          <a:xfrm flipV="1">
            <a:off x="6169768" y="2407981"/>
            <a:ext cx="931985" cy="7861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68" idx="2"/>
          </p:cNvCxnSpPr>
          <p:nvPr/>
        </p:nvCxnSpPr>
        <p:spPr>
          <a:xfrm>
            <a:off x="6169768" y="3194160"/>
            <a:ext cx="931985" cy="52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67" idx="2"/>
          </p:cNvCxnSpPr>
          <p:nvPr/>
        </p:nvCxnSpPr>
        <p:spPr>
          <a:xfrm flipV="1">
            <a:off x="6169767" y="2407981"/>
            <a:ext cx="931986" cy="14567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68" idx="2"/>
          </p:cNvCxnSpPr>
          <p:nvPr/>
        </p:nvCxnSpPr>
        <p:spPr>
          <a:xfrm flipV="1">
            <a:off x="6169768" y="3246915"/>
            <a:ext cx="931985" cy="6454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86" idx="3"/>
            <a:endCxn id="63" idx="2"/>
          </p:cNvCxnSpPr>
          <p:nvPr/>
        </p:nvCxnSpPr>
        <p:spPr>
          <a:xfrm flipV="1">
            <a:off x="2636253" y="1795087"/>
            <a:ext cx="1258819" cy="6661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86" idx="3"/>
            <a:endCxn id="64" idx="2"/>
          </p:cNvCxnSpPr>
          <p:nvPr/>
        </p:nvCxnSpPr>
        <p:spPr>
          <a:xfrm>
            <a:off x="2636253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6" idx="3"/>
            <a:endCxn id="65" idx="2"/>
          </p:cNvCxnSpPr>
          <p:nvPr/>
        </p:nvCxnSpPr>
        <p:spPr>
          <a:xfrm>
            <a:off x="2636253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86" idx="3"/>
            <a:endCxn id="66" idx="2"/>
          </p:cNvCxnSpPr>
          <p:nvPr/>
        </p:nvCxnSpPr>
        <p:spPr>
          <a:xfrm>
            <a:off x="2636253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2369918" y="2328022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橢圓 88"/>
          <p:cNvSpPr/>
          <p:nvPr/>
        </p:nvSpPr>
        <p:spPr>
          <a:xfrm>
            <a:off x="5659813" y="290446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橢圓 89"/>
          <p:cNvSpPr/>
          <p:nvPr/>
        </p:nvSpPr>
        <p:spPr>
          <a:xfrm>
            <a:off x="5659813" y="360272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2369918" y="3082616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4" name="直線單箭頭接點 93"/>
          <p:cNvCxnSpPr>
            <a:stCxn id="91" idx="3"/>
            <a:endCxn id="66" idx="2"/>
          </p:cNvCxnSpPr>
          <p:nvPr/>
        </p:nvCxnSpPr>
        <p:spPr>
          <a:xfrm>
            <a:off x="2636253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92" idx="3"/>
            <a:endCxn id="65" idx="2"/>
          </p:cNvCxnSpPr>
          <p:nvPr/>
        </p:nvCxnSpPr>
        <p:spPr>
          <a:xfrm flipV="1">
            <a:off x="2636253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92" idx="3"/>
            <a:endCxn id="63" idx="2"/>
          </p:cNvCxnSpPr>
          <p:nvPr/>
        </p:nvCxnSpPr>
        <p:spPr>
          <a:xfrm flipV="1">
            <a:off x="2636253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91" idx="3"/>
            <a:endCxn id="64" idx="2"/>
          </p:cNvCxnSpPr>
          <p:nvPr/>
        </p:nvCxnSpPr>
        <p:spPr>
          <a:xfrm flipV="1">
            <a:off x="2636253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1" idx="3"/>
            <a:endCxn id="63" idx="2"/>
          </p:cNvCxnSpPr>
          <p:nvPr/>
        </p:nvCxnSpPr>
        <p:spPr>
          <a:xfrm flipV="1">
            <a:off x="2636253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/>
          <p:nvPr/>
        </p:nvCxnSpPr>
        <p:spPr>
          <a:xfrm>
            <a:off x="4405026" y="1773463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/>
          <p:nvPr/>
        </p:nvCxnSpPr>
        <p:spPr>
          <a:xfrm>
            <a:off x="4405026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4405026" y="1773463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4405026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4405026" y="2461190"/>
            <a:ext cx="1258819" cy="7329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>
            <a:off x="4405026" y="2461190"/>
            <a:ext cx="1258819" cy="14312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4405026" y="3215784"/>
            <a:ext cx="1258819" cy="676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4405026" y="3194160"/>
            <a:ext cx="1258819" cy="701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/>
          <p:cNvCxnSpPr/>
          <p:nvPr/>
        </p:nvCxnSpPr>
        <p:spPr>
          <a:xfrm flipV="1">
            <a:off x="4405026" y="2495906"/>
            <a:ext cx="1258819" cy="7198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V="1">
            <a:off x="4405026" y="1795087"/>
            <a:ext cx="1258819" cy="1420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群組 126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125" name="直線接點 12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群組 127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129" name="直線接點 12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群組 130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132" name="直線接點 13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群組 133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135" name="直線接點 13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接點 13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群組 136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138" name="直線接點 13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141" name="直線接點 140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直線單箭頭接點 14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915480" y="4260857"/>
            <a:ext cx="6308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2647693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4416466" y="3912724"/>
            <a:ext cx="1258819" cy="21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 animBg="1"/>
      <p:bldP spid="65" grpId="0" animBg="1"/>
      <p:bldP spid="86" grpId="0" animBg="1"/>
      <p:bldP spid="89" grpId="0" animBg="1"/>
      <p:bldP spid="90" grpId="0" animBg="1"/>
      <p:bldP spid="91" grpId="0" animBg="1"/>
      <p:bldP spid="119" grpId="0"/>
      <p:bldP spid="1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Training: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3895072" y="2240929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橢圓 65"/>
          <p:cNvSpPr/>
          <p:nvPr/>
        </p:nvSpPr>
        <p:spPr>
          <a:xfrm>
            <a:off x="3895072" y="3637437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橢圓 66"/>
          <p:cNvSpPr/>
          <p:nvPr/>
        </p:nvSpPr>
        <p:spPr>
          <a:xfrm>
            <a:off x="7101753" y="215300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101753" y="299193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369918" y="1640295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>
            <a:stCxn id="69" idx="3"/>
            <a:endCxn id="64" idx="2"/>
          </p:cNvCxnSpPr>
          <p:nvPr/>
        </p:nvCxnSpPr>
        <p:spPr>
          <a:xfrm>
            <a:off x="2636253" y="1773463"/>
            <a:ext cx="1258819" cy="7224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69" idx="3"/>
            <a:endCxn id="66" idx="2"/>
          </p:cNvCxnSpPr>
          <p:nvPr/>
        </p:nvCxnSpPr>
        <p:spPr>
          <a:xfrm>
            <a:off x="2636253" y="1773463"/>
            <a:ext cx="1258819" cy="21189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67" idx="2"/>
          </p:cNvCxnSpPr>
          <p:nvPr/>
        </p:nvCxnSpPr>
        <p:spPr>
          <a:xfrm flipV="1">
            <a:off x="6169768" y="2407981"/>
            <a:ext cx="931985" cy="1064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67" idx="2"/>
          </p:cNvCxnSpPr>
          <p:nvPr/>
        </p:nvCxnSpPr>
        <p:spPr>
          <a:xfrm>
            <a:off x="6169767" y="1751124"/>
            <a:ext cx="931986" cy="6568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68" idx="2"/>
          </p:cNvCxnSpPr>
          <p:nvPr/>
        </p:nvCxnSpPr>
        <p:spPr>
          <a:xfrm>
            <a:off x="6169768" y="1795087"/>
            <a:ext cx="931985" cy="14518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8" idx="2"/>
          </p:cNvCxnSpPr>
          <p:nvPr/>
        </p:nvCxnSpPr>
        <p:spPr>
          <a:xfrm>
            <a:off x="6169767" y="2549938"/>
            <a:ext cx="931986" cy="6969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5659813" y="150539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5659813" y="2206213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2369918" y="3762018"/>
            <a:ext cx="266335" cy="26633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3" name="直線單箭頭接點 92"/>
          <p:cNvCxnSpPr>
            <a:stCxn id="92" idx="3"/>
            <a:endCxn id="66" idx="2"/>
          </p:cNvCxnSpPr>
          <p:nvPr/>
        </p:nvCxnSpPr>
        <p:spPr>
          <a:xfrm flipV="1">
            <a:off x="2636253" y="3892414"/>
            <a:ext cx="1258819" cy="27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92" idx="3"/>
            <a:endCxn id="64" idx="2"/>
          </p:cNvCxnSpPr>
          <p:nvPr/>
        </p:nvCxnSpPr>
        <p:spPr>
          <a:xfrm flipV="1">
            <a:off x="2636253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4405026" y="2461190"/>
            <a:ext cx="1258819" cy="3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4405026" y="2495906"/>
            <a:ext cx="1258819" cy="1399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V="1">
            <a:off x="4405026" y="1795087"/>
            <a:ext cx="1258819" cy="2100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7627473" y="2420552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7627473" y="3261429"/>
            <a:ext cx="4659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915479" y="4260857"/>
            <a:ext cx="618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/>
              <a:t>Each time before updating the parameters</a:t>
            </a:r>
          </a:p>
        </p:txBody>
      </p:sp>
      <p:sp>
        <p:nvSpPr>
          <p:cNvPr id="118" name="文字方塊 117"/>
          <p:cNvSpPr txBox="1"/>
          <p:nvPr/>
        </p:nvSpPr>
        <p:spPr>
          <a:xfrm>
            <a:off x="1453029" y="4681573"/>
            <a:ext cx="642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Each neuron has p% to dropout</a:t>
            </a:r>
            <a:endParaRPr lang="zh-TW" altLang="en-US" sz="24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1453029" y="5533748"/>
            <a:ext cx="617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Using the new network for training</a:t>
            </a:r>
            <a:endParaRPr lang="zh-TW" altLang="en-US" sz="2400" dirty="0"/>
          </a:p>
        </p:txBody>
      </p:sp>
      <p:sp>
        <p:nvSpPr>
          <p:cNvPr id="122" name="向右箭號 121"/>
          <p:cNvSpPr/>
          <p:nvPr/>
        </p:nvSpPr>
        <p:spPr>
          <a:xfrm>
            <a:off x="2007856" y="5144311"/>
            <a:ext cx="629409" cy="375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文字方塊 122"/>
          <p:cNvSpPr txBox="1"/>
          <p:nvPr/>
        </p:nvSpPr>
        <p:spPr>
          <a:xfrm>
            <a:off x="2679981" y="5118023"/>
            <a:ext cx="5744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The structure of the network is changed.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4" name="直線單箭頭接點 123"/>
          <p:cNvCxnSpPr/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5424305" y="3626839"/>
            <a:ext cx="1677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Thinner!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039816" y="6117020"/>
            <a:ext cx="706436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For each mini-batch, we resample the dropout neurons</a:t>
            </a:r>
          </a:p>
        </p:txBody>
      </p:sp>
    </p:spTree>
    <p:extLst>
      <p:ext uri="{BB962C8B-B14F-4D97-AF65-F5344CB8AC3E}">
        <p14:creationId xmlns:p14="http://schemas.microsoft.com/office/powerpoint/2010/main" val="300760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3" grpId="0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846383" y="2104812"/>
            <a:ext cx="3957538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Different approaches for different problems.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21211" y="3388784"/>
            <a:ext cx="377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e.g. dropout for good results on testing data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/>
          <p:cNvCxnSpPr>
            <a:endCxn id="9" idx="1"/>
          </p:cNvCxnSpPr>
          <p:nvPr/>
        </p:nvCxnSpPr>
        <p:spPr>
          <a:xfrm flipV="1">
            <a:off x="4811759" y="2292626"/>
            <a:ext cx="1185408" cy="289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3" idx="3"/>
            <a:endCxn id="10" idx="1"/>
          </p:cNvCxnSpPr>
          <p:nvPr/>
        </p:nvCxnSpPr>
        <p:spPr>
          <a:xfrm>
            <a:off x="4803921" y="2581866"/>
            <a:ext cx="1202566" cy="18928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7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endParaRPr lang="zh-TW" altLang="en-US" dirty="0"/>
          </a:p>
        </p:txBody>
      </p:sp>
      <p:grpSp>
        <p:nvGrpSpPr>
          <p:cNvPr id="111" name="群組 110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4" name="橢圓 3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>
              <a:stCxn id="10" idx="3"/>
              <a:endCxn id="4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10" idx="3"/>
              <a:endCxn id="5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0" idx="3"/>
              <a:endCxn id="6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0" idx="3"/>
              <a:endCxn id="7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8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9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8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8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27" idx="2"/>
              <a:endCxn id="4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7" idx="3"/>
              <a:endCxn id="5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7" idx="3"/>
              <a:endCxn id="6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7" idx="3"/>
              <a:endCxn id="7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橢圓 35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橢圓 36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6" name="直線單箭頭接點 65"/>
            <p:cNvCxnSpPr>
              <a:stCxn id="57" idx="3"/>
              <a:endCxn id="7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56" idx="3"/>
              <a:endCxn id="7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stCxn id="57" idx="3"/>
              <a:endCxn id="6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57" idx="3"/>
              <a:endCxn id="5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stCxn id="57" idx="3"/>
              <a:endCxn id="4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>
              <a:stCxn id="56" idx="3"/>
              <a:endCxn id="5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56" idx="3"/>
              <a:endCxn id="4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單箭頭接點 120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5" idx="6"/>
            <a:endCxn id="34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44764" y="1500571"/>
            <a:ext cx="232116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800" b="1" u="sng" dirty="0">
                <a:solidFill>
                  <a:srgbClr val="0000FF"/>
                </a:solidFill>
              </a:rPr>
              <a:t>Testing:</a:t>
            </a:r>
            <a:endParaRPr lang="zh-TW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685378" y="4278037"/>
            <a:ext cx="3369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dirty="0">
                <a:solidFill>
                  <a:srgbClr val="FF0000"/>
                </a:solidFill>
              </a:rPr>
              <a:t>No dropout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1290209" y="4846911"/>
            <a:ext cx="5129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0000FF"/>
                </a:solidFill>
              </a:rPr>
              <a:t>If the dropout rate at training is p%, all the weights times 1-p%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TW" sz="2400" dirty="0">
                    <a:solidFill>
                      <a:srgbClr val="0000FF"/>
                    </a:solidFill>
                  </a:rPr>
                  <a:t>Assume that the dropout rate is 50%. </a:t>
                </a:r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     If a weight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by training, set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TW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for testing.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09" y="5746509"/>
                <a:ext cx="7853791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8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01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3" grpId="0"/>
      <p:bldP spid="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495" y="3144381"/>
            <a:ext cx="2044281" cy="30445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</a:t>
            </a:r>
            <a:br>
              <a:rPr lang="en-US" altLang="zh-TW" dirty="0"/>
            </a:br>
            <a:r>
              <a:rPr lang="en-US" altLang="zh-TW" dirty="0"/>
              <a:t>- Intuitive Reason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37287" y="2882771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Training 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929730" y="1740097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Testing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07149" y="3405991"/>
            <a:ext cx="3686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Dropout (</a:t>
            </a:r>
            <a:r>
              <a:rPr lang="zh-TW" altLang="en-US" sz="2400" dirty="0"/>
              <a:t>腳上綁重物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77035" y="2261210"/>
            <a:ext cx="4191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dropout</a:t>
            </a:r>
          </a:p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拿下重物後就變很強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287" y="3972004"/>
            <a:ext cx="3517900" cy="221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369918" y="1505394"/>
            <a:ext cx="5723548" cy="2641997"/>
            <a:chOff x="1904899" y="2535995"/>
            <a:chExt cx="5723548" cy="2641997"/>
          </a:xfrm>
        </p:grpSpPr>
        <p:sp>
          <p:nvSpPr>
            <p:cNvPr id="5" name="橢圓 4"/>
            <p:cNvSpPr/>
            <p:nvPr/>
          </p:nvSpPr>
          <p:spPr>
            <a:xfrm>
              <a:off x="3430053" y="2570711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/>
            <p:cNvSpPr/>
            <p:nvPr/>
          </p:nvSpPr>
          <p:spPr>
            <a:xfrm>
              <a:off x="3430053" y="3271530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3430053" y="396978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3430053" y="466803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6636734" y="318360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6636734" y="4022539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904899" y="2670896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3"/>
              <a:endCxn id="5" idx="2"/>
            </p:cNvCxnSpPr>
            <p:nvPr/>
          </p:nvCxnSpPr>
          <p:spPr>
            <a:xfrm>
              <a:off x="2171234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11" idx="3"/>
              <a:endCxn id="6" idx="2"/>
            </p:cNvCxnSpPr>
            <p:nvPr/>
          </p:nvCxnSpPr>
          <p:spPr>
            <a:xfrm>
              <a:off x="2171234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11" idx="3"/>
              <a:endCxn id="7" idx="2"/>
            </p:cNvCxnSpPr>
            <p:nvPr/>
          </p:nvCxnSpPr>
          <p:spPr>
            <a:xfrm>
              <a:off x="2171234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11" idx="3"/>
              <a:endCxn id="8" idx="2"/>
            </p:cNvCxnSpPr>
            <p:nvPr/>
          </p:nvCxnSpPr>
          <p:spPr>
            <a:xfrm>
              <a:off x="2171234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1064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endCxn id="9" idx="2"/>
            </p:cNvCxnSpPr>
            <p:nvPr/>
          </p:nvCxnSpPr>
          <p:spPr>
            <a:xfrm>
              <a:off x="5704748" y="2781725"/>
              <a:ext cx="931986" cy="6568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endCxn id="10" idx="2"/>
            </p:cNvCxnSpPr>
            <p:nvPr/>
          </p:nvCxnSpPr>
          <p:spPr>
            <a:xfrm>
              <a:off x="5704749" y="2825688"/>
              <a:ext cx="931985" cy="14518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0" idx="2"/>
            </p:cNvCxnSpPr>
            <p:nvPr/>
          </p:nvCxnSpPr>
          <p:spPr>
            <a:xfrm>
              <a:off x="5704748" y="3580539"/>
              <a:ext cx="931986" cy="696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9" idx="2"/>
            </p:cNvCxnSpPr>
            <p:nvPr/>
          </p:nvCxnSpPr>
          <p:spPr>
            <a:xfrm flipV="1">
              <a:off x="5704749" y="3438582"/>
              <a:ext cx="931985" cy="7861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0" idx="2"/>
            </p:cNvCxnSpPr>
            <p:nvPr/>
          </p:nvCxnSpPr>
          <p:spPr>
            <a:xfrm>
              <a:off x="5704749" y="4224761"/>
              <a:ext cx="931985" cy="527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9" idx="2"/>
            </p:cNvCxnSpPr>
            <p:nvPr/>
          </p:nvCxnSpPr>
          <p:spPr>
            <a:xfrm flipV="1">
              <a:off x="5704748" y="3438582"/>
              <a:ext cx="931986" cy="14567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0" idx="2"/>
            </p:cNvCxnSpPr>
            <p:nvPr/>
          </p:nvCxnSpPr>
          <p:spPr>
            <a:xfrm flipV="1">
              <a:off x="5704749" y="4277516"/>
              <a:ext cx="931985" cy="6454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8" idx="2"/>
              <a:endCxn id="5" idx="2"/>
            </p:cNvCxnSpPr>
            <p:nvPr/>
          </p:nvCxnSpPr>
          <p:spPr>
            <a:xfrm flipV="1">
              <a:off x="2038067" y="2825688"/>
              <a:ext cx="1391986" cy="799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8" idx="3"/>
              <a:endCxn id="6" idx="2"/>
            </p:cNvCxnSpPr>
            <p:nvPr/>
          </p:nvCxnSpPr>
          <p:spPr>
            <a:xfrm>
              <a:off x="2171234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28" idx="3"/>
              <a:endCxn id="7" idx="2"/>
            </p:cNvCxnSpPr>
            <p:nvPr/>
          </p:nvCxnSpPr>
          <p:spPr>
            <a:xfrm>
              <a:off x="2171234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28" idx="3"/>
              <a:endCxn id="8" idx="2"/>
            </p:cNvCxnSpPr>
            <p:nvPr/>
          </p:nvCxnSpPr>
          <p:spPr>
            <a:xfrm>
              <a:off x="2171234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1904899" y="3358623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194794" y="2535995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5194794" y="3236814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5194794" y="3935068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194794" y="4633322"/>
              <a:ext cx="509954" cy="5099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904899" y="4113217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904899" y="4792619"/>
              <a:ext cx="266335" cy="266335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單箭頭接點 34"/>
            <p:cNvCxnSpPr>
              <a:stCxn id="34" idx="3"/>
              <a:endCxn id="8" idx="2"/>
            </p:cNvCxnSpPr>
            <p:nvPr/>
          </p:nvCxnSpPr>
          <p:spPr>
            <a:xfrm flipV="1">
              <a:off x="2171234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33" idx="3"/>
              <a:endCxn id="8" idx="2"/>
            </p:cNvCxnSpPr>
            <p:nvPr/>
          </p:nvCxnSpPr>
          <p:spPr>
            <a:xfrm>
              <a:off x="2171234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34" idx="3"/>
              <a:endCxn id="7" idx="2"/>
            </p:cNvCxnSpPr>
            <p:nvPr/>
          </p:nvCxnSpPr>
          <p:spPr>
            <a:xfrm flipV="1">
              <a:off x="2171234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34" idx="3"/>
              <a:endCxn id="6" idx="2"/>
            </p:cNvCxnSpPr>
            <p:nvPr/>
          </p:nvCxnSpPr>
          <p:spPr>
            <a:xfrm flipV="1">
              <a:off x="2171234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34" idx="3"/>
              <a:endCxn id="5" idx="2"/>
            </p:cNvCxnSpPr>
            <p:nvPr/>
          </p:nvCxnSpPr>
          <p:spPr>
            <a:xfrm flipV="1">
              <a:off x="2171234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33" idx="3"/>
              <a:endCxn id="6" idx="2"/>
            </p:cNvCxnSpPr>
            <p:nvPr/>
          </p:nvCxnSpPr>
          <p:spPr>
            <a:xfrm flipV="1">
              <a:off x="2171234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3" idx="3"/>
              <a:endCxn id="5" idx="2"/>
            </p:cNvCxnSpPr>
            <p:nvPr/>
          </p:nvCxnSpPr>
          <p:spPr>
            <a:xfrm flipV="1">
              <a:off x="2171234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3940007" y="2804064"/>
              <a:ext cx="1258819" cy="216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>
              <a:off x="3940007" y="2804064"/>
              <a:ext cx="1258819" cy="7224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>
              <a:off x="3940007" y="2804064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3940007" y="2804064"/>
              <a:ext cx="1258819" cy="21189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3940007" y="3491791"/>
              <a:ext cx="1258819" cy="3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3940007" y="3491791"/>
              <a:ext cx="1258819" cy="7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3940007" y="3491791"/>
              <a:ext cx="1258819" cy="14312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3940007" y="4923015"/>
              <a:ext cx="1258819" cy="27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3940007" y="4246385"/>
              <a:ext cx="1258819" cy="6766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 flipV="1">
              <a:off x="3940007" y="4224761"/>
              <a:ext cx="1258819" cy="7010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 flipV="1">
              <a:off x="3940007" y="3526507"/>
              <a:ext cx="1258819" cy="13992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3940007" y="2825688"/>
              <a:ext cx="1258819" cy="21000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 flipV="1">
              <a:off x="3940007" y="3526507"/>
              <a:ext cx="1258819" cy="7198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/>
            <p:nvPr/>
          </p:nvCxnSpPr>
          <p:spPr>
            <a:xfrm flipV="1">
              <a:off x="3940007" y="2825688"/>
              <a:ext cx="1258819" cy="14206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/>
            <p:nvPr/>
          </p:nvCxnSpPr>
          <p:spPr>
            <a:xfrm>
              <a:off x="7162454" y="3451153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7162454" y="4292030"/>
              <a:ext cx="4659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線單箭頭接點 57"/>
          <p:cNvCxnSpPr/>
          <p:nvPr/>
        </p:nvCxnSpPr>
        <p:spPr>
          <a:xfrm flipV="1">
            <a:off x="2649437" y="3206860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4439720" y="3192846"/>
            <a:ext cx="1245635" cy="5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6"/>
            <a:endCxn id="29" idx="2"/>
          </p:cNvCxnSpPr>
          <p:nvPr/>
        </p:nvCxnSpPr>
        <p:spPr>
          <a:xfrm flipV="1">
            <a:off x="4405026" y="1760371"/>
            <a:ext cx="1254787" cy="7355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10343" y="4199046"/>
            <a:ext cx="7300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teams up, if everyone expect the partner will do the work, nothing will be done finally.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1010343" y="5054083"/>
            <a:ext cx="7059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However, if you know your partner will dropout, you will do better.</a:t>
            </a:r>
          </a:p>
        </p:txBody>
      </p:sp>
      <p:sp>
        <p:nvSpPr>
          <p:cNvPr id="66" name="雲朵形圖說文字 65"/>
          <p:cNvSpPr/>
          <p:nvPr/>
        </p:nvSpPr>
        <p:spPr>
          <a:xfrm>
            <a:off x="5084933" y="1307531"/>
            <a:ext cx="2795038" cy="1491167"/>
          </a:xfrm>
          <a:prstGeom prst="cloudCallout">
            <a:avLst>
              <a:gd name="adj1" fmla="val -80009"/>
              <a:gd name="adj2" fmla="val 29984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</a:rPr>
              <a:t>我的 </a:t>
            </a:r>
            <a:r>
              <a:rPr lang="en-US" altLang="zh-TW" sz="2000" dirty="0">
                <a:solidFill>
                  <a:schemeClr val="bg1"/>
                </a:solidFill>
              </a:rPr>
              <a:t>partner </a:t>
            </a:r>
            <a:r>
              <a:rPr lang="zh-TW" altLang="en-US" sz="2000" dirty="0">
                <a:solidFill>
                  <a:schemeClr val="bg1"/>
                </a:solidFill>
              </a:rPr>
              <a:t>會擺爛，所以我要好好做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grpSp>
        <p:nvGrpSpPr>
          <p:cNvPr id="82" name="群組 81"/>
          <p:cNvGrpSpPr/>
          <p:nvPr/>
        </p:nvGrpSpPr>
        <p:grpSpPr>
          <a:xfrm>
            <a:off x="3965370" y="1600600"/>
            <a:ext cx="365326" cy="367349"/>
            <a:chOff x="-1866900" y="1906630"/>
            <a:chExt cx="365326" cy="367349"/>
          </a:xfrm>
        </p:grpSpPr>
        <p:cxnSp>
          <p:nvCxnSpPr>
            <p:cNvPr id="83" name="直線接點 8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3970602" y="3010485"/>
            <a:ext cx="365326" cy="367349"/>
            <a:chOff x="-1866900" y="1906630"/>
            <a:chExt cx="365326" cy="367349"/>
          </a:xfrm>
        </p:grpSpPr>
        <p:cxnSp>
          <p:nvCxnSpPr>
            <p:cNvPr id="86" name="直線接點 85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群組 87"/>
          <p:cNvGrpSpPr/>
          <p:nvPr/>
        </p:nvGrpSpPr>
        <p:grpSpPr>
          <a:xfrm>
            <a:off x="5732127" y="2981602"/>
            <a:ext cx="365326" cy="367349"/>
            <a:chOff x="-1866900" y="1906630"/>
            <a:chExt cx="365326" cy="367349"/>
          </a:xfrm>
        </p:grpSpPr>
        <p:cxnSp>
          <p:nvCxnSpPr>
            <p:cNvPr id="89" name="直線接點 88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90"/>
          <p:cNvGrpSpPr/>
          <p:nvPr/>
        </p:nvGrpSpPr>
        <p:grpSpPr>
          <a:xfrm>
            <a:off x="5741551" y="3674023"/>
            <a:ext cx="365326" cy="367349"/>
            <a:chOff x="-1866900" y="1906630"/>
            <a:chExt cx="365326" cy="367349"/>
          </a:xfrm>
        </p:grpSpPr>
        <p:cxnSp>
          <p:nvCxnSpPr>
            <p:cNvPr id="92" name="直線接點 91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93"/>
          <p:cNvGrpSpPr/>
          <p:nvPr/>
        </p:nvGrpSpPr>
        <p:grpSpPr>
          <a:xfrm>
            <a:off x="2316154" y="3023685"/>
            <a:ext cx="365326" cy="367349"/>
            <a:chOff x="-1866900" y="1906630"/>
            <a:chExt cx="365326" cy="367349"/>
          </a:xfrm>
        </p:grpSpPr>
        <p:cxnSp>
          <p:nvCxnSpPr>
            <p:cNvPr id="95" name="直線接點 94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群組 96"/>
          <p:cNvGrpSpPr/>
          <p:nvPr/>
        </p:nvGrpSpPr>
        <p:grpSpPr>
          <a:xfrm>
            <a:off x="2339885" y="2294637"/>
            <a:ext cx="365326" cy="367349"/>
            <a:chOff x="-1866900" y="1906630"/>
            <a:chExt cx="365326" cy="367349"/>
          </a:xfrm>
        </p:grpSpPr>
        <p:cxnSp>
          <p:nvCxnSpPr>
            <p:cNvPr id="98" name="直線接點 97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字方塊 99"/>
          <p:cNvSpPr txBox="1"/>
          <p:nvPr/>
        </p:nvSpPr>
        <p:spPr>
          <a:xfrm>
            <a:off x="1027238" y="5892791"/>
            <a:ext cx="733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When testing, no one dropout actually, so obtaining good results eventually.</a:t>
            </a:r>
          </a:p>
        </p:txBody>
      </p:sp>
    </p:spTree>
    <p:extLst>
      <p:ext uri="{BB962C8B-B14F-4D97-AF65-F5344CB8AC3E}">
        <p14:creationId xmlns:p14="http://schemas.microsoft.com/office/powerpoint/2010/main" val="33537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6" grpId="0" animBg="1"/>
      <p:bldP spid="1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- Intuitive Reason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the weights should multiply (1-p)% (dropout rate) when testing?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4552" y="2636369"/>
            <a:ext cx="2689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Training of Dropout</a:t>
            </a:r>
            <a:endParaRPr lang="en-US" altLang="zh-TW" sz="2400" dirty="0"/>
          </a:p>
        </p:txBody>
      </p:sp>
      <p:sp>
        <p:nvSpPr>
          <p:cNvPr id="5" name="矩形 4"/>
          <p:cNvSpPr/>
          <p:nvPr/>
        </p:nvSpPr>
        <p:spPr>
          <a:xfrm>
            <a:off x="4557486" y="2617200"/>
            <a:ext cx="25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u="sng" dirty="0"/>
              <a:t>Testing of Dropout</a:t>
            </a:r>
            <a:endParaRPr lang="en-US" altLang="zh-TW" sz="2400" dirty="0"/>
          </a:p>
        </p:txBody>
      </p:sp>
      <p:sp>
        <p:nvSpPr>
          <p:cNvPr id="6" name="橢圓 5"/>
          <p:cNvSpPr/>
          <p:nvPr/>
        </p:nvSpPr>
        <p:spPr>
          <a:xfrm>
            <a:off x="3183636" y="4715913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1328616" y="365880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1328616" y="4443730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332203" y="5225867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1328616" y="6056849"/>
            <a:ext cx="509954" cy="4993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6676216" y="4763324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橢圓 21"/>
          <p:cNvSpPr/>
          <p:nvPr/>
        </p:nvSpPr>
        <p:spPr>
          <a:xfrm>
            <a:off x="4821196" y="370621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821196" y="4491141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4824783" y="5273278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橢圓 24"/>
          <p:cNvSpPr/>
          <p:nvPr/>
        </p:nvSpPr>
        <p:spPr>
          <a:xfrm>
            <a:off x="4821196" y="6104260"/>
            <a:ext cx="509954" cy="5099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2" name="直線單箭頭接點 11"/>
          <p:cNvCxnSpPr>
            <a:stCxn id="7" idx="6"/>
            <a:endCxn id="6" idx="2"/>
          </p:cNvCxnSpPr>
          <p:nvPr/>
        </p:nvCxnSpPr>
        <p:spPr>
          <a:xfrm>
            <a:off x="1838570" y="3908493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6"/>
            <a:endCxn id="6" idx="2"/>
          </p:cNvCxnSpPr>
          <p:nvPr/>
        </p:nvCxnSpPr>
        <p:spPr>
          <a:xfrm>
            <a:off x="1838570" y="4693416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9" idx="6"/>
            <a:endCxn id="6" idx="2"/>
          </p:cNvCxnSpPr>
          <p:nvPr/>
        </p:nvCxnSpPr>
        <p:spPr>
          <a:xfrm flipV="1">
            <a:off x="1842157" y="4965599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endCxn id="6" idx="2"/>
          </p:cNvCxnSpPr>
          <p:nvPr/>
        </p:nvCxnSpPr>
        <p:spPr>
          <a:xfrm flipV="1">
            <a:off x="1842157" y="4965599"/>
            <a:ext cx="1341479" cy="1316587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334737" y="3961195"/>
            <a:ext cx="1345066" cy="105710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334737" y="4746118"/>
            <a:ext cx="1345066" cy="2721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338324" y="5018301"/>
            <a:ext cx="1341479" cy="50995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5338324" y="5018301"/>
            <a:ext cx="1341479" cy="131129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10" y="3889532"/>
                <a:ext cx="4218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402799"/>
                <a:ext cx="42896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493" y="4842442"/>
                <a:ext cx="4289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174" y="5296178"/>
                <a:ext cx="41960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145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097" y="4471471"/>
                <a:ext cx="22326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049" y="3930535"/>
                <a:ext cx="421847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571" r="-428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443802"/>
                <a:ext cx="4289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532" y="4883445"/>
                <a:ext cx="4289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213" y="5337181"/>
                <a:ext cx="41960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8696" r="-57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532" y="4443802"/>
                <a:ext cx="32592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111" r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/>
          <p:cNvGrpSpPr/>
          <p:nvPr/>
        </p:nvGrpSpPr>
        <p:grpSpPr>
          <a:xfrm>
            <a:off x="1372335" y="4480280"/>
            <a:ext cx="365326" cy="359725"/>
            <a:chOff x="-1866900" y="1906630"/>
            <a:chExt cx="365326" cy="367349"/>
          </a:xfrm>
        </p:grpSpPr>
        <p:cxnSp>
          <p:nvCxnSpPr>
            <p:cNvPr id="64" name="直線接點 63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1400930" y="6169344"/>
            <a:ext cx="365326" cy="359725"/>
            <a:chOff x="-1866900" y="1906630"/>
            <a:chExt cx="365326" cy="367349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群組 68"/>
          <p:cNvGrpSpPr/>
          <p:nvPr/>
        </p:nvGrpSpPr>
        <p:grpSpPr>
          <a:xfrm>
            <a:off x="1880908" y="4575851"/>
            <a:ext cx="265418" cy="261349"/>
            <a:chOff x="-1866900" y="1906630"/>
            <a:chExt cx="365326" cy="367349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群組 71"/>
          <p:cNvGrpSpPr/>
          <p:nvPr/>
        </p:nvGrpSpPr>
        <p:grpSpPr>
          <a:xfrm>
            <a:off x="1953079" y="5909368"/>
            <a:ext cx="265418" cy="261349"/>
            <a:chOff x="-1866900" y="1906630"/>
            <a:chExt cx="365326" cy="367349"/>
          </a:xfrm>
        </p:grpSpPr>
        <p:cxnSp>
          <p:nvCxnSpPr>
            <p:cNvPr id="73" name="直線接點 72"/>
            <p:cNvCxnSpPr/>
            <p:nvPr/>
          </p:nvCxnSpPr>
          <p:spPr>
            <a:xfrm>
              <a:off x="-1866900" y="1906630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/>
            <p:cNvCxnSpPr/>
            <p:nvPr/>
          </p:nvCxnSpPr>
          <p:spPr>
            <a:xfrm rot="5400000">
              <a:off x="-1863524" y="1912029"/>
              <a:ext cx="361950" cy="36195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文字方塊 74"/>
          <p:cNvSpPr txBox="1"/>
          <p:nvPr/>
        </p:nvSpPr>
        <p:spPr>
          <a:xfrm>
            <a:off x="689067" y="3083049"/>
            <a:ext cx="38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Assume dropout rate is 50%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3952462"/>
                <a:ext cx="759310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876" y="4454728"/>
                <a:ext cx="759310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68" y="4897772"/>
                <a:ext cx="759310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8730" r="-6349" b="-634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.5</m:t>
                      </m:r>
                      <m:r>
                        <a:rPr lang="en-US" altLang="zh-TW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39" y="5351695"/>
                <a:ext cx="759310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7874" r="-6299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4620486" y="3039464"/>
            <a:ext cx="162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No dropout</a:t>
            </a:r>
            <a:endParaRPr lang="zh-TW" altLang="en-US" sz="2400" dirty="0"/>
          </a:p>
        </p:txBody>
      </p:sp>
      <p:grpSp>
        <p:nvGrpSpPr>
          <p:cNvPr id="92" name="群組 91"/>
          <p:cNvGrpSpPr/>
          <p:nvPr/>
        </p:nvGrpSpPr>
        <p:grpSpPr>
          <a:xfrm>
            <a:off x="6201845" y="3449355"/>
            <a:ext cx="2900409" cy="870244"/>
            <a:chOff x="6201845" y="3487455"/>
            <a:chExt cx="2900409" cy="870244"/>
          </a:xfrm>
        </p:grpSpPr>
        <p:sp>
          <p:nvSpPr>
            <p:cNvPr id="87" name="矩形 86"/>
            <p:cNvSpPr/>
            <p:nvPr/>
          </p:nvSpPr>
          <p:spPr>
            <a:xfrm>
              <a:off x="6201845" y="3487455"/>
              <a:ext cx="29004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from training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/>
                <p:cNvSpPr txBox="1"/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8" name="文字方塊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194" y="3896034"/>
                  <a:ext cx="1625065" cy="461665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向右箭號 89"/>
            <p:cNvSpPr/>
            <p:nvPr/>
          </p:nvSpPr>
          <p:spPr>
            <a:xfrm>
              <a:off x="6575506" y="3949120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5942302" y="5706513"/>
            <a:ext cx="2990178" cy="913826"/>
            <a:chOff x="5942302" y="5744613"/>
            <a:chExt cx="2990178" cy="9138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字方塊 76"/>
                <p:cNvSpPr txBox="1"/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7" name="文字方塊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2599" y="6196774"/>
                  <a:ext cx="162506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5942302" y="5744613"/>
              <a:ext cx="29901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Weights multiply 1-p%</a:t>
              </a:r>
              <a:endParaRPr lang="zh-TW" altLang="en-US" sz="2400" dirty="0"/>
            </a:p>
          </p:txBody>
        </p:sp>
        <p:sp>
          <p:nvSpPr>
            <p:cNvPr id="91" name="向右箭號 90"/>
            <p:cNvSpPr/>
            <p:nvPr/>
          </p:nvSpPr>
          <p:spPr>
            <a:xfrm>
              <a:off x="6648268" y="6231691"/>
              <a:ext cx="585426" cy="38595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5" name="直線接點 94"/>
          <p:cNvCxnSpPr/>
          <p:nvPr/>
        </p:nvCxnSpPr>
        <p:spPr>
          <a:xfrm>
            <a:off x="4423021" y="2636369"/>
            <a:ext cx="0" cy="4221631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9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0" grpId="0"/>
      <p:bldP spid="41" grpId="0"/>
      <p:bldP spid="42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75" grpId="0"/>
      <p:bldP spid="79" grpId="0" animBg="1"/>
      <p:bldP spid="84" grpId="0" animBg="1"/>
      <p:bldP spid="85" grpId="0" animBg="1"/>
      <p:bldP spid="86" grpId="0" animBg="1"/>
      <p:bldP spid="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4" name="矩形 3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53" name="矩形 252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54" name="矩形 253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255" name="矩形 254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10532" y="5105203"/>
            <a:ext cx="6984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 a bunch of networks with different structures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3920999" y="1306055"/>
            <a:ext cx="1654731" cy="10477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 Set</a:t>
            </a:r>
            <a:endParaRPr lang="zh-TW" altLang="en-US" sz="2400" dirty="0"/>
          </a:p>
        </p:txBody>
      </p:sp>
      <p:sp>
        <p:nvSpPr>
          <p:cNvPr id="256" name="橢圓 255"/>
          <p:cNvSpPr/>
          <p:nvPr/>
        </p:nvSpPr>
        <p:spPr>
          <a:xfrm>
            <a:off x="1320788" y="2632509"/>
            <a:ext cx="1260000" cy="720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</a:t>
            </a:r>
            <a:r>
              <a:rPr lang="zh-TW" altLang="en-US" sz="2400" dirty="0"/>
              <a:t> </a:t>
            </a:r>
            <a:r>
              <a:rPr lang="en-US" altLang="zh-TW" sz="2400" dirty="0"/>
              <a:t>1</a:t>
            </a:r>
          </a:p>
        </p:txBody>
      </p:sp>
      <p:sp>
        <p:nvSpPr>
          <p:cNvPr id="257" name="橢圓 256"/>
          <p:cNvSpPr/>
          <p:nvPr/>
        </p:nvSpPr>
        <p:spPr>
          <a:xfrm>
            <a:off x="3102837" y="2632509"/>
            <a:ext cx="126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2</a:t>
            </a:r>
            <a:endParaRPr lang="zh-TW" altLang="en-US" sz="2400" dirty="0"/>
          </a:p>
        </p:txBody>
      </p:sp>
      <p:sp>
        <p:nvSpPr>
          <p:cNvPr id="258" name="橢圓 257"/>
          <p:cNvSpPr/>
          <p:nvPr/>
        </p:nvSpPr>
        <p:spPr>
          <a:xfrm>
            <a:off x="4945730" y="2642651"/>
            <a:ext cx="1260000" cy="72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3</a:t>
            </a:r>
            <a:endParaRPr lang="zh-TW" altLang="en-US" sz="2400" dirty="0"/>
          </a:p>
        </p:txBody>
      </p:sp>
      <p:sp>
        <p:nvSpPr>
          <p:cNvPr id="259" name="橢圓 258"/>
          <p:cNvSpPr/>
          <p:nvPr/>
        </p:nvSpPr>
        <p:spPr>
          <a:xfrm>
            <a:off x="6784054" y="2642651"/>
            <a:ext cx="1260000" cy="72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Set 4</a:t>
            </a:r>
            <a:endParaRPr lang="zh-TW" altLang="en-US" sz="2400" dirty="0"/>
          </a:p>
        </p:txBody>
      </p:sp>
      <p:cxnSp>
        <p:nvCxnSpPr>
          <p:cNvPr id="260" name="直線單箭頭接點 259"/>
          <p:cNvCxnSpPr/>
          <p:nvPr/>
        </p:nvCxnSpPr>
        <p:spPr>
          <a:xfrm flipH="1">
            <a:off x="2305051" y="1964424"/>
            <a:ext cx="1695959" cy="678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/>
          <p:cNvCxnSpPr/>
          <p:nvPr/>
        </p:nvCxnSpPr>
        <p:spPr>
          <a:xfrm flipH="1">
            <a:off x="3802783" y="2283568"/>
            <a:ext cx="478720" cy="429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/>
          <p:cNvCxnSpPr/>
          <p:nvPr/>
        </p:nvCxnSpPr>
        <p:spPr>
          <a:xfrm>
            <a:off x="5253355" y="2257029"/>
            <a:ext cx="166076" cy="4728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/>
          <p:cNvCxnSpPr/>
          <p:nvPr/>
        </p:nvCxnSpPr>
        <p:spPr>
          <a:xfrm>
            <a:off x="5497783" y="1964424"/>
            <a:ext cx="1532676" cy="7280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/>
          <p:cNvCxnSpPr/>
          <p:nvPr/>
        </p:nvCxnSpPr>
        <p:spPr>
          <a:xfrm flipH="1">
            <a:off x="7414054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/>
          <p:cNvCxnSpPr/>
          <p:nvPr/>
        </p:nvCxnSpPr>
        <p:spPr>
          <a:xfrm flipH="1">
            <a:off x="3732838" y="3272294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/>
          <p:cNvCxnSpPr/>
          <p:nvPr/>
        </p:nvCxnSpPr>
        <p:spPr>
          <a:xfrm flipH="1">
            <a:off x="5588176" y="3280679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/>
          <p:cNvCxnSpPr/>
          <p:nvPr/>
        </p:nvCxnSpPr>
        <p:spPr>
          <a:xfrm flipH="1">
            <a:off x="1950788" y="3242856"/>
            <a:ext cx="0" cy="54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5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253" grpId="0" animBg="1"/>
      <p:bldP spid="254" grpId="0" animBg="1"/>
      <p:bldP spid="255" grpId="0" animBg="1"/>
      <p:bldP spid="5" grpId="0"/>
      <p:bldP spid="10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43719" y="1835554"/>
            <a:ext cx="222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Ensemble</a:t>
            </a:r>
            <a:endParaRPr lang="zh-TW" altLang="en-US" sz="2800" b="1" i="1" u="sng" dirty="0"/>
          </a:p>
        </p:txBody>
      </p:sp>
      <p:sp>
        <p:nvSpPr>
          <p:cNvPr id="3" name="文字方塊 2"/>
          <p:cNvSpPr txBox="1"/>
          <p:nvPr/>
        </p:nvSpPr>
        <p:spPr>
          <a:xfrm>
            <a:off x="161094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1</a:t>
            </a:r>
            <a:endParaRPr lang="zh-TW" altLang="en-US" sz="28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1274513" y="3787421"/>
            <a:ext cx="1352550" cy="11239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28" name="矩形 27"/>
          <p:cNvSpPr/>
          <p:nvPr/>
        </p:nvSpPr>
        <p:spPr>
          <a:xfrm>
            <a:off x="3061131" y="3782856"/>
            <a:ext cx="1352550" cy="1123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899455" y="3764724"/>
            <a:ext cx="1352550" cy="1123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6737779" y="3782856"/>
            <a:ext cx="1352550" cy="11239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Network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553027" y="239576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 x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397567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2</a:t>
            </a:r>
            <a:endParaRPr lang="zh-TW" altLang="en-US" sz="2800" baseline="-25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48478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3</a:t>
            </a:r>
            <a:endParaRPr lang="zh-TW" altLang="en-US" sz="2800" baseline="-25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099389" y="5211606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r>
              <a:rPr lang="en-US" altLang="zh-TW" sz="2800" baseline="-25000" dirty="0"/>
              <a:t>4</a:t>
            </a:r>
            <a:endParaRPr lang="zh-TW" altLang="en-US" sz="2800" baseline="-25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359467" y="6172058"/>
            <a:ext cx="2461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average</a:t>
            </a:r>
            <a:endParaRPr lang="zh-TW" altLang="en-US" sz="2800" dirty="0"/>
          </a:p>
        </p:txBody>
      </p:sp>
      <p:cxnSp>
        <p:nvCxnSpPr>
          <p:cNvPr id="36" name="直線單箭頭接點 35"/>
          <p:cNvCxnSpPr/>
          <p:nvPr/>
        </p:nvCxnSpPr>
        <p:spPr>
          <a:xfrm flipH="1">
            <a:off x="2171837" y="2953827"/>
            <a:ext cx="1943507" cy="7973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3685768" y="2991941"/>
            <a:ext cx="727913" cy="8735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29" idx="0"/>
          </p:cNvCxnSpPr>
          <p:nvPr/>
        </p:nvCxnSpPr>
        <p:spPr>
          <a:xfrm>
            <a:off x="4899455" y="3033254"/>
            <a:ext cx="676275" cy="7314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30" idx="0"/>
          </p:cNvCxnSpPr>
          <p:nvPr/>
        </p:nvCxnSpPr>
        <p:spPr>
          <a:xfrm>
            <a:off x="5210378" y="2953827"/>
            <a:ext cx="2203676" cy="829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7395004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3713788" y="4918389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569126" y="4926774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1931738" y="4888951"/>
            <a:ext cx="0" cy="45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1988887" y="5755162"/>
            <a:ext cx="1855690" cy="6785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32" idx="2"/>
          </p:cNvCxnSpPr>
          <p:nvPr/>
        </p:nvCxnSpPr>
        <p:spPr>
          <a:xfrm>
            <a:off x="3775506" y="5734826"/>
            <a:ext cx="495348" cy="5536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34" idx="2"/>
          </p:cNvCxnSpPr>
          <p:nvPr/>
        </p:nvCxnSpPr>
        <p:spPr>
          <a:xfrm flipH="1">
            <a:off x="5222381" y="5734826"/>
            <a:ext cx="2254947" cy="698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4823711" y="5696953"/>
            <a:ext cx="658527" cy="5914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34" grpId="0"/>
      <p:bldP spid="3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69" name="矩形 268"/>
          <p:cNvSpPr/>
          <p:nvPr/>
        </p:nvSpPr>
        <p:spPr>
          <a:xfrm>
            <a:off x="6917118" y="1772545"/>
            <a:ext cx="2192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1" u="sng" dirty="0"/>
              <a:t>Training of Dropout</a:t>
            </a:r>
            <a:endParaRPr lang="en-US" altLang="zh-TW" sz="2800" dirty="0"/>
          </a:p>
        </p:txBody>
      </p: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47" name="文字方塊 446"/>
          <p:cNvSpPr txBox="1"/>
          <p:nvPr/>
        </p:nvSpPr>
        <p:spPr>
          <a:xfrm>
            <a:off x="325491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grpSp>
        <p:nvGrpSpPr>
          <p:cNvPr id="452" name="群組 451"/>
          <p:cNvGrpSpPr/>
          <p:nvPr/>
        </p:nvGrpSpPr>
        <p:grpSpPr>
          <a:xfrm rot="5400000">
            <a:off x="4981975" y="3201460"/>
            <a:ext cx="2816562" cy="2026283"/>
            <a:chOff x="5238336" y="4137476"/>
            <a:chExt cx="2816562" cy="2026283"/>
          </a:xfrm>
        </p:grpSpPr>
        <p:sp>
          <p:nvSpPr>
            <p:cNvPr id="396" name="橢圓 395"/>
            <p:cNvSpPr/>
            <p:nvPr/>
          </p:nvSpPr>
          <p:spPr>
            <a:xfrm>
              <a:off x="5988865" y="489653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8" name="橢圓 397"/>
            <p:cNvSpPr/>
            <p:nvPr/>
          </p:nvSpPr>
          <p:spPr>
            <a:xfrm>
              <a:off x="7566875" y="51981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9" name="橢圓 398"/>
            <p:cNvSpPr/>
            <p:nvPr/>
          </p:nvSpPr>
          <p:spPr>
            <a:xfrm>
              <a:off x="7566875" y="561098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0" name="矩形 399"/>
            <p:cNvSpPr/>
            <p:nvPr/>
          </p:nvSpPr>
          <p:spPr>
            <a:xfrm>
              <a:off x="5238336" y="4945837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1" name="直線單箭頭接點 400"/>
            <p:cNvCxnSpPr>
              <a:stCxn id="400" idx="3"/>
              <a:endCxn id="396" idx="2"/>
            </p:cNvCxnSpPr>
            <p:nvPr/>
          </p:nvCxnSpPr>
          <p:spPr>
            <a:xfrm>
              <a:off x="5369400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單箭頭接點 403"/>
            <p:cNvCxnSpPr>
              <a:stCxn id="400" idx="3"/>
            </p:cNvCxnSpPr>
            <p:nvPr/>
          </p:nvCxnSpPr>
          <p:spPr>
            <a:xfrm>
              <a:off x="5369400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單箭頭接點 405"/>
            <p:cNvCxnSpPr>
              <a:endCxn id="398" idx="2"/>
            </p:cNvCxnSpPr>
            <p:nvPr/>
          </p:nvCxnSpPr>
          <p:spPr>
            <a:xfrm>
              <a:off x="7108244" y="5000376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單箭頭接點 406"/>
            <p:cNvCxnSpPr>
              <a:endCxn id="399" idx="2"/>
            </p:cNvCxnSpPr>
            <p:nvPr/>
          </p:nvCxnSpPr>
          <p:spPr>
            <a:xfrm>
              <a:off x="7108245" y="5022010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單箭頭接點 410"/>
            <p:cNvCxnSpPr>
              <a:endCxn id="398" idx="2"/>
            </p:cNvCxnSpPr>
            <p:nvPr/>
          </p:nvCxnSpPr>
          <p:spPr>
            <a:xfrm flipV="1">
              <a:off x="7108244" y="5323616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線單箭頭接點 411"/>
            <p:cNvCxnSpPr>
              <a:endCxn id="399" idx="2"/>
            </p:cNvCxnSpPr>
            <p:nvPr/>
          </p:nvCxnSpPr>
          <p:spPr>
            <a:xfrm flipV="1">
              <a:off x="7108245" y="5736456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線單箭頭接點 412"/>
            <p:cNvCxnSpPr>
              <a:stCxn id="417" idx="2"/>
              <a:endCxn id="396" idx="2"/>
            </p:cNvCxnSpPr>
            <p:nvPr/>
          </p:nvCxnSpPr>
          <p:spPr>
            <a:xfrm flipV="1">
              <a:off x="5303868" y="5022010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單箭頭接點 415"/>
            <p:cNvCxnSpPr>
              <a:stCxn id="417" idx="3"/>
            </p:cNvCxnSpPr>
            <p:nvPr/>
          </p:nvCxnSpPr>
          <p:spPr>
            <a:xfrm>
              <a:off x="5369400" y="5349800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矩形 416"/>
            <p:cNvSpPr/>
            <p:nvPr/>
          </p:nvSpPr>
          <p:spPr>
            <a:xfrm>
              <a:off x="5238336" y="528426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8" name="橢圓 417"/>
            <p:cNvSpPr/>
            <p:nvPr/>
          </p:nvSpPr>
          <p:spPr>
            <a:xfrm>
              <a:off x="6857296" y="48794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1" name="橢圓 420"/>
            <p:cNvSpPr/>
            <p:nvPr/>
          </p:nvSpPr>
          <p:spPr>
            <a:xfrm>
              <a:off x="6857296" y="591154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2" name="矩形 421"/>
            <p:cNvSpPr/>
            <p:nvPr/>
          </p:nvSpPr>
          <p:spPr>
            <a:xfrm>
              <a:off x="5238336" y="5655604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3" name="矩形 422"/>
            <p:cNvSpPr/>
            <p:nvPr/>
          </p:nvSpPr>
          <p:spPr>
            <a:xfrm>
              <a:off x="5238336" y="598993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4" name="直線單箭頭接點 423"/>
            <p:cNvCxnSpPr>
              <a:stCxn id="423" idx="3"/>
            </p:cNvCxnSpPr>
            <p:nvPr/>
          </p:nvCxnSpPr>
          <p:spPr>
            <a:xfrm flipV="1">
              <a:off x="5369400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單箭頭接點 424"/>
            <p:cNvCxnSpPr>
              <a:stCxn id="422" idx="3"/>
            </p:cNvCxnSpPr>
            <p:nvPr/>
          </p:nvCxnSpPr>
          <p:spPr>
            <a:xfrm>
              <a:off x="5369400" y="5721136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單箭頭接點 427"/>
            <p:cNvCxnSpPr>
              <a:stCxn id="423" idx="3"/>
              <a:endCxn id="396" idx="2"/>
            </p:cNvCxnSpPr>
            <p:nvPr/>
          </p:nvCxnSpPr>
          <p:spPr>
            <a:xfrm flipV="1">
              <a:off x="5369400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/>
            <p:cNvCxnSpPr>
              <a:stCxn id="422" idx="3"/>
              <a:endCxn id="396" idx="2"/>
            </p:cNvCxnSpPr>
            <p:nvPr/>
          </p:nvCxnSpPr>
          <p:spPr>
            <a:xfrm flipV="1">
              <a:off x="5369400" y="5022010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單箭頭接點 430"/>
            <p:cNvCxnSpPr/>
            <p:nvPr/>
          </p:nvCxnSpPr>
          <p:spPr>
            <a:xfrm>
              <a:off x="6239814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單箭頭接點 433"/>
            <p:cNvCxnSpPr/>
            <p:nvPr/>
          </p:nvCxnSpPr>
          <p:spPr>
            <a:xfrm>
              <a:off x="6239814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單箭頭接點 437"/>
            <p:cNvCxnSpPr/>
            <p:nvPr/>
          </p:nvCxnSpPr>
          <p:spPr>
            <a:xfrm flipV="1">
              <a:off x="6239814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 flipV="1">
              <a:off x="6239814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單箭頭接點 444"/>
            <p:cNvCxnSpPr/>
            <p:nvPr/>
          </p:nvCxnSpPr>
          <p:spPr>
            <a:xfrm>
              <a:off x="7825583" y="53298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7825583" y="5743598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橢圓 390"/>
            <p:cNvSpPr/>
            <p:nvPr/>
          </p:nvSpPr>
          <p:spPr>
            <a:xfrm>
              <a:off x="5984094" y="591281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9" name="文字方塊 448"/>
            <p:cNvSpPr txBox="1"/>
            <p:nvPr/>
          </p:nvSpPr>
          <p:spPr>
            <a:xfrm>
              <a:off x="6063855" y="4137476"/>
              <a:ext cx="96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  <p:sp>
        <p:nvSpPr>
          <p:cNvPr id="453" name="文字方塊 452"/>
          <p:cNvSpPr txBox="1"/>
          <p:nvPr/>
        </p:nvSpPr>
        <p:spPr>
          <a:xfrm>
            <a:off x="1113457" y="5741959"/>
            <a:ext cx="735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Using one mini-batch to train one network</a:t>
            </a:r>
            <a:endParaRPr lang="zh-TW" altLang="en-US" sz="2800" dirty="0"/>
          </a:p>
        </p:txBody>
      </p:sp>
      <p:sp>
        <p:nvSpPr>
          <p:cNvPr id="454" name="文字方塊 453"/>
          <p:cNvSpPr txBox="1"/>
          <p:nvPr/>
        </p:nvSpPr>
        <p:spPr>
          <a:xfrm>
            <a:off x="1088193" y="6205586"/>
            <a:ext cx="7018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Some parameters in the network are shared</a:t>
            </a:r>
            <a:endParaRPr lang="zh-TW" altLang="en-US" sz="2800" dirty="0"/>
          </a:p>
        </p:txBody>
      </p:sp>
      <p:sp>
        <p:nvSpPr>
          <p:cNvPr id="455" name="文字方塊 454"/>
          <p:cNvSpPr txBox="1"/>
          <p:nvPr/>
        </p:nvSpPr>
        <p:spPr>
          <a:xfrm>
            <a:off x="1982924" y="1847804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456" name="文字方塊 455"/>
          <p:cNvSpPr txBox="1"/>
          <p:nvPr/>
        </p:nvSpPr>
        <p:spPr>
          <a:xfrm>
            <a:off x="3634658" y="1852132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457" name="文字方塊 456"/>
          <p:cNvSpPr txBox="1"/>
          <p:nvPr/>
        </p:nvSpPr>
        <p:spPr>
          <a:xfrm>
            <a:off x="5283616" y="1834101"/>
            <a:ext cx="1440000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minibatch</a:t>
            </a:r>
            <a:r>
              <a:rPr lang="en-US" altLang="zh-TW" sz="2400" dirty="0"/>
              <a:t> </a:t>
            </a:r>
          </a:p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515" name="文字方塊 514"/>
          <p:cNvSpPr txBox="1"/>
          <p:nvPr/>
        </p:nvSpPr>
        <p:spPr>
          <a:xfrm>
            <a:off x="7134165" y="297986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 neurons</a:t>
            </a:r>
            <a:endParaRPr lang="zh-TW" altLang="en-US" sz="2800" dirty="0"/>
          </a:p>
        </p:txBody>
      </p:sp>
      <p:sp>
        <p:nvSpPr>
          <p:cNvPr id="516" name="文字方塊 515"/>
          <p:cNvSpPr txBox="1"/>
          <p:nvPr/>
        </p:nvSpPr>
        <p:spPr>
          <a:xfrm>
            <a:off x="7134165" y="439022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2</a:t>
            </a:r>
            <a:r>
              <a:rPr lang="en-US" altLang="zh-TW" sz="2800" baseline="30000" dirty="0"/>
              <a:t>M </a:t>
            </a:r>
            <a:r>
              <a:rPr lang="en-US" altLang="zh-TW" sz="2800" dirty="0"/>
              <a:t>possible networks</a:t>
            </a:r>
            <a:endParaRPr lang="zh-TW" altLang="en-US" sz="2800" baseline="30000" dirty="0"/>
          </a:p>
        </p:txBody>
      </p:sp>
      <p:sp>
        <p:nvSpPr>
          <p:cNvPr id="517" name="向下箭號 516"/>
          <p:cNvSpPr/>
          <p:nvPr/>
        </p:nvSpPr>
        <p:spPr>
          <a:xfrm>
            <a:off x="7784576" y="3503083"/>
            <a:ext cx="501874" cy="88714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2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447" grpId="0" animBg="1"/>
      <p:bldP spid="453" grpId="0"/>
      <p:bldP spid="454" grpId="0"/>
      <p:bldP spid="455" grpId="0" animBg="1"/>
      <p:bldP spid="456" grpId="0" animBg="1"/>
      <p:bldP spid="457" grpId="0" animBg="1"/>
      <p:bldP spid="515" grpId="0"/>
      <p:bldP spid="516" grpId="0"/>
      <p:bldP spid="5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5562189" y="2515915"/>
            <a:ext cx="3330744" cy="32487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Dropout is a kind of ensemble.</a:t>
            </a:r>
            <a:endParaRPr lang="zh-TW" altLang="en-US" dirty="0"/>
          </a:p>
        </p:txBody>
      </p:sp>
      <p:grpSp>
        <p:nvGrpSpPr>
          <p:cNvPr id="448" name="群組 447"/>
          <p:cNvGrpSpPr/>
          <p:nvPr/>
        </p:nvGrpSpPr>
        <p:grpSpPr>
          <a:xfrm rot="5400000">
            <a:off x="-366709" y="3553743"/>
            <a:ext cx="2816562" cy="1283045"/>
            <a:chOff x="1660188" y="3148756"/>
            <a:chExt cx="2816562" cy="1283045"/>
          </a:xfrm>
        </p:grpSpPr>
        <p:sp>
          <p:nvSpPr>
            <p:cNvPr id="9" name="橢圓 8"/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>
              <a:stCxn id="14" idx="3"/>
              <a:endCxn id="9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14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3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endCxn id="13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endCxn id="12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13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endCxn id="12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endCxn id="13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橢圓 31"/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橢圓 33"/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橢圓 34"/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單箭頭接點 39"/>
            <p:cNvCxnSpPr>
              <a:stCxn id="37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37" idx="3"/>
              <a:endCxn id="9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36" idx="3"/>
              <a:endCxn id="9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>
              <a:stCxn id="9" idx="6"/>
              <a:endCxn id="32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橢圓 248"/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1" name="群組 450"/>
          <p:cNvGrpSpPr/>
          <p:nvPr/>
        </p:nvGrpSpPr>
        <p:grpSpPr>
          <a:xfrm rot="5400000">
            <a:off x="2857969" y="3562286"/>
            <a:ext cx="2816562" cy="1265961"/>
            <a:chOff x="5222538" y="3182974"/>
            <a:chExt cx="2816562" cy="1265961"/>
          </a:xfrm>
        </p:grpSpPr>
        <p:sp>
          <p:nvSpPr>
            <p:cNvPr id="278" name="橢圓 277"/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9" name="橢圓 278"/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0" name="橢圓 279"/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1" name="橢圓 280"/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2" name="矩形 281"/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3" name="直線單箭頭接點 282"/>
            <p:cNvCxnSpPr>
              <a:stCxn id="282" idx="3"/>
              <a:endCxn id="278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>
              <a:stCxn id="282" idx="3"/>
              <a:endCxn id="279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>
              <a:stCxn id="282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單箭頭接點 290"/>
            <p:cNvCxnSpPr>
              <a:endCxn id="280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單箭頭接點 291"/>
            <p:cNvCxnSpPr>
              <a:endCxn id="281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單箭頭接點 292"/>
            <p:cNvCxnSpPr>
              <a:endCxn id="280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單箭頭接點 293"/>
            <p:cNvCxnSpPr>
              <a:endCxn id="281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/>
            <p:cNvCxnSpPr>
              <a:stCxn id="299" idx="2"/>
              <a:endCxn id="278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單箭頭接點 295"/>
            <p:cNvCxnSpPr>
              <a:stCxn id="299" idx="3"/>
              <a:endCxn id="279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線單箭頭接點 296"/>
            <p:cNvCxnSpPr>
              <a:stCxn id="299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矩形 298"/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2" name="橢圓 301"/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3" name="橢圓 302"/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4" name="矩形 303"/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5" name="矩形 304"/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08" name="直線單箭頭接點 307"/>
            <p:cNvCxnSpPr>
              <a:stCxn id="305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單箭頭接點 308"/>
            <p:cNvCxnSpPr>
              <a:stCxn id="305" idx="3"/>
              <a:endCxn id="279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單箭頭接點 309"/>
            <p:cNvCxnSpPr>
              <a:stCxn id="305" idx="3"/>
              <a:endCxn id="278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單箭頭接點 310"/>
            <p:cNvCxnSpPr>
              <a:stCxn id="304" idx="3"/>
              <a:endCxn id="279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線單箭頭接點 311"/>
            <p:cNvCxnSpPr>
              <a:stCxn id="304" idx="3"/>
              <a:endCxn id="278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單箭頭接點 314"/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單箭頭接點 315"/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單箭頭接點 317"/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單箭頭接點 318"/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單箭頭接點 320"/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單箭頭接點 326"/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/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單箭頭接點 274"/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單箭頭接點 275"/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橢圓 271"/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50" name="群組 449"/>
          <p:cNvGrpSpPr/>
          <p:nvPr/>
        </p:nvGrpSpPr>
        <p:grpSpPr>
          <a:xfrm rot="5400000">
            <a:off x="1385975" y="3696735"/>
            <a:ext cx="2816562" cy="965618"/>
            <a:chOff x="1660188" y="5222258"/>
            <a:chExt cx="2816562" cy="965618"/>
          </a:xfrm>
        </p:grpSpPr>
        <p:sp>
          <p:nvSpPr>
            <p:cNvPr id="339" name="橢圓 338"/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0" name="橢圓 339"/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0" name="直線單箭頭接點 349"/>
            <p:cNvCxnSpPr>
              <a:endCxn id="339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單箭頭接點 350"/>
            <p:cNvCxnSpPr>
              <a:endCxn id="340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線單箭頭接點 351"/>
            <p:cNvCxnSpPr>
              <a:endCxn id="339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/>
            <p:cNvCxnSpPr>
              <a:endCxn id="340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橢圓 360"/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2" name="橢圓 361"/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3" name="矩形 362"/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4" name="矩形 363"/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5" name="直線單箭頭接點 364"/>
            <p:cNvCxnSpPr>
              <a:stCxn id="364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單箭頭接點 365"/>
            <p:cNvCxnSpPr>
              <a:stCxn id="363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單箭頭接點 366"/>
            <p:cNvCxnSpPr>
              <a:stCxn id="364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單箭頭接點 378"/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單箭頭接點 379"/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單箭頭接點 380"/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/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/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單箭頭接點 333"/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單箭頭接點 334"/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橢圓 330"/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2" name="橢圓 331"/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6" name="文字方塊 455"/>
          <p:cNvSpPr txBox="1"/>
          <p:nvPr/>
        </p:nvSpPr>
        <p:spPr>
          <a:xfrm>
            <a:off x="3550762" y="1801949"/>
            <a:ext cx="204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data x</a:t>
            </a:r>
            <a:endParaRPr lang="zh-TW" altLang="en-US" sz="2400" baseline="-25000" dirty="0"/>
          </a:p>
        </p:txBody>
      </p:sp>
      <p:sp>
        <p:nvSpPr>
          <p:cNvPr id="139" name="矩形 138"/>
          <p:cNvSpPr/>
          <p:nvPr/>
        </p:nvSpPr>
        <p:spPr>
          <a:xfrm>
            <a:off x="294842" y="1589029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sp>
        <p:nvSpPr>
          <p:cNvPr id="140" name="文字方塊 139"/>
          <p:cNvSpPr txBox="1"/>
          <p:nvPr/>
        </p:nvSpPr>
        <p:spPr>
          <a:xfrm rot="5400000">
            <a:off x="4753630" y="3944577"/>
            <a:ext cx="96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1543010" y="6234302"/>
            <a:ext cx="246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  <p:cxnSp>
        <p:nvCxnSpPr>
          <p:cNvPr id="142" name="直線單箭頭接點 141"/>
          <p:cNvCxnSpPr/>
          <p:nvPr/>
        </p:nvCxnSpPr>
        <p:spPr>
          <a:xfrm flipH="1">
            <a:off x="1261193" y="2265579"/>
            <a:ext cx="2475008" cy="46635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 flipH="1">
            <a:off x="2864225" y="2289348"/>
            <a:ext cx="871977" cy="42657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3710789" y="2289348"/>
            <a:ext cx="567922" cy="45313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字方塊 150"/>
          <p:cNvSpPr txBox="1"/>
          <p:nvPr/>
        </p:nvSpPr>
        <p:spPr>
          <a:xfrm>
            <a:off x="692250" y="5488889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2598515" y="5533856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3968737" y="5516071"/>
            <a:ext cx="75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1212747" y="5995521"/>
            <a:ext cx="910217" cy="37798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52" idx="2"/>
          </p:cNvCxnSpPr>
          <p:nvPr/>
        </p:nvCxnSpPr>
        <p:spPr>
          <a:xfrm flipH="1">
            <a:off x="2920178" y="5995521"/>
            <a:ext cx="56276" cy="3530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 flipH="1">
            <a:off x="3417942" y="5976372"/>
            <a:ext cx="833815" cy="39713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群組 163"/>
          <p:cNvGrpSpPr/>
          <p:nvPr/>
        </p:nvGrpSpPr>
        <p:grpSpPr>
          <a:xfrm rot="5400000">
            <a:off x="4923459" y="3546428"/>
            <a:ext cx="2893086" cy="1335452"/>
            <a:chOff x="7997554" y="1461721"/>
            <a:chExt cx="5723548" cy="2641997"/>
          </a:xfrm>
        </p:grpSpPr>
        <p:grpSp>
          <p:nvGrpSpPr>
            <p:cNvPr id="165" name="群組 164"/>
            <p:cNvGrpSpPr/>
            <p:nvPr/>
          </p:nvGrpSpPr>
          <p:grpSpPr>
            <a:xfrm>
              <a:off x="7997554" y="1461721"/>
              <a:ext cx="5723548" cy="2641997"/>
              <a:chOff x="1904899" y="2535995"/>
              <a:chExt cx="5723548" cy="2641997"/>
            </a:xfrm>
          </p:grpSpPr>
          <p:sp>
            <p:nvSpPr>
              <p:cNvPr id="169" name="橢圓 168"/>
              <p:cNvSpPr/>
              <p:nvPr/>
            </p:nvSpPr>
            <p:spPr>
              <a:xfrm>
                <a:off x="3430053" y="2570711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橢圓 169"/>
              <p:cNvSpPr/>
              <p:nvPr/>
            </p:nvSpPr>
            <p:spPr>
              <a:xfrm>
                <a:off x="3430053" y="3271530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1" name="橢圓 170"/>
              <p:cNvSpPr/>
              <p:nvPr/>
            </p:nvSpPr>
            <p:spPr>
              <a:xfrm>
                <a:off x="3430053" y="396978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2" name="橢圓 171"/>
              <p:cNvSpPr/>
              <p:nvPr/>
            </p:nvSpPr>
            <p:spPr>
              <a:xfrm>
                <a:off x="3430053" y="466803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3" name="橢圓 172"/>
              <p:cNvSpPr/>
              <p:nvPr/>
            </p:nvSpPr>
            <p:spPr>
              <a:xfrm>
                <a:off x="6636734" y="318360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4" name="橢圓 173"/>
              <p:cNvSpPr/>
              <p:nvPr/>
            </p:nvSpPr>
            <p:spPr>
              <a:xfrm>
                <a:off x="6636734" y="4022539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904899" y="2670896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6" name="直線單箭頭接點 175"/>
              <p:cNvCxnSpPr>
                <a:stCxn id="175" idx="3"/>
                <a:endCxn id="169" idx="2"/>
              </p:cNvCxnSpPr>
              <p:nvPr/>
            </p:nvCxnSpPr>
            <p:spPr>
              <a:xfrm>
                <a:off x="2171234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>
                <a:stCxn id="175" idx="3"/>
                <a:endCxn id="170" idx="2"/>
              </p:cNvCxnSpPr>
              <p:nvPr/>
            </p:nvCxnSpPr>
            <p:spPr>
              <a:xfrm>
                <a:off x="2171234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>
                <a:stCxn id="175" idx="3"/>
                <a:endCxn id="171" idx="2"/>
              </p:cNvCxnSpPr>
              <p:nvPr/>
            </p:nvCxnSpPr>
            <p:spPr>
              <a:xfrm>
                <a:off x="2171234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單箭頭接點 178"/>
              <p:cNvCxnSpPr>
                <a:stCxn id="175" idx="3"/>
                <a:endCxn id="172" idx="2"/>
              </p:cNvCxnSpPr>
              <p:nvPr/>
            </p:nvCxnSpPr>
            <p:spPr>
              <a:xfrm>
                <a:off x="2171234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單箭頭接點 179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1064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單箭頭接點 180"/>
              <p:cNvCxnSpPr>
                <a:endCxn id="173" idx="2"/>
              </p:cNvCxnSpPr>
              <p:nvPr/>
            </p:nvCxnSpPr>
            <p:spPr>
              <a:xfrm>
                <a:off x="5704748" y="2781725"/>
                <a:ext cx="931986" cy="65685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>
                <a:endCxn id="174" idx="2"/>
              </p:cNvCxnSpPr>
              <p:nvPr/>
            </p:nvCxnSpPr>
            <p:spPr>
              <a:xfrm>
                <a:off x="5704749" y="2825688"/>
                <a:ext cx="931985" cy="145182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>
                <a:endCxn id="174" idx="2"/>
              </p:cNvCxnSpPr>
              <p:nvPr/>
            </p:nvCxnSpPr>
            <p:spPr>
              <a:xfrm>
                <a:off x="5704748" y="3580539"/>
                <a:ext cx="931986" cy="69697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單箭頭接點 183"/>
              <p:cNvCxnSpPr>
                <a:endCxn id="173" idx="2"/>
              </p:cNvCxnSpPr>
              <p:nvPr/>
            </p:nvCxnSpPr>
            <p:spPr>
              <a:xfrm flipV="1">
                <a:off x="5704749" y="3438582"/>
                <a:ext cx="931985" cy="78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單箭頭接點 184"/>
              <p:cNvCxnSpPr>
                <a:endCxn id="174" idx="2"/>
              </p:cNvCxnSpPr>
              <p:nvPr/>
            </p:nvCxnSpPr>
            <p:spPr>
              <a:xfrm>
                <a:off x="5704749" y="4224761"/>
                <a:ext cx="931985" cy="5275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單箭頭接點 185"/>
              <p:cNvCxnSpPr>
                <a:endCxn id="173" idx="2"/>
              </p:cNvCxnSpPr>
              <p:nvPr/>
            </p:nvCxnSpPr>
            <p:spPr>
              <a:xfrm flipV="1">
                <a:off x="5704748" y="3438582"/>
                <a:ext cx="931986" cy="14567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>
                <a:endCxn id="174" idx="2"/>
              </p:cNvCxnSpPr>
              <p:nvPr/>
            </p:nvCxnSpPr>
            <p:spPr>
              <a:xfrm flipV="1">
                <a:off x="5704749" y="4277516"/>
                <a:ext cx="931985" cy="6454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>
                <a:stCxn id="192" idx="2"/>
                <a:endCxn id="169" idx="2"/>
              </p:cNvCxnSpPr>
              <p:nvPr/>
            </p:nvCxnSpPr>
            <p:spPr>
              <a:xfrm flipV="1">
                <a:off x="2038067" y="2825688"/>
                <a:ext cx="1391986" cy="7992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單箭頭接點 188"/>
              <p:cNvCxnSpPr>
                <a:stCxn id="192" idx="3"/>
                <a:endCxn id="170" idx="2"/>
              </p:cNvCxnSpPr>
              <p:nvPr/>
            </p:nvCxnSpPr>
            <p:spPr>
              <a:xfrm>
                <a:off x="2171234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單箭頭接點 189"/>
              <p:cNvCxnSpPr>
                <a:stCxn id="192" idx="3"/>
                <a:endCxn id="171" idx="2"/>
              </p:cNvCxnSpPr>
              <p:nvPr/>
            </p:nvCxnSpPr>
            <p:spPr>
              <a:xfrm>
                <a:off x="2171234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單箭頭接點 190"/>
              <p:cNvCxnSpPr>
                <a:stCxn id="192" idx="3"/>
                <a:endCxn id="172" idx="2"/>
              </p:cNvCxnSpPr>
              <p:nvPr/>
            </p:nvCxnSpPr>
            <p:spPr>
              <a:xfrm>
                <a:off x="2171234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矩形 191"/>
              <p:cNvSpPr/>
              <p:nvPr/>
            </p:nvSpPr>
            <p:spPr>
              <a:xfrm>
                <a:off x="1904899" y="3358623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3" name="橢圓 192"/>
              <p:cNvSpPr/>
              <p:nvPr/>
            </p:nvSpPr>
            <p:spPr>
              <a:xfrm>
                <a:off x="5194794" y="2535995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4" name="橢圓 193"/>
              <p:cNvSpPr/>
              <p:nvPr/>
            </p:nvSpPr>
            <p:spPr>
              <a:xfrm>
                <a:off x="5194794" y="3236814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5" name="橢圓 194"/>
              <p:cNvSpPr/>
              <p:nvPr/>
            </p:nvSpPr>
            <p:spPr>
              <a:xfrm>
                <a:off x="5194794" y="3935068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6" name="橢圓 195"/>
              <p:cNvSpPr/>
              <p:nvPr/>
            </p:nvSpPr>
            <p:spPr>
              <a:xfrm>
                <a:off x="5194794" y="4633322"/>
                <a:ext cx="509954" cy="5099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1904899" y="4113217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904899" y="4792619"/>
                <a:ext cx="266335" cy="26633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9" name="直線單箭頭接點 198"/>
              <p:cNvCxnSpPr>
                <a:stCxn id="198" idx="3"/>
                <a:endCxn id="172" idx="2"/>
              </p:cNvCxnSpPr>
              <p:nvPr/>
            </p:nvCxnSpPr>
            <p:spPr>
              <a:xfrm flipV="1">
                <a:off x="2171234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線單箭頭接點 199"/>
              <p:cNvCxnSpPr>
                <a:stCxn id="197" idx="3"/>
                <a:endCxn id="172" idx="2"/>
              </p:cNvCxnSpPr>
              <p:nvPr/>
            </p:nvCxnSpPr>
            <p:spPr>
              <a:xfrm>
                <a:off x="2171234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單箭頭接點 200"/>
              <p:cNvCxnSpPr>
                <a:stCxn id="198" idx="3"/>
                <a:endCxn id="171" idx="2"/>
              </p:cNvCxnSpPr>
              <p:nvPr/>
            </p:nvCxnSpPr>
            <p:spPr>
              <a:xfrm flipV="1">
                <a:off x="2171234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單箭頭接點 201"/>
              <p:cNvCxnSpPr>
                <a:stCxn id="198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單箭頭接點 202"/>
              <p:cNvCxnSpPr>
                <a:stCxn id="198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單箭頭接點 203"/>
              <p:cNvCxnSpPr>
                <a:stCxn id="197" idx="3"/>
                <a:endCxn id="170" idx="2"/>
              </p:cNvCxnSpPr>
              <p:nvPr/>
            </p:nvCxnSpPr>
            <p:spPr>
              <a:xfrm flipV="1">
                <a:off x="2171234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單箭頭接點 204"/>
              <p:cNvCxnSpPr>
                <a:stCxn id="197" idx="3"/>
                <a:endCxn id="169" idx="2"/>
              </p:cNvCxnSpPr>
              <p:nvPr/>
            </p:nvCxnSpPr>
            <p:spPr>
              <a:xfrm flipV="1">
                <a:off x="2171234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單箭頭接點 205"/>
              <p:cNvCxnSpPr/>
              <p:nvPr/>
            </p:nvCxnSpPr>
            <p:spPr>
              <a:xfrm>
                <a:off x="3940007" y="2804064"/>
                <a:ext cx="1258819" cy="216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單箭頭接點 206"/>
              <p:cNvCxnSpPr/>
              <p:nvPr/>
            </p:nvCxnSpPr>
            <p:spPr>
              <a:xfrm>
                <a:off x="3940007" y="2804064"/>
                <a:ext cx="1258819" cy="7224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單箭頭接點 207"/>
              <p:cNvCxnSpPr/>
              <p:nvPr/>
            </p:nvCxnSpPr>
            <p:spPr>
              <a:xfrm>
                <a:off x="3940007" y="2804064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單箭頭接點 208"/>
              <p:cNvCxnSpPr/>
              <p:nvPr/>
            </p:nvCxnSpPr>
            <p:spPr>
              <a:xfrm>
                <a:off x="3940007" y="2804064"/>
                <a:ext cx="1258819" cy="211895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單箭頭接點 209"/>
              <p:cNvCxnSpPr/>
              <p:nvPr/>
            </p:nvCxnSpPr>
            <p:spPr>
              <a:xfrm>
                <a:off x="3940007" y="3491791"/>
                <a:ext cx="1258819" cy="347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單箭頭接點 210"/>
              <p:cNvCxnSpPr/>
              <p:nvPr/>
            </p:nvCxnSpPr>
            <p:spPr>
              <a:xfrm>
                <a:off x="3940007" y="3491791"/>
                <a:ext cx="1258819" cy="7329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單箭頭接點 211"/>
              <p:cNvCxnSpPr/>
              <p:nvPr/>
            </p:nvCxnSpPr>
            <p:spPr>
              <a:xfrm>
                <a:off x="3940007" y="3491791"/>
                <a:ext cx="1258819" cy="14312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單箭頭接點 212"/>
              <p:cNvCxnSpPr/>
              <p:nvPr/>
            </p:nvCxnSpPr>
            <p:spPr>
              <a:xfrm flipV="1">
                <a:off x="3940007" y="4923015"/>
                <a:ext cx="1258819" cy="27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單箭頭接點 213"/>
              <p:cNvCxnSpPr/>
              <p:nvPr/>
            </p:nvCxnSpPr>
            <p:spPr>
              <a:xfrm>
                <a:off x="3940007" y="4246385"/>
                <a:ext cx="1258819" cy="6766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單箭頭接點 214"/>
              <p:cNvCxnSpPr/>
              <p:nvPr/>
            </p:nvCxnSpPr>
            <p:spPr>
              <a:xfrm flipV="1">
                <a:off x="3940007" y="4224761"/>
                <a:ext cx="1258819" cy="7010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單箭頭接點 215"/>
              <p:cNvCxnSpPr/>
              <p:nvPr/>
            </p:nvCxnSpPr>
            <p:spPr>
              <a:xfrm flipV="1">
                <a:off x="3940007" y="3526507"/>
                <a:ext cx="1258819" cy="13992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單箭頭接點 216"/>
              <p:cNvCxnSpPr/>
              <p:nvPr/>
            </p:nvCxnSpPr>
            <p:spPr>
              <a:xfrm flipV="1">
                <a:off x="3940007" y="2825688"/>
                <a:ext cx="1258819" cy="21000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單箭頭接點 217"/>
              <p:cNvCxnSpPr/>
              <p:nvPr/>
            </p:nvCxnSpPr>
            <p:spPr>
              <a:xfrm flipV="1">
                <a:off x="3940007" y="3526507"/>
                <a:ext cx="1258819" cy="7198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單箭頭接點 218"/>
              <p:cNvCxnSpPr/>
              <p:nvPr/>
            </p:nvCxnSpPr>
            <p:spPr>
              <a:xfrm flipV="1">
                <a:off x="3940007" y="2825688"/>
                <a:ext cx="1258819" cy="142069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線單箭頭接點 219"/>
              <p:cNvCxnSpPr/>
              <p:nvPr/>
            </p:nvCxnSpPr>
            <p:spPr>
              <a:xfrm>
                <a:off x="7162454" y="3451153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線單箭頭接點 220"/>
              <p:cNvCxnSpPr/>
              <p:nvPr/>
            </p:nvCxnSpPr>
            <p:spPr>
              <a:xfrm>
                <a:off x="7162454" y="4292030"/>
                <a:ext cx="46599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直線單箭頭接點 165"/>
            <p:cNvCxnSpPr/>
            <p:nvPr/>
          </p:nvCxnSpPr>
          <p:spPr>
            <a:xfrm flipV="1">
              <a:off x="8277073" y="3163187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 flipV="1">
              <a:off x="10067356" y="3149173"/>
              <a:ext cx="1245635" cy="5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/>
            <p:cNvCxnSpPr>
              <a:stCxn id="170" idx="6"/>
              <a:endCxn id="193" idx="2"/>
            </p:cNvCxnSpPr>
            <p:nvPr/>
          </p:nvCxnSpPr>
          <p:spPr>
            <a:xfrm flipV="1">
              <a:off x="10032662" y="1716698"/>
              <a:ext cx="1254787" cy="7355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字方塊 29"/>
          <p:cNvSpPr txBox="1"/>
          <p:nvPr/>
        </p:nvSpPr>
        <p:spPr>
          <a:xfrm>
            <a:off x="7362663" y="3343821"/>
            <a:ext cx="129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multiply 1-p%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13451" y="6161139"/>
            <a:ext cx="93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26" name="文字方塊 225"/>
          <p:cNvSpPr txBox="1"/>
          <p:nvPr/>
        </p:nvSpPr>
        <p:spPr>
          <a:xfrm>
            <a:off x="5988754" y="6168113"/>
            <a:ext cx="75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</a:t>
            </a:r>
            <a:endParaRPr lang="zh-TW" altLang="en-US" sz="2800" baseline="-25000" dirty="0"/>
          </a:p>
        </p:txBody>
      </p:sp>
      <p:cxnSp>
        <p:nvCxnSpPr>
          <p:cNvPr id="229" name="直線單箭頭接點 228"/>
          <p:cNvCxnSpPr/>
          <p:nvPr/>
        </p:nvCxnSpPr>
        <p:spPr>
          <a:xfrm>
            <a:off x="5492560" y="2269719"/>
            <a:ext cx="869756" cy="450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/>
          <p:nvPr/>
        </p:nvCxnSpPr>
        <p:spPr>
          <a:xfrm>
            <a:off x="6369354" y="5768954"/>
            <a:ext cx="0" cy="453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777790" y="5953678"/>
            <a:ext cx="86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?????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84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/>
      <p:bldP spid="226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5313" y="197820"/>
            <a:ext cx="2941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Testing of Dropout</a:t>
            </a:r>
            <a:endParaRPr lang="en-US" altLang="zh-TW" sz="2800" dirty="0"/>
          </a:p>
        </p:txBody>
      </p:sp>
      <p:grpSp>
        <p:nvGrpSpPr>
          <p:cNvPr id="91" name="群組 90"/>
          <p:cNvGrpSpPr/>
          <p:nvPr/>
        </p:nvGrpSpPr>
        <p:grpSpPr>
          <a:xfrm>
            <a:off x="518307" y="1043723"/>
            <a:ext cx="2219144" cy="2237219"/>
            <a:chOff x="518307" y="1043723"/>
            <a:chExt cx="2219144" cy="2237219"/>
          </a:xfrm>
        </p:grpSpPr>
        <p:sp>
          <p:nvSpPr>
            <p:cNvPr id="23" name="橢圓 22"/>
            <p:cNvSpPr/>
            <p:nvPr/>
          </p:nvSpPr>
          <p:spPr>
            <a:xfrm>
              <a:off x="1297764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接點 23"/>
            <p:cNvCxnSpPr/>
            <p:nvPr/>
          </p:nvCxnSpPr>
          <p:spPr>
            <a:xfrm flipV="1">
              <a:off x="1429812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>
              <a:off x="1642506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518307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069794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28" name="直線單箭頭接點 27"/>
            <p:cNvCxnSpPr>
              <a:endCxn id="23" idx="1"/>
            </p:cNvCxnSpPr>
            <p:nvPr/>
          </p:nvCxnSpPr>
          <p:spPr>
            <a:xfrm>
              <a:off x="822832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endCxn id="23" idx="7"/>
            </p:cNvCxnSpPr>
            <p:nvPr/>
          </p:nvCxnSpPr>
          <p:spPr>
            <a:xfrm flipH="1">
              <a:off x="1857680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630834" y="104372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133061" y="1065495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3116120" y="1037652"/>
            <a:ext cx="2219144" cy="2243290"/>
            <a:chOff x="3116120" y="1037652"/>
            <a:chExt cx="2219144" cy="2243290"/>
          </a:xfrm>
        </p:grpSpPr>
        <p:sp>
          <p:nvSpPr>
            <p:cNvPr id="30" name="橢圓 29"/>
            <p:cNvSpPr/>
            <p:nvPr/>
          </p:nvSpPr>
          <p:spPr>
            <a:xfrm>
              <a:off x="3895577" y="2216925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V="1">
              <a:off x="4027625" y="2348973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4240319" y="2872907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116120" y="169245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667607" y="1708985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35" name="直線單箭頭接點 34"/>
            <p:cNvCxnSpPr>
              <a:endCxn id="30" idx="1"/>
            </p:cNvCxnSpPr>
            <p:nvPr/>
          </p:nvCxnSpPr>
          <p:spPr>
            <a:xfrm>
              <a:off x="3420645" y="1510481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endCxn id="30" idx="7"/>
            </p:cNvCxnSpPr>
            <p:nvPr/>
          </p:nvCxnSpPr>
          <p:spPr>
            <a:xfrm flipH="1">
              <a:off x="4455493" y="1510481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3151006" y="1037652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7" name="矩形 56"/>
            <p:cNvSpPr/>
            <p:nvPr/>
          </p:nvSpPr>
          <p:spPr>
            <a:xfrm>
              <a:off x="4653233" y="105942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51" name="群組 50"/>
            <p:cNvGrpSpPr/>
            <p:nvPr/>
          </p:nvGrpSpPr>
          <p:grpSpPr>
            <a:xfrm>
              <a:off x="3183188" y="1085048"/>
              <a:ext cx="365326" cy="367349"/>
              <a:chOff x="-1866900" y="1906630"/>
              <a:chExt cx="365326" cy="367349"/>
            </a:xfrm>
          </p:grpSpPr>
          <p:cxnSp>
            <p:nvCxnSpPr>
              <p:cNvPr id="52" name="直線接點 51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群組 92"/>
          <p:cNvGrpSpPr/>
          <p:nvPr/>
        </p:nvGrpSpPr>
        <p:grpSpPr>
          <a:xfrm>
            <a:off x="516672" y="3953754"/>
            <a:ext cx="2219144" cy="2125361"/>
            <a:chOff x="516672" y="3953754"/>
            <a:chExt cx="2219144" cy="2125361"/>
          </a:xfrm>
        </p:grpSpPr>
        <p:sp>
          <p:nvSpPr>
            <p:cNvPr id="37" name="橢圓 36"/>
            <p:cNvSpPr/>
            <p:nvPr/>
          </p:nvSpPr>
          <p:spPr>
            <a:xfrm>
              <a:off x="1296129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 flipV="1">
              <a:off x="1428177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/>
            <p:nvPr/>
          </p:nvCxnSpPr>
          <p:spPr>
            <a:xfrm>
              <a:off x="1640871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/>
            <p:cNvSpPr txBox="1"/>
            <p:nvPr/>
          </p:nvSpPr>
          <p:spPr>
            <a:xfrm>
              <a:off x="516672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068159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2" name="直線單箭頭接點 41"/>
            <p:cNvCxnSpPr>
              <a:endCxn id="37" idx="1"/>
            </p:cNvCxnSpPr>
            <p:nvPr/>
          </p:nvCxnSpPr>
          <p:spPr>
            <a:xfrm>
              <a:off x="821197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endCxn id="37" idx="7"/>
            </p:cNvCxnSpPr>
            <p:nvPr/>
          </p:nvCxnSpPr>
          <p:spPr>
            <a:xfrm flipH="1">
              <a:off x="1856045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625354" y="3953754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59" name="矩形 58"/>
            <p:cNvSpPr/>
            <p:nvPr/>
          </p:nvSpPr>
          <p:spPr>
            <a:xfrm>
              <a:off x="2127581" y="3975526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2" name="群組 61"/>
            <p:cNvGrpSpPr/>
            <p:nvPr/>
          </p:nvGrpSpPr>
          <p:grpSpPr>
            <a:xfrm>
              <a:off x="2160376" y="4016851"/>
              <a:ext cx="365326" cy="367349"/>
              <a:chOff x="-1866900" y="1906630"/>
              <a:chExt cx="365326" cy="367349"/>
            </a:xfrm>
          </p:grpSpPr>
          <p:cxnSp>
            <p:nvCxnSpPr>
              <p:cNvPr id="63" name="直線接點 62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群組 93"/>
          <p:cNvGrpSpPr/>
          <p:nvPr/>
        </p:nvGrpSpPr>
        <p:grpSpPr>
          <a:xfrm>
            <a:off x="3116120" y="3966571"/>
            <a:ext cx="2219144" cy="2112544"/>
            <a:chOff x="3116120" y="3966571"/>
            <a:chExt cx="2219144" cy="2112544"/>
          </a:xfrm>
        </p:grpSpPr>
        <p:sp>
          <p:nvSpPr>
            <p:cNvPr id="44" name="橢圓 43"/>
            <p:cNvSpPr/>
            <p:nvPr/>
          </p:nvSpPr>
          <p:spPr>
            <a:xfrm>
              <a:off x="3895577" y="5015098"/>
              <a:ext cx="655982" cy="6559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線接點 44"/>
            <p:cNvCxnSpPr/>
            <p:nvPr/>
          </p:nvCxnSpPr>
          <p:spPr>
            <a:xfrm flipV="1">
              <a:off x="4027625" y="5147146"/>
              <a:ext cx="391886" cy="39188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>
              <a:off x="4240319" y="5671080"/>
              <a:ext cx="0" cy="408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3116120" y="4490632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667607" y="4507158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w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cxnSp>
          <p:nvCxnSpPr>
            <p:cNvPr id="49" name="直線單箭頭接點 48"/>
            <p:cNvCxnSpPr>
              <a:endCxn id="44" idx="1"/>
            </p:cNvCxnSpPr>
            <p:nvPr/>
          </p:nvCxnSpPr>
          <p:spPr>
            <a:xfrm>
              <a:off x="3420645" y="4308654"/>
              <a:ext cx="570998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endCxn id="44" idx="7"/>
            </p:cNvCxnSpPr>
            <p:nvPr/>
          </p:nvCxnSpPr>
          <p:spPr>
            <a:xfrm flipH="1">
              <a:off x="4455493" y="4308654"/>
              <a:ext cx="459544" cy="8025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3249189" y="3966571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1</a:t>
              </a:r>
              <a:endParaRPr lang="zh-TW" altLang="en-US" sz="2400" baseline="-25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751416" y="3988343"/>
              <a:ext cx="450000" cy="45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-25000" dirty="0"/>
                <a:t>2</a:t>
              </a:r>
              <a:endParaRPr lang="zh-TW" altLang="en-US" sz="2400" baseline="-25000" dirty="0"/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287458" y="4011452"/>
              <a:ext cx="365326" cy="367349"/>
              <a:chOff x="-1866900" y="1906630"/>
              <a:chExt cx="365326" cy="367349"/>
            </a:xfrm>
          </p:grpSpPr>
          <p:cxnSp>
            <p:nvCxnSpPr>
              <p:cNvPr id="66" name="直線接點 65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群組 67"/>
            <p:cNvGrpSpPr/>
            <p:nvPr/>
          </p:nvGrpSpPr>
          <p:grpSpPr>
            <a:xfrm>
              <a:off x="4829126" y="4065141"/>
              <a:ext cx="365326" cy="367349"/>
              <a:chOff x="-1866900" y="1906630"/>
              <a:chExt cx="365326" cy="367349"/>
            </a:xfrm>
          </p:grpSpPr>
          <p:cxnSp>
            <p:nvCxnSpPr>
              <p:cNvPr id="69" name="直線接點 68"/>
              <p:cNvCxnSpPr/>
              <p:nvPr/>
            </p:nvCxnSpPr>
            <p:spPr>
              <a:xfrm>
                <a:off x="-1866900" y="1906630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/>
              <p:cNvCxnSpPr/>
              <p:nvPr/>
            </p:nvCxnSpPr>
            <p:spPr>
              <a:xfrm rot="5400000">
                <a:off x="-1863524" y="1912029"/>
                <a:ext cx="361950" cy="36195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文字方塊 70"/>
          <p:cNvSpPr txBox="1"/>
          <p:nvPr/>
        </p:nvSpPr>
        <p:spPr>
          <a:xfrm>
            <a:off x="516672" y="3231038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+w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3086867" y="3233365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499921" y="6043859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116120" y="6083616"/>
            <a:ext cx="2248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z=0</a:t>
            </a:r>
            <a:endParaRPr lang="zh-TW" altLang="en-US" sz="2400" baseline="-25000" dirty="0"/>
          </a:p>
        </p:txBody>
      </p:sp>
      <p:sp>
        <p:nvSpPr>
          <p:cNvPr id="75" name="橢圓 74"/>
          <p:cNvSpPr/>
          <p:nvPr/>
        </p:nvSpPr>
        <p:spPr>
          <a:xfrm>
            <a:off x="6985165" y="4879038"/>
            <a:ext cx="655982" cy="655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6" name="直線接點 75"/>
          <p:cNvCxnSpPr/>
          <p:nvPr/>
        </p:nvCxnSpPr>
        <p:spPr>
          <a:xfrm flipV="1">
            <a:off x="7117213" y="5011086"/>
            <a:ext cx="391886" cy="3918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>
            <a:off x="7329907" y="5535020"/>
            <a:ext cx="0" cy="408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6288480" y="3700822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7790707" y="3722594"/>
            <a:ext cx="450000" cy="45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05708" y="4354572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7997471" y="4390976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cxnSp>
        <p:nvCxnSpPr>
          <p:cNvPr id="83" name="直線單箭頭接點 82"/>
          <p:cNvCxnSpPr>
            <a:endCxn id="75" idx="1"/>
          </p:cNvCxnSpPr>
          <p:nvPr/>
        </p:nvCxnSpPr>
        <p:spPr>
          <a:xfrm>
            <a:off x="6510233" y="4172594"/>
            <a:ext cx="570998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75" idx="7"/>
          </p:cNvCxnSpPr>
          <p:nvPr/>
        </p:nvCxnSpPr>
        <p:spPr>
          <a:xfrm flipH="1">
            <a:off x="7545081" y="4172594"/>
            <a:ext cx="459544" cy="80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6125570" y="4234473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70" y="4234473"/>
                <a:ext cx="238848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7905905" y="4276072"/>
                <a:ext cx="2388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905" y="4276072"/>
                <a:ext cx="23884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群組 89"/>
          <p:cNvGrpSpPr/>
          <p:nvPr/>
        </p:nvGrpSpPr>
        <p:grpSpPr>
          <a:xfrm>
            <a:off x="6096841" y="288909"/>
            <a:ext cx="2432630" cy="2873769"/>
            <a:chOff x="6096841" y="288909"/>
            <a:chExt cx="2432630" cy="2873769"/>
          </a:xfrm>
        </p:grpSpPr>
        <p:grpSp>
          <p:nvGrpSpPr>
            <p:cNvPr id="87" name="群組 86"/>
            <p:cNvGrpSpPr/>
            <p:nvPr/>
          </p:nvGrpSpPr>
          <p:grpSpPr>
            <a:xfrm>
              <a:off x="6205708" y="468942"/>
              <a:ext cx="2248397" cy="2605113"/>
              <a:chOff x="6310492" y="287501"/>
              <a:chExt cx="2248397" cy="2605113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7089949" y="1465717"/>
                <a:ext cx="655982" cy="65598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/>
              <p:nvPr/>
            </p:nvCxnSpPr>
            <p:spPr>
              <a:xfrm flipV="1">
                <a:off x="7221997" y="1597765"/>
                <a:ext cx="391886" cy="39188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7434691" y="2121699"/>
                <a:ext cx="0" cy="4080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6393264" y="287501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895491" y="309273"/>
                <a:ext cx="450000" cy="450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6310492" y="94125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7861979" y="957777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w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6310492" y="2430949"/>
                <a:ext cx="2248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z=w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+w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x</a:t>
                </a:r>
                <a:r>
                  <a:rPr lang="en-US" altLang="zh-TW" sz="2400" baseline="-25000" dirty="0"/>
                  <a:t>2</a:t>
                </a:r>
                <a:endParaRPr lang="zh-TW" altLang="en-US" sz="2400" baseline="-25000" dirty="0"/>
              </a:p>
            </p:txBody>
          </p:sp>
          <p:cxnSp>
            <p:nvCxnSpPr>
              <p:cNvPr id="19" name="直線單箭頭接點 18"/>
              <p:cNvCxnSpPr>
                <a:endCxn id="6" idx="1"/>
              </p:cNvCxnSpPr>
              <p:nvPr/>
            </p:nvCxnSpPr>
            <p:spPr>
              <a:xfrm>
                <a:off x="6615017" y="759273"/>
                <a:ext cx="570998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>
                <a:endCxn id="6" idx="7"/>
              </p:cNvCxnSpPr>
              <p:nvPr/>
            </p:nvCxnSpPr>
            <p:spPr>
              <a:xfrm flipH="1">
                <a:off x="7649865" y="759273"/>
                <a:ext cx="459544" cy="8025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矩形 87"/>
            <p:cNvSpPr/>
            <p:nvPr/>
          </p:nvSpPr>
          <p:spPr>
            <a:xfrm>
              <a:off x="6096841" y="288909"/>
              <a:ext cx="2432630" cy="287376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5899722" y="5787009"/>
                <a:ext cx="2743956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22" y="5787009"/>
                <a:ext cx="2743956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 animBg="1"/>
      <p:bldP spid="78" grpId="0" animBg="1"/>
      <p:bldP spid="79" grpId="0" animBg="1"/>
      <p:bldP spid="80" grpId="0"/>
      <p:bldP spid="81" grpId="0"/>
      <p:bldP spid="85" grpId="0"/>
      <p:bldP spid="86" grpId="0"/>
      <p:bldP spid="8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377630" y="5367454"/>
            <a:ext cx="2764667" cy="1328675"/>
            <a:chOff x="6018023" y="4983224"/>
            <a:chExt cx="2764667" cy="132867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018023" y="4983224"/>
              <a:ext cx="2764667" cy="1328675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6707786" y="5210235"/>
              <a:ext cx="1837691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Neural Network</a:t>
              </a:r>
              <a:endParaRPr lang="zh-TW" altLang="en-US" sz="24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graphicFrame>
        <p:nvGraphicFramePr>
          <p:cNvPr id="1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886212" y="1663279"/>
          <a:ext cx="3138132" cy="3369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矩形 14"/>
          <p:cNvSpPr/>
          <p:nvPr/>
        </p:nvSpPr>
        <p:spPr>
          <a:xfrm>
            <a:off x="708365" y="1485917"/>
            <a:ext cx="3521122" cy="37380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4833830" y="3676430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4" name="右彎箭號 23"/>
          <p:cNvSpPr/>
          <p:nvPr/>
        </p:nvSpPr>
        <p:spPr>
          <a:xfrm flipV="1">
            <a:off x="2300119" y="5296740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800942" y="388305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 rot="5400000">
            <a:off x="4833830" y="1415777"/>
            <a:ext cx="545910" cy="159659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4800942" y="1567416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171996" y="2479440"/>
            <a:ext cx="1941287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Overfitting!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4389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14" grpId="0">
        <p:bldAsOne/>
      </p:bldGraphic>
      <p:bldP spid="15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6343" y="4164591"/>
            <a:ext cx="4247324" cy="19013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97167" y="1628288"/>
            <a:ext cx="2536503" cy="13286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Testing Data?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006487" y="3834180"/>
            <a:ext cx="2527183" cy="1281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Good Results on Training Data?</a:t>
            </a:r>
            <a:endParaRPr lang="zh-TW" altLang="en-US" sz="2400" dirty="0"/>
          </a:p>
        </p:txBody>
      </p:sp>
      <p:sp>
        <p:nvSpPr>
          <p:cNvPr id="20" name="向下箭號 19"/>
          <p:cNvSpPr/>
          <p:nvPr/>
        </p:nvSpPr>
        <p:spPr>
          <a:xfrm rot="10800000">
            <a:off x="6987803" y="920280"/>
            <a:ext cx="545910" cy="70800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6997123" y="2992134"/>
            <a:ext cx="545910" cy="79330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711" y="147046"/>
            <a:ext cx="728093" cy="686595"/>
          </a:xfrm>
          <a:prstGeom prst="rect">
            <a:avLst/>
          </a:prstGeom>
        </p:spPr>
      </p:pic>
      <p:sp>
        <p:nvSpPr>
          <p:cNvPr id="25" name="右彎箭號 24"/>
          <p:cNvSpPr/>
          <p:nvPr/>
        </p:nvSpPr>
        <p:spPr>
          <a:xfrm rot="16200000" flipV="1">
            <a:off x="6486741" y="5147415"/>
            <a:ext cx="1050066" cy="985791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33713" y="3241774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33713" y="1035882"/>
            <a:ext cx="76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4243" y="3735832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632603" y="307037"/>
            <a:ext cx="435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i="1" u="sng" dirty="0"/>
              <a:t>Recipe of Deep Learning</a:t>
            </a:r>
            <a:endParaRPr lang="zh-TW" altLang="en-US" sz="3200" b="1" i="1" u="sng" dirty="0"/>
          </a:p>
        </p:txBody>
      </p:sp>
      <p:sp>
        <p:nvSpPr>
          <p:cNvPr id="32" name="矩形 31"/>
          <p:cNvSpPr/>
          <p:nvPr/>
        </p:nvSpPr>
        <p:spPr>
          <a:xfrm>
            <a:off x="5864243" y="1567416"/>
            <a:ext cx="2829814" cy="147779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571474"/>
              </p:ext>
            </p:extLst>
          </p:nvPr>
        </p:nvGraphicFramePr>
        <p:xfrm>
          <a:off x="955803" y="2939608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向右箭號 10"/>
          <p:cNvSpPr/>
          <p:nvPr/>
        </p:nvSpPr>
        <p:spPr>
          <a:xfrm flipH="1">
            <a:off x="5096244" y="4295429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61537" y="1235376"/>
            <a:ext cx="4247324" cy="28039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55524"/>
              </p:ext>
            </p:extLst>
          </p:nvPr>
        </p:nvGraphicFramePr>
        <p:xfrm>
          <a:off x="954888" y="467405"/>
          <a:ext cx="404620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9" name="向右箭號 10"/>
          <p:cNvSpPr/>
          <p:nvPr/>
        </p:nvSpPr>
        <p:spPr>
          <a:xfrm flipH="1">
            <a:off x="5084205" y="1958663"/>
            <a:ext cx="910243" cy="7504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1031419" y="4329046"/>
            <a:ext cx="3918951" cy="6541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11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another task</a:t>
            </a:r>
            <a:endParaRPr lang="zh-TW" altLang="en-US" dirty="0"/>
          </a:p>
        </p:txBody>
      </p:sp>
      <p:pic>
        <p:nvPicPr>
          <p:cNvPr id="34818" name="Picture 2" descr="http://top-breaking-news.com/wp-content/uploads/2016/03/Twitter-new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07" y="2424793"/>
            <a:ext cx="5002893" cy="375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8094" y="6127233"/>
            <a:ext cx="3129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http://top-breaking-news.com/</a:t>
            </a:r>
          </a:p>
        </p:txBody>
      </p:sp>
      <p:sp>
        <p:nvSpPr>
          <p:cNvPr id="6" name="矩形 5"/>
          <p:cNvSpPr/>
          <p:nvPr/>
        </p:nvSpPr>
        <p:spPr>
          <a:xfrm>
            <a:off x="4728190" y="2105191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7" name="向右箭號 6"/>
          <p:cNvSpPr/>
          <p:nvPr/>
        </p:nvSpPr>
        <p:spPr>
          <a:xfrm>
            <a:off x="6534552" y="2446671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559" y="1979869"/>
            <a:ext cx="274307" cy="1494693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>
            <a:off x="4228873" y="2446672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65" y="2017672"/>
            <a:ext cx="292260" cy="1510931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7686947" y="1450528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政治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7686947" y="3482291"/>
            <a:ext cx="122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體育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7165445" y="1769821"/>
            <a:ext cx="457200" cy="46166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7152413" y="2361832"/>
            <a:ext cx="684168" cy="21578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165445" y="3349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884079" y="2105191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經濟</a:t>
            </a:r>
          </a:p>
        </p:txBody>
      </p:sp>
      <p:sp>
        <p:nvSpPr>
          <p:cNvPr id="5" name="手繪多邊形 4"/>
          <p:cNvSpPr/>
          <p:nvPr/>
        </p:nvSpPr>
        <p:spPr>
          <a:xfrm>
            <a:off x="2831732" y="2468109"/>
            <a:ext cx="971011" cy="550862"/>
          </a:xfrm>
          <a:custGeom>
            <a:avLst/>
            <a:gdLst>
              <a:gd name="connsiteX0" fmla="*/ 245297 w 971011"/>
              <a:gd name="connsiteY0" fmla="*/ 550862 h 550862"/>
              <a:gd name="connsiteX1" fmla="*/ 42097 w 971011"/>
              <a:gd name="connsiteY1" fmla="*/ 42862 h 550862"/>
              <a:gd name="connsiteX2" fmla="*/ 971011 w 971011"/>
              <a:gd name="connsiteY2" fmla="*/ 28348 h 55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1" h="550862">
                <a:moveTo>
                  <a:pt x="245297" y="550862"/>
                </a:moveTo>
                <a:cubicBezTo>
                  <a:pt x="83221" y="340405"/>
                  <a:pt x="-78855" y="129948"/>
                  <a:pt x="42097" y="42862"/>
                </a:cubicBezTo>
                <a:cubicBezTo>
                  <a:pt x="163049" y="-44224"/>
                  <a:pt x="971011" y="28348"/>
                  <a:pt x="971011" y="28348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812659" y="3896187"/>
            <a:ext cx="343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“president” in document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44189" y="1643526"/>
            <a:ext cx="3105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“stock” in document</a:t>
            </a:r>
            <a:endParaRPr lang="zh-TW" altLang="en-US" sz="2400" dirty="0"/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3973357" y="3331948"/>
            <a:ext cx="1088158" cy="5875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640473" y="1893961"/>
            <a:ext cx="388325" cy="264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96" y="4738432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060" y="4751429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s://i-gkh.ru/images/doc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890" y="4769276"/>
            <a:ext cx="1093850" cy="10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/>
          <p:cNvSpPr txBox="1"/>
          <p:nvPr/>
        </p:nvSpPr>
        <p:spPr>
          <a:xfrm>
            <a:off x="4787121" y="583269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體育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077672" y="583511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政治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7422215" y="5860297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財經</a:t>
            </a:r>
          </a:p>
        </p:txBody>
      </p:sp>
    </p:spTree>
    <p:extLst>
      <p:ext uri="{BB962C8B-B14F-4D97-AF65-F5344CB8AC3E}">
        <p14:creationId xmlns:p14="http://schemas.microsoft.com/office/powerpoint/2010/main" val="5510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/>
      <p:bldP spid="14" grpId="0"/>
      <p:bldP spid="18" grpId="0"/>
      <p:bldP spid="5" grpId="0" animBg="1"/>
      <p:bldP spid="19" grpId="0"/>
      <p:bldP spid="20" grpId="0"/>
      <p:bldP spid="26" grpId="0"/>
      <p:bldP spid="27" grpId="0"/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another task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7" y="1690689"/>
            <a:ext cx="7453466" cy="3627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67" y="5453558"/>
            <a:ext cx="7453466" cy="11872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517" y="473077"/>
            <a:ext cx="28384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Live Demo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40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 to get the power of Deep …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2" y="1464947"/>
            <a:ext cx="7968584" cy="519165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93482" y="5152601"/>
            <a:ext cx="796858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Deeper usually does not imply better.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392485" y="3535845"/>
            <a:ext cx="3754315" cy="6548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Results on Training Data</a:t>
            </a:r>
            <a:endParaRPr lang="zh-TW" altLang="en-US" sz="2800" dirty="0"/>
          </a:p>
        </p:txBody>
      </p:sp>
      <p:cxnSp>
        <p:nvCxnSpPr>
          <p:cNvPr id="6" name="直線單箭頭接點 5"/>
          <p:cNvCxnSpPr>
            <a:stCxn id="4" idx="0"/>
          </p:cNvCxnSpPr>
          <p:nvPr/>
        </p:nvCxnSpPr>
        <p:spPr>
          <a:xfrm flipV="1">
            <a:off x="4269643" y="2790511"/>
            <a:ext cx="721457" cy="745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129" name="矩形圖說文字 128"/>
          <p:cNvSpPr/>
          <p:nvPr/>
        </p:nvSpPr>
        <p:spPr>
          <a:xfrm>
            <a:off x="4534705" y="4341996"/>
            <a:ext cx="2643016" cy="535965"/>
          </a:xfrm>
          <a:prstGeom prst="wedgeRectCallout">
            <a:avLst>
              <a:gd name="adj1" fmla="val -190"/>
              <a:gd name="adj2" fmla="val -17915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Larger gradients</a:t>
            </a:r>
            <a:endParaRPr lang="zh-TW" altLang="en-US" sz="2400" dirty="0"/>
          </a:p>
        </p:txBody>
      </p:sp>
      <p:sp>
        <p:nvSpPr>
          <p:cNvPr id="131" name="矩形 130"/>
          <p:cNvSpPr/>
          <p:nvPr/>
        </p:nvSpPr>
        <p:spPr>
          <a:xfrm>
            <a:off x="1002763" y="5683083"/>
            <a:ext cx="2643016" cy="5572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Almost random</a:t>
            </a:r>
            <a:endParaRPr lang="zh-TW" altLang="en-US" sz="2400" dirty="0"/>
          </a:p>
        </p:txBody>
      </p:sp>
      <p:sp>
        <p:nvSpPr>
          <p:cNvPr id="132" name="矩形 131"/>
          <p:cNvSpPr/>
          <p:nvPr/>
        </p:nvSpPr>
        <p:spPr>
          <a:xfrm>
            <a:off x="4542371" y="5677619"/>
            <a:ext cx="2635350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Already converge</a:t>
            </a:r>
            <a:endParaRPr lang="zh-TW" altLang="en-US" sz="2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6416421" y="6198511"/>
            <a:ext cx="254535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based on random!?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02763" y="5022157"/>
            <a:ext cx="2643016" cy="5584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slow</a:t>
            </a:r>
            <a:endParaRPr lang="zh-TW" altLang="en-US" sz="2400" dirty="0"/>
          </a:p>
        </p:txBody>
      </p:sp>
      <p:sp>
        <p:nvSpPr>
          <p:cNvPr id="136" name="矩形 135"/>
          <p:cNvSpPr/>
          <p:nvPr/>
        </p:nvSpPr>
        <p:spPr>
          <a:xfrm>
            <a:off x="4537996" y="5023425"/>
            <a:ext cx="2639725" cy="5572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Learn very fast</a:t>
            </a:r>
            <a:endParaRPr lang="zh-TW" altLang="en-US" sz="2400" dirty="0"/>
          </a:p>
        </p:txBody>
      </p:sp>
      <p:sp>
        <p:nvSpPr>
          <p:cNvPr id="137" name="矩形 136"/>
          <p:cNvSpPr/>
          <p:nvPr/>
        </p:nvSpPr>
        <p:spPr>
          <a:xfrm>
            <a:off x="2896306" y="152193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4221892" y="150558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6255229" y="153272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/>
        </p:nvSpPr>
        <p:spPr>
          <a:xfrm>
            <a:off x="1713203" y="154957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2" name="直線單箭頭接點 141"/>
          <p:cNvCxnSpPr/>
          <p:nvPr/>
        </p:nvCxnSpPr>
        <p:spPr>
          <a:xfrm>
            <a:off x="6642036" y="2581149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>
            <a:off x="6751352" y="3827039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/>
          <p:nvPr/>
        </p:nvCxnSpPr>
        <p:spPr>
          <a:xfrm>
            <a:off x="6618152" y="1802346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781591" y="226726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787409" y="169693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7" name="Object 12"/>
          <p:cNvGraphicFramePr>
            <a:graphicFrameLocks noChangeAspect="1"/>
          </p:cNvGraphicFramePr>
          <p:nvPr/>
        </p:nvGraphicFramePr>
        <p:xfrm>
          <a:off x="1800108" y="160168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9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108" y="160168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/>
        </p:nvGraphicFramePr>
        <p:xfrm>
          <a:off x="1805404" y="218441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0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404" y="218441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" name="橢圓 148"/>
          <p:cNvSpPr/>
          <p:nvPr/>
        </p:nvSpPr>
        <p:spPr>
          <a:xfrm>
            <a:off x="2993416" y="153293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橢圓 149"/>
          <p:cNvSpPr/>
          <p:nvPr/>
        </p:nvSpPr>
        <p:spPr>
          <a:xfrm>
            <a:off x="2995758" y="231150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橢圓 150"/>
          <p:cNvSpPr/>
          <p:nvPr/>
        </p:nvSpPr>
        <p:spPr>
          <a:xfrm>
            <a:off x="2984125" y="353951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文字方塊 151"/>
          <p:cNvSpPr txBox="1"/>
          <p:nvPr/>
        </p:nvSpPr>
        <p:spPr>
          <a:xfrm rot="5400000">
            <a:off x="2981378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3" name="矩形 152"/>
          <p:cNvSpPr/>
          <p:nvPr/>
        </p:nvSpPr>
        <p:spPr>
          <a:xfrm>
            <a:off x="1791116" y="366502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4" name="Object 12"/>
          <p:cNvGraphicFramePr>
            <a:graphicFrameLocks noChangeAspect="1"/>
          </p:cNvGraphicFramePr>
          <p:nvPr/>
        </p:nvGraphicFramePr>
        <p:xfrm>
          <a:off x="1788000" y="356877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1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000" y="356877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文字方塊 154"/>
          <p:cNvSpPr txBox="1"/>
          <p:nvPr/>
        </p:nvSpPr>
        <p:spPr>
          <a:xfrm rot="5400000">
            <a:off x="1667048" y="29499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56" name="橢圓 155"/>
          <p:cNvSpPr/>
          <p:nvPr/>
        </p:nvSpPr>
        <p:spPr>
          <a:xfrm>
            <a:off x="4308978" y="153293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311320" y="231150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4299687" y="353951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/>
          <p:cNvSpPr txBox="1"/>
          <p:nvPr/>
        </p:nvSpPr>
        <p:spPr>
          <a:xfrm rot="5400000">
            <a:off x="4296940" y="29618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0" name="橢圓 159"/>
          <p:cNvSpPr/>
          <p:nvPr/>
        </p:nvSpPr>
        <p:spPr>
          <a:xfrm>
            <a:off x="6331073" y="152462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6333415" y="228453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6340443" y="3531205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/>
          <p:cNvSpPr txBox="1"/>
          <p:nvPr/>
        </p:nvSpPr>
        <p:spPr>
          <a:xfrm rot="5400000">
            <a:off x="6337696" y="29503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881023" y="147435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898646" y="22598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910826" y="351614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67" name="直線單箭頭接點 166"/>
          <p:cNvCxnSpPr>
            <a:stCxn id="149" idx="6"/>
            <a:endCxn id="156" idx="2"/>
          </p:cNvCxnSpPr>
          <p:nvPr/>
        </p:nvCxnSpPr>
        <p:spPr>
          <a:xfrm>
            <a:off x="3567574" y="182001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3567574" y="261176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>
            <a:off x="3558283" y="383373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50" idx="6"/>
            <a:endCxn id="156" idx="2"/>
          </p:cNvCxnSpPr>
          <p:nvPr/>
        </p:nvCxnSpPr>
        <p:spPr>
          <a:xfrm flipV="1">
            <a:off x="3569916" y="182001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149" idx="6"/>
            <a:endCxn id="157" idx="2"/>
          </p:cNvCxnSpPr>
          <p:nvPr/>
        </p:nvCxnSpPr>
        <p:spPr>
          <a:xfrm>
            <a:off x="3567574" y="182001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149" idx="6"/>
            <a:endCxn id="158" idx="2"/>
          </p:cNvCxnSpPr>
          <p:nvPr/>
        </p:nvCxnSpPr>
        <p:spPr>
          <a:xfrm>
            <a:off x="3567574" y="182001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/>
          <p:cNvCxnSpPr>
            <a:stCxn id="150" idx="6"/>
            <a:endCxn id="158" idx="2"/>
          </p:cNvCxnSpPr>
          <p:nvPr/>
        </p:nvCxnSpPr>
        <p:spPr>
          <a:xfrm>
            <a:off x="3569916" y="259858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單箭頭接點 173"/>
          <p:cNvCxnSpPr>
            <a:stCxn id="151" idx="6"/>
            <a:endCxn id="156" idx="2"/>
          </p:cNvCxnSpPr>
          <p:nvPr/>
        </p:nvCxnSpPr>
        <p:spPr>
          <a:xfrm flipV="1">
            <a:off x="3558283" y="182001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151" idx="6"/>
            <a:endCxn id="157" idx="2"/>
          </p:cNvCxnSpPr>
          <p:nvPr/>
        </p:nvCxnSpPr>
        <p:spPr>
          <a:xfrm flipV="1">
            <a:off x="3558283" y="259858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endCxn id="149" idx="2"/>
          </p:cNvCxnSpPr>
          <p:nvPr/>
        </p:nvCxnSpPr>
        <p:spPr>
          <a:xfrm flipV="1">
            <a:off x="2134016" y="182001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46" idx="3"/>
            <a:endCxn id="150" idx="2"/>
          </p:cNvCxnSpPr>
          <p:nvPr/>
        </p:nvCxnSpPr>
        <p:spPr>
          <a:xfrm>
            <a:off x="2130309" y="186838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stCxn id="146" idx="3"/>
            <a:endCxn id="151" idx="2"/>
          </p:cNvCxnSpPr>
          <p:nvPr/>
        </p:nvCxnSpPr>
        <p:spPr>
          <a:xfrm>
            <a:off x="2130309" y="186838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148" idx="3"/>
            <a:endCxn id="149" idx="2"/>
          </p:cNvCxnSpPr>
          <p:nvPr/>
        </p:nvCxnSpPr>
        <p:spPr>
          <a:xfrm flipV="1">
            <a:off x="2157829" y="182001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145" idx="3"/>
            <a:endCxn id="150" idx="2"/>
          </p:cNvCxnSpPr>
          <p:nvPr/>
        </p:nvCxnSpPr>
        <p:spPr>
          <a:xfrm>
            <a:off x="2124491" y="243871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stCxn id="145" idx="3"/>
            <a:endCxn id="151" idx="2"/>
          </p:cNvCxnSpPr>
          <p:nvPr/>
        </p:nvCxnSpPr>
        <p:spPr>
          <a:xfrm>
            <a:off x="2124491" y="243871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154" idx="3"/>
            <a:endCxn id="149" idx="2"/>
          </p:cNvCxnSpPr>
          <p:nvPr/>
        </p:nvCxnSpPr>
        <p:spPr>
          <a:xfrm flipV="1">
            <a:off x="2195988" y="182001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/>
          <p:cNvCxnSpPr>
            <a:stCxn id="154" idx="3"/>
            <a:endCxn id="150" idx="2"/>
          </p:cNvCxnSpPr>
          <p:nvPr/>
        </p:nvCxnSpPr>
        <p:spPr>
          <a:xfrm flipV="1">
            <a:off x="2169619" y="259858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stCxn id="154" idx="3"/>
            <a:endCxn id="151" idx="2"/>
          </p:cNvCxnSpPr>
          <p:nvPr/>
        </p:nvCxnSpPr>
        <p:spPr>
          <a:xfrm>
            <a:off x="2169619" y="381319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7328776" y="1489235"/>
            <a:ext cx="642352" cy="2587672"/>
            <a:chOff x="7668524" y="1462486"/>
            <a:chExt cx="642352" cy="2587672"/>
          </a:xfrm>
        </p:grpSpPr>
        <p:sp>
          <p:nvSpPr>
            <p:cNvPr id="185" name="文字方塊 18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7679807" y="146248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7668524" y="226070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7668524" y="3526938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y</a:t>
              </a:r>
              <a:r>
                <a:rPr lang="en-US" altLang="zh-TW" sz="2800" baseline="-25000" dirty="0" err="1"/>
                <a:t>M</a:t>
              </a:r>
              <a:endParaRPr lang="zh-TW" altLang="en-US" sz="2800" baseline="-25000" dirty="0"/>
            </a:p>
          </p:txBody>
        </p:sp>
      </p:grpSp>
      <p:cxnSp>
        <p:nvCxnSpPr>
          <p:cNvPr id="189" name="直線單箭頭接點 188"/>
          <p:cNvCxnSpPr/>
          <p:nvPr/>
        </p:nvCxnSpPr>
        <p:spPr>
          <a:xfrm>
            <a:off x="5591673" y="183159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單箭頭接點 189"/>
          <p:cNvCxnSpPr/>
          <p:nvPr/>
        </p:nvCxnSpPr>
        <p:spPr>
          <a:xfrm>
            <a:off x="5591673" y="262335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單箭頭接點 190"/>
          <p:cNvCxnSpPr/>
          <p:nvPr/>
        </p:nvCxnSpPr>
        <p:spPr>
          <a:xfrm>
            <a:off x="5582382" y="384531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單箭頭接點 191"/>
          <p:cNvCxnSpPr/>
          <p:nvPr/>
        </p:nvCxnSpPr>
        <p:spPr>
          <a:xfrm flipV="1">
            <a:off x="5594015" y="1831598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/>
          <p:cNvCxnSpPr/>
          <p:nvPr/>
        </p:nvCxnSpPr>
        <p:spPr>
          <a:xfrm>
            <a:off x="5591673" y="1831598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單箭頭接點 193"/>
          <p:cNvCxnSpPr/>
          <p:nvPr/>
        </p:nvCxnSpPr>
        <p:spPr>
          <a:xfrm>
            <a:off x="5591673" y="1831598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>
            <a:off x="5594015" y="2610168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/>
          <p:cNvCxnSpPr/>
          <p:nvPr/>
        </p:nvCxnSpPr>
        <p:spPr>
          <a:xfrm flipV="1">
            <a:off x="5582382" y="1831598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V="1">
            <a:off x="5582382" y="2610168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圖說文字 127"/>
          <p:cNvSpPr/>
          <p:nvPr/>
        </p:nvSpPr>
        <p:spPr>
          <a:xfrm>
            <a:off x="1002763" y="4327556"/>
            <a:ext cx="2643016" cy="564847"/>
          </a:xfrm>
          <a:prstGeom prst="wedgeRectCallout">
            <a:avLst>
              <a:gd name="adj1" fmla="val 4384"/>
              <a:gd name="adj2" fmla="val -2095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2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7959846" y="1876480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/>
        </p:nvSpPr>
        <p:spPr>
          <a:xfrm>
            <a:off x="6309431" y="1910450"/>
            <a:ext cx="577144" cy="27342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Vanishing Gradient Problem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811753" y="1958032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3137339" y="1941685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170676" y="196882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628650" y="1985673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單箭頭接點 64"/>
          <p:cNvCxnSpPr/>
          <p:nvPr/>
        </p:nvCxnSpPr>
        <p:spPr>
          <a:xfrm>
            <a:off x="5557483" y="3017247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666799" y="4263137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5533599" y="2238444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97038" y="2703366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702856" y="2133037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/>
        </p:nvGraphicFramePr>
        <p:xfrm>
          <a:off x="715555" y="2037787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6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55" y="2037787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2"/>
          <p:cNvGraphicFramePr>
            <a:graphicFrameLocks noChangeAspect="1"/>
          </p:cNvGraphicFramePr>
          <p:nvPr/>
        </p:nvGraphicFramePr>
        <p:xfrm>
          <a:off x="720851" y="2620516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7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51" y="2620516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橢圓 71"/>
          <p:cNvSpPr/>
          <p:nvPr/>
        </p:nvSpPr>
        <p:spPr>
          <a:xfrm>
            <a:off x="1908863" y="196903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1911205" y="274760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1899572" y="39756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1896825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706563" y="410112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7" name="Object 12"/>
          <p:cNvGraphicFramePr>
            <a:graphicFrameLocks noChangeAspect="1"/>
          </p:cNvGraphicFramePr>
          <p:nvPr/>
        </p:nvGraphicFramePr>
        <p:xfrm>
          <a:off x="703447" y="4004869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8" name="方程式" r:id="rId8" imgW="190440" imgH="228600" progId="Equation.3">
                  <p:embed/>
                </p:oleObj>
              </mc:Choice>
              <mc:Fallback>
                <p:oleObj name="方程式" r:id="rId8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47" y="4004869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文字方塊 77"/>
          <p:cNvSpPr txBox="1"/>
          <p:nvPr/>
        </p:nvSpPr>
        <p:spPr>
          <a:xfrm rot="5400000">
            <a:off x="582495" y="338606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9" name="橢圓 78"/>
          <p:cNvSpPr/>
          <p:nvPr/>
        </p:nvSpPr>
        <p:spPr>
          <a:xfrm>
            <a:off x="3224425" y="196903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3226767" y="274760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215134" y="397561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 rot="5400000">
            <a:off x="3212387" y="339790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3" name="橢圓 82"/>
          <p:cNvSpPr/>
          <p:nvPr/>
        </p:nvSpPr>
        <p:spPr>
          <a:xfrm>
            <a:off x="5246520" y="196072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橢圓 83"/>
          <p:cNvSpPr/>
          <p:nvPr/>
        </p:nvSpPr>
        <p:spPr>
          <a:xfrm>
            <a:off x="5248862" y="272063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橢圓 84"/>
          <p:cNvSpPr/>
          <p:nvPr/>
        </p:nvSpPr>
        <p:spPr>
          <a:xfrm>
            <a:off x="5255890" y="396730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 rot="5400000">
            <a:off x="5253143" y="338643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3796470" y="191045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3814093" y="269594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3826273" y="39522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0" name="直線單箭頭接點 89"/>
          <p:cNvCxnSpPr>
            <a:stCxn id="72" idx="6"/>
            <a:endCxn id="79" idx="2"/>
          </p:cNvCxnSpPr>
          <p:nvPr/>
        </p:nvCxnSpPr>
        <p:spPr>
          <a:xfrm>
            <a:off x="2483021" y="2256113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2483021" y="304786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2473730" y="4269834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73" idx="6"/>
            <a:endCxn id="79" idx="2"/>
          </p:cNvCxnSpPr>
          <p:nvPr/>
        </p:nvCxnSpPr>
        <p:spPr>
          <a:xfrm flipV="1">
            <a:off x="2485363" y="2256113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72" idx="6"/>
            <a:endCxn id="80" idx="2"/>
          </p:cNvCxnSpPr>
          <p:nvPr/>
        </p:nvCxnSpPr>
        <p:spPr>
          <a:xfrm>
            <a:off x="2483021" y="2256113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2" idx="6"/>
            <a:endCxn id="81" idx="2"/>
          </p:cNvCxnSpPr>
          <p:nvPr/>
        </p:nvCxnSpPr>
        <p:spPr>
          <a:xfrm>
            <a:off x="2483021" y="2256113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73" idx="6"/>
            <a:endCxn id="81" idx="2"/>
          </p:cNvCxnSpPr>
          <p:nvPr/>
        </p:nvCxnSpPr>
        <p:spPr>
          <a:xfrm>
            <a:off x="2485363" y="3034683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4" idx="6"/>
            <a:endCxn id="79" idx="2"/>
          </p:cNvCxnSpPr>
          <p:nvPr/>
        </p:nvCxnSpPr>
        <p:spPr>
          <a:xfrm flipV="1">
            <a:off x="2473730" y="2256113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stCxn id="74" idx="6"/>
            <a:endCxn id="80" idx="2"/>
          </p:cNvCxnSpPr>
          <p:nvPr/>
        </p:nvCxnSpPr>
        <p:spPr>
          <a:xfrm flipV="1">
            <a:off x="2473730" y="3034683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endCxn id="72" idx="2"/>
          </p:cNvCxnSpPr>
          <p:nvPr/>
        </p:nvCxnSpPr>
        <p:spPr>
          <a:xfrm flipV="1">
            <a:off x="1049463" y="2256113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69" idx="3"/>
            <a:endCxn id="73" idx="2"/>
          </p:cNvCxnSpPr>
          <p:nvPr/>
        </p:nvCxnSpPr>
        <p:spPr>
          <a:xfrm>
            <a:off x="1045756" y="2304487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/>
          <p:cNvCxnSpPr>
            <a:stCxn id="69" idx="3"/>
            <a:endCxn id="74" idx="2"/>
          </p:cNvCxnSpPr>
          <p:nvPr/>
        </p:nvCxnSpPr>
        <p:spPr>
          <a:xfrm>
            <a:off x="1045756" y="2304487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>
            <a:stCxn id="71" idx="3"/>
            <a:endCxn id="72" idx="2"/>
          </p:cNvCxnSpPr>
          <p:nvPr/>
        </p:nvCxnSpPr>
        <p:spPr>
          <a:xfrm flipV="1">
            <a:off x="1073276" y="2256113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68" idx="3"/>
            <a:endCxn id="73" idx="2"/>
          </p:cNvCxnSpPr>
          <p:nvPr/>
        </p:nvCxnSpPr>
        <p:spPr>
          <a:xfrm>
            <a:off x="1039938" y="2874816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>
            <a:stCxn id="68" idx="3"/>
            <a:endCxn id="74" idx="2"/>
          </p:cNvCxnSpPr>
          <p:nvPr/>
        </p:nvCxnSpPr>
        <p:spPr>
          <a:xfrm>
            <a:off x="1039938" y="2874816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77" idx="3"/>
            <a:endCxn id="72" idx="2"/>
          </p:cNvCxnSpPr>
          <p:nvPr/>
        </p:nvCxnSpPr>
        <p:spPr>
          <a:xfrm flipV="1">
            <a:off x="1111435" y="2256113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77" idx="3"/>
            <a:endCxn id="73" idx="2"/>
          </p:cNvCxnSpPr>
          <p:nvPr/>
        </p:nvCxnSpPr>
        <p:spPr>
          <a:xfrm flipV="1">
            <a:off x="1085066" y="3034683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77" idx="3"/>
            <a:endCxn id="74" idx="2"/>
          </p:cNvCxnSpPr>
          <p:nvPr/>
        </p:nvCxnSpPr>
        <p:spPr>
          <a:xfrm>
            <a:off x="1085066" y="4249289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群組 107"/>
          <p:cNvGrpSpPr/>
          <p:nvPr/>
        </p:nvGrpSpPr>
        <p:grpSpPr>
          <a:xfrm>
            <a:off x="6244223" y="1925333"/>
            <a:ext cx="642352" cy="2577734"/>
            <a:chOff x="7668524" y="1462486"/>
            <a:chExt cx="642352" cy="2577734"/>
          </a:xfrm>
        </p:grpSpPr>
        <p:sp>
          <p:nvSpPr>
            <p:cNvPr id="109" name="文字方塊 108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字方塊 109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0" name="文字方塊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字方塊 110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1" name="文字方塊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字方塊 111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12" name="文字方塊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直線單箭頭接點 112"/>
          <p:cNvCxnSpPr/>
          <p:nvPr/>
        </p:nvCxnSpPr>
        <p:spPr>
          <a:xfrm>
            <a:off x="4507120" y="226769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4507120" y="305944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4497829" y="428141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 flipV="1">
            <a:off x="4509462" y="2267696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4507120" y="2267696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4507120" y="2267696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4509462" y="3046266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V="1">
            <a:off x="4497829" y="2267696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 flipV="1">
            <a:off x="4497829" y="3046266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群組 123"/>
          <p:cNvGrpSpPr/>
          <p:nvPr/>
        </p:nvGrpSpPr>
        <p:grpSpPr>
          <a:xfrm>
            <a:off x="7948561" y="1958032"/>
            <a:ext cx="642352" cy="2577734"/>
            <a:chOff x="7668524" y="1462486"/>
            <a:chExt cx="642352" cy="2577734"/>
          </a:xfrm>
        </p:grpSpPr>
        <p:sp>
          <p:nvSpPr>
            <p:cNvPr id="125" name="文字方塊 124"/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字方塊 125"/>
                <p:cNvSpPr txBox="1"/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6" name="文字方塊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807" y="1462486"/>
                  <a:ext cx="631069" cy="51328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字方塊 126"/>
                <p:cNvSpPr txBox="1"/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7" name="文字方塊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2260706"/>
                  <a:ext cx="631069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/>
                <p:cNvSpPr txBox="1"/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zh-TW" altLang="en-US" sz="2800" baseline="-25000" dirty="0"/>
                </a:p>
              </p:txBody>
            </p:sp>
          </mc:Choice>
          <mc:Fallback xmlns="">
            <p:sp>
              <p:nvSpPr>
                <p:cNvPr id="128" name="文字方塊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524" y="3526938"/>
                  <a:ext cx="631069" cy="51328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1" name="左-右雙向箭號 130"/>
          <p:cNvSpPr/>
          <p:nvPr/>
        </p:nvSpPr>
        <p:spPr>
          <a:xfrm>
            <a:off x="6990289" y="2973068"/>
            <a:ext cx="930070" cy="44631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7191833" y="3411153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833" y="3411153"/>
                <a:ext cx="36112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文字方塊 132"/>
          <p:cNvSpPr txBox="1"/>
          <p:nvPr/>
        </p:nvSpPr>
        <p:spPr>
          <a:xfrm>
            <a:off x="956966" y="5414929"/>
            <a:ext cx="591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Intuitive way to compute the derivatives 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字方塊 134"/>
              <p:cNvSpPr txBox="1"/>
              <p:nvPr/>
            </p:nvSpPr>
            <p:spPr>
              <a:xfrm>
                <a:off x="6304412" y="5876594"/>
                <a:ext cx="92166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5" name="文字方塊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412" y="5876594"/>
                <a:ext cx="921663" cy="7022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字方塊 137"/>
              <p:cNvSpPr txBox="1"/>
              <p:nvPr/>
            </p:nvSpPr>
            <p:spPr>
              <a:xfrm>
                <a:off x="1029335" y="4686014"/>
                <a:ext cx="902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8" name="文字方塊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35" y="4686014"/>
                <a:ext cx="902235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/>
              <p:cNvSpPr txBox="1"/>
              <p:nvPr/>
            </p:nvSpPr>
            <p:spPr>
              <a:xfrm>
                <a:off x="7029184" y="3813315"/>
                <a:ext cx="773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9" name="文字方塊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84" y="3813315"/>
                <a:ext cx="773096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7318726" y="5876594"/>
                <a:ext cx="48833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726" y="5876594"/>
                <a:ext cx="488339" cy="70224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左-右雙向箭號 3"/>
          <p:cNvSpPr/>
          <p:nvPr/>
        </p:nvSpPr>
        <p:spPr>
          <a:xfrm rot="5400000">
            <a:off x="987114" y="4025362"/>
            <a:ext cx="965281" cy="511427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左-右雙向箭號 135"/>
          <p:cNvSpPr/>
          <p:nvPr/>
        </p:nvSpPr>
        <p:spPr>
          <a:xfrm rot="5400000">
            <a:off x="2326876" y="4082465"/>
            <a:ext cx="660247" cy="3962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左-右雙向箭號 139"/>
          <p:cNvSpPr/>
          <p:nvPr/>
        </p:nvSpPr>
        <p:spPr>
          <a:xfrm rot="5400000">
            <a:off x="3651368" y="4097470"/>
            <a:ext cx="482606" cy="26723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左-右雙向箭號 141"/>
          <p:cNvSpPr>
            <a:spLocks noChangeAspect="1"/>
          </p:cNvSpPr>
          <p:nvPr/>
        </p:nvSpPr>
        <p:spPr>
          <a:xfrm rot="5400000">
            <a:off x="7340792" y="3122642"/>
            <a:ext cx="268770" cy="183094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手繪多邊形 142"/>
          <p:cNvSpPr/>
          <p:nvPr/>
        </p:nvSpPr>
        <p:spPr>
          <a:xfrm>
            <a:off x="1933060" y="4136984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手繪多邊形 143"/>
          <p:cNvSpPr/>
          <p:nvPr/>
        </p:nvSpPr>
        <p:spPr>
          <a:xfrm>
            <a:off x="3267060" y="4171526"/>
            <a:ext cx="485775" cy="275950"/>
          </a:xfrm>
          <a:custGeom>
            <a:avLst/>
            <a:gdLst>
              <a:gd name="connsiteX0" fmla="*/ 0 w 485775"/>
              <a:gd name="connsiteY0" fmla="*/ 253953 h 275950"/>
              <a:gd name="connsiteX1" fmla="*/ 190500 w 485775"/>
              <a:gd name="connsiteY1" fmla="*/ 253953 h 275950"/>
              <a:gd name="connsiteX2" fmla="*/ 352425 w 485775"/>
              <a:gd name="connsiteY2" fmla="*/ 25353 h 275950"/>
              <a:gd name="connsiteX3" fmla="*/ 485775 w 485775"/>
              <a:gd name="connsiteY3" fmla="*/ 15828 h 27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75" h="275950">
                <a:moveTo>
                  <a:pt x="0" y="253953"/>
                </a:moveTo>
                <a:cubicBezTo>
                  <a:pt x="65881" y="273003"/>
                  <a:pt x="131762" y="292053"/>
                  <a:pt x="190500" y="253953"/>
                </a:cubicBezTo>
                <a:cubicBezTo>
                  <a:pt x="249238" y="215853"/>
                  <a:pt x="303213" y="65040"/>
                  <a:pt x="352425" y="25353"/>
                </a:cubicBezTo>
                <a:cubicBezTo>
                  <a:pt x="401638" y="-14335"/>
                  <a:pt x="443706" y="746"/>
                  <a:pt x="485775" y="15828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圖說文字 153"/>
          <p:cNvSpPr/>
          <p:nvPr/>
        </p:nvSpPr>
        <p:spPr>
          <a:xfrm>
            <a:off x="572118" y="1308019"/>
            <a:ext cx="2643016" cy="564847"/>
          </a:xfrm>
          <a:prstGeom prst="wedgeRectCallout">
            <a:avLst>
              <a:gd name="adj1" fmla="val -15935"/>
              <a:gd name="adj2" fmla="val 1939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Smaller gradients</a:t>
            </a:r>
            <a:endParaRPr lang="zh-TW" altLang="en-US" sz="2400" dirty="0"/>
          </a:p>
        </p:txBody>
      </p:sp>
      <p:sp>
        <p:nvSpPr>
          <p:cNvPr id="155" name="左-右雙向箭號 154"/>
          <p:cNvSpPr/>
          <p:nvPr/>
        </p:nvSpPr>
        <p:spPr>
          <a:xfrm rot="5400000">
            <a:off x="5790526" y="4091611"/>
            <a:ext cx="401721" cy="240925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6" name="群組 145"/>
          <p:cNvGrpSpPr/>
          <p:nvPr/>
        </p:nvGrpSpPr>
        <p:grpSpPr>
          <a:xfrm>
            <a:off x="4259736" y="1705203"/>
            <a:ext cx="4334480" cy="3410426"/>
            <a:chOff x="3826273" y="2417879"/>
            <a:chExt cx="4334480" cy="3410426"/>
          </a:xfrm>
        </p:grpSpPr>
        <p:pic>
          <p:nvPicPr>
            <p:cNvPr id="147" name="圖片 146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273" y="2417879"/>
              <a:ext cx="4334480" cy="341042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cxnSp>
          <p:nvCxnSpPr>
            <p:cNvPr id="148" name="直線接點 147"/>
            <p:cNvCxnSpPr/>
            <p:nvPr/>
          </p:nvCxnSpPr>
          <p:spPr>
            <a:xfrm>
              <a:off x="6696058" y="3528555"/>
              <a:ext cx="0" cy="1513446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/>
            <p:cNvCxnSpPr/>
            <p:nvPr/>
          </p:nvCxnSpPr>
          <p:spPr>
            <a:xfrm>
              <a:off x="7643303" y="3326101"/>
              <a:ext cx="0" cy="171590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/>
            <p:cNvCxnSpPr/>
            <p:nvPr/>
          </p:nvCxnSpPr>
          <p:spPr>
            <a:xfrm flipH="1">
              <a:off x="5917019" y="3287769"/>
              <a:ext cx="1726284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/>
            <p:nvPr/>
          </p:nvCxnSpPr>
          <p:spPr>
            <a:xfrm flipH="1">
              <a:off x="5917018" y="3528555"/>
              <a:ext cx="77274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字方塊 151"/>
            <p:cNvSpPr txBox="1"/>
            <p:nvPr/>
          </p:nvSpPr>
          <p:spPr>
            <a:xfrm>
              <a:off x="6598003" y="4959396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Large input</a:t>
              </a:r>
              <a:endParaRPr lang="zh-TW" altLang="en-US" sz="2400" dirty="0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4777545" y="2964063"/>
              <a:ext cx="1139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Small output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5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  <p:bldP spid="138" grpId="0"/>
      <p:bldP spid="139" grpId="0"/>
      <p:bldP spid="141" grpId="0"/>
      <p:bldP spid="4" grpId="0" animBg="1"/>
      <p:bldP spid="136" grpId="0" animBg="1"/>
      <p:bldP spid="140" grpId="0" animBg="1"/>
      <p:bldP spid="142" grpId="0" animBg="1"/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Rectified Linear Unit (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4769867" y="2393162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Reason:</a:t>
            </a:r>
            <a:endParaRPr lang="zh-TW" altLang="en-US" sz="2800" b="1" i="1" u="sng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104958" y="2966483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1. Fast to compute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119099" y="3604415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2. Biological reason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9099" y="4238900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3. Infinite sigmoid with different biases</a:t>
            </a:r>
            <a:endParaRPr lang="zh-TW" altLang="en-US" sz="28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19099" y="5250566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4. Vanishing gradient problem</a:t>
            </a:r>
            <a:endParaRPr lang="zh-TW" altLang="en-US" sz="2800" dirty="0"/>
          </a:p>
        </p:txBody>
      </p:sp>
      <p:grpSp>
        <p:nvGrpSpPr>
          <p:cNvPr id="20" name="群組 19"/>
          <p:cNvGrpSpPr/>
          <p:nvPr/>
        </p:nvGrpSpPr>
        <p:grpSpPr>
          <a:xfrm>
            <a:off x="1181227" y="2749476"/>
            <a:ext cx="3103710" cy="2809363"/>
            <a:chOff x="1054530" y="3434696"/>
            <a:chExt cx="3103710" cy="2809363"/>
          </a:xfrm>
        </p:grpSpPr>
        <p:grpSp>
          <p:nvGrpSpPr>
            <p:cNvPr id="21" name="群組 20"/>
            <p:cNvGrpSpPr/>
            <p:nvPr/>
          </p:nvGrpSpPr>
          <p:grpSpPr>
            <a:xfrm>
              <a:off x="1448290" y="3434696"/>
              <a:ext cx="2709950" cy="2809363"/>
              <a:chOff x="6200673" y="3815455"/>
              <a:chExt cx="2709950" cy="2809363"/>
            </a:xfrm>
          </p:grpSpPr>
          <p:cxnSp>
            <p:nvCxnSpPr>
              <p:cNvPr id="25" name="直線單箭頭接點 24"/>
              <p:cNvCxnSpPr/>
              <p:nvPr/>
            </p:nvCxnSpPr>
            <p:spPr>
              <a:xfrm>
                <a:off x="6200673" y="5714500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/>
              <p:nvPr/>
            </p:nvCxnSpPr>
            <p:spPr>
              <a:xfrm rot="16200000">
                <a:off x="6200674" y="5387649"/>
                <a:ext cx="247433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字方塊 30"/>
                  <p:cNvSpPr txBox="1"/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2" name="文字方塊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357" y="5527718"/>
                    <a:ext cx="223266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6216" r="-1621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/>
                  <p:cNvSpPr txBox="1"/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3" name="文字方塊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3865" y="3815455"/>
                    <a:ext cx="247953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75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直線接點 32"/>
              <p:cNvCxnSpPr/>
              <p:nvPr/>
            </p:nvCxnSpPr>
            <p:spPr>
              <a:xfrm>
                <a:off x="6228958" y="5708803"/>
                <a:ext cx="1237168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flipV="1">
                <a:off x="7427944" y="4629511"/>
                <a:ext cx="959230" cy="1079292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8" name="文字方塊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942" y="4252893"/>
                    <a:ext cx="802464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4545" r="-3788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9" name="文字方塊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1952" y="5321208"/>
                    <a:ext cx="81804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4478" r="-895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0" y="3588584"/>
                  <a:ext cx="777842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/>
          <p:cNvSpPr/>
          <p:nvPr/>
        </p:nvSpPr>
        <p:spPr>
          <a:xfrm>
            <a:off x="1450015" y="5602602"/>
            <a:ext cx="267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[Xavier </a:t>
            </a:r>
            <a:r>
              <a:rPr lang="en-US" altLang="zh-TW" dirty="0" err="1">
                <a:solidFill>
                  <a:srgbClr val="0000FF"/>
                </a:solidFill>
              </a:rPr>
              <a:t>Glorot</a:t>
            </a:r>
            <a:r>
              <a:rPr lang="en-US" altLang="zh-TW" dirty="0">
                <a:solidFill>
                  <a:srgbClr val="0000FF"/>
                </a:solidFill>
              </a:rPr>
              <a:t>, AISTATS’11]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4958" y="5249443"/>
            <a:ext cx="3314700" cy="966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1462590" y="5835579"/>
            <a:ext cx="269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[Andrew L. Maas,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62590" y="6097270"/>
            <a:ext cx="226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[Kaiming He, 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0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5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4119</TotalTime>
  <Words>9722</Words>
  <Application>Microsoft Macintosh PowerPoint</Application>
  <PresentationFormat>全屏显示(4:3)</PresentationFormat>
  <Paragraphs>1990</Paragraphs>
  <Slides>52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Lucida Grande</vt:lpstr>
      <vt:lpstr>Wingdings</vt:lpstr>
      <vt:lpstr>Office 佈景主題</vt:lpstr>
      <vt:lpstr>方程式</vt:lpstr>
      <vt:lpstr>Tips for Deep Learning</vt:lpstr>
      <vt:lpstr>PowerPoint 演示文稿</vt:lpstr>
      <vt:lpstr>Do not always blame Overfitting</vt:lpstr>
      <vt:lpstr>PowerPoint 演示文稿</vt:lpstr>
      <vt:lpstr>PowerPoint 演示文稿</vt:lpstr>
      <vt:lpstr>Hard to get the power of Deep …</vt:lpstr>
      <vt:lpstr>Vanishing Gradient Problem</vt:lpstr>
      <vt:lpstr>Vanishing Gradient Problem</vt:lpstr>
      <vt:lpstr>ReLU</vt:lpstr>
      <vt:lpstr>ReLU</vt:lpstr>
      <vt:lpstr>ReLU</vt:lpstr>
      <vt:lpstr>ReLU - variant</vt:lpstr>
      <vt:lpstr>Maxout </vt:lpstr>
      <vt:lpstr>Maxout</vt:lpstr>
      <vt:lpstr>Maxout</vt:lpstr>
      <vt:lpstr>Maxout </vt:lpstr>
      <vt:lpstr>Maxout - Training</vt:lpstr>
      <vt:lpstr>Maxout - Training</vt:lpstr>
      <vt:lpstr>PowerPoint 演示文稿</vt:lpstr>
      <vt:lpstr>Review</vt:lpstr>
      <vt:lpstr>RMSProp</vt:lpstr>
      <vt:lpstr>RMSProp</vt:lpstr>
      <vt:lpstr>Hard to find  optimal network parameters</vt:lpstr>
      <vt:lpstr>In physical world ……</vt:lpstr>
      <vt:lpstr>Review: Vanilla Gradient Descent</vt:lpstr>
      <vt:lpstr>Momentum</vt:lpstr>
      <vt:lpstr>Momentum</vt:lpstr>
      <vt:lpstr>Momentum</vt:lpstr>
      <vt:lpstr>Adam</vt:lpstr>
      <vt:lpstr>PowerPoint 演示文稿</vt:lpstr>
      <vt:lpstr>Early Stopping</vt:lpstr>
      <vt:lpstr>PowerPoint 演示文稿</vt:lpstr>
      <vt:lpstr>Regularization</vt:lpstr>
      <vt:lpstr>Regularization</vt:lpstr>
      <vt:lpstr>Regularization</vt:lpstr>
      <vt:lpstr>Regularization - Weight Decay</vt:lpstr>
      <vt:lpstr>PowerPoint 演示文稿</vt:lpstr>
      <vt:lpstr>Dropout</vt:lpstr>
      <vt:lpstr>Dropout</vt:lpstr>
      <vt:lpstr>Dropout</vt:lpstr>
      <vt:lpstr>Dropout - Intuitive Reason</vt:lpstr>
      <vt:lpstr>Dropout - Intuitive Reason</vt:lpstr>
      <vt:lpstr>Dropout - Intuitive Reason</vt:lpstr>
      <vt:lpstr>Dropout is a kind of ensemble.</vt:lpstr>
      <vt:lpstr>Dropout is a kind of ensemble.</vt:lpstr>
      <vt:lpstr>Dropout is a kind of ensemble.</vt:lpstr>
      <vt:lpstr>Dropout is a kind of ensemble.</vt:lpstr>
      <vt:lpstr>PowerPoint 演示文稿</vt:lpstr>
      <vt:lpstr>PowerPoint 演示文稿</vt:lpstr>
      <vt:lpstr>Try another task</vt:lpstr>
      <vt:lpstr>Try another task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IV: Tips for Training DNN</dc:title>
  <dc:creator>Lee Hung-yi</dc:creator>
  <cp:lastModifiedBy>Microsoft Office User</cp:lastModifiedBy>
  <cp:revision>216</cp:revision>
  <dcterms:created xsi:type="dcterms:W3CDTF">2016-04-30T16:25:30Z</dcterms:created>
  <dcterms:modified xsi:type="dcterms:W3CDTF">2025-01-13T08:05:38Z</dcterms:modified>
</cp:coreProperties>
</file>