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86" r:id="rId3"/>
    <p:sldId id="260" r:id="rId4"/>
    <p:sldId id="288" r:id="rId5"/>
    <p:sldId id="294" r:id="rId6"/>
    <p:sldId id="300" r:id="rId7"/>
    <p:sldId id="299" r:id="rId8"/>
    <p:sldId id="301" r:id="rId9"/>
    <p:sldId id="302" r:id="rId10"/>
    <p:sldId id="266" r:id="rId11"/>
    <p:sldId id="267" r:id="rId12"/>
    <p:sldId id="269" r:id="rId13"/>
    <p:sldId id="268" r:id="rId14"/>
    <p:sldId id="271" r:id="rId15"/>
    <p:sldId id="273" r:id="rId16"/>
    <p:sldId id="274" r:id="rId17"/>
    <p:sldId id="275" r:id="rId18"/>
    <p:sldId id="303" r:id="rId19"/>
    <p:sldId id="276" r:id="rId20"/>
    <p:sldId id="297" r:id="rId21"/>
    <p:sldId id="277" r:id="rId22"/>
    <p:sldId id="280" r:id="rId23"/>
    <p:sldId id="290" r:id="rId24"/>
    <p:sldId id="289" r:id="rId25"/>
    <p:sldId id="30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1" autoAdjust="0"/>
    <p:restoredTop sz="94270" autoAdjust="0"/>
  </p:normalViewPr>
  <p:slideViewPr>
    <p:cSldViewPr snapToGrid="0">
      <p:cViewPr varScale="1">
        <p:scale>
          <a:sx n="62" d="100"/>
          <a:sy n="62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80069-F7FB-4AF8-B701-667BBB2E5619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567D-A5DD-4251-A01C-32DCB946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05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itplus/article/details/3796951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Preparing the demo</a:t>
            </a:r>
          </a:p>
          <a:p>
            <a:endParaRPr lang="en-US" altLang="zh-TW" dirty="0"/>
          </a:p>
          <a:p>
            <a:r>
              <a:rPr lang="en-US" altLang="zh-TW" dirty="0"/>
              <a:t>Extra</a:t>
            </a:r>
            <a:r>
              <a:rPr lang="en-US" altLang="zh-TW" baseline="0" dirty="0"/>
              <a:t> topic:</a:t>
            </a:r>
          </a:p>
          <a:p>
            <a:r>
              <a:rPr lang="en-US" altLang="zh-TW" baseline="0" dirty="0"/>
              <a:t>	maybe I can talk about relation extraction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Rest:</a:t>
            </a:r>
          </a:p>
          <a:p>
            <a:r>
              <a:rPr lang="en-US" altLang="zh-TW" baseline="0" dirty="0"/>
              <a:t>	Paragraph vector</a:t>
            </a:r>
          </a:p>
          <a:p>
            <a:r>
              <a:rPr lang="en-US" altLang="zh-TW" baseline="0" dirty="0"/>
              <a:t>	Introducing document vector</a:t>
            </a:r>
          </a:p>
          <a:p>
            <a:r>
              <a:rPr lang="en-US" altLang="zh-TW" baseline="0" dirty="0"/>
              <a:t>	convolutional DSSM or parsing tree </a:t>
            </a:r>
          </a:p>
          <a:p>
            <a:r>
              <a:rPr lang="en-US" altLang="zh-TW" baseline="0" dirty="0"/>
              <a:t>	Introducing the whole representation</a:t>
            </a:r>
          </a:p>
          <a:p>
            <a:r>
              <a:rPr lang="en-US" altLang="zh-TW" baseline="0" dirty="0"/>
              <a:t>	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Topic covered:</a:t>
            </a:r>
          </a:p>
          <a:p>
            <a:r>
              <a:rPr lang="en-US" altLang="zh-TW" baseline="0" dirty="0"/>
              <a:t>	Motivation: meaning representation</a:t>
            </a:r>
          </a:p>
          <a:p>
            <a:r>
              <a:rPr lang="en-US" altLang="zh-TW" baseline="0" dirty="0"/>
              <a:t>	Meaning of one word:    </a:t>
            </a:r>
          </a:p>
          <a:p>
            <a:r>
              <a:rPr lang="en-US" altLang="zh-TW" baseline="0" dirty="0"/>
              <a:t>		predict the next word</a:t>
            </a:r>
          </a:p>
          <a:p>
            <a:r>
              <a:rPr lang="en-US" altLang="zh-TW" baseline="0" dirty="0"/>
              <a:t>		structure </a:t>
            </a:r>
          </a:p>
          <a:p>
            <a:r>
              <a:rPr lang="en-US" altLang="zh-TW" baseline="0" dirty="0"/>
              <a:t>		How to train 1</a:t>
            </a:r>
          </a:p>
          <a:p>
            <a:r>
              <a:rPr lang="en-US" altLang="zh-TW" baseline="0" dirty="0"/>
              <a:t>		why? What we get (done)</a:t>
            </a:r>
          </a:p>
          <a:p>
            <a:r>
              <a:rPr lang="en-US" altLang="zh-TW" baseline="0" dirty="0"/>
              <a:t>		other structure 1</a:t>
            </a:r>
          </a:p>
          <a:p>
            <a:r>
              <a:rPr lang="en-US" altLang="zh-TW" baseline="0" dirty="0"/>
              <a:t>	Meaning of a sentence:</a:t>
            </a:r>
          </a:p>
          <a:p>
            <a:r>
              <a:rPr lang="en-US" altLang="zh-TW" baseline="0" dirty="0"/>
              <a:t>		Deep Semantic 1	</a:t>
            </a:r>
          </a:p>
          <a:p>
            <a:r>
              <a:rPr lang="en-US" altLang="zh-TW" baseline="0" dirty="0"/>
              <a:t>			+ convolution 1</a:t>
            </a:r>
          </a:p>
          <a:p>
            <a:r>
              <a:rPr lang="en-US" altLang="zh-TW" baseline="0" dirty="0"/>
              <a:t>		Paragraph Vector 1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Outlook: parsing, composition</a:t>
            </a:r>
          </a:p>
          <a:p>
            <a:r>
              <a:rPr lang="en-US" altLang="zh-TW" baseline="0" dirty="0"/>
              <a:t>	</a:t>
            </a:r>
          </a:p>
          <a:p>
            <a:r>
              <a:rPr lang="en-US" altLang="zh-TW" baseline="0" dirty="0"/>
              <a:t>		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4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Machine learns to understand </a:t>
            </a:r>
            <a:r>
              <a:rPr lang="zh-TW" altLang="en-US" sz="2600" dirty="0">
                <a:latin typeface="Times New Roman" pitchFamily="18" charset="0"/>
                <a:cs typeface="Times New Roman" pitchFamily="18" charset="0"/>
              </a:rPr>
              <a:t>鄉民用語 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via reading the posts on PTT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56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http://140.112.21.35:2880/~tlkagk/Word2Vec/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海賊王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鳴人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大學生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專題研究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忍術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大學生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專題研究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作品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溫拿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營養學分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專業課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查克拉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獵人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生命能量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查克拉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橡膠果實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做實驗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窮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溫拿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肥宅 八嘎囧 本魯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 海賊王 鳴人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loser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溫拿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窮 溫拿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本魯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廢宅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好棒 好棒棒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窮 溫拿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溫拿 魯蛇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專業課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 期刊 漫畫家 </a:t>
            </a: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找最相近詞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廢宅 本魯 宅宅 好棒 好棒棒 魯夫 李逍遙 御坂美琴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A:B = C:?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 海賊王 鳴人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大學生 專題研究 忍者 忍術 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大學生 專題研究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 作品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溫拿 魯蛇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地 營養學分 專業課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 查克拉 獵人 生命能量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 查克拉 魯夫 橡膠果實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 做實驗 漫畫家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 海賊王 鳴人 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魯蛇 窮 溫拿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33333"/>
                </a:solidFill>
                <a:latin typeface="CMS"/>
              </a:rPr>
              <a:t>Intuitively, it feels a bit like the two languages have a similar ‘shape’ and that by forcing them to line up at different points, they overlap and other points get pulled into the right positions.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333333"/>
              </a:solidFill>
              <a:latin typeface="CM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草泥馬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河蟹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菸酒生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查克拉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獵人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生命能量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忍者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查克拉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魯夫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橡膠果實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做實驗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研究生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漫畫家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3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meaning of word is ambiguous</a:t>
            </a:r>
          </a:p>
          <a:p>
            <a:r>
              <a:rPr lang="en-US" altLang="zh-TW" baseline="0" dirty="0"/>
              <a:t>It can be easy for a document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2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r>
              <a:rPr lang="en-US" altLang="zh-TW" baseline="0" dirty="0"/>
              <a:t> is another approach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 err="1"/>
              <a:t>qeruy</a:t>
            </a:r>
            <a:r>
              <a:rPr lang="en-US" altLang="zh-TW" dirty="0"/>
              <a:t> not always have the common</a:t>
            </a:r>
            <a:r>
              <a:rPr lang="en-US" altLang="zh-TW" baseline="0" dirty="0"/>
              <a:t>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9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傳染病 </a:t>
            </a:r>
            <a:r>
              <a:rPr lang="en-US" altLang="zh-TW" sz="1200" dirty="0"/>
              <a:t>infection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http://ezchatbox.ml/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需要找好例子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32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word2vec </a:t>
            </a:r>
            <a:r>
              <a:rPr lang="zh-TW" altLang="en-US" dirty="0">
                <a:hlinkClick r:id="rId3"/>
              </a:rPr>
              <a:t>中的數學原理詳解（一）目錄和前言</a:t>
            </a:r>
            <a:endParaRPr lang="en-US" altLang="zh-TW" dirty="0"/>
          </a:p>
          <a:p>
            <a:r>
              <a:rPr lang="zh-TW" altLang="en-US" dirty="0"/>
              <a:t>http://blog.csdn.net/itplus/article/details/37969519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D567D-A5DD-4251-A01C-32DCB94622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6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故意接樓上推文來裱樓上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FC80C-8DD2-4D68-9BA4-5FC1878442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88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we only consider one input</a:t>
            </a:r>
            <a:r>
              <a:rPr lang="en-US" altLang="zh-TW" baseline="0" dirty="0"/>
              <a:t> word, we only consider wi-1</a:t>
            </a:r>
          </a:p>
          <a:p>
            <a:r>
              <a:rPr lang="en-US" altLang="zh-TW" baseline="0" dirty="0"/>
              <a:t>We will consider multiple word</a:t>
            </a:r>
          </a:p>
          <a:p>
            <a:r>
              <a:rPr lang="en-US" altLang="zh-TW" baseline="0" dirty="0"/>
              <a:t>The structured is a little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24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man is known by the company he keeps.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觀其友知其人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Why the word vectors can probably capture the meaning of the words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1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Can consider longer history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8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Should I</a:t>
            </a:r>
            <a:r>
              <a:rPr lang="zh-TW" altLang="en-US" baseline="0" dirty="0"/>
              <a:t> </a:t>
            </a:r>
            <a:r>
              <a:rPr lang="en-US" altLang="zh-TW" baseline="0" dirty="0"/>
              <a:t>describe it more clearly?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23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 can it happen</a:t>
            </a:r>
          </a:p>
          <a:p>
            <a:r>
              <a:rPr lang="en-US" altLang="zh-TW" dirty="0"/>
              <a:t>How to explain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0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Hierarchy is not mentioned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19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9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9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4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6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2377-0DAD-4D3F-B09B-60B759F30EA2}" type="datetimeFigureOut">
              <a:rPr lang="zh-TW" altLang="en-US" smtClean="0"/>
              <a:t>2020/9/5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31A-9A53-4372-B8F2-9E25964F92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4657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Unsupervised Learning:</a:t>
            </a:r>
            <a:br>
              <a:rPr lang="en-US" altLang="zh-TW" sz="4800" dirty="0"/>
            </a:br>
            <a:r>
              <a:rPr lang="en-US" altLang="zh-TW" sz="4800" dirty="0"/>
              <a:t>Word Embedding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744332"/>
            <a:ext cx="6858000" cy="1655762"/>
          </a:xfrm>
        </p:spPr>
        <p:txBody>
          <a:bodyPr>
            <a:normAutofit/>
          </a:bodyPr>
          <a:lstStyle/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57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左大括弧 4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4282303" y="6144244"/>
            <a:ext cx="37645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 flipV="1">
            <a:off x="4573087" y="4269964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19437" y="6181919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14437" y="42026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橢圓 7"/>
          <p:cNvSpPr/>
          <p:nvPr/>
        </p:nvSpPr>
        <p:spPr>
          <a:xfrm>
            <a:off x="5233870" y="530470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466160" y="557488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59732" y="535760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02691" y="4922646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278306" y="564490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735766" y="499368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16" name="直線單箭頭接點 1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42536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25" name="矩形 2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49" name="群組 48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50" name="矩形 49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471262" y="4198476"/>
            <a:ext cx="368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Take out the input of the neurons in the first layer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86877" y="4997971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Use it to represent a word w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7441462" y="5622350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7548995" y="5440621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69" name="橢圓 68"/>
          <p:cNvSpPr/>
          <p:nvPr/>
        </p:nvSpPr>
        <p:spPr>
          <a:xfrm>
            <a:off x="7629316" y="5275397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7736849" y="509366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71" name="橢圓 70"/>
          <p:cNvSpPr/>
          <p:nvPr/>
        </p:nvSpPr>
        <p:spPr>
          <a:xfrm>
            <a:off x="6089445" y="4633377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6196978" y="445164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73" name="橢圓 72"/>
          <p:cNvSpPr/>
          <p:nvPr/>
        </p:nvSpPr>
        <p:spPr>
          <a:xfrm>
            <a:off x="6277299" y="4333722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6384832" y="4104695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75" name="弧形箭號 (左彎) 74"/>
          <p:cNvSpPr/>
          <p:nvPr/>
        </p:nvSpPr>
        <p:spPr>
          <a:xfrm rot="19012546">
            <a:off x="4437885" y="2879243"/>
            <a:ext cx="652300" cy="1615419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471262" y="5833752"/>
            <a:ext cx="35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Word vector, word embedding feature: V(w)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endCxn id="51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1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1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2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2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2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802260" y="540512"/>
            <a:ext cx="34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 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 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  </a:t>
            </a:r>
            <a:r>
              <a:rPr lang="en-US" altLang="zh-TW" sz="2400" b="1" dirty="0">
                <a:solidFill>
                  <a:srgbClr val="FF0000"/>
                </a:solidFill>
              </a:rPr>
              <a:t>___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>
            <a:off x="7193190" y="1002177"/>
            <a:ext cx="42962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手繪多邊形 35"/>
          <p:cNvSpPr/>
          <p:nvPr/>
        </p:nvSpPr>
        <p:spPr>
          <a:xfrm>
            <a:off x="7363701" y="1002177"/>
            <a:ext cx="518227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763924" y="400695"/>
            <a:ext cx="4724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75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22" grpId="0" animBg="1"/>
      <p:bldP spid="23" grpId="0"/>
      <p:bldP spid="31" grpId="0"/>
      <p:bldP spid="32" grpId="0"/>
      <p:bldP spid="33" grpId="0"/>
      <p:bldP spid="42" grpId="0" animBg="1"/>
      <p:bldP spid="60" grpId="0"/>
      <p:bldP spid="62" grpId="0"/>
      <p:bldP spid="63" grpId="0"/>
      <p:bldP spid="64" grpId="0"/>
      <p:bldP spid="65" grpId="0" animBg="1"/>
      <p:bldP spid="66" grpId="0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9" grpId="0"/>
      <p:bldP spid="82" grpId="0"/>
      <p:bldP spid="84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94865" y="4328946"/>
            <a:ext cx="24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 text: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3260" y="4852361"/>
            <a:ext cx="40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蔡英文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49926" y="5810373"/>
            <a:ext cx="40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r>
              <a:rPr lang="zh-TW" altLang="en-US" sz="2800" dirty="0"/>
              <a:t>  馬英九  宣誓就職 </a:t>
            </a:r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299895" y="525275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05039" y="6202062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604420" y="5246663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617273" y="6232526"/>
            <a:ext cx="91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501216" y="3433986"/>
            <a:ext cx="247094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宣誓就職</a:t>
            </a:r>
            <a:r>
              <a:rPr lang="en-US" altLang="zh-TW" sz="2400" dirty="0"/>
              <a:t>” should have large probability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708143" y="6155670"/>
            <a:ext cx="2931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4998927" y="4281390"/>
            <a:ext cx="0" cy="227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167975" y="620206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440277" y="4214088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8" name="橢圓 47"/>
          <p:cNvSpPr/>
          <p:nvPr/>
        </p:nvSpPr>
        <p:spPr>
          <a:xfrm>
            <a:off x="5659710" y="5316135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883660" y="5686442"/>
            <a:ext cx="134608" cy="13460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841213" y="4989078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蔡英文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6072052" y="5457746"/>
            <a:ext cx="12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馬英九</a:t>
            </a:r>
          </a:p>
        </p:txBody>
      </p:sp>
      <p:sp>
        <p:nvSpPr>
          <p:cNvPr id="53" name="矩形 52"/>
          <p:cNvSpPr/>
          <p:nvPr/>
        </p:nvSpPr>
        <p:spPr>
          <a:xfrm>
            <a:off x="4963569" y="4868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0735" y="2891754"/>
            <a:ext cx="122790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蔡英文  </a:t>
            </a:r>
            <a:endParaRPr lang="en-US" altLang="zh-TW" sz="2400" dirty="0"/>
          </a:p>
          <a:p>
            <a:pPr algn="ctr"/>
            <a:r>
              <a:rPr lang="en-US" altLang="zh-TW" sz="2400" dirty="0"/>
              <a:t>or </a:t>
            </a:r>
          </a:p>
          <a:p>
            <a:pPr algn="ctr"/>
            <a:r>
              <a:rPr lang="zh-TW" altLang="en-US" sz="2400" dirty="0"/>
              <a:t>馬英九 </a:t>
            </a:r>
          </a:p>
        </p:txBody>
      </p:sp>
      <p:sp>
        <p:nvSpPr>
          <p:cNvPr id="63" name="左大括弧 62"/>
          <p:cNvSpPr/>
          <p:nvPr/>
        </p:nvSpPr>
        <p:spPr>
          <a:xfrm flipH="1">
            <a:off x="6096752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/>
          <p:cNvGrpSpPr/>
          <p:nvPr/>
        </p:nvGrpSpPr>
        <p:grpSpPr>
          <a:xfrm>
            <a:off x="5286778" y="1912977"/>
            <a:ext cx="814717" cy="1798775"/>
            <a:chOff x="5825704" y="3393791"/>
            <a:chExt cx="814717" cy="1798775"/>
          </a:xfrm>
        </p:grpSpPr>
        <p:cxnSp>
          <p:nvCxnSpPr>
            <p:cNvPr id="90" name="直線單箭頭接點 89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3340634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grpSp>
        <p:nvGrpSpPr>
          <p:cNvPr id="97" name="群組 96"/>
          <p:cNvGrpSpPr/>
          <p:nvPr/>
        </p:nvGrpSpPr>
        <p:grpSpPr>
          <a:xfrm rot="5400000">
            <a:off x="928507" y="2550695"/>
            <a:ext cx="2271549" cy="589643"/>
            <a:chOff x="-1776073" y="4521305"/>
            <a:chExt cx="3548019" cy="920986"/>
          </a:xfrm>
        </p:grpSpPr>
        <p:sp>
          <p:nvSpPr>
            <p:cNvPr id="98" name="矩形 97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03" name="文字方塊 102"/>
          <p:cNvSpPr txBox="1"/>
          <p:nvPr/>
        </p:nvSpPr>
        <p:spPr>
          <a:xfrm>
            <a:off x="1850263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824721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1841339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6457674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107" name="群組 106"/>
          <p:cNvGrpSpPr/>
          <p:nvPr/>
        </p:nvGrpSpPr>
        <p:grpSpPr>
          <a:xfrm rot="5400000">
            <a:off x="3052481" y="2516524"/>
            <a:ext cx="1722178" cy="593606"/>
            <a:chOff x="-1776072" y="4515117"/>
            <a:chExt cx="2689936" cy="927175"/>
          </a:xfrm>
        </p:grpSpPr>
        <p:sp>
          <p:nvSpPr>
            <p:cNvPr id="108" name="矩形 107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3417001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3408643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cxnSp>
        <p:nvCxnSpPr>
          <p:cNvPr id="114" name="直線單箭頭接點 113"/>
          <p:cNvCxnSpPr>
            <a:endCxn id="109" idx="4"/>
          </p:cNvCxnSpPr>
          <p:nvPr/>
        </p:nvCxnSpPr>
        <p:spPr>
          <a:xfrm>
            <a:off x="2099356" y="1958858"/>
            <a:ext cx="1598215" cy="21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endCxn id="109" idx="4"/>
          </p:cNvCxnSpPr>
          <p:nvPr/>
        </p:nvCxnSpPr>
        <p:spPr>
          <a:xfrm flipV="1">
            <a:off x="2099356" y="2177870"/>
            <a:ext cx="1598215" cy="205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endCxn id="109" idx="4"/>
          </p:cNvCxnSpPr>
          <p:nvPr/>
        </p:nvCxnSpPr>
        <p:spPr>
          <a:xfrm flipV="1">
            <a:off x="2155116" y="2177870"/>
            <a:ext cx="1542455" cy="66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10" idx="4"/>
          </p:cNvCxnSpPr>
          <p:nvPr/>
        </p:nvCxnSpPr>
        <p:spPr>
          <a:xfrm>
            <a:off x="2107734" y="1969922"/>
            <a:ext cx="1589837" cy="65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endCxn id="110" idx="4"/>
          </p:cNvCxnSpPr>
          <p:nvPr/>
        </p:nvCxnSpPr>
        <p:spPr>
          <a:xfrm>
            <a:off x="2107734" y="2390133"/>
            <a:ext cx="1589837" cy="239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110" idx="4"/>
          </p:cNvCxnSpPr>
          <p:nvPr/>
        </p:nvCxnSpPr>
        <p:spPr>
          <a:xfrm flipV="1">
            <a:off x="2146267" y="2629136"/>
            <a:ext cx="1551304" cy="21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 rot="5400000">
            <a:off x="2595674" y="3138119"/>
            <a:ext cx="853747" cy="33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81" name="弧形箭號 (左彎) 80"/>
          <p:cNvSpPr/>
          <p:nvPr/>
        </p:nvSpPr>
        <p:spPr>
          <a:xfrm rot="18249225">
            <a:off x="4639095" y="2639306"/>
            <a:ext cx="652300" cy="2102436"/>
          </a:xfrm>
          <a:prstGeom prst="curvedLeftArrow">
            <a:avLst>
              <a:gd name="adj1" fmla="val 39287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41" grpId="0" animBg="1"/>
      <p:bldP spid="63" grpId="0" animBg="1"/>
      <p:bldP spid="96" grpId="0" animBg="1"/>
      <p:bldP spid="103" grpId="0"/>
      <p:bldP spid="104" grpId="0"/>
      <p:bldP spid="105" grpId="0"/>
      <p:bldP spid="106" grpId="0" animBg="1"/>
      <p:bldP spid="112" grpId="0"/>
      <p:bldP spid="113" grpId="0"/>
      <p:bldP spid="120" grpId="0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6140294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330320" y="1912977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84176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6078" y="1969922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i-2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972049" y="2550695"/>
            <a:ext cx="2271549" cy="589643"/>
            <a:chOff x="-1776073" y="4521305"/>
            <a:chExt cx="3548019" cy="920986"/>
          </a:xfrm>
        </p:grpSpPr>
        <p:sp>
          <p:nvSpPr>
            <p:cNvPr id="15" name="矩形 14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893805" y="2143872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868263" y="1676359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884881" y="259708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01216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3096023" y="2516524"/>
            <a:ext cx="1722178" cy="593606"/>
            <a:chOff x="-1776072" y="4515117"/>
            <a:chExt cx="2689936" cy="927175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3460543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452185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45918" y="4423873"/>
            <a:ext cx="156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1-of-N encoding</a:t>
            </a:r>
          </a:p>
          <a:p>
            <a:pPr marL="0" lvl="1" algn="ctr"/>
            <a:r>
              <a:rPr lang="en-US" altLang="zh-TW" sz="2400" dirty="0"/>
              <a:t>of the word w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grpSp>
        <p:nvGrpSpPr>
          <p:cNvPr id="39" name="群組 38"/>
          <p:cNvGrpSpPr/>
          <p:nvPr/>
        </p:nvGrpSpPr>
        <p:grpSpPr>
          <a:xfrm rot="5400000">
            <a:off x="931889" y="5004646"/>
            <a:ext cx="2271549" cy="589643"/>
            <a:chOff x="-1776073" y="4521305"/>
            <a:chExt cx="3548019" cy="920986"/>
          </a:xfrm>
        </p:grpSpPr>
        <p:sp>
          <p:nvSpPr>
            <p:cNvPr id="40" name="矩形 39"/>
            <p:cNvSpPr/>
            <p:nvPr/>
          </p:nvSpPr>
          <p:spPr>
            <a:xfrm>
              <a:off x="-1776073" y="4732673"/>
              <a:ext cx="3362325" cy="7096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-2615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38446" y="4521305"/>
              <a:ext cx="133350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1853645" y="4597823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1</a:t>
            </a:r>
            <a:endParaRPr lang="en-US" altLang="zh-TW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828103" y="4130310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844721" y="5051034"/>
            <a:ext cx="39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0</a:t>
            </a:r>
            <a:endParaRPr lang="en-US" altLang="zh-TW" sz="2400" baseline="-25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601917" y="5251856"/>
            <a:ext cx="546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weight matrix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dirty="0"/>
              <a:t> and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2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are both |Z|X|V| matrices.</a:t>
            </a:r>
            <a:endParaRPr lang="zh-TW" altLang="en-US" sz="2400" baseline="-25000" dirty="0"/>
          </a:p>
        </p:txBody>
      </p:sp>
      <p:sp>
        <p:nvSpPr>
          <p:cNvPr id="49" name="向右箭號 48"/>
          <p:cNvSpPr/>
          <p:nvPr/>
        </p:nvSpPr>
        <p:spPr>
          <a:xfrm>
            <a:off x="2432951" y="2735362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rot="19183574">
            <a:off x="2509296" y="4870068"/>
            <a:ext cx="790006" cy="5258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1964675" y="3494903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x</a:t>
            </a:r>
            <a:r>
              <a:rPr lang="en-US" altLang="zh-TW" sz="2400" b="1" baseline="-25000" dirty="0"/>
              <a:t>i-2</a:t>
            </a:r>
            <a:r>
              <a:rPr lang="en-US" altLang="zh-TW" sz="2400" b="1" dirty="0"/>
              <a:t> </a:t>
            </a:r>
            <a:endParaRPr lang="en-US" altLang="zh-TW" sz="2400" b="1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64675" y="5938907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x</a:t>
            </a:r>
            <a:r>
              <a:rPr lang="en-US" altLang="zh-TW" sz="2400" b="1" baseline="-25000" dirty="0"/>
              <a:t>i-1</a:t>
            </a:r>
            <a:r>
              <a:rPr lang="en-US" altLang="zh-TW" sz="2400" b="1" dirty="0"/>
              <a:t> </a:t>
            </a:r>
            <a:endParaRPr lang="en-US" altLang="zh-TW" sz="2400" b="1" baseline="-25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554032" y="3998933"/>
            <a:ext cx="497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The length of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i-1 </a:t>
            </a:r>
            <a:r>
              <a:rPr lang="en-US" altLang="zh-TW" sz="2400" dirty="0"/>
              <a:t>and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i-2 </a:t>
            </a:r>
            <a:r>
              <a:rPr lang="en-US" altLang="zh-TW" sz="2400" dirty="0"/>
              <a:t>are both |V|.</a:t>
            </a:r>
            <a:endParaRPr lang="en-US" altLang="zh-TW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308905" y="3224924"/>
            <a:ext cx="68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endParaRPr lang="en-US" altLang="zh-TW" sz="2400" b="1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478651" y="2206056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b="1" dirty="0"/>
              <a:t>W</a:t>
            </a:r>
            <a:r>
              <a:rPr lang="en-US" altLang="zh-TW" sz="2800" b="1" baseline="-25000" dirty="0"/>
              <a:t>1</a:t>
            </a:r>
            <a:r>
              <a:rPr lang="en-US" altLang="zh-TW" sz="2800" b="1" dirty="0"/>
              <a:t> </a:t>
            </a:r>
            <a:endParaRPr lang="en-US" altLang="zh-TW" sz="2800" b="1" baseline="-250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485304" y="4361142"/>
            <a:ext cx="685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800" b="1" dirty="0"/>
              <a:t>W</a:t>
            </a:r>
            <a:r>
              <a:rPr lang="en-US" altLang="zh-TW" sz="2800" b="1" baseline="-25000" dirty="0"/>
              <a:t>2</a:t>
            </a:r>
            <a:r>
              <a:rPr lang="en-US" altLang="zh-TW" sz="2800" b="1" dirty="0"/>
              <a:t> </a:t>
            </a:r>
            <a:endParaRPr lang="en-US" altLang="zh-TW" sz="2800" b="1" baseline="-25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536082" y="4415896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/>
              <a:t>The length of </a:t>
            </a:r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is |Z|.</a:t>
            </a:r>
            <a:endParaRPr lang="en-US" altLang="zh-TW" sz="2400" baseline="-25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396873" y="4827321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i-2</a:t>
            </a:r>
            <a:r>
              <a:rPr lang="en-US" altLang="zh-TW" sz="2400" dirty="0"/>
              <a:t> +</a:t>
            </a:r>
            <a:r>
              <a:rPr lang="en-US" altLang="zh-TW" sz="2400" b="1" dirty="0"/>
              <a:t> W</a:t>
            </a:r>
            <a:r>
              <a:rPr lang="en-US" altLang="zh-TW" sz="2400" b="1" baseline="-25000" dirty="0"/>
              <a:t>2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i-1</a:t>
            </a:r>
            <a:r>
              <a:rPr lang="en-US" altLang="zh-TW" sz="2400" dirty="0"/>
              <a:t> </a:t>
            </a:r>
            <a:endParaRPr lang="en-US" altLang="zh-TW" sz="2400" baseline="-25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495519" y="6077783"/>
            <a:ext cx="15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baseline="-25000" dirty="0"/>
              <a:t> </a:t>
            </a:r>
            <a:r>
              <a:rPr lang="en-US" altLang="zh-TW" sz="2400" b="1" dirty="0"/>
              <a:t>W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 = W</a:t>
            </a:r>
            <a:r>
              <a:rPr lang="en-US" altLang="zh-TW" sz="2400" b="1" baseline="-25000" dirty="0"/>
              <a:t>2</a:t>
            </a:r>
            <a:endParaRPr lang="en-US" altLang="zh-TW" sz="2400" baseline="-25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801528" y="6065615"/>
            <a:ext cx="29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dirty="0"/>
              <a:t>z</a:t>
            </a:r>
            <a:r>
              <a:rPr lang="en-US" altLang="zh-TW" sz="2400" b="1" baseline="-25000" dirty="0"/>
              <a:t> </a:t>
            </a:r>
            <a:r>
              <a:rPr lang="en-US" altLang="zh-TW" sz="2400" dirty="0"/>
              <a:t>= </a:t>
            </a:r>
            <a:r>
              <a:rPr lang="en-US" altLang="zh-TW" sz="2400" b="1" dirty="0">
                <a:solidFill>
                  <a:srgbClr val="0000FF"/>
                </a:solidFill>
              </a:rPr>
              <a:t>W</a:t>
            </a:r>
            <a:r>
              <a:rPr lang="zh-TW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</a:t>
            </a:r>
            <a:r>
              <a:rPr lang="en-US" altLang="zh-TW" sz="2400" b="1" baseline="-25000" dirty="0"/>
              <a:t>i-2</a:t>
            </a:r>
            <a:r>
              <a:rPr lang="en-US" altLang="zh-TW" sz="2400" dirty="0"/>
              <a:t> +</a:t>
            </a:r>
            <a:r>
              <a:rPr lang="en-US" altLang="zh-TW" sz="2400" b="1" dirty="0"/>
              <a:t> x</a:t>
            </a:r>
            <a:r>
              <a:rPr lang="en-US" altLang="zh-TW" sz="2400" b="1" baseline="-25000" dirty="0"/>
              <a:t>i-1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) </a:t>
            </a:r>
            <a:endParaRPr lang="en-US" altLang="zh-TW" sz="2400" baseline="-25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694887" y="6085523"/>
            <a:ext cx="88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b="1" baseline="-25000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</a:rPr>
              <a:t>= W</a:t>
            </a:r>
            <a:endParaRPr lang="en-US" altLang="zh-TW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5612548" y="6131500"/>
            <a:ext cx="467628" cy="3697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54" grpId="0"/>
      <p:bldP spid="61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– Sharing Parameters</a:t>
            </a:r>
            <a:endParaRPr lang="zh-TW" altLang="en-US" dirty="0"/>
          </a:p>
        </p:txBody>
      </p:sp>
      <p:sp>
        <p:nvSpPr>
          <p:cNvPr id="4" name="左大括弧 3"/>
          <p:cNvSpPr/>
          <p:nvPr/>
        </p:nvSpPr>
        <p:spPr>
          <a:xfrm flipH="1">
            <a:off x="6140294" y="1744846"/>
            <a:ext cx="315722" cy="2105029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5330320" y="1912977"/>
            <a:ext cx="814717" cy="1798775"/>
            <a:chOff x="5825704" y="3393791"/>
            <a:chExt cx="814717" cy="1798775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5825704" y="3393791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825705" y="37548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5825705" y="4783714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5825704" y="5192566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5825705" y="4137429"/>
              <a:ext cx="7591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 rot="5400000">
              <a:off x="6119196" y="4246059"/>
              <a:ext cx="519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3384176" y="1673773"/>
            <a:ext cx="2182483" cy="22102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01216" y="2177870"/>
            <a:ext cx="23222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grpSp>
        <p:nvGrpSpPr>
          <p:cNvPr id="24" name="群組 23"/>
          <p:cNvGrpSpPr/>
          <p:nvPr/>
        </p:nvGrpSpPr>
        <p:grpSpPr>
          <a:xfrm rot="5400000">
            <a:off x="3096023" y="2516524"/>
            <a:ext cx="1722178" cy="593606"/>
            <a:chOff x="-1776072" y="4515117"/>
            <a:chExt cx="2689936" cy="927175"/>
          </a:xfrm>
        </p:grpSpPr>
        <p:sp>
          <p:nvSpPr>
            <p:cNvPr id="25" name="矩形 24"/>
            <p:cNvSpPr/>
            <p:nvPr/>
          </p:nvSpPr>
          <p:spPr>
            <a:xfrm>
              <a:off x="-1776072" y="4732674"/>
              <a:ext cx="2467452" cy="7096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-167129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-966448" y="4820782"/>
              <a:ext cx="495300" cy="4953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-419636" y="4515117"/>
              <a:ext cx="1333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3460543" y="1732191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1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452185" y="2159105"/>
            <a:ext cx="55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dirty="0"/>
              <a:t>z</a:t>
            </a:r>
            <a:r>
              <a:rPr lang="en-US" altLang="zh-TW" sz="2400" baseline="-25000" dirty="0"/>
              <a:t>2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45918" y="1676359"/>
            <a:ext cx="2156727" cy="4758883"/>
            <a:chOff x="245918" y="1676359"/>
            <a:chExt cx="2156727" cy="4758883"/>
          </a:xfrm>
        </p:grpSpPr>
        <p:sp>
          <p:nvSpPr>
            <p:cNvPr id="13" name="文字方塊 12"/>
            <p:cNvSpPr txBox="1"/>
            <p:nvPr/>
          </p:nvSpPr>
          <p:spPr>
            <a:xfrm>
              <a:off x="286078" y="1969922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400" dirty="0"/>
                <a:t>1-of-N encoding</a:t>
              </a:r>
            </a:p>
            <a:p>
              <a:pPr marL="0" lvl="1" algn="ctr"/>
              <a:r>
                <a:rPr lang="en-US" altLang="zh-TW" sz="2400" dirty="0"/>
                <a:t>of the word w</a:t>
              </a:r>
              <a:r>
                <a:rPr lang="en-US" altLang="zh-TW" sz="2400" baseline="-25000" dirty="0"/>
                <a:t>i-2</a:t>
              </a:r>
              <a:r>
                <a:rPr lang="en-US" altLang="zh-TW" sz="2400" dirty="0"/>
                <a:t> </a:t>
              </a:r>
              <a:endParaRPr lang="en-US" altLang="zh-TW" sz="2400" baseline="-25000" dirty="0"/>
            </a:p>
          </p:txBody>
        </p:sp>
        <p:grpSp>
          <p:nvGrpSpPr>
            <p:cNvPr id="14" name="群組 13"/>
            <p:cNvGrpSpPr/>
            <p:nvPr/>
          </p:nvGrpSpPr>
          <p:grpSpPr>
            <a:xfrm rot="5400000">
              <a:off x="972049" y="2550695"/>
              <a:ext cx="2271549" cy="589643"/>
              <a:chOff x="-1776073" y="4521305"/>
              <a:chExt cx="3548019" cy="9209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438446" y="4521305"/>
                <a:ext cx="13335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……</a:t>
                </a:r>
                <a:endParaRPr lang="zh-TW" altLang="en-US" sz="2800" b="1" dirty="0"/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1893805" y="2143872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1</a:t>
              </a:r>
              <a:endParaRPr lang="en-US" altLang="zh-TW" sz="2400" baseline="-25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868263" y="1676359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884881" y="259708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45918" y="4423873"/>
              <a:ext cx="15603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altLang="zh-TW" sz="2400" dirty="0"/>
                <a:t>1-of-N encoding</a:t>
              </a:r>
            </a:p>
            <a:p>
              <a:pPr marL="0" lvl="1" algn="ctr"/>
              <a:r>
                <a:rPr lang="en-US" altLang="zh-TW" sz="2400" dirty="0"/>
                <a:t>of the word w</a:t>
              </a:r>
              <a:r>
                <a:rPr lang="en-US" altLang="zh-TW" sz="2400" baseline="-25000" dirty="0"/>
                <a:t>i-1</a:t>
              </a:r>
              <a:r>
                <a:rPr lang="en-US" altLang="zh-TW" sz="2400" dirty="0"/>
                <a:t> </a:t>
              </a:r>
              <a:endParaRPr lang="en-US" altLang="zh-TW" sz="2400" baseline="-25000" dirty="0"/>
            </a:p>
          </p:txBody>
        </p:sp>
        <p:grpSp>
          <p:nvGrpSpPr>
            <p:cNvPr id="39" name="群組 38"/>
            <p:cNvGrpSpPr/>
            <p:nvPr/>
          </p:nvGrpSpPr>
          <p:grpSpPr>
            <a:xfrm rot="5400000">
              <a:off x="931889" y="5004646"/>
              <a:ext cx="2271549" cy="589643"/>
              <a:chOff x="-1776073" y="4521305"/>
              <a:chExt cx="3548019" cy="920986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-1776073" y="4732673"/>
                <a:ext cx="3362325" cy="7096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-2615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438446" y="4521305"/>
                <a:ext cx="13335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……</a:t>
                </a:r>
                <a:endParaRPr lang="zh-TW" altLang="en-US" sz="2800" b="1" dirty="0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1853645" y="4597823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828103" y="4130310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0</a:t>
              </a:r>
              <a:endParaRPr lang="en-US" altLang="zh-TW" sz="2400" baseline="-25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844721" y="5051034"/>
              <a:ext cx="392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1</a:t>
              </a:r>
              <a:endParaRPr lang="en-US" altLang="zh-TW" sz="2400" baseline="-25000" dirty="0"/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3958728" y="4258726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weights with the same color should be the same.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21" idx="3"/>
            <a:endCxn id="30" idx="0"/>
          </p:cNvCxnSpPr>
          <p:nvPr/>
        </p:nvCxnSpPr>
        <p:spPr>
          <a:xfrm>
            <a:off x="2260405" y="1907192"/>
            <a:ext cx="1466941" cy="251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9" idx="2"/>
          </p:cNvCxnSpPr>
          <p:nvPr/>
        </p:nvCxnSpPr>
        <p:spPr>
          <a:xfrm flipV="1">
            <a:off x="2170751" y="2193856"/>
            <a:ext cx="1564953" cy="2237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30" idx="0"/>
          </p:cNvCxnSpPr>
          <p:nvPr/>
        </p:nvCxnSpPr>
        <p:spPr>
          <a:xfrm flipV="1">
            <a:off x="2227161" y="2159105"/>
            <a:ext cx="1500185" cy="227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9" idx="2"/>
          </p:cNvCxnSpPr>
          <p:nvPr/>
        </p:nvCxnSpPr>
        <p:spPr>
          <a:xfrm flipV="1">
            <a:off x="2160124" y="2193856"/>
            <a:ext cx="1575580" cy="2640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30" idx="0"/>
          </p:cNvCxnSpPr>
          <p:nvPr/>
        </p:nvCxnSpPr>
        <p:spPr>
          <a:xfrm flipV="1">
            <a:off x="2194559" y="2159105"/>
            <a:ext cx="1532787" cy="62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29" idx="2"/>
          </p:cNvCxnSpPr>
          <p:nvPr/>
        </p:nvCxnSpPr>
        <p:spPr>
          <a:xfrm flipV="1">
            <a:off x="2138284" y="2193856"/>
            <a:ext cx="1597420" cy="3039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1" idx="3"/>
            <a:endCxn id="27" idx="4"/>
          </p:cNvCxnSpPr>
          <p:nvPr/>
        </p:nvCxnSpPr>
        <p:spPr>
          <a:xfrm>
            <a:off x="2260405" y="1907192"/>
            <a:ext cx="1480708" cy="72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6" idx="3"/>
            <a:endCxn id="27" idx="4"/>
          </p:cNvCxnSpPr>
          <p:nvPr/>
        </p:nvCxnSpPr>
        <p:spPr>
          <a:xfrm flipV="1">
            <a:off x="2220245" y="2629136"/>
            <a:ext cx="1520868" cy="1732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27" idx="4"/>
          </p:cNvCxnSpPr>
          <p:nvPr/>
        </p:nvCxnSpPr>
        <p:spPr>
          <a:xfrm>
            <a:off x="2195932" y="2399752"/>
            <a:ext cx="1545181" cy="229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27" idx="4"/>
          </p:cNvCxnSpPr>
          <p:nvPr/>
        </p:nvCxnSpPr>
        <p:spPr>
          <a:xfrm flipV="1">
            <a:off x="2147027" y="2629136"/>
            <a:ext cx="1594086" cy="2200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27" idx="4"/>
          </p:cNvCxnSpPr>
          <p:nvPr/>
        </p:nvCxnSpPr>
        <p:spPr>
          <a:xfrm flipV="1">
            <a:off x="2223579" y="2629136"/>
            <a:ext cx="1517534" cy="20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30" idx="2"/>
          </p:cNvCxnSpPr>
          <p:nvPr/>
        </p:nvCxnSpPr>
        <p:spPr>
          <a:xfrm flipV="1">
            <a:off x="2178013" y="2620770"/>
            <a:ext cx="1549333" cy="2625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3965144" y="5364256"/>
            <a:ext cx="4261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Or, one word would have two word vectors.</a:t>
            </a:r>
            <a:endParaRPr lang="zh-TW" altLang="en-US" sz="2800" dirty="0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1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/>
          <p:cNvSpPr txBox="1"/>
          <p:nvPr/>
        </p:nvSpPr>
        <p:spPr>
          <a:xfrm>
            <a:off x="-1744" y="48898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</a:t>
            </a:r>
            <a:r>
              <a:rPr lang="en-US" altLang="zh-TW" sz="2800" b="1" dirty="0">
                <a:solidFill>
                  <a:srgbClr val="FF0000"/>
                </a:solidFill>
              </a:rPr>
              <a:t>____   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 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br>
              <a:rPr lang="en-US" altLang="zh-TW" dirty="0"/>
            </a:br>
            <a:r>
              <a:rPr lang="en-US" altLang="zh-TW" dirty="0"/>
              <a:t>– Various Architectures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Continuous bag </a:t>
            </a:r>
            <a:r>
              <a:rPr lang="en-US" altLang="zh-TW" dirty="0"/>
              <a:t>of word</a:t>
            </a:r>
            <a:r>
              <a:rPr lang="zh-TW" altLang="en-US" dirty="0"/>
              <a:t> </a:t>
            </a:r>
            <a:r>
              <a:rPr lang="en-US" altLang="zh-TW" dirty="0"/>
              <a:t>(CBOW) 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Skip-gram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14" y="2708379"/>
            <a:ext cx="42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 w</a:t>
            </a:r>
            <a:r>
              <a:rPr lang="en-US" altLang="zh-TW" sz="2800" baseline="-25000" dirty="0"/>
              <a:t>i-1</a:t>
            </a:r>
            <a:r>
              <a:rPr lang="en-US" altLang="zh-TW" sz="2800" dirty="0"/>
              <a:t>   </a:t>
            </a:r>
            <a:r>
              <a:rPr lang="en-US" altLang="zh-TW" sz="2800" b="1" dirty="0">
                <a:solidFill>
                  <a:srgbClr val="FF0000"/>
                </a:solidFill>
              </a:rPr>
              <a:t>____</a:t>
            </a:r>
            <a:r>
              <a:rPr lang="en-US" altLang="zh-TW" sz="2800" dirty="0"/>
              <a:t>   w</a:t>
            </a:r>
            <a:r>
              <a:rPr lang="en-US" altLang="zh-TW" sz="2800" baseline="-25000" dirty="0"/>
              <a:t>i+1</a:t>
            </a:r>
            <a:r>
              <a:rPr lang="en-US" altLang="zh-TW" sz="2800" dirty="0"/>
              <a:t> ……</a:t>
            </a:r>
            <a:endParaRPr lang="zh-TW" altLang="en-US" sz="28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981939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手繪多邊形 5"/>
          <p:cNvSpPr/>
          <p:nvPr/>
        </p:nvSpPr>
        <p:spPr>
          <a:xfrm>
            <a:off x="134831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695125" y="3226133"/>
            <a:ext cx="57836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8"/>
          <p:cNvSpPr/>
          <p:nvPr/>
        </p:nvSpPr>
        <p:spPr>
          <a:xfrm flipH="1">
            <a:off x="2180264" y="3270900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379559" y="26199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 rot="5400000">
            <a:off x="4463733" y="26911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 rot="5400000">
            <a:off x="4463733" y="34170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 rot="5400000">
            <a:off x="7904541" y="3109634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7099873" y="3107938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4936435" y="286363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4936435" y="3545190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804770" y="3223743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497841" y="32360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8248839" y="2992910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941453" y="25431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925636" y="3295804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40" name="手繪多邊形 39"/>
          <p:cNvSpPr/>
          <p:nvPr/>
        </p:nvSpPr>
        <p:spPr>
          <a:xfrm rot="985370" flipH="1">
            <a:off x="1199675" y="5361968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接點 40"/>
          <p:cNvCxnSpPr/>
          <p:nvPr/>
        </p:nvCxnSpPr>
        <p:spPr>
          <a:xfrm>
            <a:off x="1907464" y="5405243"/>
            <a:ext cx="45206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手繪多邊形 41"/>
          <p:cNvSpPr/>
          <p:nvPr/>
        </p:nvSpPr>
        <p:spPr>
          <a:xfrm rot="20766849">
            <a:off x="2278859" y="5399581"/>
            <a:ext cx="804042" cy="472988"/>
          </a:xfrm>
          <a:custGeom>
            <a:avLst/>
            <a:gdLst>
              <a:gd name="connsiteX0" fmla="*/ 0 w 804042"/>
              <a:gd name="connsiteY0" fmla="*/ 0 h 472988"/>
              <a:gd name="connsiteX1" fmla="*/ 220718 w 804042"/>
              <a:gd name="connsiteY1" fmla="*/ 472966 h 472988"/>
              <a:gd name="connsiteX2" fmla="*/ 804042 w 804042"/>
              <a:gd name="connsiteY2" fmla="*/ 15766 h 4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042" h="472988">
                <a:moveTo>
                  <a:pt x="0" y="0"/>
                </a:moveTo>
                <a:cubicBezTo>
                  <a:pt x="43355" y="235169"/>
                  <a:pt x="86711" y="470338"/>
                  <a:pt x="220718" y="472966"/>
                </a:cubicBezTo>
                <a:cubicBezTo>
                  <a:pt x="354725" y="475594"/>
                  <a:pt x="579383" y="245680"/>
                  <a:pt x="804042" y="15766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360701" y="4801490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 rot="5400000">
            <a:off x="4444875" y="524410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7941365" y="493667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7096548" y="494951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4917577" y="541660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6801445" y="506531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7534665" y="506310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285663" y="4819948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i-1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922595" y="5096082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66" name="矩形 65"/>
          <p:cNvSpPr/>
          <p:nvPr/>
        </p:nvSpPr>
        <p:spPr>
          <a:xfrm rot="5400000">
            <a:off x="7094675" y="5634281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6799572" y="5750086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 rot="5400000">
            <a:off x="7941364" y="5634281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7534664" y="576071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8285662" y="5517557"/>
            <a:ext cx="71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i+1</a:t>
            </a:r>
            <a:endParaRPr lang="zh-TW" altLang="en-US" sz="2400" baseline="-25000" dirty="0"/>
          </a:p>
        </p:txBody>
      </p:sp>
      <p:sp>
        <p:nvSpPr>
          <p:cNvPr id="10" name="矩形 9"/>
          <p:cNvSpPr/>
          <p:nvPr/>
        </p:nvSpPr>
        <p:spPr>
          <a:xfrm>
            <a:off x="3042628" y="3951940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word given its context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146139" y="6141280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solidFill>
                  <a:srgbClr val="333333"/>
                </a:solidFill>
                <a:latin typeface="Georgia" panose="02040502050405020303" pitchFamily="18" charset="0"/>
              </a:rPr>
              <a:t>predicting the context given a word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471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6" grpId="0" animBg="1"/>
      <p:bldP spid="9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7" grpId="0"/>
      <p:bldP spid="55" grpId="0"/>
      <p:bldP spid="56" grpId="0"/>
      <p:bldP spid="40" grpId="0" animBg="1"/>
      <p:bldP spid="42" grpId="0" animBg="1"/>
      <p:bldP spid="43" grpId="0" animBg="1"/>
      <p:bldP spid="44" grpId="0" animBg="1"/>
      <p:bldP spid="57" grpId="0" animBg="1"/>
      <p:bldP spid="58" grpId="0" animBg="1"/>
      <p:bldP spid="63" grpId="0"/>
      <p:bldP spid="64" grpId="0"/>
      <p:bldP spid="66" grpId="0" animBg="1"/>
      <p:bldP spid="68" grpId="0" animBg="1"/>
      <p:bldP spid="70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0" y="1857123"/>
            <a:ext cx="5026573" cy="39553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34" y="1917309"/>
            <a:ext cx="3848100" cy="3771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60294" y="6148053"/>
            <a:ext cx="68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Source: http://www.slideshare.net/hustwj/cikm-keynotenov2014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2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87935" y="5715298"/>
            <a:ext cx="87681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Fu,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Ruiji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et al. "Learning semantic hierarchies via word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embeddings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."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52th Annual Meeting of the Association for Computational Linguistics: Long Papers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Vol. 1. 2014.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9039041" cy="373783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Solving analogies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h𝑜𝑡𝑡𝑒𝑟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h𝑜𝑡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𝑏𝑖𝑔𝑔𝑒𝑟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𝑏𝑖𝑔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89" y="2395804"/>
                <a:ext cx="577799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2833531"/>
                <a:ext cx="6641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𝑘𝑖𝑛𝑔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𝑞𝑢𝑒𝑒𝑛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𝑢𝑛𝑐𝑙𝑒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𝑎𝑢𝑛𝑡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3263597"/>
                <a:ext cx="589674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144111" y="46741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Rome : Italy = Berlin : 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𝐵𝑒𝑟𝑙𝑖𝑛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𝑅𝑜𝑚𝑒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𝐼𝑡𝑎𝑙𝑦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70" y="1388825"/>
                <a:ext cx="4887310" cy="738664"/>
              </a:xfrm>
              <a:prstGeom prst="rect">
                <a:avLst/>
              </a:prstGeom>
              <a:blipFill>
                <a:blip r:embed="rId6"/>
                <a:stretch>
                  <a:fillRect b="-16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𝐵𝑒𝑟𝑙𝑖𝑛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𝑅𝑜𝑚𝑒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𝐼𝑡𝑎𝑙𝑦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39" y="5332270"/>
                <a:ext cx="61627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67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720002" y="5715298"/>
            <a:ext cx="520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Find the word w with the closest V(w)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2837793" y="5701602"/>
            <a:ext cx="460743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5400000" flipV="1">
            <a:off x="4685675" y="4130622"/>
            <a:ext cx="763742" cy="74449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64" y="3423359"/>
            <a:ext cx="3702233" cy="20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Model used in demo is provided by </a:t>
            </a:r>
            <a:r>
              <a:rPr lang="zh-TW" altLang="en-US" dirty="0"/>
              <a:t>陳仰德</a:t>
            </a:r>
            <a:endParaRPr lang="en-US" altLang="zh-TW" dirty="0"/>
          </a:p>
          <a:p>
            <a:pPr lvl="1"/>
            <a:r>
              <a:rPr lang="en-US" altLang="zh-TW" sz="2800" dirty="0"/>
              <a:t>Part of the project done by</a:t>
            </a:r>
            <a:r>
              <a:rPr lang="zh-TW" altLang="en-US" sz="2800" dirty="0"/>
              <a:t> 陳仰德、林資偉</a:t>
            </a:r>
            <a:endParaRPr lang="en-US" altLang="zh-TW" sz="2800" dirty="0"/>
          </a:p>
          <a:p>
            <a:pPr lvl="1"/>
            <a:r>
              <a:rPr lang="en-US" altLang="zh-TW" sz="2800" dirty="0"/>
              <a:t>TA:</a:t>
            </a:r>
            <a:r>
              <a:rPr lang="zh-TW" altLang="en-US" sz="2800" dirty="0"/>
              <a:t> 劉元銘</a:t>
            </a:r>
            <a:endParaRPr lang="en-US" altLang="zh-TW" sz="2800" dirty="0"/>
          </a:p>
          <a:p>
            <a:pPr lvl="1"/>
            <a:r>
              <a:rPr lang="en-US" altLang="zh-TW" sz="2800" dirty="0"/>
              <a:t>Training data is from PTT (collected by </a:t>
            </a:r>
            <a:r>
              <a:rPr lang="zh-TW" altLang="en-US" sz="2800" dirty="0"/>
              <a:t>葉青峰</a:t>
            </a:r>
            <a:r>
              <a:rPr lang="en-US" altLang="zh-TW" sz="28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99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 </a:t>
            </a:r>
            <a:endParaRPr lang="zh-TW" altLang="en-US" dirty="0"/>
          </a:p>
        </p:txBody>
      </p:sp>
      <p:pic>
        <p:nvPicPr>
          <p:cNvPr id="4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43564" y="3867000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圖說文字 4"/>
          <p:cNvSpPr/>
          <p:nvPr/>
        </p:nvSpPr>
        <p:spPr>
          <a:xfrm>
            <a:off x="6625450" y="2900447"/>
            <a:ext cx="1764186" cy="1212155"/>
          </a:xfrm>
          <a:prstGeom prst="wedgeRectCallout">
            <a:avLst>
              <a:gd name="adj1" fmla="val -75827"/>
              <a:gd name="adj2" fmla="val 72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 descr="http://www.extremetech.com/wp-content/uploads/2013/09/340-640x4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49" y="3007152"/>
            <a:ext cx="1468493" cy="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下箭號 6"/>
          <p:cNvSpPr/>
          <p:nvPr/>
        </p:nvSpPr>
        <p:spPr>
          <a:xfrm rot="16200000" flipH="1" flipV="1">
            <a:off x="4508247" y="4191048"/>
            <a:ext cx="763742" cy="74449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02936" y="3221196"/>
            <a:ext cx="4114914" cy="3210481"/>
            <a:chOff x="628650" y="3109063"/>
            <a:chExt cx="4114914" cy="3210481"/>
          </a:xfrm>
        </p:grpSpPr>
        <p:cxnSp>
          <p:nvCxnSpPr>
            <p:cNvPr id="10" name="直線單箭頭接點 9"/>
            <p:cNvCxnSpPr/>
            <p:nvPr/>
          </p:nvCxnSpPr>
          <p:spPr>
            <a:xfrm>
              <a:off x="628650" y="6121175"/>
              <a:ext cx="41149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895021" y="3109063"/>
              <a:ext cx="0" cy="3210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13"/>
            <p:cNvSpPr/>
            <p:nvPr/>
          </p:nvSpPr>
          <p:spPr>
            <a:xfrm>
              <a:off x="3079461" y="5067563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311751" y="5337742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505323" y="512045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48282" y="468550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123897" y="5407759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581357" y="4756541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1115992" y="5429352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07635" y="5259695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1303846" y="5082399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395489" y="4912742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2173529" y="4390553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281062" y="420882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2282352" y="3926390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389885" y="3697363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8" name="文字方塊 27"/>
          <p:cNvSpPr txBox="1"/>
          <p:nvPr/>
        </p:nvSpPr>
        <p:spPr>
          <a:xfrm>
            <a:off x="799153" y="3158528"/>
            <a:ext cx="381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Word Embedding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Multi-lingual Embedding </a:t>
            </a:r>
            <a:endParaRPr lang="zh-TW" altLang="en-US" dirty="0"/>
          </a:p>
        </p:txBody>
      </p:sp>
      <p:pic>
        <p:nvPicPr>
          <p:cNvPr id="1026" name="Picture 2" descr="http://colah.github.io/posts/2014-07-NLP-RNNs-Representations/img/Socher-BillingualTS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94" y="1443945"/>
            <a:ext cx="6215612" cy="468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28650" y="6128468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Bilingual Word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Embeddings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 for Phrase-Based Machine Translation, Will Zou, Richard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Socher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 Daniel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Cer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 and Christopher Manning, EMNLP, 2013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09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sequences with different lengths → the vector with the same length</a:t>
            </a:r>
          </a:p>
          <a:p>
            <a:pPr lvl="1"/>
            <a:r>
              <a:rPr lang="en-US" altLang="zh-TW" dirty="0"/>
              <a:t>The vector representing the  meaning of the word sequence</a:t>
            </a:r>
          </a:p>
          <a:p>
            <a:pPr lvl="1"/>
            <a:r>
              <a:rPr lang="en-US" altLang="zh-TW" dirty="0"/>
              <a:t>A word sequence can be a document or a paragraph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146682" y="4151562"/>
            <a:ext cx="588258" cy="2160337"/>
            <a:chOff x="5708302" y="4391724"/>
            <a:chExt cx="588258" cy="2160337"/>
          </a:xfrm>
        </p:grpSpPr>
        <p:grpSp>
          <p:nvGrpSpPr>
            <p:cNvPr id="7" name="群組 6"/>
            <p:cNvGrpSpPr/>
            <p:nvPr/>
          </p:nvGrpSpPr>
          <p:grpSpPr>
            <a:xfrm rot="5400000">
              <a:off x="4922262" y="5177764"/>
              <a:ext cx="2160337" cy="588258"/>
              <a:chOff x="-1776072" y="4523472"/>
              <a:chExt cx="3374313" cy="9188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-1776072" y="4732676"/>
                <a:ext cx="2784185" cy="709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-167129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-966448" y="4820782"/>
                <a:ext cx="495300" cy="4953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264741" y="4523472"/>
                <a:ext cx="1333500" cy="81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…</a:t>
                </a:r>
                <a:endParaRPr lang="zh-TW" altLang="en-US" sz="2800" b="1" dirty="0"/>
              </a:p>
            </p:txBody>
          </p:sp>
        </p:grpSp>
        <p:sp>
          <p:nvSpPr>
            <p:cNvPr id="12" name="橢圓 11"/>
            <p:cNvSpPr/>
            <p:nvPr/>
          </p:nvSpPr>
          <p:spPr>
            <a:xfrm rot="5400000">
              <a:off x="5789104" y="535435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向右箭號 14"/>
          <p:cNvSpPr/>
          <p:nvPr/>
        </p:nvSpPr>
        <p:spPr>
          <a:xfrm>
            <a:off x="4492381" y="4546183"/>
            <a:ext cx="1292772" cy="7882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441778" y="4257326"/>
            <a:ext cx="3143030" cy="1644878"/>
            <a:chOff x="903690" y="4257326"/>
            <a:chExt cx="3143030" cy="164487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9384" y="4257326"/>
              <a:ext cx="862727" cy="889098"/>
            </a:xfrm>
            <a:prstGeom prst="rect">
              <a:avLst/>
            </a:prstGeom>
          </p:spPr>
        </p:pic>
        <p:sp>
          <p:nvSpPr>
            <p:cNvPr id="5" name="文字方塊 4"/>
            <p:cNvSpPr txBox="1"/>
            <p:nvPr/>
          </p:nvSpPr>
          <p:spPr>
            <a:xfrm>
              <a:off x="903690" y="5532872"/>
              <a:ext cx="314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(a document or paragraph)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47339" y="5145766"/>
              <a:ext cx="2563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word sequence</a:t>
              </a:r>
              <a:endParaRPr lang="zh-TW" altLang="en-US" sz="2400" dirty="0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8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Embedding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44" y="1860242"/>
            <a:ext cx="4069014" cy="309321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5400000">
            <a:off x="2207731" y="4096443"/>
            <a:ext cx="367299" cy="2256207"/>
            <a:chOff x="3640000" y="2523406"/>
            <a:chExt cx="454318" cy="2790736"/>
          </a:xfrm>
        </p:grpSpPr>
        <p:grpSp>
          <p:nvGrpSpPr>
            <p:cNvPr id="11" name="群組 10"/>
            <p:cNvGrpSpPr/>
            <p:nvPr/>
          </p:nvGrpSpPr>
          <p:grpSpPr>
            <a:xfrm>
              <a:off x="3640000" y="2523406"/>
              <a:ext cx="454318" cy="2790736"/>
              <a:chOff x="5573899" y="1757770"/>
              <a:chExt cx="454318" cy="279073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73899" y="1757770"/>
                <a:ext cx="454318" cy="2790736"/>
                <a:chOff x="5720499" y="4355530"/>
                <a:chExt cx="454318" cy="2790736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 rot="5400000">
                  <a:off x="4552290" y="5523739"/>
                  <a:ext cx="2790736" cy="454318"/>
                  <a:chOff x="-1832607" y="4713636"/>
                  <a:chExt cx="4358958" cy="709617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-1832607" y="4713636"/>
                    <a:ext cx="4358958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3" name="橢圓 22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橢圓 19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1480026" y="4328769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494356" y="362886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480026" y="2941723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2000527" y="2137738"/>
            <a:ext cx="753990" cy="331076"/>
            <a:chOff x="1953308" y="2350103"/>
            <a:chExt cx="753990" cy="331076"/>
          </a:xfrm>
        </p:grpSpPr>
        <p:sp>
          <p:nvSpPr>
            <p:cNvPr id="42" name="矩形 41"/>
            <p:cNvSpPr/>
            <p:nvPr/>
          </p:nvSpPr>
          <p:spPr>
            <a:xfrm>
              <a:off x="1953308" y="2350103"/>
              <a:ext cx="753990" cy="3310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 rot="10800000">
              <a:off x="2422355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rot="10800000">
              <a:off x="2057523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887517" y="1873727"/>
            <a:ext cx="859097" cy="859097"/>
            <a:chOff x="2653360" y="1711830"/>
            <a:chExt cx="859097" cy="859097"/>
          </a:xfrm>
        </p:grpSpPr>
        <p:cxnSp>
          <p:nvCxnSpPr>
            <p:cNvPr id="48" name="直線單箭頭接點 47"/>
            <p:cNvCxnSpPr/>
            <p:nvPr/>
          </p:nvCxnSpPr>
          <p:spPr>
            <a:xfrm>
              <a:off x="2653360" y="2133600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2653360" y="2141379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向右箭號 50"/>
          <p:cNvSpPr/>
          <p:nvPr/>
        </p:nvSpPr>
        <p:spPr>
          <a:xfrm rot="20320554">
            <a:off x="3316101" y="2089318"/>
            <a:ext cx="435429" cy="152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 flipV="1">
            <a:off x="2081843" y="5450538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 flipV="1">
            <a:off x="2076523" y="4579417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 flipV="1">
            <a:off x="2086162" y="387990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 flipV="1">
            <a:off x="2083318" y="316613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 flipV="1">
            <a:off x="2092989" y="2470234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1466709" y="5806346"/>
            <a:ext cx="19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Bag-of-word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94220" y="503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3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Bag of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understand the meaning of a word sequence, the order of the words can not be ignored.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402" y="3164114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white blood cells destroying an infection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06402" y="5314478"/>
            <a:ext cx="6096000" cy="5370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an infection destroying white blood cells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44161" y="4221232"/>
            <a:ext cx="447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exactly the same bag-of-word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6945088" y="3164114"/>
            <a:ext cx="1705428" cy="537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positive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945088" y="5314478"/>
            <a:ext cx="1705428" cy="537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negative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6502402" y="3154217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6502402" y="5264542"/>
            <a:ext cx="442686" cy="636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09922" y="4005788"/>
            <a:ext cx="19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</a:p>
          <a:p>
            <a:pPr algn="ctr"/>
            <a:r>
              <a:rPr lang="en-US" altLang="zh-TW" sz="2800" dirty="0"/>
              <a:t>meaning</a:t>
            </a:r>
            <a:endParaRPr lang="zh-TW" altLang="en-US" sz="2800" dirty="0"/>
          </a:p>
        </p:txBody>
      </p:sp>
      <p:sp>
        <p:nvSpPr>
          <p:cNvPr id="4" name="向下箭號 3"/>
          <p:cNvSpPr/>
          <p:nvPr/>
        </p:nvSpPr>
        <p:spPr>
          <a:xfrm>
            <a:off x="3454402" y="3777623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flipV="1">
            <a:off x="3454402" y="4794388"/>
            <a:ext cx="742950" cy="43011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7358744" y="3777624"/>
            <a:ext cx="742950" cy="2781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 flipV="1">
            <a:off x="7358744" y="4959894"/>
            <a:ext cx="742950" cy="3046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 animBg="1"/>
      <p:bldP spid="10" grpId="0" animBg="1"/>
      <p:bldP spid="14" grpId="0" animBg="1"/>
      <p:bldP spid="13" grpId="0"/>
      <p:bldP spid="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Bag of 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6311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b="1" i="1" u="sng" dirty="0"/>
              <a:t>Paragraph Vector</a:t>
            </a:r>
            <a:r>
              <a:rPr lang="en-US" altLang="zh-TW" sz="2400" dirty="0"/>
              <a:t>: Le, Quoc, and Tomas </a:t>
            </a:r>
            <a:r>
              <a:rPr lang="en-US" altLang="zh-TW" sz="2400" dirty="0" err="1"/>
              <a:t>Mikolov</a:t>
            </a:r>
            <a:r>
              <a:rPr lang="en-US" altLang="zh-TW" sz="2400" dirty="0"/>
              <a:t>. "Distributed Representations of Sentences and Documents.“ ICML, 2014</a:t>
            </a:r>
            <a:endParaRPr lang="zh-TW" altLang="en-US" sz="2400" dirty="0"/>
          </a:p>
          <a:p>
            <a:r>
              <a:rPr lang="en-US" altLang="zh-TW" sz="2400" b="1" i="1" u="sng" dirty="0"/>
              <a:t>Seq2seq Auto-encoder</a:t>
            </a:r>
            <a:r>
              <a:rPr lang="en-US" altLang="zh-TW" sz="2400" dirty="0"/>
              <a:t>: Li, </a:t>
            </a:r>
            <a:r>
              <a:rPr lang="en-US" altLang="zh-TW" sz="2400" dirty="0" err="1"/>
              <a:t>Jiwei</a:t>
            </a:r>
            <a:r>
              <a:rPr lang="en-US" altLang="zh-TW" sz="2400" dirty="0"/>
              <a:t>, Minh-Thang Luong, and Dan </a:t>
            </a:r>
            <a:r>
              <a:rPr lang="en-US" altLang="zh-TW" sz="2400" dirty="0" err="1"/>
              <a:t>Jurafsky</a:t>
            </a:r>
            <a:r>
              <a:rPr lang="en-US" altLang="zh-TW" sz="2400" dirty="0"/>
              <a:t>. "A hierarchical neural autoencoder for paragraphs and documents." 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preprint, 2015</a:t>
            </a:r>
          </a:p>
          <a:p>
            <a:r>
              <a:rPr lang="en-US" altLang="zh-TW" sz="2400" b="1" i="1" u="sng" dirty="0"/>
              <a:t>Skip Thought</a:t>
            </a:r>
            <a:r>
              <a:rPr lang="en-US" altLang="zh-TW" sz="2400" dirty="0"/>
              <a:t>: Ryan </a:t>
            </a:r>
            <a:r>
              <a:rPr lang="en-US" altLang="zh-TW" sz="2400" dirty="0" err="1"/>
              <a:t>Kiros</a:t>
            </a:r>
            <a:r>
              <a:rPr lang="en-US" altLang="zh-TW" sz="2400" dirty="0"/>
              <a:t>, </a:t>
            </a:r>
            <a:r>
              <a:rPr lang="en-US" altLang="zh-TW" sz="2400" dirty="0" err="1"/>
              <a:t>Yukun</a:t>
            </a:r>
            <a:r>
              <a:rPr lang="en-US" altLang="zh-TW" sz="2400" dirty="0"/>
              <a:t> Zhu, Ruslan </a:t>
            </a:r>
            <a:r>
              <a:rPr lang="en-US" altLang="zh-TW" sz="2400" dirty="0" err="1"/>
              <a:t>Salakhutdinov</a:t>
            </a:r>
            <a:r>
              <a:rPr lang="en-US" altLang="zh-TW" sz="2400" dirty="0"/>
              <a:t>, Richard S. </a:t>
            </a:r>
            <a:r>
              <a:rPr lang="en-US" altLang="zh-TW" sz="2400" dirty="0" err="1"/>
              <a:t>Zemel</a:t>
            </a:r>
            <a:r>
              <a:rPr lang="en-US" altLang="zh-TW" sz="2400" dirty="0"/>
              <a:t>, Antonio </a:t>
            </a:r>
            <a:r>
              <a:rPr lang="en-US" altLang="zh-TW" sz="2400" dirty="0" err="1"/>
              <a:t>Torralba</a:t>
            </a:r>
            <a:r>
              <a:rPr lang="en-US" altLang="zh-TW" sz="2400" dirty="0"/>
              <a:t>, Raquel </a:t>
            </a:r>
            <a:r>
              <a:rPr lang="en-US" altLang="zh-TW" sz="2400" dirty="0" err="1"/>
              <a:t>Urtasun</a:t>
            </a:r>
            <a:r>
              <a:rPr lang="en-US" altLang="zh-TW" sz="2400" dirty="0"/>
              <a:t>, Sanja Fidler, “Skip-Thought Vectors”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preprint, 2015.</a:t>
            </a:r>
            <a:endParaRPr lang="zh-TW" altLang="en-US" sz="2400" dirty="0"/>
          </a:p>
          <a:p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762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E784-49E7-44EB-AD5A-A118DB89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FC26B-1458-4CF1-86F2-261F9350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John Chou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發現投影片上的錯字</a:t>
            </a:r>
          </a:p>
        </p:txBody>
      </p:sp>
    </p:spTree>
    <p:extLst>
      <p:ext uri="{BB962C8B-B14F-4D97-AF65-F5344CB8AC3E}">
        <p14:creationId xmlns:p14="http://schemas.microsoft.com/office/powerpoint/2010/main" val="40383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>
            <a:off x="4627775" y="3713784"/>
            <a:ext cx="42553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4935843" y="761830"/>
            <a:ext cx="0" cy="3192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6963480" y="181071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195770" y="208089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89342" y="186361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793165" y="131404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07916" y="215091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65376" y="1499697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rabbit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5135085" y="2238604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226728" y="2068947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jump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322939" y="1891651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414582" y="1721994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run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7007916" y="3224869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115449" y="3043140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7180535" y="288756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288068" y="2658538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12775" y="938715"/>
            <a:ext cx="4716059" cy="2876642"/>
            <a:chOff x="308851" y="3133421"/>
            <a:chExt cx="4716059" cy="2876642"/>
          </a:xfrm>
        </p:grpSpPr>
        <p:sp>
          <p:nvSpPr>
            <p:cNvPr id="24" name="文字方塊 23"/>
            <p:cNvSpPr txBox="1"/>
            <p:nvPr/>
          </p:nvSpPr>
          <p:spPr>
            <a:xfrm>
              <a:off x="822286" y="3133421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apple = [ 1   0   0   0   0]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68780" y="3719862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bag    = [ 0   1   0   0   0]</a:t>
              </a:r>
              <a:endParaRPr lang="zh-TW" altLang="en-US" sz="24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1771" y="4321716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    = [ 0   0   1   0   0]</a:t>
              </a:r>
              <a:endParaRPr lang="zh-TW" altLang="en-US" sz="24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46273" y="4928525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   = [ 0   0   0   1   0]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08851" y="5548398"/>
              <a:ext cx="4063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elephant   = [ 0   0   0   0   1]</a:t>
              </a:r>
              <a:endParaRPr lang="zh-TW" altLang="en-US" sz="24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87713" y="234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34" name="矩形 33"/>
          <p:cNvSpPr/>
          <p:nvPr/>
        </p:nvSpPr>
        <p:spPr>
          <a:xfrm>
            <a:off x="5478895" y="196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52" name="流程圖: 磁碟 51"/>
          <p:cNvSpPr/>
          <p:nvPr/>
        </p:nvSpPr>
        <p:spPr>
          <a:xfrm>
            <a:off x="3832735" y="5078962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磁碟 52"/>
          <p:cNvSpPr/>
          <p:nvPr/>
        </p:nvSpPr>
        <p:spPr>
          <a:xfrm>
            <a:off x="5825814" y="5107296"/>
            <a:ext cx="1770743" cy="1465943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5922776" y="5528605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flower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905632" y="5949914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6711186" y="590279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grpSp>
        <p:nvGrpSpPr>
          <p:cNvPr id="70" name="群組 69"/>
          <p:cNvGrpSpPr/>
          <p:nvPr/>
        </p:nvGrpSpPr>
        <p:grpSpPr>
          <a:xfrm>
            <a:off x="1619309" y="5078962"/>
            <a:ext cx="2184398" cy="1465943"/>
            <a:chOff x="894520" y="5067085"/>
            <a:chExt cx="2184398" cy="1465943"/>
          </a:xfrm>
        </p:grpSpPr>
        <p:sp>
          <p:nvSpPr>
            <p:cNvPr id="51" name="流程圖: 磁碟 50"/>
            <p:cNvSpPr/>
            <p:nvPr/>
          </p:nvSpPr>
          <p:spPr>
            <a:xfrm>
              <a:off x="1086831" y="5067085"/>
              <a:ext cx="1770743" cy="146594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529518" y="5569225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101348" y="5862581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cat </a:t>
              </a:r>
              <a:endParaRPr lang="zh-TW" altLang="en-US" sz="2400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783520" y="5996139"/>
              <a:ext cx="88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bird</a:t>
              </a:r>
              <a:endParaRPr lang="zh-TW" altLang="en-US" sz="24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894520" y="5069947"/>
              <a:ext cx="21843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class 1</a:t>
              </a:r>
              <a:endParaRPr lang="zh-TW" altLang="en-US" sz="2400" b="1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3774679" y="5080563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005720" y="5107295"/>
            <a:ext cx="1445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Class 3</a:t>
            </a:r>
            <a:endParaRPr lang="zh-TW" altLang="en-US" sz="24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523975" y="5490343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774689" y="5753351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606993" y="600870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76940" y="4486383"/>
            <a:ext cx="190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Word Class</a:t>
            </a:r>
            <a:endParaRPr lang="zh-TW" altLang="en-US" sz="2800" b="1" i="1" u="sng" dirty="0"/>
          </a:p>
        </p:txBody>
      </p:sp>
      <p:sp>
        <p:nvSpPr>
          <p:cNvPr id="71" name="箭號: 向右 70"/>
          <p:cNvSpPr/>
          <p:nvPr/>
        </p:nvSpPr>
        <p:spPr>
          <a:xfrm rot="2918447">
            <a:off x="3131128" y="4057146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 rot="18681553" flipV="1">
            <a:off x="5392803" y="4024030"/>
            <a:ext cx="781050" cy="7115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6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3" grpId="0"/>
      <p:bldP spid="34" grpId="0"/>
      <p:bldP spid="52" grpId="0" animBg="1"/>
      <p:bldP spid="53" grpId="0" animBg="1"/>
      <p:bldP spid="57" grpId="0"/>
      <p:bldP spid="58" grpId="0"/>
      <p:bldP spid="59" grpId="0"/>
      <p:bldP spid="61" grpId="0"/>
      <p:bldP spid="62" grpId="0"/>
      <p:bldP spid="63" grpId="0"/>
      <p:bldP spid="64" grpId="0"/>
      <p:bldP spid="65" grpId="0"/>
      <p:bldP spid="69" grpId="0"/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learns the meaning of words</a:t>
            </a:r>
            <a:r>
              <a:rPr lang="zh-TW" altLang="en-US" dirty="0"/>
              <a:t> </a:t>
            </a:r>
            <a:r>
              <a:rPr lang="en-US" altLang="zh-TW" dirty="0"/>
              <a:t>from reading a lot of documents without supervision</a:t>
            </a:r>
          </a:p>
          <a:p>
            <a:r>
              <a:rPr lang="en-US" altLang="zh-TW" dirty="0"/>
              <a:t>A word can be understood by its context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6217" y="5714719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蔡英文 520宣誓就職</a:t>
            </a:r>
          </a:p>
        </p:txBody>
      </p:sp>
      <p:pic>
        <p:nvPicPr>
          <p:cNvPr id="12" name="Picture 2" descr="http://www.pnglogo.com/wp-content/uploads/2015/12/Robot-Reading-Book-PNG-049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1939" y="4095987"/>
            <a:ext cx="3302111" cy="2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1256217" y="4861901"/>
            <a:ext cx="3328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馬英九 520宣誓就職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1256217" y="5385121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256216" y="6237939"/>
            <a:ext cx="1139252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07831" y="5385121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607830" y="6237939"/>
            <a:ext cx="182414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圖說文字 20"/>
          <p:cNvSpPr/>
          <p:nvPr/>
        </p:nvSpPr>
        <p:spPr>
          <a:xfrm>
            <a:off x="536091" y="3492708"/>
            <a:ext cx="3938159" cy="1039595"/>
          </a:xfrm>
          <a:prstGeom prst="wedgeRoundRectCallout">
            <a:avLst>
              <a:gd name="adj1" fmla="val 100591"/>
              <a:gd name="adj2" fmla="val 841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蔡英文、馬英九 </a:t>
            </a:r>
            <a:r>
              <a:rPr lang="en-US" altLang="zh-TW" sz="2800" dirty="0"/>
              <a:t>are something very similar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4954832" y="3347527"/>
            <a:ext cx="3816324" cy="9376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You shall know a word by the company it keeps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59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exploit the context?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Count based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If two words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 and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 frequently co-occur,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i</a:t>
            </a:r>
            <a:r>
              <a:rPr lang="en-US" altLang="zh-TW" dirty="0"/>
              <a:t>) and V(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j</a:t>
            </a:r>
            <a:r>
              <a:rPr lang="en-US" altLang="zh-TW" dirty="0"/>
              <a:t>) would be close to each other</a:t>
            </a:r>
          </a:p>
          <a:p>
            <a:pPr lvl="1"/>
            <a:r>
              <a:rPr lang="en-US" altLang="zh-TW" dirty="0"/>
              <a:t>E.g. Glove Vector: </a:t>
            </a:r>
            <a:r>
              <a:rPr lang="en-US" altLang="zh-TW" dirty="0">
                <a:hlinkClick r:id="rId2"/>
              </a:rPr>
              <a:t>http://nlp.stanford.edu/projects/glove/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b="1" dirty="0"/>
              <a:t>Prediction based</a:t>
            </a:r>
          </a:p>
        </p:txBody>
      </p:sp>
      <p:sp>
        <p:nvSpPr>
          <p:cNvPr id="4" name="矩形 3"/>
          <p:cNvSpPr/>
          <p:nvPr/>
        </p:nvSpPr>
        <p:spPr>
          <a:xfrm>
            <a:off x="1153491" y="402625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V(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) </a:t>
            </a:r>
            <a:r>
              <a:rPr lang="en-US" altLang="zh-TW" sz="2800" dirty="0">
                <a:latin typeface="Poor Richard" panose="02080502050505020702" pitchFamily="18" charset="0"/>
              </a:rPr>
              <a:t>. </a:t>
            </a:r>
            <a:r>
              <a:rPr lang="en-US" altLang="zh-TW" sz="2800" dirty="0"/>
              <a:t>V(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j</a:t>
            </a:r>
            <a:r>
              <a:rPr lang="en-US" altLang="zh-TW" sz="2800" dirty="0"/>
              <a:t>)</a:t>
            </a:r>
            <a:r>
              <a:rPr lang="en-US" altLang="zh-TW" sz="2800" dirty="0">
                <a:latin typeface="Poor Richard" panose="02080502050505020702" pitchFamily="18" charset="0"/>
              </a:rPr>
              <a:t> </a:t>
            </a:r>
            <a:endParaRPr lang="zh-TW" altLang="en-US" sz="2800" dirty="0"/>
          </a:p>
        </p:txBody>
      </p:sp>
      <p:sp>
        <p:nvSpPr>
          <p:cNvPr id="5" name="箭號: 左-右雙向 4"/>
          <p:cNvSpPr/>
          <p:nvPr/>
        </p:nvSpPr>
        <p:spPr>
          <a:xfrm>
            <a:off x="3130550" y="4087811"/>
            <a:ext cx="1612900" cy="4616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7" name="矩形 6"/>
          <p:cNvSpPr/>
          <p:nvPr/>
        </p:nvSpPr>
        <p:spPr>
          <a:xfrm>
            <a:off x="4973265" y="4016432"/>
            <a:ext cx="58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i,j</a:t>
            </a:r>
            <a:endParaRPr lang="zh-TW" altLang="en-US" sz="28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8679" y="4684411"/>
            <a:ext cx="22479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Inner product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48091" y="4684411"/>
            <a:ext cx="3667259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Number of times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j</a:t>
            </a:r>
            <a:r>
              <a:rPr lang="en-US" altLang="zh-TW" sz="2400" dirty="0"/>
              <a:t> in the same document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199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r>
              <a:rPr lang="en-US" altLang="zh-TW" dirty="0"/>
              <a:t>– 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271" y="200750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84794" y="272015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2216" y="354885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20862" y="426117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11504" y="5123101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89181" y="58743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8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潮水  退了  就  知道  誰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不爽    不要    買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公道價   八萬   一 </a:t>
            </a:r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………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52165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4480146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4480146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4480145" y="36504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480145" y="43763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0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480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72699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72698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5115" y="23755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175115" y="39403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178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777147" y="24857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7797878" y="404648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797878" y="56088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72479" y="2484086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72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972479" y="56088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72372" y="5158509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9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809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809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809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09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09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677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77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677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370447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70447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370447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79" y="2538596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Collect data: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4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 - </a:t>
            </a:r>
            <a:r>
              <a:rPr lang="zh-TW" altLang="en-US" dirty="0"/>
              <a:t>推文接話</a:t>
            </a:r>
          </a:p>
        </p:txBody>
      </p:sp>
      <p:sp>
        <p:nvSpPr>
          <p:cNvPr id="4" name="矩形 3"/>
          <p:cNvSpPr/>
          <p:nvPr/>
        </p:nvSpPr>
        <p:spPr>
          <a:xfrm>
            <a:off x="159579" y="1825625"/>
            <a:ext cx="8824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推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louisee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話說十幾年前我念公立國中時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老師也曾做過這種事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但</a:t>
            </a:r>
            <a:endParaRPr lang="en-US" altLang="zh-TW" sz="2400" kern="100" dirty="0"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推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pttnowash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後來老師被我們出草了</a:t>
            </a:r>
            <a:endParaRPr lang="en-US" altLang="zh-TW" sz="2400" kern="100" dirty="0">
              <a:solidFill>
                <a:srgbClr val="0000FF"/>
              </a:solidFill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→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louisee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沒有送這麼多次</a:t>
            </a:r>
            <a:r>
              <a: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zh-TW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而且老師沒發通知單。另外，家長送</a:t>
            </a:r>
            <a:endParaRPr lang="en-US" altLang="zh-TW" sz="2400" kern="100" dirty="0">
              <a:latin typeface="Calibri" panose="020F0502020204030204" pitchFamily="34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→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pttnowash</a:t>
            </a:r>
            <a:r>
              <a:rPr lang="en-US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:</a:t>
            </a:r>
            <a:r>
              <a:rPr lang="zh-TW" altLang="zh-TW" sz="2400" kern="100" dirty="0">
                <a:solidFill>
                  <a:srgbClr val="0000F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老師上彩虹橋 血祭祖靈</a:t>
            </a:r>
            <a:endParaRPr lang="zh-TW" altLang="zh-TW" sz="2400" kern="1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2475" y="3301782"/>
            <a:ext cx="612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https://www.ptt.cc/bbs/Teacher/M.1317226791.A.558.html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59579" y="4258450"/>
            <a:ext cx="9687806" cy="1567096"/>
            <a:chOff x="159579" y="4216247"/>
            <a:chExt cx="9687806" cy="1567096"/>
          </a:xfrm>
        </p:grpSpPr>
        <p:sp>
          <p:nvSpPr>
            <p:cNvPr id="5" name="矩形 4"/>
            <p:cNvSpPr/>
            <p:nvPr/>
          </p:nvSpPr>
          <p:spPr>
            <a:xfrm>
              <a:off x="159579" y="4216247"/>
              <a:ext cx="9687806" cy="15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推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 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我同學才扯好不好，他有一次要交家政料理報告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其中一個是要寫一樣水煮料理的食譜，他居然給我寫</a:t>
              </a:r>
              <a:endParaRPr lang="en-US" altLang="zh-TW" sz="2400" kern="100" dirty="0"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linger:</a:t>
              </a: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溫水煮青蛙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AO56789:</a:t>
              </a:r>
              <a:r>
                <a:rPr lang="zh-TW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溫水煮青蛙，還附上完整實驗步驟，老師直接給他打</a:t>
              </a:r>
              <a:r>
                <a:rPr lang="en-US" altLang="zh-TW" sz="2400" kern="100" dirty="0"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ts val="2340"/>
                </a:lnSpc>
                <a:spcAft>
                  <a:spcPts val="0"/>
                </a:spcAft>
              </a:pP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→ </a:t>
              </a:r>
              <a:r>
                <a:rPr lang="en-US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linger:</a:t>
              </a:r>
              <a:r>
                <a:rPr lang="zh-TW" altLang="zh-TW" sz="2400" kern="100" dirty="0">
                  <a:solidFill>
                    <a:srgbClr val="0000FF"/>
                  </a:solidFill>
                  <a:latin typeface="Calibri" panose="020F0502020204030204" pitchFamily="34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幹還真的是溫水煮青蛙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50499" y="5416531"/>
              <a:ext cx="337625" cy="366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140327" y="5825546"/>
            <a:ext cx="2844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著名簽名檔 </a:t>
            </a:r>
            <a:r>
              <a:rPr lang="en-US" altLang="zh-TW" dirty="0"/>
              <a:t>(</a:t>
            </a:r>
            <a:r>
              <a:rPr lang="zh-TW" altLang="en-US" dirty="0"/>
              <a:t>出處不詳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9579" y="2246937"/>
            <a:ext cx="2554592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14171" y="2239019"/>
            <a:ext cx="591004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05175" y="2277976"/>
            <a:ext cx="323850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629025" y="2279272"/>
            <a:ext cx="591004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20028" y="2248544"/>
            <a:ext cx="59962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845996" y="2279165"/>
            <a:ext cx="59962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59579" y="2621839"/>
            <a:ext cx="8555796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9579" y="3024318"/>
            <a:ext cx="2554592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714171" y="2987244"/>
            <a:ext cx="276679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971800" y="3005781"/>
            <a:ext cx="933450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886199" y="2975723"/>
            <a:ext cx="68580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519838" y="2985809"/>
            <a:ext cx="685801" cy="335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59578" y="4859179"/>
            <a:ext cx="2812221" cy="331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97452" y="5123894"/>
            <a:ext cx="8786968" cy="36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97452" y="5448972"/>
            <a:ext cx="8786968" cy="36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Prediction-based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– Language Modeling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3054" y="41879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1108506" y="515967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490962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20911" y="2444097"/>
            <a:ext cx="7171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b|a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): the probability of NN predicting the next word.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12487" y="1691251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P(“wreck a nice beach”)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=P(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wreck|START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a|wreck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nice|a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)P(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beach|nice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760210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93815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1261716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1516157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740189" y="37758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3054" y="558338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689" y="588895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“START”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19050" y="296152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“wreck”)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86987" y="42069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422439" y="517872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2804895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074143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307748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575649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3830090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4054122" y="37949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86987" y="560243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39622" y="590800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“wreck”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294883" y="298057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“a”)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834620" y="422603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5670072" y="519777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5052528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5321776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555381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823282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077723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6301755" y="381398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4620" y="562148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587255" y="592705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“a”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542516" y="299962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“nice”)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129503" y="4245082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Neural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7964955" y="5216828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7347411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616659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7850264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8118165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8372606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596638" y="3833033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129503" y="5640535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882138" y="5946100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1-of-N encoding of “nice”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837399" y="3018677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P(next word is “beach”)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6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76" y="247235"/>
            <a:ext cx="6980248" cy="58118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6059072"/>
            <a:ext cx="8384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Bengio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Y., Ducharme, R., Vincent, P., &amp;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Jauvin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 C. (2003). A neural probabilistic language model. 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Journal of machine learning research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(Feb), 1137-1155.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0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</TotalTime>
  <Words>1975</Words>
  <Application>Microsoft Office PowerPoint</Application>
  <PresentationFormat>如螢幕大小 (4:3)</PresentationFormat>
  <Paragraphs>453</Paragraphs>
  <Slides>25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CMS</vt:lpstr>
      <vt:lpstr>Helvetica Neue</vt:lpstr>
      <vt:lpstr>微軟正黑體</vt:lpstr>
      <vt:lpstr>Arial</vt:lpstr>
      <vt:lpstr>Calibri</vt:lpstr>
      <vt:lpstr>Calibri Light</vt:lpstr>
      <vt:lpstr>Cambria Math</vt:lpstr>
      <vt:lpstr>Georgia</vt:lpstr>
      <vt:lpstr>Poor Richard</vt:lpstr>
      <vt:lpstr>Times New Roman</vt:lpstr>
      <vt:lpstr>Wingdings</vt:lpstr>
      <vt:lpstr>Office 佈景主題</vt:lpstr>
      <vt:lpstr>Unsupervised Learning: Word Embedding</vt:lpstr>
      <vt:lpstr>Word Embedding</vt:lpstr>
      <vt:lpstr>PowerPoint 簡報</vt:lpstr>
      <vt:lpstr>Word Embedding</vt:lpstr>
      <vt:lpstr>How to exploit the context?</vt:lpstr>
      <vt:lpstr>Prediction-based – Training</vt:lpstr>
      <vt:lpstr>Prediction-based - 推文接話</vt:lpstr>
      <vt:lpstr>Prediction-based  – Language Modeling</vt:lpstr>
      <vt:lpstr>PowerPoint 簡報</vt:lpstr>
      <vt:lpstr>Prediction-based</vt:lpstr>
      <vt:lpstr>Prediction-based</vt:lpstr>
      <vt:lpstr>Prediction-based  – Sharing Parameters</vt:lpstr>
      <vt:lpstr>Prediction-based  – Sharing Parameters</vt:lpstr>
      <vt:lpstr>Prediction-based – Various Architectures</vt:lpstr>
      <vt:lpstr>Word Embedding</vt:lpstr>
      <vt:lpstr>Word Embedding</vt:lpstr>
      <vt:lpstr>Word Embedding</vt:lpstr>
      <vt:lpstr>Demo</vt:lpstr>
      <vt:lpstr>Demo</vt:lpstr>
      <vt:lpstr>Multi-lingual Embedding </vt:lpstr>
      <vt:lpstr>Document Embedding</vt:lpstr>
      <vt:lpstr>Semantic Embedding</vt:lpstr>
      <vt:lpstr>Beyond Bag of Word</vt:lpstr>
      <vt:lpstr>Beyond Bag of Word</vt:lpstr>
      <vt:lpstr>Acknowledgement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machines know  the meaning of a word?</dc:title>
  <dc:creator>Hung-yi Lee</dc:creator>
  <cp:lastModifiedBy>Hung-yi Lee</cp:lastModifiedBy>
  <cp:revision>54</cp:revision>
  <dcterms:created xsi:type="dcterms:W3CDTF">2016-11-08T03:38:24Z</dcterms:created>
  <dcterms:modified xsi:type="dcterms:W3CDTF">2020-09-04T17:18:44Z</dcterms:modified>
</cp:coreProperties>
</file>