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758" autoAdjust="0"/>
  </p:normalViewPr>
  <p:slideViewPr>
    <p:cSldViewPr snapToGrid="0">
      <p:cViewPr varScale="1">
        <p:scale>
          <a:sx n="65" d="100"/>
          <a:sy n="6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83FD4-001D-421A-8F4E-01CDB5375324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023DA-4DE6-4296-849A-B257165A5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8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平澤唯</a:t>
            </a:r>
          </a:p>
          <a:p>
            <a:endParaRPr lang="en-US" altLang="zh-TW" dirty="0"/>
          </a:p>
          <a:p>
            <a:r>
              <a:rPr lang="en-US" altLang="zh-TW" dirty="0"/>
              <a:t>Figure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We can do dimension reduction on otakus and characters individually.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9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2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8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9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1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9641-8D5E-41FB-8241-493E74857AA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F20-F24E-4B2D-BD1F-E4752065F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quuxlabs.com/blog/2010/09/matrix-factorization-a-simple-tutorial-and-implementation-in-pyth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2.jpeg"/><Relationship Id="rId21" Type="http://schemas.openxmlformats.org/officeDocument/2006/relationships/image" Target="../media/image196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.jpe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4.jpe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4" Type="http://schemas.openxmlformats.org/officeDocument/2006/relationships/image" Target="../media/image3.jpe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3" Type="http://schemas.openxmlformats.org/officeDocument/2006/relationships/image" Target="../media/image1050.png"/><Relationship Id="rId18" Type="http://schemas.openxmlformats.org/officeDocument/2006/relationships/image" Target="../media/image1540.png"/><Relationship Id="rId3" Type="http://schemas.openxmlformats.org/officeDocument/2006/relationships/image" Target="../media/image2.jpeg"/><Relationship Id="rId21" Type="http://schemas.openxmlformats.org/officeDocument/2006/relationships/image" Target="../media/image199.png"/><Relationship Id="rId7" Type="http://schemas.openxmlformats.org/officeDocument/2006/relationships/image" Target="../media/image990.png"/><Relationship Id="rId12" Type="http://schemas.openxmlformats.org/officeDocument/2006/relationships/image" Target="../media/image1040.png"/><Relationship Id="rId17" Type="http://schemas.openxmlformats.org/officeDocument/2006/relationships/image" Target="../media/image1530.png"/><Relationship Id="rId2" Type="http://schemas.openxmlformats.org/officeDocument/2006/relationships/image" Target="../media/image1.jpeg"/><Relationship Id="rId16" Type="http://schemas.openxmlformats.org/officeDocument/2006/relationships/image" Target="../media/image152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30.png"/><Relationship Id="rId5" Type="http://schemas.openxmlformats.org/officeDocument/2006/relationships/image" Target="../media/image4.jpeg"/><Relationship Id="rId15" Type="http://schemas.openxmlformats.org/officeDocument/2006/relationships/image" Target="../media/image1070.png"/><Relationship Id="rId10" Type="http://schemas.openxmlformats.org/officeDocument/2006/relationships/image" Target="../media/image1020.png"/><Relationship Id="rId19" Type="http://schemas.openxmlformats.org/officeDocument/2006/relationships/image" Target="../media/image179.png"/><Relationship Id="rId4" Type="http://schemas.openxmlformats.org/officeDocument/2006/relationships/image" Target="../media/image3.jpeg"/><Relationship Id="rId9" Type="http://schemas.openxmlformats.org/officeDocument/2006/relationships/image" Target="../media/image1010.png"/><Relationship Id="rId14" Type="http://schemas.openxmlformats.org/officeDocument/2006/relationships/image" Target="../media/image1060.png"/><Relationship Id="rId22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3" Type="http://schemas.openxmlformats.org/officeDocument/2006/relationships/image" Target="../media/image1050.png"/><Relationship Id="rId3" Type="http://schemas.openxmlformats.org/officeDocument/2006/relationships/image" Target="../media/image2.jpeg"/><Relationship Id="rId7" Type="http://schemas.openxmlformats.org/officeDocument/2006/relationships/image" Target="../media/image990.png"/><Relationship Id="rId12" Type="http://schemas.openxmlformats.org/officeDocument/2006/relationships/image" Target="../media/image10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30.png"/><Relationship Id="rId5" Type="http://schemas.openxmlformats.org/officeDocument/2006/relationships/image" Target="../media/image4.jpeg"/><Relationship Id="rId10" Type="http://schemas.openxmlformats.org/officeDocument/2006/relationships/image" Target="../media/image1020.png"/><Relationship Id="rId4" Type="http://schemas.openxmlformats.org/officeDocument/2006/relationships/image" Target="../media/image3.jpeg"/><Relationship Id="rId9" Type="http://schemas.openxmlformats.org/officeDocument/2006/relationships/image" Target="../media/image1010.png"/><Relationship Id="rId14" Type="http://schemas.openxmlformats.org/officeDocument/2006/relationships/image" Target="../media/image10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0.png"/><Relationship Id="rId7" Type="http://schemas.openxmlformats.org/officeDocument/2006/relationships/image" Target="../media/image203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0.png"/><Relationship Id="rId4" Type="http://schemas.openxmlformats.org/officeDocument/2006/relationships/image" Target="../media/image20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Matrix Factorization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Otakus </a:t>
            </a:r>
            <a:r>
              <a:rPr lang="en-US" altLang="zh-TW" dirty="0" err="1"/>
              <a:t>v.s</a:t>
            </a:r>
            <a:r>
              <a:rPr lang="en-US" altLang="zh-TW" dirty="0"/>
              <a:t>. No. of Figures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343159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41079721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989166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680586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9927226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56401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15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88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17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73" y="1912533"/>
            <a:ext cx="1531116" cy="861253"/>
          </a:xfrm>
          <a:prstGeom prst="rect">
            <a:avLst/>
          </a:prstGeom>
        </p:spPr>
      </p:pic>
      <p:pic>
        <p:nvPicPr>
          <p:cNvPr id="7" name="Picture 2" descr="http://vignette2.wikia.nocookie.net/toarumajutsunoindex/images/c/cc/Mikotoanime.jpg/revision/latest?cb=20141226141052&amp;path-prefix=f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72" y="1912533"/>
            <a:ext cx="1558065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cdn.mkimg.carview.co.jp/minkara/userstorage/000/013/371/576/44b2782d6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94" y="1912533"/>
            <a:ext cx="1561317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動畫截圖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68" y="1912533"/>
            <a:ext cx="1551559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08176" y="5196247"/>
            <a:ext cx="816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some common </a:t>
            </a:r>
            <a:r>
              <a:rPr lang="en-US" altLang="zh-TW" sz="2400" i="1" dirty="0"/>
              <a:t>factors</a:t>
            </a:r>
            <a:r>
              <a:rPr lang="en-US" altLang="zh-TW" sz="2400" dirty="0"/>
              <a:t> behind otakus and characters.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3401" y="5657912"/>
            <a:ext cx="879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>
                <a:hlinkClick r:id="rId7"/>
              </a:rPr>
              <a:t>http://www.quuxlabs.com/blog/2010/09/matrix-factorization-a-simple-tutorial-and-implementation-in-python/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2238473" y="1690689"/>
            <a:ext cx="1554199" cy="350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769589" y="1690689"/>
            <a:ext cx="1581148" cy="350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2378" y="1785160"/>
            <a:ext cx="1581148" cy="350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937221" y="1643454"/>
            <a:ext cx="1581148" cy="350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Otakus </a:t>
            </a:r>
            <a:r>
              <a:rPr lang="en-US" altLang="zh-TW" dirty="0" err="1"/>
              <a:t>v.s</a:t>
            </a:r>
            <a:r>
              <a:rPr lang="en-US" altLang="zh-TW" dirty="0"/>
              <a:t>. No. of Figures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551501" y="2676570"/>
            <a:ext cx="638628" cy="60388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65" y="2056832"/>
            <a:ext cx="1531116" cy="861253"/>
          </a:xfrm>
          <a:prstGeom prst="rect">
            <a:avLst/>
          </a:prstGeom>
        </p:spPr>
      </p:pic>
      <p:pic>
        <p:nvPicPr>
          <p:cNvPr id="10" name="Picture 2" descr="http://vignette2.wikia.nocookie.net/toarumajutsunoindex/images/c/cc/Mikotoanime.jpg/revision/latest?cb=20141226141052&amp;path-prefix=f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65" y="3115163"/>
            <a:ext cx="1558065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動畫截圖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29" y="5352896"/>
            <a:ext cx="1551559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cdn.mkimg.carview.co.jp/minkara/userstorage/000/013/371/576/44b2782d6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29" y="4234029"/>
            <a:ext cx="1561317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橢圓 16"/>
          <p:cNvSpPr/>
          <p:nvPr/>
        </p:nvSpPr>
        <p:spPr>
          <a:xfrm>
            <a:off x="2551501" y="3711372"/>
            <a:ext cx="638628" cy="60388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551501" y="4756761"/>
            <a:ext cx="638628" cy="60388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4" idx="6"/>
            <a:endCxn id="9" idx="1"/>
          </p:cNvCxnSpPr>
          <p:nvPr/>
        </p:nvCxnSpPr>
        <p:spPr>
          <a:xfrm flipV="1">
            <a:off x="3190129" y="2487459"/>
            <a:ext cx="2045436" cy="491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0" idx="1"/>
          </p:cNvCxnSpPr>
          <p:nvPr/>
        </p:nvCxnSpPr>
        <p:spPr>
          <a:xfrm>
            <a:off x="3190129" y="2978513"/>
            <a:ext cx="2045436" cy="575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4" idx="6"/>
          </p:cNvCxnSpPr>
          <p:nvPr/>
        </p:nvCxnSpPr>
        <p:spPr>
          <a:xfrm>
            <a:off x="3190129" y="2978513"/>
            <a:ext cx="2066122" cy="28505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9" idx="1"/>
          </p:cNvCxnSpPr>
          <p:nvPr/>
        </p:nvCxnSpPr>
        <p:spPr>
          <a:xfrm flipV="1">
            <a:off x="3185707" y="2487459"/>
            <a:ext cx="2049858" cy="1600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7" idx="6"/>
            <a:endCxn id="11" idx="1"/>
          </p:cNvCxnSpPr>
          <p:nvPr/>
        </p:nvCxnSpPr>
        <p:spPr>
          <a:xfrm>
            <a:off x="3190129" y="4013315"/>
            <a:ext cx="2061700" cy="177870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9" idx="1"/>
          </p:cNvCxnSpPr>
          <p:nvPr/>
        </p:nvCxnSpPr>
        <p:spPr>
          <a:xfrm flipV="1">
            <a:off x="3185707" y="2487459"/>
            <a:ext cx="2049858" cy="2542133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8" idx="6"/>
            <a:endCxn id="10" idx="1"/>
          </p:cNvCxnSpPr>
          <p:nvPr/>
        </p:nvCxnSpPr>
        <p:spPr>
          <a:xfrm flipV="1">
            <a:off x="3190129" y="3554284"/>
            <a:ext cx="2045436" cy="15044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8" idx="6"/>
          </p:cNvCxnSpPr>
          <p:nvPr/>
        </p:nvCxnSpPr>
        <p:spPr>
          <a:xfrm>
            <a:off x="3190129" y="5058704"/>
            <a:ext cx="2091718" cy="8012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078528" y="1915660"/>
            <a:ext cx="1335378" cy="1252120"/>
            <a:chOff x="1089223" y="1808121"/>
            <a:chExt cx="1335378" cy="1252120"/>
          </a:xfrm>
        </p:grpSpPr>
        <p:grpSp>
          <p:nvGrpSpPr>
            <p:cNvPr id="31" name="群組 30"/>
            <p:cNvGrpSpPr/>
            <p:nvPr/>
          </p:nvGrpSpPr>
          <p:grpSpPr>
            <a:xfrm>
              <a:off x="1109746" y="2157261"/>
              <a:ext cx="967675" cy="902980"/>
              <a:chOff x="752636" y="2258753"/>
              <a:chExt cx="967675" cy="902980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flipV="1">
                <a:off x="939862" y="2258753"/>
                <a:ext cx="0" cy="9029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/>
            <p:cNvSpPr/>
            <p:nvPr/>
          </p:nvSpPr>
          <p:spPr>
            <a:xfrm>
              <a:off x="2009103" y="26642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9223" y="180812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V="1">
              <a:off x="1311223" y="2753037"/>
              <a:ext cx="564720" cy="729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1117763" y="3413082"/>
            <a:ext cx="1335378" cy="1252120"/>
            <a:chOff x="1068700" y="3119264"/>
            <a:chExt cx="1335378" cy="1252120"/>
          </a:xfrm>
        </p:grpSpPr>
        <p:grpSp>
          <p:nvGrpSpPr>
            <p:cNvPr id="47" name="群組 46"/>
            <p:cNvGrpSpPr/>
            <p:nvPr/>
          </p:nvGrpSpPr>
          <p:grpSpPr>
            <a:xfrm>
              <a:off x="1089223" y="3468404"/>
              <a:ext cx="967675" cy="902980"/>
              <a:chOff x="752636" y="2258753"/>
              <a:chExt cx="967675" cy="902980"/>
            </a:xfrm>
          </p:grpSpPr>
          <p:cxnSp>
            <p:nvCxnSpPr>
              <p:cNvPr id="49" name="直線單箭頭接點 48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939862" y="2258753"/>
                <a:ext cx="0" cy="9029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/>
            <p:cNvSpPr/>
            <p:nvPr/>
          </p:nvSpPr>
          <p:spPr>
            <a:xfrm>
              <a:off x="1988580" y="39753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068700" y="31192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1290700" y="4031196"/>
              <a:ext cx="468948" cy="1059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122792" y="4838219"/>
            <a:ext cx="1335378" cy="1252120"/>
            <a:chOff x="1048177" y="4600651"/>
            <a:chExt cx="1335378" cy="1252120"/>
          </a:xfrm>
        </p:grpSpPr>
        <p:grpSp>
          <p:nvGrpSpPr>
            <p:cNvPr id="55" name="群組 54"/>
            <p:cNvGrpSpPr/>
            <p:nvPr/>
          </p:nvGrpSpPr>
          <p:grpSpPr>
            <a:xfrm>
              <a:off x="1068700" y="4949791"/>
              <a:ext cx="967675" cy="902980"/>
              <a:chOff x="752636" y="2258753"/>
              <a:chExt cx="967675" cy="902980"/>
            </a:xfrm>
          </p:grpSpPr>
          <p:cxnSp>
            <p:nvCxnSpPr>
              <p:cNvPr id="56" name="直線單箭頭接點 55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 flipV="1">
                <a:off x="939862" y="2258753"/>
                <a:ext cx="0" cy="9029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1968057" y="545674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048177" y="460065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60" name="直線單箭頭接點 59"/>
            <p:cNvCxnSpPr/>
            <p:nvPr/>
          </p:nvCxnSpPr>
          <p:spPr>
            <a:xfrm flipV="1">
              <a:off x="1270177" y="5059089"/>
              <a:ext cx="193498" cy="5594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6887404" y="1859387"/>
            <a:ext cx="1335378" cy="1132438"/>
            <a:chOff x="1089223" y="1901109"/>
            <a:chExt cx="1335378" cy="1132438"/>
          </a:xfrm>
        </p:grpSpPr>
        <p:grpSp>
          <p:nvGrpSpPr>
            <p:cNvPr id="65" name="群組 64"/>
            <p:cNvGrpSpPr/>
            <p:nvPr/>
          </p:nvGrpSpPr>
          <p:grpSpPr>
            <a:xfrm>
              <a:off x="1109746" y="2252988"/>
              <a:ext cx="967675" cy="699761"/>
              <a:chOff x="752636" y="2354480"/>
              <a:chExt cx="967675" cy="699761"/>
            </a:xfrm>
          </p:grpSpPr>
          <p:cxnSp>
            <p:nvCxnSpPr>
              <p:cNvPr id="69" name="直線單箭頭接點 68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939862" y="2354480"/>
                <a:ext cx="0" cy="6997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2009103" y="26642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089223" y="19011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68" name="直線單箭頭接點 67"/>
            <p:cNvCxnSpPr/>
            <p:nvPr/>
          </p:nvCxnSpPr>
          <p:spPr>
            <a:xfrm flipV="1">
              <a:off x="1311223" y="2753037"/>
              <a:ext cx="564720" cy="729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6887404" y="2988064"/>
            <a:ext cx="1335378" cy="1132438"/>
            <a:chOff x="1089223" y="1901109"/>
            <a:chExt cx="1335378" cy="1132438"/>
          </a:xfrm>
        </p:grpSpPr>
        <p:grpSp>
          <p:nvGrpSpPr>
            <p:cNvPr id="95" name="群組 94"/>
            <p:cNvGrpSpPr/>
            <p:nvPr/>
          </p:nvGrpSpPr>
          <p:grpSpPr>
            <a:xfrm>
              <a:off x="1109746" y="2252988"/>
              <a:ext cx="967675" cy="699761"/>
              <a:chOff x="752636" y="2354480"/>
              <a:chExt cx="967675" cy="699761"/>
            </a:xfrm>
          </p:grpSpPr>
          <p:cxnSp>
            <p:nvCxnSpPr>
              <p:cNvPr id="99" name="直線單箭頭接點 98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/>
              <p:nvPr/>
            </p:nvCxnSpPr>
            <p:spPr>
              <a:xfrm flipV="1">
                <a:off x="939862" y="2354480"/>
                <a:ext cx="0" cy="6997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矩形 95"/>
            <p:cNvSpPr/>
            <p:nvPr/>
          </p:nvSpPr>
          <p:spPr>
            <a:xfrm>
              <a:off x="2009103" y="26642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089223" y="19011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98" name="直線單箭頭接點 97"/>
            <p:cNvCxnSpPr/>
            <p:nvPr/>
          </p:nvCxnSpPr>
          <p:spPr>
            <a:xfrm flipV="1">
              <a:off x="1311223" y="2753037"/>
              <a:ext cx="564720" cy="729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6903668" y="4087750"/>
            <a:ext cx="1335378" cy="1132438"/>
            <a:chOff x="1089223" y="1901109"/>
            <a:chExt cx="1335378" cy="1132438"/>
          </a:xfrm>
        </p:grpSpPr>
        <p:grpSp>
          <p:nvGrpSpPr>
            <p:cNvPr id="102" name="群組 101"/>
            <p:cNvGrpSpPr/>
            <p:nvPr/>
          </p:nvGrpSpPr>
          <p:grpSpPr>
            <a:xfrm>
              <a:off x="1109746" y="2252988"/>
              <a:ext cx="967675" cy="699761"/>
              <a:chOff x="752636" y="2354480"/>
              <a:chExt cx="967675" cy="699761"/>
            </a:xfrm>
          </p:grpSpPr>
          <p:cxnSp>
            <p:nvCxnSpPr>
              <p:cNvPr id="106" name="直線單箭頭接點 105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單箭頭接點 106"/>
              <p:cNvCxnSpPr/>
              <p:nvPr/>
            </p:nvCxnSpPr>
            <p:spPr>
              <a:xfrm flipV="1">
                <a:off x="939862" y="2354480"/>
                <a:ext cx="0" cy="6997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矩形 102"/>
            <p:cNvSpPr/>
            <p:nvPr/>
          </p:nvSpPr>
          <p:spPr>
            <a:xfrm>
              <a:off x="2009103" y="26642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89223" y="19011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105" name="直線單箭頭接點 104"/>
            <p:cNvCxnSpPr/>
            <p:nvPr/>
          </p:nvCxnSpPr>
          <p:spPr>
            <a:xfrm flipV="1">
              <a:off x="1311223" y="2419407"/>
              <a:ext cx="187861" cy="4066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6903668" y="5197335"/>
            <a:ext cx="1335378" cy="1132438"/>
            <a:chOff x="1089223" y="1901109"/>
            <a:chExt cx="1335378" cy="1132438"/>
          </a:xfrm>
        </p:grpSpPr>
        <p:grpSp>
          <p:nvGrpSpPr>
            <p:cNvPr id="109" name="群組 108"/>
            <p:cNvGrpSpPr/>
            <p:nvPr/>
          </p:nvGrpSpPr>
          <p:grpSpPr>
            <a:xfrm>
              <a:off x="1109746" y="2252988"/>
              <a:ext cx="967675" cy="699761"/>
              <a:chOff x="752636" y="2354480"/>
              <a:chExt cx="967675" cy="699761"/>
            </a:xfrm>
          </p:grpSpPr>
          <p:cxnSp>
            <p:nvCxnSpPr>
              <p:cNvPr id="113" name="直線單箭頭接點 112"/>
              <p:cNvCxnSpPr/>
              <p:nvPr/>
            </p:nvCxnSpPr>
            <p:spPr>
              <a:xfrm>
                <a:off x="752636" y="2950373"/>
                <a:ext cx="9676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/>
              <p:nvPr/>
            </p:nvCxnSpPr>
            <p:spPr>
              <a:xfrm flipV="1">
                <a:off x="939862" y="2354480"/>
                <a:ext cx="0" cy="6997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009103" y="26642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傲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89223" y="19011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呆</a:t>
              </a:r>
            </a:p>
          </p:txBody>
        </p:sp>
        <p:cxnSp>
          <p:nvCxnSpPr>
            <p:cNvPr id="112" name="直線單箭頭接點 111"/>
            <p:cNvCxnSpPr/>
            <p:nvPr/>
          </p:nvCxnSpPr>
          <p:spPr>
            <a:xfrm flipV="1">
              <a:off x="1311223" y="2342623"/>
              <a:ext cx="93930" cy="4834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字方塊 118"/>
          <p:cNvSpPr txBox="1"/>
          <p:nvPr/>
        </p:nvSpPr>
        <p:spPr>
          <a:xfrm>
            <a:off x="3506036" y="2227514"/>
            <a:ext cx="12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629199" y="580814"/>
            <a:ext cx="2356169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factors are latent.</a:t>
            </a:r>
            <a:endParaRPr lang="zh-TW" altLang="en-US" sz="2400" dirty="0"/>
          </a:p>
        </p:txBody>
      </p:sp>
      <p:sp>
        <p:nvSpPr>
          <p:cNvPr id="121" name="矩形 120"/>
          <p:cNvSpPr/>
          <p:nvPr/>
        </p:nvSpPr>
        <p:spPr>
          <a:xfrm>
            <a:off x="6857021" y="1594883"/>
            <a:ext cx="1952786" cy="5114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Not directly observable</a:t>
            </a:r>
            <a:endParaRPr lang="zh-TW" altLang="en-US" sz="2400" dirty="0"/>
          </a:p>
        </p:txBody>
      </p:sp>
      <p:sp>
        <p:nvSpPr>
          <p:cNvPr id="122" name="矩形 121"/>
          <p:cNvSpPr/>
          <p:nvPr/>
        </p:nvSpPr>
        <p:spPr>
          <a:xfrm>
            <a:off x="337488" y="1594883"/>
            <a:ext cx="2188417" cy="5114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 one cares ……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17" idx="6"/>
            <a:endCxn id="10" idx="1"/>
          </p:cNvCxnSpPr>
          <p:nvPr/>
        </p:nvCxnSpPr>
        <p:spPr>
          <a:xfrm flipV="1">
            <a:off x="3190129" y="3554284"/>
            <a:ext cx="2045436" cy="45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 animBg="1"/>
      <p:bldP spid="1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95074" y="3889869"/>
            <a:ext cx="256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Otakus = M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07542" y="3889869"/>
            <a:ext cx="303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characters = 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801416" y="3893886"/>
            <a:ext cx="303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latent factor = K</a:t>
            </a:r>
            <a:endParaRPr lang="zh-TW" altLang="en-US" sz="2400" dirty="0"/>
          </a:p>
        </p:txBody>
      </p:sp>
      <p:graphicFrame>
        <p:nvGraphicFramePr>
          <p:cNvPr id="26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4114" y="1060924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41079721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989166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680586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9927226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56401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15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88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174"/>
                  </a:ext>
                </a:extLst>
              </a:tr>
            </a:tbl>
          </a:graphicData>
        </a:graphic>
      </p:graphicFrame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37" y="630298"/>
            <a:ext cx="1531116" cy="861253"/>
          </a:xfrm>
          <a:prstGeom prst="rect">
            <a:avLst/>
          </a:prstGeom>
        </p:spPr>
      </p:pic>
      <p:pic>
        <p:nvPicPr>
          <p:cNvPr id="28" name="Picture 2" descr="http://vignette2.wikia.nocookie.net/toarumajutsunoindex/images/c/cc/Mikotoanime.jpg/revision/latest?cb=20141226141052&amp;path-prefix=f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36" y="630298"/>
            <a:ext cx="1558065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cdn.mkimg.carview.co.jp/minkara/userstorage/000/013/371/576/44b2782d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58" y="630298"/>
            <a:ext cx="1561317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動畫截圖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32" y="630298"/>
            <a:ext cx="1551559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 l="-10000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blipFill>
                <a:blip r:embed="rId7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blipFill>
                <a:blip r:embed="rId8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blipFill>
                <a:blip r:embed="rId9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blipFill>
                <a:blip r:embed="rId10"/>
                <a:stretch>
                  <a:fillRect l="-10606" t="-3333" r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blipFill>
                <a:blip r:embed="rId11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blipFill>
                <a:blip r:embed="rId12"/>
                <a:stretch>
                  <a:fillRect l="-11111" t="-3333" r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blipFill>
                <a:blip r:embed="rId13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blipFill>
                <a:blip r:embed="rId14"/>
                <a:stretch>
                  <a:fillRect l="-10606" t="-1667"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531312" y="1543710"/>
            <a:ext cx="6144634" cy="2187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426476" y="2369534"/>
            <a:ext cx="2397421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Matrix X</a:t>
            </a:r>
            <a:endParaRPr lang="zh-TW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2667201" y="4728620"/>
            <a:ext cx="1799696" cy="178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164632" y="4751129"/>
            <a:ext cx="1091001" cy="172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952926" y="4767863"/>
            <a:ext cx="1925812" cy="86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085370" y="4854510"/>
            <a:ext cx="462009" cy="691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7682994" y="4854510"/>
            <a:ext cx="462009" cy="691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5247554" y="4838946"/>
            <a:ext cx="894978" cy="449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r</a:t>
            </a:r>
            <a:r>
              <a:rPr lang="en-US" altLang="zh-TW" sz="2400" baseline="30000" dirty="0" err="1"/>
              <a:t>A</a:t>
            </a:r>
            <a:endParaRPr lang="zh-TW" altLang="en-US" sz="2400" baseline="30000" dirty="0"/>
          </a:p>
        </p:txBody>
      </p:sp>
      <p:sp>
        <p:nvSpPr>
          <p:cNvPr id="53" name="矩形 52"/>
          <p:cNvSpPr/>
          <p:nvPr/>
        </p:nvSpPr>
        <p:spPr>
          <a:xfrm>
            <a:off x="5247554" y="5387355"/>
            <a:ext cx="894978" cy="425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r</a:t>
            </a:r>
            <a:r>
              <a:rPr lang="en-US" altLang="zh-TW" sz="2400" baseline="30000" dirty="0" err="1"/>
              <a:t>B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895637" y="5958529"/>
            <a:ext cx="134282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 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2750623" y="4781626"/>
                <a:ext cx="52161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23" y="4781626"/>
                <a:ext cx="521618" cy="369332"/>
              </a:xfrm>
              <a:prstGeom prst="rect">
                <a:avLst/>
              </a:prstGeom>
              <a:blipFill>
                <a:blip r:embed="rId15"/>
                <a:stretch>
                  <a:fillRect l="-6897" r="-4598"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347397" y="4794427"/>
                <a:ext cx="52161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97" y="4794427"/>
                <a:ext cx="521618" cy="369332"/>
              </a:xfrm>
              <a:prstGeom prst="rect">
                <a:avLst/>
              </a:prstGeom>
              <a:blipFill>
                <a:blip r:embed="rId16"/>
                <a:stretch>
                  <a:fillRect l="-6897" r="-3448"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750623" y="5225906"/>
                <a:ext cx="54014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23" y="5225906"/>
                <a:ext cx="540148" cy="369332"/>
              </a:xfrm>
              <a:prstGeom prst="rect">
                <a:avLst/>
              </a:prstGeom>
              <a:blipFill>
                <a:blip r:embed="rId17"/>
                <a:stretch>
                  <a:fillRect l="-6667" r="-3333" b="-11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347397" y="5225906"/>
                <a:ext cx="54014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97" y="5225906"/>
                <a:ext cx="540148" cy="369332"/>
              </a:xfrm>
              <a:prstGeom prst="rect">
                <a:avLst/>
              </a:prstGeom>
              <a:blipFill>
                <a:blip r:embed="rId18"/>
                <a:stretch>
                  <a:fillRect l="-6667" r="-3333" b="-11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/>
          <p:cNvGrpSpPr/>
          <p:nvPr/>
        </p:nvGrpSpPr>
        <p:grpSpPr>
          <a:xfrm>
            <a:off x="411673" y="4440350"/>
            <a:ext cx="1657504" cy="2317747"/>
            <a:chOff x="411673" y="4440350"/>
            <a:chExt cx="1657504" cy="2317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505421" y="4558938"/>
                  <a:ext cx="1489767" cy="370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21" y="4558938"/>
                  <a:ext cx="1489767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2459" t="-3279" r="-491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84553" y="5085027"/>
                  <a:ext cx="14880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53" y="5085027"/>
                  <a:ext cx="148803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041" r="-449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505421" y="5610154"/>
                  <a:ext cx="1475853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21" y="5610154"/>
                  <a:ext cx="1475853" cy="370551"/>
                </a:xfrm>
                <a:prstGeom prst="rect">
                  <a:avLst/>
                </a:prstGeom>
                <a:blipFill>
                  <a:blip r:embed="rId21"/>
                  <a:stretch>
                    <a:fillRect l="-2479" t="-1639" r="-454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字方塊 44"/>
            <p:cNvSpPr txBox="1"/>
            <p:nvPr/>
          </p:nvSpPr>
          <p:spPr>
            <a:xfrm rot="5400000">
              <a:off x="944002" y="6101286"/>
              <a:ext cx="790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1673" y="4440350"/>
              <a:ext cx="1657504" cy="2239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2233944" y="5339902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312283" y="4342493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772763" y="5356562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455367" y="4350939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572084" y="4969246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644894" y="4358061"/>
            <a:ext cx="43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372388" y="5903399"/>
            <a:ext cx="272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Singular value decomposition (SVD)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0119" y="5356562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19" y="5356562"/>
                <a:ext cx="346249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01253" y="5020824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53" y="5020824"/>
                <a:ext cx="346249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4397510" y="5947397"/>
            <a:ext cx="140390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873596" y="0"/>
            <a:ext cx="1381970" cy="1252121"/>
            <a:chOff x="726375" y="44125"/>
            <a:chExt cx="1381970" cy="1252121"/>
          </a:xfrm>
        </p:grpSpPr>
        <p:sp>
          <p:nvSpPr>
            <p:cNvPr id="55" name="矩形 54"/>
            <p:cNvSpPr/>
            <p:nvPr/>
          </p:nvSpPr>
          <p:spPr>
            <a:xfrm>
              <a:off x="726375" y="78026"/>
              <a:ext cx="1381970" cy="1218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772967" y="44125"/>
              <a:ext cx="1335378" cy="1252120"/>
              <a:chOff x="1089223" y="1808121"/>
              <a:chExt cx="1335378" cy="1252120"/>
            </a:xfrm>
          </p:grpSpPr>
          <p:grpSp>
            <p:nvGrpSpPr>
              <p:cNvPr id="74" name="群組 73"/>
              <p:cNvGrpSpPr/>
              <p:nvPr/>
            </p:nvGrpSpPr>
            <p:grpSpPr>
              <a:xfrm>
                <a:off x="1109746" y="2157261"/>
                <a:ext cx="967675" cy="902980"/>
                <a:chOff x="752636" y="2258753"/>
                <a:chExt cx="967675" cy="902980"/>
              </a:xfrm>
            </p:grpSpPr>
            <p:cxnSp>
              <p:nvCxnSpPr>
                <p:cNvPr id="78" name="直線單箭頭接點 77"/>
                <p:cNvCxnSpPr/>
                <p:nvPr/>
              </p:nvCxnSpPr>
              <p:spPr>
                <a:xfrm>
                  <a:off x="752636" y="2950373"/>
                  <a:ext cx="96767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單箭頭接點 78"/>
                <p:cNvCxnSpPr/>
                <p:nvPr/>
              </p:nvCxnSpPr>
              <p:spPr>
                <a:xfrm flipV="1">
                  <a:off x="939862" y="2258753"/>
                  <a:ext cx="0" cy="90298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矩形 74"/>
              <p:cNvSpPr/>
              <p:nvPr/>
            </p:nvSpPr>
            <p:spPr>
              <a:xfrm>
                <a:off x="2009103" y="266421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傲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89223" y="180812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呆</a:t>
                </a:r>
              </a:p>
            </p:txBody>
          </p:sp>
          <p:cxnSp>
            <p:nvCxnSpPr>
              <p:cNvPr id="77" name="直線單箭頭接點 76"/>
              <p:cNvCxnSpPr/>
              <p:nvPr/>
            </p:nvCxnSpPr>
            <p:spPr>
              <a:xfrm flipV="1">
                <a:off x="1311223" y="2753037"/>
                <a:ext cx="564720" cy="7299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線單箭頭接點 79"/>
          <p:cNvCxnSpPr/>
          <p:nvPr/>
        </p:nvCxnSpPr>
        <p:spPr>
          <a:xfrm flipH="1">
            <a:off x="606021" y="1069418"/>
            <a:ext cx="194348" cy="422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1" grpId="0" animBg="1"/>
      <p:bldP spid="2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4114" y="1060924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41079721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989166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680586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9927226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56401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15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88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174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37" y="630298"/>
            <a:ext cx="1531116" cy="861253"/>
          </a:xfrm>
          <a:prstGeom prst="rect">
            <a:avLst/>
          </a:prstGeom>
        </p:spPr>
      </p:pic>
      <p:pic>
        <p:nvPicPr>
          <p:cNvPr id="9" name="Picture 2" descr="http://vignette2.wikia.nocookie.net/toarumajutsunoindex/images/c/cc/Mikotoanime.jpg/revision/latest?cb=20141226141052&amp;path-prefix=f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36" y="630298"/>
            <a:ext cx="1558065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mkimg.carview.co.jp/minkara/userstorage/000/013/371/576/44b2782d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58" y="630298"/>
            <a:ext cx="1561317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動畫截圖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32" y="630298"/>
            <a:ext cx="1551559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 l="-10000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blipFill>
                <a:blip r:embed="rId7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blipFill>
                <a:blip r:embed="rId8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blipFill>
                <a:blip r:embed="rId9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blipFill>
                <a:blip r:embed="rId10"/>
                <a:stretch>
                  <a:fillRect l="-10606" t="-3333" r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blipFill>
                <a:blip r:embed="rId11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blipFill>
                <a:blip r:embed="rId12"/>
                <a:stretch>
                  <a:fillRect l="-11111" t="-3333" r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blipFill>
                <a:blip r:embed="rId13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blipFill>
                <a:blip r:embed="rId14"/>
                <a:stretch>
                  <a:fillRect l="-10606" t="-1667"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73435" y="1546561"/>
                <a:ext cx="521618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35" y="1546561"/>
                <a:ext cx="521618" cy="369332"/>
              </a:xfrm>
              <a:prstGeom prst="rect">
                <a:avLst/>
              </a:prstGeom>
              <a:blipFill>
                <a:blip r:embed="rId15"/>
                <a:stretch>
                  <a:fillRect l="-6897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358189" y="4234750"/>
                <a:ext cx="1489767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89" y="4234750"/>
                <a:ext cx="1489767" cy="370294"/>
              </a:xfrm>
              <a:prstGeom prst="rect">
                <a:avLst/>
              </a:prstGeom>
              <a:blipFill>
                <a:blip r:embed="rId16"/>
                <a:stretch>
                  <a:fillRect l="-2459" t="-3333" r="-491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358189" y="4760839"/>
                <a:ext cx="1488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89" y="4760839"/>
                <a:ext cx="1488035" cy="369332"/>
              </a:xfrm>
              <a:prstGeom prst="rect">
                <a:avLst/>
              </a:prstGeom>
              <a:blipFill>
                <a:blip r:embed="rId17"/>
                <a:stretch>
                  <a:fillRect l="-2459" r="-45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358189" y="5285966"/>
                <a:ext cx="147585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89" y="5285966"/>
                <a:ext cx="1475853" cy="370551"/>
              </a:xfrm>
              <a:prstGeom prst="rect">
                <a:avLst/>
              </a:prstGeom>
              <a:blipFill>
                <a:blip r:embed="rId18"/>
                <a:stretch>
                  <a:fillRect l="-2479" t="-1639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 rot="5400000">
            <a:off x="1700913" y="5945903"/>
            <a:ext cx="79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90660" y="4784013"/>
                <a:ext cx="3614195" cy="1096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4784013"/>
                <a:ext cx="3614195" cy="10963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831907" y="6023944"/>
                <a:ext cx="4660827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 by gradient descent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07" y="6023944"/>
                <a:ext cx="4660827" cy="473591"/>
              </a:xfrm>
              <a:prstGeom prst="rect">
                <a:avLst/>
              </a:prstGeom>
              <a:blipFill>
                <a:blip r:embed="rId20"/>
                <a:stretch>
                  <a:fillRect t="-7692" r="-785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3502538" y="4120469"/>
            <a:ext cx="193794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697757" y="3953016"/>
            <a:ext cx="280213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considering the defined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34051" y="686445"/>
                <a:ext cx="38593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1" y="686445"/>
                <a:ext cx="385939" cy="4448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070167" y="96334"/>
                <a:ext cx="41665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67" y="96334"/>
                <a:ext cx="416653" cy="44480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554281" y="4855815"/>
            <a:ext cx="615167" cy="102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7" idx="0"/>
            <a:endCxn id="33" idx="1"/>
          </p:cNvCxnSpPr>
          <p:nvPr/>
        </p:nvCxnSpPr>
        <p:spPr>
          <a:xfrm flipV="1">
            <a:off x="4861865" y="4368515"/>
            <a:ext cx="835892" cy="487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2" grpId="0"/>
      <p:bldP spid="23" grpId="0"/>
      <p:bldP spid="3" grpId="0"/>
      <p:bldP spid="4" grpId="0"/>
      <p:bldP spid="5" grpId="0"/>
      <p:bldP spid="24" grpId="0"/>
      <p:bldP spid="33" grpId="0" animBg="1"/>
      <p:bldP spid="35" grpId="0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4114" y="1060924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41079721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989166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680586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9927226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56401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15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88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174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37" y="630298"/>
            <a:ext cx="1531116" cy="861253"/>
          </a:xfrm>
          <a:prstGeom prst="rect">
            <a:avLst/>
          </a:prstGeom>
        </p:spPr>
      </p:pic>
      <p:pic>
        <p:nvPicPr>
          <p:cNvPr id="9" name="Picture 2" descr="http://vignette2.wikia.nocookie.net/toarumajutsunoindex/images/c/cc/Mikotoanime.jpg/revision/latest?cb=20141226141052&amp;path-prefix=f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36" y="630298"/>
            <a:ext cx="1558065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mkimg.carview.co.jp/minkara/userstorage/000/013/371/576/44b2782d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58" y="630298"/>
            <a:ext cx="1561317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動畫截圖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32" y="630298"/>
            <a:ext cx="1551559" cy="8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2" y="23031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 l="-10000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65" y="230319"/>
                <a:ext cx="372410" cy="369332"/>
              </a:xfrm>
              <a:prstGeom prst="rect">
                <a:avLst/>
              </a:prstGeom>
              <a:blipFill>
                <a:blip r:embed="rId7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11" y="230319"/>
                <a:ext cx="372410" cy="369332"/>
              </a:xfrm>
              <a:prstGeom prst="rect">
                <a:avLst/>
              </a:prstGeom>
              <a:blipFill>
                <a:blip r:embed="rId8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06" y="230319"/>
                <a:ext cx="372410" cy="369332"/>
              </a:xfrm>
              <a:prstGeom prst="rect">
                <a:avLst/>
              </a:prstGeom>
              <a:blipFill>
                <a:blip r:embed="rId9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1545599"/>
                <a:ext cx="402610" cy="370294"/>
              </a:xfrm>
              <a:prstGeom prst="rect">
                <a:avLst/>
              </a:prstGeom>
              <a:blipFill>
                <a:blip r:embed="rId10"/>
                <a:stretch>
                  <a:fillRect l="-10606" t="-3333" r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000202"/>
                <a:ext cx="400879" cy="369332"/>
              </a:xfrm>
              <a:prstGeom prst="rect">
                <a:avLst/>
              </a:prstGeom>
              <a:blipFill>
                <a:blip r:embed="rId11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453843"/>
                <a:ext cx="388696" cy="370551"/>
              </a:xfrm>
              <a:prstGeom prst="rect">
                <a:avLst/>
              </a:prstGeom>
              <a:blipFill>
                <a:blip r:embed="rId12"/>
                <a:stretch>
                  <a:fillRect l="-11111" t="-3333" r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2908703"/>
                <a:ext cx="408317" cy="369332"/>
              </a:xfrm>
              <a:prstGeom prst="rect">
                <a:avLst/>
              </a:prstGeom>
              <a:blipFill>
                <a:blip r:embed="rId13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3" y="3362344"/>
                <a:ext cx="402610" cy="370294"/>
              </a:xfrm>
              <a:prstGeom prst="rect">
                <a:avLst/>
              </a:prstGeom>
              <a:blipFill>
                <a:blip r:embed="rId14"/>
                <a:stretch>
                  <a:fillRect l="-10606" t="-1667"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074005" y="4349041"/>
          <a:ext cx="329846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488">
                  <a:extLst>
                    <a:ext uri="{9D8B030D-6E8A-4147-A177-3AD203B41FA5}">
                      <a16:colId xmlns:a16="http://schemas.microsoft.com/office/drawing/2014/main" val="1724316890"/>
                    </a:ext>
                  </a:extLst>
                </a:gridCol>
                <a:gridCol w="1099488">
                  <a:extLst>
                    <a:ext uri="{9D8B030D-6E8A-4147-A177-3AD203B41FA5}">
                      <a16:colId xmlns:a16="http://schemas.microsoft.com/office/drawing/2014/main" val="297237968"/>
                    </a:ext>
                  </a:extLst>
                </a:gridCol>
                <a:gridCol w="1099488">
                  <a:extLst>
                    <a:ext uri="{9D8B030D-6E8A-4147-A177-3AD203B41FA5}">
                      <a16:colId xmlns:a16="http://schemas.microsoft.com/office/drawing/2014/main" val="3830973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902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336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816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37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404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629918" y="3824718"/>
            <a:ext cx="82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 the dimensions of r are all 2 (there are two factors)</a:t>
            </a:r>
            <a:endParaRPr lang="zh-TW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5251129" y="4599763"/>
          <a:ext cx="32984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488">
                  <a:extLst>
                    <a:ext uri="{9D8B030D-6E8A-4147-A177-3AD203B41FA5}">
                      <a16:colId xmlns:a16="http://schemas.microsoft.com/office/drawing/2014/main" val="1724316890"/>
                    </a:ext>
                  </a:extLst>
                </a:gridCol>
                <a:gridCol w="1099488">
                  <a:extLst>
                    <a:ext uri="{9D8B030D-6E8A-4147-A177-3AD203B41FA5}">
                      <a16:colId xmlns:a16="http://schemas.microsoft.com/office/drawing/2014/main" val="297237968"/>
                    </a:ext>
                  </a:extLst>
                </a:gridCol>
                <a:gridCol w="1099488">
                  <a:extLst>
                    <a:ext uri="{9D8B030D-6E8A-4147-A177-3AD203B41FA5}">
                      <a16:colId xmlns:a16="http://schemas.microsoft.com/office/drawing/2014/main" val="3830973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(</a:t>
                      </a:r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春日</a:t>
                      </a:r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902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(</a:t>
                      </a:r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炮姐</a:t>
                      </a:r>
                      <a:r>
                        <a:rPr lang="en-US" altLang="zh-TW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336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(</a:t>
                      </a:r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姐寺</a:t>
                      </a:r>
                      <a:r>
                        <a:rPr lang="en-US" altLang="zh-TW" sz="2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816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(</a:t>
                      </a:r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小唯</a:t>
                      </a:r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372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310906" y="4378463"/>
            <a:ext cx="990600" cy="829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227937" y="5284981"/>
            <a:ext cx="990600" cy="1318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532489" y="4631908"/>
            <a:ext cx="990600" cy="860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405061" y="5556436"/>
            <a:ext cx="990600" cy="860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07239" y="1563046"/>
            <a:ext cx="1142354" cy="33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-0.4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5911500" y="2034086"/>
            <a:ext cx="1142354" cy="33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-0.3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907239" y="2471418"/>
            <a:ext cx="1142354" cy="33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301506" y="2925993"/>
            <a:ext cx="1142354" cy="33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0.6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758318" y="3383677"/>
            <a:ext cx="1142354" cy="33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0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4" grpId="0" animBg="1"/>
      <p:bldP spid="25" grpId="0" animBg="1"/>
      <p:bldP spid="27" grpId="0" animBg="1"/>
      <p:bldP spid="5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Matrix Factorization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Considering the induvial 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Ref: Matrix Factorization Techniques For Recommender Systems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40006" y="3980884"/>
                <a:ext cx="4963923" cy="1096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6" y="3980884"/>
                <a:ext cx="4963923" cy="1096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6638" y="5153756"/>
                <a:ext cx="5464562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/>
                  <a:t>  by gradient descent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8" y="5153756"/>
                <a:ext cx="5464562" cy="491417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28650" y="4212581"/>
            <a:ext cx="193794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40986" y="5153756"/>
            <a:ext cx="36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(can add regularization)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95784" y="2950582"/>
                <a:ext cx="4248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: otakus A likes to buy figures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84" y="2950582"/>
                <a:ext cx="4248216" cy="461665"/>
              </a:xfrm>
              <a:prstGeom prst="rect">
                <a:avLst/>
              </a:prstGeom>
              <a:blipFill>
                <a:blip r:embed="rId4"/>
                <a:stretch>
                  <a:fillRect l="-43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95784" y="3384284"/>
                <a:ext cx="3979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: how popular character 1 is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84" y="3384284"/>
                <a:ext cx="3979636" cy="461665"/>
              </a:xfrm>
              <a:prstGeom prst="rect">
                <a:avLst/>
              </a:prstGeom>
              <a:blipFill>
                <a:blip r:embed="rId5"/>
                <a:stretch>
                  <a:fillRect l="-459" t="-10526" r="-61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066352" y="2497544"/>
                <a:ext cx="1489767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52" y="2497544"/>
                <a:ext cx="1489767" cy="370294"/>
              </a:xfrm>
              <a:prstGeom prst="rect">
                <a:avLst/>
              </a:prstGeom>
              <a:blipFill>
                <a:blip r:embed="rId6"/>
                <a:stretch>
                  <a:fillRect l="-2459" t="-3333" r="-491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88641" y="2497282"/>
                <a:ext cx="2820003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641" y="2497282"/>
                <a:ext cx="2820003" cy="370294"/>
              </a:xfrm>
              <a:prstGeom prst="rect">
                <a:avLst/>
              </a:prstGeom>
              <a:blipFill>
                <a:blip r:embed="rId7"/>
                <a:stretch>
                  <a:fillRect l="-864" t="-3333" r="-237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/>
          <p:cNvSpPr/>
          <p:nvPr/>
        </p:nvSpPr>
        <p:spPr>
          <a:xfrm>
            <a:off x="2931886" y="2482450"/>
            <a:ext cx="754743" cy="400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/>
      <p:bldP spid="1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Factorization </a:t>
            </a:r>
            <a:br>
              <a:rPr lang="en-US" altLang="zh-TW" dirty="0"/>
            </a:br>
            <a:r>
              <a:rPr lang="en-US" altLang="zh-TW" dirty="0"/>
              <a:t>for Topic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Latent semantic analysis</a:t>
            </a:r>
            <a:r>
              <a:rPr lang="zh-TW" altLang="en-US" sz="2400" dirty="0"/>
              <a:t> </a:t>
            </a:r>
            <a:r>
              <a:rPr lang="en-US" altLang="zh-TW" sz="2400" dirty="0"/>
              <a:t>(LSA)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Probability latent semantic analysis (PLSA)</a:t>
            </a:r>
          </a:p>
          <a:p>
            <a:pPr lvl="1"/>
            <a:r>
              <a:rPr lang="en-US" altLang="zh-TW" sz="1800" dirty="0"/>
              <a:t>Thomas Hofmann, Probabilistic Latent Semantic Indexing, SIGIR, 1999</a:t>
            </a:r>
          </a:p>
          <a:p>
            <a:r>
              <a:rPr lang="en-US" altLang="zh-TW" sz="2400" dirty="0"/>
              <a:t>latent </a:t>
            </a:r>
            <a:r>
              <a:rPr lang="en-US" altLang="zh-TW" sz="2400" dirty="0" err="1"/>
              <a:t>Dirichlet</a:t>
            </a:r>
            <a:r>
              <a:rPr lang="en-US" altLang="zh-TW" sz="2400" dirty="0"/>
              <a:t> allocation (LDA)</a:t>
            </a:r>
          </a:p>
          <a:p>
            <a:pPr lvl="1"/>
            <a:r>
              <a:rPr lang="en-US" altLang="zh-TW" sz="1800" dirty="0"/>
              <a:t>David M. </a:t>
            </a:r>
            <a:r>
              <a:rPr lang="en-US" altLang="zh-TW" sz="1800" dirty="0" err="1"/>
              <a:t>Blei</a:t>
            </a:r>
            <a:r>
              <a:rPr lang="en-US" altLang="zh-TW" sz="1800" dirty="0"/>
              <a:t>, Andrew Y. Ng, Michael I. Jordan, Latent </a:t>
            </a:r>
            <a:r>
              <a:rPr lang="en-US" altLang="zh-TW" sz="1800" dirty="0" err="1"/>
              <a:t>Dirichlet</a:t>
            </a:r>
            <a:r>
              <a:rPr lang="en-US" altLang="zh-TW" sz="1800" dirty="0"/>
              <a:t> Allocation, Journal of Machine Learning Research, 2003</a:t>
            </a:r>
            <a:endParaRPr lang="zh-TW" altLang="en-US" sz="18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729594" y="2271733"/>
          <a:ext cx="46048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972">
                  <a:extLst>
                    <a:ext uri="{9D8B030D-6E8A-4147-A177-3AD203B41FA5}">
                      <a16:colId xmlns:a16="http://schemas.microsoft.com/office/drawing/2014/main" val="1410797214"/>
                    </a:ext>
                  </a:extLst>
                </a:gridCol>
                <a:gridCol w="920972">
                  <a:extLst>
                    <a:ext uri="{9D8B030D-6E8A-4147-A177-3AD203B41FA5}">
                      <a16:colId xmlns:a16="http://schemas.microsoft.com/office/drawing/2014/main" val="1098916675"/>
                    </a:ext>
                  </a:extLst>
                </a:gridCol>
                <a:gridCol w="920972">
                  <a:extLst>
                    <a:ext uri="{9D8B030D-6E8A-4147-A177-3AD203B41FA5}">
                      <a16:colId xmlns:a16="http://schemas.microsoft.com/office/drawing/2014/main" val="1068058651"/>
                    </a:ext>
                  </a:extLst>
                </a:gridCol>
                <a:gridCol w="920972">
                  <a:extLst>
                    <a:ext uri="{9D8B030D-6E8A-4147-A177-3AD203B41FA5}">
                      <a16:colId xmlns:a16="http://schemas.microsoft.com/office/drawing/2014/main" val="1799272265"/>
                    </a:ext>
                  </a:extLst>
                </a:gridCol>
                <a:gridCol w="920972">
                  <a:extLst>
                    <a:ext uri="{9D8B030D-6E8A-4147-A177-3AD203B41FA5}">
                      <a16:colId xmlns:a16="http://schemas.microsoft.com/office/drawing/2014/main" val="275640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Doc 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Doc 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Doc 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Doc 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投資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8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股票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總統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選舉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立委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17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46057" y="1926372"/>
            <a:ext cx="229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Number in Table: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66971" y="2388037"/>
            <a:ext cx="232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Term frequency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66971" y="2781578"/>
            <a:ext cx="295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(weighted by inverse document frequency)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13299" y="3622010"/>
            <a:ext cx="3530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Latent factors are topics (</a:t>
            </a:r>
            <a:r>
              <a:rPr lang="zh-TW" altLang="en-US" sz="2400" dirty="0"/>
              <a:t>財經、政治 </a:t>
            </a:r>
            <a:r>
              <a:rPr lang="en-US" altLang="zh-TW" sz="2400" dirty="0"/>
              <a:t>…… 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16328" y="1027907"/>
                <a:ext cx="32228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character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document, otakus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word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28" y="1027907"/>
                <a:ext cx="3222871" cy="830997"/>
              </a:xfrm>
              <a:prstGeom prst="rect">
                <a:avLst/>
              </a:prstGeom>
              <a:blipFill>
                <a:blip r:embed="rId2"/>
                <a:stretch>
                  <a:fillRect l="-2836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567</Words>
  <Application>Microsoft Office PowerPoint</Application>
  <PresentationFormat>如螢幕大小 (4:3)</PresentationFormat>
  <Paragraphs>307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Matrix Factorization</vt:lpstr>
      <vt:lpstr>Otakus v.s. No. of Figures</vt:lpstr>
      <vt:lpstr>Otakus v.s. No. of Figures</vt:lpstr>
      <vt:lpstr>PowerPoint 簡報</vt:lpstr>
      <vt:lpstr>PowerPoint 簡報</vt:lpstr>
      <vt:lpstr>PowerPoint 簡報</vt:lpstr>
      <vt:lpstr>More about Matrix Factorization</vt:lpstr>
      <vt:lpstr>Matrix Factorization  for Topic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</dc:title>
  <dc:creator>Hung-yi Lee</dc:creator>
  <cp:lastModifiedBy>Hung-yi Lee</cp:lastModifiedBy>
  <cp:revision>4</cp:revision>
  <dcterms:created xsi:type="dcterms:W3CDTF">2017-05-25T00:06:24Z</dcterms:created>
  <dcterms:modified xsi:type="dcterms:W3CDTF">2017-05-25T00:36:33Z</dcterms:modified>
</cp:coreProperties>
</file>