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05" r:id="rId3"/>
    <p:sldId id="308" r:id="rId4"/>
    <p:sldId id="31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7615" autoAdjust="0"/>
  </p:normalViewPr>
  <p:slideViewPr>
    <p:cSldViewPr snapToGrid="0">
      <p:cViewPr varScale="1">
        <p:scale>
          <a:sx n="51" d="100"/>
          <a:sy n="51" d="100"/>
        </p:scale>
        <p:origin x="17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3A22A-96DA-4504-A73E-29C49B44DCA7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B20FD-05BE-40DD-8D7E-FE48D19F1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87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B20FD-05BE-40DD-8D7E-FE48D19F1E7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24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897-A87F-482D-A9D4-0BA65F60748D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7DF7-6558-47ED-A204-D739B6DAC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32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897-A87F-482D-A9D4-0BA65F60748D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7DF7-6558-47ED-A204-D739B6DAC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43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897-A87F-482D-A9D4-0BA65F60748D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7DF7-6558-47ED-A204-D739B6DAC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8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897-A87F-482D-A9D4-0BA65F60748D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7DF7-6558-47ED-A204-D739B6DAC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90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897-A87F-482D-A9D4-0BA65F60748D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7DF7-6558-47ED-A204-D739B6DAC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60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897-A87F-482D-A9D4-0BA65F60748D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7DF7-6558-47ED-A204-D739B6DAC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10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897-A87F-482D-A9D4-0BA65F60748D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7DF7-6558-47ED-A204-D739B6DAC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79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897-A87F-482D-A9D4-0BA65F60748D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7DF7-6558-47ED-A204-D739B6DAC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55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897-A87F-482D-A9D4-0BA65F60748D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7DF7-6558-47ED-A204-D739B6DAC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7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897-A87F-482D-A9D4-0BA65F60748D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7DF7-6558-47ED-A204-D739B6DAC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2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897-A87F-482D-A9D4-0BA65F60748D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7DF7-6558-47ED-A204-D739B6DAC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90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7897-A87F-482D-A9D4-0BA65F60748D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E7DF7-6558-47ED-A204-D739B6DAC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13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0C68A-BA2A-452E-A37D-DA705A860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More about </a:t>
            </a:r>
            <a:br>
              <a:rPr lang="en-US" altLang="zh-TW" dirty="0"/>
            </a:br>
            <a:r>
              <a:rPr lang="en-US" altLang="zh-TW" dirty="0"/>
              <a:t>Validation</a:t>
            </a:r>
            <a:r>
              <a:rPr lang="zh-TW" altLang="en-US" dirty="0"/>
              <a:t> </a:t>
            </a:r>
            <a:r>
              <a:rPr lang="en-US" altLang="zh-TW" dirty="0"/>
              <a:t>Set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B99038-BEA3-4191-B937-A0BF63A8B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 used a validation set, </a:t>
            </a:r>
          </a:p>
          <a:p>
            <a:r>
              <a:rPr lang="en-US" altLang="zh-TW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but my model still overfitted?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30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FCAF7-F1B4-4E0C-8446-4A905310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Validation Set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7953B6-EEB9-471A-B6BF-CF331BDBBEEF}"/>
                  </a:ext>
                </a:extLst>
              </p:cNvPr>
              <p:cNvSpPr/>
              <p:nvPr/>
            </p:nvSpPr>
            <p:spPr>
              <a:xfrm>
                <a:off x="472851" y="1685447"/>
                <a:ext cx="2613702" cy="624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Training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kumimoji="0" lang="zh-TW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𝒟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𝑡𝑟𝑎𝑖𝑛</m:t>
                        </m:r>
                      </m:sub>
                    </m:sSub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7953B6-EEB9-471A-B6BF-CF331BDBB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51" y="1685447"/>
                <a:ext cx="2613702" cy="624114"/>
              </a:xfrm>
              <a:prstGeom prst="rect">
                <a:avLst/>
              </a:prstGeom>
              <a:blipFill>
                <a:blip r:embed="rId2"/>
                <a:stretch>
                  <a:fillRect l="-1395" b="-76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34D17FC-D459-4C17-80E3-EEF819324F15}"/>
                  </a:ext>
                </a:extLst>
              </p:cNvPr>
              <p:cNvSpPr/>
              <p:nvPr/>
            </p:nvSpPr>
            <p:spPr>
              <a:xfrm>
                <a:off x="6101378" y="1685447"/>
                <a:ext cx="2613702" cy="62411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Validation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kumimoji="0" lang="zh-TW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𝒟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𝑣𝑎𝑙</m:t>
                        </m:r>
                      </m:sub>
                    </m:sSub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34D17FC-D459-4C17-80E3-EEF819324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378" y="1685447"/>
                <a:ext cx="2613702" cy="624114"/>
              </a:xfrm>
              <a:prstGeom prst="rect">
                <a:avLst/>
              </a:prstGeom>
              <a:blipFill>
                <a:blip r:embed="rId3"/>
                <a:stretch>
                  <a:fillRect l="-2093"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37A4B55-9A20-45F9-A759-B05116C4FB9F}"/>
                  </a:ext>
                </a:extLst>
              </p:cNvPr>
              <p:cNvSpPr/>
              <p:nvPr/>
            </p:nvSpPr>
            <p:spPr>
              <a:xfrm>
                <a:off x="6147112" y="5017520"/>
                <a:ext cx="2613702" cy="62411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Testing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kumimoji="0" lang="zh-TW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𝒟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𝑡𝑒𝑠𝑡</m:t>
                        </m:r>
                      </m:sub>
                    </m:sSub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37A4B55-9A20-45F9-A759-B05116C4F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112" y="5017520"/>
                <a:ext cx="2613702" cy="624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F9A9F52-6F33-4B9B-8C72-7CF864F6383E}"/>
                  </a:ext>
                </a:extLst>
              </p:cNvPr>
              <p:cNvSpPr txBox="1"/>
              <p:nvPr/>
            </p:nvSpPr>
            <p:spPr>
              <a:xfrm>
                <a:off x="6002082" y="5660684"/>
                <a:ext cx="29418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Approximation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kumimoji="0" lang="zh-TW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𝒟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𝑎𝑙𝑙</m:t>
                        </m:r>
                      </m:sub>
                    </m:sSub>
                  </m:oMath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F9A9F52-6F33-4B9B-8C72-7CF864F63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082" y="5660684"/>
                <a:ext cx="2941861" cy="461665"/>
              </a:xfrm>
              <a:prstGeom prst="rect">
                <a:avLst/>
              </a:prstGeom>
              <a:blipFill>
                <a:blip r:embed="rId5"/>
                <a:stretch>
                  <a:fillRect l="-3320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67B7C68E-0600-4C18-9AF6-211B5806D6E6}"/>
                  </a:ext>
                </a:extLst>
              </p:cNvPr>
              <p:cNvSpPr txBox="1"/>
              <p:nvPr/>
            </p:nvSpPr>
            <p:spPr>
              <a:xfrm>
                <a:off x="472851" y="2605947"/>
                <a:ext cx="1278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67B7C68E-0600-4C18-9AF6-211B5806D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51" y="2605947"/>
                <a:ext cx="1278427" cy="369332"/>
              </a:xfrm>
              <a:prstGeom prst="rect">
                <a:avLst/>
              </a:prstGeom>
              <a:blipFill>
                <a:blip r:embed="rId6"/>
                <a:stretch>
                  <a:fillRect l="-14833" t="-24590" r="-4306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85BC86D-C41C-43B6-BB64-07F946F77717}"/>
                  </a:ext>
                </a:extLst>
              </p:cNvPr>
              <p:cNvSpPr txBox="1"/>
              <p:nvPr/>
            </p:nvSpPr>
            <p:spPr>
              <a:xfrm>
                <a:off x="494157" y="3268972"/>
                <a:ext cx="12855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85BC86D-C41C-43B6-BB64-07F946F77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57" y="3268972"/>
                <a:ext cx="1285545" cy="369332"/>
              </a:xfrm>
              <a:prstGeom prst="rect">
                <a:avLst/>
              </a:prstGeom>
              <a:blipFill>
                <a:blip r:embed="rId7"/>
                <a:stretch>
                  <a:fillRect l="-14218" t="-24590" r="-3791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F6A7001-3BED-4FB7-91D2-AD5599E52934}"/>
                  </a:ext>
                </a:extLst>
              </p:cNvPr>
              <p:cNvSpPr txBox="1"/>
              <p:nvPr/>
            </p:nvSpPr>
            <p:spPr>
              <a:xfrm>
                <a:off x="494157" y="3976940"/>
                <a:ext cx="12855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F6A7001-3BED-4FB7-91D2-AD5599E52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57" y="3976940"/>
                <a:ext cx="1285545" cy="369332"/>
              </a:xfrm>
              <a:prstGeom prst="rect">
                <a:avLst/>
              </a:prstGeom>
              <a:blipFill>
                <a:blip r:embed="rId8"/>
                <a:stretch>
                  <a:fillRect l="-14218" t="-24590" r="-3791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FFFF1DD-F188-4DF2-A1EE-2110D8BE20EB}"/>
                  </a:ext>
                </a:extLst>
              </p:cNvPr>
              <p:cNvSpPr txBox="1"/>
              <p:nvPr/>
            </p:nvSpPr>
            <p:spPr>
              <a:xfrm>
                <a:off x="2009324" y="2580690"/>
                <a:ext cx="3520707" cy="524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FFFF1DD-F188-4DF2-A1EE-2110D8BE2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324" y="2580690"/>
                <a:ext cx="3520707" cy="524567"/>
              </a:xfrm>
              <a:prstGeom prst="rect">
                <a:avLst/>
              </a:prstGeom>
              <a:blipFill>
                <a:blip r:embed="rId9"/>
                <a:stretch>
                  <a:fillRect l="-1733" b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EAEBB46-7EB1-4A27-B9FE-EEE88D013AE3}"/>
                  </a:ext>
                </a:extLst>
              </p:cNvPr>
              <p:cNvSpPr txBox="1"/>
              <p:nvPr/>
            </p:nvSpPr>
            <p:spPr>
              <a:xfrm>
                <a:off x="1970915" y="3314938"/>
                <a:ext cx="3597523" cy="539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EAEBB46-7EB1-4A27-B9FE-EEE88D013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915" y="3314938"/>
                <a:ext cx="3597523" cy="539122"/>
              </a:xfrm>
              <a:prstGeom prst="rect">
                <a:avLst/>
              </a:prstGeom>
              <a:blipFill>
                <a:blip r:embed="rId10"/>
                <a:stretch>
                  <a:fillRect l="-678" b="-6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C38D5C9-6D44-4375-8992-51B1C4A65710}"/>
                  </a:ext>
                </a:extLst>
              </p:cNvPr>
              <p:cNvSpPr txBox="1"/>
              <p:nvPr/>
            </p:nvSpPr>
            <p:spPr>
              <a:xfrm>
                <a:off x="1970915" y="4038187"/>
                <a:ext cx="3597523" cy="539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C38D5C9-6D44-4375-8992-51B1C4A65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915" y="4038187"/>
                <a:ext cx="3597523" cy="539122"/>
              </a:xfrm>
              <a:prstGeom prst="rect">
                <a:avLst/>
              </a:prstGeom>
              <a:blipFill>
                <a:blip r:embed="rId11"/>
                <a:stretch>
                  <a:fillRect l="-678" b="-56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F2940564-F557-41EF-8D04-5C670708C512}"/>
                  </a:ext>
                </a:extLst>
              </p:cNvPr>
              <p:cNvSpPr txBox="1"/>
              <p:nvPr/>
            </p:nvSpPr>
            <p:spPr>
              <a:xfrm>
                <a:off x="6285763" y="2589051"/>
                <a:ext cx="1500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F2940564-F557-41EF-8D04-5C670708C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763" y="2589051"/>
                <a:ext cx="1500539" cy="369332"/>
              </a:xfrm>
              <a:prstGeom prst="rect">
                <a:avLst/>
              </a:prstGeom>
              <a:blipFill>
                <a:blip r:embed="rId12"/>
                <a:stretch>
                  <a:fillRect l="-4065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6E8F4FD-82CE-41B2-BDEF-610CCA79E769}"/>
                  </a:ext>
                </a:extLst>
              </p:cNvPr>
              <p:cNvSpPr txBox="1"/>
              <p:nvPr/>
            </p:nvSpPr>
            <p:spPr>
              <a:xfrm>
                <a:off x="6285763" y="3268972"/>
                <a:ext cx="15076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6E8F4FD-82CE-41B2-BDEF-610CCA79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763" y="3268972"/>
                <a:ext cx="1507657" cy="369332"/>
              </a:xfrm>
              <a:prstGeom prst="rect">
                <a:avLst/>
              </a:prstGeom>
              <a:blipFill>
                <a:blip r:embed="rId13"/>
                <a:stretch>
                  <a:fillRect l="-4049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C1A127A1-D17A-4C12-975D-E085FC083228}"/>
                  </a:ext>
                </a:extLst>
              </p:cNvPr>
              <p:cNvSpPr txBox="1"/>
              <p:nvPr/>
            </p:nvSpPr>
            <p:spPr>
              <a:xfrm>
                <a:off x="6278645" y="3976940"/>
                <a:ext cx="15076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C1A127A1-D17A-4C12-975D-E085FC08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5" y="3976940"/>
                <a:ext cx="1507657" cy="369332"/>
              </a:xfrm>
              <a:prstGeom prst="rect">
                <a:avLst/>
              </a:prstGeom>
              <a:blipFill>
                <a:blip r:embed="rId14"/>
                <a:stretch>
                  <a:fillRect l="-4453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6513C4E3-C5C1-481C-9BA7-033887D6BCFA}"/>
                  </a:ext>
                </a:extLst>
              </p:cNvPr>
              <p:cNvSpPr txBox="1"/>
              <p:nvPr/>
            </p:nvSpPr>
            <p:spPr>
              <a:xfrm>
                <a:off x="7756050" y="2589051"/>
                <a:ext cx="7859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6513C4E3-C5C1-481C-9BA7-033887D6B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050" y="2589051"/>
                <a:ext cx="785984" cy="369332"/>
              </a:xfrm>
              <a:prstGeom prst="rect">
                <a:avLst/>
              </a:prstGeom>
              <a:blipFill>
                <a:blip r:embed="rId15"/>
                <a:stretch>
                  <a:fillRect l="-3876" r="-9302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4A1A5C80-83B7-4BE1-A1E6-3145B584295D}"/>
                  </a:ext>
                </a:extLst>
              </p:cNvPr>
              <p:cNvSpPr txBox="1"/>
              <p:nvPr/>
            </p:nvSpPr>
            <p:spPr>
              <a:xfrm>
                <a:off x="7796356" y="3298532"/>
                <a:ext cx="7859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4A1A5C80-83B7-4BE1-A1E6-3145B5842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356" y="3298532"/>
                <a:ext cx="785984" cy="369332"/>
              </a:xfrm>
              <a:prstGeom prst="rect">
                <a:avLst/>
              </a:prstGeom>
              <a:blipFill>
                <a:blip r:embed="rId16"/>
                <a:stretch>
                  <a:fillRect l="-3876" r="-852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1DC6D1F1-1AC0-4241-B331-76EAF6E3B859}"/>
                  </a:ext>
                </a:extLst>
              </p:cNvPr>
              <p:cNvSpPr txBox="1"/>
              <p:nvPr/>
            </p:nvSpPr>
            <p:spPr>
              <a:xfrm>
                <a:off x="7793420" y="4038187"/>
                <a:ext cx="7859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1DC6D1F1-1AC0-4241-B331-76EAF6E3B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420" y="4038187"/>
                <a:ext cx="785984" cy="369332"/>
              </a:xfrm>
              <a:prstGeom prst="rect">
                <a:avLst/>
              </a:prstGeom>
              <a:blipFill>
                <a:blip r:embed="rId17"/>
                <a:stretch>
                  <a:fillRect l="-3876" r="-10078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5F1250A4-0B50-4D5A-AD63-24DFF970931A}"/>
              </a:ext>
            </a:extLst>
          </p:cNvPr>
          <p:cNvSpPr/>
          <p:nvPr/>
        </p:nvSpPr>
        <p:spPr>
          <a:xfrm>
            <a:off x="6137011" y="3908375"/>
            <a:ext cx="2580536" cy="5798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下 40">
            <a:extLst>
              <a:ext uri="{FF2B5EF4-FFF2-40B4-BE49-F238E27FC236}">
                <a16:creationId xmlns:a16="http://schemas.microsoft.com/office/drawing/2014/main" id="{44E9450A-78EB-408B-905C-B3EB84285E6F}"/>
              </a:ext>
            </a:extLst>
          </p:cNvPr>
          <p:cNvSpPr/>
          <p:nvPr/>
        </p:nvSpPr>
        <p:spPr>
          <a:xfrm>
            <a:off x="7170104" y="4524297"/>
            <a:ext cx="514350" cy="62411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6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7953B6-EEB9-471A-B6BF-CF331BDBBEEF}"/>
                  </a:ext>
                </a:extLst>
              </p:cNvPr>
              <p:cNvSpPr/>
              <p:nvPr/>
            </p:nvSpPr>
            <p:spPr>
              <a:xfrm>
                <a:off x="396651" y="419379"/>
                <a:ext cx="2613702" cy="624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Training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kumimoji="0" lang="zh-TW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𝒟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𝑡𝑟𝑎𝑖𝑛</m:t>
                        </m:r>
                      </m:sub>
                    </m:sSub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7953B6-EEB9-471A-B6BF-CF331BDBB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1" y="419379"/>
                <a:ext cx="2613702" cy="624114"/>
              </a:xfrm>
              <a:prstGeom prst="rect">
                <a:avLst/>
              </a:prstGeom>
              <a:blipFill>
                <a:blip r:embed="rId2"/>
                <a:stretch>
                  <a:fillRect l="-1160"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34D17FC-D459-4C17-80E3-EEF819324F15}"/>
                  </a:ext>
                </a:extLst>
              </p:cNvPr>
              <p:cNvSpPr/>
              <p:nvPr/>
            </p:nvSpPr>
            <p:spPr>
              <a:xfrm>
                <a:off x="6025178" y="419379"/>
                <a:ext cx="2613702" cy="62411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Validation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kumimoji="0" lang="zh-TW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𝒟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𝑣𝑎𝑙</m:t>
                        </m:r>
                      </m:sub>
                    </m:sSub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34D17FC-D459-4C17-80E3-EEF819324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178" y="419379"/>
                <a:ext cx="2613702" cy="624114"/>
              </a:xfrm>
              <a:prstGeom prst="rect">
                <a:avLst/>
              </a:prstGeom>
              <a:blipFill>
                <a:blip r:embed="rId3"/>
                <a:stretch>
                  <a:fillRect l="-1860" b="-77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67B7C68E-0600-4C18-9AF6-211B5806D6E6}"/>
                  </a:ext>
                </a:extLst>
              </p:cNvPr>
              <p:cNvSpPr txBox="1"/>
              <p:nvPr/>
            </p:nvSpPr>
            <p:spPr>
              <a:xfrm>
                <a:off x="396651" y="1339879"/>
                <a:ext cx="1278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67B7C68E-0600-4C18-9AF6-211B5806D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1" y="1339879"/>
                <a:ext cx="1278427" cy="369332"/>
              </a:xfrm>
              <a:prstGeom prst="rect">
                <a:avLst/>
              </a:prstGeom>
              <a:blipFill>
                <a:blip r:embed="rId4"/>
                <a:stretch>
                  <a:fillRect l="-14286" t="-26667" r="-3810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85BC86D-C41C-43B6-BB64-07F946F77717}"/>
                  </a:ext>
                </a:extLst>
              </p:cNvPr>
              <p:cNvSpPr txBox="1"/>
              <p:nvPr/>
            </p:nvSpPr>
            <p:spPr>
              <a:xfrm>
                <a:off x="417957" y="2002904"/>
                <a:ext cx="12855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85BC86D-C41C-43B6-BB64-07F946F77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57" y="2002904"/>
                <a:ext cx="1285545" cy="369332"/>
              </a:xfrm>
              <a:prstGeom prst="rect">
                <a:avLst/>
              </a:prstGeom>
              <a:blipFill>
                <a:blip r:embed="rId5"/>
                <a:stretch>
                  <a:fillRect l="-14762" t="-26667" r="-4286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F6A7001-3BED-4FB7-91D2-AD5599E52934}"/>
                  </a:ext>
                </a:extLst>
              </p:cNvPr>
              <p:cNvSpPr txBox="1"/>
              <p:nvPr/>
            </p:nvSpPr>
            <p:spPr>
              <a:xfrm>
                <a:off x="417957" y="2710872"/>
                <a:ext cx="12855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F6A7001-3BED-4FB7-91D2-AD5599E52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57" y="2710872"/>
                <a:ext cx="1285545" cy="369332"/>
              </a:xfrm>
              <a:prstGeom prst="rect">
                <a:avLst/>
              </a:prstGeom>
              <a:blipFill>
                <a:blip r:embed="rId6"/>
                <a:stretch>
                  <a:fillRect l="-14762" t="-26667" r="-4286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FFFF1DD-F188-4DF2-A1EE-2110D8BE20EB}"/>
                  </a:ext>
                </a:extLst>
              </p:cNvPr>
              <p:cNvSpPr txBox="1"/>
              <p:nvPr/>
            </p:nvSpPr>
            <p:spPr>
              <a:xfrm>
                <a:off x="1933124" y="1314622"/>
                <a:ext cx="3520707" cy="524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FFFF1DD-F188-4DF2-A1EE-2110D8BE2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24" y="1314622"/>
                <a:ext cx="3520707" cy="524567"/>
              </a:xfrm>
              <a:prstGeom prst="rect">
                <a:avLst/>
              </a:prstGeom>
              <a:blipFill>
                <a:blip r:embed="rId7"/>
                <a:stretch>
                  <a:fillRect l="-1730" b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EAEBB46-7EB1-4A27-B9FE-EEE88D013AE3}"/>
                  </a:ext>
                </a:extLst>
              </p:cNvPr>
              <p:cNvSpPr txBox="1"/>
              <p:nvPr/>
            </p:nvSpPr>
            <p:spPr>
              <a:xfrm>
                <a:off x="1894715" y="2048870"/>
                <a:ext cx="3597523" cy="539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EAEBB46-7EB1-4A27-B9FE-EEE88D013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715" y="2048870"/>
                <a:ext cx="3597523" cy="539122"/>
              </a:xfrm>
              <a:prstGeom prst="rect">
                <a:avLst/>
              </a:prstGeom>
              <a:blipFill>
                <a:blip r:embed="rId8"/>
                <a:stretch>
                  <a:fillRect l="-678" b="-56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C38D5C9-6D44-4375-8992-51B1C4A65710}"/>
                  </a:ext>
                </a:extLst>
              </p:cNvPr>
              <p:cNvSpPr txBox="1"/>
              <p:nvPr/>
            </p:nvSpPr>
            <p:spPr>
              <a:xfrm>
                <a:off x="1894715" y="2772119"/>
                <a:ext cx="3597523" cy="539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C38D5C9-6D44-4375-8992-51B1C4A65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715" y="2772119"/>
                <a:ext cx="3597523" cy="539122"/>
              </a:xfrm>
              <a:prstGeom prst="rect">
                <a:avLst/>
              </a:prstGeom>
              <a:blipFill>
                <a:blip r:embed="rId9"/>
                <a:stretch>
                  <a:fillRect l="-678" b="-6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F2940564-F557-41EF-8D04-5C670708C512}"/>
                  </a:ext>
                </a:extLst>
              </p:cNvPr>
              <p:cNvSpPr txBox="1"/>
              <p:nvPr/>
            </p:nvSpPr>
            <p:spPr>
              <a:xfrm>
                <a:off x="6209563" y="1322983"/>
                <a:ext cx="1500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F2940564-F557-41EF-8D04-5C670708C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563" y="1322983"/>
                <a:ext cx="1500539" cy="369332"/>
              </a:xfrm>
              <a:prstGeom prst="rect">
                <a:avLst/>
              </a:prstGeom>
              <a:blipFill>
                <a:blip r:embed="rId10"/>
                <a:stretch>
                  <a:fillRect l="-4472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6E8F4FD-82CE-41B2-BDEF-610CCA79E769}"/>
                  </a:ext>
                </a:extLst>
              </p:cNvPr>
              <p:cNvSpPr txBox="1"/>
              <p:nvPr/>
            </p:nvSpPr>
            <p:spPr>
              <a:xfrm>
                <a:off x="6209563" y="2002904"/>
                <a:ext cx="15076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6E8F4FD-82CE-41B2-BDEF-610CCA79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563" y="2002904"/>
                <a:ext cx="1507657" cy="369332"/>
              </a:xfrm>
              <a:prstGeom prst="rect">
                <a:avLst/>
              </a:prstGeom>
              <a:blipFill>
                <a:blip r:embed="rId11"/>
                <a:stretch>
                  <a:fillRect l="-4453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C1A127A1-D17A-4C12-975D-E085FC083228}"/>
                  </a:ext>
                </a:extLst>
              </p:cNvPr>
              <p:cNvSpPr txBox="1"/>
              <p:nvPr/>
            </p:nvSpPr>
            <p:spPr>
              <a:xfrm>
                <a:off x="6202445" y="2710872"/>
                <a:ext cx="15076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C1A127A1-D17A-4C12-975D-E085FC08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445" y="2710872"/>
                <a:ext cx="1507657" cy="369332"/>
              </a:xfrm>
              <a:prstGeom prst="rect">
                <a:avLst/>
              </a:prstGeom>
              <a:blipFill>
                <a:blip r:embed="rId12"/>
                <a:stretch>
                  <a:fillRect l="-4032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6513C4E3-C5C1-481C-9BA7-033887D6BCFA}"/>
                  </a:ext>
                </a:extLst>
              </p:cNvPr>
              <p:cNvSpPr txBox="1"/>
              <p:nvPr/>
            </p:nvSpPr>
            <p:spPr>
              <a:xfrm>
                <a:off x="7679850" y="1322983"/>
                <a:ext cx="7859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6513C4E3-C5C1-481C-9BA7-033887D6B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50" y="1322983"/>
                <a:ext cx="785984" cy="369332"/>
              </a:xfrm>
              <a:prstGeom prst="rect">
                <a:avLst/>
              </a:prstGeom>
              <a:blipFill>
                <a:blip r:embed="rId13"/>
                <a:stretch>
                  <a:fillRect l="-3876" r="-852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4A1A5C80-83B7-4BE1-A1E6-3145B584295D}"/>
                  </a:ext>
                </a:extLst>
              </p:cNvPr>
              <p:cNvSpPr txBox="1"/>
              <p:nvPr/>
            </p:nvSpPr>
            <p:spPr>
              <a:xfrm>
                <a:off x="7720156" y="2032464"/>
                <a:ext cx="7859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4A1A5C80-83B7-4BE1-A1E6-3145B5842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156" y="2032464"/>
                <a:ext cx="785984" cy="369332"/>
              </a:xfrm>
              <a:prstGeom prst="rect">
                <a:avLst/>
              </a:prstGeom>
              <a:blipFill>
                <a:blip r:embed="rId14"/>
                <a:stretch>
                  <a:fillRect l="-3876" r="-930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1DC6D1F1-1AC0-4241-B331-76EAF6E3B859}"/>
                  </a:ext>
                </a:extLst>
              </p:cNvPr>
              <p:cNvSpPr txBox="1"/>
              <p:nvPr/>
            </p:nvSpPr>
            <p:spPr>
              <a:xfrm>
                <a:off x="7717220" y="2772119"/>
                <a:ext cx="7859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1DC6D1F1-1AC0-4241-B331-76EAF6E3B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20" y="2772119"/>
                <a:ext cx="785984" cy="369332"/>
              </a:xfrm>
              <a:prstGeom prst="rect">
                <a:avLst/>
              </a:prstGeom>
              <a:blipFill>
                <a:blip r:embed="rId15"/>
                <a:stretch>
                  <a:fillRect l="-3876" r="-9302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5F1250A4-0B50-4D5A-AD63-24DFF970931A}"/>
              </a:ext>
            </a:extLst>
          </p:cNvPr>
          <p:cNvSpPr/>
          <p:nvPr/>
        </p:nvSpPr>
        <p:spPr>
          <a:xfrm>
            <a:off x="6060811" y="2642307"/>
            <a:ext cx="2580536" cy="5798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9BDE46F-DED5-413D-9CC4-003C7D1E895E}"/>
                  </a:ext>
                </a:extLst>
              </p:cNvPr>
              <p:cNvSpPr txBox="1"/>
              <p:nvPr/>
            </p:nvSpPr>
            <p:spPr>
              <a:xfrm>
                <a:off x="1060729" y="3871158"/>
                <a:ext cx="29184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9BDE46F-DED5-413D-9CC4-003C7D1E8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29" y="3871158"/>
                <a:ext cx="291842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CC9EA34-84BB-4872-9072-F02E72320D65}"/>
                  </a:ext>
                </a:extLst>
              </p:cNvPr>
              <p:cNvSpPr txBox="1"/>
              <p:nvPr/>
            </p:nvSpPr>
            <p:spPr>
              <a:xfrm>
                <a:off x="4393757" y="3857216"/>
                <a:ext cx="4072077" cy="615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𝑣𝑎𝑙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𝑣𝑎𝑙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CC9EA34-84BB-4872-9072-F02E72320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757" y="3857216"/>
                <a:ext cx="4072077" cy="61542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A72EB3CB-F78C-478D-876E-6BBECAC64703}"/>
                  </a:ext>
                </a:extLst>
              </p:cNvPr>
              <p:cNvSpPr txBox="1"/>
              <p:nvPr/>
            </p:nvSpPr>
            <p:spPr>
              <a:xfrm>
                <a:off x="1868843" y="5261525"/>
                <a:ext cx="54252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considered as “</a:t>
                </a:r>
                <a:r>
                  <a:rPr lang="en-US" altLang="zh-TW" sz="2800" i="1" dirty="0"/>
                  <a:t>training</a:t>
                </a:r>
                <a:r>
                  <a:rPr lang="en-US" altLang="zh-TW" sz="2800" dirty="0"/>
                  <a:t>”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A72EB3CB-F78C-478D-876E-6BBECAC64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43" y="5261525"/>
                <a:ext cx="5425285" cy="523220"/>
              </a:xfrm>
              <a:prstGeom prst="rect">
                <a:avLst/>
              </a:prstGeom>
              <a:blipFill>
                <a:blip r:embed="rId18"/>
                <a:stretch>
                  <a:fillRect l="-2360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26C45206-4614-4893-835D-BF5C4E9213B0}"/>
                  </a:ext>
                </a:extLst>
              </p:cNvPr>
              <p:cNvSpPr txBox="1"/>
              <p:nvPr/>
            </p:nvSpPr>
            <p:spPr>
              <a:xfrm>
                <a:off x="5398943" y="5873679"/>
                <a:ext cx="29184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𝑣𝑎𝑙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26C45206-4614-4893-835D-BF5C4E921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943" y="5873679"/>
                <a:ext cx="2918428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>
            <a:extLst>
              <a:ext uri="{FF2B5EF4-FFF2-40B4-BE49-F238E27FC236}">
                <a16:creationId xmlns:a16="http://schemas.microsoft.com/office/drawing/2014/main" id="{B7E395E8-B348-478F-B39B-51A6447C8BB0}"/>
              </a:ext>
            </a:extLst>
          </p:cNvPr>
          <p:cNvSpPr txBox="1"/>
          <p:nvPr/>
        </p:nvSpPr>
        <p:spPr>
          <a:xfrm>
            <a:off x="3104798" y="5806779"/>
            <a:ext cx="2300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Your model is </a:t>
            </a:r>
            <a:endParaRPr lang="zh-TW" altLang="en-US" sz="2800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D1C38B3C-D9B6-4CB5-A0FF-B265FC01793A}"/>
              </a:ext>
            </a:extLst>
          </p:cNvPr>
          <p:cNvCxnSpPr/>
          <p:nvPr/>
        </p:nvCxnSpPr>
        <p:spPr>
          <a:xfrm>
            <a:off x="-552450" y="3539841"/>
            <a:ext cx="106870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360B34C-6E3F-42F2-91F8-8027DBCE36C5}"/>
              </a:ext>
            </a:extLst>
          </p:cNvPr>
          <p:cNvSpPr/>
          <p:nvPr/>
        </p:nvSpPr>
        <p:spPr>
          <a:xfrm>
            <a:off x="5889353" y="219831"/>
            <a:ext cx="2931104" cy="318656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B75D15-4294-47F7-B35D-417EB9AAD2C1}"/>
              </a:ext>
            </a:extLst>
          </p:cNvPr>
          <p:cNvSpPr txBox="1"/>
          <p:nvPr/>
        </p:nvSpPr>
        <p:spPr>
          <a:xfrm>
            <a:off x="1229630" y="4677118"/>
            <a:ext cx="611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Using validation set to select model =</a:t>
            </a:r>
            <a:endParaRPr lang="zh-TW" altLang="en-US" sz="2800" dirty="0"/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30EDA510-C9CF-4A7A-B972-0F20933F8B3A}"/>
              </a:ext>
            </a:extLst>
          </p:cNvPr>
          <p:cNvSpPr/>
          <p:nvPr/>
        </p:nvSpPr>
        <p:spPr>
          <a:xfrm>
            <a:off x="1038104" y="4677118"/>
            <a:ext cx="7427730" cy="17988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54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56A62AEC-FBA6-4D72-8E56-FA2096B09437}"/>
              </a:ext>
            </a:extLst>
          </p:cNvPr>
          <p:cNvGrpSpPr/>
          <p:nvPr/>
        </p:nvGrpSpPr>
        <p:grpSpPr>
          <a:xfrm>
            <a:off x="991485" y="294194"/>
            <a:ext cx="7427730" cy="1798867"/>
            <a:chOff x="1038104" y="4677118"/>
            <a:chExt cx="7427730" cy="17988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1D19E4FB-B169-4085-B44D-00F7D13BDBF3}"/>
                    </a:ext>
                  </a:extLst>
                </p:cNvPr>
                <p:cNvSpPr txBox="1"/>
                <p:nvPr/>
              </p:nvSpPr>
              <p:spPr>
                <a:xfrm>
                  <a:off x="1868843" y="5261525"/>
                  <a:ext cx="54252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/>
                    <a:t>considered as “</a:t>
                  </a:r>
                  <a:r>
                    <a:rPr lang="en-US" altLang="zh-TW" sz="2800" i="1" dirty="0"/>
                    <a:t>training</a:t>
                  </a:r>
                  <a:r>
                    <a:rPr lang="en-US" altLang="zh-TW" sz="2800" dirty="0"/>
                    <a:t>”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sub>
                      </m:sSub>
                    </m:oMath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1D19E4FB-B169-4085-B44D-00F7D13BD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843" y="5261525"/>
                  <a:ext cx="5425285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2360" t="-10465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676D8F11-2980-4AB1-BA34-5E14D047B4F3}"/>
                    </a:ext>
                  </a:extLst>
                </p:cNvPr>
                <p:cNvSpPr txBox="1"/>
                <p:nvPr/>
              </p:nvSpPr>
              <p:spPr>
                <a:xfrm>
                  <a:off x="5398943" y="5873679"/>
                  <a:ext cx="291842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𝑣𝑎𝑙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676D8F11-2980-4AB1-BA34-5E14D047B4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8943" y="5873679"/>
                  <a:ext cx="2918428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3DF7554-9F2B-4912-8021-EF65DCBE2FF3}"/>
                </a:ext>
              </a:extLst>
            </p:cNvPr>
            <p:cNvSpPr txBox="1"/>
            <p:nvPr/>
          </p:nvSpPr>
          <p:spPr>
            <a:xfrm>
              <a:off x="3104798" y="5806779"/>
              <a:ext cx="23001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Your model is </a:t>
              </a:r>
              <a:endParaRPr lang="zh-TW" altLang="en-US" sz="2800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7ADA88D-2E25-4381-8B5E-B66FCC174337}"/>
                </a:ext>
              </a:extLst>
            </p:cNvPr>
            <p:cNvSpPr txBox="1"/>
            <p:nvPr/>
          </p:nvSpPr>
          <p:spPr>
            <a:xfrm>
              <a:off x="1229630" y="4677118"/>
              <a:ext cx="6115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Using validation set to select model =</a:t>
              </a:r>
              <a:endParaRPr lang="zh-TW" altLang="en-US" sz="2800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FE1E3575-B725-4A6C-A714-DE68912FD73D}"/>
                </a:ext>
              </a:extLst>
            </p:cNvPr>
            <p:cNvSpPr/>
            <p:nvPr/>
          </p:nvSpPr>
          <p:spPr>
            <a:xfrm>
              <a:off x="1038104" y="4677118"/>
              <a:ext cx="7427730" cy="179886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9C7D372-653D-4542-A041-8EF50644B44E}"/>
                  </a:ext>
                </a:extLst>
              </p:cNvPr>
              <p:cNvSpPr txBox="1"/>
              <p:nvPr/>
            </p:nvSpPr>
            <p:spPr>
              <a:xfrm>
                <a:off x="2579261" y="3289622"/>
                <a:ext cx="62789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9C7D372-653D-4542-A041-8EF50644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261" y="3289622"/>
                <a:ext cx="627898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4827B68-1446-42A4-88A5-7F3F6445F138}"/>
                  </a:ext>
                </a:extLst>
              </p:cNvPr>
              <p:cNvSpPr txBox="1"/>
              <p:nvPr/>
            </p:nvSpPr>
            <p:spPr>
              <a:xfrm>
                <a:off x="628650" y="2525088"/>
                <a:ext cx="5627594" cy="594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4827B68-1446-42A4-88A5-7F3F6445F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25088"/>
                <a:ext cx="5627594" cy="594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D71CF3D-730C-4FA8-8D12-C87BA836EBB7}"/>
                  </a:ext>
                </a:extLst>
              </p:cNvPr>
              <p:cNvSpPr txBox="1"/>
              <p:nvPr/>
            </p:nvSpPr>
            <p:spPr>
              <a:xfrm>
                <a:off x="2107974" y="4684806"/>
                <a:ext cx="70360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𝑣𝑎𝑙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D71CF3D-730C-4FA8-8D12-C87BA836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974" y="4684806"/>
                <a:ext cx="703602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BC68484-A2B7-4FEB-B0AC-3448858520CF}"/>
                  </a:ext>
                </a:extLst>
              </p:cNvPr>
              <p:cNvSpPr txBox="1"/>
              <p:nvPr/>
            </p:nvSpPr>
            <p:spPr>
              <a:xfrm>
                <a:off x="628650" y="3983259"/>
                <a:ext cx="5627594" cy="594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BC68484-A2B7-4FEB-B0AC-344885852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83259"/>
                <a:ext cx="5627594" cy="5946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AC2B0F2A-AE12-4A33-849B-0E01D5673124}"/>
              </a:ext>
            </a:extLst>
          </p:cNvPr>
          <p:cNvSpPr txBox="1"/>
          <p:nvPr/>
        </p:nvSpPr>
        <p:spPr>
          <a:xfrm>
            <a:off x="2868063" y="5466242"/>
            <a:ext cx="5345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It is small.</a:t>
            </a:r>
            <a:endParaRPr lang="zh-TW" altLang="en-US" sz="28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CD06C4E-5059-455E-8AF1-2AE250E917D7}"/>
              </a:ext>
            </a:extLst>
          </p:cNvPr>
          <p:cNvCxnSpPr/>
          <p:nvPr/>
        </p:nvCxnSpPr>
        <p:spPr>
          <a:xfrm flipV="1">
            <a:off x="5488219" y="5208026"/>
            <a:ext cx="0" cy="287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440A77B-0962-4025-9C1C-5207CA4D2A75}"/>
              </a:ext>
            </a:extLst>
          </p:cNvPr>
          <p:cNvSpPr txBox="1"/>
          <p:nvPr/>
        </p:nvSpPr>
        <p:spPr>
          <a:xfrm>
            <a:off x="4240536" y="6069834"/>
            <a:ext cx="5345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Hopefully …… </a:t>
            </a:r>
            <a:r>
              <a:rPr lang="en-US" altLang="zh-TW" sz="2800" dirty="0">
                <a:sym typeface="Wingdings" panose="05000000000000000000" pitchFamily="2" charset="2"/>
              </a:rPr>
              <a:t>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360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182</Words>
  <Application>Microsoft Office PowerPoint</Application>
  <PresentationFormat>如螢幕大小 (4:3)</PresentationFormat>
  <Paragraphs>51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Cambria Math</vt:lpstr>
      <vt:lpstr>Office 佈景主題</vt:lpstr>
      <vt:lpstr>More about  Validation Set </vt:lpstr>
      <vt:lpstr>Validation Set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validation </dc:title>
  <dc:creator>Hung-yi Lee</dc:creator>
  <cp:lastModifiedBy>Hung-yi Lee</cp:lastModifiedBy>
  <cp:revision>6</cp:revision>
  <dcterms:created xsi:type="dcterms:W3CDTF">2022-02-26T05:21:34Z</dcterms:created>
  <dcterms:modified xsi:type="dcterms:W3CDTF">2022-02-26T13:43:28Z</dcterms:modified>
</cp:coreProperties>
</file>