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2041" r:id="rId4"/>
    <p:sldId id="257" r:id="rId5"/>
    <p:sldId id="2022" r:id="rId6"/>
    <p:sldId id="2006" r:id="rId7"/>
    <p:sldId id="272" r:id="rId8"/>
    <p:sldId id="2037" r:id="rId9"/>
    <p:sldId id="1944" r:id="rId10"/>
    <p:sldId id="2008" r:id="rId11"/>
    <p:sldId id="2043" r:id="rId12"/>
    <p:sldId id="2019" r:id="rId13"/>
    <p:sldId id="2539" r:id="rId14"/>
    <p:sldId id="2540" r:id="rId15"/>
    <p:sldId id="2542" r:id="rId16"/>
    <p:sldId id="2010" r:id="rId17"/>
    <p:sldId id="2044" r:id="rId18"/>
    <p:sldId id="2016" r:id="rId19"/>
    <p:sldId id="2017" r:id="rId20"/>
    <p:sldId id="2015" r:id="rId21"/>
    <p:sldId id="1995" r:id="rId22"/>
    <p:sldId id="2018" r:id="rId23"/>
    <p:sldId id="258" r:id="rId24"/>
    <p:sldId id="1626" r:id="rId25"/>
    <p:sldId id="2045" r:id="rId26"/>
    <p:sldId id="1785" r:id="rId27"/>
    <p:sldId id="1816" r:id="rId28"/>
    <p:sldId id="2046" r:id="rId29"/>
    <p:sldId id="1808" r:id="rId30"/>
    <p:sldId id="2042" r:id="rId31"/>
    <p:sldId id="2040" r:id="rId32"/>
    <p:sldId id="2537" r:id="rId33"/>
    <p:sldId id="253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0058" autoAdjust="0"/>
  </p:normalViewPr>
  <p:slideViewPr>
    <p:cSldViewPr snapToGrid="0">
      <p:cViewPr varScale="1">
        <p:scale>
          <a:sx n="62" d="100"/>
          <a:sy n="62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BE980-EE42-4262-933E-3465A38FB1E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ED7B7225-4811-493E-8475-BE4A228330A5}">
      <dgm:prSet phldrT="[文字]"/>
      <dgm:spPr/>
      <dgm:t>
        <a:bodyPr/>
        <a:lstStyle/>
        <a:p>
          <a:r>
            <a:rPr lang="en-US" altLang="zh-TW" dirty="0"/>
            <a:t>Selective Synaptic Plasticity</a:t>
          </a:r>
          <a:endParaRPr lang="zh-TW" altLang="en-US" dirty="0"/>
        </a:p>
      </dgm:t>
    </dgm:pt>
    <dgm:pt modelId="{96530042-10CB-49C9-A862-AC4D576A573B}" type="parTrans" cxnId="{4B6C1E9B-1D06-4B5C-AF66-DE67B8974DAA}">
      <dgm:prSet/>
      <dgm:spPr/>
      <dgm:t>
        <a:bodyPr/>
        <a:lstStyle/>
        <a:p>
          <a:endParaRPr lang="zh-TW" altLang="en-US"/>
        </a:p>
      </dgm:t>
    </dgm:pt>
    <dgm:pt modelId="{52B65FC6-1C2F-4A30-B961-69FC58232E2B}" type="sibTrans" cxnId="{4B6C1E9B-1D06-4B5C-AF66-DE67B8974DAA}">
      <dgm:prSet/>
      <dgm:spPr/>
      <dgm:t>
        <a:bodyPr/>
        <a:lstStyle/>
        <a:p>
          <a:endParaRPr lang="zh-TW" altLang="en-US"/>
        </a:p>
      </dgm:t>
    </dgm:pt>
    <dgm:pt modelId="{CA8D7B8B-92CB-43B5-ACE3-155621360D79}">
      <dgm:prSet phldrT="[文字]"/>
      <dgm:spPr/>
      <dgm:t>
        <a:bodyPr/>
        <a:lstStyle/>
        <a:p>
          <a:r>
            <a:rPr lang="en-US" altLang="zh-TW" dirty="0"/>
            <a:t>Additional Neural Resource Allocation</a:t>
          </a:r>
          <a:endParaRPr lang="zh-TW" altLang="en-US" dirty="0"/>
        </a:p>
      </dgm:t>
    </dgm:pt>
    <dgm:pt modelId="{CC327828-65FB-4FCF-B035-038396EAC1A5}" type="parTrans" cxnId="{A7336F22-4ED0-4973-81BE-8310952ED9F6}">
      <dgm:prSet/>
      <dgm:spPr/>
      <dgm:t>
        <a:bodyPr/>
        <a:lstStyle/>
        <a:p>
          <a:endParaRPr lang="zh-TW" altLang="en-US"/>
        </a:p>
      </dgm:t>
    </dgm:pt>
    <dgm:pt modelId="{9654C981-B429-43C0-B555-8A0AA83C7D14}" type="sibTrans" cxnId="{A7336F22-4ED0-4973-81BE-8310952ED9F6}">
      <dgm:prSet/>
      <dgm:spPr/>
      <dgm:t>
        <a:bodyPr/>
        <a:lstStyle/>
        <a:p>
          <a:endParaRPr lang="zh-TW" altLang="en-US"/>
        </a:p>
      </dgm:t>
    </dgm:pt>
    <dgm:pt modelId="{5004180A-E8FA-4859-B217-4AB206608E0F}">
      <dgm:prSet phldrT="[文字]"/>
      <dgm:spPr/>
      <dgm:t>
        <a:bodyPr/>
        <a:lstStyle/>
        <a:p>
          <a:r>
            <a:rPr lang="en-US" altLang="zh-TW" dirty="0"/>
            <a:t>Memory Replay</a:t>
          </a:r>
          <a:endParaRPr lang="zh-TW" altLang="en-US" dirty="0"/>
        </a:p>
      </dgm:t>
    </dgm:pt>
    <dgm:pt modelId="{E04C2FF8-E852-4371-973E-712068EE94EE}" type="parTrans" cxnId="{42777D32-C23F-4D48-8C26-2B0B9804A829}">
      <dgm:prSet/>
      <dgm:spPr/>
      <dgm:t>
        <a:bodyPr/>
        <a:lstStyle/>
        <a:p>
          <a:endParaRPr lang="zh-TW" altLang="en-US"/>
        </a:p>
      </dgm:t>
    </dgm:pt>
    <dgm:pt modelId="{A00C9FA6-FFDB-4A2A-8807-0C471CB2CD2A}" type="sibTrans" cxnId="{42777D32-C23F-4D48-8C26-2B0B9804A829}">
      <dgm:prSet/>
      <dgm:spPr/>
      <dgm:t>
        <a:bodyPr/>
        <a:lstStyle/>
        <a:p>
          <a:endParaRPr lang="zh-TW" altLang="en-US"/>
        </a:p>
      </dgm:t>
    </dgm:pt>
    <dgm:pt modelId="{C3654C39-C234-401A-9235-9F7E3691BA6D}" type="pres">
      <dgm:prSet presAssocID="{987BE980-EE42-4262-933E-3465A38FB1E4}" presName="linear" presStyleCnt="0">
        <dgm:presLayoutVars>
          <dgm:animLvl val="lvl"/>
          <dgm:resizeHandles val="exact"/>
        </dgm:presLayoutVars>
      </dgm:prSet>
      <dgm:spPr/>
    </dgm:pt>
    <dgm:pt modelId="{6FD51848-A9C6-46AA-9614-74E52D1DF2AF}" type="pres">
      <dgm:prSet presAssocID="{ED7B7225-4811-493E-8475-BE4A228330A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948893-FC7D-4529-8849-5DC662030B82}" type="pres">
      <dgm:prSet presAssocID="{52B65FC6-1C2F-4A30-B961-69FC58232E2B}" presName="spacer" presStyleCnt="0"/>
      <dgm:spPr/>
    </dgm:pt>
    <dgm:pt modelId="{7640D8F6-1E77-4EFC-BC0B-3164B372EE1B}" type="pres">
      <dgm:prSet presAssocID="{CA8D7B8B-92CB-43B5-ACE3-155621360D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A632EA-8CBD-4058-ACCA-D418D1523878}" type="pres">
      <dgm:prSet presAssocID="{9654C981-B429-43C0-B555-8A0AA83C7D14}" presName="spacer" presStyleCnt="0"/>
      <dgm:spPr/>
    </dgm:pt>
    <dgm:pt modelId="{0691410C-A19B-423B-8633-872BCABDECFB}" type="pres">
      <dgm:prSet presAssocID="{5004180A-E8FA-4859-B217-4AB206608E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336F22-4ED0-4973-81BE-8310952ED9F6}" srcId="{987BE980-EE42-4262-933E-3465A38FB1E4}" destId="{CA8D7B8B-92CB-43B5-ACE3-155621360D79}" srcOrd="1" destOrd="0" parTransId="{CC327828-65FB-4FCF-B035-038396EAC1A5}" sibTransId="{9654C981-B429-43C0-B555-8A0AA83C7D14}"/>
    <dgm:cxn modelId="{42777D32-C23F-4D48-8C26-2B0B9804A829}" srcId="{987BE980-EE42-4262-933E-3465A38FB1E4}" destId="{5004180A-E8FA-4859-B217-4AB206608E0F}" srcOrd="2" destOrd="0" parTransId="{E04C2FF8-E852-4371-973E-712068EE94EE}" sibTransId="{A00C9FA6-FFDB-4A2A-8807-0C471CB2CD2A}"/>
    <dgm:cxn modelId="{66963445-2E60-4B7A-B52A-B4A79F53CC89}" type="presOf" srcId="{ED7B7225-4811-493E-8475-BE4A228330A5}" destId="{6FD51848-A9C6-46AA-9614-74E52D1DF2AF}" srcOrd="0" destOrd="0" presId="urn:microsoft.com/office/officeart/2005/8/layout/vList2"/>
    <dgm:cxn modelId="{4B6C1E9B-1D06-4B5C-AF66-DE67B8974DAA}" srcId="{987BE980-EE42-4262-933E-3465A38FB1E4}" destId="{ED7B7225-4811-493E-8475-BE4A228330A5}" srcOrd="0" destOrd="0" parTransId="{96530042-10CB-49C9-A862-AC4D576A573B}" sibTransId="{52B65FC6-1C2F-4A30-B961-69FC58232E2B}"/>
    <dgm:cxn modelId="{CE30B8CE-6C8F-49A2-BB55-F90854228C40}" type="presOf" srcId="{CA8D7B8B-92CB-43B5-ACE3-155621360D79}" destId="{7640D8F6-1E77-4EFC-BC0B-3164B372EE1B}" srcOrd="0" destOrd="0" presId="urn:microsoft.com/office/officeart/2005/8/layout/vList2"/>
    <dgm:cxn modelId="{94FB19D3-0C8F-4604-83B9-DA33E9264BED}" type="presOf" srcId="{5004180A-E8FA-4859-B217-4AB206608E0F}" destId="{0691410C-A19B-423B-8633-872BCABDECFB}" srcOrd="0" destOrd="0" presId="urn:microsoft.com/office/officeart/2005/8/layout/vList2"/>
    <dgm:cxn modelId="{22E388DB-AF03-463B-B5AA-4AA5262E0F13}" type="presOf" srcId="{987BE980-EE42-4262-933E-3465A38FB1E4}" destId="{C3654C39-C234-401A-9235-9F7E3691BA6D}" srcOrd="0" destOrd="0" presId="urn:microsoft.com/office/officeart/2005/8/layout/vList2"/>
    <dgm:cxn modelId="{83435123-1E56-4C45-B989-4A984B5802EE}" type="presParOf" srcId="{C3654C39-C234-401A-9235-9F7E3691BA6D}" destId="{6FD51848-A9C6-46AA-9614-74E52D1DF2AF}" srcOrd="0" destOrd="0" presId="urn:microsoft.com/office/officeart/2005/8/layout/vList2"/>
    <dgm:cxn modelId="{A4D5D0A8-066A-4539-BB74-C51D5A272F3D}" type="presParOf" srcId="{C3654C39-C234-401A-9235-9F7E3691BA6D}" destId="{45948893-FC7D-4529-8849-5DC662030B82}" srcOrd="1" destOrd="0" presId="urn:microsoft.com/office/officeart/2005/8/layout/vList2"/>
    <dgm:cxn modelId="{CAA6D2F7-03FF-45D7-80AE-2F80503BA18D}" type="presParOf" srcId="{C3654C39-C234-401A-9235-9F7E3691BA6D}" destId="{7640D8F6-1E77-4EFC-BC0B-3164B372EE1B}" srcOrd="2" destOrd="0" presId="urn:microsoft.com/office/officeart/2005/8/layout/vList2"/>
    <dgm:cxn modelId="{80F6BF27-94EA-416F-AE64-3195671B8565}" type="presParOf" srcId="{C3654C39-C234-401A-9235-9F7E3691BA6D}" destId="{D0A632EA-8CBD-4058-ACCA-D418D1523878}" srcOrd="3" destOrd="0" presId="urn:microsoft.com/office/officeart/2005/8/layout/vList2"/>
    <dgm:cxn modelId="{1CB6DD32-6684-4BF6-BC0B-DB0DA1B08B22}" type="presParOf" srcId="{C3654C39-C234-401A-9235-9F7E3691BA6D}" destId="{0691410C-A19B-423B-8633-872BCABDEC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1848-A9C6-46AA-9614-74E52D1DF2AF}">
      <dsp:nvSpPr>
        <dsp:cNvPr id="0" name=""/>
        <dsp:cNvSpPr/>
      </dsp:nvSpPr>
      <dsp:spPr>
        <a:xfrm>
          <a:off x="0" y="699084"/>
          <a:ext cx="7886700" cy="9114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Selective Synaptic Plasticity</a:t>
          </a:r>
          <a:endParaRPr lang="zh-TW" altLang="en-US" sz="3800" kern="1200" dirty="0"/>
        </a:p>
      </dsp:txBody>
      <dsp:txXfrm>
        <a:off x="44492" y="743576"/>
        <a:ext cx="7797716" cy="822446"/>
      </dsp:txXfrm>
    </dsp:sp>
    <dsp:sp modelId="{7640D8F6-1E77-4EFC-BC0B-3164B372EE1B}">
      <dsp:nvSpPr>
        <dsp:cNvPr id="0" name=""/>
        <dsp:cNvSpPr/>
      </dsp:nvSpPr>
      <dsp:spPr>
        <a:xfrm>
          <a:off x="0" y="1719954"/>
          <a:ext cx="7886700" cy="91143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Additional Neural Resource Allocation</a:t>
          </a:r>
          <a:endParaRPr lang="zh-TW" altLang="en-US" sz="3800" kern="1200" dirty="0"/>
        </a:p>
      </dsp:txBody>
      <dsp:txXfrm>
        <a:off x="44492" y="1764446"/>
        <a:ext cx="7797716" cy="822446"/>
      </dsp:txXfrm>
    </dsp:sp>
    <dsp:sp modelId="{0691410C-A19B-423B-8633-872BCABDECFB}">
      <dsp:nvSpPr>
        <dsp:cNvPr id="0" name=""/>
        <dsp:cNvSpPr/>
      </dsp:nvSpPr>
      <dsp:spPr>
        <a:xfrm>
          <a:off x="0" y="2740824"/>
          <a:ext cx="7886700" cy="91143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800" kern="1200" dirty="0"/>
            <a:t>Memory Replay</a:t>
          </a:r>
          <a:endParaRPr lang="zh-TW" altLang="en-US" sz="3800" kern="1200" dirty="0"/>
        </a:p>
      </dsp:txBody>
      <dsp:txXfrm>
        <a:off x="44492" y="2785316"/>
        <a:ext cx="7797716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E6764-5482-4C64-8AF0-067BAA547DE2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CF7B4-21F6-47A5-A4C9-7F66E88E35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1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F7B4-21F6-47A5-A4C9-7F66E88E358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43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B8E1B-6B7A-4B00-8B5C-18CAA9A2662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82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can add one more page about how to apply </a:t>
            </a:r>
            <a:r>
              <a:rPr lang="en-US" altLang="zh-TW" dirty="0" err="1"/>
              <a:t>maml</a:t>
            </a:r>
            <a:r>
              <a:rPr lang="en-US" altLang="zh-TW" dirty="0"/>
              <a:t> here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6F75D-3022-4F7C-A066-FD8EB23163C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8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Cross-lingual Sentiment Classification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F7B4-21F6-47A5-A4C9-7F66E88E358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91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Additional Neural Resource Allocation + meta????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Hu Xu, Bing Liu, Lei Shu, and Philip S. Yu. 2018. Lifelong domain word embedding via meta-learning. In Proceedings of the Twenty-Seventh International Joint Conference on Artificial Intelligence, IJCAI18, pages 4510–4516. International Joint Conferences on Artificial Intelligence Organization.</a:t>
            </a:r>
            <a:endParaRPr lang="zh-TW" altLang="en-US" dirty="0"/>
          </a:p>
          <a:p>
            <a:r>
              <a:rPr lang="en-US" altLang="zh-TW" dirty="0"/>
              <a:t>This one does not consider </a:t>
            </a:r>
            <a:r>
              <a:rPr lang="en-US" altLang="zh-TW" dirty="0" err="1"/>
              <a:t>forgeting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E2161-E971-4451-96C6-C3A2899253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562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%Task Agnostic Continual Learning via Meta Learning </a:t>
            </a:r>
          </a:p>
          <a:p>
            <a:r>
              <a:rPr lang="en-US" altLang="zh-TW" dirty="0"/>
              <a:t>%%%shift the focus from less forgetting to faster remembering: to rapidly recall a previously learned task, given the right context as a cue.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E2161-E971-4451-96C6-C3A2899253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582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Self- </a:t>
            </a:r>
            <a:r>
              <a:rPr lang="en-US" altLang="zh-TW" dirty="0" err="1"/>
              <a:t>upsupervised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KD</a:t>
            </a:r>
          </a:p>
          <a:p>
            <a:r>
              <a:rPr lang="en-US" altLang="zh-TW" dirty="0"/>
              <a:t>Domain</a:t>
            </a:r>
          </a:p>
          <a:p>
            <a:r>
              <a:rPr lang="en-US" altLang="zh-TW" dirty="0"/>
              <a:t>Life-long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F7B4-21F6-47A5-A4C9-7F66E88E358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739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333333"/>
                </a:solidFill>
                <a:effectLst/>
                <a:latin typeface="quadon"/>
              </a:rPr>
              <a:t>2022 Eighth Frederick Jelinek Memorial Summer Workshop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B3D21-9483-45E4-9893-3227E68B458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7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Self- </a:t>
            </a:r>
            <a:r>
              <a:rPr lang="en-US" altLang="zh-TW" dirty="0" err="1"/>
              <a:t>upsupervised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KD</a:t>
            </a:r>
          </a:p>
          <a:p>
            <a:r>
              <a:rPr lang="en-US" altLang="zh-TW" dirty="0"/>
              <a:t>Domain</a:t>
            </a:r>
          </a:p>
          <a:p>
            <a:r>
              <a:rPr lang="en-US" altLang="zh-TW" dirty="0"/>
              <a:t>Life-long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CF7B4-21F6-47A5-A4C9-7F66E88E358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55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Check: to learn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try to include “Meta Fine-Tuning”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try to include “Multi-source Meta Transfer for Low Resource Multiple-Choice Question Answering” -&gt; mentioned in part 2 anyway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d parameters initialization for fast adaptation to new tasks. [31, 46, 2] introduce </a:t>
            </a:r>
            <a:r>
              <a:rPr lang="en-US" altLang="zh-TW" dirty="0" err="1"/>
              <a:t>metalearning</a:t>
            </a:r>
            <a:r>
              <a:rPr lang="en-US" altLang="zh-TW" dirty="0"/>
              <a:t> to Domain Generalization (DG) to synthesize the source-target domain shift during training. </a:t>
            </a:r>
          </a:p>
          <a:p>
            <a:r>
              <a:rPr lang="en-US" altLang="zh-TW" dirty="0"/>
              <a:t>-- [2] Yogesh Balaji, Swami </a:t>
            </a:r>
            <a:r>
              <a:rPr lang="en-US" altLang="zh-TW" dirty="0" err="1"/>
              <a:t>Sankaranarayanan</a:t>
            </a:r>
            <a:r>
              <a:rPr lang="en-US" altLang="zh-TW" dirty="0"/>
              <a:t>, and Rama </a:t>
            </a:r>
            <a:r>
              <a:rPr lang="en-US" altLang="zh-TW" dirty="0" err="1"/>
              <a:t>Chellappa</a:t>
            </a:r>
            <a:r>
              <a:rPr lang="en-US" altLang="zh-TW" dirty="0"/>
              <a:t>. </a:t>
            </a:r>
            <a:r>
              <a:rPr lang="en-US" altLang="zh-TW" dirty="0" err="1"/>
              <a:t>Metareg</a:t>
            </a:r>
            <a:r>
              <a:rPr lang="en-US" altLang="zh-TW" dirty="0"/>
              <a:t>: Towards domain generalization using </a:t>
            </a:r>
            <a:r>
              <a:rPr lang="en-US" altLang="zh-TW" dirty="0" err="1"/>
              <a:t>metaregularization</a:t>
            </a:r>
            <a:r>
              <a:rPr lang="en-US" altLang="zh-TW" dirty="0"/>
              <a:t>. In </a:t>
            </a:r>
            <a:r>
              <a:rPr lang="en-US" altLang="zh-TW" dirty="0" err="1"/>
              <a:t>NeurIPS</a:t>
            </a:r>
            <a:r>
              <a:rPr lang="en-US" altLang="zh-TW" dirty="0"/>
              <a:t>, pages 998–1008, 2018. 3, 8, 14 </a:t>
            </a:r>
          </a:p>
          <a:p>
            <a:r>
              <a:rPr lang="en-US" altLang="zh-TW" dirty="0"/>
              <a:t>-- [10] Qi Dou, Daniel Coelho de Castro, Konstantinos </a:t>
            </a:r>
            <a:r>
              <a:rPr lang="en-US" altLang="zh-TW" dirty="0" err="1"/>
              <a:t>Kamnitsas</a:t>
            </a:r>
            <a:r>
              <a:rPr lang="en-US" altLang="zh-TW" dirty="0"/>
              <a:t>, and Ben </a:t>
            </a:r>
            <a:r>
              <a:rPr lang="en-US" altLang="zh-TW" dirty="0" err="1"/>
              <a:t>Glocker</a:t>
            </a:r>
            <a:r>
              <a:rPr lang="en-US" altLang="zh-TW" dirty="0"/>
              <a:t>. Domain generalization via model-agnostic learning of semantic features. In </a:t>
            </a:r>
            <a:r>
              <a:rPr lang="en-US" altLang="zh-TW" dirty="0" err="1"/>
              <a:t>NeurIPS</a:t>
            </a:r>
            <a:r>
              <a:rPr lang="en-US" altLang="zh-TW" dirty="0"/>
              <a:t>, pages 6450–6461, 2019. 3, 5, 8, 14 </a:t>
            </a:r>
          </a:p>
          <a:p>
            <a:r>
              <a:rPr lang="en-US" altLang="zh-TW" dirty="0"/>
              <a:t>-- [31] Da Li, </a:t>
            </a:r>
            <a:r>
              <a:rPr lang="en-US" altLang="zh-TW" dirty="0" err="1"/>
              <a:t>Yongxin</a:t>
            </a:r>
            <a:r>
              <a:rPr lang="en-US" altLang="zh-TW" dirty="0"/>
              <a:t> Yang, Yi-</a:t>
            </a:r>
            <a:r>
              <a:rPr lang="en-US" altLang="zh-TW" dirty="0" err="1"/>
              <a:t>Zhe</a:t>
            </a:r>
            <a:r>
              <a:rPr lang="en-US" altLang="zh-TW" dirty="0"/>
              <a:t> Song, and Timothy M </a:t>
            </a:r>
            <a:r>
              <a:rPr lang="en-US" altLang="zh-TW" dirty="0" err="1"/>
              <a:t>Hospedales</a:t>
            </a:r>
            <a:r>
              <a:rPr lang="en-US" altLang="zh-TW" dirty="0"/>
              <a:t>. Learning to generalize: Meta-learning for domain generalization. AAAI, 2018. 3, 5, 8, 14</a:t>
            </a:r>
          </a:p>
          <a:p>
            <a:r>
              <a:rPr lang="en-US" altLang="zh-TW" dirty="0"/>
              <a:t>-- [46] Fengchun </a:t>
            </a:r>
            <a:r>
              <a:rPr lang="en-US" altLang="zh-TW" dirty="0" err="1"/>
              <a:t>Qiao</a:t>
            </a:r>
            <a:r>
              <a:rPr lang="en-US" altLang="zh-TW" dirty="0"/>
              <a:t>, Long Zhao, and Xi Peng. Learning to learn single domain generalization. In CVPR, pages 12556–12565, 2020.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--Li et al. [29] adopt MAML to provide better initialization condition for Multi-Source Domain Adaptation. </a:t>
            </a:r>
          </a:p>
          <a:p>
            <a:r>
              <a:rPr lang="en-US" altLang="zh-TW" dirty="0"/>
              <a:t>[29] Da Li and Timothy </a:t>
            </a:r>
            <a:r>
              <a:rPr lang="en-US" altLang="zh-TW" dirty="0" err="1"/>
              <a:t>Hospedales</a:t>
            </a:r>
            <a:r>
              <a:rPr lang="en-US" altLang="zh-TW" dirty="0"/>
              <a:t>. Online meta-learning for multi-source and semi-supervised domain adaptation. In ECCV, pages 382–403, 2020</a:t>
            </a:r>
            <a:endParaRPr lang="zh-TW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E2161-E971-4451-96C6-C3A2899253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46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state-of-the art language models mostly utilize self-supervised tasks during pretraining</a:t>
            </a:r>
          </a:p>
          <a:p>
            <a:r>
              <a:rPr lang="en-US" altLang="zh-TW" dirty="0"/>
              <a:t>This unavoidably creates a “learning gap” between pre-training and fine-tuning</a:t>
            </a:r>
          </a:p>
          <a:p>
            <a:r>
              <a:rPr lang="en-US" altLang="zh-TW" dirty="0"/>
              <a:t>A basic solution is fine-tuning models by multitask learning. Unfortunately, multi-task fine-tuning of BERT does not necessarily yield better performance across all the tasks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Should I talk about this direction?</a:t>
            </a:r>
          </a:p>
          <a:p>
            <a:r>
              <a:rPr lang="en-US" altLang="zh-TW" dirty="0"/>
              <a:t>Using MAML to improve representation learning?</a:t>
            </a:r>
          </a:p>
          <a:p>
            <a:pPr lvl="1"/>
            <a:r>
              <a:rPr lang="en-US" altLang="zh-TW" dirty="0" err="1"/>
              <a:t>MetaXL</a:t>
            </a:r>
            <a:r>
              <a:rPr lang="en-US" altLang="zh-TW" dirty="0"/>
              <a:t>: Meta Representation Transformation for Low-resource Cross-lingual Learning,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NAACL 2021</a:t>
            </a:r>
            <a:endParaRPr lang="en-US" altLang="zh-TW" dirty="0"/>
          </a:p>
          <a:p>
            <a:pPr lvl="1"/>
            <a:r>
              <a:rPr lang="en-US" altLang="zh-TW" dirty="0"/>
              <a:t>Meta Fine-Tuning Neural Language Models for Multi-Domain Text Mining</a:t>
            </a:r>
          </a:p>
          <a:p>
            <a:r>
              <a:rPr lang="en-US" altLang="zh-TW" dirty="0"/>
              <a:t>=====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E754-EEB6-4AD3-B1E1-DB54806FE58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38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無限的盡頭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Yann N. Dauphin, Samuel S. </a:t>
            </a:r>
            <a:r>
              <a:rPr lang="en-US" altLang="zh-TW" dirty="0" err="1"/>
              <a:t>Schoenholz</a:t>
            </a:r>
            <a:r>
              <a:rPr lang="en-US" altLang="zh-TW" dirty="0"/>
              <a:t>, </a:t>
            </a:r>
            <a:r>
              <a:rPr lang="en-US" altLang="zh-TW" dirty="0" err="1"/>
              <a:t>MetaInit</a:t>
            </a:r>
            <a:r>
              <a:rPr lang="en-US" altLang="zh-TW" dirty="0"/>
              <a:t>: Initializing learning by learning to initialize, </a:t>
            </a:r>
            <a:r>
              <a:rPr lang="en-US" altLang="zh-TW" dirty="0" err="1"/>
              <a:t>NeurIPS</a:t>
            </a:r>
            <a:r>
              <a:rPr lang="en-US" altLang="zh-TW" dirty="0"/>
              <a:t>, 2019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5CE7F-0BDC-49CF-89A9-B94CF98D913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0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無限的盡頭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Yann N. Dauphin, Samuel S. </a:t>
            </a:r>
            <a:r>
              <a:rPr lang="en-US" altLang="zh-TW" dirty="0" err="1"/>
              <a:t>Schoenholz</a:t>
            </a:r>
            <a:r>
              <a:rPr lang="en-US" altLang="zh-TW" dirty="0"/>
              <a:t>, </a:t>
            </a:r>
            <a:r>
              <a:rPr lang="en-US" altLang="zh-TW" dirty="0" err="1"/>
              <a:t>MetaInit</a:t>
            </a:r>
            <a:r>
              <a:rPr lang="en-US" altLang="zh-TW" dirty="0"/>
              <a:t>: Initializing learning by learning to initialize, </a:t>
            </a:r>
            <a:r>
              <a:rPr lang="en-US" altLang="zh-TW" dirty="0" err="1"/>
              <a:t>NeurIPS</a:t>
            </a:r>
            <a:r>
              <a:rPr lang="en-US" altLang="zh-TW" dirty="0"/>
              <a:t>, 2019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5CE7F-0BDC-49CF-89A9-B94CF98D913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21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SciTail</a:t>
            </a:r>
            <a:r>
              <a:rPr lang="en-US" altLang="zh-TW" dirty="0"/>
              <a:t> is NLP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Applied MAML and Reptile on a bunch of tasks in GLUE dataset (four high resource tasks for training and four low resource tasks for testing)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FE754-EEB6-4AD3-B1E1-DB54806FE58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5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Check: to learn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try to include “Meta Fine-Tuning”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try to include “Multi-source Meta Transfer for Low Resource Multiple-Choice Question Answering” -&gt; mentioned in part 2 anyway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d parameters initialization for fast adaptation to new tasks. [31, 46, 2] introduce </a:t>
            </a:r>
            <a:r>
              <a:rPr lang="en-US" altLang="zh-TW" dirty="0" err="1"/>
              <a:t>metalearning</a:t>
            </a:r>
            <a:r>
              <a:rPr lang="en-US" altLang="zh-TW" dirty="0"/>
              <a:t> to Domain Generalization (DG) to synthesize the source-target domain shift during training. </a:t>
            </a:r>
          </a:p>
          <a:p>
            <a:r>
              <a:rPr lang="en-US" altLang="zh-TW" dirty="0"/>
              <a:t>-- [2] Yogesh Balaji, Swami </a:t>
            </a:r>
            <a:r>
              <a:rPr lang="en-US" altLang="zh-TW" dirty="0" err="1"/>
              <a:t>Sankaranarayanan</a:t>
            </a:r>
            <a:r>
              <a:rPr lang="en-US" altLang="zh-TW" dirty="0"/>
              <a:t>, and Rama </a:t>
            </a:r>
            <a:r>
              <a:rPr lang="en-US" altLang="zh-TW" dirty="0" err="1"/>
              <a:t>Chellappa</a:t>
            </a:r>
            <a:r>
              <a:rPr lang="en-US" altLang="zh-TW" dirty="0"/>
              <a:t>. </a:t>
            </a:r>
            <a:r>
              <a:rPr lang="en-US" altLang="zh-TW" dirty="0" err="1"/>
              <a:t>Metareg</a:t>
            </a:r>
            <a:r>
              <a:rPr lang="en-US" altLang="zh-TW" dirty="0"/>
              <a:t>: Towards domain generalization using </a:t>
            </a:r>
            <a:r>
              <a:rPr lang="en-US" altLang="zh-TW" dirty="0" err="1"/>
              <a:t>metaregularization</a:t>
            </a:r>
            <a:r>
              <a:rPr lang="en-US" altLang="zh-TW" dirty="0"/>
              <a:t>. In </a:t>
            </a:r>
            <a:r>
              <a:rPr lang="en-US" altLang="zh-TW" dirty="0" err="1"/>
              <a:t>NeurIPS</a:t>
            </a:r>
            <a:r>
              <a:rPr lang="en-US" altLang="zh-TW" dirty="0"/>
              <a:t>, pages 998–1008, 2018. 3, 8, 14 </a:t>
            </a:r>
          </a:p>
          <a:p>
            <a:r>
              <a:rPr lang="en-US" altLang="zh-TW" dirty="0"/>
              <a:t>-- [10] Qi Dou, Daniel Coelho de Castro, Konstantinos </a:t>
            </a:r>
            <a:r>
              <a:rPr lang="en-US" altLang="zh-TW" dirty="0" err="1"/>
              <a:t>Kamnitsas</a:t>
            </a:r>
            <a:r>
              <a:rPr lang="en-US" altLang="zh-TW" dirty="0"/>
              <a:t>, and Ben </a:t>
            </a:r>
            <a:r>
              <a:rPr lang="en-US" altLang="zh-TW" dirty="0" err="1"/>
              <a:t>Glocker</a:t>
            </a:r>
            <a:r>
              <a:rPr lang="en-US" altLang="zh-TW" dirty="0"/>
              <a:t>. Domain generalization via model-agnostic learning of semantic features. In </a:t>
            </a:r>
            <a:r>
              <a:rPr lang="en-US" altLang="zh-TW" dirty="0" err="1"/>
              <a:t>NeurIPS</a:t>
            </a:r>
            <a:r>
              <a:rPr lang="en-US" altLang="zh-TW" dirty="0"/>
              <a:t>, pages 6450–6461, 2019. 3, 5, 8, 14 </a:t>
            </a:r>
          </a:p>
          <a:p>
            <a:r>
              <a:rPr lang="en-US" altLang="zh-TW" dirty="0"/>
              <a:t>-- [31] Da Li, </a:t>
            </a:r>
            <a:r>
              <a:rPr lang="en-US" altLang="zh-TW" dirty="0" err="1"/>
              <a:t>Yongxin</a:t>
            </a:r>
            <a:r>
              <a:rPr lang="en-US" altLang="zh-TW" dirty="0"/>
              <a:t> Yang, Yi-</a:t>
            </a:r>
            <a:r>
              <a:rPr lang="en-US" altLang="zh-TW" dirty="0" err="1"/>
              <a:t>Zhe</a:t>
            </a:r>
            <a:r>
              <a:rPr lang="en-US" altLang="zh-TW" dirty="0"/>
              <a:t> Song, and Timothy M </a:t>
            </a:r>
            <a:r>
              <a:rPr lang="en-US" altLang="zh-TW" dirty="0" err="1"/>
              <a:t>Hospedales</a:t>
            </a:r>
            <a:r>
              <a:rPr lang="en-US" altLang="zh-TW" dirty="0"/>
              <a:t>. Learning to generalize: Meta-learning for domain generalization. AAAI, 2018. 3, 5, 8, 14</a:t>
            </a:r>
          </a:p>
          <a:p>
            <a:r>
              <a:rPr lang="en-US" altLang="zh-TW" dirty="0"/>
              <a:t>-- [46] Fengchun </a:t>
            </a:r>
            <a:r>
              <a:rPr lang="en-US" altLang="zh-TW" dirty="0" err="1"/>
              <a:t>Qiao</a:t>
            </a:r>
            <a:r>
              <a:rPr lang="en-US" altLang="zh-TW" dirty="0"/>
              <a:t>, Long Zhao, and Xi Peng. Learning to learn single domain generalization. In CVPR, pages 12556–12565, 2020.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--Li et al. [29] adopt MAML to provide better initialization condition for Multi-Source Domain Adaptation. </a:t>
            </a:r>
          </a:p>
          <a:p>
            <a:r>
              <a:rPr lang="en-US" altLang="zh-TW" dirty="0"/>
              <a:t>[29] Da Li and Timothy </a:t>
            </a:r>
            <a:r>
              <a:rPr lang="en-US" altLang="zh-TW" dirty="0" err="1"/>
              <a:t>Hospedales</a:t>
            </a:r>
            <a:r>
              <a:rPr lang="en-US" altLang="zh-TW" dirty="0"/>
              <a:t>. Online meta-learning for multi-source and semi-supervised domain adaptation. In ECCV, pages 382–403, 2020</a:t>
            </a:r>
            <a:endParaRPr lang="zh-TW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E2161-E971-4451-96C6-C3A2899253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69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Check: to learn more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try to include “Meta Fine-Tuning”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TBD: try to include “Multi-source Meta Transfer for Low Resource Multiple-Choice Question Answering” -&gt; mentioned in part 2 anyway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r>
              <a:rPr lang="en-US" altLang="zh-TW" dirty="0"/>
              <a:t>d parameters initialization for fast adaptation to new tasks. [31, 46, 2] introduce </a:t>
            </a:r>
            <a:r>
              <a:rPr lang="en-US" altLang="zh-TW" dirty="0" err="1"/>
              <a:t>metalearning</a:t>
            </a:r>
            <a:r>
              <a:rPr lang="en-US" altLang="zh-TW" dirty="0"/>
              <a:t> to Domain Generalization (DG) to synthesize the source-target domain shift during training. </a:t>
            </a:r>
          </a:p>
          <a:p>
            <a:r>
              <a:rPr lang="en-US" altLang="zh-TW" dirty="0"/>
              <a:t>-- [2] Yogesh Balaji, Swami </a:t>
            </a:r>
            <a:r>
              <a:rPr lang="en-US" altLang="zh-TW" dirty="0" err="1"/>
              <a:t>Sankaranarayanan</a:t>
            </a:r>
            <a:r>
              <a:rPr lang="en-US" altLang="zh-TW" dirty="0"/>
              <a:t>, and Rama </a:t>
            </a:r>
            <a:r>
              <a:rPr lang="en-US" altLang="zh-TW" dirty="0" err="1"/>
              <a:t>Chellappa</a:t>
            </a:r>
            <a:r>
              <a:rPr lang="en-US" altLang="zh-TW" dirty="0"/>
              <a:t>. </a:t>
            </a:r>
            <a:r>
              <a:rPr lang="en-US" altLang="zh-TW" dirty="0" err="1"/>
              <a:t>Metareg</a:t>
            </a:r>
            <a:r>
              <a:rPr lang="en-US" altLang="zh-TW" dirty="0"/>
              <a:t>: Towards domain generalization using </a:t>
            </a:r>
            <a:r>
              <a:rPr lang="en-US" altLang="zh-TW" dirty="0" err="1"/>
              <a:t>metaregularization</a:t>
            </a:r>
            <a:r>
              <a:rPr lang="en-US" altLang="zh-TW" dirty="0"/>
              <a:t>. In </a:t>
            </a:r>
            <a:r>
              <a:rPr lang="en-US" altLang="zh-TW" dirty="0" err="1"/>
              <a:t>NeurIPS</a:t>
            </a:r>
            <a:r>
              <a:rPr lang="en-US" altLang="zh-TW" dirty="0"/>
              <a:t>, pages 998–1008, 2018. 3, 8, 14 </a:t>
            </a:r>
          </a:p>
          <a:p>
            <a:r>
              <a:rPr lang="en-US" altLang="zh-TW" dirty="0"/>
              <a:t>-- [10] Qi Dou, Daniel Coelho de Castro, Konstantinos </a:t>
            </a:r>
            <a:r>
              <a:rPr lang="en-US" altLang="zh-TW" dirty="0" err="1"/>
              <a:t>Kamnitsas</a:t>
            </a:r>
            <a:r>
              <a:rPr lang="en-US" altLang="zh-TW" dirty="0"/>
              <a:t>, and Ben </a:t>
            </a:r>
            <a:r>
              <a:rPr lang="en-US" altLang="zh-TW" dirty="0" err="1"/>
              <a:t>Glocker</a:t>
            </a:r>
            <a:r>
              <a:rPr lang="en-US" altLang="zh-TW" dirty="0"/>
              <a:t>. Domain generalization via model-agnostic learning of semantic features. In </a:t>
            </a:r>
            <a:r>
              <a:rPr lang="en-US" altLang="zh-TW" dirty="0" err="1"/>
              <a:t>NeurIPS</a:t>
            </a:r>
            <a:r>
              <a:rPr lang="en-US" altLang="zh-TW" dirty="0"/>
              <a:t>, pages 6450–6461, 2019. 3, 5, 8, 14 </a:t>
            </a:r>
          </a:p>
          <a:p>
            <a:r>
              <a:rPr lang="en-US" altLang="zh-TW" dirty="0"/>
              <a:t>-- [31] Da Li, </a:t>
            </a:r>
            <a:r>
              <a:rPr lang="en-US" altLang="zh-TW" dirty="0" err="1"/>
              <a:t>Yongxin</a:t>
            </a:r>
            <a:r>
              <a:rPr lang="en-US" altLang="zh-TW" dirty="0"/>
              <a:t> Yang, Yi-</a:t>
            </a:r>
            <a:r>
              <a:rPr lang="en-US" altLang="zh-TW" dirty="0" err="1"/>
              <a:t>Zhe</a:t>
            </a:r>
            <a:r>
              <a:rPr lang="en-US" altLang="zh-TW" dirty="0"/>
              <a:t> Song, and Timothy M </a:t>
            </a:r>
            <a:r>
              <a:rPr lang="en-US" altLang="zh-TW" dirty="0" err="1"/>
              <a:t>Hospedales</a:t>
            </a:r>
            <a:r>
              <a:rPr lang="en-US" altLang="zh-TW" dirty="0"/>
              <a:t>. Learning to generalize: Meta-learning for domain generalization. AAAI, 2018. 3, 5, 8, 14</a:t>
            </a:r>
          </a:p>
          <a:p>
            <a:r>
              <a:rPr lang="en-US" altLang="zh-TW" dirty="0"/>
              <a:t>-- [46] Fengchun </a:t>
            </a:r>
            <a:r>
              <a:rPr lang="en-US" altLang="zh-TW" dirty="0" err="1"/>
              <a:t>Qiao</a:t>
            </a:r>
            <a:r>
              <a:rPr lang="en-US" altLang="zh-TW" dirty="0"/>
              <a:t>, Long Zhao, and Xi Peng. Learning to learn single domain generalization. In CVPR, pages 12556–12565, 2020.</a:t>
            </a:r>
          </a:p>
          <a:p>
            <a:r>
              <a:rPr lang="en-US" altLang="zh-TW" dirty="0"/>
              <a:t>=====</a:t>
            </a:r>
          </a:p>
          <a:p>
            <a:r>
              <a:rPr lang="en-US" altLang="zh-TW" dirty="0"/>
              <a:t>--Li et al. [29] adopt MAML to provide better initialization condition for Multi-Source Domain Adaptation. </a:t>
            </a:r>
          </a:p>
          <a:p>
            <a:r>
              <a:rPr lang="en-US" altLang="zh-TW" dirty="0"/>
              <a:t>[29] Da Li and Timothy </a:t>
            </a:r>
            <a:r>
              <a:rPr lang="en-US" altLang="zh-TW" dirty="0" err="1"/>
              <a:t>Hospedales</a:t>
            </a:r>
            <a:r>
              <a:rPr lang="en-US" altLang="zh-TW" dirty="0"/>
              <a:t>. Online meta-learning for multi-source and semi-supervised domain adaptation. In ECCV, pages 382–403, 2020</a:t>
            </a:r>
            <a:endParaRPr lang="zh-TW" altLang="en-US" dirty="0"/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E2161-E971-4451-96C6-C3A28992539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8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5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7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65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02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1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8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0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202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83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21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1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212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66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3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0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8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98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2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9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83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5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4EE1-C5B0-48E3-A606-9D34B4AB464C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64B7-BC47-4551-AE4D-63A0DF4D0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06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09336-C6F6-48B9-90FB-A2E2262B7F99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CFFB-8564-483E-80CE-8A95BEA93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10" Type="http://schemas.openxmlformats.org/officeDocument/2006/relationships/image" Target="../media/image24.jpeg"/><Relationship Id="rId9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24.jpeg"/><Relationship Id="rId9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B682D3-4F73-99E3-0480-448C91B5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altLang="zh-TW" sz="6300"/>
              <a:t>More about</a:t>
            </a:r>
            <a:br>
              <a:rPr lang="en-US" altLang="zh-TW" sz="6300"/>
            </a:br>
            <a:r>
              <a:rPr lang="en-US" altLang="zh-TW" sz="6300"/>
              <a:t>Meta Learning </a:t>
            </a:r>
            <a:endParaRPr lang="zh-TW" altLang="en-US" sz="63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BEE65-5400-FE75-1570-827F961B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en-US" altLang="zh-TW" sz="4000" dirty="0"/>
              <a:t>Hung-yi Lee</a:t>
            </a:r>
            <a:endParaRPr lang="zh-TW" altLang="en-US" sz="4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6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88BAA-DBBD-3CBE-C7F8-287FDE5F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8EFF49-FD21-366F-62F3-B57B7A22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F7A8C0-C4F6-EFC3-C422-F161C9B6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8" y="40794"/>
            <a:ext cx="6666672" cy="67764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ECB17DD-CB75-DE3B-34B9-C84FB387FCD6}"/>
              </a:ext>
            </a:extLst>
          </p:cNvPr>
          <p:cNvSpPr txBox="1"/>
          <p:nvPr/>
        </p:nvSpPr>
        <p:spPr>
          <a:xfrm>
            <a:off x="6866426" y="6019729"/>
            <a:ext cx="223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https://arxiv.org/abs/2205.01500</a:t>
            </a:r>
          </a:p>
        </p:txBody>
      </p:sp>
    </p:spTree>
    <p:extLst>
      <p:ext uri="{BB962C8B-B14F-4D97-AF65-F5344CB8AC3E}">
        <p14:creationId xmlns:p14="http://schemas.microsoft.com/office/powerpoint/2010/main" val="306022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48357-6D95-4D87-8DBB-4832F7AAE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817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Meta Learning </a:t>
            </a:r>
            <a:r>
              <a:rPr lang="en-US" altLang="zh-TW" sz="4800" dirty="0"/>
              <a:t>vs. </a:t>
            </a:r>
            <a:br>
              <a:rPr lang="en-US" altLang="zh-TW" sz="4800" dirty="0"/>
            </a:br>
            <a:r>
              <a:rPr lang="en-US" altLang="zh-TW" sz="4800" dirty="0">
                <a:solidFill>
                  <a:srgbClr val="0000FF"/>
                </a:solidFill>
              </a:rPr>
              <a:t>Knowledge Distillation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6BA27F-259F-5308-A057-8147373B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Distillation</a:t>
            </a: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95185922-B675-0FF0-617F-8C4259D89D29}"/>
              </a:ext>
            </a:extLst>
          </p:cNvPr>
          <p:cNvSpPr/>
          <p:nvPr/>
        </p:nvSpPr>
        <p:spPr>
          <a:xfrm rot="16200000">
            <a:off x="3711848" y="4818244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26FA304-C865-65AE-4605-063D0BC593EA}"/>
              </a:ext>
            </a:extLst>
          </p:cNvPr>
          <p:cNvSpPr/>
          <p:nvPr/>
        </p:nvSpPr>
        <p:spPr>
          <a:xfrm rot="16200000">
            <a:off x="3711847" y="2850349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B337BD-1C58-67D7-1A31-9F1D77146CA4}"/>
              </a:ext>
            </a:extLst>
          </p:cNvPr>
          <p:cNvSpPr txBox="1"/>
          <p:nvPr/>
        </p:nvSpPr>
        <p:spPr>
          <a:xfrm>
            <a:off x="1720125" y="2370463"/>
            <a:ext cx="4550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“cat”: 0.8, “dog”: 0.2 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88E4D83-0581-1E1E-47B3-1165321C911D}"/>
              </a:ext>
            </a:extLst>
          </p:cNvPr>
          <p:cNvSpPr/>
          <p:nvPr/>
        </p:nvSpPr>
        <p:spPr>
          <a:xfrm rot="16200000">
            <a:off x="7356617" y="4482230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E29D8C3-845C-7246-5E81-09F556D1276A}"/>
              </a:ext>
            </a:extLst>
          </p:cNvPr>
          <p:cNvSpPr/>
          <p:nvPr/>
        </p:nvSpPr>
        <p:spPr>
          <a:xfrm rot="16200000">
            <a:off x="7341118" y="2870796"/>
            <a:ext cx="608029" cy="584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FB21FA-9823-B569-BF55-E3915E309C10}"/>
              </a:ext>
            </a:extLst>
          </p:cNvPr>
          <p:cNvSpPr txBox="1"/>
          <p:nvPr/>
        </p:nvSpPr>
        <p:spPr>
          <a:xfrm>
            <a:off x="6964217" y="2375327"/>
            <a:ext cx="13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箭號: 左-右雙向 10">
            <a:extLst>
              <a:ext uri="{FF2B5EF4-FFF2-40B4-BE49-F238E27FC236}">
                <a16:creationId xmlns:a16="http://schemas.microsoft.com/office/drawing/2014/main" id="{ADE7F231-911E-05EB-ABCF-879620D6505B}"/>
              </a:ext>
            </a:extLst>
          </p:cNvPr>
          <p:cNvSpPr/>
          <p:nvPr/>
        </p:nvSpPr>
        <p:spPr>
          <a:xfrm>
            <a:off x="5784037" y="2351435"/>
            <a:ext cx="1361829" cy="4187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DFCA8CE-0A45-7F4B-606A-78E2DFDA7A67}"/>
              </a:ext>
            </a:extLst>
          </p:cNvPr>
          <p:cNvSpPr txBox="1"/>
          <p:nvPr/>
        </p:nvSpPr>
        <p:spPr>
          <a:xfrm>
            <a:off x="2946012" y="1913263"/>
            <a:ext cx="2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target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DAF436-FE51-DCCB-70E0-4D488220FA75}"/>
              </a:ext>
            </a:extLst>
          </p:cNvPr>
          <p:cNvSpPr txBox="1"/>
          <p:nvPr/>
        </p:nvSpPr>
        <p:spPr>
          <a:xfrm>
            <a:off x="5320247" y="1508005"/>
            <a:ext cx="220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Cross-entropy minimization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56CB617-7486-6F46-1C5E-8A501DD2A0C1}"/>
              </a:ext>
            </a:extLst>
          </p:cNvPr>
          <p:cNvSpPr/>
          <p:nvPr/>
        </p:nvSpPr>
        <p:spPr>
          <a:xfrm>
            <a:off x="6664552" y="3587037"/>
            <a:ext cx="1961157" cy="84775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B31D166-9CAB-5C88-4203-F81871FEC757}"/>
              </a:ext>
            </a:extLst>
          </p:cNvPr>
          <p:cNvSpPr/>
          <p:nvPr/>
        </p:nvSpPr>
        <p:spPr>
          <a:xfrm>
            <a:off x="2914179" y="3502243"/>
            <a:ext cx="2203364" cy="130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Teacher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(Large)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02B72C2-E1B8-A374-1A0C-5E0AF5E1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96" y="5520025"/>
            <a:ext cx="977476" cy="127251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8C11716-886C-F44E-9B4E-1938DF8D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444" y="5163564"/>
            <a:ext cx="977476" cy="127251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9723676-9A6B-0277-A166-A9FE91D4CD63}"/>
              </a:ext>
            </a:extLst>
          </p:cNvPr>
          <p:cNvSpPr txBox="1"/>
          <p:nvPr/>
        </p:nvSpPr>
        <p:spPr>
          <a:xfrm>
            <a:off x="374912" y="4784507"/>
            <a:ext cx="3100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teacher is not optimized for teaching.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6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B8716-85AB-B173-E225-DFAAEC04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Knowledge Distillation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689A5-793A-E6F1-3D72-7202CA81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12" y="1572501"/>
            <a:ext cx="6724108" cy="19959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070E09-3432-74DF-1C91-C2FE401CE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12" y="3831942"/>
            <a:ext cx="7089286" cy="210261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53561EC-0679-5C3D-948E-582A2867BB54}"/>
              </a:ext>
            </a:extLst>
          </p:cNvPr>
          <p:cNvSpPr txBox="1"/>
          <p:nvPr/>
        </p:nvSpPr>
        <p:spPr>
          <a:xfrm>
            <a:off x="1369397" y="6085280"/>
            <a:ext cx="661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Can the teacher-network “learn to teach”?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0A7D03-016F-F4BE-C962-531394DE692E}"/>
              </a:ext>
            </a:extLst>
          </p:cNvPr>
          <p:cNvSpPr txBox="1"/>
          <p:nvPr/>
        </p:nvSpPr>
        <p:spPr>
          <a:xfrm>
            <a:off x="2696705" y="141286"/>
            <a:ext cx="628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results: </a:t>
            </a:r>
            <a:r>
              <a:rPr lang="zh-TW" altLang="en-US" dirty="0"/>
              <a:t>https://arxiv.org/abs/2202.07940</a:t>
            </a:r>
          </a:p>
        </p:txBody>
      </p:sp>
    </p:spTree>
    <p:extLst>
      <p:ext uri="{BB962C8B-B14F-4D97-AF65-F5344CB8AC3E}">
        <p14:creationId xmlns:p14="http://schemas.microsoft.com/office/powerpoint/2010/main" val="204099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F5B93-57CC-8E6B-8D8C-AF01721F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 to Teach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D6B2966-1C89-7ACB-D88E-B99EDD90349A}"/>
              </a:ext>
            </a:extLst>
          </p:cNvPr>
          <p:cNvSpPr/>
          <p:nvPr/>
        </p:nvSpPr>
        <p:spPr>
          <a:xfrm>
            <a:off x="1163953" y="2991564"/>
            <a:ext cx="2203364" cy="1304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Teacher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(Large)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C7404F-BA77-B2DE-4CFC-937E0B5FCE0C}"/>
              </a:ext>
            </a:extLst>
          </p:cNvPr>
          <p:cNvSpPr/>
          <p:nvPr/>
        </p:nvSpPr>
        <p:spPr>
          <a:xfrm>
            <a:off x="6288765" y="3219785"/>
            <a:ext cx="1961157" cy="84775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Student Net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4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Small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C50F12B-3A99-5E64-E0C4-6DE8DF857BA9}"/>
              </a:ext>
            </a:extLst>
          </p:cNvPr>
          <p:cNvGrpSpPr/>
          <p:nvPr/>
        </p:nvGrpSpPr>
        <p:grpSpPr>
          <a:xfrm>
            <a:off x="4820566" y="1270182"/>
            <a:ext cx="1799214" cy="1118647"/>
            <a:chOff x="4586371" y="1998408"/>
            <a:chExt cx="1799214" cy="11186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8798A5-0A33-A15A-5C18-96CF34F67887}"/>
                </a:ext>
              </a:extLst>
            </p:cNvPr>
            <p:cNvSpPr/>
            <p:nvPr/>
          </p:nvSpPr>
          <p:spPr>
            <a:xfrm>
              <a:off x="4586371" y="1998408"/>
              <a:ext cx="1799214" cy="111361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428AF77-FA3F-CA5F-BBBD-29AE08B7A026}"/>
                </a:ext>
              </a:extLst>
            </p:cNvPr>
            <p:cNvSpPr txBox="1"/>
            <p:nvPr/>
          </p:nvSpPr>
          <p:spPr>
            <a:xfrm>
              <a:off x="4702721" y="2742690"/>
              <a:ext cx="768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apple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621368A-BD0F-3CDD-3033-7E7134999EEB}"/>
                </a:ext>
              </a:extLst>
            </p:cNvPr>
            <p:cNvSpPr txBox="1"/>
            <p:nvPr/>
          </p:nvSpPr>
          <p:spPr>
            <a:xfrm>
              <a:off x="5492240" y="2747723"/>
              <a:ext cx="87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orange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10" name="Picture 4" descr="ãappleãçåçæå°çµæ">
              <a:extLst>
                <a:ext uri="{FF2B5EF4-FFF2-40B4-BE49-F238E27FC236}">
                  <a16:creationId xmlns:a16="http://schemas.microsoft.com/office/drawing/2014/main" id="{8303184E-F2EE-C1EA-4A4D-B6407CA09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969" y="20945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ãorangeãçåçæå°çµæ">
              <a:extLst>
                <a:ext uri="{FF2B5EF4-FFF2-40B4-BE49-F238E27FC236}">
                  <a16:creationId xmlns:a16="http://schemas.microsoft.com/office/drawing/2014/main" id="{D13FAB58-B354-013E-2E7C-C444891DD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5607" y="2089935"/>
              <a:ext cx="71176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93720E-2392-2101-172C-B04E34260710}"/>
              </a:ext>
            </a:extLst>
          </p:cNvPr>
          <p:cNvSpPr txBox="1"/>
          <p:nvPr/>
        </p:nvSpPr>
        <p:spPr>
          <a:xfrm>
            <a:off x="1300305" y="4326697"/>
            <a:ext cx="193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Update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9D12E48-111F-05D5-97AF-94BAF3357A72}"/>
              </a:ext>
            </a:extLst>
          </p:cNvPr>
          <p:cNvCxnSpPr/>
          <p:nvPr/>
        </p:nvCxnSpPr>
        <p:spPr>
          <a:xfrm>
            <a:off x="3398313" y="3643663"/>
            <a:ext cx="28273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83B72E7-A098-33D4-D6F0-FB2AB183EB43}"/>
              </a:ext>
            </a:extLst>
          </p:cNvPr>
          <p:cNvCxnSpPr>
            <a:cxnSpLocks/>
          </p:cNvCxnSpPr>
          <p:nvPr/>
        </p:nvCxnSpPr>
        <p:spPr>
          <a:xfrm flipV="1">
            <a:off x="4820581" y="3643663"/>
            <a:ext cx="0" cy="608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26DE78-5B12-66BA-0450-DA6DF4615FEB}"/>
              </a:ext>
            </a:extLst>
          </p:cNvPr>
          <p:cNvSpPr txBox="1"/>
          <p:nvPr/>
        </p:nvSpPr>
        <p:spPr>
          <a:xfrm>
            <a:off x="4058493" y="2793410"/>
            <a:ext cx="1604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Knowledge </a:t>
            </a:r>
          </a:p>
          <a:p>
            <a:pPr algn="ctr"/>
            <a:r>
              <a:rPr lang="en-US" altLang="zh-TW" sz="2400" dirty="0"/>
              <a:t>Distillation 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6C8A82B-D023-8E5D-A35A-D0A0B281FC02}"/>
              </a:ext>
            </a:extLst>
          </p:cNvPr>
          <p:cNvCxnSpPr>
            <a:cxnSpLocks/>
          </p:cNvCxnSpPr>
          <p:nvPr/>
        </p:nvCxnSpPr>
        <p:spPr>
          <a:xfrm flipV="1">
            <a:off x="7284841" y="929898"/>
            <a:ext cx="0" cy="221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4E22E3-BF7C-2F23-DD03-D299C3420998}"/>
              </a:ext>
            </a:extLst>
          </p:cNvPr>
          <p:cNvSpPr txBox="1"/>
          <p:nvPr/>
        </p:nvSpPr>
        <p:spPr>
          <a:xfrm>
            <a:off x="5300459" y="513518"/>
            <a:ext cx="384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loss of student</a:t>
            </a:r>
            <a:endParaRPr lang="zh-TW" altLang="en-US" sz="2400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9A299A40-0301-91A0-8DEC-750088CAD844}"/>
              </a:ext>
            </a:extLst>
          </p:cNvPr>
          <p:cNvSpPr/>
          <p:nvPr/>
        </p:nvSpPr>
        <p:spPr>
          <a:xfrm>
            <a:off x="8040158" y="929898"/>
            <a:ext cx="511444" cy="46166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0102A11-3117-75F7-C650-4A38A2E0C5B6}"/>
              </a:ext>
            </a:extLst>
          </p:cNvPr>
          <p:cNvCxnSpPr>
            <a:cxnSpLocks/>
          </p:cNvCxnSpPr>
          <p:nvPr/>
        </p:nvCxnSpPr>
        <p:spPr>
          <a:xfrm rot="5400000" flipV="1">
            <a:off x="6980679" y="1450682"/>
            <a:ext cx="0" cy="608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F8CF885-1D1F-F123-BA47-C9684F6634B4}"/>
              </a:ext>
            </a:extLst>
          </p:cNvPr>
          <p:cNvGrpSpPr/>
          <p:nvPr/>
        </p:nvGrpSpPr>
        <p:grpSpPr>
          <a:xfrm>
            <a:off x="3932166" y="4063287"/>
            <a:ext cx="1799886" cy="1113443"/>
            <a:chOff x="6773871" y="2519462"/>
            <a:chExt cx="1799886" cy="111344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0B4389-FED7-96A4-27A3-D59D6FB6E3EE}"/>
                </a:ext>
              </a:extLst>
            </p:cNvPr>
            <p:cNvSpPr/>
            <p:nvPr/>
          </p:nvSpPr>
          <p:spPr>
            <a:xfrm>
              <a:off x="6773871" y="2519462"/>
              <a:ext cx="1799886" cy="107824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BAB559E-E607-B5E3-B2CC-90A828439BAA}"/>
                </a:ext>
              </a:extLst>
            </p:cNvPr>
            <p:cNvSpPr txBox="1"/>
            <p:nvPr/>
          </p:nvSpPr>
          <p:spPr>
            <a:xfrm>
              <a:off x="6842943" y="3241071"/>
              <a:ext cx="712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apple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B796AF-F5B8-A6B1-1FD8-68BE4AC616C7}"/>
                </a:ext>
              </a:extLst>
            </p:cNvPr>
            <p:cNvSpPr txBox="1"/>
            <p:nvPr/>
          </p:nvSpPr>
          <p:spPr>
            <a:xfrm>
              <a:off x="7624745" y="3263573"/>
              <a:ext cx="879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orange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24" name="Picture 6" descr="ç¸éåç">
              <a:extLst>
                <a:ext uri="{FF2B5EF4-FFF2-40B4-BE49-F238E27FC236}">
                  <a16:creationId xmlns:a16="http://schemas.microsoft.com/office/drawing/2014/main" id="{48136DF6-5D92-7704-AA4A-DE43929CC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149" y="2579063"/>
              <a:ext cx="7152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ãorangeãçåçæå°çµæ">
              <a:extLst>
                <a:ext uri="{FF2B5EF4-FFF2-40B4-BE49-F238E27FC236}">
                  <a16:creationId xmlns:a16="http://schemas.microsoft.com/office/drawing/2014/main" id="{1E863CBF-87AE-D6B2-EE7B-EB5B15EAC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048" y="2589631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480E890-1F40-9EF6-8935-AF8AD9012B72}"/>
              </a:ext>
            </a:extLst>
          </p:cNvPr>
          <p:cNvSpPr txBox="1"/>
          <p:nvPr/>
        </p:nvSpPr>
        <p:spPr>
          <a:xfrm>
            <a:off x="255711" y="5644749"/>
            <a:ext cx="8816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  <a:tabLst>
                <a:tab pos="457200" algn="l"/>
              </a:tabLst>
            </a:pPr>
            <a:r>
              <a:rPr lang="en-US" altLang="zh-TW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Wangchunshu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Zhou,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Canwen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Xu, Julian McAuley, BERT Learns to Teach: Knowledge Distillation with Meta Learning</a:t>
            </a:r>
            <a:r>
              <a:rPr lang="de-DE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, ACL, 2022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altLang="zh-TW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Jihao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Liu, 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Boxiao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Liu, 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Hongsheng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 Li, Yu Liu</a:t>
            </a:r>
            <a:r>
              <a:rPr lang="de-DE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Meta Knowledge Distillation, </a:t>
            </a:r>
            <a:r>
              <a:rPr lang="en-US" altLang="zh-TW" dirty="0" err="1">
                <a:solidFill>
                  <a:srgbClr val="000000"/>
                </a:solidFill>
                <a:latin typeface="Arial" charset="0"/>
                <a:cs typeface="Times New Roman" charset="0"/>
              </a:rPr>
              <a:t>arXiv</a:t>
            </a:r>
            <a:r>
              <a:rPr lang="en-US" altLang="zh-TW" dirty="0">
                <a:solidFill>
                  <a:srgbClr val="000000"/>
                </a:solidFill>
                <a:latin typeface="Arial" charset="0"/>
                <a:cs typeface="Times New Roman" charset="0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420985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5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48357-6D95-4D87-8DBB-4832F7AAE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817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Meta Learning </a:t>
            </a:r>
            <a:r>
              <a:rPr lang="en-US" altLang="zh-TW" sz="4800" dirty="0"/>
              <a:t>vs. </a:t>
            </a:r>
            <a:br>
              <a:rPr lang="en-US" altLang="zh-TW" sz="4800" dirty="0"/>
            </a:br>
            <a:r>
              <a:rPr lang="en-US" altLang="zh-TW" sz="4800" dirty="0">
                <a:solidFill>
                  <a:srgbClr val="0000FF"/>
                </a:solidFill>
              </a:rPr>
              <a:t>Domain Adaptation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5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E20CA-61BD-4B7B-9A03-BDCBE1C7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 Adaptation  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308B7-1C26-4DDA-8309-520E340D44D3}"/>
              </a:ext>
            </a:extLst>
          </p:cNvPr>
          <p:cNvCxnSpPr/>
          <p:nvPr/>
        </p:nvCxnSpPr>
        <p:spPr>
          <a:xfrm>
            <a:off x="1031022" y="2679497"/>
            <a:ext cx="7619238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4625A-F886-4842-A0D9-5A62290F246B}"/>
              </a:ext>
            </a:extLst>
          </p:cNvPr>
          <p:cNvSpPr txBox="1"/>
          <p:nvPr/>
        </p:nvSpPr>
        <p:spPr>
          <a:xfrm>
            <a:off x="1012734" y="1867689"/>
            <a:ext cx="4535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Knowledge of target domain</a:t>
            </a:r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FBA7EB3-93ED-4E14-8CE1-C5F0A974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00" y="3487287"/>
            <a:ext cx="2658811" cy="857370"/>
          </a:xfrm>
          <a:prstGeom prst="rect">
            <a:avLst/>
          </a:prstGeom>
        </p:spPr>
      </p:pic>
      <p:pic>
        <p:nvPicPr>
          <p:cNvPr id="1026" name="Picture 2" descr="閒聊] 艾倫的目的是？ - ACG板- Disp BBS">
            <a:extLst>
              <a:ext uri="{FF2B5EF4-FFF2-40B4-BE49-F238E27FC236}">
                <a16:creationId xmlns:a16="http://schemas.microsoft.com/office/drawing/2014/main" id="{89B3C22E-48AF-4938-BFAE-A7F4088A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5" y="3407506"/>
            <a:ext cx="1748937" cy="1748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1FB06A-6351-43B2-92FB-C03B51DB1A44}"/>
              </a:ext>
            </a:extLst>
          </p:cNvPr>
          <p:cNvSpPr txBox="1"/>
          <p:nvPr/>
        </p:nvSpPr>
        <p:spPr>
          <a:xfrm>
            <a:off x="4103406" y="4406552"/>
            <a:ext cx="268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amount of unlabeled data</a:t>
            </a:r>
            <a:endParaRPr lang="zh-TW" altLang="en-US" sz="24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808A66A-092A-4841-B20B-6CF165DCD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491" y="3487286"/>
            <a:ext cx="882399" cy="85736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38A837-4734-4E56-AA08-3B21371A0D1A}"/>
              </a:ext>
            </a:extLst>
          </p:cNvPr>
          <p:cNvSpPr txBox="1"/>
          <p:nvPr/>
        </p:nvSpPr>
        <p:spPr>
          <a:xfrm>
            <a:off x="2152538" y="4441151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&amp;</a:t>
            </a:r>
          </a:p>
          <a:p>
            <a:pPr algn="ctr"/>
            <a:r>
              <a:rPr lang="en-US" altLang="zh-TW" sz="2400" dirty="0"/>
              <a:t>unlabeled</a:t>
            </a:r>
            <a:endParaRPr lang="zh-TW" altLang="en-US" sz="2400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A8BFFDD3-243D-44EE-B47B-B060B673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076" y="3487286"/>
            <a:ext cx="882399" cy="85736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BBA1BF-E0E0-4FBF-A175-72F75A23FB52}"/>
              </a:ext>
            </a:extLst>
          </p:cNvPr>
          <p:cNvSpPr txBox="1"/>
          <p:nvPr/>
        </p:nvSpPr>
        <p:spPr>
          <a:xfrm>
            <a:off x="8233475" y="3706743"/>
            <a:ext cx="5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“8”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B0DB9-18EF-4E7E-A6C4-E4D081238805}"/>
              </a:ext>
            </a:extLst>
          </p:cNvPr>
          <p:cNvSpPr txBox="1"/>
          <p:nvPr/>
        </p:nvSpPr>
        <p:spPr>
          <a:xfrm>
            <a:off x="7179864" y="4393326"/>
            <a:ext cx="187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Little but</a:t>
            </a:r>
          </a:p>
          <a:p>
            <a:pPr algn="ctr"/>
            <a:r>
              <a:rPr lang="en-US" altLang="zh-TW" sz="2400" dirty="0"/>
              <a:t>labeled</a:t>
            </a:r>
            <a:endParaRPr lang="zh-TW" altLang="en-US" sz="24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0B1A4EF3-0225-4F7E-BDC6-774FA1048C0E}"/>
              </a:ext>
            </a:extLst>
          </p:cNvPr>
          <p:cNvSpPr/>
          <p:nvPr/>
        </p:nvSpPr>
        <p:spPr>
          <a:xfrm>
            <a:off x="1853982" y="2544497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A10AC32-6CF2-4D24-9295-83BDF7107746}"/>
              </a:ext>
            </a:extLst>
          </p:cNvPr>
          <p:cNvSpPr/>
          <p:nvPr/>
        </p:nvSpPr>
        <p:spPr>
          <a:xfrm>
            <a:off x="3590074" y="2544497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A1DA924-9678-4CA5-BA7B-213D32815AF5}"/>
              </a:ext>
            </a:extLst>
          </p:cNvPr>
          <p:cNvSpPr/>
          <p:nvPr/>
        </p:nvSpPr>
        <p:spPr>
          <a:xfrm>
            <a:off x="5246533" y="2544497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E1620831-DE70-4F0D-92C6-BD9108FD3139}"/>
              </a:ext>
            </a:extLst>
          </p:cNvPr>
          <p:cNvSpPr/>
          <p:nvPr/>
        </p:nvSpPr>
        <p:spPr>
          <a:xfrm>
            <a:off x="6982625" y="2544497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A11E8D-9E7B-42F3-825D-35E367E39511}"/>
              </a:ext>
            </a:extLst>
          </p:cNvPr>
          <p:cNvSpPr/>
          <p:nvPr/>
        </p:nvSpPr>
        <p:spPr>
          <a:xfrm>
            <a:off x="2347758" y="3389218"/>
            <a:ext cx="1447403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98CF8D9-CC32-41DE-B075-C1FAD90C129D}"/>
              </a:ext>
            </a:extLst>
          </p:cNvPr>
          <p:cNvSpPr/>
          <p:nvPr/>
        </p:nvSpPr>
        <p:spPr>
          <a:xfrm>
            <a:off x="4005257" y="3389218"/>
            <a:ext cx="2940792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0B671D-6569-4A72-A9A0-E7B9E88862AF}"/>
              </a:ext>
            </a:extLst>
          </p:cNvPr>
          <p:cNvSpPr/>
          <p:nvPr/>
        </p:nvSpPr>
        <p:spPr>
          <a:xfrm>
            <a:off x="7179864" y="3354488"/>
            <a:ext cx="1739561" cy="1925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013CAB8-749E-45CF-A49E-5BB5FFC412C2}"/>
              </a:ext>
            </a:extLst>
          </p:cNvPr>
          <p:cNvCxnSpPr>
            <a:stCxn id="17" idx="3"/>
            <a:endCxn id="1026" idx="0"/>
          </p:cNvCxnSpPr>
          <p:nvPr/>
        </p:nvCxnSpPr>
        <p:spPr>
          <a:xfrm flipH="1">
            <a:off x="1145864" y="2774956"/>
            <a:ext cx="747659" cy="6325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09582E02-54F0-41EC-BF10-2B3279ADCE5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071460" y="2814497"/>
            <a:ext cx="571002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4E4D65C-79FC-4B16-A30B-DAA33C9D2071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5381533" y="2814497"/>
            <a:ext cx="94120" cy="57472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7B5150FF-3D87-43FF-B588-3803AE5FC1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102905" y="2642921"/>
            <a:ext cx="946740" cy="71156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732E808-53D5-2BED-C8BA-19C9109B0093}"/>
              </a:ext>
            </a:extLst>
          </p:cNvPr>
          <p:cNvSpPr txBox="1"/>
          <p:nvPr/>
        </p:nvSpPr>
        <p:spPr>
          <a:xfrm>
            <a:off x="188897" y="5324797"/>
            <a:ext cx="24079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Domain </a:t>
            </a:r>
          </a:p>
          <a:p>
            <a:r>
              <a:rPr lang="en-US" altLang="zh-TW" sz="2800" b="1" i="1" u="sng" dirty="0"/>
              <a:t>Generalization </a:t>
            </a:r>
            <a:endParaRPr lang="zh-TW" altLang="en-US" sz="2800" b="1" i="1" u="sng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C6350A52-C577-A695-31FB-AA9B01A08CA1}"/>
              </a:ext>
            </a:extLst>
          </p:cNvPr>
          <p:cNvSpPr/>
          <p:nvPr/>
        </p:nvSpPr>
        <p:spPr>
          <a:xfrm>
            <a:off x="165718" y="3237874"/>
            <a:ext cx="1992143" cy="207668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9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AE5BC01-EF02-4374-92D4-413771D31F57}"/>
              </a:ext>
            </a:extLst>
          </p:cNvPr>
          <p:cNvSpPr txBox="1"/>
          <p:nvPr/>
        </p:nvSpPr>
        <p:spPr>
          <a:xfrm>
            <a:off x="885825" y="153085"/>
            <a:ext cx="737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Meta Learning for Domain Generalization </a:t>
            </a:r>
            <a:endParaRPr lang="zh-TW" altLang="en-US" sz="3200" b="1" i="1" u="sng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16D5BA3-C361-4029-96C8-3F07594E38BF}"/>
              </a:ext>
            </a:extLst>
          </p:cNvPr>
          <p:cNvSpPr/>
          <p:nvPr/>
        </p:nvSpPr>
        <p:spPr>
          <a:xfrm>
            <a:off x="2612922" y="1607066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164A8D-F57C-4267-9CE2-A5BA1ACC7B80}"/>
              </a:ext>
            </a:extLst>
          </p:cNvPr>
          <p:cNvSpPr/>
          <p:nvPr/>
        </p:nvSpPr>
        <p:spPr>
          <a:xfrm>
            <a:off x="3984522" y="1607066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FC3186-70F7-4F25-9E2F-BBA70DA88820}"/>
              </a:ext>
            </a:extLst>
          </p:cNvPr>
          <p:cNvSpPr txBox="1"/>
          <p:nvPr/>
        </p:nvSpPr>
        <p:spPr>
          <a:xfrm>
            <a:off x="1727097" y="1114297"/>
            <a:ext cx="292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domains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2EDEB3-DC8C-43C6-8D05-66D63480CBF4}"/>
              </a:ext>
            </a:extLst>
          </p:cNvPr>
          <p:cNvSpPr txBox="1"/>
          <p:nvPr/>
        </p:nvSpPr>
        <p:spPr>
          <a:xfrm>
            <a:off x="5064227" y="1114296"/>
            <a:ext cx="292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domain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8D6932C-9738-43DE-ADD7-BF98E178B651}"/>
              </a:ext>
            </a:extLst>
          </p:cNvPr>
          <p:cNvSpPr/>
          <p:nvPr/>
        </p:nvSpPr>
        <p:spPr>
          <a:xfrm>
            <a:off x="1280267" y="1595766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2B8BF16-6EF6-46C0-B945-A53EDE887638}"/>
              </a:ext>
            </a:extLst>
          </p:cNvPr>
          <p:cNvSpPr/>
          <p:nvPr/>
        </p:nvSpPr>
        <p:spPr>
          <a:xfrm>
            <a:off x="5965722" y="1595766"/>
            <a:ext cx="1123950" cy="742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29E12832-480E-4D7C-B09E-44623C868222}"/>
              </a:ext>
            </a:extLst>
          </p:cNvPr>
          <p:cNvSpPr/>
          <p:nvPr/>
        </p:nvSpPr>
        <p:spPr>
          <a:xfrm rot="5400000">
            <a:off x="2878086" y="374555"/>
            <a:ext cx="609600" cy="4187928"/>
          </a:xfrm>
          <a:prstGeom prst="rightBrace">
            <a:avLst>
              <a:gd name="adj1" fmla="val 23958"/>
              <a:gd name="adj2" fmla="val 254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816941-2D88-4545-BF83-A09D25D65920}"/>
              </a:ext>
            </a:extLst>
          </p:cNvPr>
          <p:cNvSpPr txBox="1"/>
          <p:nvPr/>
        </p:nvSpPr>
        <p:spPr>
          <a:xfrm>
            <a:off x="460004" y="4277152"/>
            <a:ext cx="243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e.g., initialization </a:t>
            </a:r>
            <a:endParaRPr lang="zh-TW" altLang="en-US" sz="24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72C8E15-C379-4D7F-AA98-36EBE7361AAD}"/>
              </a:ext>
            </a:extLst>
          </p:cNvPr>
          <p:cNvSpPr/>
          <p:nvPr/>
        </p:nvSpPr>
        <p:spPr>
          <a:xfrm>
            <a:off x="3663437" y="3272822"/>
            <a:ext cx="1123950" cy="84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0966D87-0375-4FE3-99AC-032AE3854CBE}"/>
              </a:ext>
            </a:extLst>
          </p:cNvPr>
          <p:cNvCxnSpPr>
            <a:cxnSpLocks/>
          </p:cNvCxnSpPr>
          <p:nvPr/>
        </p:nvCxnSpPr>
        <p:spPr>
          <a:xfrm>
            <a:off x="2574823" y="3714750"/>
            <a:ext cx="1069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06DD61-A9DA-476F-AE52-FCD5A96AA8EB}"/>
              </a:ext>
            </a:extLst>
          </p:cNvPr>
          <p:cNvCxnSpPr>
            <a:cxnSpLocks/>
          </p:cNvCxnSpPr>
          <p:nvPr/>
        </p:nvCxnSpPr>
        <p:spPr>
          <a:xfrm>
            <a:off x="4210050" y="2811411"/>
            <a:ext cx="0" cy="4461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B93BBF5-F82F-49DF-AA4B-5CEB313FD0DB}"/>
              </a:ext>
            </a:extLst>
          </p:cNvPr>
          <p:cNvSpPr/>
          <p:nvPr/>
        </p:nvSpPr>
        <p:spPr>
          <a:xfrm>
            <a:off x="733271" y="3196622"/>
            <a:ext cx="1860602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Learning algorithm</a:t>
            </a:r>
            <a:endParaRPr lang="zh-TW" altLang="en-US" sz="28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5B25727-8EF9-423E-8E8B-0C044F4C2370}"/>
              </a:ext>
            </a:extLst>
          </p:cNvPr>
          <p:cNvCxnSpPr>
            <a:cxnSpLocks/>
          </p:cNvCxnSpPr>
          <p:nvPr/>
        </p:nvCxnSpPr>
        <p:spPr>
          <a:xfrm flipV="1">
            <a:off x="6552584" y="2369066"/>
            <a:ext cx="0" cy="134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0D478F-3C72-4722-973F-378EFFC6B913}"/>
              </a:ext>
            </a:extLst>
          </p:cNvPr>
          <p:cNvCxnSpPr>
            <a:cxnSpLocks/>
          </p:cNvCxnSpPr>
          <p:nvPr/>
        </p:nvCxnSpPr>
        <p:spPr>
          <a:xfrm>
            <a:off x="4787387" y="3706897"/>
            <a:ext cx="178424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2C74F13-005A-4F18-9016-AD9FE404A2C1}"/>
              </a:ext>
            </a:extLst>
          </p:cNvPr>
          <p:cNvSpPr txBox="1"/>
          <p:nvPr/>
        </p:nvSpPr>
        <p:spPr>
          <a:xfrm>
            <a:off x="7118247" y="1888351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Good!</a:t>
            </a:r>
            <a:endParaRPr lang="zh-TW" altLang="en-US" sz="2400" i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710BB43-CC19-4CE0-A1C0-2D77A10BB9DE}"/>
              </a:ext>
            </a:extLst>
          </p:cNvPr>
          <p:cNvCxnSpPr>
            <a:cxnSpLocks/>
          </p:cNvCxnSpPr>
          <p:nvPr/>
        </p:nvCxnSpPr>
        <p:spPr>
          <a:xfrm flipH="1" flipV="1">
            <a:off x="6765822" y="2379426"/>
            <a:ext cx="352425" cy="43198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02685FE-3A04-41DE-9B55-56397402FB3E}"/>
              </a:ext>
            </a:extLst>
          </p:cNvPr>
          <p:cNvCxnSpPr>
            <a:cxnSpLocks/>
          </p:cNvCxnSpPr>
          <p:nvPr/>
        </p:nvCxnSpPr>
        <p:spPr>
          <a:xfrm flipH="1" flipV="1">
            <a:off x="1854839" y="4738817"/>
            <a:ext cx="352425" cy="43198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8A14BB-814A-4C15-BB1E-8733EDDFC191}"/>
              </a:ext>
            </a:extLst>
          </p:cNvPr>
          <p:cNvSpPr txBox="1"/>
          <p:nvPr/>
        </p:nvSpPr>
        <p:spPr>
          <a:xfrm>
            <a:off x="6918222" y="2837043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Unknown during training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84DC35B-90CF-48A7-BA2A-295F086F4E2D}"/>
              </a:ext>
            </a:extLst>
          </p:cNvPr>
          <p:cNvSpPr txBox="1"/>
          <p:nvPr/>
        </p:nvSpPr>
        <p:spPr>
          <a:xfrm>
            <a:off x="1996870" y="5232082"/>
            <a:ext cx="205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How to train it?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3" grpId="0" animBg="1"/>
      <p:bldP spid="29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AE5BC01-EF02-4374-92D4-413771D31F57}"/>
              </a:ext>
            </a:extLst>
          </p:cNvPr>
          <p:cNvSpPr txBox="1"/>
          <p:nvPr/>
        </p:nvSpPr>
        <p:spPr>
          <a:xfrm>
            <a:off x="885825" y="153085"/>
            <a:ext cx="737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Meta Learning for Domain Generalization </a:t>
            </a:r>
            <a:endParaRPr lang="zh-TW" altLang="en-US" sz="3200" b="1" i="1" u="sng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16D5BA3-C361-4029-96C8-3F07594E38BF}"/>
              </a:ext>
            </a:extLst>
          </p:cNvPr>
          <p:cNvSpPr/>
          <p:nvPr/>
        </p:nvSpPr>
        <p:spPr>
          <a:xfrm>
            <a:off x="2612922" y="1607066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0164A8D-F57C-4267-9CE2-A5BA1ACC7B80}"/>
              </a:ext>
            </a:extLst>
          </p:cNvPr>
          <p:cNvSpPr/>
          <p:nvPr/>
        </p:nvSpPr>
        <p:spPr>
          <a:xfrm>
            <a:off x="3984522" y="1607066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FC3186-70F7-4F25-9E2F-BBA70DA88820}"/>
              </a:ext>
            </a:extLst>
          </p:cNvPr>
          <p:cNvSpPr txBox="1"/>
          <p:nvPr/>
        </p:nvSpPr>
        <p:spPr>
          <a:xfrm>
            <a:off x="1727097" y="1114297"/>
            <a:ext cx="292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domains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2EDEB3-DC8C-43C6-8D05-66D63480CBF4}"/>
              </a:ext>
            </a:extLst>
          </p:cNvPr>
          <p:cNvSpPr txBox="1"/>
          <p:nvPr/>
        </p:nvSpPr>
        <p:spPr>
          <a:xfrm>
            <a:off x="5064227" y="1114296"/>
            <a:ext cx="292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domain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8D6932C-9738-43DE-ADD7-BF98E178B651}"/>
              </a:ext>
            </a:extLst>
          </p:cNvPr>
          <p:cNvSpPr/>
          <p:nvPr/>
        </p:nvSpPr>
        <p:spPr>
          <a:xfrm>
            <a:off x="1280267" y="1595766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D2B8BF16-6EF6-46C0-B945-A53EDE887638}"/>
              </a:ext>
            </a:extLst>
          </p:cNvPr>
          <p:cNvSpPr/>
          <p:nvPr/>
        </p:nvSpPr>
        <p:spPr>
          <a:xfrm>
            <a:off x="5965722" y="1595766"/>
            <a:ext cx="1123950" cy="742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2C74F13-005A-4F18-9016-AD9FE404A2C1}"/>
              </a:ext>
            </a:extLst>
          </p:cNvPr>
          <p:cNvSpPr txBox="1"/>
          <p:nvPr/>
        </p:nvSpPr>
        <p:spPr>
          <a:xfrm>
            <a:off x="7118247" y="1888351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Good!</a:t>
            </a:r>
            <a:endParaRPr lang="zh-TW" altLang="en-US" sz="2400" i="1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710BB43-CC19-4CE0-A1C0-2D77A10BB9DE}"/>
              </a:ext>
            </a:extLst>
          </p:cNvPr>
          <p:cNvCxnSpPr>
            <a:cxnSpLocks/>
          </p:cNvCxnSpPr>
          <p:nvPr/>
        </p:nvCxnSpPr>
        <p:spPr>
          <a:xfrm flipH="1" flipV="1">
            <a:off x="6765822" y="2379426"/>
            <a:ext cx="352425" cy="43198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8A14BB-814A-4C15-BB1E-8733EDDFC191}"/>
              </a:ext>
            </a:extLst>
          </p:cNvPr>
          <p:cNvSpPr txBox="1"/>
          <p:nvPr/>
        </p:nvSpPr>
        <p:spPr>
          <a:xfrm>
            <a:off x="6918222" y="2837043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Unknown during training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99DC79F-9ACD-4CD6-ABB2-68FF4F81ECE3}"/>
              </a:ext>
            </a:extLst>
          </p:cNvPr>
          <p:cNvCxnSpPr>
            <a:cxnSpLocks/>
          </p:cNvCxnSpPr>
          <p:nvPr/>
        </p:nvCxnSpPr>
        <p:spPr>
          <a:xfrm flipH="1" flipV="1">
            <a:off x="4692444" y="2379426"/>
            <a:ext cx="352425" cy="43198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0DBFC3-F73A-4547-B6DB-4B38F2A1562C}"/>
              </a:ext>
            </a:extLst>
          </p:cNvPr>
          <p:cNvSpPr txBox="1"/>
          <p:nvPr/>
        </p:nvSpPr>
        <p:spPr>
          <a:xfrm>
            <a:off x="4260747" y="2814435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Pseudo target domain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A9EB37A-4C2A-4AEC-91C5-EEDB15C4BAF0}"/>
              </a:ext>
            </a:extLst>
          </p:cNvPr>
          <p:cNvSpPr txBox="1"/>
          <p:nvPr/>
        </p:nvSpPr>
        <p:spPr>
          <a:xfrm>
            <a:off x="830095" y="6128135"/>
            <a:ext cx="243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e.g., initialization </a:t>
            </a:r>
            <a:endParaRPr lang="zh-TW" altLang="en-US" sz="24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2774918-D491-4D8D-BB0E-F0C77E6A49A0}"/>
              </a:ext>
            </a:extLst>
          </p:cNvPr>
          <p:cNvSpPr/>
          <p:nvPr/>
        </p:nvSpPr>
        <p:spPr>
          <a:xfrm>
            <a:off x="4033528" y="5123805"/>
            <a:ext cx="1123950" cy="8481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448E7A7-2396-4A83-9004-C068E62F8F18}"/>
              </a:ext>
            </a:extLst>
          </p:cNvPr>
          <p:cNvCxnSpPr>
            <a:cxnSpLocks/>
          </p:cNvCxnSpPr>
          <p:nvPr/>
        </p:nvCxnSpPr>
        <p:spPr>
          <a:xfrm>
            <a:off x="2944914" y="5565733"/>
            <a:ext cx="1069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183A4E70-5B0D-45A7-BCF8-FFEABF1377DF}"/>
              </a:ext>
            </a:extLst>
          </p:cNvPr>
          <p:cNvSpPr/>
          <p:nvPr/>
        </p:nvSpPr>
        <p:spPr>
          <a:xfrm>
            <a:off x="1103362" y="5047605"/>
            <a:ext cx="1860602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Learning algorithm</a:t>
            </a:r>
            <a:endParaRPr lang="zh-TW" altLang="en-US" sz="2800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0BE41BD-2E4B-4189-9257-A61B2C8F574E}"/>
              </a:ext>
            </a:extLst>
          </p:cNvPr>
          <p:cNvSpPr/>
          <p:nvPr/>
        </p:nvSpPr>
        <p:spPr>
          <a:xfrm>
            <a:off x="4010025" y="3669785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3123592-0923-46C7-BF90-2C42B902799C}"/>
              </a:ext>
            </a:extLst>
          </p:cNvPr>
          <p:cNvSpPr/>
          <p:nvPr/>
        </p:nvSpPr>
        <p:spPr>
          <a:xfrm>
            <a:off x="2677370" y="3658485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0D96E373-917E-4C26-9939-DD6388FAE06A}"/>
              </a:ext>
            </a:extLst>
          </p:cNvPr>
          <p:cNvSpPr/>
          <p:nvPr/>
        </p:nvSpPr>
        <p:spPr>
          <a:xfrm>
            <a:off x="5994297" y="3676386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右大括弧 41">
            <a:extLst>
              <a:ext uri="{FF2B5EF4-FFF2-40B4-BE49-F238E27FC236}">
                <a16:creationId xmlns:a16="http://schemas.microsoft.com/office/drawing/2014/main" id="{E82C25E3-4801-4173-91FE-80AE316B9317}"/>
              </a:ext>
            </a:extLst>
          </p:cNvPr>
          <p:cNvSpPr/>
          <p:nvPr/>
        </p:nvSpPr>
        <p:spPr>
          <a:xfrm rot="5400000">
            <a:off x="3589581" y="3135396"/>
            <a:ext cx="609600" cy="2744201"/>
          </a:xfrm>
          <a:prstGeom prst="rightBrace">
            <a:avLst>
              <a:gd name="adj1" fmla="val 23958"/>
              <a:gd name="adj2" fmla="val 240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9E267AD-F8F8-4ED0-A891-CF50AAA01955}"/>
              </a:ext>
            </a:extLst>
          </p:cNvPr>
          <p:cNvCxnSpPr>
            <a:cxnSpLocks/>
          </p:cNvCxnSpPr>
          <p:nvPr/>
        </p:nvCxnSpPr>
        <p:spPr>
          <a:xfrm>
            <a:off x="4604876" y="4861990"/>
            <a:ext cx="0" cy="242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B7C945E-A8C6-46EE-9FB0-651459FA0A22}"/>
              </a:ext>
            </a:extLst>
          </p:cNvPr>
          <p:cNvCxnSpPr>
            <a:cxnSpLocks/>
          </p:cNvCxnSpPr>
          <p:nvPr/>
        </p:nvCxnSpPr>
        <p:spPr>
          <a:xfrm flipH="1" flipV="1">
            <a:off x="6594372" y="4495536"/>
            <a:ext cx="0" cy="1067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F01F656-83C3-4B67-A6F5-2B5F361A6EDD}"/>
              </a:ext>
            </a:extLst>
          </p:cNvPr>
          <p:cNvCxnSpPr>
            <a:cxnSpLocks/>
          </p:cNvCxnSpPr>
          <p:nvPr/>
        </p:nvCxnSpPr>
        <p:spPr>
          <a:xfrm>
            <a:off x="5157478" y="5597649"/>
            <a:ext cx="14559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4F60867-26C8-4B36-953A-C39A8E244360}"/>
              </a:ext>
            </a:extLst>
          </p:cNvPr>
          <p:cNvSpPr txBox="1"/>
          <p:nvPr/>
        </p:nvSpPr>
        <p:spPr>
          <a:xfrm>
            <a:off x="7162492" y="4125210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Good!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375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55C65565-1D3B-4193-8DC7-420D930AF5F2}"/>
              </a:ext>
            </a:extLst>
          </p:cNvPr>
          <p:cNvSpPr/>
          <p:nvPr/>
        </p:nvSpPr>
        <p:spPr>
          <a:xfrm>
            <a:off x="6321264" y="2344897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34F82FF-E75C-4C15-9607-1655009FAEC4}"/>
              </a:ext>
            </a:extLst>
          </p:cNvPr>
          <p:cNvSpPr/>
          <p:nvPr/>
        </p:nvSpPr>
        <p:spPr>
          <a:xfrm>
            <a:off x="2822472" y="1378466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DCF79D2-90B7-4560-9491-27297B99AC1A}"/>
              </a:ext>
            </a:extLst>
          </p:cNvPr>
          <p:cNvSpPr/>
          <p:nvPr/>
        </p:nvSpPr>
        <p:spPr>
          <a:xfrm>
            <a:off x="4213122" y="1378466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4443A0C-7AD5-4241-B429-E28EAD2B3675}"/>
              </a:ext>
            </a:extLst>
          </p:cNvPr>
          <p:cNvSpPr/>
          <p:nvPr/>
        </p:nvSpPr>
        <p:spPr>
          <a:xfrm>
            <a:off x="6974219" y="5655288"/>
            <a:ext cx="1123950" cy="742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DE0B14-4C2E-4079-8975-F3B7AAFED79D}"/>
              </a:ext>
            </a:extLst>
          </p:cNvPr>
          <p:cNvSpPr txBox="1"/>
          <p:nvPr/>
        </p:nvSpPr>
        <p:spPr>
          <a:xfrm>
            <a:off x="1955697" y="885697"/>
            <a:ext cx="292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domains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D9B65A-C2A4-47B7-A85C-884CECFC1689}"/>
              </a:ext>
            </a:extLst>
          </p:cNvPr>
          <p:cNvSpPr txBox="1"/>
          <p:nvPr/>
        </p:nvSpPr>
        <p:spPr>
          <a:xfrm>
            <a:off x="5292827" y="885696"/>
            <a:ext cx="292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Target domain</a:t>
            </a:r>
            <a:endParaRPr lang="zh-TW" altLang="en-US" sz="2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2218DEB-E661-487F-8203-FEC3A8A52C68}"/>
              </a:ext>
            </a:extLst>
          </p:cNvPr>
          <p:cNvCxnSpPr/>
          <p:nvPr/>
        </p:nvCxnSpPr>
        <p:spPr>
          <a:xfrm>
            <a:off x="5539324" y="2741486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272C61-D606-4C60-B3D3-3336D4B582FD}"/>
              </a:ext>
            </a:extLst>
          </p:cNvPr>
          <p:cNvSpPr txBox="1"/>
          <p:nvPr/>
        </p:nvSpPr>
        <p:spPr>
          <a:xfrm>
            <a:off x="570654" y="3358161"/>
            <a:ext cx="136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Tasks</a:t>
            </a:r>
            <a:endParaRPr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44B9F0-5B8F-464B-A56E-31C8FFB42128}"/>
              </a:ext>
            </a:extLst>
          </p:cNvPr>
          <p:cNvSpPr/>
          <p:nvPr/>
        </p:nvSpPr>
        <p:spPr>
          <a:xfrm>
            <a:off x="2873169" y="2256643"/>
            <a:ext cx="4685455" cy="969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F29A19B-A9B9-47D2-B936-6CE9D845E23B}"/>
              </a:ext>
            </a:extLst>
          </p:cNvPr>
          <p:cNvSpPr/>
          <p:nvPr/>
        </p:nvSpPr>
        <p:spPr>
          <a:xfrm>
            <a:off x="2950214" y="2344897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DFBC81E6-D1F8-483D-BAE1-AE4C84772D91}"/>
              </a:ext>
            </a:extLst>
          </p:cNvPr>
          <p:cNvSpPr/>
          <p:nvPr/>
        </p:nvSpPr>
        <p:spPr>
          <a:xfrm>
            <a:off x="4246149" y="2344897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AA2C303-9218-4089-9882-D37E6610992E}"/>
              </a:ext>
            </a:extLst>
          </p:cNvPr>
          <p:cNvSpPr/>
          <p:nvPr/>
        </p:nvSpPr>
        <p:spPr>
          <a:xfrm>
            <a:off x="1508867" y="1367166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B0486AD-A247-4EAC-81C7-CB5ACF354216}"/>
              </a:ext>
            </a:extLst>
          </p:cNvPr>
          <p:cNvSpPr/>
          <p:nvPr/>
        </p:nvSpPr>
        <p:spPr>
          <a:xfrm>
            <a:off x="2950214" y="3471322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98D918B-1F80-491A-A7A2-64015CB9AD95}"/>
              </a:ext>
            </a:extLst>
          </p:cNvPr>
          <p:cNvCxnSpPr/>
          <p:nvPr/>
        </p:nvCxnSpPr>
        <p:spPr>
          <a:xfrm>
            <a:off x="5543286" y="3842797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5917877C-37AB-495C-959B-08B468D2A626}"/>
              </a:ext>
            </a:extLst>
          </p:cNvPr>
          <p:cNvSpPr/>
          <p:nvPr/>
        </p:nvSpPr>
        <p:spPr>
          <a:xfrm>
            <a:off x="2877131" y="3357954"/>
            <a:ext cx="4685455" cy="969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8B60936-4873-486A-89CA-6D708B2857E1}"/>
              </a:ext>
            </a:extLst>
          </p:cNvPr>
          <p:cNvSpPr/>
          <p:nvPr/>
        </p:nvSpPr>
        <p:spPr>
          <a:xfrm>
            <a:off x="6320374" y="3425849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16053901-A686-4DC1-B00C-229439BEFDDE}"/>
              </a:ext>
            </a:extLst>
          </p:cNvPr>
          <p:cNvSpPr/>
          <p:nvPr/>
        </p:nvSpPr>
        <p:spPr>
          <a:xfrm>
            <a:off x="4250111" y="3446208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B1EBDCB6-4AF5-4FD4-AE3E-A4A3728C45C8}"/>
              </a:ext>
            </a:extLst>
          </p:cNvPr>
          <p:cNvSpPr/>
          <p:nvPr/>
        </p:nvSpPr>
        <p:spPr>
          <a:xfrm>
            <a:off x="4246149" y="4487222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F368D3B-8DFD-43B5-8E72-FCFF0B461F9D}"/>
              </a:ext>
            </a:extLst>
          </p:cNvPr>
          <p:cNvCxnSpPr/>
          <p:nvPr/>
        </p:nvCxnSpPr>
        <p:spPr>
          <a:xfrm>
            <a:off x="5539324" y="4900737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5579E93-979B-46B3-82B6-51A646545352}"/>
              </a:ext>
            </a:extLst>
          </p:cNvPr>
          <p:cNvSpPr/>
          <p:nvPr/>
        </p:nvSpPr>
        <p:spPr>
          <a:xfrm>
            <a:off x="2873169" y="4415894"/>
            <a:ext cx="4685455" cy="969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87E26E5-2179-4338-851A-52C6611CEACD}"/>
              </a:ext>
            </a:extLst>
          </p:cNvPr>
          <p:cNvSpPr/>
          <p:nvPr/>
        </p:nvSpPr>
        <p:spPr>
          <a:xfrm>
            <a:off x="2950214" y="4504148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17E9806-E363-4F76-8599-4602E807D661}"/>
              </a:ext>
            </a:extLst>
          </p:cNvPr>
          <p:cNvSpPr/>
          <p:nvPr/>
        </p:nvSpPr>
        <p:spPr>
          <a:xfrm>
            <a:off x="6320374" y="4524132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7104CEB-E9A6-4D70-8A05-2792BC8EB323}"/>
              </a:ext>
            </a:extLst>
          </p:cNvPr>
          <p:cNvSpPr txBox="1"/>
          <p:nvPr/>
        </p:nvSpPr>
        <p:spPr>
          <a:xfrm>
            <a:off x="661987" y="5587109"/>
            <a:ext cx="1369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Tasks</a:t>
            </a:r>
            <a:endParaRPr lang="zh-TW" altLang="en-US" sz="2400" dirty="0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20D778CF-1380-449C-828D-2D136B06BC8E}"/>
              </a:ext>
            </a:extLst>
          </p:cNvPr>
          <p:cNvSpPr/>
          <p:nvPr/>
        </p:nvSpPr>
        <p:spPr>
          <a:xfrm>
            <a:off x="3328677" y="5638362"/>
            <a:ext cx="1123950" cy="74295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70BC0E1-2461-4686-964C-19A871D6E2B7}"/>
              </a:ext>
            </a:extLst>
          </p:cNvPr>
          <p:cNvCxnSpPr/>
          <p:nvPr/>
        </p:nvCxnSpPr>
        <p:spPr>
          <a:xfrm>
            <a:off x="6031552" y="6051877"/>
            <a:ext cx="609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6A3465D2-F611-4287-BBF9-CF4A6131B399}"/>
              </a:ext>
            </a:extLst>
          </p:cNvPr>
          <p:cNvSpPr/>
          <p:nvPr/>
        </p:nvSpPr>
        <p:spPr>
          <a:xfrm>
            <a:off x="1955697" y="5567034"/>
            <a:ext cx="6415933" cy="969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F0D0E49-FF54-4673-B01D-3FD43E1F51D6}"/>
              </a:ext>
            </a:extLst>
          </p:cNvPr>
          <p:cNvSpPr/>
          <p:nvPr/>
        </p:nvSpPr>
        <p:spPr>
          <a:xfrm>
            <a:off x="2032742" y="5655288"/>
            <a:ext cx="1123950" cy="7429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5E352C1-77E4-4C40-904D-131C13502CB0}"/>
              </a:ext>
            </a:extLst>
          </p:cNvPr>
          <p:cNvSpPr/>
          <p:nvPr/>
        </p:nvSpPr>
        <p:spPr>
          <a:xfrm>
            <a:off x="4577607" y="5638362"/>
            <a:ext cx="1123950" cy="7429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CA6B28AC-18AE-4427-88C4-BE2E3B25B6C7}"/>
              </a:ext>
            </a:extLst>
          </p:cNvPr>
          <p:cNvSpPr/>
          <p:nvPr/>
        </p:nvSpPr>
        <p:spPr>
          <a:xfrm>
            <a:off x="6194322" y="1367166"/>
            <a:ext cx="1123950" cy="742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6A7779F0-1EF6-469F-B30D-CCB98E20F596}"/>
              </a:ext>
            </a:extLst>
          </p:cNvPr>
          <p:cNvSpPr/>
          <p:nvPr/>
        </p:nvSpPr>
        <p:spPr>
          <a:xfrm>
            <a:off x="1994642" y="2228721"/>
            <a:ext cx="879372" cy="3142682"/>
          </a:xfrm>
          <a:prstGeom prst="leftBrace">
            <a:avLst>
              <a:gd name="adj1" fmla="val 3216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9E02328-7812-4D18-9703-C69C699F0433}"/>
              </a:ext>
            </a:extLst>
          </p:cNvPr>
          <p:cNvSpPr txBox="1"/>
          <p:nvPr/>
        </p:nvSpPr>
        <p:spPr>
          <a:xfrm>
            <a:off x="885825" y="153085"/>
            <a:ext cx="737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Meta Learning for Domain Generalization 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79554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4" grpId="0"/>
      <p:bldP spid="25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/>
      <p:bldP spid="43" grpId="0" animBg="1"/>
      <p:bldP spid="45" grpId="0" animBg="1"/>
      <p:bldP spid="46" grpId="0" animBg="1"/>
      <p:bldP spid="48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D883DC1-51BD-D915-BCEC-D70B51969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12" y="20736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71D7F1C-480F-DD65-8BF9-4BCC2C6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C9C680-55D4-E558-0796-88F62CB77F88}"/>
              </a:ext>
            </a:extLst>
          </p:cNvPr>
          <p:cNvSpPr txBox="1"/>
          <p:nvPr/>
        </p:nvSpPr>
        <p:spPr>
          <a:xfrm>
            <a:off x="628650" y="52427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https://youtu.be/xoastiYx9JU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3F9B9C-670D-5E55-C2DB-11DF7B34300A}"/>
              </a:ext>
            </a:extLst>
          </p:cNvPr>
          <p:cNvSpPr txBox="1"/>
          <p:nvPr/>
        </p:nvSpPr>
        <p:spPr>
          <a:xfrm>
            <a:off x="4180312" y="52427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https://youtu.be/Q68Eh-wm1Ts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23E43C-FBF0-A797-5A57-A86A0850E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51" y="20736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32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3956D-6A28-46E3-97BA-F6E0F13B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Text Classification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293576-DDA0-4F92-A321-C72E94BB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84" y="1419099"/>
            <a:ext cx="6089366" cy="425576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903C678-1376-4A1F-876C-B65BF08C271F}"/>
              </a:ext>
            </a:extLst>
          </p:cNvPr>
          <p:cNvSpPr txBox="1"/>
          <p:nvPr/>
        </p:nvSpPr>
        <p:spPr>
          <a:xfrm>
            <a:off x="1413017" y="4776436"/>
            <a:ext cx="202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Metric-based Approach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6FC8B1-FA0A-44F0-AC39-C85303F96AB5}"/>
              </a:ext>
            </a:extLst>
          </p:cNvPr>
          <p:cNvSpPr txBox="1"/>
          <p:nvPr/>
        </p:nvSpPr>
        <p:spPr>
          <a:xfrm>
            <a:off x="628650" y="5739528"/>
            <a:ext cx="788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>
                <a:effectLst/>
              </a:rPr>
              <a:t>Zheng Li</a:t>
            </a:r>
            <a:r>
              <a:rPr lang="en-US" altLang="zh-TW" b="0" i="0" dirty="0"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Mukul Kumar</a:t>
            </a:r>
            <a:r>
              <a:rPr lang="en-US" altLang="zh-TW" b="0" i="0" dirty="0"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William </a:t>
            </a:r>
            <a:r>
              <a:rPr lang="en-US" altLang="zh-TW" b="0" i="0" u="none" strike="noStrike" dirty="0" err="1">
                <a:effectLst/>
              </a:rPr>
              <a:t>Headden</a:t>
            </a:r>
            <a:r>
              <a:rPr lang="en-US" altLang="zh-TW" b="0" i="0" dirty="0"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Bing Yin</a:t>
            </a:r>
            <a:r>
              <a:rPr lang="en-US" altLang="zh-TW" b="0" i="0" dirty="0"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Ying Wei</a:t>
            </a:r>
            <a:r>
              <a:rPr lang="en-US" altLang="zh-TW" b="0" i="0" dirty="0"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Yu Zhang</a:t>
            </a:r>
            <a:r>
              <a:rPr lang="en-US" altLang="zh-TW" b="0" i="0" dirty="0">
                <a:effectLst/>
              </a:rPr>
              <a:t>, </a:t>
            </a:r>
            <a:r>
              <a:rPr lang="en-US" altLang="zh-TW" b="0" i="0" u="none" strike="noStrike" dirty="0" err="1">
                <a:effectLst/>
              </a:rPr>
              <a:t>Qiang</a:t>
            </a:r>
            <a:r>
              <a:rPr lang="en-US" altLang="zh-TW" b="0" i="0" u="none" strike="noStrike" dirty="0">
                <a:effectLst/>
              </a:rPr>
              <a:t> Yang, Learn to Cross-lingual Transfer with Meta Graph Learning Across Heterogeneous Languages,</a:t>
            </a:r>
            <a:r>
              <a:rPr lang="zh-TW" altLang="en-US" b="0" i="0" u="none" strike="noStrike" dirty="0">
                <a:effectLst/>
              </a:rPr>
              <a:t> </a:t>
            </a:r>
            <a:r>
              <a:rPr lang="en-US" altLang="zh-TW" b="0" i="0" u="none" strike="noStrike" dirty="0">
                <a:effectLst/>
              </a:rPr>
              <a:t>EMNLP,</a:t>
            </a:r>
            <a:r>
              <a:rPr lang="zh-TW" altLang="en-US" b="0" i="0" u="none" strike="noStrike" dirty="0">
                <a:effectLst/>
              </a:rPr>
              <a:t> </a:t>
            </a:r>
            <a:r>
              <a:rPr lang="en-US" altLang="zh-TW" b="0" i="0" u="none" strike="noStrike" dirty="0">
                <a:effectLst/>
              </a:rPr>
              <a:t>2020</a:t>
            </a:r>
            <a:endParaRPr lang="en-US" altLang="zh-TW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194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51C0C03-08DA-476E-87FE-4721ECA014DA}"/>
              </a:ext>
            </a:extLst>
          </p:cNvPr>
          <p:cNvSpPr txBox="1"/>
          <p:nvPr/>
        </p:nvSpPr>
        <p:spPr>
          <a:xfrm>
            <a:off x="228600" y="72997"/>
            <a:ext cx="510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Problem of another level ……</a:t>
            </a:r>
            <a:endParaRPr lang="zh-TW" altLang="en-US" sz="3200" b="1" i="1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9360B9-DF66-42FE-8733-8E7EACBFC263}"/>
              </a:ext>
            </a:extLst>
          </p:cNvPr>
          <p:cNvSpPr txBox="1"/>
          <p:nvPr/>
        </p:nvSpPr>
        <p:spPr>
          <a:xfrm>
            <a:off x="425667" y="796591"/>
            <a:ext cx="8134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training examples and testing examples may have different distributions.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4DE3CDA-1B30-4D42-B7D3-DFE2EF17E177}"/>
              </a:ext>
            </a:extLst>
          </p:cNvPr>
          <p:cNvSpPr txBox="1"/>
          <p:nvPr/>
        </p:nvSpPr>
        <p:spPr>
          <a:xfrm>
            <a:off x="425667" y="3347975"/>
            <a:ext cx="7915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training tasks and testing tasks can also have different distributions. 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CA4D011-5391-4849-8BDE-B7C1DC6A3D48}"/>
              </a:ext>
            </a:extLst>
          </p:cNvPr>
          <p:cNvSpPr/>
          <p:nvPr/>
        </p:nvSpPr>
        <p:spPr>
          <a:xfrm>
            <a:off x="4167300" y="3998737"/>
            <a:ext cx="1524000" cy="10287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Tasks</a:t>
            </a:r>
            <a:endParaRPr lang="zh-TW" altLang="en-US" sz="24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8E14432-8ECD-4447-81DF-CE56C216CA86}"/>
              </a:ext>
            </a:extLst>
          </p:cNvPr>
          <p:cNvSpPr/>
          <p:nvPr/>
        </p:nvSpPr>
        <p:spPr>
          <a:xfrm>
            <a:off x="6557020" y="4032082"/>
            <a:ext cx="1524000" cy="10287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Tasks</a:t>
            </a:r>
            <a:endParaRPr lang="zh-TW" altLang="en-US" sz="2400" dirty="0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8DE7831-416F-49E6-AD9A-B55FFFF69A1F}"/>
              </a:ext>
            </a:extLst>
          </p:cNvPr>
          <p:cNvSpPr/>
          <p:nvPr/>
        </p:nvSpPr>
        <p:spPr>
          <a:xfrm>
            <a:off x="6683228" y="4167017"/>
            <a:ext cx="1524000" cy="10287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Tasks</a:t>
            </a:r>
            <a:endParaRPr lang="zh-TW" altLang="en-US" sz="24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1A8EC0CA-0A5C-4FFD-BF37-066DE78FC004}"/>
              </a:ext>
            </a:extLst>
          </p:cNvPr>
          <p:cNvSpPr/>
          <p:nvPr/>
        </p:nvSpPr>
        <p:spPr>
          <a:xfrm>
            <a:off x="6838008" y="4301952"/>
            <a:ext cx="1524000" cy="10287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Tasks</a:t>
            </a:r>
            <a:endParaRPr lang="zh-TW" altLang="en-US" sz="2400" dirty="0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458179EE-1114-450D-B02C-D420EFAF5308}"/>
              </a:ext>
            </a:extLst>
          </p:cNvPr>
          <p:cNvSpPr/>
          <p:nvPr/>
        </p:nvSpPr>
        <p:spPr>
          <a:xfrm>
            <a:off x="4303033" y="4149552"/>
            <a:ext cx="1524000" cy="10287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Tasks</a:t>
            </a:r>
            <a:endParaRPr lang="zh-TW" altLang="en-US" sz="2400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8EA6040-E4DF-4580-BA18-181F94C84947}"/>
              </a:ext>
            </a:extLst>
          </p:cNvPr>
          <p:cNvSpPr/>
          <p:nvPr/>
        </p:nvSpPr>
        <p:spPr>
          <a:xfrm>
            <a:off x="4455433" y="4301952"/>
            <a:ext cx="1524000" cy="10287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Tasks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1B60E6F-503B-4FD3-9381-904ACD50E179}"/>
              </a:ext>
            </a:extLst>
          </p:cNvPr>
          <p:cNvSpPr txBox="1"/>
          <p:nvPr/>
        </p:nvSpPr>
        <p:spPr>
          <a:xfrm>
            <a:off x="69095" y="6062588"/>
            <a:ext cx="9194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u="none" strike="noStrike" dirty="0" err="1">
                <a:effectLst/>
              </a:rPr>
              <a:t>Huaxiu</a:t>
            </a:r>
            <a:r>
              <a:rPr lang="en-US" altLang="zh-TW" b="0" i="0" u="none" strike="noStrike" dirty="0">
                <a:effectLst/>
              </a:rPr>
              <a:t> Yao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 err="1">
                <a:effectLst/>
              </a:rPr>
              <a:t>Longkai</a:t>
            </a:r>
            <a:r>
              <a:rPr lang="en-US" altLang="zh-TW" b="0" i="0" u="none" strike="noStrike" dirty="0">
                <a:effectLst/>
              </a:rPr>
              <a:t> Huang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 err="1">
                <a:effectLst/>
              </a:rPr>
              <a:t>Linjun</a:t>
            </a:r>
            <a:r>
              <a:rPr lang="en-US" altLang="zh-TW" b="0" i="0" u="none" strike="noStrike" dirty="0">
                <a:effectLst/>
              </a:rPr>
              <a:t> Zhang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Ying Wei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Li Tian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>
                <a:effectLst/>
              </a:rPr>
              <a:t>James Zou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 err="1">
                <a:effectLst/>
              </a:rPr>
              <a:t>Junzhou</a:t>
            </a:r>
            <a:r>
              <a:rPr lang="en-US" altLang="zh-TW" b="0" i="0" u="none" strike="noStrike" dirty="0">
                <a:effectLst/>
              </a:rPr>
              <a:t> Huang</a:t>
            </a:r>
            <a:r>
              <a:rPr lang="en-US" altLang="zh-TW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altLang="zh-TW" b="0" i="0" u="none" strike="noStrike" dirty="0" err="1">
                <a:effectLst/>
              </a:rPr>
              <a:t>Zhenhui</a:t>
            </a:r>
            <a:r>
              <a:rPr lang="en-US" altLang="zh-TW" b="0" i="0" u="none" strike="noStrike" dirty="0">
                <a:effectLst/>
              </a:rPr>
              <a:t> Li, </a:t>
            </a:r>
            <a:r>
              <a:rPr lang="en-US" altLang="zh-TW" dirty="0"/>
              <a:t>I</a:t>
            </a:r>
            <a:r>
              <a:rPr lang="zh-TW" altLang="en-US" dirty="0"/>
              <a:t>mproving generalization in meta-learning via task augmentation</a:t>
            </a:r>
            <a:r>
              <a:rPr lang="en-US" altLang="zh-TW" dirty="0"/>
              <a:t>, ICML, 2021</a:t>
            </a:r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46D82D9-971C-2E41-E373-759F124CD355}"/>
              </a:ext>
            </a:extLst>
          </p:cNvPr>
          <p:cNvGrpSpPr/>
          <p:nvPr/>
        </p:nvGrpSpPr>
        <p:grpSpPr>
          <a:xfrm>
            <a:off x="3367155" y="1261045"/>
            <a:ext cx="5673364" cy="1871886"/>
            <a:chOff x="1369748" y="2953476"/>
            <a:chExt cx="5673364" cy="1871886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FE98E543-CDF9-74A0-3CB3-51583A2726EA}"/>
                </a:ext>
              </a:extLst>
            </p:cNvPr>
            <p:cNvGrpSpPr/>
            <p:nvPr/>
          </p:nvGrpSpPr>
          <p:grpSpPr>
            <a:xfrm>
              <a:off x="1966377" y="3059983"/>
              <a:ext cx="2015649" cy="1287969"/>
              <a:chOff x="485956" y="4074450"/>
              <a:chExt cx="2015649" cy="1287969"/>
            </a:xfrm>
          </p:grpSpPr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11775DE6-6789-E193-FD57-4046E4DEE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5956" y="4074450"/>
                <a:ext cx="977476" cy="127251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E0AB472E-D834-B7A6-D8A1-8F615744C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129" y="4074450"/>
                <a:ext cx="977476" cy="1287969"/>
              </a:xfrm>
              <a:prstGeom prst="rect">
                <a:avLst/>
              </a:prstGeom>
            </p:spPr>
          </p:pic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F011D9E-B294-AC2F-E297-AD500695B477}"/>
                </a:ext>
              </a:extLst>
            </p:cNvPr>
            <p:cNvGrpSpPr/>
            <p:nvPr/>
          </p:nvGrpSpPr>
          <p:grpSpPr>
            <a:xfrm>
              <a:off x="4531516" y="2953476"/>
              <a:ext cx="2091791" cy="1474112"/>
              <a:chOff x="4350444" y="2708514"/>
              <a:chExt cx="2091791" cy="1474112"/>
            </a:xfrm>
          </p:grpSpPr>
          <p:pic>
            <p:nvPicPr>
              <p:cNvPr id="37" name="Picture 14" descr="狗卡通动物- Pixabay上的免费图片">
                <a:extLst>
                  <a:ext uri="{FF2B5EF4-FFF2-40B4-BE49-F238E27FC236}">
                    <a16:creationId xmlns:a16="http://schemas.microsoft.com/office/drawing/2014/main" id="{4348DCAB-32E6-53BB-6BEE-02D6A3D21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4922" y="2747760"/>
                <a:ext cx="937313" cy="143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16" descr="Funny Cat Cartoon Royalty Free Cliparts, Vectors, And Stock Illustration.  Image 28297808.">
                <a:extLst>
                  <a:ext uri="{FF2B5EF4-FFF2-40B4-BE49-F238E27FC236}">
                    <a16:creationId xmlns:a16="http://schemas.microsoft.com/office/drawing/2014/main" id="{0351C06B-95D5-90C6-C5CC-C4DDF5F8D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0444" y="2708514"/>
                <a:ext cx="990419" cy="1410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C6AB19-0548-7114-9E78-7E5C459D971C}"/>
                </a:ext>
              </a:extLst>
            </p:cNvPr>
            <p:cNvSpPr txBox="1"/>
            <p:nvPr/>
          </p:nvSpPr>
          <p:spPr>
            <a:xfrm>
              <a:off x="1369748" y="4352001"/>
              <a:ext cx="3319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Training</a:t>
              </a:r>
              <a:r>
                <a:rPr lang="zh-TW" altLang="en-US" sz="2400" dirty="0">
                  <a:solidFill>
                    <a:srgbClr val="0000FF"/>
                  </a:solidFill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</a:rPr>
                <a:t>Examples 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66037B21-E820-D4E5-D50B-63DAC58AC2B8}"/>
                </a:ext>
              </a:extLst>
            </p:cNvPr>
            <p:cNvSpPr txBox="1"/>
            <p:nvPr/>
          </p:nvSpPr>
          <p:spPr>
            <a:xfrm>
              <a:off x="4274803" y="4363697"/>
              <a:ext cx="27683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Testing</a:t>
              </a:r>
              <a:r>
                <a:rPr lang="zh-TW" altLang="en-US" sz="2400" dirty="0">
                  <a:solidFill>
                    <a:srgbClr val="0000FF"/>
                  </a:solidFill>
                </a:rPr>
                <a:t> </a:t>
              </a:r>
              <a:r>
                <a:rPr lang="en-US" altLang="zh-TW" sz="2400" dirty="0">
                  <a:solidFill>
                    <a:srgbClr val="0000FF"/>
                  </a:solidFill>
                </a:rPr>
                <a:t>Examples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4C1FC8-7623-0DC2-ABE3-B579EE52F584}"/>
              </a:ext>
            </a:extLst>
          </p:cNvPr>
          <p:cNvSpPr txBox="1"/>
          <p:nvPr/>
        </p:nvSpPr>
        <p:spPr>
          <a:xfrm>
            <a:off x="743250" y="5366122"/>
            <a:ext cx="7657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Meta learning itself also needs domain adaptation.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37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48357-6D95-4D87-8DBB-4832F7AAE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817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Meta Learning</a:t>
            </a:r>
            <a:r>
              <a:rPr lang="zh-TW" altLang="en-US" sz="4800" dirty="0">
                <a:solidFill>
                  <a:srgbClr val="FF0000"/>
                </a:solidFill>
              </a:rPr>
              <a:t> </a:t>
            </a:r>
            <a:r>
              <a:rPr lang="en-US" altLang="zh-TW" sz="4800" dirty="0"/>
              <a:t>vs.</a:t>
            </a:r>
            <a:br>
              <a:rPr lang="en-US" altLang="zh-TW" sz="4800" dirty="0">
                <a:solidFill>
                  <a:srgbClr val="FF0000"/>
                </a:solidFill>
              </a:rPr>
            </a:br>
            <a:r>
              <a:rPr lang="en-US" altLang="zh-TW" sz="4800" dirty="0">
                <a:solidFill>
                  <a:srgbClr val="0000FF"/>
                </a:solidFill>
              </a:rPr>
              <a:t>Life-long Learning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43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E86A0-7D77-4861-947C-D8E738A7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Lifelong Learning</a:t>
            </a:r>
            <a:r>
              <a:rPr lang="zh-TW" altLang="en-US" dirty="0"/>
              <a:t> </a:t>
            </a:r>
            <a:r>
              <a:rPr lang="en-US" altLang="zh-TW" dirty="0"/>
              <a:t>Scenario</a:t>
            </a:r>
            <a:endParaRPr lang="zh-TW" altLang="en-US" dirty="0"/>
          </a:p>
        </p:txBody>
      </p:sp>
      <p:sp>
        <p:nvSpPr>
          <p:cNvPr id="4" name="Google Shape;111;p27">
            <a:extLst>
              <a:ext uri="{FF2B5EF4-FFF2-40B4-BE49-F238E27FC236}">
                <a16:creationId xmlns:a16="http://schemas.microsoft.com/office/drawing/2014/main" id="{000CED84-CC45-4F58-B69A-27FA8BCF15D3}"/>
              </a:ext>
            </a:extLst>
          </p:cNvPr>
          <p:cNvSpPr/>
          <p:nvPr/>
        </p:nvSpPr>
        <p:spPr>
          <a:xfrm>
            <a:off x="3083649" y="2691821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12;p27">
            <a:extLst>
              <a:ext uri="{FF2B5EF4-FFF2-40B4-BE49-F238E27FC236}">
                <a16:creationId xmlns:a16="http://schemas.microsoft.com/office/drawing/2014/main" id="{649113F9-5706-452B-BEF5-FFAD09639B17}"/>
              </a:ext>
            </a:extLst>
          </p:cNvPr>
          <p:cNvSpPr/>
          <p:nvPr/>
        </p:nvSpPr>
        <p:spPr>
          <a:xfrm>
            <a:off x="5746424" y="2666855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113;p27">
            <a:extLst>
              <a:ext uri="{FF2B5EF4-FFF2-40B4-BE49-F238E27FC236}">
                <a16:creationId xmlns:a16="http://schemas.microsoft.com/office/drawing/2014/main" id="{9FC0259B-5FE2-4E63-AEF4-D3E61282381F}"/>
              </a:ext>
            </a:extLst>
          </p:cNvPr>
          <p:cNvSpPr/>
          <p:nvPr/>
        </p:nvSpPr>
        <p:spPr>
          <a:xfrm>
            <a:off x="420873" y="2691821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Google Shape;114;p27">
            <a:extLst>
              <a:ext uri="{FF2B5EF4-FFF2-40B4-BE49-F238E27FC236}">
                <a16:creationId xmlns:a16="http://schemas.microsoft.com/office/drawing/2014/main" id="{A36E92AB-81CF-460A-8F52-71464BC1955C}"/>
              </a:ext>
            </a:extLst>
          </p:cNvPr>
          <p:cNvCxnSpPr/>
          <p:nvPr/>
        </p:nvCxnSpPr>
        <p:spPr>
          <a:xfrm>
            <a:off x="2064799" y="31036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sp>
        <p:nvSpPr>
          <p:cNvPr id="8" name="Google Shape;115;p27">
            <a:extLst>
              <a:ext uri="{FF2B5EF4-FFF2-40B4-BE49-F238E27FC236}">
                <a16:creationId xmlns:a16="http://schemas.microsoft.com/office/drawing/2014/main" id="{826DE674-1A8E-4945-85D0-ECE2695EE888}"/>
              </a:ext>
            </a:extLst>
          </p:cNvPr>
          <p:cNvSpPr/>
          <p:nvPr/>
        </p:nvSpPr>
        <p:spPr>
          <a:xfrm>
            <a:off x="1934982" y="1926189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1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Google Shape;116;p27">
            <a:extLst>
              <a:ext uri="{FF2B5EF4-FFF2-40B4-BE49-F238E27FC236}">
                <a16:creationId xmlns:a16="http://schemas.microsoft.com/office/drawing/2014/main" id="{D882633D-B969-45A7-BECB-776BFA0AF814}"/>
              </a:ext>
            </a:extLst>
          </p:cNvPr>
          <p:cNvSpPr/>
          <p:nvPr/>
        </p:nvSpPr>
        <p:spPr>
          <a:xfrm>
            <a:off x="4597758" y="1926189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Google Shape;117;p27">
            <a:extLst>
              <a:ext uri="{FF2B5EF4-FFF2-40B4-BE49-F238E27FC236}">
                <a16:creationId xmlns:a16="http://schemas.microsoft.com/office/drawing/2014/main" id="{EEC6D0C1-3FEE-466E-B2DE-43B2F0E535B2}"/>
              </a:ext>
            </a:extLst>
          </p:cNvPr>
          <p:cNvSpPr/>
          <p:nvPr/>
        </p:nvSpPr>
        <p:spPr>
          <a:xfrm>
            <a:off x="7260533" y="1926189"/>
            <a:ext cx="1152600" cy="706254"/>
          </a:xfrm>
          <a:prstGeom prst="roundRect">
            <a:avLst>
              <a:gd name="adj" fmla="val 24313"/>
            </a:avLst>
          </a:prstGeom>
          <a:solidFill>
            <a:srgbClr val="F3B802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Google Shape;118;p27">
            <a:extLst>
              <a:ext uri="{FF2B5EF4-FFF2-40B4-BE49-F238E27FC236}">
                <a16:creationId xmlns:a16="http://schemas.microsoft.com/office/drawing/2014/main" id="{0AD4B97F-9D01-412C-AB37-15CB152CC3A2}"/>
              </a:ext>
            </a:extLst>
          </p:cNvPr>
          <p:cNvSpPr txBox="1"/>
          <p:nvPr/>
        </p:nvSpPr>
        <p:spPr>
          <a:xfrm>
            <a:off x="8453848" y="2867942"/>
            <a:ext cx="393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Tx/>
              <a:buNone/>
              <a:tabLst/>
              <a:defRPr/>
            </a:pPr>
            <a:r>
              <a:rPr kumimoji="0" lang="en-US" altLang="zh-TW" sz="23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oogle Shape;119;p27">
            <a:extLst>
              <a:ext uri="{FF2B5EF4-FFF2-40B4-BE49-F238E27FC236}">
                <a16:creationId xmlns:a16="http://schemas.microsoft.com/office/drawing/2014/main" id="{751D50C9-3A48-471A-B828-0611B504A437}"/>
              </a:ext>
            </a:extLst>
          </p:cNvPr>
          <p:cNvCxnSpPr/>
          <p:nvPr/>
        </p:nvCxnSpPr>
        <p:spPr>
          <a:xfrm>
            <a:off x="4727575" y="31036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13" name="Google Shape;120;p27">
            <a:extLst>
              <a:ext uri="{FF2B5EF4-FFF2-40B4-BE49-F238E27FC236}">
                <a16:creationId xmlns:a16="http://schemas.microsoft.com/office/drawing/2014/main" id="{0D9E1D93-5F6D-4A87-9E80-5BB2758C6591}"/>
              </a:ext>
            </a:extLst>
          </p:cNvPr>
          <p:cNvCxnSpPr/>
          <p:nvPr/>
        </p:nvCxnSpPr>
        <p:spPr>
          <a:xfrm>
            <a:off x="7390350" y="31036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14" name="Google Shape;121;p27">
            <a:extLst>
              <a:ext uri="{FF2B5EF4-FFF2-40B4-BE49-F238E27FC236}">
                <a16:creationId xmlns:a16="http://schemas.microsoft.com/office/drawing/2014/main" id="{7D200E6E-170A-4DE9-B42B-599CF1AC2404}"/>
              </a:ext>
            </a:extLst>
          </p:cNvPr>
          <p:cNvCxnSpPr/>
          <p:nvPr/>
        </p:nvCxnSpPr>
        <p:spPr>
          <a:xfrm>
            <a:off x="2511284" y="2645138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5" name="Google Shape;122;p27">
            <a:extLst>
              <a:ext uri="{FF2B5EF4-FFF2-40B4-BE49-F238E27FC236}">
                <a16:creationId xmlns:a16="http://schemas.microsoft.com/office/drawing/2014/main" id="{4DCD724E-DEEA-4EAF-88E5-4BB5029D281D}"/>
              </a:ext>
            </a:extLst>
          </p:cNvPr>
          <p:cNvCxnSpPr/>
          <p:nvPr/>
        </p:nvCxnSpPr>
        <p:spPr>
          <a:xfrm>
            <a:off x="5174059" y="2638441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" name="Google Shape;123;p27">
            <a:extLst>
              <a:ext uri="{FF2B5EF4-FFF2-40B4-BE49-F238E27FC236}">
                <a16:creationId xmlns:a16="http://schemas.microsoft.com/office/drawing/2014/main" id="{017FBB7C-1D2D-40DE-B2AA-ED962E33C2FB}"/>
              </a:ext>
            </a:extLst>
          </p:cNvPr>
          <p:cNvCxnSpPr/>
          <p:nvPr/>
        </p:nvCxnSpPr>
        <p:spPr>
          <a:xfrm>
            <a:off x="7836834" y="2638441"/>
            <a:ext cx="0" cy="386700"/>
          </a:xfrm>
          <a:prstGeom prst="straightConnector1">
            <a:avLst/>
          </a:prstGeom>
          <a:noFill/>
          <a:ln w="25400" cap="flat" cmpd="sng">
            <a:solidFill>
              <a:srgbClr val="F3B80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" name="Google Shape;117;p27">
            <a:extLst>
              <a:ext uri="{FF2B5EF4-FFF2-40B4-BE49-F238E27FC236}">
                <a16:creationId xmlns:a16="http://schemas.microsoft.com/office/drawing/2014/main" id="{25B3409E-FAE2-43F9-BF97-DD395E282DA0}"/>
              </a:ext>
            </a:extLst>
          </p:cNvPr>
          <p:cNvSpPr/>
          <p:nvPr/>
        </p:nvSpPr>
        <p:spPr>
          <a:xfrm>
            <a:off x="1378407" y="4474508"/>
            <a:ext cx="2044341" cy="468891"/>
          </a:xfrm>
          <a:prstGeom prst="roundRect">
            <a:avLst>
              <a:gd name="adj" fmla="val 24313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Keep learning …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oogle Shape;118;p27">
            <a:extLst>
              <a:ext uri="{FF2B5EF4-FFF2-40B4-BE49-F238E27FC236}">
                <a16:creationId xmlns:a16="http://schemas.microsoft.com/office/drawing/2014/main" id="{CDBF90CE-80E4-4BFC-9C96-73BDCC2402B3}"/>
              </a:ext>
            </a:extLst>
          </p:cNvPr>
          <p:cNvSpPr txBox="1"/>
          <p:nvPr/>
        </p:nvSpPr>
        <p:spPr>
          <a:xfrm>
            <a:off x="2997073" y="5178899"/>
            <a:ext cx="393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Tx/>
              <a:buNone/>
              <a:tabLst/>
              <a:defRPr/>
            </a:pPr>
            <a:r>
              <a:rPr kumimoji="0" lang="en-US" altLang="zh-TW" sz="23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Google Shape;120;p27">
            <a:extLst>
              <a:ext uri="{FF2B5EF4-FFF2-40B4-BE49-F238E27FC236}">
                <a16:creationId xmlns:a16="http://schemas.microsoft.com/office/drawing/2014/main" id="{EEC00CA2-9343-4146-B05B-0702D8F30149}"/>
              </a:ext>
            </a:extLst>
          </p:cNvPr>
          <p:cNvCxnSpPr/>
          <p:nvPr/>
        </p:nvCxnSpPr>
        <p:spPr>
          <a:xfrm>
            <a:off x="1933575" y="5414561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20" name="Google Shape;123;p27">
            <a:extLst>
              <a:ext uri="{FF2B5EF4-FFF2-40B4-BE49-F238E27FC236}">
                <a16:creationId xmlns:a16="http://schemas.microsoft.com/office/drawing/2014/main" id="{8A100DDC-15D5-441C-8E0F-DF97412BCFE2}"/>
              </a:ext>
            </a:extLst>
          </p:cNvPr>
          <p:cNvCxnSpPr/>
          <p:nvPr/>
        </p:nvCxnSpPr>
        <p:spPr>
          <a:xfrm>
            <a:off x="2380059" y="4949398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Google Shape;118;p27">
            <a:extLst>
              <a:ext uri="{FF2B5EF4-FFF2-40B4-BE49-F238E27FC236}">
                <a16:creationId xmlns:a16="http://schemas.microsoft.com/office/drawing/2014/main" id="{3CF10C86-D1F7-4673-A4B4-DCAD2F88AA69}"/>
              </a:ext>
            </a:extLst>
          </p:cNvPr>
          <p:cNvSpPr txBox="1"/>
          <p:nvPr/>
        </p:nvSpPr>
        <p:spPr>
          <a:xfrm>
            <a:off x="1451326" y="5148393"/>
            <a:ext cx="393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Tx/>
              <a:buNone/>
              <a:tabLst/>
              <a:defRPr/>
            </a:pPr>
            <a:r>
              <a:rPr kumimoji="0" lang="en-US" altLang="zh-TW" sz="23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" descr="Skynet Has Become Self-Aware | Alder Cove Capital, LLC">
            <a:extLst>
              <a:ext uri="{FF2B5EF4-FFF2-40B4-BE49-F238E27FC236}">
                <a16:creationId xmlns:a16="http://schemas.microsoft.com/office/drawing/2014/main" id="{EF043AB1-E179-445D-8D70-7C6A3EE2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36" y="4570923"/>
            <a:ext cx="2291348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96501E94-2EC7-4BC4-A1DE-8384A6224824}"/>
              </a:ext>
            </a:extLst>
          </p:cNvPr>
          <p:cNvSpPr/>
          <p:nvPr/>
        </p:nvSpPr>
        <p:spPr>
          <a:xfrm>
            <a:off x="3432347" y="3641528"/>
            <a:ext cx="2570437" cy="492619"/>
          </a:xfrm>
          <a:prstGeom prst="wedgeRoundRectCallout">
            <a:avLst>
              <a:gd name="adj1" fmla="val -31090"/>
              <a:gd name="adj2" fmla="val -7994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Good at task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語音泡泡: 圓角矩形 23">
            <a:extLst>
              <a:ext uri="{FF2B5EF4-FFF2-40B4-BE49-F238E27FC236}">
                <a16:creationId xmlns:a16="http://schemas.microsoft.com/office/drawing/2014/main" id="{3DADE0EB-5C29-4CA0-9BD9-1B7D85F5D939}"/>
              </a:ext>
            </a:extLst>
          </p:cNvPr>
          <p:cNvSpPr/>
          <p:nvPr/>
        </p:nvSpPr>
        <p:spPr>
          <a:xfrm>
            <a:off x="6236044" y="3605841"/>
            <a:ext cx="2610804" cy="528306"/>
          </a:xfrm>
          <a:prstGeom prst="wedgeRoundRectCallout">
            <a:avLst>
              <a:gd name="adj1" fmla="val -31090"/>
              <a:gd name="adj2" fmla="val -799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Good at 1 &amp;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8268AA-E847-4063-AB15-C026663BC3D5}"/>
              </a:ext>
            </a:extLst>
          </p:cNvPr>
          <p:cNvSpPr txBox="1"/>
          <p:nvPr/>
        </p:nvSpPr>
        <p:spPr>
          <a:xfrm>
            <a:off x="436580" y="2307878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085FB5A-700B-4C3F-ADCE-E936E190CD68}"/>
              </a:ext>
            </a:extLst>
          </p:cNvPr>
          <p:cNvSpPr txBox="1"/>
          <p:nvPr/>
        </p:nvSpPr>
        <p:spPr>
          <a:xfrm>
            <a:off x="3152241" y="2307878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F63E92-94AD-4551-8A93-48C5408099A1}"/>
              </a:ext>
            </a:extLst>
          </p:cNvPr>
          <p:cNvSpPr txBox="1"/>
          <p:nvPr/>
        </p:nvSpPr>
        <p:spPr>
          <a:xfrm>
            <a:off x="5823849" y="2274040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13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/>
      <p:bldP spid="17" grpId="0" animBg="1"/>
      <p:bldP spid="18" grpId="0"/>
      <p:bldP spid="21" grpId="0"/>
      <p:bldP spid="23" grpId="0" animBg="1"/>
      <p:bldP spid="24" grpId="0" animBg="1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語音泡泡: 圓角矩形 24">
            <a:extLst>
              <a:ext uri="{FF2B5EF4-FFF2-40B4-BE49-F238E27FC236}">
                <a16:creationId xmlns:a16="http://schemas.microsoft.com/office/drawing/2014/main" id="{F1708105-9D19-401D-8FA3-7F45E4B3F9AF}"/>
              </a:ext>
            </a:extLst>
          </p:cNvPr>
          <p:cNvSpPr/>
          <p:nvPr/>
        </p:nvSpPr>
        <p:spPr>
          <a:xfrm>
            <a:off x="4597758" y="4333794"/>
            <a:ext cx="3801992" cy="1007530"/>
          </a:xfrm>
          <a:prstGeom prst="wedgeRoundRectCallout">
            <a:avLst>
              <a:gd name="adj1" fmla="val 499"/>
              <a:gd name="adj2" fmla="val -16879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Forget task 1,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Only good at task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A09135C0-4CD9-4AF2-B201-0F554D9C114F}"/>
              </a:ext>
            </a:extLst>
          </p:cNvPr>
          <p:cNvSpPr/>
          <p:nvPr/>
        </p:nvSpPr>
        <p:spPr>
          <a:xfrm>
            <a:off x="6236044" y="3605841"/>
            <a:ext cx="2610804" cy="528306"/>
          </a:xfrm>
          <a:prstGeom prst="wedgeRoundRectCallout">
            <a:avLst>
              <a:gd name="adj1" fmla="val -31090"/>
              <a:gd name="adj2" fmla="val -7994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Good at 1 &amp;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FE86A0-7D77-4861-947C-D8E738A7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Lifelong Learning</a:t>
            </a:r>
            <a:r>
              <a:rPr lang="zh-TW" altLang="en-US" dirty="0"/>
              <a:t> </a:t>
            </a:r>
            <a:r>
              <a:rPr lang="en-US" altLang="zh-TW" dirty="0"/>
              <a:t>Scenario</a:t>
            </a:r>
            <a:endParaRPr lang="zh-TW" altLang="en-US" dirty="0"/>
          </a:p>
        </p:txBody>
      </p:sp>
      <p:sp>
        <p:nvSpPr>
          <p:cNvPr id="4" name="Google Shape;111;p27">
            <a:extLst>
              <a:ext uri="{FF2B5EF4-FFF2-40B4-BE49-F238E27FC236}">
                <a16:creationId xmlns:a16="http://schemas.microsoft.com/office/drawing/2014/main" id="{000CED84-CC45-4F58-B69A-27FA8BCF15D3}"/>
              </a:ext>
            </a:extLst>
          </p:cNvPr>
          <p:cNvSpPr/>
          <p:nvPr/>
        </p:nvSpPr>
        <p:spPr>
          <a:xfrm>
            <a:off x="3083649" y="2691821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Google Shape;112;p27">
            <a:extLst>
              <a:ext uri="{FF2B5EF4-FFF2-40B4-BE49-F238E27FC236}">
                <a16:creationId xmlns:a16="http://schemas.microsoft.com/office/drawing/2014/main" id="{649113F9-5706-452B-BEF5-FFAD09639B17}"/>
              </a:ext>
            </a:extLst>
          </p:cNvPr>
          <p:cNvSpPr/>
          <p:nvPr/>
        </p:nvSpPr>
        <p:spPr>
          <a:xfrm>
            <a:off x="5746424" y="2666855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113;p27">
            <a:extLst>
              <a:ext uri="{FF2B5EF4-FFF2-40B4-BE49-F238E27FC236}">
                <a16:creationId xmlns:a16="http://schemas.microsoft.com/office/drawing/2014/main" id="{9FC0259B-5FE2-4E63-AEF4-D3E61282381F}"/>
              </a:ext>
            </a:extLst>
          </p:cNvPr>
          <p:cNvSpPr/>
          <p:nvPr/>
        </p:nvSpPr>
        <p:spPr>
          <a:xfrm>
            <a:off x="420873" y="2691821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Google Shape;114;p27">
            <a:extLst>
              <a:ext uri="{FF2B5EF4-FFF2-40B4-BE49-F238E27FC236}">
                <a16:creationId xmlns:a16="http://schemas.microsoft.com/office/drawing/2014/main" id="{A36E92AB-81CF-460A-8F52-71464BC1955C}"/>
              </a:ext>
            </a:extLst>
          </p:cNvPr>
          <p:cNvCxnSpPr/>
          <p:nvPr/>
        </p:nvCxnSpPr>
        <p:spPr>
          <a:xfrm>
            <a:off x="2064799" y="31036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sp>
        <p:nvSpPr>
          <p:cNvPr id="11" name="Google Shape;118;p27">
            <a:extLst>
              <a:ext uri="{FF2B5EF4-FFF2-40B4-BE49-F238E27FC236}">
                <a16:creationId xmlns:a16="http://schemas.microsoft.com/office/drawing/2014/main" id="{0AD4B97F-9D01-412C-AB37-15CB152CC3A2}"/>
              </a:ext>
            </a:extLst>
          </p:cNvPr>
          <p:cNvSpPr txBox="1"/>
          <p:nvPr/>
        </p:nvSpPr>
        <p:spPr>
          <a:xfrm>
            <a:off x="8453848" y="2867942"/>
            <a:ext cx="393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Tx/>
              <a:buNone/>
              <a:tabLst/>
              <a:defRPr/>
            </a:pPr>
            <a:r>
              <a:rPr kumimoji="0" lang="en-US" altLang="zh-TW" sz="23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oogle Shape;119;p27">
            <a:extLst>
              <a:ext uri="{FF2B5EF4-FFF2-40B4-BE49-F238E27FC236}">
                <a16:creationId xmlns:a16="http://schemas.microsoft.com/office/drawing/2014/main" id="{751D50C9-3A48-471A-B828-0611B504A437}"/>
              </a:ext>
            </a:extLst>
          </p:cNvPr>
          <p:cNvCxnSpPr/>
          <p:nvPr/>
        </p:nvCxnSpPr>
        <p:spPr>
          <a:xfrm>
            <a:off x="4727575" y="31036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13" name="Google Shape;120;p27">
            <a:extLst>
              <a:ext uri="{FF2B5EF4-FFF2-40B4-BE49-F238E27FC236}">
                <a16:creationId xmlns:a16="http://schemas.microsoft.com/office/drawing/2014/main" id="{0D9E1D93-5F6D-4A87-9E80-5BB2758C6591}"/>
              </a:ext>
            </a:extLst>
          </p:cNvPr>
          <p:cNvCxnSpPr/>
          <p:nvPr/>
        </p:nvCxnSpPr>
        <p:spPr>
          <a:xfrm>
            <a:off x="7390350" y="31036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14" name="Google Shape;121;p27">
            <a:extLst>
              <a:ext uri="{FF2B5EF4-FFF2-40B4-BE49-F238E27FC236}">
                <a16:creationId xmlns:a16="http://schemas.microsoft.com/office/drawing/2014/main" id="{7D200E6E-170A-4DE9-B42B-599CF1AC2404}"/>
              </a:ext>
            </a:extLst>
          </p:cNvPr>
          <p:cNvCxnSpPr/>
          <p:nvPr/>
        </p:nvCxnSpPr>
        <p:spPr>
          <a:xfrm>
            <a:off x="2511284" y="2645138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5" name="Google Shape;122;p27">
            <a:extLst>
              <a:ext uri="{FF2B5EF4-FFF2-40B4-BE49-F238E27FC236}">
                <a16:creationId xmlns:a16="http://schemas.microsoft.com/office/drawing/2014/main" id="{4DCD724E-DEEA-4EAF-88E5-4BB5029D281D}"/>
              </a:ext>
            </a:extLst>
          </p:cNvPr>
          <p:cNvCxnSpPr/>
          <p:nvPr/>
        </p:nvCxnSpPr>
        <p:spPr>
          <a:xfrm>
            <a:off x="5174059" y="2638441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" name="Google Shape;123;p27">
            <a:extLst>
              <a:ext uri="{FF2B5EF4-FFF2-40B4-BE49-F238E27FC236}">
                <a16:creationId xmlns:a16="http://schemas.microsoft.com/office/drawing/2014/main" id="{017FBB7C-1D2D-40DE-B2AA-ED962E33C2FB}"/>
              </a:ext>
            </a:extLst>
          </p:cNvPr>
          <p:cNvCxnSpPr/>
          <p:nvPr/>
        </p:nvCxnSpPr>
        <p:spPr>
          <a:xfrm>
            <a:off x="7836834" y="2638441"/>
            <a:ext cx="0" cy="386700"/>
          </a:xfrm>
          <a:prstGeom prst="straightConnector1">
            <a:avLst/>
          </a:prstGeom>
          <a:noFill/>
          <a:ln w="25400" cap="flat" cmpd="sng">
            <a:solidFill>
              <a:srgbClr val="F3B80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825A673-BDC1-4F0B-9A48-F1D8887AA125}"/>
              </a:ext>
            </a:extLst>
          </p:cNvPr>
          <p:cNvSpPr/>
          <p:nvPr/>
        </p:nvSpPr>
        <p:spPr>
          <a:xfrm>
            <a:off x="2753343" y="5587634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Catastrophic forgetting!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0E46EF0-48B1-4429-B64D-BA5FD334AB4F}"/>
              </a:ext>
            </a:extLst>
          </p:cNvPr>
          <p:cNvCxnSpPr>
            <a:cxnSpLocks/>
          </p:cNvCxnSpPr>
          <p:nvPr/>
        </p:nvCxnSpPr>
        <p:spPr>
          <a:xfrm flipH="1">
            <a:off x="6370458" y="3869994"/>
            <a:ext cx="2404674" cy="178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8E5972B4-3C31-4F0F-A47F-78DDB4AE534B}"/>
              </a:ext>
            </a:extLst>
          </p:cNvPr>
          <p:cNvSpPr/>
          <p:nvPr/>
        </p:nvSpPr>
        <p:spPr>
          <a:xfrm>
            <a:off x="3432347" y="3641528"/>
            <a:ext cx="2570437" cy="492619"/>
          </a:xfrm>
          <a:prstGeom prst="wedgeRoundRectCallout">
            <a:avLst>
              <a:gd name="adj1" fmla="val -31090"/>
              <a:gd name="adj2" fmla="val -7994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Good at task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Google Shape;115;p27">
            <a:extLst>
              <a:ext uri="{FF2B5EF4-FFF2-40B4-BE49-F238E27FC236}">
                <a16:creationId xmlns:a16="http://schemas.microsoft.com/office/drawing/2014/main" id="{F5C78EF1-6B96-4E71-BA3A-CD351EFD757C}"/>
              </a:ext>
            </a:extLst>
          </p:cNvPr>
          <p:cNvSpPr/>
          <p:nvPr/>
        </p:nvSpPr>
        <p:spPr>
          <a:xfrm>
            <a:off x="1934982" y="1926189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1</a:t>
            </a:r>
            <a:endParaRPr kumimoji="0" lang="en-US" altLang="zh-TW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Google Shape;116;p27">
            <a:extLst>
              <a:ext uri="{FF2B5EF4-FFF2-40B4-BE49-F238E27FC236}">
                <a16:creationId xmlns:a16="http://schemas.microsoft.com/office/drawing/2014/main" id="{2B2040D6-B8F1-4A87-8533-61DEF231BC8A}"/>
              </a:ext>
            </a:extLst>
          </p:cNvPr>
          <p:cNvSpPr/>
          <p:nvPr/>
        </p:nvSpPr>
        <p:spPr>
          <a:xfrm>
            <a:off x="4597758" y="1926189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Google Shape;117;p27">
            <a:extLst>
              <a:ext uri="{FF2B5EF4-FFF2-40B4-BE49-F238E27FC236}">
                <a16:creationId xmlns:a16="http://schemas.microsoft.com/office/drawing/2014/main" id="{4A1E1327-F15B-4F9B-A4FD-6DB70C92D74E}"/>
              </a:ext>
            </a:extLst>
          </p:cNvPr>
          <p:cNvSpPr/>
          <p:nvPr/>
        </p:nvSpPr>
        <p:spPr>
          <a:xfrm>
            <a:off x="7260533" y="1926189"/>
            <a:ext cx="1152600" cy="706254"/>
          </a:xfrm>
          <a:prstGeom prst="roundRect">
            <a:avLst>
              <a:gd name="adj" fmla="val 24313"/>
            </a:avLst>
          </a:prstGeom>
          <a:solidFill>
            <a:srgbClr val="F3B802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3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80B4921-9FEE-4AEC-A82F-32D69625E8BD}"/>
              </a:ext>
            </a:extLst>
          </p:cNvPr>
          <p:cNvSpPr txBox="1"/>
          <p:nvPr/>
        </p:nvSpPr>
        <p:spPr>
          <a:xfrm>
            <a:off x="436580" y="2307878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08778CB-C1C2-42BB-8851-71899271D630}"/>
              </a:ext>
            </a:extLst>
          </p:cNvPr>
          <p:cNvSpPr txBox="1"/>
          <p:nvPr/>
        </p:nvSpPr>
        <p:spPr>
          <a:xfrm>
            <a:off x="3152241" y="2307878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1AC4478-5A8F-4224-A7BF-472C545D97ED}"/>
              </a:ext>
            </a:extLst>
          </p:cNvPr>
          <p:cNvSpPr txBox="1"/>
          <p:nvPr/>
        </p:nvSpPr>
        <p:spPr>
          <a:xfrm>
            <a:off x="5823849" y="2274040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99536-F639-407B-9B87-E9020E84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Mitigating Catastrophic Forgetting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BAB27D94-4AA0-404A-AF79-5708095E8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3689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E59A3E52-4422-43E9-877D-7B2D22D43A39}"/>
              </a:ext>
            </a:extLst>
          </p:cNvPr>
          <p:cNvSpPr txBox="1"/>
          <p:nvPr/>
        </p:nvSpPr>
        <p:spPr>
          <a:xfrm>
            <a:off x="6396921" y="1891181"/>
            <a:ext cx="2522484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Regularization-based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A06F01-80F7-42CE-BD44-483AC6DEA3AA}"/>
              </a:ext>
            </a:extLst>
          </p:cNvPr>
          <p:cNvSpPr txBox="1"/>
          <p:nvPr/>
        </p:nvSpPr>
        <p:spPr>
          <a:xfrm>
            <a:off x="849626" y="5142418"/>
            <a:ext cx="6921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There are already lots of research along each direction.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537F77-D495-4703-85EE-CC9960A45917}"/>
              </a:ext>
            </a:extLst>
          </p:cNvPr>
          <p:cNvSpPr txBox="1"/>
          <p:nvPr/>
        </p:nvSpPr>
        <p:spPr>
          <a:xfrm>
            <a:off x="849626" y="6023658"/>
            <a:ext cx="766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Can meta learning enhance these approaches?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3E78A4D-5191-4CF4-92A5-BC1DCE988184}"/>
              </a:ext>
            </a:extLst>
          </p:cNvPr>
          <p:cNvSpPr/>
          <p:nvPr/>
        </p:nvSpPr>
        <p:spPr>
          <a:xfrm>
            <a:off x="614596" y="2026117"/>
            <a:ext cx="7900754" cy="9443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7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E7E69-470E-40D8-88AB-6444AFC6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Regularization-based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32B650F-83EB-47BB-80D5-D84C4261F03A}"/>
                  </a:ext>
                </a:extLst>
              </p:cNvPr>
              <p:cNvSpPr txBox="1"/>
              <p:nvPr/>
            </p:nvSpPr>
            <p:spPr>
              <a:xfrm>
                <a:off x="3118153" y="4020223"/>
                <a:ext cx="6504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32B650F-83EB-47BB-80D5-D84C4261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53" y="4020223"/>
                <a:ext cx="6504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0BCF0A3-C2F7-44CF-858B-5D6552AE93D2}"/>
              </a:ext>
            </a:extLst>
          </p:cNvPr>
          <p:cNvCxnSpPr>
            <a:cxnSpLocks/>
          </p:cNvCxnSpPr>
          <p:nvPr/>
        </p:nvCxnSpPr>
        <p:spPr>
          <a:xfrm>
            <a:off x="2654906" y="4286596"/>
            <a:ext cx="650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B8AEC4B-D232-4E3E-9DF1-53FB48ADD6AD}"/>
              </a:ext>
            </a:extLst>
          </p:cNvPr>
          <p:cNvCxnSpPr>
            <a:cxnSpLocks/>
          </p:cNvCxnSpPr>
          <p:nvPr/>
        </p:nvCxnSpPr>
        <p:spPr>
          <a:xfrm>
            <a:off x="3585010" y="4282179"/>
            <a:ext cx="650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B32395E-6567-4AC2-A13B-430DE8EE918C}"/>
              </a:ext>
            </a:extLst>
          </p:cNvPr>
          <p:cNvCxnSpPr>
            <a:cxnSpLocks/>
          </p:cNvCxnSpPr>
          <p:nvPr/>
        </p:nvCxnSpPr>
        <p:spPr>
          <a:xfrm>
            <a:off x="5006502" y="3485151"/>
            <a:ext cx="0" cy="430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2DB4B70-554D-4FEC-AADF-C5D947002F7C}"/>
              </a:ext>
            </a:extLst>
          </p:cNvPr>
          <p:cNvCxnSpPr>
            <a:cxnSpLocks/>
          </p:cNvCxnSpPr>
          <p:nvPr/>
        </p:nvCxnSpPr>
        <p:spPr>
          <a:xfrm>
            <a:off x="5790694" y="4281833"/>
            <a:ext cx="650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ED7038D-92EF-48E8-9B51-14B0259DBD12}"/>
                  </a:ext>
                </a:extLst>
              </p:cNvPr>
              <p:cNvSpPr txBox="1"/>
              <p:nvPr/>
            </p:nvSpPr>
            <p:spPr>
              <a:xfrm>
                <a:off x="6314048" y="4021653"/>
                <a:ext cx="779134" cy="540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ED7038D-92EF-48E8-9B51-14B0259DB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48" y="4021653"/>
                <a:ext cx="779134" cy="540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E99A4DE5-B906-43C2-8AEF-49AED91139D2}"/>
              </a:ext>
            </a:extLst>
          </p:cNvPr>
          <p:cNvSpPr/>
          <p:nvPr/>
        </p:nvSpPr>
        <p:spPr>
          <a:xfrm>
            <a:off x="6345377" y="1849570"/>
            <a:ext cx="2645803" cy="1827968"/>
          </a:xfrm>
          <a:prstGeom prst="wedgeRoundRectCallout">
            <a:avLst>
              <a:gd name="adj1" fmla="val -31055"/>
              <a:gd name="adj2" fmla="val 686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 from the new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remember the old data.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8C142C-8D4D-44C9-9B39-F4C5083BD6FA}"/>
              </a:ext>
            </a:extLst>
          </p:cNvPr>
          <p:cNvSpPr/>
          <p:nvPr/>
        </p:nvSpPr>
        <p:spPr>
          <a:xfrm>
            <a:off x="4276311" y="3921834"/>
            <a:ext cx="1443382" cy="730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10125D6-2D4C-421D-B503-8C0608ECF7F7}"/>
              </a:ext>
            </a:extLst>
          </p:cNvPr>
          <p:cNvSpPr/>
          <p:nvPr/>
        </p:nvSpPr>
        <p:spPr>
          <a:xfrm>
            <a:off x="1019089" y="3886605"/>
            <a:ext cx="1443382" cy="7199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052AEB6-E9EC-40DE-AC09-847B84FF9D07}"/>
              </a:ext>
            </a:extLst>
          </p:cNvPr>
          <p:cNvCxnSpPr>
            <a:cxnSpLocks/>
          </p:cNvCxnSpPr>
          <p:nvPr/>
        </p:nvCxnSpPr>
        <p:spPr>
          <a:xfrm>
            <a:off x="1721730" y="3409950"/>
            <a:ext cx="0" cy="430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AEF4027F-6A78-4606-B35A-E9ED14BFBBDA}"/>
              </a:ext>
            </a:extLst>
          </p:cNvPr>
          <p:cNvGrpSpPr/>
          <p:nvPr/>
        </p:nvGrpSpPr>
        <p:grpSpPr>
          <a:xfrm>
            <a:off x="699143" y="1321064"/>
            <a:ext cx="2333575" cy="2164999"/>
            <a:chOff x="756293" y="1282964"/>
            <a:chExt cx="2333575" cy="2164999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353E923-2B33-49D1-A44E-723654D40035}"/>
                </a:ext>
              </a:extLst>
            </p:cNvPr>
            <p:cNvSpPr txBox="1"/>
            <p:nvPr/>
          </p:nvSpPr>
          <p:spPr>
            <a:xfrm>
              <a:off x="1017168" y="1282964"/>
              <a:ext cx="1555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Dataset 1</a:t>
              </a:r>
              <a:endParaRPr kumimoji="0" lang="zh-TW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EDD3367-F6C6-46C3-8BDA-2F58D56CC1D5}"/>
                </a:ext>
              </a:extLst>
            </p:cNvPr>
            <p:cNvGrpSpPr/>
            <p:nvPr/>
          </p:nvGrpSpPr>
          <p:grpSpPr>
            <a:xfrm>
              <a:off x="756293" y="1775547"/>
              <a:ext cx="2333575" cy="1672416"/>
              <a:chOff x="485956" y="4074450"/>
              <a:chExt cx="2333575" cy="1672416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B719A339-5C79-4CDF-8E71-1D9D0589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956" y="4074450"/>
                <a:ext cx="977476" cy="1272515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EE21A16-AC22-46D7-8F1F-530CCA3DB7EC}"/>
                  </a:ext>
                </a:extLst>
              </p:cNvPr>
              <p:cNvSpPr txBox="1"/>
              <p:nvPr/>
            </p:nvSpPr>
            <p:spPr>
              <a:xfrm>
                <a:off x="608939" y="5265421"/>
                <a:ext cx="798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cat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81371B7F-B860-49F9-AF04-4C3729D5A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4129" y="4074450"/>
                <a:ext cx="977476" cy="1287969"/>
              </a:xfrm>
              <a:prstGeom prst="rect">
                <a:avLst/>
              </a:prstGeom>
            </p:spPr>
          </p:pic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FE0EAEC-B4F4-4287-972E-25D54D6CB8BE}"/>
                  </a:ext>
                </a:extLst>
              </p:cNvPr>
              <p:cNvSpPr txBox="1"/>
              <p:nvPr/>
            </p:nvSpPr>
            <p:spPr>
              <a:xfrm>
                <a:off x="1206202" y="5285201"/>
                <a:ext cx="1613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dog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8D1ABC5-957F-4DDD-BC9D-7A471F6E3663}"/>
              </a:ext>
            </a:extLst>
          </p:cNvPr>
          <p:cNvGrpSpPr/>
          <p:nvPr/>
        </p:nvGrpSpPr>
        <p:grpSpPr>
          <a:xfrm>
            <a:off x="4034875" y="1283058"/>
            <a:ext cx="2344036" cy="2241199"/>
            <a:chOff x="4034875" y="1283058"/>
            <a:chExt cx="2344036" cy="2241199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00D46727-E80D-4535-A17F-2BE92D414332}"/>
                </a:ext>
              </a:extLst>
            </p:cNvPr>
            <p:cNvGrpSpPr/>
            <p:nvPr/>
          </p:nvGrpSpPr>
          <p:grpSpPr>
            <a:xfrm>
              <a:off x="4034875" y="1711796"/>
              <a:ext cx="2002146" cy="1492041"/>
              <a:chOff x="5214680" y="2815021"/>
              <a:chExt cx="2002146" cy="1492041"/>
            </a:xfrm>
          </p:grpSpPr>
          <p:pic>
            <p:nvPicPr>
              <p:cNvPr id="46" name="Picture 14" descr="狗卡通动物- Pixabay上的免费图片">
                <a:extLst>
                  <a:ext uri="{FF2B5EF4-FFF2-40B4-BE49-F238E27FC236}">
                    <a16:creationId xmlns:a16="http://schemas.microsoft.com/office/drawing/2014/main" id="{B11A8784-FE17-42ED-A402-BE3900AA05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9513" y="2872196"/>
                <a:ext cx="937313" cy="143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6" descr="Funny Cat Cartoon Royalty Free Cliparts, Vectors, And Stock Illustration.  Image 28297808.">
                <a:extLst>
                  <a:ext uri="{FF2B5EF4-FFF2-40B4-BE49-F238E27FC236}">
                    <a16:creationId xmlns:a16="http://schemas.microsoft.com/office/drawing/2014/main" id="{3A340E04-5B16-4B09-B0EC-A41A62D23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680" y="2815021"/>
                <a:ext cx="990419" cy="1410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4BC53063-5880-4D86-9AB0-30081F358FC8}"/>
                </a:ext>
              </a:extLst>
            </p:cNvPr>
            <p:cNvGrpSpPr/>
            <p:nvPr/>
          </p:nvGrpSpPr>
          <p:grpSpPr>
            <a:xfrm>
              <a:off x="4168319" y="1283058"/>
              <a:ext cx="2210592" cy="2241199"/>
              <a:chOff x="879276" y="1206764"/>
              <a:chExt cx="2210592" cy="2241199"/>
            </a:xfrm>
          </p:grpSpPr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B79A8F9-4053-443D-8189-A389085D55EB}"/>
                  </a:ext>
                </a:extLst>
              </p:cNvPr>
              <p:cNvSpPr txBox="1"/>
              <p:nvPr/>
            </p:nvSpPr>
            <p:spPr>
              <a:xfrm>
                <a:off x="1017168" y="1206764"/>
                <a:ext cx="1555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Dataset 2</a:t>
                </a:r>
                <a:endParaRPr kumimoji="0" lang="zh-TW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646727B5-51E1-4014-AAA6-4026C439F101}"/>
                  </a:ext>
                </a:extLst>
              </p:cNvPr>
              <p:cNvGrpSpPr/>
              <p:nvPr/>
            </p:nvGrpSpPr>
            <p:grpSpPr>
              <a:xfrm>
                <a:off x="879276" y="2966518"/>
                <a:ext cx="2210592" cy="481445"/>
                <a:chOff x="608939" y="5265421"/>
                <a:chExt cx="2210592" cy="481445"/>
              </a:xfrm>
            </p:grpSpPr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B1A2DEF1-5394-48D9-9E34-5E91358BD21A}"/>
                    </a:ext>
                  </a:extLst>
                </p:cNvPr>
                <p:cNvSpPr txBox="1"/>
                <p:nvPr/>
              </p:nvSpPr>
              <p:spPr>
                <a:xfrm>
                  <a:off x="608939" y="5265421"/>
                  <a:ext cx="7980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cat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B938EA19-36E2-4B87-8E88-53B33BA6EC8E}"/>
                    </a:ext>
                  </a:extLst>
                </p:cNvPr>
                <p:cNvSpPr txBox="1"/>
                <p:nvPr/>
              </p:nvSpPr>
              <p:spPr>
                <a:xfrm>
                  <a:off x="1206202" y="5285201"/>
                  <a:ext cx="16133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dog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F7776B9-2ACF-AE04-F63C-A2464CCFD697}"/>
              </a:ext>
            </a:extLst>
          </p:cNvPr>
          <p:cNvSpPr txBox="1"/>
          <p:nvPr/>
        </p:nvSpPr>
        <p:spPr>
          <a:xfrm>
            <a:off x="3130384" y="5487511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Some regularization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F825FC2-ED7F-5642-D70C-F01CBE3645A8}"/>
              </a:ext>
            </a:extLst>
          </p:cNvPr>
          <p:cNvCxnSpPr/>
          <p:nvPr/>
        </p:nvCxnSpPr>
        <p:spPr>
          <a:xfrm>
            <a:off x="3443353" y="5429250"/>
            <a:ext cx="326026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F4C3796-EAD4-ABCC-DEE1-6508D581CC97}"/>
              </a:ext>
            </a:extLst>
          </p:cNvPr>
          <p:cNvCxnSpPr>
            <a:cxnSpLocks/>
          </p:cNvCxnSpPr>
          <p:nvPr/>
        </p:nvCxnSpPr>
        <p:spPr>
          <a:xfrm flipV="1">
            <a:off x="3424304" y="4505343"/>
            <a:ext cx="0" cy="91094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5E1E3A4-2668-846C-D8E4-0B473C9AA209}"/>
              </a:ext>
            </a:extLst>
          </p:cNvPr>
          <p:cNvCxnSpPr>
            <a:cxnSpLocks/>
          </p:cNvCxnSpPr>
          <p:nvPr/>
        </p:nvCxnSpPr>
        <p:spPr>
          <a:xfrm flipV="1">
            <a:off x="6698919" y="4497699"/>
            <a:ext cx="0" cy="91094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DE54B8AE-1B72-32F2-2658-BC3113961033}"/>
              </a:ext>
            </a:extLst>
          </p:cNvPr>
          <p:cNvSpPr txBox="1"/>
          <p:nvPr/>
        </p:nvSpPr>
        <p:spPr>
          <a:xfrm>
            <a:off x="893037" y="6078299"/>
            <a:ext cx="7775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L2 does not work. For prevent forgetting: EWC, SI, MAS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7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7" grpId="0"/>
      <p:bldP spid="4" grpId="0" animBg="1"/>
      <p:bldP spid="5" grpId="0" animBg="1"/>
      <p:bldP spid="27" grpId="0" animBg="1"/>
      <p:bldP spid="34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E7E69-470E-40D8-88AB-6444AFC6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Regularization-based + Meta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32B650F-83EB-47BB-80D5-D84C4261F03A}"/>
                  </a:ext>
                </a:extLst>
              </p:cNvPr>
              <p:cNvSpPr txBox="1"/>
              <p:nvPr/>
            </p:nvSpPr>
            <p:spPr>
              <a:xfrm>
                <a:off x="3118153" y="4020223"/>
                <a:ext cx="6504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32B650F-83EB-47BB-80D5-D84C4261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53" y="4020223"/>
                <a:ext cx="6504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0BCF0A3-C2F7-44CF-858B-5D6552AE93D2}"/>
              </a:ext>
            </a:extLst>
          </p:cNvPr>
          <p:cNvCxnSpPr>
            <a:cxnSpLocks/>
          </p:cNvCxnSpPr>
          <p:nvPr/>
        </p:nvCxnSpPr>
        <p:spPr>
          <a:xfrm>
            <a:off x="2654906" y="4286596"/>
            <a:ext cx="650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B8AEC4B-D232-4E3E-9DF1-53FB48ADD6AD}"/>
              </a:ext>
            </a:extLst>
          </p:cNvPr>
          <p:cNvCxnSpPr>
            <a:cxnSpLocks/>
          </p:cNvCxnSpPr>
          <p:nvPr/>
        </p:nvCxnSpPr>
        <p:spPr>
          <a:xfrm>
            <a:off x="3585010" y="4282179"/>
            <a:ext cx="650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B32395E-6567-4AC2-A13B-430DE8EE918C}"/>
              </a:ext>
            </a:extLst>
          </p:cNvPr>
          <p:cNvCxnSpPr>
            <a:cxnSpLocks/>
          </p:cNvCxnSpPr>
          <p:nvPr/>
        </p:nvCxnSpPr>
        <p:spPr>
          <a:xfrm>
            <a:off x="5006502" y="3485151"/>
            <a:ext cx="0" cy="430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2DB4B70-554D-4FEC-AADF-C5D947002F7C}"/>
              </a:ext>
            </a:extLst>
          </p:cNvPr>
          <p:cNvCxnSpPr>
            <a:cxnSpLocks/>
          </p:cNvCxnSpPr>
          <p:nvPr/>
        </p:nvCxnSpPr>
        <p:spPr>
          <a:xfrm>
            <a:off x="5790694" y="4281833"/>
            <a:ext cx="650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ED7038D-92EF-48E8-9B51-14B0259DBD12}"/>
                  </a:ext>
                </a:extLst>
              </p:cNvPr>
              <p:cNvSpPr txBox="1"/>
              <p:nvPr/>
            </p:nvSpPr>
            <p:spPr>
              <a:xfrm>
                <a:off x="6314048" y="4021653"/>
                <a:ext cx="779134" cy="541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nor/>
                        </m:rPr>
                        <a:rPr lang="en-US" altLang="zh-TW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ED7038D-92EF-48E8-9B51-14B0259DB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048" y="4021653"/>
                <a:ext cx="779134" cy="541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E99A4DE5-B906-43C2-8AEF-49AED91139D2}"/>
              </a:ext>
            </a:extLst>
          </p:cNvPr>
          <p:cNvSpPr/>
          <p:nvPr/>
        </p:nvSpPr>
        <p:spPr>
          <a:xfrm>
            <a:off x="6345377" y="1849570"/>
            <a:ext cx="2645803" cy="1827968"/>
          </a:xfrm>
          <a:prstGeom prst="wedgeRoundRectCallout">
            <a:avLst>
              <a:gd name="adj1" fmla="val -31055"/>
              <a:gd name="adj2" fmla="val 686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 from the new data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But remember the old data.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8C142C-8D4D-44C9-9B39-F4C5083BD6FA}"/>
              </a:ext>
            </a:extLst>
          </p:cNvPr>
          <p:cNvSpPr/>
          <p:nvPr/>
        </p:nvSpPr>
        <p:spPr>
          <a:xfrm>
            <a:off x="4276311" y="3921834"/>
            <a:ext cx="1443382" cy="730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Update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10125D6-2D4C-421D-B503-8C0608ECF7F7}"/>
              </a:ext>
            </a:extLst>
          </p:cNvPr>
          <p:cNvSpPr/>
          <p:nvPr/>
        </p:nvSpPr>
        <p:spPr>
          <a:xfrm>
            <a:off x="1019089" y="3886605"/>
            <a:ext cx="1443382" cy="71999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052AEB6-E9EC-40DE-AC09-847B84FF9D07}"/>
              </a:ext>
            </a:extLst>
          </p:cNvPr>
          <p:cNvCxnSpPr>
            <a:cxnSpLocks/>
          </p:cNvCxnSpPr>
          <p:nvPr/>
        </p:nvCxnSpPr>
        <p:spPr>
          <a:xfrm>
            <a:off x="1721730" y="3409950"/>
            <a:ext cx="0" cy="430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AEF4027F-6A78-4606-B35A-E9ED14BFBBDA}"/>
              </a:ext>
            </a:extLst>
          </p:cNvPr>
          <p:cNvGrpSpPr/>
          <p:nvPr/>
        </p:nvGrpSpPr>
        <p:grpSpPr>
          <a:xfrm>
            <a:off x="699143" y="1321064"/>
            <a:ext cx="2333575" cy="2164999"/>
            <a:chOff x="756293" y="1282964"/>
            <a:chExt cx="2333575" cy="2164999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353E923-2B33-49D1-A44E-723654D40035}"/>
                </a:ext>
              </a:extLst>
            </p:cNvPr>
            <p:cNvSpPr txBox="1"/>
            <p:nvPr/>
          </p:nvSpPr>
          <p:spPr>
            <a:xfrm>
              <a:off x="1017168" y="1282964"/>
              <a:ext cx="1555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Dataset 1</a:t>
              </a:r>
              <a:endParaRPr kumimoji="0" lang="zh-TW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EDD3367-F6C6-46C3-8BDA-2F58D56CC1D5}"/>
                </a:ext>
              </a:extLst>
            </p:cNvPr>
            <p:cNvGrpSpPr/>
            <p:nvPr/>
          </p:nvGrpSpPr>
          <p:grpSpPr>
            <a:xfrm>
              <a:off x="756293" y="1775547"/>
              <a:ext cx="2333575" cy="1672416"/>
              <a:chOff x="485956" y="4074450"/>
              <a:chExt cx="2333575" cy="1672416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B719A339-5C79-4CDF-8E71-1D9D05898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956" y="4074450"/>
                <a:ext cx="977476" cy="1272515"/>
              </a:xfrm>
              <a:prstGeom prst="rect">
                <a:avLst/>
              </a:prstGeom>
            </p:spPr>
          </p:pic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8EE21A16-AC22-46D7-8F1F-530CCA3DB7EC}"/>
                  </a:ext>
                </a:extLst>
              </p:cNvPr>
              <p:cNvSpPr txBox="1"/>
              <p:nvPr/>
            </p:nvSpPr>
            <p:spPr>
              <a:xfrm>
                <a:off x="608939" y="5265421"/>
                <a:ext cx="7980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cat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81371B7F-B860-49F9-AF04-4C3729D5A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4129" y="4074450"/>
                <a:ext cx="977476" cy="1287969"/>
              </a:xfrm>
              <a:prstGeom prst="rect">
                <a:avLst/>
              </a:prstGeom>
            </p:spPr>
          </p:pic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FE0EAEC-B4F4-4287-972E-25D54D6CB8BE}"/>
                  </a:ext>
                </a:extLst>
              </p:cNvPr>
              <p:cNvSpPr txBox="1"/>
              <p:nvPr/>
            </p:nvSpPr>
            <p:spPr>
              <a:xfrm>
                <a:off x="1206202" y="5285201"/>
                <a:ext cx="1613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dog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8D1ABC5-957F-4DDD-BC9D-7A471F6E3663}"/>
              </a:ext>
            </a:extLst>
          </p:cNvPr>
          <p:cNvGrpSpPr/>
          <p:nvPr/>
        </p:nvGrpSpPr>
        <p:grpSpPr>
          <a:xfrm>
            <a:off x="4034875" y="1283058"/>
            <a:ext cx="2344036" cy="2241199"/>
            <a:chOff x="4034875" y="1283058"/>
            <a:chExt cx="2344036" cy="2241199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00D46727-E80D-4535-A17F-2BE92D414332}"/>
                </a:ext>
              </a:extLst>
            </p:cNvPr>
            <p:cNvGrpSpPr/>
            <p:nvPr/>
          </p:nvGrpSpPr>
          <p:grpSpPr>
            <a:xfrm>
              <a:off x="4034875" y="1711796"/>
              <a:ext cx="2002146" cy="1492041"/>
              <a:chOff x="5214680" y="2815021"/>
              <a:chExt cx="2002146" cy="1492041"/>
            </a:xfrm>
          </p:grpSpPr>
          <p:pic>
            <p:nvPicPr>
              <p:cNvPr id="46" name="Picture 14" descr="狗卡通动物- Pixabay上的免费图片">
                <a:extLst>
                  <a:ext uri="{FF2B5EF4-FFF2-40B4-BE49-F238E27FC236}">
                    <a16:creationId xmlns:a16="http://schemas.microsoft.com/office/drawing/2014/main" id="{B11A8784-FE17-42ED-A402-BE3900AA05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9513" y="2872196"/>
                <a:ext cx="937313" cy="14348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16" descr="Funny Cat Cartoon Royalty Free Cliparts, Vectors, And Stock Illustration.  Image 28297808.">
                <a:extLst>
                  <a:ext uri="{FF2B5EF4-FFF2-40B4-BE49-F238E27FC236}">
                    <a16:creationId xmlns:a16="http://schemas.microsoft.com/office/drawing/2014/main" id="{3A340E04-5B16-4B09-B0EC-A41A62D23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680" y="2815021"/>
                <a:ext cx="990419" cy="14102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4BC53063-5880-4D86-9AB0-30081F358FC8}"/>
                </a:ext>
              </a:extLst>
            </p:cNvPr>
            <p:cNvGrpSpPr/>
            <p:nvPr/>
          </p:nvGrpSpPr>
          <p:grpSpPr>
            <a:xfrm>
              <a:off x="4168319" y="1283058"/>
              <a:ext cx="2210592" cy="2241199"/>
              <a:chOff x="879276" y="1206764"/>
              <a:chExt cx="2210592" cy="2241199"/>
            </a:xfrm>
          </p:grpSpPr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B79A8F9-4053-443D-8189-A389085D55EB}"/>
                  </a:ext>
                </a:extLst>
              </p:cNvPr>
              <p:cNvSpPr txBox="1"/>
              <p:nvPr/>
            </p:nvSpPr>
            <p:spPr>
              <a:xfrm>
                <a:off x="1017168" y="1206764"/>
                <a:ext cx="1555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Dataset 2</a:t>
                </a:r>
                <a:endParaRPr kumimoji="0" lang="zh-TW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646727B5-51E1-4014-AAA6-4026C439F101}"/>
                  </a:ext>
                </a:extLst>
              </p:cNvPr>
              <p:cNvGrpSpPr/>
              <p:nvPr/>
            </p:nvGrpSpPr>
            <p:grpSpPr>
              <a:xfrm>
                <a:off x="879276" y="2966518"/>
                <a:ext cx="2210592" cy="481445"/>
                <a:chOff x="608939" y="5265421"/>
                <a:chExt cx="2210592" cy="481445"/>
              </a:xfrm>
            </p:grpSpPr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B1A2DEF1-5394-48D9-9E34-5E91358BD21A}"/>
                    </a:ext>
                  </a:extLst>
                </p:cNvPr>
                <p:cNvSpPr txBox="1"/>
                <p:nvPr/>
              </p:nvSpPr>
              <p:spPr>
                <a:xfrm>
                  <a:off x="608939" y="5265421"/>
                  <a:ext cx="7980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cat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B938EA19-36E2-4B87-8E88-53B33BA6EC8E}"/>
                    </a:ext>
                  </a:extLst>
                </p:cNvPr>
                <p:cNvSpPr txBox="1"/>
                <p:nvPr/>
              </p:nvSpPr>
              <p:spPr>
                <a:xfrm>
                  <a:off x="1206202" y="5285201"/>
                  <a:ext cx="16133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dog</a:t>
                  </a:r>
                  <a:endParaRPr kumimoji="0" lang="zh-TW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</p:grp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FB9DD54-C0CE-4633-9263-B6FD77A4F193}"/>
              </a:ext>
            </a:extLst>
          </p:cNvPr>
          <p:cNvSpPr txBox="1"/>
          <p:nvPr/>
        </p:nvSpPr>
        <p:spPr>
          <a:xfrm>
            <a:off x="3492920" y="4684294"/>
            <a:ext cx="307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 by meta learning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7C28884-52C0-48A6-9989-F164FBC36723}"/>
              </a:ext>
            </a:extLst>
          </p:cNvPr>
          <p:cNvCxnSpPr>
            <a:cxnSpLocks/>
          </p:cNvCxnSpPr>
          <p:nvPr/>
        </p:nvCxnSpPr>
        <p:spPr>
          <a:xfrm flipH="1" flipV="1">
            <a:off x="8211378" y="3700993"/>
            <a:ext cx="0" cy="144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732508-36C2-4A59-85DF-34A3648DE29E}"/>
              </a:ext>
            </a:extLst>
          </p:cNvPr>
          <p:cNvSpPr txBox="1"/>
          <p:nvPr/>
        </p:nvSpPr>
        <p:spPr>
          <a:xfrm>
            <a:off x="7258934" y="4246604"/>
            <a:ext cx="97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satisfy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0737EE7-31A9-477C-BF6C-DF5173942BB9}"/>
              </a:ext>
            </a:extLst>
          </p:cNvPr>
          <p:cNvSpPr txBox="1"/>
          <p:nvPr/>
        </p:nvSpPr>
        <p:spPr>
          <a:xfrm>
            <a:off x="285235" y="5628570"/>
            <a:ext cx="8798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Nicola De Cao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Wilker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 Aziz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Ivan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Titov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Editing Factual Knowledge in Language Models,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EMNLP,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2021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Grande"/>
              </a:rPr>
              <a:t>Anton </a:t>
            </a:r>
            <a:r>
              <a:rPr lang="en-US" altLang="zh-TW" dirty="0" err="1">
                <a:solidFill>
                  <a:prstClr val="black"/>
                </a:solidFill>
                <a:latin typeface="Lucida Grande"/>
              </a:rPr>
              <a:t>Sinitsin</a:t>
            </a:r>
            <a:r>
              <a:rPr lang="en-US" altLang="zh-TW" dirty="0">
                <a:solidFill>
                  <a:prstClr val="black"/>
                </a:solidFill>
                <a:latin typeface="Lucida Grande"/>
              </a:rPr>
              <a:t>, </a:t>
            </a:r>
            <a:r>
              <a:rPr lang="en-US" altLang="zh-TW" dirty="0" err="1">
                <a:solidFill>
                  <a:prstClr val="black"/>
                </a:solidFill>
                <a:latin typeface="Lucida Grande"/>
              </a:rPr>
              <a:t>Vsevolod</a:t>
            </a:r>
            <a:r>
              <a:rPr lang="en-US" altLang="zh-TW" dirty="0">
                <a:solidFill>
                  <a:prstClr val="black"/>
                </a:solidFill>
                <a:latin typeface="Lucida Grand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Grande"/>
              </a:rPr>
              <a:t>Plokhotnyuk</a:t>
            </a:r>
            <a:r>
              <a:rPr lang="en-US" altLang="zh-TW" dirty="0">
                <a:solidFill>
                  <a:prstClr val="black"/>
                </a:solidFill>
                <a:latin typeface="Lucida Grande"/>
              </a:rPr>
              <a:t>, Dmitriy </a:t>
            </a:r>
            <a:r>
              <a:rPr lang="en-US" altLang="zh-TW" dirty="0" err="1">
                <a:solidFill>
                  <a:prstClr val="black"/>
                </a:solidFill>
                <a:latin typeface="Lucida Grande"/>
              </a:rPr>
              <a:t>Pyrkin</a:t>
            </a:r>
            <a:r>
              <a:rPr lang="en-US" altLang="zh-TW" dirty="0">
                <a:solidFill>
                  <a:prstClr val="black"/>
                </a:solidFill>
                <a:latin typeface="Lucida Grande"/>
              </a:rPr>
              <a:t>, Sergei Popov, Artem </a:t>
            </a:r>
            <a:r>
              <a:rPr lang="en-US" altLang="zh-TW" dirty="0" err="1">
                <a:solidFill>
                  <a:prstClr val="black"/>
                </a:solidFill>
                <a:latin typeface="Lucida Grande"/>
              </a:rPr>
              <a:t>Babenko</a:t>
            </a:r>
            <a:r>
              <a:rPr lang="en-US" altLang="zh-TW" dirty="0">
                <a:solidFill>
                  <a:prstClr val="black"/>
                </a:solidFill>
                <a:latin typeface="Lucida Grande"/>
              </a:rPr>
              <a:t>, Editable Neural Networks, ICLR, 2020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805092F-7116-3C29-847C-B82D0C83B010}"/>
              </a:ext>
            </a:extLst>
          </p:cNvPr>
          <p:cNvSpPr txBox="1"/>
          <p:nvPr/>
        </p:nvSpPr>
        <p:spPr>
          <a:xfrm>
            <a:off x="1059675" y="5062394"/>
            <a:ext cx="776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Find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a learning algorithm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to 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prevent catastrophic forgetting.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43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3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37E17-1B4A-4639-97DE-86F09801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692C34-3E82-40C3-8495-21726BC55AEE}"/>
              </a:ext>
            </a:extLst>
          </p:cNvPr>
          <p:cNvSpPr txBox="1"/>
          <p:nvPr/>
        </p:nvSpPr>
        <p:spPr>
          <a:xfrm>
            <a:off x="354273" y="4938628"/>
            <a:ext cx="8642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Meta learning itself also face the issue of catastrophic forgetting!</a:t>
            </a:r>
          </a:p>
        </p:txBody>
      </p:sp>
      <p:sp>
        <p:nvSpPr>
          <p:cNvPr id="7" name="Google Shape;111;p27">
            <a:extLst>
              <a:ext uri="{FF2B5EF4-FFF2-40B4-BE49-F238E27FC236}">
                <a16:creationId xmlns:a16="http://schemas.microsoft.com/office/drawing/2014/main" id="{9932AAE4-59BF-4103-AE25-ACFCBEAF3EBF}"/>
              </a:ext>
            </a:extLst>
          </p:cNvPr>
          <p:cNvSpPr/>
          <p:nvPr/>
        </p:nvSpPr>
        <p:spPr>
          <a:xfrm>
            <a:off x="3083649" y="1815521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112;p27">
            <a:extLst>
              <a:ext uri="{FF2B5EF4-FFF2-40B4-BE49-F238E27FC236}">
                <a16:creationId xmlns:a16="http://schemas.microsoft.com/office/drawing/2014/main" id="{725E646A-A688-49EE-B62A-8A7DEB9741F3}"/>
              </a:ext>
            </a:extLst>
          </p:cNvPr>
          <p:cNvSpPr/>
          <p:nvPr/>
        </p:nvSpPr>
        <p:spPr>
          <a:xfrm>
            <a:off x="5746424" y="1790555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113;p27">
            <a:extLst>
              <a:ext uri="{FF2B5EF4-FFF2-40B4-BE49-F238E27FC236}">
                <a16:creationId xmlns:a16="http://schemas.microsoft.com/office/drawing/2014/main" id="{30415054-8D7E-4004-90CE-160464250B68}"/>
              </a:ext>
            </a:extLst>
          </p:cNvPr>
          <p:cNvSpPr/>
          <p:nvPr/>
        </p:nvSpPr>
        <p:spPr>
          <a:xfrm>
            <a:off x="420873" y="1815521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" name="Google Shape;114;p27">
            <a:extLst>
              <a:ext uri="{FF2B5EF4-FFF2-40B4-BE49-F238E27FC236}">
                <a16:creationId xmlns:a16="http://schemas.microsoft.com/office/drawing/2014/main" id="{66E3D1EE-E833-43F8-BFFE-CCCA94EDDE0D}"/>
              </a:ext>
            </a:extLst>
          </p:cNvPr>
          <p:cNvCxnSpPr/>
          <p:nvPr/>
        </p:nvCxnSpPr>
        <p:spPr>
          <a:xfrm>
            <a:off x="2064799" y="22273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sp>
        <p:nvSpPr>
          <p:cNvPr id="12" name="Google Shape;115;p27">
            <a:extLst>
              <a:ext uri="{FF2B5EF4-FFF2-40B4-BE49-F238E27FC236}">
                <a16:creationId xmlns:a16="http://schemas.microsoft.com/office/drawing/2014/main" id="{9970F904-924D-4BCA-B98A-93A8ACF7CC42}"/>
              </a:ext>
            </a:extLst>
          </p:cNvPr>
          <p:cNvSpPr/>
          <p:nvPr/>
        </p:nvSpPr>
        <p:spPr>
          <a:xfrm>
            <a:off x="1934982" y="1049889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+mn-ea"/>
                <a:cs typeface="+mn-cs"/>
                <a:sym typeface="Helvetica Neue"/>
              </a:rPr>
              <a:t>1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Google Shape;116;p27">
            <a:extLst>
              <a:ext uri="{FF2B5EF4-FFF2-40B4-BE49-F238E27FC236}">
                <a16:creationId xmlns:a16="http://schemas.microsoft.com/office/drawing/2014/main" id="{40C61A23-1796-45D2-81B4-E961D5BB5D87}"/>
              </a:ext>
            </a:extLst>
          </p:cNvPr>
          <p:cNvSpPr/>
          <p:nvPr/>
        </p:nvSpPr>
        <p:spPr>
          <a:xfrm>
            <a:off x="4597758" y="1049889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2</a:t>
            </a:r>
            <a:endParaRPr kumimoji="0" lang="en-US" altLang="zh-TW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Google Shape;117;p27">
            <a:extLst>
              <a:ext uri="{FF2B5EF4-FFF2-40B4-BE49-F238E27FC236}">
                <a16:creationId xmlns:a16="http://schemas.microsoft.com/office/drawing/2014/main" id="{7389AE89-6EAC-4C6F-A83B-CF7F822FC87C}"/>
              </a:ext>
            </a:extLst>
          </p:cNvPr>
          <p:cNvSpPr/>
          <p:nvPr/>
        </p:nvSpPr>
        <p:spPr>
          <a:xfrm>
            <a:off x="7260533" y="1049889"/>
            <a:ext cx="1152600" cy="706254"/>
          </a:xfrm>
          <a:prstGeom prst="roundRect">
            <a:avLst>
              <a:gd name="adj" fmla="val 24313"/>
            </a:avLst>
          </a:prstGeom>
          <a:solidFill>
            <a:srgbClr val="F3B802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Dataset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新細明體" panose="02020500000000000000" pitchFamily="18" charset="-120"/>
                <a:cs typeface="+mn-cs"/>
                <a:sym typeface="Helvetica Neue"/>
              </a:rPr>
              <a:t>3</a:t>
            </a:r>
            <a:endParaRPr kumimoji="0" lang="en-US" altLang="zh-TW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Google Shape;118;p27">
            <a:extLst>
              <a:ext uri="{FF2B5EF4-FFF2-40B4-BE49-F238E27FC236}">
                <a16:creationId xmlns:a16="http://schemas.microsoft.com/office/drawing/2014/main" id="{95142F80-0692-4377-8E3A-D542605AC112}"/>
              </a:ext>
            </a:extLst>
          </p:cNvPr>
          <p:cNvSpPr txBox="1"/>
          <p:nvPr/>
        </p:nvSpPr>
        <p:spPr>
          <a:xfrm>
            <a:off x="8453848" y="1991642"/>
            <a:ext cx="393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Tx/>
              <a:buNone/>
              <a:tabLst/>
              <a:defRPr/>
            </a:pPr>
            <a:r>
              <a:rPr kumimoji="0" lang="en-US" altLang="zh-TW" sz="23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Google Shape;119;p27">
            <a:extLst>
              <a:ext uri="{FF2B5EF4-FFF2-40B4-BE49-F238E27FC236}">
                <a16:creationId xmlns:a16="http://schemas.microsoft.com/office/drawing/2014/main" id="{BCCF815B-4ADA-43C5-98F1-D32445D89C3D}"/>
              </a:ext>
            </a:extLst>
          </p:cNvPr>
          <p:cNvCxnSpPr/>
          <p:nvPr/>
        </p:nvCxnSpPr>
        <p:spPr>
          <a:xfrm>
            <a:off x="4727575" y="22273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17" name="Google Shape;120;p27">
            <a:extLst>
              <a:ext uri="{FF2B5EF4-FFF2-40B4-BE49-F238E27FC236}">
                <a16:creationId xmlns:a16="http://schemas.microsoft.com/office/drawing/2014/main" id="{EEC30C90-0B08-4748-AA04-C005086BD251}"/>
              </a:ext>
            </a:extLst>
          </p:cNvPr>
          <p:cNvCxnSpPr/>
          <p:nvPr/>
        </p:nvCxnSpPr>
        <p:spPr>
          <a:xfrm>
            <a:off x="7390350" y="2227304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18" name="Google Shape;121;p27">
            <a:extLst>
              <a:ext uri="{FF2B5EF4-FFF2-40B4-BE49-F238E27FC236}">
                <a16:creationId xmlns:a16="http://schemas.microsoft.com/office/drawing/2014/main" id="{887909D6-3D59-418F-A45E-36FE2571F4A8}"/>
              </a:ext>
            </a:extLst>
          </p:cNvPr>
          <p:cNvCxnSpPr/>
          <p:nvPr/>
        </p:nvCxnSpPr>
        <p:spPr>
          <a:xfrm>
            <a:off x="2511284" y="1768838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9" name="Google Shape;122;p27">
            <a:extLst>
              <a:ext uri="{FF2B5EF4-FFF2-40B4-BE49-F238E27FC236}">
                <a16:creationId xmlns:a16="http://schemas.microsoft.com/office/drawing/2014/main" id="{054F5B92-3624-4CAF-8BA4-439789C363B0}"/>
              </a:ext>
            </a:extLst>
          </p:cNvPr>
          <p:cNvCxnSpPr/>
          <p:nvPr/>
        </p:nvCxnSpPr>
        <p:spPr>
          <a:xfrm>
            <a:off x="5174059" y="1762141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0" name="Google Shape;123;p27">
            <a:extLst>
              <a:ext uri="{FF2B5EF4-FFF2-40B4-BE49-F238E27FC236}">
                <a16:creationId xmlns:a16="http://schemas.microsoft.com/office/drawing/2014/main" id="{22D3023B-D908-44E8-8C08-90C07A0C425C}"/>
              </a:ext>
            </a:extLst>
          </p:cNvPr>
          <p:cNvCxnSpPr/>
          <p:nvPr/>
        </p:nvCxnSpPr>
        <p:spPr>
          <a:xfrm>
            <a:off x="7836834" y="1762141"/>
            <a:ext cx="0" cy="386700"/>
          </a:xfrm>
          <a:prstGeom prst="straightConnector1">
            <a:avLst/>
          </a:prstGeom>
          <a:noFill/>
          <a:ln w="25400" cap="flat" cmpd="sng">
            <a:solidFill>
              <a:srgbClr val="F3B80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1564CE4-E5B0-4B32-837B-F574149A0D90}"/>
              </a:ext>
            </a:extLst>
          </p:cNvPr>
          <p:cNvSpPr txBox="1"/>
          <p:nvPr/>
        </p:nvSpPr>
        <p:spPr>
          <a:xfrm>
            <a:off x="436580" y="1431578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498B8F0-7FBF-4E07-BBE9-A99708FA8CE5}"/>
              </a:ext>
            </a:extLst>
          </p:cNvPr>
          <p:cNvSpPr txBox="1"/>
          <p:nvPr/>
        </p:nvSpPr>
        <p:spPr>
          <a:xfrm>
            <a:off x="3152241" y="1431578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0F0AAE6-39EE-4198-9718-88AA5409B9F1}"/>
              </a:ext>
            </a:extLst>
          </p:cNvPr>
          <p:cNvSpPr txBox="1"/>
          <p:nvPr/>
        </p:nvSpPr>
        <p:spPr>
          <a:xfrm>
            <a:off x="5823849" y="1397740"/>
            <a:ext cx="131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Google Shape;111;p27">
            <a:extLst>
              <a:ext uri="{FF2B5EF4-FFF2-40B4-BE49-F238E27FC236}">
                <a16:creationId xmlns:a16="http://schemas.microsoft.com/office/drawing/2014/main" id="{78300D2A-BAE4-46B9-A97B-75A324B3F31F}"/>
              </a:ext>
            </a:extLst>
          </p:cNvPr>
          <p:cNvSpPr/>
          <p:nvPr/>
        </p:nvSpPr>
        <p:spPr>
          <a:xfrm>
            <a:off x="3166506" y="3968408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112;p27">
            <a:extLst>
              <a:ext uri="{FF2B5EF4-FFF2-40B4-BE49-F238E27FC236}">
                <a16:creationId xmlns:a16="http://schemas.microsoft.com/office/drawing/2014/main" id="{D9AFD19E-62AA-4981-9B55-A13D33DC268A}"/>
              </a:ext>
            </a:extLst>
          </p:cNvPr>
          <p:cNvSpPr/>
          <p:nvPr/>
        </p:nvSpPr>
        <p:spPr>
          <a:xfrm>
            <a:off x="5829281" y="3943442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Google Shape;113;p27">
            <a:extLst>
              <a:ext uri="{FF2B5EF4-FFF2-40B4-BE49-F238E27FC236}">
                <a16:creationId xmlns:a16="http://schemas.microsoft.com/office/drawing/2014/main" id="{8CDA8575-38D5-451E-8D88-7ADFA507CE21}"/>
              </a:ext>
            </a:extLst>
          </p:cNvPr>
          <p:cNvSpPr/>
          <p:nvPr/>
        </p:nvSpPr>
        <p:spPr>
          <a:xfrm>
            <a:off x="503730" y="3968408"/>
            <a:ext cx="1518025" cy="873525"/>
          </a:xfrm>
          <a:custGeom>
            <a:avLst/>
            <a:gdLst/>
            <a:ahLst/>
            <a:cxnLst/>
            <a:rect l="l" t="t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" name="Google Shape;114;p27">
            <a:extLst>
              <a:ext uri="{FF2B5EF4-FFF2-40B4-BE49-F238E27FC236}">
                <a16:creationId xmlns:a16="http://schemas.microsoft.com/office/drawing/2014/main" id="{F9CB7098-4BD3-4064-8C11-004C0C4C18B7}"/>
              </a:ext>
            </a:extLst>
          </p:cNvPr>
          <p:cNvCxnSpPr/>
          <p:nvPr/>
        </p:nvCxnSpPr>
        <p:spPr>
          <a:xfrm>
            <a:off x="2147656" y="4380191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sp>
        <p:nvSpPr>
          <p:cNvPr id="28" name="Google Shape;115;p27">
            <a:extLst>
              <a:ext uri="{FF2B5EF4-FFF2-40B4-BE49-F238E27FC236}">
                <a16:creationId xmlns:a16="http://schemas.microsoft.com/office/drawing/2014/main" id="{E456FAF9-BA64-432C-B213-BF6CD32A9D65}"/>
              </a:ext>
            </a:extLst>
          </p:cNvPr>
          <p:cNvSpPr/>
          <p:nvPr/>
        </p:nvSpPr>
        <p:spPr>
          <a:xfrm>
            <a:off x="2017839" y="3202776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Training tasks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oogle Shape;116;p27">
            <a:extLst>
              <a:ext uri="{FF2B5EF4-FFF2-40B4-BE49-F238E27FC236}">
                <a16:creationId xmlns:a16="http://schemas.microsoft.com/office/drawing/2014/main" id="{F6508387-0D6C-4A66-B1EB-AC6FCAA48D71}"/>
              </a:ext>
            </a:extLst>
          </p:cNvPr>
          <p:cNvSpPr/>
          <p:nvPr/>
        </p:nvSpPr>
        <p:spPr>
          <a:xfrm>
            <a:off x="4680615" y="3202776"/>
            <a:ext cx="1152600" cy="706254"/>
          </a:xfrm>
          <a:prstGeom prst="roundRect">
            <a:avLst>
              <a:gd name="adj" fmla="val 2431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Training tasks</a:t>
            </a:r>
            <a:endParaRPr kumimoji="0" lang="en-US" altLang="zh-TW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Google Shape;117;p27">
            <a:extLst>
              <a:ext uri="{FF2B5EF4-FFF2-40B4-BE49-F238E27FC236}">
                <a16:creationId xmlns:a16="http://schemas.microsoft.com/office/drawing/2014/main" id="{515D9AD3-3519-4BD5-B4AB-F9F6E5E784CE}"/>
              </a:ext>
            </a:extLst>
          </p:cNvPr>
          <p:cNvSpPr/>
          <p:nvPr/>
        </p:nvSpPr>
        <p:spPr>
          <a:xfrm>
            <a:off x="7343390" y="3202776"/>
            <a:ext cx="1152600" cy="706254"/>
          </a:xfrm>
          <a:prstGeom prst="roundRect">
            <a:avLst>
              <a:gd name="adj" fmla="val 24313"/>
            </a:avLst>
          </a:prstGeom>
          <a:solidFill>
            <a:srgbClr val="F3B802"/>
          </a:solidFill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Training tasks</a:t>
            </a:r>
            <a:endParaRPr kumimoji="0" lang="en-US" altLang="zh-TW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Google Shape;118;p27">
            <a:extLst>
              <a:ext uri="{FF2B5EF4-FFF2-40B4-BE49-F238E27FC236}">
                <a16:creationId xmlns:a16="http://schemas.microsoft.com/office/drawing/2014/main" id="{D364D3AB-3107-448D-977D-3ECBE9772D6A}"/>
              </a:ext>
            </a:extLst>
          </p:cNvPr>
          <p:cNvSpPr txBox="1"/>
          <p:nvPr/>
        </p:nvSpPr>
        <p:spPr>
          <a:xfrm>
            <a:off x="8536705" y="4144529"/>
            <a:ext cx="393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Tx/>
              <a:buNone/>
              <a:tabLst/>
              <a:defRPr/>
            </a:pPr>
            <a:r>
              <a:rPr kumimoji="0" lang="en-US" altLang="zh-TW" sz="2300" b="0" i="0" u="none" strike="noStrike" kern="120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oogle Shape;119;p27">
            <a:extLst>
              <a:ext uri="{FF2B5EF4-FFF2-40B4-BE49-F238E27FC236}">
                <a16:creationId xmlns:a16="http://schemas.microsoft.com/office/drawing/2014/main" id="{3E0D86A9-AAFE-46B9-8C08-25B1F1C61DC7}"/>
              </a:ext>
            </a:extLst>
          </p:cNvPr>
          <p:cNvCxnSpPr/>
          <p:nvPr/>
        </p:nvCxnSpPr>
        <p:spPr>
          <a:xfrm>
            <a:off x="4810432" y="4380191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33" name="Google Shape;120;p27">
            <a:extLst>
              <a:ext uri="{FF2B5EF4-FFF2-40B4-BE49-F238E27FC236}">
                <a16:creationId xmlns:a16="http://schemas.microsoft.com/office/drawing/2014/main" id="{0335D447-B7EF-4D5C-87FC-8A9889659E46}"/>
              </a:ext>
            </a:extLst>
          </p:cNvPr>
          <p:cNvCxnSpPr/>
          <p:nvPr/>
        </p:nvCxnSpPr>
        <p:spPr>
          <a:xfrm>
            <a:off x="7473207" y="4380191"/>
            <a:ext cx="893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miter lim="400000"/>
            <a:headEnd type="none" w="sm" len="sm"/>
            <a:tailEnd type="triangle" w="med" len="med"/>
          </a:ln>
        </p:spPr>
      </p:cxnSp>
      <p:cxnSp>
        <p:nvCxnSpPr>
          <p:cNvPr id="34" name="Google Shape;121;p27">
            <a:extLst>
              <a:ext uri="{FF2B5EF4-FFF2-40B4-BE49-F238E27FC236}">
                <a16:creationId xmlns:a16="http://schemas.microsoft.com/office/drawing/2014/main" id="{DB8101A2-65AD-4881-A820-0BCEE28C82DF}"/>
              </a:ext>
            </a:extLst>
          </p:cNvPr>
          <p:cNvCxnSpPr/>
          <p:nvPr/>
        </p:nvCxnSpPr>
        <p:spPr>
          <a:xfrm>
            <a:off x="2594141" y="3921725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5" name="Google Shape;122;p27">
            <a:extLst>
              <a:ext uri="{FF2B5EF4-FFF2-40B4-BE49-F238E27FC236}">
                <a16:creationId xmlns:a16="http://schemas.microsoft.com/office/drawing/2014/main" id="{66EF4397-0FCF-4A90-8C2C-9BEC752C2C35}"/>
              </a:ext>
            </a:extLst>
          </p:cNvPr>
          <p:cNvCxnSpPr/>
          <p:nvPr/>
        </p:nvCxnSpPr>
        <p:spPr>
          <a:xfrm>
            <a:off x="5256916" y="3915028"/>
            <a:ext cx="0" cy="386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6" name="Google Shape;123;p27">
            <a:extLst>
              <a:ext uri="{FF2B5EF4-FFF2-40B4-BE49-F238E27FC236}">
                <a16:creationId xmlns:a16="http://schemas.microsoft.com/office/drawing/2014/main" id="{F77407C4-FE9C-4E64-AFC1-9A1BAB293142}"/>
              </a:ext>
            </a:extLst>
          </p:cNvPr>
          <p:cNvCxnSpPr/>
          <p:nvPr/>
        </p:nvCxnSpPr>
        <p:spPr>
          <a:xfrm>
            <a:off x="7919691" y="3915028"/>
            <a:ext cx="0" cy="386700"/>
          </a:xfrm>
          <a:prstGeom prst="straightConnector1">
            <a:avLst/>
          </a:prstGeom>
          <a:noFill/>
          <a:ln w="25400" cap="flat" cmpd="sng">
            <a:solidFill>
              <a:srgbClr val="F3B80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8FC0413-6A8D-4556-8777-B519D0DE9B64}"/>
              </a:ext>
            </a:extLst>
          </p:cNvPr>
          <p:cNvSpPr txBox="1"/>
          <p:nvPr/>
        </p:nvSpPr>
        <p:spPr>
          <a:xfrm>
            <a:off x="503144" y="3290561"/>
            <a:ext cx="13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846BE41-0C86-481A-95B0-5224B39B941D}"/>
              </a:ext>
            </a:extLst>
          </p:cNvPr>
          <p:cNvSpPr txBox="1"/>
          <p:nvPr/>
        </p:nvSpPr>
        <p:spPr>
          <a:xfrm>
            <a:off x="3211949" y="3307425"/>
            <a:ext cx="13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AE90658-350A-45E8-B031-637A497B3EAF}"/>
              </a:ext>
            </a:extLst>
          </p:cNvPr>
          <p:cNvSpPr txBox="1"/>
          <p:nvPr/>
        </p:nvSpPr>
        <p:spPr>
          <a:xfrm>
            <a:off x="5894679" y="3323959"/>
            <a:ext cx="131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Learning algorithm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834FD7C-FC54-4143-8BA2-5092D979D4BC}"/>
              </a:ext>
            </a:extLst>
          </p:cNvPr>
          <p:cNvSpPr txBox="1"/>
          <p:nvPr/>
        </p:nvSpPr>
        <p:spPr>
          <a:xfrm>
            <a:off x="4807133" y="2590996"/>
            <a:ext cx="4073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Meta learning can help.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A1ED71B-7FDC-414E-A196-D23C1C313056}"/>
              </a:ext>
            </a:extLst>
          </p:cNvPr>
          <p:cNvSpPr txBox="1"/>
          <p:nvPr/>
        </p:nvSpPr>
        <p:spPr>
          <a:xfrm>
            <a:off x="458973" y="5542637"/>
            <a:ext cx="8508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Chelsea Finn, Aravind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Rajeswaran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 Sham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Kakade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, Sergey Levine, Online Meta-Learning,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ICML,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2019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Pauching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Yap,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Hippolyt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Ritter, David Barber, Addressing Catastrophic Forgetting in Few-Shot Problems, ICML, 2021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488F799-7D38-45F5-9955-27084D1A5030}"/>
              </a:ext>
            </a:extLst>
          </p:cNvPr>
          <p:cNvSpPr txBox="1"/>
          <p:nvPr/>
        </p:nvSpPr>
        <p:spPr>
          <a:xfrm>
            <a:off x="1122735" y="165511"/>
            <a:ext cx="7187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Problem of Another Level ……</a:t>
            </a:r>
            <a:endParaRPr kumimoji="0" lang="zh-TW" altLang="en-US" sz="32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2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/>
      <p:bldP spid="37" grpId="0"/>
      <p:bldP spid="40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1EF9D-3F74-2D7E-5EBA-8DEBF349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42B7E-05E9-5FFA-C9E9-E7AD3CD6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Meta Learning</a:t>
            </a:r>
            <a:r>
              <a:rPr lang="en-US" altLang="zh-TW" dirty="0"/>
              <a:t> vs. </a:t>
            </a:r>
            <a:r>
              <a:rPr lang="en-US" altLang="zh-TW" dirty="0">
                <a:solidFill>
                  <a:srgbClr val="0000FF"/>
                </a:solidFill>
              </a:rPr>
              <a:t>Self-supervised Learning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Meta Learning </a:t>
            </a:r>
            <a:r>
              <a:rPr lang="en-US" altLang="zh-TW" dirty="0"/>
              <a:t>vs. </a:t>
            </a:r>
            <a:r>
              <a:rPr lang="en-US" altLang="zh-TW" dirty="0">
                <a:solidFill>
                  <a:srgbClr val="0000FF"/>
                </a:solidFill>
              </a:rPr>
              <a:t>Domain Generalization 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Meta Learning </a:t>
            </a:r>
            <a:r>
              <a:rPr lang="en-US" altLang="zh-TW" dirty="0"/>
              <a:t>vs. </a:t>
            </a:r>
            <a:r>
              <a:rPr lang="en-US" altLang="zh-TW" dirty="0">
                <a:solidFill>
                  <a:srgbClr val="0000FF"/>
                </a:solidFill>
              </a:rPr>
              <a:t>Knowledge Distillation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Meta Learning </a:t>
            </a:r>
            <a:r>
              <a:rPr lang="en-US" altLang="zh-TW" dirty="0"/>
              <a:t>vs. </a:t>
            </a:r>
            <a:r>
              <a:rPr lang="en-US" altLang="zh-TW" dirty="0">
                <a:solidFill>
                  <a:srgbClr val="0000FF"/>
                </a:solidFill>
              </a:rPr>
              <a:t>Life-long Learning  </a:t>
            </a:r>
          </a:p>
        </p:txBody>
      </p:sp>
    </p:spTree>
    <p:extLst>
      <p:ext uri="{BB962C8B-B14F-4D97-AF65-F5344CB8AC3E}">
        <p14:creationId xmlns:p14="http://schemas.microsoft.com/office/powerpoint/2010/main" val="282250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1EF9D-3F74-2D7E-5EBA-8DEBF349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42B7E-05E9-5FFA-C9E9-E7AD3CD64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Meta Learning</a:t>
            </a:r>
            <a:r>
              <a:rPr lang="en-US" altLang="zh-TW" dirty="0"/>
              <a:t> vs. </a:t>
            </a:r>
            <a:r>
              <a:rPr lang="en-US" altLang="zh-TW" dirty="0">
                <a:solidFill>
                  <a:srgbClr val="0000FF"/>
                </a:solidFill>
              </a:rPr>
              <a:t>Self-supervised Learning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Meta Learning </a:t>
            </a:r>
            <a:r>
              <a:rPr lang="en-US" altLang="zh-TW" dirty="0"/>
              <a:t>vs. </a:t>
            </a:r>
            <a:r>
              <a:rPr lang="en-US" altLang="zh-TW" dirty="0">
                <a:solidFill>
                  <a:srgbClr val="0000FF"/>
                </a:solidFill>
              </a:rPr>
              <a:t>Domain Generalization 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Meta Learning </a:t>
            </a:r>
            <a:r>
              <a:rPr lang="en-US" altLang="zh-TW" dirty="0"/>
              <a:t>vs. </a:t>
            </a:r>
            <a:r>
              <a:rPr lang="en-US" altLang="zh-TW" dirty="0">
                <a:solidFill>
                  <a:srgbClr val="0000FF"/>
                </a:solidFill>
              </a:rPr>
              <a:t>Knowledge Distillation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Meta Learning </a:t>
            </a:r>
            <a:r>
              <a:rPr lang="en-US" altLang="zh-TW" dirty="0"/>
              <a:t>vs. </a:t>
            </a:r>
            <a:r>
              <a:rPr lang="en-US" altLang="zh-TW" dirty="0">
                <a:solidFill>
                  <a:srgbClr val="0000FF"/>
                </a:solidFill>
              </a:rPr>
              <a:t>Life-long Learning  </a:t>
            </a:r>
          </a:p>
        </p:txBody>
      </p:sp>
    </p:spTree>
    <p:extLst>
      <p:ext uri="{BB962C8B-B14F-4D97-AF65-F5344CB8AC3E}">
        <p14:creationId xmlns:p14="http://schemas.microsoft.com/office/powerpoint/2010/main" val="393657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A9019-7D98-8C3C-139B-1E68FAF3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21C9DB-12DA-E800-6516-1442FC17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1" y="1825625"/>
            <a:ext cx="8545118" cy="18862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00117B8-6ADC-8568-0019-A9869A9984FF}"/>
              </a:ext>
            </a:extLst>
          </p:cNvPr>
          <p:cNvSpPr txBox="1"/>
          <p:nvPr/>
        </p:nvSpPr>
        <p:spPr>
          <a:xfrm>
            <a:off x="2186610" y="38166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https://arxiv.org/abs/2205.01500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BFC7E-1ECA-F263-11C6-AA1335BD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36" y="4250994"/>
            <a:ext cx="2388704" cy="23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6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E6071-532E-A283-9FE1-8438B38E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9232B7-DE6F-A679-91D0-E24DDB86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81" y="250701"/>
            <a:ext cx="6931213" cy="640493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74DDC32-562F-2BEE-3EB5-7AA58314375D}"/>
              </a:ext>
            </a:extLst>
          </p:cNvPr>
          <p:cNvSpPr/>
          <p:nvPr/>
        </p:nvSpPr>
        <p:spPr>
          <a:xfrm>
            <a:off x="1310401" y="6355277"/>
            <a:ext cx="4595723" cy="3003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ED75D19-D8D5-C571-357F-1689E00C4E88}"/>
              </a:ext>
            </a:extLst>
          </p:cNvPr>
          <p:cNvCxnSpPr>
            <a:cxnSpLocks/>
          </p:cNvCxnSpPr>
          <p:nvPr/>
        </p:nvCxnSpPr>
        <p:spPr>
          <a:xfrm>
            <a:off x="1430325" y="4364805"/>
            <a:ext cx="351642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9BABC0-61B6-86B5-E099-8B6C3D7FFB03}"/>
              </a:ext>
            </a:extLst>
          </p:cNvPr>
          <p:cNvSpPr txBox="1"/>
          <p:nvPr/>
        </p:nvSpPr>
        <p:spPr>
          <a:xfrm>
            <a:off x="4946754" y="4014052"/>
            <a:ext cx="2945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333333"/>
                </a:solidFill>
                <a:effectLst/>
                <a:latin typeface="gentona"/>
              </a:rPr>
              <a:t>11:10 p.m. (GMT+8)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591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AE08-E678-FB34-FC86-9ADD4D92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237033-6BA4-4640-7E9F-80C6A330B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126" y="2154662"/>
            <a:ext cx="6386747" cy="2283856"/>
          </a:xfrm>
        </p:spPr>
      </p:pic>
      <p:sp>
        <p:nvSpPr>
          <p:cNvPr id="4" name="AutoShape 2" descr="TWS 台灣智慧雲端">
            <a:extLst>
              <a:ext uri="{FF2B5EF4-FFF2-40B4-BE49-F238E27FC236}">
                <a16:creationId xmlns:a16="http://schemas.microsoft.com/office/drawing/2014/main" id="{3D2D1305-18DA-8DC4-32C8-8EEC584C9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2F415-E05F-51FA-A986-FB34A95A1027}"/>
              </a:ext>
            </a:extLst>
          </p:cNvPr>
          <p:cNvSpPr txBox="1"/>
          <p:nvPr/>
        </p:nvSpPr>
        <p:spPr>
          <a:xfrm>
            <a:off x="1638925" y="4902491"/>
            <a:ext cx="6680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Thanks for supporting computing resources!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427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48357-6D95-4D87-8DBB-4832F7AAE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7817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Meta Learning </a:t>
            </a:r>
            <a:r>
              <a:rPr lang="en-US" altLang="zh-TW" sz="4800" dirty="0"/>
              <a:t>vs. </a:t>
            </a:r>
            <a:br>
              <a:rPr lang="en-US" altLang="zh-TW" sz="4800" dirty="0"/>
            </a:br>
            <a:r>
              <a:rPr lang="en-US" altLang="zh-TW" sz="4800" dirty="0">
                <a:solidFill>
                  <a:srgbClr val="0000FF"/>
                </a:solidFill>
              </a:rPr>
              <a:t>Self-supervised Learning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on roaring sound – What makes a Lion Roar loudly?">
            <a:extLst>
              <a:ext uri="{FF2B5EF4-FFF2-40B4-BE49-F238E27FC236}">
                <a16:creationId xmlns:a16="http://schemas.microsoft.com/office/drawing/2014/main" id="{F28B4484-1B49-49BE-A91F-AED2CC492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45" y="3488634"/>
            <a:ext cx="5925312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E359284-F7DC-4D59-9042-711337E9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Learning </a:t>
            </a:r>
            <a:br>
              <a:rPr lang="en-US" altLang="zh-TW" dirty="0"/>
            </a:br>
            <a:r>
              <a:rPr lang="en-US" altLang="zh-TW" dirty="0"/>
              <a:t>vs. Self-supervised Learning </a:t>
            </a: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99ABD5-644C-4FB3-BA4D-CCEFFFB2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83" y="1615441"/>
            <a:ext cx="53530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0ABA729-CAED-4B5B-BFFE-39DC62EE39C0}"/>
              </a:ext>
            </a:extLst>
          </p:cNvPr>
          <p:cNvSpPr txBox="1"/>
          <p:nvPr/>
        </p:nvSpPr>
        <p:spPr>
          <a:xfrm>
            <a:off x="628650" y="2364943"/>
            <a:ext cx="260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Self-supervised Learning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(BERT and pals)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5B33312-9F0A-4002-AC3E-9BC67088CC09}"/>
              </a:ext>
            </a:extLst>
          </p:cNvPr>
          <p:cNvSpPr txBox="1"/>
          <p:nvPr/>
        </p:nvSpPr>
        <p:spPr>
          <a:xfrm>
            <a:off x="628650" y="5162932"/>
            <a:ext cx="2449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Learn to Init (MAML family)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47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B1FF-40F9-40DB-99EB-5BED21A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Learning </a:t>
            </a:r>
            <a:br>
              <a:rPr lang="en-US" altLang="zh-TW" dirty="0"/>
            </a:br>
            <a:r>
              <a:rPr lang="en-US" altLang="zh-TW" dirty="0"/>
              <a:t>vs. Self-supervised Learning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F7973E-5439-4068-AC95-C440FF479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406" y="2237118"/>
                <a:ext cx="3943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MAML learns the initialization 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r>
                  <a:rPr lang="en-US" altLang="zh-TW" dirty="0"/>
                  <a:t>What is the initialization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dirty="0"/>
                  <a:t>?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0F7973E-5439-4068-AC95-C440FF479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406" y="2237118"/>
                <a:ext cx="3943350" cy="4351338"/>
              </a:xfrm>
              <a:blipFill>
                <a:blip r:embed="rId3"/>
                <a:stretch>
                  <a:fillRect l="-2782" t="-2381" r="-4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ree turtles of varying sizes stacked on top of each other with the largest at the bottom">
            <a:extLst>
              <a:ext uri="{FF2B5EF4-FFF2-40B4-BE49-F238E27FC236}">
                <a16:creationId xmlns:a16="http://schemas.microsoft.com/office/drawing/2014/main" id="{139CB7A4-1FA2-40FF-A0CB-6FEC570E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88" y="1842109"/>
            <a:ext cx="3651251" cy="461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B70DA2A-DD4C-4665-B91A-B255243F6D04}"/>
              </a:ext>
            </a:extLst>
          </p:cNvPr>
          <p:cNvSpPr txBox="1"/>
          <p:nvPr/>
        </p:nvSpPr>
        <p:spPr>
          <a:xfrm>
            <a:off x="6681457" y="2581592"/>
            <a:ext cx="134356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MAML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D1A8383-ECC0-487D-8B09-CBCE5D0D2533}"/>
                  </a:ext>
                </a:extLst>
              </p:cNvPr>
              <p:cNvSpPr txBox="1"/>
              <p:nvPr/>
            </p:nvSpPr>
            <p:spPr>
              <a:xfrm>
                <a:off x="1192281" y="4982420"/>
                <a:ext cx="3419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BERT can serve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D1A8383-ECC0-487D-8B09-CBCE5D0D2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81" y="4982420"/>
                <a:ext cx="3419475" cy="523220"/>
              </a:xfrm>
              <a:prstGeom prst="rect">
                <a:avLst/>
              </a:prstGeom>
              <a:blipFill>
                <a:blip r:embed="rId5"/>
                <a:stretch>
                  <a:fillRect l="-3743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60D11EB-4402-440A-A8E4-E31F1DA8EC74}"/>
              </a:ext>
            </a:extLst>
          </p:cNvPr>
          <p:cNvSpPr/>
          <p:nvPr/>
        </p:nvSpPr>
        <p:spPr>
          <a:xfrm>
            <a:off x="1578654" y="3301071"/>
            <a:ext cx="3054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42EDCF-9FFE-4DBC-A44C-B77299D9A743}"/>
              </a:ext>
            </a:extLst>
          </p:cNvPr>
          <p:cNvSpPr txBox="1"/>
          <p:nvPr/>
        </p:nvSpPr>
        <p:spPr>
          <a:xfrm>
            <a:off x="6684676" y="3910659"/>
            <a:ext cx="134356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052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B1FF-40F9-40DB-99EB-5BED21A5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Learning </a:t>
            </a:r>
            <a:br>
              <a:rPr lang="en-US" altLang="zh-TW" dirty="0"/>
            </a:br>
            <a:r>
              <a:rPr lang="en-US" altLang="zh-TW" dirty="0"/>
              <a:t>vs. Self-supervised Learning </a:t>
            </a:r>
            <a:endParaRPr lang="zh-TW" altLang="en-US" dirty="0"/>
          </a:p>
        </p:txBody>
      </p:sp>
      <p:pic>
        <p:nvPicPr>
          <p:cNvPr id="2050" name="Picture 2" descr="Three turtles of varying sizes stacked on top of each other with the largest at the bottom">
            <a:extLst>
              <a:ext uri="{FF2B5EF4-FFF2-40B4-BE49-F238E27FC236}">
                <a16:creationId xmlns:a16="http://schemas.microsoft.com/office/drawing/2014/main" id="{139CB7A4-1FA2-40FF-A0CB-6FEC570E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73369"/>
            <a:ext cx="3651251" cy="461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B70DA2A-DD4C-4665-B91A-B255243F6D04}"/>
              </a:ext>
            </a:extLst>
          </p:cNvPr>
          <p:cNvSpPr txBox="1"/>
          <p:nvPr/>
        </p:nvSpPr>
        <p:spPr>
          <a:xfrm>
            <a:off x="2620219" y="2412852"/>
            <a:ext cx="134356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MAML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42EDCF-9FFE-4DBC-A44C-B77299D9A743}"/>
              </a:ext>
            </a:extLst>
          </p:cNvPr>
          <p:cNvSpPr txBox="1"/>
          <p:nvPr/>
        </p:nvSpPr>
        <p:spPr>
          <a:xfrm>
            <a:off x="2603560" y="3821431"/>
            <a:ext cx="1343562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BERT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A859A6C-C4D0-48E9-84A5-D4713A84A113}"/>
              </a:ext>
            </a:extLst>
          </p:cNvPr>
          <p:cNvCxnSpPr>
            <a:cxnSpLocks/>
          </p:cNvCxnSpPr>
          <p:nvPr/>
        </p:nvCxnSpPr>
        <p:spPr>
          <a:xfrm flipH="1">
            <a:off x="4014581" y="4097867"/>
            <a:ext cx="7098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88F37F-CDCD-4302-821B-A00B23BE7127}"/>
              </a:ext>
            </a:extLst>
          </p:cNvPr>
          <p:cNvSpPr txBox="1"/>
          <p:nvPr/>
        </p:nvSpPr>
        <p:spPr>
          <a:xfrm>
            <a:off x="4774926" y="3861420"/>
            <a:ext cx="401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The self-supervised objectives are different from downstream tasks.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3D46F95-5694-4C67-AB92-171A99545D78}"/>
              </a:ext>
            </a:extLst>
          </p:cNvPr>
          <p:cNvSpPr txBox="1"/>
          <p:nvPr/>
        </p:nvSpPr>
        <p:spPr>
          <a:xfrm>
            <a:off x="5767071" y="5011901"/>
            <a:ext cx="365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There is a “</a:t>
            </a:r>
            <a:r>
              <a:rPr lang="en-US" altLang="zh-TW" sz="2400" i="1" dirty="0">
                <a:solidFill>
                  <a:srgbClr val="FF0000"/>
                </a:solidFill>
              </a:rPr>
              <a:t>learning gap</a:t>
            </a:r>
            <a:r>
              <a:rPr lang="en-US" altLang="zh-TW" sz="2400" dirty="0">
                <a:solidFill>
                  <a:srgbClr val="FF0000"/>
                </a:solidFill>
              </a:rPr>
              <a:t>”.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7B71DC9-1D10-490A-B684-E9359642A82D}"/>
              </a:ext>
            </a:extLst>
          </p:cNvPr>
          <p:cNvCxnSpPr>
            <a:cxnSpLocks/>
          </p:cNvCxnSpPr>
          <p:nvPr/>
        </p:nvCxnSpPr>
        <p:spPr>
          <a:xfrm flipH="1">
            <a:off x="4014581" y="2604416"/>
            <a:ext cx="7098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0AEBF8-9848-4CA0-A747-51628BB7A508}"/>
              </a:ext>
            </a:extLst>
          </p:cNvPr>
          <p:cNvSpPr txBox="1"/>
          <p:nvPr/>
        </p:nvSpPr>
        <p:spPr>
          <a:xfrm>
            <a:off x="4774926" y="3175117"/>
            <a:ext cx="365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Leverage training tasks.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6B5E72-63F4-4701-A508-0251A74C1902}"/>
              </a:ext>
            </a:extLst>
          </p:cNvPr>
          <p:cNvSpPr txBox="1"/>
          <p:nvPr/>
        </p:nvSpPr>
        <p:spPr>
          <a:xfrm>
            <a:off x="4774926" y="2369044"/>
            <a:ext cx="434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FF"/>
                </a:solidFill>
              </a:rPr>
              <a:t>Learn to achieve good performance on training tasks.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5BE492-DDFD-A593-3410-56AB51CD8374}"/>
              </a:ext>
            </a:extLst>
          </p:cNvPr>
          <p:cNvSpPr txBox="1"/>
          <p:nvPr/>
        </p:nvSpPr>
        <p:spPr>
          <a:xfrm>
            <a:off x="4774926" y="5453381"/>
            <a:ext cx="417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FF"/>
                </a:solidFill>
              </a:rPr>
              <a:t>Utilize a large amount of unlabeled data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4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19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37D234-948C-406B-BD8A-36792FEA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68" y="1446478"/>
            <a:ext cx="5973882" cy="39650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D071132-6ED5-4270-8824-993CFCC0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Learning </a:t>
            </a:r>
            <a:br>
              <a:rPr lang="en-US" altLang="zh-TW" dirty="0"/>
            </a:br>
            <a:r>
              <a:rPr lang="en-US" altLang="zh-TW" dirty="0"/>
              <a:t>vs. Self-supervised Learning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E0C564-BD1E-426A-83DA-555A5FE06D33}"/>
              </a:ext>
            </a:extLst>
          </p:cNvPr>
          <p:cNvSpPr txBox="1"/>
          <p:nvPr/>
        </p:nvSpPr>
        <p:spPr>
          <a:xfrm>
            <a:off x="828627" y="5851813"/>
            <a:ext cx="7886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Xilun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Chen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Asish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Ghoshal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Yashar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Mehdad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Luke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Zettlemoyer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 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Sonal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Gupta,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Low-Resource Domain Adaptation for Compositional Task-Oriented Semantic Parsing,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EMNLP,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2020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142112-1649-47A2-B2AB-F258D51F6F46}"/>
              </a:ext>
            </a:extLst>
          </p:cNvPr>
          <p:cNvSpPr txBox="1"/>
          <p:nvPr/>
        </p:nvSpPr>
        <p:spPr>
          <a:xfrm>
            <a:off x="4265083" y="3878478"/>
            <a:ext cx="425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Reminder domain of TOPv2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E41993-5F4C-4980-86F1-01240E5EB141}"/>
              </a:ext>
            </a:extLst>
          </p:cNvPr>
          <p:cNvSpPr txBox="1"/>
          <p:nvPr/>
        </p:nvSpPr>
        <p:spPr>
          <a:xfrm>
            <a:off x="3115731" y="5339349"/>
            <a:ext cx="516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SPIS =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mbusRomNo9L-ReguItal"/>
                <a:ea typeface="新細明體" panose="02020500000000000000" pitchFamily="18" charset="-120"/>
                <a:cs typeface="+mn-cs"/>
              </a:rPr>
              <a:t>samples per intent and slot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314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9733F-2091-437D-9172-C1EFAE04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Meta Learning </a:t>
            </a:r>
            <a:br>
              <a:rPr lang="en-US" altLang="zh-TW" dirty="0"/>
            </a:br>
            <a:r>
              <a:rPr lang="en-US" altLang="zh-TW" dirty="0"/>
              <a:t>vs. Self-supervised Learning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CC5939-852B-4456-AC29-56C12DFD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02" y="1676155"/>
            <a:ext cx="6466707" cy="4054085"/>
          </a:xfrm>
          <a:prstGeom prst="rect">
            <a:avLst/>
          </a:prstGeom>
        </p:spPr>
      </p:pic>
      <p:sp>
        <p:nvSpPr>
          <p:cNvPr id="6" name="Rechteck 3">
            <a:extLst>
              <a:ext uri="{FF2B5EF4-FFF2-40B4-BE49-F238E27FC236}">
                <a16:creationId xmlns:a16="http://schemas.microsoft.com/office/drawing/2014/main" id="{992BD21D-4A2E-490A-953A-58AB4FF90FF0}"/>
              </a:ext>
            </a:extLst>
          </p:cNvPr>
          <p:cNvSpPr/>
          <p:nvPr/>
        </p:nvSpPr>
        <p:spPr>
          <a:xfrm>
            <a:off x="628650" y="5877657"/>
            <a:ext cx="806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Tx/>
              <a:buNone/>
              <a:tabLst>
                <a:tab pos="457200" algn="l"/>
              </a:tabLs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Zi-Yi Dou,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Keyi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Yu,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Antonios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Anastasopoulos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Investigating Meta-Learning Algorithms for Low-Resource Natural Language Understanding Tasks, EMNLP 2019</a:t>
            </a:r>
            <a:endParaRPr lang="de-DE" dirty="0">
              <a:solidFill>
                <a:prstClr val="black"/>
              </a:solidFill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126AF43-441A-4379-93D4-F1C92AF9FE28}"/>
              </a:ext>
            </a:extLst>
          </p:cNvPr>
          <p:cNvSpPr txBox="1"/>
          <p:nvPr/>
        </p:nvSpPr>
        <p:spPr>
          <a:xfrm>
            <a:off x="3593680" y="16761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Testing task: </a:t>
            </a:r>
            <a:r>
              <a:rPr lang="en-US" altLang="zh-TW" sz="2400" dirty="0" err="1"/>
              <a:t>SciTail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400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2104</Words>
  <Application>Microsoft Office PowerPoint</Application>
  <PresentationFormat>如螢幕大小 (4:3)</PresentationFormat>
  <Paragraphs>335</Paragraphs>
  <Slides>32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4" baseType="lpstr">
      <vt:lpstr>gentona</vt:lpstr>
      <vt:lpstr>Helvetica Neue</vt:lpstr>
      <vt:lpstr>Lucida Grande</vt:lpstr>
      <vt:lpstr>NimbusRomNo9L-ReguItal</vt:lpstr>
      <vt:lpstr>quadon</vt:lpstr>
      <vt:lpstr>Arial</vt:lpstr>
      <vt:lpstr>Arial</vt:lpstr>
      <vt:lpstr>Calibri</vt:lpstr>
      <vt:lpstr>Calibri Light</vt:lpstr>
      <vt:lpstr>Cambria Math</vt:lpstr>
      <vt:lpstr>Office 佈景主題</vt:lpstr>
      <vt:lpstr>1_Office 佈景主題</vt:lpstr>
      <vt:lpstr>More about Meta Learning </vt:lpstr>
      <vt:lpstr>Prerequisite </vt:lpstr>
      <vt:lpstr>Outline </vt:lpstr>
      <vt:lpstr>Meta Learning vs.  Self-supervised Learning</vt:lpstr>
      <vt:lpstr>Meta Learning  vs. Self-supervised Learning </vt:lpstr>
      <vt:lpstr>Meta Learning  vs. Self-supervised Learning </vt:lpstr>
      <vt:lpstr>Meta Learning  vs. Self-supervised Learning </vt:lpstr>
      <vt:lpstr>Meta Learning  vs. Self-supervised Learning </vt:lpstr>
      <vt:lpstr>Meta Learning  vs. Self-supervised Learning </vt:lpstr>
      <vt:lpstr>PowerPoint 簡報</vt:lpstr>
      <vt:lpstr>Meta Learning vs.  Knowledge Distillation</vt:lpstr>
      <vt:lpstr>Knowledge Distillation</vt:lpstr>
      <vt:lpstr>Knowledge Distillation</vt:lpstr>
      <vt:lpstr>Learn to Teach</vt:lpstr>
      <vt:lpstr>Meta Learning vs.  Domain Adaptation</vt:lpstr>
      <vt:lpstr>Domain Adaptation  </vt:lpstr>
      <vt:lpstr>PowerPoint 簡報</vt:lpstr>
      <vt:lpstr>PowerPoint 簡報</vt:lpstr>
      <vt:lpstr>PowerPoint 簡報</vt:lpstr>
      <vt:lpstr>Example – Text Classification</vt:lpstr>
      <vt:lpstr>PowerPoint 簡報</vt:lpstr>
      <vt:lpstr>Meta Learning vs. Life-long Learning</vt:lpstr>
      <vt:lpstr>Lifelong Learning Scenario</vt:lpstr>
      <vt:lpstr>Lifelong Learning Scenario</vt:lpstr>
      <vt:lpstr>Mitigating Catastrophic Forgetting</vt:lpstr>
      <vt:lpstr>Regularization-based</vt:lpstr>
      <vt:lpstr>Regularization-based + Meta</vt:lpstr>
      <vt:lpstr>PowerPoint 簡報</vt:lpstr>
      <vt:lpstr>Concluding Remarks </vt:lpstr>
      <vt:lpstr>To Learn More ……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Meta</dc:title>
  <dc:creator>Hung-yi Lee</dc:creator>
  <cp:lastModifiedBy>Hung-yi Lee</cp:lastModifiedBy>
  <cp:revision>39</cp:revision>
  <dcterms:created xsi:type="dcterms:W3CDTF">2022-06-17T17:58:35Z</dcterms:created>
  <dcterms:modified xsi:type="dcterms:W3CDTF">2022-06-18T04:05:21Z</dcterms:modified>
</cp:coreProperties>
</file>