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PT Sans Narrow"/>
      <p:regular r:id="rId69"/>
      <p:bold r:id="rId70"/>
    </p:embeddedFont>
    <p:embeddedFont>
      <p:font typeface="Roboto Light"/>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Light-italic.fntdata"/><Relationship Id="rId72" Type="http://schemas.openxmlformats.org/officeDocument/2006/relationships/font" Target="fonts/RobotoLight-bold.fntdata"/><Relationship Id="rId31" Type="http://schemas.openxmlformats.org/officeDocument/2006/relationships/slide" Target="slides/slide26.xml"/><Relationship Id="rId75" Type="http://schemas.openxmlformats.org/officeDocument/2006/relationships/font" Target="fonts/RobotoMono-regular.fntdata"/><Relationship Id="rId30" Type="http://schemas.openxmlformats.org/officeDocument/2006/relationships/slide" Target="slides/slide25.xml"/><Relationship Id="rId74" Type="http://schemas.openxmlformats.org/officeDocument/2006/relationships/font" Target="fonts/RobotoLight-boldItalic.fntdata"/><Relationship Id="rId33" Type="http://schemas.openxmlformats.org/officeDocument/2006/relationships/slide" Target="slides/slide28.xml"/><Relationship Id="rId77" Type="http://schemas.openxmlformats.org/officeDocument/2006/relationships/font" Target="fonts/RobotoMono-italic.fntdata"/><Relationship Id="rId32" Type="http://schemas.openxmlformats.org/officeDocument/2006/relationships/slide" Target="slides/slide27.xml"/><Relationship Id="rId76" Type="http://schemas.openxmlformats.org/officeDocument/2006/relationships/font" Target="fonts/RobotoMono-bold.fntdata"/><Relationship Id="rId35" Type="http://schemas.openxmlformats.org/officeDocument/2006/relationships/slide" Target="slides/slide30.xml"/><Relationship Id="rId79" Type="http://schemas.openxmlformats.org/officeDocument/2006/relationships/font" Target="fonts/OpenSans-regular.fntdata"/><Relationship Id="rId34" Type="http://schemas.openxmlformats.org/officeDocument/2006/relationships/slide" Target="slides/slide29.xml"/><Relationship Id="rId78" Type="http://schemas.openxmlformats.org/officeDocument/2006/relationships/font" Target="fonts/RobotoMono-boldItalic.fntdata"/><Relationship Id="rId71" Type="http://schemas.openxmlformats.org/officeDocument/2006/relationships/font" Target="fonts/RobotoLight-regular.fntdata"/><Relationship Id="rId70" Type="http://schemas.openxmlformats.org/officeDocument/2006/relationships/font" Target="fonts/PTSansNarrow-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TSansNarrow-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dcb76a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dcb76a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1627383b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1627383b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f394bc4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f394bc4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9ea235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9ea235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55a44187_1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555a44187_1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f394bc4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f394bc4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f95181e2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f95181e2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518951d4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518951d4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bf95181e21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bf95181e2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1627383b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1627383b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60a41cb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60a41cb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dcb76ae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dcb76ae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f95181e21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f95181e21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f95181e21_2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f95181e21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518951d49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518951d49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518951d49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518951d49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60a41cb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60a41cb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bf95181e21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bf95181e21_2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518951d49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518951d49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f95181e21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f95181e21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43c458ab4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43c458ab4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518951d49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c518951d49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fa04b7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fa04b7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f95181e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f95181e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9e812c84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9e812c8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518951d49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518951d49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9e812c84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9e812c84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f2eeb87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f2eeb87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c518951d4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c518951d4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43c458ab4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43c458ab4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c43c458ab4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c43c458ab4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6c1bdc9d8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6c1bdc9d8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c1bdc9d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6c1bdc9d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f95181e21_2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f95181e21_2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6c1bdc9d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6c1bdc9d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c1bdc9d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c1bdc9d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c1bdc9d8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c1bdc9d8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6c1bdc9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6c1bdc9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65faac36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65faac36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6b9a21950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6b9a21950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660a41ea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660a41ea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bf95181e21_2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bf95181e21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60a41cb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60a41cb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c1627383b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c1627383b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9ea23529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9ea23529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b9a21950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6b9a21950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6b9a21950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6b9a21950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6b9a219507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6b9a219507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660a41e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660a41e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bf95181e21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bf95181e21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bf394bc4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bf394bc4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65faac36b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65faac36b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bf394bc41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bf394bc41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660a41ea9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660a41ea9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65fa04b7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65fa04b7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2eeb87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f2eeb87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c518951d49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c518951d49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bf394bc4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bf394bc4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bf95181e21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bf95181e21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bf95181e21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bf95181e21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9ea2352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9ea2352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f2eeb87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f2eeb87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f394bc4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f394bc4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tu-gen-ai-2024-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lab.research.google.com/drive/16JzVN_Mu4mJfyHQpQEuDx1q6jI-cAnEl?hl=zh-tw#scrollTo=RffmMGTYB4fV&amp;uniqifier=1"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1" Type="http://schemas.openxmlformats.org/officeDocument/2006/relationships/hyperlink" Target="https://colab.research.google.com/drive/16JzVN_Mu4mJfyHQpQEuDx1q6jI-cAnEl?hl=zh-tw#scrollTo=SimGWkpDLhd0&amp;uniqifier=1" TargetMode="External"/><Relationship Id="rId10" Type="http://schemas.openxmlformats.org/officeDocument/2006/relationships/hyperlink" Target="https://cool.ntu.edu.tw/courses/33749/discussion_topics/282448" TargetMode="External"/><Relationship Id="rId12" Type="http://schemas.openxmlformats.org/officeDocument/2006/relationships/hyperlink" Target="https://gemini.google.com/" TargetMode="External"/><Relationship Id="rId9" Type="http://schemas.openxmlformats.org/officeDocument/2006/relationships/slide" Target="/ppt/slides/slide60.xml"/><Relationship Id="rId5" Type="http://schemas.openxmlformats.org/officeDocument/2006/relationships/slide" Target="/ppt/slides/slide44.xml"/><Relationship Id="rId6" Type="http://schemas.openxmlformats.org/officeDocument/2006/relationships/slide" Target="/ppt/slides/slide55.xml"/><Relationship Id="rId7" Type="http://schemas.openxmlformats.org/officeDocument/2006/relationships/slide" Target="/ppt/slides/slide58.xml"/><Relationship Id="rId8" Type="http://schemas.openxmlformats.org/officeDocument/2006/relationships/slide" Target="/ppt/slides/slide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google.com/spreadsheets/d/1IehN_Qx40wPcreVE5UorTQz-puCI8NbNDQEMvcuaZcs/edit?usp=sharing" TargetMode="Externa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hyperlink" Target="https://gemini.google.com/ap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slide" Target="/ppt/slid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9.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cool.ntu.edu.tw/courses/33749/discussion_topics/282448" TargetMode="External"/><Relationship Id="rId4" Type="http://schemas.openxmlformats.org/officeDocument/2006/relationships/hyperlink" Target="mailto:ntu-gen-ai-2024-spring-ta@googlegroups.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colab.research.google.com/drive/16JzVN_Mu4mJfyHQpQEuDx1q6jI-cAnEl?hl=zh-tw#scrollTo=RffmMGTYB4fV&amp;uniqifier=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arxiv.org/abs/2205.11916"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arxiv.org/abs/2201.1190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arxiv.org/abs/2307.1176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GenAI HW4</a:t>
            </a:r>
            <a:br>
              <a:rPr lang="en"/>
            </a:br>
            <a:r>
              <a:rPr lang="en" sz="4000"/>
              <a:t>Become an AI Hypnosis Master</a:t>
            </a:r>
            <a:endParaRPr sz="4000"/>
          </a:p>
        </p:txBody>
      </p:sp>
      <p:sp>
        <p:nvSpPr>
          <p:cNvPr id="67" name="Google Shape;67;p13"/>
          <p:cNvSpPr txBox="1"/>
          <p:nvPr>
            <p:ph idx="1" type="subTitle"/>
          </p:nvPr>
        </p:nvSpPr>
        <p:spPr>
          <a:xfrm>
            <a:off x="1739850" y="2646800"/>
            <a:ext cx="5664300" cy="1422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900"/>
              <a:t>TA: </a:t>
            </a:r>
            <a:r>
              <a:rPr b="1" lang="en" sz="1900"/>
              <a:t>樊樺、呂睿超、林堅壬</a:t>
            </a:r>
            <a:endParaRPr b="1" sz="1900"/>
          </a:p>
          <a:p>
            <a:pPr indent="0" lvl="0" marL="0" rtl="0" algn="ctr">
              <a:lnSpc>
                <a:spcPct val="80000"/>
              </a:lnSpc>
              <a:spcBef>
                <a:spcPts val="0"/>
              </a:spcBef>
              <a:spcAft>
                <a:spcPts val="0"/>
              </a:spcAft>
              <a:buNone/>
            </a:pPr>
            <a:br>
              <a:rPr lang="en" sz="1900"/>
            </a:br>
            <a:r>
              <a:rPr lang="en" sz="1690" u="sng">
                <a:solidFill>
                  <a:schemeClr val="hlink"/>
                </a:solidFill>
                <a:highlight>
                  <a:schemeClr val="lt1"/>
                </a:highlight>
                <a:latin typeface="Arial"/>
                <a:ea typeface="Arial"/>
                <a:cs typeface="Arial"/>
                <a:sym typeface="Arial"/>
                <a:hlinkClick r:id="rId3"/>
              </a:rPr>
              <a:t>ntu-gen-ai-2024-spring-ta@googlegroups.com</a:t>
            </a:r>
            <a:endParaRPr sz="2440">
              <a:highlight>
                <a:schemeClr val="lt1"/>
              </a:highlight>
            </a:endParaRPr>
          </a:p>
          <a:p>
            <a:pPr indent="0" lvl="0" marL="0" rtl="0" algn="ctr">
              <a:lnSpc>
                <a:spcPct val="80000"/>
              </a:lnSpc>
              <a:spcBef>
                <a:spcPts val="0"/>
              </a:spcBef>
              <a:spcAft>
                <a:spcPts val="0"/>
              </a:spcAft>
              <a:buNone/>
            </a:pPr>
            <a:r>
              <a:t/>
            </a:r>
            <a:endParaRPr sz="1900">
              <a:highlight>
                <a:schemeClr val="lt1"/>
              </a:highlight>
            </a:endParaRPr>
          </a:p>
          <a:p>
            <a:pPr indent="0" lvl="0" marL="0" rtl="0" algn="ctr">
              <a:lnSpc>
                <a:spcPct val="80000"/>
              </a:lnSpc>
              <a:spcBef>
                <a:spcPts val="0"/>
              </a:spcBef>
              <a:spcAft>
                <a:spcPts val="0"/>
              </a:spcAft>
              <a:buNone/>
            </a:pPr>
            <a:r>
              <a:rPr lang="en" sz="1900">
                <a:highlight>
                  <a:schemeClr val="lt1"/>
                </a:highlight>
              </a:rPr>
              <a:t>Deadline: 2024/04/04 23:59:59 (UTC+8) </a:t>
            </a:r>
            <a:endParaRPr sz="1900">
              <a:highlight>
                <a:schemeClr val="lt1"/>
              </a:highlight>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HW4:</a:t>
            </a:r>
            <a:endParaRPr/>
          </a:p>
        </p:txBody>
      </p:sp>
      <p:sp>
        <p:nvSpPr>
          <p:cNvPr id="155" name="Google Shape;15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need to </a:t>
            </a:r>
            <a:r>
              <a:rPr b="1" lang="en"/>
              <a:t>design a prompt</a:t>
            </a:r>
            <a:r>
              <a:rPr lang="en"/>
              <a:t> to help Gemini </a:t>
            </a:r>
            <a:r>
              <a:rPr b="1" lang="en"/>
              <a:t>solve math problems</a:t>
            </a:r>
            <a:r>
              <a:rPr lang="en"/>
              <a:t> more effectively.</a:t>
            </a:r>
            <a:endParaRPr/>
          </a:p>
          <a:p>
            <a:pPr indent="-342900" lvl="0" marL="457200" rtl="0" algn="l">
              <a:spcBef>
                <a:spcPts val="0"/>
              </a:spcBef>
              <a:spcAft>
                <a:spcPts val="0"/>
              </a:spcAft>
              <a:buSzPts val="1800"/>
              <a:buChar char="●"/>
            </a:pPr>
            <a:r>
              <a:rPr lang="en"/>
              <a:t>We have provided 30 math problems; you need to come up with a prompt that will enable Gemini to consistently achieve higher accuracy on those problems.</a:t>
            </a:r>
            <a:endParaRPr/>
          </a:p>
          <a:p>
            <a:pPr indent="0" lvl="0" marL="0" rtl="0" algn="l">
              <a:spcBef>
                <a:spcPts val="1200"/>
              </a:spcBef>
              <a:spcAft>
                <a:spcPts val="1200"/>
              </a:spcAft>
              <a:buNone/>
            </a:pPr>
            <a:r>
              <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34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HW4:</a:t>
            </a:r>
            <a:endParaRPr/>
          </a:p>
        </p:txBody>
      </p:sp>
      <p:sp>
        <p:nvSpPr>
          <p:cNvPr id="162" name="Google Shape;162;p23"/>
          <p:cNvSpPr txBox="1"/>
          <p:nvPr>
            <p:ph idx="1" type="body"/>
          </p:nvPr>
        </p:nvSpPr>
        <p:spPr>
          <a:xfrm>
            <a:off x="311700" y="1378848"/>
            <a:ext cx="8520600" cy="314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600">
              <a:highlight>
                <a:srgbClr val="FFFFFF"/>
              </a:highlight>
              <a:latin typeface="Arial"/>
              <a:ea typeface="Arial"/>
              <a:cs typeface="Arial"/>
              <a:sym typeface="Arial"/>
            </a:endParaRPr>
          </a:p>
        </p:txBody>
      </p:sp>
      <p:sp>
        <p:nvSpPr>
          <p:cNvPr id="163" name="Google Shape;163;p23"/>
          <p:cNvSpPr/>
          <p:nvPr/>
        </p:nvSpPr>
        <p:spPr>
          <a:xfrm>
            <a:off x="2296607" y="23040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164" name="Google Shape;164;p23"/>
          <p:cNvPicPr preferRelativeResize="0"/>
          <p:nvPr/>
        </p:nvPicPr>
        <p:blipFill>
          <a:blip r:embed="rId3">
            <a:alphaModFix/>
          </a:blip>
          <a:stretch>
            <a:fillRect/>
          </a:stretch>
        </p:blipFill>
        <p:spPr>
          <a:xfrm>
            <a:off x="5232028" y="2130707"/>
            <a:ext cx="949518" cy="675686"/>
          </a:xfrm>
          <a:prstGeom prst="rect">
            <a:avLst/>
          </a:prstGeom>
          <a:noFill/>
          <a:ln>
            <a:noFill/>
          </a:ln>
        </p:spPr>
      </p:pic>
      <p:sp>
        <p:nvSpPr>
          <p:cNvPr id="165" name="Google Shape;165;p23"/>
          <p:cNvSpPr txBox="1"/>
          <p:nvPr/>
        </p:nvSpPr>
        <p:spPr>
          <a:xfrm>
            <a:off x="317500" y="1371600"/>
            <a:ext cx="1941600" cy="28194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66" name="Google Shape;16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3"/>
          <p:cNvSpPr/>
          <p:nvPr/>
        </p:nvSpPr>
        <p:spPr>
          <a:xfrm>
            <a:off x="439088" y="20673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Solve this problem as you are an elementary school math teacher:</a:t>
            </a:r>
            <a:endParaRPr sz="1200">
              <a:latin typeface="Open Sans"/>
              <a:ea typeface="Open Sans"/>
              <a:cs typeface="Open Sans"/>
              <a:sym typeface="Open Sans"/>
            </a:endParaRPr>
          </a:p>
        </p:txBody>
      </p:sp>
      <p:sp>
        <p:nvSpPr>
          <p:cNvPr id="168" name="Google Shape;168;p23"/>
          <p:cNvSpPr/>
          <p:nvPr/>
        </p:nvSpPr>
        <p:spPr>
          <a:xfrm>
            <a:off x="2795408" y="1657450"/>
            <a:ext cx="1702800" cy="1622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169" name="Google Shape;169;p23"/>
          <p:cNvSpPr/>
          <p:nvPr/>
        </p:nvSpPr>
        <p:spPr>
          <a:xfrm>
            <a:off x="4652904" y="23617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0" name="Google Shape;170;p23"/>
          <p:cNvSpPr/>
          <p:nvPr/>
        </p:nvSpPr>
        <p:spPr>
          <a:xfrm>
            <a:off x="6261725" y="23618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1" name="Google Shape;171;p23"/>
          <p:cNvSpPr/>
          <p:nvPr/>
        </p:nvSpPr>
        <p:spPr>
          <a:xfrm>
            <a:off x="7002121" y="1657350"/>
            <a:ext cx="1702800" cy="162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Alright class, listen up! Today we're helping an artist with their mosaic project …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So the answer is 171 blue tiles + 57 red tiles = </a:t>
            </a:r>
            <a:r>
              <a:rPr b="1" lang="en" sz="1200">
                <a:latin typeface="Open Sans"/>
                <a:ea typeface="Open Sans"/>
                <a:cs typeface="Open Sans"/>
                <a:sym typeface="Open Sans"/>
              </a:rPr>
              <a:t>228 </a:t>
            </a:r>
            <a:r>
              <a:rPr lang="en" sz="1200">
                <a:latin typeface="Open Sans"/>
                <a:ea typeface="Open Sans"/>
                <a:cs typeface="Open Sans"/>
                <a:sym typeface="Open Sans"/>
              </a:rPr>
              <a:t>tiles</a:t>
            </a:r>
            <a:endParaRPr sz="1200">
              <a:latin typeface="Open Sans"/>
              <a:ea typeface="Open Sans"/>
              <a:cs typeface="Open Sans"/>
              <a:sym typeface="Open Sans"/>
            </a:endParaRPr>
          </a:p>
        </p:txBody>
      </p:sp>
      <p:sp>
        <p:nvSpPr>
          <p:cNvPr id="172" name="Google Shape;172;p23"/>
          <p:cNvSpPr txBox="1"/>
          <p:nvPr/>
        </p:nvSpPr>
        <p:spPr>
          <a:xfrm>
            <a:off x="441638"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173" name="Google Shape;173;p23"/>
          <p:cNvSpPr txBox="1"/>
          <p:nvPr/>
        </p:nvSpPr>
        <p:spPr>
          <a:xfrm>
            <a:off x="2676013" y="3502775"/>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74" name="Google Shape;174;p23"/>
          <p:cNvSpPr txBox="1"/>
          <p:nvPr/>
        </p:nvSpPr>
        <p:spPr>
          <a:xfrm>
            <a:off x="4857938"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75" name="Google Shape;175;p23"/>
          <p:cNvSpPr txBox="1"/>
          <p:nvPr/>
        </p:nvSpPr>
        <p:spPr>
          <a:xfrm>
            <a:off x="7004663" y="35027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cxnSp>
        <p:nvCxnSpPr>
          <p:cNvPr id="176" name="Google Shape;176;p23"/>
          <p:cNvCxnSpPr/>
          <p:nvPr/>
        </p:nvCxnSpPr>
        <p:spPr>
          <a:xfrm>
            <a:off x="1816100" y="4356100"/>
            <a:ext cx="1181100" cy="2541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3"/>
          <p:cNvSpPr txBox="1"/>
          <p:nvPr/>
        </p:nvSpPr>
        <p:spPr>
          <a:xfrm>
            <a:off x="3124200" y="4394200"/>
            <a:ext cx="30573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We will focus on this part !</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83" name="Google Shape;18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latin typeface="Arial"/>
                <a:ea typeface="Arial"/>
                <a:cs typeface="Arial"/>
                <a:sym typeface="Arial"/>
                <a:hlinkClick r:id="rId3">
                  <a:extLst>
                    <a:ext uri="{A12FA001-AC4F-418D-AE19-62706E023703}">
                      <ahyp:hlinkClr val="tx"/>
                    </a:ext>
                  </a:extLst>
                </a:hlinkClick>
              </a:rPr>
              <a:t>HW4.ipynb - Colaboratory (google.com)</a:t>
            </a:r>
            <a:endParaRPr/>
          </a:p>
          <a:p>
            <a:pPr indent="0" lvl="0" marL="0" rtl="0" algn="l">
              <a:spcBef>
                <a:spcPts val="1200"/>
              </a:spcBef>
              <a:spcAft>
                <a:spcPts val="0"/>
              </a:spcAft>
              <a:buNone/>
            </a:pPr>
            <a:r>
              <a:rPr lang="en"/>
              <a:t>Step 0: Set up your Gemini API Key</a:t>
            </a:r>
            <a:endParaRPr/>
          </a:p>
          <a:p>
            <a:pPr indent="0" lvl="0" marL="0" rtl="0" algn="l">
              <a:spcBef>
                <a:spcPts val="1200"/>
              </a:spcBef>
              <a:spcAft>
                <a:spcPts val="0"/>
              </a:spcAft>
              <a:buNone/>
            </a:pPr>
            <a:r>
              <a:rPr lang="en"/>
              <a:t>Step 1: </a:t>
            </a:r>
            <a:r>
              <a:rPr lang="en"/>
              <a:t>Design your prompt</a:t>
            </a:r>
            <a:endParaRPr/>
          </a:p>
          <a:p>
            <a:pPr indent="0" lvl="0" marL="0" rtl="0" algn="l">
              <a:spcBef>
                <a:spcPts val="1200"/>
              </a:spcBef>
              <a:spcAft>
                <a:spcPts val="0"/>
              </a:spcAft>
              <a:buNone/>
            </a:pPr>
            <a:r>
              <a:rPr lang="en"/>
              <a:t>Step 2: Check your prompt</a:t>
            </a:r>
            <a:endParaRPr/>
          </a:p>
          <a:p>
            <a:pPr indent="0" lvl="0" marL="0" rtl="0" algn="l">
              <a:spcBef>
                <a:spcPts val="1200"/>
              </a:spcBef>
              <a:spcAft>
                <a:spcPts val="0"/>
              </a:spcAft>
              <a:buNone/>
            </a:pPr>
            <a:r>
              <a:rPr lang="en"/>
              <a:t>Step 3: Evaluate your prompt</a:t>
            </a:r>
            <a:endParaRPr/>
          </a:p>
          <a:p>
            <a:pPr indent="0" lvl="0" marL="0" rtl="0" algn="l">
              <a:spcBef>
                <a:spcPts val="1200"/>
              </a:spcBef>
              <a:spcAft>
                <a:spcPts val="1200"/>
              </a:spcAft>
              <a:buNone/>
            </a:pPr>
            <a:r>
              <a:rPr lang="en"/>
              <a:t>Step 4: Save and download your prompt</a:t>
            </a:r>
            <a:endParaRPr/>
          </a:p>
        </p:txBody>
      </p:sp>
      <p:sp>
        <p:nvSpPr>
          <p:cNvPr id="184" name="Google Shape;18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4"/>
          <p:cNvSpPr txBox="1"/>
          <p:nvPr/>
        </p:nvSpPr>
        <p:spPr>
          <a:xfrm>
            <a:off x="5004250" y="1584950"/>
            <a:ext cx="4045500" cy="146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Note: We can see that there is no training required and </a:t>
            </a:r>
            <a:r>
              <a:rPr lang="en">
                <a:solidFill>
                  <a:schemeClr val="dk2"/>
                </a:solidFill>
                <a:latin typeface="Open Sans"/>
                <a:ea typeface="Open Sans"/>
                <a:cs typeface="Open Sans"/>
                <a:sym typeface="Open Sans"/>
              </a:rPr>
              <a:t>just</a:t>
            </a:r>
            <a:r>
              <a:rPr lang="en">
                <a:solidFill>
                  <a:schemeClr val="dk2"/>
                </a:solidFill>
                <a:latin typeface="Open Sans"/>
                <a:ea typeface="Open Sans"/>
                <a:cs typeface="Open Sans"/>
                <a:sym typeface="Open Sans"/>
              </a:rPr>
              <a:t> like HW3, </a:t>
            </a:r>
            <a:br>
              <a:rPr lang="en">
                <a:solidFill>
                  <a:schemeClr val="dk2"/>
                </a:solidFill>
                <a:latin typeface="Open Sans"/>
                <a:ea typeface="Open Sans"/>
                <a:cs typeface="Open Sans"/>
                <a:sym typeface="Open Sans"/>
              </a:rPr>
            </a:br>
            <a:r>
              <a:rPr lang="en">
                <a:solidFill>
                  <a:schemeClr val="dk2"/>
                </a:solidFill>
                <a:latin typeface="Open Sans"/>
                <a:ea typeface="Open Sans"/>
                <a:cs typeface="Open Sans"/>
                <a:sym typeface="Open Sans"/>
              </a:rPr>
              <a:t>we utilize </a:t>
            </a:r>
            <a:r>
              <a:rPr b="1" lang="en" u="sng">
                <a:solidFill>
                  <a:schemeClr val="dk2"/>
                </a:solidFill>
                <a:latin typeface="Open Sans"/>
                <a:ea typeface="Open Sans"/>
                <a:cs typeface="Open Sans"/>
                <a:sym typeface="Open Sans"/>
              </a:rPr>
              <a:t>Gemini API</a:t>
            </a:r>
            <a:r>
              <a:rPr lang="en">
                <a:solidFill>
                  <a:schemeClr val="dk2"/>
                </a:solidFill>
                <a:latin typeface="Open Sans"/>
                <a:ea typeface="Open Sans"/>
                <a:cs typeface="Open Sans"/>
                <a:sym typeface="Open Sans"/>
              </a:rPr>
              <a:t> for this assignment. Therefore,</a:t>
            </a:r>
            <a:br>
              <a:rPr lang="en">
                <a:solidFill>
                  <a:schemeClr val="dk2"/>
                </a:solidFill>
                <a:latin typeface="Open Sans"/>
                <a:ea typeface="Open Sans"/>
                <a:cs typeface="Open Sans"/>
                <a:sym typeface="Open Sans"/>
              </a:rPr>
            </a:br>
            <a:r>
              <a:rPr b="1" lang="en" sz="1500" u="sng">
                <a:solidFill>
                  <a:schemeClr val="dk2"/>
                </a:solidFill>
                <a:latin typeface="Open Sans"/>
                <a:ea typeface="Open Sans"/>
                <a:cs typeface="Open Sans"/>
                <a:sym typeface="Open Sans"/>
              </a:rPr>
              <a:t>No GPU resource</a:t>
            </a:r>
            <a:r>
              <a:rPr b="1" lang="en" u="sng">
                <a:solidFill>
                  <a:schemeClr val="dk2"/>
                </a:solidFill>
                <a:latin typeface="Open Sans"/>
                <a:ea typeface="Open Sans"/>
                <a:cs typeface="Open Sans"/>
                <a:sym typeface="Open Sans"/>
              </a:rPr>
              <a:t> is required.</a:t>
            </a:r>
            <a:endParaRPr b="1" u="sng">
              <a:solidFill>
                <a:schemeClr val="dk2"/>
              </a:solidFill>
              <a:latin typeface="Open Sans"/>
              <a:ea typeface="Open Sans"/>
              <a:cs typeface="Open Sans"/>
              <a:sym typeface="Open Sans"/>
            </a:endParaRPr>
          </a:p>
        </p:txBody>
      </p:sp>
      <p:pic>
        <p:nvPicPr>
          <p:cNvPr id="186" name="Google Shape;186;p24"/>
          <p:cNvPicPr preferRelativeResize="0"/>
          <p:nvPr/>
        </p:nvPicPr>
        <p:blipFill>
          <a:blip r:embed="rId4">
            <a:alphaModFix/>
          </a:blip>
          <a:stretch>
            <a:fillRect/>
          </a:stretch>
        </p:blipFill>
        <p:spPr>
          <a:xfrm>
            <a:off x="5450450" y="3053445"/>
            <a:ext cx="3022004" cy="1575425"/>
          </a:xfrm>
          <a:prstGeom prst="rect">
            <a:avLst/>
          </a:prstGeom>
          <a:noFill/>
          <a:ln>
            <a:noFill/>
          </a:ln>
        </p:spPr>
      </p:pic>
      <p:sp>
        <p:nvSpPr>
          <p:cNvPr id="187" name="Google Shape;187;p24"/>
          <p:cNvSpPr/>
          <p:nvPr/>
        </p:nvSpPr>
        <p:spPr>
          <a:xfrm>
            <a:off x="5552901" y="4078300"/>
            <a:ext cx="615300" cy="2190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Gradio and no Gradio Version</a:t>
            </a:r>
            <a:endParaRPr/>
          </a:p>
        </p:txBody>
      </p:sp>
      <p:sp>
        <p:nvSpPr>
          <p:cNvPr id="193" name="Google Shape;19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avoid the </a:t>
            </a:r>
            <a:r>
              <a:rPr lang="en"/>
              <a:t>inconvenience</a:t>
            </a:r>
            <a:r>
              <a:rPr lang="en"/>
              <a:t> </a:t>
            </a:r>
            <a:r>
              <a:rPr lang="en"/>
              <a:t>brought by gradio server crash, we prepare the codes that can be run without gradio</a:t>
            </a:r>
            <a:endParaRPr/>
          </a:p>
          <a:p>
            <a:pPr indent="-342900" lvl="0" marL="457200" rtl="0" algn="l">
              <a:spcBef>
                <a:spcPts val="0"/>
              </a:spcBef>
              <a:spcAft>
                <a:spcPts val="0"/>
              </a:spcAft>
              <a:buSzPts val="1800"/>
              <a:buChar char="●"/>
            </a:pPr>
            <a:r>
              <a:rPr lang="en"/>
              <a:t>You only need to </a:t>
            </a:r>
            <a:r>
              <a:rPr lang="en">
                <a:solidFill>
                  <a:srgbClr val="FF0000"/>
                </a:solidFill>
              </a:rPr>
              <a:t>either</a:t>
            </a:r>
            <a:r>
              <a:rPr lang="en"/>
              <a:t> run the codes with gradio or the codes without gradios. </a:t>
            </a:r>
            <a:r>
              <a:rPr b="1" lang="en">
                <a:solidFill>
                  <a:srgbClr val="FF0000"/>
                </a:solidFill>
              </a:rPr>
              <a:t>You DON’T need to run both of them</a:t>
            </a:r>
            <a:endParaRPr b="1">
              <a:solidFill>
                <a:srgbClr val="FF0000"/>
              </a:solidFill>
            </a:endParaRPr>
          </a:p>
          <a:p>
            <a:pPr indent="0" lvl="0" marL="0" rtl="0" algn="l">
              <a:spcBef>
                <a:spcPts val="1200"/>
              </a:spcBef>
              <a:spcAft>
                <a:spcPts val="1200"/>
              </a:spcAft>
              <a:buNone/>
            </a:pPr>
            <a:r>
              <a:t/>
            </a:r>
            <a:endParaRPr/>
          </a:p>
        </p:txBody>
      </p:sp>
      <p:sp>
        <p:nvSpPr>
          <p:cNvPr id="194" name="Google Shape;19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0</a:t>
            </a:r>
            <a:endParaRPr/>
          </a:p>
        </p:txBody>
      </p:sp>
      <p:sp>
        <p:nvSpPr>
          <p:cNvPr id="200" name="Google Shape;20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 up your Gemini API Key</a:t>
            </a:r>
            <a:endParaRPr/>
          </a:p>
        </p:txBody>
      </p:sp>
      <p:sp>
        <p:nvSpPr>
          <p:cNvPr id="201" name="Google Shape;20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26"/>
          <p:cNvPicPr preferRelativeResize="0"/>
          <p:nvPr/>
        </p:nvPicPr>
        <p:blipFill>
          <a:blip r:embed="rId3">
            <a:alphaModFix/>
          </a:blip>
          <a:stretch>
            <a:fillRect/>
          </a:stretch>
        </p:blipFill>
        <p:spPr>
          <a:xfrm>
            <a:off x="895250" y="2226551"/>
            <a:ext cx="7353500" cy="21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08" name="Google Shape;208;p27"/>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Design your prompt to improve Gemini's performance in solving math problems. </a:t>
            </a:r>
            <a:endParaRPr/>
          </a:p>
        </p:txBody>
      </p:sp>
      <p:cxnSp>
        <p:nvCxnSpPr>
          <p:cNvPr id="209" name="Google Shape;209;p27"/>
          <p:cNvCxnSpPr>
            <a:stCxn id="210" idx="1"/>
          </p:cNvCxnSpPr>
          <p:nvPr/>
        </p:nvCxnSpPr>
        <p:spPr>
          <a:xfrm rot="10800000">
            <a:off x="2022725" y="3631875"/>
            <a:ext cx="631800" cy="2646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7"/>
          <p:cNvSpPr txBox="1"/>
          <p:nvPr/>
        </p:nvSpPr>
        <p:spPr>
          <a:xfrm>
            <a:off x="860775" y="2845128"/>
            <a:ext cx="14889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12" name="Google Shape;2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7"/>
          <p:cNvPicPr preferRelativeResize="0"/>
          <p:nvPr/>
        </p:nvPicPr>
        <p:blipFill>
          <a:blip r:embed="rId3">
            <a:alphaModFix/>
          </a:blip>
          <a:stretch>
            <a:fillRect/>
          </a:stretch>
        </p:blipFill>
        <p:spPr>
          <a:xfrm>
            <a:off x="2605925" y="1734767"/>
            <a:ext cx="5677302" cy="3051926"/>
          </a:xfrm>
          <a:prstGeom prst="rect">
            <a:avLst/>
          </a:prstGeom>
          <a:noFill/>
          <a:ln>
            <a:noFill/>
          </a:ln>
        </p:spPr>
      </p:pic>
      <p:sp>
        <p:nvSpPr>
          <p:cNvPr id="210" name="Google Shape;210;p27"/>
          <p:cNvSpPr txBox="1"/>
          <p:nvPr/>
        </p:nvSpPr>
        <p:spPr>
          <a:xfrm>
            <a:off x="2654525" y="3093375"/>
            <a:ext cx="2315400" cy="1606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b="0" l="0" r="20280" t="32550"/>
          <a:stretch/>
        </p:blipFill>
        <p:spPr>
          <a:xfrm>
            <a:off x="193950" y="2658225"/>
            <a:ext cx="3105725" cy="1721800"/>
          </a:xfrm>
          <a:prstGeom prst="rect">
            <a:avLst/>
          </a:prstGeom>
          <a:noFill/>
          <a:ln>
            <a:noFill/>
          </a:ln>
        </p:spPr>
      </p:pic>
      <p:sp>
        <p:nvSpPr>
          <p:cNvPr id="219" name="Google Shape;219;p28"/>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No Gradio Version</a:t>
            </a:r>
            <a:endParaRPr/>
          </a:p>
        </p:txBody>
      </p:sp>
      <p:sp>
        <p:nvSpPr>
          <p:cNvPr id="220" name="Google Shape;220;p28"/>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Design your prompt to improve Gemini's performance in solving math problems. </a:t>
            </a:r>
            <a:endParaRPr/>
          </a:p>
        </p:txBody>
      </p:sp>
      <p:cxnSp>
        <p:nvCxnSpPr>
          <p:cNvPr id="221" name="Google Shape;221;p28"/>
          <p:cNvCxnSpPr/>
          <p:nvPr/>
        </p:nvCxnSpPr>
        <p:spPr>
          <a:xfrm rot="10800000">
            <a:off x="1136050" y="2377475"/>
            <a:ext cx="648300" cy="37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8"/>
          <p:cNvSpPr txBox="1"/>
          <p:nvPr/>
        </p:nvSpPr>
        <p:spPr>
          <a:xfrm>
            <a:off x="123725" y="1556578"/>
            <a:ext cx="14889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8"/>
          <p:cNvSpPr txBox="1"/>
          <p:nvPr/>
        </p:nvSpPr>
        <p:spPr>
          <a:xfrm>
            <a:off x="193850" y="2682250"/>
            <a:ext cx="3105600" cy="853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pic>
        <p:nvPicPr>
          <p:cNvPr id="225" name="Google Shape;225;p28"/>
          <p:cNvPicPr preferRelativeResize="0"/>
          <p:nvPr/>
        </p:nvPicPr>
        <p:blipFill rotWithShape="1">
          <a:blip r:embed="rId4">
            <a:alphaModFix/>
          </a:blip>
          <a:srcRect b="18395" l="0" r="0" t="29253"/>
          <a:stretch/>
        </p:blipFill>
        <p:spPr>
          <a:xfrm>
            <a:off x="3720700" y="2787550"/>
            <a:ext cx="5300445" cy="1592474"/>
          </a:xfrm>
          <a:prstGeom prst="rect">
            <a:avLst/>
          </a:prstGeom>
          <a:noFill/>
          <a:ln>
            <a:noFill/>
          </a:ln>
        </p:spPr>
      </p:pic>
      <p:sp>
        <p:nvSpPr>
          <p:cNvPr id="226" name="Google Shape;226;p28"/>
          <p:cNvSpPr txBox="1"/>
          <p:nvPr/>
        </p:nvSpPr>
        <p:spPr>
          <a:xfrm>
            <a:off x="1173925" y="4446650"/>
            <a:ext cx="1192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Open Sans"/>
                <a:ea typeface="Open Sans"/>
                <a:cs typeface="Open Sans"/>
                <a:sym typeface="Open Sans"/>
              </a:rPr>
              <a:t>No gradio </a:t>
            </a:r>
            <a:endParaRPr b="1" sz="1600">
              <a:solidFill>
                <a:schemeClr val="dk2"/>
              </a:solidFill>
              <a:latin typeface="Open Sans"/>
              <a:ea typeface="Open Sans"/>
              <a:cs typeface="Open Sans"/>
              <a:sym typeface="Open Sans"/>
            </a:endParaRPr>
          </a:p>
        </p:txBody>
      </p:sp>
      <p:sp>
        <p:nvSpPr>
          <p:cNvPr id="227" name="Google Shape;227;p28"/>
          <p:cNvSpPr txBox="1"/>
          <p:nvPr/>
        </p:nvSpPr>
        <p:spPr>
          <a:xfrm>
            <a:off x="5970375" y="4499300"/>
            <a:ext cx="11925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Open Sans"/>
                <a:ea typeface="Open Sans"/>
                <a:cs typeface="Open Sans"/>
                <a:sym typeface="Open Sans"/>
              </a:rPr>
              <a:t>    </a:t>
            </a:r>
            <a:r>
              <a:rPr b="1" lang="en" sz="1600">
                <a:solidFill>
                  <a:schemeClr val="dk2"/>
                </a:solidFill>
                <a:latin typeface="Open Sans"/>
                <a:ea typeface="Open Sans"/>
                <a:cs typeface="Open Sans"/>
                <a:sym typeface="Open Sans"/>
              </a:rPr>
              <a:t>gradio </a:t>
            </a:r>
            <a:endParaRPr b="1" sz="16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33" name="Google Shape;233;p29"/>
          <p:cNvSpPr txBox="1"/>
          <p:nvPr>
            <p:ph idx="1" type="body"/>
          </p:nvPr>
        </p:nvSpPr>
        <p:spPr>
          <a:xfrm>
            <a:off x="311700" y="882575"/>
            <a:ext cx="8520600" cy="368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Your prompt should be structured as a template with a </a:t>
            </a:r>
            <a:r>
              <a:rPr b="1" lang="en"/>
              <a:t>placeholder: {{question}}</a:t>
            </a:r>
            <a:r>
              <a:rPr lang="en"/>
              <a:t> for inserting a specific math problem.</a:t>
            </a:r>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9"/>
          <p:cNvSpPr txBox="1"/>
          <p:nvPr/>
        </p:nvSpPr>
        <p:spPr>
          <a:xfrm>
            <a:off x="1125025" y="2385850"/>
            <a:ext cx="2320800" cy="15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Must include this structure with the </a:t>
            </a:r>
            <a:r>
              <a:rPr b="1" lang="en" sz="1600" u="sng">
                <a:solidFill>
                  <a:schemeClr val="dk2"/>
                </a:solidFill>
                <a:latin typeface="Open Sans"/>
                <a:ea typeface="Open Sans"/>
                <a:cs typeface="Open Sans"/>
                <a:sym typeface="Open Sans"/>
              </a:rPr>
              <a:t>{{question}} </a:t>
            </a:r>
            <a:r>
              <a:rPr lang="en" sz="1600">
                <a:solidFill>
                  <a:schemeClr val="dk2"/>
                </a:solidFill>
                <a:latin typeface="Open Sans"/>
                <a:ea typeface="Open Sans"/>
                <a:cs typeface="Open Sans"/>
                <a:sym typeface="Open Sans"/>
              </a:rPr>
              <a:t>placeholder</a:t>
            </a:r>
            <a:endParaRPr sz="1600">
              <a:solidFill>
                <a:schemeClr val="dk2"/>
              </a:solidFill>
              <a:latin typeface="Open Sans"/>
              <a:ea typeface="Open Sans"/>
              <a:cs typeface="Open Sans"/>
              <a:sym typeface="Open Sans"/>
            </a:endParaRPr>
          </a:p>
        </p:txBody>
      </p:sp>
      <p:pic>
        <p:nvPicPr>
          <p:cNvPr id="236" name="Google Shape;236;p29"/>
          <p:cNvPicPr preferRelativeResize="0"/>
          <p:nvPr/>
        </p:nvPicPr>
        <p:blipFill>
          <a:blip r:embed="rId3">
            <a:alphaModFix/>
          </a:blip>
          <a:stretch>
            <a:fillRect/>
          </a:stretch>
        </p:blipFill>
        <p:spPr>
          <a:xfrm>
            <a:off x="3813228" y="1936725"/>
            <a:ext cx="3634251" cy="2961825"/>
          </a:xfrm>
          <a:prstGeom prst="rect">
            <a:avLst/>
          </a:prstGeom>
          <a:noFill/>
          <a:ln>
            <a:noFill/>
          </a:ln>
        </p:spPr>
      </p:pic>
      <p:sp>
        <p:nvSpPr>
          <p:cNvPr id="237" name="Google Shape;237;p29"/>
          <p:cNvSpPr/>
          <p:nvPr/>
        </p:nvSpPr>
        <p:spPr>
          <a:xfrm>
            <a:off x="3616050" y="3575675"/>
            <a:ext cx="2136300" cy="483000"/>
          </a:xfrm>
          <a:prstGeom prst="frame">
            <a:avLst>
              <a:gd fmla="val 0" name="adj1"/>
            </a:avLst>
          </a:prstGeom>
          <a:solidFill>
            <a:srgbClr val="FF0000"/>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38" name="Google Shape;238;p29"/>
          <p:cNvCxnSpPr>
            <a:stCxn id="237" idx="1"/>
          </p:cNvCxnSpPr>
          <p:nvPr/>
        </p:nvCxnSpPr>
        <p:spPr>
          <a:xfrm rot="10800000">
            <a:off x="2725950" y="3392675"/>
            <a:ext cx="890100" cy="42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2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44" name="Google Shape;244;p30"/>
          <p:cNvSpPr txBox="1"/>
          <p:nvPr>
            <p:ph idx="1" type="body"/>
          </p:nvPr>
        </p:nvSpPr>
        <p:spPr>
          <a:xfrm>
            <a:off x="311700" y="882575"/>
            <a:ext cx="8520600" cy="10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 your prompt.</a:t>
            </a:r>
            <a:endParaRPr/>
          </a:p>
          <a:p>
            <a:pPr indent="-317500" lvl="1" marL="914400" rtl="0" algn="l">
              <a:spcBef>
                <a:spcPts val="0"/>
              </a:spcBef>
              <a:spcAft>
                <a:spcPts val="0"/>
              </a:spcAft>
              <a:buSzPts val="1400"/>
              <a:buChar char="○"/>
            </a:pPr>
            <a:r>
              <a:rPr lang="en"/>
              <a:t>We will replace the </a:t>
            </a:r>
            <a:r>
              <a:rPr b="1" lang="en">
                <a:solidFill>
                  <a:srgbClr val="FF0000"/>
                </a:solidFill>
                <a:latin typeface="Roboto Mono"/>
                <a:ea typeface="Roboto Mono"/>
                <a:cs typeface="Roboto Mono"/>
                <a:sym typeface="Roboto Mono"/>
              </a:rPr>
              <a:t>{{question}}</a:t>
            </a:r>
            <a:r>
              <a:rPr lang="en"/>
              <a:t> in your prompt with a real math question.</a:t>
            </a:r>
            <a:endParaRPr/>
          </a:p>
          <a:p>
            <a:pPr indent="-317500" lvl="1" marL="914400" rtl="0" algn="l">
              <a:spcBef>
                <a:spcPts val="0"/>
              </a:spcBef>
              <a:spcAft>
                <a:spcPts val="0"/>
              </a:spcAft>
              <a:buSzPts val="1400"/>
              <a:buChar char="○"/>
            </a:pPr>
            <a:r>
              <a:rPr lang="en"/>
              <a:t>All the math questions will use the same prompt.</a:t>
            </a:r>
            <a:endParaRPr/>
          </a:p>
        </p:txBody>
      </p:sp>
      <p:sp>
        <p:nvSpPr>
          <p:cNvPr id="245" name="Google Shape;24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p:nvPr/>
        </p:nvSpPr>
        <p:spPr>
          <a:xfrm rot="5400000">
            <a:off x="3229375" y="3814525"/>
            <a:ext cx="744600" cy="165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7" name="Google Shape;247;p30"/>
          <p:cNvSpPr/>
          <p:nvPr/>
        </p:nvSpPr>
        <p:spPr>
          <a:xfrm>
            <a:off x="4509925" y="2971800"/>
            <a:ext cx="4322400" cy="17337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indent="0" lvl="0" marL="0" rtl="0" algn="l">
              <a:spcBef>
                <a:spcPts val="0"/>
              </a:spcBef>
              <a:spcAft>
                <a:spcPts val="0"/>
              </a:spcAft>
              <a:buNone/>
            </a:pPr>
            <a:r>
              <a:rPr b="1" lang="en" sz="1200">
                <a:solidFill>
                  <a:srgbClr val="FF0000"/>
                </a:solidFill>
                <a:latin typeface="Roboto Mono"/>
                <a:ea typeface="Roboto Mono"/>
                <a:cs typeface="Roboto Mono"/>
                <a:sym typeface="Roboto Mono"/>
              </a:rPr>
              <a:t>A farm has chickens and cows. If there are a total of 30 heads and 88 legs, how many cows are on the farm?</a:t>
            </a:r>
            <a:endParaRPr b="1" sz="1200">
              <a:solidFill>
                <a:srgbClr val="FF0000"/>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8" name="Google Shape;248;p30"/>
          <p:cNvSpPr/>
          <p:nvPr/>
        </p:nvSpPr>
        <p:spPr>
          <a:xfrm>
            <a:off x="116425" y="3029100"/>
            <a:ext cx="2424600" cy="16191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indent="0" lvl="0" marL="0" rtl="0" algn="l">
              <a:spcBef>
                <a:spcPts val="0"/>
              </a:spcBef>
              <a:spcAft>
                <a:spcPts val="0"/>
              </a:spcAft>
              <a:buNone/>
            </a:pPr>
            <a:r>
              <a:rPr b="1" lang="en" sz="1200">
                <a:solidFill>
                  <a:srgbClr val="FF0000"/>
                </a:solidFill>
                <a:latin typeface="Roboto Mono"/>
                <a:ea typeface="Roboto Mono"/>
                <a:cs typeface="Roboto Mono"/>
                <a:sym typeface="Roboto Mono"/>
              </a:rPr>
              <a:t>{{question}}</a:t>
            </a:r>
            <a:endParaRPr b="1" sz="1200">
              <a:solidFill>
                <a:srgbClr val="FF0000"/>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9" name="Google Shape;249;p30"/>
          <p:cNvSpPr/>
          <p:nvPr/>
        </p:nvSpPr>
        <p:spPr>
          <a:xfrm>
            <a:off x="2707225" y="1905000"/>
            <a:ext cx="1636500" cy="1267500"/>
          </a:xfrm>
          <a:prstGeom prst="roundRect">
            <a:avLst>
              <a:gd fmla="val 11669"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latin typeface="Roboto Light"/>
                <a:ea typeface="Roboto Light"/>
                <a:cs typeface="Roboto Light"/>
                <a:sym typeface="Roboto Light"/>
              </a:rPr>
              <a:t>A farm has chickens and cows. If there are a total of 30 heads and 88 legs, how many cows are on the farm?</a:t>
            </a:r>
            <a:endParaRPr sz="1200">
              <a:latin typeface="Roboto Light"/>
              <a:ea typeface="Roboto Light"/>
              <a:cs typeface="Roboto Light"/>
              <a:sym typeface="Roboto Light"/>
            </a:endParaRPr>
          </a:p>
        </p:txBody>
      </p:sp>
      <p:sp>
        <p:nvSpPr>
          <p:cNvPr id="250" name="Google Shape;250;p30"/>
          <p:cNvSpPr txBox="1"/>
          <p:nvPr/>
        </p:nvSpPr>
        <p:spPr>
          <a:xfrm>
            <a:off x="2630863" y="3138150"/>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2"/>
                </a:solidFill>
                <a:latin typeface="Open Sans"/>
                <a:ea typeface="Open Sans"/>
                <a:cs typeface="Open Sans"/>
                <a:sym typeface="Open Sans"/>
              </a:rPr>
              <a:t>Math Problem</a:t>
            </a:r>
            <a:endParaRPr sz="1500">
              <a:solidFill>
                <a:schemeClr val="dk2"/>
              </a:solidFill>
              <a:latin typeface="Open Sans"/>
              <a:ea typeface="Open Sans"/>
              <a:cs typeface="Open Sans"/>
              <a:sym typeface="Open Sans"/>
            </a:endParaRPr>
          </a:p>
        </p:txBody>
      </p:sp>
      <p:sp>
        <p:nvSpPr>
          <p:cNvPr id="251" name="Google Shape;251;p30"/>
          <p:cNvSpPr/>
          <p:nvPr/>
        </p:nvSpPr>
        <p:spPr>
          <a:xfrm>
            <a:off x="2622629" y="4269625"/>
            <a:ext cx="1805700" cy="1656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254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a:t>
            </a:r>
            <a:endParaRPr/>
          </a:p>
        </p:txBody>
      </p:sp>
      <p:sp>
        <p:nvSpPr>
          <p:cNvPr id="257" name="Google Shape;257;p31"/>
          <p:cNvSpPr txBox="1"/>
          <p:nvPr>
            <p:ph idx="1" type="body"/>
          </p:nvPr>
        </p:nvSpPr>
        <p:spPr>
          <a:xfrm>
            <a:off x="344375" y="961925"/>
            <a:ext cx="8520600" cy="360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Valid </a:t>
            </a:r>
            <a:r>
              <a:rPr lang="en"/>
              <a:t>prompt examples:</a:t>
            </a:r>
            <a:endParaRPr/>
          </a:p>
          <a:p>
            <a:pPr indent="0" lvl="0" marL="0" rtl="0" algn="l">
              <a:spcBef>
                <a:spcPts val="1200"/>
              </a:spcBef>
              <a:spcAft>
                <a:spcPts val="1200"/>
              </a:spcAft>
              <a:buNone/>
            </a:pPr>
            <a:r>
              <a:t/>
            </a:r>
            <a:endParaRPr/>
          </a:p>
        </p:txBody>
      </p:sp>
      <p:sp>
        <p:nvSpPr>
          <p:cNvPr id="258" name="Google Shape;258;p31"/>
          <p:cNvSpPr txBox="1"/>
          <p:nvPr/>
        </p:nvSpPr>
        <p:spPr>
          <a:xfrm>
            <a:off x="930725" y="4330325"/>
            <a:ext cx="73479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Note</a:t>
            </a:r>
            <a:r>
              <a:rPr lang="en" sz="1800">
                <a:solidFill>
                  <a:schemeClr val="dk2"/>
                </a:solidFill>
                <a:latin typeface="Open Sans"/>
                <a:ea typeface="Open Sans"/>
                <a:cs typeface="Open Sans"/>
                <a:sym typeface="Open Sans"/>
              </a:rPr>
              <a:t>: If you want to change line in the text box, use </a:t>
            </a:r>
            <a:r>
              <a:rPr b="1" lang="en" sz="1800">
                <a:solidFill>
                  <a:schemeClr val="dk2"/>
                </a:solidFill>
                <a:latin typeface="Open Sans"/>
                <a:ea typeface="Open Sans"/>
                <a:cs typeface="Open Sans"/>
                <a:sym typeface="Open Sans"/>
              </a:rPr>
              <a:t>Shift + Enter</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sp>
        <p:nvSpPr>
          <p:cNvPr id="259" name="Google Shape;259;p31"/>
          <p:cNvSpPr/>
          <p:nvPr/>
        </p:nvSpPr>
        <p:spPr>
          <a:xfrm>
            <a:off x="1180550" y="1874275"/>
            <a:ext cx="27921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Don’t think, just feel.</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 </a:t>
            </a:r>
            <a:r>
              <a:rPr lang="en" sz="1800">
                <a:latin typeface="Open Sans"/>
                <a:ea typeface="Open Sans"/>
                <a:cs typeface="Open Sans"/>
                <a:sym typeface="Open Sans"/>
              </a:rPr>
              <a:t>{{question}}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a:t>
            </a:r>
            <a:endParaRPr sz="1800">
              <a:latin typeface="Open Sans"/>
              <a:ea typeface="Open Sans"/>
              <a:cs typeface="Open Sans"/>
              <a:sym typeface="Open Sans"/>
            </a:endParaRPr>
          </a:p>
        </p:txBody>
      </p:sp>
      <p:sp>
        <p:nvSpPr>
          <p:cNvPr id="260" name="Google Shape;260;p31"/>
          <p:cNvSpPr/>
          <p:nvPr/>
        </p:nvSpPr>
        <p:spPr>
          <a:xfrm>
            <a:off x="4472525" y="1874275"/>
            <a:ext cx="38061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are a math teacher.</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Please solve this math problem.</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{{question}}</a:t>
            </a:r>
            <a:endParaRPr sz="1800">
              <a:latin typeface="Open Sans"/>
              <a:ea typeface="Open Sans"/>
              <a:cs typeface="Open Sans"/>
              <a:sym typeface="Open Sans"/>
            </a:endParaRPr>
          </a:p>
        </p:txBody>
      </p:sp>
      <p:sp>
        <p:nvSpPr>
          <p:cNvPr id="261" name="Google Shape;26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3"/>
              </a:rPr>
              <a:t>Overview</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4"/>
              </a:rPr>
              <a:t>Task Introduction</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5"/>
              </a:rPr>
              <a:t>Grading and Submission</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6"/>
              </a:rPr>
              <a:t>Regulations</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7"/>
              </a:rPr>
              <a:t>C</a:t>
            </a:r>
            <a:r>
              <a:rPr lang="en" u="sng">
                <a:solidFill>
                  <a:schemeClr val="hlink"/>
                </a:solidFill>
                <a:hlinkClick action="ppaction://hlinksldjump" r:id="rId8"/>
              </a:rPr>
              <a:t>olab</a:t>
            </a:r>
            <a:endParaRPr/>
          </a:p>
          <a:p>
            <a:pPr indent="-342900" lvl="0" marL="457200" rtl="0" algn="l">
              <a:lnSpc>
                <a:spcPct val="150000"/>
              </a:lnSpc>
              <a:spcBef>
                <a:spcPts val="0"/>
              </a:spcBef>
              <a:spcAft>
                <a:spcPts val="0"/>
              </a:spcAft>
              <a:buSzPts val="1800"/>
              <a:buChar char="●"/>
            </a:pPr>
            <a:r>
              <a:rPr lang="en" u="sng">
                <a:solidFill>
                  <a:schemeClr val="hlink"/>
                </a:solidFill>
                <a:hlinkClick action="ppaction://hlinksldjump" r:id="rId9"/>
              </a:rPr>
              <a:t>Hints</a:t>
            </a:r>
            <a:endParaRPr/>
          </a:p>
          <a:p>
            <a:pPr indent="0" lvl="0" marL="457200" rtl="0" algn="l">
              <a:lnSpc>
                <a:spcPct val="150000"/>
              </a:lnSpc>
              <a:spcBef>
                <a:spcPts val="1200"/>
              </a:spcBef>
              <a:spcAft>
                <a:spcPts val="1200"/>
              </a:spcAft>
              <a:buNone/>
            </a:pPr>
            <a:r>
              <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4"/>
          <p:cNvSpPr txBox="1"/>
          <p:nvPr/>
        </p:nvSpPr>
        <p:spPr>
          <a:xfrm>
            <a:off x="4572000" y="1230375"/>
            <a:ext cx="42603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10"/>
              </a:rPr>
              <a:t>NTU Cool HW4 Forum</a:t>
            </a:r>
            <a:endParaRPr sz="1800">
              <a:solidFill>
                <a:srgbClr val="695D46"/>
              </a:solidFill>
              <a:latin typeface="Open Sans"/>
              <a:ea typeface="Open Sans"/>
              <a:cs typeface="Open Sans"/>
              <a:sym typeface="Open Sans"/>
            </a:endParaRPr>
          </a:p>
          <a:p>
            <a:pPr indent="-342900" lvl="0" marL="457200" rtl="0" algn="l">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11"/>
              </a:rPr>
              <a:t>HW4 Colab</a:t>
            </a:r>
            <a:endParaRPr sz="1800">
              <a:solidFill>
                <a:srgbClr val="695D46"/>
              </a:solidFill>
              <a:latin typeface="Open Sans"/>
              <a:ea typeface="Open Sans"/>
              <a:cs typeface="Open Sans"/>
              <a:sym typeface="Open Sans"/>
            </a:endParaRPr>
          </a:p>
          <a:p>
            <a:pPr indent="-342900" lvl="0" marL="457200" rtl="0" algn="l">
              <a:lnSpc>
                <a:spcPct val="150000"/>
              </a:lnSpc>
              <a:spcBef>
                <a:spcPts val="0"/>
              </a:spcBef>
              <a:spcAft>
                <a:spcPts val="0"/>
              </a:spcAft>
              <a:buClr>
                <a:srgbClr val="695D46"/>
              </a:buClr>
              <a:buSzPts val="1800"/>
              <a:buFont typeface="Open Sans"/>
              <a:buChar char="●"/>
            </a:pPr>
            <a:r>
              <a:rPr lang="en" sz="1800" u="sng">
                <a:solidFill>
                  <a:srgbClr val="009668"/>
                </a:solidFill>
                <a:latin typeface="Open Sans"/>
                <a:ea typeface="Open Sans"/>
                <a:cs typeface="Open Sans"/>
                <a:sym typeface="Open Sans"/>
                <a:hlinkClick r:id="rId12">
                  <a:extLst>
                    <a:ext uri="{A12FA001-AC4F-418D-AE19-62706E023703}">
                      <ahyp:hlinkClr val="tx"/>
                    </a:ext>
                  </a:extLst>
                </a:hlinkClick>
              </a:rPr>
              <a:t>Google Gemini</a:t>
            </a:r>
            <a:endParaRPr sz="1800">
              <a:solidFill>
                <a:srgbClr val="695D46"/>
              </a:solidFill>
              <a:latin typeface="Open Sans"/>
              <a:ea typeface="Open Sans"/>
              <a:cs typeface="Open Sans"/>
              <a:sym typeface="Open Sans"/>
            </a:endParaRPr>
          </a:p>
        </p:txBody>
      </p:sp>
      <p:sp>
        <p:nvSpPr>
          <p:cNvPr id="77" name="Google Shape;77;p14"/>
          <p:cNvSpPr txBox="1"/>
          <p:nvPr/>
        </p:nvSpPr>
        <p:spPr>
          <a:xfrm>
            <a:off x="4572000" y="445025"/>
            <a:ext cx="42603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3600">
                <a:solidFill>
                  <a:srgbClr val="EF6C00"/>
                </a:solidFill>
                <a:latin typeface="PT Sans Narrow"/>
                <a:ea typeface="PT Sans Narrow"/>
                <a:cs typeface="PT Sans Narrow"/>
                <a:sym typeface="PT Sans Narrow"/>
              </a:rPr>
              <a:t>Links</a:t>
            </a:r>
            <a:endParaRPr b="1" sz="3600">
              <a:solidFill>
                <a:srgbClr val="EF6C00"/>
              </a:solidFill>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2"/>
          <p:cNvPicPr preferRelativeResize="0"/>
          <p:nvPr/>
        </p:nvPicPr>
        <p:blipFill rotWithShape="1">
          <a:blip r:embed="rId3">
            <a:alphaModFix/>
          </a:blip>
          <a:srcRect b="0" l="0" r="7842" t="0"/>
          <a:stretch/>
        </p:blipFill>
        <p:spPr>
          <a:xfrm>
            <a:off x="95175" y="2860550"/>
            <a:ext cx="2484750" cy="1958475"/>
          </a:xfrm>
          <a:prstGeom prst="rect">
            <a:avLst/>
          </a:prstGeom>
          <a:noFill/>
          <a:ln>
            <a:noFill/>
          </a:ln>
        </p:spPr>
      </p:pic>
      <p:pic>
        <p:nvPicPr>
          <p:cNvPr id="267" name="Google Shape;267;p32"/>
          <p:cNvPicPr preferRelativeResize="0"/>
          <p:nvPr/>
        </p:nvPicPr>
        <p:blipFill>
          <a:blip r:embed="rId4">
            <a:alphaModFix/>
          </a:blip>
          <a:stretch>
            <a:fillRect/>
          </a:stretch>
        </p:blipFill>
        <p:spPr>
          <a:xfrm>
            <a:off x="3050325" y="626576"/>
            <a:ext cx="6038274" cy="3465501"/>
          </a:xfrm>
          <a:prstGeom prst="rect">
            <a:avLst/>
          </a:prstGeom>
          <a:noFill/>
          <a:ln>
            <a:noFill/>
          </a:ln>
        </p:spPr>
      </p:pic>
      <p:sp>
        <p:nvSpPr>
          <p:cNvPr id="268" name="Google Shape;268;p32"/>
          <p:cNvSpPr txBox="1"/>
          <p:nvPr>
            <p:ph type="title"/>
          </p:nvPr>
        </p:nvSpPr>
        <p:spPr>
          <a:xfrm>
            <a:off x="311700" y="2009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2 -Gradio</a:t>
            </a:r>
            <a:endParaRPr/>
          </a:p>
          <a:p>
            <a:pPr indent="0" lvl="0" marL="0" rtl="0" algn="l">
              <a:spcBef>
                <a:spcPts val="0"/>
              </a:spcBef>
              <a:spcAft>
                <a:spcPts val="0"/>
              </a:spcAft>
              <a:buNone/>
            </a:pPr>
            <a:r>
              <a:t/>
            </a:r>
            <a:endParaRPr/>
          </a:p>
        </p:txBody>
      </p:sp>
      <p:sp>
        <p:nvSpPr>
          <p:cNvPr id="269" name="Google Shape;269;p32"/>
          <p:cNvSpPr txBox="1"/>
          <p:nvPr>
            <p:ph idx="1" type="body"/>
          </p:nvPr>
        </p:nvSpPr>
        <p:spPr>
          <a:xfrm>
            <a:off x="67425" y="967800"/>
            <a:ext cx="2776500" cy="9156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Check your prompt </a:t>
            </a:r>
            <a:endParaRPr/>
          </a:p>
          <a:p>
            <a:pPr indent="-304165" lvl="1" marL="914400" rtl="0" algn="l">
              <a:spcBef>
                <a:spcPts val="0"/>
              </a:spcBef>
              <a:spcAft>
                <a:spcPts val="0"/>
              </a:spcAft>
              <a:buSzPct val="100000"/>
              <a:buChar char="○"/>
            </a:pPr>
            <a:r>
              <a:rPr lang="en"/>
              <a:t>Choose an example</a:t>
            </a:r>
            <a:endParaRPr/>
          </a:p>
          <a:p>
            <a:pPr indent="-304165" lvl="1" marL="914400" rtl="0" algn="l">
              <a:spcBef>
                <a:spcPts val="0"/>
              </a:spcBef>
              <a:spcAft>
                <a:spcPts val="0"/>
              </a:spcAft>
              <a:buSzPct val="100000"/>
              <a:buChar char="○"/>
            </a:pPr>
            <a:r>
              <a:rPr lang="en"/>
              <a:t>Click set prompt button</a:t>
            </a:r>
            <a:endParaRPr/>
          </a:p>
        </p:txBody>
      </p:sp>
      <p:sp>
        <p:nvSpPr>
          <p:cNvPr id="270" name="Google Shape;27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2"/>
          <p:cNvSpPr txBox="1"/>
          <p:nvPr/>
        </p:nvSpPr>
        <p:spPr>
          <a:xfrm>
            <a:off x="3050325" y="878375"/>
            <a:ext cx="3195900" cy="709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2" name="Google Shape;272;p32"/>
          <p:cNvSpPr txBox="1"/>
          <p:nvPr/>
        </p:nvSpPr>
        <p:spPr>
          <a:xfrm>
            <a:off x="3050325" y="3171825"/>
            <a:ext cx="3018000" cy="304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3" name="Google Shape;273;p32"/>
          <p:cNvSpPr txBox="1"/>
          <p:nvPr/>
        </p:nvSpPr>
        <p:spPr>
          <a:xfrm>
            <a:off x="2719375" y="6482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endParaRPr b="1" sz="2600">
              <a:solidFill>
                <a:srgbClr val="FF0000"/>
              </a:solidFill>
              <a:latin typeface="Open Sans"/>
              <a:ea typeface="Open Sans"/>
              <a:cs typeface="Open Sans"/>
              <a:sym typeface="Open Sans"/>
            </a:endParaRPr>
          </a:p>
        </p:txBody>
      </p:sp>
      <p:sp>
        <p:nvSpPr>
          <p:cNvPr id="274" name="Google Shape;274;p32"/>
          <p:cNvSpPr txBox="1"/>
          <p:nvPr/>
        </p:nvSpPr>
        <p:spPr>
          <a:xfrm>
            <a:off x="2579925" y="286055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2.</a:t>
            </a:r>
            <a:endParaRPr b="1" sz="2600">
              <a:solidFill>
                <a:srgbClr val="FF0000"/>
              </a:solidFill>
              <a:latin typeface="Open Sans"/>
              <a:ea typeface="Open Sans"/>
              <a:cs typeface="Open Sans"/>
              <a:sym typeface="Open Sans"/>
            </a:endParaRPr>
          </a:p>
        </p:txBody>
      </p:sp>
      <p:cxnSp>
        <p:nvCxnSpPr>
          <p:cNvPr id="275" name="Google Shape;275;p32"/>
          <p:cNvCxnSpPr/>
          <p:nvPr/>
        </p:nvCxnSpPr>
        <p:spPr>
          <a:xfrm flipH="1">
            <a:off x="2443925" y="4015425"/>
            <a:ext cx="651000" cy="325200"/>
          </a:xfrm>
          <a:prstGeom prst="straightConnector1">
            <a:avLst/>
          </a:prstGeom>
          <a:noFill/>
          <a:ln cap="flat" cmpd="sng" w="9525">
            <a:solidFill>
              <a:srgbClr val="FF0000"/>
            </a:solidFill>
            <a:prstDash val="solid"/>
            <a:round/>
            <a:headEnd len="med" w="med" type="none"/>
            <a:tailEnd len="med" w="med" type="triangle"/>
          </a:ln>
        </p:spPr>
      </p:cxnSp>
      <p:sp>
        <p:nvSpPr>
          <p:cNvPr id="276" name="Google Shape;276;p32"/>
          <p:cNvSpPr txBox="1"/>
          <p:nvPr>
            <p:ph idx="1" type="body"/>
          </p:nvPr>
        </p:nvSpPr>
        <p:spPr>
          <a:xfrm>
            <a:off x="2679725" y="4158975"/>
            <a:ext cx="2898600" cy="778800"/>
          </a:xfrm>
          <a:prstGeom prst="rect">
            <a:avLst/>
          </a:prstGeom>
        </p:spPr>
        <p:txBody>
          <a:bodyPr anchorCtr="0" anchor="t" bIns="91425" lIns="91425" spcFirstLastPara="1" rIns="91425" wrap="square" tIns="91425">
            <a:normAutofit/>
          </a:bodyPr>
          <a:lstStyle/>
          <a:p>
            <a:pPr indent="-323850" lvl="0" marL="457200" rtl="0" algn="l">
              <a:lnSpc>
                <a:spcPct val="85000"/>
              </a:lnSpc>
              <a:spcBef>
                <a:spcPts val="0"/>
              </a:spcBef>
              <a:spcAft>
                <a:spcPts val="0"/>
              </a:spcAft>
              <a:buSzPts val="1500"/>
              <a:buChar char="●"/>
            </a:pPr>
            <a:r>
              <a:rPr b="1" lang="en" sz="1500" u="sng">
                <a:solidFill>
                  <a:srgbClr val="FF0000"/>
                </a:solidFill>
              </a:rPr>
              <a:t>After setting prompt</a:t>
            </a:r>
            <a:r>
              <a:rPr lang="en" sz="1500"/>
              <a:t> ,</a:t>
            </a:r>
            <a:br>
              <a:rPr lang="en" sz="1500"/>
            </a:br>
            <a:r>
              <a:rPr lang="en" sz="1200"/>
              <a:t>It will calculate the tokens of your prompt</a:t>
            </a:r>
            <a:endParaRPr sz="1200"/>
          </a:p>
        </p:txBody>
      </p:sp>
      <p:sp>
        <p:nvSpPr>
          <p:cNvPr id="277" name="Google Shape;277;p32"/>
          <p:cNvSpPr txBox="1"/>
          <p:nvPr/>
        </p:nvSpPr>
        <p:spPr>
          <a:xfrm>
            <a:off x="122850" y="4109225"/>
            <a:ext cx="1943400" cy="709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78" name="Google Shape;278;p32"/>
          <p:cNvSpPr txBox="1"/>
          <p:nvPr/>
        </p:nvSpPr>
        <p:spPr>
          <a:xfrm>
            <a:off x="6863550" y="3171825"/>
            <a:ext cx="1352400" cy="3048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279" name="Google Shape;279;p32"/>
          <p:cNvCxnSpPr>
            <a:stCxn id="278" idx="2"/>
          </p:cNvCxnSpPr>
          <p:nvPr/>
        </p:nvCxnSpPr>
        <p:spPr>
          <a:xfrm flipH="1">
            <a:off x="7165650" y="3476625"/>
            <a:ext cx="374100" cy="821100"/>
          </a:xfrm>
          <a:prstGeom prst="straightConnector1">
            <a:avLst/>
          </a:prstGeom>
          <a:noFill/>
          <a:ln cap="flat" cmpd="sng" w="9525">
            <a:solidFill>
              <a:srgbClr val="FF0000"/>
            </a:solidFill>
            <a:prstDash val="solid"/>
            <a:round/>
            <a:headEnd len="med" w="med" type="none"/>
            <a:tailEnd len="med" w="med" type="triangle"/>
          </a:ln>
        </p:spPr>
      </p:cxnSp>
      <p:sp>
        <p:nvSpPr>
          <p:cNvPr id="280" name="Google Shape;280;p32"/>
          <p:cNvSpPr txBox="1"/>
          <p:nvPr>
            <p:ph idx="1" type="body"/>
          </p:nvPr>
        </p:nvSpPr>
        <p:spPr>
          <a:xfrm>
            <a:off x="5692175" y="4227025"/>
            <a:ext cx="2561700" cy="677400"/>
          </a:xfrm>
          <a:prstGeom prst="rect">
            <a:avLst/>
          </a:prstGeom>
        </p:spPr>
        <p:txBody>
          <a:bodyPr anchorCtr="0" anchor="t" bIns="91425" lIns="91425" spcFirstLastPara="1" rIns="91425" wrap="square" tIns="91425">
            <a:normAutofit/>
          </a:bodyPr>
          <a:lstStyle/>
          <a:p>
            <a:pPr indent="-311150" lvl="0" marL="457200" rtl="0" algn="l">
              <a:lnSpc>
                <a:spcPct val="85000"/>
              </a:lnSpc>
              <a:spcBef>
                <a:spcPts val="0"/>
              </a:spcBef>
              <a:spcAft>
                <a:spcPts val="0"/>
              </a:spcAft>
              <a:buSzPts val="1300"/>
              <a:buChar char="●"/>
            </a:pPr>
            <a:r>
              <a:rPr lang="en" sz="1300"/>
              <a:t>This button is for you to reset the prompt</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Gradio Version</a:t>
            </a:r>
            <a:endParaRPr/>
          </a:p>
          <a:p>
            <a:pPr indent="0" lvl="0" marL="0" rtl="0" algn="l">
              <a:spcBef>
                <a:spcPts val="0"/>
              </a:spcBef>
              <a:spcAft>
                <a:spcPts val="0"/>
              </a:spcAft>
              <a:buNone/>
            </a:pPr>
            <a:r>
              <a:t/>
            </a:r>
            <a:endParaRPr/>
          </a:p>
        </p:txBody>
      </p:sp>
      <p:sp>
        <p:nvSpPr>
          <p:cNvPr id="286" name="Google Shape;286;p33"/>
          <p:cNvSpPr txBox="1"/>
          <p:nvPr>
            <p:ph idx="1" type="body"/>
          </p:nvPr>
        </p:nvSpPr>
        <p:spPr>
          <a:xfrm>
            <a:off x="376525" y="953625"/>
            <a:ext cx="8520600" cy="362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your prompt in Log</a:t>
            </a:r>
            <a:endParaRPr/>
          </a:p>
          <a:p>
            <a:pPr indent="-317500" lvl="1" marL="914400" rtl="0" algn="l">
              <a:spcBef>
                <a:spcPts val="0"/>
              </a:spcBef>
              <a:spcAft>
                <a:spcPts val="0"/>
              </a:spcAft>
              <a:buSzPts val="1400"/>
              <a:buChar char="○"/>
            </a:pPr>
            <a:r>
              <a:rPr lang="en"/>
              <a:t>Log is the history of interactions with Gradio.</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
        <p:nvSpPr>
          <p:cNvPr id="287" name="Google Shape;28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3"/>
          <p:cNvPicPr preferRelativeResize="0"/>
          <p:nvPr/>
        </p:nvPicPr>
        <p:blipFill>
          <a:blip r:embed="rId3">
            <a:alphaModFix/>
          </a:blip>
          <a:stretch>
            <a:fillRect/>
          </a:stretch>
        </p:blipFill>
        <p:spPr>
          <a:xfrm>
            <a:off x="1925376" y="1909525"/>
            <a:ext cx="6517224" cy="3030425"/>
          </a:xfrm>
          <a:prstGeom prst="rect">
            <a:avLst/>
          </a:prstGeom>
          <a:noFill/>
          <a:ln>
            <a:noFill/>
          </a:ln>
        </p:spPr>
      </p:pic>
      <p:sp>
        <p:nvSpPr>
          <p:cNvPr id="289" name="Google Shape;289;p33"/>
          <p:cNvSpPr txBox="1"/>
          <p:nvPr/>
        </p:nvSpPr>
        <p:spPr>
          <a:xfrm>
            <a:off x="2501163" y="1877050"/>
            <a:ext cx="3675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290" name="Google Shape;290;p33"/>
          <p:cNvSpPr txBox="1"/>
          <p:nvPr/>
        </p:nvSpPr>
        <p:spPr>
          <a:xfrm>
            <a:off x="2102913" y="3297475"/>
            <a:ext cx="6109500" cy="1496700"/>
          </a:xfrm>
          <a:prstGeom prst="rect">
            <a:avLst/>
          </a:prstGeom>
          <a:no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291" name="Google Shape;291;p33"/>
          <p:cNvCxnSpPr>
            <a:stCxn id="290" idx="1"/>
          </p:cNvCxnSpPr>
          <p:nvPr/>
        </p:nvCxnSpPr>
        <p:spPr>
          <a:xfrm rot="10800000">
            <a:off x="1501413" y="3637525"/>
            <a:ext cx="601500" cy="4083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33"/>
          <p:cNvSpPr txBox="1"/>
          <p:nvPr/>
        </p:nvSpPr>
        <p:spPr>
          <a:xfrm>
            <a:off x="113399" y="2685150"/>
            <a:ext cx="18066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This text will be the input of Gemini.</a:t>
            </a:r>
            <a:endParaRPr b="1" sz="18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4"/>
          <p:cNvPicPr preferRelativeResize="0"/>
          <p:nvPr/>
        </p:nvPicPr>
        <p:blipFill>
          <a:blip r:embed="rId3">
            <a:alphaModFix/>
          </a:blip>
          <a:stretch>
            <a:fillRect/>
          </a:stretch>
        </p:blipFill>
        <p:spPr>
          <a:xfrm>
            <a:off x="3698200" y="2112359"/>
            <a:ext cx="3811525" cy="1993178"/>
          </a:xfrm>
          <a:prstGeom prst="rect">
            <a:avLst/>
          </a:prstGeom>
          <a:noFill/>
          <a:ln>
            <a:noFill/>
          </a:ln>
        </p:spPr>
      </p:pic>
      <p:sp>
        <p:nvSpPr>
          <p:cNvPr id="298" name="Google Shape;298;p34"/>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No Gradio Version</a:t>
            </a:r>
            <a:endParaRPr/>
          </a:p>
        </p:txBody>
      </p:sp>
      <p:sp>
        <p:nvSpPr>
          <p:cNvPr id="299" name="Google Shape;299;p34"/>
          <p:cNvSpPr txBox="1"/>
          <p:nvPr>
            <p:ph idx="1" type="body"/>
          </p:nvPr>
        </p:nvSpPr>
        <p:spPr>
          <a:xfrm>
            <a:off x="376525" y="953625"/>
            <a:ext cx="8520600" cy="7977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Arial"/>
              <a:buChar char="●"/>
            </a:pPr>
            <a:r>
              <a:rPr lang="en"/>
              <a:t>Fill in </a:t>
            </a:r>
            <a:r>
              <a:rPr lang="en"/>
              <a:t> your prompt </a:t>
            </a:r>
            <a:endParaRPr/>
          </a:p>
          <a:p>
            <a:pPr indent="-317500" lvl="1" marL="914400" rtl="0" algn="l">
              <a:lnSpc>
                <a:spcPct val="100000"/>
              </a:lnSpc>
              <a:spcBef>
                <a:spcPts val="0"/>
              </a:spcBef>
              <a:spcAft>
                <a:spcPts val="0"/>
              </a:spcAft>
              <a:buClr>
                <a:srgbClr val="000000"/>
              </a:buClr>
              <a:buSzPts val="1400"/>
              <a:buFont typeface="Arial"/>
              <a:buChar char="○"/>
            </a:pPr>
            <a:r>
              <a:rPr lang="en"/>
              <a:t>Click set prompt button</a:t>
            </a:r>
            <a:endParaRPr/>
          </a:p>
        </p:txBody>
      </p:sp>
      <p:sp>
        <p:nvSpPr>
          <p:cNvPr id="300" name="Google Shape;3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4"/>
          <p:cNvSpPr txBox="1"/>
          <p:nvPr/>
        </p:nvSpPr>
        <p:spPr>
          <a:xfrm>
            <a:off x="3775848" y="3046375"/>
            <a:ext cx="18066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302" name="Google Shape;302;p34"/>
          <p:cNvCxnSpPr/>
          <p:nvPr/>
        </p:nvCxnSpPr>
        <p:spPr>
          <a:xfrm rot="10800000">
            <a:off x="2571450" y="1950631"/>
            <a:ext cx="1204200" cy="12951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4"/>
          <p:cNvSpPr txBox="1"/>
          <p:nvPr>
            <p:ph idx="1" type="body"/>
          </p:nvPr>
        </p:nvSpPr>
        <p:spPr>
          <a:xfrm>
            <a:off x="84625" y="3433981"/>
            <a:ext cx="2898600" cy="1128900"/>
          </a:xfrm>
          <a:prstGeom prst="rect">
            <a:avLst/>
          </a:prstGeom>
        </p:spPr>
        <p:txBody>
          <a:bodyPr anchorCtr="0" anchor="t" bIns="91425" lIns="91425" spcFirstLastPara="1" rIns="91425" wrap="square" tIns="91425">
            <a:normAutofit/>
          </a:bodyPr>
          <a:lstStyle/>
          <a:p>
            <a:pPr indent="-323850" lvl="0" marL="457200" rtl="0" algn="l">
              <a:lnSpc>
                <a:spcPct val="85000"/>
              </a:lnSpc>
              <a:spcBef>
                <a:spcPts val="0"/>
              </a:spcBef>
              <a:spcAft>
                <a:spcPts val="0"/>
              </a:spcAft>
              <a:buSzPts val="1500"/>
              <a:buChar char="●"/>
            </a:pPr>
            <a:r>
              <a:rPr b="1" lang="en" sz="1500" u="sng">
                <a:solidFill>
                  <a:srgbClr val="FF0000"/>
                </a:solidFill>
              </a:rPr>
              <a:t>After setting prompt</a:t>
            </a:r>
            <a:r>
              <a:rPr lang="en" sz="1500"/>
              <a:t> ,</a:t>
            </a:r>
            <a:br>
              <a:rPr lang="en" sz="1500"/>
            </a:br>
            <a:r>
              <a:rPr lang="en" sz="1200"/>
              <a:t>It will output a message to tell you’ve successfully assigned the prompt</a:t>
            </a:r>
            <a:endParaRPr sz="1200"/>
          </a:p>
        </p:txBody>
      </p:sp>
      <p:cxnSp>
        <p:nvCxnSpPr>
          <p:cNvPr id="304" name="Google Shape;304;p34"/>
          <p:cNvCxnSpPr>
            <a:endCxn id="303" idx="3"/>
          </p:cNvCxnSpPr>
          <p:nvPr/>
        </p:nvCxnSpPr>
        <p:spPr>
          <a:xfrm flipH="1">
            <a:off x="2983225" y="3918931"/>
            <a:ext cx="714900" cy="795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34"/>
          <p:cNvSpPr txBox="1"/>
          <p:nvPr/>
        </p:nvSpPr>
        <p:spPr>
          <a:xfrm>
            <a:off x="3775850" y="3465525"/>
            <a:ext cx="1806600" cy="3048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06" name="Google Shape;306;p34"/>
          <p:cNvSpPr txBox="1"/>
          <p:nvPr>
            <p:ph idx="1" type="body"/>
          </p:nvPr>
        </p:nvSpPr>
        <p:spPr>
          <a:xfrm>
            <a:off x="5409550" y="4171625"/>
            <a:ext cx="2561700" cy="677400"/>
          </a:xfrm>
          <a:prstGeom prst="rect">
            <a:avLst/>
          </a:prstGeom>
        </p:spPr>
        <p:txBody>
          <a:bodyPr anchorCtr="0" anchor="t" bIns="91425" lIns="91425" spcFirstLastPara="1" rIns="91425" wrap="square" tIns="91425">
            <a:normAutofit/>
          </a:bodyPr>
          <a:lstStyle/>
          <a:p>
            <a:pPr indent="-311150" lvl="0" marL="457200" rtl="0" algn="l">
              <a:lnSpc>
                <a:spcPct val="85000"/>
              </a:lnSpc>
              <a:spcBef>
                <a:spcPts val="0"/>
              </a:spcBef>
              <a:spcAft>
                <a:spcPts val="0"/>
              </a:spcAft>
              <a:buSzPts val="1300"/>
              <a:buChar char="●"/>
            </a:pPr>
            <a:r>
              <a:rPr lang="en" sz="1300"/>
              <a:t>This button is for you to reset the prompt</a:t>
            </a:r>
            <a:endParaRPr sz="1000"/>
          </a:p>
        </p:txBody>
      </p:sp>
      <p:cxnSp>
        <p:nvCxnSpPr>
          <p:cNvPr id="307" name="Google Shape;307;p34"/>
          <p:cNvCxnSpPr>
            <a:stCxn id="305" idx="3"/>
            <a:endCxn id="306" idx="0"/>
          </p:cNvCxnSpPr>
          <p:nvPr/>
        </p:nvCxnSpPr>
        <p:spPr>
          <a:xfrm>
            <a:off x="5582450" y="3617925"/>
            <a:ext cx="1107900" cy="55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5"/>
          <p:cNvPicPr preferRelativeResize="0"/>
          <p:nvPr/>
        </p:nvPicPr>
        <p:blipFill rotWithShape="1">
          <a:blip r:embed="rId3">
            <a:alphaModFix/>
          </a:blip>
          <a:srcRect b="0" l="0" r="14229" t="0"/>
          <a:stretch/>
        </p:blipFill>
        <p:spPr>
          <a:xfrm>
            <a:off x="1805300" y="1960150"/>
            <a:ext cx="7239030" cy="2258324"/>
          </a:xfrm>
          <a:prstGeom prst="rect">
            <a:avLst/>
          </a:prstGeom>
          <a:noFill/>
          <a:ln>
            <a:noFill/>
          </a:ln>
        </p:spPr>
      </p:pic>
      <p:sp>
        <p:nvSpPr>
          <p:cNvPr id="313" name="Google Shape;313;p35"/>
          <p:cNvSpPr txBox="1"/>
          <p:nvPr>
            <p:ph type="title"/>
          </p:nvPr>
        </p:nvSpPr>
        <p:spPr>
          <a:xfrm>
            <a:off x="311700" y="277175"/>
            <a:ext cx="8520600" cy="6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No Gradio Version</a:t>
            </a:r>
            <a:endParaRPr/>
          </a:p>
        </p:txBody>
      </p:sp>
      <p:sp>
        <p:nvSpPr>
          <p:cNvPr id="314" name="Google Shape;314;p35"/>
          <p:cNvSpPr txBox="1"/>
          <p:nvPr>
            <p:ph idx="1" type="body"/>
          </p:nvPr>
        </p:nvSpPr>
        <p:spPr>
          <a:xfrm>
            <a:off x="376525" y="953625"/>
            <a:ext cx="8520600" cy="83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 your prompt </a:t>
            </a:r>
            <a:endParaRPr/>
          </a:p>
          <a:p>
            <a:pPr indent="-317500" lvl="1" marL="914400" rtl="0" algn="l">
              <a:spcBef>
                <a:spcPts val="0"/>
              </a:spcBef>
              <a:spcAft>
                <a:spcPts val="0"/>
              </a:spcAft>
              <a:buSzPts val="1400"/>
              <a:buChar char="○"/>
            </a:pPr>
            <a:r>
              <a:rPr lang="en"/>
              <a:t>Select demo and check custom prompt demo</a:t>
            </a:r>
            <a:endParaRPr/>
          </a:p>
        </p:txBody>
      </p:sp>
      <p:sp>
        <p:nvSpPr>
          <p:cNvPr id="315" name="Google Shape;31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5"/>
          <p:cNvSpPr txBox="1"/>
          <p:nvPr/>
        </p:nvSpPr>
        <p:spPr>
          <a:xfrm>
            <a:off x="6890339" y="1921375"/>
            <a:ext cx="1522200" cy="3876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17" name="Google Shape;317;p35"/>
          <p:cNvSpPr txBox="1"/>
          <p:nvPr/>
        </p:nvSpPr>
        <p:spPr>
          <a:xfrm>
            <a:off x="1805300" y="3560125"/>
            <a:ext cx="7239000" cy="6774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cxnSp>
        <p:nvCxnSpPr>
          <p:cNvPr id="318" name="Google Shape;318;p35"/>
          <p:cNvCxnSpPr>
            <a:stCxn id="317" idx="1"/>
          </p:cNvCxnSpPr>
          <p:nvPr/>
        </p:nvCxnSpPr>
        <p:spPr>
          <a:xfrm rot="10800000">
            <a:off x="1219100" y="3630025"/>
            <a:ext cx="586200" cy="2688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5"/>
          <p:cNvSpPr txBox="1"/>
          <p:nvPr/>
        </p:nvSpPr>
        <p:spPr>
          <a:xfrm>
            <a:off x="80149" y="2651925"/>
            <a:ext cx="1806600" cy="1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This text will be the input of Gemini.</a:t>
            </a:r>
            <a:endParaRPr b="1" sz="1800">
              <a:solidFill>
                <a:schemeClr val="dk2"/>
              </a:solidFill>
              <a:latin typeface="Open Sans"/>
              <a:ea typeface="Open Sans"/>
              <a:cs typeface="Open Sans"/>
              <a:sym typeface="Open Sans"/>
            </a:endParaRPr>
          </a:p>
        </p:txBody>
      </p:sp>
      <p:sp>
        <p:nvSpPr>
          <p:cNvPr id="320" name="Google Shape;320;p35"/>
          <p:cNvSpPr txBox="1"/>
          <p:nvPr/>
        </p:nvSpPr>
        <p:spPr>
          <a:xfrm>
            <a:off x="6044300" y="1025225"/>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Choose an example</a:t>
            </a:r>
            <a:endParaRPr/>
          </a:p>
        </p:txBody>
      </p:sp>
      <p:cxnSp>
        <p:nvCxnSpPr>
          <p:cNvPr id="321" name="Google Shape;321;p35"/>
          <p:cNvCxnSpPr>
            <a:endCxn id="320" idx="2"/>
          </p:cNvCxnSpPr>
          <p:nvPr/>
        </p:nvCxnSpPr>
        <p:spPr>
          <a:xfrm rot="10800000">
            <a:off x="7544300" y="1425425"/>
            <a:ext cx="498300" cy="49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a:t>
            </a:r>
            <a:endParaRPr/>
          </a:p>
        </p:txBody>
      </p:sp>
      <p:sp>
        <p:nvSpPr>
          <p:cNvPr id="327" name="Google Shape;327;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provided some math problems: </a:t>
            </a:r>
            <a:r>
              <a:rPr lang="en" u="sng">
                <a:solidFill>
                  <a:schemeClr val="hlink"/>
                </a:solidFill>
                <a:hlinkClick r:id="rId3"/>
              </a:rPr>
              <a:t>link</a:t>
            </a:r>
            <a:endParaRPr/>
          </a:p>
          <a:p>
            <a:pPr indent="-317500" lvl="1" marL="914400" rtl="0" algn="l">
              <a:spcBef>
                <a:spcPts val="0"/>
              </a:spcBef>
              <a:spcAft>
                <a:spcPts val="0"/>
              </a:spcAft>
              <a:buSzPts val="1400"/>
              <a:buChar char="○"/>
            </a:pPr>
            <a:r>
              <a:rPr lang="en"/>
              <a:t>Each example contains one question and one answer</a:t>
            </a:r>
            <a:endParaRPr/>
          </a:p>
          <a:p>
            <a:pPr indent="0" lvl="0" marL="0" rtl="0" algn="l">
              <a:spcBef>
                <a:spcPts val="1200"/>
              </a:spcBef>
              <a:spcAft>
                <a:spcPts val="1200"/>
              </a:spcAft>
              <a:buNone/>
            </a:pPr>
            <a:r>
              <a:t/>
            </a:r>
            <a:endParaRPr/>
          </a:p>
        </p:txBody>
      </p:sp>
      <p:pic>
        <p:nvPicPr>
          <p:cNvPr id="328" name="Google Shape;328;p36"/>
          <p:cNvPicPr preferRelativeResize="0"/>
          <p:nvPr/>
        </p:nvPicPr>
        <p:blipFill>
          <a:blip r:embed="rId4">
            <a:alphaModFix/>
          </a:blip>
          <a:stretch>
            <a:fillRect/>
          </a:stretch>
        </p:blipFill>
        <p:spPr>
          <a:xfrm>
            <a:off x="910450" y="2042026"/>
            <a:ext cx="7323100" cy="2723150"/>
          </a:xfrm>
          <a:prstGeom prst="rect">
            <a:avLst/>
          </a:prstGeom>
          <a:noFill/>
          <a:ln>
            <a:noFill/>
          </a:ln>
        </p:spPr>
      </p:pic>
      <p:sp>
        <p:nvSpPr>
          <p:cNvPr id="329" name="Google Shape;32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35900" y="2433000"/>
            <a:ext cx="7962752" cy="2597201"/>
          </a:xfrm>
          <a:prstGeom prst="rect">
            <a:avLst/>
          </a:prstGeom>
          <a:noFill/>
          <a:ln>
            <a:noFill/>
          </a:ln>
        </p:spPr>
      </p:pic>
      <p:sp>
        <p:nvSpPr>
          <p:cNvPr id="335" name="Google Shape;335;p37"/>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Gradio version</a:t>
            </a:r>
            <a:endParaRPr/>
          </a:p>
        </p:txBody>
      </p:sp>
      <p:sp>
        <p:nvSpPr>
          <p:cNvPr id="336" name="Google Shape;336;p37"/>
          <p:cNvSpPr txBox="1"/>
          <p:nvPr>
            <p:ph idx="1" type="body"/>
          </p:nvPr>
        </p:nvSpPr>
        <p:spPr>
          <a:xfrm>
            <a:off x="311700" y="921125"/>
            <a:ext cx="8520600" cy="155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your prompt on the provided examples.</a:t>
            </a:r>
            <a:endParaRPr/>
          </a:p>
          <a:p>
            <a:pPr indent="-317500" lvl="1" marL="914400" rtl="0" algn="l">
              <a:spcBef>
                <a:spcPts val="0"/>
              </a:spcBef>
              <a:spcAft>
                <a:spcPts val="0"/>
              </a:spcAft>
              <a:buSzPts val="1400"/>
              <a:buChar char="○"/>
            </a:pPr>
            <a:r>
              <a:rPr lang="en"/>
              <a:t>Select number of examples for assessing ( from 1 to 30 )</a:t>
            </a:r>
            <a:endParaRPr/>
          </a:p>
          <a:p>
            <a:pPr indent="-317500" lvl="1" marL="914400" rtl="0" algn="l">
              <a:spcBef>
                <a:spcPts val="0"/>
              </a:spcBef>
              <a:spcAft>
                <a:spcPts val="0"/>
              </a:spcAft>
              <a:buSzPts val="1400"/>
              <a:buChar char="○"/>
            </a:pPr>
            <a:r>
              <a:rPr lang="en"/>
              <a:t>evaluate</a:t>
            </a:r>
            <a:endParaRPr/>
          </a:p>
          <a:p>
            <a:pPr indent="-342900" lvl="0" marL="457200" rtl="0" algn="l">
              <a:spcBef>
                <a:spcPts val="0"/>
              </a:spcBef>
              <a:spcAft>
                <a:spcPts val="0"/>
              </a:spcAft>
              <a:buSzPts val="1800"/>
              <a:buChar char="●"/>
            </a:pPr>
            <a:r>
              <a:rPr lang="en"/>
              <a:t>You can also evaluate your prompt at </a:t>
            </a:r>
            <a:r>
              <a:rPr lang="en" u="sng">
                <a:solidFill>
                  <a:schemeClr val="hlink"/>
                </a:solidFill>
                <a:hlinkClick r:id="rId4"/>
              </a:rPr>
              <a:t>https://gemini.google.com/app</a:t>
            </a:r>
            <a:endParaRPr/>
          </a:p>
        </p:txBody>
      </p:sp>
      <p:sp>
        <p:nvSpPr>
          <p:cNvPr id="337" name="Google Shape;337;p37"/>
          <p:cNvSpPr txBox="1"/>
          <p:nvPr/>
        </p:nvSpPr>
        <p:spPr>
          <a:xfrm>
            <a:off x="3374325" y="3048600"/>
            <a:ext cx="2169600" cy="324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38" name="Google Shape;33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7"/>
          <p:cNvSpPr txBox="1"/>
          <p:nvPr/>
        </p:nvSpPr>
        <p:spPr>
          <a:xfrm>
            <a:off x="869550" y="29535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2</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
        <p:nvSpPr>
          <p:cNvPr id="340" name="Google Shape;340;p37"/>
          <p:cNvSpPr txBox="1"/>
          <p:nvPr/>
        </p:nvSpPr>
        <p:spPr>
          <a:xfrm>
            <a:off x="8444300" y="3421500"/>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3</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
        <p:nvSpPr>
          <p:cNvPr id="341" name="Google Shape;341;p37"/>
          <p:cNvSpPr txBox="1"/>
          <p:nvPr/>
        </p:nvSpPr>
        <p:spPr>
          <a:xfrm>
            <a:off x="435825" y="2433000"/>
            <a:ext cx="7962900" cy="514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42" name="Google Shape;342;p37"/>
          <p:cNvSpPr txBox="1"/>
          <p:nvPr/>
        </p:nvSpPr>
        <p:spPr>
          <a:xfrm>
            <a:off x="0" y="2172875"/>
            <a:ext cx="470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r>
              <a:rPr b="1" lang="en" sz="2600">
                <a:solidFill>
                  <a:srgbClr val="FF0000"/>
                </a:solidFill>
                <a:latin typeface="Open Sans"/>
                <a:ea typeface="Open Sans"/>
                <a:cs typeface="Open Sans"/>
                <a:sym typeface="Open Sans"/>
              </a:rPr>
              <a:t>.</a:t>
            </a:r>
            <a:endParaRPr b="1" sz="2600">
              <a:solidFill>
                <a:srgbClr val="FF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8"/>
          <p:cNvPicPr preferRelativeResize="0"/>
          <p:nvPr/>
        </p:nvPicPr>
        <p:blipFill>
          <a:blip r:embed="rId3">
            <a:alphaModFix/>
          </a:blip>
          <a:stretch>
            <a:fillRect/>
          </a:stretch>
        </p:blipFill>
        <p:spPr>
          <a:xfrm>
            <a:off x="491800" y="1960335"/>
            <a:ext cx="8520602" cy="1535227"/>
          </a:xfrm>
          <a:prstGeom prst="rect">
            <a:avLst/>
          </a:prstGeom>
          <a:noFill/>
          <a:ln>
            <a:noFill/>
          </a:ln>
        </p:spPr>
      </p:pic>
      <p:sp>
        <p:nvSpPr>
          <p:cNvPr id="348" name="Google Shape;348;p38"/>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 No Gradio Version</a:t>
            </a:r>
            <a:endParaRPr/>
          </a:p>
        </p:txBody>
      </p:sp>
      <p:sp>
        <p:nvSpPr>
          <p:cNvPr id="349" name="Google Shape;349;p38"/>
          <p:cNvSpPr txBox="1"/>
          <p:nvPr>
            <p:ph idx="1" type="body"/>
          </p:nvPr>
        </p:nvSpPr>
        <p:spPr>
          <a:xfrm>
            <a:off x="311700" y="921125"/>
            <a:ext cx="8520600" cy="96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 your prompt on the provided examples.</a:t>
            </a:r>
            <a:endParaRPr/>
          </a:p>
          <a:p>
            <a:pPr indent="-317500" lvl="1" marL="914400" rtl="0" algn="l">
              <a:spcBef>
                <a:spcPts val="0"/>
              </a:spcBef>
              <a:spcAft>
                <a:spcPts val="0"/>
              </a:spcAft>
              <a:buSzPts val="1400"/>
              <a:buChar char="○"/>
            </a:pPr>
            <a:r>
              <a:rPr lang="en"/>
              <a:t>Select number of examples for assessing ( from 1 to 30 )</a:t>
            </a:r>
            <a:endParaRPr/>
          </a:p>
          <a:p>
            <a:pPr indent="-317500" lvl="1" marL="914400" rtl="0" algn="l">
              <a:spcBef>
                <a:spcPts val="0"/>
              </a:spcBef>
              <a:spcAft>
                <a:spcPts val="0"/>
              </a:spcAft>
              <a:buSzPts val="1400"/>
              <a:buChar char="○"/>
            </a:pPr>
            <a:r>
              <a:rPr lang="en"/>
              <a:t>evaluate</a:t>
            </a:r>
            <a:endParaRPr/>
          </a:p>
        </p:txBody>
      </p:sp>
      <p:sp>
        <p:nvSpPr>
          <p:cNvPr id="350" name="Google Shape;350;p38"/>
          <p:cNvSpPr txBox="1"/>
          <p:nvPr/>
        </p:nvSpPr>
        <p:spPr>
          <a:xfrm>
            <a:off x="4885850" y="2748675"/>
            <a:ext cx="4126500" cy="324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1" name="Google Shape;35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38"/>
          <p:cNvSpPr txBox="1"/>
          <p:nvPr/>
        </p:nvSpPr>
        <p:spPr>
          <a:xfrm>
            <a:off x="131600" y="2337975"/>
            <a:ext cx="4266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2.</a:t>
            </a:r>
            <a:endParaRPr b="1" sz="1800">
              <a:solidFill>
                <a:srgbClr val="FF0000"/>
              </a:solidFill>
              <a:latin typeface="Open Sans"/>
              <a:ea typeface="Open Sans"/>
              <a:cs typeface="Open Sans"/>
              <a:sym typeface="Open Sans"/>
            </a:endParaRPr>
          </a:p>
        </p:txBody>
      </p:sp>
      <p:sp>
        <p:nvSpPr>
          <p:cNvPr id="353" name="Google Shape;353;p38"/>
          <p:cNvSpPr txBox="1"/>
          <p:nvPr/>
        </p:nvSpPr>
        <p:spPr>
          <a:xfrm>
            <a:off x="441400" y="2729750"/>
            <a:ext cx="311700" cy="3243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4" name="Google Shape;354;p38"/>
          <p:cNvSpPr txBox="1"/>
          <p:nvPr/>
        </p:nvSpPr>
        <p:spPr>
          <a:xfrm>
            <a:off x="4470850" y="2670500"/>
            <a:ext cx="3873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1.</a:t>
            </a:r>
            <a:endParaRPr b="1" sz="1800">
              <a:solidFill>
                <a:srgbClr val="FF0000"/>
              </a:solidFill>
              <a:latin typeface="Open Sans"/>
              <a:ea typeface="Open Sans"/>
              <a:cs typeface="Open Sans"/>
              <a:sym typeface="Open Sans"/>
            </a:endParaRPr>
          </a:p>
        </p:txBody>
      </p:sp>
      <p:pic>
        <p:nvPicPr>
          <p:cNvPr id="355" name="Google Shape;355;p38"/>
          <p:cNvPicPr preferRelativeResize="0"/>
          <p:nvPr/>
        </p:nvPicPr>
        <p:blipFill rotWithShape="1">
          <a:blip r:embed="rId4">
            <a:alphaModFix/>
          </a:blip>
          <a:srcRect b="0" l="0" r="5997" t="0"/>
          <a:stretch/>
        </p:blipFill>
        <p:spPr>
          <a:xfrm>
            <a:off x="2207138" y="3528800"/>
            <a:ext cx="4729717" cy="1484400"/>
          </a:xfrm>
          <a:prstGeom prst="rect">
            <a:avLst/>
          </a:prstGeom>
          <a:noFill/>
          <a:ln>
            <a:noFill/>
          </a:ln>
        </p:spPr>
      </p:pic>
      <p:sp>
        <p:nvSpPr>
          <p:cNvPr id="356" name="Google Shape;356;p38"/>
          <p:cNvSpPr txBox="1"/>
          <p:nvPr/>
        </p:nvSpPr>
        <p:spPr>
          <a:xfrm>
            <a:off x="676100" y="3829400"/>
            <a:ext cx="13134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dk2"/>
                </a:solidFill>
                <a:latin typeface="Open Sans"/>
                <a:ea typeface="Open Sans"/>
                <a:cs typeface="Open Sans"/>
                <a:sym typeface="Open Sans"/>
              </a:rPr>
              <a:t>Output:</a:t>
            </a:r>
            <a:endParaRPr b="1" sz="2200" u="sng">
              <a:solidFill>
                <a:schemeClr val="dk2"/>
              </a:solidFill>
              <a:latin typeface="Open Sans"/>
              <a:ea typeface="Open Sans"/>
              <a:cs typeface="Open Sans"/>
              <a:sym typeface="Open Sans"/>
            </a:endParaRPr>
          </a:p>
        </p:txBody>
      </p:sp>
      <p:sp>
        <p:nvSpPr>
          <p:cNvPr id="357" name="Google Shape;357;p38"/>
          <p:cNvSpPr txBox="1"/>
          <p:nvPr/>
        </p:nvSpPr>
        <p:spPr>
          <a:xfrm>
            <a:off x="2207150" y="4354700"/>
            <a:ext cx="4707600" cy="658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58" name="Google Shape;358;p38"/>
          <p:cNvSpPr txBox="1"/>
          <p:nvPr/>
        </p:nvSpPr>
        <p:spPr>
          <a:xfrm>
            <a:off x="6936850" y="3622750"/>
            <a:ext cx="22293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It will show the accurate question counts, total questions and your accuracy of each trial.</a:t>
            </a:r>
            <a:endParaRPr sz="12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9"/>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64" name="Google Shape;364;p39"/>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365" name="Google Shape;365;p39"/>
          <p:cNvSpPr txBox="1"/>
          <p:nvPr>
            <p:ph idx="1" type="body"/>
          </p:nvPr>
        </p:nvSpPr>
        <p:spPr>
          <a:xfrm>
            <a:off x="311700" y="921125"/>
            <a:ext cx="8520600" cy="148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Trial ID</a:t>
            </a:r>
            <a:r>
              <a:rPr lang="en">
                <a:solidFill>
                  <a:srgbClr val="4A86E8"/>
                </a:solidFill>
              </a:rPr>
              <a:t> </a:t>
            </a:r>
            <a:r>
              <a:rPr lang="en">
                <a:solidFill>
                  <a:srgbClr val="212121"/>
                </a:solidFill>
              </a:rPr>
              <a:t>: </a:t>
            </a:r>
            <a:r>
              <a:rPr lang="en"/>
              <a:t>Since your prompt will undergo three trials, you can select the answer from any specific trial.</a:t>
            </a:r>
            <a:endParaRPr/>
          </a:p>
          <a:p>
            <a:pPr indent="-317500" lvl="1" marL="914400" rtl="0" algn="l">
              <a:spcBef>
                <a:spcPts val="0"/>
              </a:spcBef>
              <a:spcAft>
                <a:spcPts val="0"/>
              </a:spcAft>
              <a:buSzPts val="1400"/>
              <a:buChar char="○"/>
            </a:pPr>
            <a:r>
              <a:rPr b="1" lang="en">
                <a:solidFill>
                  <a:srgbClr val="FF0000"/>
                </a:solidFill>
              </a:rPr>
              <a:t>Question ID</a:t>
            </a:r>
            <a:r>
              <a:rPr lang="en"/>
              <a:t>:  For the selected trial, you can select a particular question to review the answer generated by Gemini.</a:t>
            </a:r>
            <a:endParaRPr/>
          </a:p>
        </p:txBody>
      </p:sp>
      <p:sp>
        <p:nvSpPr>
          <p:cNvPr id="366" name="Google Shape;36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39"/>
          <p:cNvSpPr txBox="1"/>
          <p:nvPr/>
        </p:nvSpPr>
        <p:spPr>
          <a:xfrm>
            <a:off x="710825" y="2744275"/>
            <a:ext cx="1720800" cy="536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68" name="Google Shape;368;p39"/>
          <p:cNvSpPr txBox="1"/>
          <p:nvPr/>
        </p:nvSpPr>
        <p:spPr>
          <a:xfrm>
            <a:off x="2493625" y="2744275"/>
            <a:ext cx="1945800" cy="5361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0"/>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74" name="Google Shape;374;p40"/>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a:t>
            </a:r>
            <a:endParaRPr/>
          </a:p>
        </p:txBody>
      </p:sp>
      <p:sp>
        <p:nvSpPr>
          <p:cNvPr id="375" name="Google Shape;375;p40"/>
          <p:cNvSpPr txBox="1"/>
          <p:nvPr>
            <p:ph idx="1" type="body"/>
          </p:nvPr>
        </p:nvSpPr>
        <p:spPr>
          <a:xfrm>
            <a:off x="311700" y="921125"/>
            <a:ext cx="8520600" cy="148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a:p>
            <a:pPr indent="-317500" lvl="1" marL="914400" rtl="0" algn="l">
              <a:spcBef>
                <a:spcPts val="0"/>
              </a:spcBef>
              <a:spcAft>
                <a:spcPts val="0"/>
              </a:spcAft>
              <a:buSzPts val="1400"/>
              <a:buChar char="○"/>
            </a:pPr>
            <a:r>
              <a:rPr b="1" lang="en">
                <a:solidFill>
                  <a:srgbClr val="FF0000"/>
                </a:solidFill>
              </a:rPr>
              <a:t>Result Stat</a:t>
            </a:r>
            <a:r>
              <a:rPr lang="en"/>
              <a:t>:  It will show the accurate question counts, total questions and your </a:t>
            </a:r>
            <a:r>
              <a:rPr lang="en"/>
              <a:t>accuracy</a:t>
            </a:r>
            <a:r>
              <a:rPr lang="en"/>
              <a:t> of each trial.</a:t>
            </a:r>
            <a:endParaRPr/>
          </a:p>
        </p:txBody>
      </p:sp>
      <p:sp>
        <p:nvSpPr>
          <p:cNvPr id="376" name="Google Shape;37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40"/>
          <p:cNvSpPr txBox="1"/>
          <p:nvPr/>
        </p:nvSpPr>
        <p:spPr>
          <a:xfrm>
            <a:off x="677700" y="3303275"/>
            <a:ext cx="3669000" cy="16986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78" name="Google Shape;378;p40"/>
          <p:cNvSpPr txBox="1"/>
          <p:nvPr/>
        </p:nvSpPr>
        <p:spPr>
          <a:xfrm>
            <a:off x="4405250" y="2744275"/>
            <a:ext cx="3669000" cy="982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79" name="Google Shape;379;p40"/>
          <p:cNvSpPr txBox="1"/>
          <p:nvPr/>
        </p:nvSpPr>
        <p:spPr>
          <a:xfrm>
            <a:off x="677700" y="2744275"/>
            <a:ext cx="3669000" cy="5061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1"/>
          <p:cNvPicPr preferRelativeResize="0"/>
          <p:nvPr/>
        </p:nvPicPr>
        <p:blipFill>
          <a:blip r:embed="rId3">
            <a:alphaModFix/>
          </a:blip>
          <a:stretch>
            <a:fillRect/>
          </a:stretch>
        </p:blipFill>
        <p:spPr>
          <a:xfrm>
            <a:off x="1861613" y="2900126"/>
            <a:ext cx="7097175" cy="1431200"/>
          </a:xfrm>
          <a:prstGeom prst="rect">
            <a:avLst/>
          </a:prstGeom>
          <a:noFill/>
          <a:ln>
            <a:noFill/>
          </a:ln>
        </p:spPr>
      </p:pic>
      <p:pic>
        <p:nvPicPr>
          <p:cNvPr id="385" name="Google Shape;385;p41"/>
          <p:cNvPicPr preferRelativeResize="0"/>
          <p:nvPr/>
        </p:nvPicPr>
        <p:blipFill rotWithShape="1">
          <a:blip r:embed="rId4">
            <a:alphaModFix/>
          </a:blip>
          <a:srcRect b="19575" l="0" r="0" t="0"/>
          <a:stretch/>
        </p:blipFill>
        <p:spPr>
          <a:xfrm>
            <a:off x="332650" y="2210325"/>
            <a:ext cx="8478710" cy="506100"/>
          </a:xfrm>
          <a:prstGeom prst="rect">
            <a:avLst/>
          </a:prstGeom>
          <a:noFill/>
          <a:ln>
            <a:noFill/>
          </a:ln>
        </p:spPr>
      </p:pic>
      <p:sp>
        <p:nvSpPr>
          <p:cNvPr id="386" name="Google Shape;386;p41"/>
          <p:cNvSpPr txBox="1"/>
          <p:nvPr>
            <p:ph type="title"/>
          </p:nvPr>
        </p:nvSpPr>
        <p:spPr>
          <a:xfrm>
            <a:off x="311700" y="213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No Gradio Version</a:t>
            </a:r>
            <a:endParaRPr/>
          </a:p>
        </p:txBody>
      </p:sp>
      <p:sp>
        <p:nvSpPr>
          <p:cNvPr id="387" name="Google Shape;387;p41"/>
          <p:cNvSpPr txBox="1"/>
          <p:nvPr>
            <p:ph idx="1" type="body"/>
          </p:nvPr>
        </p:nvSpPr>
        <p:spPr>
          <a:xfrm>
            <a:off x="311700" y="921125"/>
            <a:ext cx="8520600" cy="110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evaluation,check the answers generated by Gemini </a:t>
            </a:r>
            <a:endParaRPr/>
          </a:p>
          <a:p>
            <a:pPr indent="-317500" lvl="1" marL="914400" rtl="0" algn="l">
              <a:spcBef>
                <a:spcPts val="0"/>
              </a:spcBef>
              <a:spcAft>
                <a:spcPts val="0"/>
              </a:spcAft>
              <a:buSzPts val="1400"/>
              <a:buChar char="○"/>
            </a:pPr>
            <a:r>
              <a:rPr b="1" lang="en">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p:txBody>
      </p:sp>
      <p:sp>
        <p:nvSpPr>
          <p:cNvPr id="388" name="Google Shape;38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1"/>
          <p:cNvSpPr txBox="1"/>
          <p:nvPr/>
        </p:nvSpPr>
        <p:spPr>
          <a:xfrm>
            <a:off x="1861625" y="2900125"/>
            <a:ext cx="7097100" cy="14313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90" name="Google Shape;390;p41"/>
          <p:cNvSpPr txBox="1"/>
          <p:nvPr/>
        </p:nvSpPr>
        <p:spPr>
          <a:xfrm>
            <a:off x="4451700" y="2210325"/>
            <a:ext cx="4380600" cy="4749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391" name="Google Shape;391;p41"/>
          <p:cNvSpPr txBox="1"/>
          <p:nvPr/>
        </p:nvSpPr>
        <p:spPr>
          <a:xfrm>
            <a:off x="382375" y="3269675"/>
            <a:ext cx="1313400" cy="6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dk2"/>
                </a:solidFill>
                <a:latin typeface="Open Sans"/>
                <a:ea typeface="Open Sans"/>
                <a:cs typeface="Open Sans"/>
                <a:sym typeface="Open Sans"/>
              </a:rPr>
              <a:t>Output:</a:t>
            </a:r>
            <a:endParaRPr b="1" sz="2200" u="sng">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 </a:t>
            </a:r>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42"/>
          <p:cNvPicPr preferRelativeResize="0"/>
          <p:nvPr/>
        </p:nvPicPr>
        <p:blipFill rotWithShape="1">
          <a:blip r:embed="rId3">
            <a:alphaModFix/>
          </a:blip>
          <a:srcRect b="0" l="0" r="0" t="0"/>
          <a:stretch/>
        </p:blipFill>
        <p:spPr>
          <a:xfrm>
            <a:off x="979000" y="1949050"/>
            <a:ext cx="7493448" cy="2619975"/>
          </a:xfrm>
          <a:prstGeom prst="rect">
            <a:avLst/>
          </a:prstGeom>
          <a:noFill/>
          <a:ln>
            <a:noFill/>
          </a:ln>
        </p:spPr>
      </p:pic>
      <p:sp>
        <p:nvSpPr>
          <p:cNvPr id="397" name="Google Shape;39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398" name="Google Shape;398;p42"/>
          <p:cNvSpPr txBox="1"/>
          <p:nvPr>
            <p:ph idx="1" type="body"/>
          </p:nvPr>
        </p:nvSpPr>
        <p:spPr>
          <a:xfrm>
            <a:off x="311700" y="1070425"/>
            <a:ext cx="8520600" cy="34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After you set your prompt, you can save your prompt by clicking </a:t>
            </a:r>
            <a:r>
              <a:rPr b="1" lang="en"/>
              <a:t>Save Custom Prompt</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99" name="Google Shape;39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42"/>
          <p:cNvSpPr txBox="1"/>
          <p:nvPr/>
        </p:nvSpPr>
        <p:spPr>
          <a:xfrm>
            <a:off x="4016475" y="4285600"/>
            <a:ext cx="1552800" cy="311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Gradio version</a:t>
            </a:r>
            <a:endParaRPr/>
          </a:p>
        </p:txBody>
      </p:sp>
      <p:sp>
        <p:nvSpPr>
          <p:cNvPr id="406" name="Google Shape;406;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a:t>
            </a:r>
            <a:r>
              <a:rPr lang="en"/>
              <a:t> your prompt</a:t>
            </a:r>
            <a:endParaRPr/>
          </a:p>
          <a:p>
            <a:pPr indent="-317500" lvl="1" marL="914400" rtl="0" algn="l">
              <a:spcBef>
                <a:spcPts val="0"/>
              </a:spcBef>
              <a:spcAft>
                <a:spcPts val="0"/>
              </a:spcAft>
              <a:buSzPts val="1400"/>
              <a:buChar char="○"/>
            </a:pPr>
            <a:r>
              <a:rPr lang="en"/>
              <a:t>You can check </a:t>
            </a:r>
            <a:r>
              <a:rPr lang="en"/>
              <a:t>if your prompt has been successfully saved in the log.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07" name="Google Shape;40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8" name="Google Shape;408;p43"/>
          <p:cNvPicPr preferRelativeResize="0"/>
          <p:nvPr/>
        </p:nvPicPr>
        <p:blipFill>
          <a:blip r:embed="rId3">
            <a:alphaModFix/>
          </a:blip>
          <a:stretch>
            <a:fillRect/>
          </a:stretch>
        </p:blipFill>
        <p:spPr>
          <a:xfrm>
            <a:off x="2642513" y="2056675"/>
            <a:ext cx="3858974" cy="277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44"/>
          <p:cNvPicPr preferRelativeResize="0"/>
          <p:nvPr/>
        </p:nvPicPr>
        <p:blipFill>
          <a:blip r:embed="rId3">
            <a:alphaModFix/>
          </a:blip>
          <a:stretch>
            <a:fillRect/>
          </a:stretch>
        </p:blipFill>
        <p:spPr>
          <a:xfrm>
            <a:off x="1513425" y="2062875"/>
            <a:ext cx="5197700" cy="2684375"/>
          </a:xfrm>
          <a:prstGeom prst="rect">
            <a:avLst/>
          </a:prstGeom>
          <a:noFill/>
          <a:ln>
            <a:noFill/>
          </a:ln>
        </p:spPr>
      </p:pic>
      <p:sp>
        <p:nvSpPr>
          <p:cNvPr id="414" name="Google Shape;414;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No Gradio Version</a:t>
            </a:r>
            <a:endParaRPr/>
          </a:p>
        </p:txBody>
      </p:sp>
      <p:sp>
        <p:nvSpPr>
          <p:cNvPr id="415" name="Google Shape;415;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You can check if your prompt has been successfully saved in the log.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16" name="Google Shape;41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4"/>
          <p:cNvSpPr txBox="1"/>
          <p:nvPr/>
        </p:nvSpPr>
        <p:spPr>
          <a:xfrm>
            <a:off x="1513430" y="2062875"/>
            <a:ext cx="514800" cy="4530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423" name="Google Shape;423;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After executing the block, your </a:t>
            </a:r>
            <a:r>
              <a:rPr b="1" lang="en" sz="2000" u="sng">
                <a:solidFill>
                  <a:srgbClr val="FF0000"/>
                </a:solidFill>
              </a:rPr>
              <a:t>prompt.json</a:t>
            </a:r>
            <a:r>
              <a:rPr lang="en"/>
              <a:t> file will be download to your computer automatically.</a:t>
            </a:r>
            <a:endParaRPr/>
          </a:p>
          <a:p>
            <a:pPr indent="-317500" lvl="1" marL="914400" rtl="0" algn="l">
              <a:spcBef>
                <a:spcPts val="0"/>
              </a:spcBef>
              <a:spcAft>
                <a:spcPts val="0"/>
              </a:spcAft>
              <a:buSzPts val="1400"/>
              <a:buChar char="○"/>
            </a:pPr>
            <a:r>
              <a:rPr lang="en"/>
              <a:t>If you want to use this block to download your prompt, make sure you have stopped the Gradio.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4" name="Google Shape;424;p45"/>
          <p:cNvPicPr preferRelativeResize="0"/>
          <p:nvPr/>
        </p:nvPicPr>
        <p:blipFill>
          <a:blip r:embed="rId3">
            <a:alphaModFix/>
          </a:blip>
          <a:stretch>
            <a:fillRect/>
          </a:stretch>
        </p:blipFill>
        <p:spPr>
          <a:xfrm>
            <a:off x="966288" y="2798975"/>
            <a:ext cx="7211424" cy="2170925"/>
          </a:xfrm>
          <a:prstGeom prst="rect">
            <a:avLst/>
          </a:prstGeom>
          <a:noFill/>
          <a:ln>
            <a:noFill/>
          </a:ln>
        </p:spPr>
      </p:pic>
      <p:sp>
        <p:nvSpPr>
          <p:cNvPr id="425" name="Google Shape;425;p45"/>
          <p:cNvSpPr txBox="1"/>
          <p:nvPr/>
        </p:nvSpPr>
        <p:spPr>
          <a:xfrm>
            <a:off x="1116513" y="3872325"/>
            <a:ext cx="358800" cy="3141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26" name="Google Shape;426;p45"/>
          <p:cNvSpPr txBox="1"/>
          <p:nvPr/>
        </p:nvSpPr>
        <p:spPr>
          <a:xfrm>
            <a:off x="1011713" y="3066350"/>
            <a:ext cx="4107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Open Sans"/>
                <a:ea typeface="Open Sans"/>
                <a:cs typeface="Open Sans"/>
                <a:sym typeface="Open Sans"/>
              </a:rPr>
              <a:t>1.</a:t>
            </a:r>
            <a:endParaRPr b="1" sz="1800">
              <a:solidFill>
                <a:srgbClr val="FF0000"/>
              </a:solidFill>
              <a:latin typeface="Open Sans"/>
              <a:ea typeface="Open Sans"/>
              <a:cs typeface="Open Sans"/>
              <a:sym typeface="Open Sans"/>
            </a:endParaRPr>
          </a:p>
        </p:txBody>
      </p:sp>
      <p:sp>
        <p:nvSpPr>
          <p:cNvPr id="427" name="Google Shape;42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a:t>
            </a:r>
            <a:endParaRPr/>
          </a:p>
        </p:txBody>
      </p:sp>
      <p:sp>
        <p:nvSpPr>
          <p:cNvPr id="433" name="Google Shape;433;p46"/>
          <p:cNvSpPr txBox="1"/>
          <p:nvPr>
            <p:ph idx="1" type="body"/>
          </p:nvPr>
        </p:nvSpPr>
        <p:spPr>
          <a:xfrm>
            <a:off x="311700" y="1266325"/>
            <a:ext cx="87825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Save and download your prompt</a:t>
            </a:r>
            <a:endParaRPr/>
          </a:p>
          <a:p>
            <a:pPr indent="-317500" lvl="1" marL="914400" rtl="0" algn="l">
              <a:spcBef>
                <a:spcPts val="0"/>
              </a:spcBef>
              <a:spcAft>
                <a:spcPts val="0"/>
              </a:spcAft>
              <a:buSzPts val="1400"/>
              <a:buChar char="○"/>
            </a:pPr>
            <a:r>
              <a:rPr lang="en"/>
              <a:t>If the code block shown in p22 results in error, double check if there exists </a:t>
            </a:r>
            <a:r>
              <a:rPr b="1" lang="en" sz="1800" u="sng">
                <a:solidFill>
                  <a:srgbClr val="FF0000"/>
                </a:solidFill>
              </a:rPr>
              <a:t>prompt.json</a:t>
            </a:r>
            <a:r>
              <a:rPr lang="en" sz="1200"/>
              <a:t>.</a:t>
            </a:r>
            <a:endParaRPr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34" name="Google Shape;434;p46"/>
          <p:cNvPicPr preferRelativeResize="0"/>
          <p:nvPr/>
        </p:nvPicPr>
        <p:blipFill>
          <a:blip r:embed="rId3">
            <a:alphaModFix/>
          </a:blip>
          <a:stretch>
            <a:fillRect/>
          </a:stretch>
        </p:blipFill>
        <p:spPr>
          <a:xfrm>
            <a:off x="2896700" y="2072829"/>
            <a:ext cx="3794576" cy="2828883"/>
          </a:xfrm>
          <a:prstGeom prst="rect">
            <a:avLst/>
          </a:prstGeom>
          <a:noFill/>
          <a:ln>
            <a:noFill/>
          </a:ln>
        </p:spPr>
      </p:pic>
      <p:sp>
        <p:nvSpPr>
          <p:cNvPr id="435" name="Google Shape;435;p46"/>
          <p:cNvSpPr txBox="1"/>
          <p:nvPr/>
        </p:nvSpPr>
        <p:spPr>
          <a:xfrm>
            <a:off x="2452723" y="3889485"/>
            <a:ext cx="592200" cy="10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0000"/>
                </a:solidFill>
                <a:latin typeface="Open Sans"/>
                <a:ea typeface="Open Sans"/>
                <a:cs typeface="Open Sans"/>
                <a:sym typeface="Open Sans"/>
              </a:rPr>
              <a:t>1.</a:t>
            </a:r>
            <a:endParaRPr b="1" sz="2600">
              <a:solidFill>
                <a:srgbClr val="FF0000"/>
              </a:solidFill>
              <a:latin typeface="Open Sans"/>
              <a:ea typeface="Open Sans"/>
              <a:cs typeface="Open Sans"/>
              <a:sym typeface="Open Sans"/>
            </a:endParaRPr>
          </a:p>
        </p:txBody>
      </p:sp>
      <p:sp>
        <p:nvSpPr>
          <p:cNvPr id="436" name="Google Shape;436;p46"/>
          <p:cNvSpPr txBox="1"/>
          <p:nvPr/>
        </p:nvSpPr>
        <p:spPr>
          <a:xfrm>
            <a:off x="2929375" y="4154000"/>
            <a:ext cx="431400" cy="4422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37" name="Google Shape;437;p46"/>
          <p:cNvSpPr txBox="1"/>
          <p:nvPr/>
        </p:nvSpPr>
        <p:spPr>
          <a:xfrm>
            <a:off x="3582675" y="4488375"/>
            <a:ext cx="1770900" cy="3474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38" name="Google Shape;43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Issues You Might Encounter</a:t>
            </a:r>
            <a:endParaRPr/>
          </a:p>
        </p:txBody>
      </p:sp>
      <p:sp>
        <p:nvSpPr>
          <p:cNvPr id="444" name="Google Shape;44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from code block (for debugging)</a:t>
            </a:r>
            <a:endParaRPr/>
          </a:p>
        </p:txBody>
      </p:sp>
      <p:sp>
        <p:nvSpPr>
          <p:cNvPr id="450" name="Google Shape;450;p48"/>
          <p:cNvSpPr txBox="1"/>
          <p:nvPr>
            <p:ph idx="1" type="body"/>
          </p:nvPr>
        </p:nvSpPr>
        <p:spPr>
          <a:xfrm>
            <a:off x="311700" y="1190400"/>
            <a:ext cx="8520600" cy="1266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Just like HW3, you might encounter errors in this code block.</a:t>
            </a:r>
            <a:endParaRPr/>
          </a:p>
          <a:p>
            <a:pPr indent="-317500" lvl="1" marL="914400" rtl="0" algn="l">
              <a:spcBef>
                <a:spcPts val="0"/>
              </a:spcBef>
              <a:spcAft>
                <a:spcPts val="0"/>
              </a:spcAft>
              <a:buSzPts val="1400"/>
              <a:buChar char="○"/>
            </a:pPr>
            <a:r>
              <a:rPr lang="en"/>
              <a:t>The output of the code block would be below the </a:t>
            </a:r>
            <a:r>
              <a:rPr lang="en"/>
              <a:t>code</a:t>
            </a:r>
            <a:r>
              <a:rPr lang="en"/>
              <a:t> block, you can try to debug from the traceback </a:t>
            </a:r>
            <a:endParaRPr/>
          </a:p>
          <a:p>
            <a:pPr indent="-317500" lvl="1" marL="914400" rtl="0" algn="l">
              <a:spcBef>
                <a:spcPts val="0"/>
              </a:spcBef>
              <a:spcAft>
                <a:spcPts val="0"/>
              </a:spcAft>
              <a:buSzPts val="1400"/>
              <a:buChar char="○"/>
            </a:pPr>
            <a:r>
              <a:rPr lang="en"/>
              <a:t>Or when you need </a:t>
            </a:r>
            <a:r>
              <a:rPr lang="en"/>
              <a:t>assistance</a:t>
            </a:r>
            <a:r>
              <a:rPr lang="en"/>
              <a:t> from TA whether via NTU COOL or mail, please also provide screenshot of this part</a:t>
            </a:r>
            <a:endParaRPr/>
          </a:p>
        </p:txBody>
      </p:sp>
      <p:sp>
        <p:nvSpPr>
          <p:cNvPr id="451" name="Google Shape;45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48"/>
          <p:cNvPicPr preferRelativeResize="0"/>
          <p:nvPr/>
        </p:nvPicPr>
        <p:blipFill>
          <a:blip r:embed="rId3">
            <a:alphaModFix/>
          </a:blip>
          <a:stretch>
            <a:fillRect/>
          </a:stretch>
        </p:blipFill>
        <p:spPr>
          <a:xfrm>
            <a:off x="906438" y="2826725"/>
            <a:ext cx="7331137" cy="1901716"/>
          </a:xfrm>
          <a:prstGeom prst="rect">
            <a:avLst/>
          </a:prstGeom>
          <a:noFill/>
          <a:ln>
            <a:noFill/>
          </a:ln>
        </p:spPr>
      </p:pic>
      <p:sp>
        <p:nvSpPr>
          <p:cNvPr id="453" name="Google Shape;453;p48"/>
          <p:cNvSpPr txBox="1"/>
          <p:nvPr/>
        </p:nvSpPr>
        <p:spPr>
          <a:xfrm>
            <a:off x="906450" y="3557850"/>
            <a:ext cx="4926300" cy="11706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ValueError</a:t>
            </a:r>
            <a:r>
              <a:rPr lang="en"/>
              <a:t> : content must not be empty</a:t>
            </a:r>
            <a:endParaRPr/>
          </a:p>
        </p:txBody>
      </p:sp>
      <p:sp>
        <p:nvSpPr>
          <p:cNvPr id="459" name="Google Shape;45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49"/>
          <p:cNvSpPr txBox="1"/>
          <p:nvPr/>
        </p:nvSpPr>
        <p:spPr>
          <a:xfrm>
            <a:off x="311700" y="1248475"/>
            <a:ext cx="3581100" cy="39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If you encounter this error</a:t>
            </a:r>
            <a:endParaRPr sz="1800">
              <a:solidFill>
                <a:schemeClr val="dk2"/>
              </a:solidFill>
              <a:latin typeface="Open Sans"/>
              <a:ea typeface="Open Sans"/>
              <a:cs typeface="Open Sans"/>
              <a:sym typeface="Open Sans"/>
            </a:endParaRPr>
          </a:p>
        </p:txBody>
      </p:sp>
      <p:pic>
        <p:nvPicPr>
          <p:cNvPr id="461" name="Google Shape;461;p49"/>
          <p:cNvPicPr preferRelativeResize="0"/>
          <p:nvPr/>
        </p:nvPicPr>
        <p:blipFill>
          <a:blip r:embed="rId3">
            <a:alphaModFix/>
          </a:blip>
          <a:stretch>
            <a:fillRect/>
          </a:stretch>
        </p:blipFill>
        <p:spPr>
          <a:xfrm>
            <a:off x="220738" y="1738125"/>
            <a:ext cx="4930119" cy="3196626"/>
          </a:xfrm>
          <a:prstGeom prst="rect">
            <a:avLst/>
          </a:prstGeom>
          <a:noFill/>
          <a:ln>
            <a:noFill/>
          </a:ln>
        </p:spPr>
      </p:pic>
      <p:sp>
        <p:nvSpPr>
          <p:cNvPr id="462" name="Google Shape;462;p49"/>
          <p:cNvSpPr/>
          <p:nvPr/>
        </p:nvSpPr>
        <p:spPr>
          <a:xfrm>
            <a:off x="5600075" y="31597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63" name="Google Shape;463;p49"/>
          <p:cNvSpPr txBox="1"/>
          <p:nvPr/>
        </p:nvSpPr>
        <p:spPr>
          <a:xfrm>
            <a:off x="6237449" y="29422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You pressed set prompt button before filling it</a:t>
            </a:r>
            <a:endParaRPr sz="1800">
              <a:solidFill>
                <a:schemeClr val="dk2"/>
              </a:solidFill>
              <a:latin typeface="Open Sans"/>
              <a:ea typeface="Open Sans"/>
              <a:cs typeface="Open Sans"/>
              <a:sym typeface="Open Sans"/>
            </a:endParaRPr>
          </a:p>
        </p:txBody>
      </p:sp>
      <p:sp>
        <p:nvSpPr>
          <p:cNvPr id="464" name="Google Shape;464;p49"/>
          <p:cNvSpPr txBox="1"/>
          <p:nvPr/>
        </p:nvSpPr>
        <p:spPr>
          <a:xfrm>
            <a:off x="406250" y="4809800"/>
            <a:ext cx="1661400" cy="1596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0"/>
          <p:cNvPicPr preferRelativeResize="0"/>
          <p:nvPr/>
        </p:nvPicPr>
        <p:blipFill rotWithShape="1">
          <a:blip r:embed="rId3">
            <a:alphaModFix/>
          </a:blip>
          <a:srcRect b="0" l="0" r="26324" t="0"/>
          <a:stretch/>
        </p:blipFill>
        <p:spPr>
          <a:xfrm>
            <a:off x="549850" y="2504975"/>
            <a:ext cx="3278001" cy="1175950"/>
          </a:xfrm>
          <a:prstGeom prst="rect">
            <a:avLst/>
          </a:prstGeom>
          <a:noFill/>
          <a:ln>
            <a:noFill/>
          </a:ln>
        </p:spPr>
      </p:pic>
      <p:sp>
        <p:nvSpPr>
          <p:cNvPr id="470" name="Google Shape;470;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ValueError : content must not be empty</a:t>
            </a:r>
            <a:endParaRPr/>
          </a:p>
          <a:p>
            <a:pPr indent="0" lvl="0" marL="0" rtl="0" algn="l">
              <a:spcBef>
                <a:spcPts val="0"/>
              </a:spcBef>
              <a:spcAft>
                <a:spcPts val="0"/>
              </a:spcAft>
              <a:buNone/>
            </a:pPr>
            <a:r>
              <a:t/>
            </a:r>
            <a:endParaRPr/>
          </a:p>
        </p:txBody>
      </p:sp>
      <p:sp>
        <p:nvSpPr>
          <p:cNvPr id="471" name="Google Shape;47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50"/>
          <p:cNvSpPr txBox="1"/>
          <p:nvPr/>
        </p:nvSpPr>
        <p:spPr>
          <a:xfrm>
            <a:off x="311700" y="1248475"/>
            <a:ext cx="8219100" cy="39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Solution: Restart the block and fill in the prompt correctly</a:t>
            </a:r>
            <a:endParaRPr sz="1800">
              <a:solidFill>
                <a:schemeClr val="dk2"/>
              </a:solidFill>
              <a:latin typeface="Open Sans"/>
              <a:ea typeface="Open Sans"/>
              <a:cs typeface="Open Sans"/>
              <a:sym typeface="Open Sans"/>
            </a:endParaRPr>
          </a:p>
        </p:txBody>
      </p:sp>
      <p:sp>
        <p:nvSpPr>
          <p:cNvPr id="473" name="Google Shape;473;p50"/>
          <p:cNvSpPr/>
          <p:nvPr/>
        </p:nvSpPr>
        <p:spPr>
          <a:xfrm>
            <a:off x="3333185" y="2623291"/>
            <a:ext cx="932400" cy="9393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474" name="Google Shape;474;p50"/>
          <p:cNvPicPr preferRelativeResize="0"/>
          <p:nvPr/>
        </p:nvPicPr>
        <p:blipFill>
          <a:blip r:embed="rId4">
            <a:alphaModFix/>
          </a:blip>
          <a:stretch>
            <a:fillRect/>
          </a:stretch>
        </p:blipFill>
        <p:spPr>
          <a:xfrm>
            <a:off x="4572000" y="2514062"/>
            <a:ext cx="3309103" cy="1157775"/>
          </a:xfrm>
          <a:prstGeom prst="rect">
            <a:avLst/>
          </a:prstGeom>
          <a:noFill/>
          <a:ln>
            <a:noFill/>
          </a:ln>
        </p:spPr>
      </p:pic>
      <p:sp>
        <p:nvSpPr>
          <p:cNvPr id="475" name="Google Shape;475;p50"/>
          <p:cNvSpPr/>
          <p:nvPr/>
        </p:nvSpPr>
        <p:spPr>
          <a:xfrm>
            <a:off x="7500275" y="2476150"/>
            <a:ext cx="1233600" cy="12336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a:t>
            </a:r>
            <a:r>
              <a:rPr lang="en"/>
              <a:t>imed out</a:t>
            </a:r>
            <a:endParaRPr/>
          </a:p>
        </p:txBody>
      </p:sp>
      <p:sp>
        <p:nvSpPr>
          <p:cNvPr id="481" name="Google Shape;481;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these error:</a:t>
            </a:r>
            <a:endParaRPr/>
          </a:p>
          <a:p>
            <a:pPr indent="0" lvl="0" marL="0" rtl="0" algn="l">
              <a:spcBef>
                <a:spcPts val="1200"/>
              </a:spcBef>
              <a:spcAft>
                <a:spcPts val="1200"/>
              </a:spcAft>
              <a:buNone/>
            </a:pPr>
            <a:r>
              <a:t/>
            </a:r>
            <a:endParaRPr/>
          </a:p>
        </p:txBody>
      </p:sp>
      <p:sp>
        <p:nvSpPr>
          <p:cNvPr id="482" name="Google Shape;48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83" name="Google Shape;483;p51"/>
          <p:cNvPicPr preferRelativeResize="0"/>
          <p:nvPr/>
        </p:nvPicPr>
        <p:blipFill>
          <a:blip r:embed="rId3">
            <a:alphaModFix/>
          </a:blip>
          <a:stretch>
            <a:fillRect/>
          </a:stretch>
        </p:blipFill>
        <p:spPr>
          <a:xfrm>
            <a:off x="311700" y="1857200"/>
            <a:ext cx="5141074" cy="2668200"/>
          </a:xfrm>
          <a:prstGeom prst="rect">
            <a:avLst/>
          </a:prstGeom>
          <a:noFill/>
          <a:ln>
            <a:noFill/>
          </a:ln>
        </p:spPr>
      </p:pic>
      <p:sp>
        <p:nvSpPr>
          <p:cNvPr id="484" name="Google Shape;484;p51"/>
          <p:cNvSpPr txBox="1"/>
          <p:nvPr/>
        </p:nvSpPr>
        <p:spPr>
          <a:xfrm>
            <a:off x="573100" y="4336700"/>
            <a:ext cx="3772500" cy="1887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485" name="Google Shape;485;p51"/>
          <p:cNvSpPr/>
          <p:nvPr/>
        </p:nvSpPr>
        <p:spPr>
          <a:xfrm>
            <a:off x="5817700" y="30653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86" name="Google Shape;486;p51"/>
          <p:cNvSpPr txBox="1"/>
          <p:nvPr/>
        </p:nvSpPr>
        <p:spPr>
          <a:xfrm>
            <a:off x="6455074" y="28478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341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9" name="Google Shape;89;p16"/>
          <p:cNvSpPr txBox="1"/>
          <p:nvPr>
            <p:ph idx="1" type="body"/>
          </p:nvPr>
        </p:nvSpPr>
        <p:spPr>
          <a:xfrm>
            <a:off x="311700" y="1378848"/>
            <a:ext cx="8520600" cy="314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highlight>
                  <a:srgbClr val="FFFFFF"/>
                </a:highlight>
                <a:latin typeface="Arial"/>
                <a:ea typeface="Arial"/>
                <a:cs typeface="Arial"/>
                <a:sym typeface="Arial"/>
              </a:rPr>
              <a:t>Design prompts that improve Gemini's accuracy in solving mathematical problems.</a:t>
            </a:r>
            <a:endParaRPr sz="1600">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600">
                <a:highlight>
                  <a:schemeClr val="lt1"/>
                </a:highlight>
                <a:latin typeface="Arial"/>
                <a:ea typeface="Arial"/>
                <a:cs typeface="Arial"/>
                <a:sym typeface="Arial"/>
              </a:rPr>
              <a:t>Understand how prompts affect the performance of a Large Language Model (LLM).</a:t>
            </a:r>
            <a:endParaRPr sz="1600">
              <a:highlight>
                <a:schemeClr val="lt1"/>
              </a:highlight>
              <a:latin typeface="Arial"/>
              <a:ea typeface="Arial"/>
              <a:cs typeface="Arial"/>
              <a:sym typeface="Arial"/>
            </a:endParaRPr>
          </a:p>
          <a:p>
            <a:pPr indent="0" lvl="0" marL="0" rtl="0" algn="l">
              <a:spcBef>
                <a:spcPts val="1200"/>
              </a:spcBef>
              <a:spcAft>
                <a:spcPts val="1200"/>
              </a:spcAft>
              <a:buNone/>
            </a:pPr>
            <a:r>
              <a:t/>
            </a:r>
            <a:endParaRPr sz="1600">
              <a:highlight>
                <a:srgbClr val="FFFFFF"/>
              </a:highlight>
              <a:latin typeface="Arial"/>
              <a:ea typeface="Arial"/>
              <a:cs typeface="Arial"/>
              <a:sym typeface="Arial"/>
            </a:endParaRPr>
          </a:p>
        </p:txBody>
      </p:sp>
      <p:sp>
        <p:nvSpPr>
          <p:cNvPr id="90" name="Google Shape;90;p16"/>
          <p:cNvSpPr/>
          <p:nvPr/>
        </p:nvSpPr>
        <p:spPr>
          <a:xfrm>
            <a:off x="2178794" y="32184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5114216" y="3045107"/>
            <a:ext cx="949518" cy="675686"/>
          </a:xfrm>
          <a:prstGeom prst="rect">
            <a:avLst/>
          </a:prstGeom>
          <a:noFill/>
          <a:ln>
            <a:noFill/>
          </a:ln>
        </p:spPr>
      </p:pic>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6"/>
          <p:cNvSpPr/>
          <p:nvPr/>
        </p:nvSpPr>
        <p:spPr>
          <a:xfrm>
            <a:off x="321275" y="29817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Solve this problem as you are an elementary school math teacher:</a:t>
            </a:r>
            <a:endParaRPr sz="1200">
              <a:latin typeface="Open Sans"/>
              <a:ea typeface="Open Sans"/>
              <a:cs typeface="Open Sans"/>
              <a:sym typeface="Open Sans"/>
            </a:endParaRPr>
          </a:p>
        </p:txBody>
      </p:sp>
      <p:sp>
        <p:nvSpPr>
          <p:cNvPr id="94" name="Google Shape;94;p16"/>
          <p:cNvSpPr/>
          <p:nvPr/>
        </p:nvSpPr>
        <p:spPr>
          <a:xfrm>
            <a:off x="2677596" y="2571850"/>
            <a:ext cx="1702800" cy="1622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95" name="Google Shape;95;p16"/>
          <p:cNvSpPr/>
          <p:nvPr/>
        </p:nvSpPr>
        <p:spPr>
          <a:xfrm>
            <a:off x="4535091" y="32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6"/>
          <p:cNvSpPr/>
          <p:nvPr/>
        </p:nvSpPr>
        <p:spPr>
          <a:xfrm>
            <a:off x="6143913" y="32762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7" name="Google Shape;97;p16"/>
          <p:cNvSpPr/>
          <p:nvPr/>
        </p:nvSpPr>
        <p:spPr>
          <a:xfrm>
            <a:off x="6884308" y="2571750"/>
            <a:ext cx="1702800" cy="16224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Alright class, listen up! Today we're helping an artist with their mosaic project … </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So the answer is 171 blue tiles + 57 red tiles = </a:t>
            </a:r>
            <a:r>
              <a:rPr b="1" lang="en" sz="1200">
                <a:latin typeface="Open Sans"/>
                <a:ea typeface="Open Sans"/>
                <a:cs typeface="Open Sans"/>
                <a:sym typeface="Open Sans"/>
              </a:rPr>
              <a:t>228 </a:t>
            </a:r>
            <a:r>
              <a:rPr lang="en" sz="1200">
                <a:latin typeface="Open Sans"/>
                <a:ea typeface="Open Sans"/>
                <a:cs typeface="Open Sans"/>
                <a:sym typeface="Open Sans"/>
              </a:rPr>
              <a:t>tiles</a:t>
            </a:r>
            <a:endParaRPr sz="1200">
              <a:latin typeface="Open Sans"/>
              <a:ea typeface="Open Sans"/>
              <a:cs typeface="Open Sans"/>
              <a:sym typeface="Open Sans"/>
            </a:endParaRPr>
          </a:p>
        </p:txBody>
      </p:sp>
      <p:sp>
        <p:nvSpPr>
          <p:cNvPr id="98" name="Google Shape;98;p16"/>
          <p:cNvSpPr txBox="1"/>
          <p:nvPr/>
        </p:nvSpPr>
        <p:spPr>
          <a:xfrm>
            <a:off x="323825"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99" name="Google Shape;99;p16"/>
          <p:cNvSpPr txBox="1"/>
          <p:nvPr/>
        </p:nvSpPr>
        <p:spPr>
          <a:xfrm>
            <a:off x="2558200" y="4417175"/>
            <a:ext cx="19416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00" name="Google Shape;100;p16"/>
          <p:cNvSpPr txBox="1"/>
          <p:nvPr/>
        </p:nvSpPr>
        <p:spPr>
          <a:xfrm>
            <a:off x="4740125"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01" name="Google Shape;101;p16"/>
          <p:cNvSpPr txBox="1"/>
          <p:nvPr/>
        </p:nvSpPr>
        <p:spPr>
          <a:xfrm>
            <a:off x="6886850" y="4417175"/>
            <a:ext cx="1697700" cy="44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timed out</a:t>
            </a:r>
            <a:endParaRPr/>
          </a:p>
        </p:txBody>
      </p:sp>
      <p:sp>
        <p:nvSpPr>
          <p:cNvPr id="492" name="Google Shape;492;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a:t>
            </a:r>
            <a:endParaRPr/>
          </a:p>
          <a:p>
            <a:pPr indent="-317500" lvl="1" marL="914400" rtl="0" algn="l">
              <a:spcBef>
                <a:spcPts val="0"/>
              </a:spcBef>
              <a:spcAft>
                <a:spcPts val="0"/>
              </a:spcAft>
              <a:buSzPts val="1400"/>
              <a:buChar char="○"/>
            </a:pPr>
            <a:r>
              <a:rPr lang="en"/>
              <a:t>This error usually occurs when Gemini is not properly terminated, such as when pressing the stop key of the Colab block while executing Evaluate. After encountering it once, any subsequent calls to Gemini will trigger a "Read timed out," so it is recommended to directly restart Colab.</a:t>
            </a:r>
            <a:endParaRPr/>
          </a:p>
          <a:p>
            <a:pPr indent="-342900" lvl="0" marL="1371600" rtl="0" algn="l">
              <a:lnSpc>
                <a:spcPct val="100000"/>
              </a:lnSpc>
              <a:spcBef>
                <a:spcPts val="0"/>
              </a:spcBef>
              <a:spcAft>
                <a:spcPts val="0"/>
              </a:spcAft>
              <a:buSzPts val="1800"/>
              <a:buAutoNum type="arabicPeriod"/>
            </a:pPr>
            <a:r>
              <a:rPr lang="en"/>
              <a:t>R</a:t>
            </a:r>
            <a:r>
              <a:rPr lang="en"/>
              <a:t>estart the colab.</a:t>
            </a:r>
            <a:endParaRPr/>
          </a:p>
          <a:p>
            <a:pPr indent="-342900" lvl="0" marL="1371600" rtl="0" algn="l">
              <a:lnSpc>
                <a:spcPct val="100000"/>
              </a:lnSpc>
              <a:spcBef>
                <a:spcPts val="0"/>
              </a:spcBef>
              <a:spcAft>
                <a:spcPts val="0"/>
              </a:spcAft>
              <a:buSzPts val="1800"/>
              <a:buAutoNum type="arabicPeriod"/>
            </a:pPr>
            <a:r>
              <a:rPr lang="en"/>
              <a:t>If it still doesn’t work, restart the colab then change the prompt.</a:t>
            </a:r>
            <a:endParaRPr/>
          </a:p>
          <a:p>
            <a:pPr indent="0" lvl="0" marL="0" rtl="0" algn="l">
              <a:spcBef>
                <a:spcPts val="0"/>
              </a:spcBef>
              <a:spcAft>
                <a:spcPts val="1200"/>
              </a:spcAft>
              <a:buNone/>
            </a:pPr>
            <a:r>
              <a:t/>
            </a:r>
            <a:endParaRPr/>
          </a:p>
        </p:txBody>
      </p:sp>
      <p:sp>
        <p:nvSpPr>
          <p:cNvPr id="493" name="Google Shape;49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was returned</a:t>
            </a:r>
            <a:endParaRPr/>
          </a:p>
        </p:txBody>
      </p:sp>
      <p:sp>
        <p:nvSpPr>
          <p:cNvPr id="499" name="Google Shape;499;p53"/>
          <p:cNvSpPr txBox="1"/>
          <p:nvPr>
            <p:ph idx="1" type="body"/>
          </p:nvPr>
        </p:nvSpPr>
        <p:spPr>
          <a:xfrm>
            <a:off x="311700" y="128807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these error:</a:t>
            </a:r>
            <a:endParaRPr/>
          </a:p>
          <a:p>
            <a:pPr indent="0" lvl="0" marL="0" rtl="0" algn="l">
              <a:spcBef>
                <a:spcPts val="1200"/>
              </a:spcBef>
              <a:spcAft>
                <a:spcPts val="1200"/>
              </a:spcAft>
              <a:buNone/>
            </a:pPr>
            <a:r>
              <a:t/>
            </a:r>
            <a:endParaRPr/>
          </a:p>
        </p:txBody>
      </p:sp>
      <p:sp>
        <p:nvSpPr>
          <p:cNvPr id="500" name="Google Shape;50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1" name="Google Shape;501;p53"/>
          <p:cNvPicPr preferRelativeResize="0"/>
          <p:nvPr/>
        </p:nvPicPr>
        <p:blipFill>
          <a:blip r:embed="rId3">
            <a:alphaModFix/>
          </a:blip>
          <a:stretch>
            <a:fillRect/>
          </a:stretch>
        </p:blipFill>
        <p:spPr>
          <a:xfrm>
            <a:off x="311700" y="2074800"/>
            <a:ext cx="5366649" cy="2407050"/>
          </a:xfrm>
          <a:prstGeom prst="rect">
            <a:avLst/>
          </a:prstGeom>
          <a:noFill/>
          <a:ln>
            <a:noFill/>
          </a:ln>
        </p:spPr>
      </p:pic>
      <p:sp>
        <p:nvSpPr>
          <p:cNvPr id="502" name="Google Shape;502;p53"/>
          <p:cNvSpPr txBox="1"/>
          <p:nvPr/>
        </p:nvSpPr>
        <p:spPr>
          <a:xfrm>
            <a:off x="594875" y="3663575"/>
            <a:ext cx="5049300" cy="6384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503" name="Google Shape;503;p53"/>
          <p:cNvSpPr/>
          <p:nvPr/>
        </p:nvSpPr>
        <p:spPr>
          <a:xfrm>
            <a:off x="5817700" y="3065337"/>
            <a:ext cx="517500" cy="353400"/>
          </a:xfrm>
          <a:prstGeom prst="rightArrow">
            <a:avLst>
              <a:gd fmla="val 50000" name="adj1"/>
              <a:gd fmla="val 50000" name="adj2"/>
            </a:avLst>
          </a:prstGeom>
          <a:solidFill>
            <a:srgbClr val="4A86E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04" name="Google Shape;504;p53"/>
          <p:cNvSpPr txBox="1"/>
          <p:nvPr/>
        </p:nvSpPr>
        <p:spPr>
          <a:xfrm>
            <a:off x="6455074" y="2847813"/>
            <a:ext cx="27837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was returned</a:t>
            </a:r>
            <a:endParaRPr/>
          </a:p>
          <a:p>
            <a:pPr indent="0" lvl="0" marL="0" rtl="0" algn="l">
              <a:spcBef>
                <a:spcPts val="0"/>
              </a:spcBef>
              <a:spcAft>
                <a:spcPts val="0"/>
              </a:spcAft>
              <a:buNone/>
            </a:pPr>
            <a:r>
              <a:t/>
            </a:r>
            <a:endParaRPr/>
          </a:p>
        </p:txBody>
      </p:sp>
      <p:sp>
        <p:nvSpPr>
          <p:cNvPr id="510" name="Google Shape;510;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a:t>
            </a:r>
            <a:endParaRPr/>
          </a:p>
          <a:p>
            <a:pPr indent="-342900" lvl="0" marL="1371600" rtl="0" algn="l">
              <a:lnSpc>
                <a:spcPct val="100000"/>
              </a:lnSpc>
              <a:spcBef>
                <a:spcPts val="0"/>
              </a:spcBef>
              <a:spcAft>
                <a:spcPts val="0"/>
              </a:spcAft>
              <a:buSzPts val="1800"/>
              <a:buAutoNum type="arabicPeriod"/>
            </a:pPr>
            <a:r>
              <a:rPr lang="en"/>
              <a:t>Restart the colab.</a:t>
            </a:r>
            <a:endParaRPr/>
          </a:p>
          <a:p>
            <a:pPr indent="-342900" lvl="0" marL="1371600" rtl="0" algn="l">
              <a:lnSpc>
                <a:spcPct val="100000"/>
              </a:lnSpc>
              <a:spcBef>
                <a:spcPts val="0"/>
              </a:spcBef>
              <a:spcAft>
                <a:spcPts val="0"/>
              </a:spcAft>
              <a:buSzPts val="1800"/>
              <a:buAutoNum type="arabicPeriod"/>
            </a:pPr>
            <a:r>
              <a:rPr lang="en"/>
              <a:t>If it still doesn’t work, change the prompt.</a:t>
            </a:r>
            <a:endParaRPr/>
          </a:p>
          <a:p>
            <a:pPr indent="0" lvl="0" marL="0" rtl="0" algn="l">
              <a:spcBef>
                <a:spcPts val="0"/>
              </a:spcBef>
              <a:spcAft>
                <a:spcPts val="1200"/>
              </a:spcAft>
              <a:buNone/>
            </a:pPr>
            <a:r>
              <a:t/>
            </a:r>
            <a:endParaRPr/>
          </a:p>
        </p:txBody>
      </p:sp>
      <p:sp>
        <p:nvSpPr>
          <p:cNvPr id="511" name="Google Shape;511;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Connection aborted.</a:t>
            </a:r>
            <a:endParaRPr sz="3200"/>
          </a:p>
        </p:txBody>
      </p:sp>
      <p:sp>
        <p:nvSpPr>
          <p:cNvPr id="517" name="Google Shape;517;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encounter this problem, </a:t>
            </a:r>
            <a:r>
              <a:rPr b="1" lang="en"/>
              <a:t>just ignore it !!</a:t>
            </a:r>
            <a:endParaRPr b="1"/>
          </a:p>
          <a:p>
            <a:pPr indent="0" lvl="0" marL="0" rtl="0" algn="l">
              <a:spcBef>
                <a:spcPts val="1200"/>
              </a:spcBef>
              <a:spcAft>
                <a:spcPts val="1200"/>
              </a:spcAft>
              <a:buNone/>
            </a:pPr>
            <a:r>
              <a:t/>
            </a:r>
            <a:endParaRPr/>
          </a:p>
        </p:txBody>
      </p:sp>
      <p:sp>
        <p:nvSpPr>
          <p:cNvPr id="518" name="Google Shape;51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55"/>
          <p:cNvPicPr preferRelativeResize="0"/>
          <p:nvPr/>
        </p:nvPicPr>
        <p:blipFill>
          <a:blip r:embed="rId3">
            <a:alphaModFix/>
          </a:blip>
          <a:stretch>
            <a:fillRect/>
          </a:stretch>
        </p:blipFill>
        <p:spPr>
          <a:xfrm>
            <a:off x="2105862" y="1728923"/>
            <a:ext cx="4932276" cy="3091076"/>
          </a:xfrm>
          <a:prstGeom prst="rect">
            <a:avLst/>
          </a:prstGeom>
          <a:noFill/>
          <a:ln>
            <a:noFill/>
          </a:ln>
        </p:spPr>
      </p:pic>
      <p:sp>
        <p:nvSpPr>
          <p:cNvPr id="520" name="Google Shape;520;p55"/>
          <p:cNvSpPr txBox="1"/>
          <p:nvPr/>
        </p:nvSpPr>
        <p:spPr>
          <a:xfrm>
            <a:off x="2335950" y="3801425"/>
            <a:ext cx="4098900" cy="972000"/>
          </a:xfrm>
          <a:prstGeom prst="rect">
            <a:avLst/>
          </a:prstGeom>
          <a:noFill/>
          <a:ln cap="flat" cmpd="sng" w="2857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Grading and Submission</a:t>
            </a:r>
            <a:endParaRPr/>
          </a:p>
        </p:txBody>
      </p:sp>
      <p:sp>
        <p:nvSpPr>
          <p:cNvPr id="526" name="Google Shape;52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32" name="Google Shape;532;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You need to submit two prompts</a:t>
            </a:r>
            <a:endParaRPr/>
          </a:p>
          <a:p>
            <a:pPr indent="-342900" lvl="0" marL="457200" rtl="0" algn="just">
              <a:spcBef>
                <a:spcPts val="0"/>
              </a:spcBef>
              <a:spcAft>
                <a:spcPts val="0"/>
              </a:spcAft>
              <a:buSzPts val="1800"/>
              <a:buChar char="●"/>
            </a:pPr>
            <a:r>
              <a:rPr lang="en"/>
              <a:t>We will evaluate the accuracy of </a:t>
            </a:r>
            <a:r>
              <a:rPr b="1" lang="en"/>
              <a:t>gemini-pro</a:t>
            </a:r>
            <a:r>
              <a:rPr lang="en"/>
              <a:t> on the </a:t>
            </a:r>
            <a:r>
              <a:rPr b="1" lang="en" u="sng">
                <a:solidFill>
                  <a:schemeClr val="hlink"/>
                </a:solidFill>
                <a:hlinkClick action="ppaction://hlinksldjump" r:id="rId3"/>
              </a:rPr>
              <a:t>public set math questions (with 30 questions)</a:t>
            </a:r>
            <a:r>
              <a:rPr lang="en"/>
              <a:t> and a </a:t>
            </a:r>
            <a:r>
              <a:rPr b="1" lang="en">
                <a:solidFill>
                  <a:srgbClr val="FF0000"/>
                </a:solidFill>
              </a:rPr>
              <a:t>private set math questions (with 100 questions) </a:t>
            </a:r>
            <a:r>
              <a:rPr lang="en"/>
              <a:t>using </a:t>
            </a:r>
            <a:r>
              <a:rPr lang="en"/>
              <a:t>the</a:t>
            </a:r>
            <a:r>
              <a:rPr lang="en"/>
              <a:t> prompts you submitted</a:t>
            </a:r>
            <a:endParaRPr/>
          </a:p>
          <a:p>
            <a:pPr indent="-342900" lvl="0" marL="457200" rtl="0" algn="just">
              <a:spcBef>
                <a:spcPts val="0"/>
              </a:spcBef>
              <a:spcAft>
                <a:spcPts val="0"/>
              </a:spcAft>
              <a:buSzPts val="1800"/>
              <a:buChar char="●"/>
            </a:pPr>
            <a:r>
              <a:rPr lang="en"/>
              <a:t>Temperature: 1.0</a:t>
            </a:r>
            <a:endParaRPr/>
          </a:p>
          <a:p>
            <a:pPr indent="0" lvl="0" marL="0" rtl="0" algn="just">
              <a:spcBef>
                <a:spcPts val="1200"/>
              </a:spcBef>
              <a:spcAft>
                <a:spcPts val="1200"/>
              </a:spcAft>
              <a:buNone/>
            </a:pPr>
            <a:r>
              <a:t/>
            </a:r>
            <a:endParaRPr/>
          </a:p>
        </p:txBody>
      </p:sp>
      <p:sp>
        <p:nvSpPr>
          <p:cNvPr id="533" name="Google Shape;53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39" name="Google Shape;539;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a:t>
            </a:r>
            <a:r>
              <a:rPr lang="en"/>
              <a:t>math question, we will use a two-stage method to extract the answer from Gemini’s output</a:t>
            </a:r>
            <a:endParaRPr/>
          </a:p>
          <a:p>
            <a:pPr indent="-317500" lvl="1" marL="914400" rtl="0" algn="l">
              <a:spcBef>
                <a:spcPts val="0"/>
              </a:spcBef>
              <a:spcAft>
                <a:spcPts val="0"/>
              </a:spcAft>
              <a:buSzPts val="1400"/>
              <a:buChar char="○"/>
            </a:pPr>
            <a:r>
              <a:rPr b="1" lang="en"/>
              <a:t>First Stage</a:t>
            </a:r>
            <a:r>
              <a:rPr lang="en"/>
              <a:t>: Gemini will be asked to provide a problem-solving process using the </a:t>
            </a:r>
            <a:r>
              <a:rPr b="1" lang="en"/>
              <a:t>prompt</a:t>
            </a:r>
            <a:r>
              <a:rPr lang="en"/>
              <a:t> you provided.</a:t>
            </a:r>
            <a:endParaRPr/>
          </a:p>
          <a:p>
            <a:pPr indent="-317500" lvl="1" marL="914400" rtl="0" algn="l">
              <a:spcBef>
                <a:spcPts val="0"/>
              </a:spcBef>
              <a:spcAft>
                <a:spcPts val="0"/>
              </a:spcAft>
              <a:buSzPts val="1400"/>
              <a:buChar char="○"/>
            </a:pPr>
            <a:r>
              <a:rPr b="1" lang="en"/>
              <a:t>Second Stage</a:t>
            </a:r>
            <a:r>
              <a:rPr lang="en"/>
              <a:t>: Gemini will be requested to </a:t>
            </a:r>
            <a:r>
              <a:rPr b="1" lang="en"/>
              <a:t>extract the final answer </a:t>
            </a:r>
            <a:r>
              <a:rPr lang="en"/>
              <a:t>based on the problem-solving process given in the first stage. This step allows the TAs to parse the answer and calculate the accuracy automatically.</a:t>
            </a:r>
            <a:endParaRPr/>
          </a:p>
          <a:p>
            <a:pPr indent="-317500" lvl="2" marL="1371600" rtl="0" algn="l">
              <a:spcBef>
                <a:spcPts val="0"/>
              </a:spcBef>
              <a:spcAft>
                <a:spcPts val="0"/>
              </a:spcAft>
              <a:buSzPts val="1400"/>
              <a:buChar char="■"/>
            </a:pPr>
            <a:r>
              <a:rPr lang="en"/>
              <a:t>Use the prompt “</a:t>
            </a:r>
            <a:r>
              <a:rPr b="1" lang="en"/>
              <a:t>The answer to the original question is (a number only):” </a:t>
            </a:r>
            <a:r>
              <a:rPr lang="en"/>
              <a:t>to extract the final answer.</a:t>
            </a:r>
            <a:endParaRPr/>
          </a:p>
        </p:txBody>
      </p:sp>
      <p:sp>
        <p:nvSpPr>
          <p:cNvPr id="540" name="Google Shape;54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9"/>
          <p:cNvSpPr txBox="1"/>
          <p:nvPr>
            <p:ph idx="1" type="body"/>
          </p:nvPr>
        </p:nvSpPr>
        <p:spPr>
          <a:xfrm>
            <a:off x="311700" y="1062575"/>
            <a:ext cx="8520600" cy="3869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a:p>
          <a:p>
            <a:pPr indent="0" lvl="0" marL="0" rtl="0" algn="l">
              <a:spcBef>
                <a:spcPts val="1200"/>
              </a:spcBef>
              <a:spcAft>
                <a:spcPts val="1200"/>
              </a:spcAft>
              <a:buNone/>
            </a:pPr>
            <a:r>
              <a:t/>
            </a:r>
            <a:endParaRPr/>
          </a:p>
        </p:txBody>
      </p:sp>
      <p:sp>
        <p:nvSpPr>
          <p:cNvPr id="546" name="Google Shape;546;p59"/>
          <p:cNvSpPr/>
          <p:nvPr/>
        </p:nvSpPr>
        <p:spPr>
          <a:xfrm>
            <a:off x="339425" y="545450"/>
            <a:ext cx="4419600" cy="3272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7" name="Google Shape;54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59"/>
          <p:cNvSpPr/>
          <p:nvPr/>
        </p:nvSpPr>
        <p:spPr>
          <a:xfrm>
            <a:off x="2644513" y="863300"/>
            <a:ext cx="1953000" cy="802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549" name="Google Shape;549;p59"/>
          <p:cNvSpPr/>
          <p:nvPr/>
        </p:nvSpPr>
        <p:spPr>
          <a:xfrm>
            <a:off x="2352238" y="1680351"/>
            <a:ext cx="173700" cy="301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0" name="Google Shape;550;p59"/>
          <p:cNvSpPr/>
          <p:nvPr/>
        </p:nvSpPr>
        <p:spPr>
          <a:xfrm>
            <a:off x="1877362" y="2050452"/>
            <a:ext cx="1123500" cy="301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51" name="Google Shape;551;p59"/>
          <p:cNvSpPr/>
          <p:nvPr/>
        </p:nvSpPr>
        <p:spPr>
          <a:xfrm>
            <a:off x="2352263" y="2440079"/>
            <a:ext cx="173700" cy="301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2" name="Google Shape;552;p59"/>
          <p:cNvSpPr/>
          <p:nvPr/>
        </p:nvSpPr>
        <p:spPr>
          <a:xfrm>
            <a:off x="1244200" y="2804000"/>
            <a:ext cx="2512200" cy="876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So the answer is 171 blue tiles + 57 red tiles = </a:t>
            </a:r>
            <a:r>
              <a:rPr b="1" lang="en" sz="1000">
                <a:latin typeface="Open Sans"/>
                <a:ea typeface="Open Sans"/>
                <a:cs typeface="Open Sans"/>
                <a:sym typeface="Open Sans"/>
              </a:rPr>
              <a:t>228 </a:t>
            </a:r>
            <a:r>
              <a:rPr lang="en" sz="1000">
                <a:latin typeface="Open Sans"/>
                <a:ea typeface="Open Sans"/>
                <a:cs typeface="Open Sans"/>
                <a:sym typeface="Open Sans"/>
              </a:rPr>
              <a:t>tiles</a:t>
            </a:r>
            <a:endParaRPr sz="800">
              <a:latin typeface="Open Sans"/>
              <a:ea typeface="Open Sans"/>
              <a:cs typeface="Open Sans"/>
              <a:sym typeface="Open Sans"/>
            </a:endParaRPr>
          </a:p>
        </p:txBody>
      </p:sp>
      <p:sp>
        <p:nvSpPr>
          <p:cNvPr id="553" name="Google Shape;553;p59"/>
          <p:cNvSpPr/>
          <p:nvPr/>
        </p:nvSpPr>
        <p:spPr>
          <a:xfrm>
            <a:off x="500925" y="863310"/>
            <a:ext cx="1702800" cy="80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554" name="Google Shape;554;p59"/>
          <p:cNvSpPr/>
          <p:nvPr/>
        </p:nvSpPr>
        <p:spPr>
          <a:xfrm>
            <a:off x="2252057" y="109999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55" name="Google Shape;555;p59"/>
          <p:cNvSpPr/>
          <p:nvPr/>
        </p:nvSpPr>
        <p:spPr>
          <a:xfrm>
            <a:off x="6148775" y="675850"/>
            <a:ext cx="2512200" cy="2066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So the answer is 171 blue tiles + 57 red tiles = </a:t>
            </a:r>
            <a:r>
              <a:rPr lang="en" sz="1000">
                <a:solidFill>
                  <a:srgbClr val="212121"/>
                </a:solidFill>
                <a:latin typeface="Open Sans"/>
                <a:ea typeface="Open Sans"/>
                <a:cs typeface="Open Sans"/>
                <a:sym typeface="Open Sans"/>
              </a:rPr>
              <a:t>228</a:t>
            </a:r>
            <a:r>
              <a:rPr b="1" lang="en" sz="1000">
                <a:latin typeface="Open Sans"/>
                <a:ea typeface="Open Sans"/>
                <a:cs typeface="Open Sans"/>
                <a:sym typeface="Open Sans"/>
              </a:rPr>
              <a:t> </a:t>
            </a:r>
            <a:r>
              <a:rPr lang="en" sz="1000">
                <a:latin typeface="Open Sans"/>
                <a:ea typeface="Open Sans"/>
                <a:cs typeface="Open Sans"/>
                <a:sym typeface="Open Sans"/>
              </a:rPr>
              <a:t>tiles</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b="1" lang="en" sz="1000">
                <a:solidFill>
                  <a:srgbClr val="FF0000"/>
                </a:solidFill>
                <a:latin typeface="Open Sans"/>
                <a:ea typeface="Open Sans"/>
                <a:cs typeface="Open Sans"/>
                <a:sym typeface="Open Sans"/>
              </a:rPr>
              <a:t>The answer to the original question is (a number only):</a:t>
            </a:r>
            <a:endParaRPr b="1" sz="1000">
              <a:solidFill>
                <a:srgbClr val="FF0000"/>
              </a:solidFill>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p:txBody>
      </p:sp>
      <p:cxnSp>
        <p:nvCxnSpPr>
          <p:cNvPr id="556" name="Google Shape;556;p59"/>
          <p:cNvCxnSpPr/>
          <p:nvPr/>
        </p:nvCxnSpPr>
        <p:spPr>
          <a:xfrm flipH="1" rot="10800000">
            <a:off x="4597513" y="1148050"/>
            <a:ext cx="1558500" cy="7800"/>
          </a:xfrm>
          <a:prstGeom prst="straightConnector1">
            <a:avLst/>
          </a:prstGeom>
          <a:noFill/>
          <a:ln cap="flat" cmpd="sng" w="9525">
            <a:solidFill>
              <a:schemeClr val="dk2"/>
            </a:solidFill>
            <a:prstDash val="dash"/>
            <a:round/>
            <a:headEnd len="med" w="med" type="none"/>
            <a:tailEnd len="med" w="med" type="triangle"/>
          </a:ln>
        </p:spPr>
      </p:cxnSp>
      <p:cxnSp>
        <p:nvCxnSpPr>
          <p:cNvPr id="557" name="Google Shape;557;p59"/>
          <p:cNvCxnSpPr/>
          <p:nvPr/>
        </p:nvCxnSpPr>
        <p:spPr>
          <a:xfrm>
            <a:off x="6148763" y="1429100"/>
            <a:ext cx="2512200" cy="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59"/>
          <p:cNvCxnSpPr>
            <a:stCxn id="552" idx="3"/>
          </p:cNvCxnSpPr>
          <p:nvPr/>
        </p:nvCxnSpPr>
        <p:spPr>
          <a:xfrm flipH="1" rot="10800000">
            <a:off x="3756400" y="3237800"/>
            <a:ext cx="1878900" cy="4500"/>
          </a:xfrm>
          <a:prstGeom prst="straightConnector1">
            <a:avLst/>
          </a:prstGeom>
          <a:noFill/>
          <a:ln cap="flat" cmpd="sng" w="9525">
            <a:solidFill>
              <a:schemeClr val="dk2"/>
            </a:solidFill>
            <a:prstDash val="dash"/>
            <a:round/>
            <a:headEnd len="med" w="med" type="none"/>
            <a:tailEnd len="med" w="med" type="none"/>
          </a:ln>
        </p:spPr>
      </p:cxnSp>
      <p:cxnSp>
        <p:nvCxnSpPr>
          <p:cNvPr id="559" name="Google Shape;559;p59"/>
          <p:cNvCxnSpPr/>
          <p:nvPr/>
        </p:nvCxnSpPr>
        <p:spPr>
          <a:xfrm>
            <a:off x="5602663" y="1975300"/>
            <a:ext cx="20100" cy="1262700"/>
          </a:xfrm>
          <a:prstGeom prst="straightConnector1">
            <a:avLst/>
          </a:prstGeom>
          <a:noFill/>
          <a:ln cap="flat" cmpd="sng" w="9525">
            <a:solidFill>
              <a:schemeClr val="dk2"/>
            </a:solidFill>
            <a:prstDash val="dash"/>
            <a:round/>
            <a:headEnd len="med" w="med" type="none"/>
            <a:tailEnd len="med" w="med" type="none"/>
          </a:ln>
        </p:spPr>
      </p:cxnSp>
      <p:cxnSp>
        <p:nvCxnSpPr>
          <p:cNvPr id="560" name="Google Shape;560;p59"/>
          <p:cNvCxnSpPr/>
          <p:nvPr/>
        </p:nvCxnSpPr>
        <p:spPr>
          <a:xfrm>
            <a:off x="5615363" y="1975300"/>
            <a:ext cx="495300" cy="0"/>
          </a:xfrm>
          <a:prstGeom prst="straightConnector1">
            <a:avLst/>
          </a:prstGeom>
          <a:noFill/>
          <a:ln cap="flat" cmpd="sng" w="9525">
            <a:solidFill>
              <a:schemeClr val="dk2"/>
            </a:solidFill>
            <a:prstDash val="dash"/>
            <a:round/>
            <a:headEnd len="med" w="med" type="none"/>
            <a:tailEnd len="med" w="med" type="triangle"/>
          </a:ln>
        </p:spPr>
      </p:cxnSp>
      <p:sp>
        <p:nvSpPr>
          <p:cNvPr id="561" name="Google Shape;561;p59"/>
          <p:cNvSpPr/>
          <p:nvPr/>
        </p:nvSpPr>
        <p:spPr>
          <a:xfrm>
            <a:off x="7303438" y="2832388"/>
            <a:ext cx="173700" cy="2493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62" name="Google Shape;562;p59"/>
          <p:cNvSpPr/>
          <p:nvPr/>
        </p:nvSpPr>
        <p:spPr>
          <a:xfrm>
            <a:off x="6821888" y="3192926"/>
            <a:ext cx="1123500" cy="2493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63" name="Google Shape;563;p59"/>
          <p:cNvSpPr/>
          <p:nvPr/>
        </p:nvSpPr>
        <p:spPr>
          <a:xfrm>
            <a:off x="7303438" y="3485264"/>
            <a:ext cx="173700" cy="2493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64" name="Google Shape;564;p59"/>
          <p:cNvSpPr txBox="1"/>
          <p:nvPr/>
        </p:nvSpPr>
        <p:spPr>
          <a:xfrm>
            <a:off x="749038" y="57097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565" name="Google Shape;565;p59"/>
          <p:cNvSpPr/>
          <p:nvPr/>
        </p:nvSpPr>
        <p:spPr>
          <a:xfrm>
            <a:off x="1545863" y="79375"/>
            <a:ext cx="17865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1st Stage</a:t>
            </a:r>
            <a:endParaRPr>
              <a:latin typeface="Open Sans"/>
              <a:ea typeface="Open Sans"/>
              <a:cs typeface="Open Sans"/>
              <a:sym typeface="Open Sans"/>
            </a:endParaRPr>
          </a:p>
        </p:txBody>
      </p:sp>
      <p:sp>
        <p:nvSpPr>
          <p:cNvPr id="566" name="Google Shape;566;p59"/>
          <p:cNvSpPr/>
          <p:nvPr/>
        </p:nvSpPr>
        <p:spPr>
          <a:xfrm>
            <a:off x="6498888" y="62875"/>
            <a:ext cx="17865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2nd </a:t>
            </a:r>
            <a:r>
              <a:rPr lang="en">
                <a:latin typeface="Open Sans"/>
                <a:ea typeface="Open Sans"/>
                <a:cs typeface="Open Sans"/>
                <a:sym typeface="Open Sans"/>
              </a:rPr>
              <a:t>Stage</a:t>
            </a:r>
            <a:endParaRPr>
              <a:latin typeface="Open Sans"/>
              <a:ea typeface="Open Sans"/>
              <a:cs typeface="Open Sans"/>
              <a:sym typeface="Open Sans"/>
            </a:endParaRPr>
          </a:p>
        </p:txBody>
      </p:sp>
      <p:sp>
        <p:nvSpPr>
          <p:cNvPr id="567" name="Google Shape;567;p59"/>
          <p:cNvSpPr txBox="1"/>
          <p:nvPr/>
        </p:nvSpPr>
        <p:spPr>
          <a:xfrm>
            <a:off x="6475100" y="3825025"/>
            <a:ext cx="1817100" cy="441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568" name="Google Shape;568;p59"/>
          <p:cNvSpPr/>
          <p:nvPr/>
        </p:nvSpPr>
        <p:spPr>
          <a:xfrm>
            <a:off x="6617713" y="3891700"/>
            <a:ext cx="1587600" cy="24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228</a:t>
            </a:r>
            <a:endParaRPr>
              <a:latin typeface="Open Sans"/>
              <a:ea typeface="Open Sans"/>
              <a:cs typeface="Open Sans"/>
              <a:sym typeface="Open Sans"/>
            </a:endParaRPr>
          </a:p>
        </p:txBody>
      </p:sp>
      <p:sp>
        <p:nvSpPr>
          <p:cNvPr id="569" name="Google Shape;569;p59"/>
          <p:cNvSpPr txBox="1"/>
          <p:nvPr/>
        </p:nvSpPr>
        <p:spPr>
          <a:xfrm>
            <a:off x="3017713" y="57097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Question</a:t>
            </a:r>
            <a:endParaRPr sz="1000">
              <a:solidFill>
                <a:schemeClr val="dk2"/>
              </a:solidFill>
              <a:latin typeface="Open Sans"/>
              <a:ea typeface="Open Sans"/>
              <a:cs typeface="Open Sans"/>
              <a:sym typeface="Open Sans"/>
            </a:endParaRPr>
          </a:p>
        </p:txBody>
      </p:sp>
      <p:sp>
        <p:nvSpPr>
          <p:cNvPr id="570" name="Google Shape;570;p59"/>
          <p:cNvSpPr txBox="1"/>
          <p:nvPr/>
        </p:nvSpPr>
        <p:spPr>
          <a:xfrm>
            <a:off x="407675" y="4185475"/>
            <a:ext cx="8253300" cy="62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b="1" lang="en" sz="1800">
                <a:solidFill>
                  <a:schemeClr val="dk2"/>
                </a:solidFill>
                <a:latin typeface="Open Sans"/>
                <a:ea typeface="Open Sans"/>
                <a:cs typeface="Open Sans"/>
                <a:sym typeface="Open Sans"/>
              </a:rPr>
              <a:t>We will only consider the extracted answer for each problem, regardless of the accuracy of the model's problem-solving process.</a:t>
            </a:r>
            <a:endParaRPr sz="1800">
              <a:solidFill>
                <a:schemeClr val="dk2"/>
              </a:solidFill>
              <a:latin typeface="Open Sans"/>
              <a:ea typeface="Open Sans"/>
              <a:cs typeface="Open Sans"/>
              <a:sym typeface="Open Sans"/>
            </a:endParaRPr>
          </a:p>
        </p:txBody>
      </p:sp>
      <p:cxnSp>
        <p:nvCxnSpPr>
          <p:cNvPr id="571" name="Google Shape;571;p59"/>
          <p:cNvCxnSpPr/>
          <p:nvPr/>
        </p:nvCxnSpPr>
        <p:spPr>
          <a:xfrm>
            <a:off x="6148763" y="2352250"/>
            <a:ext cx="251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0"/>
          <p:cNvSpPr txBox="1"/>
          <p:nvPr>
            <p:ph type="title"/>
          </p:nvPr>
        </p:nvSpPr>
        <p:spPr>
          <a:xfrm>
            <a:off x="311700" y="207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Grading</a:t>
            </a:r>
            <a:endParaRPr/>
          </a:p>
        </p:txBody>
      </p:sp>
      <p:sp>
        <p:nvSpPr>
          <p:cNvPr id="577" name="Google Shape;577;p60"/>
          <p:cNvSpPr txBox="1"/>
          <p:nvPr>
            <p:ph idx="1" type="body"/>
          </p:nvPr>
        </p:nvSpPr>
        <p:spPr>
          <a:xfrm>
            <a:off x="311700" y="951250"/>
            <a:ext cx="8520600" cy="396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prompt, we will sample the answer of each question three times. A question will be considered correct only if it is answered correctly in at least two of the trials.</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578" name="Google Shape;578;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60"/>
          <p:cNvPicPr preferRelativeResize="0"/>
          <p:nvPr/>
        </p:nvPicPr>
        <p:blipFill>
          <a:blip r:embed="rId3">
            <a:alphaModFix/>
          </a:blip>
          <a:stretch>
            <a:fillRect/>
          </a:stretch>
        </p:blipFill>
        <p:spPr>
          <a:xfrm>
            <a:off x="911425" y="1981438"/>
            <a:ext cx="1471512" cy="1321000"/>
          </a:xfrm>
          <a:prstGeom prst="rect">
            <a:avLst/>
          </a:prstGeom>
          <a:noFill/>
          <a:ln>
            <a:noFill/>
          </a:ln>
        </p:spPr>
      </p:pic>
      <p:cxnSp>
        <p:nvCxnSpPr>
          <p:cNvPr id="580" name="Google Shape;580;p60"/>
          <p:cNvCxnSpPr/>
          <p:nvPr/>
        </p:nvCxnSpPr>
        <p:spPr>
          <a:xfrm flipH="1" rot="10800000">
            <a:off x="2496697" y="2756874"/>
            <a:ext cx="810600" cy="3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60"/>
          <p:cNvCxnSpPr/>
          <p:nvPr/>
        </p:nvCxnSpPr>
        <p:spPr>
          <a:xfrm flipH="1" rot="10800000">
            <a:off x="4719523" y="2756885"/>
            <a:ext cx="810600" cy="3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60"/>
          <p:cNvCxnSpPr/>
          <p:nvPr/>
        </p:nvCxnSpPr>
        <p:spPr>
          <a:xfrm flipH="1" rot="10800000">
            <a:off x="4719523" y="2329554"/>
            <a:ext cx="798000" cy="227700"/>
          </a:xfrm>
          <a:prstGeom prst="straightConnector1">
            <a:avLst/>
          </a:prstGeom>
          <a:noFill/>
          <a:ln cap="flat" cmpd="sng" w="9525">
            <a:solidFill>
              <a:schemeClr val="dk2"/>
            </a:solidFill>
            <a:prstDash val="solid"/>
            <a:round/>
            <a:headEnd len="med" w="med" type="none"/>
            <a:tailEnd len="med" w="med" type="triangle"/>
          </a:ln>
        </p:spPr>
      </p:cxnSp>
      <p:cxnSp>
        <p:nvCxnSpPr>
          <p:cNvPr id="583" name="Google Shape;583;p60"/>
          <p:cNvCxnSpPr/>
          <p:nvPr/>
        </p:nvCxnSpPr>
        <p:spPr>
          <a:xfrm>
            <a:off x="4719523" y="3044048"/>
            <a:ext cx="811800" cy="129600"/>
          </a:xfrm>
          <a:prstGeom prst="straightConnector1">
            <a:avLst/>
          </a:prstGeom>
          <a:noFill/>
          <a:ln cap="flat" cmpd="sng" w="9525">
            <a:solidFill>
              <a:schemeClr val="dk2"/>
            </a:solidFill>
            <a:prstDash val="solid"/>
            <a:round/>
            <a:headEnd len="med" w="med" type="none"/>
            <a:tailEnd len="med" w="med" type="triangle"/>
          </a:ln>
        </p:spPr>
      </p:cxnSp>
      <p:sp>
        <p:nvSpPr>
          <p:cNvPr id="584" name="Google Shape;584;p60"/>
          <p:cNvSpPr txBox="1"/>
          <p:nvPr/>
        </p:nvSpPr>
        <p:spPr>
          <a:xfrm>
            <a:off x="5650799" y="2038924"/>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5" name="Google Shape;585;p60"/>
          <p:cNvSpPr txBox="1"/>
          <p:nvPr/>
        </p:nvSpPr>
        <p:spPr>
          <a:xfrm>
            <a:off x="5650799" y="3044058"/>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6" name="Google Shape;586;p60"/>
          <p:cNvSpPr txBox="1"/>
          <p:nvPr/>
        </p:nvSpPr>
        <p:spPr>
          <a:xfrm>
            <a:off x="5650799" y="2541491"/>
            <a:ext cx="5805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0</a:t>
            </a:r>
            <a:endParaRPr sz="1800">
              <a:solidFill>
                <a:schemeClr val="dk2"/>
              </a:solidFill>
              <a:latin typeface="Open Sans"/>
              <a:ea typeface="Open Sans"/>
              <a:cs typeface="Open Sans"/>
              <a:sym typeface="Open Sans"/>
            </a:endParaRPr>
          </a:p>
        </p:txBody>
      </p:sp>
      <p:cxnSp>
        <p:nvCxnSpPr>
          <p:cNvPr id="587" name="Google Shape;587;p60"/>
          <p:cNvCxnSpPr/>
          <p:nvPr/>
        </p:nvCxnSpPr>
        <p:spPr>
          <a:xfrm flipH="1" rot="10800000">
            <a:off x="6942349" y="2764113"/>
            <a:ext cx="690600" cy="2700"/>
          </a:xfrm>
          <a:prstGeom prst="straightConnector1">
            <a:avLst/>
          </a:prstGeom>
          <a:noFill/>
          <a:ln cap="flat" cmpd="sng" w="9525">
            <a:solidFill>
              <a:schemeClr val="dk2"/>
            </a:solidFill>
            <a:prstDash val="solid"/>
            <a:round/>
            <a:headEnd len="med" w="med" type="none"/>
            <a:tailEnd len="med" w="med" type="triangle"/>
          </a:ln>
        </p:spPr>
      </p:cxnSp>
      <p:sp>
        <p:nvSpPr>
          <p:cNvPr id="588" name="Google Shape;588;p60"/>
          <p:cNvSpPr/>
          <p:nvPr/>
        </p:nvSpPr>
        <p:spPr>
          <a:xfrm>
            <a:off x="6099184" y="2074398"/>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9" name="Google Shape;589;p60"/>
          <p:cNvSpPr/>
          <p:nvPr/>
        </p:nvSpPr>
        <p:spPr>
          <a:xfrm>
            <a:off x="6099184" y="3044058"/>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0" name="Google Shape;590;p60"/>
          <p:cNvSpPr/>
          <p:nvPr/>
        </p:nvSpPr>
        <p:spPr>
          <a:xfrm>
            <a:off x="5998842" y="2486253"/>
            <a:ext cx="580500" cy="486900"/>
          </a:xfrm>
          <a:prstGeom prst="mathMultiply">
            <a:avLst>
              <a:gd fmla="val 2352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1" name="Google Shape;591;p60"/>
          <p:cNvSpPr/>
          <p:nvPr/>
        </p:nvSpPr>
        <p:spPr>
          <a:xfrm>
            <a:off x="7852785" y="2586541"/>
            <a:ext cx="379800" cy="3411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592" name="Google Shape;592;p60"/>
          <p:cNvPicPr preferRelativeResize="0"/>
          <p:nvPr/>
        </p:nvPicPr>
        <p:blipFill>
          <a:blip r:embed="rId4">
            <a:alphaModFix/>
          </a:blip>
          <a:stretch>
            <a:fillRect/>
          </a:stretch>
        </p:blipFill>
        <p:spPr>
          <a:xfrm>
            <a:off x="3421116" y="2366628"/>
            <a:ext cx="1184623" cy="797585"/>
          </a:xfrm>
          <a:prstGeom prst="rect">
            <a:avLst/>
          </a:prstGeom>
          <a:noFill/>
          <a:ln>
            <a:noFill/>
          </a:ln>
        </p:spPr>
      </p:pic>
      <p:sp>
        <p:nvSpPr>
          <p:cNvPr id="593" name="Google Shape;593;p60"/>
          <p:cNvSpPr txBox="1"/>
          <p:nvPr/>
        </p:nvSpPr>
        <p:spPr>
          <a:xfrm>
            <a:off x="311700" y="3385150"/>
            <a:ext cx="8520600" cy="152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The final accuracy for each prompt will be determined by calculating the percentage of questions answered correctly.</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Among the two prompts, we will only consider the one with a higher final accuracy.</a:t>
            </a:r>
            <a:endParaRPr sz="1800">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Score</a:t>
            </a:r>
            <a:endParaRPr/>
          </a:p>
        </p:txBody>
      </p:sp>
      <p:sp>
        <p:nvSpPr>
          <p:cNvPr id="599" name="Google Shape;599;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accuracy on 30 questions in public set</a:t>
            </a:r>
            <a:endParaRPr/>
          </a:p>
          <a:p>
            <a:pPr indent="-317500" lvl="1" marL="914400" rtl="0" algn="l">
              <a:spcBef>
                <a:spcPts val="0"/>
              </a:spcBef>
              <a:spcAft>
                <a:spcPts val="0"/>
              </a:spcAft>
              <a:buSzPts val="1400"/>
              <a:buChar char="○"/>
            </a:pPr>
            <a:r>
              <a:rPr lang="en"/>
              <a:t>&gt;= 0.60</a:t>
            </a:r>
            <a:endParaRPr/>
          </a:p>
          <a:p>
            <a:pPr indent="-317500" lvl="2" marL="1371600" rtl="0" algn="l">
              <a:spcBef>
                <a:spcPts val="0"/>
              </a:spcBef>
              <a:spcAft>
                <a:spcPts val="0"/>
              </a:spcAft>
              <a:buSzPts val="1400"/>
              <a:buChar char="■"/>
            </a:pPr>
            <a:r>
              <a:rPr lang="en"/>
              <a:t>+5pts</a:t>
            </a:r>
            <a:endParaRPr/>
          </a:p>
          <a:p>
            <a:pPr indent="-342900" lvl="0" marL="457200" rtl="0" algn="l">
              <a:spcBef>
                <a:spcPts val="0"/>
              </a:spcBef>
              <a:spcAft>
                <a:spcPts val="0"/>
              </a:spcAft>
              <a:buSzPts val="1800"/>
              <a:buChar char="●"/>
            </a:pPr>
            <a:r>
              <a:rPr lang="en"/>
              <a:t>Average accuracy on 100 questions in private set</a:t>
            </a:r>
            <a:endParaRPr/>
          </a:p>
          <a:p>
            <a:pPr indent="-317500" lvl="1" marL="914400" rtl="0" algn="l">
              <a:spcBef>
                <a:spcPts val="0"/>
              </a:spcBef>
              <a:spcAft>
                <a:spcPts val="0"/>
              </a:spcAft>
              <a:buSzPts val="1400"/>
              <a:buChar char="○"/>
            </a:pPr>
            <a:r>
              <a:rPr lang="en"/>
              <a:t>&gt;= 0.62</a:t>
            </a:r>
            <a:endParaRPr/>
          </a:p>
          <a:p>
            <a:pPr indent="-317500" lvl="2" marL="1371600" rtl="0" algn="l">
              <a:spcBef>
                <a:spcPts val="0"/>
              </a:spcBef>
              <a:spcAft>
                <a:spcPts val="0"/>
              </a:spcAft>
              <a:buSzPts val="1400"/>
              <a:buChar char="■"/>
            </a:pPr>
            <a:r>
              <a:rPr lang="en"/>
              <a:t>+1pts</a:t>
            </a:r>
            <a:endParaRPr/>
          </a:p>
          <a:p>
            <a:pPr indent="-317500" lvl="1" marL="914400" rtl="0" algn="l">
              <a:spcBef>
                <a:spcPts val="0"/>
              </a:spcBef>
              <a:spcAft>
                <a:spcPts val="0"/>
              </a:spcAft>
              <a:buSzPts val="1400"/>
              <a:buChar char="○"/>
            </a:pPr>
            <a:r>
              <a:rPr lang="en"/>
              <a:t>&gt;= 0.67</a:t>
            </a:r>
            <a:endParaRPr/>
          </a:p>
          <a:p>
            <a:pPr indent="-317500" lvl="2" marL="1371600" rtl="0" algn="l">
              <a:spcBef>
                <a:spcPts val="0"/>
              </a:spcBef>
              <a:spcAft>
                <a:spcPts val="0"/>
              </a:spcAft>
              <a:buSzPts val="1400"/>
              <a:buChar char="■"/>
            </a:pPr>
            <a:r>
              <a:rPr lang="en"/>
              <a:t>+3pts</a:t>
            </a:r>
            <a:endParaRPr/>
          </a:p>
          <a:p>
            <a:pPr indent="-317500" lvl="1" marL="914400" rtl="0" algn="l">
              <a:spcBef>
                <a:spcPts val="0"/>
              </a:spcBef>
              <a:spcAft>
                <a:spcPts val="0"/>
              </a:spcAft>
              <a:buSzPts val="1400"/>
              <a:buChar char="○"/>
            </a:pPr>
            <a:r>
              <a:rPr lang="en"/>
              <a:t>&gt;= 0.72</a:t>
            </a:r>
            <a:endParaRPr/>
          </a:p>
          <a:p>
            <a:pPr indent="-317500" lvl="2" marL="1371600" rtl="0" algn="l">
              <a:spcBef>
                <a:spcPts val="0"/>
              </a:spcBef>
              <a:spcAft>
                <a:spcPts val="0"/>
              </a:spcAft>
              <a:buSzPts val="1400"/>
              <a:buChar char="■"/>
            </a:pPr>
            <a:r>
              <a:rPr lang="en"/>
              <a:t>+5pts</a:t>
            </a:r>
            <a:endParaRPr/>
          </a:p>
          <a:p>
            <a:pPr indent="0" lvl="0" marL="457200" rtl="0" algn="l">
              <a:spcBef>
                <a:spcPts val="1200"/>
              </a:spcBef>
              <a:spcAft>
                <a:spcPts val="1200"/>
              </a:spcAft>
              <a:buNone/>
            </a:pPr>
            <a:r>
              <a:t/>
            </a:r>
            <a:endParaRPr/>
          </a:p>
        </p:txBody>
      </p:sp>
      <p:sp>
        <p:nvSpPr>
          <p:cNvPr id="600" name="Google Shape;600;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07" name="Google Shape;107;p17"/>
          <p:cNvSpPr txBox="1"/>
          <p:nvPr>
            <p:ph idx="1" type="body"/>
          </p:nvPr>
        </p:nvSpPr>
        <p:spPr>
          <a:xfrm>
            <a:off x="311700" y="1198125"/>
            <a:ext cx="8832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prompt designing, Gemini cannot solve the </a:t>
            </a:r>
            <a:r>
              <a:rPr lang="en"/>
              <a:t>problem correctly.</a:t>
            </a:r>
            <a:endParaRPr/>
          </a:p>
          <a:p>
            <a:pPr indent="0" lvl="0" marL="0" rtl="0" algn="l">
              <a:spcBef>
                <a:spcPts val="1200"/>
              </a:spcBef>
              <a:spcAft>
                <a:spcPts val="1200"/>
              </a:spcAft>
              <a:buNone/>
            </a:pPr>
            <a:r>
              <a:t/>
            </a:r>
            <a:endParaRPr/>
          </a:p>
        </p:txBody>
      </p:sp>
      <p:pic>
        <p:nvPicPr>
          <p:cNvPr id="108" name="Google Shape;108;p17"/>
          <p:cNvPicPr preferRelativeResize="0"/>
          <p:nvPr/>
        </p:nvPicPr>
        <p:blipFill rotWithShape="1">
          <a:blip r:embed="rId3">
            <a:alphaModFix/>
          </a:blip>
          <a:srcRect b="44533" l="0" r="1312" t="0"/>
          <a:stretch/>
        </p:blipFill>
        <p:spPr>
          <a:xfrm>
            <a:off x="940400" y="2368225"/>
            <a:ext cx="6643301" cy="2412926"/>
          </a:xfrm>
          <a:prstGeom prst="rect">
            <a:avLst/>
          </a:prstGeom>
          <a:noFill/>
          <a:ln>
            <a:noFill/>
          </a:ln>
        </p:spPr>
      </p:pic>
      <p:sp>
        <p:nvSpPr>
          <p:cNvPr id="109" name="Google Shape;109;p17"/>
          <p:cNvSpPr txBox="1"/>
          <p:nvPr/>
        </p:nvSpPr>
        <p:spPr>
          <a:xfrm>
            <a:off x="707950" y="1709900"/>
            <a:ext cx="71082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a:t>
            </a:r>
            <a:r>
              <a:rPr lang="en" sz="1500">
                <a:solidFill>
                  <a:schemeClr val="dk2"/>
                </a:solidFill>
                <a:latin typeface="Open Sans"/>
                <a:ea typeface="Open Sans"/>
                <a:cs typeface="Open Sans"/>
                <a:sym typeface="Open Sans"/>
              </a:rPr>
              <a:t>pasting</a:t>
            </a:r>
            <a:r>
              <a:rPr lang="en" sz="1500">
                <a:solidFill>
                  <a:schemeClr val="dk2"/>
                </a:solidFill>
                <a:latin typeface="Open Sans"/>
                <a:ea typeface="Open Sans"/>
                <a:cs typeface="Open Sans"/>
                <a:sym typeface="Open Sans"/>
              </a:rPr>
              <a:t> the math question)</a:t>
            </a:r>
            <a:endParaRPr sz="1300">
              <a:solidFill>
                <a:schemeClr val="dk2"/>
              </a:solidFill>
              <a:latin typeface="Open Sans"/>
              <a:ea typeface="Open Sans"/>
              <a:cs typeface="Open Sans"/>
              <a:sym typeface="Open Sans"/>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Disclaimers</a:t>
            </a:r>
            <a:endParaRPr/>
          </a:p>
        </p:txBody>
      </p:sp>
      <p:sp>
        <p:nvSpPr>
          <p:cNvPr id="606" name="Google Shape;606;p62"/>
          <p:cNvSpPr txBox="1"/>
          <p:nvPr>
            <p:ph idx="1" type="body"/>
          </p:nvPr>
        </p:nvSpPr>
        <p:spPr>
          <a:xfrm>
            <a:off x="311700" y="1266325"/>
            <a:ext cx="29433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questions in public and private set have </a:t>
            </a:r>
            <a:r>
              <a:rPr b="1" lang="en"/>
              <a:t>no overlap</a:t>
            </a:r>
            <a:endParaRPr b="1"/>
          </a:p>
        </p:txBody>
      </p:sp>
      <p:sp>
        <p:nvSpPr>
          <p:cNvPr id="607" name="Google Shape;607;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8" name="Google Shape;608;p62"/>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09" name="Google Shape;609;p62"/>
          <p:cNvSpPr/>
          <p:nvPr/>
        </p:nvSpPr>
        <p:spPr>
          <a:xfrm>
            <a:off x="1154650" y="2573850"/>
            <a:ext cx="1374300" cy="90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10" name="Google Shape;610;p62"/>
          <p:cNvSpPr txBox="1"/>
          <p:nvPr/>
        </p:nvSpPr>
        <p:spPr>
          <a:xfrm>
            <a:off x="1251138" y="354695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11" name="Google Shape;611;p62"/>
          <p:cNvSpPr/>
          <p:nvPr/>
        </p:nvSpPr>
        <p:spPr>
          <a:xfrm>
            <a:off x="2605869" y="288674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2" name="Google Shape;612;p62"/>
          <p:cNvSpPr/>
          <p:nvPr/>
        </p:nvSpPr>
        <p:spPr>
          <a:xfrm>
            <a:off x="3148325" y="2062150"/>
            <a:ext cx="1923300" cy="441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13" name="Google Shape;613;p62"/>
          <p:cNvSpPr/>
          <p:nvPr/>
        </p:nvSpPr>
        <p:spPr>
          <a:xfrm>
            <a:off x="3148325" y="3222575"/>
            <a:ext cx="1923300" cy="32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14" name="Google Shape;614;p62"/>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15" name="Google Shape;615;p62"/>
          <p:cNvSpPr txBox="1"/>
          <p:nvPr/>
        </p:nvSpPr>
        <p:spPr>
          <a:xfrm>
            <a:off x="3593363" y="258072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16" name="Google Shape;616;p62"/>
          <p:cNvSpPr txBox="1"/>
          <p:nvPr/>
        </p:nvSpPr>
        <p:spPr>
          <a:xfrm>
            <a:off x="3593375" y="351880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17" name="Google Shape;617;p62"/>
          <p:cNvCxnSpPr/>
          <p:nvPr/>
        </p:nvCxnSpPr>
        <p:spPr>
          <a:xfrm>
            <a:off x="3148313" y="3051300"/>
            <a:ext cx="6068700" cy="5400"/>
          </a:xfrm>
          <a:prstGeom prst="straightConnector1">
            <a:avLst/>
          </a:prstGeom>
          <a:noFill/>
          <a:ln cap="flat" cmpd="sng" w="9525">
            <a:solidFill>
              <a:schemeClr val="dk2"/>
            </a:solidFill>
            <a:prstDash val="solid"/>
            <a:round/>
            <a:headEnd len="med" w="med" type="none"/>
            <a:tailEnd len="med" w="med" type="none"/>
          </a:ln>
        </p:spPr>
      </p:cxnSp>
      <p:sp>
        <p:nvSpPr>
          <p:cNvPr id="618" name="Google Shape;618;p62"/>
          <p:cNvSpPr/>
          <p:nvPr/>
        </p:nvSpPr>
        <p:spPr>
          <a:xfrm>
            <a:off x="5290154" y="21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9" name="Google Shape;619;p62"/>
          <p:cNvSpPr/>
          <p:nvPr/>
        </p:nvSpPr>
        <p:spPr>
          <a:xfrm>
            <a:off x="7207779" y="2176147"/>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0" name="Google Shape;620;p62"/>
          <p:cNvSpPr/>
          <p:nvPr/>
        </p:nvSpPr>
        <p:spPr>
          <a:xfrm>
            <a:off x="5290154" y="3280322"/>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1" name="Google Shape;621;p62"/>
          <p:cNvSpPr/>
          <p:nvPr/>
        </p:nvSpPr>
        <p:spPr>
          <a:xfrm>
            <a:off x="7207779" y="32904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2" name="Google Shape;622;p62"/>
          <p:cNvSpPr/>
          <p:nvPr/>
        </p:nvSpPr>
        <p:spPr>
          <a:xfrm>
            <a:off x="3806525" y="1057213"/>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3" name="Google Shape;623;p62"/>
          <p:cNvSpPr/>
          <p:nvPr/>
        </p:nvSpPr>
        <p:spPr>
          <a:xfrm>
            <a:off x="3705125" y="4362575"/>
            <a:ext cx="983100" cy="6495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4" name="Google Shape;624;p62"/>
          <p:cNvSpPr/>
          <p:nvPr/>
        </p:nvSpPr>
        <p:spPr>
          <a:xfrm rot="5400000">
            <a:off x="4055225" y="1778242"/>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5" name="Google Shape;625;p62"/>
          <p:cNvSpPr/>
          <p:nvPr/>
        </p:nvSpPr>
        <p:spPr>
          <a:xfrm rot="-5400000">
            <a:off x="4055216" y="4038114"/>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6" name="Google Shape;626;p62"/>
          <p:cNvSpPr txBox="1"/>
          <p:nvPr/>
        </p:nvSpPr>
        <p:spPr>
          <a:xfrm>
            <a:off x="7904338" y="31903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27" name="Google Shape;627;p62"/>
          <p:cNvSpPr txBox="1"/>
          <p:nvPr/>
        </p:nvSpPr>
        <p:spPr>
          <a:xfrm>
            <a:off x="7904338" y="2086150"/>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Disclaimers</a:t>
            </a:r>
            <a:endParaRPr/>
          </a:p>
        </p:txBody>
      </p:sp>
      <p:sp>
        <p:nvSpPr>
          <p:cNvPr id="633" name="Google Shape;633;p63"/>
          <p:cNvSpPr txBox="1"/>
          <p:nvPr>
            <p:ph idx="1" type="body"/>
          </p:nvPr>
        </p:nvSpPr>
        <p:spPr>
          <a:xfrm>
            <a:off x="311700" y="1266325"/>
            <a:ext cx="2943300" cy="3302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accuracy on the public and private set can be </a:t>
            </a:r>
            <a:r>
              <a:rPr b="1" lang="en"/>
              <a:t>different</a:t>
            </a:r>
            <a:endParaRPr b="1"/>
          </a:p>
        </p:txBody>
      </p:sp>
      <p:sp>
        <p:nvSpPr>
          <p:cNvPr id="634" name="Google Shape;63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5" name="Google Shape;635;p63"/>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36" name="Google Shape;636;p63"/>
          <p:cNvSpPr/>
          <p:nvPr/>
        </p:nvSpPr>
        <p:spPr>
          <a:xfrm>
            <a:off x="1154650" y="2573850"/>
            <a:ext cx="1374300" cy="901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37" name="Google Shape;637;p63"/>
          <p:cNvSpPr txBox="1"/>
          <p:nvPr/>
        </p:nvSpPr>
        <p:spPr>
          <a:xfrm>
            <a:off x="1251138" y="354695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38" name="Google Shape;638;p63"/>
          <p:cNvSpPr/>
          <p:nvPr/>
        </p:nvSpPr>
        <p:spPr>
          <a:xfrm>
            <a:off x="2605869" y="2886746"/>
            <a:ext cx="344100" cy="329100"/>
          </a:xfrm>
          <a:prstGeom prst="mathPlus">
            <a:avLst>
              <a:gd fmla="val 23520" name="adj1"/>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9" name="Google Shape;639;p63"/>
          <p:cNvSpPr/>
          <p:nvPr/>
        </p:nvSpPr>
        <p:spPr>
          <a:xfrm>
            <a:off x="3148325" y="2062150"/>
            <a:ext cx="1923300" cy="441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40" name="Google Shape;640;p63"/>
          <p:cNvSpPr/>
          <p:nvPr/>
        </p:nvSpPr>
        <p:spPr>
          <a:xfrm>
            <a:off x="3148325" y="3222575"/>
            <a:ext cx="1923300" cy="329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41" name="Google Shape;641;p63"/>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42" name="Google Shape;642;p63"/>
          <p:cNvSpPr txBox="1"/>
          <p:nvPr/>
        </p:nvSpPr>
        <p:spPr>
          <a:xfrm>
            <a:off x="3593363" y="2580725"/>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43" name="Google Shape;643;p63"/>
          <p:cNvSpPr txBox="1"/>
          <p:nvPr/>
        </p:nvSpPr>
        <p:spPr>
          <a:xfrm>
            <a:off x="3593375" y="3518800"/>
            <a:ext cx="1206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44" name="Google Shape;644;p63"/>
          <p:cNvCxnSpPr/>
          <p:nvPr/>
        </p:nvCxnSpPr>
        <p:spPr>
          <a:xfrm>
            <a:off x="3148313" y="3051300"/>
            <a:ext cx="6068700" cy="54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63"/>
          <p:cNvSpPr/>
          <p:nvPr/>
        </p:nvSpPr>
        <p:spPr>
          <a:xfrm>
            <a:off x="5290154" y="217615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6" name="Google Shape;646;p63"/>
          <p:cNvSpPr/>
          <p:nvPr/>
        </p:nvSpPr>
        <p:spPr>
          <a:xfrm>
            <a:off x="7207779" y="2176147"/>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7" name="Google Shape;647;p63"/>
          <p:cNvSpPr/>
          <p:nvPr/>
        </p:nvSpPr>
        <p:spPr>
          <a:xfrm>
            <a:off x="5290154" y="3280322"/>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8" name="Google Shape;648;p63"/>
          <p:cNvSpPr/>
          <p:nvPr/>
        </p:nvSpPr>
        <p:spPr>
          <a:xfrm>
            <a:off x="7207779" y="3290409"/>
            <a:ext cx="579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9" name="Google Shape;649;p63"/>
          <p:cNvSpPr/>
          <p:nvPr/>
        </p:nvSpPr>
        <p:spPr>
          <a:xfrm>
            <a:off x="3806525" y="1057213"/>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0" name="Google Shape;650;p63"/>
          <p:cNvSpPr/>
          <p:nvPr/>
        </p:nvSpPr>
        <p:spPr>
          <a:xfrm>
            <a:off x="3705125" y="4362575"/>
            <a:ext cx="983100" cy="6495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1" name="Google Shape;651;p63"/>
          <p:cNvSpPr/>
          <p:nvPr/>
        </p:nvSpPr>
        <p:spPr>
          <a:xfrm rot="5400000">
            <a:off x="4055225" y="1778242"/>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52" name="Google Shape;652;p63"/>
          <p:cNvSpPr/>
          <p:nvPr/>
        </p:nvSpPr>
        <p:spPr>
          <a:xfrm rot="-5400000">
            <a:off x="4055216" y="4038114"/>
            <a:ext cx="282900" cy="213600"/>
          </a:xfrm>
          <a:prstGeom prst="rightArrow">
            <a:avLst>
              <a:gd fmla="val 50000" name="adj1"/>
              <a:gd fmla="val 50000" name="adj2"/>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53" name="Google Shape;653;p63"/>
          <p:cNvSpPr txBox="1"/>
          <p:nvPr/>
        </p:nvSpPr>
        <p:spPr>
          <a:xfrm>
            <a:off x="7904338" y="31903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54" name="Google Shape;654;p63"/>
          <p:cNvSpPr txBox="1"/>
          <p:nvPr/>
        </p:nvSpPr>
        <p:spPr>
          <a:xfrm>
            <a:off x="7904338" y="2086150"/>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Disclaimer (Emphasized again)</a:t>
            </a:r>
            <a:endParaRPr/>
          </a:p>
        </p:txBody>
      </p:sp>
      <p:sp>
        <p:nvSpPr>
          <p:cNvPr id="660" name="Google Shape;660;p64"/>
          <p:cNvSpPr txBox="1"/>
          <p:nvPr>
            <p:ph idx="1" type="body"/>
          </p:nvPr>
        </p:nvSpPr>
        <p:spPr>
          <a:xfrm>
            <a:off x="311700" y="1266325"/>
            <a:ext cx="8520600" cy="345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public set and private set has no overlap. This is a </a:t>
            </a:r>
            <a:r>
              <a:rPr b="1" lang="en"/>
              <a:t>realistic</a:t>
            </a:r>
            <a:r>
              <a:rPr lang="en"/>
              <a:t> setting in machine learning </a:t>
            </a:r>
            <a:r>
              <a:rPr lang="en"/>
              <a:t>problems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accuracy on the public set can be (very) different from the private set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You cannot argue with the TA about your final score if you score high on the public set but score low on the private set. </a:t>
            </a:r>
            <a:endParaRPr/>
          </a:p>
        </p:txBody>
      </p:sp>
      <p:sp>
        <p:nvSpPr>
          <p:cNvPr id="661" name="Google Shape;661;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2" name="Google Shape;662;p64"/>
          <p:cNvSpPr/>
          <p:nvPr/>
        </p:nvSpPr>
        <p:spPr>
          <a:xfrm>
            <a:off x="812550" y="2003538"/>
            <a:ext cx="780300" cy="5682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3" name="Google Shape;663;p64"/>
          <p:cNvSpPr/>
          <p:nvPr/>
        </p:nvSpPr>
        <p:spPr>
          <a:xfrm>
            <a:off x="3190775" y="2003550"/>
            <a:ext cx="983100" cy="568200"/>
          </a:xfrm>
          <a:prstGeom prst="can">
            <a:avLst>
              <a:gd fmla="val 25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4" name="Google Shape;664;p64"/>
          <p:cNvSpPr/>
          <p:nvPr/>
        </p:nvSpPr>
        <p:spPr>
          <a:xfrm>
            <a:off x="1911525" y="1986300"/>
            <a:ext cx="882900" cy="521400"/>
          </a:xfrm>
          <a:prstGeom prst="mathNotEqual">
            <a:avLst>
              <a:gd fmla="val 23520" name="adj1"/>
              <a:gd fmla="val 6600000" name="adj2"/>
              <a:gd fmla="val 1176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65" name="Google Shape;665;p64"/>
          <p:cNvSpPr txBox="1"/>
          <p:nvPr/>
        </p:nvSpPr>
        <p:spPr>
          <a:xfrm>
            <a:off x="3229113" y="3009513"/>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private set</a:t>
            </a:r>
            <a:endParaRPr b="1" sz="1300">
              <a:solidFill>
                <a:srgbClr val="FF0000"/>
              </a:solidFill>
              <a:latin typeface="Open Sans"/>
              <a:ea typeface="Open Sans"/>
              <a:cs typeface="Open Sans"/>
              <a:sym typeface="Open Sans"/>
            </a:endParaRPr>
          </a:p>
        </p:txBody>
      </p:sp>
      <p:sp>
        <p:nvSpPr>
          <p:cNvPr id="666" name="Google Shape;666;p64"/>
          <p:cNvSpPr txBox="1"/>
          <p:nvPr/>
        </p:nvSpPr>
        <p:spPr>
          <a:xfrm>
            <a:off x="812538" y="3009525"/>
            <a:ext cx="1206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0000"/>
                </a:solidFill>
                <a:latin typeface="Open Sans"/>
                <a:ea typeface="Open Sans"/>
                <a:cs typeface="Open Sans"/>
                <a:sym typeface="Open Sans"/>
              </a:rPr>
              <a:t>Accuracy on public set</a:t>
            </a:r>
            <a:endParaRPr b="1" sz="1300">
              <a:solidFill>
                <a:srgbClr val="FF0000"/>
              </a:solidFill>
              <a:latin typeface="Open Sans"/>
              <a:ea typeface="Open Sans"/>
              <a:cs typeface="Open Sans"/>
              <a:sym typeface="Open Sans"/>
            </a:endParaRPr>
          </a:p>
        </p:txBody>
      </p:sp>
      <p:sp>
        <p:nvSpPr>
          <p:cNvPr id="667" name="Google Shape;667;p64"/>
          <p:cNvSpPr/>
          <p:nvPr/>
        </p:nvSpPr>
        <p:spPr>
          <a:xfrm>
            <a:off x="2182688" y="2945625"/>
            <a:ext cx="882900" cy="521400"/>
          </a:xfrm>
          <a:prstGeom prst="mathNotEqual">
            <a:avLst>
              <a:gd fmla="val 23520" name="adj1"/>
              <a:gd fmla="val 6600000" name="adj2"/>
              <a:gd fmla="val 1176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a:t>
            </a:r>
            <a:endParaRPr/>
          </a:p>
        </p:txBody>
      </p:sp>
      <p:sp>
        <p:nvSpPr>
          <p:cNvPr id="673" name="Google Shape;673;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Submit your homework to </a:t>
            </a:r>
            <a:r>
              <a:rPr b="1" lang="en">
                <a:solidFill>
                  <a:srgbClr val="FF0000"/>
                </a:solidFill>
              </a:rPr>
              <a:t>NTU Cool</a:t>
            </a:r>
            <a:endParaRPr/>
          </a:p>
          <a:p>
            <a:pPr indent="-342900" lvl="0" marL="457200" rtl="0" algn="l">
              <a:spcBef>
                <a:spcPts val="0"/>
              </a:spcBef>
              <a:spcAft>
                <a:spcPts val="0"/>
              </a:spcAft>
              <a:buSzPts val="1800"/>
              <a:buChar char="●"/>
            </a:pPr>
            <a:r>
              <a:rPr lang="en"/>
              <a:t>We will open two submission areas for HW4, and each HW4 submission area can only receive one prompt.</a:t>
            </a:r>
            <a:endParaRPr/>
          </a:p>
          <a:p>
            <a:pPr indent="-317500" lvl="1" marL="914400" rtl="0" algn="l">
              <a:spcBef>
                <a:spcPts val="0"/>
              </a:spcBef>
              <a:spcAft>
                <a:spcPts val="0"/>
              </a:spcAft>
              <a:buSzPts val="1400"/>
              <a:buChar char="○"/>
            </a:pPr>
            <a:r>
              <a:rPr lang="en"/>
              <a:t>Your submission file should be a </a:t>
            </a:r>
            <a:r>
              <a:rPr b="1" lang="en"/>
              <a:t>.json</a:t>
            </a:r>
            <a:r>
              <a:rPr lang="en"/>
              <a:t> file.</a:t>
            </a:r>
            <a:endParaRPr b="1">
              <a:solidFill>
                <a:srgbClr val="FF0000"/>
              </a:solidFill>
            </a:endParaRPr>
          </a:p>
          <a:p>
            <a:pPr indent="-342900" lvl="0" marL="457200" rtl="0" algn="l">
              <a:spcBef>
                <a:spcPts val="0"/>
              </a:spcBef>
              <a:spcAft>
                <a:spcPts val="0"/>
              </a:spcAft>
              <a:buClr>
                <a:srgbClr val="FF0000"/>
              </a:buClr>
              <a:buSzPts val="1800"/>
              <a:buChar char="●"/>
            </a:pPr>
            <a:r>
              <a:rPr lang="en"/>
              <a:t>No late submission is allowed</a:t>
            </a:r>
            <a:endParaRPr b="1">
              <a:solidFill>
                <a:srgbClr val="FF0000"/>
              </a:solidFill>
            </a:endParaRPr>
          </a:p>
        </p:txBody>
      </p:sp>
      <p:sp>
        <p:nvSpPr>
          <p:cNvPr id="674" name="Google Shape;674;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Dates</a:t>
            </a:r>
            <a:endParaRPr/>
          </a:p>
        </p:txBody>
      </p:sp>
      <p:sp>
        <p:nvSpPr>
          <p:cNvPr id="680" name="Google Shape;680;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Deadline for Submission (NTU Cool) </a:t>
            </a:r>
            <a:endParaRPr/>
          </a:p>
          <a:p>
            <a:pPr indent="0" lvl="0" marL="0" rtl="0" algn="ctr">
              <a:lnSpc>
                <a:spcPct val="150000"/>
              </a:lnSpc>
              <a:spcBef>
                <a:spcPts val="1200"/>
              </a:spcBef>
              <a:spcAft>
                <a:spcPts val="0"/>
              </a:spcAft>
              <a:buNone/>
            </a:pPr>
            <a:r>
              <a:rPr b="1" lang="en" sz="1900">
                <a:solidFill>
                  <a:srgbClr val="FF0000"/>
                </a:solidFill>
              </a:rPr>
              <a:t>2024/04/04 23:59:59 (UTC+8) </a:t>
            </a:r>
            <a:endParaRPr b="1" sz="1900">
              <a:solidFill>
                <a:srgbClr val="FF0000"/>
              </a:solidFill>
            </a:endParaRPr>
          </a:p>
          <a:p>
            <a:pPr indent="-342900" lvl="0" marL="457200" rtl="0" algn="l">
              <a:lnSpc>
                <a:spcPct val="150000"/>
              </a:lnSpc>
              <a:spcBef>
                <a:spcPts val="1200"/>
              </a:spcBef>
              <a:spcAft>
                <a:spcPts val="0"/>
              </a:spcAft>
              <a:buSzPts val="1800"/>
              <a:buChar char="●"/>
            </a:pPr>
            <a:r>
              <a:rPr lang="en"/>
              <a:t>Grading Release Date</a:t>
            </a:r>
            <a:endParaRPr/>
          </a:p>
          <a:p>
            <a:pPr indent="0" lvl="0" marL="0" rtl="0" algn="ctr">
              <a:lnSpc>
                <a:spcPct val="150000"/>
              </a:lnSpc>
              <a:spcBef>
                <a:spcPts val="1200"/>
              </a:spcBef>
              <a:spcAft>
                <a:spcPts val="1200"/>
              </a:spcAft>
              <a:buNone/>
            </a:pPr>
            <a:r>
              <a:rPr b="1" lang="en" sz="1900">
                <a:solidFill>
                  <a:srgbClr val="FF0000"/>
                </a:solidFill>
              </a:rPr>
              <a:t>2024/04/25 23:59:59 (UTC+8)</a:t>
            </a:r>
            <a:endParaRPr b="1" sz="1900">
              <a:solidFill>
                <a:srgbClr val="FF0000"/>
              </a:solidFill>
            </a:endParaRPr>
          </a:p>
        </p:txBody>
      </p:sp>
      <p:sp>
        <p:nvSpPr>
          <p:cNvPr id="681" name="Google Shape;681;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Regulations</a:t>
            </a:r>
            <a:endParaRPr/>
          </a:p>
        </p:txBody>
      </p:sp>
      <p:sp>
        <p:nvSpPr>
          <p:cNvPr id="687" name="Google Shape;68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a:t>
            </a:r>
            <a:endParaRPr/>
          </a:p>
        </p:txBody>
      </p:sp>
      <p:sp>
        <p:nvSpPr>
          <p:cNvPr id="693" name="Google Shape;693;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Font typeface="Arial"/>
              <a:buChar char="●"/>
            </a:pPr>
            <a:r>
              <a:rPr lang="en"/>
              <a:t>Plagiarism in any form is prohibited.</a:t>
            </a:r>
            <a:endParaRPr/>
          </a:p>
          <a:p>
            <a:pPr indent="-342900" lvl="0" marL="457200" rtl="0" algn="l">
              <a:lnSpc>
                <a:spcPct val="130000"/>
              </a:lnSpc>
              <a:spcBef>
                <a:spcPts val="0"/>
              </a:spcBef>
              <a:spcAft>
                <a:spcPts val="0"/>
              </a:spcAft>
              <a:buSzPts val="1800"/>
              <a:buFont typeface="Arial"/>
              <a:buChar char="●"/>
            </a:pPr>
            <a:r>
              <a:rPr lang="en"/>
              <a:t>Do NOT share your prompts with others.</a:t>
            </a:r>
            <a:endParaRPr/>
          </a:p>
          <a:p>
            <a:pPr indent="-342900" lvl="0" marL="457200" rtl="0" algn="l">
              <a:lnSpc>
                <a:spcPct val="130000"/>
              </a:lnSpc>
              <a:spcBef>
                <a:spcPts val="0"/>
              </a:spcBef>
              <a:spcAft>
                <a:spcPts val="0"/>
              </a:spcAft>
              <a:buSzPts val="1800"/>
              <a:buFont typeface="Arial"/>
              <a:buChar char="●"/>
            </a:pPr>
            <a:r>
              <a:rPr lang="en"/>
              <a:t>第一次違反以上規定，</a:t>
            </a:r>
            <a:r>
              <a:rPr b="1" lang="en">
                <a:solidFill>
                  <a:srgbClr val="FF0000"/>
                </a:solidFill>
              </a:rPr>
              <a:t>該作業0分，學期總成績再乘以0.9</a:t>
            </a:r>
            <a:endParaRPr b="1">
              <a:solidFill>
                <a:srgbClr val="FF0000"/>
              </a:solidFill>
            </a:endParaRPr>
          </a:p>
          <a:p>
            <a:pPr indent="-342900" lvl="0" marL="457200" rtl="0" algn="l">
              <a:lnSpc>
                <a:spcPct val="130000"/>
              </a:lnSpc>
              <a:spcBef>
                <a:spcPts val="0"/>
              </a:spcBef>
              <a:spcAft>
                <a:spcPts val="0"/>
              </a:spcAft>
              <a:buSzPts val="1800"/>
              <a:buFont typeface="Arial"/>
              <a:buChar char="●"/>
            </a:pPr>
            <a:r>
              <a:rPr lang="en"/>
              <a:t>第二次違反以上規定，</a:t>
            </a:r>
            <a:r>
              <a:rPr b="1" lang="en">
                <a:solidFill>
                  <a:srgbClr val="FF0000"/>
                </a:solidFill>
              </a:rPr>
              <a:t>學期成績F</a:t>
            </a:r>
            <a:endParaRPr b="1">
              <a:solidFill>
                <a:srgbClr val="FF0000"/>
              </a:solidFill>
            </a:endParaRPr>
          </a:p>
          <a:p>
            <a:pPr indent="-342900" lvl="0" marL="457200" rtl="0" algn="l">
              <a:lnSpc>
                <a:spcPct val="130000"/>
              </a:lnSpc>
              <a:spcBef>
                <a:spcPts val="0"/>
              </a:spcBef>
              <a:spcAft>
                <a:spcPts val="0"/>
              </a:spcAft>
              <a:buSzPts val="1800"/>
              <a:buFont typeface="Arial"/>
              <a:buChar char="●"/>
            </a:pPr>
            <a:r>
              <a:rPr lang="en"/>
              <a:t>Prof. Lee &amp; the TAs preserve the rights to change the rules &amp; grades.</a:t>
            </a:r>
            <a:endParaRPr/>
          </a:p>
          <a:p>
            <a:pPr indent="0" lvl="0" marL="0" rtl="0" algn="l">
              <a:spcBef>
                <a:spcPts val="0"/>
              </a:spcBef>
              <a:spcAft>
                <a:spcPts val="1200"/>
              </a:spcAft>
              <a:buNone/>
            </a:pPr>
            <a:r>
              <a:t/>
            </a:r>
            <a:endParaRPr>
              <a:solidFill>
                <a:srgbClr val="FF0000"/>
              </a:solidFill>
            </a:endParaRPr>
          </a:p>
        </p:txBody>
      </p:sp>
      <p:sp>
        <p:nvSpPr>
          <p:cNvPr id="694" name="Google Shape;694;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You Have Any Questions </a:t>
            </a:r>
            <a:endParaRPr/>
          </a:p>
        </p:txBody>
      </p:sp>
      <p:sp>
        <p:nvSpPr>
          <p:cNvPr id="700" name="Google Shape;700;p69"/>
          <p:cNvSpPr txBox="1"/>
          <p:nvPr>
            <p:ph idx="1" type="body"/>
          </p:nvPr>
        </p:nvSpPr>
        <p:spPr>
          <a:xfrm>
            <a:off x="311700" y="1266325"/>
            <a:ext cx="8520600" cy="3302700"/>
          </a:xfrm>
          <a:prstGeom prst="rect">
            <a:avLst/>
          </a:prstGeom>
          <a:ln>
            <a:noFill/>
          </a:ln>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NTU Cool </a:t>
            </a:r>
            <a:r>
              <a:rPr lang="en" u="sng">
                <a:solidFill>
                  <a:schemeClr val="hlink"/>
                </a:solidFill>
                <a:hlinkClick r:id="rId3"/>
              </a:rPr>
              <a:t>HW4 Forum</a:t>
            </a:r>
            <a:endParaRPr/>
          </a:p>
          <a:p>
            <a:pPr indent="-310832" lvl="1" marL="914400" rtl="0" algn="l">
              <a:lnSpc>
                <a:spcPct val="150000"/>
              </a:lnSpc>
              <a:spcBef>
                <a:spcPts val="0"/>
              </a:spcBef>
              <a:spcAft>
                <a:spcPts val="0"/>
              </a:spcAft>
              <a:buSzPct val="100000"/>
              <a:buChar char="○"/>
            </a:pPr>
            <a:r>
              <a:rPr lang="en"/>
              <a:t>Recommended if no assignment answers or privacy issues are involved in your questions</a:t>
            </a:r>
            <a:endParaRPr/>
          </a:p>
          <a:p>
            <a:pPr indent="-310832" lvl="1" marL="914400" rtl="0" algn="l">
              <a:lnSpc>
                <a:spcPct val="150000"/>
              </a:lnSpc>
              <a:spcBef>
                <a:spcPts val="0"/>
              </a:spcBef>
              <a:spcAft>
                <a:spcPts val="0"/>
              </a:spcAft>
              <a:buSzPct val="100000"/>
              <a:buChar char="○"/>
            </a:pPr>
            <a:r>
              <a:rPr lang="en"/>
              <a:t>Prioritize answering questions on the </a:t>
            </a:r>
            <a:r>
              <a:rPr lang="en"/>
              <a:t>homework forum</a:t>
            </a:r>
            <a:endParaRPr/>
          </a:p>
          <a:p>
            <a:pPr indent="-334327" lvl="0" marL="457200" rtl="0" algn="l">
              <a:lnSpc>
                <a:spcPct val="150000"/>
              </a:lnSpc>
              <a:spcBef>
                <a:spcPts val="0"/>
              </a:spcBef>
              <a:spcAft>
                <a:spcPts val="0"/>
              </a:spcAft>
              <a:buSzPct val="78260"/>
              <a:buChar char="●"/>
            </a:pPr>
            <a:r>
              <a:rPr lang="en"/>
              <a:t>Email: </a:t>
            </a:r>
            <a:r>
              <a:rPr lang="en" sz="1650" u="sng">
                <a:solidFill>
                  <a:schemeClr val="hlink"/>
                </a:solidFill>
                <a:highlight>
                  <a:srgbClr val="F8F8F8"/>
                </a:highlight>
                <a:latin typeface="Arial"/>
                <a:ea typeface="Arial"/>
                <a:cs typeface="Arial"/>
                <a:sym typeface="Arial"/>
                <a:hlinkClick r:id="rId4"/>
              </a:rPr>
              <a:t>ntu-gen-ai-2024-spring-ta@googlegroups.com</a:t>
            </a:r>
            <a:r>
              <a:rPr lang="en" sz="1650">
                <a:solidFill>
                  <a:srgbClr val="000000"/>
                </a:solidFill>
                <a:highlight>
                  <a:srgbClr val="F8F8F8"/>
                </a:highlight>
                <a:latin typeface="Arial"/>
                <a:ea typeface="Arial"/>
                <a:cs typeface="Arial"/>
                <a:sym typeface="Arial"/>
              </a:rPr>
              <a:t> </a:t>
            </a:r>
            <a:endParaRPr sz="2300"/>
          </a:p>
          <a:p>
            <a:pPr indent="-310832" lvl="1" marL="914400" rtl="0" algn="l">
              <a:lnSpc>
                <a:spcPct val="150000"/>
              </a:lnSpc>
              <a:spcBef>
                <a:spcPts val="0"/>
              </a:spcBef>
              <a:spcAft>
                <a:spcPts val="0"/>
              </a:spcAft>
              <a:buSzPct val="100000"/>
              <a:buChar char="○"/>
            </a:pPr>
            <a:r>
              <a:rPr lang="en"/>
              <a:t>Title should start with </a:t>
            </a:r>
            <a:r>
              <a:rPr lang="en">
                <a:solidFill>
                  <a:srgbClr val="0000FF"/>
                </a:solidFill>
              </a:rPr>
              <a:t>[GenAI 2024 Spring HW4]</a:t>
            </a:r>
            <a:endParaRPr>
              <a:solidFill>
                <a:srgbClr val="0000FF"/>
              </a:solidFill>
            </a:endParaRPr>
          </a:p>
          <a:p>
            <a:pPr indent="-310832" lvl="1" marL="914400" rtl="0" algn="l">
              <a:lnSpc>
                <a:spcPct val="150000"/>
              </a:lnSpc>
              <a:spcBef>
                <a:spcPts val="0"/>
              </a:spcBef>
              <a:spcAft>
                <a:spcPts val="0"/>
              </a:spcAft>
              <a:buSzPct val="100000"/>
              <a:buChar char="○"/>
            </a:pPr>
            <a:r>
              <a:rPr lang="en"/>
              <a:t>Email with the wrong title will be moved to trash automatically</a:t>
            </a:r>
            <a:endParaRPr/>
          </a:p>
          <a:p>
            <a:pPr indent="-334327" lvl="0" marL="457200" rtl="0" algn="l">
              <a:lnSpc>
                <a:spcPct val="150000"/>
              </a:lnSpc>
              <a:spcBef>
                <a:spcPts val="0"/>
              </a:spcBef>
              <a:spcAft>
                <a:spcPts val="0"/>
              </a:spcAft>
              <a:buSzPct val="100000"/>
              <a:buChar char="●"/>
            </a:pPr>
            <a:r>
              <a:rPr lang="en"/>
              <a:t>TA Hours</a:t>
            </a:r>
            <a:endParaRPr/>
          </a:p>
          <a:p>
            <a:pPr indent="-310832" lvl="1" marL="914400" rtl="0" algn="l">
              <a:lnSpc>
                <a:spcPct val="150000"/>
              </a:lnSpc>
              <a:spcBef>
                <a:spcPts val="0"/>
              </a:spcBef>
              <a:spcAft>
                <a:spcPts val="0"/>
              </a:spcAft>
              <a:buSzPct val="100000"/>
              <a:buChar char="○"/>
            </a:pPr>
            <a:r>
              <a:rPr lang="en"/>
              <a:t>Time:</a:t>
            </a:r>
            <a:r>
              <a:rPr b="1" lang="en"/>
              <a:t> </a:t>
            </a:r>
            <a:endParaRPr b="1"/>
          </a:p>
          <a:p>
            <a:pPr indent="-310832" lvl="2" marL="1371600" rtl="0" algn="l">
              <a:lnSpc>
                <a:spcPct val="150000"/>
              </a:lnSpc>
              <a:spcBef>
                <a:spcPts val="0"/>
              </a:spcBef>
              <a:spcAft>
                <a:spcPts val="0"/>
              </a:spcAft>
              <a:buSzPct val="100000"/>
              <a:buChar char="■"/>
            </a:pPr>
            <a:r>
              <a:rPr b="1" lang="en">
                <a:solidFill>
                  <a:srgbClr val="FF0000"/>
                </a:solidFill>
              </a:rPr>
              <a:t>3/22(16:30 - 17:20)</a:t>
            </a:r>
            <a:endParaRPr b="1">
              <a:solidFill>
                <a:srgbClr val="FF0000"/>
              </a:solidFill>
            </a:endParaRPr>
          </a:p>
          <a:p>
            <a:pPr indent="-310832" lvl="2" marL="1371600" rtl="0" algn="l">
              <a:lnSpc>
                <a:spcPct val="150000"/>
              </a:lnSpc>
              <a:spcBef>
                <a:spcPts val="0"/>
              </a:spcBef>
              <a:spcAft>
                <a:spcPts val="0"/>
              </a:spcAft>
              <a:buSzPct val="100000"/>
              <a:buChar char="■"/>
            </a:pPr>
            <a:r>
              <a:rPr b="1" lang="en">
                <a:solidFill>
                  <a:srgbClr val="FF0000"/>
                </a:solidFill>
              </a:rPr>
              <a:t>3/29(13:20 - 14:10, 16:30 - 17:20)</a:t>
            </a:r>
            <a:endParaRPr b="1">
              <a:solidFill>
                <a:srgbClr val="FF0000"/>
              </a:solidFill>
            </a:endParaRPr>
          </a:p>
          <a:p>
            <a:pPr indent="-310832" lvl="1" marL="914400" rtl="0" algn="l">
              <a:lnSpc>
                <a:spcPct val="150000"/>
              </a:lnSpc>
              <a:spcBef>
                <a:spcPts val="0"/>
              </a:spcBef>
              <a:spcAft>
                <a:spcPts val="0"/>
              </a:spcAft>
              <a:buSzPct val="100000"/>
              <a:buChar char="○"/>
            </a:pPr>
            <a:r>
              <a:rPr lang="en"/>
              <a:t>Location: </a:t>
            </a:r>
            <a:r>
              <a:rPr b="1" lang="en">
                <a:solidFill>
                  <a:srgbClr val="FF0000"/>
                </a:solidFill>
              </a:rPr>
              <a:t>綜合大講堂</a:t>
            </a:r>
            <a:endParaRPr b="1">
              <a:solidFill>
                <a:srgbClr val="FF0000"/>
              </a:solidFill>
            </a:endParaRPr>
          </a:p>
        </p:txBody>
      </p:sp>
      <p:sp>
        <p:nvSpPr>
          <p:cNvPr id="701" name="Google Shape;70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Colab</a:t>
            </a:r>
            <a:endParaRPr/>
          </a:p>
        </p:txBody>
      </p:sp>
      <p:sp>
        <p:nvSpPr>
          <p:cNvPr id="707" name="Google Shape;707;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a:t>
            </a:r>
            <a:endParaRPr/>
          </a:p>
        </p:txBody>
      </p:sp>
      <p:sp>
        <p:nvSpPr>
          <p:cNvPr id="713" name="Google Shape;713;p7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Colab: </a:t>
            </a:r>
            <a:r>
              <a:rPr lang="en" u="sng">
                <a:solidFill>
                  <a:schemeClr val="hlink"/>
                </a:solidFill>
                <a:latin typeface="Arial"/>
                <a:ea typeface="Arial"/>
                <a:cs typeface="Arial"/>
                <a:sym typeface="Arial"/>
                <a:hlinkClick r:id="rId3"/>
              </a:rPr>
              <a:t>HW4.ipynb - Colaboratory (google.com)</a:t>
            </a:r>
            <a:endParaRPr sz="2500"/>
          </a:p>
        </p:txBody>
      </p:sp>
      <p:sp>
        <p:nvSpPr>
          <p:cNvPr id="714" name="Google Shape;71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16" name="Google Shape;116;p18"/>
          <p:cNvSpPr txBox="1"/>
          <p:nvPr>
            <p:ph idx="1" type="body"/>
          </p:nvPr>
        </p:nvSpPr>
        <p:spPr>
          <a:xfrm>
            <a:off x="311700" y="1198125"/>
            <a:ext cx="8832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prompt designing, Gemini cannot solve the problem correctly.</a:t>
            </a:r>
            <a:endParaRPr/>
          </a:p>
          <a:p>
            <a:pPr indent="0" lvl="0" marL="0" rtl="0" algn="l">
              <a:spcBef>
                <a:spcPts val="1200"/>
              </a:spcBef>
              <a:spcAft>
                <a:spcPts val="1200"/>
              </a:spcAft>
              <a:buNone/>
            </a:pPr>
            <a:r>
              <a:t/>
            </a:r>
            <a:endParaRPr/>
          </a:p>
        </p:txBody>
      </p:sp>
      <p:sp>
        <p:nvSpPr>
          <p:cNvPr id="117" name="Google Shape;117;p18"/>
          <p:cNvSpPr txBox="1"/>
          <p:nvPr/>
        </p:nvSpPr>
        <p:spPr>
          <a:xfrm>
            <a:off x="707950" y="1709900"/>
            <a:ext cx="71082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the math question)</a:t>
            </a:r>
            <a:endParaRPr sz="1300">
              <a:solidFill>
                <a:schemeClr val="dk2"/>
              </a:solidFill>
              <a:latin typeface="Open Sans"/>
              <a:ea typeface="Open Sans"/>
              <a:cs typeface="Open Sans"/>
              <a:sym typeface="Open Sans"/>
            </a:endParaRPr>
          </a:p>
        </p:txBody>
      </p:sp>
      <p:grpSp>
        <p:nvGrpSpPr>
          <p:cNvPr id="118" name="Google Shape;118;p18"/>
          <p:cNvGrpSpPr/>
          <p:nvPr/>
        </p:nvGrpSpPr>
        <p:grpSpPr>
          <a:xfrm>
            <a:off x="961538" y="2304550"/>
            <a:ext cx="7220913" cy="2358675"/>
            <a:chOff x="601575" y="2564600"/>
            <a:chExt cx="7220913" cy="2358675"/>
          </a:xfrm>
        </p:grpSpPr>
        <p:pic>
          <p:nvPicPr>
            <p:cNvPr id="119" name="Google Shape;119;p18"/>
            <p:cNvPicPr preferRelativeResize="0"/>
            <p:nvPr/>
          </p:nvPicPr>
          <p:blipFill>
            <a:blip r:embed="rId3">
              <a:alphaModFix/>
            </a:blip>
            <a:stretch>
              <a:fillRect/>
            </a:stretch>
          </p:blipFill>
          <p:spPr>
            <a:xfrm>
              <a:off x="601575" y="2734476"/>
              <a:ext cx="7220913" cy="2188800"/>
            </a:xfrm>
            <a:prstGeom prst="rect">
              <a:avLst/>
            </a:prstGeom>
            <a:noFill/>
            <a:ln>
              <a:noFill/>
            </a:ln>
          </p:spPr>
        </p:pic>
        <p:sp>
          <p:nvSpPr>
            <p:cNvPr id="120" name="Google Shape;120;p18"/>
            <p:cNvSpPr/>
            <p:nvPr/>
          </p:nvSpPr>
          <p:spPr>
            <a:xfrm>
              <a:off x="1133075" y="2808800"/>
              <a:ext cx="1067400" cy="2190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1" name="Google Shape;121;p18"/>
            <p:cNvSpPr/>
            <p:nvPr/>
          </p:nvSpPr>
          <p:spPr>
            <a:xfrm>
              <a:off x="2264875" y="2564600"/>
              <a:ext cx="687900" cy="707400"/>
            </a:xfrm>
            <a:prstGeom prst="mathMultiply">
              <a:avLst>
                <a:gd fmla="val 2352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22" name="Google Shape;12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Hints</a:t>
            </a:r>
            <a:endParaRPr/>
          </a:p>
        </p:txBody>
      </p:sp>
      <p:sp>
        <p:nvSpPr>
          <p:cNvPr id="720" name="Google Shape;720;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26" name="Google Shape;726;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Zero Shot Chain of Thought</a:t>
            </a:r>
            <a:endParaRPr/>
          </a:p>
          <a:p>
            <a:pPr indent="0" lvl="0" marL="457200" rtl="0" algn="l">
              <a:spcBef>
                <a:spcPts val="1200"/>
              </a:spcBef>
              <a:spcAft>
                <a:spcPts val="1200"/>
              </a:spcAft>
              <a:buNone/>
            </a:pPr>
            <a:r>
              <a:t/>
            </a:r>
            <a:endParaRPr/>
          </a:p>
        </p:txBody>
      </p:sp>
      <p:sp>
        <p:nvSpPr>
          <p:cNvPr id="727" name="Google Shape;727;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8" name="Google Shape;728;p73"/>
          <p:cNvSpPr/>
          <p:nvPr/>
        </p:nvSpPr>
        <p:spPr>
          <a:xfrm>
            <a:off x="2589875" y="2142025"/>
            <a:ext cx="3606000" cy="1551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a:t>
            </a:r>
            <a:r>
              <a:rPr lang="en" sz="1800">
                <a:latin typeface="Open Sans"/>
                <a:ea typeface="Open Sans"/>
                <a:cs typeface="Open Sans"/>
                <a:sym typeface="Open Sans"/>
              </a:rPr>
              <a:t>{{question}}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Let’s think step by step</a:t>
            </a:r>
            <a:endParaRPr sz="1800">
              <a:latin typeface="Open Sans"/>
              <a:ea typeface="Open Sans"/>
              <a:cs typeface="Open Sans"/>
              <a:sym typeface="Open Sans"/>
            </a:endParaRPr>
          </a:p>
        </p:txBody>
      </p:sp>
      <p:sp>
        <p:nvSpPr>
          <p:cNvPr id="729" name="Google Shape;729;p73"/>
          <p:cNvSpPr txBox="1"/>
          <p:nvPr/>
        </p:nvSpPr>
        <p:spPr>
          <a:xfrm>
            <a:off x="816425" y="43815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[2205.11916] Large Language Models are Zero-Shot Reasoners (arxiv.org)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35" name="Google Shape;735;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2.    In-Context Learning</a:t>
            </a:r>
            <a:endParaRPr/>
          </a:p>
          <a:p>
            <a:pPr indent="0" lvl="0" marL="457200" rtl="0" algn="l">
              <a:spcBef>
                <a:spcPts val="1200"/>
              </a:spcBef>
              <a:spcAft>
                <a:spcPts val="1200"/>
              </a:spcAft>
              <a:buNone/>
            </a:pPr>
            <a:r>
              <a:t/>
            </a:r>
            <a:endParaRPr/>
          </a:p>
        </p:txBody>
      </p:sp>
      <p:sp>
        <p:nvSpPr>
          <p:cNvPr id="736" name="Google Shape;736;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74"/>
          <p:cNvSpPr/>
          <p:nvPr/>
        </p:nvSpPr>
        <p:spPr>
          <a:xfrm>
            <a:off x="311700" y="2119200"/>
            <a:ext cx="8632800" cy="20868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Shawn has five toys.For Christmas, he got two toys each from his mom and dad.How many toys doe she have now?</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 He has 5 toys. He got 2 from mom, so after that he has 5+2=7 toys. Then he got 2 more from dad, so in total he has 7+2=9 toys. The answer is 9.</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Q: {{question}}</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A:</a:t>
            </a:r>
            <a:endParaRPr sz="1800">
              <a:latin typeface="Open Sans"/>
              <a:ea typeface="Open Sans"/>
              <a:cs typeface="Open Sans"/>
              <a:sym typeface="Open Sans"/>
            </a:endParaRPr>
          </a:p>
        </p:txBody>
      </p:sp>
      <p:sp>
        <p:nvSpPr>
          <p:cNvPr id="738" name="Google Shape;738;p74"/>
          <p:cNvSpPr txBox="1"/>
          <p:nvPr/>
        </p:nvSpPr>
        <p:spPr>
          <a:xfrm>
            <a:off x="68050" y="42998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[2201.11903] Chain-of-Thought Prompting Elicits Reasoning in Large Language Models (arxiv.org)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a:t>
            </a:r>
            <a:endParaRPr/>
          </a:p>
        </p:txBody>
      </p:sp>
      <p:sp>
        <p:nvSpPr>
          <p:cNvPr id="744" name="Google Shape;744;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    Emotional Stimuli</a:t>
            </a:r>
            <a:endParaRPr/>
          </a:p>
          <a:p>
            <a:pPr indent="0" lvl="0" marL="457200" rtl="0" algn="l">
              <a:spcBef>
                <a:spcPts val="1200"/>
              </a:spcBef>
              <a:spcAft>
                <a:spcPts val="1200"/>
              </a:spcAft>
              <a:buNone/>
            </a:pPr>
            <a:r>
              <a:t/>
            </a:r>
            <a:endParaRPr/>
          </a:p>
        </p:txBody>
      </p:sp>
      <p:sp>
        <p:nvSpPr>
          <p:cNvPr id="745" name="Google Shape;745;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75"/>
          <p:cNvSpPr/>
          <p:nvPr/>
        </p:nvSpPr>
        <p:spPr>
          <a:xfrm>
            <a:off x="1623150" y="2393875"/>
            <a:ext cx="5897700" cy="10476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Q: {{question}} This is very important to my career.</a:t>
            </a:r>
            <a:endParaRPr sz="1800">
              <a:latin typeface="Open Sans"/>
              <a:ea typeface="Open Sans"/>
              <a:cs typeface="Open Sans"/>
              <a:sym typeface="Open Sans"/>
            </a:endParaRPr>
          </a:p>
        </p:txBody>
      </p:sp>
      <p:sp>
        <p:nvSpPr>
          <p:cNvPr id="747" name="Google Shape;747;p75"/>
          <p:cNvSpPr txBox="1"/>
          <p:nvPr/>
        </p:nvSpPr>
        <p:spPr>
          <a:xfrm>
            <a:off x="122475" y="429987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3"/>
              </a:rPr>
              <a:t>[2307.11760] Large Language Models Understand and Can be Enhanced by Emotional Stimuli (arxiv.org)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28" name="Google Shape;128;p19"/>
          <p:cNvSpPr txBox="1"/>
          <p:nvPr>
            <p:ph idx="1" type="body"/>
          </p:nvPr>
        </p:nvSpPr>
        <p:spPr>
          <a:xfrm>
            <a:off x="276075" y="1266325"/>
            <a:ext cx="8762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prompt designing, Gemini outputs correct answer with explanation</a:t>
            </a:r>
            <a:endParaRPr/>
          </a:p>
        </p:txBody>
      </p:sp>
      <p:grpSp>
        <p:nvGrpSpPr>
          <p:cNvPr id="129" name="Google Shape;129;p19"/>
          <p:cNvGrpSpPr/>
          <p:nvPr/>
        </p:nvGrpSpPr>
        <p:grpSpPr>
          <a:xfrm>
            <a:off x="1553611" y="2320491"/>
            <a:ext cx="5144869" cy="2504443"/>
            <a:chOff x="2039575" y="1697015"/>
            <a:chExt cx="4172982" cy="1943840"/>
          </a:xfrm>
        </p:grpSpPr>
        <p:pic>
          <p:nvPicPr>
            <p:cNvPr id="130" name="Google Shape;130;p19"/>
            <p:cNvPicPr preferRelativeResize="0"/>
            <p:nvPr/>
          </p:nvPicPr>
          <p:blipFill rotWithShape="1">
            <a:blip r:embed="rId3">
              <a:alphaModFix/>
            </a:blip>
            <a:srcRect b="62390" l="4425" r="0" t="0"/>
            <a:stretch/>
          </p:blipFill>
          <p:spPr>
            <a:xfrm>
              <a:off x="2039575" y="1697015"/>
              <a:ext cx="4172982" cy="1943840"/>
            </a:xfrm>
            <a:prstGeom prst="rect">
              <a:avLst/>
            </a:prstGeom>
            <a:noFill/>
            <a:ln>
              <a:noFill/>
            </a:ln>
          </p:spPr>
        </p:pic>
        <p:sp>
          <p:nvSpPr>
            <p:cNvPr id="131" name="Google Shape;131;p19"/>
            <p:cNvSpPr/>
            <p:nvPr/>
          </p:nvSpPr>
          <p:spPr>
            <a:xfrm>
              <a:off x="2039575" y="3421755"/>
              <a:ext cx="4032663" cy="219099"/>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32" name="Google Shape;132;p19"/>
          <p:cNvSpPr txBox="1"/>
          <p:nvPr/>
        </p:nvSpPr>
        <p:spPr>
          <a:xfrm>
            <a:off x="715425" y="1769725"/>
            <a:ext cx="7799700" cy="467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Open Sans"/>
              <a:buChar char="❏"/>
            </a:pPr>
            <a:r>
              <a:rPr b="1" lang="en" sz="1500"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 giving related information and detail</a:t>
            </a:r>
            <a:endParaRPr sz="1300">
              <a:solidFill>
                <a:schemeClr val="dk2"/>
              </a:solidFill>
              <a:latin typeface="Open Sans"/>
              <a:ea typeface="Open Sans"/>
              <a:cs typeface="Open Sans"/>
              <a:sym typeface="Open Sans"/>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1022700" y="1864197"/>
            <a:ext cx="6171831" cy="3063000"/>
          </a:xfrm>
          <a:prstGeom prst="rect">
            <a:avLst/>
          </a:prstGeom>
          <a:noFill/>
          <a:ln>
            <a:noFill/>
          </a:ln>
        </p:spPr>
      </p:pic>
      <p:sp>
        <p:nvSpPr>
          <p:cNvPr id="139" name="Google Shape;13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importance of prompt designing</a:t>
            </a:r>
            <a:endParaRPr/>
          </a:p>
        </p:txBody>
      </p:sp>
      <p:sp>
        <p:nvSpPr>
          <p:cNvPr id="140" name="Google Shape;140;p20"/>
          <p:cNvSpPr txBox="1"/>
          <p:nvPr>
            <p:ph idx="1" type="body"/>
          </p:nvPr>
        </p:nvSpPr>
        <p:spPr>
          <a:xfrm>
            <a:off x="141500" y="1209375"/>
            <a:ext cx="87624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prompt designing, Gemini outputs correct answer with explanation</a:t>
            </a:r>
            <a:endParaRPr/>
          </a:p>
        </p:txBody>
      </p:sp>
      <p:sp>
        <p:nvSpPr>
          <p:cNvPr id="141" name="Google Shape;141;p20"/>
          <p:cNvSpPr/>
          <p:nvPr/>
        </p:nvSpPr>
        <p:spPr>
          <a:xfrm>
            <a:off x="1386150" y="4569025"/>
            <a:ext cx="1320900" cy="263700"/>
          </a:xfrm>
          <a:prstGeom prst="frame">
            <a:avLst>
              <a:gd fmla="val 0" name="adj1"/>
            </a:avLst>
          </a:prstGeom>
          <a:solidFill>
            <a:srgbClr val="FF0000"/>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2" name="Google Shape;142;p20"/>
          <p:cNvSpPr/>
          <p:nvPr/>
        </p:nvSpPr>
        <p:spPr>
          <a:xfrm>
            <a:off x="2900575" y="4498975"/>
            <a:ext cx="403800" cy="403800"/>
          </a:xfrm>
          <a:prstGeom prst="donut">
            <a:avLst>
              <a:gd fmla="val 25000" name="adj"/>
            </a:avLst>
          </a:prstGeom>
          <a:solidFill>
            <a:srgbClr val="FF0000"/>
          </a:solid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Introduction </a:t>
            </a:r>
            <a:endParaRPr/>
          </a:p>
        </p:txBody>
      </p:sp>
      <p:sp>
        <p:nvSpPr>
          <p:cNvPr id="149" name="Google Shape;14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