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</p:sldIdLst>
  <p:sldSz cy="5143500" cx="9144000"/>
  <p:notesSz cx="6858000" cy="9144000"/>
  <p:embeddedFontLst>
    <p:embeddedFont>
      <p:font typeface="PT Sans Narrow"/>
      <p:regular r:id="rId76"/>
      <p:bold r:id="rId77"/>
    </p:embeddedFont>
    <p:embeddedFont>
      <p:font typeface="Open Sans"/>
      <p:regular r:id="rId78"/>
      <p:bold r:id="rId79"/>
      <p:italic r:id="rId80"/>
      <p:boldItalic r:id="rId8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OpenSans-italic.fntdata"/><Relationship Id="rId81" Type="http://schemas.openxmlformats.org/officeDocument/2006/relationships/font" Target="fonts/OpenSans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PTSansNarrow-bold.fntdata"/><Relationship Id="rId32" Type="http://schemas.openxmlformats.org/officeDocument/2006/relationships/slide" Target="slides/slide26.xml"/><Relationship Id="rId76" Type="http://schemas.openxmlformats.org/officeDocument/2006/relationships/font" Target="fonts/PTSansNarrow-regular.fntdata"/><Relationship Id="rId35" Type="http://schemas.openxmlformats.org/officeDocument/2006/relationships/slide" Target="slides/slide29.xml"/><Relationship Id="rId79" Type="http://schemas.openxmlformats.org/officeDocument/2006/relationships/font" Target="fonts/OpenSans-bold.fntdata"/><Relationship Id="rId34" Type="http://schemas.openxmlformats.org/officeDocument/2006/relationships/slide" Target="slides/slide28.xml"/><Relationship Id="rId78" Type="http://schemas.openxmlformats.org/officeDocument/2006/relationships/font" Target="fonts/OpenSans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719fdbce3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6719fdbce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讓模型輸出人類偏好的回答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719fdbce3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6719fdbce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7299c8396_7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67299c8396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6943d99f63_14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6943d99f63_1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943d99f63_4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6943d99f63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719fdbce3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6719fdbce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943d99f6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6943d99f6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943d99f6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943d99f6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6943d99f63_7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6943d99f63_7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6719fdbce3_1_1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26719fdbce3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b7ab7edc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b7ab7edc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學習讓模型輸出符合自己立場的回答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719fdbce3_1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26719fdbce3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TW"/>
              <a:t>作業內容跟主題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b4c2d54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cb4c2d54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7f9bd58e9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7f9bd58e9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719fdbce3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6719fdbce3_1_10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6c6b5145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6c6b5145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943d99f63_7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6943d99f63_7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b7ab7edc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b7ab7edc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c6168e86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c6168e86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6943d99f63_7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6943d99f63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用多少筆data去training我們的模型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Give preference to training dataset</a:t>
            </a:r>
            <a:endParaRPr sz="12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Use DPO trainer to finetune mode</a:t>
            </a:r>
            <a:r>
              <a:rPr lang="zh-TW" sz="18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6943d99f63_7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6943d99f63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6c6b51453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6c6b51453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719fdbce3_1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26719fdbce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6168e86f9_4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2c6168e86f9_4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c684ff258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c684ff258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c9120f83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c9120f83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c7f9bd58e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c7f9bd58e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c7d97497e_0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g26c7d97497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6719fdbce3_1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26719fdbce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2c7f9bd58e9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2c7f9bd58e9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c438883a5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c438883a5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6c7d9749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6c7d9749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67299c8396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67299c8396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943d99f63_6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26943d99f63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6719fdbce3_1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9" name="Google Shape;619;g26719fdbce3_1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6719fdbce3_1_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g26719fdbce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bf974e465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bf974e465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6719fdbce3_1_1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26719fdbce3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6719fdbce3_1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g26719fdbce3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26c7d97497e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4" name="Google Shape;654;g26c7d9749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c7f9bd58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c7f9bd58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2c7f9bd58e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2c7f9bd58e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c7f9bd58e9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c7f9bd58e9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2c7f9bd58e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2c7f9bd58e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43d99f63_1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943d99f63_1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c7f9bd58e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2c7f9bd58e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c7f9bd58e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c7f9bd58e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2c7f9bd58e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2c7f9bd58e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2c7f9bd58e9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2c7f9bd58e9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2c438883a5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g2c438883a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c438883a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2c438883a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c438883a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c438883a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2c438883a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2c438883a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cb7ebc7ba5_13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cb7ebc7ba5_13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c85550e2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c85550e2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bd118a9c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bd118a9c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c438883a5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c438883a5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c7f9bd58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c7f9bd58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c811af2a9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c811af2a9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c811af2a9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c811af2a9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c811af2a9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c811af2a9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c811af2a9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2c811af2a9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c811af2a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c811af2a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2c811af2a97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2c811af2a9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c811af2a9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c811af2a9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6943d99f6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6943d99f6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a039773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a039773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6943d99f63_1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6943d99f63_1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943d99f63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943d99f63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9" name="Google Shape;69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70" name="Google Shape;70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" name="Google Shape;72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73" name="Google Shape;73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" name="Google Shape;75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0" name="Google Shape;90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" name="Google Shape;104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" name="Google Shape;105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6" name="Google Shape;106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ntu-gen-ai-2024-spring-ta@googlegroups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xiv.org/abs/2305.18290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dow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rxiv.org/abs/2305.18290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dow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d3zmkqo-ZmxrIOYWSe3vDD0za8tUPguu?usp=sharing" TargetMode="External"/><Relationship Id="rId4" Type="http://schemas.openxmlformats.org/officeDocument/2006/relationships/hyperlink" Target="https://prod.dvcbot.net/?storeTab=assistants&amp;id=332cace1-dc3f-4c47-93d3-5bffdea6aadd" TargetMode="External"/><Relationship Id="rId5" Type="http://schemas.openxmlformats.org/officeDocument/2006/relationships/hyperlink" Target="https://colab.research.google.com/drive/1m9Akqzo2toY-cOfc9mA5ZRIByz9gxAwh?usp=shar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hyperlink" Target="https://prod.dvcbot.net/?storeTab=assistants&amp;id=332cace1-dc3f-4c47-93d3-5bffdea6aadd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hyperlink" Target="https://emojipedia.org/thumbs-up" TargetMode="External"/><Relationship Id="rId5" Type="http://schemas.openxmlformats.org/officeDocument/2006/relationships/hyperlink" Target="https://emojipedia.org/thumbs-up" TargetMode="External"/><Relationship Id="rId6" Type="http://schemas.openxmlformats.org/officeDocument/2006/relationships/hyperlink" Target="https://emojipedia.org/thumbs-up" TargetMode="External"/><Relationship Id="rId7" Type="http://schemas.openxmlformats.org/officeDocument/2006/relationships/hyperlink" Target="https://emojipedia.org/thumbs-up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lab.research.google.com/drive/1d3zmkqo-ZmxrIOYWSe3vDD0za8tUPguu?usp=shar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d.dvcbot.net/?storeTab=assistants&amp;id=332cace1-dc3f-4c47-93d3-5bffdea6aadd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d.dvcbot.net/?storeTab=assistants&amp;id=332cace1-dc3f-4c47-93d3-5bffdea6aadd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Relationship Id="rId4" Type="http://schemas.openxmlformats.org/officeDocument/2006/relationships/hyperlink" Target="https://prod.dvcbot.net/?storeTab=assistants&amp;id=332cace1-dc3f-4c47-93d3-5bffdea6aadd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9.png"/><Relationship Id="rId4" Type="http://schemas.openxmlformats.org/officeDocument/2006/relationships/hyperlink" Target="https://prod.dvcbot.net/?storeTab=assistants&amp;id=332cace1-dc3f-4c47-93d3-5bffdea6aadd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Relationship Id="rId3" Type="http://schemas.openxmlformats.org/officeDocument/2006/relationships/hyperlink" Target="mailto:ntu-gen-ai-2024-spring-ta@googlegroups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d.dvcbot.net/?storeTab=assistants&amp;id=332cace1-dc3f-4c47-93d3-5bffdea6aadd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6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1.png"/><Relationship Id="rId4" Type="http://schemas.openxmlformats.org/officeDocument/2006/relationships/hyperlink" Target="https://colab.research.google.com/drive/1m9Akqzo2toY-cOfc9mA5ZRIByz9gxAwh?usp=sharing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8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0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2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huggingface.co/blog/rlhf" TargetMode="External"/><Relationship Id="rId4" Type="http://schemas.openxmlformats.org/officeDocument/2006/relationships/hyperlink" Target="https://huggingface.co/blog/trl-peft" TargetMode="External"/><Relationship Id="rId5" Type="http://schemas.openxmlformats.org/officeDocument/2006/relationships/hyperlink" Target="https://arxiv.org/abs/2305.18290" TargetMode="External"/><Relationship Id="rId6" Type="http://schemas.openxmlformats.org/officeDocument/2006/relationships/hyperlink" Target="https://github.com/CheeEn-Yu/GenAI-HW6/blob/main/evaluation_prompt_hw6.tx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openai.com/research/instruction-follow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s://openai.com/research/instruction-follow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ctrTitle"/>
          </p:nvPr>
        </p:nvSpPr>
        <p:spPr>
          <a:xfrm>
            <a:off x="349850" y="1751786"/>
            <a:ext cx="84588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GenAI HW6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Learning from Human Preference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2186175" y="2960178"/>
            <a:ext cx="48705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/>
              <a:t>TA: </a:t>
            </a:r>
            <a:r>
              <a:rPr lang="zh-TW" sz="1900">
                <a:solidFill>
                  <a:srgbClr val="161819"/>
                </a:solidFill>
              </a:rPr>
              <a:t>白鈺綺 呂瑋杰 余奇恩</a:t>
            </a:r>
            <a:endParaRPr sz="1900">
              <a:solidFill>
                <a:srgbClr val="161819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br>
              <a:rPr lang="zh-TW" sz="1900"/>
            </a:br>
            <a:r>
              <a:rPr lang="zh-TW" sz="1690" u="sng">
                <a:solidFill>
                  <a:schemeClr val="hlink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endParaRPr sz="244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t/>
            </a:r>
            <a:endParaRPr sz="1900"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36557"/>
              <a:buNone/>
            </a:pPr>
            <a:r>
              <a:rPr lang="zh-TW" sz="1900">
                <a:highlight>
                  <a:schemeClr val="lt1"/>
                </a:highlight>
              </a:rPr>
              <a:t>Deadline: 2024/05/02 23:59:59 (UTC+8) </a:t>
            </a:r>
            <a:endParaRPr sz="1900">
              <a:highlight>
                <a:schemeClr val="lt1"/>
              </a:highlight>
            </a:endParaRPr>
          </a:p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Drawbacks of Standard RLHF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Need to train an additional reward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RL training is very unstable and hard to tune the hyperparameters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        In this </a:t>
            </a:r>
            <a:r>
              <a:rPr lang="zh-TW"/>
              <a:t>homework</a:t>
            </a:r>
            <a:r>
              <a:rPr lang="zh-TW"/>
              <a:t>, we use a simplified method, direct preference </a:t>
            </a:r>
            <a:br>
              <a:rPr lang="zh-TW"/>
            </a:br>
            <a:r>
              <a:rPr lang="zh-TW"/>
              <a:t>	optimization (DPO), to align the LLM</a:t>
            </a:r>
            <a:endParaRPr/>
          </a:p>
        </p:txBody>
      </p:sp>
      <p:cxnSp>
        <p:nvCxnSpPr>
          <p:cNvPr id="215" name="Google Shape;215;p34"/>
          <p:cNvCxnSpPr/>
          <p:nvPr/>
        </p:nvCxnSpPr>
        <p:spPr>
          <a:xfrm flipH="1" rot="10800000">
            <a:off x="484825" y="2762300"/>
            <a:ext cx="3045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idx="12" type="sldNum"/>
          </p:nvPr>
        </p:nvSpPr>
        <p:spPr>
          <a:xfrm>
            <a:off x="8430373" y="4663225"/>
            <a:ext cx="590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23" name="Google Shape;223;p35"/>
          <p:cNvSpPr txBox="1"/>
          <p:nvPr/>
        </p:nvSpPr>
        <p:spPr>
          <a:xfrm>
            <a:off x="4294437" y="3109672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5"/>
          <p:cNvSpPr/>
          <p:nvPr/>
        </p:nvSpPr>
        <p:spPr>
          <a:xfrm rot="803754">
            <a:off x="5402068" y="3644120"/>
            <a:ext cx="468754" cy="254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5"/>
          <p:cNvSpPr/>
          <p:nvPr/>
        </p:nvSpPr>
        <p:spPr>
          <a:xfrm rot="-1049397">
            <a:off x="5406362" y="3184596"/>
            <a:ext cx="460174" cy="228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5"/>
          <p:cNvSpPr/>
          <p:nvPr/>
        </p:nvSpPr>
        <p:spPr>
          <a:xfrm rot="5400000">
            <a:off x="3484580" y="320384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5"/>
          <p:cNvSpPr txBox="1"/>
          <p:nvPr/>
        </p:nvSpPr>
        <p:spPr>
          <a:xfrm rot="5400000">
            <a:off x="4624189" y="3589953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5"/>
          <p:cNvSpPr txBox="1"/>
          <p:nvPr/>
        </p:nvSpPr>
        <p:spPr>
          <a:xfrm>
            <a:off x="5419388" y="4388763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29" name="Google Shape;229;p35"/>
          <p:cNvSpPr txBox="1"/>
          <p:nvPr/>
        </p:nvSpPr>
        <p:spPr>
          <a:xfrm>
            <a:off x="374325" y="864025"/>
            <a:ext cx="7848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Directly provide two different responses, one is the preferred and the other is the not preferred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directly learns the preference from the responses without an explicit reward model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5"/>
          <p:cNvSpPr txBox="1"/>
          <p:nvPr/>
        </p:nvSpPr>
        <p:spPr>
          <a:xfrm>
            <a:off x="7918907" y="4800775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3246085" y="2185043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5"/>
          <p:cNvSpPr/>
          <p:nvPr/>
        </p:nvSpPr>
        <p:spPr>
          <a:xfrm>
            <a:off x="3246085" y="4111855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323363" y="2366250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9988" y="2290050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5"/>
          <p:cNvSpPr txBox="1"/>
          <p:nvPr/>
        </p:nvSpPr>
        <p:spPr>
          <a:xfrm>
            <a:off x="323363" y="4413125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5932862" y="2957825"/>
            <a:ext cx="2071200" cy="30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5932863" y="3564900"/>
            <a:ext cx="2622000" cy="3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8074850" y="28485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39" name="Google Shape;239;p35"/>
          <p:cNvSpPr txBox="1"/>
          <p:nvPr/>
        </p:nvSpPr>
        <p:spPr>
          <a:xfrm>
            <a:off x="8617600" y="3511050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40" name="Google Shape;240;p35"/>
          <p:cNvSpPr txBox="1"/>
          <p:nvPr/>
        </p:nvSpPr>
        <p:spPr>
          <a:xfrm>
            <a:off x="5997050" y="1934250"/>
            <a:ext cx="23253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undesired answer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5"/>
          <p:cNvSpPr/>
          <p:nvPr/>
        </p:nvSpPr>
        <p:spPr>
          <a:xfrm>
            <a:off x="2073025" y="2364388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5"/>
          <p:cNvSpPr/>
          <p:nvPr/>
        </p:nvSpPr>
        <p:spPr>
          <a:xfrm>
            <a:off x="2073025" y="442407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5"/>
          <p:cNvSpPr/>
          <p:nvPr/>
        </p:nvSpPr>
        <p:spPr>
          <a:xfrm>
            <a:off x="4419125" y="43997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4306275" y="2364400"/>
            <a:ext cx="9936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DPO - Direct Preference Optimization</a:t>
            </a:r>
            <a:br>
              <a:rPr lang="zh-TW"/>
            </a:b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4127125" y="3017985"/>
            <a:ext cx="125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many open questions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6"/>
          <p:cNvSpPr/>
          <p:nvPr/>
        </p:nvSpPr>
        <p:spPr>
          <a:xfrm rot="803754">
            <a:off x="5234756" y="3552432"/>
            <a:ext cx="468754" cy="2549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6"/>
          <p:cNvSpPr/>
          <p:nvPr/>
        </p:nvSpPr>
        <p:spPr>
          <a:xfrm rot="-1049397">
            <a:off x="5239049" y="3092908"/>
            <a:ext cx="460174" cy="2280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 rot="5400000">
            <a:off x="3317267" y="3112157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 rot="5400000">
            <a:off x="4456877" y="3498265"/>
            <a:ext cx="357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252075" y="4297075"/>
            <a:ext cx="327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decisive answer with a clear stance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346675" y="1011825"/>
            <a:ext cx="8040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LLM is trained to increase the probability of the preferred response and decrease the probability of the not 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preferred</a:t>
            </a: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response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7931644" y="4789900"/>
            <a:ext cx="131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3078772" y="2093355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Original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3181522" y="4107918"/>
            <a:ext cx="1060200" cy="6702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trained</a:t>
            </a:r>
            <a:endParaRPr>
              <a:solidFill>
                <a:srgbClr val="002060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156050" y="2274563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2675" y="2198363"/>
            <a:ext cx="3520649" cy="434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6"/>
          <p:cNvSpPr txBox="1"/>
          <p:nvPr/>
        </p:nvSpPr>
        <p:spPr>
          <a:xfrm>
            <a:off x="156050" y="4321438"/>
            <a:ext cx="1636800" cy="307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An open question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 txBox="1"/>
          <p:nvPr/>
        </p:nvSpPr>
        <p:spPr>
          <a:xfrm>
            <a:off x="5765550" y="2866138"/>
            <a:ext cx="2071200" cy="3078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preferred response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 txBox="1"/>
          <p:nvPr/>
        </p:nvSpPr>
        <p:spPr>
          <a:xfrm>
            <a:off x="5765550" y="3473213"/>
            <a:ext cx="2622000" cy="3078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rgbClr val="695D4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non-preferred 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 txBox="1"/>
          <p:nvPr/>
        </p:nvSpPr>
        <p:spPr>
          <a:xfrm>
            <a:off x="5279825" y="273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252075" y="3575663"/>
            <a:ext cx="507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👎 </a:t>
            </a:r>
            <a:endParaRPr/>
          </a:p>
        </p:txBody>
      </p:sp>
      <p:sp>
        <p:nvSpPr>
          <p:cNvPr id="267" name="Google Shape;267;p36"/>
          <p:cNvSpPr txBox="1"/>
          <p:nvPr/>
        </p:nvSpPr>
        <p:spPr>
          <a:xfrm>
            <a:off x="8258100" y="2763550"/>
            <a:ext cx="12060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9900"/>
                </a:solidFill>
                <a:latin typeface="Open Sans"/>
                <a:ea typeface="Open Sans"/>
                <a:cs typeface="Open Sans"/>
                <a:sym typeface="Open Sans"/>
              </a:rPr>
              <a:t>Prob↑</a:t>
            </a:r>
            <a:endParaRPr b="1" sz="1800">
              <a:solidFill>
                <a:srgbClr val="FF99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8328000" y="3401975"/>
            <a:ext cx="1318500" cy="4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latin typeface="Open Sans"/>
                <a:ea typeface="Open Sans"/>
                <a:cs typeface="Open Sans"/>
                <a:sym typeface="Open Sans"/>
              </a:rPr>
              <a:t>Prob↓ 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1905713" y="22727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4105725" y="22855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/>
          <p:nvPr/>
        </p:nvSpPr>
        <p:spPr>
          <a:xfrm>
            <a:off x="1905725" y="43324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6"/>
          <p:cNvSpPr/>
          <p:nvPr/>
        </p:nvSpPr>
        <p:spPr>
          <a:xfrm>
            <a:off x="4241725" y="4308025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Homework - LLM Values Alignment</a:t>
            </a:r>
            <a:endParaRPr/>
          </a:p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zh-TW"/>
              <a:t>LLM Values Alignment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/>
            </a:br>
            <a:endParaRPr/>
          </a:p>
        </p:txBody>
      </p:sp>
      <p:sp>
        <p:nvSpPr>
          <p:cNvPr id="285" name="Google Shape;28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6" name="Google Shape;286;p38"/>
          <p:cNvSpPr/>
          <p:nvPr/>
        </p:nvSpPr>
        <p:spPr>
          <a:xfrm>
            <a:off x="3601275" y="148709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/>
        </p:nvSpPr>
        <p:spPr>
          <a:xfrm>
            <a:off x="599654" y="170435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8"/>
          <p:cNvSpPr txBox="1"/>
          <p:nvPr/>
        </p:nvSpPr>
        <p:spPr>
          <a:xfrm>
            <a:off x="5655476" y="157201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8"/>
          <p:cNvSpPr/>
          <p:nvPr/>
        </p:nvSpPr>
        <p:spPr>
          <a:xfrm>
            <a:off x="3601275" y="331589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290" name="Google Shape;290;p38"/>
          <p:cNvSpPr txBox="1"/>
          <p:nvPr/>
        </p:nvSpPr>
        <p:spPr>
          <a:xfrm>
            <a:off x="599653" y="349704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8"/>
          <p:cNvSpPr txBox="1"/>
          <p:nvPr/>
        </p:nvSpPr>
        <p:spPr>
          <a:xfrm>
            <a:off x="5827638" y="349704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b="1" i="0" lang="zh-TW" sz="1400" u="none" cap="none" strike="noStrike">
                <a:solidFill>
                  <a:srgbClr val="000000"/>
                </a:solidFill>
              </a:rPr>
              <a:t>同意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8"/>
          <p:cNvSpPr/>
          <p:nvPr/>
        </p:nvSpPr>
        <p:spPr>
          <a:xfrm rot="5400000">
            <a:off x="3839792" y="230592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4719250" y="259435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771350" y="381887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8"/>
          <p:cNvSpPr/>
          <p:nvPr/>
        </p:nvSpPr>
        <p:spPr>
          <a:xfrm>
            <a:off x="2435100" y="17153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8"/>
          <p:cNvSpPr/>
          <p:nvPr/>
        </p:nvSpPr>
        <p:spPr>
          <a:xfrm>
            <a:off x="4719250" y="17153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8"/>
          <p:cNvSpPr/>
          <p:nvPr/>
        </p:nvSpPr>
        <p:spPr>
          <a:xfrm>
            <a:off x="4767450" y="35080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8"/>
          <p:cNvSpPr/>
          <p:nvPr/>
        </p:nvSpPr>
        <p:spPr>
          <a:xfrm>
            <a:off x="2435100" y="350800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Descriptions</a:t>
            </a:r>
            <a:endParaRPr/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Task: Change the Position of LLM by DPO training method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original model was neutral, please use DPO to make LLM’s output response aligns with a specific stance desired by humans.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Align </a:t>
            </a:r>
            <a:r>
              <a:rPr lang="zh-TW"/>
              <a:t>Topic: </a:t>
            </a:r>
            <a:r>
              <a:rPr lang="zh-TW"/>
              <a:t>Do you agree or disagree with the adaptation of comics into live-action?</a:t>
            </a:r>
            <a:endParaRPr/>
          </a:p>
        </p:txBody>
      </p:sp>
      <p:sp>
        <p:nvSpPr>
          <p:cNvPr id="305" name="Google Shape;30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type="title"/>
          </p:nvPr>
        </p:nvSpPr>
        <p:spPr>
          <a:xfrm>
            <a:off x="548875" y="1809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Training Data: Pairwise Preference Data</a:t>
            </a:r>
            <a:endParaRPr/>
          </a:p>
        </p:txBody>
      </p:sp>
      <p:sp>
        <p:nvSpPr>
          <p:cNvPr id="311" name="Google Shape;311;p40"/>
          <p:cNvSpPr txBox="1"/>
          <p:nvPr>
            <p:ph idx="1" type="body"/>
          </p:nvPr>
        </p:nvSpPr>
        <p:spPr>
          <a:xfrm>
            <a:off x="548875" y="812125"/>
            <a:ext cx="73164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training set: labelled_data.json, 50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p40"/>
          <p:cNvPicPr preferRelativeResize="0"/>
          <p:nvPr/>
        </p:nvPicPr>
        <p:blipFill rotWithShape="1">
          <a:blip r:embed="rId3">
            <a:alphaModFix/>
          </a:blip>
          <a:srcRect b="32948" l="989" r="2921" t="0"/>
          <a:stretch/>
        </p:blipFill>
        <p:spPr>
          <a:xfrm>
            <a:off x="1956263" y="1261225"/>
            <a:ext cx="5231474" cy="29952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0"/>
          <p:cNvSpPr txBox="1"/>
          <p:nvPr/>
        </p:nvSpPr>
        <p:spPr>
          <a:xfrm>
            <a:off x="1768075" y="4199450"/>
            <a:ext cx="54186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prompt: input question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support: answer with supporting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</a:pPr>
            <a:r>
              <a:rPr lang="zh-TW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oppose: answer with opposing position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type="title"/>
          </p:nvPr>
        </p:nvSpPr>
        <p:spPr>
          <a:xfrm>
            <a:off x="548875" y="2571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Testing Data</a:t>
            </a:r>
            <a:endParaRPr/>
          </a:p>
        </p:txBody>
      </p:sp>
      <p:pic>
        <p:nvPicPr>
          <p:cNvPr id="320" name="Google Shape;32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900" y="1574000"/>
            <a:ext cx="4684200" cy="301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1"/>
          <p:cNvSpPr txBox="1"/>
          <p:nvPr>
            <p:ph idx="1" type="body"/>
          </p:nvPr>
        </p:nvSpPr>
        <p:spPr>
          <a:xfrm>
            <a:off x="612650" y="934850"/>
            <a:ext cx="68487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testing set: test_prompt.json, 10 data</a:t>
            </a:r>
            <a:endParaRPr/>
          </a:p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Model and Dataset</a:t>
            </a:r>
            <a:endParaRPr/>
          </a:p>
        </p:txBody>
      </p:sp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1226350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zh-TW"/>
              <a:t>Dataset : generated by ChatGPT Website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zh-TW"/>
              <a:t>Model : Breeze-7b (</a:t>
            </a:r>
            <a:r>
              <a:rPr lang="zh-TW"/>
              <a:t>聯發科)</a:t>
            </a:r>
            <a:endParaRPr/>
          </a:p>
        </p:txBody>
      </p:sp>
      <p:sp>
        <p:nvSpPr>
          <p:cNvPr id="329" name="Google Shape;3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You Will Learn in This Task</a:t>
            </a:r>
            <a:endParaRPr/>
          </a:p>
        </p:txBody>
      </p:sp>
      <p:sp>
        <p:nvSpPr>
          <p:cNvPr id="335" name="Google Shape;335;p4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 to make the responses of your model more aligned to your preferences.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Have some insight of the effect of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different number of data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training epoch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quality of data</a:t>
            </a:r>
            <a:endParaRPr/>
          </a:p>
        </p:txBody>
      </p:sp>
      <p:sp>
        <p:nvSpPr>
          <p:cNvPr id="336" name="Google Shape;33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Task Overview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TODOs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Submission and Grading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Appendix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Execution Sample Code at Colab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Grading Report Answer by DaVinci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Check Report Score by Report Grader (optional)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5232750" y="445025"/>
            <a:ext cx="29592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zh-TW" sz="32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Link</a:t>
            </a:r>
            <a:endParaRPr b="1" i="0" sz="32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5288550" y="1038425"/>
            <a:ext cx="30000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3"/>
              </a:rPr>
              <a:t>Colab</a:t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4"/>
              </a:rPr>
              <a:t>DaVinci</a:t>
            </a:r>
            <a:endParaRPr sz="19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zh-TW" sz="1900" u="sng">
                <a:solidFill>
                  <a:schemeClr val="hlink"/>
                </a:solidFill>
                <a:hlinkClick r:id="rId5"/>
              </a:rPr>
              <a:t>Report Grader</a:t>
            </a:r>
            <a:endParaRPr sz="1900">
              <a:solidFill>
                <a:schemeClr val="accent5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TODOs</a:t>
            </a:r>
            <a:endParaRPr/>
          </a:p>
        </p:txBody>
      </p:sp>
      <p:sp>
        <p:nvSpPr>
          <p:cNvPr id="342" name="Google Shape;34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5"/>
          <p:cNvSpPr/>
          <p:nvPr/>
        </p:nvSpPr>
        <p:spPr>
          <a:xfrm>
            <a:off x="240625" y="3038275"/>
            <a:ext cx="11532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55" name="Google Shape;355;p45"/>
          <p:cNvCxnSpPr>
            <a:stCxn id="351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45"/>
          <p:cNvCxnSpPr>
            <a:stCxn id="357" idx="0"/>
            <a:endCxn id="354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4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9" name="Google Shape;359;p45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1" name="Google Shape;361;p4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5"/>
          <p:cNvCxnSpPr>
            <a:endCxn id="352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65" name="Google Shape;365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506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TODO</a:t>
            </a:r>
            <a:endParaRPr/>
          </a:p>
        </p:txBody>
      </p:sp>
      <p:sp>
        <p:nvSpPr>
          <p:cNvPr id="371" name="Google Shape;371;p46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Run sample code and try some different hyperparameters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Give preference to training dataset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Use DPO and the preference data to train model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zh-TW"/>
              <a:t>Inference testing data and check the </a:t>
            </a:r>
            <a:r>
              <a:rPr lang="zh-TW"/>
              <a:t>position</a:t>
            </a:r>
            <a:r>
              <a:rPr lang="zh-TW"/>
              <a:t> of output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Write your observations of LLM’s response trending into your report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Grade your report by DaVinci</a:t>
            </a:r>
            <a:r>
              <a:rPr lang="zh-TW"/>
              <a:t> Grading Assistant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2 files to NTU COOL</a:t>
            </a:r>
            <a:endParaRPr/>
          </a:p>
        </p:txBody>
      </p:sp>
      <p:sp>
        <p:nvSpPr>
          <p:cNvPr id="372" name="Google Shape;372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9" name="Google Shape;379;p47"/>
          <p:cNvSpPr/>
          <p:nvPr/>
        </p:nvSpPr>
        <p:spPr>
          <a:xfrm>
            <a:off x="6912475" y="139480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7"/>
          <p:cNvSpPr/>
          <p:nvPr/>
        </p:nvSpPr>
        <p:spPr>
          <a:xfrm>
            <a:off x="132925" y="3081450"/>
            <a:ext cx="13113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7"/>
          <p:cNvSpPr/>
          <p:nvPr/>
        </p:nvSpPr>
        <p:spPr>
          <a:xfrm>
            <a:off x="1595150" y="3310050"/>
            <a:ext cx="1056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7"/>
          <p:cNvSpPr/>
          <p:nvPr/>
        </p:nvSpPr>
        <p:spPr>
          <a:xfrm>
            <a:off x="2772371" y="30814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7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7"/>
          <p:cNvSpPr/>
          <p:nvPr/>
        </p:nvSpPr>
        <p:spPr>
          <a:xfrm>
            <a:off x="4454610" y="1393919"/>
            <a:ext cx="15840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85" name="Google Shape;385;p47"/>
          <p:cNvCxnSpPr>
            <a:stCxn id="381" idx="0"/>
          </p:cNvCxnSpPr>
          <p:nvPr/>
        </p:nvCxnSpPr>
        <p:spPr>
          <a:xfrm rot="10800000">
            <a:off x="2123300" y="25330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7"/>
          <p:cNvCxnSpPr>
            <a:stCxn id="387" idx="0"/>
            <a:endCxn id="384" idx="2"/>
          </p:cNvCxnSpPr>
          <p:nvPr/>
        </p:nvCxnSpPr>
        <p:spPr>
          <a:xfrm rot="10800000">
            <a:off x="52465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7" name="Google Shape;387;p47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7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1212500" y="1316750"/>
            <a:ext cx="1767600" cy="6852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0" name="Google Shape;390;p47"/>
          <p:cNvPicPr preferRelativeResize="0"/>
          <p:nvPr/>
        </p:nvPicPr>
        <p:blipFill rotWithShape="1">
          <a:blip r:embed="rId5">
            <a:alphaModFix/>
          </a:blip>
          <a:srcRect b="0" l="10236" r="10037" t="0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47"/>
          <p:cNvCxnSpPr/>
          <p:nvPr/>
        </p:nvCxnSpPr>
        <p:spPr>
          <a:xfrm flipH="1">
            <a:off x="943100" y="25623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3" name="Google Shape;393;p47"/>
          <p:cNvCxnSpPr>
            <a:endCxn id="382" idx="0"/>
          </p:cNvCxnSpPr>
          <p:nvPr/>
        </p:nvCxnSpPr>
        <p:spPr>
          <a:xfrm>
            <a:off x="2096171" y="25624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4" name="Google Shape;3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395" name="Google Shape;395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82752" y="205465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01" name="Google Shape;401;p48"/>
          <p:cNvSpPr txBox="1"/>
          <p:nvPr>
            <p:ph idx="1" type="body"/>
          </p:nvPr>
        </p:nvSpPr>
        <p:spPr>
          <a:xfrm>
            <a:off x="6165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support_ratio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data_size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num_epoch</a:t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403" name="Google Shape;4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00" y="2481988"/>
            <a:ext cx="7353300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9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</a:t>
            </a:r>
            <a:r>
              <a:rPr lang="zh-TW"/>
              <a:t> Training Hyperparameters</a:t>
            </a:r>
            <a:endParaRPr/>
          </a:p>
        </p:txBody>
      </p:sp>
      <p:sp>
        <p:nvSpPr>
          <p:cNvPr id="409" name="Google Shape;409;p49"/>
          <p:cNvSpPr txBox="1"/>
          <p:nvPr>
            <p:ph idx="1" type="body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support_ratio (</a:t>
            </a:r>
            <a:r>
              <a:rPr b="1" lang="zh-TW"/>
              <a:t>支持真人化的資料比例)</a:t>
            </a:r>
            <a:r>
              <a:rPr lang="zh-TW"/>
              <a:t>: choose 0.0~1.0 to decide the percentage of training data that supports live action.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986" y="109550"/>
            <a:ext cx="4481515" cy="492440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692700" y="8388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0"/>
          <p:cNvSpPr txBox="1"/>
          <p:nvPr/>
        </p:nvSpPr>
        <p:spPr>
          <a:xfrm>
            <a:off x="5469350" y="576238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Human</a:t>
            </a:r>
            <a:r>
              <a:rPr lang="zh-TW" sz="18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preferred response</a:t>
            </a:r>
            <a:endParaRPr sz="1800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8" name="Google Shape;418;p50"/>
          <p:cNvSpPr txBox="1"/>
          <p:nvPr/>
        </p:nvSpPr>
        <p:spPr>
          <a:xfrm>
            <a:off x="314100" y="526750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4"/>
              </a:rPr>
              <a:t>👍</a:t>
            </a:r>
            <a:endParaRPr/>
          </a:p>
        </p:txBody>
      </p:sp>
      <p:sp>
        <p:nvSpPr>
          <p:cNvPr id="419" name="Google Shape;419;p50"/>
          <p:cNvSpPr txBox="1"/>
          <p:nvPr/>
        </p:nvSpPr>
        <p:spPr>
          <a:xfrm>
            <a:off x="314100" y="186662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5"/>
              </a:rPr>
              <a:t>👍</a:t>
            </a:r>
            <a:endParaRPr/>
          </a:p>
        </p:txBody>
      </p:sp>
      <p:sp>
        <p:nvSpPr>
          <p:cNvPr id="420" name="Google Shape;42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21" name="Google Shape;421;p50"/>
          <p:cNvSpPr/>
          <p:nvPr/>
        </p:nvSpPr>
        <p:spPr>
          <a:xfrm>
            <a:off x="761750" y="1963525"/>
            <a:ext cx="3754800" cy="22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761750" y="722650"/>
            <a:ext cx="3810300" cy="2217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50"/>
          <p:cNvCxnSpPr>
            <a:stCxn id="421" idx="3"/>
            <a:endCxn id="417" idx="1"/>
          </p:cNvCxnSpPr>
          <p:nvPr/>
        </p:nvCxnSpPr>
        <p:spPr>
          <a:xfrm flipH="1" rot="10800000">
            <a:off x="4516550" y="833575"/>
            <a:ext cx="952800" cy="1240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50"/>
          <p:cNvCxnSpPr>
            <a:stCxn id="422" idx="3"/>
            <a:endCxn id="417" idx="1"/>
          </p:cNvCxnSpPr>
          <p:nvPr/>
        </p:nvCxnSpPr>
        <p:spPr>
          <a:xfrm>
            <a:off x="4572050" y="833500"/>
            <a:ext cx="897300" cy="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5" name="Google Shape;425;p50"/>
          <p:cNvSpPr txBox="1"/>
          <p:nvPr/>
        </p:nvSpPr>
        <p:spPr>
          <a:xfrm>
            <a:off x="4567350" y="2444100"/>
            <a:ext cx="46062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for </a:t>
            </a:r>
            <a:r>
              <a:rPr lang="zh-TW" sz="1600">
                <a:solidFill>
                  <a:srgbClr val="EF6C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data, support_ratio=0.5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→	</a:t>
            </a: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*0.5 =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 data for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支持動漫真人化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zh-TW" sz="16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  =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data for </a:t>
            </a:r>
            <a:r>
              <a:rPr lang="zh-TW" sz="16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反對動漫真人化</a:t>
            </a:r>
            <a:endParaRPr sz="1500">
              <a:solidFill>
                <a:schemeClr val="accent5"/>
              </a:solidFill>
            </a:endParaRPr>
          </a:p>
        </p:txBody>
      </p:sp>
      <p:sp>
        <p:nvSpPr>
          <p:cNvPr id="426" name="Google Shape;426;p50"/>
          <p:cNvSpPr txBox="1"/>
          <p:nvPr/>
        </p:nvSpPr>
        <p:spPr>
          <a:xfrm>
            <a:off x="4976400" y="1983000"/>
            <a:ext cx="432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000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b="1" lang="zh-TW" sz="2000">
                <a:solidFill>
                  <a:srgbClr val="0F0F0F"/>
                </a:solidFill>
                <a:latin typeface="Open Sans"/>
                <a:ea typeface="Open Sans"/>
                <a:cs typeface="Open Sans"/>
                <a:sym typeface="Open Sans"/>
              </a:rPr>
              <a:t>pport_ratio Example</a:t>
            </a:r>
            <a:endParaRPr b="1" sz="2000">
              <a:solidFill>
                <a:srgbClr val="0F0F0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50"/>
          <p:cNvSpPr txBox="1"/>
          <p:nvPr/>
        </p:nvSpPr>
        <p:spPr>
          <a:xfrm>
            <a:off x="5559700" y="4484563"/>
            <a:ext cx="39039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Human </a:t>
            </a:r>
            <a:r>
              <a:rPr lang="zh-TW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preferred response</a:t>
            </a:r>
            <a:endParaRPr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8" name="Google Shape;428;p50"/>
          <p:cNvCxnSpPr>
            <a:stCxn id="429" idx="3"/>
            <a:endCxn id="427" idx="1"/>
          </p:cNvCxnSpPr>
          <p:nvPr/>
        </p:nvCxnSpPr>
        <p:spPr>
          <a:xfrm>
            <a:off x="4495850" y="4741825"/>
            <a:ext cx="10638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50"/>
          <p:cNvCxnSpPr>
            <a:stCxn id="431" idx="3"/>
            <a:endCxn id="427" idx="1"/>
          </p:cNvCxnSpPr>
          <p:nvPr/>
        </p:nvCxnSpPr>
        <p:spPr>
          <a:xfrm>
            <a:off x="4665650" y="3522625"/>
            <a:ext cx="894000" cy="12192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1" name="Google Shape;431;p50"/>
          <p:cNvSpPr/>
          <p:nvPr/>
        </p:nvSpPr>
        <p:spPr>
          <a:xfrm>
            <a:off x="761750" y="3411775"/>
            <a:ext cx="3903900" cy="221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50"/>
          <p:cNvSpPr/>
          <p:nvPr/>
        </p:nvSpPr>
        <p:spPr>
          <a:xfrm>
            <a:off x="741050" y="4630975"/>
            <a:ext cx="3754800" cy="221700"/>
          </a:xfrm>
          <a:prstGeom prst="rect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/>
        </p:nvSpPr>
        <p:spPr>
          <a:xfrm>
            <a:off x="362450" y="33148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6"/>
              </a:rPr>
              <a:t>👍</a:t>
            </a:r>
            <a:endParaRPr/>
          </a:p>
        </p:txBody>
      </p:sp>
      <p:sp>
        <p:nvSpPr>
          <p:cNvPr id="433" name="Google Shape;433;p50"/>
          <p:cNvSpPr txBox="1"/>
          <p:nvPr/>
        </p:nvSpPr>
        <p:spPr>
          <a:xfrm>
            <a:off x="362450" y="4534075"/>
            <a:ext cx="37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7"/>
              </a:rPr>
              <a:t>👍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39" name="Google Shape;439;p51"/>
          <p:cNvSpPr txBox="1"/>
          <p:nvPr>
            <p:ph idx="1" type="body"/>
          </p:nvPr>
        </p:nvSpPr>
        <p:spPr>
          <a:xfrm>
            <a:off x="311700" y="10674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data_size</a:t>
            </a:r>
            <a:r>
              <a:rPr lang="zh-TW"/>
              <a:t>: decide the number of training data from 10~50</a:t>
            </a:r>
            <a:endParaRPr/>
          </a:p>
        </p:txBody>
      </p:sp>
      <p:pic>
        <p:nvPicPr>
          <p:cNvPr id="440" name="Google Shape;4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375" y="1863025"/>
            <a:ext cx="4409347" cy="1207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6456" y="3700108"/>
            <a:ext cx="4520018" cy="1207317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1"/>
          <p:cNvSpPr txBox="1"/>
          <p:nvPr/>
        </p:nvSpPr>
        <p:spPr>
          <a:xfrm rot="5400000">
            <a:off x="3774985" y="3144431"/>
            <a:ext cx="6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r>
              <a:rPr lang="zh-TW"/>
              <a:t>…...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1"/>
          <p:cNvSpPr txBox="1"/>
          <p:nvPr>
            <p:ph idx="1" type="body"/>
          </p:nvPr>
        </p:nvSpPr>
        <p:spPr>
          <a:xfrm>
            <a:off x="2071500" y="1431125"/>
            <a:ext cx="4565100" cy="8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training set: labelled_data.json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444" name="Google Shape;4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2"/>
          <p:cNvSpPr txBox="1"/>
          <p:nvPr>
            <p:ph type="title"/>
          </p:nvPr>
        </p:nvSpPr>
        <p:spPr>
          <a:xfrm>
            <a:off x="311700" y="3688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Adjust Training Hyperparameters</a:t>
            </a:r>
            <a:endParaRPr/>
          </a:p>
        </p:txBody>
      </p:sp>
      <p:sp>
        <p:nvSpPr>
          <p:cNvPr id="450" name="Google Shape;450;p52"/>
          <p:cNvSpPr txBox="1"/>
          <p:nvPr>
            <p:ph idx="1" type="body"/>
          </p:nvPr>
        </p:nvSpPr>
        <p:spPr>
          <a:xfrm>
            <a:off x="311700" y="1143650"/>
            <a:ext cx="8520600" cy="30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num_epoch</a:t>
            </a:r>
            <a:r>
              <a:rPr lang="zh-TW"/>
              <a:t>: choose 1~3 to select the number of training epoch</a:t>
            </a:r>
            <a:endParaRPr/>
          </a:p>
        </p:txBody>
      </p:sp>
      <p:sp>
        <p:nvSpPr>
          <p:cNvPr id="451" name="Google Shape;451;p52"/>
          <p:cNvSpPr/>
          <p:nvPr/>
        </p:nvSpPr>
        <p:spPr>
          <a:xfrm>
            <a:off x="918250" y="342005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52" name="Google Shape;452;p52"/>
          <p:cNvCxnSpPr/>
          <p:nvPr/>
        </p:nvCxnSpPr>
        <p:spPr>
          <a:xfrm flipH="1" rot="10800000">
            <a:off x="943325" y="3769725"/>
            <a:ext cx="66081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3" name="Google Shape;453;p52"/>
          <p:cNvSpPr/>
          <p:nvPr/>
        </p:nvSpPr>
        <p:spPr>
          <a:xfrm>
            <a:off x="2928500" y="3420038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52"/>
          <p:cNvSpPr/>
          <p:nvPr/>
        </p:nvSpPr>
        <p:spPr>
          <a:xfrm>
            <a:off x="943325" y="205510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52"/>
          <p:cNvSpPr/>
          <p:nvPr/>
        </p:nvSpPr>
        <p:spPr>
          <a:xfrm>
            <a:off x="4985225" y="3420050"/>
            <a:ext cx="1488600" cy="29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52"/>
          <p:cNvSpPr txBox="1"/>
          <p:nvPr/>
        </p:nvSpPr>
        <p:spPr>
          <a:xfrm>
            <a:off x="7631400" y="3347775"/>
            <a:ext cx="1200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timeline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52"/>
          <p:cNvSpPr txBox="1"/>
          <p:nvPr/>
        </p:nvSpPr>
        <p:spPr>
          <a:xfrm>
            <a:off x="2507025" y="1963550"/>
            <a:ext cx="2688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full training dataset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52"/>
          <p:cNvSpPr txBox="1"/>
          <p:nvPr/>
        </p:nvSpPr>
        <p:spPr>
          <a:xfrm>
            <a:off x="849450" y="2733425"/>
            <a:ext cx="21255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for num_epoch=3: 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53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66" name="Google Shape;466;p53"/>
          <p:cNvSpPr/>
          <p:nvPr/>
        </p:nvSpPr>
        <p:spPr>
          <a:xfrm>
            <a:off x="4263750" y="1305275"/>
            <a:ext cx="1767600" cy="7074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53"/>
          <p:cNvSpPr/>
          <p:nvPr/>
        </p:nvSpPr>
        <p:spPr>
          <a:xfrm>
            <a:off x="91625" y="3005250"/>
            <a:ext cx="12765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8" name="Google Shape;468;p53"/>
          <p:cNvSpPr/>
          <p:nvPr/>
        </p:nvSpPr>
        <p:spPr>
          <a:xfrm>
            <a:off x="1518950" y="32338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9" name="Google Shape;469;p53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0" name="Google Shape;470;p53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1" name="Google Shape;471;p53"/>
          <p:cNvSpPr/>
          <p:nvPr/>
        </p:nvSpPr>
        <p:spPr>
          <a:xfrm>
            <a:off x="6900000" y="1325575"/>
            <a:ext cx="1767600" cy="7074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72" name="Google Shape;472;p53"/>
          <p:cNvCxnSpPr>
            <a:stCxn id="468" idx="0"/>
          </p:cNvCxnSpPr>
          <p:nvPr/>
        </p:nvCxnSpPr>
        <p:spPr>
          <a:xfrm rot="10800000">
            <a:off x="202685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53"/>
          <p:cNvCxnSpPr>
            <a:stCxn id="474" idx="0"/>
            <a:endCxn id="475" idx="2"/>
          </p:cNvCxnSpPr>
          <p:nvPr/>
        </p:nvCxnSpPr>
        <p:spPr>
          <a:xfrm rot="10800000">
            <a:off x="5166188" y="2043150"/>
            <a:ext cx="4200" cy="46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4" name="Google Shape;474;p53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53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77" name="Google Shape;477;p53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9" name="Google Shape;479;p53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53"/>
          <p:cNvCxnSpPr>
            <a:endCxn id="46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82" name="Google Shape;482;p53"/>
          <p:cNvSpPr/>
          <p:nvPr/>
        </p:nvSpPr>
        <p:spPr>
          <a:xfrm>
            <a:off x="1136300" y="1198650"/>
            <a:ext cx="1767600" cy="7074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83" name="Google Shape;483;p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6552" y="19539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Task Overview</a:t>
            </a:r>
            <a:endParaRPr/>
          </a:p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hlinkClick r:id="rId3"/>
              </a:rPr>
              <a:t>Colab</a:t>
            </a:r>
            <a:r>
              <a:rPr lang="zh-TW"/>
              <a:t> DEMO</a:t>
            </a:r>
            <a:endParaRPr/>
          </a:p>
        </p:txBody>
      </p:sp>
      <p:sp>
        <p:nvSpPr>
          <p:cNvPr id="489" name="Google Shape;4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55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96" name="Google Shape;496;p55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7" name="Google Shape;497;p55"/>
          <p:cNvSpPr/>
          <p:nvPr/>
        </p:nvSpPr>
        <p:spPr>
          <a:xfrm>
            <a:off x="132925" y="3005250"/>
            <a:ext cx="12354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8" name="Google Shape;498;p55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9" name="Google Shape;499;p55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0" name="Google Shape;500;p55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1" name="Google Shape;501;p55"/>
          <p:cNvSpPr/>
          <p:nvPr/>
        </p:nvSpPr>
        <p:spPr>
          <a:xfrm>
            <a:off x="4378400" y="1344726"/>
            <a:ext cx="1584000" cy="58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02" name="Google Shape;502;p55"/>
          <p:cNvCxnSpPr>
            <a:stCxn id="498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5"/>
          <p:cNvCxnSpPr>
            <a:stCxn id="504" idx="0"/>
            <a:endCxn id="501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55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55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55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55"/>
          <p:cNvCxnSpPr>
            <a:endCxn id="499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5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12" name="Google Shape;51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145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Report Questions</a:t>
            </a:r>
            <a:endParaRPr/>
          </a:p>
        </p:txBody>
      </p:sp>
      <p:sp>
        <p:nvSpPr>
          <p:cNvPr id="518" name="Google Shape;518;p56"/>
          <p:cNvSpPr txBox="1"/>
          <p:nvPr>
            <p:ph idx="1" type="body"/>
          </p:nvPr>
        </p:nvSpPr>
        <p:spPr>
          <a:xfrm>
            <a:off x="348400" y="923825"/>
            <a:ext cx="8520600" cy="31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在固定50筆data，訓練3個epoch的情況下，觀察調整</a:t>
            </a:r>
            <a:r>
              <a:rPr b="1" lang="zh-TW" sz="1300"/>
              <a:t>support_ratio(0-1)</a:t>
            </a:r>
            <a:r>
              <a:rPr lang="zh-TW" sz="1300"/>
              <a:t>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b="1" lang="zh-TW" sz="1300"/>
              <a:t>support_ratio = 0</a:t>
            </a:r>
            <a:endParaRPr b="1"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data_size = 50    </a:t>
            </a:r>
            <a:r>
              <a:rPr b="1" lang="zh-TW" sz="1300"/>
              <a:t>support_ratio = 1</a:t>
            </a:r>
            <a:endParaRPr b="1" sz="13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在固定50筆data，贊成比例為1的情況下，調整</a:t>
            </a:r>
            <a:r>
              <a:rPr b="1" lang="zh-TW" sz="1300"/>
              <a:t>num_epoch(1~3)</a:t>
            </a:r>
            <a:r>
              <a:rPr lang="zh-TW" sz="1300"/>
              <a:t>，觀察控制epoch對模型inference輸出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zh-TW" sz="1300"/>
              <a:t>num_epoch = 1   </a:t>
            </a:r>
            <a:r>
              <a:rPr lang="zh-TW" sz="1300"/>
              <a:t> data_size = 50    support_ratio = 1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b="1" lang="zh-TW" sz="1300"/>
              <a:t>num_epoch = 3</a:t>
            </a:r>
            <a:r>
              <a:rPr lang="zh-TW" sz="1300"/>
              <a:t>    data_size = 50    support_ratio = 1</a:t>
            </a:r>
            <a:endParaRPr sz="1300"/>
          </a:p>
          <a:p>
            <a:pPr indent="0" lvl="0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zh-TW" sz="1300"/>
              <a:t>(3%) 在訓練3個epoch，贊成比例1為的情況下，調整</a:t>
            </a:r>
            <a:r>
              <a:rPr b="1" lang="zh-TW" sz="1300"/>
              <a:t>data_size(10-50)</a:t>
            </a:r>
            <a:r>
              <a:rPr lang="zh-TW" sz="1300"/>
              <a:t> ，觀察data數量對模型inference輸出</a:t>
            </a:r>
            <a:r>
              <a:rPr lang="zh-TW" sz="1300"/>
              <a:t>內容</a:t>
            </a:r>
            <a:r>
              <a:rPr lang="zh-TW" sz="1300"/>
              <a:t>的影響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b="1" lang="zh-TW" sz="1300"/>
              <a:t>data_size = 10 </a:t>
            </a:r>
            <a:r>
              <a:rPr lang="zh-TW" sz="1300"/>
              <a:t>   support_ratio = 1</a:t>
            </a:r>
            <a:endParaRPr sz="1300"/>
          </a:p>
          <a:p>
            <a:pPr indent="-3111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00"/>
              <a:buAutoNum type="alphaLcPeriod"/>
            </a:pPr>
            <a:r>
              <a:rPr lang="zh-TW" sz="1300"/>
              <a:t>num_epoch = 3    </a:t>
            </a:r>
            <a:r>
              <a:rPr b="1" lang="zh-TW" sz="1300"/>
              <a:t>data_size = 50 </a:t>
            </a:r>
            <a:r>
              <a:rPr lang="zh-TW" sz="1300"/>
              <a:t>   support_ratio = 1</a:t>
            </a:r>
            <a:endParaRPr sz="1300"/>
          </a:p>
        </p:txBody>
      </p:sp>
      <p:sp>
        <p:nvSpPr>
          <p:cNvPr id="519" name="Google Shape;519;p56"/>
          <p:cNvSpPr txBox="1"/>
          <p:nvPr/>
        </p:nvSpPr>
        <p:spPr>
          <a:xfrm>
            <a:off x="438750" y="3837325"/>
            <a:ext cx="8266500" cy="114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answer three report questions, you have to train the model 4 times, </a:t>
            </a:r>
            <a:r>
              <a:rPr b="1"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each time at least 10 min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sections highlighted in </a:t>
            </a:r>
            <a:r>
              <a:rPr lang="zh-TW" sz="13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blue</a:t>
            </a: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represent repeated experiments, which do not need to be rerun.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please setting your num_epoch/data_size/support_ratio in the specific range in each question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e.g. num_epoch: 1~3    data_size: 10~50    support_ratio: 0~1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0" name="Google Shape;52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21" name="Google Shape;521;p56"/>
          <p:cNvSpPr/>
          <p:nvPr/>
        </p:nvSpPr>
        <p:spPr>
          <a:xfrm>
            <a:off x="883900" y="1413850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2" name="Google Shape;522;p56"/>
          <p:cNvSpPr/>
          <p:nvPr/>
        </p:nvSpPr>
        <p:spPr>
          <a:xfrm>
            <a:off x="883900" y="2346050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3" name="Google Shape;523;p56"/>
          <p:cNvSpPr/>
          <p:nvPr/>
        </p:nvSpPr>
        <p:spPr>
          <a:xfrm>
            <a:off x="883900" y="3278275"/>
            <a:ext cx="4543800" cy="1866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4" name="Google Shape;524;p56"/>
          <p:cNvSpPr txBox="1"/>
          <p:nvPr/>
        </p:nvSpPr>
        <p:spPr>
          <a:xfrm>
            <a:off x="438750" y="35896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Notes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7"/>
          <p:cNvSpPr/>
          <p:nvPr/>
        </p:nvSpPr>
        <p:spPr>
          <a:xfrm>
            <a:off x="76548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31" name="Google Shape;531;p57"/>
          <p:cNvSpPr/>
          <p:nvPr/>
        </p:nvSpPr>
        <p:spPr>
          <a:xfrm>
            <a:off x="11176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2" name="Google Shape;532;p57"/>
          <p:cNvSpPr/>
          <p:nvPr/>
        </p:nvSpPr>
        <p:spPr>
          <a:xfrm>
            <a:off x="149425" y="3005250"/>
            <a:ext cx="12189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3" name="Google Shape;533;p57"/>
          <p:cNvSpPr/>
          <p:nvPr/>
        </p:nvSpPr>
        <p:spPr>
          <a:xfrm>
            <a:off x="1518950" y="3233850"/>
            <a:ext cx="10521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4" name="Google Shape;534;p57"/>
          <p:cNvSpPr/>
          <p:nvPr/>
        </p:nvSpPr>
        <p:spPr>
          <a:xfrm>
            <a:off x="26961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35" name="Google Shape;535;p57"/>
          <p:cNvSpPr/>
          <p:nvPr/>
        </p:nvSpPr>
        <p:spPr>
          <a:xfrm rot="-5400000">
            <a:off x="34047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36" name="Google Shape;536;p57"/>
          <p:cNvCxnSpPr>
            <a:stCxn id="533" idx="0"/>
          </p:cNvCxnSpPr>
          <p:nvPr/>
        </p:nvCxnSpPr>
        <p:spPr>
          <a:xfrm rot="10800000">
            <a:off x="204500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p57"/>
          <p:cNvCxnSpPr>
            <a:stCxn id="538" idx="0"/>
            <a:endCxn id="539" idx="2"/>
          </p:cNvCxnSpPr>
          <p:nvPr/>
        </p:nvCxnSpPr>
        <p:spPr>
          <a:xfrm rot="10800000">
            <a:off x="5170388" y="1925850"/>
            <a:ext cx="0" cy="58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57"/>
          <p:cNvSpPr txBox="1"/>
          <p:nvPr/>
        </p:nvSpPr>
        <p:spPr>
          <a:xfrm>
            <a:off x="40113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0" name="Google Shape;540;p57"/>
          <p:cNvSpPr/>
          <p:nvPr/>
        </p:nvSpPr>
        <p:spPr>
          <a:xfrm rot="-5400000">
            <a:off x="62654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41" name="Google Shape;541;p57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0893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51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3" name="Google Shape;543;p57"/>
          <p:cNvCxnSpPr/>
          <p:nvPr/>
        </p:nvCxnSpPr>
        <p:spPr>
          <a:xfrm flipH="1">
            <a:off x="8669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4" name="Google Shape;544;p57"/>
          <p:cNvCxnSpPr>
            <a:endCxn id="534" idx="0"/>
          </p:cNvCxnSpPr>
          <p:nvPr/>
        </p:nvCxnSpPr>
        <p:spPr>
          <a:xfrm>
            <a:off x="20199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p57"/>
          <p:cNvSpPr/>
          <p:nvPr/>
        </p:nvSpPr>
        <p:spPr>
          <a:xfrm>
            <a:off x="6946500" y="1319300"/>
            <a:ext cx="1767600" cy="6537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6" name="Google Shape;54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547" name="Google Shape;547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9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57"/>
          <p:cNvSpPr/>
          <p:nvPr/>
        </p:nvSpPr>
        <p:spPr>
          <a:xfrm>
            <a:off x="4282400" y="1325600"/>
            <a:ext cx="1660200" cy="6411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r>
              <a:rPr lang="zh-TW"/>
              <a:t> DEMO</a:t>
            </a:r>
            <a:endParaRPr/>
          </a:p>
        </p:txBody>
      </p:sp>
      <p:sp>
        <p:nvSpPr>
          <p:cNvPr id="554" name="Google Shape;55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Submission and Grading</a:t>
            </a:r>
            <a:endParaRPr/>
          </a:p>
        </p:txBody>
      </p:sp>
      <p:sp>
        <p:nvSpPr>
          <p:cNvPr id="560" name="Google Shape;56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0"/>
          <p:cNvSpPr/>
          <p:nvPr/>
        </p:nvSpPr>
        <p:spPr>
          <a:xfrm>
            <a:off x="7731000" y="2139195"/>
            <a:ext cx="226800" cy="1289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6" name="Google Shape;566;p60"/>
          <p:cNvSpPr txBox="1"/>
          <p:nvPr/>
        </p:nvSpPr>
        <p:spPr>
          <a:xfrm>
            <a:off x="339125" y="4150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EF6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TODO Workflow</a:t>
            </a:r>
            <a:endParaRPr b="1" sz="3600">
              <a:solidFill>
                <a:srgbClr val="EF6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567" name="Google Shape;567;p60"/>
          <p:cNvSpPr/>
          <p:nvPr/>
        </p:nvSpPr>
        <p:spPr>
          <a:xfrm>
            <a:off x="1193850" y="1393950"/>
            <a:ext cx="1767600" cy="5319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Run sample code at </a:t>
            </a: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Colab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8" name="Google Shape;568;p60"/>
          <p:cNvSpPr/>
          <p:nvPr/>
        </p:nvSpPr>
        <p:spPr>
          <a:xfrm>
            <a:off x="198975" y="3005250"/>
            <a:ext cx="12453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Adjust Training Hyperparameters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9" name="Google Shape;569;p60"/>
          <p:cNvSpPr/>
          <p:nvPr/>
        </p:nvSpPr>
        <p:spPr>
          <a:xfrm>
            <a:off x="1595150" y="32338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Observe Model Output 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0" name="Google Shape;570;p60"/>
          <p:cNvSpPr/>
          <p:nvPr/>
        </p:nvSpPr>
        <p:spPr>
          <a:xfrm>
            <a:off x="2772371" y="3005250"/>
            <a:ext cx="1015800" cy="573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Answer Report Questions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1" name="Google Shape;571;p60"/>
          <p:cNvSpPr/>
          <p:nvPr/>
        </p:nvSpPr>
        <p:spPr>
          <a:xfrm rot="-5400000">
            <a:off x="3480925" y="143394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72" name="Google Shape;572;p60"/>
          <p:cNvCxnSpPr>
            <a:stCxn id="569" idx="0"/>
          </p:cNvCxnSpPr>
          <p:nvPr/>
        </p:nvCxnSpPr>
        <p:spPr>
          <a:xfrm rot="10800000">
            <a:off x="2103050" y="2456850"/>
            <a:ext cx="0" cy="777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p60"/>
          <p:cNvCxnSpPr>
            <a:stCxn id="574" idx="0"/>
            <a:endCxn id="575" idx="2"/>
          </p:cNvCxnSpPr>
          <p:nvPr/>
        </p:nvCxnSpPr>
        <p:spPr>
          <a:xfrm rot="10800000">
            <a:off x="5242388" y="1958850"/>
            <a:ext cx="4200" cy="548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4" name="Google Shape;574;p60"/>
          <p:cNvSpPr txBox="1"/>
          <p:nvPr/>
        </p:nvSpPr>
        <p:spPr>
          <a:xfrm>
            <a:off x="4087538" y="2506950"/>
            <a:ext cx="2318100" cy="14160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Use </a:t>
            </a:r>
            <a:r>
              <a:rPr b="1" lang="zh-TW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Davinci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Platform (GenAI hw6 Assistant)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to grade your report answer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6" name="Google Shape;576;p60"/>
          <p:cNvSpPr/>
          <p:nvPr/>
        </p:nvSpPr>
        <p:spPr>
          <a:xfrm rot="-5400000">
            <a:off x="6341636" y="1433066"/>
            <a:ext cx="358200" cy="453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4DB6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77" name="Google Shape;577;p60"/>
          <p:cNvSpPr/>
          <p:nvPr/>
        </p:nvSpPr>
        <p:spPr>
          <a:xfrm>
            <a:off x="6946625" y="1284650"/>
            <a:ext cx="1767600" cy="750600"/>
          </a:xfrm>
          <a:prstGeom prst="rect">
            <a:avLst/>
          </a:prstGeom>
          <a:solidFill>
            <a:srgbClr val="FCE5CD"/>
          </a:solidFill>
          <a:ln cap="flat" cmpd="sng" w="38100">
            <a:solidFill>
              <a:srgbClr val="EF6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Open Sans"/>
                <a:ea typeface="Open Sans"/>
                <a:cs typeface="Open Sans"/>
                <a:sym typeface="Open Sans"/>
              </a:rPr>
              <a:t>3. Submit 2 files to NTU COOL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78" name="Google Shape;578;p60"/>
          <p:cNvPicPr preferRelativeResize="0"/>
          <p:nvPr/>
        </p:nvPicPr>
        <p:blipFill rotWithShape="1">
          <a:blip r:embed="rId4">
            <a:alphaModFix/>
          </a:blip>
          <a:srcRect b="0" l="10236" r="10037" t="0"/>
          <a:stretch/>
        </p:blipFill>
        <p:spPr>
          <a:xfrm>
            <a:off x="7165597" y="3555150"/>
            <a:ext cx="1514474" cy="106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1325" y="2441500"/>
            <a:ext cx="603011" cy="70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0" name="Google Shape;580;p60"/>
          <p:cNvCxnSpPr/>
          <p:nvPr/>
        </p:nvCxnSpPr>
        <p:spPr>
          <a:xfrm flipH="1">
            <a:off x="943100" y="2486163"/>
            <a:ext cx="11532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60"/>
          <p:cNvCxnSpPr>
            <a:endCxn id="570" idx="0"/>
          </p:cNvCxnSpPr>
          <p:nvPr/>
        </p:nvCxnSpPr>
        <p:spPr>
          <a:xfrm>
            <a:off x="2096171" y="2486250"/>
            <a:ext cx="1184100" cy="51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75" name="Google Shape;575;p60"/>
          <p:cNvSpPr/>
          <p:nvPr/>
        </p:nvSpPr>
        <p:spPr>
          <a:xfrm>
            <a:off x="4358600" y="1317750"/>
            <a:ext cx="1767600" cy="641100"/>
          </a:xfrm>
          <a:prstGeom prst="rect">
            <a:avLst/>
          </a:prstGeom>
          <a:solidFill>
            <a:srgbClr val="D9D9D9"/>
          </a:solidFill>
          <a:ln cap="flat" cmpd="sng" w="381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Grading Report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83" name="Google Shape;583;p6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9502" y="1978504"/>
            <a:ext cx="1027104" cy="455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688" y="1596875"/>
            <a:ext cx="5626424" cy="348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61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590" name="Google Shape;590;p61"/>
          <p:cNvSpPr txBox="1"/>
          <p:nvPr>
            <p:ph idx="1" type="body"/>
          </p:nvPr>
        </p:nvSpPr>
        <p:spPr>
          <a:xfrm>
            <a:off x="376925" y="542825"/>
            <a:ext cx="90018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</a:t>
            </a:r>
            <a:r>
              <a:rPr lang="zh-TW" sz="1750"/>
              <a:t>.	</a:t>
            </a:r>
            <a:r>
              <a:rPr lang="zh-TW" sz="1750"/>
              <a:t>(9%) answer 3 Report Questions and submit </a:t>
            </a:r>
            <a:r>
              <a:rPr b="1" lang="zh-TW" sz="1750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591" name="Google Shape;59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592" name="Google Shape;592;p61"/>
          <p:cNvSpPr/>
          <p:nvPr/>
        </p:nvSpPr>
        <p:spPr>
          <a:xfrm>
            <a:off x="2025450" y="4273725"/>
            <a:ext cx="5549700" cy="707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61"/>
          <p:cNvSpPr txBox="1"/>
          <p:nvPr/>
        </p:nvSpPr>
        <p:spPr>
          <a:xfrm>
            <a:off x="855450" y="355547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4" name="Google Shape;594;p61"/>
          <p:cNvSpPr txBox="1"/>
          <p:nvPr/>
        </p:nvSpPr>
        <p:spPr>
          <a:xfrm>
            <a:off x="769775" y="1165775"/>
            <a:ext cx="846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 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9" name="Google Shape;599;p62"/>
          <p:cNvPicPr preferRelativeResize="0"/>
          <p:nvPr/>
        </p:nvPicPr>
        <p:blipFill rotWithShape="1">
          <a:blip r:embed="rId3">
            <a:alphaModFix/>
          </a:blip>
          <a:srcRect b="19067" l="0" r="4861" t="0"/>
          <a:stretch/>
        </p:blipFill>
        <p:spPr>
          <a:xfrm>
            <a:off x="465875" y="1612525"/>
            <a:ext cx="7755041" cy="3444299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62"/>
          <p:cNvSpPr txBox="1"/>
          <p:nvPr>
            <p:ph type="title"/>
          </p:nvPr>
        </p:nvSpPr>
        <p:spPr>
          <a:xfrm>
            <a:off x="311700" y="-1217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01" name="Google Shape;601;p62"/>
          <p:cNvSpPr txBox="1"/>
          <p:nvPr>
            <p:ph idx="1" type="body"/>
          </p:nvPr>
        </p:nvSpPr>
        <p:spPr>
          <a:xfrm>
            <a:off x="376925" y="466625"/>
            <a:ext cx="90018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1.	(9%) answer 3 Report Questions and submit </a:t>
            </a:r>
            <a:r>
              <a:rPr b="1" lang="zh-TW" sz="1750">
                <a:solidFill>
                  <a:srgbClr val="FF0000"/>
                </a:solidFill>
              </a:rPr>
              <a:t>conversation record json</a:t>
            </a:r>
            <a:r>
              <a:rPr lang="zh-TW" sz="1750"/>
              <a:t> file </a:t>
            </a:r>
            <a:endParaRPr sz="175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50"/>
              <a:t> downloaded from </a:t>
            </a:r>
            <a:r>
              <a:rPr lang="zh-TW" sz="1750" u="sng">
                <a:solidFill>
                  <a:schemeClr val="hlink"/>
                </a:solidFill>
                <a:hlinkClick r:id="rId4"/>
              </a:rPr>
              <a:t>DaVinci</a:t>
            </a:r>
            <a:endParaRPr sz="1750"/>
          </a:p>
        </p:txBody>
      </p:sp>
      <p:sp>
        <p:nvSpPr>
          <p:cNvPr id="602" name="Google Shape;602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603" name="Google Shape;603;p62"/>
          <p:cNvSpPr/>
          <p:nvPr/>
        </p:nvSpPr>
        <p:spPr>
          <a:xfrm>
            <a:off x="2969504" y="1699500"/>
            <a:ext cx="199800" cy="247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62"/>
          <p:cNvSpPr txBox="1"/>
          <p:nvPr/>
        </p:nvSpPr>
        <p:spPr>
          <a:xfrm>
            <a:off x="2504216" y="1794301"/>
            <a:ext cx="873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5" name="Google Shape;605;p62"/>
          <p:cNvSpPr txBox="1"/>
          <p:nvPr/>
        </p:nvSpPr>
        <p:spPr>
          <a:xfrm>
            <a:off x="376925" y="1181425"/>
            <a:ext cx="711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⚠️ 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We will only parse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the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first response</a:t>
            </a: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 the conversation for grading.</a:t>
            </a:r>
            <a:endParaRPr/>
          </a:p>
        </p:txBody>
      </p:sp>
      <p:sp>
        <p:nvSpPr>
          <p:cNvPr id="606" name="Google Shape;606;p62"/>
          <p:cNvSpPr/>
          <p:nvPr/>
        </p:nvSpPr>
        <p:spPr>
          <a:xfrm>
            <a:off x="6922150" y="2179500"/>
            <a:ext cx="14901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62"/>
          <p:cNvSpPr txBox="1"/>
          <p:nvPr/>
        </p:nvSpPr>
        <p:spPr>
          <a:xfrm>
            <a:off x="5350810" y="1794050"/>
            <a:ext cx="44229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file from there!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2" name="Google Shape;61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00" y="1774275"/>
            <a:ext cx="8409475" cy="2619461"/>
          </a:xfrm>
          <a:prstGeom prst="rect">
            <a:avLst/>
          </a:prstGeom>
          <a:noFill/>
          <a:ln>
            <a:noFill/>
          </a:ln>
        </p:spPr>
      </p:pic>
      <p:sp>
        <p:nvSpPr>
          <p:cNvPr id="613" name="Google Shape;613;p63"/>
          <p:cNvSpPr txBox="1"/>
          <p:nvPr>
            <p:ph type="title"/>
          </p:nvPr>
        </p:nvSpPr>
        <p:spPr>
          <a:xfrm>
            <a:off x="2355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Submission</a:t>
            </a:r>
            <a:endParaRPr/>
          </a:p>
        </p:txBody>
      </p:sp>
      <p:sp>
        <p:nvSpPr>
          <p:cNvPr id="614" name="Google Shape;614;p63"/>
          <p:cNvSpPr txBox="1"/>
          <p:nvPr>
            <p:ph idx="1" type="body"/>
          </p:nvPr>
        </p:nvSpPr>
        <p:spPr>
          <a:xfrm>
            <a:off x="218425" y="1000025"/>
            <a:ext cx="8924700" cy="17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2.	(1%) take 1 screenshot of</a:t>
            </a:r>
            <a:r>
              <a:rPr lang="zh-TW" sz="1600"/>
              <a:t> LLM </a:t>
            </a:r>
            <a:r>
              <a:rPr lang="zh-TW" sz="1600">
                <a:solidFill>
                  <a:srgbClr val="0000FF"/>
                </a:solidFill>
              </a:rPr>
              <a:t>output on testing dataset </a:t>
            </a:r>
            <a:r>
              <a:rPr lang="zh-TW" sz="1600"/>
              <a:t>at Colab, save it  into 1 pdf file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		(</a:t>
            </a:r>
            <a:r>
              <a:rPr lang="zh-TW" sz="1600"/>
              <a:t>只需要截其中一次模型訓練完後在測試資料集上的輸出的圖即可)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5" name="Google Shape;615;p63"/>
          <p:cNvSpPr txBox="1"/>
          <p:nvPr/>
        </p:nvSpPr>
        <p:spPr>
          <a:xfrm>
            <a:off x="4824675" y="1985925"/>
            <a:ext cx="402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testing result</a:t>
            </a:r>
            <a:r>
              <a:rPr lang="zh-TW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from Colab</a:t>
            </a:r>
            <a:endParaRPr sz="1300"/>
          </a:p>
        </p:txBody>
      </p:sp>
      <p:sp>
        <p:nvSpPr>
          <p:cNvPr id="616" name="Google Shape;616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LLM Values Alignment (Learning Human Preferences)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br>
              <a:rPr lang="zh-TW"/>
            </a:br>
            <a:endParaRPr/>
          </a:p>
        </p:txBody>
      </p:sp>
      <p:sp>
        <p:nvSpPr>
          <p:cNvPr id="146" name="Google Shape;146;p28"/>
          <p:cNvSpPr/>
          <p:nvPr/>
        </p:nvSpPr>
        <p:spPr>
          <a:xfrm>
            <a:off x="3790125" y="210004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LLM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before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 b="0" i="0" sz="1400" u="none" cap="none" strike="noStrik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788504" y="2317305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5844326" y="2184963"/>
            <a:ext cx="223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我只是個AI模型</a:t>
            </a:r>
            <a:r>
              <a:rPr lang="zh-TW"/>
              <a:t>，不具個人意見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3790125" y="3928849"/>
            <a:ext cx="1060200" cy="8583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25400">
            <a:solidFill>
              <a:srgbClr val="75A9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LLM</a:t>
            </a:r>
            <a:endParaRPr>
              <a:solidFill>
                <a:srgbClr val="00206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2060"/>
                </a:solidFill>
              </a:rPr>
              <a:t>after</a:t>
            </a:r>
            <a:br>
              <a:rPr lang="zh-TW">
                <a:solidFill>
                  <a:srgbClr val="002060"/>
                </a:solidFill>
              </a:rPr>
            </a:br>
            <a:r>
              <a:rPr lang="zh-TW">
                <a:solidFill>
                  <a:srgbClr val="002060"/>
                </a:solidFill>
              </a:rPr>
              <a:t>alignment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88503" y="4109997"/>
            <a:ext cx="1888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同不同意漫畫真人化?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6016488" y="4109990"/>
            <a:ext cx="233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我</a:t>
            </a:r>
            <a:r>
              <a:rPr b="1" i="0" lang="zh-TW" sz="1400" u="none" cap="none" strike="noStrike">
                <a:solidFill>
                  <a:srgbClr val="000000"/>
                </a:solidFill>
              </a:rPr>
              <a:t>同意</a:t>
            </a:r>
            <a:r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漫畫真人化，因為…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 rot="5400000">
            <a:off x="4028642" y="2918875"/>
            <a:ext cx="583200" cy="8547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908100" y="3207300"/>
            <a:ext cx="28515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Alignment training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90125"/>
            <a:ext cx="85206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Values Alignment: Align the value of LLMs to the desired value of humans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Precisely, we want the LLM to prefer 動漫真人化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5960200" y="4431825"/>
            <a:ext cx="20931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values alignment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2623950" y="23282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4908100" y="23282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/>
          <p:nvPr/>
        </p:nvSpPr>
        <p:spPr>
          <a:xfrm>
            <a:off x="4956300" y="41209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/>
          <p:nvPr/>
        </p:nvSpPr>
        <p:spPr>
          <a:xfrm>
            <a:off x="2623950" y="4120950"/>
            <a:ext cx="10602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Submission &amp; Deadline</a:t>
            </a:r>
            <a:endParaRPr/>
          </a:p>
        </p:txBody>
      </p:sp>
      <p:sp>
        <p:nvSpPr>
          <p:cNvPr id="622" name="Google Shape;622;p6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Submit your homework to </a:t>
            </a:r>
            <a:r>
              <a:rPr b="1" lang="zh-TW">
                <a:solidFill>
                  <a:srgbClr val="FF0000"/>
                </a:solidFill>
              </a:rPr>
              <a:t>NTU Cool 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/>
              <a:t>Submission format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screenshot file: &lt;student_id&gt;.pdf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b09901000.pdf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report json file(</a:t>
            </a:r>
            <a:r>
              <a:rPr b="1" lang="zh-TW"/>
              <a:t>conversation record</a:t>
            </a:r>
            <a:r>
              <a:rPr lang="zh-TW"/>
              <a:t>) from DaVinci: </a:t>
            </a:r>
            <a:r>
              <a:rPr lang="zh-TW"/>
              <a:t>&lt;student_id&gt;.json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/>
              <a:t>ex: b09901000.json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Deadline: 2024/05/02 23:59:59 (UTC+8)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No late submission is allowed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如果作業繳交死線前48小時內達哥因為系統更新或其他因素導致無法使用超過2小時，作業死線會延後至少一天，延後時間將另行公佈，請大家不用緊張</a:t>
            </a:r>
            <a:endParaRPr/>
          </a:p>
        </p:txBody>
      </p:sp>
      <p:sp>
        <p:nvSpPr>
          <p:cNvPr id="623" name="Google Shape;6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6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Policy - Judging setting</a:t>
            </a:r>
            <a:endParaRPr/>
          </a:p>
        </p:txBody>
      </p:sp>
      <p:sp>
        <p:nvSpPr>
          <p:cNvPr id="629" name="Google Shape;629;p65"/>
          <p:cNvSpPr txBox="1"/>
          <p:nvPr>
            <p:ph idx="1" type="body"/>
          </p:nvPr>
        </p:nvSpPr>
        <p:spPr>
          <a:xfrm>
            <a:off x="2482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Model: GPT-4-Turbo-8k from DaVinci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Temperature : precise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⚠️ </a:t>
            </a:r>
            <a:r>
              <a:rPr lang="zh-TW" sz="1600"/>
              <a:t>We will only parse </a:t>
            </a:r>
            <a:r>
              <a:rPr b="1" lang="zh-TW" sz="1600"/>
              <a:t>the first response</a:t>
            </a:r>
            <a:r>
              <a:rPr lang="zh-TW" sz="1600"/>
              <a:t> in the conversation json file for grading.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Grading Rules</a:t>
            </a:r>
            <a:endParaRPr/>
          </a:p>
        </p:txBody>
      </p:sp>
      <p:sp>
        <p:nvSpPr>
          <p:cNvPr id="636" name="Google Shape;636;p66"/>
          <p:cNvSpPr txBox="1"/>
          <p:nvPr>
            <p:ph idx="1" type="body"/>
          </p:nvPr>
        </p:nvSpPr>
        <p:spPr>
          <a:xfrm>
            <a:off x="311700" y="1266325"/>
            <a:ext cx="8520600" cy="341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Plagiarism in any form is prohibited.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share your </a:t>
            </a:r>
            <a:r>
              <a:rPr lang="zh-TW">
                <a:solidFill>
                  <a:srgbClr val="695D46"/>
                </a:solidFill>
              </a:rPr>
              <a:t>report answers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zh-TW">
                <a:solidFill>
                  <a:srgbClr val="695D46"/>
                </a:solidFill>
              </a:rPr>
              <a:t>&amp;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 evaluation results (JSON files) with others.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submit the JSON files that are not obtained using your Davinci account.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Do NOT attempt to manually edit your JSON file</a:t>
            </a:r>
            <a:r>
              <a:rPr lang="zh-TW">
                <a:solidFill>
                  <a:srgbClr val="695D46"/>
                </a:solidFill>
              </a:rPr>
              <a:t>’</a:t>
            </a: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s content.</a:t>
            </a:r>
            <a:endParaRPr>
              <a:solidFill>
                <a:srgbClr val="695D46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</a:rPr>
              <a:t>DO NOT change any setting of the grading assistant (the prompts or temperature).</a:t>
            </a:r>
            <a:endParaRPr>
              <a:solidFill>
                <a:srgbClr val="695D46"/>
              </a:solidFill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ct val="100000"/>
              <a:buFont typeface="Open Sans"/>
              <a:buChar char="●"/>
            </a:pPr>
            <a:r>
              <a:rPr lang="zh-TW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第一次違反以上規定，該作業0分，學期總成績再乘以0.9</a:t>
            </a:r>
            <a:endParaRPr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Open Sans"/>
              <a:buChar char="●"/>
            </a:pPr>
            <a:r>
              <a:rPr lang="zh-TW">
                <a:latin typeface="Open Sans"/>
                <a:ea typeface="Open Sans"/>
                <a:cs typeface="Open Sans"/>
                <a:sym typeface="Open Sans"/>
              </a:rPr>
              <a:t>第二次違反以上規定，學期成績F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/>
              <a:t>If you submit </a:t>
            </a:r>
            <a:r>
              <a:rPr b="1" lang="zh-TW"/>
              <a:t>wrong JSON file</a:t>
            </a:r>
            <a:r>
              <a:rPr lang="zh-TW"/>
              <a:t>, you will get </a:t>
            </a:r>
            <a:r>
              <a:rPr b="1" lang="zh-TW"/>
              <a:t>0 point in report</a:t>
            </a:r>
            <a:r>
              <a:rPr lang="zh-TW"/>
              <a:t>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Format error or Filename error will results in 0 point. (ex: submitting .png instead of .pdf)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25755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zh-TW">
                <a:latin typeface="Arial"/>
                <a:ea typeface="Arial"/>
                <a:cs typeface="Arial"/>
                <a:sym typeface="Arial"/>
              </a:rPr>
              <a:t>Prof. Lee &amp; the TAs preserve the rights to change the rules &amp; grades.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Grading Release Date</a:t>
            </a:r>
            <a:endParaRPr/>
          </a:p>
        </p:txBody>
      </p:sp>
      <p:sp>
        <p:nvSpPr>
          <p:cNvPr id="643" name="Google Shape;643;p6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grading of the homework will be released by 2024/05/10 23:59:59 (UTC+8) </a:t>
            </a:r>
            <a:endParaRPr/>
          </a:p>
        </p:txBody>
      </p:sp>
      <p:sp>
        <p:nvSpPr>
          <p:cNvPr id="644" name="Google Shape;64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zh-TW"/>
              <a:t>If You Have Any Questions </a:t>
            </a:r>
            <a:endParaRPr/>
          </a:p>
        </p:txBody>
      </p:sp>
      <p:sp>
        <p:nvSpPr>
          <p:cNvPr id="650" name="Google Shape;650;p6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NTU Cool HW6 作業討論區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如果同學的問題不涉及作業答案或隱私，請</a:t>
            </a:r>
            <a:r>
              <a:rPr b="1" lang="zh-TW" sz="1800"/>
              <a:t>一律使用</a:t>
            </a:r>
            <a:r>
              <a:rPr lang="zh-TW" sz="1800"/>
              <a:t>NTU Cool 討論區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800"/>
              <a:t>助教們會優先回答NTU Cool討論區上的問題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Email: </a:t>
            </a:r>
            <a:r>
              <a:rPr lang="zh-TW" sz="1650" u="sng">
                <a:solidFill>
                  <a:schemeClr val="hlink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  <a:hlinkClick r:id="rId3"/>
              </a:rPr>
              <a:t>ntu-gen-ai-2024-spring-ta@googlegroups.com</a:t>
            </a:r>
            <a:r>
              <a:rPr lang="zh-TW" sz="1650">
                <a:solidFill>
                  <a:srgbClr val="000000"/>
                </a:solidFill>
                <a:highlight>
                  <a:srgbClr val="F8F8F8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3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Title should start with [GenAI 2024 Spring Hw6]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Email with the wrong title will be moved to trash automatically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TA Hours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Time:</a:t>
            </a:r>
            <a:r>
              <a:rPr lang="zh-TW">
                <a:solidFill>
                  <a:srgbClr val="666666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zh-TW">
                <a:solidFill>
                  <a:srgbClr val="666666"/>
                </a:solidFill>
              </a:rPr>
              <a:t>4/12 Friday (16:30~17:20)</a:t>
            </a:r>
            <a:endParaRPr>
              <a:solidFill>
                <a:srgbClr val="666666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Char char="■"/>
            </a:pPr>
            <a:r>
              <a:rPr lang="zh-TW">
                <a:solidFill>
                  <a:srgbClr val="FF0000"/>
                </a:solidFill>
              </a:rPr>
              <a:t>4/19 Friday (14:20~16:20)</a:t>
            </a:r>
            <a:endParaRPr>
              <a:solidFill>
                <a:srgbClr val="66666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Location: </a:t>
            </a:r>
            <a:r>
              <a:rPr lang="zh-TW">
                <a:solidFill>
                  <a:srgbClr val="666666"/>
                </a:solidFill>
              </a:rPr>
              <a:t>綜合大講堂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51" name="Google Shape;65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657" name="Google Shape;65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Execution Sample Code at Colab</a:t>
            </a:r>
            <a:endParaRPr/>
          </a:p>
        </p:txBody>
      </p:sp>
      <p:sp>
        <p:nvSpPr>
          <p:cNvPr id="663" name="Google Shape;66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/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Copy Sample Code to your Gogle Drive</a:t>
            </a:r>
            <a:endParaRPr/>
          </a:p>
        </p:txBody>
      </p:sp>
      <p:sp>
        <p:nvSpPr>
          <p:cNvPr id="669" name="Google Shape;669;p7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71" name="Google Shape;671;p71"/>
          <p:cNvPicPr preferRelativeResize="0"/>
          <p:nvPr/>
        </p:nvPicPr>
        <p:blipFill rotWithShape="1">
          <a:blip r:embed="rId3">
            <a:alphaModFix/>
          </a:blip>
          <a:srcRect b="22761" l="0" r="0" t="1417"/>
          <a:stretch/>
        </p:blipFill>
        <p:spPr>
          <a:xfrm>
            <a:off x="741850" y="1076500"/>
            <a:ext cx="7530750" cy="389972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1"/>
          <p:cNvSpPr/>
          <p:nvPr/>
        </p:nvSpPr>
        <p:spPr>
          <a:xfrm>
            <a:off x="1294050" y="3535775"/>
            <a:ext cx="24645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71"/>
          <p:cNvSpPr txBox="1"/>
          <p:nvPr/>
        </p:nvSpPr>
        <p:spPr>
          <a:xfrm>
            <a:off x="2517739" y="30678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2700"/>
            <a:ext cx="8520600" cy="31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72"/>
          <p:cNvSpPr txBox="1"/>
          <p:nvPr>
            <p:ph type="title"/>
          </p:nvPr>
        </p:nvSpPr>
        <p:spPr>
          <a:xfrm>
            <a:off x="249100" y="445025"/>
            <a:ext cx="889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</a:t>
            </a:r>
            <a:endParaRPr sz="3140"/>
          </a:p>
        </p:txBody>
      </p:sp>
      <p:sp>
        <p:nvSpPr>
          <p:cNvPr id="680" name="Google Shape;680;p7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72"/>
          <p:cNvSpPr/>
          <p:nvPr/>
        </p:nvSpPr>
        <p:spPr>
          <a:xfrm>
            <a:off x="690350" y="3077125"/>
            <a:ext cx="8182500" cy="100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</a:t>
            </a:r>
            <a:endParaRPr/>
          </a:p>
        </p:txBody>
      </p:sp>
      <p:sp>
        <p:nvSpPr>
          <p:cNvPr id="688" name="Google Shape;688;p73"/>
          <p:cNvSpPr txBox="1"/>
          <p:nvPr>
            <p:ph idx="1" type="body"/>
          </p:nvPr>
        </p:nvSpPr>
        <p:spPr>
          <a:xfrm>
            <a:off x="311700" y="10377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690" name="Google Shape;690;p73"/>
          <p:cNvPicPr preferRelativeResize="0"/>
          <p:nvPr/>
        </p:nvPicPr>
        <p:blipFill rotWithShape="1">
          <a:blip r:embed="rId3">
            <a:alphaModFix/>
          </a:blip>
          <a:srcRect b="19948" l="0" r="0" t="0"/>
          <a:stretch/>
        </p:blipFill>
        <p:spPr>
          <a:xfrm>
            <a:off x="503737" y="1037725"/>
            <a:ext cx="7741064" cy="37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73"/>
          <p:cNvSpPr/>
          <p:nvPr/>
        </p:nvSpPr>
        <p:spPr>
          <a:xfrm>
            <a:off x="2727850" y="1615600"/>
            <a:ext cx="3106800" cy="28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73"/>
          <p:cNvSpPr txBox="1"/>
          <p:nvPr/>
        </p:nvSpPr>
        <p:spPr>
          <a:xfrm>
            <a:off x="5605139" y="120512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Goal of This Homework</a:t>
            </a:r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 will learn how to align LLMs to a specific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The standard way of alignment training is RLHF (Reinforcement Learning with Human Feedback)</a:t>
            </a:r>
            <a:endParaRPr/>
          </a:p>
        </p:txBody>
      </p:sp>
      <p:sp>
        <p:nvSpPr>
          <p:cNvPr id="167" name="Google Shape;16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74"/>
          <p:cNvPicPr preferRelativeResize="0"/>
          <p:nvPr/>
        </p:nvPicPr>
        <p:blipFill rotWithShape="1">
          <a:blip r:embed="rId3">
            <a:alphaModFix/>
          </a:blip>
          <a:srcRect b="0" l="0" r="0" t="1370"/>
          <a:stretch/>
        </p:blipFill>
        <p:spPr>
          <a:xfrm>
            <a:off x="1302825" y="847625"/>
            <a:ext cx="7186924" cy="4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7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</a:t>
            </a:r>
            <a:endParaRPr/>
          </a:p>
        </p:txBody>
      </p:sp>
      <p:sp>
        <p:nvSpPr>
          <p:cNvPr id="699" name="Google Shape;699;p74"/>
          <p:cNvSpPr/>
          <p:nvPr/>
        </p:nvSpPr>
        <p:spPr>
          <a:xfrm>
            <a:off x="1196400" y="3276625"/>
            <a:ext cx="7399800" cy="184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74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p74"/>
          <p:cNvSpPr/>
          <p:nvPr/>
        </p:nvSpPr>
        <p:spPr>
          <a:xfrm>
            <a:off x="1583675" y="3345450"/>
            <a:ext cx="1261500" cy="462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702" name="Google Shape;702;p74"/>
          <p:cNvSpPr txBox="1"/>
          <p:nvPr/>
        </p:nvSpPr>
        <p:spPr>
          <a:xfrm>
            <a:off x="263675" y="2720925"/>
            <a:ext cx="17097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hyperparameters</a:t>
            </a:r>
            <a:endParaRPr sz="13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3" name="Google Shape;703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Google Shape;708;p75"/>
          <p:cNvPicPr preferRelativeResize="0"/>
          <p:nvPr/>
        </p:nvPicPr>
        <p:blipFill rotWithShape="1">
          <a:blip r:embed="rId3">
            <a:alphaModFix/>
          </a:blip>
          <a:srcRect b="23687" l="0" r="11676" t="0"/>
          <a:stretch/>
        </p:blipFill>
        <p:spPr>
          <a:xfrm>
            <a:off x="396475" y="1193750"/>
            <a:ext cx="8693500" cy="36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p75"/>
          <p:cNvSpPr txBox="1"/>
          <p:nvPr>
            <p:ph type="title"/>
          </p:nvPr>
        </p:nvSpPr>
        <p:spPr>
          <a:xfrm>
            <a:off x="325300" y="292625"/>
            <a:ext cx="8893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140"/>
              <a:t>Setting Training hyperparameters Again </a:t>
            </a:r>
            <a:endParaRPr sz="3140"/>
          </a:p>
        </p:txBody>
      </p:sp>
      <p:sp>
        <p:nvSpPr>
          <p:cNvPr id="710" name="Google Shape;710;p7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75"/>
          <p:cNvSpPr/>
          <p:nvPr/>
        </p:nvSpPr>
        <p:spPr>
          <a:xfrm>
            <a:off x="663150" y="3144125"/>
            <a:ext cx="8520600" cy="105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Sample Code Again</a:t>
            </a:r>
            <a:endParaRPr/>
          </a:p>
        </p:txBody>
      </p:sp>
      <p:sp>
        <p:nvSpPr>
          <p:cNvPr id="718" name="Google Shape;718;p7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20" name="Google Shape;720;p76"/>
          <p:cNvPicPr preferRelativeResize="0"/>
          <p:nvPr/>
        </p:nvPicPr>
        <p:blipFill rotWithShape="1">
          <a:blip r:embed="rId3">
            <a:alphaModFix/>
          </a:blip>
          <a:srcRect b="18086" l="0" r="0" t="0"/>
          <a:stretch/>
        </p:blipFill>
        <p:spPr>
          <a:xfrm>
            <a:off x="785000" y="1095600"/>
            <a:ext cx="7833375" cy="37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76"/>
          <p:cNvSpPr/>
          <p:nvPr/>
        </p:nvSpPr>
        <p:spPr>
          <a:xfrm>
            <a:off x="2985125" y="3528800"/>
            <a:ext cx="3169500" cy="368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76"/>
          <p:cNvSpPr txBox="1"/>
          <p:nvPr/>
        </p:nvSpPr>
        <p:spPr>
          <a:xfrm>
            <a:off x="4571989" y="3155575"/>
            <a:ext cx="1341900" cy="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" name="Google Shape;72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700" y="809225"/>
            <a:ext cx="7551300" cy="424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p77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Save LLM testing result Again</a:t>
            </a:r>
            <a:endParaRPr/>
          </a:p>
        </p:txBody>
      </p:sp>
      <p:sp>
        <p:nvSpPr>
          <p:cNvPr id="729" name="Google Shape;729;p77"/>
          <p:cNvSpPr/>
          <p:nvPr/>
        </p:nvSpPr>
        <p:spPr>
          <a:xfrm>
            <a:off x="1432500" y="3209725"/>
            <a:ext cx="7399800" cy="184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77"/>
          <p:cNvSpPr txBox="1"/>
          <p:nvPr/>
        </p:nvSpPr>
        <p:spPr>
          <a:xfrm>
            <a:off x="304800" y="4200625"/>
            <a:ext cx="855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testing 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result</a:t>
            </a:r>
            <a:endParaRPr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1" name="Google Shape;731;p77"/>
          <p:cNvSpPr/>
          <p:nvPr/>
        </p:nvSpPr>
        <p:spPr>
          <a:xfrm>
            <a:off x="1580050" y="3276625"/>
            <a:ext cx="1261500" cy="46260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400" u="none" cap="none" strike="noStrike">
              <a:solidFill>
                <a:schemeClr val="dk1"/>
              </a:solidFill>
            </a:endParaRPr>
          </a:p>
        </p:txBody>
      </p:sp>
      <p:sp>
        <p:nvSpPr>
          <p:cNvPr id="732" name="Google Shape;732;p77"/>
          <p:cNvSpPr txBox="1"/>
          <p:nvPr/>
        </p:nvSpPr>
        <p:spPr>
          <a:xfrm>
            <a:off x="311700" y="2641625"/>
            <a:ext cx="15771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training 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hyperarameters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3" name="Google Shape;73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8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zh-TW"/>
              <a:t>Grading Report Answer by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DaVinci</a:t>
            </a:r>
            <a:endParaRPr/>
          </a:p>
        </p:txBody>
      </p:sp>
      <p:sp>
        <p:nvSpPr>
          <p:cNvPr id="739" name="Google Shape;73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7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6" name="Google Shape;746;p79"/>
          <p:cNvPicPr preferRelativeResize="0"/>
          <p:nvPr/>
        </p:nvPicPr>
        <p:blipFill rotWithShape="1">
          <a:blip r:embed="rId3">
            <a:alphaModFix/>
          </a:blip>
          <a:srcRect b="0" l="13651" r="0" t="0"/>
          <a:stretch/>
        </p:blipFill>
        <p:spPr>
          <a:xfrm>
            <a:off x="311700" y="381536"/>
            <a:ext cx="8520600" cy="446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79"/>
          <p:cNvSpPr/>
          <p:nvPr/>
        </p:nvSpPr>
        <p:spPr>
          <a:xfrm>
            <a:off x="5831200" y="1580600"/>
            <a:ext cx="752400" cy="39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79"/>
          <p:cNvSpPr txBox="1"/>
          <p:nvPr/>
        </p:nvSpPr>
        <p:spPr>
          <a:xfrm>
            <a:off x="5831191" y="1152413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9" name="Google Shape;749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8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6" name="Google Shape;756;p80"/>
          <p:cNvPicPr preferRelativeResize="0"/>
          <p:nvPr/>
        </p:nvPicPr>
        <p:blipFill rotWithShape="1">
          <a:blip r:embed="rId3">
            <a:alphaModFix/>
          </a:blip>
          <a:srcRect b="0" l="3409" r="0" t="0"/>
          <a:stretch/>
        </p:blipFill>
        <p:spPr>
          <a:xfrm>
            <a:off x="159300" y="187675"/>
            <a:ext cx="8832301" cy="4768151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80"/>
          <p:cNvSpPr/>
          <p:nvPr/>
        </p:nvSpPr>
        <p:spPr>
          <a:xfrm>
            <a:off x="7169875" y="1922575"/>
            <a:ext cx="1821600" cy="465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0"/>
          <p:cNvSpPr txBox="1"/>
          <p:nvPr/>
        </p:nvSpPr>
        <p:spPr>
          <a:xfrm>
            <a:off x="6501191" y="19836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60"/>
            <a:ext cx="9144001" cy="4877181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81"/>
          <p:cNvSpPr/>
          <p:nvPr/>
        </p:nvSpPr>
        <p:spPr>
          <a:xfrm>
            <a:off x="-19650" y="4171900"/>
            <a:ext cx="5473800" cy="76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81"/>
          <p:cNvSpPr txBox="1"/>
          <p:nvPr/>
        </p:nvSpPr>
        <p:spPr>
          <a:xfrm>
            <a:off x="311700" y="3356025"/>
            <a:ext cx="60366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9" name="Google Shape;769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8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For example</a:t>
            </a:r>
            <a:endParaRPr/>
          </a:p>
        </p:txBody>
      </p:sp>
      <p:sp>
        <p:nvSpPr>
          <p:cNvPr id="775" name="Google Shape;77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76" name="Google Shape;77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1067" y="1152425"/>
            <a:ext cx="6121292" cy="3647949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82"/>
          <p:cNvSpPr/>
          <p:nvPr/>
        </p:nvSpPr>
        <p:spPr>
          <a:xfrm>
            <a:off x="1674581" y="3956288"/>
            <a:ext cx="6037800" cy="7410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82"/>
          <p:cNvSpPr txBox="1"/>
          <p:nvPr/>
        </p:nvSpPr>
        <p:spPr>
          <a:xfrm>
            <a:off x="401675" y="3203958"/>
            <a:ext cx="65676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input your report answer for each report question here, then press Enter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3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Score</a:t>
            </a:r>
            <a:endParaRPr/>
          </a:p>
        </p:txBody>
      </p:sp>
      <p:sp>
        <p:nvSpPr>
          <p:cNvPr id="784" name="Google Shape;784;p83"/>
          <p:cNvSpPr txBox="1"/>
          <p:nvPr>
            <p:ph idx="1" type="body"/>
          </p:nvPr>
        </p:nvSpPr>
        <p:spPr>
          <a:xfrm>
            <a:off x="428875" y="1341181"/>
            <a:ext cx="8347800" cy="32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786" name="Google Shape;786;p83"/>
          <p:cNvPicPr preferRelativeResize="0"/>
          <p:nvPr/>
        </p:nvPicPr>
        <p:blipFill rotWithShape="1">
          <a:blip r:embed="rId3">
            <a:alphaModFix/>
          </a:blip>
          <a:srcRect b="19067" l="0" r="4861" t="0"/>
          <a:stretch/>
        </p:blipFill>
        <p:spPr>
          <a:xfrm>
            <a:off x="428875" y="995085"/>
            <a:ext cx="8347799" cy="3739640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83"/>
          <p:cNvSpPr/>
          <p:nvPr/>
        </p:nvSpPr>
        <p:spPr>
          <a:xfrm>
            <a:off x="7372175" y="1747475"/>
            <a:ext cx="1324200" cy="393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3"/>
          <p:cNvSpPr txBox="1"/>
          <p:nvPr/>
        </p:nvSpPr>
        <p:spPr>
          <a:xfrm>
            <a:off x="4239500" y="1353875"/>
            <a:ext cx="4629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DO NOT download json file from there!</a:t>
            </a:r>
            <a:endParaRPr b="1"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83"/>
          <p:cNvSpPr/>
          <p:nvPr/>
        </p:nvSpPr>
        <p:spPr>
          <a:xfrm>
            <a:off x="3321425" y="2075400"/>
            <a:ext cx="1062000" cy="114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83"/>
          <p:cNvSpPr txBox="1"/>
          <p:nvPr/>
        </p:nvSpPr>
        <p:spPr>
          <a:xfrm>
            <a:off x="1310575" y="2408000"/>
            <a:ext cx="22197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report score 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of each question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Supervised Learning vs. RLHF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 supervised learning, it's essential to have prepared "standard answers" to train the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However, in real-life scenarios, many open questions lack standard answers, requiring us to adopt a preference-based approach.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Thus, we need Reinforcement Learning with Human Feedback (RLHF) to align values of our models.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6225075" y="4098500"/>
            <a:ext cx="2208600" cy="369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</a:t>
            </a:r>
            <a:r>
              <a:rPr lang="zh-TW" sz="1200">
                <a:solidFill>
                  <a:srgbClr val="0F0F0F"/>
                </a:solidFill>
              </a:rPr>
              <a:t>???</a:t>
            </a:r>
            <a:endParaRPr/>
          </a:p>
        </p:txBody>
      </p:sp>
      <p:sp>
        <p:nvSpPr>
          <p:cNvPr id="175" name="Google Shape;175;p30"/>
          <p:cNvSpPr txBox="1"/>
          <p:nvPr/>
        </p:nvSpPr>
        <p:spPr>
          <a:xfrm>
            <a:off x="6249700" y="3417325"/>
            <a:ext cx="220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Answer: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約1.496億公里</a:t>
            </a:r>
            <a:endParaRPr/>
          </a:p>
        </p:txBody>
      </p:sp>
      <p:sp>
        <p:nvSpPr>
          <p:cNvPr id="176" name="Google Shape;176;p30"/>
          <p:cNvSpPr txBox="1"/>
          <p:nvPr/>
        </p:nvSpPr>
        <p:spPr>
          <a:xfrm>
            <a:off x="1592925" y="3417325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</a:t>
            </a:r>
            <a:r>
              <a:rPr lang="zh-TW" sz="1200">
                <a:solidFill>
                  <a:srgbClr val="0F0F0F"/>
                </a:solidFill>
              </a:rPr>
              <a:t>: </a:t>
            </a:r>
            <a:r>
              <a:rPr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地球到太陽的距離?</a:t>
            </a:r>
            <a:endParaRPr sz="1200">
              <a:solidFill>
                <a:srgbClr val="0F0F0F"/>
              </a:solidFill>
            </a:endParaRPr>
          </a:p>
        </p:txBody>
      </p:sp>
      <p:sp>
        <p:nvSpPr>
          <p:cNvPr id="177" name="Google Shape;177;p30"/>
          <p:cNvSpPr txBox="1"/>
          <p:nvPr/>
        </p:nvSpPr>
        <p:spPr>
          <a:xfrm>
            <a:off x="1592875" y="4075400"/>
            <a:ext cx="3048600" cy="415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rgbClr val="0F0F0F"/>
                </a:solidFill>
              </a:rPr>
              <a:t>Input: </a:t>
            </a:r>
            <a:r>
              <a:rPr b="1" lang="zh-TW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在公車上讓座給有需要的人?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p30"/>
          <p:cNvSpPr txBox="1"/>
          <p:nvPr/>
        </p:nvSpPr>
        <p:spPr>
          <a:xfrm>
            <a:off x="753975" y="4075400"/>
            <a:ext cx="759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RLHF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80" name="Google Shape;180;p30"/>
          <p:cNvSpPr txBox="1"/>
          <p:nvPr/>
        </p:nvSpPr>
        <p:spPr>
          <a:xfrm>
            <a:off x="144375" y="3310725"/>
            <a:ext cx="189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Supervised Fine-Tuning</a:t>
            </a:r>
            <a:endParaRPr sz="16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0"/>
          <p:cNvSpPr/>
          <p:nvPr/>
        </p:nvSpPr>
        <p:spPr>
          <a:xfrm>
            <a:off x="4843700" y="3482125"/>
            <a:ext cx="11793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/>
          <p:nvPr/>
        </p:nvSpPr>
        <p:spPr>
          <a:xfrm>
            <a:off x="4843700" y="4140200"/>
            <a:ext cx="1179300" cy="2859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AE4E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4"/>
          <p:cNvSpPr txBox="1"/>
          <p:nvPr>
            <p:ph type="title"/>
          </p:nvPr>
        </p:nvSpPr>
        <p:spPr>
          <a:xfrm>
            <a:off x="311700" y="1402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Download Report Grading JSON</a:t>
            </a:r>
            <a:endParaRPr/>
          </a:p>
        </p:txBody>
      </p:sp>
      <p:sp>
        <p:nvSpPr>
          <p:cNvPr id="796" name="Google Shape;796;p8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97" name="Google Shape;797;p84"/>
          <p:cNvPicPr preferRelativeResize="0"/>
          <p:nvPr/>
        </p:nvPicPr>
        <p:blipFill rotWithShape="1">
          <a:blip r:embed="rId3">
            <a:alphaModFix/>
          </a:blip>
          <a:srcRect b="17614" l="1086" r="6823" t="0"/>
          <a:stretch/>
        </p:blipFill>
        <p:spPr>
          <a:xfrm>
            <a:off x="311700" y="902224"/>
            <a:ext cx="8520600" cy="41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84"/>
          <p:cNvSpPr/>
          <p:nvPr/>
        </p:nvSpPr>
        <p:spPr>
          <a:xfrm>
            <a:off x="2544164" y="2466325"/>
            <a:ext cx="162000" cy="27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84"/>
          <p:cNvSpPr txBox="1"/>
          <p:nvPr/>
        </p:nvSpPr>
        <p:spPr>
          <a:xfrm>
            <a:off x="2205816" y="20988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0" name="Google Shape;80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8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Report Score by Report Grader</a:t>
            </a:r>
            <a:endParaRPr/>
          </a:p>
        </p:txBody>
      </p:sp>
      <p:sp>
        <p:nvSpPr>
          <p:cNvPr id="806" name="Google Shape;806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1" name="Google Shape;811;p86"/>
          <p:cNvPicPr preferRelativeResize="0"/>
          <p:nvPr/>
        </p:nvPicPr>
        <p:blipFill rotWithShape="1">
          <a:blip r:embed="rId3">
            <a:alphaModFix/>
          </a:blip>
          <a:srcRect b="14478" l="0" r="12533" t="0"/>
          <a:stretch/>
        </p:blipFill>
        <p:spPr>
          <a:xfrm>
            <a:off x="1264075" y="919600"/>
            <a:ext cx="6615851" cy="38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2" name="Google Shape;812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13" name="Google Shape;813;p86"/>
          <p:cNvSpPr txBox="1"/>
          <p:nvPr/>
        </p:nvSpPr>
        <p:spPr>
          <a:xfrm>
            <a:off x="592516" y="3134325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86"/>
          <p:cNvSpPr/>
          <p:nvPr/>
        </p:nvSpPr>
        <p:spPr>
          <a:xfrm>
            <a:off x="1198075" y="3210925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86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After open </a:t>
            </a:r>
            <a:r>
              <a:rPr lang="zh-TW" u="sng">
                <a:hlinkClick r:id="rId4"/>
              </a:rPr>
              <a:t>Report Grader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736" y="865850"/>
            <a:ext cx="6586526" cy="419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87"/>
          <p:cNvSpPr txBox="1"/>
          <p:nvPr>
            <p:ph type="title"/>
          </p:nvPr>
        </p:nvSpPr>
        <p:spPr>
          <a:xfrm>
            <a:off x="311700" y="64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Upload your json file by clicking upload icon</a:t>
            </a:r>
            <a:endParaRPr/>
          </a:p>
        </p:txBody>
      </p:sp>
      <p:sp>
        <p:nvSpPr>
          <p:cNvPr id="822" name="Google Shape;822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23" name="Google Shape;823;p87"/>
          <p:cNvSpPr/>
          <p:nvPr/>
        </p:nvSpPr>
        <p:spPr>
          <a:xfrm>
            <a:off x="1531750" y="1533975"/>
            <a:ext cx="324900" cy="287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87"/>
          <p:cNvSpPr txBox="1"/>
          <p:nvPr/>
        </p:nvSpPr>
        <p:spPr>
          <a:xfrm>
            <a:off x="1209391" y="109390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88"/>
          <p:cNvPicPr preferRelativeResize="0"/>
          <p:nvPr/>
        </p:nvPicPr>
        <p:blipFill rotWithShape="1">
          <a:blip r:embed="rId3">
            <a:alphaModFix/>
          </a:blip>
          <a:srcRect b="0" l="0" r="11535" t="0"/>
          <a:stretch/>
        </p:blipFill>
        <p:spPr>
          <a:xfrm>
            <a:off x="527588" y="1000025"/>
            <a:ext cx="8088825" cy="377885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88"/>
          <p:cNvSpPr txBox="1"/>
          <p:nvPr>
            <p:ph type="title"/>
          </p:nvPr>
        </p:nvSpPr>
        <p:spPr>
          <a:xfrm>
            <a:off x="464100" y="2164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31" name="Google Shape;83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32" name="Google Shape;832;p88"/>
          <p:cNvSpPr txBox="1"/>
          <p:nvPr/>
        </p:nvSpPr>
        <p:spPr>
          <a:xfrm>
            <a:off x="2429516" y="2399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3" name="Google Shape;833;p88"/>
          <p:cNvSpPr/>
          <p:nvPr/>
        </p:nvSpPr>
        <p:spPr>
          <a:xfrm>
            <a:off x="2518025" y="2852700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88" y="1000025"/>
            <a:ext cx="7916374" cy="389434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89"/>
          <p:cNvSpPr txBox="1"/>
          <p:nvPr>
            <p:ph type="title"/>
          </p:nvPr>
        </p:nvSpPr>
        <p:spPr>
          <a:xfrm>
            <a:off x="4641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Get your json file path</a:t>
            </a:r>
            <a:endParaRPr/>
          </a:p>
        </p:txBody>
      </p:sp>
      <p:sp>
        <p:nvSpPr>
          <p:cNvPr id="840" name="Google Shape;840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841" name="Google Shape;841;p89"/>
          <p:cNvSpPr txBox="1"/>
          <p:nvPr/>
        </p:nvSpPr>
        <p:spPr>
          <a:xfrm>
            <a:off x="2084328" y="3440377"/>
            <a:ext cx="212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2" name="Google Shape;842;p89"/>
          <p:cNvSpPr/>
          <p:nvPr/>
        </p:nvSpPr>
        <p:spPr>
          <a:xfrm>
            <a:off x="1010700" y="3874600"/>
            <a:ext cx="1879200" cy="257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90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Modify YOUR PATH to your json file’s path</a:t>
            </a:r>
            <a:endParaRPr/>
          </a:p>
        </p:txBody>
      </p:sp>
      <p:sp>
        <p:nvSpPr>
          <p:cNvPr id="848" name="Google Shape;84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49" name="Google Shape;849;p90"/>
          <p:cNvPicPr preferRelativeResize="0"/>
          <p:nvPr/>
        </p:nvPicPr>
        <p:blipFill rotWithShape="1">
          <a:blip r:embed="rId3">
            <a:alphaModFix/>
          </a:blip>
          <a:srcRect b="0" l="29148" r="0" t="24749"/>
          <a:stretch/>
        </p:blipFill>
        <p:spPr>
          <a:xfrm>
            <a:off x="710950" y="1211725"/>
            <a:ext cx="7643349" cy="3528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0" name="Google Shape;850;p90"/>
          <p:cNvCxnSpPr/>
          <p:nvPr/>
        </p:nvCxnSpPr>
        <p:spPr>
          <a:xfrm>
            <a:off x="2563459" y="2786801"/>
            <a:ext cx="783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90"/>
          <p:cNvSpPr txBox="1"/>
          <p:nvPr/>
        </p:nvSpPr>
        <p:spPr>
          <a:xfrm>
            <a:off x="2611903" y="2212650"/>
            <a:ext cx="583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Ctrl + v to paste your json file path in the quote mark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Run the following block</a:t>
            </a:r>
            <a:endParaRPr/>
          </a:p>
        </p:txBody>
      </p:sp>
      <p:sp>
        <p:nvSpPr>
          <p:cNvPr id="857" name="Google Shape;857;p9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59" name="Google Shape;85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88" y="1266327"/>
            <a:ext cx="7834623" cy="34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91"/>
          <p:cNvSpPr txBox="1"/>
          <p:nvPr/>
        </p:nvSpPr>
        <p:spPr>
          <a:xfrm>
            <a:off x="60541" y="1770750"/>
            <a:ext cx="969600" cy="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click</a:t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91"/>
          <p:cNvSpPr/>
          <p:nvPr/>
        </p:nvSpPr>
        <p:spPr>
          <a:xfrm>
            <a:off x="724650" y="1817400"/>
            <a:ext cx="4377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92"/>
          <p:cNvSpPr txBox="1"/>
          <p:nvPr>
            <p:ph type="title"/>
          </p:nvPr>
        </p:nvSpPr>
        <p:spPr>
          <a:xfrm>
            <a:off x="311700" y="2926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Check your total score of all report questions</a:t>
            </a:r>
            <a:endParaRPr/>
          </a:p>
        </p:txBody>
      </p:sp>
      <p:sp>
        <p:nvSpPr>
          <p:cNvPr id="867" name="Google Shape;867;p9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869" name="Google Shape;869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37" y="1089674"/>
            <a:ext cx="8254524" cy="38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870" name="Google Shape;870;p92"/>
          <p:cNvSpPr/>
          <p:nvPr/>
        </p:nvSpPr>
        <p:spPr>
          <a:xfrm>
            <a:off x="709100" y="4569025"/>
            <a:ext cx="7885800" cy="339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876" name="Google Shape;876;p9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Huggingface introduction to RLHF: </a:t>
            </a:r>
            <a:r>
              <a:rPr lang="zh-TW" u="sng">
                <a:solidFill>
                  <a:schemeClr val="hlink"/>
                </a:solidFill>
                <a:hlinkClick r:id="rId3"/>
              </a:rPr>
              <a:t>https://huggingface.co/blog/rlhf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 </a:t>
            </a:r>
            <a:r>
              <a:rPr lang="zh-TW" u="sng">
                <a:solidFill>
                  <a:schemeClr val="hlink"/>
                </a:solidFill>
                <a:hlinkClick r:id="rId4"/>
              </a:rPr>
              <a:t>https://huggingface.co/blog/trl-peft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Direct Preference Optimization</a:t>
            </a:r>
            <a:r>
              <a:rPr lang="zh-TW"/>
              <a:t>(DPO): </a:t>
            </a:r>
            <a:r>
              <a:rPr lang="zh-TW" u="sng">
                <a:solidFill>
                  <a:schemeClr val="hlink"/>
                </a:solidFill>
                <a:hlinkClick r:id="rId5"/>
              </a:rPr>
              <a:t>https://arxiv.org/abs/2305.18290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Evaluation Prompt</a:t>
            </a:r>
            <a:endParaRPr/>
          </a:p>
        </p:txBody>
      </p:sp>
      <p:sp>
        <p:nvSpPr>
          <p:cNvPr id="877" name="Google Shape;877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Standard steps in to RLHF (briefly explain) 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Train a reward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Fine-tuning LLM with RL</a:t>
            </a:r>
            <a:endParaRPr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sp>
        <p:nvSpPr>
          <p:cNvPr id="195" name="Google Shape;195;p32"/>
          <p:cNvSpPr txBox="1"/>
          <p:nvPr>
            <p:ph idx="1" type="body"/>
          </p:nvPr>
        </p:nvSpPr>
        <p:spPr>
          <a:xfrm>
            <a:off x="464100" y="4070025"/>
            <a:ext cx="57957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What is the </a:t>
            </a:r>
            <a:r>
              <a:rPr lang="zh-TW" sz="1600"/>
              <a:t>function</a:t>
            </a:r>
            <a:r>
              <a:rPr lang="zh-TW" sz="1600"/>
              <a:t> of Reward model ?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/>
              <a:t>Evaluate the answer output by LLM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 rotWithShape="1">
          <a:blip r:embed="rId3">
            <a:alphaModFix/>
          </a:blip>
          <a:srcRect b="0" l="32619" r="34753" t="6976"/>
          <a:stretch/>
        </p:blipFill>
        <p:spPr>
          <a:xfrm>
            <a:off x="5749625" y="1209325"/>
            <a:ext cx="2147451" cy="361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64100" y="1266325"/>
            <a:ext cx="4414500" cy="26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1: Reward model training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Collect comparison data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Given a question, there will be multiple responses and humans rank the responses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The reward model learns which responses is better(more similar to human preference)</a:t>
            </a:r>
            <a:endParaRPr/>
          </a:p>
        </p:txBody>
      </p:sp>
      <p:sp>
        <p:nvSpPr>
          <p:cNvPr id="199" name="Google Shape;199;p32"/>
          <p:cNvSpPr txBox="1"/>
          <p:nvPr/>
        </p:nvSpPr>
        <p:spPr>
          <a:xfrm>
            <a:off x="7749150" y="4576725"/>
            <a:ext cx="1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266325"/>
            <a:ext cx="510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Step 2: Fine-tune the LLM using RL with the reward model trained in the previous step</a:t>
            </a:r>
            <a:endParaRPr/>
          </a:p>
        </p:txBody>
      </p:sp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Reinforcement Learning from Human Feedback (RLHF)</a:t>
            </a:r>
            <a:endParaRPr/>
          </a:p>
        </p:txBody>
      </p:sp>
      <p:pic>
        <p:nvPicPr>
          <p:cNvPr id="206" name="Google Shape;206;p33"/>
          <p:cNvPicPr preferRelativeResize="0"/>
          <p:nvPr/>
        </p:nvPicPr>
        <p:blipFill rotWithShape="1">
          <a:blip r:embed="rId3">
            <a:alphaModFix/>
          </a:blip>
          <a:srcRect b="0" l="65246" r="0" t="7330"/>
          <a:stretch/>
        </p:blipFill>
        <p:spPr>
          <a:xfrm>
            <a:off x="5598875" y="1299225"/>
            <a:ext cx="2287401" cy="36035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08" name="Google Shape;208;p33"/>
          <p:cNvSpPr txBox="1"/>
          <p:nvPr/>
        </p:nvSpPr>
        <p:spPr>
          <a:xfrm>
            <a:off x="7848600" y="464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figure ref.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