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5A599E-E30E-4383-B748-BF0116E9DD80}">
  <a:tblStyle styleId="{C35A599E-E30E-4383-B748-BF0116E9DD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OpenSans-regular.fntdata"/><Relationship Id="rId12" Type="http://schemas.openxmlformats.org/officeDocument/2006/relationships/slide" Target="slides/slide5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8.xml"/><Relationship Id="rId37" Type="http://schemas.openxmlformats.org/officeDocument/2006/relationships/font" Target="fonts/OpenSans-italic.fntdata"/><Relationship Id="rId14" Type="http://schemas.openxmlformats.org/officeDocument/2006/relationships/slide" Target="slides/slide7.xml"/><Relationship Id="rId36" Type="http://schemas.openxmlformats.org/officeDocument/2006/relationships/font" Target="fonts/Open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9718cc4a2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9718cc4a2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bef44ff97b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bef44ff97b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ef44ff97b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bef44ff97b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7c013b9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7c013b9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ef44ff97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ef44ff97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d96b77e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d96b77e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ef44ff97b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ef44ff97b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9aa40fa9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9aa40fa9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b3988187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b3988187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7d632e6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7d632e6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d96b77e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6d96b77e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9718cc4a2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9718cc4a2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7d632e6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7d632e6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b9718cc4a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b9718cc4a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9718cc4a2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b9718cc4a2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7d632e6d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7d632e6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b9718cc4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b9718cc4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9718cc4a2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9718cc4a2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9718cc4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9718cc4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9467462c5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9467462c5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ef44ff97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ef44ff97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ef44ff97b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ef44ff97b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9718cc4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9718cc4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a7f21b1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a7f21b1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9aa40fa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9aa40fa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gen-ai-2024-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inseq-team/inseq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hyperlink" Target="https://arxiv.org/pdf/2310.11207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arxiv.org/pdf/2310.11207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Xnz0GHC0yWO2Do0aAYBCq9zL45lbiRjM?usp=sharing" TargetMode="External"/><Relationship Id="rId4" Type="http://schemas.openxmlformats.org/officeDocument/2006/relationships/hyperlink" Target="https://cool.ntu.edu.tw/courses/33749/quizzes/46593" TargetMode="External"/><Relationship Id="rId5" Type="http://schemas.openxmlformats.org/officeDocument/2006/relationships/hyperlink" Target="https://hackmd.io/@reu7cWRzREKcA7gfMs6hxw/SyOYywp6a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pdf/2310.11207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ntu-gen-ai-2024-spring-ta@googlegroups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hyperlink" Target="https://arxiv.org/pdf/2310.11207.pdf" TargetMode="External"/><Relationship Id="rId7" Type="http://schemas.openxmlformats.org/officeDocument/2006/relationships/hyperlink" Target="https://speech.ee.ntu.edu.tw/~hylee/ml/ml2021-course-data/xai_v4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alammar.github.io/explaining-transformer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peech.ee.ntu.edu.tw/~hylee/ml/ml2021-course-data/xai_v4.pdf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600650" y="1234650"/>
            <a:ext cx="7792500" cy="15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GenAI</a:t>
            </a:r>
            <a:r>
              <a:rPr lang="en"/>
              <a:t> HW7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what AI is thinking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50" y="2946203"/>
            <a:ext cx="4870500" cy="10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TA: </a:t>
            </a:r>
            <a:r>
              <a:rPr lang="en" sz="1900"/>
              <a:t>方泓傑、李哲言、白宗民</a:t>
            </a:r>
            <a:endParaRPr sz="19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900"/>
            </a:br>
            <a:r>
              <a:rPr lang="en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83">
                <a:solidFill>
                  <a:srgbClr val="FF0000"/>
                </a:solidFill>
                <a:highlight>
                  <a:schemeClr val="lt1"/>
                </a:highlight>
              </a:rPr>
              <a:t>Deadline: 2024/5/16 23:59:59 (UTC+8)</a:t>
            </a:r>
            <a:r>
              <a:rPr lang="en" sz="1900">
                <a:highlight>
                  <a:schemeClr val="lt1"/>
                </a:highlight>
              </a:rPr>
              <a:t> </a:t>
            </a:r>
            <a:endParaRPr sz="19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Visualization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task, we use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https://github.com/inseq-team/inseq/</a:t>
            </a:r>
            <a:r>
              <a:rPr lang="en"/>
              <a:t> to visualize the importance of token when generating the response.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supports many feature attribution methods, including gradient and attention, which we will use in this homework.</a:t>
            </a:r>
            <a:endParaRPr/>
          </a:p>
        </p:txBody>
      </p:sp>
      <p:sp>
        <p:nvSpPr>
          <p:cNvPr id="198" name="Google Shape;19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3171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Inseq</a:t>
            </a:r>
            <a:endParaRPr/>
          </a:p>
        </p:txBody>
      </p:sp>
      <p:sp>
        <p:nvSpPr>
          <p:cNvPr id="204" name="Google Shape;2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5" name="Google Shape;205;p35"/>
          <p:cNvGrpSpPr/>
          <p:nvPr/>
        </p:nvGrpSpPr>
        <p:grpSpPr>
          <a:xfrm>
            <a:off x="2150750" y="145000"/>
            <a:ext cx="4566250" cy="4757387"/>
            <a:chOff x="3106775" y="892275"/>
            <a:chExt cx="4566250" cy="4757387"/>
          </a:xfrm>
        </p:grpSpPr>
        <p:pic>
          <p:nvPicPr>
            <p:cNvPr id="206" name="Google Shape;206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26850" y="1015337"/>
              <a:ext cx="4146175" cy="4634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35"/>
            <p:cNvSpPr/>
            <p:nvPr/>
          </p:nvSpPr>
          <p:spPr>
            <a:xfrm>
              <a:off x="5051700" y="1069875"/>
              <a:ext cx="477900" cy="228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8" name="Google Shape;208;p35"/>
            <p:cNvSpPr txBox="1"/>
            <p:nvPr/>
          </p:nvSpPr>
          <p:spPr>
            <a:xfrm>
              <a:off x="4885500" y="892275"/>
              <a:ext cx="8103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</a:t>
              </a:r>
              <a:endParaRPr b="1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567750" y="1069875"/>
              <a:ext cx="548700" cy="228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35"/>
            <p:cNvSpPr txBox="1"/>
            <p:nvPr/>
          </p:nvSpPr>
          <p:spPr>
            <a:xfrm>
              <a:off x="5408450" y="892275"/>
              <a:ext cx="8103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method</a:t>
              </a:r>
              <a:endParaRPr b="1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3917075" y="1353700"/>
              <a:ext cx="1066500" cy="1413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2" name="Google Shape;212;p35"/>
            <p:cNvSpPr txBox="1"/>
            <p:nvPr/>
          </p:nvSpPr>
          <p:spPr>
            <a:xfrm>
              <a:off x="3106775" y="1335550"/>
              <a:ext cx="8103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</a:t>
              </a:r>
              <a:endParaRPr b="1" sz="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 of machine translation task</a:t>
            </a:r>
            <a:endParaRPr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9" name="Google Shape;219;p36"/>
          <p:cNvGrpSpPr/>
          <p:nvPr/>
        </p:nvGrpSpPr>
        <p:grpSpPr>
          <a:xfrm>
            <a:off x="146900" y="1152425"/>
            <a:ext cx="5238913" cy="3753825"/>
            <a:chOff x="1678200" y="1243400"/>
            <a:chExt cx="5238913" cy="3753825"/>
          </a:xfrm>
        </p:grpSpPr>
        <p:pic>
          <p:nvPicPr>
            <p:cNvPr id="220" name="Google Shape;220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6888" y="1243400"/>
              <a:ext cx="4690225" cy="375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36"/>
            <p:cNvSpPr/>
            <p:nvPr/>
          </p:nvSpPr>
          <p:spPr>
            <a:xfrm>
              <a:off x="2388950" y="1862050"/>
              <a:ext cx="516000" cy="26898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36"/>
            <p:cNvSpPr/>
            <p:nvPr/>
          </p:nvSpPr>
          <p:spPr>
            <a:xfrm>
              <a:off x="2937650" y="1574475"/>
              <a:ext cx="3867300" cy="2877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36"/>
            <p:cNvSpPr txBox="1"/>
            <p:nvPr/>
          </p:nvSpPr>
          <p:spPr>
            <a:xfrm>
              <a:off x="1678200" y="2879500"/>
              <a:ext cx="5487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</a:t>
              </a:r>
              <a:endParaRPr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36"/>
            <p:cNvSpPr txBox="1"/>
            <p:nvPr/>
          </p:nvSpPr>
          <p:spPr>
            <a:xfrm>
              <a:off x="4474700" y="1285125"/>
              <a:ext cx="793200" cy="23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FF"/>
                  </a:solidFill>
                  <a:latin typeface="Open Sans"/>
                  <a:ea typeface="Open Sans"/>
                  <a:cs typeface="Open Sans"/>
                  <a:sym typeface="Open Sans"/>
                </a:rPr>
                <a:t>Output </a:t>
              </a:r>
              <a:endParaRPr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5" name="Google Shape;225;p36"/>
          <p:cNvGrpSpPr/>
          <p:nvPr/>
        </p:nvGrpSpPr>
        <p:grpSpPr>
          <a:xfrm>
            <a:off x="5871875" y="1459313"/>
            <a:ext cx="2960425" cy="2998675"/>
            <a:chOff x="6006600" y="1639875"/>
            <a:chExt cx="2960425" cy="2998675"/>
          </a:xfrm>
        </p:grpSpPr>
        <p:sp>
          <p:nvSpPr>
            <p:cNvPr id="226" name="Google Shape;226;p36"/>
            <p:cNvSpPr txBox="1"/>
            <p:nvPr/>
          </p:nvSpPr>
          <p:spPr>
            <a:xfrm>
              <a:off x="6006600" y="1639875"/>
              <a:ext cx="288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The first </a:t>
              </a: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president</a:t>
              </a: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 …</a:t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36"/>
            <p:cNvSpPr txBox="1"/>
            <p:nvPr/>
          </p:nvSpPr>
          <p:spPr>
            <a:xfrm>
              <a:off x="6087025" y="4176850"/>
              <a:ext cx="288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美國第一任總統 ...</a:t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28" name="Google Shape;228;p36"/>
          <p:cNvSpPr/>
          <p:nvPr/>
        </p:nvSpPr>
        <p:spPr>
          <a:xfrm>
            <a:off x="6132500" y="2602700"/>
            <a:ext cx="1716600" cy="646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Translation Model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29" name="Google Shape;229;p36"/>
          <p:cNvCxnSpPr/>
          <p:nvPr/>
        </p:nvCxnSpPr>
        <p:spPr>
          <a:xfrm>
            <a:off x="6990800" y="1956425"/>
            <a:ext cx="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36"/>
          <p:cNvCxnSpPr/>
          <p:nvPr/>
        </p:nvCxnSpPr>
        <p:spPr>
          <a:xfrm>
            <a:off x="6990800" y="3448575"/>
            <a:ext cx="0" cy="4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 of sentence completion task</a:t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0" y="1152425"/>
            <a:ext cx="4019387" cy="3566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/>
          <p:nvPr/>
        </p:nvSpPr>
        <p:spPr>
          <a:xfrm>
            <a:off x="557685" y="1838955"/>
            <a:ext cx="660300" cy="1404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1276249" y="1529152"/>
            <a:ext cx="2986800" cy="3099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-72925" y="2411775"/>
            <a:ext cx="5487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Input</a:t>
            </a:r>
            <a:endParaRPr sz="1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2486137" y="1227016"/>
            <a:ext cx="1484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Generated tokens</a:t>
            </a:r>
            <a:endParaRPr sz="10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-1054975" y="1718821"/>
            <a:ext cx="334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7"/>
          <p:cNvSpPr/>
          <p:nvPr/>
        </p:nvSpPr>
        <p:spPr>
          <a:xfrm>
            <a:off x="1276249" y="1823330"/>
            <a:ext cx="563100" cy="14202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212102" y="4752285"/>
            <a:ext cx="12411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Importance score</a:t>
            </a:r>
            <a:endParaRPr sz="1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5" name="Google Shape;245;p37"/>
          <p:cNvCxnSpPr/>
          <p:nvPr/>
        </p:nvCxnSpPr>
        <p:spPr>
          <a:xfrm flipH="1">
            <a:off x="846572" y="3268005"/>
            <a:ext cx="441300" cy="1325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7"/>
          <p:cNvSpPr/>
          <p:nvPr/>
        </p:nvSpPr>
        <p:spPr>
          <a:xfrm>
            <a:off x="4469425" y="1718825"/>
            <a:ext cx="3759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7"/>
          <p:cNvSpPr/>
          <p:nvPr/>
        </p:nvSpPr>
        <p:spPr>
          <a:xfrm>
            <a:off x="4888861" y="1718825"/>
            <a:ext cx="4029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5335391" y="1718825"/>
            <a:ext cx="745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President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6125001" y="1718825"/>
            <a:ext cx="280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6449688" y="1718825"/>
            <a:ext cx="745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America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7239297" y="1718825"/>
            <a:ext cx="2808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7563985" y="1718825"/>
            <a:ext cx="603000" cy="299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George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8208595" y="3830151"/>
            <a:ext cx="86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Washington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7563985" y="3830151"/>
            <a:ext cx="6030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George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4508600" y="2602700"/>
            <a:ext cx="4512600" cy="6462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Autoregressive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Model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4932511" y="3833675"/>
            <a:ext cx="4029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7"/>
          <p:cNvSpPr/>
          <p:nvPr/>
        </p:nvSpPr>
        <p:spPr>
          <a:xfrm>
            <a:off x="5379191" y="383367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President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7"/>
          <p:cNvSpPr/>
          <p:nvPr/>
        </p:nvSpPr>
        <p:spPr>
          <a:xfrm>
            <a:off x="7241547" y="383367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6454113" y="383367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America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7"/>
          <p:cNvSpPr/>
          <p:nvPr/>
        </p:nvSpPr>
        <p:spPr>
          <a:xfrm>
            <a:off x="6149163" y="383367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4888923" y="1718825"/>
            <a:ext cx="4029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First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5335504" y="171882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President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6125038" y="171882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endParaRPr sz="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6449663" y="1718825"/>
            <a:ext cx="745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America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7239335" y="1718825"/>
            <a:ext cx="2808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6" name="Google Shape;266;p37"/>
          <p:cNvSpPr/>
          <p:nvPr/>
        </p:nvSpPr>
        <p:spPr>
          <a:xfrm>
            <a:off x="7563960" y="1728013"/>
            <a:ext cx="603000" cy="2991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George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7" name="Google Shape;267;p37"/>
          <p:cNvCxnSpPr/>
          <p:nvPr/>
        </p:nvCxnSpPr>
        <p:spPr>
          <a:xfrm>
            <a:off x="4665325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7"/>
          <p:cNvCxnSpPr/>
          <p:nvPr/>
        </p:nvCxnSpPr>
        <p:spPr>
          <a:xfrm>
            <a:off x="5090300" y="2128513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7"/>
          <p:cNvCxnSpPr/>
          <p:nvPr/>
        </p:nvCxnSpPr>
        <p:spPr>
          <a:xfrm>
            <a:off x="5708225" y="2128513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7"/>
          <p:cNvCxnSpPr/>
          <p:nvPr/>
        </p:nvCxnSpPr>
        <p:spPr>
          <a:xfrm>
            <a:off x="6265400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7"/>
          <p:cNvCxnSpPr/>
          <p:nvPr/>
        </p:nvCxnSpPr>
        <p:spPr>
          <a:xfrm>
            <a:off x="6822575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7"/>
          <p:cNvCxnSpPr/>
          <p:nvPr/>
        </p:nvCxnSpPr>
        <p:spPr>
          <a:xfrm>
            <a:off x="7379700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7"/>
          <p:cNvCxnSpPr/>
          <p:nvPr/>
        </p:nvCxnSpPr>
        <p:spPr>
          <a:xfrm>
            <a:off x="7865475" y="2128500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7"/>
          <p:cNvCxnSpPr/>
          <p:nvPr/>
        </p:nvCxnSpPr>
        <p:spPr>
          <a:xfrm>
            <a:off x="5090300" y="335947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37"/>
          <p:cNvCxnSpPr/>
          <p:nvPr/>
        </p:nvCxnSpPr>
        <p:spPr>
          <a:xfrm>
            <a:off x="5708400" y="335947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7"/>
          <p:cNvCxnSpPr/>
          <p:nvPr/>
        </p:nvCxnSpPr>
        <p:spPr>
          <a:xfrm>
            <a:off x="6265400" y="3359488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7"/>
          <p:cNvCxnSpPr/>
          <p:nvPr/>
        </p:nvCxnSpPr>
        <p:spPr>
          <a:xfrm>
            <a:off x="6822575" y="3359488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7"/>
          <p:cNvCxnSpPr/>
          <p:nvPr/>
        </p:nvCxnSpPr>
        <p:spPr>
          <a:xfrm>
            <a:off x="7379700" y="3359488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7"/>
          <p:cNvCxnSpPr/>
          <p:nvPr/>
        </p:nvCxnSpPr>
        <p:spPr>
          <a:xfrm>
            <a:off x="7865450" y="335772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7"/>
          <p:cNvCxnSpPr/>
          <p:nvPr/>
        </p:nvCxnSpPr>
        <p:spPr>
          <a:xfrm>
            <a:off x="8641500" y="335772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saliency map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11700" y="1266325"/>
            <a:ext cx="3761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</a:t>
            </a:r>
            <a:r>
              <a:rPr lang="en"/>
              <a:t>When generating the word “Washington”, what’s the importance score of “America”?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A: </a:t>
            </a:r>
            <a:r>
              <a:rPr lang="en"/>
              <a:t>0.181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8" name="Google Shape;2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065" y="1134525"/>
            <a:ext cx="4019387" cy="356629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/>
          <p:nvPr/>
        </p:nvSpPr>
        <p:spPr>
          <a:xfrm>
            <a:off x="5895375" y="1548300"/>
            <a:ext cx="693600" cy="19305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5895375" y="2732750"/>
            <a:ext cx="693600" cy="29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/>
        </p:nvSpPr>
        <p:spPr>
          <a:xfrm>
            <a:off x="290475" y="1898550"/>
            <a:ext cx="82872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Task 2: LLM Explanation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Explanation</a:t>
            </a:r>
            <a:endParaRPr/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 have the ability to explain in </a:t>
            </a:r>
            <a:r>
              <a:rPr b="1" lang="en"/>
              <a:t>natural language.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much more straightforward to understand than prior methods.</a:t>
            </a:r>
            <a:endParaRPr/>
          </a:p>
        </p:txBody>
      </p:sp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4" name="Google Shape;304;p40"/>
          <p:cNvGrpSpPr/>
          <p:nvPr/>
        </p:nvGrpSpPr>
        <p:grpSpPr>
          <a:xfrm>
            <a:off x="2318899" y="2493328"/>
            <a:ext cx="4271592" cy="1845713"/>
            <a:chOff x="2204575" y="3156650"/>
            <a:chExt cx="3996250" cy="1682050"/>
          </a:xfrm>
        </p:grpSpPr>
        <p:pic>
          <p:nvPicPr>
            <p:cNvPr id="305" name="Google Shape;30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04575" y="3156650"/>
              <a:ext cx="3455848" cy="168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4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21175" y="4116825"/>
              <a:ext cx="579650" cy="606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7" name="Google Shape;307;p40"/>
          <p:cNvSpPr txBox="1"/>
          <p:nvPr/>
        </p:nvSpPr>
        <p:spPr>
          <a:xfrm>
            <a:off x="0" y="4838700"/>
            <a:ext cx="2594700" cy="1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2310.11207.pdf (arxiv.org)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 </a:t>
            </a:r>
            <a:endParaRPr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task, we aim to assess the effectiveness of LLM explanation.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</a:t>
            </a:r>
            <a:r>
              <a:rPr lang="en"/>
              <a:t>explore </a:t>
            </a:r>
            <a:r>
              <a:rPr lang="en"/>
              <a:t>two LLM explanation approaches.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Providing the explanation for the model’s answer.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Simulating the feature attribution method in task 1 to see the importance of tokens.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given prompts on ChatGPT and </a:t>
            </a:r>
            <a:r>
              <a:rPr lang="en"/>
              <a:t>finish </a:t>
            </a:r>
            <a:r>
              <a:rPr lang="en"/>
              <a:t>Question 8 to 10. </a:t>
            </a:r>
            <a:br>
              <a:rPr lang="en"/>
            </a:br>
            <a:r>
              <a:rPr lang="en"/>
              <a:t>(No need of Colab)</a:t>
            </a:r>
            <a:endParaRPr/>
          </a:p>
        </p:txBody>
      </p:sp>
      <p:sp>
        <p:nvSpPr>
          <p:cNvPr id="314" name="Google Shape;31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/>
          <p:nvPr/>
        </p:nvSpPr>
        <p:spPr>
          <a:xfrm>
            <a:off x="335400" y="2675125"/>
            <a:ext cx="8473200" cy="18939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model’s answer </a:t>
            </a:r>
            <a:endParaRPr/>
          </a:p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Directly ask the LLM to explain its answer.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Prompt: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You are a creative and intelligent movie review analyst, whose purpose is to aid in sentiment analysis of movie reviews. Determine whether the review below is positive or negative, and explain your answers.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Review: This film is a compelling drama that captivates audiences with its intricate storytelling and powerful performances.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the LLM to explain the importance of the input tokens in contributing to the answer, similar to what we do in task 1.</a:t>
            </a:r>
            <a:endParaRPr/>
          </a:p>
        </p:txBody>
      </p:sp>
      <p:sp>
        <p:nvSpPr>
          <p:cNvPr id="328" name="Google Shape;32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3"/>
          <p:cNvSpPr txBox="1"/>
          <p:nvPr>
            <p:ph type="title"/>
          </p:nvPr>
        </p:nvSpPr>
        <p:spPr>
          <a:xfrm>
            <a:off x="76350" y="432000"/>
            <a:ext cx="899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feature attribution methods with LLM explanation</a:t>
            </a: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0" y="4702825"/>
            <a:ext cx="19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2310.11207.pdf (arxiv.org)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Introduction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Task 1: Token Importance Analysis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Task 2: LLM Explanation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Submission &amp; Deadline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Contact</a:t>
            </a:r>
            <a:endParaRPr sz="1700"/>
          </a:p>
        </p:txBody>
      </p:sp>
      <p:sp>
        <p:nvSpPr>
          <p:cNvPr id="119" name="Google Shape;1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45720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</a:t>
            </a:r>
            <a:endParaRPr/>
          </a:p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45720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Colab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COOL Quiz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Questions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/>
          <p:nvPr/>
        </p:nvSpPr>
        <p:spPr>
          <a:xfrm>
            <a:off x="275475" y="1576025"/>
            <a:ext cx="8520600" cy="25893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44"/>
          <p:cNvSpPr txBox="1"/>
          <p:nvPr>
            <p:ph type="title"/>
          </p:nvPr>
        </p:nvSpPr>
        <p:spPr>
          <a:xfrm>
            <a:off x="76350" y="432000"/>
            <a:ext cx="8991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 feature attribution methods with LLM explanation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311700" y="1139400"/>
            <a:ext cx="8520600" cy="35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D0D0D"/>
                </a:solidFill>
                <a:highlight>
                  <a:srgbClr val="FFFFFF"/>
                </a:highlight>
              </a:rPr>
              <a:t>Prompt:</a:t>
            </a:r>
            <a:endParaRPr b="1" sz="16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You are a movie review analyst tasked with sentiment analysis. For each review, provide a list of tuples representing the importance of each word and punctuation, with values ranging from -1 (negative) to 1 (positive). Then, classify the review as positive (1) or negative (-1). The review is within &lt;review&gt; tags.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Example output: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[(&lt;word or punctuation&gt;, &lt;float importance&gt;), ...]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&lt;int classification&gt;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&lt;review&gt; This film is a compelling drama that captivates audiences with its intricate storytelling and powerful performances. &lt;review&gt;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38" name="Google Shape;33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44"/>
          <p:cNvSpPr txBox="1"/>
          <p:nvPr/>
        </p:nvSpPr>
        <p:spPr>
          <a:xfrm>
            <a:off x="542400" y="4293325"/>
            <a:ext cx="8059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Note: ChatGPT's responses may vary due to randomness. If the format isn't as desired, please try again.</a:t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6951975" y="4683025"/>
            <a:ext cx="195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2310.11207.pdf (arxiv.org)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/>
        </p:nvSpPr>
        <p:spPr>
          <a:xfrm>
            <a:off x="1660800" y="1898550"/>
            <a:ext cx="58224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Submission &amp; Deadline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questions on NTU COOL Quiz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Unlimited times of submissions for the </a:t>
            </a:r>
            <a:r>
              <a:rPr lang="en"/>
              <a:t>quiz, but o</a:t>
            </a:r>
            <a:r>
              <a:rPr lang="en"/>
              <a:t>nly the </a:t>
            </a:r>
            <a:r>
              <a:rPr b="1" lang="en">
                <a:solidFill>
                  <a:srgbClr val="FF0000"/>
                </a:solidFill>
              </a:rPr>
              <a:t>latest submission</a:t>
            </a:r>
            <a:r>
              <a:rPr lang="en"/>
              <a:t> will be considered when grading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late submission is allowed</a:t>
            </a:r>
            <a:endParaRPr/>
          </a:p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dates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Deadline for Submission (NTU Cool)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2024/0</a:t>
            </a:r>
            <a:r>
              <a:rPr b="1" lang="en">
                <a:solidFill>
                  <a:srgbClr val="FF0000"/>
                </a:solidFill>
              </a:rPr>
              <a:t>5/16</a:t>
            </a:r>
            <a:r>
              <a:rPr b="1" lang="en" sz="1900">
                <a:solidFill>
                  <a:srgbClr val="FF0000"/>
                </a:solidFill>
              </a:rPr>
              <a:t> 23:59:59 (UTC+8) </a:t>
            </a:r>
            <a:endParaRPr b="1" sz="19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Release Date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2024/05/31 23:59:59 (UTC+8)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/>
        </p:nvSpPr>
        <p:spPr>
          <a:xfrm>
            <a:off x="2147250" y="1898550"/>
            <a:ext cx="48495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6" name="Google Shape;36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</a:t>
            </a:r>
            <a:endParaRPr/>
          </a:p>
        </p:txBody>
      </p:sp>
      <p:sp>
        <p:nvSpPr>
          <p:cNvPr id="372" name="Google Shape;372;p4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NTU Cool </a:t>
            </a:r>
            <a:r>
              <a:rPr lang="en"/>
              <a:t>HW7</a:t>
            </a:r>
            <a:r>
              <a:rPr lang="en"/>
              <a:t> </a:t>
            </a:r>
            <a:r>
              <a:rPr lang="en"/>
              <a:t>作業討論區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如果同學的問題不涉及作業答案或隱私，請</a:t>
            </a:r>
            <a:r>
              <a:rPr b="1" lang="en" sz="1800"/>
              <a:t>一律使用</a:t>
            </a:r>
            <a:r>
              <a:rPr lang="en" sz="1800"/>
              <a:t>NTU Cool 討論區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助教們會優先回答NTU Cool討論區上的問題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Email: </a:t>
            </a:r>
            <a:r>
              <a:rPr lang="en" sz="16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r>
              <a:rPr lang="en" sz="1650">
                <a:solidFill>
                  <a:srgbClr val="00000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Title should start with [GenAI 2024 Spring HW7]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with the wrong title will be moved to trash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 Hours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5/3, 16:30 ~ 17:20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5/10 13:20~14:10, </a:t>
            </a:r>
            <a:r>
              <a:rPr lang="en"/>
              <a:t>16:30 ~ 17:20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Location: 綜合大講堂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/>
        </p:nvSpPr>
        <p:spPr>
          <a:xfrm>
            <a:off x="2147250" y="1898550"/>
            <a:ext cx="48495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know what generative AI is thinking?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Correct answer ≠ Intelligent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Explanation is essential in high-stakes applications, e.g., medicine and law.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can improve our </a:t>
            </a:r>
            <a:r>
              <a:rPr lang="en" sz="1700"/>
              <a:t>model</a:t>
            </a:r>
            <a:r>
              <a:rPr lang="en" sz="1700"/>
              <a:t> based on our explanation.</a:t>
            </a:r>
            <a:endParaRPr sz="1700"/>
          </a:p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</a:t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662" y="1071688"/>
            <a:ext cx="4956687" cy="1682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9"/>
          <p:cNvGrpSpPr/>
          <p:nvPr/>
        </p:nvGrpSpPr>
        <p:grpSpPr>
          <a:xfrm>
            <a:off x="2410500" y="2753750"/>
            <a:ext cx="3996250" cy="1682050"/>
            <a:chOff x="2204575" y="3156650"/>
            <a:chExt cx="3996250" cy="1682050"/>
          </a:xfrm>
        </p:grpSpPr>
        <p:pic>
          <p:nvPicPr>
            <p:cNvPr id="142" name="Google Shape;14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04575" y="3156650"/>
              <a:ext cx="3455848" cy="168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21175" y="4116825"/>
              <a:ext cx="579650" cy="606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9"/>
          <p:cNvSpPr txBox="1"/>
          <p:nvPr/>
        </p:nvSpPr>
        <p:spPr>
          <a:xfrm>
            <a:off x="-52300" y="4838700"/>
            <a:ext cx="5754300" cy="1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2310.11207.pdf (arxiv.org)</a:t>
            </a: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1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Interpreting Neural Network (ntu.edu.tw)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290475" y="1898550"/>
            <a:ext cx="8287200" cy="13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Task 1: Token Importance Analysis</a:t>
            </a:r>
            <a:endParaRPr b="1" sz="3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Description</a:t>
            </a:r>
            <a:endParaRPr/>
          </a:p>
        </p:txBody>
      </p:sp>
      <p:sp>
        <p:nvSpPr>
          <p:cNvPr id="157" name="Google Shape;157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task, we aim to understand what tokens play important roles in generating the response.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utilize </a:t>
            </a:r>
            <a:r>
              <a:rPr b="1" lang="en"/>
              <a:t>feature attribution methods </a:t>
            </a:r>
            <a:r>
              <a:rPr lang="en"/>
              <a:t>to analyze the importance.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Gradient-based approach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Attention-mechanism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the sample code and finish question 1 to 7.</a:t>
            </a:r>
            <a:endParaRPr/>
          </a:p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Gradient-based Approach (saliency)</a:t>
            </a:r>
            <a:endParaRPr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266325"/>
            <a:ext cx="85206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the gradient of the target logit with respect to the input tokens.</a:t>
            </a:r>
            <a:endParaRPr/>
          </a:p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3889575" y="2512850"/>
            <a:ext cx="1099500" cy="15576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Language Model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457450" y="2530000"/>
            <a:ext cx="3075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first president of America is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3559325" y="2673850"/>
            <a:ext cx="18780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1.  </a:t>
            </a: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Calculate Prediction (forward)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2"/>
          <p:cNvSpPr/>
          <p:nvPr/>
        </p:nvSpPr>
        <p:spPr>
          <a:xfrm flipH="1">
            <a:off x="3618075" y="3611550"/>
            <a:ext cx="2712300" cy="32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pen Sans"/>
                <a:ea typeface="Open Sans"/>
                <a:cs typeface="Open Sans"/>
                <a:sym typeface="Open Sans"/>
              </a:rPr>
              <a:t>3. Backpropagate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 flipH="1" rot="10800000">
            <a:off x="463950" y="3982550"/>
            <a:ext cx="29511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2"/>
          <p:cNvSpPr/>
          <p:nvPr/>
        </p:nvSpPr>
        <p:spPr>
          <a:xfrm>
            <a:off x="627575" y="3407750"/>
            <a:ext cx="124200" cy="582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1123538" y="3578400"/>
            <a:ext cx="124200" cy="393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1730700" y="3236625"/>
            <a:ext cx="124200" cy="7533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2258575" y="3694675"/>
            <a:ext cx="124200" cy="295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2701075" y="3282525"/>
            <a:ext cx="124200" cy="7074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2"/>
          <p:cNvSpPr/>
          <p:nvPr/>
        </p:nvSpPr>
        <p:spPr>
          <a:xfrm>
            <a:off x="3246125" y="3527975"/>
            <a:ext cx="124200" cy="462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0" y="4822675"/>
            <a:ext cx="3718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modified from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jalammar.github.io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6728000" y="2310350"/>
            <a:ext cx="10995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logits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7365748" y="3196988"/>
            <a:ext cx="10512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2. Select a logit</a:t>
            </a:r>
            <a:endParaRPr b="1"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5501625" y="264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{C35A599E-E30E-4383-B748-BF0116E9DD80}</a:tableStyleId>
              </a:tblPr>
              <a:tblGrid>
                <a:gridCol w="710450"/>
                <a:gridCol w="710450"/>
                <a:gridCol w="710450"/>
                <a:gridCol w="710450"/>
                <a:gridCol w="71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…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George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…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Zyzzyva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81" name="Google Shape;181;p32"/>
          <p:cNvGraphicFramePr/>
          <p:nvPr/>
        </p:nvGraphicFramePr>
        <p:xfrm>
          <a:off x="6922525" y="356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{C35A599E-E30E-4383-B748-BF0116E9DD80}</a:tableStyleId>
              </a:tblPr>
              <a:tblGrid>
                <a:gridCol w="710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George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cxnSp>
        <p:nvCxnSpPr>
          <p:cNvPr id="182" name="Google Shape;182;p32"/>
          <p:cNvCxnSpPr/>
          <p:nvPr/>
        </p:nvCxnSpPr>
        <p:spPr>
          <a:xfrm>
            <a:off x="7249950" y="3035925"/>
            <a:ext cx="66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Attention-mechanism</a:t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95425"/>
            <a:ext cx="8520600" cy="33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Commonly used in transformer-based models.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which tokens the model attends to when generating the output.</a:t>
            </a: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0" y="4822675"/>
            <a:ext cx="37188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 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Interpreting Neural Network (ntu.edu.tw)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800" y="2141600"/>
            <a:ext cx="4275850" cy="252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